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810" r:id="rId2"/>
    <p:sldId id="811" r:id="rId3"/>
    <p:sldId id="812" r:id="rId4"/>
    <p:sldId id="813" r:id="rId5"/>
    <p:sldId id="814" r:id="rId6"/>
    <p:sldId id="815" r:id="rId7"/>
    <p:sldId id="816" r:id="rId8"/>
    <p:sldId id="817" r:id="rId9"/>
    <p:sldId id="818" r:id="rId10"/>
    <p:sldId id="819" r:id="rId11"/>
    <p:sldId id="820" r:id="rId12"/>
    <p:sldId id="821" r:id="rId13"/>
    <p:sldId id="822" r:id="rId14"/>
    <p:sldId id="823" r:id="rId15"/>
    <p:sldId id="824" r:id="rId16"/>
    <p:sldId id="825" r:id="rId17"/>
    <p:sldId id="826" r:id="rId18"/>
    <p:sldId id="827" r:id="rId19"/>
    <p:sldId id="828" r:id="rId20"/>
    <p:sldId id="829" r:id="rId21"/>
    <p:sldId id="830" r:id="rId22"/>
    <p:sldId id="831" r:id="rId23"/>
    <p:sldId id="83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9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11954-2F47-48C6-9D2F-F7D2A3134F1B}" type="datetimeFigureOut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8184D-6D61-48BD-AFEE-F05270701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16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8725-B6CE-4AFF-8733-DFD10266E4C0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33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96D7-65BA-4ADC-8664-72F9787C0F4E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74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176A-8DB1-4F90-812A-DDF3E52D270D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64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966-4165-4DF3-9ED7-ECAC53E89153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64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F5BF-735E-435B-A669-DDFF796AE1A5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62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1CAF-1CCE-4CF8-8917-006364B2A2DA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FE84-935D-4823-8999-5C292F1BF29F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39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DB32-3E2B-479F-A1E0-73EE09A9D478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65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61D9-7126-4A78-8B4C-49BC4435D227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00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7A58-E33F-40CD-A470-458931742A15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4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C8-8465-4237-B3F2-515DD52AC11C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E679D-8515-4143-82C9-BF5D1E386786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9637" y="656096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37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05A69-34CF-4BEB-A249-9D1EDA160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系統漏洞</a:t>
            </a:r>
            <a:r>
              <a:rPr lang="zh-TW" altLang="en-US" sz="5400" dirty="0">
                <a:solidFill>
                  <a:schemeClr val="tx1"/>
                </a:solidFill>
              </a:rPr>
              <a:t>與</a:t>
            </a:r>
            <a:r>
              <a:rPr lang="zh-TW" alt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滲透測試</a:t>
            </a:r>
            <a:endParaRPr lang="zh-TW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00400" y="533400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本課程所使用之圖片歸原著作權所有，不做商業用途。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2AED8C-B739-4914-AF67-D4604B261A28}"/>
              </a:ext>
            </a:extLst>
          </p:cNvPr>
          <p:cNvSpPr/>
          <p:nvPr/>
        </p:nvSpPr>
        <p:spPr>
          <a:xfrm>
            <a:off x="0" y="93522"/>
            <a:ext cx="6972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教育部新型態資安實務示範課程發展計畫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資訊安全基礎實務課程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D7FD5FD-E1EE-4E61-9967-AEF8B5246ADE}"/>
              </a:ext>
            </a:extLst>
          </p:cNvPr>
          <p:cNvSpPr txBox="1">
            <a:spLocks/>
          </p:cNvSpPr>
          <p:nvPr/>
        </p:nvSpPr>
        <p:spPr>
          <a:xfrm>
            <a:off x="380294" y="1528591"/>
            <a:ext cx="8763706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highlight>
                  <a:srgbClr val="FFFF00"/>
                </a:highlight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00"/>
                </a:highlight>
              </a:rPr>
              <a:t>MS</a:t>
            </a:r>
            <a:r>
              <a:rPr lang="en-US" altLang="zh-TW" dirty="0" smtClean="0">
                <a:solidFill>
                  <a:srgbClr val="00B050"/>
                </a:solidFill>
                <a:highlight>
                  <a:srgbClr val="FFFF00"/>
                </a:highlight>
              </a:rPr>
              <a:t>17</a:t>
            </a:r>
            <a:r>
              <a:rPr lang="en-US" altLang="zh-TW" dirty="0" smtClean="0">
                <a:highlight>
                  <a:srgbClr val="FFFF00"/>
                </a:highlight>
              </a:rPr>
              <a:t>-</a:t>
            </a:r>
            <a:r>
              <a:rPr lang="en-US" altLang="zh-TW" dirty="0" smtClean="0">
                <a:solidFill>
                  <a:srgbClr val="7030A0"/>
                </a:solidFill>
                <a:highlight>
                  <a:srgbClr val="FFFF00"/>
                </a:highlight>
              </a:rPr>
              <a:t>010</a:t>
            </a:r>
          </a:p>
          <a:p>
            <a:pPr lvl="1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遠端執行任意程式碼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dirty="0" smtClean="0"/>
              <a:t>嚴重程度：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非常重大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dirty="0" smtClean="0"/>
              <a:t>攻擊目標：</a:t>
            </a:r>
            <a:r>
              <a:rPr lang="en-US" altLang="zh-TW" dirty="0" smtClean="0"/>
              <a:t>Windows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SMB</a:t>
            </a:r>
            <a:r>
              <a:rPr lang="en-US" altLang="zh-TW" dirty="0" smtClean="0"/>
              <a:t>v1(</a:t>
            </a:r>
            <a:r>
              <a:rPr lang="zh-TW" altLang="en-US" dirty="0" smtClean="0"/>
              <a:t>網路芳鄰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Windows XP, 2003, 2008, 2008 R2, Vista, 7, 8,10… …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r>
              <a:rPr lang="en-US" altLang="zh-TW" dirty="0" smtClean="0">
                <a:highlight>
                  <a:srgbClr val="FFFF00"/>
                </a:highlight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00"/>
                </a:highlight>
              </a:rPr>
              <a:t>MS</a:t>
            </a:r>
            <a:r>
              <a:rPr lang="en-US" altLang="zh-TW" dirty="0" smtClean="0">
                <a:solidFill>
                  <a:srgbClr val="00B050"/>
                </a:solidFill>
                <a:highlight>
                  <a:srgbClr val="FFFF00"/>
                </a:highlight>
              </a:rPr>
              <a:t>08</a:t>
            </a:r>
            <a:r>
              <a:rPr lang="en-US" altLang="zh-TW" dirty="0" smtClean="0">
                <a:highlight>
                  <a:srgbClr val="FFFF00"/>
                </a:highlight>
              </a:rPr>
              <a:t>-</a:t>
            </a:r>
            <a:r>
              <a:rPr lang="en-US" altLang="zh-TW" dirty="0" smtClean="0">
                <a:solidFill>
                  <a:srgbClr val="7030A0"/>
                </a:solidFill>
                <a:highlight>
                  <a:srgbClr val="FFFF00"/>
                </a:highlight>
              </a:rPr>
              <a:t>067</a:t>
            </a:r>
          </a:p>
          <a:p>
            <a:pPr lvl="1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遠端執行任意程式碼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dirty="0" smtClean="0"/>
              <a:t>嚴重程度：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非常重大 </a:t>
            </a:r>
            <a:r>
              <a:rPr lang="en-US" altLang="zh-TW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CVSS Score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10.0</a:t>
            </a:r>
          </a:p>
          <a:p>
            <a:pPr lvl="1"/>
            <a:r>
              <a:rPr lang="zh-TW" altLang="en-US" dirty="0" smtClean="0"/>
              <a:t>攻擊目標：</a:t>
            </a:r>
            <a:r>
              <a:rPr lang="en-US" altLang="zh-TW" dirty="0" smtClean="0"/>
              <a:t>Microsoft Remote Procedure Call(</a:t>
            </a:r>
            <a:r>
              <a:rPr lang="zh-TW" altLang="en-US" dirty="0" smtClean="0"/>
              <a:t>遠端程序呼叫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Windows 2000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XP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7 Beta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Server 2003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2008… … …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作業系統 </a:t>
            </a:r>
            <a:r>
              <a:rPr lang="en-US" altLang="zh-TW" dirty="0"/>
              <a:t>– Windows</a:t>
            </a:r>
            <a:r>
              <a:rPr lang="zh-TW" altLang="en-US" dirty="0"/>
              <a:t>知名漏洞</a:t>
            </a:r>
          </a:p>
        </p:txBody>
      </p:sp>
      <p:sp>
        <p:nvSpPr>
          <p:cNvPr id="5" name="爆炸 2 12">
            <a:extLst>
              <a:ext uri="{FF2B5EF4-FFF2-40B4-BE49-F238E27FC236}">
                <a16:creationId xmlns:a16="http://schemas.microsoft.com/office/drawing/2014/main" id="{ED7E7905-76D0-493C-8043-96B0A8B6E9FE}"/>
              </a:ext>
            </a:extLst>
          </p:cNvPr>
          <p:cNvSpPr/>
          <p:nvPr/>
        </p:nvSpPr>
        <p:spPr>
          <a:xfrm rot="1408442">
            <a:off x="4875429" y="1158287"/>
            <a:ext cx="4492869" cy="2456956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3600" dirty="0"/>
          </a:p>
        </p:txBody>
      </p:sp>
      <p:sp>
        <p:nvSpPr>
          <p:cNvPr id="6" name="矩形 5"/>
          <p:cNvSpPr/>
          <p:nvPr/>
        </p:nvSpPr>
        <p:spPr>
          <a:xfrm rot="1372856">
            <a:off x="5774170" y="1698676"/>
            <a:ext cx="22947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勒索病毒</a:t>
            </a:r>
            <a:r>
              <a:rPr lang="en-US" altLang="zh-TW" sz="24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WannaCry</a:t>
            </a:r>
            <a:endParaRPr lang="en-US" altLang="zh-TW" sz="2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(WanaCrypt0r)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34CCE-64A3-4F98-8090-CD5AB8EC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漏洞編號與漏洞平台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75015" y="3009205"/>
            <a:ext cx="444384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0" dirty="0">
                <a:solidFill>
                  <a:srgbClr val="FF0000"/>
                </a:solidFill>
              </a:rPr>
              <a:t>MS</a:t>
            </a:r>
            <a:r>
              <a:rPr lang="en-US" altLang="zh-TW" sz="8000" dirty="0">
                <a:solidFill>
                  <a:srgbClr val="00B050"/>
                </a:solidFill>
              </a:rPr>
              <a:t>17</a:t>
            </a:r>
            <a:r>
              <a:rPr lang="en-US" altLang="zh-TW" sz="8000" dirty="0"/>
              <a:t>-</a:t>
            </a:r>
            <a:r>
              <a:rPr lang="en-US" altLang="zh-TW" sz="8000" dirty="0">
                <a:solidFill>
                  <a:srgbClr val="7030A0"/>
                </a:solidFill>
              </a:rPr>
              <a:t>010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TW" altLang="en-US" dirty="0"/>
              <a:t>漏洞編號說明</a:t>
            </a:r>
          </a:p>
        </p:txBody>
      </p:sp>
      <p:sp>
        <p:nvSpPr>
          <p:cNvPr id="2" name="矩形 1"/>
          <p:cNvSpPr/>
          <p:nvPr/>
        </p:nvSpPr>
        <p:spPr>
          <a:xfrm>
            <a:off x="1368387" y="2681781"/>
            <a:ext cx="2066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（微軟）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74374" y="4068248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2017</a:t>
            </a:r>
            <a:r>
              <a:rPr lang="zh-TW" altLang="en-US" dirty="0"/>
              <a:t>年</a:t>
            </a:r>
          </a:p>
        </p:txBody>
      </p:sp>
      <p:sp>
        <p:nvSpPr>
          <p:cNvPr id="4" name="矩形 3"/>
          <p:cNvSpPr/>
          <p:nvPr/>
        </p:nvSpPr>
        <p:spPr>
          <a:xfrm>
            <a:off x="5143767" y="4068248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/>
              <a:t>第</a:t>
            </a:r>
            <a:r>
              <a:rPr lang="en-US" altLang="zh-TW" dirty="0">
                <a:solidFill>
                  <a:srgbClr val="7030A0"/>
                </a:solidFill>
              </a:rPr>
              <a:t>10</a:t>
            </a:r>
            <a:r>
              <a:rPr lang="zh-TW" altLang="en-US" dirty="0"/>
              <a:t>個漏洞編號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F217F-125F-4E84-BC21-A57F7E2F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76" y="58550"/>
            <a:ext cx="8968047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CVE</a:t>
            </a:r>
            <a:r>
              <a:rPr lang="zh-TW" altLang="en-US" dirty="0"/>
              <a:t>，漏洞揭露平台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（</a:t>
            </a:r>
            <a:r>
              <a:rPr lang="en-US" altLang="zh-TW" sz="4000" dirty="0"/>
              <a:t>Common Vulnerabilities and Exposures</a:t>
            </a:r>
            <a:r>
              <a:rPr lang="zh-TW" altLang="en-US" sz="4000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738249-4A16-4183-B5C6-8BF6C45C8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3491"/>
            <a:ext cx="8686800" cy="4351338"/>
          </a:xfrm>
        </p:spPr>
        <p:txBody>
          <a:bodyPr/>
          <a:lstStyle/>
          <a:p>
            <a:r>
              <a:rPr lang="zh-TW" altLang="en-US" sz="2800" dirty="0"/>
              <a:t>收集目前已知、公開的各式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資安弱點</a:t>
            </a:r>
            <a:r>
              <a:rPr lang="zh-TW" altLang="en-US" sz="2800" dirty="0"/>
              <a:t>及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</a:t>
            </a:r>
            <a:r>
              <a:rPr lang="zh-TW" altLang="en-US" sz="2800" dirty="0"/>
              <a:t>的平台</a:t>
            </a:r>
            <a:endParaRPr lang="en-US" altLang="zh-TW" sz="2800" dirty="0"/>
          </a:p>
          <a:p>
            <a:r>
              <a:rPr lang="zh-TW" altLang="en-US" sz="2800" dirty="0"/>
              <a:t>每項弱點或漏洞都有一個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CVE 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識別碼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400" dirty="0"/>
              <a:t>（</a:t>
            </a:r>
            <a:r>
              <a:rPr lang="en-US" altLang="zh-TW" sz="2400" dirty="0"/>
              <a:t>CVE-2017-0144</a:t>
            </a:r>
            <a:r>
              <a:rPr lang="zh-TW" altLang="en-US" sz="2400" dirty="0"/>
              <a:t>）、 （ </a:t>
            </a:r>
            <a:r>
              <a:rPr lang="en-US" altLang="zh-TW" sz="2400" dirty="0"/>
              <a:t>CVE-2008-4250</a:t>
            </a:r>
            <a:r>
              <a:rPr lang="zh-TW" altLang="en-US" sz="2400" dirty="0"/>
              <a:t>）</a:t>
            </a:r>
            <a:endParaRPr lang="en-US" altLang="zh-TW" sz="24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50D16A7-B803-4AD0-BE42-32731E052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01" y="2956560"/>
            <a:ext cx="7030243" cy="32606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8293B59-9B57-4226-BA53-0DAF29B3EAAD}"/>
              </a:ext>
            </a:extLst>
          </p:cNvPr>
          <p:cNvSpPr/>
          <p:nvPr/>
        </p:nvSpPr>
        <p:spPr>
          <a:xfrm>
            <a:off x="5196377" y="1204159"/>
            <a:ext cx="3859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https://www.cvedetails.com/index.php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F217F-125F-4E84-BC21-A57F7E2F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554"/>
            <a:ext cx="9501447" cy="1356487"/>
          </a:xfrm>
        </p:spPr>
        <p:txBody>
          <a:bodyPr>
            <a:normAutofit/>
          </a:bodyPr>
          <a:lstStyle/>
          <a:p>
            <a:r>
              <a:rPr lang="en-US" altLang="zh-TW" dirty="0"/>
              <a:t>CVSS</a:t>
            </a:r>
            <a:r>
              <a:rPr lang="zh-TW" altLang="en-US" dirty="0"/>
              <a:t>，通用漏洞評分系統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(Common Vulnerability Scoring System) 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738249-4A16-4183-B5C6-8BF6C45C8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3041"/>
            <a:ext cx="8515350" cy="4351338"/>
          </a:xfrm>
        </p:spPr>
        <p:txBody>
          <a:bodyPr/>
          <a:lstStyle/>
          <a:p>
            <a:r>
              <a:rPr lang="zh-TW" altLang="en-US" dirty="0"/>
              <a:t>用來評估漏洞風險程度的指標</a:t>
            </a:r>
            <a:endParaRPr lang="en-US" altLang="zh-TW" dirty="0"/>
          </a:p>
          <a:p>
            <a:r>
              <a:rPr lang="zh-TW" altLang="en-US" dirty="0"/>
              <a:t>詳細介紹請參閱：</a:t>
            </a:r>
            <a:r>
              <a:rPr lang="en-US" altLang="zh-TW" sz="1800" dirty="0"/>
              <a:t>https://ithelp.ithome.com.tw/articles/10203313</a:t>
            </a:r>
            <a:endParaRPr lang="en-US" altLang="zh-TW" sz="1600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50D16A7-B803-4AD0-BE42-32731E052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72" y="2616899"/>
            <a:ext cx="6570346" cy="304737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1BA5255-093B-4371-91CF-5F2E28DC0AB1}"/>
              </a:ext>
            </a:extLst>
          </p:cNvPr>
          <p:cNvSpPr/>
          <p:nvPr/>
        </p:nvSpPr>
        <p:spPr>
          <a:xfrm>
            <a:off x="2190431" y="3892726"/>
            <a:ext cx="1245496" cy="966521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87B459-552E-4A28-9B8C-E569F550153D}"/>
              </a:ext>
            </a:extLst>
          </p:cNvPr>
          <p:cNvSpPr txBox="1"/>
          <p:nvPr/>
        </p:nvSpPr>
        <p:spPr>
          <a:xfrm>
            <a:off x="2088994" y="4937286"/>
            <a:ext cx="2518638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10.0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最高</a:t>
            </a:r>
          </a:p>
        </p:txBody>
      </p:sp>
      <p:sp>
        <p:nvSpPr>
          <p:cNvPr id="6" name="爆炸 2 12">
            <a:extLst>
              <a:ext uri="{FF2B5EF4-FFF2-40B4-BE49-F238E27FC236}">
                <a16:creationId xmlns:a16="http://schemas.microsoft.com/office/drawing/2014/main" id="{ED7E7905-76D0-493C-8043-96B0A8B6E9FE}"/>
              </a:ext>
            </a:extLst>
          </p:cNvPr>
          <p:cNvSpPr/>
          <p:nvPr/>
        </p:nvSpPr>
        <p:spPr>
          <a:xfrm>
            <a:off x="3348313" y="2503396"/>
            <a:ext cx="5795687" cy="2456956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>
                <a:solidFill>
                  <a:srgbClr val="FFFF00"/>
                </a:solidFill>
              </a:rPr>
              <a:t>CVSS Score</a:t>
            </a:r>
            <a:r>
              <a:rPr lang="zh-TW" altLang="en-US" sz="3600" dirty="0">
                <a:solidFill>
                  <a:srgbClr val="FFFF00"/>
                </a:solidFill>
              </a:rPr>
              <a:t>越高越危險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34CCE-64A3-4F98-8090-CD5AB8EC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強化安全防禦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安全強化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0E22747-0054-4BF2-8ECE-DE0718D5CA73}"/>
              </a:ext>
            </a:extLst>
          </p:cNvPr>
          <p:cNvSpPr txBox="1">
            <a:spLocks/>
          </p:cNvSpPr>
          <p:nvPr/>
        </p:nvSpPr>
        <p:spPr>
          <a:xfrm>
            <a:off x="603711" y="2729780"/>
            <a:ext cx="3743845" cy="30725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r>
              <a:rPr lang="zh-TW" altLang="en-US" dirty="0"/>
              <a:t>定時更新作業系統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r>
              <a:rPr lang="zh-TW" altLang="en-US" dirty="0"/>
              <a:t>使用最新應用軟體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r>
              <a:rPr lang="zh-TW" altLang="en-US" dirty="0"/>
              <a:t>安裝防毒軟體</a:t>
            </a:r>
            <a:endParaRPr lang="en-US" altLang="zh-TW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r>
              <a:rPr lang="zh-TW" altLang="en-US" dirty="0"/>
              <a:t>防火牆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r>
              <a:rPr lang="zh-TW" altLang="en-US" dirty="0"/>
              <a:t>入侵偵測系統</a:t>
            </a:r>
          </a:p>
        </p:txBody>
      </p:sp>
      <p:sp>
        <p:nvSpPr>
          <p:cNvPr id="5" name="矩形 4"/>
          <p:cNvSpPr/>
          <p:nvPr/>
        </p:nvSpPr>
        <p:spPr>
          <a:xfrm>
            <a:off x="2123613" y="1332407"/>
            <a:ext cx="7040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0" dirty="0"/>
              <a:t>1</a:t>
            </a:r>
            <a:endParaRPr lang="zh-TW" altLang="en-US" sz="8000" dirty="0"/>
          </a:p>
        </p:txBody>
      </p:sp>
      <p:sp>
        <p:nvSpPr>
          <p:cNvPr id="6" name="矩形 5"/>
          <p:cNvSpPr/>
          <p:nvPr/>
        </p:nvSpPr>
        <p:spPr>
          <a:xfrm>
            <a:off x="6515504" y="1332407"/>
            <a:ext cx="7040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0" dirty="0"/>
              <a:t>2</a:t>
            </a:r>
            <a:endParaRPr lang="zh-TW" altLang="en-US" sz="800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0E22747-0054-4BF2-8ECE-DE0718D5CA73}"/>
              </a:ext>
            </a:extLst>
          </p:cNvPr>
          <p:cNvSpPr txBox="1">
            <a:spLocks/>
          </p:cNvSpPr>
          <p:nvPr/>
        </p:nvSpPr>
        <p:spPr>
          <a:xfrm>
            <a:off x="4995602" y="2729780"/>
            <a:ext cx="3743845" cy="30725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r>
              <a:rPr lang="zh-TW" altLang="en-US" dirty="0">
                <a:sym typeface="Wingdings" panose="05000000000000000000" pitchFamily="2" charset="2"/>
              </a:rPr>
              <a:t>漏洞掃描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zh-TW" dirty="0">
                <a:sym typeface="Wingdings" panose="05000000000000000000" pitchFamily="2" charset="2"/>
              </a:rPr>
              <a:t>(Vulnerability scanner)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r>
              <a:rPr lang="zh-TW" altLang="en-US" dirty="0">
                <a:sym typeface="Wingdings" panose="05000000000000000000" pitchFamily="2" charset="2"/>
              </a:rPr>
              <a:t>滲透測試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>
                <a:sym typeface="Wingdings" panose="05000000000000000000" pitchFamily="2" charset="2"/>
              </a:rPr>
              <a:t>    </a:t>
            </a:r>
            <a:r>
              <a:rPr lang="en-US" altLang="zh-TW" dirty="0">
                <a:sym typeface="Wingdings" panose="05000000000000000000" pitchFamily="2" charset="2"/>
              </a:rPr>
              <a:t>(Penetration Testing)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r>
              <a:rPr lang="zh-TW" altLang="en-US" dirty="0">
                <a:sym typeface="Wingdings" panose="05000000000000000000" pitchFamily="2" charset="2"/>
              </a:rPr>
              <a:t>紅隊演練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zh-TW" dirty="0"/>
              <a:t>(Red Team Assessment)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89655"/>
            <a:ext cx="8763000" cy="56356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漏洞掃描（</a:t>
            </a:r>
            <a:r>
              <a:rPr lang="en-US" altLang="zh-TW" dirty="0"/>
              <a:t>Vulnerability scanner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299534"/>
            <a:ext cx="8515350" cy="4845233"/>
          </a:xfrm>
        </p:spPr>
        <p:txBody>
          <a:bodyPr>
            <a:normAutofit/>
          </a:bodyPr>
          <a:lstStyle/>
          <a:p>
            <a:r>
              <a:rPr lang="zh-TW" altLang="en-US" dirty="0"/>
              <a:t>常見系統服務漏洞掃描：</a:t>
            </a:r>
            <a:endParaRPr lang="en-US" altLang="zh-TW" dirty="0"/>
          </a:p>
          <a:p>
            <a:pPr lvl="1"/>
            <a:r>
              <a:rPr lang="en-US" altLang="zh-TW" dirty="0"/>
              <a:t>OpenVAS</a:t>
            </a:r>
          </a:p>
          <a:p>
            <a:pPr lvl="1"/>
            <a:r>
              <a:rPr lang="en-US" altLang="zh-TW" dirty="0"/>
              <a:t>Nessus</a:t>
            </a:r>
          </a:p>
          <a:p>
            <a:pPr lvl="1"/>
            <a:r>
              <a:rPr lang="en-US" altLang="zh-TW" dirty="0"/>
              <a:t>Rapid </a:t>
            </a:r>
            <a:r>
              <a:rPr lang="en-US" altLang="zh-TW" dirty="0" err="1"/>
              <a:t>Nexpose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常見網站漏洞掃描：</a:t>
            </a:r>
            <a:endParaRPr lang="en-US" altLang="zh-TW" dirty="0"/>
          </a:p>
          <a:p>
            <a:pPr lvl="1"/>
            <a:r>
              <a:rPr lang="en-US" altLang="zh-TW" dirty="0" err="1"/>
              <a:t>Acunetix</a:t>
            </a:r>
            <a:r>
              <a:rPr lang="en-US" altLang="zh-TW" dirty="0"/>
              <a:t> Web Vulnerability Scanner</a:t>
            </a:r>
            <a:r>
              <a:rPr lang="zh-TW" altLang="en-US" dirty="0"/>
              <a:t>（</a:t>
            </a:r>
            <a:r>
              <a:rPr lang="en-US" altLang="zh-TW" dirty="0"/>
              <a:t>AWVS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en-US" altLang="zh-TW" dirty="0"/>
              <a:t>Fortify Software Security Center (SSC)</a:t>
            </a:r>
            <a:endParaRPr lang="zh-TW" altLang="en-US" dirty="0"/>
          </a:p>
        </p:txBody>
      </p:sp>
      <p:pic>
        <p:nvPicPr>
          <p:cNvPr id="5" name="Picture 2" descr="「openVAS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057" y="602435"/>
            <a:ext cx="2664247" cy="100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“nessus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057" y="1449969"/>
            <a:ext cx="2760786" cy="71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Acunetix Web Vulnerability Scanner logo png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972" y="3846048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“nexpose”的图片搜索结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056" y="2270860"/>
            <a:ext cx="2664247" cy="74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908431" y="4642800"/>
            <a:ext cx="3235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TW" altLang="en-US" sz="2400" dirty="0"/>
              <a:t>著名的商業版軟體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0337" y="0"/>
            <a:ext cx="7886700" cy="1325563"/>
          </a:xfrm>
        </p:spPr>
        <p:txBody>
          <a:bodyPr/>
          <a:lstStyle/>
          <a:p>
            <a:r>
              <a:rPr lang="zh-TW" altLang="en-US" dirty="0"/>
              <a:t>弱點掃描工具 </a:t>
            </a:r>
            <a:r>
              <a:rPr lang="en-US" altLang="zh-TW" dirty="0"/>
              <a:t>- OpenVAS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9598" y="1066800"/>
            <a:ext cx="8233996" cy="4351338"/>
          </a:xfrm>
        </p:spPr>
        <p:txBody>
          <a:bodyPr/>
          <a:lstStyle/>
          <a:p>
            <a:r>
              <a:rPr lang="en-US" altLang="zh-TW" dirty="0"/>
              <a:t>OpenVAS</a:t>
            </a:r>
            <a:r>
              <a:rPr lang="zh-TW" altLang="en-US" dirty="0"/>
              <a:t>（</a:t>
            </a:r>
            <a:r>
              <a:rPr lang="en-US" altLang="zh-TW" dirty="0"/>
              <a:t>Open Vulnerability Assessment System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是一款免費且開源的弱點掃描工具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特色：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/>
              <a:t> 完全免費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/>
              <a:t> 開源軟體（</a:t>
            </a:r>
            <a:r>
              <a:rPr lang="en-US" altLang="zh-TW" dirty="0"/>
              <a:t>Open Source Software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/>
              <a:t> 可不斷更新弱點測試資料庫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/>
              <a:t> 可定期掃描並且產生報表</a:t>
            </a:r>
            <a:r>
              <a:rPr lang="en-US" altLang="zh-TW" dirty="0"/>
              <a:t>. PDF, HTML</a:t>
            </a:r>
            <a:r>
              <a:rPr lang="zh-TW" altLang="en-US" dirty="0"/>
              <a:t>等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 descr="「openVAS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4352"/>
            <a:ext cx="4883484" cy="184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6C13E-D25E-4D7E-A187-DA4BF364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58" y="-106363"/>
            <a:ext cx="9737481" cy="1325563"/>
          </a:xfrm>
        </p:spPr>
        <p:txBody>
          <a:bodyPr/>
          <a:lstStyle/>
          <a:p>
            <a:r>
              <a:rPr lang="zh-TW" altLang="en-US" dirty="0"/>
              <a:t>滲透測試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Penetration Test, 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57181-2DCD-4713-8D77-4DF34C70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63" y="1219200"/>
            <a:ext cx="7950086" cy="4400608"/>
          </a:xfrm>
        </p:spPr>
        <p:txBody>
          <a:bodyPr>
            <a:normAutofit fontScale="70000" lnSpcReduction="20000"/>
          </a:bodyPr>
          <a:lstStyle/>
          <a:p>
            <a:pPr marL="0" indent="0" algn="just" eaLnBrk="0" hangingPunct="0">
              <a:buNone/>
            </a:pPr>
            <a:r>
              <a:rPr lang="zh-TW" altLang="en-US" sz="5400" dirty="0"/>
              <a:t>請</a:t>
            </a:r>
            <a:r>
              <a:rPr lang="zh-TW" alt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信任的第三方專業資安團隊</a:t>
            </a:r>
            <a:r>
              <a:rPr lang="zh-TW" altLang="en-US" sz="5400" dirty="0"/>
              <a:t>，</a:t>
            </a:r>
            <a:endParaRPr lang="en-US" altLang="zh-TW" sz="5400" dirty="0"/>
          </a:p>
          <a:p>
            <a:pPr marL="0" indent="0" algn="just" eaLnBrk="0" hangingPunct="0">
              <a:buNone/>
            </a:pPr>
            <a:r>
              <a:rPr lang="zh-TW" altLang="en-US" sz="5400" dirty="0"/>
              <a:t>從</a:t>
            </a:r>
            <a:r>
              <a:rPr lang="zh-TW" alt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駭客的思維</a:t>
            </a:r>
            <a:r>
              <a:rPr lang="zh-TW" altLang="en-US" sz="5400" dirty="0"/>
              <a:t>出發，</a:t>
            </a:r>
            <a:endParaRPr lang="en-US" altLang="zh-TW" sz="5400" dirty="0"/>
          </a:p>
          <a:p>
            <a:pPr marL="0" indent="0" algn="just" eaLnBrk="0" hangingPunct="0">
              <a:buNone/>
            </a:pPr>
            <a:r>
              <a:rPr lang="zh-TW" altLang="en-US" sz="5400" dirty="0"/>
              <a:t>模擬攻擊者的思考方式，</a:t>
            </a:r>
            <a:endParaRPr lang="en-US" altLang="zh-TW" sz="5400" dirty="0"/>
          </a:p>
          <a:p>
            <a:pPr marL="0" indent="0" algn="just" eaLnBrk="0" hangingPunct="0">
              <a:buNone/>
            </a:pPr>
            <a:r>
              <a:rPr lang="zh-TW" altLang="en-US" sz="5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進行各種入侵攻擊與測試</a:t>
            </a:r>
            <a:r>
              <a:rPr lang="zh-TW" altLang="en-US" sz="5400" dirty="0"/>
              <a:t>。</a:t>
            </a:r>
            <a:endParaRPr lang="en-US" altLang="zh-TW" sz="5400" dirty="0"/>
          </a:p>
          <a:p>
            <a:pPr marL="0" indent="0" algn="just" eaLnBrk="0" hangingPunct="0">
              <a:buNone/>
            </a:pPr>
            <a:endParaRPr lang="en-US" altLang="zh-TW" sz="5400" dirty="0"/>
          </a:p>
          <a:p>
            <a:pPr marL="0" indent="0" algn="just" eaLnBrk="0" hangingPunct="0">
              <a:buNone/>
            </a:pPr>
            <a:r>
              <a:rPr lang="zh-TW" altLang="en-US" sz="5400" dirty="0"/>
              <a:t>目的在於找出</a:t>
            </a:r>
            <a:r>
              <a:rPr lang="zh-TW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各種潛在威脅的漏洞</a:t>
            </a:r>
            <a:r>
              <a:rPr lang="zh-TW" altLang="en-US" sz="5400" dirty="0"/>
              <a:t>，</a:t>
            </a:r>
            <a:endParaRPr lang="en-US" altLang="zh-TW" sz="5400" dirty="0"/>
          </a:p>
          <a:p>
            <a:pPr marL="0" indent="0" algn="just" eaLnBrk="0" hangingPunct="0">
              <a:buNone/>
            </a:pPr>
            <a:r>
              <a:rPr lang="zh-TW" altLang="en-US" sz="5400" dirty="0"/>
              <a:t>最後</a:t>
            </a:r>
            <a:r>
              <a:rPr lang="zh-TW" altLang="en-US" sz="5400" dirty="0">
                <a:solidFill>
                  <a:srgbClr val="FF0000"/>
                </a:solidFill>
              </a:rPr>
              <a:t>列出詳細的攻擊</a:t>
            </a:r>
            <a:r>
              <a:rPr lang="zh-TW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手法</a:t>
            </a:r>
            <a:r>
              <a:rPr lang="zh-TW" altLang="en-US" sz="5400" dirty="0">
                <a:solidFill>
                  <a:srgbClr val="FF0000"/>
                </a:solidFill>
              </a:rPr>
              <a:t>與</a:t>
            </a:r>
            <a:r>
              <a:rPr lang="zh-TW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endParaRPr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 eaLnBrk="0" hangingPunct="0">
              <a:buNone/>
            </a:pPr>
            <a:r>
              <a:rPr lang="zh-TW" altLang="en-US" sz="5400" dirty="0">
                <a:solidFill>
                  <a:srgbClr val="FF0000"/>
                </a:solidFill>
              </a:rPr>
              <a:t>提供完整的修補建議</a:t>
            </a: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 marL="0" indent="0" algn="just" eaLnBrk="0" hangingPunct="0">
              <a:buNone/>
            </a:pPr>
            <a:endParaRPr lang="zh-TW" altLang="en-US" sz="5400" dirty="0"/>
          </a:p>
          <a:p>
            <a:pPr algn="just" eaLnBrk="0" hangingPunct="0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DD35C1-A75C-4982-9F11-96B3591B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課程宗旨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B5D0DE-E680-46E0-B593-4BFF393B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891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TW" altLang="en-US" dirty="0"/>
              <a:t>本課程教授學生了解系統漏洞基礎論。</a:t>
            </a:r>
            <a:endParaRPr lang="en-US" altLang="zh-TW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TW" altLang="en-US" dirty="0"/>
              <a:t>探討系統漏洞在實務上如何偵測、改善並強化安全防護。</a:t>
            </a: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879231" y="3083748"/>
            <a:ext cx="7385538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800" dirty="0"/>
              <a:t>讓學生了解：</a:t>
            </a:r>
            <a:endParaRPr lang="en-US" altLang="zh-TW" sz="2800" dirty="0"/>
          </a:p>
          <a:p>
            <a:pPr>
              <a:lnSpc>
                <a:spcPts val="4000"/>
              </a:lnSpc>
            </a:pPr>
            <a:r>
              <a:rPr lang="en-US" altLang="zh-TW" sz="2800" dirty="0"/>
              <a:t>1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有許多許多的漏洞</a:t>
            </a:r>
            <a:endParaRPr lang="en-US" altLang="zh-TW" sz="2800" dirty="0"/>
          </a:p>
          <a:p>
            <a:pPr>
              <a:lnSpc>
                <a:spcPts val="4000"/>
              </a:lnSpc>
            </a:pPr>
            <a:r>
              <a:rPr lang="en-US" altLang="zh-TW" sz="2800" dirty="0"/>
              <a:t>2.</a:t>
            </a:r>
            <a:r>
              <a:rPr lang="zh-TW" altLang="en-US" sz="2800" dirty="0" smtClean="0"/>
              <a:t>駭客</a:t>
            </a:r>
            <a:r>
              <a:rPr lang="zh-TW" altLang="en-US" sz="2800" dirty="0" smtClean="0"/>
              <a:t>如何</a:t>
            </a:r>
            <a:r>
              <a:rPr lang="zh-TW" altLang="en-US" sz="2800" dirty="0" smtClean="0"/>
              <a:t>得知</a:t>
            </a:r>
            <a:r>
              <a:rPr lang="zh-TW" altLang="en-US" sz="2800" dirty="0"/>
              <a:t>漏洞</a:t>
            </a:r>
            <a:endParaRPr lang="en-US" altLang="zh-TW" sz="2800" dirty="0"/>
          </a:p>
          <a:p>
            <a:pPr>
              <a:lnSpc>
                <a:spcPts val="4000"/>
              </a:lnSpc>
            </a:pPr>
            <a:r>
              <a:rPr lang="en-US" altLang="zh-TW" sz="2800" dirty="0"/>
              <a:t>3.</a:t>
            </a:r>
            <a:r>
              <a:rPr lang="zh-TW" altLang="en-US" sz="2800" dirty="0"/>
              <a:t>如何偵測系統是否存在可被攻擊之漏洞</a:t>
            </a:r>
            <a:endParaRPr lang="en-US" altLang="zh-TW" sz="2800" dirty="0"/>
          </a:p>
          <a:p>
            <a:pPr>
              <a:lnSpc>
                <a:spcPts val="4000"/>
              </a:lnSpc>
            </a:pPr>
            <a:r>
              <a:rPr lang="en-US" altLang="zh-TW" sz="2800" dirty="0"/>
              <a:t>4.</a:t>
            </a:r>
            <a:r>
              <a:rPr lang="zh-TW" altLang="en-US" sz="2800" dirty="0"/>
              <a:t>如何強化安全防禦</a:t>
            </a:r>
            <a:endParaRPr lang="en-US" altLang="zh-TW" sz="2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3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44520" y="2865265"/>
            <a:ext cx="1877135" cy="7764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800" dirty="0"/>
              <a:t>資訊蒐集</a:t>
            </a:r>
            <a:endParaRPr lang="en-US" altLang="zh-TW" sz="2800" dirty="0"/>
          </a:p>
          <a:p>
            <a:pPr algn="ctr"/>
            <a:r>
              <a:rPr lang="en-US" altLang="zh-TW" sz="1400" dirty="0"/>
              <a:t>information gathering </a:t>
            </a:r>
            <a:r>
              <a:rPr lang="zh-TW" altLang="en-US" sz="1400" dirty="0"/>
              <a:t> 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485689" y="2051713"/>
            <a:ext cx="1394796" cy="7571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800" dirty="0"/>
              <a:t>偵察</a:t>
            </a:r>
            <a:endParaRPr lang="en-US" altLang="zh-TW" sz="2800" dirty="0"/>
          </a:p>
          <a:p>
            <a:pPr algn="ctr"/>
            <a:r>
              <a:rPr lang="en-US" altLang="zh-TW" sz="1400" dirty="0"/>
              <a:t>reconnaissance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2442401" y="2421231"/>
            <a:ext cx="1210920" cy="75715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800" dirty="0"/>
              <a:t>掃描</a:t>
            </a:r>
            <a:endParaRPr lang="en-US" altLang="zh-TW" sz="2800" dirty="0"/>
          </a:p>
          <a:p>
            <a:pPr algn="ctr"/>
            <a:r>
              <a:rPr lang="en-US" altLang="zh-TW" sz="1400" dirty="0"/>
              <a:t>scanning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3938845" y="2233450"/>
            <a:ext cx="1281992" cy="113271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800" dirty="0"/>
              <a:t>滲透</a:t>
            </a:r>
            <a:endParaRPr lang="en-US" altLang="zh-TW" sz="2800" dirty="0"/>
          </a:p>
          <a:p>
            <a:pPr algn="ctr"/>
            <a:r>
              <a:rPr lang="zh-TW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漏洞利用</a:t>
            </a:r>
          </a:p>
          <a:p>
            <a:pPr algn="ctr"/>
            <a:r>
              <a:rPr lang="en-US" altLang="zh-TW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 Exploitation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5522759" y="2272559"/>
            <a:ext cx="1252408" cy="10369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提權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Privilege Escalation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7061612" y="2325528"/>
            <a:ext cx="1549392" cy="94855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維持存取</a:t>
            </a:r>
            <a:endParaRPr lang="en-US" altLang="zh-TW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Post-exploitation</a:t>
            </a:r>
          </a:p>
        </p:txBody>
      </p:sp>
      <p:sp>
        <p:nvSpPr>
          <p:cNvPr id="11" name="向右箭號 10"/>
          <p:cNvSpPr/>
          <p:nvPr/>
        </p:nvSpPr>
        <p:spPr>
          <a:xfrm>
            <a:off x="2146269" y="2492728"/>
            <a:ext cx="256097" cy="61415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672430" y="2492728"/>
            <a:ext cx="256097" cy="61415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241472" y="2475305"/>
            <a:ext cx="256097" cy="61415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6790722" y="2492995"/>
            <a:ext cx="256097" cy="61415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535424" y="1207508"/>
            <a:ext cx="7886700" cy="435133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滲透測試有許多步驟</a:t>
            </a:r>
            <a:r>
              <a:rPr lang="en-US" altLang="zh-TW" sz="3600" dirty="0"/>
              <a:t>[</a:t>
            </a:r>
            <a:r>
              <a:rPr lang="zh-TW" altLang="en-US" sz="3600" dirty="0"/>
              <a:t>簡化</a:t>
            </a:r>
            <a:r>
              <a:rPr lang="en-US" altLang="zh-TW" sz="3600" dirty="0"/>
              <a:t>]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44520" y="38130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被動、主動偵查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2437221" y="3565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目標測試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465360" y="4006655"/>
            <a:ext cx="1507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Port scanning 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437221" y="4462264"/>
            <a:ext cx="2404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Target service scanning 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465360" y="4975698"/>
            <a:ext cx="2299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Vulnerability scanning </a:t>
            </a:r>
            <a:endParaRPr lang="zh-TW" altLang="en-US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500" y="4309644"/>
            <a:ext cx="2222758" cy="1249202"/>
          </a:xfrm>
          <a:prstGeom prst="rect">
            <a:avLst/>
          </a:prstGeom>
        </p:spPr>
      </p:pic>
      <p:sp>
        <p:nvSpPr>
          <p:cNvPr id="24" name="向右箭號 23"/>
          <p:cNvSpPr/>
          <p:nvPr/>
        </p:nvSpPr>
        <p:spPr>
          <a:xfrm>
            <a:off x="7061612" y="4687767"/>
            <a:ext cx="409921" cy="3914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4800600"/>
            <a:ext cx="1137369" cy="758246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4"/>
          <a:srcRect b="49339"/>
          <a:stretch/>
        </p:blipFill>
        <p:spPr>
          <a:xfrm>
            <a:off x="7590009" y="4121304"/>
            <a:ext cx="1197353" cy="430299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5347315" y="3565454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取得</a:t>
            </a:r>
            <a:r>
              <a:rPr lang="en-US" altLang="zh-TW" dirty="0"/>
              <a:t>admin</a:t>
            </a:r>
            <a:r>
              <a:rPr lang="zh-TW" altLang="en-US" dirty="0"/>
              <a:t>權限</a:t>
            </a:r>
            <a:endParaRPr lang="en-US" altLang="zh-TW" dirty="0"/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id="{CDD6C13E-D25E-4D7E-A187-DA4BF364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74" y="-43666"/>
            <a:ext cx="9737481" cy="1325563"/>
          </a:xfrm>
        </p:spPr>
        <p:txBody>
          <a:bodyPr/>
          <a:lstStyle/>
          <a:p>
            <a:r>
              <a:rPr lang="zh-TW" altLang="en-US" dirty="0"/>
              <a:t>滲透測試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Penetration Test, PT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44520" y="2712865"/>
            <a:ext cx="1877135" cy="7764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800" dirty="0"/>
              <a:t>資訊蒐集</a:t>
            </a:r>
            <a:endParaRPr lang="en-US" altLang="zh-TW" sz="2800" dirty="0"/>
          </a:p>
          <a:p>
            <a:pPr algn="ctr"/>
            <a:r>
              <a:rPr lang="en-US" altLang="zh-TW" sz="1400" dirty="0"/>
              <a:t>information gathering </a:t>
            </a:r>
            <a:r>
              <a:rPr lang="zh-TW" altLang="en-US" sz="1400" dirty="0"/>
              <a:t> 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485689" y="1899313"/>
            <a:ext cx="1394796" cy="7571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800" dirty="0"/>
              <a:t>偵察</a:t>
            </a:r>
            <a:endParaRPr lang="en-US" altLang="zh-TW" sz="2800" dirty="0"/>
          </a:p>
          <a:p>
            <a:pPr algn="ctr"/>
            <a:r>
              <a:rPr lang="en-US" altLang="zh-TW" sz="1400" dirty="0"/>
              <a:t>reconnaissance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2442401" y="2268831"/>
            <a:ext cx="1210920" cy="75715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800" dirty="0"/>
              <a:t>掃描</a:t>
            </a:r>
            <a:endParaRPr lang="en-US" altLang="zh-TW" sz="2800" dirty="0"/>
          </a:p>
          <a:p>
            <a:pPr algn="ctr"/>
            <a:r>
              <a:rPr lang="en-US" altLang="zh-TW" sz="1400" dirty="0"/>
              <a:t>scanning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3938845" y="2081050"/>
            <a:ext cx="1281992" cy="113271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800" dirty="0"/>
              <a:t>滲透</a:t>
            </a:r>
            <a:endParaRPr lang="en-US" altLang="zh-TW" sz="2800" dirty="0"/>
          </a:p>
          <a:p>
            <a:pPr algn="ctr"/>
            <a:r>
              <a:rPr lang="zh-TW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漏洞利用</a:t>
            </a:r>
          </a:p>
          <a:p>
            <a:pPr algn="ctr"/>
            <a:r>
              <a:rPr lang="en-US" altLang="zh-TW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 Exploitation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5522759" y="2120159"/>
            <a:ext cx="1252408" cy="10369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提權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Privilege Escalation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7061612" y="2173128"/>
            <a:ext cx="1549392" cy="94855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維持存取</a:t>
            </a:r>
            <a:endParaRPr lang="en-US" altLang="zh-TW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Post-exploitation</a:t>
            </a:r>
          </a:p>
        </p:txBody>
      </p:sp>
      <p:sp>
        <p:nvSpPr>
          <p:cNvPr id="11" name="向右箭號 10"/>
          <p:cNvSpPr/>
          <p:nvPr/>
        </p:nvSpPr>
        <p:spPr>
          <a:xfrm>
            <a:off x="2146269" y="2340328"/>
            <a:ext cx="256097" cy="61415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672430" y="2340328"/>
            <a:ext cx="256097" cy="61415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241472" y="2322905"/>
            <a:ext cx="256097" cy="61415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6790722" y="2340595"/>
            <a:ext cx="256097" cy="61415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535424" y="1055108"/>
            <a:ext cx="7886700" cy="435133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滲透測試有許多步驟</a:t>
            </a:r>
            <a:r>
              <a:rPr lang="en-US" altLang="zh-TW" sz="3600" dirty="0"/>
              <a:t>[</a:t>
            </a:r>
            <a:r>
              <a:rPr lang="zh-TW" altLang="en-US" sz="3600" dirty="0"/>
              <a:t>簡化</a:t>
            </a:r>
            <a:r>
              <a:rPr lang="en-US" altLang="zh-TW" sz="3600" dirty="0"/>
              <a:t>]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44520" y="36606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被動、主動偵查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2437221" y="341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目標測試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465360" y="3854255"/>
            <a:ext cx="1507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Port scanning 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437221" y="4309864"/>
            <a:ext cx="2404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Target service scanning 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465360" y="4823298"/>
            <a:ext cx="2299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Vulnerability scanning </a:t>
            </a:r>
            <a:endParaRPr lang="zh-TW" altLang="en-US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500" y="4157244"/>
            <a:ext cx="2222758" cy="1249202"/>
          </a:xfrm>
          <a:prstGeom prst="rect">
            <a:avLst/>
          </a:prstGeom>
        </p:spPr>
      </p:pic>
      <p:sp>
        <p:nvSpPr>
          <p:cNvPr id="24" name="向右箭號 23"/>
          <p:cNvSpPr/>
          <p:nvPr/>
        </p:nvSpPr>
        <p:spPr>
          <a:xfrm>
            <a:off x="7061612" y="4535367"/>
            <a:ext cx="409921" cy="3914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4648200"/>
            <a:ext cx="1137369" cy="758246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4"/>
          <a:srcRect b="49339"/>
          <a:stretch/>
        </p:blipFill>
        <p:spPr>
          <a:xfrm>
            <a:off x="7590009" y="3968904"/>
            <a:ext cx="1197353" cy="430299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5347315" y="3413054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取得</a:t>
            </a:r>
            <a:r>
              <a:rPr lang="en-US" altLang="zh-TW" dirty="0"/>
              <a:t>admin</a:t>
            </a:r>
            <a:r>
              <a:rPr lang="zh-TW" altLang="en-US" dirty="0"/>
              <a:t>權限</a:t>
            </a:r>
            <a:endParaRPr lang="en-US" altLang="zh-TW" dirty="0"/>
          </a:p>
        </p:txBody>
      </p:sp>
      <p:sp>
        <p:nvSpPr>
          <p:cNvPr id="32" name="爆炸 2 12">
            <a:extLst>
              <a:ext uri="{FF2B5EF4-FFF2-40B4-BE49-F238E27FC236}">
                <a16:creationId xmlns:a16="http://schemas.microsoft.com/office/drawing/2014/main" id="{ED7E7905-76D0-493C-8043-96B0A8B6E9FE}"/>
              </a:ext>
            </a:extLst>
          </p:cNvPr>
          <p:cNvSpPr/>
          <p:nvPr/>
        </p:nvSpPr>
        <p:spPr>
          <a:xfrm>
            <a:off x="1378602" y="1737161"/>
            <a:ext cx="5795687" cy="2602072"/>
          </a:xfrm>
          <a:prstGeom prst="irregularSeal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報告</a:t>
            </a:r>
          </a:p>
          <a:p>
            <a:pPr algn="ctr"/>
            <a:r>
              <a:rPr lang="en-US" altLang="zh-TW" sz="2800" dirty="0"/>
              <a:t>Reporting</a:t>
            </a:r>
            <a:endParaRPr lang="zh-TW" altLang="en-US" sz="2800" dirty="0"/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id="{CDD6C13E-D25E-4D7E-A187-DA4BF364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24" y="-86169"/>
            <a:ext cx="9737481" cy="1325563"/>
          </a:xfrm>
        </p:spPr>
        <p:txBody>
          <a:bodyPr/>
          <a:lstStyle/>
          <a:p>
            <a:r>
              <a:rPr lang="zh-TW" altLang="en-US" dirty="0"/>
              <a:t>滲透測試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Penetration Test, PT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D31C1-3B16-4F94-937D-7489FD4E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53" y="-54864"/>
            <a:ext cx="9002590" cy="1325563"/>
          </a:xfrm>
        </p:spPr>
        <p:txBody>
          <a:bodyPr/>
          <a:lstStyle/>
          <a:p>
            <a:r>
              <a:rPr lang="zh-TW" altLang="en-US" dirty="0"/>
              <a:t>紅隊演練（</a:t>
            </a:r>
            <a:r>
              <a:rPr lang="en-US" altLang="zh-TW" dirty="0"/>
              <a:t>Red Team Assessment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FF8C61-FF47-40EB-A415-EFB28D97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891"/>
            <a:ext cx="7886700" cy="4351338"/>
          </a:xfrm>
        </p:spPr>
        <p:txBody>
          <a:bodyPr/>
          <a:lstStyle/>
          <a:p>
            <a:pPr algn="just" eaLnBrk="0" hangingPunct="0"/>
            <a:r>
              <a:rPr lang="zh-TW" altLang="en-US" dirty="0"/>
              <a:t>在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不影響</a:t>
            </a:r>
            <a:r>
              <a:rPr lang="zh-TW" altLang="en-US" dirty="0"/>
              <a:t>企業營運的前提下，對企業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進行模擬入侵攻擊</a:t>
            </a:r>
            <a:r>
              <a:rPr lang="zh-TW" altLang="en-US" dirty="0"/>
              <a:t>，在有限的時間內以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無所不用其極的方式</a:t>
            </a:r>
            <a:r>
              <a:rPr lang="zh-TW" altLang="en-US" dirty="0"/>
              <a:t>，從各種進入點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進行攻擊</a:t>
            </a:r>
            <a:r>
              <a:rPr lang="zh-TW" altLang="en-US" dirty="0"/>
              <a:t>，嘗試達成企業</a:t>
            </a:r>
            <a:r>
              <a:rPr lang="zh-TW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指定的測試任務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 eaLnBrk="0" hangingPunct="0"/>
            <a:endParaRPr lang="en-US" altLang="zh-TW" dirty="0"/>
          </a:p>
          <a:p>
            <a:pPr algn="just" eaLnBrk="0" hangingPunct="0"/>
            <a:r>
              <a:rPr lang="zh-TW" altLang="en-US" dirty="0"/>
              <a:t>紅隊演練不只是滲透測試，更是多人團隊精密籌劃出來的駭客思維、各種多變攻擊手法。</a:t>
            </a:r>
          </a:p>
          <a:p>
            <a:pPr algn="just" eaLnBrk="0" hangingPunct="0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913496"/>
            <a:ext cx="5345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https://devco.re/services/red-team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193509" y="5459995"/>
            <a:ext cx="5321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資料來源：</a:t>
            </a:r>
            <a:r>
              <a:rPr lang="en-US" altLang="zh-TW" dirty="0"/>
              <a:t>https://devco.re/services/penetration-test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08226" y="0"/>
            <a:ext cx="7886700" cy="1325563"/>
          </a:xfrm>
        </p:spPr>
        <p:txBody>
          <a:bodyPr/>
          <a:lstStyle/>
          <a:p>
            <a:r>
              <a:rPr lang="zh-TW" altLang="en-US" dirty="0"/>
              <a:t>紅隊演練 </a:t>
            </a:r>
            <a:r>
              <a:rPr lang="en-US" altLang="zh-TW" dirty="0"/>
              <a:t>V.S.</a:t>
            </a:r>
            <a:r>
              <a:rPr lang="zh-TW" altLang="en-US" dirty="0"/>
              <a:t> 滲透測試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129862" y="1499376"/>
          <a:ext cx="6884276" cy="3055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2138">
                  <a:extLst>
                    <a:ext uri="{9D8B030D-6E8A-4147-A177-3AD203B41FA5}">
                      <a16:colId xmlns:a16="http://schemas.microsoft.com/office/drawing/2014/main" val="2585706956"/>
                    </a:ext>
                  </a:extLst>
                </a:gridCol>
                <a:gridCol w="3442138">
                  <a:extLst>
                    <a:ext uri="{9D8B030D-6E8A-4147-A177-3AD203B41FA5}">
                      <a16:colId xmlns:a16="http://schemas.microsoft.com/office/drawing/2014/main" val="413539000"/>
                    </a:ext>
                  </a:extLst>
                </a:gridCol>
              </a:tblGrid>
              <a:tr h="7227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紅隊演練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滲透測試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629166"/>
                  </a:ext>
                </a:extLst>
              </a:tr>
              <a:tr h="5172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全面性</a:t>
                      </a:r>
                      <a:r>
                        <a:rPr lang="zh-TW" altLang="en-US" sz="2400" dirty="0"/>
                        <a:t>，廣且深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在</a:t>
                      </a:r>
                      <a:r>
                        <a:rPr lang="zh-TW" alt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固定</a:t>
                      </a:r>
                      <a:r>
                        <a:rPr lang="zh-TW" altLang="en-US" sz="2400" dirty="0"/>
                        <a:t>的範圍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59107"/>
                  </a:ext>
                </a:extLst>
              </a:tr>
              <a:tr h="5172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以駭客思維出發</a:t>
                      </a:r>
                      <a:endParaRPr lang="en-US" altLang="zh-TW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>
                          <a:effectLst/>
                        </a:rPr>
                        <a:t>不侷限於特定目標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針對</a:t>
                      </a:r>
                      <a:r>
                        <a:rPr lang="zh-TW" alt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特定</a:t>
                      </a:r>
                      <a:r>
                        <a:rPr lang="zh-TW" altLang="en-US" sz="2400" dirty="0"/>
                        <a:t>目標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692409"/>
                  </a:ext>
                </a:extLst>
              </a:tr>
              <a:tr h="892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找出入侵途徑、</a:t>
                      </a:r>
                      <a:endParaRPr lang="en-US" altLang="zh-TW" sz="2400" dirty="0"/>
                    </a:p>
                    <a:p>
                      <a:pPr algn="ctr"/>
                      <a:r>
                        <a:rPr lang="zh-TW" altLang="en-US" sz="2400" dirty="0"/>
                        <a:t>竊取內部資料等</a:t>
                      </a:r>
                      <a:endParaRPr lang="en-US" altLang="zh-TW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找出各種漏洞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111218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819400" y="4825875"/>
            <a:ext cx="5321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資料來源：</a:t>
            </a:r>
            <a:r>
              <a:rPr lang="en-US" altLang="zh-TW" dirty="0"/>
              <a:t>https://devco.re/services/penetration-test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DD35C1-A75C-4982-9F11-96B3591B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B5D0DE-E680-46E0-B593-4BFF393B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640"/>
            <a:ext cx="7886700" cy="503237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1.</a:t>
            </a:r>
            <a:r>
              <a:rPr lang="zh-TW" altLang="en-US" dirty="0"/>
              <a:t>系統與漏洞</a:t>
            </a: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2.</a:t>
            </a:r>
            <a:r>
              <a:rPr lang="zh-TW" altLang="en-US" dirty="0"/>
              <a:t>知名的系統漏洞</a:t>
            </a: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3.</a:t>
            </a:r>
            <a:r>
              <a:rPr lang="zh-TW" altLang="en-US" dirty="0"/>
              <a:t>漏洞揭露平台</a:t>
            </a: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4.</a:t>
            </a:r>
            <a:r>
              <a:rPr lang="zh-TW" altLang="en-US" dirty="0"/>
              <a:t>改善並強化安全防禦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佈署安全設備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漏洞掃描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滲透測試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紅隊</a:t>
            </a:r>
            <a:r>
              <a:rPr lang="zh-TW" altLang="en-US" dirty="0" smtClean="0"/>
              <a:t>演練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34CCE-64A3-4F98-8090-CD5AB8EC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系統與漏洞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09BE75-02B0-4E76-8FBB-E67D6672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40" y="4908"/>
            <a:ext cx="7886700" cy="1325563"/>
          </a:xfrm>
        </p:spPr>
        <p:txBody>
          <a:bodyPr/>
          <a:lstStyle/>
          <a:p>
            <a:pPr algn="l"/>
            <a:r>
              <a:rPr lang="zh-TW" altLang="en-US" dirty="0"/>
              <a:t>系統基本組成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365126"/>
            <a:ext cx="6901740" cy="5715163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24" y="363489"/>
            <a:ext cx="6903716" cy="5716800"/>
          </a:xfrm>
          <a:prstGeom prst="rect">
            <a:avLst/>
          </a:prstGeom>
        </p:spPr>
      </p:pic>
      <p:pic>
        <p:nvPicPr>
          <p:cNvPr id="36" name="圖形 35" descr="單線箭號 (順時針曲線)">
            <a:extLst>
              <a:ext uri="{FF2B5EF4-FFF2-40B4-BE49-F238E27FC236}">
                <a16:creationId xmlns:a16="http://schemas.microsoft.com/office/drawing/2014/main" id="{E5E6C4FA-8E72-4121-9E5D-57CC380D2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9974553">
            <a:off x="1619412" y="2418987"/>
            <a:ext cx="1663997" cy="912974"/>
          </a:xfrm>
          <a:prstGeom prst="rect">
            <a:avLst/>
          </a:prstGeom>
        </p:spPr>
      </p:pic>
      <p:pic>
        <p:nvPicPr>
          <p:cNvPr id="37" name="圖形 36" descr="單線箭號 (順時針曲線)">
            <a:extLst>
              <a:ext uri="{FF2B5EF4-FFF2-40B4-BE49-F238E27FC236}">
                <a16:creationId xmlns:a16="http://schemas.microsoft.com/office/drawing/2014/main" id="{17AE4902-8219-481F-BD49-93F0FFA14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11866664">
            <a:off x="1129987" y="2728769"/>
            <a:ext cx="1404903" cy="202904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09BE75-02B0-4E76-8FBB-E67D6672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07" y="274487"/>
            <a:ext cx="4308221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有許多許多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漏洞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5A047F99-0A62-48CE-A9B2-3870E8F543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44" y="1569131"/>
            <a:ext cx="1004937" cy="1004937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09EACC12-74FA-407F-9A69-0F22844B3CD3}"/>
              </a:ext>
            </a:extLst>
          </p:cNvPr>
          <p:cNvSpPr txBox="1"/>
          <p:nvPr/>
        </p:nvSpPr>
        <p:spPr>
          <a:xfrm>
            <a:off x="780167" y="2487005"/>
            <a:ext cx="82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Hacker</a:t>
            </a:r>
            <a:endParaRPr lang="zh-TW" altLang="en-US" dirty="0"/>
          </a:p>
        </p:txBody>
      </p:sp>
      <p:pic>
        <p:nvPicPr>
          <p:cNvPr id="26" name="圖形 25" descr="單線箭號 (順時針曲線)">
            <a:extLst>
              <a:ext uri="{FF2B5EF4-FFF2-40B4-BE49-F238E27FC236}">
                <a16:creationId xmlns:a16="http://schemas.microsoft.com/office/drawing/2014/main" id="{AF79DE03-6853-4F1C-94EA-FB53D8DC5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5968774">
            <a:off x="2191106" y="1194259"/>
            <a:ext cx="1240841" cy="2079930"/>
          </a:xfrm>
          <a:prstGeom prst="rect">
            <a:avLst/>
          </a:prstGeom>
        </p:spPr>
      </p:pic>
      <p:pic>
        <p:nvPicPr>
          <p:cNvPr id="40" name="圖形 39" descr="單線箭號 (順時針曲線)">
            <a:extLst>
              <a:ext uri="{FF2B5EF4-FFF2-40B4-BE49-F238E27FC236}">
                <a16:creationId xmlns:a16="http://schemas.microsoft.com/office/drawing/2014/main" id="{E912F916-AAC6-409D-97E5-9925A1A9A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4961668">
            <a:off x="2761644" y="-221099"/>
            <a:ext cx="862681" cy="382313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3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34CCE-64A3-4F98-8090-CD5AB8EC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知名漏洞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「meltdown png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91" y="96715"/>
            <a:ext cx="303862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硬體設備 </a:t>
            </a:r>
            <a:r>
              <a:rPr lang="en-US" altLang="zh-TW" dirty="0"/>
              <a:t>- CPU</a:t>
            </a:r>
            <a:r>
              <a:rPr lang="zh-TW" altLang="en-US" dirty="0"/>
              <a:t>漏洞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4"/>
            <a:ext cx="8893419" cy="5032375"/>
          </a:xfrm>
        </p:spPr>
        <p:txBody>
          <a:bodyPr>
            <a:normAutofit/>
          </a:bodyPr>
          <a:lstStyle/>
          <a:p>
            <a:r>
              <a:rPr lang="zh-TW" altLang="en-US" dirty="0"/>
              <a:t>熔毁（</a:t>
            </a:r>
            <a:r>
              <a:rPr lang="en-US" altLang="zh-TW" dirty="0"/>
              <a:t>Meltdown</a:t>
            </a:r>
            <a:r>
              <a:rPr lang="zh-TW" altLang="en-US" dirty="0"/>
              <a:t>），編號</a:t>
            </a:r>
            <a:r>
              <a:rPr lang="en-US" altLang="zh-TW" dirty="0"/>
              <a:t>CVE-2017-5754</a:t>
            </a:r>
          </a:p>
          <a:p>
            <a:endParaRPr lang="en-US" altLang="zh-TW" dirty="0"/>
          </a:p>
          <a:p>
            <a:r>
              <a:rPr lang="zh-TW" altLang="en-US" dirty="0"/>
              <a:t>正式名稱爲「</a:t>
            </a:r>
            <a:r>
              <a:rPr lang="en-US" altLang="zh-TW" dirty="0"/>
              <a:t>Rogue Data Cache Load</a:t>
            </a:r>
            <a:r>
              <a:rPr lang="zh-TW" altLang="en-US" dirty="0"/>
              <a:t>」，</a:t>
            </a:r>
            <a:endParaRPr lang="en-US" altLang="zh-TW" dirty="0"/>
          </a:p>
          <a:p>
            <a:pPr lvl="1"/>
            <a:r>
              <a:rPr lang="zh-TW" altLang="en-US" dirty="0"/>
              <a:t>常譯作「惡意資料快取載入」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研究人員稱其為</a:t>
            </a:r>
            <a:endParaRPr lang="en-US" altLang="zh-TW" dirty="0"/>
          </a:p>
          <a:p>
            <a:pPr lvl="1"/>
            <a:r>
              <a:rPr lang="zh-TW" altLang="en-US" dirty="0"/>
              <a:t>「</a:t>
            </a:r>
            <a:r>
              <a:rPr lang="en-US" altLang="zh-TW" dirty="0"/>
              <a:t>Meltdown</a:t>
            </a:r>
            <a:r>
              <a:rPr lang="zh-TW" altLang="en-US" dirty="0"/>
              <a:t>」（熔斷）、「</a:t>
            </a:r>
            <a:r>
              <a:rPr lang="en-US" altLang="zh-TW" dirty="0" err="1"/>
              <a:t>Spectre</a:t>
            </a:r>
            <a:r>
              <a:rPr lang="zh-TW" altLang="en-US" dirty="0"/>
              <a:t>」（幽靈</a:t>
            </a:r>
            <a:r>
              <a:rPr lang="zh-TW" altLang="en-US" dirty="0" smtClean="0"/>
              <a:t>）</a:t>
            </a:r>
          </a:p>
          <a:p>
            <a:pPr marL="0" indent="0">
              <a:buNone/>
            </a:pPr>
            <a:endParaRPr lang="zh-TW" altLang="en-US" dirty="0" smtClean="0"/>
          </a:p>
          <a:p>
            <a:r>
              <a:rPr lang="zh-TW" altLang="en-US" dirty="0" smtClean="0"/>
              <a:t>本</a:t>
            </a:r>
            <a:r>
              <a:rPr lang="zh-TW" altLang="en-US" dirty="0"/>
              <a:t>課程不細講，有興趣者請參閱網上資訊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1321357"/>
            <a:ext cx="4857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https://zh.wikipedia.org/wiki/</a:t>
            </a:r>
            <a:r>
              <a:rPr lang="zh-TW" altLang="en-US" dirty="0"/>
              <a:t>熔毁</a:t>
            </a:r>
            <a:r>
              <a:rPr lang="en-US" altLang="zh-TW" dirty="0"/>
              <a:t>_(</a:t>
            </a:r>
            <a:r>
              <a:rPr lang="zh-TW" altLang="en-US" dirty="0"/>
              <a:t>安全漏洞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4400" y="4876800"/>
            <a:ext cx="76815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https://thinkycx.me/2019-02-28-Intel-CPU-meltdown-vulnerablity-analysis-and-recurrence.html</a:t>
            </a:r>
            <a:endParaRPr lang="zh-TW" altLang="en-US" sz="1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作業系統 </a:t>
            </a:r>
            <a:r>
              <a:rPr lang="en-US" altLang="zh-TW" dirty="0"/>
              <a:t>– Windows</a:t>
            </a:r>
            <a:r>
              <a:rPr lang="zh-TW" altLang="en-US" dirty="0"/>
              <a:t>知名漏洞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D7FD5FD-E1EE-4E61-9967-AEF8B524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94" y="1528591"/>
            <a:ext cx="8763706" cy="5032375"/>
          </a:xfrm>
        </p:spPr>
        <p:txBody>
          <a:bodyPr>
            <a:norm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MS</a:t>
            </a:r>
            <a:r>
              <a:rPr lang="en-US" altLang="zh-TW" dirty="0">
                <a:solidFill>
                  <a:srgbClr val="00B050"/>
                </a:solidFill>
                <a:highlight>
                  <a:srgbClr val="FFFF00"/>
                </a:highlight>
              </a:rPr>
              <a:t>17</a:t>
            </a:r>
            <a:r>
              <a:rPr lang="en-US" altLang="zh-TW" dirty="0">
                <a:highlight>
                  <a:srgbClr val="FFFF00"/>
                </a:highlight>
              </a:rPr>
              <a:t>-</a:t>
            </a:r>
            <a:r>
              <a:rPr lang="en-US" altLang="zh-TW" dirty="0">
                <a:solidFill>
                  <a:srgbClr val="7030A0"/>
                </a:solidFill>
                <a:highlight>
                  <a:srgbClr val="FFFF00"/>
                </a:highlight>
              </a:rPr>
              <a:t>010</a:t>
            </a:r>
          </a:p>
          <a:p>
            <a:pPr lvl="1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遠端執行任意程式碼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dirty="0"/>
              <a:t>嚴重程度：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非常重大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dirty="0"/>
              <a:t>攻擊目標：</a:t>
            </a:r>
            <a:r>
              <a:rPr lang="en-US" altLang="zh-TW" dirty="0"/>
              <a:t>Windows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SMB</a:t>
            </a:r>
            <a:r>
              <a:rPr lang="en-US" altLang="zh-TW" dirty="0"/>
              <a:t>v1(</a:t>
            </a:r>
            <a:r>
              <a:rPr lang="zh-TW" altLang="en-US" dirty="0"/>
              <a:t>網路芳鄰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Windows XP, 2003, 2008, 2008 R2, Vista, 7, 8,10… … …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MS</a:t>
            </a:r>
            <a:r>
              <a:rPr lang="en-US" altLang="zh-TW" dirty="0">
                <a:solidFill>
                  <a:srgbClr val="00B050"/>
                </a:solidFill>
                <a:highlight>
                  <a:srgbClr val="FFFF00"/>
                </a:highlight>
              </a:rPr>
              <a:t>08</a:t>
            </a:r>
            <a:r>
              <a:rPr lang="en-US" altLang="zh-TW" dirty="0">
                <a:highlight>
                  <a:srgbClr val="FFFF00"/>
                </a:highlight>
              </a:rPr>
              <a:t>-</a:t>
            </a:r>
            <a:r>
              <a:rPr lang="en-US" altLang="zh-TW" dirty="0">
                <a:solidFill>
                  <a:srgbClr val="7030A0"/>
                </a:solidFill>
                <a:highlight>
                  <a:srgbClr val="FFFF00"/>
                </a:highlight>
              </a:rPr>
              <a:t>067</a:t>
            </a:r>
          </a:p>
          <a:p>
            <a:pPr lvl="1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遠端執行任意程式碼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dirty="0"/>
              <a:t>嚴重程度：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非常重大 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CVSS Score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10.0</a:t>
            </a:r>
          </a:p>
          <a:p>
            <a:pPr lvl="1"/>
            <a:r>
              <a:rPr lang="zh-TW" altLang="en-US" dirty="0"/>
              <a:t>攻擊目標：</a:t>
            </a:r>
            <a:r>
              <a:rPr lang="en-US" altLang="zh-TW" dirty="0"/>
              <a:t>Microsoft Remote Procedure Call(</a:t>
            </a:r>
            <a:r>
              <a:rPr lang="zh-TW" altLang="en-US" dirty="0"/>
              <a:t>遠端程序呼叫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Windows 2000</a:t>
            </a:r>
            <a:r>
              <a:rPr lang="zh-TW" altLang="en-US" dirty="0"/>
              <a:t>、</a:t>
            </a:r>
            <a:r>
              <a:rPr lang="en-US" altLang="zh-TW" dirty="0"/>
              <a:t>XP</a:t>
            </a:r>
            <a:r>
              <a:rPr lang="zh-TW" altLang="en-US" dirty="0"/>
              <a:t>、</a:t>
            </a:r>
            <a:r>
              <a:rPr lang="en-US" altLang="zh-TW" dirty="0"/>
              <a:t>7 Beta</a:t>
            </a:r>
            <a:r>
              <a:rPr lang="zh-TW" altLang="en-US" dirty="0"/>
              <a:t>、</a:t>
            </a:r>
            <a:r>
              <a:rPr lang="en-US" altLang="zh-TW" dirty="0"/>
              <a:t>Server 2003</a:t>
            </a:r>
            <a:r>
              <a:rPr lang="zh-TW" altLang="en-US" dirty="0"/>
              <a:t>、</a:t>
            </a:r>
            <a:r>
              <a:rPr lang="en-US" altLang="zh-TW" dirty="0"/>
              <a:t>2008… … …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6" y="6182454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0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4974</TotalTime>
  <Words>940</Words>
  <Application>Microsoft Office PowerPoint</Application>
  <PresentationFormat>如螢幕大小 (4:3)</PresentationFormat>
  <Paragraphs>214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系統漏洞與滲透測試</vt:lpstr>
      <vt:lpstr>課程宗旨</vt:lpstr>
      <vt:lpstr>大綱</vt:lpstr>
      <vt:lpstr>系統與漏洞</vt:lpstr>
      <vt:lpstr>系統基本組成</vt:lpstr>
      <vt:lpstr>有許多許多漏洞</vt:lpstr>
      <vt:lpstr>知名漏洞</vt:lpstr>
      <vt:lpstr>硬體設備 - CPU漏洞</vt:lpstr>
      <vt:lpstr>作業系統 – Windows知名漏洞</vt:lpstr>
      <vt:lpstr>作業系統 – Windows知名漏洞</vt:lpstr>
      <vt:lpstr>漏洞編號與漏洞平台</vt:lpstr>
      <vt:lpstr>漏洞編號說明</vt:lpstr>
      <vt:lpstr>CVE，漏洞揭露平台 （Common Vulnerabilities and Exposures）</vt:lpstr>
      <vt:lpstr>CVSS，通用漏洞評分系統  (Common Vulnerability Scoring System) </vt:lpstr>
      <vt:lpstr>強化安全防禦</vt:lpstr>
      <vt:lpstr>安全強化</vt:lpstr>
      <vt:lpstr>漏洞掃描（Vulnerability scanner）</vt:lpstr>
      <vt:lpstr>弱點掃描工具 - OpenVAS</vt:lpstr>
      <vt:lpstr>滲透測試Penetration Test, PT</vt:lpstr>
      <vt:lpstr>滲透測試Penetration Test, PT</vt:lpstr>
      <vt:lpstr>滲透測試Penetration Test, PT</vt:lpstr>
      <vt:lpstr>紅隊演練（Red Team Assessment）</vt:lpstr>
      <vt:lpstr>紅隊演練 V.S. 滲透測試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Eric .</cp:lastModifiedBy>
  <cp:revision>50</cp:revision>
  <dcterms:created xsi:type="dcterms:W3CDTF">2017-07-25T01:09:22Z</dcterms:created>
  <dcterms:modified xsi:type="dcterms:W3CDTF">2020-07-19T14:59:40Z</dcterms:modified>
</cp:coreProperties>
</file>