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287" r:id="rId3"/>
    <p:sldId id="288" r:id="rId4"/>
    <p:sldId id="289" r:id="rId5"/>
    <p:sldId id="258" r:id="rId6"/>
    <p:sldId id="279" r:id="rId7"/>
    <p:sldId id="276" r:id="rId8"/>
    <p:sldId id="280" r:id="rId9"/>
    <p:sldId id="281" r:id="rId10"/>
    <p:sldId id="262" r:id="rId11"/>
    <p:sldId id="264" r:id="rId12"/>
    <p:sldId id="265" r:id="rId13"/>
    <p:sldId id="266" r:id="rId14"/>
    <p:sldId id="267" r:id="rId15"/>
    <p:sldId id="290" r:id="rId16"/>
    <p:sldId id="291" r:id="rId17"/>
    <p:sldId id="292" r:id="rId18"/>
    <p:sldId id="293" r:id="rId19"/>
    <p:sldId id="294" r:id="rId20"/>
    <p:sldId id="296" r:id="rId21"/>
    <p:sldId id="297" r:id="rId22"/>
    <p:sldId id="298" r:id="rId23"/>
    <p:sldId id="299" r:id="rId24"/>
    <p:sldId id="300" r:id="rId25"/>
    <p:sldId id="301" r:id="rId26"/>
    <p:sldId id="285" r:id="rId27"/>
    <p:sldId id="302" r:id="rId28"/>
    <p:sldId id="303" r:id="rId29"/>
    <p:sldId id="308" r:id="rId30"/>
    <p:sldId id="295" r:id="rId31"/>
    <p:sldId id="304" r:id="rId32"/>
    <p:sldId id="305" r:id="rId33"/>
    <p:sldId id="306" r:id="rId34"/>
    <p:sldId id="312" r:id="rId35"/>
    <p:sldId id="307" r:id="rId36"/>
    <p:sldId id="309" r:id="rId37"/>
    <p:sldId id="310" r:id="rId38"/>
    <p:sldId id="311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25" r:id="rId52"/>
    <p:sldId id="326" r:id="rId53"/>
    <p:sldId id="327" r:id="rId54"/>
    <p:sldId id="328" r:id="rId55"/>
    <p:sldId id="329" r:id="rId56"/>
    <p:sldId id="330" r:id="rId57"/>
    <p:sldId id="331" r:id="rId58"/>
    <p:sldId id="332" r:id="rId59"/>
    <p:sldId id="333" r:id="rId60"/>
    <p:sldId id="334" r:id="rId61"/>
    <p:sldId id="335" r:id="rId62"/>
    <p:sldId id="336" r:id="rId6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1DEF4-CD14-4DA1-8434-D1F219EFDC10}" type="datetimeFigureOut">
              <a:rPr lang="zh-TW" altLang="en-US" smtClean="0"/>
              <a:t>2020/7/11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F1C7D-9D0C-4034-A276-CDDD9BC19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239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A9FA-E28F-46BC-91CE-8896C8A65045}" type="datetimeFigureOut">
              <a:rPr lang="zh-TW" altLang="en-US" smtClean="0"/>
              <a:t>2020/7/11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6B05-7ECE-4FAD-9C1B-50C54B0B4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22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A9FA-E28F-46BC-91CE-8896C8A65045}" type="datetimeFigureOut">
              <a:rPr lang="zh-TW" altLang="en-US" smtClean="0"/>
              <a:t>2020/7/11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6B05-7ECE-4FAD-9C1B-50C54B0B4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95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A9FA-E28F-46BC-91CE-8896C8A65045}" type="datetimeFigureOut">
              <a:rPr lang="zh-TW" altLang="en-US" smtClean="0"/>
              <a:t>2020/7/11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6B05-7ECE-4FAD-9C1B-50C54B0B4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22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A9FA-E28F-46BC-91CE-8896C8A65045}" type="datetimeFigureOut">
              <a:rPr lang="zh-TW" altLang="en-US" smtClean="0"/>
              <a:t>2020/7/11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6B05-7ECE-4FAD-9C1B-50C54B0B4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79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A9FA-E28F-46BC-91CE-8896C8A65045}" type="datetimeFigureOut">
              <a:rPr lang="zh-TW" altLang="en-US" smtClean="0"/>
              <a:t>2020/7/11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6B05-7ECE-4FAD-9C1B-50C54B0B4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18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A9FA-E28F-46BC-91CE-8896C8A65045}" type="datetimeFigureOut">
              <a:rPr lang="zh-TW" altLang="en-US" smtClean="0"/>
              <a:t>2020/7/11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6B05-7ECE-4FAD-9C1B-50C54B0B4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29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A9FA-E28F-46BC-91CE-8896C8A65045}" type="datetimeFigureOut">
              <a:rPr lang="zh-TW" altLang="en-US" smtClean="0"/>
              <a:t>2020/7/11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6B05-7ECE-4FAD-9C1B-50C54B0B4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5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A9FA-E28F-46BC-91CE-8896C8A65045}" type="datetimeFigureOut">
              <a:rPr lang="zh-TW" altLang="en-US" smtClean="0"/>
              <a:t>2020/7/11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6B05-7ECE-4FAD-9C1B-50C54B0B4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01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A9FA-E28F-46BC-91CE-8896C8A65045}" type="datetimeFigureOut">
              <a:rPr lang="zh-TW" altLang="en-US" smtClean="0"/>
              <a:t>2020/7/11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6B05-7ECE-4FAD-9C1B-50C54B0B4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4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A9FA-E28F-46BC-91CE-8896C8A65045}" type="datetimeFigureOut">
              <a:rPr lang="zh-TW" altLang="en-US" smtClean="0"/>
              <a:t>2020/7/11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6B05-7ECE-4FAD-9C1B-50C54B0B4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56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A9FA-E28F-46BC-91CE-8896C8A65045}" type="datetimeFigureOut">
              <a:rPr lang="zh-TW" altLang="en-US" smtClean="0"/>
              <a:t>2020/7/11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6B05-7ECE-4FAD-9C1B-50C54B0B4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28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CA9FA-E28F-46BC-91CE-8896C8A65045}" type="datetimeFigureOut">
              <a:rPr lang="zh-TW" altLang="en-US" smtClean="0"/>
              <a:t>2020/7/11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36B05-7ECE-4FAD-9C1B-50C54B0B41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71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9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/>
              <a:t>Linux</a:t>
            </a:r>
            <a:r>
              <a:rPr lang="zh-TW" altLang="en-US" sz="4800" dirty="0" smtClean="0"/>
              <a:t>伺服器漏洞分析實務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16291E8-051C-4EDF-A068-4C8F8B0B0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4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9425" y="1627050"/>
            <a:ext cx="8518868" cy="172834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68573" tIns="34286" rIns="68573" bIns="342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875" b="1" dirty="0" err="1">
                <a:latin typeface="Times New Roman"/>
                <a:ea typeface="新細明體"/>
                <a:cs typeface="新細明體"/>
              </a:rPr>
              <a:t>Mis</a:t>
            </a:r>
            <a:r>
              <a:rPr lang="en-US" altLang="zh-TW" sz="1875" b="1" dirty="0">
                <a:latin typeface="Times New Roman"/>
                <a:ea typeface="新細明體"/>
                <a:cs typeface="新細明體"/>
              </a:rPr>
              <a:t>-Configured NFS </a:t>
            </a:r>
            <a:r>
              <a:rPr lang="en-US" altLang="zh-TW" sz="1875" b="1" dirty="0">
                <a:latin typeface="Times New Roman"/>
                <a:ea typeface="新細明體"/>
                <a:cs typeface="新細明體"/>
              </a:rPr>
              <a:t>Share</a:t>
            </a:r>
            <a:r>
              <a:rPr lang="zh-TW" altLang="en-US" sz="1875" b="1" dirty="0">
                <a:latin typeface="Times New Roman"/>
                <a:ea typeface="新細明體"/>
                <a:cs typeface="新細明體"/>
              </a:rPr>
              <a:t>說明</a:t>
            </a:r>
            <a:r>
              <a:rPr lang="en-US" altLang="zh-TW" sz="1875" b="1" dirty="0">
                <a:latin typeface="Times New Roman"/>
                <a:ea typeface="新細明體"/>
                <a:cs typeface="新細明體"/>
              </a:rPr>
              <a:t>: </a:t>
            </a:r>
            <a:endParaRPr lang="en-US" altLang="zh-TW" sz="1875" b="1" dirty="0"/>
          </a:p>
          <a:p>
            <a:r>
              <a:rPr lang="en-US" altLang="zh-TW" sz="1875" dirty="0"/>
              <a:t>Network </a:t>
            </a:r>
            <a:r>
              <a:rPr lang="en-US" altLang="zh-TW" sz="1875" dirty="0" err="1"/>
              <a:t>FileSystem</a:t>
            </a:r>
            <a:r>
              <a:rPr lang="en-US" altLang="zh-TW" sz="1875" dirty="0"/>
              <a:t>(NFS) </a:t>
            </a:r>
            <a:r>
              <a:rPr lang="zh-TW" altLang="zh-TW" sz="1875" dirty="0"/>
              <a:t>網路檔案</a:t>
            </a:r>
            <a:r>
              <a:rPr lang="zh-TW" altLang="zh-TW" sz="1875" dirty="0"/>
              <a:t>系統</a:t>
            </a:r>
            <a:r>
              <a:rPr lang="zh-TW" altLang="en-US" sz="1875" dirty="0"/>
              <a:t>，</a:t>
            </a:r>
            <a:r>
              <a:rPr lang="en-US" altLang="zh-TW" sz="1875" dirty="0"/>
              <a:t> </a:t>
            </a:r>
            <a:r>
              <a:rPr lang="en-US" altLang="zh-TW" sz="1875" dirty="0"/>
              <a:t>NFS</a:t>
            </a:r>
            <a:r>
              <a:rPr lang="zh-TW" altLang="zh-TW" sz="1875" dirty="0"/>
              <a:t>服務啟動在</a:t>
            </a:r>
            <a:r>
              <a:rPr lang="en-US" altLang="zh-TW" sz="1875" dirty="0"/>
              <a:t>port </a:t>
            </a:r>
            <a:r>
              <a:rPr lang="en-US" altLang="zh-TW" sz="1875" dirty="0"/>
              <a:t>2049</a:t>
            </a:r>
            <a:r>
              <a:rPr lang="zh-TW" altLang="zh-TW" sz="1875" dirty="0"/>
              <a:t> ，</a:t>
            </a:r>
            <a:r>
              <a:rPr lang="zh-TW" altLang="zh-TW" sz="1875" dirty="0"/>
              <a:t>最早</a:t>
            </a:r>
            <a:r>
              <a:rPr lang="zh-TW" altLang="zh-TW" sz="1875" dirty="0"/>
              <a:t>是由</a:t>
            </a:r>
            <a:r>
              <a:rPr lang="en-US" altLang="zh-TW" sz="1875" dirty="0"/>
              <a:t> Sun </a:t>
            </a:r>
            <a:r>
              <a:rPr lang="zh-TW" altLang="zh-TW" sz="1875" dirty="0"/>
              <a:t>公司所開發</a:t>
            </a:r>
            <a:r>
              <a:rPr lang="en-US" altLang="zh-TW" sz="1875" dirty="0"/>
              <a:t>NFS</a:t>
            </a:r>
            <a:r>
              <a:rPr lang="zh-TW" altLang="zh-TW" sz="1875" dirty="0"/>
              <a:t>，</a:t>
            </a:r>
            <a:r>
              <a:rPr lang="zh-TW" altLang="en-US" sz="1875" dirty="0"/>
              <a:t>它</a:t>
            </a:r>
            <a:r>
              <a:rPr lang="zh-TW" altLang="en-US" sz="1875" dirty="0"/>
              <a:t>就像是 </a:t>
            </a:r>
            <a:r>
              <a:rPr lang="en-US" altLang="zh-TW" sz="1875" dirty="0"/>
              <a:t>Windows </a:t>
            </a:r>
            <a:r>
              <a:rPr lang="zh-TW" altLang="en-US" sz="1875" dirty="0"/>
              <a:t>中的網路芳鄰一樣，可以讓我們將另一台機器的目錄當成本機的目錄</a:t>
            </a:r>
            <a:r>
              <a:rPr lang="zh-TW" altLang="en-US" sz="1875" dirty="0"/>
              <a:t>使用</a:t>
            </a:r>
            <a:r>
              <a:rPr lang="zh-TW" altLang="zh-TW" sz="1875" dirty="0"/>
              <a:t>，</a:t>
            </a:r>
            <a:r>
              <a:rPr lang="zh-TW" altLang="en-US" sz="1875" dirty="0"/>
              <a:t>如配置錯誤將會造成攻擊者可直接掛載</a:t>
            </a:r>
            <a:r>
              <a:rPr lang="zh-TW" altLang="zh-TW" sz="1875" dirty="0"/>
              <a:t>網路檔案系統</a:t>
            </a:r>
            <a:r>
              <a:rPr lang="zh-TW" altLang="en-US" sz="1875" dirty="0"/>
              <a:t>。</a:t>
            </a:r>
          </a:p>
          <a:p>
            <a:endParaRPr lang="zh-TW" altLang="zh-TW" sz="1875" dirty="0"/>
          </a:p>
        </p:txBody>
      </p:sp>
      <p:sp>
        <p:nvSpPr>
          <p:cNvPr id="19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542613" y="5643562"/>
            <a:ext cx="458390" cy="377429"/>
          </a:xfrm>
        </p:spPr>
        <p:txBody>
          <a:bodyPr/>
          <a:lstStyle/>
          <a:p>
            <a:r>
              <a:rPr lang="en-US" altLang="zh-TW" sz="1500" dirty="0"/>
              <a:t>15</a:t>
            </a:r>
            <a:endParaRPr lang="zh-TW" altLang="en-US" sz="15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2"/>
          <a:srcRect l="1" t="63934" r="46873" b="8248"/>
          <a:stretch/>
        </p:blipFill>
        <p:spPr>
          <a:xfrm>
            <a:off x="299425" y="3803564"/>
            <a:ext cx="3933343" cy="156244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99425" y="4157351"/>
            <a:ext cx="2208527" cy="2615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" name="矩形 1"/>
          <p:cNvSpPr/>
          <p:nvPr/>
        </p:nvSpPr>
        <p:spPr>
          <a:xfrm>
            <a:off x="859964" y="3078391"/>
            <a:ext cx="795833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350" dirty="0"/>
              <a:t>https://www.computersecuritystudent.com/SECURITY_TOOLS/METASPLOITABLE/EXPLOIT/lesson4/index.html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16291E8-051C-4EDF-A068-4C8F8B0B0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37478" y="113086"/>
            <a:ext cx="608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Mis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-Configured NFS Share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826590"/>
            <a:ext cx="9135731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81871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9"/>
          <a:stretch/>
        </p:blipFill>
        <p:spPr>
          <a:xfrm>
            <a:off x="454597" y="3998564"/>
            <a:ext cx="4366033" cy="51922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80641" y="3220189"/>
            <a:ext cx="8409274" cy="646323"/>
          </a:xfrm>
          <a:prstGeom prst="rect">
            <a:avLst/>
          </a:prstGeom>
        </p:spPr>
        <p:txBody>
          <a:bodyPr wrap="square" lIns="68573" tIns="34286" rIns="68573" bIns="34286">
            <a:spAutoFit/>
          </a:bodyPr>
          <a:lstStyle/>
          <a:p>
            <a:r>
              <a:rPr lang="en-US" altLang="zh-TW" sz="1875" dirty="0"/>
              <a:t>Step.1</a:t>
            </a:r>
            <a:r>
              <a:rPr lang="zh-TW" altLang="zh-TW" sz="1875" dirty="0"/>
              <a:t>：</a:t>
            </a:r>
            <a:r>
              <a:rPr lang="zh-TW" altLang="en-US" sz="1875" dirty="0"/>
              <a:t>攻擊主機使用</a:t>
            </a:r>
            <a:r>
              <a:rPr lang="en-US" altLang="zh-TW" sz="1875" dirty="0" err="1"/>
              <a:t>showmount</a:t>
            </a:r>
            <a:r>
              <a:rPr lang="zh-TW" altLang="en-US" sz="1875" dirty="0"/>
              <a:t>顯示目前靶機所分享目錄</a:t>
            </a:r>
            <a:r>
              <a:rPr lang="zh-TW" altLang="en-US" sz="1875" dirty="0"/>
              <a:t>資訊，輸入</a:t>
            </a:r>
            <a:r>
              <a:rPr lang="en-US" altLang="zh-TW" sz="1875" b="1" dirty="0" err="1">
                <a:solidFill>
                  <a:srgbClr val="FF0000"/>
                </a:solidFill>
              </a:rPr>
              <a:t>showmount</a:t>
            </a:r>
            <a:r>
              <a:rPr lang="en-US" altLang="zh-TW" sz="1875" b="1" dirty="0">
                <a:solidFill>
                  <a:srgbClr val="FF0000"/>
                </a:solidFill>
              </a:rPr>
              <a:t> -e &lt;</a:t>
            </a:r>
            <a:r>
              <a:rPr lang="zh-TW" altLang="en-US" sz="1875" b="1" dirty="0">
                <a:solidFill>
                  <a:srgbClr val="FF0000"/>
                </a:solidFill>
              </a:rPr>
              <a:t>靶機</a:t>
            </a:r>
            <a:r>
              <a:rPr lang="en-US" altLang="zh-TW" sz="1875" b="1" dirty="0">
                <a:solidFill>
                  <a:srgbClr val="FF0000"/>
                </a:solidFill>
              </a:rPr>
              <a:t>IP&gt;</a:t>
            </a:r>
          </a:p>
        </p:txBody>
      </p:sp>
      <p:sp>
        <p:nvSpPr>
          <p:cNvPr id="2" name="矩形 1"/>
          <p:cNvSpPr/>
          <p:nvPr/>
        </p:nvSpPr>
        <p:spPr>
          <a:xfrm>
            <a:off x="1212904" y="5011111"/>
            <a:ext cx="4044383" cy="276991"/>
          </a:xfrm>
          <a:prstGeom prst="rect">
            <a:avLst/>
          </a:prstGeom>
        </p:spPr>
        <p:txBody>
          <a:bodyPr wrap="square" lIns="68573" tIns="34286" rIns="68573" bIns="34286">
            <a:spAutoFit/>
          </a:bodyPr>
          <a:lstStyle/>
          <a:p>
            <a:endParaRPr lang="zh-TW" altLang="zh-TW" sz="135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4597" y="4543675"/>
            <a:ext cx="7917497" cy="957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1875" dirty="0"/>
              <a:t>可由上述狀況而知靶機確定啟動</a:t>
            </a:r>
            <a:r>
              <a:rPr lang="en-US" altLang="zh-TW" sz="1875" dirty="0"/>
              <a:t>NFS</a:t>
            </a:r>
            <a:r>
              <a:rPr lang="zh-TW" altLang="zh-TW" sz="1875" dirty="0"/>
              <a:t>服務，使用</a:t>
            </a:r>
            <a:r>
              <a:rPr lang="en-US" altLang="zh-TW" sz="1875" dirty="0" err="1"/>
              <a:t>showmount</a:t>
            </a:r>
            <a:r>
              <a:rPr lang="zh-TW" altLang="zh-TW" sz="1875" dirty="0"/>
              <a:t>指令搭配參數</a:t>
            </a:r>
            <a:r>
              <a:rPr lang="en-US" altLang="zh-TW" sz="1875" dirty="0"/>
              <a:t>:</a:t>
            </a:r>
            <a:endParaRPr lang="zh-TW" altLang="zh-TW" sz="1875" dirty="0"/>
          </a:p>
          <a:p>
            <a:r>
              <a:rPr lang="en-US" altLang="zh-TW" sz="1875" dirty="0"/>
              <a:t>1. -e</a:t>
            </a:r>
            <a:r>
              <a:rPr lang="zh-TW" altLang="zh-TW" sz="1875" dirty="0"/>
              <a:t>顯示目前靶機所分享目錄資訊</a:t>
            </a:r>
          </a:p>
          <a:p>
            <a:r>
              <a:rPr lang="en-US" altLang="zh-TW" sz="1875" dirty="0"/>
              <a:t>2. -a</a:t>
            </a:r>
            <a:r>
              <a:rPr lang="zh-TW" altLang="zh-TW" sz="1875" dirty="0"/>
              <a:t>顯示目前主機與用戶端的</a:t>
            </a:r>
            <a:r>
              <a:rPr lang="en-US" altLang="zh-TW" sz="1875" dirty="0"/>
              <a:t> NFS </a:t>
            </a:r>
            <a:r>
              <a:rPr lang="zh-TW" altLang="zh-TW" sz="1875" dirty="0"/>
              <a:t>連線分享的狀態</a:t>
            </a:r>
          </a:p>
        </p:txBody>
      </p:sp>
      <p:sp>
        <p:nvSpPr>
          <p:cNvPr id="2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542613" y="5643562"/>
            <a:ext cx="458390" cy="377429"/>
          </a:xfrm>
        </p:spPr>
        <p:txBody>
          <a:bodyPr/>
          <a:lstStyle/>
          <a:p>
            <a:r>
              <a:rPr lang="en-US" altLang="zh-TW" sz="1500" dirty="0"/>
              <a:t>17</a:t>
            </a:r>
            <a:endParaRPr lang="zh-TW" altLang="en-US" sz="15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97" y="1974317"/>
            <a:ext cx="5068013" cy="1074457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80641" y="1497829"/>
            <a:ext cx="8409274" cy="357782"/>
          </a:xfrm>
          <a:prstGeom prst="rect">
            <a:avLst/>
          </a:prstGeom>
        </p:spPr>
        <p:txBody>
          <a:bodyPr wrap="square" lIns="68573" tIns="34286" rIns="68573" bIns="34286">
            <a:spAutoFit/>
          </a:bodyPr>
          <a:lstStyle/>
          <a:p>
            <a:r>
              <a:rPr lang="en-US" altLang="zh-TW" sz="1875" dirty="0"/>
              <a:t>Step.1</a:t>
            </a:r>
            <a:r>
              <a:rPr lang="zh-TW" altLang="zh-TW" sz="1875" dirty="0"/>
              <a:t>：</a:t>
            </a:r>
            <a:r>
              <a:rPr lang="zh-TW" altLang="en-US" sz="1875" dirty="0"/>
              <a:t>安裝</a:t>
            </a:r>
            <a:r>
              <a:rPr lang="en-US" altLang="zh-TW" sz="1875" dirty="0" err="1"/>
              <a:t>nfs</a:t>
            </a:r>
            <a:r>
              <a:rPr lang="zh-TW" altLang="en-US" sz="1875" dirty="0"/>
              <a:t>套件，輸入</a:t>
            </a:r>
            <a:r>
              <a:rPr lang="en-US" altLang="zh-TW" sz="1875" b="1" dirty="0">
                <a:solidFill>
                  <a:srgbClr val="FF0000"/>
                </a:solidFill>
              </a:rPr>
              <a:t>apt-get install </a:t>
            </a:r>
            <a:r>
              <a:rPr lang="en-US" altLang="zh-TW" sz="1875" b="1" dirty="0" err="1">
                <a:solidFill>
                  <a:srgbClr val="FF0000"/>
                </a:solidFill>
              </a:rPr>
              <a:t>nfs</a:t>
            </a:r>
            <a:r>
              <a:rPr lang="en-US" altLang="zh-TW" sz="1875" b="1" dirty="0">
                <a:solidFill>
                  <a:srgbClr val="FF0000"/>
                </a:solidFill>
              </a:rPr>
              <a:t>-common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16291E8-051C-4EDF-A068-4C8F8B0B0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137478" y="113086"/>
            <a:ext cx="608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Mis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-Configured NFS Share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826590"/>
            <a:ext cx="9135731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16175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2783" y="1663070"/>
            <a:ext cx="6507344" cy="646323"/>
          </a:xfrm>
          <a:prstGeom prst="rect">
            <a:avLst/>
          </a:prstGeom>
        </p:spPr>
        <p:txBody>
          <a:bodyPr wrap="square" lIns="68573" tIns="34286" rIns="68573" bIns="34286">
            <a:spAutoFit/>
          </a:bodyPr>
          <a:lstStyle/>
          <a:p>
            <a:r>
              <a:rPr lang="en-US" altLang="zh-TW" sz="1875" kern="100" dirty="0">
                <a:latin typeface="標楷體" panose="03000509000000000000" pitchFamily="65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Step.2</a:t>
            </a:r>
            <a:r>
              <a:rPr lang="zh-TW" altLang="zh-TW" sz="1875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zh-TW" altLang="zh-TW" sz="1875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攻擊機產生</a:t>
            </a:r>
            <a:r>
              <a:rPr lang="en-US" altLang="zh-TW" sz="1875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ssh</a:t>
            </a:r>
            <a:r>
              <a:rPr lang="zh-TW" altLang="zh-TW" sz="1875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金鑰</a:t>
            </a:r>
            <a:r>
              <a:rPr lang="zh-TW" altLang="zh-TW" sz="1875" dirty="0">
                <a:cs typeface="Times New Roman" panose="02020603050405020304" pitchFamily="18" charset="0"/>
              </a:rPr>
              <a:t>輸入</a:t>
            </a:r>
            <a:r>
              <a:rPr lang="en-US" altLang="zh-TW" sz="1875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ssh-keygen</a:t>
            </a:r>
            <a:r>
              <a:rPr lang="zh-TW" altLang="zh-TW" sz="1875" dirty="0">
                <a:cs typeface="Times New Roman" panose="02020603050405020304" pitchFamily="18" charset="0"/>
              </a:rPr>
              <a:t>建立</a:t>
            </a:r>
            <a:r>
              <a:rPr lang="zh-TW" altLang="zh-TW" sz="1875" dirty="0">
                <a:cs typeface="Times New Roman" panose="02020603050405020304" pitchFamily="18" charset="0"/>
              </a:rPr>
              <a:t>金鑰</a:t>
            </a:r>
            <a:r>
              <a:rPr lang="zh-TW" altLang="zh-TW" sz="1875" dirty="0">
                <a:cs typeface="Times New Roman" panose="02020603050405020304" pitchFamily="18" charset="0"/>
              </a:rPr>
              <a:t>，</a:t>
            </a:r>
            <a:endParaRPr lang="en-US" altLang="zh-TW" sz="1875" dirty="0">
              <a:cs typeface="Times New Roman" panose="02020603050405020304" pitchFamily="18" charset="0"/>
            </a:endParaRPr>
          </a:p>
          <a:p>
            <a:r>
              <a:rPr lang="zh-TW" altLang="zh-TW" sz="1875" dirty="0">
                <a:cs typeface="Times New Roman" panose="02020603050405020304" pitchFamily="18" charset="0"/>
              </a:rPr>
              <a:t>金</a:t>
            </a:r>
            <a:r>
              <a:rPr lang="zh-TW" altLang="zh-TW" sz="1875" dirty="0">
                <a:cs typeface="Times New Roman" panose="02020603050405020304" pitchFamily="18" charset="0"/>
              </a:rPr>
              <a:t>鑰內容都使用預設自動產生</a:t>
            </a:r>
            <a:endParaRPr lang="zh-TW" altLang="en-US" sz="1875" dirty="0"/>
          </a:p>
        </p:txBody>
      </p:sp>
      <p:pic>
        <p:nvPicPr>
          <p:cNvPr id="5" name="圖片 4" descr="H:\資安研習營\20140710\UNIX+telnet+SMB\UNIX2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7" t="14289" r="59451" b="39277"/>
          <a:stretch/>
        </p:blipFill>
        <p:spPr bwMode="auto">
          <a:xfrm>
            <a:off x="668766" y="2368360"/>
            <a:ext cx="4153806" cy="29643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542613" y="5643562"/>
            <a:ext cx="458390" cy="377429"/>
          </a:xfrm>
        </p:spPr>
        <p:txBody>
          <a:bodyPr/>
          <a:lstStyle/>
          <a:p>
            <a:r>
              <a:rPr lang="en-US" altLang="zh-TW" sz="1500" dirty="0"/>
              <a:t>18</a:t>
            </a:r>
            <a:endParaRPr lang="zh-TW" altLang="en-US" sz="15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16291E8-051C-4EDF-A068-4C8F8B0B0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37478" y="113086"/>
            <a:ext cx="608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Mis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-Configured NFS Share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826590"/>
            <a:ext cx="9135731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30940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2836" y="1614460"/>
            <a:ext cx="6011745" cy="646323"/>
          </a:xfrm>
          <a:prstGeom prst="rect">
            <a:avLst/>
          </a:prstGeom>
        </p:spPr>
        <p:txBody>
          <a:bodyPr wrap="square" lIns="68573" tIns="34286" rIns="68573" bIns="34286">
            <a:spAutoFit/>
          </a:bodyPr>
          <a:lstStyle/>
          <a:p>
            <a:r>
              <a:rPr lang="en-US" altLang="zh-TW" sz="1875" dirty="0">
                <a:latin typeface="標楷體" panose="03000509000000000000" pitchFamily="65" charset="-120"/>
                <a:cs typeface="Times New Roman" panose="02020603050405020304" pitchFamily="18" charset="0"/>
              </a:rPr>
              <a:t>Step.3</a:t>
            </a:r>
            <a:r>
              <a:rPr lang="zh-TW" altLang="zh-TW" sz="1875" dirty="0">
                <a:cs typeface="Times New Roman" panose="02020603050405020304" pitchFamily="18" charset="0"/>
              </a:rPr>
              <a:t>：</a:t>
            </a:r>
            <a:r>
              <a:rPr lang="zh-TW" altLang="zh-TW" sz="1875" dirty="0">
                <a:cs typeface="Times New Roman" panose="02020603050405020304" pitchFamily="18" charset="0"/>
              </a:rPr>
              <a:t>輸入</a:t>
            </a:r>
            <a:r>
              <a:rPr lang="en-US" altLang="zh-TW" sz="1875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mkdir</a:t>
            </a:r>
            <a:r>
              <a:rPr lang="en-US" altLang="zh-TW" sz="1875" b="1" dirty="0">
                <a:solidFill>
                  <a:srgbClr val="FF0000"/>
                </a:solidFill>
                <a:cs typeface="Times New Roman" panose="02020603050405020304" pitchFamily="18" charset="0"/>
              </a:rPr>
              <a:t> /</a:t>
            </a:r>
            <a:r>
              <a:rPr lang="en-US" altLang="zh-TW" sz="1875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tmp</a:t>
            </a:r>
            <a:r>
              <a:rPr lang="en-US" altLang="zh-TW" sz="1875" b="1" dirty="0">
                <a:solidFill>
                  <a:srgbClr val="FF0000"/>
                </a:solidFill>
                <a:cs typeface="Times New Roman" panose="02020603050405020304" pitchFamily="18" charset="0"/>
              </a:rPr>
              <a:t>/pp</a:t>
            </a:r>
          </a:p>
          <a:p>
            <a:r>
              <a:rPr lang="en-US" altLang="zh-TW" sz="1875" dirty="0">
                <a:cs typeface="Times New Roman" panose="02020603050405020304" pitchFamily="18" charset="0"/>
              </a:rPr>
              <a:t>	      </a:t>
            </a:r>
            <a:r>
              <a:rPr lang="zh-TW" altLang="zh-TW" sz="1875" dirty="0">
                <a:cs typeface="Times New Roman" panose="02020603050405020304" pitchFamily="18" charset="0"/>
              </a:rPr>
              <a:t>建立資料夾</a:t>
            </a:r>
            <a:r>
              <a:rPr lang="en-US" altLang="zh-TW" sz="1875" dirty="0">
                <a:cs typeface="Times New Roman" panose="02020603050405020304" pitchFamily="18" charset="0"/>
              </a:rPr>
              <a:t>(pp</a:t>
            </a:r>
            <a:r>
              <a:rPr lang="zh-TW" altLang="zh-TW" sz="1875" dirty="0">
                <a:cs typeface="Times New Roman" panose="02020603050405020304" pitchFamily="18" charset="0"/>
              </a:rPr>
              <a:t>為範例，可自行更改名稱</a:t>
            </a:r>
            <a:r>
              <a:rPr lang="en-US" altLang="zh-TW" sz="1875" dirty="0">
                <a:cs typeface="Times New Roman" panose="02020603050405020304" pitchFamily="18" charset="0"/>
              </a:rPr>
              <a:t>)</a:t>
            </a:r>
            <a:endParaRPr lang="zh-TW" altLang="en-US" sz="1875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53" y="2260784"/>
            <a:ext cx="3828989" cy="42363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17202" y="2740347"/>
            <a:ext cx="6621185" cy="646323"/>
          </a:xfrm>
          <a:prstGeom prst="rect">
            <a:avLst/>
          </a:prstGeom>
        </p:spPr>
        <p:txBody>
          <a:bodyPr wrap="square" lIns="68573" tIns="34286" rIns="68573" bIns="34286">
            <a:spAutoFit/>
          </a:bodyPr>
          <a:lstStyle/>
          <a:p>
            <a:r>
              <a:rPr lang="en-US" altLang="zh-TW" sz="1875" dirty="0">
                <a:latin typeface="標楷體" panose="03000509000000000000" pitchFamily="65" charset="-120"/>
                <a:cs typeface="Times New Roman" panose="02020603050405020304" pitchFamily="18" charset="0"/>
              </a:rPr>
              <a:t>Step.4</a:t>
            </a:r>
            <a:r>
              <a:rPr lang="zh-TW" altLang="zh-TW" sz="1875" dirty="0">
                <a:cs typeface="Times New Roman" panose="02020603050405020304" pitchFamily="18" charset="0"/>
              </a:rPr>
              <a:t>：</a:t>
            </a:r>
            <a:r>
              <a:rPr lang="zh-TW" altLang="zh-TW" sz="1875" dirty="0">
                <a:cs typeface="Times New Roman" panose="02020603050405020304" pitchFamily="18" charset="0"/>
              </a:rPr>
              <a:t>輸入</a:t>
            </a:r>
            <a:r>
              <a:rPr lang="en-US" altLang="zh-TW" sz="1875" b="1" dirty="0">
                <a:solidFill>
                  <a:srgbClr val="FF0000"/>
                </a:solidFill>
                <a:cs typeface="Times New Roman" panose="02020603050405020304" pitchFamily="18" charset="0"/>
              </a:rPr>
              <a:t>mount -t </a:t>
            </a:r>
            <a:r>
              <a:rPr lang="en-US" altLang="zh-TW" sz="1875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nfs</a:t>
            </a:r>
            <a:r>
              <a:rPr lang="en-US" altLang="zh-TW" sz="1875" b="1" dirty="0">
                <a:solidFill>
                  <a:srgbClr val="FF0000"/>
                </a:solidFill>
                <a:cs typeface="Times New Roman" panose="02020603050405020304" pitchFamily="18" charset="0"/>
              </a:rPr>
              <a:t> 192.168.1.33:/ /</a:t>
            </a:r>
            <a:r>
              <a:rPr lang="en-US" altLang="zh-TW" sz="1875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tmp</a:t>
            </a:r>
            <a:r>
              <a:rPr lang="en-US" altLang="zh-TW" sz="1875" b="1" dirty="0">
                <a:solidFill>
                  <a:srgbClr val="FF0000"/>
                </a:solidFill>
                <a:cs typeface="Times New Roman" panose="02020603050405020304" pitchFamily="18" charset="0"/>
              </a:rPr>
              <a:t>/pp/ -o </a:t>
            </a:r>
            <a:r>
              <a:rPr lang="en-US" altLang="zh-TW" sz="1875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nolock</a:t>
            </a:r>
            <a:endParaRPr lang="en-US" altLang="zh-TW" sz="1875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r>
              <a:rPr lang="en-US" altLang="zh-TW" sz="1875" dirty="0">
                <a:cs typeface="Times New Roman" panose="02020603050405020304" pitchFamily="18" charset="0"/>
              </a:rPr>
              <a:t>	      </a:t>
            </a:r>
            <a:r>
              <a:rPr lang="zh-TW" altLang="zh-TW" sz="1875" dirty="0">
                <a:cs typeface="Times New Roman" panose="02020603050405020304" pitchFamily="18" charset="0"/>
              </a:rPr>
              <a:t>建立</a:t>
            </a:r>
            <a:r>
              <a:rPr lang="en-US" altLang="zh-TW" sz="1875" dirty="0" err="1">
                <a:cs typeface="Times New Roman" panose="02020603050405020304" pitchFamily="18" charset="0"/>
              </a:rPr>
              <a:t>nfs</a:t>
            </a:r>
            <a:r>
              <a:rPr lang="zh-TW" altLang="zh-TW" sz="1875" dirty="0">
                <a:cs typeface="Times New Roman" panose="02020603050405020304" pitchFamily="18" charset="0"/>
              </a:rPr>
              <a:t>連接， </a:t>
            </a:r>
            <a:r>
              <a:rPr lang="en-US" altLang="zh-TW" sz="1875" dirty="0">
                <a:cs typeface="Times New Roman" panose="02020603050405020304" pitchFamily="18" charset="0"/>
              </a:rPr>
              <a:t>-o </a:t>
            </a:r>
            <a:r>
              <a:rPr lang="en-US" altLang="zh-TW" sz="1875" dirty="0" err="1">
                <a:cs typeface="Times New Roman" panose="02020603050405020304" pitchFamily="18" charset="0"/>
              </a:rPr>
              <a:t>nolock</a:t>
            </a:r>
            <a:r>
              <a:rPr lang="zh-TW" altLang="zh-TW" sz="1875" dirty="0">
                <a:cs typeface="Times New Roman" panose="02020603050405020304" pitchFamily="18" charset="0"/>
              </a:rPr>
              <a:t>為解除檔案鎖定</a:t>
            </a:r>
            <a:endParaRPr lang="zh-TW" altLang="en-US" sz="1875" dirty="0"/>
          </a:p>
        </p:txBody>
      </p:sp>
      <p:pic>
        <p:nvPicPr>
          <p:cNvPr id="10" name="圖片 9" descr="H:\資安研習營\20140710\UNIX+telnet+SMB\UNIX2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9" t="62031" r="58060" b="35258"/>
          <a:stretch/>
        </p:blipFill>
        <p:spPr bwMode="auto">
          <a:xfrm>
            <a:off x="530120" y="3386670"/>
            <a:ext cx="3865591" cy="38803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矩形 1"/>
          <p:cNvSpPr/>
          <p:nvPr/>
        </p:nvSpPr>
        <p:spPr>
          <a:xfrm>
            <a:off x="531546" y="3856325"/>
            <a:ext cx="6573723" cy="957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75" kern="100" dirty="0">
                <a:latin typeface="標楷體" panose="03000509000000000000" pitchFamily="65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Step.5</a:t>
            </a:r>
            <a:r>
              <a:rPr lang="zh-TW" altLang="zh-TW" sz="1875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zh-TW" altLang="zh-TW" sz="1875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輸入</a:t>
            </a:r>
            <a:endParaRPr lang="en-US" altLang="zh-TW" sz="1875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TW" sz="1875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cat ~/.</a:t>
            </a:r>
            <a:r>
              <a:rPr lang="en-US" altLang="zh-TW" sz="1875" b="1" kern="100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ssh</a:t>
            </a:r>
            <a:r>
              <a:rPr lang="en-US" altLang="zh-TW" sz="1875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/id_rsa.pub &gt;&gt; /</a:t>
            </a:r>
            <a:r>
              <a:rPr lang="en-US" altLang="zh-TW" sz="1875" b="1" kern="100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US" altLang="zh-TW" sz="1875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/pp/root/.</a:t>
            </a:r>
            <a:r>
              <a:rPr lang="en-US" altLang="zh-TW" sz="1875" b="1" kern="100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ssh</a:t>
            </a:r>
            <a:r>
              <a:rPr lang="en-US" altLang="zh-TW" sz="1875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altLang="zh-TW" sz="1875" b="1" kern="100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authorized_keys</a:t>
            </a:r>
            <a:endParaRPr lang="zh-TW" altLang="zh-TW" sz="1875" b="1" kern="100" dirty="0">
              <a:solidFill>
                <a:srgbClr val="FF0000"/>
              </a:solidFill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875" dirty="0">
                <a:cs typeface="Times New Roman" panose="02020603050405020304" pitchFamily="18" charset="0"/>
              </a:rPr>
              <a:t>	      </a:t>
            </a:r>
            <a:r>
              <a:rPr lang="zh-TW" altLang="zh-TW" sz="1875" dirty="0">
                <a:cs typeface="Times New Roman" panose="02020603050405020304" pitchFamily="18" charset="0"/>
              </a:rPr>
              <a:t>將攻擊機私鑰覆寫至靶機公鑰</a:t>
            </a:r>
            <a:endParaRPr lang="zh-TW" altLang="en-US" sz="1875" dirty="0"/>
          </a:p>
        </p:txBody>
      </p:sp>
      <p:pic>
        <p:nvPicPr>
          <p:cNvPr id="14" name="圖片 13" descr="H:\資安研習營\20140710\UNIX+telnet+SMB\UNIX2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8" t="63934" r="50292" b="33069"/>
          <a:stretch/>
        </p:blipFill>
        <p:spPr bwMode="auto">
          <a:xfrm>
            <a:off x="517202" y="4791196"/>
            <a:ext cx="4749143" cy="38766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542613" y="5643562"/>
            <a:ext cx="458390" cy="377429"/>
          </a:xfrm>
        </p:spPr>
        <p:txBody>
          <a:bodyPr/>
          <a:lstStyle/>
          <a:p>
            <a:r>
              <a:rPr lang="en-US" altLang="zh-TW" sz="1500" dirty="0"/>
              <a:t>19</a:t>
            </a:r>
            <a:endParaRPr lang="zh-TW" altLang="en-US" sz="15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16291E8-051C-4EDF-A068-4C8F8B0B0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137478" y="113086"/>
            <a:ext cx="608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Mis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-Configured NFS Share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826590"/>
            <a:ext cx="9135731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31020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3247" y="1401085"/>
            <a:ext cx="5163296" cy="357782"/>
          </a:xfrm>
          <a:prstGeom prst="rect">
            <a:avLst/>
          </a:prstGeom>
        </p:spPr>
        <p:txBody>
          <a:bodyPr wrap="square" lIns="68573" tIns="34286" rIns="68573" bIns="34286">
            <a:spAutoFit/>
          </a:bodyPr>
          <a:lstStyle/>
          <a:p>
            <a:r>
              <a:rPr lang="en-US" altLang="zh-TW" sz="1875" dirty="0">
                <a:latin typeface="標楷體" panose="03000509000000000000" pitchFamily="65" charset="-120"/>
                <a:cs typeface="Times New Roman" panose="02020603050405020304" pitchFamily="18" charset="0"/>
              </a:rPr>
              <a:t>Step.6</a:t>
            </a:r>
            <a:r>
              <a:rPr lang="zh-TW" altLang="zh-TW" sz="1875" dirty="0">
                <a:cs typeface="Times New Roman" panose="02020603050405020304" pitchFamily="18" charset="0"/>
              </a:rPr>
              <a:t>：</a:t>
            </a:r>
            <a:r>
              <a:rPr lang="zh-TW" altLang="zh-TW" sz="1875" dirty="0">
                <a:cs typeface="Times New Roman" panose="02020603050405020304" pitchFamily="18" charset="0"/>
              </a:rPr>
              <a:t>輸入</a:t>
            </a:r>
            <a:r>
              <a:rPr lang="en-US" altLang="zh-TW" sz="1875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umount</a:t>
            </a:r>
            <a:r>
              <a:rPr lang="en-US" altLang="zh-TW" sz="1875" b="1" dirty="0">
                <a:solidFill>
                  <a:srgbClr val="FF0000"/>
                </a:solidFill>
                <a:cs typeface="Times New Roman" panose="02020603050405020304" pitchFamily="18" charset="0"/>
              </a:rPr>
              <a:t> /</a:t>
            </a:r>
            <a:r>
              <a:rPr lang="en-US" altLang="zh-TW" sz="1875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tmp</a:t>
            </a:r>
            <a:r>
              <a:rPr lang="en-US" altLang="zh-TW" sz="1875" b="1" dirty="0">
                <a:solidFill>
                  <a:srgbClr val="FF0000"/>
                </a:solidFill>
                <a:cs typeface="Times New Roman" panose="02020603050405020304" pitchFamily="18" charset="0"/>
              </a:rPr>
              <a:t>/pp</a:t>
            </a:r>
            <a:r>
              <a:rPr lang="zh-TW" altLang="zh-TW" sz="1875" dirty="0">
                <a:cs typeface="Times New Roman" panose="02020603050405020304" pitchFamily="18" charset="0"/>
              </a:rPr>
              <a:t>，解除</a:t>
            </a:r>
            <a:r>
              <a:rPr lang="en-US" altLang="zh-TW" sz="1875" dirty="0" err="1">
                <a:cs typeface="Times New Roman" panose="02020603050405020304" pitchFamily="18" charset="0"/>
              </a:rPr>
              <a:t>nfs</a:t>
            </a:r>
            <a:r>
              <a:rPr lang="zh-TW" altLang="zh-TW" sz="1875" dirty="0">
                <a:cs typeface="Times New Roman" panose="02020603050405020304" pitchFamily="18" charset="0"/>
              </a:rPr>
              <a:t>連接</a:t>
            </a:r>
            <a:endParaRPr lang="zh-TW" altLang="en-US" sz="1875" dirty="0"/>
          </a:p>
        </p:txBody>
      </p:sp>
      <p:pic>
        <p:nvPicPr>
          <p:cNvPr id="5" name="圖片 4" descr="H:\資安研習營\20140710\UNIX+telnet+SMB\UNIX2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9" t="66386" r="58060" b="31581"/>
          <a:stretch/>
        </p:blipFill>
        <p:spPr bwMode="auto">
          <a:xfrm>
            <a:off x="530511" y="1775662"/>
            <a:ext cx="4691977" cy="3324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矩形 16"/>
          <p:cNvSpPr/>
          <p:nvPr/>
        </p:nvSpPr>
        <p:spPr>
          <a:xfrm>
            <a:off x="453248" y="2413526"/>
            <a:ext cx="5687051" cy="357782"/>
          </a:xfrm>
          <a:prstGeom prst="rect">
            <a:avLst/>
          </a:prstGeom>
        </p:spPr>
        <p:txBody>
          <a:bodyPr wrap="square" lIns="68573" tIns="34286" rIns="68573" bIns="34286">
            <a:spAutoFit/>
          </a:bodyPr>
          <a:lstStyle/>
          <a:p>
            <a:r>
              <a:rPr lang="en-US" altLang="zh-TW" sz="1875" dirty="0">
                <a:latin typeface="標楷體" panose="03000509000000000000" pitchFamily="65" charset="-120"/>
                <a:cs typeface="Times New Roman" panose="02020603050405020304" pitchFamily="18" charset="0"/>
              </a:rPr>
              <a:t>Step.7</a:t>
            </a:r>
            <a:r>
              <a:rPr lang="zh-TW" altLang="zh-TW" sz="1875" dirty="0">
                <a:cs typeface="Times New Roman" panose="02020603050405020304" pitchFamily="18" charset="0"/>
              </a:rPr>
              <a:t>：</a:t>
            </a:r>
            <a:r>
              <a:rPr lang="zh-TW" altLang="zh-TW" sz="1875" dirty="0">
                <a:cs typeface="Times New Roman" panose="02020603050405020304" pitchFamily="18" charset="0"/>
              </a:rPr>
              <a:t>輸入</a:t>
            </a:r>
            <a:r>
              <a:rPr lang="en-US" altLang="zh-TW" sz="1875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ssh</a:t>
            </a:r>
            <a:r>
              <a:rPr lang="en-US" altLang="zh-TW" sz="1875" b="1" dirty="0">
                <a:solidFill>
                  <a:srgbClr val="FF0000"/>
                </a:solidFill>
                <a:cs typeface="Times New Roman" panose="02020603050405020304" pitchFamily="18" charset="0"/>
              </a:rPr>
              <a:t> root@&lt;</a:t>
            </a:r>
            <a:r>
              <a:rPr lang="zh-TW" altLang="en-US" sz="1875" b="1" dirty="0">
                <a:solidFill>
                  <a:srgbClr val="FF0000"/>
                </a:solidFill>
                <a:cs typeface="Times New Roman" panose="02020603050405020304" pitchFamily="18" charset="0"/>
              </a:rPr>
              <a:t>靶機</a:t>
            </a:r>
            <a:r>
              <a:rPr lang="en-US" altLang="zh-TW" sz="1875" b="1" dirty="0">
                <a:solidFill>
                  <a:srgbClr val="FF0000"/>
                </a:solidFill>
                <a:cs typeface="Times New Roman" panose="02020603050405020304" pitchFamily="18" charset="0"/>
              </a:rPr>
              <a:t>IP&gt;</a:t>
            </a:r>
            <a:r>
              <a:rPr lang="zh-TW" altLang="zh-TW" sz="1875" dirty="0">
                <a:cs typeface="Times New Roman" panose="02020603050405020304" pitchFamily="18" charset="0"/>
              </a:rPr>
              <a:t>，</a:t>
            </a:r>
            <a:r>
              <a:rPr lang="en-US" altLang="zh-TW" sz="1875" dirty="0" err="1">
                <a:cs typeface="Times New Roman" panose="02020603050405020304" pitchFamily="18" charset="0"/>
              </a:rPr>
              <a:t>ssh</a:t>
            </a:r>
            <a:r>
              <a:rPr lang="zh-TW" altLang="zh-TW" sz="1875" dirty="0">
                <a:cs typeface="Times New Roman" panose="02020603050405020304" pitchFamily="18" charset="0"/>
              </a:rPr>
              <a:t>建立連線</a:t>
            </a:r>
            <a:endParaRPr lang="zh-TW" altLang="en-US" sz="1875" dirty="0"/>
          </a:p>
        </p:txBody>
      </p:sp>
      <p:pic>
        <p:nvPicPr>
          <p:cNvPr id="18" name="圖片 17" descr="H:\資安研習營\20140710\UNIX+telnet+SMB\UNIX2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9" t="68216" r="60048" b="1926"/>
          <a:stretch/>
        </p:blipFill>
        <p:spPr bwMode="auto">
          <a:xfrm>
            <a:off x="515365" y="2791906"/>
            <a:ext cx="4833494" cy="26003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542613" y="5643562"/>
            <a:ext cx="458390" cy="377429"/>
          </a:xfrm>
        </p:spPr>
        <p:txBody>
          <a:bodyPr/>
          <a:lstStyle/>
          <a:p>
            <a:r>
              <a:rPr lang="en-US" altLang="zh-TW" sz="1500" dirty="0"/>
              <a:t>20</a:t>
            </a:r>
            <a:endParaRPr lang="zh-TW" altLang="en-US" sz="15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37478" y="113086"/>
            <a:ext cx="608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Mis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-Configured NFS Share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16291E8-051C-4EDF-A068-4C8F8B0B0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826590"/>
            <a:ext cx="9135731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32759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500" b="1" dirty="0" err="1"/>
              <a:t>DistCC</a:t>
            </a:r>
            <a:r>
              <a:rPr lang="en-US" altLang="zh-TW" sz="4500" b="1" dirty="0"/>
              <a:t> Daemon Command Execution</a:t>
            </a:r>
          </a:p>
        </p:txBody>
      </p:sp>
    </p:spTree>
    <p:extLst>
      <p:ext uri="{BB962C8B-B14F-4D97-AF65-F5344CB8AC3E}">
        <p14:creationId xmlns:p14="http://schemas.microsoft.com/office/powerpoint/2010/main" val="2053597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08569" y="1614289"/>
            <a:ext cx="8385634" cy="121354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68573" tIns="34286" rIns="68573" bIns="342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875" b="1" dirty="0"/>
              <a:t>CVE-2004-2687</a:t>
            </a:r>
            <a:r>
              <a:rPr lang="zh-TW" altLang="en-US" sz="1875" b="1" dirty="0"/>
              <a:t>說明</a:t>
            </a:r>
            <a:r>
              <a:rPr lang="en-US" altLang="zh-TW" sz="1875" b="1" dirty="0"/>
              <a:t>: </a:t>
            </a:r>
          </a:p>
          <a:p>
            <a:r>
              <a:rPr lang="en-US" altLang="zh-TW" sz="1875" dirty="0" err="1"/>
              <a:t>XCode</a:t>
            </a:r>
            <a:r>
              <a:rPr lang="en-US" altLang="zh-TW" sz="1875" dirty="0"/>
              <a:t> 1.5</a:t>
            </a:r>
            <a:r>
              <a:rPr lang="zh-TW" altLang="en-US" sz="1875" dirty="0"/>
              <a:t>版本及其他版本的</a:t>
            </a:r>
            <a:r>
              <a:rPr lang="en-US" altLang="zh-TW" sz="1875" dirty="0" err="1"/>
              <a:t>distcc</a:t>
            </a:r>
            <a:r>
              <a:rPr lang="en-US" altLang="zh-TW" sz="1875" dirty="0"/>
              <a:t> 2.x</a:t>
            </a:r>
            <a:r>
              <a:rPr lang="zh-TW" altLang="en-US" sz="1875" dirty="0"/>
              <a:t>版本配置對於伺服器</a:t>
            </a:r>
            <a:r>
              <a:rPr lang="en-US" altLang="zh-TW" sz="1875" dirty="0"/>
              <a:t>Port</a:t>
            </a:r>
            <a:r>
              <a:rPr lang="zh-TW" altLang="en-US" sz="1875" dirty="0"/>
              <a:t>的連</a:t>
            </a:r>
            <a:r>
              <a:rPr lang="zh-TW" altLang="en-US" sz="1875" dirty="0"/>
              <a:t>接</a:t>
            </a:r>
            <a:r>
              <a:rPr lang="zh-TW" altLang="en-US" sz="1875" dirty="0"/>
              <a:t>不限制時，遠端攻擊者可以藉助編輯工作執行任意指令，該漏洞可無授權的執行。</a:t>
            </a:r>
            <a:endParaRPr lang="en-US" altLang="zh-TW" sz="1875" dirty="0"/>
          </a:p>
          <a:p>
            <a:endParaRPr lang="zh-TW" altLang="zh-TW" sz="1875" dirty="0"/>
          </a:p>
        </p:txBody>
      </p:sp>
      <p:sp>
        <p:nvSpPr>
          <p:cNvPr id="19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542613" y="5643562"/>
            <a:ext cx="458390" cy="377429"/>
          </a:xfrm>
        </p:spPr>
        <p:txBody>
          <a:bodyPr/>
          <a:lstStyle/>
          <a:p>
            <a:r>
              <a:rPr lang="en-US" altLang="zh-TW" sz="1500" dirty="0"/>
              <a:t>15</a:t>
            </a:r>
            <a:endParaRPr lang="zh-TW" altLang="en-US" sz="15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67539" r="53321" b="2100"/>
          <a:stretch/>
        </p:blipFill>
        <p:spPr>
          <a:xfrm>
            <a:off x="308569" y="3323466"/>
            <a:ext cx="4323981" cy="21336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19455" y="4254024"/>
            <a:ext cx="3171377" cy="2615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" name="矩形 1"/>
          <p:cNvSpPr/>
          <p:nvPr/>
        </p:nvSpPr>
        <p:spPr>
          <a:xfrm>
            <a:off x="3877503" y="2550833"/>
            <a:ext cx="481670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350" dirty="0"/>
              <a:t>https://cve.mitre.org/cgi-bin/cvename.cgi?name=CVE-2004-2687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16291E8-051C-4EDF-A068-4C8F8B0B0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33208" y="121172"/>
            <a:ext cx="8421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DistCC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Daemon Command Execution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826590"/>
            <a:ext cx="9135731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52378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24022" y="1908498"/>
            <a:ext cx="5963864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75" dirty="0"/>
              <a:t>Step.1</a:t>
            </a:r>
            <a:r>
              <a:rPr lang="zh-TW" altLang="zh-TW" sz="1875" dirty="0"/>
              <a:t>：</a:t>
            </a:r>
            <a:r>
              <a:rPr lang="zh-TW" altLang="en-US" sz="1875" dirty="0"/>
              <a:t>開啟攻擊主機的終端機輸入</a:t>
            </a:r>
            <a:endParaRPr lang="en-US" altLang="zh-TW" sz="1875" dirty="0"/>
          </a:p>
          <a:p>
            <a:r>
              <a:rPr lang="en-US" altLang="zh-TW" sz="1875" dirty="0"/>
              <a:t>	   </a:t>
            </a:r>
            <a:r>
              <a:rPr lang="zh-TW" altLang="en-US" sz="1875" dirty="0"/>
              <a:t>輸入</a:t>
            </a:r>
            <a:r>
              <a:rPr lang="en-US" altLang="zh-TW" sz="1875" b="1" dirty="0" err="1">
                <a:solidFill>
                  <a:srgbClr val="FF0000"/>
                </a:solidFill>
              </a:rPr>
              <a:t>msfconsole</a:t>
            </a:r>
            <a:r>
              <a:rPr lang="zh-TW" altLang="en-US" sz="1875" dirty="0"/>
              <a:t>進入</a:t>
            </a:r>
            <a:r>
              <a:rPr lang="en-US" altLang="zh-TW" sz="1875" dirty="0" err="1"/>
              <a:t>Metasploit</a:t>
            </a:r>
            <a:r>
              <a:rPr lang="zh-TW" altLang="en-US" sz="1875" dirty="0"/>
              <a:t>指令介面</a:t>
            </a:r>
            <a:endParaRPr lang="en-US" altLang="zh-TW" sz="1875" b="1" dirty="0">
              <a:solidFill>
                <a:srgbClr val="FF0000"/>
              </a:solidFill>
            </a:endParaRPr>
          </a:p>
        </p:txBody>
      </p:sp>
      <p:pic>
        <p:nvPicPr>
          <p:cNvPr id="23" name="圖片 2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02" y="2619414"/>
            <a:ext cx="5173551" cy="36920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24022" y="3418420"/>
            <a:ext cx="6357287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75" dirty="0"/>
              <a:t>Step.2</a:t>
            </a:r>
            <a:r>
              <a:rPr lang="zh-TW" altLang="zh-TW" sz="1875" dirty="0"/>
              <a:t>：</a:t>
            </a:r>
            <a:r>
              <a:rPr lang="zh-TW" altLang="en-US" sz="1875" dirty="0"/>
              <a:t>輸入</a:t>
            </a:r>
            <a:r>
              <a:rPr lang="en-US" altLang="zh-TW" sz="1875" b="1" dirty="0">
                <a:solidFill>
                  <a:srgbClr val="FF0000"/>
                </a:solidFill>
              </a:rPr>
              <a:t>use exploit/</a:t>
            </a:r>
            <a:r>
              <a:rPr lang="en-US" altLang="zh-TW" sz="1875" b="1" dirty="0" err="1">
                <a:solidFill>
                  <a:srgbClr val="FF0000"/>
                </a:solidFill>
              </a:rPr>
              <a:t>unix</a:t>
            </a:r>
            <a:r>
              <a:rPr lang="en-US" altLang="zh-TW" sz="1875" b="1" dirty="0">
                <a:solidFill>
                  <a:srgbClr val="FF0000"/>
                </a:solidFill>
              </a:rPr>
              <a:t>/</a:t>
            </a:r>
            <a:r>
              <a:rPr lang="en-US" altLang="zh-TW" sz="1875" b="1" dirty="0" err="1">
                <a:solidFill>
                  <a:srgbClr val="FF0000"/>
                </a:solidFill>
              </a:rPr>
              <a:t>misc</a:t>
            </a:r>
            <a:r>
              <a:rPr lang="en-US" altLang="zh-TW" sz="1875" b="1" dirty="0">
                <a:solidFill>
                  <a:srgbClr val="FF0000"/>
                </a:solidFill>
              </a:rPr>
              <a:t>/</a:t>
            </a:r>
            <a:r>
              <a:rPr lang="en-US" altLang="zh-TW" sz="1875" b="1" dirty="0" err="1">
                <a:solidFill>
                  <a:srgbClr val="FF0000"/>
                </a:solidFill>
              </a:rPr>
              <a:t>distcc_exec</a:t>
            </a:r>
            <a:endParaRPr lang="en-US" altLang="zh-TW" sz="1875" b="1" dirty="0">
              <a:solidFill>
                <a:srgbClr val="FF0000"/>
              </a:solidFill>
            </a:endParaRPr>
          </a:p>
          <a:p>
            <a:r>
              <a:rPr lang="en-US" altLang="zh-TW" sz="1875" b="1" dirty="0">
                <a:solidFill>
                  <a:srgbClr val="FF0000"/>
                </a:solidFill>
              </a:rPr>
              <a:t>	    </a:t>
            </a:r>
            <a:r>
              <a:rPr lang="zh-TW" altLang="en-US" sz="1875" dirty="0"/>
              <a:t>載入</a:t>
            </a:r>
            <a:r>
              <a:rPr lang="en-US" altLang="zh-TW" sz="1875" dirty="0" err="1"/>
              <a:t>distcc_exec</a:t>
            </a:r>
            <a:r>
              <a:rPr lang="zh-TW" altLang="en-US" sz="1875" dirty="0"/>
              <a:t>模組</a:t>
            </a:r>
            <a:endParaRPr lang="en-US" altLang="zh-TW" sz="1875" dirty="0"/>
          </a:p>
        </p:txBody>
      </p:sp>
      <p:pic>
        <p:nvPicPr>
          <p:cNvPr id="24" name="圖片 23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24021" y="4118756"/>
            <a:ext cx="5159673" cy="26546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5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542613" y="5643562"/>
            <a:ext cx="458390" cy="377429"/>
          </a:xfrm>
        </p:spPr>
        <p:txBody>
          <a:bodyPr/>
          <a:lstStyle/>
          <a:p>
            <a:r>
              <a:rPr lang="en-US" altLang="zh-TW" sz="1500" dirty="0"/>
              <a:t>21</a:t>
            </a:r>
            <a:endParaRPr lang="zh-TW" altLang="en-US" sz="15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16291E8-051C-4EDF-A068-4C8F8B0B0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33208" y="121172"/>
            <a:ext cx="8421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DistCC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Daemon Command Execution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826590"/>
            <a:ext cx="9135731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1550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5781" y="1664800"/>
            <a:ext cx="4755760" cy="646323"/>
          </a:xfrm>
          <a:prstGeom prst="rect">
            <a:avLst/>
          </a:prstGeom>
        </p:spPr>
        <p:txBody>
          <a:bodyPr wrap="square" lIns="68573" tIns="34286" rIns="68573" bIns="34286">
            <a:spAutoFit/>
          </a:bodyPr>
          <a:lstStyle/>
          <a:p>
            <a:r>
              <a:rPr lang="en-US" altLang="zh-TW" sz="1875" dirty="0"/>
              <a:t>Step.3</a:t>
            </a:r>
            <a:r>
              <a:rPr lang="zh-TW" altLang="en-US" sz="1875" dirty="0"/>
              <a:t>：輸入</a:t>
            </a:r>
            <a:r>
              <a:rPr lang="en-US" altLang="zh-TW" sz="1875" b="1" dirty="0">
                <a:solidFill>
                  <a:srgbClr val="FF0000"/>
                </a:solidFill>
              </a:rPr>
              <a:t>show options</a:t>
            </a:r>
          </a:p>
          <a:p>
            <a:r>
              <a:rPr lang="en-US" altLang="zh-TW" sz="1875" dirty="0"/>
              <a:t>	</a:t>
            </a:r>
            <a:r>
              <a:rPr lang="zh-TW" altLang="en-US" sz="1875" dirty="0"/>
              <a:t>    顯示可設定的項目</a:t>
            </a:r>
            <a:endParaRPr lang="en-US" altLang="zh-TW" sz="1875" dirty="0"/>
          </a:p>
        </p:txBody>
      </p:sp>
      <p:pic>
        <p:nvPicPr>
          <p:cNvPr id="21" name="圖片 2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66" y="2380518"/>
            <a:ext cx="5695553" cy="2918073"/>
          </a:xfrm>
          <a:prstGeom prst="rect">
            <a:avLst/>
          </a:prstGeom>
        </p:spPr>
      </p:pic>
      <p:sp>
        <p:nvSpPr>
          <p:cNvPr id="25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542613" y="5643562"/>
            <a:ext cx="458390" cy="377429"/>
          </a:xfrm>
        </p:spPr>
        <p:txBody>
          <a:bodyPr/>
          <a:lstStyle/>
          <a:p>
            <a:r>
              <a:rPr lang="en-US" altLang="zh-TW" sz="1500" dirty="0"/>
              <a:t>22</a:t>
            </a:r>
            <a:endParaRPr lang="zh-TW" altLang="en-US" sz="15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16291E8-051C-4EDF-A068-4C8F8B0B0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33208" y="121172"/>
            <a:ext cx="8421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DistCC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Daemon Command Execution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826590"/>
            <a:ext cx="9135731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4479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5360" y="1444253"/>
            <a:ext cx="5832648" cy="357782"/>
          </a:xfrm>
          <a:prstGeom prst="rect">
            <a:avLst/>
          </a:prstGeom>
        </p:spPr>
        <p:txBody>
          <a:bodyPr wrap="square" lIns="68573" tIns="34286" rIns="68573" bIns="34286">
            <a:spAutoFit/>
          </a:bodyPr>
          <a:lstStyle/>
          <a:p>
            <a:r>
              <a:rPr lang="en-US" altLang="zh-TW" sz="1875" dirty="0">
                <a:latin typeface="標楷體" panose="03000509000000000000" pitchFamily="65" charset="-120"/>
                <a:cs typeface="Times New Roman" panose="02020603050405020304" pitchFamily="18" charset="0"/>
              </a:rPr>
              <a:t>Step.4</a:t>
            </a:r>
            <a:r>
              <a:rPr lang="zh-TW" altLang="zh-TW" sz="1875" dirty="0">
                <a:cs typeface="Times New Roman" panose="02020603050405020304" pitchFamily="18" charset="0"/>
              </a:rPr>
              <a:t>：輸入</a:t>
            </a:r>
            <a:r>
              <a:rPr lang="zh-TW" altLang="en-US" sz="1875" dirty="0">
                <a:cs typeface="Times New Roman" panose="02020603050405020304" pitchFamily="18" charset="0"/>
              </a:rPr>
              <a:t> </a:t>
            </a:r>
            <a:r>
              <a:rPr lang="en-US" altLang="zh-TW" sz="1875" b="1" dirty="0">
                <a:solidFill>
                  <a:srgbClr val="FF0000"/>
                </a:solidFill>
                <a:cs typeface="Times New Roman" panose="02020603050405020304" pitchFamily="18" charset="0"/>
              </a:rPr>
              <a:t>set RHOST &lt;</a:t>
            </a:r>
            <a:r>
              <a:rPr lang="zh-TW" altLang="en-US" sz="1875" b="1" dirty="0">
                <a:solidFill>
                  <a:srgbClr val="FF0000"/>
                </a:solidFill>
                <a:cs typeface="Times New Roman" panose="02020603050405020304" pitchFamily="18" charset="0"/>
              </a:rPr>
              <a:t>靶機</a:t>
            </a:r>
            <a:r>
              <a:rPr lang="en-US" altLang="zh-TW" sz="1875" b="1" dirty="0">
                <a:solidFill>
                  <a:srgbClr val="FF0000"/>
                </a:solidFill>
                <a:cs typeface="Times New Roman" panose="02020603050405020304" pitchFamily="18" charset="0"/>
              </a:rPr>
              <a:t>IP&gt;</a:t>
            </a:r>
            <a:endParaRPr lang="zh-TW" altLang="en-US" sz="1875" b="1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39367" y="1865184"/>
            <a:ext cx="5524957" cy="48605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矩形 14"/>
          <p:cNvSpPr/>
          <p:nvPr/>
        </p:nvSpPr>
        <p:spPr>
          <a:xfrm>
            <a:off x="485360" y="2351239"/>
            <a:ext cx="5201260" cy="357782"/>
          </a:xfrm>
          <a:prstGeom prst="rect">
            <a:avLst/>
          </a:prstGeom>
        </p:spPr>
        <p:txBody>
          <a:bodyPr wrap="square" lIns="68573" tIns="34286" rIns="68573" bIns="34286">
            <a:spAutoFit/>
          </a:bodyPr>
          <a:lstStyle/>
          <a:p>
            <a:r>
              <a:rPr lang="en-US" altLang="zh-TW" sz="1875" kern="100" dirty="0">
                <a:latin typeface="標楷體" panose="03000509000000000000" pitchFamily="65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Step.5</a:t>
            </a:r>
            <a:r>
              <a:rPr lang="zh-TW" altLang="zh-TW" sz="1875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：輸入</a:t>
            </a:r>
            <a:r>
              <a:rPr lang="en-US" altLang="zh-TW" sz="1875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exploit</a:t>
            </a:r>
            <a:r>
              <a:rPr lang="zh-TW" altLang="en-US" sz="1875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zh-TW" altLang="zh-TW" sz="1875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立即入侵被害靶機。</a:t>
            </a:r>
            <a:endParaRPr lang="zh-TW" altLang="en-US" sz="1875" dirty="0"/>
          </a:p>
        </p:txBody>
      </p:sp>
      <p:pic>
        <p:nvPicPr>
          <p:cNvPr id="16" name="圖片 1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57643" y="2685580"/>
            <a:ext cx="5329787" cy="26464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矩形 1"/>
          <p:cNvSpPr/>
          <p:nvPr/>
        </p:nvSpPr>
        <p:spPr>
          <a:xfrm>
            <a:off x="539366" y="5331993"/>
            <a:ext cx="2834430" cy="3231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zh-TW" sz="1500" dirty="0">
                <a:cs typeface="Times New Roman" panose="02020603050405020304" pitchFamily="18" charset="0"/>
              </a:rPr>
              <a:t>可輸入</a:t>
            </a:r>
            <a:r>
              <a:rPr lang="en-US" altLang="zh-TW" sz="1500" b="1" dirty="0">
                <a:solidFill>
                  <a:srgbClr val="FF0000"/>
                </a:solidFill>
                <a:cs typeface="Times New Roman" panose="02020603050405020304" pitchFamily="18" charset="0"/>
              </a:rPr>
              <a:t>id</a:t>
            </a:r>
            <a:r>
              <a:rPr lang="zh-TW" altLang="zh-TW" sz="1500" dirty="0">
                <a:cs typeface="Times New Roman" panose="02020603050405020304" pitchFamily="18" charset="0"/>
              </a:rPr>
              <a:t>取得靶機當前權限資訊</a:t>
            </a:r>
            <a:endParaRPr lang="zh-TW" altLang="en-US" sz="1500" dirty="0"/>
          </a:p>
        </p:txBody>
      </p:sp>
      <p:sp>
        <p:nvSpPr>
          <p:cNvPr id="17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542613" y="5643562"/>
            <a:ext cx="458390" cy="377429"/>
          </a:xfrm>
        </p:spPr>
        <p:txBody>
          <a:bodyPr/>
          <a:lstStyle/>
          <a:p>
            <a:r>
              <a:rPr lang="en-US" altLang="zh-TW" sz="1500" dirty="0"/>
              <a:t>23</a:t>
            </a:r>
            <a:endParaRPr lang="zh-TW" altLang="en-US" sz="15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33208" y="121172"/>
            <a:ext cx="8421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DistCC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Daemon Command Execution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16291E8-051C-4EDF-A068-4C8F8B0B0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826590"/>
            <a:ext cx="9135731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06804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51" y="1484406"/>
            <a:ext cx="5895737" cy="3844696"/>
          </a:xfrm>
        </p:spPr>
      </p:pic>
      <p:sp>
        <p:nvSpPr>
          <p:cNvPr id="9" name="矩形 8"/>
          <p:cNvSpPr/>
          <p:nvPr/>
        </p:nvSpPr>
        <p:spPr>
          <a:xfrm>
            <a:off x="4307038" y="4658831"/>
            <a:ext cx="190500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68573" tIns="34286" rIns="68573" bIns="34286" rtlCol="0" anchor="ctr"/>
          <a:lstStyle/>
          <a:p>
            <a:pPr algn="ctr"/>
            <a:r>
              <a:rPr lang="zh-TW" altLang="en-US" sz="1875" dirty="0">
                <a:solidFill>
                  <a:schemeClr val="tx1"/>
                </a:solidFill>
              </a:rPr>
              <a:t>帳號</a:t>
            </a:r>
            <a:r>
              <a:rPr lang="en-US" altLang="zh-TW" sz="1875" dirty="0">
                <a:solidFill>
                  <a:schemeClr val="tx1"/>
                </a:solidFill>
              </a:rPr>
              <a:t>:</a:t>
            </a:r>
            <a:r>
              <a:rPr lang="en-US" altLang="zh-TW" sz="1875" dirty="0" err="1">
                <a:solidFill>
                  <a:schemeClr val="tx1"/>
                </a:solidFill>
              </a:rPr>
              <a:t>msfadmin</a:t>
            </a:r>
            <a:endParaRPr lang="en-US" altLang="zh-TW" sz="1875" dirty="0">
              <a:solidFill>
                <a:schemeClr val="tx1"/>
              </a:solidFill>
            </a:endParaRPr>
          </a:p>
          <a:p>
            <a:pPr algn="ctr"/>
            <a:r>
              <a:rPr lang="zh-TW" altLang="en-US" sz="1875" dirty="0">
                <a:solidFill>
                  <a:schemeClr val="tx1"/>
                </a:solidFill>
              </a:rPr>
              <a:t>密碼</a:t>
            </a:r>
            <a:r>
              <a:rPr lang="en-US" altLang="zh-TW" sz="1875" dirty="0">
                <a:solidFill>
                  <a:schemeClr val="tx1"/>
                </a:solidFill>
              </a:rPr>
              <a:t>:</a:t>
            </a:r>
            <a:r>
              <a:rPr lang="en-US" altLang="zh-TW" sz="1875" dirty="0" err="1">
                <a:solidFill>
                  <a:schemeClr val="tx1"/>
                </a:solidFill>
              </a:rPr>
              <a:t>msfadmin</a:t>
            </a:r>
            <a:endParaRPr lang="zh-TW" altLang="en-US" sz="1875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3991" y="5329101"/>
            <a:ext cx="5751257" cy="3034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68573" tIns="34286" rIns="68573" bIns="34286" rtlCol="0" anchor="ctr"/>
          <a:lstStyle/>
          <a:p>
            <a:pPr algn="ctr"/>
            <a:r>
              <a:rPr lang="en-US" altLang="zh-TW" sz="1350" dirty="0" err="1">
                <a:solidFill>
                  <a:schemeClr val="tx1"/>
                </a:solidFill>
              </a:rPr>
              <a:t>Metaspolitable</a:t>
            </a:r>
            <a:r>
              <a:rPr lang="zh-TW" altLang="zh-TW" sz="1350" dirty="0">
                <a:solidFill>
                  <a:schemeClr val="tx1"/>
                </a:solidFill>
              </a:rPr>
              <a:t>說明文件</a:t>
            </a:r>
            <a:r>
              <a:rPr lang="en-US" altLang="zh-TW" sz="1350" dirty="0">
                <a:solidFill>
                  <a:schemeClr val="tx1"/>
                </a:solidFill>
              </a:rPr>
              <a:t>https://community.rapid7.com/docs/DOC-1875</a:t>
            </a:r>
            <a:endParaRPr lang="zh-TW" altLang="en-US" sz="1350" dirty="0">
              <a:solidFill>
                <a:schemeClr val="tx1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16291E8-051C-4EDF-A068-4C8F8B0B0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208721" y="105166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Metasploitable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2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826590"/>
            <a:ext cx="9135731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50504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500" b="1" dirty="0"/>
              <a:t>Samba </a:t>
            </a:r>
            <a:r>
              <a:rPr lang="en-US" altLang="zh-TW" sz="4500" b="1" dirty="0" err="1"/>
              <a:t>Symlink</a:t>
            </a:r>
            <a:r>
              <a:rPr lang="en-US" altLang="zh-TW" sz="4500" b="1" dirty="0"/>
              <a:t> Directory Traversal</a:t>
            </a:r>
          </a:p>
        </p:txBody>
      </p:sp>
    </p:spTree>
    <p:extLst>
      <p:ext uri="{BB962C8B-B14F-4D97-AF65-F5344CB8AC3E}">
        <p14:creationId xmlns:p14="http://schemas.microsoft.com/office/powerpoint/2010/main" val="3690962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65002" y="1547824"/>
            <a:ext cx="8093198" cy="140395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68573" tIns="34286" rIns="68573" bIns="342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875" b="1" dirty="0">
                <a:latin typeface="Times New Roman"/>
                <a:ea typeface="新細明體"/>
                <a:cs typeface="新細明體"/>
              </a:rPr>
              <a:t>CVE-2010-0926</a:t>
            </a:r>
            <a:r>
              <a:rPr lang="zh-TW" altLang="en-US" sz="1875" b="1" dirty="0">
                <a:latin typeface="Times New Roman"/>
                <a:ea typeface="新細明體"/>
                <a:cs typeface="新細明體"/>
              </a:rPr>
              <a:t>說明</a:t>
            </a:r>
            <a:r>
              <a:rPr lang="en-US" altLang="zh-TW" sz="1875" b="1" dirty="0">
                <a:latin typeface="Times New Roman"/>
                <a:ea typeface="新細明體"/>
                <a:cs typeface="新細明體"/>
              </a:rPr>
              <a:t>: </a:t>
            </a:r>
          </a:p>
          <a:p>
            <a:r>
              <a:rPr lang="en-US" altLang="zh-TW" sz="1875" dirty="0">
                <a:latin typeface="Times New Roman"/>
                <a:ea typeface="新細明體"/>
                <a:cs typeface="新細明體"/>
              </a:rPr>
              <a:t>Samba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的</a:t>
            </a:r>
            <a:r>
              <a:rPr lang="en-US" altLang="zh-TW" sz="1875" dirty="0" err="1">
                <a:latin typeface="Times New Roman"/>
                <a:ea typeface="新細明體"/>
                <a:cs typeface="新細明體"/>
              </a:rPr>
              <a:t>smbd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預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設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配置可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寫共享存在時，存在</a:t>
            </a:r>
            <a:r>
              <a:rPr lang="en-US" altLang="zh-TW" sz="1875" dirty="0">
                <a:latin typeface="Times New Roman"/>
                <a:ea typeface="新細明體"/>
                <a:cs typeface="新細明體"/>
              </a:rPr>
              <a:t>Directory traversal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目錄遍歷漏洞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。遠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端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認證帳號可以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通過在</a:t>
            </a:r>
            <a:r>
              <a:rPr lang="en-US" altLang="zh-TW" sz="1875" dirty="0" err="1">
                <a:latin typeface="Times New Roman"/>
                <a:ea typeface="新細明體"/>
                <a:cs typeface="新細明體"/>
              </a:rPr>
              <a:t>smbclient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端使用一個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對稱指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令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，建立一個包含</a:t>
            </a:r>
            <a:r>
              <a:rPr lang="en-US" altLang="zh-TW" sz="1875" dirty="0">
                <a:latin typeface="Times New Roman"/>
                <a:ea typeface="新細明體"/>
                <a:cs typeface="新細明體"/>
              </a:rPr>
              <a:t>“..”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目錄遍歷字串的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對稱序列，影響目錄遍歷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以及連結任意檔案。</a:t>
            </a:r>
            <a:endParaRPr lang="en-US" altLang="zh-TW" sz="1875" dirty="0">
              <a:latin typeface="Times New Roman"/>
              <a:ea typeface="新細明體"/>
              <a:cs typeface="新細明體"/>
            </a:endParaRPr>
          </a:p>
          <a:p>
            <a:endParaRPr lang="en-US" altLang="zh-TW" sz="1875" dirty="0">
              <a:latin typeface="Times New Roman"/>
              <a:ea typeface="新細明體"/>
              <a:cs typeface="新細明體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65002" y="2995532"/>
            <a:ext cx="8093198" cy="131645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68573" tIns="34286" rIns="68573" bIns="342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875" dirty="0">
                <a:latin typeface="Times New Roman"/>
                <a:ea typeface="新細明體"/>
                <a:cs typeface="新細明體"/>
              </a:rPr>
              <a:t>Directory traversal Attack(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目錄遍歷攻擊</a:t>
            </a:r>
            <a:r>
              <a:rPr lang="en-US" altLang="zh-TW" sz="1875" dirty="0">
                <a:latin typeface="Times New Roman"/>
                <a:ea typeface="新細明體"/>
                <a:cs typeface="新細明體"/>
              </a:rPr>
              <a:t>):</a:t>
            </a:r>
            <a:endParaRPr lang="zh-TW" altLang="en-US" sz="1875" dirty="0">
              <a:latin typeface="Times New Roman"/>
              <a:ea typeface="新細明體"/>
              <a:cs typeface="新細明體"/>
            </a:endParaRPr>
          </a:p>
          <a:p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利用網頁應用程式的弱點或是網頁伺服器的設定錯誤，攻擊者透過特殊字元</a:t>
            </a:r>
          </a:p>
          <a:p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「</a:t>
            </a:r>
            <a:r>
              <a:rPr lang="en-US" altLang="zh-TW" sz="1875" dirty="0">
                <a:latin typeface="Times New Roman"/>
                <a:ea typeface="新細明體"/>
                <a:cs typeface="新細明體"/>
              </a:rPr>
              <a:t>/..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」進行編碼繞過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安全檢查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。</a:t>
            </a:r>
            <a:endParaRPr lang="en-US" altLang="zh-TW" sz="1875" dirty="0">
              <a:latin typeface="Times New Roman"/>
              <a:ea typeface="新細明體"/>
              <a:cs typeface="新細明體"/>
            </a:endParaRPr>
          </a:p>
          <a:p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攻擊成功將可以存取到被隱藏的目錄或檔案、上載檔案或執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行指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令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。</a:t>
            </a:r>
            <a:endParaRPr lang="en-US" altLang="zh-TW" sz="1875" dirty="0">
              <a:latin typeface="Times New Roman"/>
              <a:ea typeface="新細明體"/>
              <a:cs typeface="新細明體"/>
            </a:endParaRPr>
          </a:p>
        </p:txBody>
      </p:sp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542613" y="5643562"/>
            <a:ext cx="458390" cy="377429"/>
          </a:xfrm>
        </p:spPr>
        <p:txBody>
          <a:bodyPr/>
          <a:lstStyle/>
          <a:p>
            <a:r>
              <a:rPr lang="en-US" altLang="zh-TW" sz="1500" dirty="0"/>
              <a:t>24</a:t>
            </a:r>
            <a:endParaRPr lang="zh-TW" altLang="en-US" sz="15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t="43843" r="58206" b="32460"/>
          <a:stretch/>
        </p:blipFill>
        <p:spPr>
          <a:xfrm>
            <a:off x="365001" y="4399487"/>
            <a:ext cx="2892244" cy="12440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65001" y="4725531"/>
            <a:ext cx="2892244" cy="2213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" name="矩形 1"/>
          <p:cNvSpPr/>
          <p:nvPr/>
        </p:nvSpPr>
        <p:spPr>
          <a:xfrm>
            <a:off x="3705896" y="2696657"/>
            <a:ext cx="483601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350" dirty="0"/>
              <a:t>https://cve.mitre.org/cgi-bin/cvename.cgi?name=CVE-2010-0926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16291E8-051C-4EDF-A068-4C8F8B0B0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155457" y="74861"/>
            <a:ext cx="7845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Samba </a:t>
            </a:r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Symlink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Directory Traversal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826590"/>
            <a:ext cx="9135731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42293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518259" y="1534681"/>
            <a:ext cx="6588733" cy="646323"/>
          </a:xfrm>
          <a:prstGeom prst="rect">
            <a:avLst/>
          </a:prstGeom>
        </p:spPr>
        <p:txBody>
          <a:bodyPr wrap="square" lIns="68573" tIns="34286" rIns="68573" bIns="34286">
            <a:spAutoFit/>
          </a:bodyPr>
          <a:lstStyle/>
          <a:p>
            <a:r>
              <a:rPr lang="en-US" altLang="zh-TW" sz="1875" dirty="0"/>
              <a:t>Step.1</a:t>
            </a:r>
            <a:r>
              <a:rPr lang="zh-TW" altLang="zh-TW" sz="1875" dirty="0"/>
              <a:t>：</a:t>
            </a:r>
            <a:r>
              <a:rPr lang="zh-TW" altLang="en-US" sz="1875" dirty="0"/>
              <a:t>開啟攻擊主機的終端機輸入</a:t>
            </a:r>
            <a:r>
              <a:rPr lang="en-US" altLang="zh-TW" sz="1875" b="1" dirty="0" err="1">
                <a:solidFill>
                  <a:srgbClr val="FF0000"/>
                </a:solidFill>
              </a:rPr>
              <a:t>smbclient</a:t>
            </a:r>
            <a:r>
              <a:rPr lang="en-US" altLang="zh-TW" sz="1875" b="1" dirty="0">
                <a:solidFill>
                  <a:srgbClr val="FF0000"/>
                </a:solidFill>
              </a:rPr>
              <a:t> -L //&lt;</a:t>
            </a:r>
            <a:r>
              <a:rPr lang="zh-TW" altLang="en-US" sz="1875" b="1" dirty="0">
                <a:solidFill>
                  <a:srgbClr val="FF0000"/>
                </a:solidFill>
              </a:rPr>
              <a:t>靶機</a:t>
            </a:r>
            <a:r>
              <a:rPr lang="en-US" altLang="zh-TW" sz="1875" b="1" dirty="0">
                <a:solidFill>
                  <a:srgbClr val="FF0000"/>
                </a:solidFill>
              </a:rPr>
              <a:t>IP&gt;</a:t>
            </a:r>
          </a:p>
          <a:p>
            <a:r>
              <a:rPr lang="en-US" altLang="zh-TW" sz="1875" dirty="0"/>
              <a:t>	</a:t>
            </a:r>
            <a:r>
              <a:rPr lang="zh-TW" altLang="en-US" sz="1875" dirty="0"/>
              <a:t>    發現靶機</a:t>
            </a:r>
            <a:r>
              <a:rPr lang="en-US" altLang="zh-TW" sz="1875" dirty="0" err="1"/>
              <a:t>tmp</a:t>
            </a:r>
            <a:r>
              <a:rPr lang="zh-TW" altLang="en-US" sz="1875" dirty="0"/>
              <a:t>資料夾出現設定錯誤</a:t>
            </a:r>
          </a:p>
        </p:txBody>
      </p:sp>
      <p:pic>
        <p:nvPicPr>
          <p:cNvPr id="19" name="圖片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258" y="2173861"/>
            <a:ext cx="5966733" cy="3084774"/>
          </a:xfrm>
          <a:prstGeom prst="rect">
            <a:avLst/>
          </a:prstGeom>
        </p:spPr>
      </p:pic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220337" y="3213550"/>
            <a:ext cx="2430270" cy="216024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68580" tIns="34290" rIns="68580" bIns="34290" anchor="t" anchorCtr="0" upright="1">
            <a:noAutofit/>
          </a:bodyPr>
          <a:lstStyle/>
          <a:p>
            <a:endParaRPr lang="zh-TW" altLang="en-US" sz="1350">
              <a:solidFill>
                <a:srgbClr val="000000"/>
              </a:solidFill>
            </a:endParaRPr>
          </a:p>
        </p:txBody>
      </p:sp>
      <p:sp>
        <p:nvSpPr>
          <p:cNvPr id="26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542613" y="5643562"/>
            <a:ext cx="458390" cy="377429"/>
          </a:xfrm>
        </p:spPr>
        <p:txBody>
          <a:bodyPr/>
          <a:lstStyle/>
          <a:p>
            <a:r>
              <a:rPr lang="en-US" altLang="zh-TW" sz="1500" dirty="0"/>
              <a:t>25</a:t>
            </a:r>
            <a:endParaRPr lang="zh-TW" altLang="en-US" sz="15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16291E8-051C-4EDF-A068-4C8F8B0B0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55457" y="74861"/>
            <a:ext cx="7845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Samba </a:t>
            </a:r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Symlink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Directory Traversal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826590"/>
            <a:ext cx="9135731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68548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535726" y="5700997"/>
            <a:ext cx="458390" cy="377429"/>
          </a:xfrm>
        </p:spPr>
        <p:txBody>
          <a:bodyPr/>
          <a:lstStyle/>
          <a:p>
            <a:r>
              <a:rPr lang="en-US" altLang="zh-TW" dirty="0" smtClean="0"/>
              <a:t>84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34732" y="2671512"/>
            <a:ext cx="6652304" cy="646323"/>
          </a:xfrm>
          <a:prstGeom prst="rect">
            <a:avLst/>
          </a:prstGeom>
        </p:spPr>
        <p:txBody>
          <a:bodyPr wrap="square" lIns="68573" tIns="34286" rIns="68573" bIns="34286">
            <a:spAutoFit/>
          </a:bodyPr>
          <a:lstStyle/>
          <a:p>
            <a:r>
              <a:rPr lang="en-US" altLang="zh-TW" sz="1875" dirty="0"/>
              <a:t>Step.3</a:t>
            </a:r>
            <a:r>
              <a:rPr lang="zh-TW" altLang="en-US" sz="1875" dirty="0"/>
              <a:t>：輸入</a:t>
            </a:r>
            <a:r>
              <a:rPr lang="en-US" altLang="zh-TW" sz="1875" b="1" dirty="0">
                <a:solidFill>
                  <a:srgbClr val="FF0000"/>
                </a:solidFill>
              </a:rPr>
              <a:t>use auxiliary/admin/</a:t>
            </a:r>
            <a:r>
              <a:rPr lang="en-US" altLang="zh-TW" sz="1875" b="1" dirty="0" err="1">
                <a:solidFill>
                  <a:srgbClr val="FF0000"/>
                </a:solidFill>
              </a:rPr>
              <a:t>smb</a:t>
            </a:r>
            <a:r>
              <a:rPr lang="en-US" altLang="zh-TW" sz="1875" b="1" dirty="0">
                <a:solidFill>
                  <a:srgbClr val="FF0000"/>
                </a:solidFill>
              </a:rPr>
              <a:t>/</a:t>
            </a:r>
            <a:r>
              <a:rPr lang="en-US" altLang="zh-TW" sz="1875" b="1" dirty="0" err="1">
                <a:solidFill>
                  <a:srgbClr val="FF0000"/>
                </a:solidFill>
              </a:rPr>
              <a:t>samba_symlink_traversal</a:t>
            </a:r>
            <a:r>
              <a:rPr lang="en-US" altLang="zh-TW" sz="1875" b="1" dirty="0">
                <a:solidFill>
                  <a:srgbClr val="FF0000"/>
                </a:solidFill>
              </a:rPr>
              <a:t>	   </a:t>
            </a:r>
            <a:r>
              <a:rPr lang="zh-TW" altLang="en-US" sz="1875" dirty="0"/>
              <a:t>載入</a:t>
            </a:r>
            <a:r>
              <a:rPr lang="en-US" altLang="zh-TW" sz="1875" dirty="0" err="1"/>
              <a:t>samba_symlink_traversal</a:t>
            </a:r>
            <a:r>
              <a:rPr lang="zh-TW" altLang="en-US" sz="1875" dirty="0"/>
              <a:t>模組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83" y="3373590"/>
            <a:ext cx="5342737" cy="27003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423709" y="1627933"/>
            <a:ext cx="5613281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75" dirty="0"/>
              <a:t>Step.2</a:t>
            </a:r>
            <a:r>
              <a:rPr lang="zh-TW" altLang="zh-TW" sz="1875" dirty="0"/>
              <a:t>：</a:t>
            </a:r>
            <a:r>
              <a:rPr lang="zh-TW" altLang="en-US" sz="1875" dirty="0"/>
              <a:t>開啟攻擊主機的終端機輸入</a:t>
            </a:r>
            <a:endParaRPr lang="en-US" altLang="zh-TW" sz="1875" dirty="0"/>
          </a:p>
          <a:p>
            <a:r>
              <a:rPr lang="en-US" altLang="zh-TW" sz="1875" dirty="0"/>
              <a:t>	   </a:t>
            </a:r>
            <a:r>
              <a:rPr lang="zh-TW" altLang="en-US" sz="1875" dirty="0"/>
              <a:t>輸入</a:t>
            </a:r>
            <a:r>
              <a:rPr lang="en-US" altLang="zh-TW" sz="1875" b="1" dirty="0" err="1">
                <a:solidFill>
                  <a:srgbClr val="FF0000"/>
                </a:solidFill>
              </a:rPr>
              <a:t>msfconsole</a:t>
            </a:r>
            <a:r>
              <a:rPr lang="zh-TW" altLang="en-US" sz="1875" dirty="0"/>
              <a:t>進入</a:t>
            </a:r>
            <a:r>
              <a:rPr lang="en-US" altLang="zh-TW" sz="1875" dirty="0" err="1"/>
              <a:t>Metasploit</a:t>
            </a:r>
            <a:r>
              <a:rPr lang="zh-TW" altLang="en-US" sz="1875" dirty="0"/>
              <a:t>指令介面</a:t>
            </a:r>
            <a:endParaRPr lang="en-US" altLang="zh-TW" sz="1875" b="1" dirty="0">
              <a:solidFill>
                <a:srgbClr val="FF0000"/>
              </a:solidFill>
            </a:endParaRPr>
          </a:p>
        </p:txBody>
      </p:sp>
      <p:pic>
        <p:nvPicPr>
          <p:cNvPr id="23" name="圖片 2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76" y="2302308"/>
            <a:ext cx="5173551" cy="369204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417677" y="3682288"/>
            <a:ext cx="5476772" cy="357782"/>
          </a:xfrm>
          <a:prstGeom prst="rect">
            <a:avLst/>
          </a:prstGeom>
        </p:spPr>
        <p:txBody>
          <a:bodyPr wrap="square" lIns="68573" tIns="34286" rIns="68573" bIns="34286">
            <a:spAutoFit/>
          </a:bodyPr>
          <a:lstStyle/>
          <a:p>
            <a:r>
              <a:rPr lang="en-US" altLang="zh-TW" sz="1875" dirty="0"/>
              <a:t>Step.4</a:t>
            </a:r>
            <a:r>
              <a:rPr lang="zh-TW" altLang="zh-TW" sz="1875" dirty="0"/>
              <a:t>：</a:t>
            </a:r>
            <a:r>
              <a:rPr lang="zh-TW" altLang="en-US" sz="1875" dirty="0"/>
              <a:t>輸入</a:t>
            </a:r>
            <a:r>
              <a:rPr lang="en-US" altLang="zh-TW" sz="1875" b="1" dirty="0">
                <a:solidFill>
                  <a:srgbClr val="FF0000"/>
                </a:solidFill>
              </a:rPr>
              <a:t>show options</a:t>
            </a:r>
            <a:r>
              <a:rPr lang="zh-TW" altLang="en-US" sz="1875" dirty="0"/>
              <a:t>，顯示可設定的項目。</a:t>
            </a:r>
            <a:endParaRPr lang="en-US" altLang="zh-TW" sz="1875" dirty="0"/>
          </a:p>
        </p:txBody>
      </p:sp>
      <p:pic>
        <p:nvPicPr>
          <p:cNvPr id="26" name="圖片 2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77" y="4060331"/>
            <a:ext cx="6657139" cy="131148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16291E8-051C-4EDF-A068-4C8F8B0B0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155457" y="74861"/>
            <a:ext cx="7845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Samba </a:t>
            </a:r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Symlink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Directory Traversal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826590"/>
            <a:ext cx="9135731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73641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35" y="1859377"/>
            <a:ext cx="6671899" cy="62921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70952" y="1501587"/>
            <a:ext cx="5408460" cy="380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75" dirty="0"/>
              <a:t>Step.5</a:t>
            </a:r>
            <a:r>
              <a:rPr lang="zh-TW" altLang="en-US" sz="1875" dirty="0"/>
              <a:t>：輸入 </a:t>
            </a:r>
            <a:r>
              <a:rPr lang="en-US" altLang="zh-TW" sz="1875" b="1" dirty="0">
                <a:solidFill>
                  <a:srgbClr val="FF0000"/>
                </a:solidFill>
              </a:rPr>
              <a:t>set RHOST &lt;</a:t>
            </a:r>
            <a:r>
              <a:rPr lang="zh-TW" altLang="en-US" sz="1875" b="1" dirty="0">
                <a:solidFill>
                  <a:srgbClr val="FF0000"/>
                </a:solidFill>
              </a:rPr>
              <a:t>靶機</a:t>
            </a:r>
            <a:r>
              <a:rPr lang="en-US" altLang="zh-TW" sz="1875" b="1" dirty="0">
                <a:solidFill>
                  <a:srgbClr val="FF0000"/>
                </a:solidFill>
              </a:rPr>
              <a:t>IP&gt;</a:t>
            </a:r>
            <a:r>
              <a:rPr lang="zh-TW" altLang="en-US" sz="1875" dirty="0"/>
              <a:t>，設定靶機的</a:t>
            </a:r>
            <a:r>
              <a:rPr lang="en-US" altLang="zh-TW" sz="1875" dirty="0"/>
              <a:t>IP</a:t>
            </a:r>
            <a:r>
              <a:rPr lang="zh-TW" altLang="en-US" sz="1875" dirty="0"/>
              <a:t>。</a:t>
            </a:r>
            <a:endParaRPr lang="en-US" altLang="zh-TW" sz="1875" dirty="0"/>
          </a:p>
        </p:txBody>
      </p:sp>
      <p:sp>
        <p:nvSpPr>
          <p:cNvPr id="18" name="矩形 17"/>
          <p:cNvSpPr/>
          <p:nvPr/>
        </p:nvSpPr>
        <p:spPr>
          <a:xfrm>
            <a:off x="378561" y="2487050"/>
            <a:ext cx="6156684" cy="646323"/>
          </a:xfrm>
          <a:prstGeom prst="rect">
            <a:avLst/>
          </a:prstGeom>
        </p:spPr>
        <p:txBody>
          <a:bodyPr wrap="square" lIns="68573" tIns="34286" rIns="68573" bIns="34286">
            <a:spAutoFit/>
          </a:bodyPr>
          <a:lstStyle/>
          <a:p>
            <a:r>
              <a:rPr lang="en-US" altLang="zh-TW" sz="1875" dirty="0"/>
              <a:t>Step.6</a:t>
            </a:r>
            <a:r>
              <a:rPr lang="zh-TW" altLang="en-US" sz="1875" dirty="0"/>
              <a:t>：輸入</a:t>
            </a:r>
            <a:r>
              <a:rPr lang="en-US" altLang="zh-TW" sz="1875" b="1" dirty="0">
                <a:solidFill>
                  <a:srgbClr val="FF0000"/>
                </a:solidFill>
              </a:rPr>
              <a:t>set SMBSHARE </a:t>
            </a:r>
            <a:r>
              <a:rPr lang="en-US" altLang="zh-TW" sz="1875" b="1" dirty="0" err="1">
                <a:solidFill>
                  <a:srgbClr val="FF0000"/>
                </a:solidFill>
              </a:rPr>
              <a:t>tmp</a:t>
            </a:r>
            <a:endParaRPr lang="en-US" altLang="zh-TW" sz="1875" dirty="0"/>
          </a:p>
          <a:p>
            <a:r>
              <a:rPr lang="en-US" altLang="zh-TW" sz="1875" dirty="0"/>
              <a:t>	    </a:t>
            </a:r>
            <a:r>
              <a:rPr lang="zh-TW" altLang="en-US" sz="1875" dirty="0"/>
              <a:t>設定</a:t>
            </a:r>
            <a:r>
              <a:rPr lang="en-US" altLang="zh-TW" sz="1875" dirty="0"/>
              <a:t>SMBSHARE </a:t>
            </a:r>
            <a:r>
              <a:rPr lang="zh-TW" altLang="en-US" sz="1875" dirty="0"/>
              <a:t>指到靶機有問題的資料夾</a:t>
            </a:r>
            <a:endParaRPr lang="en-US" altLang="zh-TW" sz="1875" dirty="0"/>
          </a:p>
        </p:txBody>
      </p:sp>
      <p:pic>
        <p:nvPicPr>
          <p:cNvPr id="19" name="圖片 1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61" y="3133373"/>
            <a:ext cx="5909899" cy="655938"/>
          </a:xfrm>
          <a:prstGeom prst="rect">
            <a:avLst/>
          </a:prstGeom>
        </p:spPr>
      </p:pic>
      <p:sp>
        <p:nvSpPr>
          <p:cNvPr id="2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542613" y="5643562"/>
            <a:ext cx="458390" cy="377429"/>
          </a:xfrm>
        </p:spPr>
        <p:txBody>
          <a:bodyPr/>
          <a:lstStyle/>
          <a:p>
            <a:r>
              <a:rPr lang="en-US" altLang="zh-TW" sz="1500" dirty="0"/>
              <a:t>27</a:t>
            </a:r>
            <a:endParaRPr lang="zh-TW" altLang="en-US" sz="1500" dirty="0"/>
          </a:p>
        </p:txBody>
      </p:sp>
      <p:sp>
        <p:nvSpPr>
          <p:cNvPr id="14" name="矩形 13"/>
          <p:cNvSpPr/>
          <p:nvPr/>
        </p:nvSpPr>
        <p:spPr>
          <a:xfrm>
            <a:off x="378562" y="3874051"/>
            <a:ext cx="5419118" cy="357782"/>
          </a:xfrm>
          <a:prstGeom prst="rect">
            <a:avLst/>
          </a:prstGeom>
        </p:spPr>
        <p:txBody>
          <a:bodyPr wrap="square" lIns="68573" tIns="34286" rIns="68573" bIns="34286">
            <a:spAutoFit/>
          </a:bodyPr>
          <a:lstStyle/>
          <a:p>
            <a:r>
              <a:rPr lang="en-US" altLang="zh-TW" sz="1875" dirty="0"/>
              <a:t>Step.7</a:t>
            </a:r>
            <a:r>
              <a:rPr lang="zh-TW" altLang="en-US" sz="1875" dirty="0"/>
              <a:t>：輸入</a:t>
            </a:r>
            <a:r>
              <a:rPr lang="en-US" altLang="zh-TW" sz="1875" b="1" dirty="0">
                <a:solidFill>
                  <a:srgbClr val="FF0000"/>
                </a:solidFill>
              </a:rPr>
              <a:t>exploit</a:t>
            </a:r>
            <a:r>
              <a:rPr lang="zh-TW" altLang="en-US" sz="1875" dirty="0"/>
              <a:t>，連線共享</a:t>
            </a:r>
            <a:r>
              <a:rPr lang="en-US" altLang="zh-TW" sz="1875" dirty="0" err="1"/>
              <a:t>tmp</a:t>
            </a:r>
            <a:r>
              <a:rPr lang="zh-TW" altLang="en-US" sz="1875" dirty="0"/>
              <a:t>資料夾</a:t>
            </a:r>
            <a:endParaRPr lang="en-US" altLang="zh-TW" sz="1875" b="1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34" y="4231833"/>
            <a:ext cx="5695139" cy="132369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16291E8-051C-4EDF-A068-4C8F8B0B0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155457" y="74861"/>
            <a:ext cx="7845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Samba </a:t>
            </a:r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Symlink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Directory Traversal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826590"/>
            <a:ext cx="9135731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60940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82278" y="2536846"/>
            <a:ext cx="5733344" cy="646323"/>
          </a:xfrm>
          <a:prstGeom prst="rect">
            <a:avLst/>
          </a:prstGeom>
        </p:spPr>
        <p:txBody>
          <a:bodyPr wrap="square" lIns="68573" tIns="34286" rIns="68573" bIns="34286">
            <a:spAutoFit/>
          </a:bodyPr>
          <a:lstStyle/>
          <a:p>
            <a:r>
              <a:rPr lang="en-US" altLang="zh-TW" sz="1875" dirty="0"/>
              <a:t>Step.9</a:t>
            </a:r>
            <a:r>
              <a:rPr lang="zh-TW" altLang="en-US" sz="1875" dirty="0"/>
              <a:t>：</a:t>
            </a:r>
            <a:r>
              <a:rPr lang="zh-TW" altLang="en-US" sz="1875" dirty="0"/>
              <a:t>開啟攻擊主機的終端機輸入</a:t>
            </a:r>
            <a:endParaRPr lang="en-US" altLang="zh-TW" sz="1875" dirty="0"/>
          </a:p>
          <a:p>
            <a:r>
              <a:rPr lang="en-US" altLang="zh-TW" sz="1875" b="1" dirty="0" err="1">
                <a:solidFill>
                  <a:srgbClr val="FF0000"/>
                </a:solidFill>
              </a:rPr>
              <a:t>smbclient</a:t>
            </a:r>
            <a:r>
              <a:rPr lang="en-US" altLang="zh-TW" sz="1875" b="1" dirty="0">
                <a:solidFill>
                  <a:srgbClr val="FF0000"/>
                </a:solidFill>
              </a:rPr>
              <a:t> //&lt;</a:t>
            </a:r>
            <a:r>
              <a:rPr lang="zh-TW" altLang="en-US" sz="1875" b="1" dirty="0">
                <a:solidFill>
                  <a:srgbClr val="FF0000"/>
                </a:solidFill>
              </a:rPr>
              <a:t>靶機</a:t>
            </a:r>
            <a:r>
              <a:rPr lang="en-US" altLang="zh-TW" sz="1875" b="1" dirty="0">
                <a:solidFill>
                  <a:srgbClr val="FF0000"/>
                </a:solidFill>
              </a:rPr>
              <a:t>IP&gt;/</a:t>
            </a:r>
            <a:r>
              <a:rPr lang="en-US" altLang="zh-TW" sz="1875" b="1" dirty="0" err="1">
                <a:solidFill>
                  <a:srgbClr val="FF0000"/>
                </a:solidFill>
              </a:rPr>
              <a:t>tmp</a:t>
            </a:r>
            <a:r>
              <a:rPr lang="zh-TW" altLang="en-US" sz="1875" dirty="0"/>
              <a:t> ，連線進入靶機</a:t>
            </a:r>
          </a:p>
        </p:txBody>
      </p:sp>
      <p:pic>
        <p:nvPicPr>
          <p:cNvPr id="7" name="圖片 6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4809"/>
          <a:stretch/>
        </p:blipFill>
        <p:spPr bwMode="auto">
          <a:xfrm>
            <a:off x="482279" y="3183941"/>
            <a:ext cx="6019977" cy="2036705"/>
          </a:xfrm>
          <a:prstGeom prst="rect">
            <a:avLst/>
          </a:prstGeom>
          <a:noFill/>
        </p:spPr>
      </p:pic>
      <p:sp>
        <p:nvSpPr>
          <p:cNvPr id="17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542613" y="5643562"/>
            <a:ext cx="458390" cy="377429"/>
          </a:xfrm>
        </p:spPr>
        <p:txBody>
          <a:bodyPr/>
          <a:lstStyle/>
          <a:p>
            <a:r>
              <a:rPr lang="en-US" altLang="zh-TW" sz="1500" dirty="0"/>
              <a:t>28</a:t>
            </a:r>
            <a:endParaRPr lang="zh-TW" altLang="en-US" sz="15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55457" y="74861"/>
            <a:ext cx="7845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Samba </a:t>
            </a:r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Symlink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Directory Traversal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78" y="1948766"/>
            <a:ext cx="5323292" cy="48268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2278" y="1572671"/>
            <a:ext cx="5733344" cy="357782"/>
          </a:xfrm>
          <a:prstGeom prst="rect">
            <a:avLst/>
          </a:prstGeom>
        </p:spPr>
        <p:txBody>
          <a:bodyPr wrap="square" lIns="68573" tIns="34286" rIns="68573" bIns="34286">
            <a:spAutoFit/>
          </a:bodyPr>
          <a:lstStyle/>
          <a:p>
            <a:r>
              <a:rPr lang="en-US" altLang="zh-TW" sz="1875" dirty="0"/>
              <a:t>Step.8</a:t>
            </a:r>
            <a:r>
              <a:rPr lang="zh-TW" altLang="en-US" sz="1875" dirty="0"/>
              <a:t>：輸入</a:t>
            </a:r>
            <a:r>
              <a:rPr lang="en-US" altLang="zh-TW" sz="1875" b="1" dirty="0">
                <a:solidFill>
                  <a:srgbClr val="FF0000"/>
                </a:solidFill>
              </a:rPr>
              <a:t>exit</a:t>
            </a:r>
            <a:r>
              <a:rPr lang="zh-TW" altLang="en-US" sz="1875" b="1" dirty="0"/>
              <a:t>，</a:t>
            </a:r>
            <a:r>
              <a:rPr lang="zh-TW" altLang="en-US" sz="1875" dirty="0"/>
              <a:t>退出</a:t>
            </a:r>
            <a:r>
              <a:rPr lang="en-US" altLang="zh-TW" sz="1875" dirty="0" err="1"/>
              <a:t>Metasploit</a:t>
            </a:r>
            <a:endParaRPr lang="zh-TW" altLang="en-US" sz="1875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16291E8-051C-4EDF-A068-4C8F8B0B0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826590"/>
            <a:ext cx="9135731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9613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500" b="1" dirty="0"/>
              <a:t>PHP CGI Argument Injection</a:t>
            </a:r>
          </a:p>
        </p:txBody>
      </p:sp>
    </p:spTree>
    <p:extLst>
      <p:ext uri="{BB962C8B-B14F-4D97-AF65-F5344CB8AC3E}">
        <p14:creationId xmlns:p14="http://schemas.microsoft.com/office/powerpoint/2010/main" val="3990421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2"/>
          <a:srcRect t="33540" r="56838" b="46112"/>
          <a:stretch/>
        </p:blipFill>
        <p:spPr>
          <a:xfrm>
            <a:off x="500275" y="3284150"/>
            <a:ext cx="3287123" cy="1175657"/>
          </a:xfrm>
          <a:prstGeom prst="rect">
            <a:avLst/>
          </a:prstGeom>
        </p:spPr>
      </p:pic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542613" y="5643562"/>
            <a:ext cx="458390" cy="377429"/>
          </a:xfrm>
        </p:spPr>
        <p:txBody>
          <a:bodyPr/>
          <a:lstStyle/>
          <a:p>
            <a:r>
              <a:rPr lang="en-US" altLang="zh-TW" sz="1500" dirty="0"/>
              <a:t>24</a:t>
            </a:r>
            <a:endParaRPr lang="zh-TW" altLang="en-US" sz="1500" dirty="0"/>
          </a:p>
        </p:txBody>
      </p:sp>
      <p:sp>
        <p:nvSpPr>
          <p:cNvPr id="8" name="矩形 7"/>
          <p:cNvSpPr/>
          <p:nvPr/>
        </p:nvSpPr>
        <p:spPr>
          <a:xfrm>
            <a:off x="500275" y="3676034"/>
            <a:ext cx="2284727" cy="195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3" name="矩形 12"/>
          <p:cNvSpPr/>
          <p:nvPr/>
        </p:nvSpPr>
        <p:spPr>
          <a:xfrm>
            <a:off x="500275" y="1769585"/>
            <a:ext cx="8093198" cy="131861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68573" tIns="34286" rIns="68573" bIns="342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875" b="1" dirty="0">
                <a:latin typeface="Times New Roman"/>
                <a:ea typeface="新細明體"/>
                <a:cs typeface="新細明體"/>
              </a:rPr>
              <a:t>CVE-2012-1823</a:t>
            </a:r>
            <a:r>
              <a:rPr lang="zh-TW" altLang="en-US" sz="1875" b="1" dirty="0">
                <a:latin typeface="Times New Roman"/>
                <a:ea typeface="新細明體"/>
                <a:cs typeface="新細明體"/>
              </a:rPr>
              <a:t>說明</a:t>
            </a:r>
            <a:r>
              <a:rPr lang="en-US" altLang="zh-TW" sz="1875" b="1" dirty="0">
                <a:latin typeface="Times New Roman"/>
                <a:ea typeface="新細明體"/>
                <a:cs typeface="新細明體"/>
              </a:rPr>
              <a:t>: </a:t>
            </a:r>
          </a:p>
          <a:p>
            <a:r>
              <a:rPr lang="en-US" altLang="zh-TW" sz="1875" dirty="0">
                <a:latin typeface="Times New Roman"/>
                <a:ea typeface="新細明體"/>
                <a:cs typeface="新細明體"/>
              </a:rPr>
              <a:t>PHP CGI Argument Injection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攻擊是利用</a:t>
            </a:r>
            <a:r>
              <a:rPr lang="en-US" altLang="zh-TW" sz="1875" dirty="0">
                <a:latin typeface="Times New Roman"/>
                <a:ea typeface="新細明體"/>
                <a:cs typeface="新細明體"/>
              </a:rPr>
              <a:t>PHP CGI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元件的弱點，可透過</a:t>
            </a:r>
            <a:r>
              <a:rPr lang="en-US" altLang="zh-TW" sz="1875" dirty="0">
                <a:latin typeface="Times New Roman"/>
                <a:ea typeface="新細明體"/>
                <a:cs typeface="新細明體"/>
              </a:rPr>
              <a:t>"POST"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繞過前台直接在後台執行任意程式碼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。</a:t>
            </a:r>
            <a:endParaRPr lang="en-US" altLang="zh-TW" sz="1875" dirty="0">
              <a:latin typeface="Times New Roman"/>
              <a:ea typeface="新細明體"/>
              <a:cs typeface="新細明體"/>
            </a:endParaRPr>
          </a:p>
          <a:p>
            <a:endParaRPr lang="en-US" altLang="zh-TW" sz="1875" dirty="0">
              <a:latin typeface="Times New Roman"/>
              <a:ea typeface="新細明體"/>
              <a:cs typeface="新細明體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78668" y="2811208"/>
            <a:ext cx="625969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350" dirty="0"/>
              <a:t>https://www.informationsecurity.com.tw/seminar/news_detail.aspx?tv=41&amp;aid=7678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16291E8-051C-4EDF-A068-4C8F8B0B0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133208" y="75599"/>
            <a:ext cx="6466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 CGI Argument Injection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826590"/>
            <a:ext cx="9135731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3825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8019" y="1561903"/>
            <a:ext cx="5963864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75" dirty="0"/>
              <a:t>Step.1</a:t>
            </a:r>
            <a:r>
              <a:rPr lang="zh-TW" altLang="zh-TW" sz="1875" dirty="0"/>
              <a:t>：</a:t>
            </a:r>
            <a:r>
              <a:rPr lang="zh-TW" altLang="en-US" sz="1875" dirty="0"/>
              <a:t>開啟攻擊主機的終端機輸入</a:t>
            </a:r>
            <a:endParaRPr lang="en-US" altLang="zh-TW" sz="1875" dirty="0"/>
          </a:p>
          <a:p>
            <a:r>
              <a:rPr lang="en-US" altLang="zh-TW" sz="1875" dirty="0"/>
              <a:t>	   </a:t>
            </a:r>
            <a:r>
              <a:rPr lang="zh-TW" altLang="en-US" sz="1875" dirty="0"/>
              <a:t>輸入</a:t>
            </a:r>
            <a:r>
              <a:rPr lang="en-US" altLang="zh-TW" sz="1875" b="1" dirty="0" err="1">
                <a:solidFill>
                  <a:srgbClr val="FF0000"/>
                </a:solidFill>
              </a:rPr>
              <a:t>msfconsole</a:t>
            </a:r>
            <a:r>
              <a:rPr lang="zh-TW" altLang="en-US" sz="1875" dirty="0"/>
              <a:t>進入</a:t>
            </a:r>
            <a:r>
              <a:rPr lang="en-US" altLang="zh-TW" sz="1875" dirty="0" err="1"/>
              <a:t>Metasploit</a:t>
            </a:r>
            <a:r>
              <a:rPr lang="zh-TW" altLang="en-US" sz="1875" dirty="0"/>
              <a:t>指令介面</a:t>
            </a:r>
            <a:endParaRPr lang="en-US" altLang="zh-TW" sz="1875" b="1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99" y="2272820"/>
            <a:ext cx="5173551" cy="36920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67999" y="2981263"/>
            <a:ext cx="6584351" cy="704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75" dirty="0"/>
              <a:t>Step.2</a:t>
            </a:r>
            <a:r>
              <a:rPr lang="zh-TW" altLang="en-US" sz="1875" dirty="0"/>
              <a:t>：輸入</a:t>
            </a:r>
            <a:r>
              <a:rPr lang="zh-TW" altLang="en-US" sz="2100" b="1" dirty="0">
                <a:solidFill>
                  <a:srgbClr val="FF0000"/>
                </a:solidFill>
              </a:rPr>
              <a:t>use exploit/multi/http/php_cgi_arg</a:t>
            </a:r>
            <a:r>
              <a:rPr lang="zh-TW" altLang="en-US" sz="2100" b="1" dirty="0">
                <a:solidFill>
                  <a:srgbClr val="FF0000"/>
                </a:solidFill>
              </a:rPr>
              <a:t>_injection</a:t>
            </a:r>
            <a:endParaRPr lang="en-US" altLang="zh-TW" sz="2100" b="1" dirty="0">
              <a:solidFill>
                <a:srgbClr val="FF0000"/>
              </a:solidFill>
            </a:endParaRPr>
          </a:p>
          <a:p>
            <a:r>
              <a:rPr lang="en-US" altLang="zh-TW" sz="1875" b="1" dirty="0">
                <a:solidFill>
                  <a:srgbClr val="FF0000"/>
                </a:solidFill>
              </a:rPr>
              <a:t>	   </a:t>
            </a:r>
            <a:r>
              <a:rPr lang="zh-TW" altLang="en-US" sz="1875" dirty="0"/>
              <a:t>載入</a:t>
            </a:r>
            <a:r>
              <a:rPr lang="en-US" altLang="zh-TW" sz="1875" dirty="0" err="1"/>
              <a:t>php_cgi_arg_injection</a:t>
            </a:r>
            <a:r>
              <a:rPr lang="zh-TW" altLang="en-US" sz="1875" dirty="0"/>
              <a:t>攻擊模組</a:t>
            </a:r>
            <a:endParaRPr lang="zh-TW" altLang="en-US" sz="1875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19" y="3709158"/>
            <a:ext cx="6146230" cy="143453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16291E8-051C-4EDF-A068-4C8F8B0B0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133208" y="75599"/>
            <a:ext cx="6466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 CGI Argument Injection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826590"/>
            <a:ext cx="9135731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638974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1131" y="1461320"/>
            <a:ext cx="5963864" cy="380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75" dirty="0"/>
              <a:t>Step.3</a:t>
            </a:r>
            <a:r>
              <a:rPr lang="zh-TW" altLang="zh-TW" sz="1875" dirty="0"/>
              <a:t>：</a:t>
            </a:r>
            <a:r>
              <a:rPr lang="zh-TW" altLang="en-US" sz="1875" dirty="0"/>
              <a:t>輸入</a:t>
            </a:r>
            <a:r>
              <a:rPr lang="en-US" altLang="zh-TW" sz="1875" b="1" dirty="0">
                <a:solidFill>
                  <a:srgbClr val="FF0000"/>
                </a:solidFill>
              </a:rPr>
              <a:t>show options</a:t>
            </a:r>
            <a:r>
              <a:rPr lang="zh-TW" altLang="en-US" sz="1875" dirty="0"/>
              <a:t>，顯示可設定的項目。</a:t>
            </a:r>
            <a:endParaRPr lang="en-US" altLang="zh-TW" sz="1875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55" y="1881225"/>
            <a:ext cx="8361707" cy="335469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16291E8-051C-4EDF-A068-4C8F8B0B0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33208" y="75599"/>
            <a:ext cx="6466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 CGI Argument Injection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826590"/>
            <a:ext cx="9135731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03324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346"/>
          <a:stretch/>
        </p:blipFill>
        <p:spPr>
          <a:xfrm>
            <a:off x="614490" y="2436730"/>
            <a:ext cx="5357605" cy="305305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4489" y="1935271"/>
            <a:ext cx="1087591" cy="415490"/>
          </a:xfrm>
          <a:prstGeom prst="rect">
            <a:avLst/>
          </a:prstGeom>
        </p:spPr>
        <p:txBody>
          <a:bodyPr wrap="none" lIns="68573" tIns="34286" rIns="68573" bIns="34286">
            <a:spAutoFit/>
          </a:bodyPr>
          <a:lstStyle/>
          <a:p>
            <a:r>
              <a:rPr lang="en-US" altLang="zh-TW" sz="2250" b="1" dirty="0" err="1">
                <a:solidFill>
                  <a:srgbClr val="FF0000"/>
                </a:solidFill>
              </a:rPr>
              <a:t>ifconfig</a:t>
            </a:r>
            <a:r>
              <a:rPr lang="en-US" altLang="zh-TW" sz="2250" dirty="0"/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614490" y="1592190"/>
            <a:ext cx="4966763" cy="357782"/>
          </a:xfrm>
          <a:prstGeom prst="rect">
            <a:avLst/>
          </a:prstGeom>
        </p:spPr>
        <p:txBody>
          <a:bodyPr wrap="square" lIns="68573" tIns="34286" rIns="68573" bIns="34286">
            <a:spAutoFit/>
          </a:bodyPr>
          <a:lstStyle/>
          <a:p>
            <a:r>
              <a:rPr lang="en-US" altLang="zh-TW" sz="1875" dirty="0"/>
              <a:t>Step.1</a:t>
            </a:r>
            <a:r>
              <a:rPr lang="zh-TW" altLang="zh-TW" sz="1875" dirty="0"/>
              <a:t>：確認靶機虛擬機網路狀況與</a:t>
            </a:r>
            <a:r>
              <a:rPr lang="en-US" altLang="zh-TW" sz="1875" dirty="0"/>
              <a:t>IP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16291E8-051C-4EDF-A068-4C8F8B0B0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08721" y="105166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Metasploitable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2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826590"/>
            <a:ext cx="9135731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961078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33208" y="75599"/>
            <a:ext cx="6466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 CGI Argument Injection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73" r="40264" b="30279"/>
          <a:stretch/>
        </p:blipFill>
        <p:spPr>
          <a:xfrm>
            <a:off x="299763" y="2031203"/>
            <a:ext cx="5051126" cy="35922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9763" y="1528836"/>
            <a:ext cx="5408460" cy="380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75" dirty="0"/>
              <a:t>Step.4</a:t>
            </a:r>
            <a:r>
              <a:rPr lang="zh-TW" altLang="en-US" sz="1875" dirty="0"/>
              <a:t>：</a:t>
            </a:r>
            <a:r>
              <a:rPr lang="zh-TW" altLang="en-US" sz="1875" dirty="0"/>
              <a:t>輸入 </a:t>
            </a:r>
            <a:r>
              <a:rPr lang="en-US" altLang="zh-TW" sz="1875" b="1" dirty="0">
                <a:solidFill>
                  <a:srgbClr val="FF0000"/>
                </a:solidFill>
              </a:rPr>
              <a:t>set RHOST &lt;</a:t>
            </a:r>
            <a:r>
              <a:rPr lang="zh-TW" altLang="en-US" sz="1875" b="1" dirty="0">
                <a:solidFill>
                  <a:srgbClr val="FF0000"/>
                </a:solidFill>
              </a:rPr>
              <a:t>靶機</a:t>
            </a:r>
            <a:r>
              <a:rPr lang="en-US" altLang="zh-TW" sz="1875" b="1" dirty="0">
                <a:solidFill>
                  <a:srgbClr val="FF0000"/>
                </a:solidFill>
              </a:rPr>
              <a:t>IP&gt;</a:t>
            </a:r>
            <a:r>
              <a:rPr lang="zh-TW" altLang="en-US" sz="1875" dirty="0"/>
              <a:t>，設定靶機的</a:t>
            </a:r>
            <a:r>
              <a:rPr lang="en-US" altLang="zh-TW" sz="1875" dirty="0"/>
              <a:t>IP</a:t>
            </a:r>
            <a:r>
              <a:rPr lang="zh-TW" altLang="en-US" sz="1875" dirty="0"/>
              <a:t>。</a:t>
            </a:r>
            <a:endParaRPr lang="en-US" altLang="zh-TW" sz="1875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79" b="723"/>
          <a:stretch/>
        </p:blipFill>
        <p:spPr>
          <a:xfrm>
            <a:off x="299763" y="3103557"/>
            <a:ext cx="8455697" cy="181188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9763" y="2599751"/>
            <a:ext cx="5201260" cy="357782"/>
          </a:xfrm>
          <a:prstGeom prst="rect">
            <a:avLst/>
          </a:prstGeom>
        </p:spPr>
        <p:txBody>
          <a:bodyPr wrap="square" lIns="68573" tIns="34286" rIns="68573" bIns="34286">
            <a:spAutoFit/>
          </a:bodyPr>
          <a:lstStyle/>
          <a:p>
            <a:r>
              <a:rPr lang="en-US" altLang="zh-TW" sz="1875" dirty="0"/>
              <a:t>Step.5</a:t>
            </a:r>
            <a:r>
              <a:rPr lang="zh-TW" altLang="zh-TW" sz="1875" dirty="0"/>
              <a:t>：</a:t>
            </a:r>
            <a:r>
              <a:rPr lang="zh-TW" altLang="zh-TW" sz="1875" dirty="0"/>
              <a:t>輸入</a:t>
            </a:r>
            <a:r>
              <a:rPr lang="en-US" altLang="zh-TW" sz="1875" b="1" dirty="0">
                <a:solidFill>
                  <a:srgbClr val="FF0000"/>
                </a:solidFill>
              </a:rPr>
              <a:t>exploit</a:t>
            </a:r>
            <a:r>
              <a:rPr lang="zh-TW" altLang="en-US" sz="1875" dirty="0"/>
              <a:t>，進行攻擊</a:t>
            </a:r>
            <a:r>
              <a:rPr lang="zh-TW" altLang="zh-TW" sz="1875" dirty="0"/>
              <a:t>靶機。</a:t>
            </a:r>
            <a:endParaRPr lang="zh-TW" altLang="en-US" sz="1875" dirty="0"/>
          </a:p>
        </p:txBody>
      </p:sp>
      <p:sp>
        <p:nvSpPr>
          <p:cNvPr id="14" name="矩形 13"/>
          <p:cNvSpPr/>
          <p:nvPr/>
        </p:nvSpPr>
        <p:spPr>
          <a:xfrm>
            <a:off x="299763" y="5061468"/>
            <a:ext cx="2852063" cy="3231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zh-TW" sz="1500" dirty="0">
                <a:cs typeface="Times New Roman" panose="02020603050405020304" pitchFamily="18" charset="0"/>
              </a:rPr>
              <a:t>可</a:t>
            </a:r>
            <a:r>
              <a:rPr lang="zh-TW" altLang="zh-TW" sz="1500" dirty="0">
                <a:cs typeface="Times New Roman" panose="02020603050405020304" pitchFamily="18" charset="0"/>
              </a:rPr>
              <a:t>輸入</a:t>
            </a:r>
            <a:r>
              <a:rPr lang="en-US" altLang="zh-TW" sz="15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sysinfo</a:t>
            </a:r>
            <a:r>
              <a:rPr lang="zh-TW" altLang="en-US" sz="1500" dirty="0">
                <a:cs typeface="Times New Roman" panose="02020603050405020304" pitchFamily="18" charset="0"/>
              </a:rPr>
              <a:t>查詢靶機系統</a:t>
            </a:r>
            <a:r>
              <a:rPr lang="zh-TW" altLang="zh-TW" sz="1500" dirty="0">
                <a:cs typeface="Times New Roman" panose="02020603050405020304" pitchFamily="18" charset="0"/>
              </a:rPr>
              <a:t>資訊</a:t>
            </a:r>
            <a:endParaRPr lang="zh-TW" altLang="en-US" sz="1500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16291E8-051C-4EDF-A068-4C8F8B0B0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826590"/>
            <a:ext cx="9135731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899326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750" b="1" dirty="0"/>
              <a:t>VSFTPD v2.3.4 Backdoor Command Execution</a:t>
            </a:r>
          </a:p>
        </p:txBody>
      </p:sp>
    </p:spTree>
    <p:extLst>
      <p:ext uri="{BB962C8B-B14F-4D97-AF65-F5344CB8AC3E}">
        <p14:creationId xmlns:p14="http://schemas.microsoft.com/office/powerpoint/2010/main" val="1492860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l="1" t="23813" r="60941" b="55384"/>
          <a:stretch/>
        </p:blipFill>
        <p:spPr>
          <a:xfrm>
            <a:off x="363115" y="2691225"/>
            <a:ext cx="3582955" cy="1447799"/>
          </a:xfrm>
          <a:prstGeom prst="rect">
            <a:avLst/>
          </a:prstGeom>
        </p:spPr>
      </p:pic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542613" y="5643562"/>
            <a:ext cx="458390" cy="377429"/>
          </a:xfrm>
        </p:spPr>
        <p:txBody>
          <a:bodyPr/>
          <a:lstStyle/>
          <a:p>
            <a:r>
              <a:rPr lang="en-US" altLang="zh-TW" sz="1500" dirty="0"/>
              <a:t>24</a:t>
            </a:r>
            <a:endParaRPr lang="zh-TW" altLang="en-US" sz="1500" dirty="0"/>
          </a:p>
        </p:txBody>
      </p:sp>
      <p:sp>
        <p:nvSpPr>
          <p:cNvPr id="8" name="矩形 7"/>
          <p:cNvSpPr/>
          <p:nvPr/>
        </p:nvSpPr>
        <p:spPr>
          <a:xfrm>
            <a:off x="363115" y="2691225"/>
            <a:ext cx="2633069" cy="2756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3" name="矩形 12"/>
          <p:cNvSpPr/>
          <p:nvPr/>
        </p:nvSpPr>
        <p:spPr>
          <a:xfrm>
            <a:off x="363115" y="1663025"/>
            <a:ext cx="8093198" cy="95434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68573" tIns="34286" rIns="68573" bIns="342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875" b="1" dirty="0">
                <a:latin typeface="Times New Roman"/>
                <a:ea typeface="新細明體"/>
                <a:cs typeface="新細明體"/>
              </a:rPr>
              <a:t>VSFTPD v2.3.4 Backdoor Command Execution</a:t>
            </a:r>
            <a:r>
              <a:rPr lang="zh-TW" altLang="en-US" sz="1875" b="1" dirty="0">
                <a:latin typeface="Times New Roman"/>
                <a:ea typeface="新細明體"/>
                <a:cs typeface="新細明體"/>
              </a:rPr>
              <a:t>說明</a:t>
            </a:r>
            <a:r>
              <a:rPr lang="en-US" altLang="zh-TW" sz="1875" b="1" dirty="0">
                <a:latin typeface="Times New Roman"/>
                <a:ea typeface="新細明體"/>
                <a:cs typeface="新細明體"/>
              </a:rPr>
              <a:t>: </a:t>
            </a:r>
          </a:p>
          <a:p>
            <a:r>
              <a:rPr lang="en-US" altLang="zh-TW" sz="1875" dirty="0" err="1">
                <a:latin typeface="Times New Roman"/>
                <a:ea typeface="新細明體"/>
                <a:cs typeface="新細明體"/>
              </a:rPr>
              <a:t>vsftpd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版本</a:t>
            </a:r>
            <a:r>
              <a:rPr lang="en-US" altLang="zh-TW" sz="1875" dirty="0">
                <a:latin typeface="Times New Roman"/>
                <a:ea typeface="新細明體"/>
                <a:cs typeface="新細明體"/>
              </a:rPr>
              <a:t>2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到</a:t>
            </a:r>
            <a:r>
              <a:rPr lang="en-US" altLang="zh-TW" sz="1875" dirty="0">
                <a:latin typeface="Times New Roman"/>
                <a:ea typeface="新細明體"/>
                <a:cs typeface="新細明體"/>
              </a:rPr>
              <a:t>2.3.4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存在後門漏洞，攻擊者可以通過該漏洞獲取</a:t>
            </a:r>
            <a:r>
              <a:rPr lang="en-US" altLang="zh-TW" sz="1875" dirty="0">
                <a:latin typeface="Times New Roman"/>
                <a:ea typeface="新細明體"/>
                <a:cs typeface="新細明體"/>
              </a:rPr>
              <a:t>root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權限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。</a:t>
            </a:r>
            <a:endParaRPr lang="en-US" altLang="zh-TW" sz="1875" dirty="0">
              <a:latin typeface="Times New Roman"/>
              <a:ea typeface="新細明體"/>
              <a:cs typeface="新細明體"/>
            </a:endParaRPr>
          </a:p>
          <a:p>
            <a:endParaRPr lang="en-US" altLang="zh-TW" sz="1875" dirty="0">
              <a:latin typeface="Times New Roman"/>
              <a:ea typeface="新細明體"/>
              <a:cs typeface="新細明體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94368" y="2340371"/>
            <a:ext cx="241091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dirty="0"/>
              <a:t>http://www.91ri.org/4278.html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16291E8-051C-4EDF-A068-4C8F8B0B0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826590"/>
            <a:ext cx="9135731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15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7290" y="145331"/>
            <a:ext cx="905671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1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VSFTPD v2.3.4 Backdoor Command Execution</a:t>
            </a:r>
            <a:endParaRPr lang="zh-TW" altLang="en-US" sz="315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602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8875" y="1607623"/>
            <a:ext cx="5963864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75" dirty="0"/>
              <a:t>Step.1</a:t>
            </a:r>
            <a:r>
              <a:rPr lang="zh-TW" altLang="zh-TW" sz="1875" dirty="0"/>
              <a:t>：</a:t>
            </a:r>
            <a:r>
              <a:rPr lang="zh-TW" altLang="en-US" sz="1875" dirty="0"/>
              <a:t>開啟攻擊主機的終端機輸入</a:t>
            </a:r>
            <a:endParaRPr lang="en-US" altLang="zh-TW" sz="1875" dirty="0"/>
          </a:p>
          <a:p>
            <a:r>
              <a:rPr lang="en-US" altLang="zh-TW" sz="1875" dirty="0"/>
              <a:t>	   </a:t>
            </a:r>
            <a:r>
              <a:rPr lang="zh-TW" altLang="en-US" sz="1875" dirty="0"/>
              <a:t>輸入</a:t>
            </a:r>
            <a:r>
              <a:rPr lang="en-US" altLang="zh-TW" sz="1875" b="1" dirty="0" err="1">
                <a:solidFill>
                  <a:srgbClr val="FF0000"/>
                </a:solidFill>
              </a:rPr>
              <a:t>msfconsole</a:t>
            </a:r>
            <a:r>
              <a:rPr lang="zh-TW" altLang="en-US" sz="1875" dirty="0"/>
              <a:t>進入</a:t>
            </a:r>
            <a:r>
              <a:rPr lang="en-US" altLang="zh-TW" sz="1875" dirty="0" err="1"/>
              <a:t>Metasploit</a:t>
            </a:r>
            <a:r>
              <a:rPr lang="zh-TW" altLang="en-US" sz="1875" dirty="0"/>
              <a:t>指令介面</a:t>
            </a:r>
            <a:endParaRPr lang="en-US" altLang="zh-TW" sz="1875" b="1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55" y="2318540"/>
            <a:ext cx="5173551" cy="36920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58855" y="2764999"/>
            <a:ext cx="6584351" cy="704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75" dirty="0"/>
              <a:t>Step.2</a:t>
            </a:r>
            <a:r>
              <a:rPr lang="zh-TW" altLang="en-US" sz="1875" dirty="0"/>
              <a:t>：輸入</a:t>
            </a:r>
            <a:r>
              <a:rPr lang="en-US" altLang="zh-TW" sz="2100" b="1" dirty="0">
                <a:solidFill>
                  <a:srgbClr val="FF0000"/>
                </a:solidFill>
              </a:rPr>
              <a:t>use exploit/</a:t>
            </a:r>
            <a:r>
              <a:rPr lang="en-US" altLang="zh-TW" sz="2100" b="1" dirty="0" err="1">
                <a:solidFill>
                  <a:srgbClr val="FF0000"/>
                </a:solidFill>
              </a:rPr>
              <a:t>unix</a:t>
            </a:r>
            <a:r>
              <a:rPr lang="en-US" altLang="zh-TW" sz="2100" b="1" dirty="0">
                <a:solidFill>
                  <a:srgbClr val="FF0000"/>
                </a:solidFill>
              </a:rPr>
              <a:t>/ftp/vsftpd_234_backdoor </a:t>
            </a:r>
            <a:r>
              <a:rPr lang="en-US" altLang="zh-TW" sz="1875" b="1" dirty="0">
                <a:solidFill>
                  <a:srgbClr val="FF0000"/>
                </a:solidFill>
              </a:rPr>
              <a:t>	   </a:t>
            </a:r>
            <a:r>
              <a:rPr lang="zh-TW" altLang="en-US" sz="1875" dirty="0"/>
              <a:t>載入</a:t>
            </a:r>
            <a:r>
              <a:rPr lang="en-US" altLang="zh-TW" sz="1875" dirty="0"/>
              <a:t>vsftpd_234_backdoor</a:t>
            </a:r>
            <a:r>
              <a:rPr lang="zh-TW" altLang="en-US" sz="1875" dirty="0"/>
              <a:t>攻擊模組</a:t>
            </a:r>
            <a:endParaRPr lang="zh-TW" altLang="en-US" sz="1875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74" y="3547424"/>
            <a:ext cx="6262982" cy="150822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16291E8-051C-4EDF-A068-4C8F8B0B0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0" y="826590"/>
            <a:ext cx="9135731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15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7290" y="145331"/>
            <a:ext cx="905671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1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VSFTPD v2.3.4 Backdoor Command Execution</a:t>
            </a:r>
            <a:endParaRPr lang="zh-TW" altLang="en-US" sz="315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5255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98019" y="1598480"/>
            <a:ext cx="5963864" cy="380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75" dirty="0"/>
              <a:t>Step.3</a:t>
            </a:r>
            <a:r>
              <a:rPr lang="zh-TW" altLang="zh-TW" sz="1875" dirty="0"/>
              <a:t>：</a:t>
            </a:r>
            <a:r>
              <a:rPr lang="zh-TW" altLang="en-US" sz="1875" dirty="0"/>
              <a:t>輸入</a:t>
            </a:r>
            <a:r>
              <a:rPr lang="en-US" altLang="zh-TW" sz="1875" b="1" dirty="0">
                <a:solidFill>
                  <a:srgbClr val="FF0000"/>
                </a:solidFill>
              </a:rPr>
              <a:t>show options</a:t>
            </a:r>
            <a:r>
              <a:rPr lang="zh-TW" altLang="en-US" sz="1875" dirty="0"/>
              <a:t>，顯示可設定的項目。</a:t>
            </a:r>
            <a:endParaRPr lang="en-US" altLang="zh-TW" sz="1875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80" y="2138151"/>
            <a:ext cx="5823477" cy="293012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16291E8-051C-4EDF-A068-4C8F8B0B0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826590"/>
            <a:ext cx="9135731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15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7290" y="145331"/>
            <a:ext cx="905671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1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VSFTPD v2.3.4 Backdoor Command Execution</a:t>
            </a:r>
            <a:endParaRPr lang="zh-TW" altLang="en-US" sz="315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6712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02731" y="1803156"/>
            <a:ext cx="5408460" cy="380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75" dirty="0"/>
              <a:t>Step.3</a:t>
            </a:r>
            <a:r>
              <a:rPr lang="zh-TW" altLang="en-US" sz="1875" dirty="0"/>
              <a:t>：</a:t>
            </a:r>
            <a:r>
              <a:rPr lang="zh-TW" altLang="en-US" sz="1875" dirty="0"/>
              <a:t>輸入 </a:t>
            </a:r>
            <a:r>
              <a:rPr lang="en-US" altLang="zh-TW" sz="1875" b="1" dirty="0">
                <a:solidFill>
                  <a:srgbClr val="FF0000"/>
                </a:solidFill>
              </a:rPr>
              <a:t>set RHOST &lt;</a:t>
            </a:r>
            <a:r>
              <a:rPr lang="zh-TW" altLang="en-US" sz="1875" b="1" dirty="0">
                <a:solidFill>
                  <a:srgbClr val="FF0000"/>
                </a:solidFill>
              </a:rPr>
              <a:t>靶機</a:t>
            </a:r>
            <a:r>
              <a:rPr lang="en-US" altLang="zh-TW" sz="1875" b="1" dirty="0">
                <a:solidFill>
                  <a:srgbClr val="FF0000"/>
                </a:solidFill>
              </a:rPr>
              <a:t>IP&gt;</a:t>
            </a:r>
            <a:r>
              <a:rPr lang="zh-TW" altLang="en-US" sz="1875" dirty="0"/>
              <a:t>，設定靶機的</a:t>
            </a:r>
            <a:r>
              <a:rPr lang="en-US" altLang="zh-TW" sz="1875" dirty="0"/>
              <a:t>IP</a:t>
            </a:r>
            <a:r>
              <a:rPr lang="zh-TW" altLang="en-US" sz="1875" dirty="0"/>
              <a:t>。</a:t>
            </a:r>
            <a:endParaRPr lang="en-US" altLang="zh-TW" sz="1875" dirty="0"/>
          </a:p>
        </p:txBody>
      </p:sp>
      <p:sp>
        <p:nvSpPr>
          <p:cNvPr id="12" name="矩形 11"/>
          <p:cNvSpPr/>
          <p:nvPr/>
        </p:nvSpPr>
        <p:spPr>
          <a:xfrm>
            <a:off x="302731" y="2874071"/>
            <a:ext cx="5201260" cy="357782"/>
          </a:xfrm>
          <a:prstGeom prst="rect">
            <a:avLst/>
          </a:prstGeom>
        </p:spPr>
        <p:txBody>
          <a:bodyPr wrap="square" lIns="68573" tIns="34286" rIns="68573" bIns="34286">
            <a:spAutoFit/>
          </a:bodyPr>
          <a:lstStyle/>
          <a:p>
            <a:r>
              <a:rPr lang="en-US" altLang="zh-TW" sz="1875" dirty="0"/>
              <a:t>Step.4</a:t>
            </a:r>
            <a:r>
              <a:rPr lang="zh-TW" altLang="zh-TW" sz="1875" dirty="0"/>
              <a:t>：</a:t>
            </a:r>
            <a:r>
              <a:rPr lang="zh-TW" altLang="zh-TW" sz="1875" dirty="0"/>
              <a:t>輸入</a:t>
            </a:r>
            <a:r>
              <a:rPr lang="en-US" altLang="zh-TW" sz="1875" b="1" dirty="0">
                <a:solidFill>
                  <a:srgbClr val="FF0000"/>
                </a:solidFill>
              </a:rPr>
              <a:t>exploit</a:t>
            </a:r>
            <a:r>
              <a:rPr lang="zh-TW" altLang="en-US" sz="1875" dirty="0"/>
              <a:t>，進行攻擊</a:t>
            </a:r>
            <a:r>
              <a:rPr lang="zh-TW" altLang="zh-TW" sz="1875" dirty="0"/>
              <a:t>靶機。</a:t>
            </a:r>
            <a:endParaRPr lang="zh-TW" altLang="en-US" sz="1875" dirty="0"/>
          </a:p>
        </p:txBody>
      </p:sp>
      <p:sp>
        <p:nvSpPr>
          <p:cNvPr id="14" name="矩形 13"/>
          <p:cNvSpPr/>
          <p:nvPr/>
        </p:nvSpPr>
        <p:spPr>
          <a:xfrm>
            <a:off x="302731" y="4803578"/>
            <a:ext cx="3525324" cy="3231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zh-TW" sz="1500" dirty="0">
                <a:cs typeface="Times New Roman" panose="02020603050405020304" pitchFamily="18" charset="0"/>
              </a:rPr>
              <a:t>可</a:t>
            </a:r>
            <a:r>
              <a:rPr lang="zh-TW" altLang="zh-TW" sz="1500" dirty="0">
                <a:cs typeface="Times New Roman" panose="02020603050405020304" pitchFamily="18" charset="0"/>
              </a:rPr>
              <a:t>輸入</a:t>
            </a:r>
            <a:r>
              <a:rPr lang="en-US" altLang="zh-TW" sz="15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whoami</a:t>
            </a:r>
            <a:r>
              <a:rPr lang="zh-TW" altLang="en-US" sz="1500" dirty="0">
                <a:cs typeface="Times New Roman" panose="02020603050405020304" pitchFamily="18" charset="0"/>
              </a:rPr>
              <a:t>可查詢靶機當前帳號</a:t>
            </a:r>
            <a:r>
              <a:rPr lang="zh-TW" altLang="zh-TW" sz="1500" dirty="0">
                <a:cs typeface="Times New Roman" panose="02020603050405020304" pitchFamily="18" charset="0"/>
              </a:rPr>
              <a:t>資訊</a:t>
            </a:r>
            <a:endParaRPr lang="zh-TW" altLang="en-US" sz="15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31" y="2258567"/>
            <a:ext cx="5930280" cy="46948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31" y="3327547"/>
            <a:ext cx="7884165" cy="137236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16291E8-051C-4EDF-A068-4C8F8B0B0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826590"/>
            <a:ext cx="9135731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15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7290" y="145331"/>
            <a:ext cx="905671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1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VSFTPD v2.3.4 Backdoor Command Execution</a:t>
            </a:r>
            <a:endParaRPr lang="zh-TW" altLang="en-US" sz="315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40005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884682"/>
            <a:ext cx="9144000" cy="59733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375" b="1" dirty="0" err="1"/>
              <a:t>UnrealIRCD</a:t>
            </a:r>
            <a:r>
              <a:rPr lang="en-US" altLang="zh-TW" sz="3375" b="1" dirty="0"/>
              <a:t> 3.2.8.1 Backdoor Command Execution</a:t>
            </a:r>
          </a:p>
        </p:txBody>
      </p:sp>
    </p:spTree>
    <p:extLst>
      <p:ext uri="{BB962C8B-B14F-4D97-AF65-F5344CB8AC3E}">
        <p14:creationId xmlns:p14="http://schemas.microsoft.com/office/powerpoint/2010/main" val="28247006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2"/>
          <a:srcRect t="64191" r="58597" b="2067"/>
          <a:stretch/>
        </p:blipFill>
        <p:spPr>
          <a:xfrm>
            <a:off x="317395" y="3162133"/>
            <a:ext cx="3711890" cy="2294933"/>
          </a:xfrm>
          <a:prstGeom prst="rect">
            <a:avLst/>
          </a:prstGeom>
        </p:spPr>
      </p:pic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542613" y="5643562"/>
            <a:ext cx="458390" cy="377429"/>
          </a:xfrm>
        </p:spPr>
        <p:txBody>
          <a:bodyPr/>
          <a:lstStyle/>
          <a:p>
            <a:r>
              <a:rPr lang="en-US" altLang="zh-TW" sz="1500" dirty="0"/>
              <a:t>24</a:t>
            </a:r>
            <a:endParaRPr lang="zh-TW" altLang="en-US" sz="1500" dirty="0"/>
          </a:p>
        </p:txBody>
      </p:sp>
      <p:sp>
        <p:nvSpPr>
          <p:cNvPr id="13" name="矩形 12"/>
          <p:cNvSpPr/>
          <p:nvPr/>
        </p:nvSpPr>
        <p:spPr>
          <a:xfrm>
            <a:off x="317395" y="1595491"/>
            <a:ext cx="8271869" cy="118936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68573" tIns="34286" rIns="68573" bIns="342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875" b="1" dirty="0" err="1">
                <a:latin typeface="Times New Roman"/>
                <a:ea typeface="新細明體"/>
                <a:cs typeface="新細明體"/>
              </a:rPr>
              <a:t>UnrealIRCD</a:t>
            </a:r>
            <a:r>
              <a:rPr lang="en-US" altLang="zh-TW" sz="1875" b="1" dirty="0">
                <a:latin typeface="Times New Roman"/>
                <a:ea typeface="新細明體"/>
                <a:cs typeface="新細明體"/>
              </a:rPr>
              <a:t> 3.2.8.1 Backdoor Command Execution</a:t>
            </a:r>
            <a:r>
              <a:rPr lang="zh-TW" altLang="en-US" sz="1875" b="1" dirty="0">
                <a:latin typeface="Times New Roman"/>
                <a:ea typeface="新細明體"/>
                <a:cs typeface="新細明體"/>
              </a:rPr>
              <a:t>說明</a:t>
            </a:r>
            <a:r>
              <a:rPr lang="en-US" altLang="zh-TW" sz="1875" b="1" dirty="0">
                <a:latin typeface="Times New Roman"/>
                <a:ea typeface="新細明體"/>
                <a:cs typeface="新細明體"/>
              </a:rPr>
              <a:t>: </a:t>
            </a:r>
          </a:p>
          <a:p>
            <a:r>
              <a:rPr lang="en-US" altLang="zh-TW" sz="1875" dirty="0" err="1">
                <a:latin typeface="Times New Roman"/>
                <a:ea typeface="新細明體"/>
                <a:cs typeface="新細明體"/>
              </a:rPr>
              <a:t>UnrealIRCd</a:t>
            </a:r>
            <a:r>
              <a:rPr lang="en-US" altLang="zh-TW" sz="1875" dirty="0">
                <a:latin typeface="Times New Roman"/>
                <a:ea typeface="新細明體"/>
                <a:cs typeface="新細明體"/>
              </a:rPr>
              <a:t> 3.2.8.1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在</a:t>
            </a:r>
            <a:r>
              <a:rPr lang="en-US" altLang="zh-TW" sz="1875" dirty="0">
                <a:latin typeface="Times New Roman"/>
                <a:ea typeface="新細明體"/>
                <a:cs typeface="新細明體"/>
              </a:rPr>
              <a:t>DEBUG3_DOLOG_SYSTEM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中包含一個外部引入的修改，允許遠端攻擊者執行任意指令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。</a:t>
            </a:r>
            <a:endParaRPr lang="en-US" altLang="zh-TW" sz="1875" dirty="0">
              <a:latin typeface="Times New Roman"/>
              <a:ea typeface="新細明體"/>
              <a:cs typeface="新細明體"/>
            </a:endParaRPr>
          </a:p>
          <a:p>
            <a:endParaRPr lang="en-US" altLang="zh-TW" sz="1875" dirty="0">
              <a:latin typeface="Times New Roman"/>
              <a:ea typeface="新細明體"/>
              <a:cs typeface="新細明體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7395" y="5181429"/>
            <a:ext cx="2633069" cy="2756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" name="矩形 1"/>
          <p:cNvSpPr/>
          <p:nvPr/>
        </p:nvSpPr>
        <p:spPr>
          <a:xfrm>
            <a:off x="3635192" y="2487841"/>
            <a:ext cx="4871434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350" dirty="0"/>
              <a:t>https://cve.mitre.org/cgi-bin/cvename.cgi?name=CVE-2010-2075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16291E8-051C-4EDF-A068-4C8F8B0B0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148655" y="189497"/>
            <a:ext cx="8987076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UnrealIRCD</a:t>
            </a:r>
            <a:r>
              <a:rPr lang="en-US" altLang="zh-TW" sz="28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3.2.8.1 Backdoor Command Execution</a:t>
            </a:r>
            <a:endParaRPr lang="zh-TW" altLang="en-US" sz="285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826590"/>
            <a:ext cx="9135731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3671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0587" y="1547034"/>
            <a:ext cx="5963864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75" dirty="0"/>
              <a:t>Step.1</a:t>
            </a:r>
            <a:r>
              <a:rPr lang="zh-TW" altLang="zh-TW" sz="1875" dirty="0"/>
              <a:t>：</a:t>
            </a:r>
            <a:r>
              <a:rPr lang="zh-TW" altLang="en-US" sz="1875" dirty="0"/>
              <a:t>開啟攻擊主機的終端機輸入</a:t>
            </a:r>
            <a:endParaRPr lang="en-US" altLang="zh-TW" sz="1875" dirty="0"/>
          </a:p>
          <a:p>
            <a:r>
              <a:rPr lang="en-US" altLang="zh-TW" sz="1875" dirty="0"/>
              <a:t>	   </a:t>
            </a:r>
            <a:r>
              <a:rPr lang="zh-TW" altLang="en-US" sz="1875" dirty="0"/>
              <a:t>輸入</a:t>
            </a:r>
            <a:r>
              <a:rPr lang="en-US" altLang="zh-TW" sz="1875" b="1" dirty="0" err="1">
                <a:solidFill>
                  <a:srgbClr val="FF0000"/>
                </a:solidFill>
              </a:rPr>
              <a:t>msfconsole</a:t>
            </a:r>
            <a:r>
              <a:rPr lang="zh-TW" altLang="en-US" sz="1875" dirty="0"/>
              <a:t>進入</a:t>
            </a:r>
            <a:r>
              <a:rPr lang="en-US" altLang="zh-TW" sz="1875" dirty="0" err="1"/>
              <a:t>Metasploit</a:t>
            </a:r>
            <a:r>
              <a:rPr lang="zh-TW" altLang="en-US" sz="1875" dirty="0"/>
              <a:t>指令介面</a:t>
            </a:r>
            <a:endParaRPr lang="en-US" altLang="zh-TW" sz="1875" b="1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67" y="2257951"/>
            <a:ext cx="5173551" cy="36920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40567" y="2704410"/>
            <a:ext cx="7890637" cy="704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75" dirty="0"/>
              <a:t>Step.2</a:t>
            </a:r>
            <a:r>
              <a:rPr lang="zh-TW" altLang="en-US" sz="1875" dirty="0"/>
              <a:t>：輸入</a:t>
            </a:r>
            <a:r>
              <a:rPr lang="en-US" altLang="zh-TW" sz="2100" b="1" dirty="0">
                <a:solidFill>
                  <a:srgbClr val="FF0000"/>
                </a:solidFill>
              </a:rPr>
              <a:t>use </a:t>
            </a:r>
            <a:r>
              <a:rPr lang="en-US" altLang="zh-TW" sz="2100" b="1" dirty="0">
                <a:solidFill>
                  <a:srgbClr val="FF0000"/>
                </a:solidFill>
              </a:rPr>
              <a:t>exploit/</a:t>
            </a:r>
            <a:r>
              <a:rPr lang="en-US" altLang="zh-TW" sz="2100" b="1" dirty="0" err="1">
                <a:solidFill>
                  <a:srgbClr val="FF0000"/>
                </a:solidFill>
              </a:rPr>
              <a:t>unix</a:t>
            </a:r>
            <a:r>
              <a:rPr lang="en-US" altLang="zh-TW" sz="2100" b="1" dirty="0">
                <a:solidFill>
                  <a:srgbClr val="FF0000"/>
                </a:solidFill>
              </a:rPr>
              <a:t>/</a:t>
            </a:r>
            <a:r>
              <a:rPr lang="en-US" altLang="zh-TW" sz="2100" b="1" dirty="0" err="1">
                <a:solidFill>
                  <a:srgbClr val="FF0000"/>
                </a:solidFill>
              </a:rPr>
              <a:t>irc</a:t>
            </a:r>
            <a:r>
              <a:rPr lang="en-US" altLang="zh-TW" sz="2100" b="1" dirty="0">
                <a:solidFill>
                  <a:srgbClr val="FF0000"/>
                </a:solidFill>
              </a:rPr>
              <a:t>/unreal_ircd_3281_backdoor</a:t>
            </a:r>
          </a:p>
          <a:p>
            <a:r>
              <a:rPr lang="zh-TW" altLang="en-US" sz="1875" dirty="0"/>
              <a:t>載入</a:t>
            </a:r>
            <a:r>
              <a:rPr lang="en-US" altLang="zh-TW" sz="1875" dirty="0"/>
              <a:t>unreal_ircd_3281_backdoor</a:t>
            </a:r>
            <a:r>
              <a:rPr lang="zh-TW" altLang="en-US" sz="1875" dirty="0"/>
              <a:t>攻擊模組</a:t>
            </a:r>
            <a:endParaRPr lang="zh-TW" altLang="en-US" sz="1875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86" y="3462621"/>
            <a:ext cx="6392002" cy="14889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16291E8-051C-4EDF-A068-4C8F8B0B0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148655" y="189497"/>
            <a:ext cx="8987076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UnrealIRCD</a:t>
            </a:r>
            <a:r>
              <a:rPr lang="en-US" altLang="zh-TW" sz="28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3.2.8.1 Backdoor Command Execution</a:t>
            </a:r>
            <a:endParaRPr lang="zh-TW" altLang="en-US" sz="285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826590"/>
            <a:ext cx="9135731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427374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90660" y="1411463"/>
            <a:ext cx="5963864" cy="380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75" dirty="0"/>
              <a:t>Step.3</a:t>
            </a:r>
            <a:r>
              <a:rPr lang="zh-TW" altLang="zh-TW" sz="1875" dirty="0"/>
              <a:t>：</a:t>
            </a:r>
            <a:r>
              <a:rPr lang="zh-TW" altLang="en-US" sz="1875" dirty="0"/>
              <a:t>輸入</a:t>
            </a:r>
            <a:r>
              <a:rPr lang="en-US" altLang="zh-TW" sz="1875" b="1" dirty="0">
                <a:solidFill>
                  <a:srgbClr val="FF0000"/>
                </a:solidFill>
              </a:rPr>
              <a:t>show options</a:t>
            </a:r>
            <a:r>
              <a:rPr lang="zh-TW" altLang="en-US" sz="1875" dirty="0"/>
              <a:t>，顯示可設定的項目。</a:t>
            </a:r>
            <a:endParaRPr lang="en-US" altLang="zh-TW" sz="1875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59" y="1831366"/>
            <a:ext cx="5491400" cy="274006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4396" y="4633542"/>
            <a:ext cx="5408460" cy="380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75" dirty="0"/>
              <a:t>Step.4</a:t>
            </a:r>
            <a:r>
              <a:rPr lang="zh-TW" altLang="en-US" sz="1875" dirty="0"/>
              <a:t>：</a:t>
            </a:r>
            <a:r>
              <a:rPr lang="zh-TW" altLang="en-US" sz="1875" dirty="0"/>
              <a:t>輸入 </a:t>
            </a:r>
            <a:r>
              <a:rPr lang="en-US" altLang="zh-TW" sz="1875" b="1" dirty="0">
                <a:solidFill>
                  <a:srgbClr val="FF0000"/>
                </a:solidFill>
              </a:rPr>
              <a:t>set RHOST &lt;</a:t>
            </a:r>
            <a:r>
              <a:rPr lang="zh-TW" altLang="en-US" sz="1875" b="1" dirty="0">
                <a:solidFill>
                  <a:srgbClr val="FF0000"/>
                </a:solidFill>
              </a:rPr>
              <a:t>靶機</a:t>
            </a:r>
            <a:r>
              <a:rPr lang="en-US" altLang="zh-TW" sz="1875" b="1" dirty="0">
                <a:solidFill>
                  <a:srgbClr val="FF0000"/>
                </a:solidFill>
              </a:rPr>
              <a:t>IP&gt;</a:t>
            </a:r>
            <a:r>
              <a:rPr lang="zh-TW" altLang="en-US" sz="1875" dirty="0"/>
              <a:t>，設定靶機的</a:t>
            </a:r>
            <a:r>
              <a:rPr lang="en-US" altLang="zh-TW" sz="1875" dirty="0"/>
              <a:t>IP</a:t>
            </a:r>
            <a:r>
              <a:rPr lang="zh-TW" altLang="en-US" sz="1875" dirty="0"/>
              <a:t>。</a:t>
            </a:r>
            <a:endParaRPr lang="en-US" altLang="zh-TW" sz="1875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41"/>
          <a:stretch/>
        </p:blipFill>
        <p:spPr>
          <a:xfrm>
            <a:off x="490659" y="5052547"/>
            <a:ext cx="6111654" cy="46389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16291E8-051C-4EDF-A068-4C8F8B0B0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148655" y="189497"/>
            <a:ext cx="8987076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UnrealIRCD</a:t>
            </a:r>
            <a:r>
              <a:rPr lang="en-US" altLang="zh-TW" sz="28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3.2.8.1 Backdoor Command Execution</a:t>
            </a:r>
            <a:endParaRPr lang="zh-TW" altLang="en-US" sz="285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826590"/>
            <a:ext cx="9135731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96531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08721" y="105166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Metasploitable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2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r="29546"/>
          <a:stretch/>
        </p:blipFill>
        <p:spPr>
          <a:xfrm>
            <a:off x="2771907" y="1565484"/>
            <a:ext cx="3924887" cy="422627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36153" y="3499727"/>
            <a:ext cx="2366659" cy="357782"/>
          </a:xfrm>
          <a:prstGeom prst="rect">
            <a:avLst/>
          </a:prstGeom>
        </p:spPr>
        <p:txBody>
          <a:bodyPr wrap="none" lIns="68573" tIns="34286" rIns="68573" bIns="34286">
            <a:spAutoFit/>
          </a:bodyPr>
          <a:lstStyle/>
          <a:p>
            <a:r>
              <a:rPr lang="en-US" altLang="zh-TW" sz="1875" b="1" dirty="0" err="1">
                <a:solidFill>
                  <a:srgbClr val="FF0000"/>
                </a:solidFill>
              </a:rPr>
              <a:t>nmap</a:t>
            </a:r>
            <a:r>
              <a:rPr lang="en-US" altLang="zh-TW" sz="1875" b="1" dirty="0">
                <a:solidFill>
                  <a:srgbClr val="FF0000"/>
                </a:solidFill>
              </a:rPr>
              <a:t> -p 0-65535</a:t>
            </a:r>
            <a:r>
              <a:rPr lang="zh-TW" altLang="en-US" sz="1875" b="1" dirty="0">
                <a:solidFill>
                  <a:srgbClr val="FF0000"/>
                </a:solidFill>
              </a:rPr>
              <a:t>  </a:t>
            </a:r>
            <a:r>
              <a:rPr lang="en-US" altLang="zh-TW" sz="1875" b="1" dirty="0">
                <a:solidFill>
                  <a:srgbClr val="FF0000"/>
                </a:solidFill>
              </a:rPr>
              <a:t>&lt;IP&gt;</a:t>
            </a:r>
            <a:endParaRPr lang="zh-TW" altLang="en-US" sz="1875" dirty="0"/>
          </a:p>
        </p:txBody>
      </p:sp>
      <p:sp>
        <p:nvSpPr>
          <p:cNvPr id="10" name="矩形 9"/>
          <p:cNvSpPr/>
          <p:nvPr/>
        </p:nvSpPr>
        <p:spPr>
          <a:xfrm>
            <a:off x="108061" y="2126138"/>
            <a:ext cx="2663844" cy="1223404"/>
          </a:xfrm>
          <a:prstGeom prst="rect">
            <a:avLst/>
          </a:prstGeom>
        </p:spPr>
        <p:txBody>
          <a:bodyPr wrap="square" lIns="68573" tIns="34286" rIns="68573" bIns="34286">
            <a:spAutoFit/>
          </a:bodyPr>
          <a:lstStyle/>
          <a:p>
            <a:r>
              <a:rPr lang="en-US" altLang="zh-TW" sz="1875" dirty="0"/>
              <a:t>Step.2</a:t>
            </a:r>
            <a:r>
              <a:rPr lang="zh-TW" altLang="zh-TW" sz="1875" dirty="0"/>
              <a:t>：</a:t>
            </a:r>
            <a:endParaRPr lang="en-US" altLang="zh-TW" sz="1875" dirty="0"/>
          </a:p>
          <a:p>
            <a:r>
              <a:rPr lang="zh-TW" altLang="zh-TW" sz="1875" dirty="0"/>
              <a:t>使用</a:t>
            </a:r>
            <a:r>
              <a:rPr lang="zh-TW" altLang="zh-TW" sz="1875" dirty="0"/>
              <a:t>攻擊主機內建</a:t>
            </a:r>
            <a:r>
              <a:rPr lang="en-US" altLang="zh-TW" sz="1875" dirty="0" err="1"/>
              <a:t>nmap</a:t>
            </a:r>
            <a:endParaRPr lang="en-US" altLang="zh-TW" sz="1875" dirty="0"/>
          </a:p>
          <a:p>
            <a:r>
              <a:rPr lang="zh-TW" altLang="zh-TW" sz="1875" dirty="0"/>
              <a:t>掃描</a:t>
            </a:r>
            <a:r>
              <a:rPr lang="en-US" altLang="zh-TW" sz="1875" dirty="0" err="1"/>
              <a:t>Metasploitable</a:t>
            </a:r>
            <a:r>
              <a:rPr lang="en-US" altLang="zh-TW" sz="1875" dirty="0"/>
              <a:t> 2</a:t>
            </a:r>
          </a:p>
          <a:p>
            <a:r>
              <a:rPr lang="zh-TW" altLang="zh-TW" sz="1875" dirty="0"/>
              <a:t>虛擬機通訊埠</a:t>
            </a:r>
            <a:endParaRPr lang="zh-TW" altLang="zh-TW" sz="1875" b="1" dirty="0">
              <a:solidFill>
                <a:srgbClr val="FF000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16291E8-051C-4EDF-A068-4C8F8B0B0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826590"/>
            <a:ext cx="9135731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5898754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48655" y="189497"/>
            <a:ext cx="8987076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UnrealIRCD</a:t>
            </a:r>
            <a:r>
              <a:rPr lang="en-US" altLang="zh-TW" sz="28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3.2.8.1 Backdoor Command Execution</a:t>
            </a:r>
            <a:endParaRPr lang="zh-TW" altLang="en-US" sz="285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1875" y="1425034"/>
            <a:ext cx="5201260" cy="357782"/>
          </a:xfrm>
          <a:prstGeom prst="rect">
            <a:avLst/>
          </a:prstGeom>
        </p:spPr>
        <p:txBody>
          <a:bodyPr wrap="square" lIns="68573" tIns="34286" rIns="68573" bIns="34286">
            <a:spAutoFit/>
          </a:bodyPr>
          <a:lstStyle/>
          <a:p>
            <a:r>
              <a:rPr lang="en-US" altLang="zh-TW" sz="1875" dirty="0"/>
              <a:t>Step.5</a:t>
            </a:r>
            <a:r>
              <a:rPr lang="zh-TW" altLang="zh-TW" sz="1875" dirty="0"/>
              <a:t>：</a:t>
            </a:r>
            <a:r>
              <a:rPr lang="zh-TW" altLang="zh-TW" sz="1875" dirty="0"/>
              <a:t>輸入</a:t>
            </a:r>
            <a:r>
              <a:rPr lang="en-US" altLang="zh-TW" sz="1875" b="1" dirty="0">
                <a:solidFill>
                  <a:srgbClr val="FF0000"/>
                </a:solidFill>
              </a:rPr>
              <a:t>exploit</a:t>
            </a:r>
            <a:r>
              <a:rPr lang="zh-TW" altLang="en-US" sz="1875" dirty="0"/>
              <a:t>，進行攻擊</a:t>
            </a:r>
            <a:r>
              <a:rPr lang="zh-TW" altLang="zh-TW" sz="1875" dirty="0"/>
              <a:t>靶機。</a:t>
            </a:r>
            <a:endParaRPr lang="zh-TW" altLang="en-US" sz="1875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71" y="1782816"/>
            <a:ext cx="6935005" cy="372004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095647" y="4157545"/>
            <a:ext cx="2888483" cy="3231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zh-TW" sz="1500" dirty="0">
                <a:cs typeface="Times New Roman" panose="02020603050405020304" pitchFamily="18" charset="0"/>
              </a:rPr>
              <a:t>可</a:t>
            </a:r>
            <a:r>
              <a:rPr lang="zh-TW" altLang="zh-TW" sz="1500" dirty="0">
                <a:cs typeface="Times New Roman" panose="02020603050405020304" pitchFamily="18" charset="0"/>
              </a:rPr>
              <a:t>輸入</a:t>
            </a:r>
            <a:r>
              <a:rPr lang="en-US" altLang="zh-TW" sz="15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ifconfig</a:t>
            </a:r>
            <a:r>
              <a:rPr lang="zh-TW" altLang="en-US" sz="1500" dirty="0">
                <a:cs typeface="Times New Roman" panose="02020603050405020304" pitchFamily="18" charset="0"/>
              </a:rPr>
              <a:t>查詢靶機網</a:t>
            </a:r>
            <a:r>
              <a:rPr lang="zh-TW" altLang="en-US" sz="1500" dirty="0">
                <a:cs typeface="Times New Roman" panose="02020603050405020304" pitchFamily="18" charset="0"/>
              </a:rPr>
              <a:t>路</a:t>
            </a:r>
            <a:r>
              <a:rPr lang="zh-TW" altLang="zh-TW" sz="1500" dirty="0">
                <a:cs typeface="Times New Roman" panose="02020603050405020304" pitchFamily="18" charset="0"/>
              </a:rPr>
              <a:t>資訊</a:t>
            </a:r>
            <a:endParaRPr lang="zh-TW" altLang="en-US" sz="15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16291E8-051C-4EDF-A068-4C8F8B0B0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826590"/>
            <a:ext cx="9135731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300182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375" b="1" dirty="0"/>
              <a:t>PostgreSQL for Linux Payload Execution</a:t>
            </a:r>
          </a:p>
        </p:txBody>
      </p:sp>
    </p:spTree>
    <p:extLst>
      <p:ext uri="{BB962C8B-B14F-4D97-AF65-F5344CB8AC3E}">
        <p14:creationId xmlns:p14="http://schemas.microsoft.com/office/powerpoint/2010/main" val="3900123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t="67526" r="59623" b="1846"/>
          <a:stretch/>
        </p:blipFill>
        <p:spPr>
          <a:xfrm>
            <a:off x="367291" y="3224274"/>
            <a:ext cx="3393275" cy="1952802"/>
          </a:xfrm>
          <a:prstGeom prst="rect">
            <a:avLst/>
          </a:prstGeom>
        </p:spPr>
      </p:pic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542613" y="5643562"/>
            <a:ext cx="458390" cy="377429"/>
          </a:xfrm>
        </p:spPr>
        <p:txBody>
          <a:bodyPr/>
          <a:lstStyle/>
          <a:p>
            <a:r>
              <a:rPr lang="en-US" altLang="zh-TW" sz="1500" dirty="0"/>
              <a:t>24</a:t>
            </a:r>
            <a:endParaRPr lang="zh-TW" altLang="en-US" sz="1500" dirty="0"/>
          </a:p>
        </p:txBody>
      </p:sp>
      <p:sp>
        <p:nvSpPr>
          <p:cNvPr id="13" name="矩形 12"/>
          <p:cNvSpPr/>
          <p:nvPr/>
        </p:nvSpPr>
        <p:spPr>
          <a:xfrm>
            <a:off x="280819" y="1591138"/>
            <a:ext cx="8271869" cy="118936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68573" tIns="34286" rIns="68573" bIns="342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875" b="1" dirty="0">
                <a:latin typeface="Times New Roman"/>
                <a:ea typeface="新細明體"/>
                <a:cs typeface="新細明體"/>
              </a:rPr>
              <a:t>PostgreSQL for Linux Payload </a:t>
            </a:r>
            <a:r>
              <a:rPr lang="en-US" altLang="zh-TW" sz="1875" b="1" dirty="0">
                <a:latin typeface="Times New Roman"/>
                <a:ea typeface="新細明體"/>
                <a:cs typeface="新細明體"/>
              </a:rPr>
              <a:t>Execution</a:t>
            </a:r>
            <a:r>
              <a:rPr lang="zh-TW" altLang="en-US" sz="1875" b="1" dirty="0">
                <a:latin typeface="Times New Roman"/>
                <a:ea typeface="新細明體"/>
                <a:cs typeface="新細明體"/>
              </a:rPr>
              <a:t>說明</a:t>
            </a:r>
            <a:r>
              <a:rPr lang="en-US" altLang="zh-TW" sz="1875" b="1" dirty="0">
                <a:latin typeface="Times New Roman"/>
                <a:ea typeface="新細明體"/>
                <a:cs typeface="新細明體"/>
              </a:rPr>
              <a:t>: </a:t>
            </a:r>
          </a:p>
          <a:p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在</a:t>
            </a:r>
            <a:r>
              <a:rPr lang="en-US" altLang="zh-TW" sz="1875" dirty="0">
                <a:latin typeface="Times New Roman"/>
                <a:ea typeface="新細明體"/>
                <a:cs typeface="新細明體"/>
              </a:rPr>
              <a:t>Linux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使用</a:t>
            </a:r>
            <a:r>
              <a:rPr lang="en-US" altLang="zh-TW" sz="1875" dirty="0">
                <a:latin typeface="Times New Roman"/>
                <a:ea typeface="新細明體"/>
                <a:cs typeface="新細明體"/>
              </a:rPr>
              <a:t>PostgreSQL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預設安裝時，</a:t>
            </a:r>
            <a:r>
              <a:rPr lang="en-US" altLang="zh-TW" sz="1875" dirty="0" err="1">
                <a:latin typeface="Times New Roman"/>
                <a:ea typeface="新細明體"/>
                <a:cs typeface="新細明體"/>
              </a:rPr>
              <a:t>postgres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服務帳號可能會寫入</a:t>
            </a:r>
            <a:r>
              <a:rPr lang="en-US" altLang="zh-TW" sz="1875" dirty="0">
                <a:latin typeface="Times New Roman"/>
                <a:ea typeface="新細明體"/>
                <a:cs typeface="新細明體"/>
              </a:rPr>
              <a:t>/</a:t>
            </a:r>
            <a:r>
              <a:rPr lang="en-US" altLang="zh-TW" sz="1875" dirty="0" err="1">
                <a:latin typeface="Times New Roman"/>
                <a:ea typeface="新細明體"/>
                <a:cs typeface="新細明體"/>
              </a:rPr>
              <a:t>tmp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目錄，並且可能會從那裡導出</a:t>
            </a:r>
            <a:r>
              <a:rPr lang="en-US" altLang="zh-TW" sz="1875" dirty="0">
                <a:latin typeface="Times New Roman"/>
                <a:ea typeface="新細明體"/>
                <a:cs typeface="新細明體"/>
              </a:rPr>
              <a:t>UDF Shared Libraries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，從而允許執行任意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程式碼。</a:t>
            </a:r>
            <a:endParaRPr lang="en-US" altLang="zh-TW" sz="1875" dirty="0">
              <a:latin typeface="Times New Roman"/>
              <a:ea typeface="新細明體"/>
              <a:cs typeface="新細明體"/>
            </a:endParaRPr>
          </a:p>
          <a:p>
            <a:endParaRPr lang="en-US" altLang="zh-TW" sz="1875" dirty="0">
              <a:latin typeface="Times New Roman"/>
              <a:ea typeface="新細明體"/>
              <a:cs typeface="新細明體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7291" y="4269115"/>
            <a:ext cx="3147611" cy="287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" name="矩形 2"/>
          <p:cNvSpPr/>
          <p:nvPr/>
        </p:nvSpPr>
        <p:spPr>
          <a:xfrm>
            <a:off x="2687493" y="2459479"/>
            <a:ext cx="593710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350" dirty="0"/>
              <a:t>https://www.rapid7.com/db/modules/exploit/linux/postgres/postgres_payload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16291E8-051C-4EDF-A068-4C8F8B0B0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127216" y="152354"/>
            <a:ext cx="7173310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PostgreSQL for Linux Payload Execution</a:t>
            </a:r>
            <a:endParaRPr lang="zh-TW" altLang="en-US" sz="285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826590"/>
            <a:ext cx="9135731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4706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3155" y="1557804"/>
            <a:ext cx="5963864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75" dirty="0"/>
              <a:t>Step.1</a:t>
            </a:r>
            <a:r>
              <a:rPr lang="zh-TW" altLang="zh-TW" sz="1875" dirty="0"/>
              <a:t>：</a:t>
            </a:r>
            <a:r>
              <a:rPr lang="zh-TW" altLang="en-US" sz="1875" dirty="0"/>
              <a:t>開啟攻擊主機的終端機輸入</a:t>
            </a:r>
            <a:endParaRPr lang="en-US" altLang="zh-TW" sz="1875" dirty="0"/>
          </a:p>
          <a:p>
            <a:r>
              <a:rPr lang="en-US" altLang="zh-TW" sz="1875" dirty="0"/>
              <a:t>	   </a:t>
            </a:r>
            <a:r>
              <a:rPr lang="zh-TW" altLang="en-US" sz="1875" dirty="0"/>
              <a:t>輸入</a:t>
            </a:r>
            <a:r>
              <a:rPr lang="en-US" altLang="zh-TW" sz="1875" b="1" dirty="0" err="1">
                <a:solidFill>
                  <a:srgbClr val="FF0000"/>
                </a:solidFill>
              </a:rPr>
              <a:t>msfconsole</a:t>
            </a:r>
            <a:r>
              <a:rPr lang="zh-TW" altLang="en-US" sz="1875" dirty="0"/>
              <a:t>進入</a:t>
            </a:r>
            <a:r>
              <a:rPr lang="en-US" altLang="zh-TW" sz="1875" dirty="0" err="1"/>
              <a:t>Metasploit</a:t>
            </a:r>
            <a:r>
              <a:rPr lang="zh-TW" altLang="en-US" sz="1875" dirty="0"/>
              <a:t>指令介面</a:t>
            </a:r>
            <a:endParaRPr lang="en-US" altLang="zh-TW" sz="1875" b="1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35" y="2268721"/>
            <a:ext cx="5173551" cy="36920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43155" y="2744157"/>
            <a:ext cx="7890637" cy="704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75" dirty="0"/>
              <a:t>Step.2</a:t>
            </a:r>
            <a:r>
              <a:rPr lang="zh-TW" altLang="en-US" sz="1875" dirty="0"/>
              <a:t>：輸入</a:t>
            </a:r>
            <a:r>
              <a:rPr lang="en-US" altLang="zh-TW" sz="2100" b="1" dirty="0">
                <a:solidFill>
                  <a:srgbClr val="FF0000"/>
                </a:solidFill>
              </a:rPr>
              <a:t>use exploit/</a:t>
            </a:r>
            <a:r>
              <a:rPr lang="en-US" altLang="zh-TW" sz="2100" b="1" dirty="0" err="1">
                <a:solidFill>
                  <a:srgbClr val="FF0000"/>
                </a:solidFill>
              </a:rPr>
              <a:t>linux</a:t>
            </a:r>
            <a:r>
              <a:rPr lang="en-US" altLang="zh-TW" sz="2100" b="1" dirty="0">
                <a:solidFill>
                  <a:srgbClr val="FF0000"/>
                </a:solidFill>
              </a:rPr>
              <a:t>/</a:t>
            </a:r>
            <a:r>
              <a:rPr lang="en-US" altLang="zh-TW" sz="2100" b="1" dirty="0" err="1">
                <a:solidFill>
                  <a:srgbClr val="FF0000"/>
                </a:solidFill>
              </a:rPr>
              <a:t>postgres</a:t>
            </a:r>
            <a:r>
              <a:rPr lang="en-US" altLang="zh-TW" sz="2100" b="1" dirty="0">
                <a:solidFill>
                  <a:srgbClr val="FF0000"/>
                </a:solidFill>
              </a:rPr>
              <a:t>/</a:t>
            </a:r>
            <a:r>
              <a:rPr lang="en-US" altLang="zh-TW" sz="2100" b="1" dirty="0" err="1">
                <a:solidFill>
                  <a:srgbClr val="FF0000"/>
                </a:solidFill>
              </a:rPr>
              <a:t>postgres_payload</a:t>
            </a:r>
            <a:endParaRPr lang="en-US" altLang="zh-TW" sz="2100" b="1" dirty="0">
              <a:solidFill>
                <a:srgbClr val="FF0000"/>
              </a:solidFill>
            </a:endParaRPr>
          </a:p>
          <a:p>
            <a:r>
              <a:rPr lang="zh-TW" altLang="en-US" sz="1875" dirty="0"/>
              <a:t>載入</a:t>
            </a:r>
            <a:r>
              <a:rPr lang="en-US" altLang="zh-TW" sz="1875" dirty="0" err="1"/>
              <a:t>postgres_payload</a:t>
            </a:r>
            <a:r>
              <a:rPr lang="zh-TW" altLang="en-US" sz="1875" dirty="0"/>
              <a:t>攻擊模組</a:t>
            </a:r>
            <a:endParaRPr lang="zh-TW" altLang="en-US" sz="1875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76" y="3531344"/>
            <a:ext cx="5340483" cy="133512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16291E8-051C-4EDF-A068-4C8F8B0B0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127216" y="152354"/>
            <a:ext cx="7173310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PostgreSQL for Linux Payload Execution</a:t>
            </a:r>
            <a:endParaRPr lang="zh-TW" altLang="en-US" sz="285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826590"/>
            <a:ext cx="9135731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8710914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18092" y="1565253"/>
            <a:ext cx="5963864" cy="380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75" dirty="0"/>
              <a:t>Step.3</a:t>
            </a:r>
            <a:r>
              <a:rPr lang="zh-TW" altLang="zh-TW" sz="1875" dirty="0"/>
              <a:t>：</a:t>
            </a:r>
            <a:r>
              <a:rPr lang="zh-TW" altLang="en-US" sz="1875" dirty="0"/>
              <a:t>輸入</a:t>
            </a:r>
            <a:r>
              <a:rPr lang="en-US" altLang="zh-TW" sz="1875" b="1" dirty="0">
                <a:solidFill>
                  <a:srgbClr val="FF0000"/>
                </a:solidFill>
              </a:rPr>
              <a:t>show options</a:t>
            </a:r>
            <a:r>
              <a:rPr lang="zh-TW" altLang="en-US" sz="1875" dirty="0"/>
              <a:t>，顯示可設定的項目。</a:t>
            </a:r>
            <a:endParaRPr lang="en-US" altLang="zh-TW" sz="1875" dirty="0"/>
          </a:p>
        </p:txBody>
      </p:sp>
      <p:sp>
        <p:nvSpPr>
          <p:cNvPr id="7" name="矩形 6"/>
          <p:cNvSpPr/>
          <p:nvPr/>
        </p:nvSpPr>
        <p:spPr>
          <a:xfrm>
            <a:off x="518091" y="4449262"/>
            <a:ext cx="5408460" cy="380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75" dirty="0"/>
              <a:t>Step.4</a:t>
            </a:r>
            <a:r>
              <a:rPr lang="zh-TW" altLang="en-US" sz="1875" dirty="0"/>
              <a:t>：</a:t>
            </a:r>
            <a:r>
              <a:rPr lang="zh-TW" altLang="en-US" sz="1875" dirty="0"/>
              <a:t>輸入 </a:t>
            </a:r>
            <a:r>
              <a:rPr lang="en-US" altLang="zh-TW" sz="1875" b="1" dirty="0">
                <a:solidFill>
                  <a:srgbClr val="FF0000"/>
                </a:solidFill>
              </a:rPr>
              <a:t>set RHOST &lt;</a:t>
            </a:r>
            <a:r>
              <a:rPr lang="zh-TW" altLang="en-US" sz="1875" b="1" dirty="0">
                <a:solidFill>
                  <a:srgbClr val="FF0000"/>
                </a:solidFill>
              </a:rPr>
              <a:t>靶機</a:t>
            </a:r>
            <a:r>
              <a:rPr lang="en-US" altLang="zh-TW" sz="1875" b="1" dirty="0">
                <a:solidFill>
                  <a:srgbClr val="FF0000"/>
                </a:solidFill>
              </a:rPr>
              <a:t>IP&gt;</a:t>
            </a:r>
            <a:r>
              <a:rPr lang="zh-TW" altLang="en-US" sz="1875" dirty="0"/>
              <a:t>，設定靶機的</a:t>
            </a:r>
            <a:r>
              <a:rPr lang="en-US" altLang="zh-TW" sz="1875" dirty="0"/>
              <a:t>IP</a:t>
            </a:r>
            <a:r>
              <a:rPr lang="zh-TW" altLang="en-US" sz="1875" dirty="0"/>
              <a:t>。</a:t>
            </a:r>
            <a:endParaRPr lang="en-US" altLang="zh-TW" sz="1875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58" y="1984257"/>
            <a:ext cx="6629400" cy="22002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51" y="4807052"/>
            <a:ext cx="4378329" cy="37556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16291E8-051C-4EDF-A068-4C8F8B0B0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127216" y="152354"/>
            <a:ext cx="7173310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PostgreSQL for Linux Payload Execution</a:t>
            </a:r>
            <a:endParaRPr lang="zh-TW" altLang="en-US" sz="285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826590"/>
            <a:ext cx="9135731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6289717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30" y="1864759"/>
            <a:ext cx="6822281" cy="353615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27216" y="152354"/>
            <a:ext cx="7173310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PostgreSQL for Linux Payload Execution</a:t>
            </a:r>
            <a:endParaRPr lang="zh-TW" altLang="en-US" sz="285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2730" y="1475952"/>
            <a:ext cx="5201260" cy="357782"/>
          </a:xfrm>
          <a:prstGeom prst="rect">
            <a:avLst/>
          </a:prstGeom>
        </p:spPr>
        <p:txBody>
          <a:bodyPr wrap="square" lIns="68573" tIns="34286" rIns="68573" bIns="34286">
            <a:spAutoFit/>
          </a:bodyPr>
          <a:lstStyle/>
          <a:p>
            <a:r>
              <a:rPr lang="en-US" altLang="zh-TW" sz="1875" dirty="0"/>
              <a:t>Step.5</a:t>
            </a:r>
            <a:r>
              <a:rPr lang="zh-TW" altLang="zh-TW" sz="1875" dirty="0"/>
              <a:t>：</a:t>
            </a:r>
            <a:r>
              <a:rPr lang="zh-TW" altLang="zh-TW" sz="1875" dirty="0"/>
              <a:t>輸入</a:t>
            </a:r>
            <a:r>
              <a:rPr lang="en-US" altLang="zh-TW" sz="1875" b="1" dirty="0">
                <a:solidFill>
                  <a:srgbClr val="FF0000"/>
                </a:solidFill>
              </a:rPr>
              <a:t>exploit</a:t>
            </a:r>
            <a:r>
              <a:rPr lang="zh-TW" altLang="en-US" sz="1875" dirty="0"/>
              <a:t>，進行攻擊</a:t>
            </a:r>
            <a:r>
              <a:rPr lang="zh-TW" altLang="zh-TW" sz="1875" dirty="0"/>
              <a:t>靶機。</a:t>
            </a:r>
            <a:endParaRPr lang="zh-TW" altLang="en-US" sz="1875" dirty="0"/>
          </a:p>
        </p:txBody>
      </p:sp>
      <p:sp>
        <p:nvSpPr>
          <p:cNvPr id="11" name="矩形 10"/>
          <p:cNvSpPr/>
          <p:nvPr/>
        </p:nvSpPr>
        <p:spPr>
          <a:xfrm>
            <a:off x="1447312" y="2682317"/>
            <a:ext cx="2957861" cy="3231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zh-TW" sz="1500" dirty="0">
                <a:cs typeface="Times New Roman" panose="02020603050405020304" pitchFamily="18" charset="0"/>
              </a:rPr>
              <a:t>可</a:t>
            </a:r>
            <a:r>
              <a:rPr lang="zh-TW" altLang="zh-TW" sz="1500" dirty="0">
                <a:cs typeface="Times New Roman" panose="02020603050405020304" pitchFamily="18" charset="0"/>
              </a:rPr>
              <a:t>輸入</a:t>
            </a:r>
            <a:r>
              <a:rPr lang="en-US" altLang="zh-TW" sz="1500" b="1" dirty="0">
                <a:solidFill>
                  <a:srgbClr val="FF0000"/>
                </a:solidFill>
                <a:cs typeface="Times New Roman" panose="02020603050405020304" pitchFamily="18" charset="0"/>
              </a:rPr>
              <a:t>ls -l</a:t>
            </a:r>
            <a:r>
              <a:rPr lang="zh-TW" altLang="en-US" sz="1500" dirty="0">
                <a:cs typeface="Times New Roman" panose="02020603050405020304" pitchFamily="18" charset="0"/>
              </a:rPr>
              <a:t>查詢靶機當前目錄檔</a:t>
            </a:r>
            <a:r>
              <a:rPr lang="zh-TW" altLang="en-US" sz="1500" dirty="0">
                <a:cs typeface="Times New Roman" panose="02020603050405020304" pitchFamily="18" charset="0"/>
              </a:rPr>
              <a:t>案</a:t>
            </a:r>
            <a:endParaRPr lang="zh-TW" altLang="en-US" sz="15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16291E8-051C-4EDF-A068-4C8F8B0B0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826590"/>
            <a:ext cx="9135731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1060926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375" b="1" dirty="0"/>
              <a:t>VNC Authentication Scanner</a:t>
            </a:r>
          </a:p>
        </p:txBody>
      </p:sp>
    </p:spTree>
    <p:extLst>
      <p:ext uri="{BB962C8B-B14F-4D97-AF65-F5344CB8AC3E}">
        <p14:creationId xmlns:p14="http://schemas.microsoft.com/office/powerpoint/2010/main" val="13490669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t="67526" r="59623" b="1846"/>
          <a:stretch/>
        </p:blipFill>
        <p:spPr>
          <a:xfrm>
            <a:off x="422155" y="3349920"/>
            <a:ext cx="3393275" cy="1952802"/>
          </a:xfrm>
          <a:prstGeom prst="rect">
            <a:avLst/>
          </a:prstGeom>
        </p:spPr>
      </p:pic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542613" y="5643562"/>
            <a:ext cx="458390" cy="377429"/>
          </a:xfrm>
        </p:spPr>
        <p:txBody>
          <a:bodyPr/>
          <a:lstStyle/>
          <a:p>
            <a:r>
              <a:rPr lang="en-US" altLang="zh-TW" sz="1500" dirty="0"/>
              <a:t>24</a:t>
            </a:r>
            <a:endParaRPr lang="zh-TW" altLang="en-US" sz="1500" dirty="0"/>
          </a:p>
        </p:txBody>
      </p:sp>
      <p:sp>
        <p:nvSpPr>
          <p:cNvPr id="13" name="矩形 12"/>
          <p:cNvSpPr/>
          <p:nvPr/>
        </p:nvSpPr>
        <p:spPr>
          <a:xfrm>
            <a:off x="297047" y="1726885"/>
            <a:ext cx="8271869" cy="8894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68573" tIns="34286" rIns="68573" bIns="342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875" b="1" dirty="0">
                <a:latin typeface="Times New Roman"/>
                <a:ea typeface="新細明體"/>
                <a:cs typeface="新細明體"/>
              </a:rPr>
              <a:t>VNC Authentication Scanner</a:t>
            </a:r>
            <a:r>
              <a:rPr lang="zh-TW" altLang="en-US" sz="1875" b="1" dirty="0">
                <a:latin typeface="Times New Roman"/>
                <a:ea typeface="新細明體"/>
                <a:cs typeface="新細明體"/>
              </a:rPr>
              <a:t>說明</a:t>
            </a:r>
            <a:r>
              <a:rPr lang="en-US" altLang="zh-TW" sz="1875" b="1" dirty="0">
                <a:latin typeface="Times New Roman"/>
                <a:ea typeface="新細明體"/>
                <a:cs typeface="新細明體"/>
              </a:rPr>
              <a:t>: </a:t>
            </a:r>
          </a:p>
          <a:p>
            <a:r>
              <a:rPr lang="en-US" altLang="zh-TW" sz="1875" dirty="0">
                <a:latin typeface="Times New Roman"/>
                <a:ea typeface="新細明體"/>
                <a:cs typeface="新細明體"/>
              </a:rPr>
              <a:t>VNC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主要用途是遠端桌面連線，如使用弱密碼將容易被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入侵。</a:t>
            </a:r>
            <a:endParaRPr lang="en-US" altLang="zh-TW" sz="1875" dirty="0">
              <a:latin typeface="Times New Roman"/>
              <a:ea typeface="新細明體"/>
              <a:cs typeface="新細明體"/>
            </a:endParaRPr>
          </a:p>
          <a:p>
            <a:endParaRPr lang="en-US" altLang="zh-TW" sz="1875" dirty="0">
              <a:latin typeface="Times New Roman"/>
              <a:ea typeface="新細明體"/>
              <a:cs typeface="新細明體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2155" y="4626581"/>
            <a:ext cx="2394197" cy="2195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" name="矩形 1"/>
          <p:cNvSpPr/>
          <p:nvPr/>
        </p:nvSpPr>
        <p:spPr>
          <a:xfrm>
            <a:off x="2468625" y="2319971"/>
            <a:ext cx="628811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350" dirty="0"/>
              <a:t>http://thehackpot.blogspot.tw/2014/12/attacking-metasploitable-vnc-services.html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16291E8-051C-4EDF-A068-4C8F8B0B0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78344" y="209666"/>
            <a:ext cx="5218095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VNC Authentication Scanner</a:t>
            </a:r>
            <a:endParaRPr lang="zh-TW" altLang="en-US" sz="285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826590"/>
            <a:ext cx="9135731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11314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5723" y="1571047"/>
            <a:ext cx="5963864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75" dirty="0"/>
              <a:t>Step.1</a:t>
            </a:r>
            <a:r>
              <a:rPr lang="zh-TW" altLang="zh-TW" sz="1875" dirty="0"/>
              <a:t>：</a:t>
            </a:r>
            <a:r>
              <a:rPr lang="zh-TW" altLang="en-US" sz="1875" dirty="0"/>
              <a:t>開啟攻擊主機的終端機輸入</a:t>
            </a:r>
            <a:endParaRPr lang="en-US" altLang="zh-TW" sz="1875" dirty="0"/>
          </a:p>
          <a:p>
            <a:r>
              <a:rPr lang="en-US" altLang="zh-TW" sz="1875" dirty="0"/>
              <a:t>	   </a:t>
            </a:r>
            <a:r>
              <a:rPr lang="zh-TW" altLang="en-US" sz="1875" dirty="0"/>
              <a:t>輸入</a:t>
            </a:r>
            <a:r>
              <a:rPr lang="en-US" altLang="zh-TW" sz="1875" b="1" dirty="0" err="1">
                <a:solidFill>
                  <a:srgbClr val="FF0000"/>
                </a:solidFill>
              </a:rPr>
              <a:t>msfconsole</a:t>
            </a:r>
            <a:r>
              <a:rPr lang="zh-TW" altLang="en-US" sz="1875" dirty="0"/>
              <a:t>進入</a:t>
            </a:r>
            <a:r>
              <a:rPr lang="en-US" altLang="zh-TW" sz="1875" dirty="0" err="1"/>
              <a:t>Metasploit</a:t>
            </a:r>
            <a:r>
              <a:rPr lang="zh-TW" altLang="en-US" sz="1875" dirty="0"/>
              <a:t>指令介面</a:t>
            </a:r>
            <a:endParaRPr lang="en-US" altLang="zh-TW" sz="1875" b="1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03" y="2281964"/>
            <a:ext cx="5173551" cy="36920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15723" y="2757400"/>
            <a:ext cx="7890637" cy="704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75" dirty="0"/>
              <a:t>Step.2</a:t>
            </a:r>
            <a:r>
              <a:rPr lang="zh-TW" altLang="en-US" sz="1875" dirty="0"/>
              <a:t>：輸入</a:t>
            </a:r>
            <a:r>
              <a:rPr lang="en-US" altLang="zh-TW" sz="2100" b="1" dirty="0">
                <a:solidFill>
                  <a:srgbClr val="FF0000"/>
                </a:solidFill>
              </a:rPr>
              <a:t>use </a:t>
            </a:r>
            <a:r>
              <a:rPr lang="en-US" altLang="zh-TW" sz="2100" b="1" dirty="0">
                <a:solidFill>
                  <a:srgbClr val="FF0000"/>
                </a:solidFill>
              </a:rPr>
              <a:t>auxiliary/scanner/</a:t>
            </a:r>
            <a:r>
              <a:rPr lang="en-US" altLang="zh-TW" sz="2100" b="1" dirty="0" err="1">
                <a:solidFill>
                  <a:srgbClr val="FF0000"/>
                </a:solidFill>
              </a:rPr>
              <a:t>vnc</a:t>
            </a:r>
            <a:r>
              <a:rPr lang="en-US" altLang="zh-TW" sz="2100" b="1" dirty="0">
                <a:solidFill>
                  <a:srgbClr val="FF0000"/>
                </a:solidFill>
              </a:rPr>
              <a:t>/</a:t>
            </a:r>
            <a:r>
              <a:rPr lang="en-US" altLang="zh-TW" sz="2100" b="1" dirty="0" err="1">
                <a:solidFill>
                  <a:srgbClr val="FF0000"/>
                </a:solidFill>
              </a:rPr>
              <a:t>vnc_login</a:t>
            </a:r>
            <a:endParaRPr lang="en-US" altLang="zh-TW" sz="2100" b="1" dirty="0">
              <a:solidFill>
                <a:srgbClr val="FF0000"/>
              </a:solidFill>
            </a:endParaRPr>
          </a:p>
          <a:p>
            <a:r>
              <a:rPr lang="zh-TW" altLang="en-US" sz="1875" dirty="0"/>
              <a:t>載入</a:t>
            </a:r>
            <a:r>
              <a:rPr lang="en-US" altLang="zh-TW" sz="1875" dirty="0" err="1"/>
              <a:t>vnc_login</a:t>
            </a:r>
            <a:r>
              <a:rPr lang="zh-TW" altLang="en-US" sz="1875" dirty="0"/>
              <a:t>攻擊模組</a:t>
            </a:r>
            <a:endParaRPr lang="zh-TW" altLang="en-US" sz="1875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430"/>
          <a:stretch/>
        </p:blipFill>
        <p:spPr>
          <a:xfrm>
            <a:off x="515722" y="3471007"/>
            <a:ext cx="5605597" cy="133142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16291E8-051C-4EDF-A068-4C8F8B0B0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78344" y="209666"/>
            <a:ext cx="5218095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VNC Authentication Scanner</a:t>
            </a:r>
            <a:endParaRPr lang="zh-TW" altLang="en-US" sz="285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826590"/>
            <a:ext cx="9135731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9215233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81516" y="1519533"/>
            <a:ext cx="5963864" cy="380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75" dirty="0"/>
              <a:t>Step.3</a:t>
            </a:r>
            <a:r>
              <a:rPr lang="zh-TW" altLang="zh-TW" sz="1875" dirty="0"/>
              <a:t>：</a:t>
            </a:r>
            <a:r>
              <a:rPr lang="zh-TW" altLang="en-US" sz="1875" dirty="0"/>
              <a:t>輸入</a:t>
            </a:r>
            <a:r>
              <a:rPr lang="en-US" altLang="zh-TW" sz="1875" b="1" dirty="0">
                <a:solidFill>
                  <a:srgbClr val="FF0000"/>
                </a:solidFill>
              </a:rPr>
              <a:t>show options</a:t>
            </a:r>
            <a:r>
              <a:rPr lang="zh-TW" altLang="en-US" sz="1875" dirty="0"/>
              <a:t>，顯示可設定的項目。</a:t>
            </a:r>
            <a:endParaRPr lang="en-US" altLang="zh-TW" sz="1875" dirty="0"/>
          </a:p>
        </p:txBody>
      </p:sp>
      <p:sp>
        <p:nvSpPr>
          <p:cNvPr id="7" name="矩形 6"/>
          <p:cNvSpPr/>
          <p:nvPr/>
        </p:nvSpPr>
        <p:spPr>
          <a:xfrm>
            <a:off x="481515" y="4403542"/>
            <a:ext cx="5408460" cy="380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75" dirty="0"/>
              <a:t>Step.4</a:t>
            </a:r>
            <a:r>
              <a:rPr lang="zh-TW" altLang="en-US" sz="1875" dirty="0"/>
              <a:t>：</a:t>
            </a:r>
            <a:r>
              <a:rPr lang="zh-TW" altLang="en-US" sz="1875" dirty="0"/>
              <a:t>輸入 </a:t>
            </a:r>
            <a:r>
              <a:rPr lang="en-US" altLang="zh-TW" sz="1875" b="1" dirty="0">
                <a:solidFill>
                  <a:srgbClr val="FF0000"/>
                </a:solidFill>
              </a:rPr>
              <a:t>set RHOST &lt;</a:t>
            </a:r>
            <a:r>
              <a:rPr lang="zh-TW" altLang="en-US" sz="1875" b="1" dirty="0">
                <a:solidFill>
                  <a:srgbClr val="FF0000"/>
                </a:solidFill>
              </a:rPr>
              <a:t>靶機</a:t>
            </a:r>
            <a:r>
              <a:rPr lang="en-US" altLang="zh-TW" sz="1875" b="1" dirty="0">
                <a:solidFill>
                  <a:srgbClr val="FF0000"/>
                </a:solidFill>
              </a:rPr>
              <a:t>IP&gt;</a:t>
            </a:r>
            <a:r>
              <a:rPr lang="zh-TW" altLang="en-US" sz="1875" dirty="0"/>
              <a:t>，設定靶機的</a:t>
            </a:r>
            <a:r>
              <a:rPr lang="en-US" altLang="zh-TW" sz="1875" dirty="0"/>
              <a:t>IP</a:t>
            </a:r>
            <a:r>
              <a:rPr lang="zh-TW" altLang="en-US" sz="1875" dirty="0"/>
              <a:t>。</a:t>
            </a:r>
            <a:endParaRPr lang="en-US" altLang="zh-TW" sz="1875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15" y="1877874"/>
            <a:ext cx="8346953" cy="246881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15" y="4818183"/>
            <a:ext cx="4549734" cy="54087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16291E8-051C-4EDF-A068-4C8F8B0B0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78344" y="209666"/>
            <a:ext cx="5218095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VNC Authentication Scanner</a:t>
            </a:r>
            <a:endParaRPr lang="zh-TW" altLang="en-US" sz="285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826590"/>
            <a:ext cx="9135731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74301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8622" y="2292209"/>
            <a:ext cx="138564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350">
                <a:latin typeface="Arial" panose="020B0604020202020204" pitchFamily="34" charset="0"/>
              </a:rPr>
              <a:t/>
            </a:r>
            <a:br>
              <a:rPr lang="zh-TW" altLang="zh-TW" sz="1350">
                <a:latin typeface="Arial" panose="020B0604020202020204" pitchFamily="34" charset="0"/>
              </a:rPr>
            </a:br>
            <a:endParaRPr lang="zh-TW" altLang="zh-TW" sz="1350"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939432"/>
              </p:ext>
            </p:extLst>
          </p:nvPr>
        </p:nvGraphicFramePr>
        <p:xfrm>
          <a:off x="203486" y="54124"/>
          <a:ext cx="8757120" cy="6196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8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 smtClean="0">
                          <a:effectLst/>
                        </a:rPr>
                        <a:t>Service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 smtClean="0">
                          <a:effectLst/>
                        </a:rPr>
                        <a:t>Port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800" dirty="0" smtClean="0"/>
                        <a:t>漏洞名稱</a:t>
                      </a:r>
                      <a:endParaRPr lang="zh-TW" alt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800" dirty="0" smtClean="0"/>
                        <a:t>參考網址</a:t>
                      </a:r>
                      <a:endParaRPr lang="zh-TW" alt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rgbClr val="FF0000"/>
                          </a:solidFill>
                          <a:effectLst/>
                        </a:rPr>
                        <a:t>Vsftpd</a:t>
                      </a: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 2.3.4</a:t>
                      </a:r>
                      <a:endParaRPr lang="en-US" sz="8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092" marR="35092" marT="17546" marB="17546" anchor="ctr"/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solidFill>
                            <a:srgbClr val="FF0000"/>
                          </a:solidFill>
                          <a:effectLst/>
                        </a:rPr>
                        <a:t>21</a:t>
                      </a:r>
                      <a:endParaRPr lang="en-US" altLang="zh-TW" sz="8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092" marR="35092" marT="17546" marB="1754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VSFTPD v2.3.4 Backdoor Command Execution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 smtClean="0">
                          <a:solidFill>
                            <a:srgbClr val="FF0000"/>
                          </a:solidFill>
                        </a:rPr>
                        <a:t>https://www.rapid7.com/db/modules/exploit/unix/ftp/vsftpd_234_backdoor</a:t>
                      </a:r>
                      <a:endParaRPr lang="zh-TW" altLang="en-US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 err="1">
                          <a:effectLst/>
                        </a:rPr>
                        <a:t>OpenSSH</a:t>
                      </a:r>
                      <a:r>
                        <a:rPr lang="en-US" sz="800" dirty="0">
                          <a:effectLst/>
                        </a:rPr>
                        <a:t> 4.7p1 </a:t>
                      </a:r>
                      <a:r>
                        <a:rPr lang="en-US" sz="800" dirty="0" err="1">
                          <a:effectLst/>
                        </a:rPr>
                        <a:t>Debian</a:t>
                      </a:r>
                      <a:r>
                        <a:rPr lang="en-US" sz="800" dirty="0">
                          <a:effectLst/>
                        </a:rPr>
                        <a:t> 8ubuntu 1 (protocol 2.0)</a:t>
                      </a:r>
                      <a:endParaRPr lang="en-US" sz="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092" marR="35092" marT="17546" marB="17546" anchor="ctr"/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effectLst/>
                        </a:rPr>
                        <a:t>22</a:t>
                      </a:r>
                      <a:endParaRPr lang="en-US" altLang="zh-TW" sz="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092" marR="35092" marT="17546" marB="17546" anchor="ctr"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SSH Login Check Scanner</a:t>
                      </a:r>
                      <a:endParaRPr lang="zh-TW" alt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https://www.rapid7.com/db/modules/auxiliary/scanner/ssh/ssh_login</a:t>
                      </a:r>
                      <a:endParaRPr lang="zh-TW" alt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Linux </a:t>
                      </a:r>
                      <a:r>
                        <a:rPr lang="en-US" sz="800" dirty="0" err="1">
                          <a:effectLst/>
                        </a:rPr>
                        <a:t>telnetd</a:t>
                      </a:r>
                      <a:r>
                        <a:rPr lang="en-US" sz="800" dirty="0">
                          <a:effectLst/>
                        </a:rPr>
                        <a:t> service</a:t>
                      </a:r>
                      <a:endParaRPr lang="en-US" sz="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092" marR="35092" marT="17546" marB="17546" anchor="ctr"/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effectLst/>
                        </a:rPr>
                        <a:t>23</a:t>
                      </a:r>
                      <a:endParaRPr lang="en-US" altLang="zh-TW" sz="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092" marR="35092" marT="17546" marB="17546" anchor="ctr"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Telnet Login Check Scanner</a:t>
                      </a:r>
                      <a:endParaRPr lang="zh-TW" alt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https://www.rapid7.com/db/modules/auxiliary/scanner/telnet/telnet_login</a:t>
                      </a:r>
                      <a:endParaRPr lang="zh-TW" alt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Postfix </a:t>
                      </a:r>
                      <a:r>
                        <a:rPr lang="en-US" sz="800" dirty="0" err="1">
                          <a:effectLst/>
                        </a:rPr>
                        <a:t>smtpd</a:t>
                      </a:r>
                      <a:endParaRPr lang="en-US" sz="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092" marR="35092" marT="17546" marB="17546" anchor="ctr"/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effectLst/>
                        </a:rPr>
                        <a:t>25</a:t>
                      </a:r>
                      <a:endParaRPr lang="en-US" altLang="zh-TW" sz="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092" marR="35092" marT="17546" marB="17546" anchor="ctr"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SMTP User Enumeration Utility</a:t>
                      </a:r>
                      <a:endParaRPr lang="zh-TW" alt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https://www.rapid7.com/db/modules/auxiliary/scanner/smtp/smtp_enum</a:t>
                      </a:r>
                      <a:endParaRPr lang="zh-TW" alt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ISC BIND 9.4.2</a:t>
                      </a:r>
                      <a:endParaRPr lang="en-US" sz="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092" marR="35092" marT="17546" marB="17546" anchor="ctr"/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effectLst/>
                        </a:rPr>
                        <a:t>53</a:t>
                      </a:r>
                      <a:endParaRPr lang="en-US" altLang="zh-TW" sz="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092" marR="35092" marT="17546" marB="17546" anchor="ctr"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DNS </a:t>
                      </a:r>
                      <a:r>
                        <a:rPr lang="en-US" altLang="zh-TW" sz="800" dirty="0" err="1" smtClean="0"/>
                        <a:t>BailiWicked</a:t>
                      </a:r>
                      <a:r>
                        <a:rPr lang="en-US" altLang="zh-TW" sz="800" dirty="0" smtClean="0"/>
                        <a:t> Host Attack</a:t>
                      </a:r>
                      <a:endParaRPr lang="zh-TW" alt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https://www.rapid7.com/db/modules/auxiliary/spoof/dns/bailiwicked_host</a:t>
                      </a:r>
                      <a:endParaRPr lang="zh-TW" alt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645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Apache </a:t>
                      </a:r>
                      <a:r>
                        <a:rPr lang="en-US" sz="800" dirty="0" err="1">
                          <a:solidFill>
                            <a:srgbClr val="FF0000"/>
                          </a:solidFill>
                          <a:effectLst/>
                        </a:rPr>
                        <a:t>httpd</a:t>
                      </a: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 2.2.8 Ubuntu DAV/2</a:t>
                      </a:r>
                      <a:endParaRPr lang="en-US" sz="8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092" marR="35092" marT="17546" marB="17546" anchor="ctr"/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solidFill>
                            <a:srgbClr val="FF0000"/>
                          </a:solidFill>
                          <a:effectLst/>
                        </a:rPr>
                        <a:t>80</a:t>
                      </a:r>
                      <a:endParaRPr lang="en-US" altLang="zh-TW" sz="8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092" marR="35092" marT="17546" marB="17546" anchor="ctr"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rgbClr val="FF0000"/>
                          </a:solidFill>
                        </a:rPr>
                        <a:t>PHP CGI Argument Injection</a:t>
                      </a:r>
                      <a:endParaRPr lang="zh-TW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rgbClr val="FF0000"/>
                          </a:solidFill>
                        </a:rPr>
                        <a:t>https://www.rapid7.com/db/modules/exploit/multi/http/php_cgi_arg_injection</a:t>
                      </a:r>
                      <a:endParaRPr lang="zh-TW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A </a:t>
                      </a:r>
                      <a:r>
                        <a:rPr lang="en-US" sz="800" dirty="0" err="1">
                          <a:effectLst/>
                        </a:rPr>
                        <a:t>RPCbind</a:t>
                      </a:r>
                      <a:r>
                        <a:rPr lang="en-US" sz="800" dirty="0">
                          <a:effectLst/>
                        </a:rPr>
                        <a:t> service</a:t>
                      </a:r>
                      <a:endParaRPr lang="en-US" sz="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092" marR="35092" marT="17546" marB="17546" anchor="ctr"/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effectLst/>
                        </a:rPr>
                        <a:t>111</a:t>
                      </a:r>
                      <a:endParaRPr lang="en-US" altLang="zh-TW" sz="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092" marR="35092" marT="17546" marB="17546" anchor="ctr"/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Metasploit</a:t>
                      </a:r>
                      <a:r>
                        <a:rPr lang="en-US" altLang="zh-TW" sz="800" dirty="0" smtClean="0"/>
                        <a:t> RPC Interface Login Utility</a:t>
                      </a:r>
                      <a:endParaRPr lang="zh-TW" alt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https://www.rapid7.com/db/modules/auxiliary/scanner/msf/msf_rpc_login</a:t>
                      </a:r>
                      <a:endParaRPr lang="zh-TW" alt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Samba </a:t>
                      </a:r>
                      <a:r>
                        <a:rPr lang="en-US" sz="800" dirty="0" err="1">
                          <a:solidFill>
                            <a:srgbClr val="FF0000"/>
                          </a:solidFill>
                          <a:effectLst/>
                        </a:rPr>
                        <a:t>smbd</a:t>
                      </a: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 3.X</a:t>
                      </a:r>
                      <a:endParaRPr lang="en-US" sz="8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092" marR="35092" marT="17546" marB="17546" anchor="ctr"/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solidFill>
                            <a:srgbClr val="FF0000"/>
                          </a:solidFill>
                          <a:effectLst/>
                        </a:rPr>
                        <a:t>139 </a:t>
                      </a:r>
                      <a:r>
                        <a:rPr lang="en-US" altLang="zh-TW" sz="800" dirty="0" smtClean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en-US" altLang="zh-TW" sz="800" dirty="0">
                          <a:solidFill>
                            <a:srgbClr val="FF0000"/>
                          </a:solidFill>
                          <a:effectLst/>
                        </a:rPr>
                        <a:t>445</a:t>
                      </a:r>
                      <a:endParaRPr lang="en-US" altLang="zh-TW" sz="8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092" marR="35092" marT="17546" marB="17546" anchor="ctr"/>
                </a:tc>
                <a:tc>
                  <a:txBody>
                    <a:bodyPr/>
                    <a:lstStyle/>
                    <a:p>
                      <a:r>
                        <a:rPr lang="en-US" altLang="zh-TW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Samba </a:t>
                      </a:r>
                      <a:r>
                        <a:rPr lang="en-US" altLang="zh-TW" sz="8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Symlink</a:t>
                      </a:r>
                      <a:r>
                        <a:rPr lang="en-US" altLang="zh-TW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Directory Traversal</a:t>
                      </a:r>
                    </a:p>
                    <a:p>
                      <a:r>
                        <a:rPr lang="en-US" altLang="zh-TW" sz="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CVE-2010-0926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rgbClr val="FF0000"/>
                          </a:solidFill>
                        </a:rPr>
                        <a:t>https://www.rapid7.com/db/modules/auxiliary/admin/smb/samba_symlink_traversal</a:t>
                      </a:r>
                      <a:endParaRPr lang="zh-TW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3 r services</a:t>
                      </a:r>
                      <a:endParaRPr lang="en-US" sz="8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092" marR="35092" marT="17546" marB="17546" anchor="ctr"/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solidFill>
                            <a:srgbClr val="FF0000"/>
                          </a:solidFill>
                          <a:effectLst/>
                        </a:rPr>
                        <a:t>512, 513 </a:t>
                      </a:r>
                      <a:r>
                        <a:rPr lang="en-US" altLang="zh-TW" sz="800" dirty="0" smtClean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en-US" altLang="zh-TW" sz="800" dirty="0">
                          <a:solidFill>
                            <a:srgbClr val="FF0000"/>
                          </a:solidFill>
                          <a:effectLst/>
                        </a:rPr>
                        <a:t>514</a:t>
                      </a:r>
                      <a:endParaRPr lang="en-US" altLang="zh-TW" sz="8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092" marR="35092" marT="17546" marB="17546" anchor="ctr"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rgbClr val="FF0000"/>
                          </a:solidFill>
                        </a:rPr>
                        <a:t>'rlogin' Remote Login Service Enabled</a:t>
                      </a:r>
                      <a:endParaRPr lang="zh-TW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rgbClr val="FF0000"/>
                          </a:solidFill>
                        </a:rPr>
                        <a:t>https://www.rapid7.com/db/vulnerabilities/service-rlogin</a:t>
                      </a:r>
                      <a:endParaRPr lang="zh-TW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GNU </a:t>
                      </a:r>
                      <a:r>
                        <a:rPr lang="en-US" sz="800" dirty="0" err="1">
                          <a:effectLst/>
                        </a:rPr>
                        <a:t>Classpath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grmiregistry</a:t>
                      </a:r>
                      <a:endParaRPr lang="en-US" sz="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092" marR="35092" marT="17546" marB="17546" anchor="ctr"/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effectLst/>
                        </a:rPr>
                        <a:t>1099</a:t>
                      </a:r>
                      <a:endParaRPr lang="en-US" altLang="zh-TW" sz="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092" marR="35092" marT="17546" marB="1754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zh-TW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RMI Server Insecure Default Configuration Java Code Execution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 smtClean="0"/>
                        <a:t>https://www.rapid7.com/db/modules/exploit/multi/misc/java_rmi_server</a:t>
                      </a:r>
                      <a:endParaRPr lang="zh-TW" altLang="en-US" sz="800" dirty="0" smtClean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rgbClr val="FF0000"/>
                          </a:solidFill>
                          <a:effectLst/>
                        </a:rPr>
                        <a:t>Metasploitable</a:t>
                      </a: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 root shell</a:t>
                      </a:r>
                      <a:endParaRPr lang="en-US" sz="8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092" marR="35092" marT="17546" marB="17546" anchor="ctr"/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solidFill>
                            <a:srgbClr val="FF0000"/>
                          </a:solidFill>
                          <a:effectLst/>
                        </a:rPr>
                        <a:t>1524</a:t>
                      </a:r>
                      <a:endParaRPr lang="en-US" altLang="zh-TW" sz="8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092" marR="35092" marT="17546" marB="17546" anchor="ctr"/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>
                          <a:solidFill>
                            <a:srgbClr val="FF0000"/>
                          </a:solidFill>
                        </a:rPr>
                        <a:t>ingreslock</a:t>
                      </a:r>
                      <a:endParaRPr lang="zh-TW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rgbClr val="FF0000"/>
                          </a:solidFill>
                        </a:rPr>
                        <a:t>https://sensorstechforum.com/remove-ingreslock-backdoor-and-lock-tcp-1524/</a:t>
                      </a:r>
                      <a:endParaRPr lang="zh-TW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645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A NFS service</a:t>
                      </a:r>
                      <a:endParaRPr lang="en-US" sz="8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092" marR="35092" marT="17546" marB="17546" anchor="ctr"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rgbClr val="FF0000"/>
                          </a:solidFill>
                          <a:effectLst/>
                        </a:rPr>
                        <a:t>2049</a:t>
                      </a:r>
                      <a:endParaRPr lang="en-US" altLang="zh-TW" sz="8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092" marR="35092" marT="17546" marB="17546" anchor="ctr"/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>
                          <a:solidFill>
                            <a:srgbClr val="FF0000"/>
                          </a:solidFill>
                        </a:rPr>
                        <a:t>Mis</a:t>
                      </a:r>
                      <a:r>
                        <a:rPr lang="en-US" altLang="zh-TW" sz="800" dirty="0" smtClean="0">
                          <a:solidFill>
                            <a:srgbClr val="FF0000"/>
                          </a:solidFill>
                        </a:rPr>
                        <a:t>-Configured NFS Share</a:t>
                      </a:r>
                      <a:endParaRPr lang="zh-TW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rgbClr val="FF0000"/>
                          </a:solidFill>
                        </a:rPr>
                        <a:t>https://www.rapid7.com/db/modules/auxiliary/scanner/nfs/nfsmount</a:t>
                      </a:r>
                      <a:endParaRPr lang="zh-TW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 err="1">
                          <a:effectLst/>
                        </a:rPr>
                        <a:t>ProFTPD</a:t>
                      </a:r>
                      <a:r>
                        <a:rPr lang="en-US" sz="800" dirty="0">
                          <a:effectLst/>
                        </a:rPr>
                        <a:t> 1.3.1</a:t>
                      </a:r>
                      <a:endParaRPr lang="en-US" sz="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092" marR="35092" marT="17546" marB="17546" anchor="ctr"/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effectLst/>
                        </a:rPr>
                        <a:t>2121</a:t>
                      </a:r>
                      <a:endParaRPr lang="en-US" altLang="zh-TW" sz="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092" marR="35092" marT="17546" marB="17546" anchor="ctr"/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ProFTPD</a:t>
                      </a:r>
                      <a:r>
                        <a:rPr lang="en-US" altLang="zh-TW" sz="800" dirty="0" smtClean="0"/>
                        <a:t> Weak password policy</a:t>
                      </a:r>
                      <a:endParaRPr lang="zh-TW" alt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http://www.rwbnetsec.com/proftp/</a:t>
                      </a:r>
                      <a:endParaRPr lang="zh-TW" alt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MySQL 5.0.51a-3ubuntu5</a:t>
                      </a:r>
                      <a:endParaRPr lang="en-US" sz="8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092" marR="35092" marT="17546" marB="17546" anchor="ctr"/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solidFill>
                            <a:srgbClr val="FF0000"/>
                          </a:solidFill>
                          <a:effectLst/>
                        </a:rPr>
                        <a:t>3306</a:t>
                      </a:r>
                      <a:endParaRPr lang="en-US" altLang="zh-TW" sz="8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092" marR="35092" marT="17546" marB="17546" anchor="ctr"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rgbClr val="FF0000"/>
                          </a:solidFill>
                        </a:rPr>
                        <a:t>MySQL Login Utility</a:t>
                      </a:r>
                      <a:endParaRPr lang="zh-TW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rgbClr val="FF0000"/>
                          </a:solidFill>
                        </a:rPr>
                        <a:t>https://www.rapid7.com/db/modules/auxiliary/scanner/mysql/mysql_login</a:t>
                      </a:r>
                    </a:p>
                    <a:p>
                      <a:r>
                        <a:rPr lang="en-US" altLang="zh-TW" sz="800" dirty="0" smtClean="0">
                          <a:solidFill>
                            <a:srgbClr val="FF0000"/>
                          </a:solidFill>
                        </a:rPr>
                        <a:t>http://linux-hacking-guide.blogspot.tw/2015/06/metasploitable2-hack-mysql-server-using.html</a:t>
                      </a:r>
                      <a:endParaRPr lang="zh-TW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Distcc</a:t>
                      </a:r>
                      <a:endParaRPr lang="en-US" sz="8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092" marR="35092" marT="17546" marB="17546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3632</a:t>
                      </a:r>
                      <a:endParaRPr lang="en-US" altLang="zh-TW" sz="8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092" marR="35092" marT="17546" marB="17546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80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DistCC</a:t>
                      </a:r>
                      <a:r>
                        <a:rPr lang="en-US" altLang="zh-TW" sz="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Daemon Command Execution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TW" sz="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CVE-2004-2687 </a:t>
                      </a:r>
                      <a:endParaRPr lang="zh-TW" altLang="en-US" sz="8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rgbClr val="FF0000"/>
                          </a:solidFill>
                        </a:rPr>
                        <a:t>https://www.rapid7.com/db/modules/exploit/unix/misc/distcc_exec</a:t>
                      </a:r>
                      <a:endParaRPr lang="zh-TW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PostgreSQL DB 8.3.0 – </a:t>
                      </a:r>
                      <a:r>
                        <a:rPr lang="en-US" sz="800" dirty="0" smtClean="0">
                          <a:solidFill>
                            <a:srgbClr val="FF0000"/>
                          </a:solidFill>
                          <a:effectLst/>
                        </a:rPr>
                        <a:t>8.3.7</a:t>
                      </a:r>
                      <a:endParaRPr lang="en-US" sz="8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092" marR="35092" marT="17546" marB="17546" anchor="ctr"/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solidFill>
                            <a:srgbClr val="FF0000"/>
                          </a:solidFill>
                          <a:effectLst/>
                        </a:rPr>
                        <a:t>5432</a:t>
                      </a:r>
                      <a:endParaRPr lang="en-US" altLang="zh-TW" sz="8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092" marR="35092" marT="17546" marB="17546" anchor="ctr"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rgbClr val="FF0000"/>
                          </a:solidFill>
                        </a:rPr>
                        <a:t>PostgreSQL for Linux Payload Execution</a:t>
                      </a:r>
                      <a:endParaRPr lang="zh-TW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rgbClr val="FF0000"/>
                          </a:solidFill>
                        </a:rPr>
                        <a:t>https://www.rapid7.com/db/modules/exploit/linux/postgres/postgres_payload</a:t>
                      </a:r>
                      <a:endParaRPr lang="zh-TW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VNC protocol </a:t>
                      </a:r>
                      <a:r>
                        <a:rPr lang="en-US" sz="800" dirty="0" smtClean="0">
                          <a:solidFill>
                            <a:srgbClr val="FF0000"/>
                          </a:solidFill>
                          <a:effectLst/>
                        </a:rPr>
                        <a:t>v1.3</a:t>
                      </a:r>
                      <a:endParaRPr lang="en-US" altLang="zh-TW" sz="800" dirty="0" smtClean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092" marR="35092" marT="17546" marB="17546" anchor="ctr"/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solidFill>
                            <a:srgbClr val="FF0000"/>
                          </a:solidFill>
                          <a:effectLst/>
                        </a:rPr>
                        <a:t>5900</a:t>
                      </a:r>
                      <a:endParaRPr lang="en-US" altLang="zh-TW" sz="8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092" marR="35092" marT="17546" marB="17546" anchor="ctr"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rgbClr val="FF0000"/>
                          </a:solidFill>
                        </a:rPr>
                        <a:t>VNC Authentication Scanner</a:t>
                      </a:r>
                      <a:endParaRPr lang="zh-TW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rgbClr val="FF0000"/>
                          </a:solidFill>
                        </a:rPr>
                        <a:t>https://www.rapid7.com/db/modules/auxiliary/scanner/vnc/vnc_login</a:t>
                      </a:r>
                      <a:endParaRPr lang="zh-TW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X11 service</a:t>
                      </a:r>
                      <a:endParaRPr lang="en-US" sz="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092" marR="35092" marT="17546" marB="17546" anchor="ctr"/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effectLst/>
                        </a:rPr>
                        <a:t>6000</a:t>
                      </a:r>
                      <a:endParaRPr lang="en-US" altLang="zh-TW" sz="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092" marR="35092" marT="17546" marB="17546" anchor="ctr"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X11 No-</a:t>
                      </a:r>
                      <a:r>
                        <a:rPr lang="en-US" altLang="zh-TW" sz="800" dirty="0" err="1" smtClean="0"/>
                        <a:t>Auth</a:t>
                      </a:r>
                      <a:r>
                        <a:rPr lang="en-US" altLang="zh-TW" sz="800" dirty="0" smtClean="0"/>
                        <a:t> Scanner</a:t>
                      </a:r>
                      <a:endParaRPr lang="zh-TW" alt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https://www.rapid7.com/db/modules/auxiliary/scanner/x11/open_x11</a:t>
                      </a:r>
                      <a:endParaRPr lang="zh-TW" alt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</a:rPr>
                        <a:t>Unreal </a:t>
                      </a:r>
                      <a:r>
                        <a:rPr lang="en-US" sz="800" dirty="0" err="1">
                          <a:solidFill>
                            <a:srgbClr val="FF0000"/>
                          </a:solidFill>
                          <a:effectLst/>
                        </a:rPr>
                        <a:t>ircd</a:t>
                      </a:r>
                      <a:endParaRPr lang="en-US" sz="8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092" marR="35092" marT="17546" marB="17546" anchor="ctr"/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solidFill>
                            <a:srgbClr val="FF0000"/>
                          </a:solidFill>
                          <a:effectLst/>
                        </a:rPr>
                        <a:t>6667</a:t>
                      </a:r>
                      <a:endParaRPr lang="en-US" altLang="zh-TW" sz="8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092" marR="35092" marT="17546" marB="17546" anchor="ctr"/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>
                          <a:solidFill>
                            <a:srgbClr val="FF0000"/>
                          </a:solidFill>
                        </a:rPr>
                        <a:t>UnrealIRCD</a:t>
                      </a:r>
                      <a:r>
                        <a:rPr lang="en-US" altLang="zh-TW" sz="800" dirty="0" smtClean="0">
                          <a:solidFill>
                            <a:srgbClr val="FF0000"/>
                          </a:solidFill>
                        </a:rPr>
                        <a:t> 3.2.8.1 Backdoor Command Execution</a:t>
                      </a:r>
                    </a:p>
                    <a:p>
                      <a:r>
                        <a:rPr lang="en-US" altLang="zh-TW" sz="800" dirty="0" smtClean="0">
                          <a:solidFill>
                            <a:srgbClr val="FF0000"/>
                          </a:solidFill>
                        </a:rPr>
                        <a:t>CVE-2010-2075</a:t>
                      </a:r>
                      <a:endParaRPr lang="zh-TW" altLang="en-US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 smtClean="0">
                          <a:solidFill>
                            <a:srgbClr val="FF0000"/>
                          </a:solidFill>
                        </a:rPr>
                        <a:t>https://www.rapid7.com/db/modules/exploit/unix/irc/unreal_ircd_3281_backdoor</a:t>
                      </a:r>
                      <a:endParaRPr lang="zh-TW" altLang="en-US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Apache </a:t>
                      </a:r>
                      <a:r>
                        <a:rPr lang="en-US" sz="800" dirty="0" err="1">
                          <a:effectLst/>
                        </a:rPr>
                        <a:t>Jserv</a:t>
                      </a:r>
                      <a:r>
                        <a:rPr lang="en-US" sz="800" dirty="0">
                          <a:effectLst/>
                        </a:rPr>
                        <a:t> protocol 1.3</a:t>
                      </a:r>
                      <a:endParaRPr lang="en-US" sz="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092" marR="35092" marT="17546" marB="17546" anchor="ctr"/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effectLst/>
                        </a:rPr>
                        <a:t>8009</a:t>
                      </a:r>
                      <a:endParaRPr lang="en-US" altLang="zh-TW" sz="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092" marR="35092" marT="17546" marB="17546" anchor="ctr"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Exploiting Apache Tomcat through port 8009 using the Apache </a:t>
                      </a:r>
                      <a:r>
                        <a:rPr lang="en-US" altLang="zh-TW" sz="800" dirty="0" err="1" smtClean="0"/>
                        <a:t>JServ</a:t>
                      </a:r>
                      <a:r>
                        <a:rPr lang="en-US" altLang="zh-TW" sz="800" dirty="0" smtClean="0"/>
                        <a:t> Protocol</a:t>
                      </a:r>
                      <a:endParaRPr lang="zh-TW" alt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https://ionize.com.au/exploiting-apache-tomcat-port-8009-using-apache-jserv-protocol/</a:t>
                      </a:r>
                      <a:endParaRPr lang="zh-TW" alt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Apache Tomcat/Coyote JSP engine 1.1</a:t>
                      </a:r>
                      <a:endParaRPr lang="en-US" sz="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092" marR="35092" marT="17546" marB="17546" anchor="ctr"/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effectLst/>
                        </a:rPr>
                        <a:t>8180</a:t>
                      </a:r>
                      <a:endParaRPr lang="en-US" altLang="zh-TW" sz="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092" marR="35092" marT="17546" marB="17546" anchor="ctr"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Apache Tomcat Manager Application </a:t>
                      </a:r>
                      <a:r>
                        <a:rPr lang="en-US" altLang="zh-TW" sz="800" dirty="0" err="1" smtClean="0"/>
                        <a:t>Deployer</a:t>
                      </a:r>
                      <a:r>
                        <a:rPr lang="en-US" altLang="zh-TW" sz="800" dirty="0" smtClean="0"/>
                        <a:t> Authenticated Code Execution</a:t>
                      </a:r>
                      <a:endParaRPr lang="zh-TW" alt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https://www.rapid7.com/db/modules/exploit/multi/http/tomcat_mgr_upload</a:t>
                      </a:r>
                      <a:endParaRPr lang="zh-TW" alt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3960626" y="1557416"/>
            <a:ext cx="1742785" cy="3000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350" dirty="0"/>
              <a:t>紅色代表已成功攻擊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16291E8-051C-4EDF-A068-4C8F8B0B0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7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48" y="1927101"/>
            <a:ext cx="6317674" cy="125568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84443" y="1485096"/>
            <a:ext cx="5201260" cy="357782"/>
          </a:xfrm>
          <a:prstGeom prst="rect">
            <a:avLst/>
          </a:prstGeom>
        </p:spPr>
        <p:txBody>
          <a:bodyPr wrap="square" lIns="68573" tIns="34286" rIns="68573" bIns="34286">
            <a:spAutoFit/>
          </a:bodyPr>
          <a:lstStyle/>
          <a:p>
            <a:r>
              <a:rPr lang="en-US" altLang="zh-TW" sz="1875" dirty="0"/>
              <a:t>Step.5</a:t>
            </a:r>
            <a:r>
              <a:rPr lang="zh-TW" altLang="zh-TW" sz="1875" dirty="0"/>
              <a:t>：</a:t>
            </a:r>
            <a:r>
              <a:rPr lang="zh-TW" altLang="zh-TW" sz="1875" dirty="0"/>
              <a:t>輸入</a:t>
            </a:r>
            <a:r>
              <a:rPr lang="en-US" altLang="zh-TW" sz="1875" b="1" dirty="0">
                <a:solidFill>
                  <a:srgbClr val="FF0000"/>
                </a:solidFill>
              </a:rPr>
              <a:t>exploit</a:t>
            </a:r>
            <a:r>
              <a:rPr lang="zh-TW" altLang="en-US" sz="1875" dirty="0"/>
              <a:t>，進行攻擊</a:t>
            </a:r>
            <a:r>
              <a:rPr lang="zh-TW" altLang="zh-TW" sz="1875" dirty="0"/>
              <a:t>靶機。</a:t>
            </a:r>
            <a:endParaRPr lang="zh-TW" altLang="en-US" sz="1875" dirty="0"/>
          </a:p>
        </p:txBody>
      </p:sp>
      <p:sp>
        <p:nvSpPr>
          <p:cNvPr id="11" name="矩形 10"/>
          <p:cNvSpPr/>
          <p:nvPr/>
        </p:nvSpPr>
        <p:spPr>
          <a:xfrm>
            <a:off x="4684159" y="2813031"/>
            <a:ext cx="1892890" cy="3231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1500" dirty="0"/>
              <a:t>VNC</a:t>
            </a:r>
            <a:r>
              <a:rPr lang="zh-TW" altLang="en-US" sz="1500" dirty="0"/>
              <a:t>密碼為</a:t>
            </a:r>
            <a:r>
              <a:rPr lang="en-US" altLang="zh-TW" sz="1500" dirty="0"/>
              <a:t>:password</a:t>
            </a:r>
            <a:endParaRPr lang="zh-TW" altLang="en-US" sz="1500" dirty="0"/>
          </a:p>
        </p:txBody>
      </p:sp>
      <p:sp>
        <p:nvSpPr>
          <p:cNvPr id="8" name="矩形 7"/>
          <p:cNvSpPr/>
          <p:nvPr/>
        </p:nvSpPr>
        <p:spPr>
          <a:xfrm>
            <a:off x="5500123" y="2554944"/>
            <a:ext cx="933905" cy="1738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284442" y="3298036"/>
            <a:ext cx="5201260" cy="357782"/>
          </a:xfrm>
          <a:prstGeom prst="rect">
            <a:avLst/>
          </a:prstGeom>
        </p:spPr>
        <p:txBody>
          <a:bodyPr wrap="square" lIns="68573" tIns="34286" rIns="68573" bIns="34286">
            <a:spAutoFit/>
          </a:bodyPr>
          <a:lstStyle/>
          <a:p>
            <a:r>
              <a:rPr lang="en-US" altLang="zh-TW" sz="1875" dirty="0"/>
              <a:t>Step.6</a:t>
            </a:r>
            <a:r>
              <a:rPr lang="zh-TW" altLang="zh-TW" sz="1875" dirty="0"/>
              <a:t>：</a:t>
            </a:r>
            <a:r>
              <a:rPr lang="zh-TW" altLang="en-US" sz="1875" dirty="0"/>
              <a:t>下載並安裝</a:t>
            </a:r>
            <a:r>
              <a:rPr lang="en-US" altLang="zh-TW" sz="1875" dirty="0" err="1"/>
              <a:t>UltraVNC</a:t>
            </a:r>
            <a:r>
              <a:rPr lang="zh-TW" altLang="zh-TW" sz="1875" dirty="0"/>
              <a:t>。</a:t>
            </a:r>
            <a:endParaRPr lang="zh-TW" altLang="en-US" sz="1875" dirty="0"/>
          </a:p>
        </p:txBody>
      </p:sp>
      <p:sp>
        <p:nvSpPr>
          <p:cNvPr id="4" name="矩形 3"/>
          <p:cNvSpPr/>
          <p:nvPr/>
        </p:nvSpPr>
        <p:spPr>
          <a:xfrm>
            <a:off x="284442" y="3756668"/>
            <a:ext cx="3599570" cy="7155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350" dirty="0"/>
              <a:t>http://www.uvnc.com/component/jdownloads/finish/4-setup/343-ultravnc-1215-x86-setup/0.html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898" y="3640338"/>
            <a:ext cx="1856955" cy="198268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16291E8-051C-4EDF-A068-4C8F8B0B0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78344" y="209666"/>
            <a:ext cx="5218095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VNC Authentication Scanner</a:t>
            </a:r>
            <a:endParaRPr lang="zh-TW" altLang="en-US" sz="285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826590"/>
            <a:ext cx="9135731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2284371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24" y="2051661"/>
            <a:ext cx="6317674" cy="125568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21019" y="1609656"/>
            <a:ext cx="5201260" cy="357782"/>
          </a:xfrm>
          <a:prstGeom prst="rect">
            <a:avLst/>
          </a:prstGeom>
        </p:spPr>
        <p:txBody>
          <a:bodyPr wrap="square" lIns="68573" tIns="34286" rIns="68573" bIns="34286">
            <a:spAutoFit/>
          </a:bodyPr>
          <a:lstStyle/>
          <a:p>
            <a:r>
              <a:rPr lang="en-US" altLang="zh-TW" sz="1875" dirty="0"/>
              <a:t>Step.5</a:t>
            </a:r>
            <a:r>
              <a:rPr lang="zh-TW" altLang="zh-TW" sz="1875" dirty="0"/>
              <a:t>：</a:t>
            </a:r>
            <a:r>
              <a:rPr lang="zh-TW" altLang="zh-TW" sz="1875" dirty="0"/>
              <a:t>輸入</a:t>
            </a:r>
            <a:r>
              <a:rPr lang="en-US" altLang="zh-TW" sz="1875" b="1" dirty="0">
                <a:solidFill>
                  <a:srgbClr val="FF0000"/>
                </a:solidFill>
              </a:rPr>
              <a:t>exploit</a:t>
            </a:r>
            <a:r>
              <a:rPr lang="zh-TW" altLang="en-US" sz="1875" dirty="0"/>
              <a:t>，進行攻擊</a:t>
            </a:r>
            <a:r>
              <a:rPr lang="zh-TW" altLang="zh-TW" sz="1875" dirty="0"/>
              <a:t>靶機。</a:t>
            </a:r>
            <a:endParaRPr lang="zh-TW" altLang="en-US" sz="1875" dirty="0"/>
          </a:p>
        </p:txBody>
      </p:sp>
      <p:sp>
        <p:nvSpPr>
          <p:cNvPr id="11" name="矩形 10"/>
          <p:cNvSpPr/>
          <p:nvPr/>
        </p:nvSpPr>
        <p:spPr>
          <a:xfrm>
            <a:off x="4720735" y="2937591"/>
            <a:ext cx="1892890" cy="3231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1500" dirty="0"/>
              <a:t>VNC</a:t>
            </a:r>
            <a:r>
              <a:rPr lang="zh-TW" altLang="en-US" sz="1500" dirty="0"/>
              <a:t>密碼為</a:t>
            </a:r>
            <a:r>
              <a:rPr lang="en-US" altLang="zh-TW" sz="1500" dirty="0"/>
              <a:t>:password</a:t>
            </a:r>
            <a:endParaRPr lang="zh-TW" altLang="en-US" sz="1500" dirty="0"/>
          </a:p>
        </p:txBody>
      </p:sp>
      <p:sp>
        <p:nvSpPr>
          <p:cNvPr id="8" name="矩形 7"/>
          <p:cNvSpPr/>
          <p:nvPr/>
        </p:nvSpPr>
        <p:spPr>
          <a:xfrm>
            <a:off x="5536699" y="2679504"/>
            <a:ext cx="933905" cy="1738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321018" y="3422596"/>
            <a:ext cx="5201260" cy="357782"/>
          </a:xfrm>
          <a:prstGeom prst="rect">
            <a:avLst/>
          </a:prstGeom>
        </p:spPr>
        <p:txBody>
          <a:bodyPr wrap="square" lIns="68573" tIns="34286" rIns="68573" bIns="34286">
            <a:spAutoFit/>
          </a:bodyPr>
          <a:lstStyle/>
          <a:p>
            <a:r>
              <a:rPr lang="en-US" altLang="zh-TW" sz="1875" dirty="0"/>
              <a:t>Step.6</a:t>
            </a:r>
            <a:r>
              <a:rPr lang="zh-TW" altLang="zh-TW" sz="1875" dirty="0"/>
              <a:t>：</a:t>
            </a:r>
            <a:r>
              <a:rPr lang="zh-TW" altLang="en-US" sz="1875" dirty="0"/>
              <a:t>下載並安裝</a:t>
            </a:r>
            <a:r>
              <a:rPr lang="en-US" altLang="zh-TW" sz="1875" dirty="0" err="1"/>
              <a:t>UltraVNC</a:t>
            </a:r>
            <a:r>
              <a:rPr lang="zh-TW" altLang="zh-TW" sz="1875" dirty="0"/>
              <a:t>。</a:t>
            </a:r>
            <a:endParaRPr lang="zh-TW" altLang="en-US" sz="1875" dirty="0"/>
          </a:p>
        </p:txBody>
      </p:sp>
      <p:sp>
        <p:nvSpPr>
          <p:cNvPr id="4" name="矩形 3"/>
          <p:cNvSpPr/>
          <p:nvPr/>
        </p:nvSpPr>
        <p:spPr>
          <a:xfrm>
            <a:off x="321018" y="3881228"/>
            <a:ext cx="3599570" cy="7155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350" dirty="0"/>
              <a:t>http://www.uvnc.com/component/jdownloads/finish/4-setup/343-ultravnc-1215-x86-setup/0.html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474" y="3764898"/>
            <a:ext cx="1856955" cy="198268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16291E8-051C-4EDF-A068-4C8F8B0B0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78344" y="209666"/>
            <a:ext cx="5218095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VNC Authentication Scanner</a:t>
            </a:r>
            <a:endParaRPr lang="zh-TW" altLang="en-US" sz="285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826590"/>
            <a:ext cx="9135731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9550058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30796" y="1781419"/>
            <a:ext cx="5201260" cy="357782"/>
          </a:xfrm>
          <a:prstGeom prst="rect">
            <a:avLst/>
          </a:prstGeom>
        </p:spPr>
        <p:txBody>
          <a:bodyPr wrap="square" lIns="68573" tIns="34286" rIns="68573" bIns="34286">
            <a:spAutoFit/>
          </a:bodyPr>
          <a:lstStyle/>
          <a:p>
            <a:r>
              <a:rPr lang="en-US" altLang="zh-TW" sz="1875" dirty="0"/>
              <a:t>Step.7</a:t>
            </a:r>
            <a:r>
              <a:rPr lang="zh-TW" altLang="zh-TW" sz="1875" dirty="0"/>
              <a:t>：</a:t>
            </a:r>
            <a:r>
              <a:rPr lang="zh-TW" altLang="en-US" sz="1875" dirty="0"/>
              <a:t>於</a:t>
            </a:r>
            <a:r>
              <a:rPr lang="en-US" altLang="zh-TW" sz="1875" dirty="0" err="1"/>
              <a:t>UltraVNC</a:t>
            </a:r>
            <a:r>
              <a:rPr lang="zh-TW" altLang="en-US" sz="1875" dirty="0"/>
              <a:t>輸入靶機</a:t>
            </a:r>
            <a:r>
              <a:rPr lang="en-US" altLang="zh-TW" sz="1875" dirty="0"/>
              <a:t>IP</a:t>
            </a:r>
            <a:r>
              <a:rPr lang="zh-TW" altLang="en-US" sz="1875" dirty="0"/>
              <a:t>與密碼</a:t>
            </a:r>
            <a:r>
              <a:rPr lang="zh-TW" altLang="zh-TW" sz="1875" dirty="0"/>
              <a:t>。</a:t>
            </a:r>
            <a:endParaRPr lang="zh-TW" altLang="en-US" sz="1875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86" y="2222881"/>
            <a:ext cx="2743200" cy="2928938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>
            <a:off x="3978660" y="3279253"/>
            <a:ext cx="799404" cy="524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39" y="3069767"/>
            <a:ext cx="2621756" cy="94297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532056" y="4136205"/>
            <a:ext cx="1892890" cy="3231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1500" dirty="0"/>
              <a:t>VNC</a:t>
            </a:r>
            <a:r>
              <a:rPr lang="zh-TW" altLang="en-US" sz="1500" dirty="0"/>
              <a:t>密碼為</a:t>
            </a:r>
            <a:r>
              <a:rPr lang="en-US" altLang="zh-TW" sz="1500" dirty="0"/>
              <a:t>:password</a:t>
            </a:r>
            <a:endParaRPr lang="zh-TW" altLang="en-US" sz="15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16291E8-051C-4EDF-A068-4C8F8B0B0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78344" y="209666"/>
            <a:ext cx="5218095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VNC Authentication Scanner</a:t>
            </a:r>
            <a:endParaRPr lang="zh-TW" altLang="en-US" sz="285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826590"/>
            <a:ext cx="9135731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7744655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78344" y="209666"/>
            <a:ext cx="5218095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VNC Authentication Scanner</a:t>
            </a:r>
            <a:endParaRPr lang="zh-TW" altLang="en-US" sz="285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3663" y="1552819"/>
            <a:ext cx="5201260" cy="357782"/>
          </a:xfrm>
          <a:prstGeom prst="rect">
            <a:avLst/>
          </a:prstGeom>
        </p:spPr>
        <p:txBody>
          <a:bodyPr wrap="square" lIns="68573" tIns="34286" rIns="68573" bIns="34286">
            <a:spAutoFit/>
          </a:bodyPr>
          <a:lstStyle/>
          <a:p>
            <a:r>
              <a:rPr lang="en-US" altLang="zh-TW" sz="1875" dirty="0"/>
              <a:t>Step.8</a:t>
            </a:r>
            <a:r>
              <a:rPr lang="zh-TW" altLang="zh-TW" sz="1875" dirty="0"/>
              <a:t>：</a:t>
            </a:r>
            <a:r>
              <a:rPr lang="zh-TW" altLang="en-US" sz="1875" dirty="0"/>
              <a:t>使用</a:t>
            </a:r>
            <a:r>
              <a:rPr lang="en-US" altLang="zh-TW" sz="1875" dirty="0"/>
              <a:t>VNC</a:t>
            </a:r>
            <a:r>
              <a:rPr lang="zh-TW" altLang="en-US" sz="1875" dirty="0"/>
              <a:t>登入靶機成功</a:t>
            </a:r>
            <a:endParaRPr lang="zh-TW" altLang="en-US" sz="1875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46" y="1910602"/>
            <a:ext cx="5307102" cy="368321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16291E8-051C-4EDF-A068-4C8F8B0B0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826590"/>
            <a:ext cx="9135731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7776716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375" b="1" dirty="0"/>
              <a:t>MySQL Login Utility</a:t>
            </a:r>
          </a:p>
        </p:txBody>
      </p:sp>
    </p:spTree>
    <p:extLst>
      <p:ext uri="{BB962C8B-B14F-4D97-AF65-F5344CB8AC3E}">
        <p14:creationId xmlns:p14="http://schemas.microsoft.com/office/powerpoint/2010/main" val="42023412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t="67526" r="59623" b="1846"/>
          <a:stretch/>
        </p:blipFill>
        <p:spPr>
          <a:xfrm>
            <a:off x="358147" y="3242075"/>
            <a:ext cx="3393275" cy="1952802"/>
          </a:xfrm>
          <a:prstGeom prst="rect">
            <a:avLst/>
          </a:prstGeom>
        </p:spPr>
      </p:pic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542613" y="5643562"/>
            <a:ext cx="458390" cy="377429"/>
          </a:xfrm>
        </p:spPr>
        <p:txBody>
          <a:bodyPr/>
          <a:lstStyle/>
          <a:p>
            <a:r>
              <a:rPr lang="en-US" altLang="zh-TW" sz="1500" dirty="0"/>
              <a:t>24</a:t>
            </a:r>
            <a:endParaRPr lang="zh-TW" altLang="en-US" sz="1500" dirty="0"/>
          </a:p>
        </p:txBody>
      </p:sp>
      <p:sp>
        <p:nvSpPr>
          <p:cNvPr id="13" name="矩形 12"/>
          <p:cNvSpPr/>
          <p:nvPr/>
        </p:nvSpPr>
        <p:spPr>
          <a:xfrm>
            <a:off x="271675" y="1608940"/>
            <a:ext cx="8623892" cy="118936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68573" tIns="34286" rIns="68573" bIns="342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875" b="1" dirty="0">
                <a:latin typeface="Times New Roman"/>
                <a:ea typeface="新細明體"/>
                <a:cs typeface="新細明體"/>
              </a:rPr>
              <a:t>MySQL Login Utility</a:t>
            </a:r>
            <a:r>
              <a:rPr lang="zh-TW" altLang="en-US" sz="1875" b="1" dirty="0">
                <a:latin typeface="Times New Roman"/>
                <a:ea typeface="新細明體"/>
                <a:cs typeface="新細明體"/>
              </a:rPr>
              <a:t>說明</a:t>
            </a:r>
            <a:r>
              <a:rPr lang="en-US" altLang="zh-TW" sz="1875" b="1" dirty="0">
                <a:latin typeface="Times New Roman"/>
                <a:ea typeface="新細明體"/>
                <a:cs typeface="新細明體"/>
              </a:rPr>
              <a:t>: </a:t>
            </a:r>
          </a:p>
          <a:p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伺服器的</a:t>
            </a:r>
            <a:r>
              <a:rPr lang="en-US" altLang="zh-TW" sz="1875" dirty="0" err="1">
                <a:latin typeface="Times New Roman"/>
                <a:ea typeface="新細明體"/>
                <a:cs typeface="新細明體"/>
              </a:rPr>
              <a:t>Mysql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資料庫使用預設帳號密碼或</a:t>
            </a:r>
            <a:r>
              <a:rPr lang="en-US" altLang="zh-TW" sz="1875" dirty="0">
                <a:latin typeface="Times New Roman"/>
                <a:ea typeface="新細明體"/>
                <a:cs typeface="新細明體"/>
              </a:rPr>
              <a:t>root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帳號密碼為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空，形成弱密碼保護，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將容易被攻擊與入侵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。</a:t>
            </a:r>
            <a:endParaRPr lang="en-US" altLang="zh-TW" sz="1875" dirty="0">
              <a:latin typeface="Times New Roman"/>
              <a:ea typeface="新細明體"/>
              <a:cs typeface="新細明體"/>
            </a:endParaRPr>
          </a:p>
          <a:p>
            <a:endParaRPr lang="en-US" altLang="zh-TW" sz="1875" dirty="0">
              <a:latin typeface="Times New Roman"/>
              <a:ea typeface="新細明體"/>
              <a:cs typeface="新細明體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8147" y="3889318"/>
            <a:ext cx="2597039" cy="250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" name="矩形 1"/>
          <p:cNvSpPr/>
          <p:nvPr/>
        </p:nvSpPr>
        <p:spPr>
          <a:xfrm>
            <a:off x="1951736" y="2502955"/>
            <a:ext cx="7031866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350" dirty="0"/>
              <a:t>http://linux-hacking-guide.blogspot.tw/2015/06/metasploitable2-hack-mysql-server-using.html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16291E8-051C-4EDF-A068-4C8F8B0B0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142351" y="170155"/>
            <a:ext cx="3684022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 Login Utility</a:t>
            </a:r>
            <a:endParaRPr lang="zh-TW" altLang="en-US" sz="285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826590"/>
            <a:ext cx="9135731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6718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7435" y="1672049"/>
            <a:ext cx="5963864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75" dirty="0"/>
              <a:t>Step.1</a:t>
            </a:r>
            <a:r>
              <a:rPr lang="zh-TW" altLang="zh-TW" sz="1875" dirty="0"/>
              <a:t>：</a:t>
            </a:r>
            <a:r>
              <a:rPr lang="zh-TW" altLang="en-US" sz="1875" dirty="0"/>
              <a:t>開啟攻擊主機的終端機輸入</a:t>
            </a:r>
            <a:endParaRPr lang="en-US" altLang="zh-TW" sz="1875" dirty="0"/>
          </a:p>
          <a:p>
            <a:r>
              <a:rPr lang="en-US" altLang="zh-TW" sz="1875" dirty="0"/>
              <a:t>	   </a:t>
            </a:r>
            <a:r>
              <a:rPr lang="zh-TW" altLang="en-US" sz="1875" dirty="0"/>
              <a:t>輸入</a:t>
            </a:r>
            <a:r>
              <a:rPr lang="en-US" altLang="zh-TW" sz="1875" b="1" dirty="0" err="1">
                <a:solidFill>
                  <a:srgbClr val="FF0000"/>
                </a:solidFill>
              </a:rPr>
              <a:t>msfconsole</a:t>
            </a:r>
            <a:r>
              <a:rPr lang="zh-TW" altLang="en-US" sz="1875" dirty="0"/>
              <a:t>進入</a:t>
            </a:r>
            <a:r>
              <a:rPr lang="en-US" altLang="zh-TW" sz="1875" dirty="0" err="1"/>
              <a:t>Metasploit</a:t>
            </a:r>
            <a:r>
              <a:rPr lang="zh-TW" altLang="en-US" sz="1875" dirty="0"/>
              <a:t>指令介面</a:t>
            </a:r>
            <a:endParaRPr lang="en-US" altLang="zh-TW" sz="1875" b="1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15" y="2382966"/>
            <a:ext cx="5173551" cy="36920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97435" y="2858402"/>
            <a:ext cx="7890637" cy="704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75" dirty="0"/>
              <a:t>Step.2</a:t>
            </a:r>
            <a:r>
              <a:rPr lang="zh-TW" altLang="en-US" sz="1875" dirty="0"/>
              <a:t>：輸入</a:t>
            </a:r>
            <a:r>
              <a:rPr lang="en-US" altLang="zh-TW" sz="2100" b="1" dirty="0">
                <a:solidFill>
                  <a:srgbClr val="FF0000"/>
                </a:solidFill>
              </a:rPr>
              <a:t>use </a:t>
            </a:r>
            <a:r>
              <a:rPr lang="en-US" altLang="zh-TW" sz="2100" b="1" dirty="0">
                <a:solidFill>
                  <a:srgbClr val="FF0000"/>
                </a:solidFill>
              </a:rPr>
              <a:t>auxiliary/scanner/</a:t>
            </a:r>
            <a:r>
              <a:rPr lang="en-US" altLang="zh-TW" sz="2100" b="1" dirty="0" err="1">
                <a:solidFill>
                  <a:srgbClr val="FF0000"/>
                </a:solidFill>
              </a:rPr>
              <a:t>mysql</a:t>
            </a:r>
            <a:r>
              <a:rPr lang="en-US" altLang="zh-TW" sz="2100" b="1" dirty="0">
                <a:solidFill>
                  <a:srgbClr val="FF0000"/>
                </a:solidFill>
              </a:rPr>
              <a:t>/</a:t>
            </a:r>
            <a:r>
              <a:rPr lang="en-US" altLang="zh-TW" sz="2100" b="1" dirty="0" err="1">
                <a:solidFill>
                  <a:srgbClr val="FF0000"/>
                </a:solidFill>
              </a:rPr>
              <a:t>mysql_login</a:t>
            </a:r>
            <a:endParaRPr lang="en-US" altLang="zh-TW" sz="2100" b="1" dirty="0">
              <a:solidFill>
                <a:srgbClr val="FF0000"/>
              </a:solidFill>
            </a:endParaRPr>
          </a:p>
          <a:p>
            <a:r>
              <a:rPr lang="zh-TW" altLang="en-US" sz="1875" dirty="0"/>
              <a:t>載入</a:t>
            </a:r>
            <a:r>
              <a:rPr lang="en-US" altLang="zh-TW" sz="1875" dirty="0" err="1"/>
              <a:t>mysql_login</a:t>
            </a:r>
            <a:r>
              <a:rPr lang="zh-TW" altLang="en-US" sz="1875" dirty="0"/>
              <a:t>攻擊模組</a:t>
            </a:r>
            <a:endParaRPr lang="zh-TW" altLang="en-US" sz="1875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92" y="3579153"/>
            <a:ext cx="5121480" cy="120866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16291E8-051C-4EDF-A068-4C8F8B0B0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142351" y="170155"/>
            <a:ext cx="3684022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 Login Utility</a:t>
            </a:r>
            <a:endParaRPr lang="zh-TW" altLang="en-US" sz="285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826590"/>
            <a:ext cx="9135731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0307974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90660" y="1473813"/>
            <a:ext cx="5963864" cy="380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75" dirty="0"/>
              <a:t>Step.3</a:t>
            </a:r>
            <a:r>
              <a:rPr lang="zh-TW" altLang="zh-TW" sz="1875" dirty="0"/>
              <a:t>：</a:t>
            </a:r>
            <a:r>
              <a:rPr lang="zh-TW" altLang="en-US" sz="1875" dirty="0"/>
              <a:t>輸入</a:t>
            </a:r>
            <a:r>
              <a:rPr lang="en-US" altLang="zh-TW" sz="1875" b="1" dirty="0">
                <a:solidFill>
                  <a:srgbClr val="FF0000"/>
                </a:solidFill>
              </a:rPr>
              <a:t>show options</a:t>
            </a:r>
            <a:r>
              <a:rPr lang="zh-TW" altLang="en-US" sz="1875" dirty="0"/>
              <a:t>，顯示可設定的項目。</a:t>
            </a:r>
            <a:endParaRPr lang="en-US" altLang="zh-TW" sz="1875" dirty="0"/>
          </a:p>
        </p:txBody>
      </p:sp>
      <p:sp>
        <p:nvSpPr>
          <p:cNvPr id="7" name="矩形 6"/>
          <p:cNvSpPr/>
          <p:nvPr/>
        </p:nvSpPr>
        <p:spPr>
          <a:xfrm>
            <a:off x="490659" y="4357822"/>
            <a:ext cx="5408460" cy="380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75" dirty="0"/>
              <a:t>Step.4</a:t>
            </a:r>
            <a:r>
              <a:rPr lang="zh-TW" altLang="en-US" sz="1875" dirty="0"/>
              <a:t>：</a:t>
            </a:r>
            <a:r>
              <a:rPr lang="zh-TW" altLang="en-US" sz="1875" dirty="0"/>
              <a:t>輸入 </a:t>
            </a:r>
            <a:r>
              <a:rPr lang="en-US" altLang="zh-TW" sz="1875" b="1" dirty="0">
                <a:solidFill>
                  <a:srgbClr val="FF0000"/>
                </a:solidFill>
              </a:rPr>
              <a:t>set RHOST &lt;</a:t>
            </a:r>
            <a:r>
              <a:rPr lang="zh-TW" altLang="en-US" sz="1875" b="1" dirty="0">
                <a:solidFill>
                  <a:srgbClr val="FF0000"/>
                </a:solidFill>
              </a:rPr>
              <a:t>靶機</a:t>
            </a:r>
            <a:r>
              <a:rPr lang="en-US" altLang="zh-TW" sz="1875" b="1" dirty="0">
                <a:solidFill>
                  <a:srgbClr val="FF0000"/>
                </a:solidFill>
              </a:rPr>
              <a:t>IP&gt;</a:t>
            </a:r>
            <a:r>
              <a:rPr lang="zh-TW" altLang="en-US" sz="1875" dirty="0"/>
              <a:t>，設定靶機的</a:t>
            </a:r>
            <a:r>
              <a:rPr lang="en-US" altLang="zh-TW" sz="1875" dirty="0"/>
              <a:t>IP</a:t>
            </a:r>
            <a:r>
              <a:rPr lang="zh-TW" altLang="en-US" sz="1875" dirty="0"/>
              <a:t>。</a:t>
            </a:r>
            <a:endParaRPr lang="en-US" altLang="zh-TW" sz="1875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30" y="1888454"/>
            <a:ext cx="6662503" cy="249675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30" y="4746442"/>
            <a:ext cx="4613384" cy="49928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16291E8-051C-4EDF-A068-4C8F8B0B0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142351" y="170155"/>
            <a:ext cx="3684022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 Login Utility</a:t>
            </a:r>
            <a:endParaRPr lang="zh-TW" altLang="en-US" sz="285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826590"/>
            <a:ext cx="9135731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0172215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18092" y="1473813"/>
            <a:ext cx="6656600" cy="380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75" dirty="0"/>
              <a:t>Step.5</a:t>
            </a:r>
            <a:r>
              <a:rPr lang="zh-TW" altLang="zh-TW" sz="1875" dirty="0"/>
              <a:t>：</a:t>
            </a:r>
            <a:r>
              <a:rPr lang="zh-TW" altLang="en-US" sz="1875" dirty="0"/>
              <a:t>輸入</a:t>
            </a:r>
            <a:r>
              <a:rPr lang="en-US" altLang="zh-TW" sz="1875" b="1" dirty="0">
                <a:solidFill>
                  <a:srgbClr val="FF0000"/>
                </a:solidFill>
              </a:rPr>
              <a:t>set USERNAME root</a:t>
            </a:r>
            <a:r>
              <a:rPr lang="zh-TW" altLang="en-US" sz="1875" dirty="0"/>
              <a:t>，使用</a:t>
            </a:r>
            <a:r>
              <a:rPr lang="en-US" altLang="zh-TW" sz="1875" dirty="0"/>
              <a:t>root</a:t>
            </a:r>
            <a:r>
              <a:rPr lang="zh-TW" altLang="en-US" sz="1875" dirty="0"/>
              <a:t>帳號登入</a:t>
            </a:r>
            <a:r>
              <a:rPr lang="en-US" altLang="zh-TW" sz="1875" dirty="0" err="1"/>
              <a:t>mysql</a:t>
            </a:r>
            <a:r>
              <a:rPr lang="zh-TW" altLang="en-US" sz="1875" dirty="0"/>
              <a:t>。</a:t>
            </a:r>
            <a:endParaRPr lang="en-US" altLang="zh-TW" sz="1875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61" y="1853848"/>
            <a:ext cx="3958590" cy="46404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18091" y="2333606"/>
            <a:ext cx="6782170" cy="380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75" dirty="0"/>
              <a:t>Step.6</a:t>
            </a:r>
            <a:r>
              <a:rPr lang="zh-TW" altLang="zh-TW" sz="1875" dirty="0"/>
              <a:t>：</a:t>
            </a:r>
            <a:r>
              <a:rPr lang="zh-TW" altLang="en-US" sz="1875" dirty="0"/>
              <a:t>輸入</a:t>
            </a:r>
            <a:r>
              <a:rPr lang="en-US" altLang="zh-TW" sz="1875" b="1" dirty="0">
                <a:solidFill>
                  <a:srgbClr val="FF0000"/>
                </a:solidFill>
              </a:rPr>
              <a:t>set BLANK_PASSWORDS true</a:t>
            </a:r>
            <a:r>
              <a:rPr lang="zh-TW" altLang="en-US" sz="1875" dirty="0"/>
              <a:t>，嘗試使用空密碼。</a:t>
            </a:r>
            <a:endParaRPr lang="en-US" altLang="zh-TW" sz="1875" dirty="0"/>
          </a:p>
        </p:txBody>
      </p:sp>
      <p:sp>
        <p:nvSpPr>
          <p:cNvPr id="13" name="矩形 12"/>
          <p:cNvSpPr/>
          <p:nvPr/>
        </p:nvSpPr>
        <p:spPr>
          <a:xfrm>
            <a:off x="518092" y="3059948"/>
            <a:ext cx="5963864" cy="380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75" dirty="0"/>
              <a:t>Step.7</a:t>
            </a:r>
            <a:r>
              <a:rPr lang="zh-TW" altLang="zh-TW" sz="1875" dirty="0"/>
              <a:t>：</a:t>
            </a:r>
            <a:r>
              <a:rPr lang="zh-TW" altLang="zh-TW" sz="1875" dirty="0"/>
              <a:t>輸入</a:t>
            </a:r>
            <a:r>
              <a:rPr lang="en-US" altLang="zh-TW" sz="1875" b="1" dirty="0">
                <a:solidFill>
                  <a:srgbClr val="FF0000"/>
                </a:solidFill>
              </a:rPr>
              <a:t>exploit</a:t>
            </a:r>
            <a:r>
              <a:rPr lang="zh-TW" altLang="en-US" sz="1875" dirty="0"/>
              <a:t>，進行攻擊</a:t>
            </a:r>
            <a:r>
              <a:rPr lang="zh-TW" altLang="zh-TW" sz="1875" dirty="0"/>
              <a:t>靶機。</a:t>
            </a:r>
            <a:endParaRPr lang="zh-TW" altLang="en-US" sz="1875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61" y="2678704"/>
            <a:ext cx="3271838" cy="3714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61" y="3455663"/>
            <a:ext cx="5846321" cy="111729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385027" y="4014313"/>
            <a:ext cx="1920898" cy="1275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6" name="矩形 15"/>
          <p:cNvSpPr/>
          <p:nvPr/>
        </p:nvSpPr>
        <p:spPr>
          <a:xfrm>
            <a:off x="3512623" y="4207345"/>
            <a:ext cx="3471976" cy="3231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500" dirty="0"/>
              <a:t>成</a:t>
            </a:r>
            <a:r>
              <a:rPr lang="zh-TW" altLang="en-US" sz="1500" dirty="0"/>
              <a:t>功</a:t>
            </a:r>
            <a:r>
              <a:rPr lang="zh-TW" altLang="en-US" sz="1500" dirty="0"/>
              <a:t>使用</a:t>
            </a:r>
            <a:r>
              <a:rPr lang="en-US" altLang="zh-TW" sz="1500" dirty="0"/>
              <a:t>root</a:t>
            </a:r>
            <a:r>
              <a:rPr lang="zh-TW" altLang="en-US" sz="1500" dirty="0"/>
              <a:t>帳號空密碼登入靶機</a:t>
            </a:r>
            <a:r>
              <a:rPr lang="en-US" altLang="zh-TW" sz="1500" dirty="0" err="1"/>
              <a:t>mysql</a:t>
            </a:r>
            <a:endParaRPr lang="zh-TW" altLang="en-US" sz="1500" dirty="0"/>
          </a:p>
        </p:txBody>
      </p:sp>
      <p:sp>
        <p:nvSpPr>
          <p:cNvPr id="19" name="矩形 18"/>
          <p:cNvSpPr/>
          <p:nvPr/>
        </p:nvSpPr>
        <p:spPr>
          <a:xfrm>
            <a:off x="518091" y="4638492"/>
            <a:ext cx="6782170" cy="380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75" dirty="0"/>
              <a:t>Step.8</a:t>
            </a:r>
            <a:r>
              <a:rPr lang="zh-TW" altLang="zh-TW" sz="1875" dirty="0"/>
              <a:t>：</a:t>
            </a:r>
            <a:r>
              <a:rPr lang="zh-TW" altLang="en-US" sz="1875" dirty="0"/>
              <a:t>輸入</a:t>
            </a:r>
            <a:r>
              <a:rPr lang="en-US" altLang="zh-TW" sz="1875" dirty="0"/>
              <a:t>exit</a:t>
            </a:r>
            <a:r>
              <a:rPr lang="zh-TW" altLang="en-US" sz="1875" dirty="0"/>
              <a:t>，退出</a:t>
            </a:r>
            <a:r>
              <a:rPr lang="en-US" altLang="zh-TW" sz="1875" dirty="0" err="1"/>
              <a:t>Metasploit</a:t>
            </a:r>
            <a:r>
              <a:rPr lang="zh-TW" altLang="en-US" sz="1875" dirty="0"/>
              <a:t>。</a:t>
            </a:r>
            <a:endParaRPr lang="en-US" altLang="zh-TW" sz="1875" dirty="0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61" y="5061814"/>
            <a:ext cx="3716462" cy="40079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16291E8-051C-4EDF-A068-4C8F8B0B05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142351" y="170155"/>
            <a:ext cx="3684022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 Login Utility</a:t>
            </a:r>
            <a:endParaRPr lang="zh-TW" altLang="en-US" sz="285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826590"/>
            <a:ext cx="9135731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680737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142351" y="170155"/>
            <a:ext cx="3684022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 Login Utility</a:t>
            </a:r>
            <a:endParaRPr lang="zh-TW" altLang="en-US" sz="285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9803" y="1594753"/>
            <a:ext cx="7912291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75" dirty="0"/>
              <a:t>Step.9</a:t>
            </a:r>
            <a:r>
              <a:rPr lang="zh-TW" altLang="zh-TW" sz="1875" dirty="0"/>
              <a:t>：</a:t>
            </a:r>
            <a:r>
              <a:rPr lang="zh-TW" altLang="en-US" sz="1875" dirty="0"/>
              <a:t>輸入</a:t>
            </a:r>
            <a:r>
              <a:rPr lang="en-US" altLang="zh-TW" sz="1875" b="1" dirty="0" err="1">
                <a:solidFill>
                  <a:srgbClr val="FF0000"/>
                </a:solidFill>
              </a:rPr>
              <a:t>mysql</a:t>
            </a:r>
            <a:r>
              <a:rPr lang="en-US" altLang="zh-TW" sz="1875" b="1" dirty="0">
                <a:solidFill>
                  <a:srgbClr val="FF0000"/>
                </a:solidFill>
              </a:rPr>
              <a:t> -u root -h &lt;</a:t>
            </a:r>
            <a:r>
              <a:rPr lang="zh-TW" altLang="en-US" sz="1875" b="1" dirty="0">
                <a:solidFill>
                  <a:srgbClr val="FF0000"/>
                </a:solidFill>
              </a:rPr>
              <a:t>靶機</a:t>
            </a:r>
            <a:r>
              <a:rPr lang="en-US" altLang="zh-TW" sz="1875" b="1" dirty="0">
                <a:solidFill>
                  <a:srgbClr val="FF0000"/>
                </a:solidFill>
              </a:rPr>
              <a:t>IP&gt; </a:t>
            </a:r>
            <a:r>
              <a:rPr lang="zh-TW" altLang="en-US" sz="1875" dirty="0"/>
              <a:t>，使用</a:t>
            </a:r>
            <a:r>
              <a:rPr lang="en-US" altLang="zh-TW" sz="1875" dirty="0"/>
              <a:t>root</a:t>
            </a:r>
            <a:r>
              <a:rPr lang="zh-TW" altLang="en-US" sz="1875" dirty="0"/>
              <a:t>帳號空密碼登入靶</a:t>
            </a:r>
            <a:r>
              <a:rPr lang="zh-TW" altLang="en-US" sz="1875" dirty="0"/>
              <a:t>機</a:t>
            </a:r>
            <a:r>
              <a:rPr lang="en-US" altLang="zh-TW" sz="1875" dirty="0" err="1"/>
              <a:t>mysql</a:t>
            </a:r>
            <a:r>
              <a:rPr lang="zh-TW" altLang="en-US" sz="1875" dirty="0"/>
              <a:t>。</a:t>
            </a:r>
            <a:endParaRPr lang="en-US" altLang="zh-TW" sz="1875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14" y="2049753"/>
            <a:ext cx="4722019" cy="117157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99803" y="3318538"/>
            <a:ext cx="7912291" cy="380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75" dirty="0"/>
              <a:t>Step.10</a:t>
            </a:r>
            <a:r>
              <a:rPr lang="zh-TW" altLang="zh-TW" sz="1875" dirty="0"/>
              <a:t>：</a:t>
            </a:r>
            <a:r>
              <a:rPr lang="zh-TW" altLang="en-US" sz="1875" dirty="0"/>
              <a:t>輸入</a:t>
            </a:r>
            <a:r>
              <a:rPr lang="en-US" altLang="zh-TW" sz="1875" b="1" dirty="0">
                <a:solidFill>
                  <a:srgbClr val="FF0000"/>
                </a:solidFill>
              </a:rPr>
              <a:t>show databases;</a:t>
            </a:r>
            <a:r>
              <a:rPr lang="zh-TW" altLang="en-US" sz="1875" dirty="0"/>
              <a:t>，顯示靶機</a:t>
            </a:r>
            <a:r>
              <a:rPr lang="en-US" altLang="zh-TW" sz="1875" dirty="0" err="1"/>
              <a:t>mysql</a:t>
            </a:r>
            <a:r>
              <a:rPr lang="zh-TW" altLang="en-US" sz="1875" dirty="0"/>
              <a:t>所有資料庫名稱。</a:t>
            </a:r>
            <a:endParaRPr lang="en-US" altLang="zh-TW" sz="1875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13" y="3676328"/>
            <a:ext cx="2603460" cy="208616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16291E8-051C-4EDF-A068-4C8F8B0B0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0" y="826590"/>
            <a:ext cx="9135731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549466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500" b="1" dirty="0"/>
              <a:t>'rlogin' Remote Login Service Enabled</a:t>
            </a:r>
          </a:p>
        </p:txBody>
      </p:sp>
    </p:spTree>
    <p:extLst>
      <p:ext uri="{BB962C8B-B14F-4D97-AF65-F5344CB8AC3E}">
        <p14:creationId xmlns:p14="http://schemas.microsoft.com/office/powerpoint/2010/main" val="21097920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375" b="1" dirty="0" err="1"/>
              <a:t>ingreslock</a:t>
            </a:r>
            <a:endParaRPr lang="en-US" altLang="zh-TW" sz="3375" b="1" dirty="0"/>
          </a:p>
        </p:txBody>
      </p:sp>
    </p:spTree>
    <p:extLst>
      <p:ext uri="{BB962C8B-B14F-4D97-AF65-F5344CB8AC3E}">
        <p14:creationId xmlns:p14="http://schemas.microsoft.com/office/powerpoint/2010/main" val="36855925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2"/>
          <a:srcRect l="1" t="43756" r="55462" b="18305"/>
          <a:stretch/>
        </p:blipFill>
        <p:spPr>
          <a:xfrm>
            <a:off x="406957" y="3134996"/>
            <a:ext cx="3414820" cy="2206814"/>
          </a:xfrm>
          <a:prstGeom prst="rect">
            <a:avLst/>
          </a:prstGeom>
        </p:spPr>
      </p:pic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542613" y="5643562"/>
            <a:ext cx="458390" cy="377429"/>
          </a:xfrm>
        </p:spPr>
        <p:txBody>
          <a:bodyPr/>
          <a:lstStyle/>
          <a:p>
            <a:r>
              <a:rPr lang="en-US" altLang="zh-TW" sz="1500" dirty="0"/>
              <a:t>24</a:t>
            </a:r>
            <a:endParaRPr lang="zh-TW" altLang="en-US" sz="1500" dirty="0"/>
          </a:p>
        </p:txBody>
      </p:sp>
      <p:sp>
        <p:nvSpPr>
          <p:cNvPr id="13" name="矩形 12"/>
          <p:cNvSpPr/>
          <p:nvPr/>
        </p:nvSpPr>
        <p:spPr>
          <a:xfrm>
            <a:off x="262531" y="1608346"/>
            <a:ext cx="8271869" cy="111228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68573" tIns="34286" rIns="68573" bIns="342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875" b="1" dirty="0" err="1">
                <a:latin typeface="Times New Roman"/>
                <a:ea typeface="新細明體"/>
                <a:cs typeface="新細明體"/>
              </a:rPr>
              <a:t>Ingreslock</a:t>
            </a:r>
            <a:r>
              <a:rPr lang="zh-TW" altLang="en-US" sz="1875" b="1" dirty="0">
                <a:latin typeface="Times New Roman"/>
                <a:ea typeface="新細明體"/>
                <a:cs typeface="新細明體"/>
              </a:rPr>
              <a:t>說明</a:t>
            </a:r>
            <a:r>
              <a:rPr lang="en-US" altLang="zh-TW" sz="1875" b="1" dirty="0">
                <a:latin typeface="Times New Roman"/>
                <a:ea typeface="新細明體"/>
                <a:cs typeface="新細明體"/>
              </a:rPr>
              <a:t>: </a:t>
            </a:r>
          </a:p>
          <a:p>
            <a:r>
              <a:rPr lang="en-US" altLang="zh-TW" sz="1875" dirty="0" err="1">
                <a:latin typeface="Times New Roman"/>
                <a:ea typeface="新細明體"/>
                <a:cs typeface="新細明體"/>
              </a:rPr>
              <a:t>Ingreslock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後門程式監聽在</a:t>
            </a:r>
            <a:r>
              <a:rPr lang="en-US" altLang="zh-TW" sz="1875" dirty="0">
                <a:latin typeface="Times New Roman"/>
                <a:ea typeface="新細明體"/>
                <a:cs typeface="新細明體"/>
              </a:rPr>
              <a:t>1524Port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，連接到</a:t>
            </a:r>
            <a:r>
              <a:rPr lang="en-US" altLang="zh-TW" sz="1875" dirty="0">
                <a:latin typeface="Times New Roman"/>
                <a:ea typeface="新細明體"/>
                <a:cs typeface="新細明體"/>
              </a:rPr>
              <a:t>1524Port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就可以直接獲得</a:t>
            </a:r>
            <a:r>
              <a:rPr lang="en-US" altLang="zh-TW" sz="1875" dirty="0">
                <a:latin typeface="Times New Roman"/>
                <a:ea typeface="新細明體"/>
                <a:cs typeface="新細明體"/>
              </a:rPr>
              <a:t>root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權限</a:t>
            </a:r>
            <a:r>
              <a:rPr lang="en-US" altLang="zh-TW" sz="1875" dirty="0">
                <a:latin typeface="Times New Roman"/>
                <a:ea typeface="新細明體"/>
                <a:cs typeface="新細明體"/>
              </a:rPr>
              <a:t>,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，經常被用於已被入侵的伺服器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。</a:t>
            </a:r>
            <a:endParaRPr lang="en-US" altLang="zh-TW" sz="1875" dirty="0">
              <a:latin typeface="Times New Roman"/>
              <a:ea typeface="新細明體"/>
              <a:cs typeface="新細明體"/>
            </a:endParaRPr>
          </a:p>
          <a:p>
            <a:endParaRPr lang="en-US" altLang="zh-TW" sz="1875" dirty="0">
              <a:latin typeface="Times New Roman"/>
              <a:ea typeface="新細明體"/>
              <a:cs typeface="新細明體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6957" y="4487782"/>
            <a:ext cx="3012384" cy="250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" name="矩形 1"/>
          <p:cNvSpPr/>
          <p:nvPr/>
        </p:nvSpPr>
        <p:spPr>
          <a:xfrm>
            <a:off x="4918554" y="2443632"/>
            <a:ext cx="367049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dirty="0"/>
              <a:t>http://klmy0.blog.51cto.com/12377962/1893770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16291E8-051C-4EDF-A068-4C8F8B0B0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826590"/>
            <a:ext cx="9135731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15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05776" y="195028"/>
            <a:ext cx="1998881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ingreslock</a:t>
            </a:r>
            <a:endParaRPr lang="zh-TW" altLang="en-US" sz="285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097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3155" y="1525328"/>
            <a:ext cx="5963864" cy="380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75" dirty="0"/>
              <a:t>Step.1</a:t>
            </a:r>
            <a:r>
              <a:rPr lang="zh-TW" altLang="zh-TW" sz="1875" dirty="0"/>
              <a:t>：</a:t>
            </a:r>
            <a:r>
              <a:rPr lang="zh-TW" altLang="en-US" sz="1875" dirty="0"/>
              <a:t>輸入</a:t>
            </a:r>
            <a:r>
              <a:rPr lang="en-US" altLang="zh-TW" sz="1875" b="1" dirty="0">
                <a:solidFill>
                  <a:srgbClr val="FF0000"/>
                </a:solidFill>
              </a:rPr>
              <a:t>telnet &lt;</a:t>
            </a:r>
            <a:r>
              <a:rPr lang="zh-TW" altLang="en-US" sz="1875" b="1" dirty="0">
                <a:solidFill>
                  <a:srgbClr val="FF0000"/>
                </a:solidFill>
              </a:rPr>
              <a:t>靶機</a:t>
            </a:r>
            <a:r>
              <a:rPr lang="en-US" altLang="zh-TW" sz="1875" b="1" dirty="0">
                <a:solidFill>
                  <a:srgbClr val="FF0000"/>
                </a:solidFill>
              </a:rPr>
              <a:t>IP&gt; </a:t>
            </a:r>
            <a:r>
              <a:rPr lang="en-US" altLang="zh-TW" sz="1875" b="1" dirty="0">
                <a:solidFill>
                  <a:srgbClr val="FF0000"/>
                </a:solidFill>
              </a:rPr>
              <a:t>1524</a:t>
            </a:r>
            <a:r>
              <a:rPr lang="zh-TW" altLang="en-US" sz="1875" dirty="0"/>
              <a:t> ，即可登入靶機</a:t>
            </a:r>
            <a:endParaRPr lang="en-US" altLang="zh-TW" sz="1875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5776" y="195028"/>
            <a:ext cx="1998881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ingreslock</a:t>
            </a:r>
            <a:endParaRPr lang="zh-TW" altLang="en-US" sz="285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826590"/>
            <a:ext cx="9135731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15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5" y="1945231"/>
            <a:ext cx="4391715" cy="113202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43155" y="3139370"/>
            <a:ext cx="8352927" cy="380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75" dirty="0"/>
              <a:t>Step.2</a:t>
            </a:r>
            <a:r>
              <a:rPr lang="zh-TW" altLang="zh-TW" sz="1875" dirty="0"/>
              <a:t>：</a:t>
            </a:r>
            <a:r>
              <a:rPr lang="zh-TW" altLang="en-US" sz="1875" dirty="0"/>
              <a:t>登入靶機後可輸入</a:t>
            </a:r>
            <a:r>
              <a:rPr lang="en-US" altLang="zh-TW" sz="1875" b="1" dirty="0" err="1">
                <a:solidFill>
                  <a:srgbClr val="FF0000"/>
                </a:solidFill>
              </a:rPr>
              <a:t>whoami</a:t>
            </a:r>
            <a:r>
              <a:rPr lang="zh-TW" altLang="en-US" sz="1875" dirty="0"/>
              <a:t>與</a:t>
            </a:r>
            <a:r>
              <a:rPr lang="en-US" altLang="zh-TW" sz="1875" b="1" dirty="0">
                <a:solidFill>
                  <a:srgbClr val="FF0000"/>
                </a:solidFill>
              </a:rPr>
              <a:t>ls -l</a:t>
            </a:r>
            <a:r>
              <a:rPr lang="zh-TW" altLang="en-US" sz="1875" dirty="0"/>
              <a:t>查詢當前帳號權限，與當前目錄檔案</a:t>
            </a:r>
            <a:r>
              <a:rPr lang="zh-TW" altLang="en-US" sz="1875" dirty="0"/>
              <a:t>。</a:t>
            </a:r>
            <a:endParaRPr lang="en-US" altLang="zh-TW" sz="1875" b="1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4" y="3559273"/>
            <a:ext cx="6452054" cy="201847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16291E8-051C-4EDF-A068-4C8F8B0B0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77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45093" y="1601411"/>
            <a:ext cx="8398122" cy="156499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68573" tIns="34286" rIns="68573" bIns="342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875" b="1" dirty="0">
                <a:latin typeface="Times New Roman"/>
                <a:ea typeface="新細明體"/>
                <a:cs typeface="新細明體"/>
              </a:rPr>
              <a:t>'rlogin' Remote Login Service </a:t>
            </a:r>
            <a:r>
              <a:rPr lang="en-US" altLang="zh-TW" sz="1875" b="1" dirty="0">
                <a:latin typeface="Times New Roman"/>
                <a:ea typeface="新細明體"/>
                <a:cs typeface="新細明體"/>
              </a:rPr>
              <a:t>Enabled</a:t>
            </a:r>
            <a:r>
              <a:rPr lang="zh-TW" altLang="en-US" sz="1875" b="1" dirty="0">
                <a:latin typeface="Times New Roman"/>
                <a:ea typeface="新細明體"/>
                <a:cs typeface="新細明體"/>
              </a:rPr>
              <a:t>說明</a:t>
            </a:r>
            <a:r>
              <a:rPr lang="en-US" altLang="zh-TW" sz="1875" b="1" dirty="0">
                <a:latin typeface="Times New Roman"/>
                <a:ea typeface="新細明體"/>
                <a:cs typeface="新細明體"/>
              </a:rPr>
              <a:t>: </a:t>
            </a:r>
            <a:endParaRPr lang="en-US" altLang="zh-TW" sz="1875" b="1" dirty="0">
              <a:latin typeface="Times New Roman"/>
              <a:ea typeface="新細明體"/>
              <a:cs typeface="新細明體"/>
            </a:endParaRPr>
          </a:p>
          <a:p>
            <a:r>
              <a:rPr lang="en-US" altLang="zh-TW" sz="1875" dirty="0">
                <a:latin typeface="Times New Roman"/>
                <a:ea typeface="新細明體"/>
                <a:cs typeface="新細明體"/>
              </a:rPr>
              <a:t>rlogin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可以遠程注冊到一個系統，它和</a:t>
            </a:r>
            <a:r>
              <a:rPr lang="en-US" altLang="zh-TW" sz="1875" dirty="0">
                <a:latin typeface="Times New Roman"/>
                <a:ea typeface="新細明體"/>
                <a:cs typeface="新細明體"/>
              </a:rPr>
              <a:t>telnet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相似。</a:t>
            </a:r>
          </a:p>
          <a:p>
            <a:r>
              <a:rPr lang="en-US" altLang="zh-TW" sz="1875" dirty="0">
                <a:latin typeface="Times New Roman"/>
                <a:ea typeface="新細明體"/>
                <a:cs typeface="新細明體"/>
              </a:rPr>
              <a:t>『r</a:t>
            </a:r>
            <a:r>
              <a:rPr lang="en-US" altLang="zh-TW" sz="1875" dirty="0">
                <a:latin typeface="Times New Roman"/>
                <a:ea typeface="新細明體"/>
                <a:cs typeface="新細明體"/>
              </a:rPr>
              <a:t>』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服務（</a:t>
            </a:r>
            <a:r>
              <a:rPr lang="en-US" altLang="zh-TW" sz="1875" dirty="0" err="1">
                <a:latin typeface="Times New Roman"/>
                <a:ea typeface="新細明體"/>
                <a:cs typeface="新細明體"/>
              </a:rPr>
              <a:t>rexec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連接埠</a:t>
            </a:r>
            <a:r>
              <a:rPr lang="en-US" altLang="zh-TW" sz="1875" dirty="0">
                <a:latin typeface="Times New Roman"/>
                <a:ea typeface="新細明體"/>
                <a:cs typeface="新細明體"/>
              </a:rPr>
              <a:t>512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、</a:t>
            </a:r>
            <a:r>
              <a:rPr lang="en-US" altLang="zh-TW" sz="1875" dirty="0">
                <a:latin typeface="Times New Roman"/>
                <a:ea typeface="新細明體"/>
                <a:cs typeface="新細明體"/>
              </a:rPr>
              <a:t>rlogin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連接埠</a:t>
            </a:r>
            <a:r>
              <a:rPr lang="en-US" altLang="zh-TW" sz="1875" dirty="0">
                <a:latin typeface="Times New Roman"/>
                <a:ea typeface="新細明體"/>
                <a:cs typeface="新細明體"/>
              </a:rPr>
              <a:t>513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、</a:t>
            </a:r>
            <a:r>
              <a:rPr lang="en-US" altLang="zh-TW" sz="1875" dirty="0" err="1">
                <a:latin typeface="Times New Roman"/>
                <a:ea typeface="新細明體"/>
                <a:cs typeface="新細明體"/>
              </a:rPr>
              <a:t>rsh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連接埠</a:t>
            </a:r>
            <a:r>
              <a:rPr lang="en-US" altLang="zh-TW" sz="1875" dirty="0">
                <a:latin typeface="Times New Roman"/>
                <a:ea typeface="新細明體"/>
                <a:cs typeface="新細明體"/>
              </a:rPr>
              <a:t>514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），允許遠端不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需輸入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密碼即可執行互動式交談的服務</a:t>
            </a:r>
            <a:r>
              <a:rPr lang="zh-TW" altLang="en-US" sz="1875" dirty="0">
                <a:latin typeface="Times New Roman"/>
                <a:ea typeface="新細明體"/>
                <a:cs typeface="新細明體"/>
              </a:rPr>
              <a:t>。</a:t>
            </a:r>
            <a:endParaRPr lang="en-US" altLang="zh-TW" sz="1875" dirty="0">
              <a:latin typeface="Times New Roman"/>
              <a:ea typeface="新細明體"/>
              <a:cs typeface="新細明體"/>
            </a:endParaRPr>
          </a:p>
          <a:p>
            <a:endParaRPr lang="zh-TW" altLang="en-US" sz="1875" dirty="0">
              <a:latin typeface="Times New Roman"/>
              <a:ea typeface="新細明體"/>
              <a:cs typeface="新細明體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l="-369" t="46955" r="57022" b="25390"/>
          <a:stretch/>
        </p:blipFill>
        <p:spPr>
          <a:xfrm>
            <a:off x="245093" y="3428259"/>
            <a:ext cx="3811773" cy="184489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93390" y="3884812"/>
            <a:ext cx="3053858" cy="692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" name="矩形 1"/>
          <p:cNvSpPr/>
          <p:nvPr/>
        </p:nvSpPr>
        <p:spPr>
          <a:xfrm>
            <a:off x="4056868" y="2889403"/>
            <a:ext cx="464402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dirty="0"/>
              <a:t>https://yniewu.blogspot.tw/2013/01/metasploitablepart1.html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16291E8-051C-4EDF-A068-4C8F8B0B0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245093" y="59072"/>
            <a:ext cx="8565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'rlogin' Remote Login Service Enabled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826590"/>
            <a:ext cx="9135731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940073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245093" y="59072"/>
            <a:ext cx="8565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'rlogin' Remote Login Service Enabled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0285" y="1653205"/>
            <a:ext cx="7513941" cy="380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75" dirty="0"/>
              <a:t>Step.1</a:t>
            </a:r>
            <a:r>
              <a:rPr lang="zh-TW" altLang="zh-TW" sz="1875" dirty="0"/>
              <a:t>：</a:t>
            </a:r>
            <a:r>
              <a:rPr lang="zh-TW" altLang="en-US" sz="1875" dirty="0"/>
              <a:t>使用攻擊主機先安裝</a:t>
            </a:r>
            <a:r>
              <a:rPr lang="en-US" altLang="zh-TW" sz="1875" dirty="0" err="1"/>
              <a:t>rsh</a:t>
            </a:r>
            <a:r>
              <a:rPr lang="en-US" altLang="zh-TW" sz="1875" dirty="0"/>
              <a:t>-client </a:t>
            </a:r>
            <a:r>
              <a:rPr lang="zh-TW" altLang="en-US" sz="1875" dirty="0"/>
              <a:t>，輸入</a:t>
            </a:r>
            <a:r>
              <a:rPr lang="en-US" altLang="zh-TW" sz="1875" b="1" dirty="0">
                <a:solidFill>
                  <a:srgbClr val="FF0000"/>
                </a:solidFill>
              </a:rPr>
              <a:t>apt-get install </a:t>
            </a:r>
            <a:r>
              <a:rPr lang="en-US" altLang="zh-TW" sz="1875" b="1" dirty="0" err="1">
                <a:solidFill>
                  <a:srgbClr val="FF0000"/>
                </a:solidFill>
              </a:rPr>
              <a:t>rsh</a:t>
            </a:r>
            <a:r>
              <a:rPr lang="en-US" altLang="zh-TW" sz="1875" b="1" dirty="0">
                <a:solidFill>
                  <a:srgbClr val="FF0000"/>
                </a:solidFill>
              </a:rPr>
              <a:t>-client</a:t>
            </a:r>
            <a:endParaRPr lang="zh-TW" altLang="en-US" sz="1875" dirty="0"/>
          </a:p>
        </p:txBody>
      </p:sp>
      <p:pic>
        <p:nvPicPr>
          <p:cNvPr id="9" name="圖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73" y="2155265"/>
            <a:ext cx="4618922" cy="8577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84673" y="3157236"/>
            <a:ext cx="5571703" cy="380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75" dirty="0"/>
              <a:t>Step.2</a:t>
            </a:r>
            <a:r>
              <a:rPr lang="zh-TW" altLang="zh-TW" sz="1875" dirty="0"/>
              <a:t>：</a:t>
            </a:r>
            <a:r>
              <a:rPr lang="zh-TW" altLang="en-US" sz="1875" dirty="0"/>
              <a:t>進行遠端連線</a:t>
            </a:r>
            <a:r>
              <a:rPr lang="zh-TW" altLang="en-US" sz="1875" dirty="0"/>
              <a:t>，輸入</a:t>
            </a:r>
            <a:r>
              <a:rPr lang="en-US" altLang="zh-TW" sz="1875" b="1" dirty="0">
                <a:solidFill>
                  <a:srgbClr val="FF0000"/>
                </a:solidFill>
              </a:rPr>
              <a:t>rlogin -l root &lt;</a:t>
            </a:r>
            <a:r>
              <a:rPr lang="zh-TW" altLang="en-US" sz="1875" b="1" dirty="0">
                <a:solidFill>
                  <a:srgbClr val="FF0000"/>
                </a:solidFill>
              </a:rPr>
              <a:t>靶機</a:t>
            </a:r>
            <a:r>
              <a:rPr lang="en-US" altLang="zh-TW" sz="1875" b="1" dirty="0">
                <a:solidFill>
                  <a:srgbClr val="FF0000"/>
                </a:solidFill>
              </a:rPr>
              <a:t>IP&gt;</a:t>
            </a:r>
          </a:p>
        </p:txBody>
      </p:sp>
      <p:pic>
        <p:nvPicPr>
          <p:cNvPr id="14" name="圖片 1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74"/>
          <a:stretch/>
        </p:blipFill>
        <p:spPr>
          <a:xfrm>
            <a:off x="556521" y="3659296"/>
            <a:ext cx="3671055" cy="183739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303363" y="4110560"/>
            <a:ext cx="4438058" cy="9348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68573" tIns="34286" rIns="68573" bIns="34286">
            <a:spAutoFit/>
          </a:bodyPr>
          <a:lstStyle/>
          <a:p>
            <a:r>
              <a:rPr lang="zh-TW" altLang="zh-TW" sz="1875" dirty="0"/>
              <a:t>已完成靶機免密碼登入，取得最高權限</a:t>
            </a:r>
            <a:endParaRPr lang="en-US" altLang="zh-TW" sz="1875" dirty="0"/>
          </a:p>
          <a:p>
            <a:r>
              <a:rPr lang="zh-TW" altLang="zh-TW" sz="1875" dirty="0"/>
              <a:t>可輸入</a:t>
            </a:r>
            <a:r>
              <a:rPr lang="en-US" altLang="zh-TW" sz="1875" dirty="0"/>
              <a:t>id</a:t>
            </a:r>
            <a:r>
              <a:rPr lang="zh-TW" altLang="zh-TW" sz="1875" dirty="0"/>
              <a:t>或</a:t>
            </a:r>
            <a:r>
              <a:rPr lang="en-US" altLang="zh-TW" sz="1875" dirty="0" err="1"/>
              <a:t>whoami</a:t>
            </a:r>
            <a:r>
              <a:rPr lang="zh-TW" altLang="zh-TW" sz="1875" dirty="0"/>
              <a:t>查看當前權限與主機</a:t>
            </a:r>
            <a:endParaRPr lang="en-US" altLang="zh-TW" sz="1875" dirty="0"/>
          </a:p>
          <a:p>
            <a:r>
              <a:rPr lang="zh-TW" altLang="zh-TW" sz="1875" dirty="0"/>
              <a:t>如需離開指令為</a:t>
            </a:r>
            <a:r>
              <a:rPr lang="en-US" altLang="zh-TW" sz="1875" dirty="0"/>
              <a:t>exit</a:t>
            </a:r>
            <a:endParaRPr lang="zh-TW" altLang="zh-TW" sz="1875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16291E8-051C-4EDF-A068-4C8F8B0B0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776" y="6207487"/>
            <a:ext cx="9232776" cy="67554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826590"/>
            <a:ext cx="9135731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81457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500" b="1" dirty="0" err="1"/>
              <a:t>Mis</a:t>
            </a:r>
            <a:r>
              <a:rPr lang="en-US" altLang="zh-TW" sz="4500" b="1" dirty="0"/>
              <a:t>-Configured NFS Share</a:t>
            </a:r>
          </a:p>
        </p:txBody>
      </p:sp>
    </p:spTree>
    <p:extLst>
      <p:ext uri="{BB962C8B-B14F-4D97-AF65-F5344CB8AC3E}">
        <p14:creationId xmlns:p14="http://schemas.microsoft.com/office/powerpoint/2010/main" val="1423741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574</TotalTime>
  <Words>2514</Words>
  <Application>Microsoft Office PowerPoint</Application>
  <PresentationFormat>如螢幕大小 (4:3)</PresentationFormat>
  <Paragraphs>330</Paragraphs>
  <Slides>62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71" baseType="lpstr">
      <vt:lpstr>微软雅黑</vt:lpstr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Linux伺服器漏洞分析實務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Win7</dc:creator>
  <cp:lastModifiedBy>Eric .</cp:lastModifiedBy>
  <cp:revision>253</cp:revision>
  <dcterms:created xsi:type="dcterms:W3CDTF">2017-07-13T07:48:20Z</dcterms:created>
  <dcterms:modified xsi:type="dcterms:W3CDTF">2020-07-11T08:30:20Z</dcterms:modified>
</cp:coreProperties>
</file>