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21" r:id="rId3"/>
    <p:sldId id="348" r:id="rId4"/>
    <p:sldId id="367" r:id="rId5"/>
    <p:sldId id="349" r:id="rId6"/>
    <p:sldId id="350" r:id="rId7"/>
    <p:sldId id="344" r:id="rId8"/>
    <p:sldId id="366" r:id="rId9"/>
    <p:sldId id="324" r:id="rId10"/>
    <p:sldId id="362" r:id="rId11"/>
    <p:sldId id="323" r:id="rId12"/>
    <p:sldId id="262" r:id="rId13"/>
    <p:sldId id="351" r:id="rId14"/>
    <p:sldId id="263" r:id="rId15"/>
    <p:sldId id="345" r:id="rId16"/>
    <p:sldId id="295" r:id="rId17"/>
    <p:sldId id="325" r:id="rId18"/>
    <p:sldId id="363" r:id="rId19"/>
    <p:sldId id="358" r:id="rId20"/>
    <p:sldId id="359" r:id="rId21"/>
    <p:sldId id="301" r:id="rId22"/>
    <p:sldId id="297" r:id="rId23"/>
    <p:sldId id="364" r:id="rId24"/>
    <p:sldId id="339" r:id="rId25"/>
    <p:sldId id="298" r:id="rId26"/>
    <p:sldId id="340" r:id="rId27"/>
    <p:sldId id="329" r:id="rId28"/>
    <p:sldId id="330" r:id="rId29"/>
    <p:sldId id="365" r:id="rId30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F8D7CD"/>
    <a:srgbClr val="D2DEEF"/>
    <a:srgbClr val="EAEFF7"/>
    <a:srgbClr val="5B9BD5"/>
    <a:srgbClr val="003192"/>
    <a:srgbClr val="4E7AB7"/>
    <a:srgbClr val="FAC021"/>
    <a:srgbClr val="FFC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75AB7-8540-4E7F-9A04-CDAA078376A1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4BE63932-FD7D-41AB-90B4-BD2C4FB94F95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微學分</a:t>
          </a:r>
          <a:r>
            <a:rPr lang="en-US" altLang="zh-TW" dirty="0"/>
            <a:t>[</a:t>
          </a:r>
          <a:r>
            <a:rPr lang="en-US" altLang="zh-TW" b="1" dirty="0"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lang="zh-TW" altLang="en-US" b="1" dirty="0">
              <a:latin typeface="標楷體" panose="03000509000000000000" pitchFamily="65" charset="-120"/>
              <a:ea typeface="標楷體" panose="03000509000000000000" pitchFamily="65" charset="-120"/>
            </a:rPr>
            <a:t>學期</a:t>
          </a:r>
          <a:r>
            <a:rPr lang="en-US" altLang="zh-TW" b="1" dirty="0">
              <a:latin typeface="標楷體" panose="03000509000000000000" pitchFamily="65" charset="-120"/>
              <a:ea typeface="標楷體" panose="03000509000000000000" pitchFamily="65" charset="-120"/>
            </a:rPr>
            <a:t>18</a:t>
          </a:r>
          <a:r>
            <a:rPr lang="zh-TW" altLang="en-US" b="1" dirty="0">
              <a:latin typeface="標楷體" panose="03000509000000000000" pitchFamily="65" charset="-120"/>
              <a:ea typeface="標楷體" panose="03000509000000000000" pitchFamily="65" charset="-120"/>
            </a:rPr>
            <a:t>小時</a:t>
          </a:r>
          <a:r>
            <a:rPr lang="en-US" altLang="zh-TW" dirty="0"/>
            <a:t>]</a:t>
          </a:r>
          <a:endParaRPr lang="zh-TW" altLang="en-US" dirty="0"/>
        </a:p>
      </dgm:t>
    </dgm:pt>
    <dgm:pt modelId="{2646DB1C-E1D9-4FF5-B67A-F1F912782ACB}" type="parTrans" cxnId="{80C925E9-3392-4427-B249-C055FC2B0B7D}">
      <dgm:prSet/>
      <dgm:spPr/>
      <dgm:t>
        <a:bodyPr/>
        <a:lstStyle/>
        <a:p>
          <a:endParaRPr lang="zh-TW" altLang="en-US"/>
        </a:p>
      </dgm:t>
    </dgm:pt>
    <dgm:pt modelId="{344D5519-D7DF-444B-AAFD-2AF2B234E9BD}" type="sibTrans" cxnId="{80C925E9-3392-4427-B249-C055FC2B0B7D}">
      <dgm:prSet/>
      <dgm:spPr/>
      <dgm:t>
        <a:bodyPr/>
        <a:lstStyle/>
        <a:p>
          <a:endParaRPr lang="zh-TW" altLang="en-US"/>
        </a:p>
      </dgm:t>
    </dgm:pt>
    <dgm:pt modelId="{AB839E07-B7D7-4251-A9D8-821FF827CBB7}">
      <dgm:prSet phldrT="[文字]"/>
      <dgm:spPr/>
      <dgm:t>
        <a:bodyPr/>
        <a:lstStyle/>
        <a:p>
          <a:r>
            <a:rPr lang="zh-TW" altLang="en-US" dirty="0"/>
            <a:t>課程具彈性、修課學生可限制人數</a:t>
          </a:r>
        </a:p>
      </dgm:t>
    </dgm:pt>
    <dgm:pt modelId="{A29CD685-F551-4DD2-A19E-FDDCB7CC60B9}" type="parTrans" cxnId="{52848C9F-17C1-476D-AC08-2309561D6D93}">
      <dgm:prSet/>
      <dgm:spPr/>
      <dgm:t>
        <a:bodyPr/>
        <a:lstStyle/>
        <a:p>
          <a:endParaRPr lang="zh-TW" altLang="en-US"/>
        </a:p>
      </dgm:t>
    </dgm:pt>
    <dgm:pt modelId="{0EC974CD-AA0A-4312-8C66-AF15E711CBBC}" type="sibTrans" cxnId="{52848C9F-17C1-476D-AC08-2309561D6D93}">
      <dgm:prSet/>
      <dgm:spPr/>
      <dgm:t>
        <a:bodyPr/>
        <a:lstStyle/>
        <a:p>
          <a:endParaRPr lang="zh-TW" altLang="en-US"/>
        </a:p>
      </dgm:t>
    </dgm:pt>
    <dgm:pt modelId="{62AE9578-C757-4F76-A455-AF012979E9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通識</a:t>
          </a:r>
          <a:r>
            <a: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課程</a:t>
          </a:r>
          <a:r>
            <a:rPr lang="en-US" altLang="zh-TW" dirty="0">
              <a:solidFill>
                <a:schemeClr val="bg1"/>
              </a:solidFill>
            </a:rPr>
            <a:t>[</a:t>
          </a:r>
          <a:r>
            <a:rPr lang="en-US" altLang="zh-TW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lang="zh-TW" altLang="en-US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學期</a:t>
          </a:r>
          <a:r>
            <a:rPr lang="en-US" altLang="zh-TW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36</a:t>
          </a:r>
          <a:r>
            <a:rPr lang="zh-TW" altLang="en-US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小時</a:t>
          </a:r>
          <a:r>
            <a:rPr lang="en-US" altLang="zh-TW" dirty="0">
              <a:solidFill>
                <a:schemeClr val="bg1"/>
              </a:solidFill>
            </a:rPr>
            <a:t>]</a:t>
          </a:r>
          <a:endParaRPr lang="zh-TW" altLang="en-US" dirty="0">
            <a:solidFill>
              <a:schemeClr val="bg1"/>
            </a:solidFill>
          </a:endParaRPr>
        </a:p>
      </dgm:t>
    </dgm:pt>
    <dgm:pt modelId="{3AABE003-E1D0-476E-A4A8-D5A794CE848C}" type="parTrans" cxnId="{822268C7-414B-414B-B9DB-93E827508D4A}">
      <dgm:prSet/>
      <dgm:spPr/>
      <dgm:t>
        <a:bodyPr/>
        <a:lstStyle/>
        <a:p>
          <a:endParaRPr lang="zh-TW" altLang="en-US"/>
        </a:p>
      </dgm:t>
    </dgm:pt>
    <dgm:pt modelId="{18F65DAA-336F-471C-A672-A164731EE7A3}" type="sibTrans" cxnId="{822268C7-414B-414B-B9DB-93E827508D4A}">
      <dgm:prSet/>
      <dgm:spPr/>
      <dgm:t>
        <a:bodyPr/>
        <a:lstStyle/>
        <a:p>
          <a:endParaRPr lang="zh-TW" altLang="en-US"/>
        </a:p>
      </dgm:t>
    </dgm:pt>
    <dgm:pt modelId="{E39E8373-64AF-446C-889F-0036CB90BCDF}">
      <dgm:prSet phldrT="[文字]"/>
      <dgm:spPr/>
      <dgm:t>
        <a:bodyPr/>
        <a:lstStyle/>
        <a:p>
          <a:r>
            <a:rPr lang="zh-TW" altLang="en-US" dirty="0"/>
            <a:t>課程完整，學生較具完備的基安基礎</a:t>
          </a:r>
        </a:p>
      </dgm:t>
    </dgm:pt>
    <dgm:pt modelId="{98518045-5EF1-46F0-8EB7-9E15FB4003DF}" type="parTrans" cxnId="{12E18D75-2CE0-456B-990C-EBC9DEDD6538}">
      <dgm:prSet/>
      <dgm:spPr/>
      <dgm:t>
        <a:bodyPr/>
        <a:lstStyle/>
        <a:p>
          <a:endParaRPr lang="zh-TW" altLang="en-US"/>
        </a:p>
      </dgm:t>
    </dgm:pt>
    <dgm:pt modelId="{D171A641-8545-49EF-9891-FA5419E11074}" type="sibTrans" cxnId="{12E18D75-2CE0-456B-990C-EBC9DEDD6538}">
      <dgm:prSet/>
      <dgm:spPr/>
      <dgm:t>
        <a:bodyPr/>
        <a:lstStyle/>
        <a:p>
          <a:endParaRPr lang="zh-TW" altLang="en-US"/>
        </a:p>
      </dgm:t>
    </dgm:pt>
    <dgm:pt modelId="{625F9A7C-39BF-4F90-97B5-E161E4BC54B9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正常</a:t>
          </a:r>
          <a:r>
            <a: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課程</a:t>
          </a:r>
          <a:r>
            <a:rPr lang="en-US" altLang="zh-TW" dirty="0">
              <a:solidFill>
                <a:schemeClr val="bg1"/>
              </a:solidFill>
            </a:rPr>
            <a:t>[</a:t>
          </a:r>
          <a:r>
            <a:rPr lang="en-US" altLang="zh-TW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lang="zh-TW" altLang="en-US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學期</a:t>
          </a:r>
          <a:r>
            <a:rPr lang="en-US" altLang="zh-TW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54</a:t>
          </a:r>
          <a:r>
            <a:rPr lang="zh-TW" altLang="en-US" b="1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小時</a:t>
          </a:r>
          <a:r>
            <a:rPr lang="en-US" altLang="zh-TW" dirty="0">
              <a:solidFill>
                <a:schemeClr val="bg1"/>
              </a:solidFill>
            </a:rPr>
            <a:t>]</a:t>
          </a:r>
          <a:endParaRPr lang="zh-TW" altLang="en-US" dirty="0">
            <a:solidFill>
              <a:schemeClr val="bg1"/>
            </a:solidFill>
          </a:endParaRPr>
        </a:p>
      </dgm:t>
    </dgm:pt>
    <dgm:pt modelId="{FDF5E30A-C272-4EB5-A049-B809280A1D9A}" type="parTrans" cxnId="{B926D281-F1C5-4B8C-9E6C-F141A95F3929}">
      <dgm:prSet/>
      <dgm:spPr/>
      <dgm:t>
        <a:bodyPr/>
        <a:lstStyle/>
        <a:p>
          <a:endParaRPr lang="zh-TW" altLang="en-US"/>
        </a:p>
      </dgm:t>
    </dgm:pt>
    <dgm:pt modelId="{30979B07-2251-4A17-877D-63A354F97CF7}" type="sibTrans" cxnId="{B926D281-F1C5-4B8C-9E6C-F141A95F3929}">
      <dgm:prSet/>
      <dgm:spPr/>
      <dgm:t>
        <a:bodyPr/>
        <a:lstStyle/>
        <a:p>
          <a:endParaRPr lang="zh-TW" altLang="en-US"/>
        </a:p>
      </dgm:t>
    </dgm:pt>
    <dgm:pt modelId="{3AC99781-245B-40D9-B724-D3F4C409B293}">
      <dgm:prSet phldrT="[文字]"/>
      <dgm:spPr/>
      <dgm:t>
        <a:bodyPr/>
        <a:lstStyle/>
        <a:p>
          <a:r>
            <a:rPr lang="zh-TW" altLang="en-US" dirty="0"/>
            <a:t>課程完整，學生較具完備的基安基礎</a:t>
          </a:r>
        </a:p>
      </dgm:t>
    </dgm:pt>
    <dgm:pt modelId="{DE607214-DD5F-41CA-98BE-5F2D162273D2}" type="parTrans" cxnId="{AB180DE1-1EB2-435C-8624-D321785690BC}">
      <dgm:prSet/>
      <dgm:spPr/>
      <dgm:t>
        <a:bodyPr/>
        <a:lstStyle/>
        <a:p>
          <a:endParaRPr lang="zh-TW" altLang="en-US"/>
        </a:p>
      </dgm:t>
    </dgm:pt>
    <dgm:pt modelId="{F7A2058C-3977-4445-9A52-0F08256E1569}" type="sibTrans" cxnId="{AB180DE1-1EB2-435C-8624-D321785690BC}">
      <dgm:prSet/>
      <dgm:spPr/>
      <dgm:t>
        <a:bodyPr/>
        <a:lstStyle/>
        <a:p>
          <a:endParaRPr lang="zh-TW" altLang="en-US"/>
        </a:p>
      </dgm:t>
    </dgm:pt>
    <dgm:pt modelId="{4913CB6D-C48D-4E49-B3F7-0E0FCA251F9C}">
      <dgm:prSet/>
      <dgm:spPr/>
      <dgm:t>
        <a:bodyPr/>
        <a:lstStyle/>
        <a:p>
          <a:r>
            <a:rPr lang="zh-TW" altLang="en-US" dirty="0"/>
            <a:t>課程涵蓋範圍廣，教師授課壓力大</a:t>
          </a:r>
        </a:p>
      </dgm:t>
    </dgm:pt>
    <dgm:pt modelId="{F0BFEC61-F90D-4794-B711-222C6B7FE1D4}" type="parTrans" cxnId="{A01007F7-30F6-4263-9722-50DC4390A758}">
      <dgm:prSet/>
      <dgm:spPr/>
      <dgm:t>
        <a:bodyPr/>
        <a:lstStyle/>
        <a:p>
          <a:endParaRPr lang="zh-TW" altLang="en-US"/>
        </a:p>
      </dgm:t>
    </dgm:pt>
    <dgm:pt modelId="{30FD2924-2362-4DF5-97F2-A550C6C5787B}" type="sibTrans" cxnId="{A01007F7-30F6-4263-9722-50DC4390A758}">
      <dgm:prSet/>
      <dgm:spPr/>
      <dgm:t>
        <a:bodyPr/>
        <a:lstStyle/>
        <a:p>
          <a:endParaRPr lang="zh-TW" altLang="en-US"/>
        </a:p>
      </dgm:t>
    </dgm:pt>
    <dgm:pt modelId="{D1EA76C1-F100-4323-895D-A5230DDCF695}">
      <dgm:prSet/>
      <dgm:spPr/>
      <dgm:t>
        <a:bodyPr/>
        <a:lstStyle/>
        <a:p>
          <a:r>
            <a:rPr lang="zh-TW" altLang="en-US" dirty="0"/>
            <a:t>建議各區種子教師支援部份課程</a:t>
          </a:r>
        </a:p>
      </dgm:t>
    </dgm:pt>
    <dgm:pt modelId="{0E4C5125-E6B8-42C9-AFCF-9DDCC74E5846}" type="parTrans" cxnId="{A7A330F4-0706-42C7-80C1-17CBAFAE8C48}">
      <dgm:prSet/>
      <dgm:spPr/>
      <dgm:t>
        <a:bodyPr/>
        <a:lstStyle/>
        <a:p>
          <a:endParaRPr lang="zh-TW" altLang="en-US"/>
        </a:p>
      </dgm:t>
    </dgm:pt>
    <dgm:pt modelId="{0D66A2A2-5B55-4695-AE66-AB85F17A4DE8}" type="sibTrans" cxnId="{A7A330F4-0706-42C7-80C1-17CBAFAE8C48}">
      <dgm:prSet/>
      <dgm:spPr/>
      <dgm:t>
        <a:bodyPr/>
        <a:lstStyle/>
        <a:p>
          <a:endParaRPr lang="zh-TW" altLang="en-US"/>
        </a:p>
      </dgm:t>
    </dgm:pt>
    <dgm:pt modelId="{6D414D2D-CCB2-474E-8337-66043A5D020A}">
      <dgm:prSet/>
      <dgm:spPr/>
      <dgm:t>
        <a:bodyPr/>
        <a:lstStyle/>
        <a:p>
          <a:r>
            <a:rPr lang="zh-TW" altLang="en-US"/>
            <a:t>可將完整課程切割為三次微課程、或僅規劃六週資安基礎課程</a:t>
          </a:r>
          <a:endParaRPr lang="zh-TW" altLang="en-US" dirty="0"/>
        </a:p>
      </dgm:t>
    </dgm:pt>
    <dgm:pt modelId="{93AE11CB-A29C-4071-A1B4-00622A36038F}" type="parTrans" cxnId="{8B3C8CB3-9172-4168-ACC0-AA57B2F03F0F}">
      <dgm:prSet/>
      <dgm:spPr/>
      <dgm:t>
        <a:bodyPr/>
        <a:lstStyle/>
        <a:p>
          <a:endParaRPr lang="zh-TW" altLang="en-US"/>
        </a:p>
      </dgm:t>
    </dgm:pt>
    <dgm:pt modelId="{0C7BA85B-C17E-4A0E-B7FA-3DC0256744B0}" type="sibTrans" cxnId="{8B3C8CB3-9172-4168-ACC0-AA57B2F03F0F}">
      <dgm:prSet/>
      <dgm:spPr/>
      <dgm:t>
        <a:bodyPr/>
        <a:lstStyle/>
        <a:p>
          <a:endParaRPr lang="zh-TW" altLang="en-US"/>
        </a:p>
      </dgm:t>
    </dgm:pt>
    <dgm:pt modelId="{88947EB5-9B08-46B1-8164-7056A013F98A}">
      <dgm:prSet/>
      <dgm:spPr/>
      <dgm:t>
        <a:bodyPr/>
        <a:lstStyle/>
        <a:p>
          <a:r>
            <a:rPr lang="zh-TW" altLang="en-US" dirty="0"/>
            <a:t>無評分機制，較難要求學生達到學習目標</a:t>
          </a:r>
        </a:p>
      </dgm:t>
    </dgm:pt>
    <dgm:pt modelId="{9B5981AD-240E-4D70-80FC-8BCF9BA9BC2D}" type="parTrans" cxnId="{67D83BB2-2489-4611-9425-38E99C785BD0}">
      <dgm:prSet/>
      <dgm:spPr/>
      <dgm:t>
        <a:bodyPr/>
        <a:lstStyle/>
        <a:p>
          <a:endParaRPr lang="zh-TW" altLang="en-US"/>
        </a:p>
      </dgm:t>
    </dgm:pt>
    <dgm:pt modelId="{D6452045-8182-41DB-944D-D8B2FA2431B3}" type="sibTrans" cxnId="{67D83BB2-2489-4611-9425-38E99C785BD0}">
      <dgm:prSet/>
      <dgm:spPr/>
      <dgm:t>
        <a:bodyPr/>
        <a:lstStyle/>
        <a:p>
          <a:endParaRPr lang="zh-TW" altLang="en-US"/>
        </a:p>
      </dgm:t>
    </dgm:pt>
    <dgm:pt modelId="{C34AD274-B3C7-4025-8CF5-4DD4AE01C1ED}">
      <dgm:prSet/>
      <dgm:spPr/>
      <dgm:t>
        <a:bodyPr/>
        <a:lstStyle/>
        <a:p>
          <a:r>
            <a:rPr lang="zh-TW" altLang="en-US"/>
            <a:t>課程涵蓋範圍廣，教師授課壓力大</a:t>
          </a:r>
          <a:endParaRPr lang="zh-TW" altLang="en-US" dirty="0"/>
        </a:p>
      </dgm:t>
    </dgm:pt>
    <dgm:pt modelId="{5D987B71-4E32-41B0-A413-1E1076A583C7}" type="parTrans" cxnId="{AAC0C622-7D57-4E6E-82B3-B97915B3F075}">
      <dgm:prSet/>
      <dgm:spPr/>
      <dgm:t>
        <a:bodyPr/>
        <a:lstStyle/>
        <a:p>
          <a:endParaRPr lang="zh-TW" altLang="en-US"/>
        </a:p>
      </dgm:t>
    </dgm:pt>
    <dgm:pt modelId="{B573FC7B-9B61-4CF1-81CA-0C3C4356F7EF}" type="sibTrans" cxnId="{AAC0C622-7D57-4E6E-82B3-B97915B3F075}">
      <dgm:prSet/>
      <dgm:spPr/>
      <dgm:t>
        <a:bodyPr/>
        <a:lstStyle/>
        <a:p>
          <a:endParaRPr lang="zh-TW" altLang="en-US"/>
        </a:p>
      </dgm:t>
    </dgm:pt>
    <dgm:pt modelId="{F3C8A419-29F5-4CD9-8B5B-ADE786ED16D5}">
      <dgm:prSet/>
      <dgm:spPr/>
      <dgm:t>
        <a:bodyPr/>
        <a:lstStyle/>
        <a:p>
          <a:r>
            <a:rPr lang="zh-TW" altLang="en-US" dirty="0"/>
            <a:t>建議各區種子教師支援部份課程</a:t>
          </a:r>
        </a:p>
      </dgm:t>
    </dgm:pt>
    <dgm:pt modelId="{D15EECAA-4749-423A-8E85-A95B1B29B4F1}" type="parTrans" cxnId="{AEE72921-1A5F-4E63-B719-DF1171DCB6A1}">
      <dgm:prSet/>
      <dgm:spPr/>
      <dgm:t>
        <a:bodyPr/>
        <a:lstStyle/>
        <a:p>
          <a:endParaRPr lang="zh-TW" altLang="en-US"/>
        </a:p>
      </dgm:t>
    </dgm:pt>
    <dgm:pt modelId="{2C3F787A-3ECC-4F22-A55E-213FB9CF4F45}" type="sibTrans" cxnId="{AEE72921-1A5F-4E63-B719-DF1171DCB6A1}">
      <dgm:prSet/>
      <dgm:spPr/>
      <dgm:t>
        <a:bodyPr/>
        <a:lstStyle/>
        <a:p>
          <a:endParaRPr lang="zh-TW" altLang="en-US"/>
        </a:p>
      </dgm:t>
    </dgm:pt>
    <dgm:pt modelId="{3302830A-6302-4ECE-962A-AF151FBF5DA5}" type="pres">
      <dgm:prSet presAssocID="{1A975AB7-8540-4E7F-9A04-CDAA078376A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7CFE67-BB4C-4DC8-90CE-C7DC4544305D}" type="pres">
      <dgm:prSet presAssocID="{4BE63932-FD7D-41AB-90B4-BD2C4FB94F95}" presName="comp" presStyleCnt="0"/>
      <dgm:spPr/>
    </dgm:pt>
    <dgm:pt modelId="{6EFFCA0F-42CF-439E-BAC0-BB999E877850}" type="pres">
      <dgm:prSet presAssocID="{4BE63932-FD7D-41AB-90B4-BD2C4FB94F95}" presName="box" presStyleLbl="node1" presStyleIdx="0" presStyleCnt="3" custLinFactNeighborX="130" custLinFactNeighborY="-12069"/>
      <dgm:spPr/>
      <dgm:t>
        <a:bodyPr/>
        <a:lstStyle/>
        <a:p>
          <a:endParaRPr lang="zh-TW" altLang="en-US"/>
        </a:p>
      </dgm:t>
    </dgm:pt>
    <dgm:pt modelId="{F4D2A15F-A9C7-455D-BA9E-DE16F6A8D485}" type="pres">
      <dgm:prSet presAssocID="{4BE63932-FD7D-41AB-90B4-BD2C4FB94F95}" presName="img" presStyleLbl="fgImgPlace1" presStyleIdx="0" presStyleCnt="3" custScaleX="958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50DF4233-6934-4405-B451-7FB53FDD092A}" type="pres">
      <dgm:prSet presAssocID="{4BE63932-FD7D-41AB-90B4-BD2C4FB94F9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D691D9-9049-4271-8A77-299F04163407}" type="pres">
      <dgm:prSet presAssocID="{344D5519-D7DF-444B-AAFD-2AF2B234E9BD}" presName="spacer" presStyleCnt="0"/>
      <dgm:spPr/>
    </dgm:pt>
    <dgm:pt modelId="{F876F63D-0DD7-4814-88A4-1439CEBFB245}" type="pres">
      <dgm:prSet presAssocID="{62AE9578-C757-4F76-A455-AF012979E97F}" presName="comp" presStyleCnt="0"/>
      <dgm:spPr/>
    </dgm:pt>
    <dgm:pt modelId="{6AA8C900-467D-4A71-BB32-20F0D55B03C7}" type="pres">
      <dgm:prSet presAssocID="{62AE9578-C757-4F76-A455-AF012979E97F}" presName="box" presStyleLbl="node1" presStyleIdx="1" presStyleCnt="3" custLinFactNeighborX="1153" custLinFactNeighborY="-1811"/>
      <dgm:spPr/>
      <dgm:t>
        <a:bodyPr/>
        <a:lstStyle/>
        <a:p>
          <a:endParaRPr lang="zh-TW" altLang="en-US"/>
        </a:p>
      </dgm:t>
    </dgm:pt>
    <dgm:pt modelId="{3604FD87-F654-4AAB-892B-0D48698968E6}" type="pres">
      <dgm:prSet presAssocID="{62AE9578-C757-4F76-A455-AF012979E97F}" presName="img" presStyleLbl="fgImgPlace1" presStyleIdx="1" presStyleCnt="3" custScaleX="96145" custScaleY="106962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6000"/>
          </a:stretch>
        </a:blipFill>
      </dgm:spPr>
    </dgm:pt>
    <dgm:pt modelId="{10234783-67FE-4765-9D55-DA25D52CE651}" type="pres">
      <dgm:prSet presAssocID="{62AE9578-C757-4F76-A455-AF012979E97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821361-6687-4E5F-9860-53650EC0B89F}" type="pres">
      <dgm:prSet presAssocID="{18F65DAA-336F-471C-A672-A164731EE7A3}" presName="spacer" presStyleCnt="0"/>
      <dgm:spPr/>
    </dgm:pt>
    <dgm:pt modelId="{DDC5262C-B0A3-4A2A-9C37-CF5CCAD5203D}" type="pres">
      <dgm:prSet presAssocID="{625F9A7C-39BF-4F90-97B5-E161E4BC54B9}" presName="comp" presStyleCnt="0"/>
      <dgm:spPr/>
    </dgm:pt>
    <dgm:pt modelId="{4FD3F7A8-ABB8-4F06-A581-5DC1BA3E2061}" type="pres">
      <dgm:prSet presAssocID="{625F9A7C-39BF-4F90-97B5-E161E4BC54B9}" presName="box" presStyleLbl="node1" presStyleIdx="2" presStyleCnt="3" custLinFactNeighborY="16087"/>
      <dgm:spPr/>
      <dgm:t>
        <a:bodyPr/>
        <a:lstStyle/>
        <a:p>
          <a:endParaRPr lang="zh-TW" altLang="en-US"/>
        </a:p>
      </dgm:t>
    </dgm:pt>
    <dgm:pt modelId="{859B9493-5A79-4628-83B8-C7AA70AF3702}" type="pres">
      <dgm:prSet presAssocID="{625F9A7C-39BF-4F90-97B5-E161E4BC54B9}" presName="img" presStyleLbl="fgImgPlace1" presStyleIdx="2" presStyleCnt="3" custFlipHor="1" custScaleX="93651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6000"/>
          </a:stretch>
        </a:blipFill>
      </dgm:spPr>
    </dgm:pt>
    <dgm:pt modelId="{DA8721F4-4DB9-4386-9502-15D549DFFE74}" type="pres">
      <dgm:prSet presAssocID="{625F9A7C-39BF-4F90-97B5-E161E4BC54B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1D37AD-E693-41A0-92BF-4F1DDB5ECFD8}" type="presOf" srcId="{4913CB6D-C48D-4E49-B3F7-0E0FCA251F9C}" destId="{4FD3F7A8-ABB8-4F06-A581-5DC1BA3E2061}" srcOrd="0" destOrd="2" presId="urn:microsoft.com/office/officeart/2005/8/layout/vList4"/>
    <dgm:cxn modelId="{A01007F7-30F6-4263-9722-50DC4390A758}" srcId="{625F9A7C-39BF-4F90-97B5-E161E4BC54B9}" destId="{4913CB6D-C48D-4E49-B3F7-0E0FCA251F9C}" srcOrd="1" destOrd="0" parTransId="{F0BFEC61-F90D-4794-B711-222C6B7FE1D4}" sibTransId="{30FD2924-2362-4DF5-97F2-A550C6C5787B}"/>
    <dgm:cxn modelId="{519F028E-1476-482F-B62E-BEC5B70898FA}" type="presOf" srcId="{AB839E07-B7D7-4251-A9D8-821FF827CBB7}" destId="{6EFFCA0F-42CF-439E-BAC0-BB999E877850}" srcOrd="0" destOrd="1" presId="urn:microsoft.com/office/officeart/2005/8/layout/vList4"/>
    <dgm:cxn modelId="{2B63EADC-D61C-42ED-B952-DA7CAA32AE1D}" type="presOf" srcId="{1A975AB7-8540-4E7F-9A04-CDAA078376A1}" destId="{3302830A-6302-4ECE-962A-AF151FBF5DA5}" srcOrd="0" destOrd="0" presId="urn:microsoft.com/office/officeart/2005/8/layout/vList4"/>
    <dgm:cxn modelId="{8AF9E78D-3C6E-4BF2-9DFD-6654B56CC9CF}" type="presOf" srcId="{4BE63932-FD7D-41AB-90B4-BD2C4FB94F95}" destId="{50DF4233-6934-4405-B451-7FB53FDD092A}" srcOrd="1" destOrd="0" presId="urn:microsoft.com/office/officeart/2005/8/layout/vList4"/>
    <dgm:cxn modelId="{6136C018-E924-425B-8BC4-90065C3E30CF}" type="presOf" srcId="{F3C8A419-29F5-4CD9-8B5B-ADE786ED16D5}" destId="{10234783-67FE-4765-9D55-DA25D52CE651}" srcOrd="1" destOrd="3" presId="urn:microsoft.com/office/officeart/2005/8/layout/vList4"/>
    <dgm:cxn modelId="{F97F6BFE-BF73-4090-B1A9-15B3CABC75EE}" type="presOf" srcId="{3AC99781-245B-40D9-B724-D3F4C409B293}" destId="{4FD3F7A8-ABB8-4F06-A581-5DC1BA3E2061}" srcOrd="0" destOrd="1" presId="urn:microsoft.com/office/officeart/2005/8/layout/vList4"/>
    <dgm:cxn modelId="{51AA8B74-1717-4892-9BA4-04D6D04F611B}" type="presOf" srcId="{D1EA76C1-F100-4323-895D-A5230DDCF695}" destId="{4FD3F7A8-ABB8-4F06-A581-5DC1BA3E2061}" srcOrd="0" destOrd="3" presId="urn:microsoft.com/office/officeart/2005/8/layout/vList4"/>
    <dgm:cxn modelId="{7D122397-6B02-4985-AB57-5C5DF77B73A6}" type="presOf" srcId="{3AC99781-245B-40D9-B724-D3F4C409B293}" destId="{DA8721F4-4DB9-4386-9502-15D549DFFE74}" srcOrd="1" destOrd="1" presId="urn:microsoft.com/office/officeart/2005/8/layout/vList4"/>
    <dgm:cxn modelId="{AEE72921-1A5F-4E63-B719-DF1171DCB6A1}" srcId="{62AE9578-C757-4F76-A455-AF012979E97F}" destId="{F3C8A419-29F5-4CD9-8B5B-ADE786ED16D5}" srcOrd="2" destOrd="0" parTransId="{D15EECAA-4749-423A-8E85-A95B1B29B4F1}" sibTransId="{2C3F787A-3ECC-4F22-A55E-213FB9CF4F45}"/>
    <dgm:cxn modelId="{96441B69-AAA1-443A-9A1A-9A9F78DE96A5}" type="presOf" srcId="{C34AD274-B3C7-4025-8CF5-4DD4AE01C1ED}" destId="{6AA8C900-467D-4A71-BB32-20F0D55B03C7}" srcOrd="0" destOrd="2" presId="urn:microsoft.com/office/officeart/2005/8/layout/vList4"/>
    <dgm:cxn modelId="{12E18D75-2CE0-456B-990C-EBC9DEDD6538}" srcId="{62AE9578-C757-4F76-A455-AF012979E97F}" destId="{E39E8373-64AF-446C-889F-0036CB90BCDF}" srcOrd="0" destOrd="0" parTransId="{98518045-5EF1-46F0-8EB7-9E15FB4003DF}" sibTransId="{D171A641-8545-49EF-9891-FA5419E11074}"/>
    <dgm:cxn modelId="{69B18CA6-449C-4947-84B5-124E30316371}" type="presOf" srcId="{4913CB6D-C48D-4E49-B3F7-0E0FCA251F9C}" destId="{DA8721F4-4DB9-4386-9502-15D549DFFE74}" srcOrd="1" destOrd="2" presId="urn:microsoft.com/office/officeart/2005/8/layout/vList4"/>
    <dgm:cxn modelId="{AAC0C622-7D57-4E6E-82B3-B97915B3F075}" srcId="{62AE9578-C757-4F76-A455-AF012979E97F}" destId="{C34AD274-B3C7-4025-8CF5-4DD4AE01C1ED}" srcOrd="1" destOrd="0" parTransId="{5D987B71-4E32-41B0-A413-1E1076A583C7}" sibTransId="{B573FC7B-9B61-4CF1-81CA-0C3C4356F7EF}"/>
    <dgm:cxn modelId="{8B3C8CB3-9172-4168-ACC0-AA57B2F03F0F}" srcId="{4BE63932-FD7D-41AB-90B4-BD2C4FB94F95}" destId="{6D414D2D-CCB2-474E-8337-66043A5D020A}" srcOrd="1" destOrd="0" parTransId="{93AE11CB-A29C-4071-A1B4-00622A36038F}" sibTransId="{0C7BA85B-C17E-4A0E-B7FA-3DC0256744B0}"/>
    <dgm:cxn modelId="{E5A6E0BC-3C9F-4F81-ABC8-37227A48D524}" type="presOf" srcId="{6D414D2D-CCB2-474E-8337-66043A5D020A}" destId="{6EFFCA0F-42CF-439E-BAC0-BB999E877850}" srcOrd="0" destOrd="2" presId="urn:microsoft.com/office/officeart/2005/8/layout/vList4"/>
    <dgm:cxn modelId="{C2005E01-CA11-43DA-BF17-2267DCE8FD06}" type="presOf" srcId="{88947EB5-9B08-46B1-8164-7056A013F98A}" destId="{6EFFCA0F-42CF-439E-BAC0-BB999E877850}" srcOrd="0" destOrd="3" presId="urn:microsoft.com/office/officeart/2005/8/layout/vList4"/>
    <dgm:cxn modelId="{822268C7-414B-414B-B9DB-93E827508D4A}" srcId="{1A975AB7-8540-4E7F-9A04-CDAA078376A1}" destId="{62AE9578-C757-4F76-A455-AF012979E97F}" srcOrd="1" destOrd="0" parTransId="{3AABE003-E1D0-476E-A4A8-D5A794CE848C}" sibTransId="{18F65DAA-336F-471C-A672-A164731EE7A3}"/>
    <dgm:cxn modelId="{2198D9BB-BBB9-448A-AC84-C314091FD91D}" type="presOf" srcId="{AB839E07-B7D7-4251-A9D8-821FF827CBB7}" destId="{50DF4233-6934-4405-B451-7FB53FDD092A}" srcOrd="1" destOrd="1" presId="urn:microsoft.com/office/officeart/2005/8/layout/vList4"/>
    <dgm:cxn modelId="{67D83BB2-2489-4611-9425-38E99C785BD0}" srcId="{4BE63932-FD7D-41AB-90B4-BD2C4FB94F95}" destId="{88947EB5-9B08-46B1-8164-7056A013F98A}" srcOrd="2" destOrd="0" parTransId="{9B5981AD-240E-4D70-80FC-8BCF9BA9BC2D}" sibTransId="{D6452045-8182-41DB-944D-D8B2FA2431B3}"/>
    <dgm:cxn modelId="{94987F5B-F125-4034-89B0-45854EA1E0E6}" type="presOf" srcId="{625F9A7C-39BF-4F90-97B5-E161E4BC54B9}" destId="{DA8721F4-4DB9-4386-9502-15D549DFFE74}" srcOrd="1" destOrd="0" presId="urn:microsoft.com/office/officeart/2005/8/layout/vList4"/>
    <dgm:cxn modelId="{52848C9F-17C1-476D-AC08-2309561D6D93}" srcId="{4BE63932-FD7D-41AB-90B4-BD2C4FB94F95}" destId="{AB839E07-B7D7-4251-A9D8-821FF827CBB7}" srcOrd="0" destOrd="0" parTransId="{A29CD685-F551-4DD2-A19E-FDDCB7CC60B9}" sibTransId="{0EC974CD-AA0A-4312-8C66-AF15E711CBBC}"/>
    <dgm:cxn modelId="{39066458-FE5E-4C48-8F4F-2A53A4C8DB1B}" type="presOf" srcId="{C34AD274-B3C7-4025-8CF5-4DD4AE01C1ED}" destId="{10234783-67FE-4765-9D55-DA25D52CE651}" srcOrd="1" destOrd="2" presId="urn:microsoft.com/office/officeart/2005/8/layout/vList4"/>
    <dgm:cxn modelId="{FEA76660-F257-4872-9C43-EA040147208C}" type="presOf" srcId="{62AE9578-C757-4F76-A455-AF012979E97F}" destId="{10234783-67FE-4765-9D55-DA25D52CE651}" srcOrd="1" destOrd="0" presId="urn:microsoft.com/office/officeart/2005/8/layout/vList4"/>
    <dgm:cxn modelId="{1AE56B8E-85B8-4022-BCC3-02D941DA77E1}" type="presOf" srcId="{F3C8A419-29F5-4CD9-8B5B-ADE786ED16D5}" destId="{6AA8C900-467D-4A71-BB32-20F0D55B03C7}" srcOrd="0" destOrd="3" presId="urn:microsoft.com/office/officeart/2005/8/layout/vList4"/>
    <dgm:cxn modelId="{B926D281-F1C5-4B8C-9E6C-F141A95F3929}" srcId="{1A975AB7-8540-4E7F-9A04-CDAA078376A1}" destId="{625F9A7C-39BF-4F90-97B5-E161E4BC54B9}" srcOrd="2" destOrd="0" parTransId="{FDF5E30A-C272-4EB5-A049-B809280A1D9A}" sibTransId="{30979B07-2251-4A17-877D-63A354F97CF7}"/>
    <dgm:cxn modelId="{AB180DE1-1EB2-435C-8624-D321785690BC}" srcId="{625F9A7C-39BF-4F90-97B5-E161E4BC54B9}" destId="{3AC99781-245B-40D9-B724-D3F4C409B293}" srcOrd="0" destOrd="0" parTransId="{DE607214-DD5F-41CA-98BE-5F2D162273D2}" sibTransId="{F7A2058C-3977-4445-9A52-0F08256E1569}"/>
    <dgm:cxn modelId="{80C925E9-3392-4427-B249-C055FC2B0B7D}" srcId="{1A975AB7-8540-4E7F-9A04-CDAA078376A1}" destId="{4BE63932-FD7D-41AB-90B4-BD2C4FB94F95}" srcOrd="0" destOrd="0" parTransId="{2646DB1C-E1D9-4FF5-B67A-F1F912782ACB}" sibTransId="{344D5519-D7DF-444B-AAFD-2AF2B234E9BD}"/>
    <dgm:cxn modelId="{54781D6C-6072-4322-8B58-276F07EE2A16}" type="presOf" srcId="{6D414D2D-CCB2-474E-8337-66043A5D020A}" destId="{50DF4233-6934-4405-B451-7FB53FDD092A}" srcOrd="1" destOrd="2" presId="urn:microsoft.com/office/officeart/2005/8/layout/vList4"/>
    <dgm:cxn modelId="{4E566D64-9322-4577-9F8B-B43507701296}" type="presOf" srcId="{E39E8373-64AF-446C-889F-0036CB90BCDF}" destId="{10234783-67FE-4765-9D55-DA25D52CE651}" srcOrd="1" destOrd="1" presId="urn:microsoft.com/office/officeart/2005/8/layout/vList4"/>
    <dgm:cxn modelId="{A7A330F4-0706-42C7-80C1-17CBAFAE8C48}" srcId="{625F9A7C-39BF-4F90-97B5-E161E4BC54B9}" destId="{D1EA76C1-F100-4323-895D-A5230DDCF695}" srcOrd="2" destOrd="0" parTransId="{0E4C5125-E6B8-42C9-AFCF-9DDCC74E5846}" sibTransId="{0D66A2A2-5B55-4695-AE66-AB85F17A4DE8}"/>
    <dgm:cxn modelId="{8256167C-1E62-4F4C-BC69-A27068A093C3}" type="presOf" srcId="{4BE63932-FD7D-41AB-90B4-BD2C4FB94F95}" destId="{6EFFCA0F-42CF-439E-BAC0-BB999E877850}" srcOrd="0" destOrd="0" presId="urn:microsoft.com/office/officeart/2005/8/layout/vList4"/>
    <dgm:cxn modelId="{784F5A92-EFA6-477B-8A48-53ECB8F9AC2F}" type="presOf" srcId="{88947EB5-9B08-46B1-8164-7056A013F98A}" destId="{50DF4233-6934-4405-B451-7FB53FDD092A}" srcOrd="1" destOrd="3" presId="urn:microsoft.com/office/officeart/2005/8/layout/vList4"/>
    <dgm:cxn modelId="{2C90F4E0-0E03-44EC-BD1C-56F09F3067F6}" type="presOf" srcId="{D1EA76C1-F100-4323-895D-A5230DDCF695}" destId="{DA8721F4-4DB9-4386-9502-15D549DFFE74}" srcOrd="1" destOrd="3" presId="urn:microsoft.com/office/officeart/2005/8/layout/vList4"/>
    <dgm:cxn modelId="{5CE2DA9E-A3C8-40F8-A72B-07740E33462C}" type="presOf" srcId="{62AE9578-C757-4F76-A455-AF012979E97F}" destId="{6AA8C900-467D-4A71-BB32-20F0D55B03C7}" srcOrd="0" destOrd="0" presId="urn:microsoft.com/office/officeart/2005/8/layout/vList4"/>
    <dgm:cxn modelId="{17B42A98-6770-4E3F-9DB3-E6C9B40D65DA}" type="presOf" srcId="{E39E8373-64AF-446C-889F-0036CB90BCDF}" destId="{6AA8C900-467D-4A71-BB32-20F0D55B03C7}" srcOrd="0" destOrd="1" presId="urn:microsoft.com/office/officeart/2005/8/layout/vList4"/>
    <dgm:cxn modelId="{D952C542-1B61-4720-97DE-7209F4138CF5}" type="presOf" srcId="{625F9A7C-39BF-4F90-97B5-E161E4BC54B9}" destId="{4FD3F7A8-ABB8-4F06-A581-5DC1BA3E2061}" srcOrd="0" destOrd="0" presId="urn:microsoft.com/office/officeart/2005/8/layout/vList4"/>
    <dgm:cxn modelId="{AC842231-64DA-4E02-9C47-AFBDD16E42B2}" type="presParOf" srcId="{3302830A-6302-4ECE-962A-AF151FBF5DA5}" destId="{0E7CFE67-BB4C-4DC8-90CE-C7DC4544305D}" srcOrd="0" destOrd="0" presId="urn:microsoft.com/office/officeart/2005/8/layout/vList4"/>
    <dgm:cxn modelId="{CC26123B-6C4D-4813-9B12-5DE1BF1F9F0B}" type="presParOf" srcId="{0E7CFE67-BB4C-4DC8-90CE-C7DC4544305D}" destId="{6EFFCA0F-42CF-439E-BAC0-BB999E877850}" srcOrd="0" destOrd="0" presId="urn:microsoft.com/office/officeart/2005/8/layout/vList4"/>
    <dgm:cxn modelId="{43776928-9984-4A26-8C74-68DFADBDE403}" type="presParOf" srcId="{0E7CFE67-BB4C-4DC8-90CE-C7DC4544305D}" destId="{F4D2A15F-A9C7-455D-BA9E-DE16F6A8D485}" srcOrd="1" destOrd="0" presId="urn:microsoft.com/office/officeart/2005/8/layout/vList4"/>
    <dgm:cxn modelId="{5A88F673-6BE3-47F7-9106-B4366B39C176}" type="presParOf" srcId="{0E7CFE67-BB4C-4DC8-90CE-C7DC4544305D}" destId="{50DF4233-6934-4405-B451-7FB53FDD092A}" srcOrd="2" destOrd="0" presId="urn:microsoft.com/office/officeart/2005/8/layout/vList4"/>
    <dgm:cxn modelId="{208E321F-0236-4CEC-BB56-336878B0FA08}" type="presParOf" srcId="{3302830A-6302-4ECE-962A-AF151FBF5DA5}" destId="{BAD691D9-9049-4271-8A77-299F04163407}" srcOrd="1" destOrd="0" presId="urn:microsoft.com/office/officeart/2005/8/layout/vList4"/>
    <dgm:cxn modelId="{2011F379-80CF-4E07-8110-0A7BFE4A2884}" type="presParOf" srcId="{3302830A-6302-4ECE-962A-AF151FBF5DA5}" destId="{F876F63D-0DD7-4814-88A4-1439CEBFB245}" srcOrd="2" destOrd="0" presId="urn:microsoft.com/office/officeart/2005/8/layout/vList4"/>
    <dgm:cxn modelId="{6D0FEA45-A9A2-4522-B3CA-989E844A42EB}" type="presParOf" srcId="{F876F63D-0DD7-4814-88A4-1439CEBFB245}" destId="{6AA8C900-467D-4A71-BB32-20F0D55B03C7}" srcOrd="0" destOrd="0" presId="urn:microsoft.com/office/officeart/2005/8/layout/vList4"/>
    <dgm:cxn modelId="{86B85740-4FD8-4A59-B343-E81A857575C2}" type="presParOf" srcId="{F876F63D-0DD7-4814-88A4-1439CEBFB245}" destId="{3604FD87-F654-4AAB-892B-0D48698968E6}" srcOrd="1" destOrd="0" presId="urn:microsoft.com/office/officeart/2005/8/layout/vList4"/>
    <dgm:cxn modelId="{78145363-449E-497C-8199-CCFCD6F07B4B}" type="presParOf" srcId="{F876F63D-0DD7-4814-88A4-1439CEBFB245}" destId="{10234783-67FE-4765-9D55-DA25D52CE651}" srcOrd="2" destOrd="0" presId="urn:microsoft.com/office/officeart/2005/8/layout/vList4"/>
    <dgm:cxn modelId="{1B123815-105A-4A9A-B752-FCC62B54B5B6}" type="presParOf" srcId="{3302830A-6302-4ECE-962A-AF151FBF5DA5}" destId="{66821361-6687-4E5F-9860-53650EC0B89F}" srcOrd="3" destOrd="0" presId="urn:microsoft.com/office/officeart/2005/8/layout/vList4"/>
    <dgm:cxn modelId="{2C3D8888-DCA7-4444-9B3D-B285CCF7C030}" type="presParOf" srcId="{3302830A-6302-4ECE-962A-AF151FBF5DA5}" destId="{DDC5262C-B0A3-4A2A-9C37-CF5CCAD5203D}" srcOrd="4" destOrd="0" presId="urn:microsoft.com/office/officeart/2005/8/layout/vList4"/>
    <dgm:cxn modelId="{0A7D5C72-CAAC-48B3-8787-A3C8DB2D6E2C}" type="presParOf" srcId="{DDC5262C-B0A3-4A2A-9C37-CF5CCAD5203D}" destId="{4FD3F7A8-ABB8-4F06-A581-5DC1BA3E2061}" srcOrd="0" destOrd="0" presId="urn:microsoft.com/office/officeart/2005/8/layout/vList4"/>
    <dgm:cxn modelId="{BCA092DE-0A63-47EE-B737-7853A8629F62}" type="presParOf" srcId="{DDC5262C-B0A3-4A2A-9C37-CF5CCAD5203D}" destId="{859B9493-5A79-4628-83B8-C7AA70AF3702}" srcOrd="1" destOrd="0" presId="urn:microsoft.com/office/officeart/2005/8/layout/vList4"/>
    <dgm:cxn modelId="{85A6D744-D667-49B8-93B0-C3923B03389E}" type="presParOf" srcId="{DDC5262C-B0A3-4A2A-9C37-CF5CCAD5203D}" destId="{DA8721F4-4DB9-4386-9502-15D549DFFE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FCA0F-42CF-439E-BAC0-BB999E877850}">
      <dsp:nvSpPr>
        <dsp:cNvPr id="0" name=""/>
        <dsp:cNvSpPr/>
      </dsp:nvSpPr>
      <dsp:spPr>
        <a:xfrm>
          <a:off x="0" y="0"/>
          <a:ext cx="7024919" cy="13651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微學分</a:t>
          </a:r>
          <a:r>
            <a:rPr lang="en-US" altLang="zh-TW" sz="1900" kern="1200" dirty="0"/>
            <a:t>[</a:t>
          </a:r>
          <a:r>
            <a:rPr lang="en-US" altLang="zh-TW" sz="19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lang="zh-TW" altLang="en-US" sz="19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學期</a:t>
          </a:r>
          <a:r>
            <a:rPr lang="en-US" altLang="zh-TW" sz="19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18</a:t>
          </a:r>
          <a:r>
            <a:rPr lang="zh-TW" altLang="en-US" sz="19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小時</a:t>
          </a:r>
          <a:r>
            <a:rPr lang="en-US" altLang="zh-TW" sz="1900" kern="1200" dirty="0"/>
            <a:t>]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/>
            <a:t>課程具彈性、修課學生可限制人數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/>
            <a:t>可將完整課程切割為三次微課程、或僅規劃六週資安基礎課程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/>
            <a:t>無評分機制，較難要求學生達到學習目標</a:t>
          </a:r>
        </a:p>
      </dsp:txBody>
      <dsp:txXfrm>
        <a:off x="1541503" y="0"/>
        <a:ext cx="5483415" cy="1365193"/>
      </dsp:txXfrm>
    </dsp:sp>
    <dsp:sp modelId="{F4D2A15F-A9C7-455D-BA9E-DE16F6A8D485}">
      <dsp:nvSpPr>
        <dsp:cNvPr id="0" name=""/>
        <dsp:cNvSpPr/>
      </dsp:nvSpPr>
      <dsp:spPr>
        <a:xfrm>
          <a:off x="165525" y="136519"/>
          <a:ext cx="1346972" cy="10921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8C900-467D-4A71-BB32-20F0D55B03C7}">
      <dsp:nvSpPr>
        <dsp:cNvPr id="0" name=""/>
        <dsp:cNvSpPr/>
      </dsp:nvSpPr>
      <dsp:spPr>
        <a:xfrm>
          <a:off x="0" y="1476989"/>
          <a:ext cx="7024919" cy="136519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通識</a:t>
          </a:r>
          <a:r>
            <a:rPr lang="zh-TW" altLang="en-US" sz="1900" kern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課程</a:t>
          </a:r>
          <a:r>
            <a:rPr lang="en-US" altLang="zh-TW" sz="1900" kern="1200" dirty="0">
              <a:solidFill>
                <a:schemeClr val="bg1"/>
              </a:solidFill>
            </a:rPr>
            <a:t>[</a:t>
          </a:r>
          <a:r>
            <a:rPr lang="en-US" altLang="zh-TW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lang="zh-TW" altLang="en-US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學期</a:t>
          </a:r>
          <a:r>
            <a:rPr lang="en-US" altLang="zh-TW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36</a:t>
          </a:r>
          <a:r>
            <a:rPr lang="zh-TW" altLang="en-US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小時</a:t>
          </a:r>
          <a:r>
            <a:rPr lang="en-US" altLang="zh-TW" sz="1900" kern="1200" dirty="0">
              <a:solidFill>
                <a:schemeClr val="bg1"/>
              </a:solidFill>
            </a:rPr>
            <a:t>]</a:t>
          </a:r>
          <a:endParaRPr lang="zh-TW" altLang="en-US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/>
            <a:t>課程完整，學生較具完備的基安基礎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/>
            <a:t>課程涵蓋範圍廣，教師授課壓力大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/>
            <a:t>建議各區種子教師支援部份課程</a:t>
          </a:r>
        </a:p>
      </dsp:txBody>
      <dsp:txXfrm>
        <a:off x="1541503" y="1476989"/>
        <a:ext cx="5483415" cy="1365193"/>
      </dsp:txXfrm>
    </dsp:sp>
    <dsp:sp modelId="{3604FD87-F654-4AAB-892B-0D48698968E6}">
      <dsp:nvSpPr>
        <dsp:cNvPr id="0" name=""/>
        <dsp:cNvSpPr/>
      </dsp:nvSpPr>
      <dsp:spPr>
        <a:xfrm>
          <a:off x="163600" y="1600214"/>
          <a:ext cx="1350821" cy="116819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3F7A8-ABB8-4F06-A581-5DC1BA3E2061}">
      <dsp:nvSpPr>
        <dsp:cNvPr id="0" name=""/>
        <dsp:cNvSpPr/>
      </dsp:nvSpPr>
      <dsp:spPr>
        <a:xfrm>
          <a:off x="0" y="3003425"/>
          <a:ext cx="7024919" cy="136519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正常</a:t>
          </a:r>
          <a:r>
            <a:rPr lang="zh-TW" altLang="en-US" sz="1900" kern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課程</a:t>
          </a:r>
          <a:r>
            <a:rPr lang="en-US" altLang="zh-TW" sz="1900" kern="1200" dirty="0">
              <a:solidFill>
                <a:schemeClr val="bg1"/>
              </a:solidFill>
            </a:rPr>
            <a:t>[</a:t>
          </a:r>
          <a:r>
            <a:rPr lang="en-US" altLang="zh-TW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lang="zh-TW" altLang="en-US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學期</a:t>
          </a:r>
          <a:r>
            <a:rPr lang="en-US" altLang="zh-TW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54</a:t>
          </a:r>
          <a:r>
            <a:rPr lang="zh-TW" altLang="en-US" sz="1900" b="1" kern="12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小時</a:t>
          </a:r>
          <a:r>
            <a:rPr lang="en-US" altLang="zh-TW" sz="1900" kern="1200" dirty="0">
              <a:solidFill>
                <a:schemeClr val="bg1"/>
              </a:solidFill>
            </a:rPr>
            <a:t>]</a:t>
          </a:r>
          <a:endParaRPr lang="zh-TW" altLang="en-US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/>
            <a:t>課程完整，學生較具完備的基安基礎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/>
            <a:t>課程涵蓋範圍廣，教師授課壓力大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/>
            <a:t>建議各區種子教師支援部份課程</a:t>
          </a:r>
        </a:p>
      </dsp:txBody>
      <dsp:txXfrm>
        <a:off x="1541503" y="3003425"/>
        <a:ext cx="5483415" cy="1365193"/>
      </dsp:txXfrm>
    </dsp:sp>
    <dsp:sp modelId="{859B9493-5A79-4628-83B8-C7AA70AF3702}">
      <dsp:nvSpPr>
        <dsp:cNvPr id="0" name=""/>
        <dsp:cNvSpPr/>
      </dsp:nvSpPr>
      <dsp:spPr>
        <a:xfrm flipH="1">
          <a:off x="181120" y="3139944"/>
          <a:ext cx="1315781" cy="109215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64CEB-E65C-4924-82EC-82BC04E5A8A1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FBA1B-3FBD-4CB6-B91F-3C2BB68E8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0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67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4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2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9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5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8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91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8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6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2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3D00-A45D-4AD6-9546-CE3F66BEEEA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8ADC-9032-44DF-98E8-2E91E9F6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1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909762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資訊安全基礎實務課程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使用指南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A8F20D-E32B-4324-8D35-B75ACEDDB976}"/>
              </a:ext>
            </a:extLst>
          </p:cNvPr>
          <p:cNvSpPr/>
          <p:nvPr/>
        </p:nvSpPr>
        <p:spPr>
          <a:xfrm>
            <a:off x="190500" y="178857"/>
            <a:ext cx="6985000" cy="47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8000"/>
              </a:lnSpc>
              <a:spcAft>
                <a:spcPts val="0"/>
              </a:spcAft>
            </a:pPr>
            <a:r>
              <a:rPr lang="zh-TW" altLang="zh-TW" b="1" dirty="0">
                <a:latin typeface="標楷體" panose="03000509000000000000" pitchFamily="65" charset="-120"/>
                <a:ea typeface="Times New Roman" panose="02020603050405020304" pitchFamily="18" charset="0"/>
                <a:cs typeface="標楷體" panose="03000509000000000000" pitchFamily="65" charset="-120"/>
              </a:rPr>
              <a:t>109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年新型態資安實務示範課程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維護暨推廣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計畫</a:t>
            </a:r>
            <a:endParaRPr lang="zh-TW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31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0" y="4173538"/>
            <a:ext cx="9144000" cy="188436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461" y="4308883"/>
            <a:ext cx="3309864" cy="714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網路概論</a:t>
            </a:r>
          </a:p>
        </p:txBody>
      </p:sp>
      <p:sp>
        <p:nvSpPr>
          <p:cNvPr id="7" name="矩形 6"/>
          <p:cNvSpPr/>
          <p:nvPr/>
        </p:nvSpPr>
        <p:spPr>
          <a:xfrm>
            <a:off x="617547" y="2789429"/>
            <a:ext cx="3703055" cy="1215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網路攻擊分析   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與安全防禦技術</a:t>
            </a:r>
          </a:p>
        </p:txBody>
      </p:sp>
      <p:sp>
        <p:nvSpPr>
          <p:cNvPr id="8" name="矩形 7"/>
          <p:cNvSpPr/>
          <p:nvPr/>
        </p:nvSpPr>
        <p:spPr>
          <a:xfrm>
            <a:off x="4730641" y="4291541"/>
            <a:ext cx="3855575" cy="7715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3-2.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網路封包分析實戰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30640" y="5157787"/>
            <a:ext cx="3855575" cy="7715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3-3.Network-CTF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0641" y="3216365"/>
            <a:ext cx="3855575" cy="771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防火牆防禦實戰</a:t>
            </a:r>
          </a:p>
        </p:txBody>
      </p:sp>
      <p:sp>
        <p:nvSpPr>
          <p:cNvPr id="11" name="矩形 10"/>
          <p:cNvSpPr/>
          <p:nvPr/>
        </p:nvSpPr>
        <p:spPr>
          <a:xfrm>
            <a:off x="4723714" y="1910646"/>
            <a:ext cx="3862502" cy="1139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入侵偵測系統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資安防禦實戰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D5E1FDB-B86F-43C5-A08B-9F55C2E42EC7}"/>
              </a:ext>
            </a:extLst>
          </p:cNvPr>
          <p:cNvGrpSpPr/>
          <p:nvPr/>
        </p:nvGrpSpPr>
        <p:grpSpPr>
          <a:xfrm>
            <a:off x="164746" y="1202379"/>
            <a:ext cx="4093280" cy="1323439"/>
            <a:chOff x="257462" y="1203756"/>
            <a:chExt cx="4093280" cy="1323439"/>
          </a:xfrm>
        </p:grpSpPr>
        <p:sp>
          <p:nvSpPr>
            <p:cNvPr id="13" name="圓角矩形 4">
              <a:extLst>
                <a:ext uri="{FF2B5EF4-FFF2-40B4-BE49-F238E27FC236}">
                  <a16:creationId xmlns:a16="http://schemas.microsoft.com/office/drawing/2014/main" id="{74CE6539-2C4B-43D5-9F1B-591E3A8AE651}"/>
                </a:ext>
              </a:extLst>
            </p:cNvPr>
            <p:cNvSpPr/>
            <p:nvPr/>
          </p:nvSpPr>
          <p:spPr>
            <a:xfrm>
              <a:off x="772840" y="1238254"/>
              <a:ext cx="3577902" cy="1275806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E5030AD-8F40-4508-8D63-E55E899B8879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A11FD640-8E36-4838-880D-20093C3D8F8C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ED3E4A96-2060-496B-A5B9-13FE3675AA1C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954BD268-2F36-461D-AD5E-4550F92D4213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C8369D56-2C66-470D-9FB7-1B3549074142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401A22-BF57-4729-BE3A-D8ACA3345781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CD51086-C437-4D6E-972D-487B2DBDCC5C}"/>
                </a:ext>
              </a:extLst>
            </p:cNvPr>
            <p:cNvSpPr txBox="1"/>
            <p:nvPr/>
          </p:nvSpPr>
          <p:spPr>
            <a:xfrm>
              <a:off x="1446069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網路安全模組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265778" y="1464064"/>
            <a:ext cx="162095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錄影教學</a:t>
            </a:r>
            <a:endParaRPr lang="zh-TW" altLang="en-US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68371" y="2880891"/>
            <a:ext cx="162095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錄影教學</a:t>
            </a:r>
            <a:endParaRPr lang="zh-TW" altLang="en-US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4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0" y="4173538"/>
            <a:ext cx="9144000" cy="188436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461" y="4308883"/>
            <a:ext cx="3309864" cy="714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網路概論</a:t>
            </a:r>
          </a:p>
        </p:txBody>
      </p:sp>
      <p:sp>
        <p:nvSpPr>
          <p:cNvPr id="7" name="矩形 6"/>
          <p:cNvSpPr/>
          <p:nvPr/>
        </p:nvSpPr>
        <p:spPr>
          <a:xfrm>
            <a:off x="617547" y="2789429"/>
            <a:ext cx="3703055" cy="1215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網路攻擊分析   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與安全防禦技術</a:t>
            </a:r>
          </a:p>
        </p:txBody>
      </p:sp>
      <p:sp>
        <p:nvSpPr>
          <p:cNvPr id="8" name="矩形 7"/>
          <p:cNvSpPr/>
          <p:nvPr/>
        </p:nvSpPr>
        <p:spPr>
          <a:xfrm>
            <a:off x="4730641" y="4291541"/>
            <a:ext cx="3855575" cy="7715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3-2.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網路封包分析實戰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30640" y="5157787"/>
            <a:ext cx="3855575" cy="7715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3-3.Network-CTF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0641" y="3216365"/>
            <a:ext cx="3855575" cy="771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防火牆防禦實戰</a:t>
            </a:r>
          </a:p>
        </p:txBody>
      </p:sp>
      <p:sp>
        <p:nvSpPr>
          <p:cNvPr id="11" name="矩形 10"/>
          <p:cNvSpPr/>
          <p:nvPr/>
        </p:nvSpPr>
        <p:spPr>
          <a:xfrm>
            <a:off x="4723714" y="1910646"/>
            <a:ext cx="3862502" cy="1139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入侵偵測系統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資安防禦實戰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D5E1FDB-B86F-43C5-A08B-9F55C2E42EC7}"/>
              </a:ext>
            </a:extLst>
          </p:cNvPr>
          <p:cNvGrpSpPr/>
          <p:nvPr/>
        </p:nvGrpSpPr>
        <p:grpSpPr>
          <a:xfrm>
            <a:off x="164746" y="1202379"/>
            <a:ext cx="4093280" cy="1323439"/>
            <a:chOff x="257462" y="1203756"/>
            <a:chExt cx="4093280" cy="1323439"/>
          </a:xfrm>
        </p:grpSpPr>
        <p:sp>
          <p:nvSpPr>
            <p:cNvPr id="13" name="圓角矩形 4">
              <a:extLst>
                <a:ext uri="{FF2B5EF4-FFF2-40B4-BE49-F238E27FC236}">
                  <a16:creationId xmlns:a16="http://schemas.microsoft.com/office/drawing/2014/main" id="{74CE6539-2C4B-43D5-9F1B-591E3A8AE651}"/>
                </a:ext>
              </a:extLst>
            </p:cNvPr>
            <p:cNvSpPr/>
            <p:nvPr/>
          </p:nvSpPr>
          <p:spPr>
            <a:xfrm>
              <a:off x="772840" y="1238254"/>
              <a:ext cx="3577902" cy="1275806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E5030AD-8F40-4508-8D63-E55E899B8879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A11FD640-8E36-4838-880D-20093C3D8F8C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ED3E4A96-2060-496B-A5B9-13FE3675AA1C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954BD268-2F36-461D-AD5E-4550F92D4213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C8369D56-2C66-470D-9FB7-1B3549074142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401A22-BF57-4729-BE3A-D8ACA3345781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CD51086-C437-4D6E-972D-487B2DBDCC5C}"/>
                </a:ext>
              </a:extLst>
            </p:cNvPr>
            <p:cNvSpPr txBox="1"/>
            <p:nvPr/>
          </p:nvSpPr>
          <p:spPr>
            <a:xfrm>
              <a:off x="1446069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網路安全模組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265778" y="1464064"/>
            <a:ext cx="162095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錄影教學</a:t>
            </a:r>
            <a:endParaRPr lang="zh-TW" altLang="en-US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68371" y="2880891"/>
            <a:ext cx="162095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錄影教學</a:t>
            </a:r>
            <a:endParaRPr lang="zh-TW" altLang="en-US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411744" y="3943284"/>
            <a:ext cx="4659949" cy="2270310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828647" y="6081161"/>
            <a:ext cx="1826141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5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8">
            <a:extLst>
              <a:ext uri="{FF2B5EF4-FFF2-40B4-BE49-F238E27FC236}">
                <a16:creationId xmlns:a16="http://schemas.microsoft.com/office/drawing/2014/main" id="{9783CFC8-6FF8-42EC-8391-9816F82A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8514"/>
            <a:ext cx="9144000" cy="2225214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90F388-49E0-4599-91B2-4FC71ECE3A3D}"/>
              </a:ext>
            </a:extLst>
          </p:cNvPr>
          <p:cNvSpPr/>
          <p:nvPr/>
        </p:nvSpPr>
        <p:spPr>
          <a:xfrm>
            <a:off x="176889" y="4767403"/>
            <a:ext cx="2626315" cy="884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4-1.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網站運作原理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180B67-D879-4941-B7F2-5165BAA0BC8A}"/>
              </a:ext>
            </a:extLst>
          </p:cNvPr>
          <p:cNvSpPr/>
          <p:nvPr/>
        </p:nvSpPr>
        <p:spPr>
          <a:xfrm>
            <a:off x="176889" y="2048605"/>
            <a:ext cx="2830597" cy="15553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4-4.</a:t>
            </a:r>
          </a:p>
          <a:p>
            <a:pPr algn="ctr">
              <a:defRPr/>
            </a:pP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網站攻擊分析   </a:t>
            </a:r>
          </a:p>
          <a:p>
            <a:pPr algn="ctr">
              <a:defRPr/>
            </a:pP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與安全防禦技術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1D9C70-EC9B-4DE5-9F3C-541A7F034E42}"/>
              </a:ext>
            </a:extLst>
          </p:cNvPr>
          <p:cNvSpPr/>
          <p:nvPr/>
        </p:nvSpPr>
        <p:spPr>
          <a:xfrm>
            <a:off x="3212730" y="2048605"/>
            <a:ext cx="2863918" cy="15559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4-5.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網站漏洞分析與測試</a:t>
            </a:r>
            <a:r>
              <a:rPr lang="en-US" altLang="zh-TW" sz="2400" dirty="0"/>
              <a:t>DVWA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DFA119-6477-4403-B63A-72DCF2A45DC2}"/>
              </a:ext>
            </a:extLst>
          </p:cNvPr>
          <p:cNvSpPr/>
          <p:nvPr/>
        </p:nvSpPr>
        <p:spPr>
          <a:xfrm>
            <a:off x="5427094" y="3943426"/>
            <a:ext cx="3540715" cy="7102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3600" dirty="0" smtClean="0"/>
              <a:t>4-3.Web-CTF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4FDD04-2B74-4E31-9473-47B1C5358D2E}"/>
              </a:ext>
            </a:extLst>
          </p:cNvPr>
          <p:cNvSpPr/>
          <p:nvPr/>
        </p:nvSpPr>
        <p:spPr>
          <a:xfrm>
            <a:off x="6281893" y="2048604"/>
            <a:ext cx="2685916" cy="1555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4-6.</a:t>
            </a:r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應用程式防火牆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endParaRPr lang="zh-TW" altLang="en-US" sz="3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88F632B-FC85-4A6C-BB1C-D26A0DC2748F}"/>
              </a:ext>
            </a:extLst>
          </p:cNvPr>
          <p:cNvGrpSpPr/>
          <p:nvPr/>
        </p:nvGrpSpPr>
        <p:grpSpPr>
          <a:xfrm>
            <a:off x="0" y="109109"/>
            <a:ext cx="4093280" cy="1323439"/>
            <a:chOff x="257462" y="1203756"/>
            <a:chExt cx="4093280" cy="1323439"/>
          </a:xfrm>
        </p:grpSpPr>
        <p:sp>
          <p:nvSpPr>
            <p:cNvPr id="25" name="圓角矩形 4">
              <a:extLst>
                <a:ext uri="{FF2B5EF4-FFF2-40B4-BE49-F238E27FC236}">
                  <a16:creationId xmlns:a16="http://schemas.microsoft.com/office/drawing/2014/main" id="{E022F8E2-7A44-490F-939A-3130D1F845B0}"/>
                </a:ext>
              </a:extLst>
            </p:cNvPr>
            <p:cNvSpPr/>
            <p:nvPr/>
          </p:nvSpPr>
          <p:spPr>
            <a:xfrm>
              <a:off x="772840" y="1250655"/>
              <a:ext cx="3577902" cy="1238083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F6E71E5-D36E-40DD-BFBA-12987F14C00C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2A3A72DE-12A4-4EEF-9B74-01BCBBA1C881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0807E632-04A9-4528-BF44-9488A17DC9E9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138556F6-9A60-4337-A07D-C87F4F239055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61F6EEEF-0214-486C-970D-E12669CC4827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911E35C-037A-411F-957B-E4E7C0FA1B93}"/>
                  </a:ext>
                </a:extLst>
              </p:cNvPr>
              <p:cNvSpPr txBox="1"/>
              <p:nvPr/>
            </p:nvSpPr>
            <p:spPr>
              <a:xfrm>
                <a:off x="-1582034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084E5F2-BB98-4DB9-B4FB-36E65BFC7AD7}"/>
                </a:ext>
              </a:extLst>
            </p:cNvPr>
            <p:cNvSpPr txBox="1"/>
            <p:nvPr/>
          </p:nvSpPr>
          <p:spPr>
            <a:xfrm>
              <a:off x="1496656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網站安全模組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9DFA119-6477-4403-B63A-72DCF2A45DC2}"/>
              </a:ext>
            </a:extLst>
          </p:cNvPr>
          <p:cNvSpPr/>
          <p:nvPr/>
        </p:nvSpPr>
        <p:spPr>
          <a:xfrm>
            <a:off x="3130742" y="4717709"/>
            <a:ext cx="3926992" cy="10100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TW" sz="2800" dirty="0"/>
              <a:t>4-2.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網站測試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 實戰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/>
              <a:t>Curl | </a:t>
            </a:r>
            <a:r>
              <a:rPr lang="en-US" altLang="zh-TW" sz="2000" dirty="0" err="1"/>
              <a:t>Burpsuite</a:t>
            </a:r>
            <a:r>
              <a:rPr lang="en-US" altLang="zh-TW" sz="2000" dirty="0"/>
              <a:t> |  Developer tools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65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8">
            <a:extLst>
              <a:ext uri="{FF2B5EF4-FFF2-40B4-BE49-F238E27FC236}">
                <a16:creationId xmlns:a16="http://schemas.microsoft.com/office/drawing/2014/main" id="{9783CFC8-6FF8-42EC-8391-9816F82A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8514"/>
            <a:ext cx="9144000" cy="2225214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90F388-49E0-4599-91B2-4FC71ECE3A3D}"/>
              </a:ext>
            </a:extLst>
          </p:cNvPr>
          <p:cNvSpPr/>
          <p:nvPr/>
        </p:nvSpPr>
        <p:spPr>
          <a:xfrm>
            <a:off x="176889" y="4767403"/>
            <a:ext cx="2626315" cy="884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4-1.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網站運作原理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180B67-D879-4941-B7F2-5165BAA0BC8A}"/>
              </a:ext>
            </a:extLst>
          </p:cNvPr>
          <p:cNvSpPr/>
          <p:nvPr/>
        </p:nvSpPr>
        <p:spPr>
          <a:xfrm>
            <a:off x="176889" y="2048605"/>
            <a:ext cx="2830597" cy="15553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4-4.</a:t>
            </a:r>
          </a:p>
          <a:p>
            <a:pPr algn="ctr">
              <a:defRPr/>
            </a:pP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網站攻擊分析   </a:t>
            </a:r>
          </a:p>
          <a:p>
            <a:pPr algn="ctr">
              <a:defRPr/>
            </a:pP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與安全防禦技術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1D9C70-EC9B-4DE5-9F3C-541A7F034E42}"/>
              </a:ext>
            </a:extLst>
          </p:cNvPr>
          <p:cNvSpPr/>
          <p:nvPr/>
        </p:nvSpPr>
        <p:spPr>
          <a:xfrm>
            <a:off x="3212730" y="2048605"/>
            <a:ext cx="2863918" cy="15559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4-5.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網站漏洞分析與測試</a:t>
            </a:r>
            <a:r>
              <a:rPr lang="en-US" altLang="zh-TW" sz="2400" dirty="0"/>
              <a:t>DVWA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DFA119-6477-4403-B63A-72DCF2A45DC2}"/>
              </a:ext>
            </a:extLst>
          </p:cNvPr>
          <p:cNvSpPr/>
          <p:nvPr/>
        </p:nvSpPr>
        <p:spPr>
          <a:xfrm>
            <a:off x="5427094" y="3943426"/>
            <a:ext cx="3540715" cy="7102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3600" dirty="0" smtClean="0"/>
              <a:t>4-3.Web-CTF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4FDD04-2B74-4E31-9473-47B1C5358D2E}"/>
              </a:ext>
            </a:extLst>
          </p:cNvPr>
          <p:cNvSpPr/>
          <p:nvPr/>
        </p:nvSpPr>
        <p:spPr>
          <a:xfrm>
            <a:off x="6281893" y="2048604"/>
            <a:ext cx="2685916" cy="1555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4-6.</a:t>
            </a:r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應用程式防火牆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endParaRPr lang="zh-TW" altLang="en-US" sz="3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88F632B-FC85-4A6C-BB1C-D26A0DC2748F}"/>
              </a:ext>
            </a:extLst>
          </p:cNvPr>
          <p:cNvGrpSpPr/>
          <p:nvPr/>
        </p:nvGrpSpPr>
        <p:grpSpPr>
          <a:xfrm>
            <a:off x="0" y="109109"/>
            <a:ext cx="4093280" cy="1323439"/>
            <a:chOff x="257462" y="1203756"/>
            <a:chExt cx="4093280" cy="1323439"/>
          </a:xfrm>
        </p:grpSpPr>
        <p:sp>
          <p:nvSpPr>
            <p:cNvPr id="25" name="圓角矩形 4">
              <a:extLst>
                <a:ext uri="{FF2B5EF4-FFF2-40B4-BE49-F238E27FC236}">
                  <a16:creationId xmlns:a16="http://schemas.microsoft.com/office/drawing/2014/main" id="{E022F8E2-7A44-490F-939A-3130D1F845B0}"/>
                </a:ext>
              </a:extLst>
            </p:cNvPr>
            <p:cNvSpPr/>
            <p:nvPr/>
          </p:nvSpPr>
          <p:spPr>
            <a:xfrm>
              <a:off x="772840" y="1250655"/>
              <a:ext cx="3577902" cy="1238083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F6E71E5-D36E-40DD-BFBA-12987F14C00C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2A3A72DE-12A4-4EEF-9B74-01BCBBA1C881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0807E632-04A9-4528-BF44-9488A17DC9E9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138556F6-9A60-4337-A07D-C87F4F239055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61F6EEEF-0214-486C-970D-E12669CC4827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911E35C-037A-411F-957B-E4E7C0FA1B93}"/>
                  </a:ext>
                </a:extLst>
              </p:cNvPr>
              <p:cNvSpPr txBox="1"/>
              <p:nvPr/>
            </p:nvSpPr>
            <p:spPr>
              <a:xfrm>
                <a:off x="-1582034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084E5F2-BB98-4DB9-B4FB-36E65BFC7AD7}"/>
                </a:ext>
              </a:extLst>
            </p:cNvPr>
            <p:cNvSpPr txBox="1"/>
            <p:nvPr/>
          </p:nvSpPr>
          <p:spPr>
            <a:xfrm>
              <a:off x="1496656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網站安全模組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9DFA119-6477-4403-B63A-72DCF2A45DC2}"/>
              </a:ext>
            </a:extLst>
          </p:cNvPr>
          <p:cNvSpPr/>
          <p:nvPr/>
        </p:nvSpPr>
        <p:spPr>
          <a:xfrm>
            <a:off x="3130742" y="4717709"/>
            <a:ext cx="3926992" cy="10100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TW" sz="2800" dirty="0"/>
              <a:t>4-2.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網站測試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 實戰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/>
              <a:t>Curl | </a:t>
            </a:r>
            <a:r>
              <a:rPr lang="en-US" altLang="zh-TW" sz="2000" dirty="0" err="1"/>
              <a:t>Burpsuite</a:t>
            </a:r>
            <a:r>
              <a:rPr lang="en-US" altLang="zh-TW" sz="2000" dirty="0"/>
              <a:t> |  Developer tools</a:t>
            </a:r>
            <a:endParaRPr lang="zh-TW" altLang="en-US" sz="2000" dirty="0"/>
          </a:p>
        </p:txBody>
      </p:sp>
      <p:sp>
        <p:nvSpPr>
          <p:cNvPr id="4" name="橢圓 3"/>
          <p:cNvSpPr/>
          <p:nvPr/>
        </p:nvSpPr>
        <p:spPr>
          <a:xfrm>
            <a:off x="2803204" y="3604001"/>
            <a:ext cx="6268489" cy="260959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11780" y="1721862"/>
            <a:ext cx="1826142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錄影教學</a:t>
            </a:r>
            <a:endParaRPr lang="zh-TW" altLang="en-US" sz="3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1780" y="4524920"/>
            <a:ext cx="1826141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8583" y="1738369"/>
            <a:ext cx="1826141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1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10" y="737054"/>
            <a:ext cx="4163929" cy="125588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861D6D1-3F2E-4BED-90F2-9DA3798FED32}"/>
              </a:ext>
            </a:extLst>
          </p:cNvPr>
          <p:cNvSpPr/>
          <p:nvPr/>
        </p:nvSpPr>
        <p:spPr>
          <a:xfrm>
            <a:off x="0" y="4560792"/>
            <a:ext cx="9144000" cy="1623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8">
            <a:extLst>
              <a:ext uri="{FF2B5EF4-FFF2-40B4-BE49-F238E27FC236}">
                <a16:creationId xmlns:a16="http://schemas.microsoft.com/office/drawing/2014/main" id="{E14F3DC0-AAC8-452C-8B0A-502EB169BC67}"/>
              </a:ext>
            </a:extLst>
          </p:cNvPr>
          <p:cNvSpPr/>
          <p:nvPr/>
        </p:nvSpPr>
        <p:spPr>
          <a:xfrm>
            <a:off x="366169" y="2364884"/>
            <a:ext cx="8430768" cy="19479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4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5-3.</a:t>
            </a:r>
            <a:r>
              <a:rPr lang="zh-TW" altLang="en-US" sz="4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系統平台</a:t>
            </a:r>
            <a:r>
              <a:rPr lang="zh-TW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安全實測</a:t>
            </a:r>
            <a:r>
              <a:rPr lang="zh-TW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endParaRPr lang="en-US" altLang="zh-TW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7">
            <a:extLst>
              <a:ext uri="{FF2B5EF4-FFF2-40B4-BE49-F238E27FC236}">
                <a16:creationId xmlns:a16="http://schemas.microsoft.com/office/drawing/2014/main" id="{B5DD75BD-048E-4198-963E-FADD5160207B}"/>
              </a:ext>
            </a:extLst>
          </p:cNvPr>
          <p:cNvSpPr/>
          <p:nvPr/>
        </p:nvSpPr>
        <p:spPr>
          <a:xfrm>
            <a:off x="907188" y="3279178"/>
            <a:ext cx="3530884" cy="9352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5-3-1.Windows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系統安全測試</a:t>
            </a:r>
            <a:endParaRPr lang="zh-TW" altLang="en-US" sz="28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10">
            <a:extLst>
              <a:ext uri="{FF2B5EF4-FFF2-40B4-BE49-F238E27FC236}">
                <a16:creationId xmlns:a16="http://schemas.microsoft.com/office/drawing/2014/main" id="{0284B935-1F77-4B6B-B35E-9AFC4DC7E2F0}"/>
              </a:ext>
            </a:extLst>
          </p:cNvPr>
          <p:cNvSpPr/>
          <p:nvPr/>
        </p:nvSpPr>
        <p:spPr>
          <a:xfrm>
            <a:off x="4789705" y="3279177"/>
            <a:ext cx="3402779" cy="9352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5-3-2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伺服器安全測試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DCDED8-DE37-4A47-8808-BF2152D3A6B3}"/>
              </a:ext>
            </a:extLst>
          </p:cNvPr>
          <p:cNvSpPr/>
          <p:nvPr/>
        </p:nvSpPr>
        <p:spPr>
          <a:xfrm>
            <a:off x="836820" y="4896583"/>
            <a:ext cx="3338252" cy="966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5-1.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系統平台概論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C523C7-095F-4143-A5C0-80570DF5DB76}"/>
              </a:ext>
            </a:extLst>
          </p:cNvPr>
          <p:cNvSpPr/>
          <p:nvPr/>
        </p:nvSpPr>
        <p:spPr>
          <a:xfrm>
            <a:off x="4438072" y="4920092"/>
            <a:ext cx="4217567" cy="942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系統平台安全初探</a:t>
            </a:r>
            <a:endParaRPr lang="zh-TW" altLang="en-US" sz="32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EE8C2FD-C62B-4DC8-AC1C-3B19C639D8A5}"/>
              </a:ext>
            </a:extLst>
          </p:cNvPr>
          <p:cNvGrpSpPr/>
          <p:nvPr/>
        </p:nvGrpSpPr>
        <p:grpSpPr>
          <a:xfrm>
            <a:off x="41425" y="118332"/>
            <a:ext cx="4093280" cy="1323439"/>
            <a:chOff x="257462" y="1203756"/>
            <a:chExt cx="4093280" cy="1323439"/>
          </a:xfrm>
        </p:grpSpPr>
        <p:sp>
          <p:nvSpPr>
            <p:cNvPr id="29" name="圓角矩形 4">
              <a:extLst>
                <a:ext uri="{FF2B5EF4-FFF2-40B4-BE49-F238E27FC236}">
                  <a16:creationId xmlns:a16="http://schemas.microsoft.com/office/drawing/2014/main" id="{4101BB63-8A83-4DA2-8C9F-04AF38F0FA14}"/>
                </a:ext>
              </a:extLst>
            </p:cNvPr>
            <p:cNvSpPr/>
            <p:nvPr/>
          </p:nvSpPr>
          <p:spPr>
            <a:xfrm>
              <a:off x="772840" y="1238087"/>
              <a:ext cx="3577902" cy="1223097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AB37BA6-7A82-46F5-BF78-16F7C13B5E4A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2EFB19A0-9BC0-4C41-9EB0-D8B1002FCB07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2547F191-BC23-4E12-BBD0-2722F6B0C7CB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7D1F7D98-6096-4AAC-A495-F69EFC6E1D5C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514ACEAE-F143-431D-955E-CE3ABC7EE0BA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B187B4E-36B2-448B-866E-B7695AA8CDD7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D464F81-D357-4D50-8AB8-64353E29987E}"/>
                </a:ext>
              </a:extLst>
            </p:cNvPr>
            <p:cNvSpPr txBox="1"/>
            <p:nvPr/>
          </p:nvSpPr>
          <p:spPr>
            <a:xfrm>
              <a:off x="1446069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系統安全模組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316961" y="2008632"/>
            <a:ext cx="1826141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協同教學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2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8EE8C2FD-C62B-4DC8-AC1C-3B19C639D8A5}"/>
              </a:ext>
            </a:extLst>
          </p:cNvPr>
          <p:cNvGrpSpPr/>
          <p:nvPr/>
        </p:nvGrpSpPr>
        <p:grpSpPr>
          <a:xfrm>
            <a:off x="41425" y="118332"/>
            <a:ext cx="4093280" cy="1323439"/>
            <a:chOff x="257462" y="1203756"/>
            <a:chExt cx="4093280" cy="1323439"/>
          </a:xfrm>
        </p:grpSpPr>
        <p:sp>
          <p:nvSpPr>
            <p:cNvPr id="12" name="圓角矩形 4">
              <a:extLst>
                <a:ext uri="{FF2B5EF4-FFF2-40B4-BE49-F238E27FC236}">
                  <a16:creationId xmlns:a16="http://schemas.microsoft.com/office/drawing/2014/main" id="{4101BB63-8A83-4DA2-8C9F-04AF38F0FA14}"/>
                </a:ext>
              </a:extLst>
            </p:cNvPr>
            <p:cNvSpPr/>
            <p:nvPr/>
          </p:nvSpPr>
          <p:spPr>
            <a:xfrm>
              <a:off x="772840" y="1238087"/>
              <a:ext cx="3577902" cy="1223097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AB37BA6-7A82-46F5-BF78-16F7C13B5E4A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2EFB19A0-9BC0-4C41-9EB0-D8B1002FCB07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2547F191-BC23-4E12-BBD0-2722F6B0C7CB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7D1F7D98-6096-4AAC-A495-F69EFC6E1D5C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514ACEAE-F143-431D-955E-CE3ABC7EE0BA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B187B4E-36B2-448B-866E-B7695AA8CDD7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464F81-D357-4D50-8AB8-64353E29987E}"/>
                </a:ext>
              </a:extLst>
            </p:cNvPr>
            <p:cNvSpPr txBox="1"/>
            <p:nvPr/>
          </p:nvSpPr>
          <p:spPr>
            <a:xfrm>
              <a:off x="1641989" y="1311026"/>
              <a:ext cx="223651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人工智慧與</a:t>
              </a:r>
              <a:endPara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資訊安全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861D6D1-3F2E-4BED-90F2-9DA3798FED32}"/>
              </a:ext>
            </a:extLst>
          </p:cNvPr>
          <p:cNvSpPr/>
          <p:nvPr/>
        </p:nvSpPr>
        <p:spPr>
          <a:xfrm>
            <a:off x="41425" y="4845375"/>
            <a:ext cx="9144000" cy="1338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DCDED8-DE37-4A47-8808-BF2152D3A6B3}"/>
              </a:ext>
            </a:extLst>
          </p:cNvPr>
          <p:cNvSpPr/>
          <p:nvPr/>
        </p:nvSpPr>
        <p:spPr>
          <a:xfrm>
            <a:off x="244045" y="5105617"/>
            <a:ext cx="7204244" cy="775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6-1.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28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平台開發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C523C7-095F-4143-A5C0-80570DF5DB76}"/>
              </a:ext>
            </a:extLst>
          </p:cNvPr>
          <p:cNvSpPr/>
          <p:nvPr/>
        </p:nvSpPr>
        <p:spPr>
          <a:xfrm>
            <a:off x="926314" y="3955560"/>
            <a:ext cx="7081362" cy="6552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6-2.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基礎資料分析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endParaRPr lang="zh-TW" altLang="en-US" sz="24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0908" y="5031605"/>
            <a:ext cx="131478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建議開設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6314" y="3099491"/>
            <a:ext cx="3351934" cy="63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6-3.</a:t>
            </a:r>
            <a:r>
              <a:rPr lang="zh-TW" altLang="en-US" sz="2400" dirty="0"/>
              <a:t>基礎機械學習</a:t>
            </a:r>
            <a:r>
              <a:rPr lang="en-US" altLang="zh-TW" sz="2400" dirty="0"/>
              <a:t>(ML)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466995" y="3088223"/>
            <a:ext cx="3677764" cy="63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6-4.</a:t>
            </a:r>
            <a:r>
              <a:rPr lang="zh-TW" altLang="en-US" sz="2400" dirty="0"/>
              <a:t>深度學習</a:t>
            </a:r>
            <a:r>
              <a:rPr lang="en-US" altLang="zh-TW" sz="2400" dirty="0"/>
              <a:t>(DL)</a:t>
            </a:r>
            <a:r>
              <a:rPr lang="zh-TW" altLang="en-US" sz="2400" dirty="0"/>
              <a:t>初體驗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C523C7-095F-4143-A5C0-80570DF5DB76}"/>
              </a:ext>
            </a:extLst>
          </p:cNvPr>
          <p:cNvSpPr/>
          <p:nvPr/>
        </p:nvSpPr>
        <p:spPr>
          <a:xfrm>
            <a:off x="543531" y="2163541"/>
            <a:ext cx="8139787" cy="65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6-5.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人工智慧與資訊安全體驗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垃圾郵件</a:t>
            </a:r>
            <a:endParaRPr lang="zh-TW" altLang="en-US" sz="24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5218" y="1642695"/>
            <a:ext cx="1826142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錄影教學</a:t>
            </a:r>
            <a:endParaRPr lang="zh-TW" altLang="en-US" sz="3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6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課程使用情境</a:t>
            </a:r>
          </a:p>
        </p:txBody>
      </p:sp>
    </p:spTree>
    <p:extLst>
      <p:ext uri="{BB962C8B-B14F-4D97-AF65-F5344CB8AC3E}">
        <p14:creationId xmlns:p14="http://schemas.microsoft.com/office/powerpoint/2010/main" val="7143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728" y="0"/>
            <a:ext cx="7886700" cy="6906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如何使用本計畫之教學模組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??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61133"/>
              </p:ext>
            </p:extLst>
          </p:nvPr>
        </p:nvGraphicFramePr>
        <p:xfrm>
          <a:off x="317951" y="1870840"/>
          <a:ext cx="8657884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531">
                  <a:extLst>
                    <a:ext uri="{9D8B030D-6E8A-4147-A177-3AD203B41FA5}">
                      <a16:colId xmlns:a16="http://schemas.microsoft.com/office/drawing/2014/main" val="3558205123"/>
                    </a:ext>
                  </a:extLst>
                </a:gridCol>
                <a:gridCol w="1743201">
                  <a:extLst>
                    <a:ext uri="{9D8B030D-6E8A-4147-A177-3AD203B41FA5}">
                      <a16:colId xmlns:a16="http://schemas.microsoft.com/office/drawing/2014/main" val="1069272394"/>
                    </a:ext>
                  </a:extLst>
                </a:gridCol>
                <a:gridCol w="4529958">
                  <a:extLst>
                    <a:ext uri="{9D8B030D-6E8A-4147-A177-3AD203B41FA5}">
                      <a16:colId xmlns:a16="http://schemas.microsoft.com/office/drawing/2014/main" val="3273729589"/>
                    </a:ext>
                  </a:extLst>
                </a:gridCol>
                <a:gridCol w="704194">
                  <a:extLst>
                    <a:ext uri="{9D8B030D-6E8A-4147-A177-3AD203B41FA5}">
                      <a16:colId xmlns:a16="http://schemas.microsoft.com/office/drawing/2014/main" val="4157910392"/>
                    </a:ext>
                  </a:extLst>
                </a:gridCol>
              </a:tblGrid>
              <a:tr h="234091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高中職課程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建議模組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057433"/>
                  </a:ext>
                </a:extLst>
              </a:tr>
              <a:tr h="234091">
                <a:tc rowSpan="2"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資訊科技概論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數位科技概論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適用對象</a:t>
                      </a:r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、高工、高職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初階使用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模組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1-4: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編碼與解碼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A1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933356"/>
                  </a:ext>
                </a:extLst>
              </a:tr>
              <a:tr h="38047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進階使用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使用多個單元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模組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1-4: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編碼與解碼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模組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1-2:Linux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安全測試基礎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A2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29847"/>
                  </a:ext>
                </a:extLst>
              </a:tr>
              <a:tr h="234091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電腦網路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使用多個單元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詳見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【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電腦網路課程使用建議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】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B1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54762"/>
                  </a:ext>
                </a:extLst>
              </a:tr>
              <a:tr h="57458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python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強調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CTF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解題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模組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6-1: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Google </a:t>
                      </a:r>
                      <a:r>
                        <a:rPr lang="en-US" altLang="zh-TW" sz="16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Colab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平台開發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Python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模組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1-4-1: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編碼與解碼基礎篇</a:t>
                      </a: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模組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1-4-2: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編碼與解碼進階篇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810928"/>
                  </a:ext>
                </a:extLst>
              </a:tr>
              <a:tr h="404339">
                <a:tc rowSpan="3"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資安實務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入門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微課程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多種方案</a:t>
                      </a:r>
                      <a:r>
                        <a:rPr lang="en-US" altLang="zh-TW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:[1]1</a:t>
                      </a:r>
                      <a:r>
                        <a:rPr lang="zh-TW" altLang="en-US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學期</a:t>
                      </a:r>
                      <a:r>
                        <a:rPr lang="en-US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小時</a:t>
                      </a:r>
                      <a:r>
                        <a:rPr lang="en-US" altLang="zh-TW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[2]1</a:t>
                      </a: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學期</a:t>
                      </a:r>
                      <a:r>
                        <a:rPr lang="en-US" altLang="zh-TW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小時</a:t>
                      </a:r>
                      <a:endParaRPr lang="en-US" altLang="zh-TW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詳見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【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資安實務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入門微課程使用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建議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Z1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476"/>
                  </a:ext>
                </a:extLst>
              </a:tr>
              <a:tr h="40433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通識課程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學期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36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小時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詳見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【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資安實務入門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通識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課程使用建議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Z2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961036"/>
                  </a:ext>
                </a:extLst>
              </a:tr>
              <a:tr h="40433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正常課程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學期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54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小時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詳見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【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資安實務入門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正常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課程使用建議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Z3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8778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0344" y="865259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底下針對已經規劃的部份進行說明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若各位老師也其他需求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歡迎提出討論與規劃 </a:t>
            </a:r>
          </a:p>
        </p:txBody>
      </p:sp>
      <p:sp>
        <p:nvSpPr>
          <p:cNvPr id="3" name="矩形 2"/>
          <p:cNvSpPr/>
          <p:nvPr/>
        </p:nvSpPr>
        <p:spPr>
          <a:xfrm>
            <a:off x="221684" y="4725855"/>
            <a:ext cx="172354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新開設課程</a:t>
            </a:r>
            <a:endParaRPr lang="en-US" altLang="zh-TW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3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在現有課程內</a:t>
            </a:r>
            <a:endParaRPr lang="en-US" altLang="zh-TW" sz="4400" dirty="0" smtClean="0"/>
          </a:p>
          <a:p>
            <a:pPr algn="ctr"/>
            <a:r>
              <a:rPr lang="zh-TW" altLang="en-US" sz="3600" dirty="0"/>
              <a:t>融</a:t>
            </a:r>
            <a:r>
              <a:rPr lang="zh-TW" altLang="en-US" sz="3600" dirty="0" smtClean="0"/>
              <a:t>入本計畫課程模組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92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85EA-E756-402B-AE02-5DA534FF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68165"/>
            <a:ext cx="7886700" cy="693971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dirty="0" smtClean="0"/>
              <a:t>XX</a:t>
            </a:r>
            <a:r>
              <a:rPr lang="zh-TW" altLang="en-US" sz="3200" dirty="0" smtClean="0"/>
              <a:t>高中</a:t>
            </a:r>
            <a:r>
              <a:rPr lang="en-US" altLang="zh-TW" sz="3200" dirty="0"/>
              <a:t>_10801</a:t>
            </a:r>
            <a:r>
              <a:rPr lang="zh-TW" altLang="en-US" sz="3200" dirty="0"/>
              <a:t>資訊科技概論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DB90A650-DD4D-4AED-9B72-DC38E2F6B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38065"/>
              </p:ext>
            </p:extLst>
          </p:nvPr>
        </p:nvGraphicFramePr>
        <p:xfrm>
          <a:off x="138463" y="862136"/>
          <a:ext cx="4625561" cy="555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98">
                  <a:extLst>
                    <a:ext uri="{9D8B030D-6E8A-4147-A177-3AD203B41FA5}">
                      <a16:colId xmlns:a16="http://schemas.microsoft.com/office/drawing/2014/main" val="3282845328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1214258865"/>
                    </a:ext>
                  </a:extLst>
                </a:gridCol>
                <a:gridCol w="1860568">
                  <a:extLst>
                    <a:ext uri="{9D8B030D-6E8A-4147-A177-3AD203B41FA5}">
                      <a16:colId xmlns:a16="http://schemas.microsoft.com/office/drawing/2014/main" val="2616498696"/>
                    </a:ext>
                  </a:extLst>
                </a:gridCol>
              </a:tblGrid>
              <a:tr h="219056">
                <a:tc gridSpan="2">
                  <a:txBody>
                    <a:bodyPr/>
                    <a:lstStyle/>
                    <a:p>
                      <a:r>
                        <a:rPr lang="zh-TW" altLang="en-US" sz="1200" dirty="0"/>
                        <a:t>開課年級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時數</a:t>
                      </a:r>
                    </a:p>
                  </a:txBody>
                  <a:tcPr marL="54014" marR="54014" marT="27007" marB="27007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資訊科高一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每週時數</a:t>
                      </a:r>
                      <a:r>
                        <a:rPr lang="en-US" altLang="zh-TW" sz="1200" dirty="0"/>
                        <a:t>2</a:t>
                      </a:r>
                      <a:r>
                        <a:rPr lang="zh-TW" altLang="en-US" sz="1200" dirty="0"/>
                        <a:t>節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extLst>
                  <a:ext uri="{0D108BD9-81ED-4DB2-BD59-A6C34878D82A}">
                    <a16:rowId xmlns:a16="http://schemas.microsoft.com/office/drawing/2014/main" val="185559047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週數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開課班級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時數</a:t>
                      </a:r>
                    </a:p>
                  </a:txBody>
                  <a:tcPr marL="54014" marR="54014" marT="27007" marB="270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建議使用模組</a:t>
                      </a:r>
                    </a:p>
                  </a:txBody>
                  <a:tcPr marL="54014" marR="54014" marT="27007" marB="270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86292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第</a:t>
                      </a:r>
                      <a:r>
                        <a:rPr lang="en-US" altLang="zh-TW" sz="1200" dirty="0"/>
                        <a:t>1</a:t>
                      </a:r>
                      <a:r>
                        <a:rPr lang="zh-TW" altLang="en-US" sz="1200" dirty="0"/>
                        <a:t>週</a:t>
                      </a:r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銜接課程複習與課程介紹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756852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演算法與邏輯思維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198360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語言簡介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676938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程式設計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輸入輸出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987145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流程圖介紹與繪製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034020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程式設計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判斷結構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75569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判斷結構實作練習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50831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段考週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517844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陣列結構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32022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陣列實作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327797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搜尋與排序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5710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err="1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Bebras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邏輯思維賽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984961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排序實作練習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252410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段考週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126603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上機測驗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491868"/>
                  </a:ext>
                </a:extLst>
              </a:tr>
              <a:tr h="213679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電腦基本概論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18515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zh-TW" altLang="zh-TW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400" dirty="0"/>
                    </a:p>
                  </a:txBody>
                  <a:tcPr marL="54014" marR="54014" marT="27007" marB="27007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電腦硬體與軟體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1-4: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編碼與解碼</a:t>
                      </a:r>
                      <a:endParaRPr lang="en-US" altLang="zh-TW" sz="140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9688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著作權與智慧財產權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15973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網路概論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一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4422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網路概論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二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88251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段考週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54205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97768"/>
              </p:ext>
            </p:extLst>
          </p:nvPr>
        </p:nvGraphicFramePr>
        <p:xfrm>
          <a:off x="4831292" y="1075524"/>
          <a:ext cx="422862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625">
                  <a:extLst>
                    <a:ext uri="{9D8B030D-6E8A-4147-A177-3AD203B41FA5}">
                      <a16:colId xmlns:a16="http://schemas.microsoft.com/office/drawing/2014/main" val="720919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課程使用說明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1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適用課程名稱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《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資訊科技概論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》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大學通識課程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計算機概論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使用模組與配套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模組一基礎模組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編碼與解碼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配合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MyFirstSecurity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CTF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平台解題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教學方法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[1]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ASCII 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原理並示範解題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defRPr/>
                      </a:pP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[2]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讓學生完成其他三題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:base64/base32/Morse</a:t>
                      </a:r>
                    </a:p>
                    <a:p>
                      <a:pPr>
                        <a:defRPr/>
                      </a:pP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[3]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觀看錄影教學理解觀念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[base32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留給最優秀的學生報告用*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]</a:t>
                      </a:r>
                    </a:p>
                    <a:p>
                      <a:pPr>
                        <a:defRPr/>
                      </a:pP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[4]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隨堂小測驗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*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option] + 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學生成果拍照鼓勵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75246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723FD54-DE5E-4906-9C27-8F6EC13A0B35}"/>
              </a:ext>
            </a:extLst>
          </p:cNvPr>
          <p:cNvSpPr/>
          <p:nvPr/>
        </p:nvSpPr>
        <p:spPr>
          <a:xfrm>
            <a:off x="138463" y="92695"/>
            <a:ext cx="926857" cy="76944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9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051338" y="2417070"/>
            <a:ext cx="3056659" cy="2179782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新型態資安實務示範課程發展計畫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3051338" y="4818305"/>
            <a:ext cx="34740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提供教師上課教材與配套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舉辦高中職資安種子師資培訓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提供部分協同教學</a:t>
            </a:r>
          </a:p>
        </p:txBody>
      </p:sp>
      <p:sp>
        <p:nvSpPr>
          <p:cNvPr id="9" name="矩形 8"/>
          <p:cNvSpPr/>
          <p:nvPr/>
        </p:nvSpPr>
        <p:spPr>
          <a:xfrm>
            <a:off x="628650" y="301265"/>
            <a:ext cx="78460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本課程設計針對高中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所設計的教材與相關配套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1618E65-511C-4B11-8866-325B4EEFCDAE}"/>
              </a:ext>
            </a:extLst>
          </p:cNvPr>
          <p:cNvGrpSpPr/>
          <p:nvPr/>
        </p:nvGrpSpPr>
        <p:grpSpPr>
          <a:xfrm>
            <a:off x="3740571" y="1726495"/>
            <a:ext cx="1616262" cy="792287"/>
            <a:chOff x="1317883" y="1867898"/>
            <a:chExt cx="1616262" cy="792287"/>
          </a:xfrm>
        </p:grpSpPr>
        <p:sp>
          <p:nvSpPr>
            <p:cNvPr id="11" name="矩形 10"/>
            <p:cNvSpPr/>
            <p:nvPr/>
          </p:nvSpPr>
          <p:spPr>
            <a:xfrm>
              <a:off x="1826149" y="201385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教師</a:t>
              </a:r>
              <a:endPara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0E5888F-CEF7-4F12-A925-6D4FC9A22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83" y="1867898"/>
              <a:ext cx="508266" cy="699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19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85EA-E756-402B-AE02-5DA534FF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68165"/>
            <a:ext cx="7886700" cy="693971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dirty="0" smtClean="0"/>
              <a:t>XX</a:t>
            </a:r>
            <a:r>
              <a:rPr lang="zh-TW" altLang="en-US" sz="3200" dirty="0" smtClean="0"/>
              <a:t>高中</a:t>
            </a:r>
            <a:r>
              <a:rPr lang="en-US" altLang="zh-TW" sz="3200" dirty="0"/>
              <a:t>_10801</a:t>
            </a:r>
            <a:r>
              <a:rPr lang="zh-TW" altLang="en-US" sz="3200" dirty="0"/>
              <a:t>資訊科技概論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DB90A650-DD4D-4AED-9B72-DC38E2F6B76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8463" y="862136"/>
          <a:ext cx="4625561" cy="585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69">
                  <a:extLst>
                    <a:ext uri="{9D8B030D-6E8A-4147-A177-3AD203B41FA5}">
                      <a16:colId xmlns:a16="http://schemas.microsoft.com/office/drawing/2014/main" val="3282845328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val="1214258865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616498696"/>
                    </a:ext>
                  </a:extLst>
                </a:gridCol>
              </a:tblGrid>
              <a:tr h="219056">
                <a:tc gridSpan="2">
                  <a:txBody>
                    <a:bodyPr/>
                    <a:lstStyle/>
                    <a:p>
                      <a:r>
                        <a:rPr lang="zh-TW" altLang="en-US" sz="1200" dirty="0"/>
                        <a:t>開課年級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時數</a:t>
                      </a:r>
                    </a:p>
                  </a:txBody>
                  <a:tcPr marL="54014" marR="54014" marT="27007" marB="27007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資訊科高一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每週時數</a:t>
                      </a:r>
                      <a:r>
                        <a:rPr lang="en-US" altLang="zh-TW" sz="1200" dirty="0"/>
                        <a:t>2</a:t>
                      </a:r>
                      <a:r>
                        <a:rPr lang="zh-TW" altLang="en-US" sz="1200" dirty="0"/>
                        <a:t>節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extLst>
                  <a:ext uri="{0D108BD9-81ED-4DB2-BD59-A6C34878D82A}">
                    <a16:rowId xmlns:a16="http://schemas.microsoft.com/office/drawing/2014/main" val="185559047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週數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開課班級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時數</a:t>
                      </a:r>
                    </a:p>
                  </a:txBody>
                  <a:tcPr marL="54014" marR="54014" marT="27007" marB="270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建議使用模組</a:t>
                      </a:r>
                    </a:p>
                  </a:txBody>
                  <a:tcPr marL="54014" marR="54014" marT="27007" marB="270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86292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第</a:t>
                      </a:r>
                      <a:r>
                        <a:rPr lang="en-US" altLang="zh-TW" sz="1200" dirty="0"/>
                        <a:t>1</a:t>
                      </a:r>
                      <a:r>
                        <a:rPr lang="zh-TW" altLang="en-US" sz="1200" dirty="0"/>
                        <a:t>週</a:t>
                      </a:r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銜接課程複習與課程介紹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756852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演算法與邏輯思維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198360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語言簡介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676938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程式設計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輸入輸出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987145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流程圖介紹與繪製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034020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程式設計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判斷結構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75569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判斷結構實作練習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50831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段考週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517844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陣列結構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32022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陣列實作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327797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搜尋與排序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5710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err="1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Bebras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邏輯思維賽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984961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排序實作練習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252410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段考週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126603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上機測驗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491868"/>
                  </a:ext>
                </a:extLst>
              </a:tr>
              <a:tr h="213679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電腦基本概論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18515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電腦硬體與軟體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1-4:</a:t>
                      </a:r>
                      <a:r>
                        <a:rPr lang="zh-TW" altLang="en-US" sz="12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編碼與解碼</a:t>
                      </a:r>
                      <a:endParaRPr lang="en-US" altLang="zh-TW" sz="120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96886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著作權與智慧財產權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15973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網路概論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一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3-1:</a:t>
                      </a:r>
                      <a:r>
                        <a:rPr lang="zh-TW" altLang="en-US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網路概論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44229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網路概論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二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3-2:</a:t>
                      </a: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網路封包分析實戰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3-3:Network</a:t>
                      </a:r>
                      <a:r>
                        <a:rPr lang="en-US" altLang="zh-TW" sz="1200" kern="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CTF</a:t>
                      </a:r>
                      <a:r>
                        <a:rPr lang="zh-TW" altLang="en-US" sz="1200" kern="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200" kern="100" baseline="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協同教學</a:t>
                      </a:r>
                      <a:endParaRPr lang="en-US" altLang="zh-TW" sz="12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88251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</a:t>
                      </a:r>
                      <a:endParaRPr lang="zh-TW" altLang="en-US" sz="1200" dirty="0"/>
                    </a:p>
                  </a:txBody>
                  <a:tcPr marL="54014" marR="54014" marT="27007" marB="2700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段考週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54205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71270"/>
              </p:ext>
            </p:extLst>
          </p:nvPr>
        </p:nvGraphicFramePr>
        <p:xfrm>
          <a:off x="4915375" y="1065014"/>
          <a:ext cx="396467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673">
                  <a:extLst>
                    <a:ext uri="{9D8B030D-6E8A-4147-A177-3AD203B41FA5}">
                      <a16:colId xmlns:a16="http://schemas.microsoft.com/office/drawing/2014/main" val="720919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課程使用說明</a:t>
                      </a:r>
                      <a:endParaRPr lang="en-US" altLang="zh-TW" sz="24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1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適用課程名稱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《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資訊科技概論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》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大學通識課程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計算機概論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707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使用模組與配套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模組一基礎模組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編碼與解碼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網路概論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協同教學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網路封包分析實戰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:Network CTF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實戰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配合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MyFirstSecurity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CTF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平台解題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31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723FD54-DE5E-4906-9C27-8F6EC13A0B35}"/>
              </a:ext>
            </a:extLst>
          </p:cNvPr>
          <p:cNvSpPr/>
          <p:nvPr/>
        </p:nvSpPr>
        <p:spPr>
          <a:xfrm>
            <a:off x="138463" y="92695"/>
            <a:ext cx="926857" cy="76944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A2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18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4173" y="753195"/>
            <a:ext cx="7886700" cy="54719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電腦網路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高工常設課程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使用模組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32046"/>
              </p:ext>
            </p:extLst>
          </p:nvPr>
        </p:nvGraphicFramePr>
        <p:xfrm>
          <a:off x="186140" y="1319977"/>
          <a:ext cx="4501475" cy="547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2432202496"/>
                    </a:ext>
                  </a:extLst>
                </a:gridCol>
              </a:tblGrid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時間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課程表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建議使用教材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資料通訊與網路基礎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3-1: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網路概論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2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數位資料通訊基礎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3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實體層資料傳輸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4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100" kern="100" dirty="0">
                          <a:effectLst/>
                        </a:rPr>
                        <a:t>區域網路</a:t>
                      </a:r>
                      <a:r>
                        <a:rPr lang="zh-TW" altLang="en-US" sz="1100" kern="100" dirty="0">
                          <a:effectLst/>
                        </a:rPr>
                        <a:t>與</a:t>
                      </a:r>
                      <a:r>
                        <a:rPr lang="zh-TW" altLang="zh-TW" sz="1100" kern="100" dirty="0">
                          <a:effectLst/>
                        </a:rPr>
                        <a:t>乙太網路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3-1: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網路概論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5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00" kern="100" dirty="0">
                          <a:effectLst/>
                        </a:rPr>
                        <a:t>網際網路協定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3-1: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網路概論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6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第一次段考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7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3-2: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網路封包分析實戰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1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3-3:Network</a:t>
                      </a:r>
                      <a:r>
                        <a:rPr lang="en-US" altLang="zh-TW" sz="1100" kern="100" baseline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CTF</a:t>
                      </a:r>
                      <a:r>
                        <a:rPr lang="zh-TW" altLang="en-US" sz="1100" kern="100" baseline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100" kern="100" baseline="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baseline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協同教學</a:t>
                      </a:r>
                      <a:endParaRPr lang="en-US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8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00" dirty="0">
                          <a:effectLst/>
                        </a:rPr>
                        <a:t>IP</a:t>
                      </a:r>
                      <a:r>
                        <a:rPr lang="zh-TW" altLang="en-US" sz="1100" kern="100" dirty="0">
                          <a:effectLst/>
                        </a:rPr>
                        <a:t> 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與 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DNS</a:t>
                      </a:r>
                      <a:r>
                        <a:rPr lang="zh-TW" altLang="zh-TW" sz="1100" kern="100" dirty="0">
                          <a:effectLst/>
                        </a:rPr>
                        <a:t>領域名稱系統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9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與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UDP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10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00" kern="100" dirty="0">
                          <a:effectLst/>
                        </a:rPr>
                        <a:t>郵件服務</a:t>
                      </a:r>
                      <a:r>
                        <a:rPr lang="zh-TW" altLang="en-US" sz="1100" kern="100" dirty="0">
                          <a:effectLst/>
                        </a:rPr>
                        <a:t>與</a:t>
                      </a:r>
                      <a:r>
                        <a:rPr lang="zh-TW" altLang="zh-TW" sz="1100" kern="100" dirty="0">
                          <a:effectLst/>
                        </a:rPr>
                        <a:t>檔案傳輸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11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100" kern="100" dirty="0">
                          <a:effectLst/>
                        </a:rPr>
                        <a:t>網際網路</a:t>
                      </a:r>
                      <a:r>
                        <a:rPr lang="zh-TW" altLang="en-US" sz="1100" kern="100" dirty="0">
                          <a:effectLst/>
                        </a:rPr>
                        <a:t>及其</a:t>
                      </a:r>
                      <a:r>
                        <a:rPr lang="zh-TW" altLang="zh-TW" sz="1100" kern="100" dirty="0">
                          <a:effectLst/>
                        </a:rPr>
                        <a:t>應用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12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第二次段考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13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協定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4-1: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網站運作原理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9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14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</a:rPr>
                        <a:t>網站分析與</a:t>
                      </a:r>
                      <a:r>
                        <a:rPr lang="en-US" altLang="zh-TW" sz="1100" kern="100" dirty="0">
                          <a:effectLst/>
                        </a:rPr>
                        <a:t>web-</a:t>
                      </a:r>
                      <a:r>
                        <a:rPr lang="en-US" altLang="zh-TW" sz="1100" kern="100" dirty="0" err="1">
                          <a:effectLst/>
                        </a:rPr>
                        <a:t>ctf</a:t>
                      </a:r>
                      <a:r>
                        <a:rPr lang="zh-TW" altLang="en-US" sz="1100" kern="100" dirty="0">
                          <a:effectLst/>
                        </a:rPr>
                        <a:t>實戰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4-2: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網站測試</a:t>
                      </a:r>
                      <a:r>
                        <a:rPr lang="zh-TW" altLang="en-US" sz="11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工具實戰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Curl 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n-US" altLang="zh-TW" sz="11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Burpsuite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| Developer tools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4-3:Web-</a:t>
                      </a:r>
                      <a:r>
                        <a:rPr lang="en-US" altLang="zh-TW" sz="1100" kern="100" baseline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CTF</a:t>
                      </a:r>
                      <a:r>
                        <a:rPr lang="zh-TW" altLang="en-US" sz="1100" kern="100" baseline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15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00" kern="100" dirty="0">
                          <a:effectLst/>
                        </a:rPr>
                        <a:t>網路</a:t>
                      </a:r>
                      <a:r>
                        <a:rPr lang="zh-TW" altLang="en-US" sz="1100" kern="100" dirty="0">
                          <a:effectLst/>
                        </a:rPr>
                        <a:t>漏洞分析與</a:t>
                      </a:r>
                      <a:r>
                        <a:rPr lang="zh-TW" altLang="zh-TW" sz="1100" kern="100" dirty="0">
                          <a:effectLst/>
                        </a:rPr>
                        <a:t>安全</a:t>
                      </a:r>
                      <a:r>
                        <a:rPr lang="zh-TW" altLang="en-US" sz="1100" kern="100" dirty="0">
                          <a:effectLst/>
                        </a:rPr>
                        <a:t>防護技術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4-4: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網站漏洞分析與測試</a:t>
                      </a:r>
                      <a:endParaRPr lang="en-US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16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網站漏洞與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DVWA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4-5: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網站漏洞與測試</a:t>
                      </a:r>
                      <a:r>
                        <a:rPr lang="en-US" altLang="zh-TW" sz="11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DVWA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錄影教學</a:t>
                      </a:r>
                      <a:endParaRPr lang="en-US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29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17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系統安全與滲透測試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5-1: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系統平台概論</a:t>
                      </a:r>
                      <a:endParaRPr lang="en-US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5-2: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系統平台安全初探</a:t>
                      </a:r>
                      <a:endParaRPr lang="en-US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5-3: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系統平台安全實測案例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altLang="en-US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建議協同教學</a:t>
                      </a:r>
                      <a:r>
                        <a:rPr lang="en-US" altLang="zh-TW" sz="11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 18 </a:t>
                      </a:r>
                      <a:r>
                        <a:rPr lang="zh-TW" sz="1100" kern="100" dirty="0">
                          <a:solidFill>
                            <a:schemeClr val="tx1"/>
                          </a:solidFill>
                          <a:effectLst/>
                        </a:rPr>
                        <a:t>週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期末考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24173" y="124125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電腦網路課程使用建議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907B7B-7592-4240-954E-B35ECCF4EC74}"/>
              </a:ext>
            </a:extLst>
          </p:cNvPr>
          <p:cNvSpPr/>
          <p:nvPr/>
        </p:nvSpPr>
        <p:spPr>
          <a:xfrm>
            <a:off x="38994" y="97825"/>
            <a:ext cx="885179" cy="76944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03372"/>
              </p:ext>
            </p:extLst>
          </p:nvPr>
        </p:nvGraphicFramePr>
        <p:xfrm>
          <a:off x="4729657" y="1393549"/>
          <a:ext cx="4330261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261">
                  <a:extLst>
                    <a:ext uri="{9D8B030D-6E8A-4147-A177-3AD203B41FA5}">
                      <a16:colId xmlns:a16="http://schemas.microsoft.com/office/drawing/2014/main" val="720919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課程使用說明</a:t>
                      </a:r>
                      <a:endParaRPr lang="en-US" altLang="zh-TW" sz="24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1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適用課程名稱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高工  電腦網路  課程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707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使用模組與配套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三網路安全模組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網路概論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網站運作原理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網站漏洞分析與測試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4.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網站漏洞與測試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DVWA[1-2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5.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模組五系統安全模組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系統平台概論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[0.5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6.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模組五系統安全模組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系統平台安全初探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[0.5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  <a:endParaRPr lang="zh-TW" altLang="en-US" sz="135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4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協同教學</a:t>
                      </a: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網路封包分析實戰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:Network CTF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實戰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網站測試工具實戰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(Curl | </a:t>
                      </a:r>
                      <a:r>
                        <a:rPr lang="en-US" altLang="zh-TW" sz="135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Burpsuite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| Developer tools)[1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:Web-CTF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實戰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模組五系統安全模組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系統平台安全實測案例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35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配合</a:t>
                      </a:r>
                      <a:r>
                        <a:rPr lang="en-US" altLang="zh-TW" sz="135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MyFirstSecurity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CTF</a:t>
                      </a:r>
                      <a:r>
                        <a:rPr lang="zh-TW" altLang="en-US" sz="135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平台解題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6295" y="441645"/>
            <a:ext cx="4557250" cy="903350"/>
          </a:xfrm>
        </p:spPr>
        <p:txBody>
          <a:bodyPr>
            <a:normAutofit fontScale="90000"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程式設計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使用模組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6-1/6-2/1-4/2-1/2-2/2-3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60555"/>
              </p:ext>
            </p:extLst>
          </p:nvPr>
        </p:nvGraphicFramePr>
        <p:xfrm>
          <a:off x="60959" y="1235953"/>
          <a:ext cx="4742268" cy="5678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060">
                  <a:extLst>
                    <a:ext uri="{9D8B030D-6E8A-4147-A177-3AD203B41FA5}">
                      <a16:colId xmlns:a16="http://schemas.microsoft.com/office/drawing/2014/main" val="1312706198"/>
                    </a:ext>
                  </a:extLst>
                </a:gridCol>
              </a:tblGrid>
              <a:tr h="226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時間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課程表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建議使用教材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Python</a:t>
                      </a:r>
                      <a:r>
                        <a:rPr 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程式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與開發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6-1: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sz="11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Google </a:t>
                      </a:r>
                      <a:r>
                        <a:rPr lang="en-US" altLang="zh-TW" sz="115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Colab</a:t>
                      </a:r>
                      <a:r>
                        <a:rPr lang="zh-TW" altLang="en-US" sz="115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平台</a:t>
                      </a:r>
                      <a:r>
                        <a:rPr lang="zh-TW" altLang="en-US" sz="11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開發</a:t>
                      </a:r>
                      <a:r>
                        <a:rPr lang="en-US" altLang="zh-TW" sz="11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Python</a:t>
                      </a:r>
                      <a:r>
                        <a:rPr lang="zh-TW" altLang="en-US" sz="115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程式</a:t>
                      </a:r>
                      <a:endParaRPr lang="en-US" altLang="zh-TW" sz="115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TW" altLang="en-US" sz="115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錄影教學</a:t>
                      </a:r>
                      <a:endParaRPr lang="zh-TW" altLang="en-US" sz="11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L="68582" marR="6858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2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數值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資料型態其運算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3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字串資料型態其運算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4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序列型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資料型態其運算</a:t>
                      </a:r>
                      <a:endParaRPr lang="zh-TW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5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結構控制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6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第一次段考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7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字典與集合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資料型態其運算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8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函式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與</a:t>
                      </a:r>
                      <a:r>
                        <a:rPr 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模組</a:t>
                      </a:r>
                      <a:r>
                        <a:rPr 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(Module)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9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使用標準函數庫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10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編碼與解碼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1-4: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編碼與解碼</a:t>
                      </a:r>
                      <a:endParaRPr lang="en-US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6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11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與編碼應用</a:t>
                      </a:r>
                      <a:endParaRPr lang="zh-TW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1-4-2: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進階篇使用</a:t>
                      </a: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進行編碼</a:t>
                      </a: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解碼</a:t>
                      </a:r>
                      <a:endParaRPr lang="en-US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協同教學</a:t>
                      </a: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12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第二次段考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1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13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 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學習趣味的密碼學</a:t>
                      </a: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2-1: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古典密碼學與破密分析</a:t>
                      </a:r>
                      <a:endParaRPr lang="en-US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2-2: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現代密碼學與演練</a:t>
                      </a:r>
                      <a:endParaRPr lang="en-US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26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14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與加解密應用</a:t>
                      </a: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2-3:</a:t>
                      </a: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進行現代密碼破密分析</a:t>
                      </a:r>
                      <a:endParaRPr lang="en-US" altLang="zh-TW" sz="115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協同教學</a:t>
                      </a:r>
                    </a:p>
                  </a:txBody>
                  <a:tcPr marL="68582" marR="68582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6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15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python</a:t>
                      </a:r>
                      <a:r>
                        <a:rPr lang="zh-TW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檔案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存取</a:t>
                      </a:r>
                      <a:endParaRPr lang="zh-TW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16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週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網頁爬蟲</a:t>
                      </a:r>
                      <a:endParaRPr lang="zh-TW" alt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02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17 </a:t>
                      </a:r>
                      <a:r>
                        <a:rPr lang="zh-TW" sz="11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1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TW" altLang="en-US" sz="11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資料分析入門</a:t>
                      </a:r>
                      <a:endParaRPr lang="zh-TW" sz="11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6-1:</a:t>
                      </a: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en-US" altLang="zh-TW" sz="1150" b="1" kern="1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Colab</a:t>
                      </a:r>
                      <a:endParaRPr lang="en-US" altLang="zh-TW" sz="115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平台開發</a:t>
                      </a:r>
                      <a:r>
                        <a:rPr lang="en-US" altLang="zh-TW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程式</a:t>
                      </a:r>
                      <a:endParaRPr lang="en-US" altLang="zh-TW" sz="115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6-2:</a:t>
                      </a: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基礎資料分析</a:t>
                      </a:r>
                      <a:r>
                        <a:rPr lang="en-US" altLang="zh-TW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:NUMPY</a:t>
                      </a: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與</a:t>
                      </a:r>
                      <a:r>
                        <a:rPr lang="en-US" altLang="zh-TW" sz="1150" b="1" kern="1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Matplotlib</a:t>
                      </a:r>
                      <a:r>
                        <a:rPr lang="zh-TW" altLang="en-US" sz="11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實戰</a:t>
                      </a:r>
                      <a:endParaRPr lang="zh-TW" altLang="zh-TW" sz="115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150" kern="100" dirty="0">
                          <a:solidFill>
                            <a:schemeClr val="tx1"/>
                          </a:solidFill>
                          <a:effectLst/>
                        </a:rPr>
                        <a:t> 18 </a:t>
                      </a:r>
                      <a:r>
                        <a:rPr lang="zh-TW" sz="1150" kern="100" dirty="0">
                          <a:solidFill>
                            <a:schemeClr val="tx1"/>
                          </a:solidFill>
                          <a:effectLst/>
                        </a:rPr>
                        <a:t>週</a:t>
                      </a:r>
                      <a:endParaRPr lang="zh-TW" sz="11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50" kern="100" dirty="0">
                          <a:effectLst/>
                        </a:rPr>
                        <a:t>期末考</a:t>
                      </a:r>
                      <a:endParaRPr lang="zh-TW" sz="11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609A1BA-1FC2-40C9-8583-73557619C300}"/>
              </a:ext>
            </a:extLst>
          </p:cNvPr>
          <p:cNvSpPr/>
          <p:nvPr/>
        </p:nvSpPr>
        <p:spPr>
          <a:xfrm>
            <a:off x="1076295" y="-31002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ython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程式設計課程使用建議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E209A-088B-4013-90A5-EB16840747CC}"/>
              </a:ext>
            </a:extLst>
          </p:cNvPr>
          <p:cNvSpPr/>
          <p:nvPr/>
        </p:nvSpPr>
        <p:spPr>
          <a:xfrm>
            <a:off x="71469" y="56925"/>
            <a:ext cx="899605" cy="76944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58701"/>
              </p:ext>
            </p:extLst>
          </p:nvPr>
        </p:nvGraphicFramePr>
        <p:xfrm>
          <a:off x="4890236" y="1710805"/>
          <a:ext cx="4046376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376">
                  <a:extLst>
                    <a:ext uri="{9D8B030D-6E8A-4147-A177-3AD203B41FA5}">
                      <a16:colId xmlns:a16="http://schemas.microsoft.com/office/drawing/2014/main" val="720919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課程使用說明</a:t>
                      </a:r>
                      <a:endParaRPr lang="en-US" altLang="zh-TW" sz="24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1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適用課程名稱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職  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Python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  課程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707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使用模組與配套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模組六人工智慧與資訊安全模組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Google 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Colab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平台開發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Python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程式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模組六人工智慧與資訊安全模組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基礎資料分析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:NUMPY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與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Matplotlib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實戰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模組一基礎模組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編碼與解碼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4.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模組二基礎密碼學模組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古典密碼學與破密分析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5.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模組二基礎密碼學模組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現代密碼學與演練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協同教學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模組一基礎模組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進階篇使用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Python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進行編碼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/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解碼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模組二基礎模組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Python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進行現代密碼破密分析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[1-2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配合</a:t>
                      </a:r>
                      <a:r>
                        <a:rPr lang="en-US" altLang="zh-TW" sz="14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MyFirstSecurity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CTF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平台解題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/>
              <a:t>全新開設</a:t>
            </a:r>
            <a:endParaRPr lang="en-US" altLang="zh-TW" sz="7200" dirty="0" smtClean="0"/>
          </a:p>
          <a:p>
            <a:pPr algn="ctr"/>
            <a:endParaRPr lang="en-US" altLang="zh-TW" sz="3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zh-TW" altLang="en-US" sz="3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安實務</a:t>
            </a:r>
            <a:r>
              <a:rPr lang="zh-TW" altLang="en-US" sz="3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入門</a:t>
            </a:r>
            <a:endParaRPr lang="en-US" altLang="zh-TW" sz="3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或其他有學問的課程名稱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9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781" y="-45720"/>
            <a:ext cx="8325569" cy="1325563"/>
          </a:xfrm>
        </p:spPr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資安實務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入門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新開設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692501677"/>
              </p:ext>
            </p:extLst>
          </p:nvPr>
        </p:nvGraphicFramePr>
        <p:xfrm>
          <a:off x="1059541" y="1554480"/>
          <a:ext cx="7024919" cy="436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71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4207" y="431203"/>
            <a:ext cx="5886450" cy="702338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新開設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資安實務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04830"/>
              </p:ext>
            </p:extLst>
          </p:nvPr>
        </p:nvGraphicFramePr>
        <p:xfrm>
          <a:off x="67677" y="1197065"/>
          <a:ext cx="5056773" cy="5600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767">
                  <a:extLst>
                    <a:ext uri="{9D8B030D-6E8A-4147-A177-3AD203B41FA5}">
                      <a16:colId xmlns:a16="http://schemas.microsoft.com/office/drawing/2014/main" val="2432202496"/>
                    </a:ext>
                  </a:extLst>
                </a:gridCol>
              </a:tblGrid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時間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課程表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建議使用教材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資訊安全第一堂</a:t>
                      </a:r>
                      <a:endParaRPr lang="en-US" alt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05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磨課師課程</a:t>
                      </a: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資訊倫理與案例分析</a:t>
                      </a:r>
                      <a:endParaRPr 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1-1:</a:t>
                      </a: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從資訊安全到倫理與法律</a:t>
                      </a:r>
                      <a:endParaRPr 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趣味的密碼學</a:t>
                      </a:r>
                      <a:endParaRPr 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2-1:</a:t>
                      </a: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古典密碼學與破密分析</a:t>
                      </a:r>
                      <a:endParaRPr lang="en-US" alt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05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磨課師課程</a:t>
                      </a: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4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編碼與解碼</a:t>
                      </a:r>
                      <a:endParaRPr lang="en-US" alt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小考</a:t>
                      </a:r>
                      <a:endParaRPr lang="zh-TW" alt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1-4:</a:t>
                      </a: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編碼與解碼</a:t>
                      </a:r>
                      <a:endParaRPr lang="en-US" altLang="zh-TW" sz="105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05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05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磨課師課程</a:t>
                      </a: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5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技術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1-2:Linux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安全測試基礎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6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隱寫術</a:t>
                      </a:r>
                      <a:endParaRPr 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1-3: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隱寫術</a:t>
                      </a:r>
                      <a:endParaRPr lang="en-US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7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網路與網際網路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8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3-2: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網路封包分析實戰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05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9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期中考</a:t>
                      </a:r>
                      <a:endParaRPr 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TCP+UDP+IP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11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DNS</a:t>
                      </a:r>
                      <a:r>
                        <a:rPr lang="zh-TW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領域名稱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12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</a:t>
                      </a:r>
                      <a:r>
                        <a:rPr lang="en-US" altLang="zh-TW" sz="105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實戰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3-3:Network-CTF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13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網站運作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4-1: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網站運作原理</a:t>
                      </a: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14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TW" alt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協定</a:t>
                      </a:r>
                      <a:endParaRPr lang="zh-TW" altLang="zh-TW" sz="105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4-1:</a:t>
                      </a:r>
                      <a:r>
                        <a:rPr lang="zh-TW" alt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網站運作原理</a:t>
                      </a: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2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15 </a:t>
                      </a:r>
                      <a:r>
                        <a:rPr lang="zh-TW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週</a:t>
                      </a: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網站分析與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web-</a:t>
                      </a:r>
                      <a:r>
                        <a:rPr lang="en-US" altLang="zh-TW" sz="105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實戰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4-2: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網站測試</a:t>
                      </a:r>
                      <a:r>
                        <a:rPr lang="zh-TW" altLang="en-US" sz="105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工具實戰</a:t>
                      </a:r>
                      <a:r>
                        <a:rPr lang="en-US" altLang="zh-TW" sz="105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Curl 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n-US" altLang="zh-TW" sz="105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Burpsuite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| Developer </a:t>
                      </a:r>
                      <a:r>
                        <a:rPr lang="en-US" altLang="zh-TW" sz="105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tools</a:t>
                      </a:r>
                      <a:endParaRPr lang="en-US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4-3:Web-</a:t>
                      </a:r>
                      <a:r>
                        <a:rPr lang="en-US" altLang="zh-TW" sz="105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CTF</a:t>
                      </a:r>
                      <a:r>
                        <a:rPr lang="zh-TW" altLang="en-US" sz="105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050" b="1" kern="1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16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網站漏洞</a:t>
                      </a:r>
                      <a:endParaRPr lang="en-US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4-4:</a:t>
                      </a: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網站漏洞分析與測試</a:t>
                      </a:r>
                      <a:endParaRPr lang="en-US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17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系統漏洞與系統安全</a:t>
                      </a:r>
                      <a:endParaRPr lang="zh-TW" alt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5-1:</a:t>
                      </a:r>
                      <a:r>
                        <a:rPr lang="zh-TW" alt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系統平台概論</a:t>
                      </a:r>
                      <a:endParaRPr lang="en-US" altLang="zh-TW" sz="105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5-2:</a:t>
                      </a:r>
                      <a:r>
                        <a:rPr lang="zh-TW" altLang="en-US" sz="105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系統平台安全初探</a:t>
                      </a:r>
                      <a:endParaRPr lang="en-US" altLang="zh-TW" sz="105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18 </a:t>
                      </a:r>
                      <a:r>
                        <a:rPr lang="zh-TW" sz="105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5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期末考</a:t>
                      </a:r>
                      <a:endParaRPr 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5327817" y="549124"/>
            <a:ext cx="3647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</a:rPr>
              <a:t>[</a:t>
            </a:r>
            <a:r>
              <a:rPr lang="zh-TW" altLang="en-US" sz="3600" dirty="0">
                <a:latin typeface="Arial" panose="020B0604020202020204" pitchFamily="34" charset="0"/>
              </a:rPr>
              <a:t>每周</a:t>
            </a:r>
            <a:r>
              <a:rPr lang="en-US" altLang="zh-TW" sz="3600" dirty="0">
                <a:latin typeface="Arial" panose="020B0604020202020204" pitchFamily="34" charset="0"/>
              </a:rPr>
              <a:t>1</a:t>
            </a:r>
            <a:r>
              <a:rPr lang="zh-TW" altLang="en-US" sz="3600" dirty="0">
                <a:latin typeface="Arial" panose="020B0604020202020204" pitchFamily="34" charset="0"/>
              </a:rPr>
              <a:t>小時</a:t>
            </a:r>
            <a:r>
              <a:rPr lang="en-US" altLang="zh-TW" sz="3600" dirty="0">
                <a:latin typeface="Arial" panose="020B0604020202020204" pitchFamily="34" charset="0"/>
              </a:rPr>
              <a:t>/18</a:t>
            </a:r>
            <a:r>
              <a:rPr lang="zh-TW" altLang="en-US" sz="3600" dirty="0">
                <a:latin typeface="Arial" panose="020B0604020202020204" pitchFamily="34" charset="0"/>
              </a:rPr>
              <a:t>周</a:t>
            </a:r>
            <a:r>
              <a:rPr lang="en-US" altLang="zh-TW" sz="3600" dirty="0">
                <a:latin typeface="Arial" panose="020B0604020202020204" pitchFamily="34" charset="0"/>
              </a:rPr>
              <a:t>]</a:t>
            </a:r>
            <a:endParaRPr lang="zh-TW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024C4-3E55-4578-84A1-1459FC4169CD}"/>
              </a:ext>
            </a:extLst>
          </p:cNvPr>
          <p:cNvSpPr/>
          <p:nvPr/>
        </p:nvSpPr>
        <p:spPr>
          <a:xfrm>
            <a:off x="75131" y="104857"/>
            <a:ext cx="877163" cy="76944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Z1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416139-76EC-450C-B71B-BE2232C2EB91}"/>
              </a:ext>
            </a:extLst>
          </p:cNvPr>
          <p:cNvSpPr/>
          <p:nvPr/>
        </p:nvSpPr>
        <p:spPr>
          <a:xfrm>
            <a:off x="944207" y="13132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資安實務入門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微課程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使用建議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06902"/>
              </p:ext>
            </p:extLst>
          </p:nvPr>
        </p:nvGraphicFramePr>
        <p:xfrm>
          <a:off x="5300068" y="1240286"/>
          <a:ext cx="370264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649">
                  <a:extLst>
                    <a:ext uri="{9D8B030D-6E8A-4147-A177-3AD203B41FA5}">
                      <a16:colId xmlns:a16="http://schemas.microsoft.com/office/drawing/2014/main" val="720919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課程使用說明</a:t>
                      </a:r>
                      <a:endParaRPr lang="en-US" altLang="zh-TW" sz="24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1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適用課程名稱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高中職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《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資安實務入門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》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707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使用模組與配套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微課程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每周</a:t>
                      </a:r>
                      <a:r>
                        <a:rPr lang="en-US" altLang="zh-TW" sz="1800" dirty="0" smtClean="0">
                          <a:latin typeface="Arial" panose="020B0604020202020204" pitchFamily="34" charset="0"/>
                        </a:rPr>
                        <a:t>1</a:t>
                      </a:r>
                      <a:r>
                        <a:rPr lang="zh-TW" altLang="en-US" sz="1800" dirty="0" smtClean="0">
                          <a:latin typeface="Arial" panose="020B0604020202020204" pitchFamily="34" charset="0"/>
                        </a:rPr>
                        <a:t>小時共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     或 每周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lang="zh-TW" altLang="en-US" sz="1800" dirty="0" smtClean="0">
                          <a:latin typeface="Arial" panose="020B0604020202020204" pitchFamily="34" charset="0"/>
                        </a:rPr>
                        <a:t>小時共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周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模組一基礎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二基礎密碼學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三網路安全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四網站安全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五系統安全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4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協同教學</a:t>
                      </a: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網路封包分析實戰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網站測試工具實戰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(Curl | 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Burpsuite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| Developer tools)[1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:Web-CTF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實戰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配合</a:t>
                      </a:r>
                      <a:r>
                        <a:rPr lang="en-US" altLang="zh-TW" sz="14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MyFirstSecurity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CTF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平台解題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24079"/>
            <a:ext cx="7886700" cy="898536"/>
          </a:xfrm>
        </p:spPr>
        <p:txBody>
          <a:bodyPr/>
          <a:lstStyle/>
          <a:p>
            <a:r>
              <a:rPr lang="zh-TW" altLang="en-US" dirty="0"/>
              <a:t>更多微課程規劃中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31277"/>
              </p:ext>
            </p:extLst>
          </p:nvPr>
        </p:nvGraphicFramePr>
        <p:xfrm>
          <a:off x="628650" y="1588938"/>
          <a:ext cx="6347748" cy="388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6214">
                  <a:extLst>
                    <a:ext uri="{9D8B030D-6E8A-4147-A177-3AD203B41FA5}">
                      <a16:colId xmlns:a16="http://schemas.microsoft.com/office/drawing/2014/main" val="1976795318"/>
                    </a:ext>
                  </a:extLst>
                </a:gridCol>
                <a:gridCol w="278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課程名稱</a:t>
                      </a:r>
                      <a:endParaRPr lang="zh-TW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課程單元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規劃時數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100" dirty="0" smtClean="0"/>
                        <a:t>CTF</a:t>
                      </a:r>
                      <a:r>
                        <a:rPr lang="zh-TW" altLang="en-US" sz="2100" dirty="0" smtClean="0"/>
                        <a:t>實務</a:t>
                      </a:r>
                      <a:endParaRPr lang="en-US" altLang="zh-TW" sz="21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隱寫術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4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(2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algn="ctr"/>
                      <a:endParaRPr lang="zh-TW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編碼 </a:t>
                      </a:r>
                      <a:r>
                        <a:rPr lang="en-US" altLang="zh-TW" sz="2100" dirty="0"/>
                        <a:t>&amp;</a:t>
                      </a:r>
                      <a:r>
                        <a:rPr lang="zh-TW" altLang="en-US" sz="2100" dirty="0"/>
                        <a:t> 解碼</a:t>
                      </a:r>
                    </a:p>
                  </a:txBody>
                  <a:tcPr marL="68580" marR="68580" marT="34290" marB="34290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4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(2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algn="ctr"/>
                      <a:endParaRPr lang="zh-TW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Python</a:t>
                      </a:r>
                      <a:r>
                        <a:rPr lang="zh-TW" altLang="en-US" sz="2100" dirty="0"/>
                        <a:t> 解碼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4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(2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密碼學</a:t>
                      </a:r>
                      <a:endParaRPr lang="zh-TW" altLang="en-US" sz="2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古典密碼學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4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(2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algn="ctr"/>
                      <a:endParaRPr lang="zh-TW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現代密碼學</a:t>
                      </a:r>
                      <a:r>
                        <a:rPr lang="en-US" altLang="zh-TW" sz="2100" dirty="0"/>
                        <a:t>[</a:t>
                      </a:r>
                      <a:r>
                        <a:rPr lang="zh-TW" altLang="en-US" sz="2100" dirty="0"/>
                        <a:t>對稱式</a:t>
                      </a:r>
                      <a:r>
                        <a:rPr lang="en-US" altLang="zh-TW" sz="2100" dirty="0"/>
                        <a:t>]</a:t>
                      </a:r>
                      <a:endParaRPr lang="zh-TW" altLang="en-US" sz="2100" dirty="0"/>
                    </a:p>
                  </a:txBody>
                  <a:tcPr marL="68580" marR="68580" marT="34290" marB="34290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4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(2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/>
                        <a:t>現代密碼學</a:t>
                      </a:r>
                      <a:r>
                        <a:rPr lang="en-US" altLang="zh-TW" sz="2100" dirty="0"/>
                        <a:t>[</a:t>
                      </a:r>
                      <a:r>
                        <a:rPr lang="zh-TW" altLang="en-US" sz="2100" dirty="0"/>
                        <a:t>非對稱式</a:t>
                      </a:r>
                      <a:r>
                        <a:rPr lang="en-US" altLang="zh-TW" sz="2100" dirty="0"/>
                        <a:t>]</a:t>
                      </a:r>
                      <a:endParaRPr lang="zh-TW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4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(2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系統安全與實務</a:t>
                      </a:r>
                      <a:endParaRPr lang="zh-TW" altLang="en-US" sz="2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Linux</a:t>
                      </a:r>
                      <a:r>
                        <a:rPr lang="zh-TW" altLang="en-US" sz="2100" dirty="0"/>
                        <a:t>基本指令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2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(1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algn="ctr"/>
                      <a:endParaRPr lang="zh-TW" altLang="en-US" sz="2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系統安全</a:t>
                      </a:r>
                    </a:p>
                  </a:txBody>
                  <a:tcPr marL="68580" marR="68580" marT="34290" marB="34290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10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(5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 smtClean="0"/>
                        <a:t>網站安全與實務</a:t>
                      </a:r>
                    </a:p>
                  </a:txBody>
                  <a:tcPr marL="68580" marR="68580" marT="34290" marB="34290"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網站安全</a:t>
                      </a:r>
                    </a:p>
                  </a:txBody>
                  <a:tcPr marL="68580" marR="68580" marT="34290" marB="34290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12</a:t>
                      </a:r>
                      <a:r>
                        <a:rPr lang="zh-TW" altLang="en-US" sz="2100" dirty="0"/>
                        <a:t>小時</a:t>
                      </a:r>
                      <a:r>
                        <a:rPr lang="en-US" altLang="zh-TW" sz="2100" dirty="0"/>
                        <a:t>(6</a:t>
                      </a:r>
                      <a:r>
                        <a:rPr lang="zh-TW" altLang="en-US" sz="2100" dirty="0"/>
                        <a:t>週</a:t>
                      </a:r>
                      <a:r>
                        <a:rPr lang="en-US" altLang="zh-TW" sz="2100" dirty="0"/>
                        <a:t>)</a:t>
                      </a:r>
                      <a:endParaRPr lang="zh-TW" altLang="en-US" sz="2100" dirty="0"/>
                    </a:p>
                  </a:txBody>
                  <a:tcPr marL="68580" marR="68580" marT="34290" marB="34290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628650" y="1969374"/>
            <a:ext cx="6354956" cy="1124465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圓角矩形圖說文字 5"/>
          <p:cNvSpPr/>
          <p:nvPr/>
        </p:nvSpPr>
        <p:spPr>
          <a:xfrm>
            <a:off x="7388291" y="2013016"/>
            <a:ext cx="1303637" cy="784655"/>
          </a:xfrm>
          <a:prstGeom prst="wedgeRoundRectCallout">
            <a:avLst>
              <a:gd name="adj1" fmla="val -78179"/>
              <a:gd name="adj2" fmla="val 24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微課程 </a:t>
            </a:r>
            <a:r>
              <a:rPr lang="en-US" altLang="zh-TW" dirty="0">
                <a:solidFill>
                  <a:schemeClr val="bg1"/>
                </a:solidFill>
              </a:rPr>
              <a:t>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8650" y="3093840"/>
            <a:ext cx="6351868" cy="1217842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圓角矩形圖說文字 7"/>
          <p:cNvSpPr/>
          <p:nvPr/>
        </p:nvSpPr>
        <p:spPr>
          <a:xfrm>
            <a:off x="7388291" y="3174551"/>
            <a:ext cx="1303637" cy="784655"/>
          </a:xfrm>
          <a:prstGeom prst="wedgeRoundRectCallout">
            <a:avLst>
              <a:gd name="adj1" fmla="val -78179"/>
              <a:gd name="adj2" fmla="val 24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微課程 </a:t>
            </a:r>
            <a:r>
              <a:rPr lang="en-US" altLang="zh-TW" dirty="0">
                <a:solidFill>
                  <a:schemeClr val="bg1"/>
                </a:solidFill>
              </a:rPr>
              <a:t>II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28650" y="4311682"/>
            <a:ext cx="6354956" cy="790233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圓角矩形圖說文字 9"/>
          <p:cNvSpPr/>
          <p:nvPr/>
        </p:nvSpPr>
        <p:spPr>
          <a:xfrm>
            <a:off x="7388291" y="4156914"/>
            <a:ext cx="1303637" cy="698157"/>
          </a:xfrm>
          <a:prstGeom prst="wedgeRoundRectCallout">
            <a:avLst>
              <a:gd name="adj1" fmla="val -78179"/>
              <a:gd name="adj2" fmla="val 24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微課程 </a:t>
            </a:r>
            <a:r>
              <a:rPr lang="en-US" altLang="zh-TW" dirty="0">
                <a:solidFill>
                  <a:schemeClr val="bg1"/>
                </a:solidFill>
              </a:rPr>
              <a:t>III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28650" y="5098065"/>
            <a:ext cx="6354956" cy="380923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圓角矩形圖說文字 11"/>
          <p:cNvSpPr/>
          <p:nvPr/>
        </p:nvSpPr>
        <p:spPr>
          <a:xfrm>
            <a:off x="7388291" y="5021886"/>
            <a:ext cx="1303637" cy="491183"/>
          </a:xfrm>
          <a:prstGeom prst="wedgeRoundRectCallout">
            <a:avLst>
              <a:gd name="adj1" fmla="val -79601"/>
              <a:gd name="adj2" fmla="val 70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微課程 </a:t>
            </a:r>
            <a:r>
              <a:rPr lang="en-US" altLang="zh-TW" dirty="0">
                <a:solidFill>
                  <a:schemeClr val="bg1"/>
                </a:solidFill>
              </a:rPr>
              <a:t>IV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100" y="301361"/>
            <a:ext cx="5759450" cy="69730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新開設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資安實務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024C4-3E55-4578-84A1-1459FC4169CD}"/>
              </a:ext>
            </a:extLst>
          </p:cNvPr>
          <p:cNvSpPr/>
          <p:nvPr/>
        </p:nvSpPr>
        <p:spPr>
          <a:xfrm>
            <a:off x="43140" y="53449"/>
            <a:ext cx="877163" cy="76944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Z2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416139-76EC-450C-B71B-BE2232C2EB91}"/>
              </a:ext>
            </a:extLst>
          </p:cNvPr>
          <p:cNvSpPr/>
          <p:nvPr/>
        </p:nvSpPr>
        <p:spPr>
          <a:xfrm>
            <a:off x="841911" y="-84274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資安實務入門通識課程使用建議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2942"/>
              </p:ext>
            </p:extLst>
          </p:nvPr>
        </p:nvGraphicFramePr>
        <p:xfrm>
          <a:off x="72262" y="988865"/>
          <a:ext cx="5056773" cy="5862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767">
                  <a:extLst>
                    <a:ext uri="{9D8B030D-6E8A-4147-A177-3AD203B41FA5}">
                      <a16:colId xmlns:a16="http://schemas.microsoft.com/office/drawing/2014/main" val="2432202496"/>
                    </a:ext>
                  </a:extLst>
                </a:gridCol>
              </a:tblGrid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時間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課程表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建議使用教材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 </a:t>
                      </a: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資訊安全第一堂</a:t>
                      </a:r>
                      <a:endParaRPr lang="en-US" alt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10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1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磨課師課程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 </a:t>
                      </a: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資訊倫理與案例分析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1-1: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從資訊安全到倫理與法律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 </a:t>
                      </a: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趣味的密碼學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2-1: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古典密碼學與破密分析</a:t>
                      </a:r>
                      <a:endParaRPr lang="en-US" alt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10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1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磨課師課程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4 </a:t>
                      </a:r>
                      <a:r>
                        <a:rPr 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編碼與解碼</a:t>
                      </a:r>
                      <a:endParaRPr lang="en-US" alt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小考</a:t>
                      </a:r>
                      <a:endParaRPr lang="zh-TW" alt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1-4: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編碼與解碼</a:t>
                      </a:r>
                      <a:endParaRPr lang="en-US" altLang="zh-TW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10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1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磨課師課程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5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技術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1-2:Linux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安全測試基礎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6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隱寫術</a:t>
                      </a:r>
                      <a:endParaRPr 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1-3: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隱寫術</a:t>
                      </a:r>
                      <a:endParaRPr lang="en-US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7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網路與網際網路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8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3-2: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網路封包分析實戰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1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9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期中考</a:t>
                      </a:r>
                      <a:endParaRPr 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TCP+UDP+IP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11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TW" altLang="zh-TW" sz="1100" b="1" kern="1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領域名稱</a:t>
                      </a: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kern="1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22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12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攻擊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錄影教學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與</a:t>
                      </a:r>
                      <a:r>
                        <a:rPr lang="en-US" altLang="zh-TW" sz="11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實戰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3-3:Network-CTF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3-4: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網路攻擊分析與安全防禦技術</a:t>
                      </a:r>
                      <a:endParaRPr lang="en-US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錄影教學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13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網站運作與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協定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4-1: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網站運作原理</a:t>
                      </a: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22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14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網站分析與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web-</a:t>
                      </a:r>
                      <a:r>
                        <a:rPr lang="en-US" altLang="zh-TW" sz="11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實戰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4-2: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網站測試工具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Curl | </a:t>
                      </a:r>
                      <a:r>
                        <a:rPr lang="en-US" altLang="zh-TW" sz="11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Burpsuite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| Developer tools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4-3:Web-</a:t>
                      </a:r>
                      <a:r>
                        <a:rPr lang="en-US" altLang="zh-TW" sz="11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CTF</a:t>
                      </a:r>
                      <a:r>
                        <a:rPr lang="zh-TW" altLang="en-US" sz="11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100" b="1" kern="1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15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網站漏洞與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DVWA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4-4: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網站漏洞分析與測試</a:t>
                      </a:r>
                      <a:endParaRPr lang="en-US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16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系統漏洞與系統安全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5-1: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系統平台概論</a:t>
                      </a:r>
                      <a:endParaRPr lang="en-US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5-2: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系統平台安全初探</a:t>
                      </a:r>
                      <a:endParaRPr lang="en-US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17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系統安全與滲透測試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5-3: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系統平台安全實測案例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altLang="en-US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建議協同教學</a:t>
                      </a:r>
                      <a:r>
                        <a:rPr lang="en-US" alt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18 </a:t>
                      </a:r>
                      <a:r>
                        <a:rPr lang="zh-TW" sz="11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1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期末考</a:t>
                      </a:r>
                      <a:endParaRPr 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1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16097"/>
              </p:ext>
            </p:extLst>
          </p:nvPr>
        </p:nvGraphicFramePr>
        <p:xfrm>
          <a:off x="4999446" y="893380"/>
          <a:ext cx="409927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276">
                  <a:extLst>
                    <a:ext uri="{9D8B030D-6E8A-4147-A177-3AD203B41FA5}">
                      <a16:colId xmlns:a16="http://schemas.microsoft.com/office/drawing/2014/main" val="720919920"/>
                    </a:ext>
                  </a:extLst>
                </a:gridCol>
              </a:tblGrid>
              <a:tr h="4205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zh-TW" altLang="en-US" sz="24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課程使用說明</a:t>
                      </a:r>
                      <a:endParaRPr lang="en-US" altLang="zh-TW" sz="24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13587"/>
                  </a:ext>
                </a:extLst>
              </a:tr>
              <a:tr h="8410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適用課程名稱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高中職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《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資安實務入門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》</a:t>
                      </a:r>
                    </a:p>
                    <a:p>
                      <a:pPr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大學通識課程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計算機概論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7078"/>
                  </a:ext>
                </a:extLst>
              </a:tr>
              <a:tr h="417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使用模組與配套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通識課程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每周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/18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周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一基礎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二基礎密碼學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五系統安全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協同教學</a:t>
                      </a:r>
                      <a:endParaRPr lang="en-US" altLang="zh-TW" sz="13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網路封包分析實戰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[2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網站測試工具實戰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(Curl | </a:t>
                      </a:r>
                      <a:r>
                        <a:rPr lang="en-US" altLang="zh-TW" sz="13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Burpsuite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| Developer tools)[1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:Web-CTF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實戰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[1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模組五系統安全模組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系統平台安全實測案例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[2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配合</a:t>
                      </a:r>
                      <a:r>
                        <a:rPr lang="en-US" altLang="zh-TW" sz="14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MyFirstSecurity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CTF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平台解題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3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3386" y="339980"/>
            <a:ext cx="5759450" cy="620635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新開設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資安實務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024C4-3E55-4578-84A1-1459FC4169CD}"/>
              </a:ext>
            </a:extLst>
          </p:cNvPr>
          <p:cNvSpPr/>
          <p:nvPr/>
        </p:nvSpPr>
        <p:spPr>
          <a:xfrm>
            <a:off x="118264" y="92333"/>
            <a:ext cx="877163" cy="76944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Z3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416139-76EC-450C-B71B-BE2232C2EB91}"/>
              </a:ext>
            </a:extLst>
          </p:cNvPr>
          <p:cNvSpPr/>
          <p:nvPr/>
        </p:nvSpPr>
        <p:spPr>
          <a:xfrm>
            <a:off x="932365" y="-107722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資安實務入門正常課程使用建議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97352"/>
              </p:ext>
            </p:extLst>
          </p:nvPr>
        </p:nvGraphicFramePr>
        <p:xfrm>
          <a:off x="0" y="924758"/>
          <a:ext cx="5056773" cy="5910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767">
                  <a:extLst>
                    <a:ext uri="{9D8B030D-6E8A-4147-A177-3AD203B41FA5}">
                      <a16:colId xmlns:a16="http://schemas.microsoft.com/office/drawing/2014/main" val="2432202496"/>
                    </a:ext>
                  </a:extLst>
                </a:gridCol>
              </a:tblGrid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時間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課程表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建議使用教材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 </a:t>
                      </a: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資訊安全第一堂</a:t>
                      </a:r>
                      <a:endParaRPr lang="en-US" alt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00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磨課師課程</a:t>
                      </a:r>
                      <a:endParaRPr lang="zh-TW" altLang="en-US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 </a:t>
                      </a: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資訊倫理與案例分析</a:t>
                      </a:r>
                      <a:endParaRPr 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1-1:</a:t>
                      </a: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從資訊安全到倫理與法律</a:t>
                      </a:r>
                      <a:endParaRPr 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 </a:t>
                      </a: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趣味的密碼學</a:t>
                      </a:r>
                      <a:endParaRPr 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2-1:</a:t>
                      </a: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古典密碼學與破密分析</a:t>
                      </a:r>
                      <a:endParaRPr lang="en-US" alt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2-2:</a:t>
                      </a: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現代密碼學與演練</a:t>
                      </a:r>
                      <a:endParaRPr lang="en-US" alt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00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磨課師課程</a:t>
                      </a:r>
                      <a:endParaRPr lang="zh-TW" altLang="en-US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4 </a:t>
                      </a:r>
                      <a:r>
                        <a:rPr 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編碼與</a:t>
                      </a: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解碼</a:t>
                      </a: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小考</a:t>
                      </a:r>
                      <a:endParaRPr lang="zh-TW" alt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1-4:</a:t>
                      </a:r>
                      <a:r>
                        <a:rPr lang="zh-TW" altLang="en-US" sz="1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編碼與解碼</a:t>
                      </a:r>
                      <a:endParaRPr lang="en-US" altLang="zh-TW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可選用</a:t>
                      </a:r>
                      <a:r>
                        <a:rPr lang="en-US" altLang="zh-TW" sz="1000" b="1" kern="1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Moocs</a:t>
                      </a:r>
                      <a:r>
                        <a:rPr lang="zh-TW" altLang="en-US" sz="10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磨課師課程</a:t>
                      </a:r>
                      <a:endParaRPr lang="zh-TW" altLang="en-US" sz="1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5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技術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1-2:Linux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安全測試基礎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6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隱寫術</a:t>
                      </a:r>
                      <a:endParaRPr 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1-3: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隱寫術</a:t>
                      </a:r>
                      <a:endParaRPr lang="en-US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7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網路與網際網路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8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3-2: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網路封包分析實戰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0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9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期中考</a:t>
                      </a:r>
                      <a:endParaRPr 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TCP+UDP+IP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與 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DNS</a:t>
                      </a:r>
                      <a:r>
                        <a:rPr lang="zh-TW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領域名稱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11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攻擊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錄影教學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與</a:t>
                      </a:r>
                      <a:r>
                        <a:rPr lang="en-US" altLang="zh-TW" sz="10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實戰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3-3:Network-CTF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3-4: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網路攻擊分析與安全防禦技術</a:t>
                      </a:r>
                      <a:endParaRPr lang="en-US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錄影教學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12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網站運作與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協定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4-1: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網站運作原理</a:t>
                      </a: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2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13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 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網站分析與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web-</a:t>
                      </a:r>
                      <a:r>
                        <a:rPr lang="en-US" altLang="zh-TW" sz="10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實戰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4-2: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網站測試工具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Curl | </a:t>
                      </a:r>
                      <a:r>
                        <a:rPr lang="en-US" altLang="zh-TW" sz="10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Burpsuite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| Developer tools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4-3:Web-</a:t>
                      </a:r>
                      <a:r>
                        <a:rPr lang="en-US" altLang="zh-TW" sz="10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CTF</a:t>
                      </a:r>
                      <a:r>
                        <a:rPr lang="zh-TW" altLang="en-US" sz="10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000" b="1" kern="1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協同教學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14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網站漏洞與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DVWA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實戰</a:t>
                      </a:r>
                      <a:endParaRPr lang="en-US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4-4: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網站漏洞分析與測試</a:t>
                      </a:r>
                      <a:endParaRPr lang="en-US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4-5: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網站漏洞與測試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DVWA</a:t>
                      </a:r>
                    </a:p>
                  </a:txBody>
                  <a:tcPr marL="68586" marR="68586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15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系統漏洞與系統安全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5-1: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系統平台概論</a:t>
                      </a:r>
                      <a:endParaRPr lang="en-US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5-2: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系統平台安全初探</a:t>
                      </a:r>
                      <a:endParaRPr lang="en-US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16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系統安全與滲透測試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5-3: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系統平台安全實測案例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建議協同教學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17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LINXU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滲透測試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模組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5-3: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系統平台安全實測案例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altLang="en-US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建議協同教學</a:t>
                      </a:r>
                      <a:r>
                        <a:rPr lang="en-US" alt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18 </a:t>
                      </a:r>
                      <a:r>
                        <a:rPr lang="zh-TW" sz="10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週</a:t>
                      </a:r>
                      <a:endParaRPr lang="zh-TW" sz="1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期末考</a:t>
                      </a:r>
                      <a:endParaRPr 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5307"/>
              </p:ext>
            </p:extLst>
          </p:nvPr>
        </p:nvGraphicFramePr>
        <p:xfrm>
          <a:off x="5020429" y="862899"/>
          <a:ext cx="4099276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276">
                  <a:extLst>
                    <a:ext uri="{9D8B030D-6E8A-4147-A177-3AD203B41FA5}">
                      <a16:colId xmlns:a16="http://schemas.microsoft.com/office/drawing/2014/main" val="720919920"/>
                    </a:ext>
                  </a:extLst>
                </a:gridCol>
              </a:tblGrid>
              <a:tr h="3194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zh-TW" altLang="en-US" sz="20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課程使用說明</a:t>
                      </a:r>
                      <a:endParaRPr lang="en-US" altLang="zh-TW" sz="20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13587"/>
                  </a:ext>
                </a:extLst>
              </a:tr>
              <a:tr h="6406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適用課程名稱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高中職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《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資安實務入門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》</a:t>
                      </a:r>
                    </a:p>
                    <a:p>
                      <a:pPr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大學通識課程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計算機概論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7078"/>
                  </a:ext>
                </a:extLst>
              </a:tr>
              <a:tr h="3701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模組與配套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正常課程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Arial" panose="020B0604020202020204" pitchFamily="34" charset="0"/>
                        </a:rPr>
                        <a:t>每周</a:t>
                      </a:r>
                      <a:r>
                        <a:rPr lang="en-US" altLang="zh-TW" sz="1600" dirty="0" smtClean="0">
                          <a:latin typeface="Arial" panose="020B0604020202020204" pitchFamily="34" charset="0"/>
                        </a:rPr>
                        <a:t>3</a:t>
                      </a:r>
                      <a:r>
                        <a:rPr lang="zh-TW" altLang="en-US" sz="1600" dirty="0" smtClean="0">
                          <a:latin typeface="Arial" panose="020B0604020202020204" pitchFamily="34" charset="0"/>
                        </a:rPr>
                        <a:t>小時</a:t>
                      </a:r>
                      <a:r>
                        <a:rPr lang="en-US" altLang="zh-TW" sz="1600" dirty="0" smtClean="0">
                          <a:latin typeface="Arial" panose="020B0604020202020204" pitchFamily="34" charset="0"/>
                        </a:rPr>
                        <a:t>/</a:t>
                      </a:r>
                      <a:r>
                        <a:rPr lang="zh-TW" altLang="en-US" sz="1600" dirty="0" smtClean="0">
                          <a:latin typeface="Arial" panose="020B0604020202020204" pitchFamily="34" charset="0"/>
                        </a:rPr>
                        <a:t>共</a:t>
                      </a:r>
                      <a:r>
                        <a:rPr lang="en-US" altLang="zh-TW" sz="1600" dirty="0" smtClean="0">
                          <a:latin typeface="Arial" panose="020B0604020202020204" pitchFamily="34" charset="0"/>
                        </a:rPr>
                        <a:t>18</a:t>
                      </a:r>
                      <a:r>
                        <a:rPr lang="zh-TW" altLang="en-US" sz="1600" dirty="0" smtClean="0">
                          <a:latin typeface="Arial" panose="020B0604020202020204" pitchFamily="34" charset="0"/>
                        </a:rPr>
                        <a:t>周</a:t>
                      </a:r>
                      <a:endParaRPr lang="en-US" altLang="zh-TW" sz="1600" dirty="0" smtClean="0">
                        <a:latin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學期</a:t>
                      </a: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模組一基礎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二基礎密碼學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三網路安全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四網站安全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五系統安全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b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協同教學</a:t>
                      </a:r>
                      <a:endParaRPr lang="en-US" altLang="zh-TW" sz="13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模組三網路安全模組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網路封包分析實戰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[3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網站測試工具實戰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(Curl | </a:t>
                      </a:r>
                      <a:r>
                        <a:rPr lang="en-US" altLang="zh-TW" sz="13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Burpsuite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| Developer tools)[1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模組四網站安全模組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:Web-CTF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實戰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[2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kern="12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*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模組五系統安全模組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系統平台安全實測案例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[3</a:t>
                      </a:r>
                      <a:r>
                        <a:rPr lang="zh-TW" altLang="en-US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13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配合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MyFirstSecurity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CTF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平台解題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4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6444" y="1201402"/>
            <a:ext cx="62458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有任何問題與指教</a:t>
            </a:r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zh-TW" altLang="en-US" sz="3200" dirty="0" smtClean="0"/>
              <a:t>請聯絡計畫辦公室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4400" dirty="0" smtClean="0"/>
              <a:t>陳小姐</a:t>
            </a:r>
            <a:endParaRPr lang="en-US" altLang="zh-TW" sz="4400" dirty="0" smtClean="0"/>
          </a:p>
          <a:p>
            <a:r>
              <a:rPr lang="en-US" altLang="zh-TW" sz="3200" dirty="0" smtClean="0"/>
              <a:t>happyhacking2017@gmail.com</a:t>
            </a:r>
          </a:p>
          <a:p>
            <a:r>
              <a:rPr lang="en-US" altLang="zh-TW" sz="4400" dirty="0" smtClean="0"/>
              <a:t>0928155602</a:t>
            </a:r>
            <a:endParaRPr lang="en-US" altLang="zh-TW" sz="4400" dirty="0"/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08660" y="166789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提供六個課程模組供教師選擇使用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81DB4F6-F8E3-4582-A627-9743A53CBE8C}"/>
              </a:ext>
            </a:extLst>
          </p:cNvPr>
          <p:cNvGrpSpPr/>
          <p:nvPr/>
        </p:nvGrpSpPr>
        <p:grpSpPr>
          <a:xfrm>
            <a:off x="368091" y="1157113"/>
            <a:ext cx="4093280" cy="1590929"/>
            <a:chOff x="257462" y="1066801"/>
            <a:chExt cx="4093280" cy="1590929"/>
          </a:xfrm>
        </p:grpSpPr>
        <p:sp>
          <p:nvSpPr>
            <p:cNvPr id="5" name="圓角矩形 4"/>
            <p:cNvSpPr/>
            <p:nvPr/>
          </p:nvSpPr>
          <p:spPr>
            <a:xfrm>
              <a:off x="772840" y="1066801"/>
              <a:ext cx="3577902" cy="159092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6BB6A15F-9285-4EFA-A234-9A3B6F2742B0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BD1E3451-6987-47F8-9961-326F9E75B58C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1DC6247B-EAF1-40F5-93E7-2379B03DBD5F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663B8C73-F72A-4B24-A390-A286AC76611B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A1B99116-1D97-4F68-AB35-704A4F1BE8DB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14D9275-5E76-4EF9-A54E-4564DCD995BC}"/>
                  </a:ext>
                </a:extLst>
              </p:cNvPr>
              <p:cNvSpPr txBox="1"/>
              <p:nvPr/>
            </p:nvSpPr>
            <p:spPr>
              <a:xfrm>
                <a:off x="-1601084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F4AF5C6-66C2-427F-9CF0-40EEB50E9254}"/>
                </a:ext>
              </a:extLst>
            </p:cNvPr>
            <p:cNvSpPr txBox="1"/>
            <p:nvPr/>
          </p:nvSpPr>
          <p:spPr>
            <a:xfrm>
              <a:off x="1446069" y="15861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基礎模組</a:t>
              </a:r>
              <a:endPara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A178FE0B-9877-413C-ACA4-4F1FF299CCB5}"/>
              </a:ext>
            </a:extLst>
          </p:cNvPr>
          <p:cNvGrpSpPr/>
          <p:nvPr/>
        </p:nvGrpSpPr>
        <p:grpSpPr>
          <a:xfrm>
            <a:off x="4682629" y="1157113"/>
            <a:ext cx="4093280" cy="1590929"/>
            <a:chOff x="257462" y="1066801"/>
            <a:chExt cx="4093280" cy="1590929"/>
          </a:xfrm>
        </p:grpSpPr>
        <p:sp>
          <p:nvSpPr>
            <p:cNvPr id="44" name="圓角矩形 4">
              <a:extLst>
                <a:ext uri="{FF2B5EF4-FFF2-40B4-BE49-F238E27FC236}">
                  <a16:creationId xmlns:a16="http://schemas.microsoft.com/office/drawing/2014/main" id="{1881D93B-47D8-4BD0-B8AA-5A0BD8D73781}"/>
                </a:ext>
              </a:extLst>
            </p:cNvPr>
            <p:cNvSpPr/>
            <p:nvPr/>
          </p:nvSpPr>
          <p:spPr>
            <a:xfrm>
              <a:off x="772840" y="1066801"/>
              <a:ext cx="3577902" cy="159092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415AC718-C8E9-4C9D-82D6-0BA91A70A43F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2D6D3EFF-0116-4F7E-9D68-54C77C1563D1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ACCD228D-C1F3-4E5D-8D34-E832761EE5B9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D2B575F6-CF4D-45A7-B194-44A4711F905B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58286C4D-09A5-4F86-A392-6FF3C2696D6E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3857E64-66D3-42EE-A946-ED6F43A81839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651E164-497D-4F04-9343-5FDD51A4E2C2}"/>
                </a:ext>
              </a:extLst>
            </p:cNvPr>
            <p:cNvSpPr txBox="1"/>
            <p:nvPr/>
          </p:nvSpPr>
          <p:spPr>
            <a:xfrm>
              <a:off x="1566340" y="1586168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</a:t>
              </a:r>
              <a:r>
                <a:rPr lang="zh-TW" altLang="en-US" sz="28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密碼學</a:t>
              </a:r>
              <a:r>
                <a:rPr lang="zh-TW" alt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模組</a:t>
              </a:r>
              <a:endParaRPr lang="zh-TW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CC15D1AF-CAC3-4E7B-97B0-FE67DE61EFE7}"/>
              </a:ext>
            </a:extLst>
          </p:cNvPr>
          <p:cNvGrpSpPr/>
          <p:nvPr/>
        </p:nvGrpSpPr>
        <p:grpSpPr>
          <a:xfrm>
            <a:off x="368091" y="2971525"/>
            <a:ext cx="4093280" cy="1590929"/>
            <a:chOff x="257462" y="1066801"/>
            <a:chExt cx="4093280" cy="1590929"/>
          </a:xfrm>
        </p:grpSpPr>
        <p:sp>
          <p:nvSpPr>
            <p:cNvPr id="53" name="圓角矩形 4">
              <a:extLst>
                <a:ext uri="{FF2B5EF4-FFF2-40B4-BE49-F238E27FC236}">
                  <a16:creationId xmlns:a16="http://schemas.microsoft.com/office/drawing/2014/main" id="{44D42B3D-298B-460F-BF40-FDB2993B3E66}"/>
                </a:ext>
              </a:extLst>
            </p:cNvPr>
            <p:cNvSpPr/>
            <p:nvPr/>
          </p:nvSpPr>
          <p:spPr>
            <a:xfrm>
              <a:off x="772840" y="1066801"/>
              <a:ext cx="3577902" cy="159092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E83A7121-CC03-4D1F-AC43-555FE6A7B1A0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A97B4D10-8098-4FAF-93AE-1FE0E59020E1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0AA7BF30-5111-4F4B-A167-71C322AAD253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4C2A3936-6281-43CB-A285-CCE6976DE20B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FB6CA7D9-2FF0-4A67-B5DB-31D48AD4E2FD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EF8D097-5B5A-43D5-A3DA-A4C6ADE6252D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55063DF9-18D2-4913-BF7C-8B2341ECE5CC}"/>
                </a:ext>
              </a:extLst>
            </p:cNvPr>
            <p:cNvSpPr txBox="1"/>
            <p:nvPr/>
          </p:nvSpPr>
          <p:spPr>
            <a:xfrm>
              <a:off x="1446069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網路安全模組</a:t>
              </a: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EE87292-437B-4CE8-9F37-95D8A08AC607}"/>
              </a:ext>
            </a:extLst>
          </p:cNvPr>
          <p:cNvGrpSpPr/>
          <p:nvPr/>
        </p:nvGrpSpPr>
        <p:grpSpPr>
          <a:xfrm>
            <a:off x="4682629" y="2971524"/>
            <a:ext cx="4093280" cy="1590929"/>
            <a:chOff x="257462" y="1066801"/>
            <a:chExt cx="4093280" cy="1590929"/>
          </a:xfrm>
        </p:grpSpPr>
        <p:sp>
          <p:nvSpPr>
            <p:cNvPr id="71" name="圓角矩形 4">
              <a:extLst>
                <a:ext uri="{FF2B5EF4-FFF2-40B4-BE49-F238E27FC236}">
                  <a16:creationId xmlns:a16="http://schemas.microsoft.com/office/drawing/2014/main" id="{C763C555-3CA0-423F-8036-8C7F7F8D6E87}"/>
                </a:ext>
              </a:extLst>
            </p:cNvPr>
            <p:cNvSpPr/>
            <p:nvPr/>
          </p:nvSpPr>
          <p:spPr>
            <a:xfrm>
              <a:off x="772840" y="1066801"/>
              <a:ext cx="3577902" cy="159092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1261ECF-C4C9-449E-9128-3839AF444DD0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6954DB3F-BCA0-4602-BAAB-36D37A4EDA57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9AB23994-978C-45B6-953E-699B5ADF98C2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4952734C-EAB9-438B-9F49-09F292BBA824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64A66D25-0726-4A1B-BD16-28B067D0A670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46AB96-DD49-495E-96D5-6F3309144C06}"/>
                  </a:ext>
                </a:extLst>
              </p:cNvPr>
              <p:cNvSpPr txBox="1"/>
              <p:nvPr/>
            </p:nvSpPr>
            <p:spPr>
              <a:xfrm>
                <a:off x="-1582034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D20557C-2FB1-4B4D-822E-544487FC375A}"/>
                </a:ext>
              </a:extLst>
            </p:cNvPr>
            <p:cNvSpPr txBox="1"/>
            <p:nvPr/>
          </p:nvSpPr>
          <p:spPr>
            <a:xfrm>
              <a:off x="1496656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網站安全模組</a:t>
              </a: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DC4B9348-D149-4863-AFD8-71BAF53AC558}"/>
              </a:ext>
            </a:extLst>
          </p:cNvPr>
          <p:cNvGrpSpPr/>
          <p:nvPr/>
        </p:nvGrpSpPr>
        <p:grpSpPr>
          <a:xfrm>
            <a:off x="368091" y="4822589"/>
            <a:ext cx="4093280" cy="1590929"/>
            <a:chOff x="257462" y="1066801"/>
            <a:chExt cx="4093280" cy="1590929"/>
          </a:xfrm>
        </p:grpSpPr>
        <p:sp>
          <p:nvSpPr>
            <p:cNvPr id="80" name="圓角矩形 4">
              <a:extLst>
                <a:ext uri="{FF2B5EF4-FFF2-40B4-BE49-F238E27FC236}">
                  <a16:creationId xmlns:a16="http://schemas.microsoft.com/office/drawing/2014/main" id="{F90CFF57-C9F1-4C9F-8A2C-55E08A922DC0}"/>
                </a:ext>
              </a:extLst>
            </p:cNvPr>
            <p:cNvSpPr/>
            <p:nvPr/>
          </p:nvSpPr>
          <p:spPr>
            <a:xfrm>
              <a:off x="772840" y="1066801"/>
              <a:ext cx="3577902" cy="159092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3B480190-D271-4FAE-822B-F4394F63CE7C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A43E21F-7EFF-4EE6-8A78-8F19E408C5B5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85" name="橢圓 84">
                  <a:extLst>
                    <a:ext uri="{FF2B5EF4-FFF2-40B4-BE49-F238E27FC236}">
                      <a16:creationId xmlns:a16="http://schemas.microsoft.com/office/drawing/2014/main" id="{12C7D379-0D68-4A5B-8D08-B7504DC9AF6A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橢圓 85">
                  <a:extLst>
                    <a:ext uri="{FF2B5EF4-FFF2-40B4-BE49-F238E27FC236}">
                      <a16:creationId xmlns:a16="http://schemas.microsoft.com/office/drawing/2014/main" id="{9A8327A2-6A5E-484B-BE3E-77B8C88A2DD9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403C9ACA-A3D3-4480-9814-0954720A7C3A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5E8B25B8-5E3E-4F69-9E64-2493536ED672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D7C89E99-F460-48EB-9377-7F1DF385CE99}"/>
                </a:ext>
              </a:extLst>
            </p:cNvPr>
            <p:cNvSpPr txBox="1"/>
            <p:nvPr/>
          </p:nvSpPr>
          <p:spPr>
            <a:xfrm>
              <a:off x="1446069" y="158616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系統安全模組</a:t>
              </a:r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61FB3E86-010C-475E-95F7-02A491CCEF45}"/>
              </a:ext>
            </a:extLst>
          </p:cNvPr>
          <p:cNvGrpSpPr/>
          <p:nvPr/>
        </p:nvGrpSpPr>
        <p:grpSpPr>
          <a:xfrm>
            <a:off x="4682629" y="4822589"/>
            <a:ext cx="4093280" cy="1590929"/>
            <a:chOff x="257462" y="1066801"/>
            <a:chExt cx="4093280" cy="1590929"/>
          </a:xfrm>
        </p:grpSpPr>
        <p:sp>
          <p:nvSpPr>
            <p:cNvPr id="89" name="圓角矩形 4">
              <a:extLst>
                <a:ext uri="{FF2B5EF4-FFF2-40B4-BE49-F238E27FC236}">
                  <a16:creationId xmlns:a16="http://schemas.microsoft.com/office/drawing/2014/main" id="{FFDD0B26-5A9B-4394-9A35-E24D492DCCA1}"/>
                </a:ext>
              </a:extLst>
            </p:cNvPr>
            <p:cNvSpPr/>
            <p:nvPr/>
          </p:nvSpPr>
          <p:spPr>
            <a:xfrm>
              <a:off x="772840" y="1066801"/>
              <a:ext cx="3577902" cy="159092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5822FC4-53FC-4A91-98DB-D8C96754A44A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856A8B4C-FC11-43AC-B23F-E80927681E4C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95D83226-ADFE-42BD-B143-24DF49E5E5F0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7618AAE8-5BDA-4832-AEA3-D050A474931D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D63ADA88-E27F-4DD4-9CD1-E199C594431C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31E784CB-7781-489F-9E65-262FF9D228B1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A8F1CB87-1587-4BCC-A167-2DE3DEA8E01C}"/>
                </a:ext>
              </a:extLst>
            </p:cNvPr>
            <p:cNvSpPr txBox="1"/>
            <p:nvPr/>
          </p:nvSpPr>
          <p:spPr>
            <a:xfrm>
              <a:off x="1641989" y="1347086"/>
              <a:ext cx="223651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人工智慧與</a:t>
              </a:r>
              <a:endPara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資訊安全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335501" y="56658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每個課程模組還有不同單元</a:t>
            </a:r>
          </a:p>
        </p:txBody>
      </p:sp>
      <p:sp>
        <p:nvSpPr>
          <p:cNvPr id="14" name="圓角矩形 2">
            <a:extLst>
              <a:ext uri="{FF2B5EF4-FFF2-40B4-BE49-F238E27FC236}">
                <a16:creationId xmlns:a16="http://schemas.microsoft.com/office/drawing/2014/main" id="{BBD47C01-49DF-4222-A0F7-5F8B4FB17371}"/>
              </a:ext>
            </a:extLst>
          </p:cNvPr>
          <p:cNvSpPr/>
          <p:nvPr/>
        </p:nvSpPr>
        <p:spPr>
          <a:xfrm>
            <a:off x="1128546" y="1971756"/>
            <a:ext cx="7100584" cy="19734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1-4.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編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碼與解碼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19425B-DA09-4525-AD1C-F6D8CD238EA6}"/>
              </a:ext>
            </a:extLst>
          </p:cNvPr>
          <p:cNvSpPr/>
          <p:nvPr/>
        </p:nvSpPr>
        <p:spPr>
          <a:xfrm>
            <a:off x="1695903" y="2765706"/>
            <a:ext cx="2886655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1.4.1.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基礎篇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使用線上工具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B0089D-2CB4-4073-8300-E83B7EE54E76}"/>
              </a:ext>
            </a:extLst>
          </p:cNvPr>
          <p:cNvSpPr/>
          <p:nvPr/>
        </p:nvSpPr>
        <p:spPr>
          <a:xfrm>
            <a:off x="4747151" y="2765706"/>
            <a:ext cx="3010480" cy="10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1.4.2.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5">
            <a:extLst>
              <a:ext uri="{FF2B5EF4-FFF2-40B4-BE49-F238E27FC236}">
                <a16:creationId xmlns:a16="http://schemas.microsoft.com/office/drawing/2014/main" id="{36A949EE-3B3C-4377-9DBB-15AFB9208AAC}"/>
              </a:ext>
            </a:extLst>
          </p:cNvPr>
          <p:cNvSpPr/>
          <p:nvPr/>
        </p:nvSpPr>
        <p:spPr>
          <a:xfrm>
            <a:off x="4792133" y="4367514"/>
            <a:ext cx="3721168" cy="10375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1-3.</a:t>
            </a:r>
            <a:r>
              <a:rPr lang="zh-TW" altLang="en-US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隱寫</a:t>
            </a:r>
            <a:r>
              <a:rPr lang="zh-TW" altLang="en-US" sz="4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術</a:t>
            </a:r>
            <a:endParaRPr lang="en-US" altLang="zh-TW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8">
            <a:extLst>
              <a:ext uri="{FF2B5EF4-FFF2-40B4-BE49-F238E27FC236}">
                <a16:creationId xmlns:a16="http://schemas.microsoft.com/office/drawing/2014/main" id="{6BC2C501-8490-44B5-8939-F5581921D032}"/>
              </a:ext>
            </a:extLst>
          </p:cNvPr>
          <p:cNvSpPr/>
          <p:nvPr/>
        </p:nvSpPr>
        <p:spPr>
          <a:xfrm>
            <a:off x="1177556" y="4175168"/>
            <a:ext cx="3014749" cy="12194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1-2.Linux</a:t>
            </a:r>
          </a:p>
          <a:p>
            <a:pPr algn="ctr"/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安全測試基礎</a:t>
            </a:r>
            <a:endParaRPr lang="en-US" altLang="zh-TW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向右箭號 9">
            <a:extLst>
              <a:ext uri="{FF2B5EF4-FFF2-40B4-BE49-F238E27FC236}">
                <a16:creationId xmlns:a16="http://schemas.microsoft.com/office/drawing/2014/main" id="{1553C8FB-8B77-49E6-B13F-F2666F868CA8}"/>
              </a:ext>
            </a:extLst>
          </p:cNvPr>
          <p:cNvSpPr/>
          <p:nvPr/>
        </p:nvSpPr>
        <p:spPr>
          <a:xfrm>
            <a:off x="4214796" y="4797148"/>
            <a:ext cx="532355" cy="232052"/>
          </a:xfrm>
          <a:prstGeom prst="rightArrow">
            <a:avLst>
              <a:gd name="adj1" fmla="val 4171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10">
            <a:extLst>
              <a:ext uri="{FF2B5EF4-FFF2-40B4-BE49-F238E27FC236}">
                <a16:creationId xmlns:a16="http://schemas.microsoft.com/office/drawing/2014/main" id="{760BCEDB-D91A-4AD5-BBF4-42C6C33A5F26}"/>
              </a:ext>
            </a:extLst>
          </p:cNvPr>
          <p:cNvSpPr/>
          <p:nvPr/>
        </p:nvSpPr>
        <p:spPr>
          <a:xfrm>
            <a:off x="1057874" y="5674336"/>
            <a:ext cx="7299361" cy="9043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A960BF-5868-4A9B-B4A0-C845905175A5}"/>
              </a:ext>
            </a:extLst>
          </p:cNvPr>
          <p:cNvSpPr/>
          <p:nvPr/>
        </p:nvSpPr>
        <p:spPr>
          <a:xfrm>
            <a:off x="1411880" y="5849917"/>
            <a:ext cx="6413022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從資訊安全到</a:t>
            </a: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倫理與法律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0CE1449-CDEE-46EF-9006-62B24E0ACE55}"/>
              </a:ext>
            </a:extLst>
          </p:cNvPr>
          <p:cNvGrpSpPr/>
          <p:nvPr/>
        </p:nvGrpSpPr>
        <p:grpSpPr>
          <a:xfrm>
            <a:off x="121516" y="122613"/>
            <a:ext cx="4093280" cy="1323439"/>
            <a:chOff x="257462" y="1203756"/>
            <a:chExt cx="4093280" cy="1323439"/>
          </a:xfrm>
        </p:grpSpPr>
        <p:sp>
          <p:nvSpPr>
            <p:cNvPr id="24" name="圓角矩形 4">
              <a:extLst>
                <a:ext uri="{FF2B5EF4-FFF2-40B4-BE49-F238E27FC236}">
                  <a16:creationId xmlns:a16="http://schemas.microsoft.com/office/drawing/2014/main" id="{CE2EB8D4-E55C-42CB-B96A-485C70893E2D}"/>
                </a:ext>
              </a:extLst>
            </p:cNvPr>
            <p:cNvSpPr/>
            <p:nvPr/>
          </p:nvSpPr>
          <p:spPr>
            <a:xfrm>
              <a:off x="772840" y="1237623"/>
              <a:ext cx="3577902" cy="1238083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E4FB2C29-2AAD-46B6-88D0-277553403785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194C0EE0-590A-41F5-AA2E-0EB29304F818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ED454196-6A0C-4367-8BCD-F67005FFA201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7C9D206C-2633-48D0-8D50-CE94888B9043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A5CDADCD-2CD1-4A48-99A5-6DF9C159902E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8DFD0BC-4068-44CF-BB77-756F08AB4871}"/>
                  </a:ext>
                </a:extLst>
              </p:cNvPr>
              <p:cNvSpPr txBox="1"/>
              <p:nvPr/>
            </p:nvSpPr>
            <p:spPr>
              <a:xfrm>
                <a:off x="-1601084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C8D52CB-083E-4B92-985A-7923E249E6CF}"/>
                </a:ext>
              </a:extLst>
            </p:cNvPr>
            <p:cNvSpPr txBox="1"/>
            <p:nvPr/>
          </p:nvSpPr>
          <p:spPr>
            <a:xfrm>
              <a:off x="1446069" y="15861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基礎模組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教師可以依照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不同教學需求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挑選適當的模組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870F230-7FC5-4774-ACDE-AF12FA50D1CE}"/>
              </a:ext>
            </a:extLst>
          </p:cNvPr>
          <p:cNvGrpSpPr/>
          <p:nvPr/>
        </p:nvGrpSpPr>
        <p:grpSpPr>
          <a:xfrm>
            <a:off x="200628" y="3456336"/>
            <a:ext cx="2259084" cy="749519"/>
            <a:chOff x="257462" y="1196108"/>
            <a:chExt cx="4093280" cy="1358068"/>
          </a:xfrm>
        </p:grpSpPr>
        <p:sp>
          <p:nvSpPr>
            <p:cNvPr id="38" name="圓角矩形 4">
              <a:extLst>
                <a:ext uri="{FF2B5EF4-FFF2-40B4-BE49-F238E27FC236}">
                  <a16:creationId xmlns:a16="http://schemas.microsoft.com/office/drawing/2014/main" id="{B51054CC-EF72-4353-BB90-A5EBF661D0BD}"/>
                </a:ext>
              </a:extLst>
            </p:cNvPr>
            <p:cNvSpPr/>
            <p:nvPr/>
          </p:nvSpPr>
          <p:spPr>
            <a:xfrm>
              <a:off x="772839" y="1196108"/>
              <a:ext cx="3577903" cy="1358068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832ECFE4-E7EC-42B9-86D0-075528FB30E3}"/>
                </a:ext>
              </a:extLst>
            </p:cNvPr>
            <p:cNvGrpSpPr/>
            <p:nvPr/>
          </p:nvGrpSpPr>
          <p:grpSpPr>
            <a:xfrm>
              <a:off x="257462" y="1343412"/>
              <a:ext cx="1128153" cy="1171459"/>
              <a:chOff x="-1738965" y="4294364"/>
              <a:chExt cx="1128153" cy="1171459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121D8779-ADD9-4538-AB44-1CDB60D9E6AA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C6C56701-1B1A-4121-8E49-A4B7E34CAE82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E2502BB-997E-48E2-90D2-9BB22CB3F6DD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F58917DE-96DB-43D3-8667-EE26919E42DB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3656D21-A57A-4D15-91CF-F6B00E35F18E}"/>
                  </a:ext>
                </a:extLst>
              </p:cNvPr>
              <p:cNvSpPr txBox="1"/>
              <p:nvPr/>
            </p:nvSpPr>
            <p:spPr>
              <a:xfrm>
                <a:off x="-1553459" y="4294724"/>
                <a:ext cx="892266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33F48CA4-F649-4DAC-B38E-D33B16A2B5A4}"/>
                </a:ext>
              </a:extLst>
            </p:cNvPr>
            <p:cNvSpPr txBox="1"/>
            <p:nvPr/>
          </p:nvSpPr>
          <p:spPr>
            <a:xfrm>
              <a:off x="1446069" y="1586168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網路安全模組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F1336DD-934F-4A32-A794-01D89645EC8F}"/>
              </a:ext>
            </a:extLst>
          </p:cNvPr>
          <p:cNvGrpSpPr/>
          <p:nvPr/>
        </p:nvGrpSpPr>
        <p:grpSpPr>
          <a:xfrm>
            <a:off x="520338" y="4298733"/>
            <a:ext cx="2259084" cy="749141"/>
            <a:chOff x="257462" y="1196792"/>
            <a:chExt cx="4093280" cy="1357384"/>
          </a:xfrm>
        </p:grpSpPr>
        <p:sp>
          <p:nvSpPr>
            <p:cNvPr id="47" name="圓角矩形 4">
              <a:extLst>
                <a:ext uri="{FF2B5EF4-FFF2-40B4-BE49-F238E27FC236}">
                  <a16:creationId xmlns:a16="http://schemas.microsoft.com/office/drawing/2014/main" id="{8DC6182B-D51E-4C59-922C-148A7B6C79B8}"/>
                </a:ext>
              </a:extLst>
            </p:cNvPr>
            <p:cNvSpPr/>
            <p:nvPr/>
          </p:nvSpPr>
          <p:spPr>
            <a:xfrm>
              <a:off x="772839" y="1196792"/>
              <a:ext cx="3577903" cy="1357384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2CE2A363-2F7D-40EA-9259-14B481A6F46C}"/>
                </a:ext>
              </a:extLst>
            </p:cNvPr>
            <p:cNvGrpSpPr/>
            <p:nvPr/>
          </p:nvGrpSpPr>
          <p:grpSpPr>
            <a:xfrm>
              <a:off x="257462" y="1307310"/>
              <a:ext cx="1128153" cy="1171099"/>
              <a:chOff x="-1738965" y="4258262"/>
              <a:chExt cx="1128153" cy="1171099"/>
            </a:xfrm>
          </p:grpSpPr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669602D4-4679-4F7D-98C8-144C414E3CA0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883F805E-37E6-45D9-9F64-1676B79F3EF5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BD8CA9E7-A971-4935-9EF0-4A9B879CE5AD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CE104C42-14F0-40A8-9481-45FA2832286D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B08F994-72C8-4DEB-BD38-9AA6CF3B6959}"/>
                  </a:ext>
                </a:extLst>
              </p:cNvPr>
              <p:cNvSpPr txBox="1"/>
              <p:nvPr/>
            </p:nvSpPr>
            <p:spPr>
              <a:xfrm>
                <a:off x="-1582034" y="4258262"/>
                <a:ext cx="892268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9F70A1F-6A1C-4B47-9DCE-273C9A3BCC89}"/>
                </a:ext>
              </a:extLst>
            </p:cNvPr>
            <p:cNvSpPr txBox="1"/>
            <p:nvPr/>
          </p:nvSpPr>
          <p:spPr>
            <a:xfrm>
              <a:off x="1496656" y="1586168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網站安全模組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F03D8409-57BB-4435-A5E0-F93D54E788E9}"/>
              </a:ext>
            </a:extLst>
          </p:cNvPr>
          <p:cNvGrpSpPr/>
          <p:nvPr/>
        </p:nvGrpSpPr>
        <p:grpSpPr>
          <a:xfrm>
            <a:off x="200628" y="5140752"/>
            <a:ext cx="2259084" cy="749519"/>
            <a:chOff x="257462" y="1213367"/>
            <a:chExt cx="4093280" cy="1358068"/>
          </a:xfrm>
        </p:grpSpPr>
        <p:sp>
          <p:nvSpPr>
            <p:cNvPr id="56" name="圓角矩形 4">
              <a:extLst>
                <a:ext uri="{FF2B5EF4-FFF2-40B4-BE49-F238E27FC236}">
                  <a16:creationId xmlns:a16="http://schemas.microsoft.com/office/drawing/2014/main" id="{C60DD96F-EBBA-4D8F-A1B2-9AA52F1FAC3B}"/>
                </a:ext>
              </a:extLst>
            </p:cNvPr>
            <p:cNvSpPr/>
            <p:nvPr/>
          </p:nvSpPr>
          <p:spPr>
            <a:xfrm>
              <a:off x="772839" y="1213367"/>
              <a:ext cx="3577903" cy="1358068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916A0437-280D-4592-91EE-4C08522F3A01}"/>
                </a:ext>
              </a:extLst>
            </p:cNvPr>
            <p:cNvGrpSpPr/>
            <p:nvPr/>
          </p:nvGrpSpPr>
          <p:grpSpPr>
            <a:xfrm>
              <a:off x="257462" y="1341828"/>
              <a:ext cx="1128153" cy="1171099"/>
              <a:chOff x="-1738965" y="4292780"/>
              <a:chExt cx="1128153" cy="1171099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04D76FE3-CE0B-4E18-8B2B-09C9D591CE0D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B7A44A-9BC0-4959-AE1E-5250E747B0BB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536FB4F5-9AE3-45BE-951D-71A6F27A38F3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2051578F-8141-41EF-A177-A0FC4E3DEFC2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A819D7B5-13DC-497A-B028-11A3566895DA}"/>
                  </a:ext>
                </a:extLst>
              </p:cNvPr>
              <p:cNvSpPr txBox="1"/>
              <p:nvPr/>
            </p:nvSpPr>
            <p:spPr>
              <a:xfrm>
                <a:off x="-1553459" y="4292780"/>
                <a:ext cx="892266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E75D9E4-A708-47F6-8F16-5C70CF54668F}"/>
                </a:ext>
              </a:extLst>
            </p:cNvPr>
            <p:cNvSpPr txBox="1"/>
            <p:nvPr/>
          </p:nvSpPr>
          <p:spPr>
            <a:xfrm>
              <a:off x="1446069" y="1586168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系統安全模組</a:t>
              </a: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59CB010-3A78-4A1C-8A06-9E796EDD25AA}"/>
              </a:ext>
            </a:extLst>
          </p:cNvPr>
          <p:cNvGrpSpPr/>
          <p:nvPr/>
        </p:nvGrpSpPr>
        <p:grpSpPr>
          <a:xfrm>
            <a:off x="566711" y="5983151"/>
            <a:ext cx="2259084" cy="766043"/>
            <a:chOff x="257462" y="1166167"/>
            <a:chExt cx="4093280" cy="1388009"/>
          </a:xfrm>
        </p:grpSpPr>
        <p:sp>
          <p:nvSpPr>
            <p:cNvPr id="65" name="圓角矩形 4">
              <a:extLst>
                <a:ext uri="{FF2B5EF4-FFF2-40B4-BE49-F238E27FC236}">
                  <a16:creationId xmlns:a16="http://schemas.microsoft.com/office/drawing/2014/main" id="{5BA7EE5D-A34C-4B6E-BB84-13CE3630EC92}"/>
                </a:ext>
              </a:extLst>
            </p:cNvPr>
            <p:cNvSpPr/>
            <p:nvPr/>
          </p:nvSpPr>
          <p:spPr>
            <a:xfrm>
              <a:off x="772839" y="1166167"/>
              <a:ext cx="3577903" cy="138800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BAC808A4-0053-446F-935D-C4CD852308E2}"/>
                </a:ext>
              </a:extLst>
            </p:cNvPr>
            <p:cNvGrpSpPr/>
            <p:nvPr/>
          </p:nvGrpSpPr>
          <p:grpSpPr>
            <a:xfrm>
              <a:off x="257462" y="1324569"/>
              <a:ext cx="1128153" cy="1171099"/>
              <a:chOff x="-1738965" y="4275521"/>
              <a:chExt cx="1128153" cy="1171099"/>
            </a:xfrm>
          </p:grpSpPr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50AAAE83-F18F-461F-800D-E9C3141B0EA5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4D81BBA1-F488-4862-A4F6-DBEA94B37BD4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71" name="橢圓 70">
                  <a:extLst>
                    <a:ext uri="{FF2B5EF4-FFF2-40B4-BE49-F238E27FC236}">
                      <a16:creationId xmlns:a16="http://schemas.microsoft.com/office/drawing/2014/main" id="{F7CD98DD-97D1-4C86-8D38-4C2BD43730F7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72" name="橢圓 71">
                  <a:extLst>
                    <a:ext uri="{FF2B5EF4-FFF2-40B4-BE49-F238E27FC236}">
                      <a16:creationId xmlns:a16="http://schemas.microsoft.com/office/drawing/2014/main" id="{CB2ECD84-7AE8-40F4-8224-08B194E8964A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E67D1-B41D-4469-AEA7-C42ACA070900}"/>
                  </a:ext>
                </a:extLst>
              </p:cNvPr>
              <p:cNvSpPr txBox="1"/>
              <p:nvPr/>
            </p:nvSpPr>
            <p:spPr>
              <a:xfrm>
                <a:off x="-1553459" y="4275521"/>
                <a:ext cx="892266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86413C8E-D7A9-48C3-A7F2-9E6D4AD6A3BE}"/>
                </a:ext>
              </a:extLst>
            </p:cNvPr>
            <p:cNvSpPr txBox="1"/>
            <p:nvPr/>
          </p:nvSpPr>
          <p:spPr>
            <a:xfrm>
              <a:off x="1525431" y="1347087"/>
              <a:ext cx="2193489" cy="105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人工智慧與</a:t>
              </a:r>
              <a:endParaRPr lang="en-US" altLang="zh-TW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資訊安全</a:t>
              </a: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A6FAEFA7-B726-4AD9-AD29-112315A2D0D2}"/>
              </a:ext>
            </a:extLst>
          </p:cNvPr>
          <p:cNvGrpSpPr/>
          <p:nvPr/>
        </p:nvGrpSpPr>
        <p:grpSpPr>
          <a:xfrm>
            <a:off x="4980389" y="1783045"/>
            <a:ext cx="4163611" cy="1695877"/>
            <a:chOff x="4982095" y="1157430"/>
            <a:chExt cx="4163611" cy="169587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8B25B-F659-4AB9-BE6C-B57095620C74}"/>
                </a:ext>
              </a:extLst>
            </p:cNvPr>
            <p:cNvSpPr/>
            <p:nvPr/>
          </p:nvSpPr>
          <p:spPr>
            <a:xfrm>
              <a:off x="5143500" y="1314450"/>
              <a:ext cx="4000500" cy="1538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281005" y="1959858"/>
              <a:ext cx="3048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1-4.</a:t>
              </a:r>
              <a:r>
                <a:rPr lang="zh-TW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</a:t>
              </a:r>
              <a:r>
                <a:rPr lang="zh-TW" altLang="en-US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碼與解碼</a:t>
              </a:r>
              <a:endPara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1.4.1.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基礎篇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使用線上工具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281005" y="159052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資訊科技概論課程</a:t>
              </a:r>
            </a:p>
          </p:txBody>
        </p:sp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6456E778-4FE4-41AE-BFD1-D4EE4C29B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364" y="1663658"/>
              <a:ext cx="863342" cy="1188421"/>
            </a:xfrm>
            <a:prstGeom prst="rect">
              <a:avLst/>
            </a:prstGeom>
          </p:spPr>
        </p:pic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4CB92A9-FDAF-4BA6-9A6B-A362757BA082}"/>
                </a:ext>
              </a:extLst>
            </p:cNvPr>
            <p:cNvSpPr/>
            <p:nvPr/>
          </p:nvSpPr>
          <p:spPr>
            <a:xfrm>
              <a:off x="4982095" y="1157430"/>
              <a:ext cx="779381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老師</a:t>
              </a:r>
            </a:p>
          </p:txBody>
        </p:sp>
      </p:grp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D8ADA22-8BA9-4C54-A2D6-B5C8560D9544}"/>
              </a:ext>
            </a:extLst>
          </p:cNvPr>
          <p:cNvCxnSpPr>
            <a:cxnSpLocks/>
          </p:cNvCxnSpPr>
          <p:nvPr/>
        </p:nvCxnSpPr>
        <p:spPr>
          <a:xfrm>
            <a:off x="2450187" y="2113972"/>
            <a:ext cx="2682082" cy="55742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85EA68-524D-496B-8FFD-2242ABF48BA4}"/>
              </a:ext>
            </a:extLst>
          </p:cNvPr>
          <p:cNvGrpSpPr/>
          <p:nvPr/>
        </p:nvGrpSpPr>
        <p:grpSpPr>
          <a:xfrm>
            <a:off x="200628" y="1783045"/>
            <a:ext cx="2259084" cy="738054"/>
            <a:chOff x="257462" y="1234140"/>
            <a:chExt cx="4093280" cy="1337295"/>
          </a:xfrm>
        </p:grpSpPr>
        <p:sp>
          <p:nvSpPr>
            <p:cNvPr id="20" name="圓角矩形 4">
              <a:extLst>
                <a:ext uri="{FF2B5EF4-FFF2-40B4-BE49-F238E27FC236}">
                  <a16:creationId xmlns:a16="http://schemas.microsoft.com/office/drawing/2014/main" id="{DD08BA94-A919-4E26-9323-914741A53F87}"/>
                </a:ext>
              </a:extLst>
            </p:cNvPr>
            <p:cNvSpPr/>
            <p:nvPr/>
          </p:nvSpPr>
          <p:spPr>
            <a:xfrm>
              <a:off x="772839" y="1234140"/>
              <a:ext cx="3577903" cy="1337295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162C8C0-05B0-4824-84A7-00E519BEED12}"/>
                </a:ext>
              </a:extLst>
            </p:cNvPr>
            <p:cNvGrpSpPr/>
            <p:nvPr/>
          </p:nvGrpSpPr>
          <p:grpSpPr>
            <a:xfrm>
              <a:off x="257462" y="1320436"/>
              <a:ext cx="1128153" cy="1171099"/>
              <a:chOff x="-1738965" y="4271388"/>
              <a:chExt cx="1128153" cy="1171099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7B9D5E92-3A3B-499E-A2BF-5F44B5F85D01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845FDFF7-BB98-4C8D-B846-9E25E9D1C4CD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ACDEF819-BD97-48B9-9A6A-02F41175E920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A6741004-28D3-450B-B318-A1B010882808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38C2E5-2A5E-4767-91AA-51BC89C8EA26}"/>
                  </a:ext>
                </a:extLst>
              </p:cNvPr>
              <p:cNvSpPr txBox="1"/>
              <p:nvPr/>
            </p:nvSpPr>
            <p:spPr>
              <a:xfrm>
                <a:off x="-1601083" y="4271388"/>
                <a:ext cx="892268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D311A2A-1F95-4294-84BD-7E680A4BB4D3}"/>
                </a:ext>
              </a:extLst>
            </p:cNvPr>
            <p:cNvSpPr txBox="1"/>
            <p:nvPr/>
          </p:nvSpPr>
          <p:spPr>
            <a:xfrm>
              <a:off x="1424561" y="1613142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基礎課程模組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B6BB23-3219-4498-8DE0-E32D12A5497B}"/>
              </a:ext>
            </a:extLst>
          </p:cNvPr>
          <p:cNvGrpSpPr/>
          <p:nvPr/>
        </p:nvGrpSpPr>
        <p:grpSpPr>
          <a:xfrm>
            <a:off x="520339" y="2613977"/>
            <a:ext cx="2259083" cy="749481"/>
            <a:chOff x="257462" y="1230695"/>
            <a:chExt cx="4093280" cy="1357999"/>
          </a:xfrm>
        </p:grpSpPr>
        <p:sp>
          <p:nvSpPr>
            <p:cNvPr id="29" name="圓角矩形 4">
              <a:extLst>
                <a:ext uri="{FF2B5EF4-FFF2-40B4-BE49-F238E27FC236}">
                  <a16:creationId xmlns:a16="http://schemas.microsoft.com/office/drawing/2014/main" id="{9400D945-B952-4B62-926A-EF3716141A9F}"/>
                </a:ext>
              </a:extLst>
            </p:cNvPr>
            <p:cNvSpPr/>
            <p:nvPr/>
          </p:nvSpPr>
          <p:spPr>
            <a:xfrm>
              <a:off x="772839" y="1230695"/>
              <a:ext cx="3577903" cy="135799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C7E3B11F-B284-4C37-820A-D8CD585627CC}"/>
                </a:ext>
              </a:extLst>
            </p:cNvPr>
            <p:cNvGrpSpPr/>
            <p:nvPr/>
          </p:nvGrpSpPr>
          <p:grpSpPr>
            <a:xfrm>
              <a:off x="257462" y="1307310"/>
              <a:ext cx="1128153" cy="1171099"/>
              <a:chOff x="-1738965" y="4258262"/>
              <a:chExt cx="1128153" cy="1171099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37942108-3212-447F-9E2F-3CBF872F9A80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FD900379-99FE-4F66-82E6-12CEA5E23667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E553E3B1-B1C5-4F59-8FB5-CE7E42B22B01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71B81158-A03A-447E-95B8-68ABEE73B2ED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79174D5-D5FA-4304-B1AB-BB9CF1DD3034}"/>
                  </a:ext>
                </a:extLst>
              </p:cNvPr>
              <p:cNvSpPr txBox="1"/>
              <p:nvPr/>
            </p:nvSpPr>
            <p:spPr>
              <a:xfrm>
                <a:off x="-1553459" y="4258262"/>
                <a:ext cx="892268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D12BE16-539C-4CF7-AA6F-18209524C0DB}"/>
                </a:ext>
              </a:extLst>
            </p:cNvPr>
            <p:cNvSpPr txBox="1"/>
            <p:nvPr/>
          </p:nvSpPr>
          <p:spPr>
            <a:xfrm>
              <a:off x="1566341" y="1586168"/>
              <a:ext cx="2425851" cy="66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密碼學模組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7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教師可以依照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不同教學需求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挑選適當的模組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870F230-7FC5-4774-ACDE-AF12FA50D1CE}"/>
              </a:ext>
            </a:extLst>
          </p:cNvPr>
          <p:cNvGrpSpPr/>
          <p:nvPr/>
        </p:nvGrpSpPr>
        <p:grpSpPr>
          <a:xfrm>
            <a:off x="200628" y="3456336"/>
            <a:ext cx="2259084" cy="749519"/>
            <a:chOff x="257462" y="1196108"/>
            <a:chExt cx="4093280" cy="1358068"/>
          </a:xfrm>
        </p:grpSpPr>
        <p:sp>
          <p:nvSpPr>
            <p:cNvPr id="38" name="圓角矩形 4">
              <a:extLst>
                <a:ext uri="{FF2B5EF4-FFF2-40B4-BE49-F238E27FC236}">
                  <a16:creationId xmlns:a16="http://schemas.microsoft.com/office/drawing/2014/main" id="{B51054CC-EF72-4353-BB90-A5EBF661D0BD}"/>
                </a:ext>
              </a:extLst>
            </p:cNvPr>
            <p:cNvSpPr/>
            <p:nvPr/>
          </p:nvSpPr>
          <p:spPr>
            <a:xfrm>
              <a:off x="772839" y="1196108"/>
              <a:ext cx="3577903" cy="1358068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832ECFE4-E7EC-42B9-86D0-075528FB30E3}"/>
                </a:ext>
              </a:extLst>
            </p:cNvPr>
            <p:cNvGrpSpPr/>
            <p:nvPr/>
          </p:nvGrpSpPr>
          <p:grpSpPr>
            <a:xfrm>
              <a:off x="257462" y="1343412"/>
              <a:ext cx="1128153" cy="1171459"/>
              <a:chOff x="-1738965" y="4294364"/>
              <a:chExt cx="1128153" cy="1171459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121D8779-ADD9-4538-AB44-1CDB60D9E6AA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C6C56701-1B1A-4121-8E49-A4B7E34CAE82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E2502BB-997E-48E2-90D2-9BB22CB3F6DD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F58917DE-96DB-43D3-8667-EE26919E42DB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3656D21-A57A-4D15-91CF-F6B00E35F18E}"/>
                  </a:ext>
                </a:extLst>
              </p:cNvPr>
              <p:cNvSpPr txBox="1"/>
              <p:nvPr/>
            </p:nvSpPr>
            <p:spPr>
              <a:xfrm>
                <a:off x="-1553459" y="4294724"/>
                <a:ext cx="892266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33F48CA4-F649-4DAC-B38E-D33B16A2B5A4}"/>
                </a:ext>
              </a:extLst>
            </p:cNvPr>
            <p:cNvSpPr txBox="1"/>
            <p:nvPr/>
          </p:nvSpPr>
          <p:spPr>
            <a:xfrm>
              <a:off x="1446069" y="1586168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網路安全模組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F1336DD-934F-4A32-A794-01D89645EC8F}"/>
              </a:ext>
            </a:extLst>
          </p:cNvPr>
          <p:cNvGrpSpPr/>
          <p:nvPr/>
        </p:nvGrpSpPr>
        <p:grpSpPr>
          <a:xfrm>
            <a:off x="520338" y="4298733"/>
            <a:ext cx="2259084" cy="749141"/>
            <a:chOff x="257462" y="1196792"/>
            <a:chExt cx="4093280" cy="1357384"/>
          </a:xfrm>
        </p:grpSpPr>
        <p:sp>
          <p:nvSpPr>
            <p:cNvPr id="47" name="圓角矩形 4">
              <a:extLst>
                <a:ext uri="{FF2B5EF4-FFF2-40B4-BE49-F238E27FC236}">
                  <a16:creationId xmlns:a16="http://schemas.microsoft.com/office/drawing/2014/main" id="{8DC6182B-D51E-4C59-922C-148A7B6C79B8}"/>
                </a:ext>
              </a:extLst>
            </p:cNvPr>
            <p:cNvSpPr/>
            <p:nvPr/>
          </p:nvSpPr>
          <p:spPr>
            <a:xfrm>
              <a:off x="772839" y="1196792"/>
              <a:ext cx="3577903" cy="1357384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2CE2A363-2F7D-40EA-9259-14B481A6F46C}"/>
                </a:ext>
              </a:extLst>
            </p:cNvPr>
            <p:cNvGrpSpPr/>
            <p:nvPr/>
          </p:nvGrpSpPr>
          <p:grpSpPr>
            <a:xfrm>
              <a:off x="257462" y="1307310"/>
              <a:ext cx="1128153" cy="1171099"/>
              <a:chOff x="-1738965" y="4258262"/>
              <a:chExt cx="1128153" cy="1171099"/>
            </a:xfrm>
          </p:grpSpPr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669602D4-4679-4F7D-98C8-144C414E3CA0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883F805E-37E6-45D9-9F64-1676B79F3EF5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BD8CA9E7-A971-4935-9EF0-4A9B879CE5AD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CE104C42-14F0-40A8-9481-45FA2832286D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B08F994-72C8-4DEB-BD38-9AA6CF3B6959}"/>
                  </a:ext>
                </a:extLst>
              </p:cNvPr>
              <p:cNvSpPr txBox="1"/>
              <p:nvPr/>
            </p:nvSpPr>
            <p:spPr>
              <a:xfrm>
                <a:off x="-1582034" y="4258262"/>
                <a:ext cx="892268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9F70A1F-6A1C-4B47-9DCE-273C9A3BCC89}"/>
                </a:ext>
              </a:extLst>
            </p:cNvPr>
            <p:cNvSpPr txBox="1"/>
            <p:nvPr/>
          </p:nvSpPr>
          <p:spPr>
            <a:xfrm>
              <a:off x="1496656" y="1586168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網站安全模組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F03D8409-57BB-4435-A5E0-F93D54E788E9}"/>
              </a:ext>
            </a:extLst>
          </p:cNvPr>
          <p:cNvGrpSpPr/>
          <p:nvPr/>
        </p:nvGrpSpPr>
        <p:grpSpPr>
          <a:xfrm>
            <a:off x="200628" y="5140752"/>
            <a:ext cx="2259084" cy="749519"/>
            <a:chOff x="257462" y="1213367"/>
            <a:chExt cx="4093280" cy="1358068"/>
          </a:xfrm>
        </p:grpSpPr>
        <p:sp>
          <p:nvSpPr>
            <p:cNvPr id="56" name="圓角矩形 4">
              <a:extLst>
                <a:ext uri="{FF2B5EF4-FFF2-40B4-BE49-F238E27FC236}">
                  <a16:creationId xmlns:a16="http://schemas.microsoft.com/office/drawing/2014/main" id="{C60DD96F-EBBA-4D8F-A1B2-9AA52F1FAC3B}"/>
                </a:ext>
              </a:extLst>
            </p:cNvPr>
            <p:cNvSpPr/>
            <p:nvPr/>
          </p:nvSpPr>
          <p:spPr>
            <a:xfrm>
              <a:off x="772839" y="1213367"/>
              <a:ext cx="3577903" cy="1358068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916A0437-280D-4592-91EE-4C08522F3A01}"/>
                </a:ext>
              </a:extLst>
            </p:cNvPr>
            <p:cNvGrpSpPr/>
            <p:nvPr/>
          </p:nvGrpSpPr>
          <p:grpSpPr>
            <a:xfrm>
              <a:off x="257462" y="1341828"/>
              <a:ext cx="1128153" cy="1171099"/>
              <a:chOff x="-1738965" y="4292780"/>
              <a:chExt cx="1128153" cy="1171099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04D76FE3-CE0B-4E18-8B2B-09C9D591CE0D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B7A44A-9BC0-4959-AE1E-5250E747B0BB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536FB4F5-9AE3-45BE-951D-71A6F27A38F3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2051578F-8141-41EF-A177-A0FC4E3DEFC2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A819D7B5-13DC-497A-B028-11A3566895DA}"/>
                  </a:ext>
                </a:extLst>
              </p:cNvPr>
              <p:cNvSpPr txBox="1"/>
              <p:nvPr/>
            </p:nvSpPr>
            <p:spPr>
              <a:xfrm>
                <a:off x="-1553459" y="4292780"/>
                <a:ext cx="892266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E75D9E4-A708-47F6-8F16-5C70CF54668F}"/>
                </a:ext>
              </a:extLst>
            </p:cNvPr>
            <p:cNvSpPr txBox="1"/>
            <p:nvPr/>
          </p:nvSpPr>
          <p:spPr>
            <a:xfrm>
              <a:off x="1446069" y="1586168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系統安全模組</a:t>
              </a: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59CB010-3A78-4A1C-8A06-9E796EDD25AA}"/>
              </a:ext>
            </a:extLst>
          </p:cNvPr>
          <p:cNvGrpSpPr/>
          <p:nvPr/>
        </p:nvGrpSpPr>
        <p:grpSpPr>
          <a:xfrm>
            <a:off x="566711" y="5983151"/>
            <a:ext cx="2259084" cy="766043"/>
            <a:chOff x="257462" y="1166167"/>
            <a:chExt cx="4093280" cy="1388009"/>
          </a:xfrm>
        </p:grpSpPr>
        <p:sp>
          <p:nvSpPr>
            <p:cNvPr id="65" name="圓角矩形 4">
              <a:extLst>
                <a:ext uri="{FF2B5EF4-FFF2-40B4-BE49-F238E27FC236}">
                  <a16:creationId xmlns:a16="http://schemas.microsoft.com/office/drawing/2014/main" id="{5BA7EE5D-A34C-4B6E-BB84-13CE3630EC92}"/>
                </a:ext>
              </a:extLst>
            </p:cNvPr>
            <p:cNvSpPr/>
            <p:nvPr/>
          </p:nvSpPr>
          <p:spPr>
            <a:xfrm>
              <a:off x="772839" y="1166167"/>
              <a:ext cx="3577903" cy="138800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BAC808A4-0053-446F-935D-C4CD852308E2}"/>
                </a:ext>
              </a:extLst>
            </p:cNvPr>
            <p:cNvGrpSpPr/>
            <p:nvPr/>
          </p:nvGrpSpPr>
          <p:grpSpPr>
            <a:xfrm>
              <a:off x="257462" y="1324569"/>
              <a:ext cx="1128153" cy="1171099"/>
              <a:chOff x="-1738965" y="4275521"/>
              <a:chExt cx="1128153" cy="1171099"/>
            </a:xfrm>
          </p:grpSpPr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50AAAE83-F18F-461F-800D-E9C3141B0EA5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4D81BBA1-F488-4862-A4F6-DBEA94B37BD4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71" name="橢圓 70">
                  <a:extLst>
                    <a:ext uri="{FF2B5EF4-FFF2-40B4-BE49-F238E27FC236}">
                      <a16:creationId xmlns:a16="http://schemas.microsoft.com/office/drawing/2014/main" id="{F7CD98DD-97D1-4C86-8D38-4C2BD43730F7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72" name="橢圓 71">
                  <a:extLst>
                    <a:ext uri="{FF2B5EF4-FFF2-40B4-BE49-F238E27FC236}">
                      <a16:creationId xmlns:a16="http://schemas.microsoft.com/office/drawing/2014/main" id="{CB2ECD84-7AE8-40F4-8224-08B194E8964A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E67D1-B41D-4469-AEA7-C42ACA070900}"/>
                  </a:ext>
                </a:extLst>
              </p:cNvPr>
              <p:cNvSpPr txBox="1"/>
              <p:nvPr/>
            </p:nvSpPr>
            <p:spPr>
              <a:xfrm>
                <a:off x="-1553459" y="4275521"/>
                <a:ext cx="892266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86413C8E-D7A9-48C3-A7F2-9E6D4AD6A3BE}"/>
                </a:ext>
              </a:extLst>
            </p:cNvPr>
            <p:cNvSpPr txBox="1"/>
            <p:nvPr/>
          </p:nvSpPr>
          <p:spPr>
            <a:xfrm>
              <a:off x="1525431" y="1347087"/>
              <a:ext cx="2193489" cy="105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人工智慧與</a:t>
              </a:r>
              <a:endParaRPr lang="en-US" altLang="zh-TW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資訊安全</a:t>
              </a: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A6FAEFA7-B726-4AD9-AD29-112315A2D0D2}"/>
              </a:ext>
            </a:extLst>
          </p:cNvPr>
          <p:cNvGrpSpPr/>
          <p:nvPr/>
        </p:nvGrpSpPr>
        <p:grpSpPr>
          <a:xfrm>
            <a:off x="4980389" y="1783045"/>
            <a:ext cx="4163611" cy="1695877"/>
            <a:chOff x="4982095" y="1157430"/>
            <a:chExt cx="4163611" cy="169587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8B25B-F659-4AB9-BE6C-B57095620C74}"/>
                </a:ext>
              </a:extLst>
            </p:cNvPr>
            <p:cNvSpPr/>
            <p:nvPr/>
          </p:nvSpPr>
          <p:spPr>
            <a:xfrm>
              <a:off x="5143500" y="1314450"/>
              <a:ext cx="4000500" cy="1538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281005" y="1959858"/>
              <a:ext cx="3048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1-4.</a:t>
              </a:r>
              <a:r>
                <a:rPr lang="zh-TW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</a:t>
              </a:r>
              <a:r>
                <a:rPr lang="zh-TW" altLang="en-US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碼與解碼</a:t>
              </a:r>
              <a:endPara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1.4.1.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基礎篇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使用線上工具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281005" y="159052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資訊科技概論課程</a:t>
              </a:r>
            </a:p>
          </p:txBody>
        </p:sp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6456E778-4FE4-41AE-BFD1-D4EE4C29B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364" y="1663658"/>
              <a:ext cx="863342" cy="1188421"/>
            </a:xfrm>
            <a:prstGeom prst="rect">
              <a:avLst/>
            </a:prstGeom>
          </p:spPr>
        </p:pic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4CB92A9-FDAF-4BA6-9A6B-A362757BA082}"/>
                </a:ext>
              </a:extLst>
            </p:cNvPr>
            <p:cNvSpPr/>
            <p:nvPr/>
          </p:nvSpPr>
          <p:spPr>
            <a:xfrm>
              <a:off x="4982095" y="1157430"/>
              <a:ext cx="779381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老師</a:t>
              </a: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3951248B-7B2B-4C69-9024-2817580D2B51}"/>
              </a:ext>
            </a:extLst>
          </p:cNvPr>
          <p:cNvGrpSpPr/>
          <p:nvPr/>
        </p:nvGrpSpPr>
        <p:grpSpPr>
          <a:xfrm>
            <a:off x="5019654" y="4113888"/>
            <a:ext cx="4124346" cy="2471174"/>
            <a:chOff x="5019654" y="3386808"/>
            <a:chExt cx="4124346" cy="2471174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F9E045C-8EC0-49D9-A19B-C844B407ADAD}"/>
                </a:ext>
              </a:extLst>
            </p:cNvPr>
            <p:cNvSpPr/>
            <p:nvPr/>
          </p:nvSpPr>
          <p:spPr>
            <a:xfrm>
              <a:off x="5143500" y="3553396"/>
              <a:ext cx="4000500" cy="23045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281005" y="4172423"/>
              <a:ext cx="30480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1-4.</a:t>
              </a:r>
              <a:r>
                <a:rPr lang="zh-TW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</a:t>
              </a:r>
              <a:r>
                <a:rPr lang="zh-TW" altLang="en-US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碼與解碼</a:t>
              </a:r>
              <a:endPara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1.4.1.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基礎篇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使用線上工具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solidFill>
                    <a:srgbClr val="2D7B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2-1.</a:t>
              </a:r>
              <a:r>
                <a:rPr lang="zh-TW" altLang="en-US" b="1" dirty="0">
                  <a:solidFill>
                    <a:srgbClr val="2D7B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古典</a:t>
              </a:r>
              <a:r>
                <a:rPr lang="zh-TW" altLang="en-US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密碼學與破密分析</a:t>
              </a:r>
              <a:r>
                <a:rPr lang="en-US" altLang="zh-TW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2.1.1.</a:t>
              </a:r>
              <a:r>
                <a:rPr lang="zh-TW" altLang="en-US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基礎篇</a:t>
              </a:r>
              <a:r>
                <a:rPr lang="en-US" altLang="zh-TW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使用線上工具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6EA127B1-BB2D-489A-9B8C-3F58EFAD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444" y="4556774"/>
              <a:ext cx="920981" cy="1268735"/>
            </a:xfrm>
            <a:prstGeom prst="rect">
              <a:avLst/>
            </a:prstGeom>
          </p:spPr>
        </p:pic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C1FF11D-61B1-4386-AFA3-3127A593C746}"/>
                </a:ext>
              </a:extLst>
            </p:cNvPr>
            <p:cNvSpPr/>
            <p:nvPr/>
          </p:nvSpPr>
          <p:spPr>
            <a:xfrm>
              <a:off x="5019654" y="3386808"/>
              <a:ext cx="779381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老師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0439636-20C9-42E3-8374-12499150D78A}"/>
                </a:ext>
              </a:extLst>
            </p:cNvPr>
            <p:cNvSpPr/>
            <p:nvPr/>
          </p:nvSpPr>
          <p:spPr>
            <a:xfrm>
              <a:off x="5281005" y="3785253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資訊科技概論課程</a:t>
              </a:r>
            </a:p>
          </p:txBody>
        </p:sp>
      </p:grp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D8ADA22-8BA9-4C54-A2D6-B5C8560D9544}"/>
              </a:ext>
            </a:extLst>
          </p:cNvPr>
          <p:cNvCxnSpPr>
            <a:cxnSpLocks/>
          </p:cNvCxnSpPr>
          <p:nvPr/>
        </p:nvCxnSpPr>
        <p:spPr>
          <a:xfrm>
            <a:off x="2450187" y="2113972"/>
            <a:ext cx="2682082" cy="55742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1D68B04-A78A-4DE0-BF50-A356F3E93F34}"/>
              </a:ext>
            </a:extLst>
          </p:cNvPr>
          <p:cNvCxnSpPr>
            <a:cxnSpLocks/>
            <a:stCxn id="20" idx="3"/>
            <a:endCxn id="81" idx="1"/>
          </p:cNvCxnSpPr>
          <p:nvPr/>
        </p:nvCxnSpPr>
        <p:spPr>
          <a:xfrm>
            <a:off x="2459712" y="2152072"/>
            <a:ext cx="2683788" cy="32806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64B0E81D-A1E5-4C3E-B91E-5B698DC4A4C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735847" y="2947470"/>
            <a:ext cx="2407653" cy="248529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85EA68-524D-496B-8FFD-2242ABF48BA4}"/>
              </a:ext>
            </a:extLst>
          </p:cNvPr>
          <p:cNvGrpSpPr/>
          <p:nvPr/>
        </p:nvGrpSpPr>
        <p:grpSpPr>
          <a:xfrm>
            <a:off x="200628" y="1783045"/>
            <a:ext cx="2259084" cy="738054"/>
            <a:chOff x="257462" y="1234140"/>
            <a:chExt cx="4093280" cy="1337295"/>
          </a:xfrm>
        </p:grpSpPr>
        <p:sp>
          <p:nvSpPr>
            <p:cNvPr id="20" name="圓角矩形 4">
              <a:extLst>
                <a:ext uri="{FF2B5EF4-FFF2-40B4-BE49-F238E27FC236}">
                  <a16:creationId xmlns:a16="http://schemas.microsoft.com/office/drawing/2014/main" id="{DD08BA94-A919-4E26-9323-914741A53F87}"/>
                </a:ext>
              </a:extLst>
            </p:cNvPr>
            <p:cNvSpPr/>
            <p:nvPr/>
          </p:nvSpPr>
          <p:spPr>
            <a:xfrm>
              <a:off x="772839" y="1234140"/>
              <a:ext cx="3577903" cy="1337295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162C8C0-05B0-4824-84A7-00E519BEED12}"/>
                </a:ext>
              </a:extLst>
            </p:cNvPr>
            <p:cNvGrpSpPr/>
            <p:nvPr/>
          </p:nvGrpSpPr>
          <p:grpSpPr>
            <a:xfrm>
              <a:off x="257462" y="1320436"/>
              <a:ext cx="1128153" cy="1171099"/>
              <a:chOff x="-1738965" y="4271388"/>
              <a:chExt cx="1128153" cy="1171099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7B9D5E92-3A3B-499E-A2BF-5F44B5F85D01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845FDFF7-BB98-4C8D-B846-9E25E9D1C4CD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ACDEF819-BD97-48B9-9A6A-02F41175E920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A6741004-28D3-450B-B318-A1B010882808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38C2E5-2A5E-4767-91AA-51BC89C8EA26}"/>
                  </a:ext>
                </a:extLst>
              </p:cNvPr>
              <p:cNvSpPr txBox="1"/>
              <p:nvPr/>
            </p:nvSpPr>
            <p:spPr>
              <a:xfrm>
                <a:off x="-1601083" y="4271388"/>
                <a:ext cx="892268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D311A2A-1F95-4294-84BD-7E680A4BB4D3}"/>
                </a:ext>
              </a:extLst>
            </p:cNvPr>
            <p:cNvSpPr txBox="1"/>
            <p:nvPr/>
          </p:nvSpPr>
          <p:spPr>
            <a:xfrm>
              <a:off x="1424561" y="1613142"/>
              <a:ext cx="2565266" cy="61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基礎課程模組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B6BB23-3219-4498-8DE0-E32D12A5497B}"/>
              </a:ext>
            </a:extLst>
          </p:cNvPr>
          <p:cNvGrpSpPr/>
          <p:nvPr/>
        </p:nvGrpSpPr>
        <p:grpSpPr>
          <a:xfrm>
            <a:off x="520339" y="2613977"/>
            <a:ext cx="2259083" cy="749481"/>
            <a:chOff x="257462" y="1230695"/>
            <a:chExt cx="4093280" cy="1357999"/>
          </a:xfrm>
        </p:grpSpPr>
        <p:sp>
          <p:nvSpPr>
            <p:cNvPr id="29" name="圓角矩形 4">
              <a:extLst>
                <a:ext uri="{FF2B5EF4-FFF2-40B4-BE49-F238E27FC236}">
                  <a16:creationId xmlns:a16="http://schemas.microsoft.com/office/drawing/2014/main" id="{9400D945-B952-4B62-926A-EF3716141A9F}"/>
                </a:ext>
              </a:extLst>
            </p:cNvPr>
            <p:cNvSpPr/>
            <p:nvPr/>
          </p:nvSpPr>
          <p:spPr>
            <a:xfrm>
              <a:off x="772839" y="1230695"/>
              <a:ext cx="3577903" cy="1357999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C7E3B11F-B284-4C37-820A-D8CD585627CC}"/>
                </a:ext>
              </a:extLst>
            </p:cNvPr>
            <p:cNvGrpSpPr/>
            <p:nvPr/>
          </p:nvGrpSpPr>
          <p:grpSpPr>
            <a:xfrm>
              <a:off x="257462" y="1307310"/>
              <a:ext cx="1128153" cy="1171099"/>
              <a:chOff x="-1738965" y="4258262"/>
              <a:chExt cx="1128153" cy="1171099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37942108-3212-447F-9E2F-3CBF872F9A80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FD900379-99FE-4F66-82E6-12CEA5E23667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E553E3B1-B1C5-4F59-8FB5-CE7E42B22B01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71B81158-A03A-447E-95B8-68ABEE73B2ED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00"/>
                </a:p>
              </p:txBody>
            </p:sp>
          </p:grp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79174D5-D5FA-4304-B1AB-BB9CF1DD3034}"/>
                  </a:ext>
                </a:extLst>
              </p:cNvPr>
              <p:cNvSpPr txBox="1"/>
              <p:nvPr/>
            </p:nvSpPr>
            <p:spPr>
              <a:xfrm>
                <a:off x="-1553459" y="4258262"/>
                <a:ext cx="892268" cy="117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TW" altLang="en-US" sz="36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D12BE16-539C-4CF7-AA6F-18209524C0DB}"/>
                </a:ext>
              </a:extLst>
            </p:cNvPr>
            <p:cNvSpPr txBox="1"/>
            <p:nvPr/>
          </p:nvSpPr>
          <p:spPr>
            <a:xfrm>
              <a:off x="1566341" y="1586168"/>
              <a:ext cx="2425851" cy="66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密碼學模組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6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課程簡述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335501" y="56658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每個課程模組還有不同單元</a:t>
            </a:r>
          </a:p>
        </p:txBody>
      </p:sp>
      <p:sp>
        <p:nvSpPr>
          <p:cNvPr id="14" name="圓角矩形 2">
            <a:extLst>
              <a:ext uri="{FF2B5EF4-FFF2-40B4-BE49-F238E27FC236}">
                <a16:creationId xmlns:a16="http://schemas.microsoft.com/office/drawing/2014/main" id="{BBD47C01-49DF-4222-A0F7-5F8B4FB17371}"/>
              </a:ext>
            </a:extLst>
          </p:cNvPr>
          <p:cNvSpPr/>
          <p:nvPr/>
        </p:nvSpPr>
        <p:spPr>
          <a:xfrm>
            <a:off x="1128546" y="1971756"/>
            <a:ext cx="7100584" cy="19734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1-4.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編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碼與解碼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19425B-DA09-4525-AD1C-F6D8CD238EA6}"/>
              </a:ext>
            </a:extLst>
          </p:cNvPr>
          <p:cNvSpPr/>
          <p:nvPr/>
        </p:nvSpPr>
        <p:spPr>
          <a:xfrm>
            <a:off x="1695903" y="2765706"/>
            <a:ext cx="2886655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1.4.1.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基礎篇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使用線上工具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B0089D-2CB4-4073-8300-E83B7EE54E76}"/>
              </a:ext>
            </a:extLst>
          </p:cNvPr>
          <p:cNvSpPr/>
          <p:nvPr/>
        </p:nvSpPr>
        <p:spPr>
          <a:xfrm>
            <a:off x="4747151" y="2765706"/>
            <a:ext cx="3010480" cy="10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1.4.2.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5">
            <a:extLst>
              <a:ext uri="{FF2B5EF4-FFF2-40B4-BE49-F238E27FC236}">
                <a16:creationId xmlns:a16="http://schemas.microsoft.com/office/drawing/2014/main" id="{36A949EE-3B3C-4377-9DBB-15AFB9208AAC}"/>
              </a:ext>
            </a:extLst>
          </p:cNvPr>
          <p:cNvSpPr/>
          <p:nvPr/>
        </p:nvSpPr>
        <p:spPr>
          <a:xfrm>
            <a:off x="4792133" y="4367514"/>
            <a:ext cx="3721168" cy="10375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1-3.</a:t>
            </a:r>
            <a:r>
              <a:rPr lang="zh-TW" altLang="en-US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隱寫</a:t>
            </a:r>
            <a:r>
              <a:rPr lang="zh-TW" altLang="en-US" sz="4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術</a:t>
            </a:r>
            <a:endParaRPr lang="en-US" altLang="zh-TW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8">
            <a:extLst>
              <a:ext uri="{FF2B5EF4-FFF2-40B4-BE49-F238E27FC236}">
                <a16:creationId xmlns:a16="http://schemas.microsoft.com/office/drawing/2014/main" id="{6BC2C501-8490-44B5-8939-F5581921D032}"/>
              </a:ext>
            </a:extLst>
          </p:cNvPr>
          <p:cNvSpPr/>
          <p:nvPr/>
        </p:nvSpPr>
        <p:spPr>
          <a:xfrm>
            <a:off x="1177556" y="4175168"/>
            <a:ext cx="3014749" cy="12194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1-2.Linux</a:t>
            </a:r>
          </a:p>
          <a:p>
            <a:pPr algn="ctr"/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安全測試基礎</a:t>
            </a:r>
            <a:endParaRPr lang="en-US" altLang="zh-TW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向右箭號 9">
            <a:extLst>
              <a:ext uri="{FF2B5EF4-FFF2-40B4-BE49-F238E27FC236}">
                <a16:creationId xmlns:a16="http://schemas.microsoft.com/office/drawing/2014/main" id="{1553C8FB-8B77-49E6-B13F-F2666F868CA8}"/>
              </a:ext>
            </a:extLst>
          </p:cNvPr>
          <p:cNvSpPr/>
          <p:nvPr/>
        </p:nvSpPr>
        <p:spPr>
          <a:xfrm>
            <a:off x="4214796" y="4797148"/>
            <a:ext cx="532355" cy="232052"/>
          </a:xfrm>
          <a:prstGeom prst="rightArrow">
            <a:avLst>
              <a:gd name="adj1" fmla="val 4171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10">
            <a:extLst>
              <a:ext uri="{FF2B5EF4-FFF2-40B4-BE49-F238E27FC236}">
                <a16:creationId xmlns:a16="http://schemas.microsoft.com/office/drawing/2014/main" id="{760BCEDB-D91A-4AD5-BBF4-42C6C33A5F26}"/>
              </a:ext>
            </a:extLst>
          </p:cNvPr>
          <p:cNvSpPr/>
          <p:nvPr/>
        </p:nvSpPr>
        <p:spPr>
          <a:xfrm>
            <a:off x="1057874" y="5674336"/>
            <a:ext cx="7299361" cy="9043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A960BF-5868-4A9B-B4A0-C845905175A5}"/>
              </a:ext>
            </a:extLst>
          </p:cNvPr>
          <p:cNvSpPr/>
          <p:nvPr/>
        </p:nvSpPr>
        <p:spPr>
          <a:xfrm>
            <a:off x="1411880" y="5849917"/>
            <a:ext cx="6413022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從資訊安全到</a:t>
            </a: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倫理與法律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0CE1449-CDEE-46EF-9006-62B24E0ACE55}"/>
              </a:ext>
            </a:extLst>
          </p:cNvPr>
          <p:cNvGrpSpPr/>
          <p:nvPr/>
        </p:nvGrpSpPr>
        <p:grpSpPr>
          <a:xfrm>
            <a:off x="121516" y="122613"/>
            <a:ext cx="4093280" cy="1323439"/>
            <a:chOff x="257462" y="1203756"/>
            <a:chExt cx="4093280" cy="1323439"/>
          </a:xfrm>
        </p:grpSpPr>
        <p:sp>
          <p:nvSpPr>
            <p:cNvPr id="24" name="圓角矩形 4">
              <a:extLst>
                <a:ext uri="{FF2B5EF4-FFF2-40B4-BE49-F238E27FC236}">
                  <a16:creationId xmlns:a16="http://schemas.microsoft.com/office/drawing/2014/main" id="{CE2EB8D4-E55C-42CB-B96A-485C70893E2D}"/>
                </a:ext>
              </a:extLst>
            </p:cNvPr>
            <p:cNvSpPr/>
            <p:nvPr/>
          </p:nvSpPr>
          <p:spPr>
            <a:xfrm>
              <a:off x="772840" y="1237623"/>
              <a:ext cx="3577902" cy="1238083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E4FB2C29-2AAD-46B6-88D0-277553403785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194C0EE0-590A-41F5-AA2E-0EB29304F818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ED454196-6A0C-4367-8BCD-F67005FFA201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7C9D206C-2633-48D0-8D50-CE94888B9043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A5CDADCD-2CD1-4A48-99A5-6DF9C159902E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8DFD0BC-4068-44CF-BB77-756F08AB4871}"/>
                  </a:ext>
                </a:extLst>
              </p:cNvPr>
              <p:cNvSpPr txBox="1"/>
              <p:nvPr/>
            </p:nvSpPr>
            <p:spPr>
              <a:xfrm>
                <a:off x="-1601084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C8D52CB-083E-4B92-985A-7923E249E6CF}"/>
                </a:ext>
              </a:extLst>
            </p:cNvPr>
            <p:cNvSpPr txBox="1"/>
            <p:nvPr/>
          </p:nvSpPr>
          <p:spPr>
            <a:xfrm>
              <a:off x="1446069" y="15861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基礎模組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3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0" y="1581979"/>
            <a:ext cx="9119230" cy="1652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kern="0" dirty="0">
                <a:solidFill>
                  <a:srgbClr val="2D7B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2-3.</a:t>
            </a:r>
            <a:r>
              <a:rPr lang="zh-TW" altLang="en-US" sz="3600" b="1" kern="0" dirty="0">
                <a:solidFill>
                  <a:srgbClr val="2D7B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600" b="1" kern="0" dirty="0">
                <a:solidFill>
                  <a:srgbClr val="2D7B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進行破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密分析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600" dirty="0"/>
          </a:p>
          <a:p>
            <a:pPr algn="ctr"/>
            <a:endParaRPr lang="zh-TW" altLang="en-US" sz="3600" dirty="0"/>
          </a:p>
        </p:txBody>
      </p:sp>
      <p:sp>
        <p:nvSpPr>
          <p:cNvPr id="5" name="圓角矩形 4"/>
          <p:cNvSpPr/>
          <p:nvPr/>
        </p:nvSpPr>
        <p:spPr>
          <a:xfrm>
            <a:off x="4328" y="5328745"/>
            <a:ext cx="9139672" cy="14445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2D7B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2-1.</a:t>
            </a:r>
            <a:r>
              <a:rPr lang="zh-TW" altLang="en-US" sz="3600" b="1" dirty="0">
                <a:solidFill>
                  <a:srgbClr val="2D7B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古典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密碼學與破密</a:t>
            </a:r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000" dirty="0"/>
          </a:p>
          <a:p>
            <a:pPr algn="ctr"/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293964" y="5909195"/>
            <a:ext cx="4338063" cy="7547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2.1.1.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r>
              <a:rPr lang="zh-TW" alt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線上工具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0" y="3322387"/>
            <a:ext cx="9119230" cy="16890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kern="0" dirty="0">
                <a:solidFill>
                  <a:srgbClr val="2D7B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2-2.</a:t>
            </a:r>
            <a:r>
              <a:rPr lang="zh-TW" altLang="en-US" sz="3600" b="1" kern="0" dirty="0">
                <a:solidFill>
                  <a:srgbClr val="2D7B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現代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密碼學與演練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600" dirty="0"/>
          </a:p>
          <a:p>
            <a:pPr algn="ctr"/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601230" y="4067503"/>
            <a:ext cx="2668071" cy="7012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2.2.1.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觀念篇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5213" y="2155967"/>
            <a:ext cx="6824367" cy="5065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2.3.2</a:t>
            </a: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Python/</a:t>
            </a:r>
            <a:r>
              <a:rPr lang="en-US" altLang="zh-TW" sz="24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pycrypto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進行現代密碼加解密</a:t>
            </a:r>
          </a:p>
        </p:txBody>
      </p:sp>
      <p:sp>
        <p:nvSpPr>
          <p:cNvPr id="11" name="矩形 10"/>
          <p:cNvSpPr/>
          <p:nvPr/>
        </p:nvSpPr>
        <p:spPr>
          <a:xfrm>
            <a:off x="3870531" y="3969234"/>
            <a:ext cx="4737443" cy="1004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2.2.2</a:t>
            </a:r>
            <a:r>
              <a:rPr lang="en-US" altLang="zh-TW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openssl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加解</a:t>
            </a:r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</a:t>
            </a:r>
            <a:r>
              <a:rPr lang="en-US" altLang="zh-TW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9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807D2B4-8107-4D44-B5EA-EB096F668A83}"/>
              </a:ext>
            </a:extLst>
          </p:cNvPr>
          <p:cNvGrpSpPr/>
          <p:nvPr/>
        </p:nvGrpSpPr>
        <p:grpSpPr>
          <a:xfrm>
            <a:off x="132031" y="206215"/>
            <a:ext cx="4007053" cy="1323439"/>
            <a:chOff x="257462" y="1203756"/>
            <a:chExt cx="4007053" cy="1323439"/>
          </a:xfrm>
        </p:grpSpPr>
        <p:sp>
          <p:nvSpPr>
            <p:cNvPr id="14" name="圓角矩形 4">
              <a:extLst>
                <a:ext uri="{FF2B5EF4-FFF2-40B4-BE49-F238E27FC236}">
                  <a16:creationId xmlns:a16="http://schemas.microsoft.com/office/drawing/2014/main" id="{0DB1EDE6-1282-4796-90C9-28B710D82698}"/>
                </a:ext>
              </a:extLst>
            </p:cNvPr>
            <p:cNvSpPr/>
            <p:nvPr/>
          </p:nvSpPr>
          <p:spPr>
            <a:xfrm>
              <a:off x="772840" y="1241508"/>
              <a:ext cx="3414784" cy="1263104"/>
            </a:xfrm>
            <a:prstGeom prst="roundRect">
              <a:avLst>
                <a:gd name="adj" fmla="val 10000"/>
              </a:avLst>
            </a:prstGeom>
            <a:solidFill>
              <a:srgbClr val="76CCC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CCFDDD2-8632-40F9-B76E-5CF591B4B306}"/>
                </a:ext>
              </a:extLst>
            </p:cNvPr>
            <p:cNvGrpSpPr/>
            <p:nvPr/>
          </p:nvGrpSpPr>
          <p:grpSpPr>
            <a:xfrm>
              <a:off x="257462" y="1203756"/>
              <a:ext cx="1128153" cy="1323439"/>
              <a:chOff x="-1738965" y="4154708"/>
              <a:chExt cx="1128153" cy="1323439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1D757332-1FE2-4BE0-A498-F37A946A971A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128153" cy="1044128"/>
                <a:chOff x="-1738965" y="4294364"/>
                <a:chExt cx="1128153" cy="1044128"/>
              </a:xfrm>
            </p:grpSpPr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F79633D8-9F7B-48E1-BEF8-C56BFE215AA7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solidFill>
                  <a:srgbClr val="41A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C3E1B335-E866-45F4-81DB-F01058F03C06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solidFill>
                  <a:srgbClr val="2D7B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6D62ED7-DB3E-4D7F-BDFD-6933CA604197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1044128" cy="1044128"/>
                </a:xfrm>
                <a:prstGeom prst="ellipse">
                  <a:avLst/>
                </a:prstGeom>
                <a:no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B9EF164-7D3D-4845-8A50-39B6A0DDE4F1}"/>
                  </a:ext>
                </a:extLst>
              </p:cNvPr>
              <p:cNvSpPr txBox="1"/>
              <p:nvPr/>
            </p:nvSpPr>
            <p:spPr>
              <a:xfrm>
                <a:off x="-1553459" y="4154708"/>
                <a:ext cx="86914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TW" altLang="en-US" sz="8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2F8D7A7-B682-42F4-840B-B2A56AA67A26}"/>
                </a:ext>
              </a:extLst>
            </p:cNvPr>
            <p:cNvSpPr txBox="1"/>
            <p:nvPr/>
          </p:nvSpPr>
          <p:spPr>
            <a:xfrm>
              <a:off x="1566340" y="1586168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基礎密碼學模組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604903" y="2727144"/>
            <a:ext cx="4007053" cy="493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2.3.1</a:t>
            </a: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解密碼</a:t>
            </a: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CTF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9616" y="4578371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建議上過</a:t>
            </a:r>
            <a:r>
              <a:rPr lang="en-US" altLang="zh-TW" dirty="0" smtClean="0"/>
              <a:t>1-2.Linux</a:t>
            </a:r>
            <a:r>
              <a:rPr lang="zh-TW" altLang="en-US" dirty="0" smtClean="0"/>
              <a:t>安全</a:t>
            </a:r>
            <a:r>
              <a:rPr lang="zh-TW" altLang="en-US" dirty="0"/>
              <a:t>測試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6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3857</Words>
  <Application>Microsoft Office PowerPoint</Application>
  <PresentationFormat>如螢幕大小 (4:3)</PresentationFormat>
  <Paragraphs>808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Microsoft JhengHei UI</vt:lpstr>
      <vt:lpstr>微軟正黑體</vt:lpstr>
      <vt:lpstr>新細明體</vt:lpstr>
      <vt:lpstr>標楷體</vt:lpstr>
      <vt:lpstr>Arial</vt:lpstr>
      <vt:lpstr>Arial Black</vt:lpstr>
      <vt:lpstr>Calibri</vt:lpstr>
      <vt:lpstr>Calibri Light</vt:lpstr>
      <vt:lpstr>Times New Roman</vt:lpstr>
      <vt:lpstr>Wingdings</vt:lpstr>
      <vt:lpstr>Office 佈景主題</vt:lpstr>
      <vt:lpstr>資訊安全基礎實務課程 使用指南</vt:lpstr>
      <vt:lpstr>PowerPoint 簡報</vt:lpstr>
      <vt:lpstr>PowerPoint 簡報</vt:lpstr>
      <vt:lpstr>PowerPoint 簡報</vt:lpstr>
      <vt:lpstr>教師可以依照不同教學需求, 挑選適當的模組</vt:lpstr>
      <vt:lpstr>教師可以依照不同教學需求, 挑選適當的模組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如何使用本計畫之教學模組??</vt:lpstr>
      <vt:lpstr>PowerPoint 簡報</vt:lpstr>
      <vt:lpstr>XX高中_10801資訊科技概論</vt:lpstr>
      <vt:lpstr>XX高中_10801資訊科技概論</vt:lpstr>
      <vt:lpstr>在電腦網路[高工常設課程]使用模組</vt:lpstr>
      <vt:lpstr>在Python程式設計課程 使用模組6-1/6-2/1-4/2-1/2-2/2-3</vt:lpstr>
      <vt:lpstr>PowerPoint 簡報</vt:lpstr>
      <vt:lpstr>資安實務入門(新開設)</vt:lpstr>
      <vt:lpstr>新開設資安實務入門</vt:lpstr>
      <vt:lpstr>更多微課程規劃中</vt:lpstr>
      <vt:lpstr>新開設資安實務入門</vt:lpstr>
      <vt:lpstr>新開設資安實務入門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課程說明</dc:title>
  <dc:creator>Ben Tseng</dc:creator>
  <cp:lastModifiedBy>user</cp:lastModifiedBy>
  <cp:revision>234</cp:revision>
  <cp:lastPrinted>2020-05-28T10:04:50Z</cp:lastPrinted>
  <dcterms:created xsi:type="dcterms:W3CDTF">2020-05-20T18:40:05Z</dcterms:created>
  <dcterms:modified xsi:type="dcterms:W3CDTF">2020-05-30T13:06:56Z</dcterms:modified>
</cp:coreProperties>
</file>