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81" r:id="rId6"/>
    <p:sldId id="284" r:id="rId7"/>
    <p:sldId id="283" r:id="rId8"/>
    <p:sldId id="285" r:id="rId9"/>
    <p:sldId id="287" r:id="rId10"/>
    <p:sldId id="286" r:id="rId11"/>
    <p:sldId id="277" r:id="rId12"/>
    <p:sldId id="278" r:id="rId13"/>
    <p:sldId id="279" r:id="rId14"/>
    <p:sldId id="280" r:id="rId15"/>
    <p:sldId id="289" r:id="rId16"/>
    <p:sldId id="288" r:id="rId17"/>
    <p:sldId id="290" r:id="rId18"/>
    <p:sldId id="292" r:id="rId19"/>
    <p:sldId id="293" r:id="rId20"/>
    <p:sldId id="294" r:id="rId21"/>
    <p:sldId id="298" r:id="rId22"/>
    <p:sldId id="295" r:id="rId23"/>
    <p:sldId id="297" r:id="rId24"/>
    <p:sldId id="296" r:id="rId25"/>
    <p:sldId id="299" r:id="rId26"/>
    <p:sldId id="301" r:id="rId27"/>
    <p:sldId id="300" r:id="rId28"/>
    <p:sldId id="302" r:id="rId29"/>
    <p:sldId id="304" r:id="rId30"/>
    <p:sldId id="303" r:id="rId31"/>
    <p:sldId id="309" r:id="rId32"/>
    <p:sldId id="260" r:id="rId33"/>
    <p:sldId id="306" r:id="rId34"/>
    <p:sldId id="307" r:id="rId35"/>
    <p:sldId id="310" r:id="rId36"/>
    <p:sldId id="311" r:id="rId37"/>
    <p:sldId id="312" r:id="rId38"/>
    <p:sldId id="313" r:id="rId39"/>
  </p:sldIdLst>
  <p:sldSz cx="9144000" cy="6858000" type="screen4x3"/>
  <p:notesSz cx="6858000" cy="990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4CD62-4E50-4401-8AE7-D947F080095E}" v="36" dt="2019-07-27T15:38:13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ring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xmlns="" id="{6B07D5D5-6473-4C88-B9DB-94A47668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47" y="919824"/>
            <a:ext cx="5387788" cy="47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4C333A-E828-4F69-9DB6-783677C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623"/>
            <a:ext cx="7886700" cy="1325563"/>
          </a:xfrm>
        </p:spPr>
        <p:txBody>
          <a:bodyPr/>
          <a:lstStyle/>
          <a:p>
            <a:pPr algn="ctr"/>
            <a:r>
              <a:rPr lang="zh-TW" altLang="en-US">
                <a:ea typeface="新細明體"/>
                <a:cs typeface="Calibri Light"/>
              </a:rPr>
              <a:t>加密公式</a:t>
            </a:r>
            <a:endParaRPr lang="zh-TW" altLang="en-US">
              <a:cs typeface="Calibri Light" panose="020F03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02E1F5-0BED-4CDE-86B6-BB5C0463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59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4000">
                <a:ea typeface="新細明體"/>
                <a:cs typeface="Calibri"/>
              </a:rPr>
              <a:t>( </a:t>
            </a:r>
            <a:r>
              <a:rPr lang="zh-TW" altLang="en-US" sz="4000">
                <a:solidFill>
                  <a:srgbClr val="FF0000"/>
                </a:solidFill>
                <a:ea typeface="新細明體"/>
                <a:cs typeface="Calibri"/>
              </a:rPr>
              <a:t>編號</a:t>
            </a:r>
            <a:r>
              <a:rPr lang="zh-TW" altLang="en-US" sz="4000">
                <a:ea typeface="新細明體"/>
                <a:cs typeface="Calibri"/>
              </a:rPr>
              <a:t>  *  4  +  15 )  %  27</a:t>
            </a:r>
            <a:endParaRPr lang="zh-TW" altLang="en-US" sz="4000">
              <a:cs typeface="Calibri" panose="020F0502020204030204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39F87229-10F1-437A-B919-E31A389ED2D2}"/>
              </a:ext>
            </a:extLst>
          </p:cNvPr>
          <p:cNvSpPr txBox="1"/>
          <p:nvPr/>
        </p:nvSpPr>
        <p:spPr>
          <a:xfrm>
            <a:off x="890050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  <a:ea typeface="新細明體"/>
                <a:cs typeface="Calibri"/>
              </a:rPr>
              <a:t>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7CF56E3-DD68-4B8A-9CD7-7C58C0D152EB}"/>
              </a:ext>
            </a:extLst>
          </p:cNvPr>
          <p:cNvSpPr txBox="1"/>
          <p:nvPr/>
        </p:nvSpPr>
        <p:spPr>
          <a:xfrm>
            <a:off x="1458824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AF8513FB-892E-49D5-B7B1-1666DBD5E7DB}"/>
              </a:ext>
            </a:extLst>
          </p:cNvPr>
          <p:cNvSpPr txBox="1"/>
          <p:nvPr/>
        </p:nvSpPr>
        <p:spPr>
          <a:xfrm>
            <a:off x="2017300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58B5BDA6-63CD-4F56-902F-85955F0C68B3}"/>
              </a:ext>
            </a:extLst>
          </p:cNvPr>
          <p:cNvSpPr txBox="1"/>
          <p:nvPr/>
        </p:nvSpPr>
        <p:spPr>
          <a:xfrm>
            <a:off x="2543553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DE4C8BA2-A086-4B83-AC4F-481E93B77DBB}"/>
              </a:ext>
            </a:extLst>
          </p:cNvPr>
          <p:cNvSpPr txBox="1"/>
          <p:nvPr/>
        </p:nvSpPr>
        <p:spPr>
          <a:xfrm>
            <a:off x="3102999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4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DBE58D7C-F5ED-4071-9081-DE1F4BC5FB15}"/>
              </a:ext>
            </a:extLst>
          </p:cNvPr>
          <p:cNvSpPr txBox="1"/>
          <p:nvPr/>
        </p:nvSpPr>
        <p:spPr>
          <a:xfrm>
            <a:off x="5304076" y="3344561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C455D9EC-EE8F-46D9-A774-523E2A9B0972}"/>
              </a:ext>
            </a:extLst>
          </p:cNvPr>
          <p:cNvSpPr txBox="1"/>
          <p:nvPr/>
        </p:nvSpPr>
        <p:spPr>
          <a:xfrm>
            <a:off x="6028279" y="3344561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AC7DB75E-EC96-4A25-B6E2-DD036A4BC570}"/>
              </a:ext>
            </a:extLst>
          </p:cNvPr>
          <p:cNvSpPr txBox="1"/>
          <p:nvPr/>
        </p:nvSpPr>
        <p:spPr>
          <a:xfrm>
            <a:off x="6780104" y="3344561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987979FB-9F62-46F8-8D7A-09AB91D2AFA2}"/>
              </a:ext>
            </a:extLst>
          </p:cNvPr>
          <p:cNvSpPr txBox="1"/>
          <p:nvPr/>
        </p:nvSpPr>
        <p:spPr>
          <a:xfrm>
            <a:off x="7138692" y="3398349"/>
            <a:ext cx="72614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25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7B401BF8-9806-4011-BFCB-73080C776C4B}"/>
              </a:ext>
            </a:extLst>
          </p:cNvPr>
          <p:cNvSpPr txBox="1"/>
          <p:nvPr/>
        </p:nvSpPr>
        <p:spPr>
          <a:xfrm>
            <a:off x="7647015" y="3398349"/>
            <a:ext cx="7440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26</a:t>
            </a: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xmlns="" id="{F71DF6E0-4AD2-44FE-ADC2-D4B21735066C}"/>
              </a:ext>
            </a:extLst>
          </p:cNvPr>
          <p:cNvSpPr/>
          <p:nvPr/>
        </p:nvSpPr>
        <p:spPr>
          <a:xfrm>
            <a:off x="871290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xmlns="" id="{D9DCC1B0-21B8-449F-A8F4-DDD231326742}"/>
              </a:ext>
            </a:extLst>
          </p:cNvPr>
          <p:cNvSpPr/>
          <p:nvPr/>
        </p:nvSpPr>
        <p:spPr>
          <a:xfrm>
            <a:off x="1422135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xmlns="" id="{F5C1E35D-755D-456B-AA46-6063B582070F}"/>
              </a:ext>
            </a:extLst>
          </p:cNvPr>
          <p:cNvSpPr/>
          <p:nvPr/>
        </p:nvSpPr>
        <p:spPr>
          <a:xfrm>
            <a:off x="1980611" y="2930996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xmlns="" id="{751DDAE6-1006-4E3B-9AC4-93B05324D7A2}"/>
              </a:ext>
            </a:extLst>
          </p:cNvPr>
          <p:cNvSpPr/>
          <p:nvPr/>
        </p:nvSpPr>
        <p:spPr>
          <a:xfrm>
            <a:off x="2524793" y="2930996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xmlns="" id="{3254717E-A17D-465F-A81B-24DF32895AAD}"/>
              </a:ext>
            </a:extLst>
          </p:cNvPr>
          <p:cNvSpPr/>
          <p:nvPr/>
        </p:nvSpPr>
        <p:spPr>
          <a:xfrm>
            <a:off x="3066310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xmlns="" id="{05ABA751-0A40-4A2D-B4E0-057B8D502F40}"/>
              </a:ext>
            </a:extLst>
          </p:cNvPr>
          <p:cNvSpPr/>
          <p:nvPr/>
        </p:nvSpPr>
        <p:spPr>
          <a:xfrm>
            <a:off x="7263367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xmlns="" id="{DC696D21-DB2F-4F32-B64C-15026D54E107}"/>
              </a:ext>
            </a:extLst>
          </p:cNvPr>
          <p:cNvSpPr/>
          <p:nvPr/>
        </p:nvSpPr>
        <p:spPr>
          <a:xfrm>
            <a:off x="7780654" y="2930996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FC01FA7-D4B4-4360-B0CD-EA7C71598178}"/>
              </a:ext>
            </a:extLst>
          </p:cNvPr>
          <p:cNvSpPr/>
          <p:nvPr/>
        </p:nvSpPr>
        <p:spPr>
          <a:xfrm>
            <a:off x="828750" y="1789186"/>
            <a:ext cx="7485530" cy="113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>
                <a:ea typeface="新細明體"/>
                <a:cs typeface="Calibri"/>
              </a:rPr>
              <a:t>a b c d e … p … w x y z </a:t>
            </a:r>
            <a:r>
              <a:rPr lang="zh-TW" altLang="en-US" sz="6000">
                <a:solidFill>
                  <a:srgbClr val="FFFF00"/>
                </a:solidFill>
                <a:ea typeface="新細明體"/>
                <a:cs typeface="Calibri"/>
              </a:rPr>
              <a:t>_</a:t>
            </a:r>
            <a:endParaRPr lang="zh-TW" altLang="en-US" sz="4000">
              <a:solidFill>
                <a:srgbClr val="FFFF00"/>
              </a:solidFill>
              <a:ea typeface="新細明體"/>
              <a:cs typeface="Calibri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7C144A7A-3FA3-4D5E-BF33-3F6D30A5CA93}"/>
              </a:ext>
            </a:extLst>
          </p:cNvPr>
          <p:cNvSpPr txBox="1"/>
          <p:nvPr/>
        </p:nvSpPr>
        <p:spPr>
          <a:xfrm>
            <a:off x="4225404" y="3398349"/>
            <a:ext cx="7275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15</a:t>
            </a:r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xmlns="" id="{19A73C9F-67E7-40EF-A25F-4706657C8454}"/>
              </a:ext>
            </a:extLst>
          </p:cNvPr>
          <p:cNvSpPr/>
          <p:nvPr/>
        </p:nvSpPr>
        <p:spPr>
          <a:xfrm>
            <a:off x="4312283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xmlns="" id="{164157B4-2B6D-4D93-A2AE-B53E82ABCF1F}"/>
              </a:ext>
            </a:extLst>
          </p:cNvPr>
          <p:cNvSpPr/>
          <p:nvPr/>
        </p:nvSpPr>
        <p:spPr>
          <a:xfrm>
            <a:off x="865880" y="4228396"/>
            <a:ext cx="485296" cy="983363"/>
          </a:xfrm>
          <a:prstGeom prst="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DD26ADA7-3E18-45B2-9016-885376A5C4D6}"/>
              </a:ext>
            </a:extLst>
          </p:cNvPr>
          <p:cNvSpPr txBox="1"/>
          <p:nvPr/>
        </p:nvSpPr>
        <p:spPr>
          <a:xfrm>
            <a:off x="732652" y="5297230"/>
            <a:ext cx="78439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>
                <a:ea typeface="新細明體"/>
              </a:rPr>
              <a:t>(</a:t>
            </a:r>
            <a:r>
              <a:rPr lang="zh-TW" altLang="en-US" sz="4000">
                <a:solidFill>
                  <a:srgbClr val="FF0000"/>
                </a:solidFill>
                <a:ea typeface="新細明體"/>
              </a:rPr>
              <a:t>0</a:t>
            </a:r>
            <a:r>
              <a:rPr lang="zh-TW" altLang="en-US" sz="4000">
                <a:ea typeface="新細明體"/>
              </a:rPr>
              <a:t> * 4 + 15) % 27 = 15 </a:t>
            </a:r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48" name="箭號: 向上 47">
            <a:extLst>
              <a:ext uri="{FF2B5EF4-FFF2-40B4-BE49-F238E27FC236}">
                <a16:creationId xmlns:a16="http://schemas.microsoft.com/office/drawing/2014/main" xmlns="" id="{192A6B13-E4C8-4842-83BD-9C0B34147184}"/>
              </a:ext>
            </a:extLst>
          </p:cNvPr>
          <p:cNvSpPr/>
          <p:nvPr/>
        </p:nvSpPr>
        <p:spPr>
          <a:xfrm rot="-780000">
            <a:off x="4541547" y="4153030"/>
            <a:ext cx="483972" cy="114299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7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403CC17-9834-4D3B-AA13-7EF22C336BDC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明文</a:t>
            </a:r>
            <a:endParaRPr lang="zh-TW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B42B36B6-993C-4EC8-A159-176BE55672C6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a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4298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403CC17-9834-4D3B-AA13-7EF22C336BDC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明文</a:t>
            </a:r>
            <a:endParaRPr lang="zh-TW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C1E5546C-B46E-4C73-B5C4-35227E7330EF}"/>
              </a:ext>
            </a:extLst>
          </p:cNvPr>
          <p:cNvSpPr/>
          <p:nvPr/>
        </p:nvSpPr>
        <p:spPr>
          <a:xfrm>
            <a:off x="3912467" y="2245390"/>
            <a:ext cx="1685363" cy="10644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加密</a:t>
            </a:r>
            <a:endParaRPr lang="zh-TW" altLang="en-US" sz="380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AC093B6-BB0B-4D27-A3C4-636A562FE1B9}"/>
              </a:ext>
            </a:extLst>
          </p:cNvPr>
          <p:cNvSpPr txBox="1"/>
          <p:nvPr/>
        </p:nvSpPr>
        <p:spPr>
          <a:xfrm>
            <a:off x="3585882" y="18736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(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/>
              <a:t> * 4 + 15) % 27 = 15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A9D78771-2E64-41BC-A55B-98626510CD43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a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3946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403CC17-9834-4D3B-AA13-7EF22C336BDC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明文</a:t>
            </a:r>
            <a:endParaRPr lang="zh-TW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023757F-6680-46F6-AB4D-1C5819AC609B}"/>
              </a:ext>
            </a:extLst>
          </p:cNvPr>
          <p:cNvSpPr txBox="1"/>
          <p:nvPr/>
        </p:nvSpPr>
        <p:spPr>
          <a:xfrm>
            <a:off x="5880847" y="923365"/>
            <a:ext cx="20170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密文</a:t>
            </a:r>
            <a:endParaRPr lang="zh-TW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C1E5546C-B46E-4C73-B5C4-35227E7330EF}"/>
              </a:ext>
            </a:extLst>
          </p:cNvPr>
          <p:cNvSpPr/>
          <p:nvPr/>
        </p:nvSpPr>
        <p:spPr>
          <a:xfrm>
            <a:off x="3912467" y="2245390"/>
            <a:ext cx="1685363" cy="10747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加密</a:t>
            </a:r>
            <a:endParaRPr lang="zh-TW" altLang="en-US" sz="380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9909BDBE-4507-4AA5-95B9-E3490ACBF58A}"/>
              </a:ext>
            </a:extLst>
          </p:cNvPr>
          <p:cNvSpPr txBox="1"/>
          <p:nvPr/>
        </p:nvSpPr>
        <p:spPr>
          <a:xfrm>
            <a:off x="6606427" y="2124074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p</a:t>
            </a:r>
            <a:endParaRPr lang="zh-TW" altLang="en-US" sz="60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AC093B6-BB0B-4D27-A3C4-636A562FE1B9}"/>
              </a:ext>
            </a:extLst>
          </p:cNvPr>
          <p:cNvSpPr txBox="1"/>
          <p:nvPr/>
        </p:nvSpPr>
        <p:spPr>
          <a:xfrm>
            <a:off x="3585882" y="18736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(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/>
              <a:t> * 4 + 15) % 27 = 15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33D316B4-99DE-43DB-846F-1665639FF2C2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a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18470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403CC17-9834-4D3B-AA13-7EF22C336BDC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明文</a:t>
            </a:r>
            <a:endParaRPr lang="zh-TW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023757F-6680-46F6-AB4D-1C5819AC609B}"/>
              </a:ext>
            </a:extLst>
          </p:cNvPr>
          <p:cNvSpPr txBox="1"/>
          <p:nvPr/>
        </p:nvSpPr>
        <p:spPr>
          <a:xfrm>
            <a:off x="5880847" y="923365"/>
            <a:ext cx="20170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密文</a:t>
            </a:r>
            <a:endParaRPr lang="zh-TW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C1E5546C-B46E-4C73-B5C4-35227E7330EF}"/>
              </a:ext>
            </a:extLst>
          </p:cNvPr>
          <p:cNvSpPr/>
          <p:nvPr/>
        </p:nvSpPr>
        <p:spPr>
          <a:xfrm>
            <a:off x="3912467" y="2245390"/>
            <a:ext cx="1685363" cy="1085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加密</a:t>
            </a:r>
            <a:endParaRPr lang="zh-TW" altLang="en-US" sz="380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9909BDBE-4507-4AA5-95B9-E3490ACBF58A}"/>
              </a:ext>
            </a:extLst>
          </p:cNvPr>
          <p:cNvSpPr txBox="1"/>
          <p:nvPr/>
        </p:nvSpPr>
        <p:spPr>
          <a:xfrm>
            <a:off x="6606427" y="2196155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p</a:t>
            </a:r>
            <a:endParaRPr lang="zh-TW" altLang="en-US" sz="60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AC093B6-BB0B-4D27-A3C4-636A562FE1B9}"/>
              </a:ext>
            </a:extLst>
          </p:cNvPr>
          <p:cNvSpPr txBox="1"/>
          <p:nvPr/>
        </p:nvSpPr>
        <p:spPr>
          <a:xfrm>
            <a:off x="3585882" y="18736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(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/>
              <a:t> * 4 + 15) % 27 = 15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33D316B4-99DE-43DB-846F-1665639FF2C2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a</a:t>
            </a:r>
            <a:endParaRPr lang="zh-TW" altLang="en-US" sz="60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50C26C56-3C89-4BA1-BB4F-62159E0B3327}"/>
              </a:ext>
            </a:extLst>
          </p:cNvPr>
          <p:cNvSpPr txBox="1"/>
          <p:nvPr/>
        </p:nvSpPr>
        <p:spPr>
          <a:xfrm>
            <a:off x="2142003" y="3576356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b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25153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403CC17-9834-4D3B-AA13-7EF22C336BDC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明文</a:t>
            </a:r>
            <a:endParaRPr lang="zh-TW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023757F-6680-46F6-AB4D-1C5819AC609B}"/>
              </a:ext>
            </a:extLst>
          </p:cNvPr>
          <p:cNvSpPr txBox="1"/>
          <p:nvPr/>
        </p:nvSpPr>
        <p:spPr>
          <a:xfrm>
            <a:off x="5880847" y="923365"/>
            <a:ext cx="20170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密文</a:t>
            </a:r>
            <a:endParaRPr lang="zh-TW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C1E5546C-B46E-4C73-B5C4-35227E7330EF}"/>
              </a:ext>
            </a:extLst>
          </p:cNvPr>
          <p:cNvSpPr/>
          <p:nvPr/>
        </p:nvSpPr>
        <p:spPr>
          <a:xfrm>
            <a:off x="3912467" y="2245390"/>
            <a:ext cx="1685363" cy="1085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加密</a:t>
            </a:r>
            <a:endParaRPr lang="zh-TW" altLang="en-US" sz="380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9909BDBE-4507-4AA5-95B9-E3490ACBF58A}"/>
              </a:ext>
            </a:extLst>
          </p:cNvPr>
          <p:cNvSpPr txBox="1"/>
          <p:nvPr/>
        </p:nvSpPr>
        <p:spPr>
          <a:xfrm>
            <a:off x="6606427" y="2196155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p</a:t>
            </a:r>
            <a:endParaRPr lang="zh-TW" altLang="en-US" sz="60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AC093B6-BB0B-4D27-A3C4-636A562FE1B9}"/>
              </a:ext>
            </a:extLst>
          </p:cNvPr>
          <p:cNvSpPr txBox="1"/>
          <p:nvPr/>
        </p:nvSpPr>
        <p:spPr>
          <a:xfrm>
            <a:off x="3585882" y="18736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(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/>
              <a:t> * 4 + 15) % 27 = 15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33D316B4-99DE-43DB-846F-1665639FF2C2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a</a:t>
            </a:r>
            <a:endParaRPr lang="zh-TW" altLang="en-US" sz="600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xmlns="" id="{1BDBCB9F-5ACE-45E5-9CE6-D7AB5A0CAE69}"/>
              </a:ext>
            </a:extLst>
          </p:cNvPr>
          <p:cNvSpPr/>
          <p:nvPr/>
        </p:nvSpPr>
        <p:spPr>
          <a:xfrm>
            <a:off x="3909802" y="3697672"/>
            <a:ext cx="1695660" cy="10953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加密</a:t>
            </a:r>
            <a:endParaRPr lang="zh-TW" altLang="en-US" sz="380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AA900110-9A39-491C-B0A1-44E234F8C2AC}"/>
              </a:ext>
            </a:extLst>
          </p:cNvPr>
          <p:cNvSpPr txBox="1"/>
          <p:nvPr/>
        </p:nvSpPr>
        <p:spPr>
          <a:xfrm>
            <a:off x="3603811" y="33259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新細明體"/>
              </a:rPr>
              <a:t>(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1</a:t>
            </a:r>
            <a:r>
              <a:rPr lang="zh-TW">
                <a:ea typeface="新細明體"/>
              </a:rPr>
              <a:t> * 4 + 15) % 27 = 1</a:t>
            </a:r>
            <a:r>
              <a:rPr lang="en-US" altLang="zh-TW" dirty="0">
                <a:ea typeface="新細明體"/>
              </a:rPr>
              <a:t>9</a:t>
            </a:r>
            <a:endParaRPr lang="zh-TW" altLang="en-US" dirty="0">
              <a:ea typeface="新細明體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50C26C56-3C89-4BA1-BB4F-62159E0B3327}"/>
              </a:ext>
            </a:extLst>
          </p:cNvPr>
          <p:cNvSpPr txBox="1"/>
          <p:nvPr/>
        </p:nvSpPr>
        <p:spPr>
          <a:xfrm>
            <a:off x="2142003" y="3576356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b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17452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403CC17-9834-4D3B-AA13-7EF22C336BDC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明文</a:t>
            </a:r>
            <a:endParaRPr lang="zh-TW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023757F-6680-46F6-AB4D-1C5819AC609B}"/>
              </a:ext>
            </a:extLst>
          </p:cNvPr>
          <p:cNvSpPr txBox="1"/>
          <p:nvPr/>
        </p:nvSpPr>
        <p:spPr>
          <a:xfrm>
            <a:off x="5880847" y="923365"/>
            <a:ext cx="20170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密文</a:t>
            </a:r>
            <a:endParaRPr lang="zh-TW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C1E5546C-B46E-4C73-B5C4-35227E7330EF}"/>
              </a:ext>
            </a:extLst>
          </p:cNvPr>
          <p:cNvSpPr/>
          <p:nvPr/>
        </p:nvSpPr>
        <p:spPr>
          <a:xfrm>
            <a:off x="3912467" y="2245390"/>
            <a:ext cx="1685363" cy="1085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加密</a:t>
            </a:r>
            <a:endParaRPr lang="zh-TW" altLang="en-US" sz="380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9909BDBE-4507-4AA5-95B9-E3490ACBF58A}"/>
              </a:ext>
            </a:extLst>
          </p:cNvPr>
          <p:cNvSpPr txBox="1"/>
          <p:nvPr/>
        </p:nvSpPr>
        <p:spPr>
          <a:xfrm>
            <a:off x="6606427" y="2196155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p</a:t>
            </a:r>
            <a:endParaRPr lang="zh-TW" altLang="en-US" sz="60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AC093B6-BB0B-4D27-A3C4-636A562FE1B9}"/>
              </a:ext>
            </a:extLst>
          </p:cNvPr>
          <p:cNvSpPr txBox="1"/>
          <p:nvPr/>
        </p:nvSpPr>
        <p:spPr>
          <a:xfrm>
            <a:off x="3585882" y="18736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(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/>
              <a:t> * 4 + 15) % 27 = 15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33D316B4-99DE-43DB-846F-1665639FF2C2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a</a:t>
            </a:r>
            <a:endParaRPr lang="zh-TW" altLang="en-US" sz="600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xmlns="" id="{1BDBCB9F-5ACE-45E5-9CE6-D7AB5A0CAE69}"/>
              </a:ext>
            </a:extLst>
          </p:cNvPr>
          <p:cNvSpPr/>
          <p:nvPr/>
        </p:nvSpPr>
        <p:spPr>
          <a:xfrm>
            <a:off x="3909802" y="3697672"/>
            <a:ext cx="1695660" cy="10953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加密</a:t>
            </a:r>
            <a:endParaRPr lang="zh-TW" altLang="en-US" sz="380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33C5592E-6D19-4474-B9B4-F17801350E1F}"/>
              </a:ext>
            </a:extLst>
          </p:cNvPr>
          <p:cNvSpPr txBox="1"/>
          <p:nvPr/>
        </p:nvSpPr>
        <p:spPr>
          <a:xfrm>
            <a:off x="6624356" y="3741113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  <a:cs typeface="Calibri"/>
              </a:rPr>
              <a:t>t</a:t>
            </a:r>
            <a:endParaRPr lang="zh-TW" altLang="en-US" sz="6000" dirty="0">
              <a:ea typeface="新細明體"/>
              <a:cs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AA900110-9A39-491C-B0A1-44E234F8C2AC}"/>
              </a:ext>
            </a:extLst>
          </p:cNvPr>
          <p:cNvSpPr txBox="1"/>
          <p:nvPr/>
        </p:nvSpPr>
        <p:spPr>
          <a:xfrm>
            <a:off x="3603811" y="33259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新細明體"/>
              </a:rPr>
              <a:t>(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1</a:t>
            </a:r>
            <a:r>
              <a:rPr lang="zh-TW">
                <a:ea typeface="新細明體"/>
              </a:rPr>
              <a:t> * 4 + 15) % 27 = 1</a:t>
            </a:r>
            <a:r>
              <a:rPr lang="en-US" altLang="zh-TW" dirty="0">
                <a:ea typeface="新細明體"/>
              </a:rPr>
              <a:t>9</a:t>
            </a:r>
            <a:endParaRPr lang="zh-TW" altLang="en-US" dirty="0">
              <a:ea typeface="新細明體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50C26C56-3C89-4BA1-BB4F-62159E0B3327}"/>
              </a:ext>
            </a:extLst>
          </p:cNvPr>
          <p:cNvSpPr txBox="1"/>
          <p:nvPr/>
        </p:nvSpPr>
        <p:spPr>
          <a:xfrm>
            <a:off x="2142003" y="3576356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b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28913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403CC17-9834-4D3B-AA13-7EF22C336BDC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明文</a:t>
            </a:r>
            <a:endParaRPr lang="zh-TW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023757F-6680-46F6-AB4D-1C5819AC609B}"/>
              </a:ext>
            </a:extLst>
          </p:cNvPr>
          <p:cNvSpPr txBox="1"/>
          <p:nvPr/>
        </p:nvSpPr>
        <p:spPr>
          <a:xfrm>
            <a:off x="5880847" y="923365"/>
            <a:ext cx="20170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密文</a:t>
            </a:r>
            <a:endParaRPr lang="zh-TW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C1E5546C-B46E-4C73-B5C4-35227E7330EF}"/>
              </a:ext>
            </a:extLst>
          </p:cNvPr>
          <p:cNvSpPr/>
          <p:nvPr/>
        </p:nvSpPr>
        <p:spPr>
          <a:xfrm>
            <a:off x="3912467" y="2245390"/>
            <a:ext cx="1685363" cy="1085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加密</a:t>
            </a:r>
            <a:endParaRPr lang="zh-TW" altLang="en-US" sz="380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9909BDBE-4507-4AA5-95B9-E3490ACBF58A}"/>
              </a:ext>
            </a:extLst>
          </p:cNvPr>
          <p:cNvSpPr txBox="1"/>
          <p:nvPr/>
        </p:nvSpPr>
        <p:spPr>
          <a:xfrm>
            <a:off x="6606427" y="2196155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p</a:t>
            </a:r>
            <a:endParaRPr lang="zh-TW" altLang="en-US" sz="60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AC093B6-BB0B-4D27-A3C4-636A562FE1B9}"/>
              </a:ext>
            </a:extLst>
          </p:cNvPr>
          <p:cNvSpPr txBox="1"/>
          <p:nvPr/>
        </p:nvSpPr>
        <p:spPr>
          <a:xfrm>
            <a:off x="3585882" y="18736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(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/>
              <a:t> * 4 + 15) % 27 = 15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33D316B4-99DE-43DB-846F-1665639FF2C2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a</a:t>
            </a:r>
            <a:endParaRPr lang="zh-TW" altLang="en-US" sz="600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xmlns="" id="{1BDBCB9F-5ACE-45E5-9CE6-D7AB5A0CAE69}"/>
              </a:ext>
            </a:extLst>
          </p:cNvPr>
          <p:cNvSpPr/>
          <p:nvPr/>
        </p:nvSpPr>
        <p:spPr>
          <a:xfrm>
            <a:off x="3909802" y="3697672"/>
            <a:ext cx="1695660" cy="10953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加密</a:t>
            </a:r>
            <a:endParaRPr lang="zh-TW" altLang="en-US" sz="380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33C5592E-6D19-4474-B9B4-F17801350E1F}"/>
              </a:ext>
            </a:extLst>
          </p:cNvPr>
          <p:cNvSpPr txBox="1"/>
          <p:nvPr/>
        </p:nvSpPr>
        <p:spPr>
          <a:xfrm>
            <a:off x="6624356" y="3741113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  <a:cs typeface="Calibri"/>
              </a:rPr>
              <a:t>t</a:t>
            </a:r>
            <a:endParaRPr lang="zh-TW" altLang="en-US" sz="6000" dirty="0">
              <a:ea typeface="新細明體"/>
              <a:cs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AA900110-9A39-491C-B0A1-44E234F8C2AC}"/>
              </a:ext>
            </a:extLst>
          </p:cNvPr>
          <p:cNvSpPr txBox="1"/>
          <p:nvPr/>
        </p:nvSpPr>
        <p:spPr>
          <a:xfrm>
            <a:off x="3603811" y="33259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新細明體"/>
              </a:rPr>
              <a:t>(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1</a:t>
            </a:r>
            <a:r>
              <a:rPr lang="zh-TW">
                <a:ea typeface="新細明體"/>
              </a:rPr>
              <a:t> * 4 + 15) % 27 = 1</a:t>
            </a:r>
            <a:r>
              <a:rPr lang="en-US" altLang="zh-TW" dirty="0">
                <a:ea typeface="新細明體"/>
              </a:rPr>
              <a:t>9</a:t>
            </a:r>
            <a:endParaRPr lang="zh-TW" altLang="en-US" dirty="0">
              <a:ea typeface="新細明體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50C26C56-3C89-4BA1-BB4F-62159E0B3327}"/>
              </a:ext>
            </a:extLst>
          </p:cNvPr>
          <p:cNvSpPr txBox="1"/>
          <p:nvPr/>
        </p:nvSpPr>
        <p:spPr>
          <a:xfrm>
            <a:off x="2142003" y="3576356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b</a:t>
            </a:r>
            <a:endParaRPr lang="zh-TW" altLang="en-US" sz="60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D5E9B38A-15AD-4EB0-830A-67BD765B9A04}"/>
              </a:ext>
            </a:extLst>
          </p:cNvPr>
          <p:cNvSpPr txBox="1"/>
          <p:nvPr/>
        </p:nvSpPr>
        <p:spPr>
          <a:xfrm>
            <a:off x="4374291" y="5012723"/>
            <a:ext cx="52927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000" b="1">
                <a:ea typeface="新細明體"/>
              </a:rPr>
              <a:t>。</a:t>
            </a:r>
            <a:endParaRPr lang="zh-TW" altLang="en-US" sz="3000" b="1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sz="3000" b="1">
                <a:ea typeface="新細明體"/>
              </a:rPr>
              <a:t>。</a:t>
            </a:r>
            <a:endParaRPr lang="zh-TW" altLang="en-US" sz="3000" b="1">
              <a:ea typeface="新細明體"/>
              <a:cs typeface="Calibri"/>
            </a:endParaRPr>
          </a:p>
          <a:p>
            <a:pPr algn="l"/>
            <a:r>
              <a:rPr lang="zh-TW" altLang="en-US" sz="3000" b="1">
                <a:ea typeface="新細明體"/>
              </a:rPr>
              <a:t>。</a:t>
            </a:r>
            <a:endParaRPr lang="zh-TW" altLang="en-US" sz="3000" b="1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6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90AC00A1-4023-4491-9E76-4143E173B9C5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密文</a:t>
            </a:r>
            <a:endParaRPr 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25A9A36-9756-443A-BF07-71D1AA839309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  <a:cs typeface="Calibri"/>
              </a:rPr>
              <a:t>p</a:t>
            </a:r>
            <a:endParaRPr lang="zh-TW" altLang="en-US" sz="6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32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C1E5546C-B46E-4C73-B5C4-35227E7330EF}"/>
              </a:ext>
            </a:extLst>
          </p:cNvPr>
          <p:cNvSpPr/>
          <p:nvPr/>
        </p:nvSpPr>
        <p:spPr>
          <a:xfrm>
            <a:off x="3912467" y="2245390"/>
            <a:ext cx="1685363" cy="1085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解密</a:t>
            </a:r>
            <a:endParaRPr lang="zh-TW" altLang="en-US" sz="3800" dirty="0">
              <a:solidFill>
                <a:schemeClr val="bg1"/>
              </a:solidFill>
              <a:ea typeface="新細明體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90AC00A1-4023-4491-9E76-4143E173B9C5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密文</a:t>
            </a:r>
            <a:endParaRPr 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25A9A36-9756-443A-BF07-71D1AA839309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  <a:cs typeface="Calibri"/>
              </a:rPr>
              <a:t>p</a:t>
            </a:r>
            <a:endParaRPr lang="zh-TW" altLang="en-US" sz="6000" dirty="0"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D8B3E9D-ADEE-4B82-8D0D-FCDA4308F465}"/>
              </a:ext>
            </a:extLst>
          </p:cNvPr>
          <p:cNvSpPr txBox="1"/>
          <p:nvPr/>
        </p:nvSpPr>
        <p:spPr>
          <a:xfrm>
            <a:off x="4065372" y="1933831"/>
            <a:ext cx="1064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00B050"/>
                </a:solidFill>
                <a:ea typeface="新細明體"/>
              </a:rPr>
              <a:t>????????</a:t>
            </a:r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FDBA736F-CD57-4B3D-B24E-34AEE596F8D0}"/>
              </a:ext>
            </a:extLst>
          </p:cNvPr>
          <p:cNvSpPr txBox="1"/>
          <p:nvPr/>
        </p:nvSpPr>
        <p:spPr>
          <a:xfrm>
            <a:off x="1909482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0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C3461220-05BF-4E68-800C-3DAAAD9578F9}"/>
              </a:ext>
            </a:extLst>
          </p:cNvPr>
          <p:cNvSpPr txBox="1"/>
          <p:nvPr/>
        </p:nvSpPr>
        <p:spPr>
          <a:xfrm>
            <a:off x="2447364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DBFDD09-DA0B-443E-8B18-EE9B2CBBFB2E}"/>
              </a:ext>
            </a:extLst>
          </p:cNvPr>
          <p:cNvSpPr txBox="1"/>
          <p:nvPr/>
        </p:nvSpPr>
        <p:spPr>
          <a:xfrm>
            <a:off x="2985246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32583A37-56D2-4614-8596-F3CCCB83019C}"/>
              </a:ext>
            </a:extLst>
          </p:cNvPr>
          <p:cNvSpPr txBox="1"/>
          <p:nvPr/>
        </p:nvSpPr>
        <p:spPr>
          <a:xfrm>
            <a:off x="3532093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3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E79D8A83-12F7-497C-9317-1D0417952A94}"/>
              </a:ext>
            </a:extLst>
          </p:cNvPr>
          <p:cNvSpPr txBox="1"/>
          <p:nvPr/>
        </p:nvSpPr>
        <p:spPr>
          <a:xfrm>
            <a:off x="4132729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4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4DA94F9E-A751-4901-B9CE-9F17A88DA3F7}"/>
              </a:ext>
            </a:extLst>
          </p:cNvPr>
          <p:cNvSpPr txBox="1"/>
          <p:nvPr/>
        </p:nvSpPr>
        <p:spPr>
          <a:xfrm>
            <a:off x="6158752" y="396239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F2810EA0-ABDD-47E6-BBF9-67A94F20F5A2}"/>
              </a:ext>
            </a:extLst>
          </p:cNvPr>
          <p:cNvSpPr txBox="1"/>
          <p:nvPr/>
        </p:nvSpPr>
        <p:spPr>
          <a:xfrm>
            <a:off x="6759387" y="396239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97B462A2-05DD-4835-BEE1-02C007D5079D}"/>
              </a:ext>
            </a:extLst>
          </p:cNvPr>
          <p:cNvSpPr txBox="1"/>
          <p:nvPr/>
        </p:nvSpPr>
        <p:spPr>
          <a:xfrm>
            <a:off x="7243482" y="396239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64A740EE-197B-4EAF-A941-4C634DDA7E64}"/>
              </a:ext>
            </a:extLst>
          </p:cNvPr>
          <p:cNvSpPr txBox="1"/>
          <p:nvPr/>
        </p:nvSpPr>
        <p:spPr>
          <a:xfrm>
            <a:off x="7602070" y="4016187"/>
            <a:ext cx="72614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25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38F4DBD5-3197-4BA2-BF60-66767725980D}"/>
              </a:ext>
            </a:extLst>
          </p:cNvPr>
          <p:cNvSpPr txBox="1"/>
          <p:nvPr/>
        </p:nvSpPr>
        <p:spPr>
          <a:xfrm>
            <a:off x="8130988" y="4016187"/>
            <a:ext cx="7440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26</a:t>
            </a:r>
          </a:p>
        </p:txBody>
      </p:sp>
      <p:sp>
        <p:nvSpPr>
          <p:cNvPr id="46" name="箭號: 向下 45">
            <a:extLst>
              <a:ext uri="{FF2B5EF4-FFF2-40B4-BE49-F238E27FC236}">
                <a16:creationId xmlns:a16="http://schemas.microsoft.com/office/drawing/2014/main" xmlns="" id="{CEC05837-C91E-49F1-9A62-1EB939E6D39C}"/>
              </a:ext>
            </a:extLst>
          </p:cNvPr>
          <p:cNvSpPr/>
          <p:nvPr/>
        </p:nvSpPr>
        <p:spPr>
          <a:xfrm>
            <a:off x="1890722" y="3548835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下 46">
            <a:extLst>
              <a:ext uri="{FF2B5EF4-FFF2-40B4-BE49-F238E27FC236}">
                <a16:creationId xmlns:a16="http://schemas.microsoft.com/office/drawing/2014/main" xmlns="" id="{64FFDCE1-1CA5-4FBF-8E29-2569DCABA957}"/>
              </a:ext>
            </a:extLst>
          </p:cNvPr>
          <p:cNvSpPr/>
          <p:nvPr/>
        </p:nvSpPr>
        <p:spPr>
          <a:xfrm>
            <a:off x="2410675" y="3548835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箭號: 向下 47">
            <a:extLst>
              <a:ext uri="{FF2B5EF4-FFF2-40B4-BE49-F238E27FC236}">
                <a16:creationId xmlns:a16="http://schemas.microsoft.com/office/drawing/2014/main" xmlns="" id="{07C942C2-9E51-43A1-B485-0B7668890EF1}"/>
              </a:ext>
            </a:extLst>
          </p:cNvPr>
          <p:cNvSpPr/>
          <p:nvPr/>
        </p:nvSpPr>
        <p:spPr>
          <a:xfrm>
            <a:off x="2948557" y="3548834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下 48">
            <a:extLst>
              <a:ext uri="{FF2B5EF4-FFF2-40B4-BE49-F238E27FC236}">
                <a16:creationId xmlns:a16="http://schemas.microsoft.com/office/drawing/2014/main" xmlns="" id="{2FC4AF2F-8E99-494B-9697-B29B697D9389}"/>
              </a:ext>
            </a:extLst>
          </p:cNvPr>
          <p:cNvSpPr/>
          <p:nvPr/>
        </p:nvSpPr>
        <p:spPr>
          <a:xfrm>
            <a:off x="3513333" y="3548834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下 49">
            <a:extLst>
              <a:ext uri="{FF2B5EF4-FFF2-40B4-BE49-F238E27FC236}">
                <a16:creationId xmlns:a16="http://schemas.microsoft.com/office/drawing/2014/main" xmlns="" id="{B93D1FF7-9A69-4E0C-8CED-2596212BBBE2}"/>
              </a:ext>
            </a:extLst>
          </p:cNvPr>
          <p:cNvSpPr/>
          <p:nvPr/>
        </p:nvSpPr>
        <p:spPr>
          <a:xfrm>
            <a:off x="4096040" y="3548835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下 50">
            <a:extLst>
              <a:ext uri="{FF2B5EF4-FFF2-40B4-BE49-F238E27FC236}">
                <a16:creationId xmlns:a16="http://schemas.microsoft.com/office/drawing/2014/main" xmlns="" id="{56B5CE86-5A0B-4146-AD95-D73349E50F74}"/>
              </a:ext>
            </a:extLst>
          </p:cNvPr>
          <p:cNvSpPr/>
          <p:nvPr/>
        </p:nvSpPr>
        <p:spPr>
          <a:xfrm>
            <a:off x="7726745" y="3548835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下 51">
            <a:extLst>
              <a:ext uri="{FF2B5EF4-FFF2-40B4-BE49-F238E27FC236}">
                <a16:creationId xmlns:a16="http://schemas.microsoft.com/office/drawing/2014/main" xmlns="" id="{99904C60-DB0D-4BDD-A4CB-709A98A0448B}"/>
              </a:ext>
            </a:extLst>
          </p:cNvPr>
          <p:cNvSpPr/>
          <p:nvPr/>
        </p:nvSpPr>
        <p:spPr>
          <a:xfrm>
            <a:off x="8264627" y="3548834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xmlns="" id="{952D3B01-106B-4A57-8E46-D27AFD1134D7}"/>
              </a:ext>
            </a:extLst>
          </p:cNvPr>
          <p:cNvSpPr/>
          <p:nvPr/>
        </p:nvSpPr>
        <p:spPr>
          <a:xfrm>
            <a:off x="5038164" y="1671917"/>
            <a:ext cx="3648635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xmlns="" id="{F2DB39D9-DC4B-49AB-84C2-773DF528F451}"/>
              </a:ext>
            </a:extLst>
          </p:cNvPr>
          <p:cNvSpPr/>
          <p:nvPr/>
        </p:nvSpPr>
        <p:spPr>
          <a:xfrm flipH="1">
            <a:off x="1999128" y="1680882"/>
            <a:ext cx="4383741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E10B749-6BFD-434C-ACAF-5F0EF91D0865}"/>
              </a:ext>
            </a:extLst>
          </p:cNvPr>
          <p:cNvSpPr txBox="1"/>
          <p:nvPr/>
        </p:nvSpPr>
        <p:spPr>
          <a:xfrm>
            <a:off x="4723838" y="112002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800">
                <a:ea typeface="新細明體"/>
              </a:rPr>
              <a:t>27個</a:t>
            </a:r>
            <a:endParaRPr lang="zh-TW" altLang="en-US" sz="4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365016F-5461-43EA-9DBA-0ED76B8833D0}"/>
              </a:ext>
            </a:extLst>
          </p:cNvPr>
          <p:cNvSpPr/>
          <p:nvPr/>
        </p:nvSpPr>
        <p:spPr>
          <a:xfrm>
            <a:off x="1559858" y="2407024"/>
            <a:ext cx="7485530" cy="113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>
                <a:ea typeface="新細明體"/>
                <a:cs typeface="Calibri"/>
              </a:rPr>
              <a:t>a b c d e … … w x y z </a:t>
            </a:r>
            <a:r>
              <a:rPr lang="zh-TW" altLang="en-US" sz="6000">
                <a:solidFill>
                  <a:srgbClr val="FFFF00"/>
                </a:solidFill>
                <a:ea typeface="新細明體"/>
                <a:cs typeface="Calibri"/>
              </a:rPr>
              <a:t>_</a:t>
            </a:r>
            <a:endParaRPr lang="zh-TW" altLang="en-US" sz="4000" dirty="0">
              <a:solidFill>
                <a:srgbClr val="FFFF00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8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023757F-6680-46F6-AB4D-1C5819AC609B}"/>
              </a:ext>
            </a:extLst>
          </p:cNvPr>
          <p:cNvSpPr txBox="1"/>
          <p:nvPr/>
        </p:nvSpPr>
        <p:spPr>
          <a:xfrm>
            <a:off x="5880847" y="923365"/>
            <a:ext cx="20170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明文</a:t>
            </a:r>
            <a:endParaRPr lang="zh-TW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C1E5546C-B46E-4C73-B5C4-35227E7330EF}"/>
              </a:ext>
            </a:extLst>
          </p:cNvPr>
          <p:cNvSpPr/>
          <p:nvPr/>
        </p:nvSpPr>
        <p:spPr>
          <a:xfrm>
            <a:off x="3912467" y="2245390"/>
            <a:ext cx="1685363" cy="10850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800">
                <a:solidFill>
                  <a:schemeClr val="bg1"/>
                </a:solidFill>
                <a:ea typeface="新細明體"/>
                <a:cs typeface="Calibri"/>
              </a:rPr>
              <a:t>解密</a:t>
            </a:r>
            <a:endParaRPr lang="zh-TW" altLang="en-US" sz="3800" dirty="0">
              <a:solidFill>
                <a:schemeClr val="bg1"/>
              </a:solidFill>
              <a:ea typeface="新細明體"/>
              <a:cs typeface="Calibri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9909BDBE-4507-4AA5-95B9-E3490ACBF58A}"/>
              </a:ext>
            </a:extLst>
          </p:cNvPr>
          <p:cNvSpPr txBox="1"/>
          <p:nvPr/>
        </p:nvSpPr>
        <p:spPr>
          <a:xfrm>
            <a:off x="6606427" y="2196155"/>
            <a:ext cx="56477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  <a:cs typeface="Calibri"/>
              </a:rPr>
              <a:t>a</a:t>
            </a:r>
            <a:endParaRPr lang="zh-TW" altLang="en-US" sz="6000" dirty="0">
              <a:ea typeface="新細明體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90AC00A1-4023-4491-9E76-4143E173B9C5}"/>
              </a:ext>
            </a:extLst>
          </p:cNvPr>
          <p:cNvSpPr txBox="1"/>
          <p:nvPr/>
        </p:nvSpPr>
        <p:spPr>
          <a:xfrm>
            <a:off x="1443318" y="923365"/>
            <a:ext cx="1864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>
                <a:ea typeface="新細明體"/>
              </a:rPr>
              <a:t>密文</a:t>
            </a:r>
            <a:endParaRPr 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25A9A36-9756-443A-BF07-71D1AA839309}"/>
              </a:ext>
            </a:extLst>
          </p:cNvPr>
          <p:cNvSpPr txBox="1"/>
          <p:nvPr/>
        </p:nvSpPr>
        <p:spPr>
          <a:xfrm>
            <a:off x="2124074" y="2124074"/>
            <a:ext cx="564777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  <a:cs typeface="Calibri"/>
              </a:rPr>
              <a:t>p</a:t>
            </a:r>
            <a:endParaRPr lang="zh-TW" altLang="en-US" sz="6000" dirty="0"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D8B3E9D-ADEE-4B82-8D0D-FCDA4308F465}"/>
              </a:ext>
            </a:extLst>
          </p:cNvPr>
          <p:cNvSpPr txBox="1"/>
          <p:nvPr/>
        </p:nvSpPr>
        <p:spPr>
          <a:xfrm>
            <a:off x="4065372" y="1933831"/>
            <a:ext cx="1064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00B050"/>
                </a:solidFill>
                <a:ea typeface="新細明體"/>
              </a:rPr>
              <a:t>????????</a:t>
            </a:r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</p:spTree>
    <p:extLst>
      <p:ext uri="{BB962C8B-B14F-4D97-AF65-F5344CB8AC3E}">
        <p14:creationId xmlns:p14="http://schemas.microsoft.com/office/powerpoint/2010/main" val="10696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80F298-22A5-47DE-A187-C1147EEF9DD4}"/>
              </a:ext>
            </a:extLst>
          </p:cNvPr>
          <p:cNvSpPr txBox="1"/>
          <p:nvPr/>
        </p:nvSpPr>
        <p:spPr>
          <a:xfrm>
            <a:off x="3581401" y="1892643"/>
            <a:ext cx="22901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altLang="zh-TW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40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  <a:endParaRPr lang="zh-TW" altLang="en-US" sz="4000" dirty="0">
              <a:solidFill>
                <a:srgbClr val="00B05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0648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80F298-22A5-47DE-A187-C1147EEF9DD4}"/>
              </a:ext>
            </a:extLst>
          </p:cNvPr>
          <p:cNvSpPr txBox="1"/>
          <p:nvPr/>
        </p:nvSpPr>
        <p:spPr>
          <a:xfrm>
            <a:off x="3581401" y="1892643"/>
            <a:ext cx="22901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altLang="zh-TW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40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  <a:endParaRPr lang="zh-TW" altLang="en-US" sz="4000" dirty="0">
              <a:solidFill>
                <a:srgbClr val="00B050"/>
              </a:solidFill>
              <a:ea typeface="新細明體"/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xmlns="" id="{D173D7F1-42A7-457C-8A81-2D12EFBDF739}"/>
              </a:ext>
            </a:extLst>
          </p:cNvPr>
          <p:cNvSpPr/>
          <p:nvPr/>
        </p:nvSpPr>
        <p:spPr>
          <a:xfrm>
            <a:off x="4237009" y="2641174"/>
            <a:ext cx="483972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D968C51-78A4-4A18-B5EB-7AEBD6D86ADD}"/>
              </a:ext>
            </a:extLst>
          </p:cNvPr>
          <p:cNvSpPr txBox="1"/>
          <p:nvPr/>
        </p:nvSpPr>
        <p:spPr>
          <a:xfrm>
            <a:off x="3693382" y="3786058"/>
            <a:ext cx="184733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6000">
                <a:ea typeface="新細明體"/>
              </a:rPr>
              <a:t>密文</a:t>
            </a:r>
            <a:endParaRPr lang="zh-TW" altLang="en-US" sz="6000">
              <a:ea typeface="新細明體" panose="02020500000000000000" pitchFamily="18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1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80F298-22A5-47DE-A187-C1147EEF9DD4}"/>
              </a:ext>
            </a:extLst>
          </p:cNvPr>
          <p:cNvSpPr txBox="1"/>
          <p:nvPr/>
        </p:nvSpPr>
        <p:spPr>
          <a:xfrm>
            <a:off x="3581401" y="1892643"/>
            <a:ext cx="22901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altLang="zh-TW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40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  <a:endParaRPr lang="zh-TW" altLang="en-US" sz="4000" dirty="0">
              <a:solidFill>
                <a:srgbClr val="00B050"/>
              </a:solidFill>
              <a:ea typeface="新細明體"/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xmlns="" id="{D173D7F1-42A7-457C-8A81-2D12EFBDF739}"/>
              </a:ext>
            </a:extLst>
          </p:cNvPr>
          <p:cNvSpPr/>
          <p:nvPr/>
        </p:nvSpPr>
        <p:spPr>
          <a:xfrm>
            <a:off x="4237009" y="2641174"/>
            <a:ext cx="483972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D968C51-78A4-4A18-B5EB-7AEBD6D86ADD}"/>
              </a:ext>
            </a:extLst>
          </p:cNvPr>
          <p:cNvSpPr txBox="1"/>
          <p:nvPr/>
        </p:nvSpPr>
        <p:spPr>
          <a:xfrm>
            <a:off x="3693382" y="3786058"/>
            <a:ext cx="184733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6000">
                <a:ea typeface="新細明體"/>
              </a:rPr>
              <a:t>密文</a:t>
            </a:r>
            <a:endParaRPr lang="zh-TW" altLang="en-US" sz="6000"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D94A99DF-EDC2-480F-866E-86603908BCF7}"/>
              </a:ext>
            </a:extLst>
          </p:cNvPr>
          <p:cNvSpPr/>
          <p:nvPr/>
        </p:nvSpPr>
        <p:spPr>
          <a:xfrm rot="2520000">
            <a:off x="5676302" y="2658947"/>
            <a:ext cx="978243" cy="48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2A42C7D-C10B-4A65-81DA-A829B15FBFCC}"/>
              </a:ext>
            </a:extLst>
          </p:cNvPr>
          <p:cNvSpPr txBox="1"/>
          <p:nvPr/>
        </p:nvSpPr>
        <p:spPr>
          <a:xfrm>
            <a:off x="6556031" y="3219707"/>
            <a:ext cx="184733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6000">
                <a:ea typeface="新細明體"/>
              </a:rPr>
              <a:t>明文</a:t>
            </a:r>
            <a:endParaRPr lang="zh-TW" altLang="en-US" sz="6000">
              <a:ea typeface="新細明體" panose="02020500000000000000" pitchFamily="18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3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80F298-22A5-47DE-A187-C1147EEF9DD4}"/>
              </a:ext>
            </a:extLst>
          </p:cNvPr>
          <p:cNvSpPr txBox="1"/>
          <p:nvPr/>
        </p:nvSpPr>
        <p:spPr>
          <a:xfrm>
            <a:off x="3118023" y="1769075"/>
            <a:ext cx="38244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altLang="zh-TW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40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30D6773A-2983-4EA1-A009-ED9E71990ED1}"/>
              </a:ext>
            </a:extLst>
          </p:cNvPr>
          <p:cNvSpPr txBox="1"/>
          <p:nvPr/>
        </p:nvSpPr>
        <p:spPr>
          <a:xfrm>
            <a:off x="1315994" y="3838833"/>
            <a:ext cx="74387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ED7D31"/>
                </a:solidFill>
                <a:ea typeface="新細明體"/>
              </a:rPr>
              <a:t>d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=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{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FF0000"/>
                </a:solidFill>
                <a:ea typeface="新細明體"/>
              </a:rPr>
              <a:t>key1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: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00B050"/>
                </a:solidFill>
                <a:ea typeface="新細明體"/>
              </a:rPr>
              <a:t>value1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,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FF0000"/>
                </a:solidFill>
                <a:ea typeface="新細明體"/>
              </a:rPr>
              <a:t>key2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: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00B050"/>
                </a:solidFill>
                <a:ea typeface="新細明體"/>
              </a:rPr>
              <a:t>value2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}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094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80F298-22A5-47DE-A187-C1147EEF9DD4}"/>
              </a:ext>
            </a:extLst>
          </p:cNvPr>
          <p:cNvSpPr txBox="1"/>
          <p:nvPr/>
        </p:nvSpPr>
        <p:spPr>
          <a:xfrm>
            <a:off x="3118023" y="1769075"/>
            <a:ext cx="38244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altLang="zh-TW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40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30D6773A-2983-4EA1-A009-ED9E71990ED1}"/>
              </a:ext>
            </a:extLst>
          </p:cNvPr>
          <p:cNvSpPr txBox="1"/>
          <p:nvPr/>
        </p:nvSpPr>
        <p:spPr>
          <a:xfrm>
            <a:off x="1315994" y="3838833"/>
            <a:ext cx="74387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ED7D31"/>
                </a:solidFill>
                <a:ea typeface="新細明體"/>
              </a:rPr>
              <a:t>d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=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{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FF0000"/>
                </a:solidFill>
                <a:ea typeface="新細明體"/>
              </a:rPr>
              <a:t>key1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: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00B050"/>
                </a:solidFill>
                <a:ea typeface="新細明體"/>
              </a:rPr>
              <a:t>value1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,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FF0000"/>
                </a:solidFill>
                <a:ea typeface="新細明體"/>
              </a:rPr>
              <a:t>key2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: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00B050"/>
                </a:solidFill>
                <a:ea typeface="新細明體"/>
              </a:rPr>
              <a:t>value2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}</a:t>
            </a:r>
            <a:endParaRPr lang="zh-TW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xmlns="" id="{6E521706-12D0-4961-86C2-DCE4D589CFF4}"/>
              </a:ext>
            </a:extLst>
          </p:cNvPr>
          <p:cNvSpPr/>
          <p:nvPr/>
        </p:nvSpPr>
        <p:spPr>
          <a:xfrm rot="1620000">
            <a:off x="3297542" y="2585097"/>
            <a:ext cx="483972" cy="1410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xmlns="" id="{3A14CEE4-E296-4354-88DF-4020A8E1B5E7}"/>
              </a:ext>
            </a:extLst>
          </p:cNvPr>
          <p:cNvSpPr/>
          <p:nvPr/>
        </p:nvSpPr>
        <p:spPr>
          <a:xfrm rot="1320000">
            <a:off x="4550357" y="2522354"/>
            <a:ext cx="525160" cy="1493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7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80F298-22A5-47DE-A187-C1147EEF9DD4}"/>
              </a:ext>
            </a:extLst>
          </p:cNvPr>
          <p:cNvSpPr txBox="1"/>
          <p:nvPr/>
        </p:nvSpPr>
        <p:spPr>
          <a:xfrm>
            <a:off x="3118023" y="1769075"/>
            <a:ext cx="38244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altLang="zh-TW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40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30D6773A-2983-4EA1-A009-ED9E71990ED1}"/>
              </a:ext>
            </a:extLst>
          </p:cNvPr>
          <p:cNvSpPr txBox="1"/>
          <p:nvPr/>
        </p:nvSpPr>
        <p:spPr>
          <a:xfrm>
            <a:off x="1315994" y="3838833"/>
            <a:ext cx="74387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ED7D31"/>
                </a:solidFill>
                <a:ea typeface="新細明體"/>
              </a:rPr>
              <a:t>d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=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{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FF0000"/>
                </a:solidFill>
                <a:ea typeface="新細明體"/>
              </a:rPr>
              <a:t>key1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: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00B050"/>
                </a:solidFill>
                <a:ea typeface="新細明體"/>
              </a:rPr>
              <a:t>value1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,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FF0000"/>
                </a:solidFill>
                <a:ea typeface="新細明體"/>
              </a:rPr>
              <a:t>key2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: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00B050"/>
                </a:solidFill>
                <a:ea typeface="新細明體"/>
              </a:rPr>
              <a:t>value2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}</a:t>
            </a:r>
            <a:endParaRPr lang="zh-TW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xmlns="" id="{6E521706-12D0-4961-86C2-DCE4D589CFF4}"/>
              </a:ext>
            </a:extLst>
          </p:cNvPr>
          <p:cNvSpPr/>
          <p:nvPr/>
        </p:nvSpPr>
        <p:spPr>
          <a:xfrm rot="1620000">
            <a:off x="3297542" y="2585097"/>
            <a:ext cx="483972" cy="1410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xmlns="" id="{3A14CEE4-E296-4354-88DF-4020A8E1B5E7}"/>
              </a:ext>
            </a:extLst>
          </p:cNvPr>
          <p:cNvSpPr/>
          <p:nvPr/>
        </p:nvSpPr>
        <p:spPr>
          <a:xfrm rot="1320000">
            <a:off x="4550357" y="2522354"/>
            <a:ext cx="525160" cy="1493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98CE5D3-E025-4146-94CE-F4B795BDAD03}"/>
              </a:ext>
            </a:extLst>
          </p:cNvPr>
          <p:cNvSpPr txBox="1"/>
          <p:nvPr/>
        </p:nvSpPr>
        <p:spPr>
          <a:xfrm>
            <a:off x="1892643" y="5836508"/>
            <a:ext cx="74387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ED7D31"/>
                </a:solidFill>
                <a:ea typeface="新細明體"/>
              </a:rPr>
              <a:t>d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=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{ '</a:t>
            </a:r>
            <a:r>
              <a:rPr lang="en-US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'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: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'</a:t>
            </a:r>
            <a:r>
              <a:rPr lang="en-US" sz="4000" dirty="0">
                <a:solidFill>
                  <a:srgbClr val="00B050"/>
                </a:solidFill>
                <a:ea typeface="新細明體"/>
              </a:rPr>
              <a:t>a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'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,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FF0000"/>
                </a:solidFill>
                <a:ea typeface="新細明體"/>
              </a:rPr>
              <a:t>key2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: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00B050"/>
                </a:solidFill>
                <a:ea typeface="新細明體"/>
              </a:rPr>
              <a:t>value2</a:t>
            </a:r>
            <a:r>
              <a:rPr lang="zh-TW" sz="4000" dirty="0">
                <a:solidFill>
                  <a:srgbClr val="ED7D31"/>
                </a:solidFill>
                <a:ea typeface="新細明體"/>
              </a:rPr>
              <a:t> </a:t>
            </a:r>
            <a:r>
              <a:rPr lang="en-US" sz="4000" dirty="0">
                <a:solidFill>
                  <a:srgbClr val="ED7D31"/>
                </a:solidFill>
                <a:ea typeface="新細明體"/>
              </a:rPr>
              <a:t>}</a:t>
            </a:r>
            <a:endParaRPr lang="zh-TW" dirty="0">
              <a:cs typeface="Calibri" panose="020F0502020204030204"/>
            </a:endParaRP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xmlns="" id="{4A4026E7-27F9-4A25-83EA-2605A3D41E1D}"/>
              </a:ext>
            </a:extLst>
          </p:cNvPr>
          <p:cNvSpPr/>
          <p:nvPr/>
        </p:nvSpPr>
        <p:spPr>
          <a:xfrm>
            <a:off x="3638478" y="4781724"/>
            <a:ext cx="2358080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7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80F298-22A5-47DE-A187-C1147EEF9DD4}"/>
              </a:ext>
            </a:extLst>
          </p:cNvPr>
          <p:cNvSpPr txBox="1"/>
          <p:nvPr/>
        </p:nvSpPr>
        <p:spPr>
          <a:xfrm>
            <a:off x="3560806" y="1820562"/>
            <a:ext cx="22901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altLang="zh-TW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40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  <a:endParaRPr lang="zh-TW" altLang="en-US" sz="4000" dirty="0">
              <a:solidFill>
                <a:srgbClr val="00B05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1171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80F298-22A5-47DE-A187-C1147EEF9DD4}"/>
              </a:ext>
            </a:extLst>
          </p:cNvPr>
          <p:cNvSpPr txBox="1"/>
          <p:nvPr/>
        </p:nvSpPr>
        <p:spPr>
          <a:xfrm>
            <a:off x="3560806" y="1820562"/>
            <a:ext cx="22901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altLang="zh-TW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40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  <a:endParaRPr lang="zh-TW" altLang="en-US" sz="4000" dirty="0">
              <a:solidFill>
                <a:srgbClr val="00B050"/>
              </a:solidFill>
              <a:ea typeface="新細明體"/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xmlns="" id="{EC602D25-CD9E-415C-BC2E-FBF874A1CFED}"/>
              </a:ext>
            </a:extLst>
          </p:cNvPr>
          <p:cNvSpPr/>
          <p:nvPr/>
        </p:nvSpPr>
        <p:spPr>
          <a:xfrm>
            <a:off x="3361738" y="2826525"/>
            <a:ext cx="2687593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266DEA-926D-4F41-8749-A398C2A0FE98}"/>
              </a:ext>
            </a:extLst>
          </p:cNvPr>
          <p:cNvSpPr txBox="1"/>
          <p:nvPr/>
        </p:nvSpPr>
        <p:spPr>
          <a:xfrm>
            <a:off x="-53546" y="4096265"/>
            <a:ext cx="1053825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800" dirty="0">
                <a:solidFill>
                  <a:srgbClr val="ED7D31"/>
                </a:solidFill>
                <a:ea typeface="新細明體"/>
              </a:rPr>
              <a:t>d[ </a:t>
            </a:r>
            <a:r>
              <a:rPr lang="en-US" sz="3800" dirty="0">
                <a:solidFill>
                  <a:srgbClr val="FF0000"/>
                </a:solidFill>
                <a:ea typeface="+mn-lt"/>
                <a:cs typeface="+mn-lt"/>
              </a:rPr>
              <a:t>s[(</a:t>
            </a:r>
            <a:r>
              <a:rPr lang="en-US" sz="3800" dirty="0">
                <a:solidFill>
                  <a:srgbClr val="7030A0"/>
                </a:solidFill>
                <a:ea typeface="+mn-lt"/>
                <a:cs typeface="+mn-lt"/>
              </a:rPr>
              <a:t>c</a:t>
            </a:r>
            <a:r>
              <a:rPr lang="en-US" sz="3800" dirty="0">
                <a:solidFill>
                  <a:srgbClr val="FF0000"/>
                </a:solidFill>
                <a:ea typeface="+mn-lt"/>
                <a:cs typeface="+mn-lt"/>
              </a:rPr>
              <a:t>*4 + 15)%27]</a:t>
            </a:r>
            <a:r>
              <a:rPr lang="en-US" altLang="zh-TW" sz="3800" dirty="0">
                <a:solidFill>
                  <a:srgbClr val="ED7D31"/>
                </a:solidFill>
                <a:ea typeface="新細明體"/>
                <a:cs typeface="Calibri"/>
              </a:rPr>
              <a:t> ] = </a:t>
            </a:r>
            <a:r>
              <a:rPr lang="en-US" altLang="zh-TW" sz="3800" dirty="0" err="1">
                <a:solidFill>
                  <a:srgbClr val="00B050"/>
                </a:solidFill>
                <a:ea typeface="新細明體"/>
                <a:cs typeface="Calibri"/>
              </a:rPr>
              <a:t>對應到編號是</a:t>
            </a:r>
            <a:r>
              <a:rPr lang="en-US" altLang="zh-TW" sz="3800" dirty="0" err="1">
                <a:solidFill>
                  <a:srgbClr val="7030A0"/>
                </a:solidFill>
                <a:ea typeface="新細明體"/>
                <a:cs typeface="Calibri"/>
              </a:rPr>
              <a:t>c</a:t>
            </a:r>
            <a:r>
              <a:rPr lang="en-US" altLang="zh-TW" sz="3800" dirty="0" err="1">
                <a:solidFill>
                  <a:srgbClr val="00B050"/>
                </a:solidFill>
                <a:ea typeface="新細明體"/>
                <a:cs typeface="Calibri"/>
              </a:rPr>
              <a:t>的字母</a:t>
            </a:r>
            <a:endParaRPr lang="en-US" altLang="zh-TW" sz="3800">
              <a:solidFill>
                <a:srgbClr val="00B050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7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FDBA736F-CD57-4B3D-B24E-34AEE596F8D0}"/>
              </a:ext>
            </a:extLst>
          </p:cNvPr>
          <p:cNvSpPr txBox="1"/>
          <p:nvPr/>
        </p:nvSpPr>
        <p:spPr>
          <a:xfrm>
            <a:off x="1909482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0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C3461220-05BF-4E68-800C-3DAAAD9578F9}"/>
              </a:ext>
            </a:extLst>
          </p:cNvPr>
          <p:cNvSpPr txBox="1"/>
          <p:nvPr/>
        </p:nvSpPr>
        <p:spPr>
          <a:xfrm>
            <a:off x="2447364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DBFDD09-DA0B-443E-8B18-EE9B2CBBFB2E}"/>
              </a:ext>
            </a:extLst>
          </p:cNvPr>
          <p:cNvSpPr txBox="1"/>
          <p:nvPr/>
        </p:nvSpPr>
        <p:spPr>
          <a:xfrm>
            <a:off x="2985246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32583A37-56D2-4614-8596-F3CCCB83019C}"/>
              </a:ext>
            </a:extLst>
          </p:cNvPr>
          <p:cNvSpPr txBox="1"/>
          <p:nvPr/>
        </p:nvSpPr>
        <p:spPr>
          <a:xfrm>
            <a:off x="3532093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3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E79D8A83-12F7-497C-9317-1D0417952A94}"/>
              </a:ext>
            </a:extLst>
          </p:cNvPr>
          <p:cNvSpPr txBox="1"/>
          <p:nvPr/>
        </p:nvSpPr>
        <p:spPr>
          <a:xfrm>
            <a:off x="4132729" y="4016187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4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4DA94F9E-A751-4901-B9CE-9F17A88DA3F7}"/>
              </a:ext>
            </a:extLst>
          </p:cNvPr>
          <p:cNvSpPr txBox="1"/>
          <p:nvPr/>
        </p:nvSpPr>
        <p:spPr>
          <a:xfrm>
            <a:off x="6158752" y="396239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F2810EA0-ABDD-47E6-BBF9-67A94F20F5A2}"/>
              </a:ext>
            </a:extLst>
          </p:cNvPr>
          <p:cNvSpPr txBox="1"/>
          <p:nvPr/>
        </p:nvSpPr>
        <p:spPr>
          <a:xfrm>
            <a:off x="6759387" y="396239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97B462A2-05DD-4835-BEE1-02C007D5079D}"/>
              </a:ext>
            </a:extLst>
          </p:cNvPr>
          <p:cNvSpPr txBox="1"/>
          <p:nvPr/>
        </p:nvSpPr>
        <p:spPr>
          <a:xfrm>
            <a:off x="7243482" y="396239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64A740EE-197B-4EAF-A941-4C634DDA7E64}"/>
              </a:ext>
            </a:extLst>
          </p:cNvPr>
          <p:cNvSpPr txBox="1"/>
          <p:nvPr/>
        </p:nvSpPr>
        <p:spPr>
          <a:xfrm>
            <a:off x="7602070" y="4016187"/>
            <a:ext cx="72614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25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38F4DBD5-3197-4BA2-BF60-66767725980D}"/>
              </a:ext>
            </a:extLst>
          </p:cNvPr>
          <p:cNvSpPr txBox="1"/>
          <p:nvPr/>
        </p:nvSpPr>
        <p:spPr>
          <a:xfrm>
            <a:off x="8130988" y="4016187"/>
            <a:ext cx="7440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26</a:t>
            </a:r>
          </a:p>
        </p:txBody>
      </p:sp>
      <p:sp>
        <p:nvSpPr>
          <p:cNvPr id="46" name="箭號: 向下 45">
            <a:extLst>
              <a:ext uri="{FF2B5EF4-FFF2-40B4-BE49-F238E27FC236}">
                <a16:creationId xmlns:a16="http://schemas.microsoft.com/office/drawing/2014/main" xmlns="" id="{CEC05837-C91E-49F1-9A62-1EB939E6D39C}"/>
              </a:ext>
            </a:extLst>
          </p:cNvPr>
          <p:cNvSpPr/>
          <p:nvPr/>
        </p:nvSpPr>
        <p:spPr>
          <a:xfrm>
            <a:off x="1890722" y="3548835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下 46">
            <a:extLst>
              <a:ext uri="{FF2B5EF4-FFF2-40B4-BE49-F238E27FC236}">
                <a16:creationId xmlns:a16="http://schemas.microsoft.com/office/drawing/2014/main" xmlns="" id="{64FFDCE1-1CA5-4FBF-8E29-2569DCABA957}"/>
              </a:ext>
            </a:extLst>
          </p:cNvPr>
          <p:cNvSpPr/>
          <p:nvPr/>
        </p:nvSpPr>
        <p:spPr>
          <a:xfrm>
            <a:off x="2410675" y="3548835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箭號: 向下 47">
            <a:extLst>
              <a:ext uri="{FF2B5EF4-FFF2-40B4-BE49-F238E27FC236}">
                <a16:creationId xmlns:a16="http://schemas.microsoft.com/office/drawing/2014/main" xmlns="" id="{07C942C2-9E51-43A1-B485-0B7668890EF1}"/>
              </a:ext>
            </a:extLst>
          </p:cNvPr>
          <p:cNvSpPr/>
          <p:nvPr/>
        </p:nvSpPr>
        <p:spPr>
          <a:xfrm>
            <a:off x="2948557" y="3548834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下 48">
            <a:extLst>
              <a:ext uri="{FF2B5EF4-FFF2-40B4-BE49-F238E27FC236}">
                <a16:creationId xmlns:a16="http://schemas.microsoft.com/office/drawing/2014/main" xmlns="" id="{2FC4AF2F-8E99-494B-9697-B29B697D9389}"/>
              </a:ext>
            </a:extLst>
          </p:cNvPr>
          <p:cNvSpPr/>
          <p:nvPr/>
        </p:nvSpPr>
        <p:spPr>
          <a:xfrm>
            <a:off x="3513333" y="3548834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下 49">
            <a:extLst>
              <a:ext uri="{FF2B5EF4-FFF2-40B4-BE49-F238E27FC236}">
                <a16:creationId xmlns:a16="http://schemas.microsoft.com/office/drawing/2014/main" xmlns="" id="{B93D1FF7-9A69-4E0C-8CED-2596212BBBE2}"/>
              </a:ext>
            </a:extLst>
          </p:cNvPr>
          <p:cNvSpPr/>
          <p:nvPr/>
        </p:nvSpPr>
        <p:spPr>
          <a:xfrm>
            <a:off x="4096040" y="3548835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下 50">
            <a:extLst>
              <a:ext uri="{FF2B5EF4-FFF2-40B4-BE49-F238E27FC236}">
                <a16:creationId xmlns:a16="http://schemas.microsoft.com/office/drawing/2014/main" xmlns="" id="{56B5CE86-5A0B-4146-AD95-D73349E50F74}"/>
              </a:ext>
            </a:extLst>
          </p:cNvPr>
          <p:cNvSpPr/>
          <p:nvPr/>
        </p:nvSpPr>
        <p:spPr>
          <a:xfrm>
            <a:off x="7726745" y="3548835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下 51">
            <a:extLst>
              <a:ext uri="{FF2B5EF4-FFF2-40B4-BE49-F238E27FC236}">
                <a16:creationId xmlns:a16="http://schemas.microsoft.com/office/drawing/2014/main" xmlns="" id="{99904C60-DB0D-4BDD-A4CB-709A98A0448B}"/>
              </a:ext>
            </a:extLst>
          </p:cNvPr>
          <p:cNvSpPr/>
          <p:nvPr/>
        </p:nvSpPr>
        <p:spPr>
          <a:xfrm>
            <a:off x="8264627" y="3548834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xmlns="" id="{952D3B01-106B-4A57-8E46-D27AFD1134D7}"/>
              </a:ext>
            </a:extLst>
          </p:cNvPr>
          <p:cNvSpPr/>
          <p:nvPr/>
        </p:nvSpPr>
        <p:spPr>
          <a:xfrm>
            <a:off x="5038164" y="1671917"/>
            <a:ext cx="3648635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xmlns="" id="{F2DB39D9-DC4B-49AB-84C2-773DF528F451}"/>
              </a:ext>
            </a:extLst>
          </p:cNvPr>
          <p:cNvSpPr/>
          <p:nvPr/>
        </p:nvSpPr>
        <p:spPr>
          <a:xfrm flipH="1">
            <a:off x="1999128" y="1680882"/>
            <a:ext cx="4383741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E10B749-6BFD-434C-ACAF-5F0EF91D0865}"/>
              </a:ext>
            </a:extLst>
          </p:cNvPr>
          <p:cNvSpPr txBox="1"/>
          <p:nvPr/>
        </p:nvSpPr>
        <p:spPr>
          <a:xfrm>
            <a:off x="4723838" y="112002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800">
                <a:ea typeface="新細明體"/>
              </a:rPr>
              <a:t>27個</a:t>
            </a:r>
            <a:endParaRPr lang="zh-TW" altLang="en-US" sz="4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365016F-5461-43EA-9DBA-0ED76B8833D0}"/>
              </a:ext>
            </a:extLst>
          </p:cNvPr>
          <p:cNvSpPr/>
          <p:nvPr/>
        </p:nvSpPr>
        <p:spPr>
          <a:xfrm>
            <a:off x="1559858" y="2407024"/>
            <a:ext cx="7485530" cy="113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>
                <a:ea typeface="新細明體"/>
                <a:cs typeface="Calibri"/>
              </a:rPr>
              <a:t>a b c d e … … w x y z </a:t>
            </a:r>
            <a:r>
              <a:rPr lang="zh-TW" altLang="en-US" sz="6000">
                <a:solidFill>
                  <a:srgbClr val="FFFF00"/>
                </a:solidFill>
                <a:ea typeface="新細明體"/>
                <a:cs typeface="Calibri"/>
              </a:rPr>
              <a:t>_</a:t>
            </a:r>
            <a:endParaRPr lang="zh-TW" altLang="en-US" sz="4000" dirty="0">
              <a:solidFill>
                <a:srgbClr val="FFFF00"/>
              </a:solidFill>
              <a:ea typeface="新細明體"/>
              <a:cs typeface="Calibri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7B8F7D67-A55B-4872-98EF-8FA569C6FC78}"/>
              </a:ext>
            </a:extLst>
          </p:cNvPr>
          <p:cNvSpPr/>
          <p:nvPr/>
        </p:nvSpPr>
        <p:spPr>
          <a:xfrm>
            <a:off x="262498" y="2589441"/>
            <a:ext cx="1215080" cy="947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>
                <a:ea typeface="新細明體"/>
                <a:cs typeface="Calibri"/>
              </a:rPr>
              <a:t>明文</a:t>
            </a:r>
            <a:endParaRPr lang="zh-TW" altLang="en-US" sz="3000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xmlns="" id="{2DA22098-C56E-4370-B0A4-86A694D0DCF3}"/>
              </a:ext>
            </a:extLst>
          </p:cNvPr>
          <p:cNvSpPr/>
          <p:nvPr/>
        </p:nvSpPr>
        <p:spPr>
          <a:xfrm>
            <a:off x="262498" y="3866306"/>
            <a:ext cx="1215080" cy="947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>
                <a:ea typeface="新細明體"/>
                <a:cs typeface="Calibri"/>
              </a:rPr>
              <a:t>編號</a:t>
            </a:r>
            <a:endParaRPr lang="zh-TW" altLang="en-US" sz="3000"/>
          </a:p>
        </p:txBody>
      </p:sp>
    </p:spTree>
    <p:extLst>
      <p:ext uri="{BB962C8B-B14F-4D97-AF65-F5344CB8AC3E}">
        <p14:creationId xmlns:p14="http://schemas.microsoft.com/office/powerpoint/2010/main" val="13925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58CC87B-6FFB-4100-88ED-56849104898E}"/>
              </a:ext>
            </a:extLst>
          </p:cNvPr>
          <p:cNvSpPr txBox="1"/>
          <p:nvPr/>
        </p:nvSpPr>
        <p:spPr>
          <a:xfrm>
            <a:off x="2036804" y="337750"/>
            <a:ext cx="55749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>
                <a:ea typeface="新細明體"/>
              </a:rPr>
              <a:t>使用 </a:t>
            </a:r>
            <a:r>
              <a:rPr lang="zh-TW" altLang="en-US" sz="6000" b="1">
                <a:ea typeface="新細明體"/>
              </a:rPr>
              <a:t>字典</a:t>
            </a:r>
            <a:r>
              <a:rPr lang="zh-TW" altLang="en-US" sz="5400">
                <a:ea typeface="新細明體"/>
              </a:rPr>
              <a:t> 速解法</a:t>
            </a:r>
            <a:endParaRPr lang="zh-TW" altLang="en-US" sz="5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80F298-22A5-47DE-A187-C1147EEF9DD4}"/>
              </a:ext>
            </a:extLst>
          </p:cNvPr>
          <p:cNvSpPr txBox="1"/>
          <p:nvPr/>
        </p:nvSpPr>
        <p:spPr>
          <a:xfrm>
            <a:off x="3560806" y="1820562"/>
            <a:ext cx="22901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0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altLang="zh-TW" sz="4000" dirty="0">
                <a:solidFill>
                  <a:srgbClr val="FF0000"/>
                </a:solidFill>
                <a:ea typeface="新細明體"/>
              </a:rPr>
              <a:t>p</a:t>
            </a:r>
            <a:r>
              <a:rPr lang="en-US" altLang="zh-TW" sz="40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40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  <a:endParaRPr lang="zh-TW" altLang="en-US" sz="4000" dirty="0">
              <a:solidFill>
                <a:srgbClr val="00B050"/>
              </a:solidFill>
              <a:ea typeface="新細明體"/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xmlns="" id="{EC602D25-CD9E-415C-BC2E-FBF874A1CFED}"/>
              </a:ext>
            </a:extLst>
          </p:cNvPr>
          <p:cNvSpPr/>
          <p:nvPr/>
        </p:nvSpPr>
        <p:spPr>
          <a:xfrm>
            <a:off x="3361738" y="2826525"/>
            <a:ext cx="2687593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7AA47533-1026-4D19-8F5E-8E176F3A8BF6}"/>
              </a:ext>
            </a:extLst>
          </p:cNvPr>
          <p:cNvSpPr txBox="1"/>
          <p:nvPr/>
        </p:nvSpPr>
        <p:spPr>
          <a:xfrm>
            <a:off x="2150076" y="5764427"/>
            <a:ext cx="1053825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800" dirty="0">
                <a:solidFill>
                  <a:srgbClr val="ED7D31"/>
                </a:solidFill>
                <a:ea typeface="新細明體"/>
              </a:rPr>
              <a:t>d[  </a:t>
            </a:r>
            <a:r>
              <a:rPr lang="en-US" sz="3800" dirty="0">
                <a:solidFill>
                  <a:srgbClr val="FF0000"/>
                </a:solidFill>
                <a:ea typeface="+mn-lt"/>
                <a:cs typeface="+mn-lt"/>
              </a:rPr>
              <a:t>s[(</a:t>
            </a:r>
            <a:r>
              <a:rPr lang="en-US" sz="3800" dirty="0">
                <a:solidFill>
                  <a:srgbClr val="7030A0"/>
                </a:solidFill>
                <a:ea typeface="+mn-lt"/>
                <a:cs typeface="+mn-lt"/>
              </a:rPr>
              <a:t>0</a:t>
            </a:r>
            <a:r>
              <a:rPr lang="en-US" sz="3800" dirty="0">
                <a:solidFill>
                  <a:srgbClr val="FF0000"/>
                </a:solidFill>
                <a:ea typeface="+mn-lt"/>
                <a:cs typeface="+mn-lt"/>
              </a:rPr>
              <a:t>*4 + 15)%27]</a:t>
            </a:r>
            <a:r>
              <a:rPr lang="en-US" altLang="zh-TW" sz="3800" dirty="0">
                <a:solidFill>
                  <a:srgbClr val="ED7D31"/>
                </a:solidFill>
                <a:ea typeface="新細明體"/>
                <a:cs typeface="Calibri"/>
              </a:rPr>
              <a:t>  ] = </a:t>
            </a:r>
            <a:r>
              <a:rPr lang="en-US" altLang="zh-TW" sz="3800" dirty="0">
                <a:solidFill>
                  <a:srgbClr val="00B050"/>
                </a:solidFill>
                <a:ea typeface="新細明體"/>
                <a:cs typeface="Calibri"/>
              </a:rPr>
              <a:t>a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0363761B-B3FD-4967-B052-AD7E73DC73B7}"/>
              </a:ext>
            </a:extLst>
          </p:cNvPr>
          <p:cNvSpPr txBox="1"/>
          <p:nvPr/>
        </p:nvSpPr>
        <p:spPr>
          <a:xfrm>
            <a:off x="-53546" y="4096265"/>
            <a:ext cx="1053825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800" dirty="0">
                <a:solidFill>
                  <a:srgbClr val="ED7D31"/>
                </a:solidFill>
                <a:ea typeface="新細明體"/>
              </a:rPr>
              <a:t>d[ </a:t>
            </a:r>
            <a:r>
              <a:rPr lang="en-US" sz="3800" dirty="0">
                <a:solidFill>
                  <a:srgbClr val="FF0000"/>
                </a:solidFill>
                <a:ea typeface="+mn-lt"/>
                <a:cs typeface="+mn-lt"/>
              </a:rPr>
              <a:t>s[(</a:t>
            </a:r>
            <a:r>
              <a:rPr lang="en-US" sz="3800" dirty="0">
                <a:solidFill>
                  <a:srgbClr val="7030A0"/>
                </a:solidFill>
                <a:ea typeface="+mn-lt"/>
                <a:cs typeface="+mn-lt"/>
              </a:rPr>
              <a:t>c</a:t>
            </a:r>
            <a:r>
              <a:rPr lang="en-US" sz="3800" dirty="0">
                <a:solidFill>
                  <a:srgbClr val="FF0000"/>
                </a:solidFill>
                <a:ea typeface="+mn-lt"/>
                <a:cs typeface="+mn-lt"/>
              </a:rPr>
              <a:t>*4 + 15)%27]</a:t>
            </a:r>
            <a:r>
              <a:rPr lang="en-US" altLang="zh-TW" sz="3800" dirty="0">
                <a:solidFill>
                  <a:srgbClr val="ED7D31"/>
                </a:solidFill>
                <a:ea typeface="新細明體"/>
                <a:cs typeface="Calibri"/>
              </a:rPr>
              <a:t> ] = </a:t>
            </a:r>
            <a:r>
              <a:rPr lang="en-US" altLang="zh-TW" sz="3800" dirty="0" err="1">
                <a:solidFill>
                  <a:srgbClr val="00B050"/>
                </a:solidFill>
                <a:ea typeface="新細明體"/>
                <a:cs typeface="Calibri"/>
              </a:rPr>
              <a:t>對應到編號是</a:t>
            </a:r>
            <a:r>
              <a:rPr lang="en-US" altLang="zh-TW" sz="3800" dirty="0" err="1">
                <a:solidFill>
                  <a:srgbClr val="7030A0"/>
                </a:solidFill>
                <a:ea typeface="新細明體"/>
                <a:cs typeface="Calibri"/>
              </a:rPr>
              <a:t>c</a:t>
            </a:r>
            <a:r>
              <a:rPr lang="en-US" altLang="zh-TW" sz="3800" dirty="0" err="1">
                <a:solidFill>
                  <a:srgbClr val="00B050"/>
                </a:solidFill>
                <a:ea typeface="新細明體"/>
                <a:cs typeface="Calibri"/>
              </a:rPr>
              <a:t>的字母</a:t>
            </a:r>
            <a:endParaRPr lang="en-US" altLang="zh-TW" sz="3800">
              <a:solidFill>
                <a:srgbClr val="00B050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7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2ADC017-4B36-477D-8295-AC990D18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67" y="209089"/>
            <a:ext cx="1638990" cy="886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5000">
                <a:ea typeface="新細明體"/>
                <a:cs typeface="Calibri"/>
              </a:rPr>
              <a:t>實作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6E5A423-8F44-4603-828B-4D4F9042C653}"/>
              </a:ext>
            </a:extLst>
          </p:cNvPr>
          <p:cNvSpPr txBox="1"/>
          <p:nvPr/>
        </p:nvSpPr>
        <p:spPr>
          <a:xfrm>
            <a:off x="893712" y="1100590"/>
            <a:ext cx="551536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solidFill>
                  <a:srgbClr val="7030A0"/>
                </a:solidFill>
                <a:latin typeface="Segoe UI"/>
                <a:ea typeface="新細明體"/>
                <a:cs typeface="Segoe UI"/>
              </a:rPr>
              <a:t>import</a:t>
            </a:r>
            <a:r>
              <a:rPr lang="zh-TW" sz="2800">
                <a:latin typeface="Segoe UI"/>
                <a:ea typeface="新細明體"/>
                <a:cs typeface="Segoe UI"/>
              </a:rPr>
              <a:t> string ​</a:t>
            </a:r>
          </a:p>
          <a:p>
            <a:r>
              <a:rPr lang="zh-TW" sz="2800">
                <a:latin typeface="Segoe UI"/>
                <a:ea typeface="新細明體"/>
                <a:cs typeface="Segoe UI"/>
              </a:rPr>
              <a:t>s = string.ascii_lowercase </a:t>
            </a:r>
            <a:r>
              <a:rPr lang="zh-TW" sz="2800">
                <a:solidFill>
                  <a:srgbClr val="ED7D31"/>
                </a:solidFill>
                <a:latin typeface="Segoe UI"/>
                <a:ea typeface="新細明體"/>
                <a:cs typeface="Segoe UI"/>
              </a:rPr>
              <a:t># a-z</a:t>
            </a:r>
            <a:r>
              <a:rPr lang="zh-TW" sz="2800">
                <a:latin typeface="Segoe UI"/>
                <a:ea typeface="新細明體"/>
                <a:cs typeface="Segoe UI"/>
              </a:rPr>
              <a:t> ​</a:t>
            </a:r>
          </a:p>
        </p:txBody>
      </p:sp>
    </p:spTree>
    <p:extLst>
      <p:ext uri="{BB962C8B-B14F-4D97-AF65-F5344CB8AC3E}">
        <p14:creationId xmlns:p14="http://schemas.microsoft.com/office/powerpoint/2010/main" val="41734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EB783B49-B68E-4AF9-8124-94812EAC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5" y="33897"/>
            <a:ext cx="8782563" cy="714190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zh-TW">
                <a:ea typeface="+mn-lt"/>
                <a:cs typeface="+mn-lt"/>
              </a:rPr>
              <a:t>string.ascii_letters</a:t>
            </a:r>
            <a:endParaRPr lang="zh-TW" altLang="en-US">
              <a:cs typeface="Calibri" panose="020F0502020204030204"/>
            </a:endParaRPr>
          </a:p>
          <a:p>
            <a:pPr lvl="1"/>
            <a:r>
              <a:rPr lang="zh-TW">
                <a:ea typeface="+mn-lt"/>
                <a:cs typeface="+mn-lt"/>
              </a:rPr>
              <a:t>The concatenation of the ascii_lowercase and ascii_uppercase constants described below.</a:t>
            </a:r>
            <a:endParaRPr lang="zh-TW">
              <a:ea typeface="新細明體"/>
              <a:cs typeface="Calibri"/>
            </a:endParaRPr>
          </a:p>
          <a:p>
            <a:pPr lvl="1"/>
            <a:r>
              <a:rPr lang="zh-TW">
                <a:ea typeface="+mn-lt"/>
                <a:cs typeface="+mn-lt"/>
              </a:rPr>
              <a:t>This value is not locale-dependent.</a:t>
            </a:r>
            <a:endParaRPr lang="zh-TW">
              <a:ea typeface="新細明體"/>
              <a:cs typeface="Calibri"/>
            </a:endParaRPr>
          </a:p>
          <a:p>
            <a:endParaRPr lang="zh-TW"/>
          </a:p>
          <a:p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string.ascii_lowercase</a:t>
            </a:r>
            <a:endParaRPr lang="zh-TW">
              <a:solidFill>
                <a:srgbClr val="FF0000"/>
              </a:solidFill>
              <a:ea typeface="新細明體"/>
              <a:cs typeface="Calibri"/>
            </a:endParaRPr>
          </a:p>
          <a:p>
            <a:pPr lvl="1"/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The lowercase letters 'abcdefghijklmnopqrstuvwxyz'.</a:t>
            </a:r>
            <a:endParaRPr lang="zh-TW">
              <a:solidFill>
                <a:srgbClr val="FF0000"/>
              </a:solidFill>
              <a:ea typeface="新細明體"/>
              <a:cs typeface="Calibri"/>
            </a:endParaRPr>
          </a:p>
          <a:p>
            <a:pPr lvl="1"/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This value is not locale-dependent and will not change.</a:t>
            </a:r>
            <a:endParaRPr lang="zh-TW">
              <a:solidFill>
                <a:srgbClr val="FF0000"/>
              </a:solidFill>
              <a:ea typeface="新細明體"/>
              <a:cs typeface="Calibri"/>
            </a:endParaRPr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string.ascii_uppercase</a:t>
            </a:r>
            <a:endParaRPr lang="zh-TW"/>
          </a:p>
          <a:p>
            <a:pPr lvl="1"/>
            <a:r>
              <a:rPr lang="zh-TW">
                <a:ea typeface="+mn-lt"/>
                <a:cs typeface="+mn-lt"/>
              </a:rPr>
              <a:t>The uppercase letters 'ABCDEFGHIJKLMNOPQRSTUVWXYZ'.</a:t>
            </a:r>
            <a:endParaRPr lang="zh-TW">
              <a:ea typeface="新細明體"/>
              <a:cs typeface="Calibri"/>
            </a:endParaRPr>
          </a:p>
          <a:p>
            <a:pPr lvl="1"/>
            <a:r>
              <a:rPr lang="zh-TW">
                <a:ea typeface="+mn-lt"/>
                <a:cs typeface="+mn-lt"/>
              </a:rPr>
              <a:t>This value is not locale-dependent and will not change.</a:t>
            </a:r>
            <a:endParaRPr lang="zh-TW">
              <a:ea typeface="新細明體"/>
              <a:cs typeface="Calibri"/>
            </a:endParaRPr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string.digits</a:t>
            </a:r>
            <a:endParaRPr lang="zh-TW"/>
          </a:p>
          <a:p>
            <a:pPr lvl="1"/>
            <a:r>
              <a:rPr lang="zh-TW">
                <a:ea typeface="+mn-lt"/>
                <a:cs typeface="+mn-lt"/>
              </a:rPr>
              <a:t>The string '0123456789'.</a:t>
            </a:r>
            <a:endParaRPr lang="zh-TW">
              <a:ea typeface="新細明體"/>
              <a:cs typeface="Calibri"/>
            </a:endParaRPr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string.hexdigits</a:t>
            </a:r>
            <a:endParaRPr lang="zh-TW"/>
          </a:p>
          <a:p>
            <a:pPr lvl="1"/>
            <a:r>
              <a:rPr lang="zh-TW">
                <a:ea typeface="+mn-lt"/>
                <a:cs typeface="+mn-lt"/>
              </a:rPr>
              <a:t>The string '0123456789abcdefABCDEF'.</a:t>
            </a:r>
            <a:endParaRPr lang="zh-TW">
              <a:ea typeface="新細明體"/>
              <a:cs typeface="Calibri"/>
            </a:endParaRPr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string.letters</a:t>
            </a:r>
            <a:endParaRPr lang="zh-TW"/>
          </a:p>
          <a:p>
            <a:pPr lvl="1"/>
            <a:r>
              <a:rPr lang="zh-TW">
                <a:ea typeface="+mn-lt"/>
                <a:cs typeface="+mn-lt"/>
              </a:rPr>
              <a:t>The concatenation of the strings lowercase and uppercase described below.</a:t>
            </a:r>
            <a:endParaRPr lang="zh-TW">
              <a:ea typeface="新細明體"/>
              <a:cs typeface="Calibri"/>
            </a:endParaRPr>
          </a:p>
          <a:p>
            <a:pPr lvl="1"/>
            <a:r>
              <a:rPr lang="zh-TW">
                <a:ea typeface="+mn-lt"/>
                <a:cs typeface="+mn-lt"/>
              </a:rPr>
              <a:t>The specific value is locale-dependent, and will be updated when locale.setlocale() is called.</a:t>
            </a:r>
            <a:endParaRPr lang="zh-TW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5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EB783B49-B68E-4AF9-8124-94812EAC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3" y="31019"/>
            <a:ext cx="9141352" cy="69881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zh-TW">
                <a:ea typeface="+mn-lt"/>
                <a:cs typeface="+mn-lt"/>
              </a:rPr>
              <a:t>string.</a:t>
            </a:r>
            <a:r>
              <a:rPr lang="en-US" altLang="zh-TW" dirty="0" err="1">
                <a:ea typeface="+mn-lt"/>
                <a:cs typeface="+mn-lt"/>
              </a:rPr>
              <a:t>lowerc</a:t>
            </a:r>
            <a:r>
              <a:rPr lang="zh-TW">
                <a:ea typeface="+mn-lt"/>
                <a:cs typeface="+mn-lt"/>
              </a:rPr>
              <a:t>ase</a:t>
            </a:r>
            <a:endParaRPr lang="zh-TW" altLang="en-US">
              <a:ea typeface="+mn-lt"/>
              <a:cs typeface="+mn-lt"/>
            </a:endParaRPr>
          </a:p>
          <a:p>
            <a:pPr lvl="1"/>
            <a:r>
              <a:rPr lang="en-US" altLang="zh-TW" dirty="0">
                <a:ea typeface="+mn-lt"/>
                <a:cs typeface="+mn-lt"/>
              </a:rPr>
              <a:t>A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</a:t>
            </a:r>
            <a:r>
              <a:rPr lang="zh-TW">
                <a:ea typeface="+mn-lt"/>
                <a:cs typeface="+mn-lt"/>
              </a:rPr>
              <a:t>tr</a:t>
            </a:r>
            <a:r>
              <a:rPr lang="en-US" altLang="zh-TW" err="1">
                <a:ea typeface="+mn-lt"/>
                <a:cs typeface="+mn-lt"/>
              </a:rPr>
              <a:t>ing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contain</a:t>
            </a:r>
            <a:r>
              <a:rPr lang="en-US" altLang="zh-TW" err="1">
                <a:ea typeface="+mn-lt"/>
                <a:cs typeface="+mn-lt"/>
              </a:rPr>
              <a:t>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all</a:t>
            </a:r>
            <a:r>
              <a:rPr lang="zh-TW">
                <a:ea typeface="+mn-lt"/>
                <a:cs typeface="+mn-lt"/>
              </a:rPr>
              <a:t> the </a:t>
            </a:r>
            <a:r>
              <a:rPr lang="en-US" altLang="zh-TW" dirty="0">
                <a:ea typeface="+mn-lt"/>
                <a:cs typeface="+mn-lt"/>
              </a:rPr>
              <a:t>char</a:t>
            </a:r>
            <a:r>
              <a:rPr lang="zh-TW">
                <a:ea typeface="+mn-lt"/>
                <a:cs typeface="+mn-lt"/>
              </a:rPr>
              <a:t>ac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ers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err="1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are cons</a:t>
            </a:r>
            <a:r>
              <a:rPr lang="en-US" altLang="zh-TW" err="1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dered lowe</a:t>
            </a:r>
            <a:r>
              <a:rPr lang="en-US" altLang="zh-TW" dirty="0">
                <a:ea typeface="+mn-lt"/>
                <a:cs typeface="+mn-lt"/>
              </a:rPr>
              <a:t>r</a:t>
            </a:r>
            <a:r>
              <a:rPr lang="zh-TW">
                <a:ea typeface="+mn-lt"/>
                <a:cs typeface="+mn-lt"/>
              </a:rPr>
              <a:t>ca</a:t>
            </a:r>
            <a:r>
              <a:rPr lang="en-US" altLang="zh-TW" dirty="0">
                <a:ea typeface="+mn-lt"/>
                <a:cs typeface="+mn-lt"/>
              </a:rPr>
              <a:t>se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let</a:t>
            </a:r>
            <a:r>
              <a:rPr lang="en-US" altLang="zh-TW" err="1">
                <a:ea typeface="+mn-lt"/>
                <a:cs typeface="+mn-lt"/>
              </a:rPr>
              <a:t>ters</a:t>
            </a:r>
            <a:r>
              <a:rPr lang="zh-TW" dirty="0">
                <a:ea typeface="+mn-lt"/>
                <a:cs typeface="+mn-lt"/>
              </a:rPr>
              <a:t>.</a:t>
            </a:r>
          </a:p>
          <a:p>
            <a:pPr lvl="1"/>
            <a:r>
              <a:rPr lang="en-US" altLang="zh-TW" dirty="0">
                <a:ea typeface="+mn-lt"/>
                <a:cs typeface="+mn-lt"/>
              </a:rPr>
              <a:t>On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most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sy</a:t>
            </a:r>
            <a:r>
              <a:rPr lang="zh-TW">
                <a:ea typeface="+mn-lt"/>
                <a:cs typeface="+mn-lt"/>
              </a:rPr>
              <a:t>st</a:t>
            </a:r>
            <a:r>
              <a:rPr lang="en-US" altLang="zh-TW" dirty="0">
                <a:ea typeface="+mn-lt"/>
                <a:cs typeface="+mn-lt"/>
              </a:rPr>
              <a:t>ems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is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is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he str</a:t>
            </a:r>
            <a:r>
              <a:rPr lang="en-US" altLang="zh-TW" dirty="0" err="1">
                <a:ea typeface="+mn-lt"/>
                <a:cs typeface="+mn-lt"/>
              </a:rPr>
              <a:t>ing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'abcdefghijklmnopqrstuvwxyz'.</a:t>
            </a:r>
          </a:p>
          <a:p>
            <a:pPr lvl="1"/>
            <a:r>
              <a:rPr lang="zh-TW">
                <a:ea typeface="+mn-lt"/>
                <a:cs typeface="+mn-lt"/>
              </a:rPr>
              <a:t>Th</a:t>
            </a:r>
            <a:r>
              <a:rPr lang="en-US" altLang="zh-TW" dirty="0">
                <a:ea typeface="+mn-lt"/>
                <a:cs typeface="+mn-lt"/>
              </a:rPr>
              <a:t>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err="1">
                <a:ea typeface="+mn-lt"/>
                <a:cs typeface="+mn-lt"/>
              </a:rPr>
              <a:t>specif</a:t>
            </a:r>
            <a:r>
              <a:rPr lang="zh-TW">
                <a:ea typeface="+mn-lt"/>
                <a:cs typeface="+mn-lt"/>
              </a:rPr>
              <a:t>i</a:t>
            </a:r>
            <a:r>
              <a:rPr lang="en-US" altLang="zh-TW" dirty="0">
                <a:ea typeface="+mn-lt"/>
                <a:cs typeface="+mn-lt"/>
              </a:rPr>
              <a:t>c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value is locale-dependent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>
                <a:ea typeface="+mn-lt"/>
                <a:cs typeface="+mn-lt"/>
              </a:rPr>
              <a:t> and will </a:t>
            </a:r>
            <a:r>
              <a:rPr lang="en-US" altLang="zh-TW" dirty="0">
                <a:ea typeface="+mn-lt"/>
                <a:cs typeface="+mn-lt"/>
              </a:rPr>
              <a:t>b</a:t>
            </a:r>
            <a:r>
              <a:rPr lang="zh-TW">
                <a:ea typeface="+mn-lt"/>
                <a:cs typeface="+mn-lt"/>
              </a:rPr>
              <a:t>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up</a:t>
            </a:r>
            <a:r>
              <a:rPr lang="en-US" altLang="zh-TW" dirty="0">
                <a:ea typeface="+mn-lt"/>
                <a:cs typeface="+mn-lt"/>
              </a:rPr>
              <a:t>d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>
                <a:ea typeface="+mn-lt"/>
                <a:cs typeface="+mn-lt"/>
              </a:rPr>
              <a:t>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</a:t>
            </a:r>
            <a:r>
              <a:rPr lang="zh-TW">
                <a:ea typeface="+mn-lt"/>
                <a:cs typeface="+mn-lt"/>
              </a:rPr>
              <a:t>he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lo</a:t>
            </a:r>
            <a:r>
              <a:rPr lang="zh-TW">
                <a:ea typeface="+mn-lt"/>
                <a:cs typeface="+mn-lt"/>
              </a:rPr>
              <a:t>cale.setlocale</a:t>
            </a:r>
            <a:r>
              <a:rPr lang="en-US" altLang="zh-TW" dirty="0">
                <a:ea typeface="+mn-lt"/>
                <a:cs typeface="+mn-lt"/>
              </a:rPr>
              <a:t>()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</a:t>
            </a:r>
            <a:r>
              <a:rPr lang="zh-TW">
                <a:ea typeface="+mn-lt"/>
                <a:cs typeface="+mn-lt"/>
              </a:rPr>
              <a:t>alle</a:t>
            </a:r>
            <a:r>
              <a:rPr lang="en-US" altLang="zh-TW" dirty="0">
                <a:ea typeface="+mn-lt"/>
                <a:cs typeface="+mn-lt"/>
              </a:rPr>
              <a:t>d</a:t>
            </a:r>
            <a:r>
              <a:rPr lang="zh-TW" dirty="0">
                <a:ea typeface="+mn-lt"/>
                <a:cs typeface="+mn-lt"/>
              </a:rPr>
              <a:t>.</a:t>
            </a:r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string.</a:t>
            </a:r>
            <a:r>
              <a:rPr lang="en-US" altLang="zh-TW" dirty="0">
                <a:ea typeface="+mn-lt"/>
                <a:cs typeface="+mn-lt"/>
              </a:rPr>
              <a:t>oct</a:t>
            </a:r>
            <a:r>
              <a:rPr lang="zh-TW">
                <a:ea typeface="+mn-lt"/>
                <a:cs typeface="+mn-lt"/>
              </a:rPr>
              <a:t>digits</a:t>
            </a:r>
          </a:p>
          <a:p>
            <a:pPr lvl="1"/>
            <a:r>
              <a:rPr lang="zh-TW">
                <a:ea typeface="+mn-lt"/>
                <a:cs typeface="+mn-lt"/>
              </a:rPr>
              <a:t>The string '01234567'.</a:t>
            </a:r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string.</a:t>
            </a:r>
            <a:r>
              <a:rPr lang="en-US" altLang="zh-TW" dirty="0">
                <a:ea typeface="+mn-lt"/>
                <a:cs typeface="+mn-lt"/>
              </a:rPr>
              <a:t>punctuation</a:t>
            </a:r>
            <a:endParaRPr lang="zh-TW" altLang="en-US" dirty="0"/>
          </a:p>
          <a:p>
            <a:pPr lvl="1"/>
            <a:r>
              <a:rPr lang="en-US" altLang="zh-TW" dirty="0">
                <a:ea typeface="+mn-lt"/>
                <a:cs typeface="+mn-lt"/>
              </a:rPr>
              <a:t>Str</a:t>
            </a:r>
            <a:r>
              <a:rPr lang="zh-TW">
                <a:ea typeface="+mn-lt"/>
                <a:cs typeface="+mn-lt"/>
              </a:rPr>
              <a:t>i</a:t>
            </a:r>
            <a:r>
              <a:rPr lang="en-US" altLang="zh-TW" dirty="0">
                <a:ea typeface="+mn-lt"/>
                <a:cs typeface="+mn-lt"/>
              </a:rPr>
              <a:t>n</a:t>
            </a:r>
            <a:r>
              <a:rPr lang="zh-TW">
                <a:ea typeface="+mn-lt"/>
                <a:cs typeface="+mn-lt"/>
              </a:rPr>
              <a:t>g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of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ASCII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charac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 dirty="0" err="1">
                <a:ea typeface="+mn-lt"/>
                <a:cs typeface="+mn-lt"/>
              </a:rPr>
              <a:t>er</a:t>
            </a:r>
            <a:r>
              <a:rPr lang="zh-TW">
                <a:ea typeface="+mn-lt"/>
                <a:cs typeface="+mn-lt"/>
              </a:rPr>
              <a:t>s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whic</a:t>
            </a:r>
            <a:r>
              <a:rPr lang="zh-TW">
                <a:ea typeface="+mn-lt"/>
                <a:cs typeface="+mn-lt"/>
              </a:rPr>
              <a:t>h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ar</a:t>
            </a:r>
            <a:r>
              <a:rPr lang="zh-TW">
                <a:ea typeface="+mn-lt"/>
                <a:cs typeface="+mn-lt"/>
              </a:rPr>
              <a:t>e </a:t>
            </a:r>
            <a:r>
              <a:rPr lang="en-US" altLang="zh-TW" dirty="0">
                <a:ea typeface="+mn-lt"/>
                <a:cs typeface="+mn-lt"/>
              </a:rPr>
              <a:t>con</a:t>
            </a:r>
            <a:r>
              <a:rPr lang="zh-TW">
                <a:ea typeface="+mn-lt"/>
                <a:cs typeface="+mn-lt"/>
              </a:rPr>
              <a:t>s</a:t>
            </a:r>
            <a:r>
              <a:rPr lang="en-US" altLang="zh-TW" dirty="0" err="1">
                <a:ea typeface="+mn-lt"/>
                <a:cs typeface="+mn-lt"/>
              </a:rPr>
              <a:t>idered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err="1">
                <a:ea typeface="+mn-lt"/>
                <a:cs typeface="+mn-lt"/>
              </a:rPr>
              <a:t>punctua</a:t>
            </a:r>
            <a:r>
              <a:rPr lang="zh-TW">
                <a:ea typeface="+mn-lt"/>
                <a:cs typeface="+mn-lt"/>
              </a:rPr>
              <a:t>ti</a:t>
            </a:r>
            <a:r>
              <a:rPr lang="en-US" altLang="zh-TW" dirty="0">
                <a:ea typeface="+mn-lt"/>
                <a:cs typeface="+mn-lt"/>
              </a:rPr>
              <a:t>o</a:t>
            </a:r>
            <a:r>
              <a:rPr lang="zh-TW">
                <a:ea typeface="+mn-lt"/>
                <a:cs typeface="+mn-lt"/>
              </a:rPr>
              <a:t>n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char</a:t>
            </a:r>
            <a:r>
              <a:rPr lang="zh-TW">
                <a:ea typeface="+mn-lt"/>
                <a:cs typeface="+mn-lt"/>
              </a:rPr>
              <a:t>ac</a:t>
            </a:r>
            <a:r>
              <a:rPr lang="en-US" altLang="zh-TW" err="1">
                <a:ea typeface="+mn-lt"/>
                <a:cs typeface="+mn-lt"/>
              </a:rPr>
              <a:t>ters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err="1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C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locale</a:t>
            </a:r>
            <a:r>
              <a:rPr lang="zh-TW" dirty="0">
                <a:ea typeface="+mn-lt"/>
                <a:cs typeface="+mn-lt"/>
              </a:rPr>
              <a:t>.</a:t>
            </a:r>
          </a:p>
          <a:p>
            <a:endParaRPr lang="zh-TW"/>
          </a:p>
          <a:p>
            <a:r>
              <a:rPr lang="zh-TW">
                <a:ea typeface="+mn-lt"/>
                <a:cs typeface="+mn-lt"/>
              </a:rPr>
              <a:t>string.</a:t>
            </a:r>
            <a:r>
              <a:rPr lang="en-US" altLang="zh-TW" dirty="0" err="1">
                <a:ea typeface="+mn-lt"/>
                <a:cs typeface="+mn-lt"/>
              </a:rPr>
              <a:t>printab</a:t>
            </a:r>
            <a:r>
              <a:rPr lang="zh-TW">
                <a:ea typeface="+mn-lt"/>
                <a:cs typeface="+mn-lt"/>
              </a:rPr>
              <a:t>le</a:t>
            </a:r>
            <a:endParaRPr lang="zh-TW" altLang="en-US">
              <a:ea typeface="+mn-lt"/>
              <a:cs typeface="+mn-lt"/>
            </a:endParaRPr>
          </a:p>
          <a:p>
            <a:pPr lvl="1"/>
            <a:r>
              <a:rPr lang="en-US" altLang="zh-TW" dirty="0">
                <a:ea typeface="+mn-lt"/>
                <a:cs typeface="+mn-lt"/>
              </a:rPr>
              <a:t>S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 dirty="0">
                <a:ea typeface="+mn-lt"/>
                <a:cs typeface="+mn-lt"/>
              </a:rPr>
              <a:t>ring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of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charac</a:t>
            </a:r>
            <a:r>
              <a:rPr lang="zh-TW">
                <a:ea typeface="+mn-lt"/>
                <a:cs typeface="+mn-lt"/>
              </a:rPr>
              <a:t>ters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whic</a:t>
            </a:r>
            <a:r>
              <a:rPr lang="zh-TW">
                <a:ea typeface="+mn-lt"/>
                <a:cs typeface="+mn-lt"/>
              </a:rPr>
              <a:t>h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ar</a:t>
            </a:r>
            <a:r>
              <a:rPr lang="zh-TW">
                <a:ea typeface="+mn-lt"/>
                <a:cs typeface="+mn-lt"/>
              </a:rPr>
              <a:t>e con</a:t>
            </a:r>
            <a:r>
              <a:rPr lang="en-US" altLang="zh-TW" dirty="0" err="1">
                <a:ea typeface="+mn-lt"/>
                <a:cs typeface="+mn-lt"/>
              </a:rPr>
              <a:t>sidered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print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>
                <a:ea typeface="+mn-lt"/>
                <a:cs typeface="+mn-lt"/>
              </a:rPr>
              <a:t>bl</a:t>
            </a:r>
            <a:r>
              <a:rPr lang="zh-TW">
                <a:ea typeface="+mn-lt"/>
                <a:cs typeface="+mn-lt"/>
              </a:rPr>
              <a:t>e</a:t>
            </a:r>
            <a:r>
              <a:rPr lang="en-US" altLang="zh-TW" dirty="0">
                <a:ea typeface="+mn-lt"/>
                <a:cs typeface="+mn-lt"/>
              </a:rPr>
              <a:t>.</a:t>
            </a:r>
            <a:endParaRPr lang="zh-TW" altLang="en-US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+mn-lt"/>
                <a:cs typeface="+mn-lt"/>
              </a:rPr>
              <a:t>This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combi</a:t>
            </a:r>
            <a:r>
              <a:rPr lang="zh-TW">
                <a:ea typeface="+mn-lt"/>
                <a:cs typeface="+mn-lt"/>
              </a:rPr>
              <a:t>nation of </a:t>
            </a:r>
            <a:r>
              <a:rPr lang="en-US" altLang="zh-TW" dirty="0">
                <a:ea typeface="+mn-lt"/>
                <a:cs typeface="+mn-lt"/>
              </a:rPr>
              <a:t>digits,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letters,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punctua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 dirty="0">
                <a:ea typeface="+mn-lt"/>
                <a:cs typeface="+mn-lt"/>
              </a:rPr>
              <a:t>ion,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</a:t>
            </a:r>
            <a:r>
              <a:rPr lang="zh-TW">
                <a:ea typeface="+mn-lt"/>
                <a:cs typeface="+mn-lt"/>
              </a:rPr>
              <a:t>h</a:t>
            </a:r>
            <a:r>
              <a:rPr lang="en-US" altLang="zh-TW" dirty="0">
                <a:ea typeface="+mn-lt"/>
                <a:cs typeface="+mn-lt"/>
              </a:rPr>
              <a:t>it</a:t>
            </a:r>
            <a:r>
              <a:rPr lang="zh-TW">
                <a:ea typeface="+mn-lt"/>
                <a:cs typeface="+mn-lt"/>
              </a:rPr>
              <a:t>es</a:t>
            </a:r>
            <a:r>
              <a:rPr lang="en-US" altLang="zh-TW" dirty="0">
                <a:ea typeface="+mn-lt"/>
                <a:cs typeface="+mn-lt"/>
              </a:rPr>
              <a:t>pace.</a:t>
            </a:r>
            <a:endParaRPr lang="zh-TW" altLang="en-US" dirty="0">
              <a:ea typeface="新細明體"/>
              <a:cs typeface="Calibri"/>
            </a:endParaRPr>
          </a:p>
          <a:p>
            <a:endParaRPr lang="zh-TW" altLang="en-US"/>
          </a:p>
          <a:p>
            <a:r>
              <a:rPr lang="en-US" altLang="zh-TW" dirty="0">
                <a:ea typeface="+mn-lt"/>
                <a:cs typeface="+mn-lt"/>
              </a:rPr>
              <a:t>s</a:t>
            </a:r>
            <a:r>
              <a:rPr lang="zh-TW">
                <a:ea typeface="+mn-lt"/>
                <a:cs typeface="+mn-lt"/>
              </a:rPr>
              <a:t>tring</a:t>
            </a:r>
            <a:r>
              <a:rPr lang="en-US" altLang="zh-TW" dirty="0">
                <a:ea typeface="+mn-lt"/>
                <a:cs typeface="+mn-lt"/>
              </a:rPr>
              <a:t>.</a:t>
            </a:r>
            <a:r>
              <a:rPr lang="en-US" altLang="zh-TW" dirty="0" err="1">
                <a:ea typeface="+mn-lt"/>
                <a:cs typeface="+mn-lt"/>
              </a:rPr>
              <a:t>upp</a:t>
            </a:r>
            <a:r>
              <a:rPr lang="zh-TW">
                <a:ea typeface="+mn-lt"/>
                <a:cs typeface="+mn-lt"/>
              </a:rPr>
              <a:t>ercase</a:t>
            </a:r>
            <a:endParaRPr lang="zh-TW" altLang="en-US">
              <a:ea typeface="+mn-lt"/>
              <a:cs typeface="+mn-lt"/>
            </a:endParaRPr>
          </a:p>
          <a:p>
            <a:pPr lvl="1"/>
            <a:r>
              <a:rPr lang="en-US" altLang="zh-TW">
                <a:ea typeface="+mn-lt"/>
                <a:cs typeface="+mn-lt"/>
              </a:rPr>
              <a:t>A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string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containing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all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characters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that</a:t>
            </a:r>
            <a:r>
              <a:rPr lang="zh-TW">
                <a:ea typeface="+mn-lt"/>
                <a:cs typeface="+mn-lt"/>
              </a:rPr>
              <a:t> a</a:t>
            </a:r>
            <a:r>
              <a:rPr lang="en-US" altLang="zh-TW">
                <a:ea typeface="+mn-lt"/>
                <a:cs typeface="+mn-lt"/>
              </a:rPr>
              <a:t>re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co</a:t>
            </a:r>
            <a:r>
              <a:rPr lang="zh-TW">
                <a:ea typeface="+mn-lt"/>
                <a:cs typeface="+mn-lt"/>
              </a:rPr>
              <a:t>n</a:t>
            </a:r>
            <a:r>
              <a:rPr lang="en-US" altLang="zh-TW" err="1">
                <a:ea typeface="+mn-lt"/>
                <a:cs typeface="+mn-lt"/>
              </a:rPr>
              <a:t>sidere</a:t>
            </a:r>
            <a:r>
              <a:rPr lang="zh-TW">
                <a:ea typeface="+mn-lt"/>
                <a:cs typeface="+mn-lt"/>
              </a:rPr>
              <a:t>d uppercase </a:t>
            </a:r>
            <a:r>
              <a:rPr lang="en-US" altLang="zh-TW">
                <a:ea typeface="+mn-lt"/>
                <a:cs typeface="+mn-lt"/>
              </a:rPr>
              <a:t>letters.</a:t>
            </a:r>
            <a:endParaRPr lang="zh-TW" altLang="en-US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+mn-lt"/>
                <a:cs typeface="+mn-lt"/>
              </a:rPr>
              <a:t>On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most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systems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 err="1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e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s</a:t>
            </a:r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ri</a:t>
            </a:r>
            <a:r>
              <a:rPr lang="en-US" altLang="zh-TW" dirty="0">
                <a:ea typeface="+mn-lt"/>
                <a:cs typeface="+mn-lt"/>
              </a:rPr>
              <a:t>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'ABCDEFGHIJKLMNOPQRSTUVWXYZ'</a:t>
            </a:r>
            <a:r>
              <a:rPr lang="zh-TW" dirty="0">
                <a:ea typeface="+mn-lt"/>
                <a:cs typeface="+mn-lt"/>
              </a:rPr>
              <a:t>.</a:t>
            </a:r>
          </a:p>
          <a:p>
            <a:pPr lvl="1"/>
            <a:r>
              <a:rPr lang="zh-TW">
                <a:ea typeface="+mn-lt"/>
                <a:cs typeface="+mn-lt"/>
              </a:rPr>
              <a:t>The specific value is locale-dependent, and will be updated when locale.setlocale() is called</a:t>
            </a:r>
            <a:r>
              <a:rPr lang="en-US" altLang="zh-TW" dirty="0">
                <a:ea typeface="+mn-lt"/>
                <a:cs typeface="+mn-lt"/>
              </a:rPr>
              <a:t>.</a:t>
            </a:r>
            <a:endParaRPr lang="zh-TW" altLang="en-US">
              <a:ea typeface="新細明體"/>
              <a:cs typeface="Calibri"/>
            </a:endParaRPr>
          </a:p>
          <a:p>
            <a:endParaRPr lang="zh-TW" altLang="en-US"/>
          </a:p>
          <a:p>
            <a:r>
              <a:rPr lang="en-US" altLang="zh-TW" err="1">
                <a:ea typeface="+mn-lt"/>
                <a:cs typeface="+mn-lt"/>
              </a:rPr>
              <a:t>string.whitespace</a:t>
            </a:r>
            <a:endParaRPr lang="zh-TW" altLang="en-US">
              <a:cs typeface="Calibri" panose="020F0502020204030204"/>
            </a:endParaRPr>
          </a:p>
          <a:p>
            <a:pPr lvl="1"/>
            <a:r>
              <a:rPr lang="en-US" altLang="zh-TW" dirty="0">
                <a:ea typeface="+mn-lt"/>
                <a:cs typeface="+mn-lt"/>
              </a:rPr>
              <a:t>A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string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containing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all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characters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that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are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considered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whitespace.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en-US" altLang="zh-TW">
                <a:ea typeface="+mn-lt"/>
                <a:cs typeface="+mn-lt"/>
              </a:rPr>
              <a:t>On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most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systems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this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includes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characters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space,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tab,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linefeed,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return,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err="1">
                <a:ea typeface="+mn-lt"/>
                <a:cs typeface="+mn-lt"/>
              </a:rPr>
              <a:t>formfeed</a:t>
            </a:r>
            <a:r>
              <a:rPr lang="en-US" altLang="zh-TW">
                <a:ea typeface="+mn-lt"/>
                <a:cs typeface="+mn-lt"/>
              </a:rPr>
              <a:t>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vertical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tab</a:t>
            </a:r>
            <a:r>
              <a:rPr lang="zh-TW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1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EB783B49-B68E-4AF9-8124-94812EAC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6" y="2865245"/>
            <a:ext cx="9141352" cy="2612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altLang="zh-TW" dirty="0">
                <a:ea typeface="+mn-lt"/>
                <a:cs typeface="+mn-lt"/>
                <a:hlinkClick r:id="rId2"/>
              </a:rPr>
              <a:t>https://docs.python.org/2/library/string.html</a:t>
            </a:r>
            <a:endParaRPr lang="zh-TW" altLang="en-US" dirty="0">
              <a:ea typeface="+mn-lt"/>
              <a:cs typeface="+mn-lt"/>
            </a:endParaRPr>
          </a:p>
          <a:p>
            <a:pPr algn="ctr"/>
            <a:r>
              <a:rPr lang="en-US" altLang="zh-TW" dirty="0" err="1">
                <a:ea typeface="+mn-lt"/>
                <a:cs typeface="+mn-lt"/>
              </a:rPr>
              <a:t>更多請看官方文檔</a:t>
            </a:r>
          </a:p>
        </p:txBody>
      </p:sp>
    </p:spTree>
    <p:extLst>
      <p:ext uri="{BB962C8B-B14F-4D97-AF65-F5344CB8AC3E}">
        <p14:creationId xmlns:p14="http://schemas.microsoft.com/office/powerpoint/2010/main" val="32936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2ADC017-4B36-477D-8295-AC990D18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67" y="209089"/>
            <a:ext cx="1638990" cy="886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5000">
                <a:ea typeface="新細明體"/>
                <a:cs typeface="Calibri"/>
              </a:rPr>
              <a:t>實作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6E5A423-8F44-4603-828B-4D4F9042C653}"/>
              </a:ext>
            </a:extLst>
          </p:cNvPr>
          <p:cNvSpPr txBox="1"/>
          <p:nvPr/>
        </p:nvSpPr>
        <p:spPr>
          <a:xfrm>
            <a:off x="893712" y="1100590"/>
            <a:ext cx="5515362" cy="24170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solidFill>
                  <a:srgbClr val="7030A0"/>
                </a:solidFill>
                <a:latin typeface="Segoe UI"/>
                <a:ea typeface="新細明體"/>
                <a:cs typeface="Segoe UI"/>
              </a:rPr>
              <a:t>import</a:t>
            </a:r>
            <a:r>
              <a:rPr lang="zh-TW" sz="2800">
                <a:latin typeface="Segoe UI"/>
                <a:ea typeface="新細明體"/>
                <a:cs typeface="Segoe UI"/>
              </a:rPr>
              <a:t> string ​</a:t>
            </a:r>
          </a:p>
          <a:p>
            <a:r>
              <a:rPr lang="zh-TW" sz="2800">
                <a:latin typeface="Segoe UI"/>
                <a:ea typeface="新細明體"/>
                <a:cs typeface="Segoe UI"/>
              </a:rPr>
              <a:t>s = string.ascii_lowercase </a:t>
            </a:r>
            <a:r>
              <a:rPr lang="zh-TW" sz="2800">
                <a:solidFill>
                  <a:srgbClr val="ED7D31"/>
                </a:solidFill>
                <a:latin typeface="Segoe UI"/>
                <a:ea typeface="新細明體"/>
                <a:cs typeface="Segoe UI"/>
              </a:rPr>
              <a:t># a-z</a:t>
            </a:r>
            <a:endParaRPr lang="zh-TW" altLang="en-US" sz="2800">
              <a:solidFill>
                <a:srgbClr val="ED7D31"/>
              </a:solidFill>
              <a:latin typeface="Segoe UI"/>
              <a:ea typeface="新細明體"/>
              <a:cs typeface="Segoe U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s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+=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 </a:t>
            </a:r>
            <a:r>
              <a:rPr lang="en-US" altLang="zh-TW" sz="2800" dirty="0">
                <a:solidFill>
                  <a:srgbClr val="C00000"/>
                </a:solidFill>
                <a:latin typeface="Calibri"/>
                <a:ea typeface="新細明體"/>
                <a:cs typeface="Calibri"/>
              </a:rPr>
              <a:t>'_'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 </a:t>
            </a:r>
            <a:endParaRPr lang="en-US" altLang="zh-TW" sz="2800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d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=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{}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 </a:t>
            </a:r>
            <a:endParaRPr lang="en-US" altLang="zh-TW" sz="2800" dirty="0">
              <a:ea typeface="+mn-lt"/>
              <a:cs typeface="+mn-lt"/>
            </a:endParaRPr>
          </a:p>
          <a:p>
            <a:r>
              <a:rPr lang="zh-TW" sz="2800">
                <a:latin typeface="Segoe UI"/>
                <a:ea typeface="新細明體"/>
                <a:cs typeface="Segoe UI"/>
              </a:rPr>
              <a:t> ​</a:t>
            </a:r>
            <a:endParaRPr lang="zh-TW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xmlns="" id="{E165F26C-8870-4703-AE73-85DF70E2843B}"/>
              </a:ext>
            </a:extLst>
          </p:cNvPr>
          <p:cNvSpPr/>
          <p:nvPr/>
        </p:nvSpPr>
        <p:spPr>
          <a:xfrm>
            <a:off x="864480" y="3157017"/>
            <a:ext cx="486162" cy="982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D0A12A8-9C48-4C9A-BC7F-83E324524C90}"/>
              </a:ext>
            </a:extLst>
          </p:cNvPr>
          <p:cNvSpPr txBox="1"/>
          <p:nvPr/>
        </p:nvSpPr>
        <p:spPr>
          <a:xfrm>
            <a:off x="767646" y="4346632"/>
            <a:ext cx="34879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ea typeface="新細明體"/>
              </a:rPr>
              <a:t>建立空的字典</a:t>
            </a:r>
            <a:endParaRPr lang="zh-TW" altLang="en-US" sz="4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1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2ADC017-4B36-477D-8295-AC990D18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67" y="209089"/>
            <a:ext cx="1638990" cy="886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5000">
                <a:ea typeface="新細明體"/>
                <a:cs typeface="Calibri"/>
              </a:rPr>
              <a:t>實作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6E5A423-8F44-4603-828B-4D4F9042C653}"/>
              </a:ext>
            </a:extLst>
          </p:cNvPr>
          <p:cNvSpPr txBox="1"/>
          <p:nvPr/>
        </p:nvSpPr>
        <p:spPr>
          <a:xfrm>
            <a:off x="893712" y="1100590"/>
            <a:ext cx="5515362" cy="49121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solidFill>
                  <a:srgbClr val="7030A0"/>
                </a:solidFill>
                <a:latin typeface="Segoe UI"/>
                <a:ea typeface="新細明體"/>
                <a:cs typeface="Segoe UI"/>
              </a:rPr>
              <a:t>import</a:t>
            </a:r>
            <a:r>
              <a:rPr lang="zh-TW" sz="2800">
                <a:latin typeface="Segoe UI"/>
                <a:ea typeface="新細明體"/>
                <a:cs typeface="Segoe UI"/>
              </a:rPr>
              <a:t> string ​</a:t>
            </a:r>
          </a:p>
          <a:p>
            <a:r>
              <a:rPr lang="zh-TW" sz="2800">
                <a:latin typeface="Segoe UI"/>
                <a:ea typeface="新細明體"/>
                <a:cs typeface="Segoe UI"/>
              </a:rPr>
              <a:t>s = string.ascii_lowercase </a:t>
            </a:r>
            <a:r>
              <a:rPr lang="zh-TW" sz="2800">
                <a:solidFill>
                  <a:srgbClr val="ED7D31"/>
                </a:solidFill>
                <a:latin typeface="Segoe UI"/>
                <a:ea typeface="新細明體"/>
                <a:cs typeface="Segoe UI"/>
              </a:rPr>
              <a:t># a-z</a:t>
            </a:r>
            <a:endParaRPr lang="zh-TW" altLang="en-US" sz="2800">
              <a:solidFill>
                <a:srgbClr val="ED7D31"/>
              </a:solidFill>
              <a:latin typeface="Segoe UI"/>
              <a:ea typeface="新細明體"/>
              <a:cs typeface="Segoe U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s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+=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 </a:t>
            </a:r>
            <a:r>
              <a:rPr lang="en-US" altLang="zh-TW" sz="2800" dirty="0">
                <a:solidFill>
                  <a:srgbClr val="C00000"/>
                </a:solidFill>
                <a:latin typeface="Calibri"/>
                <a:ea typeface="新細明體"/>
                <a:cs typeface="Calibri"/>
              </a:rPr>
              <a:t>'_'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 </a:t>
            </a:r>
            <a:endParaRPr lang="en-US" altLang="zh-TW" sz="2800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latin typeface="Calibri"/>
                <a:ea typeface="新細明體"/>
                <a:cs typeface="Calibri"/>
              </a:rPr>
              <a:t>d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=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{}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 </a:t>
            </a:r>
            <a:endParaRPr lang="en-US" altLang="zh-TW" sz="2800" dirty="0">
              <a:ea typeface="+mn-lt"/>
              <a:cs typeface="+mn-lt"/>
            </a:endParaRPr>
          </a:p>
          <a:p>
            <a:r>
              <a:rPr lang="zh-TW" sz="2800">
                <a:latin typeface="Segoe UI"/>
                <a:ea typeface="新細明體"/>
                <a:cs typeface="Segoe UI"/>
              </a:rPr>
              <a:t> ​</a:t>
            </a:r>
            <a:endParaRPr lang="zh-TW">
              <a:latin typeface="Calibri" panose="020F0502020204030204"/>
              <a:ea typeface="新細明體" panose="02020500000000000000" pitchFamily="18" charset="-120"/>
              <a:cs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srgbClr val="7030A0"/>
                </a:solidFill>
                <a:ea typeface="新細明體"/>
                <a:cs typeface="Calibri"/>
              </a:rPr>
              <a:t>for</a:t>
            </a:r>
            <a:r>
              <a:rPr lang="zh-TW" sz="2800" dirty="0">
                <a:ea typeface="新細明體"/>
                <a:cs typeface="Calibri"/>
              </a:rPr>
              <a:t> </a:t>
            </a:r>
            <a:r>
              <a:rPr lang="en-US" altLang="zh-TW" sz="2800" dirty="0">
                <a:ea typeface="新細明體"/>
                <a:cs typeface="Calibri"/>
              </a:rPr>
              <a:t>c</a:t>
            </a:r>
            <a:r>
              <a:rPr lang="zh-TW" sz="2800" dirty="0">
                <a:ea typeface="新細明體"/>
                <a:cs typeface="Calibri"/>
              </a:rPr>
              <a:t> </a:t>
            </a:r>
            <a:r>
              <a:rPr lang="en-US" altLang="zh-TW" sz="2800" dirty="0">
                <a:solidFill>
                  <a:srgbClr val="7030A0"/>
                </a:solidFill>
                <a:ea typeface="新細明體"/>
                <a:cs typeface="Calibri"/>
              </a:rPr>
              <a:t>in</a:t>
            </a:r>
            <a:r>
              <a:rPr lang="zh-TW" sz="2800" dirty="0">
                <a:ea typeface="新細明體"/>
                <a:cs typeface="Calibri"/>
              </a:rPr>
              <a:t> </a:t>
            </a:r>
            <a:r>
              <a:rPr lang="en-US" altLang="zh-TW" sz="2800" dirty="0">
                <a:solidFill>
                  <a:srgbClr val="0070C0"/>
                </a:solidFill>
                <a:ea typeface="新細明體"/>
                <a:cs typeface="Calibri"/>
              </a:rPr>
              <a:t>range</a:t>
            </a:r>
            <a:r>
              <a:rPr lang="en-US" altLang="zh-TW" sz="2800" dirty="0">
                <a:ea typeface="新細明體"/>
                <a:cs typeface="Calibri"/>
              </a:rPr>
              <a:t>(</a:t>
            </a:r>
            <a:r>
              <a:rPr lang="en-US" altLang="zh-TW" sz="2800" dirty="0" err="1">
                <a:solidFill>
                  <a:srgbClr val="0070C0"/>
                </a:solidFill>
                <a:ea typeface="新細明體"/>
                <a:cs typeface="Calibri"/>
              </a:rPr>
              <a:t>len</a:t>
            </a:r>
            <a:r>
              <a:rPr lang="en-US" altLang="zh-TW" sz="2800" dirty="0">
                <a:ea typeface="新細明體"/>
                <a:cs typeface="Calibri"/>
              </a:rPr>
              <a:t>(s)):</a:t>
            </a:r>
            <a:r>
              <a:rPr lang="zh-TW" sz="2800" dirty="0">
                <a:ea typeface="新細明體"/>
                <a:cs typeface="Calibri"/>
              </a:rPr>
              <a:t> </a:t>
            </a:r>
            <a:endParaRPr lang="zh-TW" sz="2800" dirty="0">
              <a:ea typeface="新細明體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TW" sz="2800" dirty="0">
                <a:ea typeface="新細明體"/>
                <a:cs typeface="Calibri"/>
              </a:rPr>
              <a:t>      </a:t>
            </a:r>
            <a:r>
              <a:rPr lang="en-US" altLang="zh-TW" sz="2800" dirty="0">
                <a:ea typeface="新細明體"/>
                <a:cs typeface="Calibri"/>
              </a:rPr>
              <a:t>d[s[(c</a:t>
            </a:r>
            <a:r>
              <a:rPr lang="zh-TW" sz="2800">
                <a:ea typeface="新細明體"/>
                <a:cs typeface="Calibri"/>
              </a:rPr>
              <a:t>*</a:t>
            </a:r>
            <a:r>
              <a:rPr lang="en-US" altLang="zh-TW" sz="2800" dirty="0">
                <a:solidFill>
                  <a:schemeClr val="accent6"/>
                </a:solidFill>
                <a:ea typeface="新細明體"/>
                <a:cs typeface="Calibri"/>
              </a:rPr>
              <a:t>4</a:t>
            </a:r>
            <a:r>
              <a:rPr lang="zh-TW" sz="2800" dirty="0">
                <a:ea typeface="新細明體"/>
                <a:cs typeface="Calibri"/>
              </a:rPr>
              <a:t> </a:t>
            </a:r>
            <a:r>
              <a:rPr lang="en-US" altLang="zh-TW" sz="2800" dirty="0">
                <a:ea typeface="新細明體"/>
                <a:cs typeface="Calibri"/>
              </a:rPr>
              <a:t>+</a:t>
            </a:r>
            <a:r>
              <a:rPr lang="zh-TW" sz="2800" dirty="0">
                <a:ea typeface="新細明體"/>
                <a:cs typeface="Calibri"/>
              </a:rPr>
              <a:t> </a:t>
            </a:r>
            <a:r>
              <a:rPr lang="en-US" altLang="zh-TW" sz="2800" dirty="0">
                <a:solidFill>
                  <a:schemeClr val="accent6"/>
                </a:solidFill>
                <a:ea typeface="新細明體"/>
                <a:cs typeface="Calibri"/>
              </a:rPr>
              <a:t>15</a:t>
            </a:r>
            <a:r>
              <a:rPr lang="en-US" altLang="zh-TW" sz="2800" dirty="0">
                <a:ea typeface="新細明體"/>
                <a:cs typeface="Calibri"/>
              </a:rPr>
              <a:t>)%</a:t>
            </a:r>
            <a:r>
              <a:rPr lang="en-US" altLang="zh-TW" sz="2800" dirty="0">
                <a:solidFill>
                  <a:schemeClr val="accent6"/>
                </a:solidFill>
                <a:ea typeface="新細明體"/>
                <a:cs typeface="Calibri"/>
              </a:rPr>
              <a:t>27</a:t>
            </a:r>
            <a:r>
              <a:rPr lang="en-US" altLang="zh-TW" sz="2800" dirty="0">
                <a:ea typeface="新細明體"/>
                <a:cs typeface="Calibri"/>
              </a:rPr>
              <a:t>]]</a:t>
            </a:r>
            <a:r>
              <a:rPr lang="zh-TW" sz="2800" dirty="0">
                <a:ea typeface="新細明體"/>
                <a:cs typeface="Calibri"/>
              </a:rPr>
              <a:t> </a:t>
            </a:r>
            <a:r>
              <a:rPr lang="en-US" altLang="zh-TW" sz="2800" dirty="0">
                <a:ea typeface="新細明體"/>
                <a:cs typeface="Calibri"/>
              </a:rPr>
              <a:t>=</a:t>
            </a:r>
            <a:r>
              <a:rPr lang="zh-TW" sz="2800" dirty="0">
                <a:ea typeface="新細明體"/>
                <a:cs typeface="Calibri"/>
              </a:rPr>
              <a:t> </a:t>
            </a:r>
            <a:r>
              <a:rPr lang="en-US" altLang="zh-TW" sz="2800" dirty="0">
                <a:ea typeface="新細明體"/>
                <a:cs typeface="Calibri"/>
              </a:rPr>
              <a:t>s[c]</a:t>
            </a:r>
            <a:r>
              <a:rPr lang="zh-TW" sz="2800" dirty="0">
                <a:ea typeface="新細明體"/>
                <a:cs typeface="Calibri"/>
              </a:rPr>
              <a:t> </a:t>
            </a:r>
            <a:endParaRPr lang="zh-TW" sz="2800" dirty="0">
              <a:ea typeface="新細明體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zh-TW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70C0"/>
                </a:solidFill>
                <a:ea typeface="+mn-lt"/>
                <a:cs typeface="Calibri"/>
              </a:rPr>
              <a:t>print</a:t>
            </a:r>
            <a:r>
              <a:rPr lang="zh-TW" sz="2800" dirty="0">
                <a:ea typeface="新細明體"/>
                <a:cs typeface="Calibri"/>
              </a:rPr>
              <a:t> </a:t>
            </a:r>
            <a:r>
              <a:rPr lang="en-US" sz="2800" dirty="0">
                <a:ea typeface="+mn-lt"/>
                <a:cs typeface="Calibri"/>
              </a:rPr>
              <a:t>(d)</a:t>
            </a:r>
            <a:endParaRPr lang="zh-TW" sz="2800" dirty="0">
              <a:ea typeface="+mn-lt"/>
              <a:cs typeface="+mn-lt"/>
            </a:endParaRPr>
          </a:p>
          <a:p>
            <a:endParaRPr lang="zh-TW" sz="2800" dirty="0">
              <a:latin typeface="Segoe UI"/>
              <a:ea typeface="新細明體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834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2ADC017-4B36-477D-8295-AC990D18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67" y="209089"/>
            <a:ext cx="1638990" cy="886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5000">
                <a:ea typeface="新細明體"/>
                <a:cs typeface="Calibri"/>
              </a:rPr>
              <a:t>實作</a:t>
            </a:r>
          </a:p>
        </p:txBody>
      </p: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xmlns="" id="{B0CAACBF-4050-4E55-81E1-0C37BBF1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0" y="1832062"/>
            <a:ext cx="8246150" cy="350419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6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2ADC017-4B36-477D-8295-AC990D18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67" y="209089"/>
            <a:ext cx="1638990" cy="886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5000">
                <a:ea typeface="新細明體"/>
                <a:cs typeface="Calibri"/>
              </a:rPr>
              <a:t>答案</a:t>
            </a:r>
            <a:endParaRPr lang="zh-TW" altLang="en-US" sz="5000" dirty="0">
              <a:ea typeface="新細明體"/>
              <a:cs typeface="Calibri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F8A844D1-0D10-4270-9F1F-45E3D78CD1C5}"/>
              </a:ext>
            </a:extLst>
          </p:cNvPr>
          <p:cNvSpPr txBox="1">
            <a:spLocks/>
          </p:cNvSpPr>
          <p:nvPr/>
        </p:nvSpPr>
        <p:spPr>
          <a:xfrm>
            <a:off x="624431" y="1067632"/>
            <a:ext cx="7886700" cy="582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>
                <a:solidFill>
                  <a:srgbClr val="7030A0"/>
                </a:solidFill>
                <a:ea typeface="+mn-lt"/>
                <a:cs typeface="+mn-lt"/>
              </a:rPr>
              <a:t>import</a:t>
            </a:r>
            <a:r>
              <a:rPr lang="zh-TW">
                <a:ea typeface="+mn-lt"/>
                <a:cs typeface="+mn-lt"/>
              </a:rPr>
              <a:t> string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/>
          </a:p>
          <a:p>
            <a:pPr>
              <a:buFont typeface="Arial" panose="020B0604020202020204" pitchFamily="34" charset="0"/>
              <a:buNone/>
            </a:pPr>
            <a:r>
              <a:rPr lang="zh-TW">
                <a:ea typeface="+mn-lt"/>
                <a:cs typeface="+mn-lt"/>
              </a:rPr>
              <a:t>s = string.ascii_lowercase </a:t>
            </a:r>
            <a:r>
              <a:rPr lang="zh-TW">
                <a:solidFill>
                  <a:schemeClr val="accent2"/>
                </a:solidFill>
                <a:ea typeface="+mn-lt"/>
                <a:cs typeface="+mn-lt"/>
              </a:rPr>
              <a:t># a-z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/>
          </a:p>
          <a:p>
            <a:pPr>
              <a:buFont typeface="Arial" panose="020B0604020202020204" pitchFamily="34" charset="0"/>
              <a:buNone/>
            </a:pPr>
            <a:r>
              <a:rPr lang="zh-TW">
                <a:ea typeface="+mn-lt"/>
                <a:cs typeface="+mn-lt"/>
              </a:rPr>
              <a:t>s += </a:t>
            </a:r>
            <a:r>
              <a:rPr lang="zh-TW">
                <a:solidFill>
                  <a:srgbClr val="C00000"/>
                </a:solidFill>
                <a:ea typeface="+mn-lt"/>
                <a:cs typeface="+mn-lt"/>
              </a:rPr>
              <a:t>'_'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>
                <a:ea typeface="+mn-lt"/>
                <a:cs typeface="+mn-lt"/>
              </a:rPr>
              <a:t>d = {} 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endParaRPr lang="zh-TW"/>
          </a:p>
          <a:p>
            <a:pPr>
              <a:buFont typeface="Arial" panose="020B0604020202020204" pitchFamily="34" charset="0"/>
              <a:buNone/>
            </a:pPr>
            <a:r>
              <a:rPr lang="zh-TW">
                <a:solidFill>
                  <a:srgbClr val="7030A0"/>
                </a:solidFill>
                <a:ea typeface="+mn-lt"/>
                <a:cs typeface="+mn-lt"/>
              </a:rPr>
              <a:t>for</a:t>
            </a:r>
            <a:r>
              <a:rPr lang="zh-TW">
                <a:ea typeface="+mn-lt"/>
                <a:cs typeface="+mn-lt"/>
              </a:rPr>
              <a:t> c </a:t>
            </a:r>
            <a:r>
              <a:rPr lang="zh-TW">
                <a:solidFill>
                  <a:srgbClr val="7030A0"/>
                </a:solidFill>
                <a:ea typeface="+mn-lt"/>
                <a:cs typeface="+mn-lt"/>
              </a:rPr>
              <a:t>in</a:t>
            </a:r>
            <a:r>
              <a:rPr lang="zh-TW">
                <a:ea typeface="+mn-lt"/>
                <a:cs typeface="+mn-lt"/>
              </a:rPr>
              <a:t> </a:t>
            </a:r>
            <a:r>
              <a:rPr lang="zh-TW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range</a:t>
            </a:r>
            <a:r>
              <a:rPr lang="zh-TW">
                <a:ea typeface="+mn-lt"/>
                <a:cs typeface="+mn-lt"/>
              </a:rPr>
              <a:t>(</a:t>
            </a:r>
            <a:r>
              <a:rPr lang="zh-TW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len</a:t>
            </a:r>
            <a:r>
              <a:rPr lang="zh-TW">
                <a:ea typeface="+mn-lt"/>
                <a:cs typeface="+mn-lt"/>
              </a:rPr>
              <a:t>(s)):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/>
          </a:p>
          <a:p>
            <a:pPr>
              <a:buFont typeface="Arial" panose="020B0604020202020204" pitchFamily="34" charset="0"/>
              <a:buNone/>
            </a:pPr>
            <a:r>
              <a:rPr lang="zh-TW">
                <a:ea typeface="+mn-lt"/>
                <a:cs typeface="+mn-lt"/>
              </a:rPr>
              <a:t>      d[s[(c*</a:t>
            </a:r>
            <a:r>
              <a:rPr lang="zh-TW">
                <a:solidFill>
                  <a:schemeClr val="accent6"/>
                </a:solidFill>
                <a:ea typeface="+mn-lt"/>
                <a:cs typeface="+mn-lt"/>
              </a:rPr>
              <a:t>4</a:t>
            </a:r>
            <a:r>
              <a:rPr lang="zh-TW">
                <a:ea typeface="+mn-lt"/>
                <a:cs typeface="+mn-lt"/>
              </a:rPr>
              <a:t> + </a:t>
            </a:r>
            <a:r>
              <a:rPr lang="zh-TW">
                <a:solidFill>
                  <a:schemeClr val="accent6"/>
                </a:solidFill>
                <a:ea typeface="+mn-lt"/>
                <a:cs typeface="+mn-lt"/>
              </a:rPr>
              <a:t>15</a:t>
            </a:r>
            <a:r>
              <a:rPr lang="zh-TW">
                <a:ea typeface="+mn-lt"/>
                <a:cs typeface="+mn-lt"/>
              </a:rPr>
              <a:t>)%</a:t>
            </a:r>
            <a:r>
              <a:rPr lang="zh-TW">
                <a:solidFill>
                  <a:schemeClr val="accent6"/>
                </a:solidFill>
                <a:ea typeface="+mn-lt"/>
                <a:cs typeface="+mn-lt"/>
              </a:rPr>
              <a:t>27</a:t>
            </a:r>
            <a:r>
              <a:rPr lang="zh-TW">
                <a:ea typeface="+mn-lt"/>
                <a:cs typeface="+mn-lt"/>
              </a:rPr>
              <a:t>]] = s[c]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/>
          </a:p>
          <a:p>
            <a:pPr>
              <a:buFont typeface="Arial" panose="020B0604020202020204" pitchFamily="34" charset="0"/>
              <a:buNone/>
            </a:pPr>
            <a:endParaRPr lang="zh-TW"/>
          </a:p>
          <a:p>
            <a:pPr>
              <a:buFont typeface="Arial" panose="020B0604020202020204" pitchFamily="34" charset="0"/>
              <a:buNone/>
            </a:pPr>
            <a:r>
              <a:rPr lang="zh-TW">
                <a:ea typeface="+mn-lt"/>
                <a:cs typeface="+mn-lt"/>
              </a:rPr>
              <a:t>ciphertext = </a:t>
            </a:r>
            <a:r>
              <a:rPr lang="zh-TW">
                <a:solidFill>
                  <a:srgbClr val="C00000"/>
                </a:solidFill>
                <a:ea typeface="+mn-lt"/>
                <a:cs typeface="+mn-lt"/>
              </a:rPr>
              <a:t>'ifpmluglesecdlqp_rclfrseljpkq'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/>
          </a:p>
          <a:p>
            <a:pPr>
              <a:buFont typeface="Arial" panose="020B0604020202020204" pitchFamily="34" charset="0"/>
              <a:buNone/>
            </a:pPr>
            <a:r>
              <a:rPr lang="zh-TW">
                <a:ea typeface="+mn-lt"/>
                <a:cs typeface="+mn-lt"/>
              </a:rPr>
              <a:t>s1 = </a:t>
            </a:r>
            <a:r>
              <a:rPr lang="zh-TW">
                <a:solidFill>
                  <a:srgbClr val="C00000"/>
                </a:solidFill>
                <a:ea typeface="+mn-lt"/>
                <a:cs typeface="+mn-lt"/>
              </a:rPr>
              <a:t>''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/>
          </a:p>
          <a:p>
            <a:pPr>
              <a:buFont typeface="Arial" panose="020B0604020202020204" pitchFamily="34" charset="0"/>
              <a:buNone/>
            </a:pPr>
            <a:endParaRPr lang="zh-TW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>
                <a:solidFill>
                  <a:srgbClr val="7030A0"/>
                </a:solidFill>
                <a:ea typeface="+mn-lt"/>
                <a:cs typeface="+mn-lt"/>
              </a:rPr>
              <a:t>for</a:t>
            </a:r>
            <a:r>
              <a:rPr lang="zh-TW">
                <a:ea typeface="+mn-lt"/>
                <a:cs typeface="+mn-lt"/>
              </a:rPr>
              <a:t> x </a:t>
            </a:r>
            <a:r>
              <a:rPr lang="zh-TW">
                <a:solidFill>
                  <a:srgbClr val="7030A0"/>
                </a:solidFill>
                <a:ea typeface="+mn-lt"/>
                <a:cs typeface="+mn-lt"/>
              </a:rPr>
              <a:t>in</a:t>
            </a:r>
            <a:r>
              <a:rPr lang="zh-TW">
                <a:ea typeface="+mn-lt"/>
                <a:cs typeface="+mn-lt"/>
              </a:rPr>
              <a:t> ciphertext :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/>
          </a:p>
          <a:p>
            <a:pPr>
              <a:buFont typeface="Arial" panose="020B0604020202020204" pitchFamily="34" charset="0"/>
              <a:buNone/>
            </a:pPr>
            <a:r>
              <a:rPr lang="zh-TW">
                <a:ea typeface="+mn-lt"/>
                <a:cs typeface="+mn-lt"/>
              </a:rPr>
              <a:t>     s1 += d[x] </a:t>
            </a:r>
            <a:endParaRPr lang="zh-TW"/>
          </a:p>
          <a:p>
            <a:pPr>
              <a:buFont typeface="Arial" panose="020B0604020202020204" pitchFamily="34" charset="0"/>
              <a:buNone/>
            </a:pPr>
            <a:endParaRPr lang="zh-TW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print</a:t>
            </a:r>
            <a:r>
              <a:rPr lang="en-US" altLang="zh-TW" dirty="0">
                <a:ea typeface="+mn-lt"/>
                <a:cs typeface="+mn-lt"/>
              </a:rPr>
              <a:t>(s1)</a:t>
            </a:r>
            <a:endParaRPr lang="zh-TW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85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4C333A-E828-4F69-9DB6-783677C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623"/>
            <a:ext cx="7886700" cy="1325563"/>
          </a:xfrm>
        </p:spPr>
        <p:txBody>
          <a:bodyPr/>
          <a:lstStyle/>
          <a:p>
            <a:pPr algn="ctr"/>
            <a:r>
              <a:rPr lang="zh-TW" altLang="en-US">
                <a:ea typeface="新細明體"/>
                <a:cs typeface="Calibri Light"/>
              </a:rPr>
              <a:t>加密公式</a:t>
            </a:r>
            <a:endParaRPr lang="zh-TW" altLang="en-US">
              <a:cs typeface="Calibri Light" panose="020F03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02E1F5-0BED-4CDE-86B6-BB5C0463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59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4000">
                <a:ea typeface="新細明體"/>
                <a:cs typeface="Calibri"/>
              </a:rPr>
              <a:t>( </a:t>
            </a:r>
            <a:r>
              <a:rPr lang="zh-TW" altLang="en-US" sz="4000">
                <a:solidFill>
                  <a:srgbClr val="FF0000"/>
                </a:solidFill>
                <a:ea typeface="新細明體"/>
                <a:cs typeface="Calibri"/>
              </a:rPr>
              <a:t>編號</a:t>
            </a:r>
            <a:r>
              <a:rPr lang="zh-TW" altLang="en-US" sz="4000">
                <a:ea typeface="新細明體"/>
                <a:cs typeface="Calibri"/>
              </a:rPr>
              <a:t>  *  4  +  15 )  %  27</a:t>
            </a:r>
            <a:endParaRPr lang="zh-TW" altLang="en-US" sz="4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34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4C333A-E828-4F69-9DB6-783677C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623"/>
            <a:ext cx="7886700" cy="1325563"/>
          </a:xfrm>
        </p:spPr>
        <p:txBody>
          <a:bodyPr/>
          <a:lstStyle/>
          <a:p>
            <a:pPr algn="ctr"/>
            <a:r>
              <a:rPr lang="zh-TW" altLang="en-US">
                <a:ea typeface="新細明體"/>
                <a:cs typeface="Calibri Light"/>
              </a:rPr>
              <a:t>加密公式</a:t>
            </a:r>
            <a:endParaRPr lang="zh-TW" altLang="en-US">
              <a:cs typeface="Calibri Light" panose="020F03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02E1F5-0BED-4CDE-86B6-BB5C0463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59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4000">
                <a:ea typeface="新細明體"/>
                <a:cs typeface="Calibri"/>
              </a:rPr>
              <a:t>( </a:t>
            </a:r>
            <a:r>
              <a:rPr lang="zh-TW" altLang="en-US" sz="4000">
                <a:solidFill>
                  <a:srgbClr val="FF0000"/>
                </a:solidFill>
                <a:ea typeface="新細明體"/>
                <a:cs typeface="Calibri"/>
              </a:rPr>
              <a:t>編號</a:t>
            </a:r>
            <a:r>
              <a:rPr lang="zh-TW" altLang="en-US" sz="4000">
                <a:ea typeface="新細明體"/>
                <a:cs typeface="Calibri"/>
              </a:rPr>
              <a:t>  *  4  +  15 )  %  27</a:t>
            </a:r>
            <a:endParaRPr lang="zh-TW" altLang="en-US" sz="4000">
              <a:cs typeface="Calibri" panose="020F0502020204030204"/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xmlns="" id="{42DA84B5-569A-4356-A1AD-217DA97B43C6}"/>
              </a:ext>
            </a:extLst>
          </p:cNvPr>
          <p:cNvSpPr/>
          <p:nvPr/>
        </p:nvSpPr>
        <p:spPr>
          <a:xfrm>
            <a:off x="6597755" y="1738525"/>
            <a:ext cx="484094" cy="977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BD37666F-EBB9-40E6-BE40-CF45E20D2D44}"/>
              </a:ext>
            </a:extLst>
          </p:cNvPr>
          <p:cNvSpPr txBox="1"/>
          <p:nvPr/>
        </p:nvSpPr>
        <p:spPr>
          <a:xfrm>
            <a:off x="1434640" y="2942891"/>
            <a:ext cx="753386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5000">
                <a:ea typeface="新細明體"/>
              </a:rPr>
              <a:t>因為最多只有27個字母</a:t>
            </a:r>
            <a:endParaRPr lang="zh-TW" altLang="en-US" sz="500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3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4C333A-E828-4F69-9DB6-783677C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623"/>
            <a:ext cx="7886700" cy="1325563"/>
          </a:xfrm>
        </p:spPr>
        <p:txBody>
          <a:bodyPr/>
          <a:lstStyle/>
          <a:p>
            <a:pPr algn="ctr"/>
            <a:r>
              <a:rPr lang="zh-TW" altLang="en-US">
                <a:ea typeface="新細明體"/>
                <a:cs typeface="Calibri Light"/>
              </a:rPr>
              <a:t>加密公式</a:t>
            </a:r>
            <a:endParaRPr lang="zh-TW" altLang="en-US">
              <a:cs typeface="Calibri Light" panose="020F03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02E1F5-0BED-4CDE-86B6-BB5C0463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59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4000">
                <a:ea typeface="新細明體"/>
                <a:cs typeface="Calibri"/>
              </a:rPr>
              <a:t>( </a:t>
            </a:r>
            <a:r>
              <a:rPr lang="zh-TW" altLang="en-US" sz="4000">
                <a:solidFill>
                  <a:srgbClr val="FF0000"/>
                </a:solidFill>
                <a:ea typeface="新細明體"/>
                <a:cs typeface="Calibri"/>
              </a:rPr>
              <a:t>編號</a:t>
            </a:r>
            <a:r>
              <a:rPr lang="zh-TW" altLang="en-US" sz="4000">
                <a:ea typeface="新細明體"/>
                <a:cs typeface="Calibri"/>
              </a:rPr>
              <a:t>  *  4  +  15 )  %  27</a:t>
            </a:r>
            <a:endParaRPr lang="zh-TW" altLang="en-US" sz="4000">
              <a:cs typeface="Calibri" panose="020F0502020204030204"/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xmlns="" id="{42DA84B5-569A-4356-A1AD-217DA97B43C6}"/>
              </a:ext>
            </a:extLst>
          </p:cNvPr>
          <p:cNvSpPr/>
          <p:nvPr/>
        </p:nvSpPr>
        <p:spPr>
          <a:xfrm>
            <a:off x="6597755" y="1738525"/>
            <a:ext cx="484094" cy="977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BD37666F-EBB9-40E6-BE40-CF45E20D2D44}"/>
              </a:ext>
            </a:extLst>
          </p:cNvPr>
          <p:cNvSpPr txBox="1"/>
          <p:nvPr/>
        </p:nvSpPr>
        <p:spPr>
          <a:xfrm>
            <a:off x="1434640" y="2942891"/>
            <a:ext cx="753386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5000">
                <a:ea typeface="新細明體"/>
              </a:rPr>
              <a:t>因為最多只有27個字母</a:t>
            </a:r>
            <a:endParaRPr lang="zh-TW" altLang="en-US" sz="5000">
              <a:ea typeface="新細明體"/>
              <a:cs typeface="Calibri"/>
            </a:endParaRPr>
          </a:p>
          <a:p>
            <a:pPr algn="ctr"/>
            <a:r>
              <a:rPr lang="zh-TW" altLang="en-US" sz="5000">
                <a:ea typeface="新細明體"/>
                <a:cs typeface="Calibri"/>
              </a:rPr>
              <a:t>編號最多只到數字26</a:t>
            </a:r>
          </a:p>
        </p:txBody>
      </p:sp>
    </p:spTree>
    <p:extLst>
      <p:ext uri="{BB962C8B-B14F-4D97-AF65-F5344CB8AC3E}">
        <p14:creationId xmlns:p14="http://schemas.microsoft.com/office/powerpoint/2010/main" val="29179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4C333A-E828-4F69-9DB6-783677C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623"/>
            <a:ext cx="7886700" cy="1325563"/>
          </a:xfrm>
        </p:spPr>
        <p:txBody>
          <a:bodyPr/>
          <a:lstStyle/>
          <a:p>
            <a:pPr algn="ctr"/>
            <a:r>
              <a:rPr lang="zh-TW" altLang="en-US">
                <a:ea typeface="新細明體"/>
                <a:cs typeface="Calibri Light"/>
              </a:rPr>
              <a:t>加密公式</a:t>
            </a:r>
            <a:endParaRPr lang="zh-TW" altLang="en-US">
              <a:cs typeface="Calibri Light" panose="020F03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02E1F5-0BED-4CDE-86B6-BB5C0463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59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4000">
                <a:ea typeface="新細明體"/>
                <a:cs typeface="Calibri"/>
              </a:rPr>
              <a:t>( </a:t>
            </a:r>
            <a:r>
              <a:rPr lang="zh-TW" altLang="en-US" sz="4000">
                <a:solidFill>
                  <a:srgbClr val="FF0000"/>
                </a:solidFill>
                <a:ea typeface="新細明體"/>
                <a:cs typeface="Calibri"/>
              </a:rPr>
              <a:t>編號</a:t>
            </a:r>
            <a:r>
              <a:rPr lang="zh-TW" altLang="en-US" sz="4000">
                <a:ea typeface="新細明體"/>
                <a:cs typeface="Calibri"/>
              </a:rPr>
              <a:t>  *  4  +  15 )  %  27</a:t>
            </a:r>
            <a:endParaRPr lang="zh-TW" altLang="en-US" sz="4000">
              <a:cs typeface="Calibri" panose="020F0502020204030204"/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xmlns="" id="{42DA84B5-569A-4356-A1AD-217DA97B43C6}"/>
              </a:ext>
            </a:extLst>
          </p:cNvPr>
          <p:cNvSpPr/>
          <p:nvPr/>
        </p:nvSpPr>
        <p:spPr>
          <a:xfrm>
            <a:off x="6597755" y="1738525"/>
            <a:ext cx="484094" cy="977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BD37666F-EBB9-40E6-BE40-CF45E20D2D44}"/>
              </a:ext>
            </a:extLst>
          </p:cNvPr>
          <p:cNvSpPr txBox="1"/>
          <p:nvPr/>
        </p:nvSpPr>
        <p:spPr>
          <a:xfrm>
            <a:off x="1434640" y="2942891"/>
            <a:ext cx="753386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5000">
                <a:ea typeface="新細明體"/>
              </a:rPr>
              <a:t>因為最多只有27個字母</a:t>
            </a:r>
            <a:endParaRPr lang="zh-TW" altLang="en-US" sz="5000">
              <a:ea typeface="新細明體"/>
              <a:cs typeface="Calibri"/>
            </a:endParaRPr>
          </a:p>
          <a:p>
            <a:pPr algn="ctr"/>
            <a:r>
              <a:rPr lang="zh-TW" altLang="en-US" sz="5000">
                <a:ea typeface="新細明體"/>
                <a:cs typeface="Calibri"/>
              </a:rPr>
              <a:t>編號最多只到數字26</a:t>
            </a:r>
          </a:p>
          <a:p>
            <a:pPr algn="ctr"/>
            <a:r>
              <a:rPr lang="zh-TW" altLang="en-US" sz="5000">
                <a:ea typeface="新細明體"/>
                <a:cs typeface="Calibri"/>
              </a:rPr>
              <a:t>任何數模27就會 &lt; 27</a:t>
            </a:r>
          </a:p>
          <a:p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9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4C333A-E828-4F69-9DB6-783677C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623"/>
            <a:ext cx="7886700" cy="1325563"/>
          </a:xfrm>
        </p:spPr>
        <p:txBody>
          <a:bodyPr/>
          <a:lstStyle/>
          <a:p>
            <a:pPr algn="ctr"/>
            <a:r>
              <a:rPr lang="zh-TW" altLang="en-US">
                <a:ea typeface="新細明體"/>
                <a:cs typeface="Calibri Light"/>
              </a:rPr>
              <a:t>加密公式</a:t>
            </a:r>
            <a:endParaRPr lang="zh-TW" altLang="en-US">
              <a:cs typeface="Calibri Light" panose="020F03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02E1F5-0BED-4CDE-86B6-BB5C0463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59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4000">
                <a:ea typeface="新細明體"/>
                <a:cs typeface="Calibri"/>
              </a:rPr>
              <a:t>( </a:t>
            </a:r>
            <a:r>
              <a:rPr lang="zh-TW" altLang="en-US" sz="4000">
                <a:solidFill>
                  <a:srgbClr val="FF0000"/>
                </a:solidFill>
                <a:ea typeface="新細明體"/>
                <a:cs typeface="Calibri"/>
              </a:rPr>
              <a:t>編號</a:t>
            </a:r>
            <a:r>
              <a:rPr lang="zh-TW" altLang="en-US" sz="4000">
                <a:ea typeface="新細明體"/>
                <a:cs typeface="Calibri"/>
              </a:rPr>
              <a:t>  *  4  +  15 )  %  27</a:t>
            </a:r>
            <a:endParaRPr lang="zh-TW" altLang="en-US" sz="4000">
              <a:cs typeface="Calibri" panose="020F0502020204030204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39F87229-10F1-437A-B919-E31A389ED2D2}"/>
              </a:ext>
            </a:extLst>
          </p:cNvPr>
          <p:cNvSpPr txBox="1"/>
          <p:nvPr/>
        </p:nvSpPr>
        <p:spPr>
          <a:xfrm>
            <a:off x="890050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solidFill>
                  <a:srgbClr val="000000"/>
                </a:solidFill>
                <a:ea typeface="新細明體"/>
                <a:cs typeface="Calibri"/>
              </a:rPr>
              <a:t>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7CF56E3-DD68-4B8A-9CD7-7C58C0D152EB}"/>
              </a:ext>
            </a:extLst>
          </p:cNvPr>
          <p:cNvSpPr txBox="1"/>
          <p:nvPr/>
        </p:nvSpPr>
        <p:spPr>
          <a:xfrm>
            <a:off x="1458824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AF8513FB-892E-49D5-B7B1-1666DBD5E7DB}"/>
              </a:ext>
            </a:extLst>
          </p:cNvPr>
          <p:cNvSpPr txBox="1"/>
          <p:nvPr/>
        </p:nvSpPr>
        <p:spPr>
          <a:xfrm>
            <a:off x="2017300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58B5BDA6-63CD-4F56-902F-85955F0C68B3}"/>
              </a:ext>
            </a:extLst>
          </p:cNvPr>
          <p:cNvSpPr txBox="1"/>
          <p:nvPr/>
        </p:nvSpPr>
        <p:spPr>
          <a:xfrm>
            <a:off x="2543553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DE4C8BA2-A086-4B83-AC4F-481E93B77DBB}"/>
              </a:ext>
            </a:extLst>
          </p:cNvPr>
          <p:cNvSpPr txBox="1"/>
          <p:nvPr/>
        </p:nvSpPr>
        <p:spPr>
          <a:xfrm>
            <a:off x="3102999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4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DBE58D7C-F5ED-4071-9081-DE1F4BC5FB15}"/>
              </a:ext>
            </a:extLst>
          </p:cNvPr>
          <p:cNvSpPr txBox="1"/>
          <p:nvPr/>
        </p:nvSpPr>
        <p:spPr>
          <a:xfrm>
            <a:off x="5304076" y="3344561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C455D9EC-EE8F-46D9-A774-523E2A9B0972}"/>
              </a:ext>
            </a:extLst>
          </p:cNvPr>
          <p:cNvSpPr txBox="1"/>
          <p:nvPr/>
        </p:nvSpPr>
        <p:spPr>
          <a:xfrm>
            <a:off x="6028279" y="3344561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AC7DB75E-EC96-4A25-B6E2-DD036A4BC570}"/>
              </a:ext>
            </a:extLst>
          </p:cNvPr>
          <p:cNvSpPr txBox="1"/>
          <p:nvPr/>
        </p:nvSpPr>
        <p:spPr>
          <a:xfrm>
            <a:off x="6780104" y="3344561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987979FB-9F62-46F8-8D7A-09AB91D2AFA2}"/>
              </a:ext>
            </a:extLst>
          </p:cNvPr>
          <p:cNvSpPr txBox="1"/>
          <p:nvPr/>
        </p:nvSpPr>
        <p:spPr>
          <a:xfrm>
            <a:off x="7138692" y="3398349"/>
            <a:ext cx="72614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25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7B401BF8-9806-4011-BFCB-73080C776C4B}"/>
              </a:ext>
            </a:extLst>
          </p:cNvPr>
          <p:cNvSpPr txBox="1"/>
          <p:nvPr/>
        </p:nvSpPr>
        <p:spPr>
          <a:xfrm>
            <a:off x="7647015" y="3398349"/>
            <a:ext cx="7440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26</a:t>
            </a: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xmlns="" id="{F71DF6E0-4AD2-44FE-ADC2-D4B21735066C}"/>
              </a:ext>
            </a:extLst>
          </p:cNvPr>
          <p:cNvSpPr/>
          <p:nvPr/>
        </p:nvSpPr>
        <p:spPr>
          <a:xfrm>
            <a:off x="871290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xmlns="" id="{D9DCC1B0-21B8-449F-A8F4-DDD231326742}"/>
              </a:ext>
            </a:extLst>
          </p:cNvPr>
          <p:cNvSpPr/>
          <p:nvPr/>
        </p:nvSpPr>
        <p:spPr>
          <a:xfrm>
            <a:off x="1422135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xmlns="" id="{F5C1E35D-755D-456B-AA46-6063B582070F}"/>
              </a:ext>
            </a:extLst>
          </p:cNvPr>
          <p:cNvSpPr/>
          <p:nvPr/>
        </p:nvSpPr>
        <p:spPr>
          <a:xfrm>
            <a:off x="1980611" y="2930996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xmlns="" id="{751DDAE6-1006-4E3B-9AC4-93B05324D7A2}"/>
              </a:ext>
            </a:extLst>
          </p:cNvPr>
          <p:cNvSpPr/>
          <p:nvPr/>
        </p:nvSpPr>
        <p:spPr>
          <a:xfrm>
            <a:off x="2524793" y="2930996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xmlns="" id="{3254717E-A17D-465F-A81B-24DF32895AAD}"/>
              </a:ext>
            </a:extLst>
          </p:cNvPr>
          <p:cNvSpPr/>
          <p:nvPr/>
        </p:nvSpPr>
        <p:spPr>
          <a:xfrm>
            <a:off x="3066310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xmlns="" id="{05ABA751-0A40-4A2D-B4E0-057B8D502F40}"/>
              </a:ext>
            </a:extLst>
          </p:cNvPr>
          <p:cNvSpPr/>
          <p:nvPr/>
        </p:nvSpPr>
        <p:spPr>
          <a:xfrm>
            <a:off x="7263367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xmlns="" id="{DC696D21-DB2F-4F32-B64C-15026D54E107}"/>
              </a:ext>
            </a:extLst>
          </p:cNvPr>
          <p:cNvSpPr/>
          <p:nvPr/>
        </p:nvSpPr>
        <p:spPr>
          <a:xfrm>
            <a:off x="7780654" y="2930996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FC01FA7-D4B4-4360-B0CD-EA7C71598178}"/>
              </a:ext>
            </a:extLst>
          </p:cNvPr>
          <p:cNvSpPr/>
          <p:nvPr/>
        </p:nvSpPr>
        <p:spPr>
          <a:xfrm>
            <a:off x="828750" y="1789186"/>
            <a:ext cx="7485530" cy="113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>
                <a:ea typeface="新細明體"/>
                <a:cs typeface="Calibri"/>
              </a:rPr>
              <a:t>a b c d e … p … w x y z </a:t>
            </a:r>
            <a:r>
              <a:rPr lang="zh-TW" altLang="en-US" sz="6000">
                <a:solidFill>
                  <a:srgbClr val="FFFF00"/>
                </a:solidFill>
                <a:ea typeface="新細明體"/>
                <a:cs typeface="Calibri"/>
              </a:rPr>
              <a:t>_</a:t>
            </a:r>
            <a:endParaRPr lang="zh-TW" altLang="en-US" sz="4000">
              <a:solidFill>
                <a:srgbClr val="FFFF00"/>
              </a:solidFill>
              <a:ea typeface="新細明體"/>
              <a:cs typeface="Calibri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7C144A7A-3FA3-4D5E-BF33-3F6D30A5CA93}"/>
              </a:ext>
            </a:extLst>
          </p:cNvPr>
          <p:cNvSpPr txBox="1"/>
          <p:nvPr/>
        </p:nvSpPr>
        <p:spPr>
          <a:xfrm>
            <a:off x="4225404" y="3398349"/>
            <a:ext cx="7275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15</a:t>
            </a:r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xmlns="" id="{19A73C9F-67E7-40EF-A25F-4706657C8454}"/>
              </a:ext>
            </a:extLst>
          </p:cNvPr>
          <p:cNvSpPr/>
          <p:nvPr/>
        </p:nvSpPr>
        <p:spPr>
          <a:xfrm>
            <a:off x="4312283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4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4C333A-E828-4F69-9DB6-783677C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623"/>
            <a:ext cx="7886700" cy="1325563"/>
          </a:xfrm>
        </p:spPr>
        <p:txBody>
          <a:bodyPr/>
          <a:lstStyle/>
          <a:p>
            <a:pPr algn="ctr"/>
            <a:r>
              <a:rPr lang="zh-TW" altLang="en-US">
                <a:ea typeface="新細明體"/>
                <a:cs typeface="Calibri Light"/>
              </a:rPr>
              <a:t>加密公式</a:t>
            </a:r>
            <a:endParaRPr lang="zh-TW" altLang="en-US">
              <a:cs typeface="Calibri Light" panose="020F03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02E1F5-0BED-4CDE-86B6-BB5C0463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59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4000">
                <a:ea typeface="新細明體"/>
                <a:cs typeface="Calibri"/>
              </a:rPr>
              <a:t>( </a:t>
            </a:r>
            <a:r>
              <a:rPr lang="zh-TW" altLang="en-US" sz="4000">
                <a:solidFill>
                  <a:srgbClr val="FF0000"/>
                </a:solidFill>
                <a:ea typeface="新細明體"/>
                <a:cs typeface="Calibri"/>
              </a:rPr>
              <a:t>編號</a:t>
            </a:r>
            <a:r>
              <a:rPr lang="zh-TW" altLang="en-US" sz="4000">
                <a:ea typeface="新細明體"/>
                <a:cs typeface="Calibri"/>
              </a:rPr>
              <a:t>  *  4  +  15 )  %  27</a:t>
            </a:r>
            <a:endParaRPr lang="zh-TW" altLang="en-US" sz="4000">
              <a:cs typeface="Calibri" panose="020F0502020204030204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39F87229-10F1-437A-B919-E31A389ED2D2}"/>
              </a:ext>
            </a:extLst>
          </p:cNvPr>
          <p:cNvSpPr txBox="1"/>
          <p:nvPr/>
        </p:nvSpPr>
        <p:spPr>
          <a:xfrm>
            <a:off x="890050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  <a:ea typeface="新細明體"/>
                <a:cs typeface="Calibri"/>
              </a:rPr>
              <a:t>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7CF56E3-DD68-4B8A-9CD7-7C58C0D152EB}"/>
              </a:ext>
            </a:extLst>
          </p:cNvPr>
          <p:cNvSpPr txBox="1"/>
          <p:nvPr/>
        </p:nvSpPr>
        <p:spPr>
          <a:xfrm>
            <a:off x="1458824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AF8513FB-892E-49D5-B7B1-1666DBD5E7DB}"/>
              </a:ext>
            </a:extLst>
          </p:cNvPr>
          <p:cNvSpPr txBox="1"/>
          <p:nvPr/>
        </p:nvSpPr>
        <p:spPr>
          <a:xfrm>
            <a:off x="2017300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58B5BDA6-63CD-4F56-902F-85955F0C68B3}"/>
              </a:ext>
            </a:extLst>
          </p:cNvPr>
          <p:cNvSpPr txBox="1"/>
          <p:nvPr/>
        </p:nvSpPr>
        <p:spPr>
          <a:xfrm>
            <a:off x="2543553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DE4C8BA2-A086-4B83-AC4F-481E93B77DBB}"/>
              </a:ext>
            </a:extLst>
          </p:cNvPr>
          <p:cNvSpPr txBox="1"/>
          <p:nvPr/>
        </p:nvSpPr>
        <p:spPr>
          <a:xfrm>
            <a:off x="3102999" y="3398349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4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DBE58D7C-F5ED-4071-9081-DE1F4BC5FB15}"/>
              </a:ext>
            </a:extLst>
          </p:cNvPr>
          <p:cNvSpPr txBox="1"/>
          <p:nvPr/>
        </p:nvSpPr>
        <p:spPr>
          <a:xfrm>
            <a:off x="5304076" y="3344561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C455D9EC-EE8F-46D9-A774-523E2A9B0972}"/>
              </a:ext>
            </a:extLst>
          </p:cNvPr>
          <p:cNvSpPr txBox="1"/>
          <p:nvPr/>
        </p:nvSpPr>
        <p:spPr>
          <a:xfrm>
            <a:off x="6028279" y="3344561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AC7DB75E-EC96-4A25-B6E2-DD036A4BC570}"/>
              </a:ext>
            </a:extLst>
          </p:cNvPr>
          <p:cNvSpPr txBox="1"/>
          <p:nvPr/>
        </p:nvSpPr>
        <p:spPr>
          <a:xfrm>
            <a:off x="6780104" y="3344561"/>
            <a:ext cx="439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4000" dirty="0">
              <a:ea typeface="新細明體"/>
              <a:cs typeface="Calibri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987979FB-9F62-46F8-8D7A-09AB91D2AFA2}"/>
              </a:ext>
            </a:extLst>
          </p:cNvPr>
          <p:cNvSpPr txBox="1"/>
          <p:nvPr/>
        </p:nvSpPr>
        <p:spPr>
          <a:xfrm>
            <a:off x="7138692" y="3398349"/>
            <a:ext cx="72614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25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7B401BF8-9806-4011-BFCB-73080C776C4B}"/>
              </a:ext>
            </a:extLst>
          </p:cNvPr>
          <p:cNvSpPr txBox="1"/>
          <p:nvPr/>
        </p:nvSpPr>
        <p:spPr>
          <a:xfrm>
            <a:off x="7647015" y="3398349"/>
            <a:ext cx="7440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26</a:t>
            </a: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xmlns="" id="{F71DF6E0-4AD2-44FE-ADC2-D4B21735066C}"/>
              </a:ext>
            </a:extLst>
          </p:cNvPr>
          <p:cNvSpPr/>
          <p:nvPr/>
        </p:nvSpPr>
        <p:spPr>
          <a:xfrm>
            <a:off x="871290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xmlns="" id="{D9DCC1B0-21B8-449F-A8F4-DDD231326742}"/>
              </a:ext>
            </a:extLst>
          </p:cNvPr>
          <p:cNvSpPr/>
          <p:nvPr/>
        </p:nvSpPr>
        <p:spPr>
          <a:xfrm>
            <a:off x="1422135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xmlns="" id="{F5C1E35D-755D-456B-AA46-6063B582070F}"/>
              </a:ext>
            </a:extLst>
          </p:cNvPr>
          <p:cNvSpPr/>
          <p:nvPr/>
        </p:nvSpPr>
        <p:spPr>
          <a:xfrm>
            <a:off x="1980611" y="2930996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xmlns="" id="{751DDAE6-1006-4E3B-9AC4-93B05324D7A2}"/>
              </a:ext>
            </a:extLst>
          </p:cNvPr>
          <p:cNvSpPr/>
          <p:nvPr/>
        </p:nvSpPr>
        <p:spPr>
          <a:xfrm>
            <a:off x="2524793" y="2930996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xmlns="" id="{3254717E-A17D-465F-A81B-24DF32895AAD}"/>
              </a:ext>
            </a:extLst>
          </p:cNvPr>
          <p:cNvSpPr/>
          <p:nvPr/>
        </p:nvSpPr>
        <p:spPr>
          <a:xfrm>
            <a:off x="3066310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xmlns="" id="{05ABA751-0A40-4A2D-B4E0-057B8D502F40}"/>
              </a:ext>
            </a:extLst>
          </p:cNvPr>
          <p:cNvSpPr/>
          <p:nvPr/>
        </p:nvSpPr>
        <p:spPr>
          <a:xfrm>
            <a:off x="7263367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xmlns="" id="{DC696D21-DB2F-4F32-B64C-15026D54E107}"/>
              </a:ext>
            </a:extLst>
          </p:cNvPr>
          <p:cNvSpPr/>
          <p:nvPr/>
        </p:nvSpPr>
        <p:spPr>
          <a:xfrm>
            <a:off x="7780654" y="2930996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FC01FA7-D4B4-4360-B0CD-EA7C71598178}"/>
              </a:ext>
            </a:extLst>
          </p:cNvPr>
          <p:cNvSpPr/>
          <p:nvPr/>
        </p:nvSpPr>
        <p:spPr>
          <a:xfrm>
            <a:off x="828750" y="1789186"/>
            <a:ext cx="7485530" cy="113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>
                <a:ea typeface="新細明體"/>
                <a:cs typeface="Calibri"/>
              </a:rPr>
              <a:t>a b c d e … p … w x y z </a:t>
            </a:r>
            <a:r>
              <a:rPr lang="zh-TW" altLang="en-US" sz="6000">
                <a:solidFill>
                  <a:srgbClr val="FFFF00"/>
                </a:solidFill>
                <a:ea typeface="新細明體"/>
                <a:cs typeface="Calibri"/>
              </a:rPr>
              <a:t>_</a:t>
            </a:r>
            <a:endParaRPr lang="zh-TW" altLang="en-US" sz="4000">
              <a:solidFill>
                <a:srgbClr val="FFFF00"/>
              </a:solidFill>
              <a:ea typeface="新細明體"/>
              <a:cs typeface="Calibri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7C144A7A-3FA3-4D5E-BF33-3F6D30A5CA93}"/>
              </a:ext>
            </a:extLst>
          </p:cNvPr>
          <p:cNvSpPr txBox="1"/>
          <p:nvPr/>
        </p:nvSpPr>
        <p:spPr>
          <a:xfrm>
            <a:off x="4225404" y="3398349"/>
            <a:ext cx="7275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dirty="0">
                <a:ea typeface="新細明體"/>
                <a:cs typeface="Calibri"/>
              </a:rPr>
              <a:t>15</a:t>
            </a:r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xmlns="" id="{19A73C9F-67E7-40EF-A25F-4706657C8454}"/>
              </a:ext>
            </a:extLst>
          </p:cNvPr>
          <p:cNvSpPr/>
          <p:nvPr/>
        </p:nvSpPr>
        <p:spPr>
          <a:xfrm>
            <a:off x="4312283" y="2930997"/>
            <a:ext cx="475130" cy="62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xmlns="" id="{164157B4-2B6D-4D93-A2AE-B53E82ABCF1F}"/>
              </a:ext>
            </a:extLst>
          </p:cNvPr>
          <p:cNvSpPr/>
          <p:nvPr/>
        </p:nvSpPr>
        <p:spPr>
          <a:xfrm>
            <a:off x="865880" y="4228396"/>
            <a:ext cx="485296" cy="983363"/>
          </a:xfrm>
          <a:prstGeom prst="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DD26ADA7-3E18-45B2-9016-885376A5C4D6}"/>
              </a:ext>
            </a:extLst>
          </p:cNvPr>
          <p:cNvSpPr txBox="1"/>
          <p:nvPr/>
        </p:nvSpPr>
        <p:spPr>
          <a:xfrm>
            <a:off x="732652" y="5297230"/>
            <a:ext cx="78439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>
                <a:ea typeface="新細明體"/>
              </a:rPr>
              <a:t>(</a:t>
            </a:r>
            <a:r>
              <a:rPr lang="zh-TW" altLang="en-US" sz="4000">
                <a:solidFill>
                  <a:srgbClr val="FF0000"/>
                </a:solidFill>
                <a:ea typeface="新細明體"/>
              </a:rPr>
              <a:t>0</a:t>
            </a:r>
            <a:r>
              <a:rPr lang="zh-TW" altLang="en-US" sz="4000">
                <a:ea typeface="新細明體"/>
              </a:rPr>
              <a:t> * 4 + 15) % 27 = 15 </a:t>
            </a:r>
            <a:endParaRPr lang="zh-TW" altLang="en-US" sz="4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4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771</Words>
  <Application>Microsoft Office PowerPoint</Application>
  <PresentationFormat>如螢幕大小 (4:3)</PresentationFormat>
  <Paragraphs>244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Segoe UI</vt:lpstr>
      <vt:lpstr>Office 佈景主題</vt:lpstr>
      <vt:lpstr>PowerPoint 簡報</vt:lpstr>
      <vt:lpstr>PowerPoint 簡報</vt:lpstr>
      <vt:lpstr>PowerPoint 簡報</vt:lpstr>
      <vt:lpstr>加密公式</vt:lpstr>
      <vt:lpstr>加密公式</vt:lpstr>
      <vt:lpstr>加密公式</vt:lpstr>
      <vt:lpstr>加密公式</vt:lpstr>
      <vt:lpstr>加密公式</vt:lpstr>
      <vt:lpstr>加密公式</vt:lpstr>
      <vt:lpstr>加密公式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Windows 使用者</cp:lastModifiedBy>
  <cp:revision>1081</cp:revision>
  <dcterms:created xsi:type="dcterms:W3CDTF">2012-07-30T21:28:29Z</dcterms:created>
  <dcterms:modified xsi:type="dcterms:W3CDTF">2019-07-27T15:45:05Z</dcterms:modified>
</cp:coreProperties>
</file>