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6"/>
  </p:notesMasterIdLst>
  <p:sldIdLst>
    <p:sldId id="570" r:id="rId2"/>
    <p:sldId id="571" r:id="rId3"/>
    <p:sldId id="572" r:id="rId4"/>
    <p:sldId id="573" r:id="rId5"/>
    <p:sldId id="574" r:id="rId6"/>
    <p:sldId id="652" r:id="rId7"/>
    <p:sldId id="653" r:id="rId8"/>
    <p:sldId id="642" r:id="rId9"/>
    <p:sldId id="643" r:id="rId10"/>
    <p:sldId id="644" r:id="rId11"/>
    <p:sldId id="645" r:id="rId12"/>
    <p:sldId id="646" r:id="rId13"/>
    <p:sldId id="647" r:id="rId14"/>
    <p:sldId id="648" r:id="rId15"/>
    <p:sldId id="649" r:id="rId16"/>
    <p:sldId id="650" r:id="rId17"/>
    <p:sldId id="651" r:id="rId18"/>
    <p:sldId id="587" r:id="rId19"/>
    <p:sldId id="654" r:id="rId20"/>
    <p:sldId id="655" r:id="rId21"/>
    <p:sldId id="656" r:id="rId22"/>
    <p:sldId id="657" r:id="rId23"/>
    <p:sldId id="658" r:id="rId24"/>
    <p:sldId id="659" r:id="rId25"/>
    <p:sldId id="660" r:id="rId26"/>
    <p:sldId id="661" r:id="rId27"/>
    <p:sldId id="662" r:id="rId28"/>
    <p:sldId id="663" r:id="rId29"/>
    <p:sldId id="592" r:id="rId30"/>
    <p:sldId id="664" r:id="rId31"/>
    <p:sldId id="665" r:id="rId32"/>
    <p:sldId id="672" r:id="rId33"/>
    <p:sldId id="673" r:id="rId34"/>
    <p:sldId id="674" r:id="rId35"/>
    <p:sldId id="675" r:id="rId36"/>
    <p:sldId id="666" r:id="rId37"/>
    <p:sldId id="667" r:id="rId38"/>
    <p:sldId id="668" r:id="rId39"/>
    <p:sldId id="669" r:id="rId40"/>
    <p:sldId id="670" r:id="rId41"/>
    <p:sldId id="671" r:id="rId42"/>
    <p:sldId id="676" r:id="rId43"/>
    <p:sldId id="677" r:id="rId44"/>
    <p:sldId id="602" r:id="rId45"/>
    <p:sldId id="678" r:id="rId46"/>
    <p:sldId id="679" r:id="rId47"/>
    <p:sldId id="681" r:id="rId48"/>
    <p:sldId id="680" r:id="rId49"/>
    <p:sldId id="682" r:id="rId50"/>
    <p:sldId id="683" r:id="rId51"/>
    <p:sldId id="605" r:id="rId52"/>
    <p:sldId id="684" r:id="rId53"/>
    <p:sldId id="685" r:id="rId54"/>
    <p:sldId id="686" r:id="rId55"/>
    <p:sldId id="687" r:id="rId56"/>
    <p:sldId id="688" r:id="rId57"/>
    <p:sldId id="689" r:id="rId58"/>
    <p:sldId id="692" r:id="rId59"/>
    <p:sldId id="693" r:id="rId60"/>
    <p:sldId id="615" r:id="rId61"/>
    <p:sldId id="616" r:id="rId62"/>
    <p:sldId id="696" r:id="rId63"/>
    <p:sldId id="697" r:id="rId64"/>
    <p:sldId id="698" r:id="rId65"/>
    <p:sldId id="699" r:id="rId66"/>
    <p:sldId id="700" r:id="rId67"/>
    <p:sldId id="701" r:id="rId68"/>
    <p:sldId id="727" r:id="rId69"/>
    <p:sldId id="728" r:id="rId70"/>
    <p:sldId id="617" r:id="rId71"/>
    <p:sldId id="618" r:id="rId72"/>
    <p:sldId id="703" r:id="rId73"/>
    <p:sldId id="704" r:id="rId74"/>
    <p:sldId id="713" r:id="rId75"/>
    <p:sldId id="714" r:id="rId76"/>
    <p:sldId id="715" r:id="rId77"/>
    <p:sldId id="716" r:id="rId78"/>
    <p:sldId id="705" r:id="rId79"/>
    <p:sldId id="706" r:id="rId80"/>
    <p:sldId id="717" r:id="rId81"/>
    <p:sldId id="718" r:id="rId82"/>
    <p:sldId id="719" r:id="rId83"/>
    <p:sldId id="720" r:id="rId84"/>
    <p:sldId id="721" r:id="rId85"/>
    <p:sldId id="722" r:id="rId86"/>
    <p:sldId id="723" r:id="rId87"/>
    <p:sldId id="724" r:id="rId88"/>
    <p:sldId id="729" r:id="rId89"/>
    <p:sldId id="730" r:id="rId90"/>
    <p:sldId id="725" r:id="rId91"/>
    <p:sldId id="726" r:id="rId92"/>
    <p:sldId id="631" r:id="rId93"/>
    <p:sldId id="731" r:id="rId94"/>
    <p:sldId id="732"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78" autoAdjust="0"/>
    <p:restoredTop sz="94660"/>
  </p:normalViewPr>
  <p:slideViewPr>
    <p:cSldViewPr snapToGrid="0">
      <p:cViewPr varScale="1">
        <p:scale>
          <a:sx n="72" d="100"/>
          <a:sy n="72" d="100"/>
        </p:scale>
        <p:origin x="486"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11954-2F47-48C6-9D2F-F7D2A3134F1B}" type="datetimeFigureOut">
              <a:rPr lang="zh-TW" altLang="en-US" smtClean="0"/>
              <a:t>2020/7/29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184D-6D61-48BD-AFEE-F05270701E36}" type="slidenum">
              <a:rPr lang="zh-TW" altLang="en-US" smtClean="0"/>
              <a:t>‹#›</a:t>
            </a:fld>
            <a:endParaRPr lang="zh-TW" altLang="en-US"/>
          </a:p>
        </p:txBody>
      </p:sp>
    </p:spTree>
    <p:extLst>
      <p:ext uri="{BB962C8B-B14F-4D97-AF65-F5344CB8AC3E}">
        <p14:creationId xmlns:p14="http://schemas.microsoft.com/office/powerpoint/2010/main" val="7921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AA48725-B6CE-4AFF-8733-DFD10266E4C0}"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3333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F1096D7-65BA-4ADC-8664-72F9787C0F4E}"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7674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BD176A-8DB1-4F90-812A-DDF3E52D270D}"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98264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123E966-4165-4DF3-9ED7-ECAC53E89153}"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3956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523F5BF-735E-435B-A669-DDFF796AE1A5}"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03862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7D01CAF-1CCE-4CF8-8917-006364B2A2DA}"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6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C1FE84-935D-4823-8999-5C292F1BF29F}" type="datetime1">
              <a:rPr lang="zh-TW" altLang="en-US" smtClean="0"/>
              <a:t>2020/7/29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5623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697DB32-3E2B-479F-A1E0-73EE09A9D478}" type="datetime1">
              <a:rPr lang="zh-TW" altLang="en-US" smtClean="0"/>
              <a:t>2020/7/29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1056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161D9-7126-4A78-8B4C-49BC4435D227}" type="datetime1">
              <a:rPr lang="zh-TW" altLang="en-US" smtClean="0"/>
              <a:t>2020/7/29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92300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3E47A58-E33F-40CD-A470-458931742A15}"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3834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CA777C8-8465-4237-B3F2-515DD52AC11C}"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238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E679D-8515-4143-82C9-BF5D1E386786}" type="datetime1">
              <a:rPr lang="zh-TW" altLang="en-US" smtClean="0"/>
              <a:t>2020/7/29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49637" y="65609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174373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chemeClr val="tx1"/>
                </a:solidFill>
                <a:latin typeface="標楷體" panose="03000509000000000000" pitchFamily="65" charset="-120"/>
                <a:ea typeface="標楷體" panose="03000509000000000000" pitchFamily="65" charset="-120"/>
              </a:rPr>
              <a:t>網路概論</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教師版</a:t>
            </a:r>
          </a:p>
        </p:txBody>
      </p:sp>
      <p:sp>
        <p:nvSpPr>
          <p:cNvPr id="3" name="副標題 2"/>
          <p:cNvSpPr>
            <a:spLocks noGrp="1"/>
          </p:cNvSpPr>
          <p:nvPr>
            <p:ph type="subTitle" idx="1"/>
          </p:nvPr>
        </p:nvSpPr>
        <p:spPr/>
        <p:txBody>
          <a:bodyPr/>
          <a:lstStyle/>
          <a:p>
            <a:r>
              <a:rPr lang="zh-TW" altLang="en-US" dirty="0">
                <a:latin typeface="標楷體" panose="03000509000000000000" pitchFamily="65" charset="-120"/>
              </a:rPr>
              <a:t>課程模組</a:t>
            </a:r>
            <a:r>
              <a:rPr lang="en-US" altLang="zh-TW" dirty="0">
                <a:latin typeface="標楷體" panose="03000509000000000000" pitchFamily="65" charset="-120"/>
              </a:rPr>
              <a:t>3-1</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矩形 5">
            <a:extLst>
              <a:ext uri="{FF2B5EF4-FFF2-40B4-BE49-F238E27FC236}">
                <a16:creationId xmlns:a16="http://schemas.microsoft.com/office/drawing/2014/main" id="{A32AED8C-B739-4914-AF67-D4604B261A28}"/>
              </a:ext>
            </a:extLst>
          </p:cNvPr>
          <p:cNvSpPr/>
          <p:nvPr/>
        </p:nvSpPr>
        <p:spPr>
          <a:xfrm>
            <a:off x="0" y="93522"/>
            <a:ext cx="6972300" cy="369332"/>
          </a:xfrm>
          <a:prstGeom prst="rect">
            <a:avLst/>
          </a:prstGeom>
        </p:spPr>
        <p:txBody>
          <a:bodyPr wrap="square">
            <a:spAutoFit/>
          </a:bodyPr>
          <a:lstStyle/>
          <a:p>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教育部新型態資安實務示範課程發展計畫</a:t>
            </a:r>
            <a:r>
              <a:rPr lang="en-US" altLang="zh-TW"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資訊安全基礎實務課程</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a:t>
            </a:fld>
            <a:endParaRPr lang="zh-TW" altLang="en-US"/>
          </a:p>
        </p:txBody>
      </p:sp>
    </p:spTree>
    <p:extLst>
      <p:ext uri="{BB962C8B-B14F-4D97-AF65-F5344CB8AC3E}">
        <p14:creationId xmlns:p14="http://schemas.microsoft.com/office/powerpoint/2010/main" val="255572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2.</a:t>
            </a:r>
            <a:r>
              <a:rPr lang="zh-TW" altLang="en-US" sz="4000" dirty="0"/>
              <a:t>下列選項中何者屬於單工模式？</a:t>
            </a:r>
            <a:endParaRPr lang="en-US" altLang="zh-TW" sz="4000" dirty="0"/>
          </a:p>
          <a:p>
            <a:pPr marL="0" indent="0">
              <a:buNone/>
            </a:pPr>
            <a:endParaRPr lang="zh-TW" altLang="en-US"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傳統電話  </a:t>
            </a:r>
            <a:endParaRPr lang="en-US" altLang="zh-TW" sz="3600" dirty="0"/>
          </a:p>
          <a:p>
            <a:pPr marL="0" indent="0">
              <a:buNone/>
            </a:pPr>
            <a:r>
              <a:rPr lang="en-US" altLang="zh-TW" sz="3600" dirty="0"/>
              <a:t>(C) </a:t>
            </a:r>
            <a:r>
              <a:rPr lang="zh-TW" altLang="en-US" sz="3600" dirty="0"/>
              <a:t>數據機 </a:t>
            </a:r>
            <a:endParaRPr lang="en-US" altLang="zh-TW" sz="3600" dirty="0"/>
          </a:p>
          <a:p>
            <a:pPr marL="0" indent="0">
              <a:buNone/>
            </a:pPr>
            <a:r>
              <a:rPr lang="en-US" altLang="zh-TW" sz="3600" dirty="0"/>
              <a:t>(D) </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599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2.</a:t>
            </a:r>
            <a:r>
              <a:rPr lang="zh-TW" altLang="en-US" sz="4000" dirty="0"/>
              <a:t>下列選項中何者屬於單工模式？</a:t>
            </a:r>
            <a:endParaRPr lang="en-US" altLang="zh-TW" sz="4000" dirty="0"/>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傳統電話  </a:t>
            </a:r>
            <a:endParaRPr lang="en-US" altLang="zh-TW" sz="3600" dirty="0"/>
          </a:p>
          <a:p>
            <a:pPr marL="0" indent="0">
              <a:buNone/>
            </a:pPr>
            <a:r>
              <a:rPr lang="en-US" altLang="zh-TW" sz="3600" dirty="0"/>
              <a:t>(C) </a:t>
            </a:r>
            <a:r>
              <a:rPr lang="zh-TW" altLang="en-US" sz="3600" dirty="0"/>
              <a:t>數據機 </a:t>
            </a:r>
            <a:endParaRPr lang="en-US" altLang="zh-TW" sz="3600" dirty="0"/>
          </a:p>
          <a:p>
            <a:pPr marL="0" indent="0">
              <a:buNone/>
            </a:pPr>
            <a:r>
              <a:rPr lang="en-US" altLang="zh-TW" sz="3600" dirty="0">
                <a:solidFill>
                  <a:srgbClr val="FF0000"/>
                </a:solidFill>
              </a:rPr>
              <a:t>(D) </a:t>
            </a:r>
            <a:r>
              <a:rPr lang="zh-TW" altLang="en-US" sz="3600" dirty="0">
                <a:solidFill>
                  <a:srgbClr val="FF0000"/>
                </a:solidFill>
              </a:rPr>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1870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3.</a:t>
            </a:r>
            <a:r>
              <a:rPr lang="zh-TW" altLang="en-US" sz="4000" dirty="0"/>
              <a:t>下列選項中何者屬於半雙工模式？</a:t>
            </a:r>
          </a:p>
          <a:p>
            <a:pPr marL="0" indent="0">
              <a:buNone/>
            </a:pPr>
            <a:endParaRPr lang="en-US" altLang="zh-TW" sz="4000" dirty="0"/>
          </a:p>
          <a:p>
            <a:pPr marL="0" indent="0">
              <a:buNone/>
            </a:pPr>
            <a:r>
              <a:rPr lang="en-US" altLang="zh-TW" sz="3600" dirty="0"/>
              <a:t>(A)</a:t>
            </a:r>
            <a:r>
              <a:rPr lang="zh-TW" altLang="en-US" sz="3600" dirty="0"/>
              <a:t>傳統無線電對講機  </a:t>
            </a:r>
            <a:endParaRPr lang="en-US" altLang="zh-TW" sz="3600" dirty="0"/>
          </a:p>
          <a:p>
            <a:pPr marL="0" indent="0">
              <a:buNone/>
            </a:pPr>
            <a:r>
              <a:rPr lang="en-US" altLang="zh-TW" sz="3600" dirty="0"/>
              <a:t>(B)</a:t>
            </a:r>
            <a:r>
              <a:rPr lang="zh-TW" altLang="en-US" sz="3600" dirty="0"/>
              <a:t>電話  </a:t>
            </a:r>
            <a:endParaRPr lang="en-US" altLang="zh-TW" sz="3600" dirty="0"/>
          </a:p>
          <a:p>
            <a:pPr marL="0" indent="0">
              <a:buNone/>
            </a:pPr>
            <a:r>
              <a:rPr lang="en-US" altLang="zh-TW" sz="3600" dirty="0"/>
              <a:t>(C)</a:t>
            </a:r>
            <a:r>
              <a:rPr lang="zh-TW" altLang="en-US" sz="3600" dirty="0"/>
              <a:t>數據機 </a:t>
            </a:r>
            <a:endParaRPr lang="en-US" altLang="zh-TW" sz="3600" dirty="0"/>
          </a:p>
          <a:p>
            <a:pPr marL="0" indent="0">
              <a:buNone/>
            </a:pPr>
            <a:r>
              <a:rPr lang="en-US" altLang="zh-TW" sz="3600" dirty="0"/>
              <a:t>(D)</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00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3.</a:t>
            </a:r>
            <a:r>
              <a:rPr lang="zh-TW" altLang="en-US" sz="4000" dirty="0"/>
              <a:t>下列選項中何者屬於半雙工模式？</a:t>
            </a:r>
          </a:p>
          <a:p>
            <a:pPr marL="0" indent="0">
              <a:buNone/>
            </a:pPr>
            <a:endParaRPr lang="en-US" altLang="zh-TW" sz="4000" dirty="0"/>
          </a:p>
          <a:p>
            <a:pPr marL="0" indent="0">
              <a:buNone/>
            </a:pPr>
            <a:r>
              <a:rPr lang="en-US" altLang="zh-TW" sz="3600" dirty="0">
                <a:solidFill>
                  <a:srgbClr val="FF0000"/>
                </a:solidFill>
              </a:rPr>
              <a:t>(A)</a:t>
            </a:r>
            <a:r>
              <a:rPr lang="zh-TW" altLang="en-US" sz="3600" dirty="0">
                <a:solidFill>
                  <a:srgbClr val="FF0000"/>
                </a:solidFill>
              </a:rPr>
              <a:t>傳統無線電對講機  </a:t>
            </a:r>
            <a:endParaRPr lang="en-US" altLang="zh-TW" sz="3600" dirty="0">
              <a:solidFill>
                <a:srgbClr val="FF0000"/>
              </a:solidFill>
            </a:endParaRPr>
          </a:p>
          <a:p>
            <a:pPr marL="0" indent="0">
              <a:buNone/>
            </a:pPr>
            <a:r>
              <a:rPr lang="en-US" altLang="zh-TW" sz="3600" dirty="0"/>
              <a:t>(B)</a:t>
            </a:r>
            <a:r>
              <a:rPr lang="zh-TW" altLang="en-US" sz="3600" dirty="0"/>
              <a:t>電話  </a:t>
            </a:r>
            <a:endParaRPr lang="en-US" altLang="zh-TW" sz="3600" dirty="0"/>
          </a:p>
          <a:p>
            <a:pPr marL="0" indent="0">
              <a:buNone/>
            </a:pPr>
            <a:r>
              <a:rPr lang="en-US" altLang="zh-TW" sz="3600" dirty="0"/>
              <a:t>(C)</a:t>
            </a:r>
            <a:r>
              <a:rPr lang="zh-TW" altLang="en-US" sz="3600" dirty="0"/>
              <a:t>數據機 </a:t>
            </a:r>
            <a:endParaRPr lang="en-US" altLang="zh-TW" sz="3600" dirty="0"/>
          </a:p>
          <a:p>
            <a:pPr marL="0" indent="0">
              <a:buNone/>
            </a:pPr>
            <a:r>
              <a:rPr lang="en-US" altLang="zh-TW" sz="3600" dirty="0"/>
              <a:t>(D)</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5619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4.</a:t>
            </a:r>
            <a:r>
              <a:rPr lang="zh-TW" altLang="en-US" sz="4000" dirty="0"/>
              <a:t>下列選項中何者屬於全雙工模式？</a:t>
            </a:r>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擴音器  </a:t>
            </a:r>
            <a:endParaRPr lang="en-US" altLang="zh-TW" sz="3600" dirty="0"/>
          </a:p>
          <a:p>
            <a:pPr marL="0" indent="0">
              <a:buNone/>
            </a:pPr>
            <a:r>
              <a:rPr lang="en-US" altLang="zh-TW" sz="3600" dirty="0"/>
              <a:t>(C) </a:t>
            </a:r>
            <a:r>
              <a:rPr lang="zh-TW" altLang="en-US" sz="3600" dirty="0"/>
              <a:t>電話 </a:t>
            </a:r>
            <a:endParaRPr lang="en-US" altLang="zh-TW" sz="3600" dirty="0"/>
          </a:p>
          <a:p>
            <a:pPr marL="0" indent="0">
              <a:buNone/>
            </a:pPr>
            <a:r>
              <a:rPr lang="en-US" altLang="zh-TW" sz="3600" dirty="0"/>
              <a:t>(D) </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28930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4.</a:t>
            </a:r>
            <a:r>
              <a:rPr lang="zh-TW" altLang="en-US" sz="4000" dirty="0"/>
              <a:t>下列選項中何者屬於全雙工模式？</a:t>
            </a:r>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擴音器  </a:t>
            </a:r>
            <a:endParaRPr lang="en-US" altLang="zh-TW" sz="3600" dirty="0"/>
          </a:p>
          <a:p>
            <a:pPr marL="0" indent="0">
              <a:buNone/>
            </a:pPr>
            <a:r>
              <a:rPr lang="en-US" altLang="zh-TW" sz="3600" dirty="0">
                <a:solidFill>
                  <a:srgbClr val="FF0000"/>
                </a:solidFill>
              </a:rPr>
              <a:t>(C) </a:t>
            </a:r>
            <a:r>
              <a:rPr lang="zh-TW" altLang="en-US" sz="3600" dirty="0">
                <a:solidFill>
                  <a:srgbClr val="FF0000"/>
                </a:solidFill>
              </a:rPr>
              <a:t>電話 </a:t>
            </a:r>
            <a:endParaRPr lang="en-US" altLang="zh-TW" sz="3600" dirty="0">
              <a:solidFill>
                <a:srgbClr val="FF0000"/>
              </a:solidFill>
            </a:endParaRPr>
          </a:p>
          <a:p>
            <a:pPr marL="0" indent="0">
              <a:buNone/>
            </a:pPr>
            <a:r>
              <a:rPr lang="en-US" altLang="zh-TW" sz="3600" dirty="0"/>
              <a:t>(D) </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9230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請問下列何者能有多個資料傳輸通道，且同時能傳送多個訊號？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基頻數據機 </a:t>
            </a:r>
            <a:endParaRPr lang="en-US" altLang="zh-TW" sz="3600" dirty="0"/>
          </a:p>
          <a:p>
            <a:pPr marL="0" indent="0">
              <a:buNone/>
            </a:pPr>
            <a:r>
              <a:rPr lang="en-US" altLang="zh-TW" sz="3600" dirty="0"/>
              <a:t>(B) </a:t>
            </a:r>
            <a:r>
              <a:rPr lang="zh-TW" altLang="en-US" sz="3600" dirty="0"/>
              <a:t>無線數據機  </a:t>
            </a:r>
            <a:endParaRPr lang="en-US" altLang="zh-TW" sz="3600" dirty="0"/>
          </a:p>
          <a:p>
            <a:pPr marL="0" indent="0">
              <a:buNone/>
            </a:pPr>
            <a:r>
              <a:rPr lang="en-US" altLang="zh-TW" sz="3600" dirty="0"/>
              <a:t>(C) </a:t>
            </a:r>
            <a:r>
              <a:rPr lang="zh-TW" altLang="en-US" sz="3600" dirty="0"/>
              <a:t>寬頻數據機  </a:t>
            </a:r>
            <a:endParaRPr lang="en-US" altLang="zh-TW" sz="3600" dirty="0"/>
          </a:p>
          <a:p>
            <a:pPr marL="0" indent="0">
              <a:buNone/>
            </a:pPr>
            <a:r>
              <a:rPr lang="en-US" altLang="zh-TW" sz="3600" dirty="0"/>
              <a:t>(D) </a:t>
            </a:r>
            <a:r>
              <a:rPr lang="zh-TW" altLang="en-US" sz="3600" dirty="0"/>
              <a:t>路由器</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5230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請問下列何者能有多個資料傳輸通道，且同時能傳送多個訊號？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基頻數據機 </a:t>
            </a:r>
            <a:endParaRPr lang="en-US" altLang="zh-TW" sz="3600" dirty="0"/>
          </a:p>
          <a:p>
            <a:pPr marL="0" indent="0">
              <a:buNone/>
            </a:pPr>
            <a:r>
              <a:rPr lang="en-US" altLang="zh-TW" sz="3600" dirty="0"/>
              <a:t>(B) </a:t>
            </a:r>
            <a:r>
              <a:rPr lang="zh-TW" altLang="en-US" sz="3600" dirty="0"/>
              <a:t>無線數據機  </a:t>
            </a:r>
            <a:endParaRPr lang="en-US" altLang="zh-TW" sz="3600" dirty="0"/>
          </a:p>
          <a:p>
            <a:pPr marL="0" indent="0">
              <a:buNone/>
            </a:pPr>
            <a:r>
              <a:rPr lang="en-US" altLang="zh-TW" sz="3600" dirty="0">
                <a:solidFill>
                  <a:srgbClr val="FF0000"/>
                </a:solidFill>
              </a:rPr>
              <a:t>(C) </a:t>
            </a:r>
            <a:r>
              <a:rPr lang="zh-TW" altLang="en-US" sz="3600" dirty="0">
                <a:solidFill>
                  <a:srgbClr val="FF0000"/>
                </a:solidFill>
              </a:rPr>
              <a:t>寬頻數據機  </a:t>
            </a:r>
            <a:endParaRPr lang="en-US" altLang="zh-TW" sz="3600" dirty="0">
              <a:solidFill>
                <a:srgbClr val="FF0000"/>
              </a:solidFill>
            </a:endParaRPr>
          </a:p>
          <a:p>
            <a:pPr marL="0" indent="0">
              <a:buNone/>
            </a:pPr>
            <a:r>
              <a:rPr lang="en-US" altLang="zh-TW" sz="3600" dirty="0"/>
              <a:t>(D) </a:t>
            </a:r>
            <a:r>
              <a:rPr lang="zh-TW" altLang="en-US" sz="3600" dirty="0"/>
              <a:t>路由器</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79178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029" y="369918"/>
            <a:ext cx="7886700" cy="949469"/>
          </a:xfrm>
        </p:spPr>
        <p:txBody>
          <a:bodyPr>
            <a:normAutofit/>
          </a:bodyPr>
          <a:lstStyle/>
          <a:p>
            <a:r>
              <a:rPr lang="en-US" altLang="zh-TW" dirty="0"/>
              <a:t>A.1.3.</a:t>
            </a:r>
            <a:r>
              <a:rPr lang="zh-TW" altLang="en-US" dirty="0"/>
              <a:t>網路傳輸速度</a:t>
            </a:r>
            <a:r>
              <a:rPr lang="en-US" altLang="zh-TW" dirty="0"/>
              <a:t>:</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文字方塊 7"/>
          <p:cNvSpPr txBox="1"/>
          <p:nvPr/>
        </p:nvSpPr>
        <p:spPr>
          <a:xfrm>
            <a:off x="1236535" y="4228486"/>
            <a:ext cx="6067687" cy="830997"/>
          </a:xfrm>
          <a:prstGeom prst="rect">
            <a:avLst/>
          </a:prstGeom>
          <a:noFill/>
        </p:spPr>
        <p:txBody>
          <a:bodyPr wrap="none" rtlCol="0">
            <a:spAutoFit/>
          </a:bodyPr>
          <a:lstStyle/>
          <a:p>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t>網路傳輸速度</a:t>
            </a:r>
            <a:endParaRPr lang="en-US" altLang="zh-TW" sz="2400" dirty="0"/>
          </a:p>
          <a:p>
            <a:r>
              <a:rPr lang="zh-TW" altLang="en-US" sz="2400" dirty="0">
                <a:latin typeface="Times New Roman" panose="02020603050405020304" pitchFamily="18" charset="0"/>
                <a:cs typeface="Times New Roman" panose="02020603050405020304" pitchFamily="18" charset="0"/>
              </a:rPr>
              <a:t>代表</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的下載速度，</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的上傳速度</a:t>
            </a:r>
          </a:p>
        </p:txBody>
      </p:sp>
      <p:sp>
        <p:nvSpPr>
          <p:cNvPr id="10" name="文字方塊 9"/>
          <p:cNvSpPr txBox="1"/>
          <p:nvPr/>
        </p:nvSpPr>
        <p:spPr>
          <a:xfrm>
            <a:off x="327029" y="3492785"/>
            <a:ext cx="7980070" cy="707886"/>
          </a:xfrm>
          <a:prstGeom prst="rect">
            <a:avLst/>
          </a:prstGeom>
          <a:noFill/>
        </p:spPr>
        <p:txBody>
          <a:bodyPr wrap="none" rtlCol="0">
            <a:spAutoFit/>
          </a:bodyPr>
          <a:lstStyle/>
          <a:p>
            <a:r>
              <a:rPr lang="zh-TW" altLang="en-US" sz="2000" dirty="0"/>
              <a:t>一般下載</a:t>
            </a:r>
            <a:r>
              <a:rPr lang="en-US" altLang="zh-TW" sz="2000" dirty="0"/>
              <a:t>/</a:t>
            </a:r>
            <a:r>
              <a:rPr lang="zh-TW" altLang="en-US" sz="2000" dirty="0"/>
              <a:t>上傳速度是以</a:t>
            </a:r>
            <a:r>
              <a:rPr lang="en-US" altLang="zh-TW" sz="2000" dirty="0"/>
              <a:t>Bytes</a:t>
            </a:r>
            <a:r>
              <a:rPr lang="zh-TW" altLang="en-US" sz="2000" dirty="0"/>
              <a:t>為單位</a:t>
            </a:r>
            <a:endParaRPr lang="en-US" altLang="zh-TW" sz="2000" dirty="0"/>
          </a:p>
          <a:p>
            <a:r>
              <a:rPr lang="zh-TW" altLang="en-US" sz="2000" dirty="0"/>
              <a:t>以</a:t>
            </a:r>
            <a:r>
              <a:rPr lang="en-US" altLang="zh-TW" sz="20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sz="2000" b="1" dirty="0">
                <a:latin typeface="Times New Roman" panose="02020603050405020304" pitchFamily="18" charset="0"/>
                <a:ea typeface="標楷體" panose="03000509000000000000" pitchFamily="65" charset="-120"/>
              </a:rPr>
              <a:t>ps</a:t>
            </a:r>
            <a:r>
              <a:rPr lang="zh-TW" altLang="en-US" sz="2000" b="1" dirty="0">
                <a:latin typeface="Times New Roman" panose="02020603050405020304" pitchFamily="18" charset="0"/>
                <a:ea typeface="標楷體" panose="03000509000000000000" pitchFamily="65" charset="-120"/>
              </a:rPr>
              <a:t>為單位的說明</a:t>
            </a:r>
            <a:r>
              <a:rPr lang="zh-TW" altLang="en-US" sz="2000" dirty="0"/>
              <a:t>要記得必須要除以</a:t>
            </a:r>
            <a:r>
              <a:rPr lang="en-US" altLang="zh-TW" sz="2000" dirty="0"/>
              <a:t>8</a:t>
            </a:r>
            <a:r>
              <a:rPr lang="zh-TW" altLang="en-US" sz="2000" dirty="0"/>
              <a:t>才是真正的下載</a:t>
            </a:r>
            <a:r>
              <a:rPr lang="en-US" altLang="zh-TW" sz="2000" dirty="0"/>
              <a:t>/</a:t>
            </a:r>
            <a:r>
              <a:rPr lang="zh-TW" altLang="en-US" sz="2000" dirty="0"/>
              <a:t>上傳速度哦！</a:t>
            </a:r>
          </a:p>
        </p:txBody>
      </p:sp>
      <p:sp>
        <p:nvSpPr>
          <p:cNvPr id="11" name="矩形 10"/>
          <p:cNvSpPr/>
          <p:nvPr/>
        </p:nvSpPr>
        <p:spPr>
          <a:xfrm>
            <a:off x="4752547" y="3405440"/>
            <a:ext cx="1925014" cy="523220"/>
          </a:xfrm>
          <a:prstGeom prst="rect">
            <a:avLst/>
          </a:prstGeom>
        </p:spPr>
        <p:txBody>
          <a:bodyPr wrap="none">
            <a:spAutoFit/>
          </a:bodyPr>
          <a:lstStyle/>
          <a:p>
            <a:r>
              <a:rPr lang="en-US" altLang="zh-TW" sz="2800" dirty="0"/>
              <a:t>1</a:t>
            </a:r>
            <a:r>
              <a:rPr lang="en-US" altLang="zh-TW" sz="2800" b="1" dirty="0">
                <a:solidFill>
                  <a:srgbClr val="FF0000"/>
                </a:solidFill>
                <a:effectLst>
                  <a:outerShdw blurRad="38100" dist="38100" dir="2700000" algn="tl">
                    <a:srgbClr val="000000">
                      <a:alpha val="43137"/>
                    </a:srgbClr>
                  </a:outerShdw>
                </a:effectLst>
              </a:rPr>
              <a:t>B</a:t>
            </a:r>
            <a:r>
              <a:rPr lang="en-US" altLang="zh-TW" sz="2800" dirty="0"/>
              <a:t>yte=8</a:t>
            </a:r>
            <a:r>
              <a:rPr lang="en-US" altLang="zh-TW" sz="2800" b="1" dirty="0">
                <a:solidFill>
                  <a:srgbClr val="00B050"/>
                </a:solidFill>
                <a:effectLst>
                  <a:outerShdw blurRad="38100" dist="38100" dir="2700000" algn="tl">
                    <a:srgbClr val="000000">
                      <a:alpha val="43137"/>
                    </a:srgbClr>
                  </a:outerShdw>
                </a:effectLst>
              </a:rPr>
              <a:t>b</a:t>
            </a:r>
            <a:r>
              <a:rPr lang="en-US" altLang="zh-TW" sz="2800" dirty="0"/>
              <a:t>its</a:t>
            </a:r>
            <a:endParaRPr lang="zh-TW" altLang="en-US" sz="2800" dirty="0"/>
          </a:p>
        </p:txBody>
      </p:sp>
      <p:sp>
        <p:nvSpPr>
          <p:cNvPr id="3" name="矩形 2"/>
          <p:cNvSpPr/>
          <p:nvPr/>
        </p:nvSpPr>
        <p:spPr>
          <a:xfrm>
            <a:off x="327029" y="5194787"/>
            <a:ext cx="5570949" cy="984885"/>
          </a:xfrm>
          <a:prstGeom prst="rect">
            <a:avLst/>
          </a:prstGeom>
          <a:solidFill>
            <a:schemeClr val="accent6">
              <a:lumMod val="20000"/>
              <a:lumOff val="80000"/>
            </a:schemeClr>
          </a:solidFill>
        </p:spPr>
        <p:txBody>
          <a:bodyPr wrap="square">
            <a:spAutoFit/>
          </a:bodyPr>
          <a:lstStyle/>
          <a:p>
            <a:r>
              <a:rPr lang="zh-TW" altLang="en-US" sz="1400" dirty="0"/>
              <a:t>三星展示</a:t>
            </a:r>
            <a:r>
              <a:rPr lang="en-US" altLang="zh-TW" sz="1400" dirty="0"/>
              <a:t>5G</a:t>
            </a:r>
            <a:r>
              <a:rPr lang="zh-TW" altLang="en-US" sz="1400" dirty="0"/>
              <a:t>毫米波的無窮潛力 跨裝置傳輸速率達</a:t>
            </a:r>
            <a:r>
              <a:rPr lang="en-US" altLang="zh-TW" sz="1400" dirty="0"/>
              <a:t>8.5Gbps</a:t>
            </a:r>
          </a:p>
          <a:p>
            <a:r>
              <a:rPr lang="en-US" altLang="zh-TW" sz="1100" dirty="0"/>
              <a:t>on 28.04.2020</a:t>
            </a:r>
            <a:endParaRPr lang="zh-TW" altLang="en-US" sz="1100" dirty="0"/>
          </a:p>
          <a:p>
            <a:r>
              <a:rPr lang="zh-TW" altLang="en-US" sz="1100" dirty="0"/>
              <a:t>最新實驗室採用</a:t>
            </a:r>
            <a:r>
              <a:rPr lang="en-US" altLang="zh-TW" sz="1100" dirty="0"/>
              <a:t>MU-MIMO</a:t>
            </a:r>
            <a:r>
              <a:rPr lang="zh-TW" altLang="en-US" sz="1100" dirty="0"/>
              <a:t>技術 展現</a:t>
            </a:r>
            <a:r>
              <a:rPr lang="en-US" altLang="zh-TW" sz="1100" dirty="0"/>
              <a:t>5G</a:t>
            </a:r>
            <a:r>
              <a:rPr lang="zh-TW" altLang="en-US" sz="1100" dirty="0"/>
              <a:t>的強大能力</a:t>
            </a:r>
            <a:endParaRPr lang="en-US" altLang="zh-TW" sz="1100" dirty="0"/>
          </a:p>
          <a:p>
            <a:endParaRPr lang="en-US" altLang="zh-TW" sz="1100" dirty="0"/>
          </a:p>
          <a:p>
            <a:r>
              <a:rPr lang="en-US" altLang="zh-TW" sz="1100" dirty="0"/>
              <a:t>https://news.samsung.com/tw/</a:t>
            </a:r>
            <a:r>
              <a:rPr lang="zh-TW" altLang="en-US" sz="1100" dirty="0"/>
              <a:t>三星展示</a:t>
            </a:r>
            <a:r>
              <a:rPr lang="en-US" altLang="zh-TW" sz="1100" dirty="0"/>
              <a:t>5g</a:t>
            </a:r>
            <a:r>
              <a:rPr lang="zh-TW" altLang="en-US" sz="1100" dirty="0"/>
              <a:t>毫米波的無窮潛力</a:t>
            </a:r>
            <a:r>
              <a:rPr lang="en-US" altLang="zh-TW" sz="1100" dirty="0"/>
              <a:t>-</a:t>
            </a:r>
            <a:r>
              <a:rPr lang="zh-TW" altLang="en-US" sz="1100" dirty="0"/>
              <a:t>跨裝置傳輸速率達</a:t>
            </a:r>
            <a:r>
              <a:rPr lang="en-US" altLang="zh-TW" sz="1100" dirty="0"/>
              <a:t>8-5gbps</a:t>
            </a:r>
            <a:endParaRPr lang="zh-TW" altLang="en-US" sz="1100"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1 Kbps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3</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Mbps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6</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a:t>
                          </a:r>
                          <a:r>
                            <a:rPr lang="en-US" altLang="zh-TW" baseline="0" dirty="0" err="1">
                              <a:latin typeface="Times New Roman" panose="02020603050405020304" pitchFamily="18" charset="0"/>
                              <a:ea typeface="標楷體" panose="03000509000000000000" pitchFamily="65" charset="-120"/>
                            </a:rPr>
                            <a:t>Gbps</a:t>
                          </a:r>
                          <a:r>
                            <a:rPr lang="en-US" altLang="zh-TW" baseline="0" dirty="0">
                              <a:latin typeface="Times New Roman" panose="02020603050405020304" pitchFamily="18" charset="0"/>
                              <a:ea typeface="標楷體" panose="03000509000000000000" pitchFamily="65" charset="-120"/>
                            </a:rPr>
                            <a:t>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9</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3580476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521894565"/>
                  </p:ext>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201613" r="-837" b="-227419"/>
                          </a:stretch>
                        </a:blipFill>
                      </a:tcP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306557" r="-837" b="-131148"/>
                          </a:stretch>
                        </a:blipFill>
                      </a:tcP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406557" r="-837" b="-31148"/>
                          </a:stretch>
                        </a:blipFill>
                      </a:tcPr>
                    </a:tc>
                    <a:extLst>
                      <a:ext uri="{0D108BD9-81ED-4DB2-BD59-A6C34878D82A}">
                        <a16:rowId xmlns:a16="http://schemas.microsoft.com/office/drawing/2014/main" val="2535804768"/>
                      </a:ext>
                    </a:extLst>
                  </a:tr>
                </a:tbl>
              </a:graphicData>
            </a:graphic>
          </p:graphicFrame>
        </mc:Fallback>
      </mc:AlternateContent>
      <p:sp>
        <p:nvSpPr>
          <p:cNvPr id="13" name="矩形 12"/>
          <p:cNvSpPr/>
          <p:nvPr/>
        </p:nvSpPr>
        <p:spPr>
          <a:xfrm>
            <a:off x="327029" y="1157088"/>
            <a:ext cx="3478837" cy="369332"/>
          </a:xfrm>
          <a:prstGeom prst="rect">
            <a:avLst/>
          </a:prstGeom>
        </p:spPr>
        <p:txBody>
          <a:bodyPr wrap="none">
            <a:spAutoFit/>
          </a:bodyPr>
          <a:lstStyle/>
          <a:p>
            <a:r>
              <a:rPr lang="zh-TW" altLang="en-US" dirty="0"/>
              <a:t>網路傳輸速度常以底下單位說明</a:t>
            </a:r>
            <a:r>
              <a:rPr lang="en-US" altLang="zh-TW" dirty="0"/>
              <a:t>:</a:t>
            </a:r>
            <a:endParaRPr lang="zh-TW" altLang="en-US" dirty="0"/>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18</a:t>
            </a:fld>
            <a:endParaRPr lang="zh-TW" altLang="en-US"/>
          </a:p>
        </p:txBody>
      </p:sp>
    </p:spTree>
    <p:extLst>
      <p:ext uri="{BB962C8B-B14F-4D97-AF65-F5344CB8AC3E}">
        <p14:creationId xmlns:p14="http://schemas.microsoft.com/office/powerpoint/2010/main" val="222618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a:t>1.</a:t>
            </a:r>
            <a:r>
              <a:rPr lang="zh-TW" altLang="en-US" sz="4000" dirty="0"/>
              <a:t>下列何者涵蓋了廣大區域範圍的網路，包括各地城市、國家甚至全世界？</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區域網路（</a:t>
            </a:r>
            <a:r>
              <a:rPr lang="en-US" altLang="zh-TW" sz="3600" dirty="0"/>
              <a:t>LAN</a:t>
            </a:r>
            <a:r>
              <a:rPr lang="zh-TW" altLang="en-US" sz="3600" dirty="0"/>
              <a:t>）  </a:t>
            </a:r>
            <a:endParaRPr lang="en-US" altLang="zh-TW" sz="3600" dirty="0"/>
          </a:p>
          <a:p>
            <a:pPr marL="0" indent="0" algn="just">
              <a:buNone/>
            </a:pPr>
            <a:r>
              <a:rPr lang="en-US" altLang="zh-TW" sz="3600" dirty="0"/>
              <a:t>(B) </a:t>
            </a:r>
            <a:r>
              <a:rPr lang="zh-TW" altLang="en-US" sz="3600" dirty="0"/>
              <a:t>廣域網路（</a:t>
            </a:r>
            <a:r>
              <a:rPr lang="en-US" altLang="zh-TW" sz="3600" dirty="0"/>
              <a:t>WAN</a:t>
            </a:r>
            <a:r>
              <a:rPr lang="zh-TW" altLang="en-US" sz="3600" dirty="0"/>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a:p>
          <a:p>
            <a:pPr marL="0" indent="0" algn="just">
              <a:buNone/>
            </a:pPr>
            <a:r>
              <a:rPr lang="en-US" altLang="zh-TW" sz="3600" dirty="0"/>
              <a:t>(D) </a:t>
            </a:r>
            <a:r>
              <a:rPr lang="zh-TW" altLang="en-US" sz="3600" dirty="0"/>
              <a:t>個人區域網路（</a:t>
            </a:r>
            <a:r>
              <a:rPr lang="en-US" altLang="zh-TW" sz="3600" dirty="0"/>
              <a:t>PAN</a:t>
            </a:r>
            <a:r>
              <a:rPr lang="zh-TW" altLang="en-US" sz="3600" dirty="0"/>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494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37111"/>
            <a:ext cx="7886700" cy="732958"/>
          </a:xfrm>
        </p:spPr>
        <p:txBody>
          <a:bodyPr/>
          <a:lstStyle/>
          <a:p>
            <a:r>
              <a:rPr lang="zh-TW" altLang="en-US" dirty="0">
                <a:latin typeface="標楷體" panose="03000509000000000000" pitchFamily="65" charset="-120"/>
                <a:ea typeface="標楷體" panose="03000509000000000000" pitchFamily="65" charset="-120"/>
              </a:rPr>
              <a:t>課程目標</a:t>
            </a:r>
          </a:p>
        </p:txBody>
      </p:sp>
      <p:sp>
        <p:nvSpPr>
          <p:cNvPr id="3" name="內容版面配置區 2"/>
          <p:cNvSpPr>
            <a:spLocks noGrp="1"/>
          </p:cNvSpPr>
          <p:nvPr>
            <p:ph idx="1"/>
          </p:nvPr>
        </p:nvSpPr>
        <p:spPr>
          <a:xfrm>
            <a:off x="628650" y="1257843"/>
            <a:ext cx="8058150" cy="4781807"/>
          </a:xfrm>
        </p:spPr>
        <p:txBody>
          <a:bodyPr>
            <a:normAutofit/>
          </a:bodyPr>
          <a:lstStyle/>
          <a:p>
            <a:pPr marL="0" indent="0" algn="just">
              <a:buNone/>
            </a:pPr>
            <a:r>
              <a:rPr lang="zh-TW" altLang="en-US" kern="100" dirty="0">
                <a:latin typeface="微軟正黑體" panose="020B0604030504040204" pitchFamily="34" charset="-120"/>
                <a:cs typeface="Times New Roman" panose="02020603050405020304" pitchFamily="18" charset="0"/>
              </a:rPr>
              <a:t>本課程將介紹</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[1]</a:t>
            </a:r>
            <a:r>
              <a:rPr lang="zh-TW" altLang="en-US"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基礎</a:t>
            </a:r>
            <a:r>
              <a:rPr lang="zh-TW" altLang="en-US" kern="100" dirty="0">
                <a:latin typeface="微軟正黑體" panose="020B0604030504040204" pitchFamily="34" charset="-120"/>
                <a:cs typeface="Times New Roman" panose="02020603050405020304" pitchFamily="18" charset="0"/>
              </a:rPr>
              <a:t>的網路概念，</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zh-TW" altLang="en-US" sz="2200" kern="100" dirty="0">
                <a:latin typeface="微軟正黑體" panose="020B0604030504040204" pitchFamily="34" charset="-120"/>
                <a:cs typeface="Times New Roman" panose="02020603050405020304" pitchFamily="18" charset="0"/>
              </a:rPr>
              <a:t>     包含</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網路類型</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網路拓樸</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網路架構、網路傳輸媒介等</a:t>
            </a:r>
            <a:endParaRPr lang="en-US" altLang="zh-TW" sz="2200"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[2]</a:t>
            </a:r>
            <a:r>
              <a:rPr lang="zh-TW" altLang="en-US" kern="100" dirty="0">
                <a:latin typeface="微軟正黑體" panose="020B0604030504040204" pitchFamily="34" charset="-120"/>
                <a:cs typeface="Times New Roman" panose="02020603050405020304" pitchFamily="18" charset="0"/>
              </a:rPr>
              <a:t>網路協定</a:t>
            </a:r>
            <a:r>
              <a:rPr lang="en-US" altLang="zh-TW" kern="100" dirty="0">
                <a:latin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cs typeface="Times New Roman" panose="02020603050405020304" pitchFamily="18" charset="0"/>
              </a:rPr>
              <a:t>包括</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OSI </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模型</a:t>
            </a:r>
            <a:r>
              <a:rPr lang="zh-TW" altLang="en-US" kern="100" dirty="0">
                <a:latin typeface="微軟正黑體" panose="020B0604030504040204" pitchFamily="34" charset="-120"/>
                <a:cs typeface="Times New Roman" panose="02020603050405020304" pitchFamily="18" charset="0"/>
              </a:rPr>
              <a:t>與</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TCP/IP</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網路協定</a:t>
            </a:r>
            <a:endPar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endParaRPr>
          </a:p>
          <a:p>
            <a:pPr marL="0" indent="0" algn="just">
              <a:buNone/>
            </a:pPr>
            <a:r>
              <a:rPr lang="zh-TW" altLang="en-US" sz="2400" kern="100" dirty="0">
                <a:latin typeface="微軟正黑體" panose="020B0604030504040204" pitchFamily="34" charset="-120"/>
                <a:cs typeface="Times New Roman" panose="02020603050405020304" pitchFamily="18" charset="0"/>
              </a:rPr>
              <a:t>    使同學對網路能有更進一步的認識。</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1. </a:t>
            </a:r>
            <a:r>
              <a:rPr lang="zh-TW" altLang="en-US" sz="2400" kern="100" dirty="0">
                <a:latin typeface="微軟正黑體" panose="020B0604030504040204" pitchFamily="34" charset="-120"/>
                <a:cs typeface="Times New Roman" panose="02020603050405020304" pitchFamily="18" charset="0"/>
              </a:rPr>
              <a:t>瞭解電腦網路類型及現代相關應用</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2.</a:t>
            </a:r>
            <a:r>
              <a:rPr lang="zh-TW" altLang="en-US" sz="2400" kern="100" dirty="0">
                <a:latin typeface="微軟正黑體" panose="020B0604030504040204" pitchFamily="34" charset="-120"/>
                <a:cs typeface="Times New Roman" panose="02020603050405020304" pitchFamily="18" charset="0"/>
              </a:rPr>
              <a:t> 瞭解訊息傳遞方式並能說明網路協定每一層的功能</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3.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TCP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UDP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協定與之特性</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4.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DNS</a:t>
            </a:r>
            <a:r>
              <a:rPr lang="zh-TW" altLang="en-US" sz="2400" kern="100" dirty="0">
                <a:latin typeface="微軟正黑體" panose="020B0604030504040204" pitchFamily="34" charset="-120"/>
                <a:cs typeface="Times New Roman" panose="02020603050405020304" pitchFamily="18" charset="0"/>
              </a:rPr>
              <a:t>運作原理</a:t>
            </a:r>
            <a:endParaRPr lang="en-US" altLang="zh-TW" sz="2400" kern="100" dirty="0">
              <a:latin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2</a:t>
            </a:fld>
            <a:endParaRPr lang="zh-TW" altLang="en-US"/>
          </a:p>
        </p:txBody>
      </p:sp>
    </p:spTree>
    <p:extLst>
      <p:ext uri="{BB962C8B-B14F-4D97-AF65-F5344CB8AC3E}">
        <p14:creationId xmlns:p14="http://schemas.microsoft.com/office/powerpoint/2010/main" val="223048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a:t>1.</a:t>
            </a:r>
            <a:r>
              <a:rPr lang="zh-TW" altLang="en-US" sz="4000" dirty="0"/>
              <a:t>下列何者涵蓋了廣大區域範圍的網路，包括各地城市、國家甚至全世界？</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區域網路（</a:t>
            </a:r>
            <a:r>
              <a:rPr lang="en-US" altLang="zh-TW" sz="3600" dirty="0"/>
              <a:t>LAN</a:t>
            </a:r>
            <a:r>
              <a:rPr lang="zh-TW" altLang="en-US" sz="3600" dirty="0"/>
              <a:t>）  </a:t>
            </a:r>
            <a:endParaRPr lang="en-US" altLang="zh-TW" sz="3600" dirty="0"/>
          </a:p>
          <a:p>
            <a:pPr marL="0" indent="0" algn="just">
              <a:buNone/>
            </a:pPr>
            <a:r>
              <a:rPr lang="en-US" altLang="zh-TW" sz="3600" dirty="0">
                <a:solidFill>
                  <a:srgbClr val="FF0000"/>
                </a:solidFill>
              </a:rPr>
              <a:t>(B) </a:t>
            </a:r>
            <a:r>
              <a:rPr lang="zh-TW" altLang="en-US" sz="3600" dirty="0">
                <a:solidFill>
                  <a:srgbClr val="FF0000"/>
                </a:solidFill>
              </a:rPr>
              <a:t>廣域網路（</a:t>
            </a:r>
            <a:r>
              <a:rPr lang="en-US" altLang="zh-TW" sz="3600" dirty="0">
                <a:solidFill>
                  <a:srgbClr val="FF0000"/>
                </a:solidFill>
              </a:rPr>
              <a:t>WAN</a:t>
            </a:r>
            <a:r>
              <a:rPr lang="zh-TW" altLang="en-US" sz="3600" dirty="0">
                <a:solidFill>
                  <a:srgbClr val="FF0000"/>
                </a:solidFill>
              </a:rPr>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a:p>
          <a:p>
            <a:pPr marL="0" indent="0" algn="just">
              <a:buNone/>
            </a:pPr>
            <a:r>
              <a:rPr lang="en-US" altLang="zh-TW" sz="3600" dirty="0"/>
              <a:t>(D) </a:t>
            </a:r>
            <a:r>
              <a:rPr lang="zh-TW" altLang="en-US" sz="3600" dirty="0"/>
              <a:t>個人區域網路（</a:t>
            </a:r>
            <a:r>
              <a:rPr lang="en-US" altLang="zh-TW" sz="3600" dirty="0"/>
              <a:t>PAN</a:t>
            </a:r>
            <a:r>
              <a:rPr lang="zh-TW" altLang="en-US" sz="3600" dirty="0"/>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502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a:t>2.</a:t>
            </a:r>
            <a:r>
              <a:rPr lang="zh-TW" altLang="en-US" sz="4000" dirty="0"/>
              <a:t>網際網路涵蓋的範圍由大到小應是下列何者？</a:t>
            </a:r>
            <a:endParaRPr lang="en-US" altLang="zh-TW" sz="4000" dirty="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t>(D) </a:t>
            </a:r>
            <a:r>
              <a:rPr lang="zh-TW" altLang="en-US" sz="4000" dirty="0"/>
              <a:t>廣域網路 </a:t>
            </a:r>
            <a:r>
              <a:rPr lang="en-US" altLang="zh-TW" sz="4000" dirty="0"/>
              <a:t>&gt; </a:t>
            </a:r>
            <a:r>
              <a:rPr lang="zh-TW" altLang="en-US" sz="4000" dirty="0"/>
              <a:t>都會網路 </a:t>
            </a:r>
            <a:r>
              <a:rPr lang="en-US" altLang="zh-TW" sz="4000" dirty="0"/>
              <a:t>&gt; </a:t>
            </a:r>
            <a:r>
              <a:rPr lang="zh-TW" altLang="en-US" sz="4000" dirty="0"/>
              <a:t>區域網路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4367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a:t>2.</a:t>
            </a:r>
            <a:r>
              <a:rPr lang="zh-TW" altLang="en-US" sz="4000" dirty="0"/>
              <a:t>網際網路涵蓋的範圍由大到小應是下列何者？</a:t>
            </a:r>
            <a:endParaRPr lang="en-US" altLang="zh-TW" sz="4000" dirty="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solidFill>
                  <a:srgbClr val="FF0000"/>
                </a:solidFill>
              </a:rPr>
              <a:t>(D) </a:t>
            </a:r>
            <a:r>
              <a:rPr lang="zh-TW" altLang="en-US" sz="4000" dirty="0">
                <a:solidFill>
                  <a:srgbClr val="FF0000"/>
                </a:solidFill>
              </a:rPr>
              <a:t>廣域網路 </a:t>
            </a:r>
            <a:r>
              <a:rPr lang="en-US" altLang="zh-TW" sz="4000" dirty="0">
                <a:solidFill>
                  <a:srgbClr val="FF0000"/>
                </a:solidFill>
              </a:rPr>
              <a:t>&gt; </a:t>
            </a:r>
            <a:r>
              <a:rPr lang="zh-TW" altLang="en-US" sz="4000" dirty="0">
                <a:solidFill>
                  <a:srgbClr val="FF0000"/>
                </a:solidFill>
              </a:rPr>
              <a:t>都會網路 </a:t>
            </a:r>
            <a:r>
              <a:rPr lang="en-US" altLang="zh-TW" sz="4000" dirty="0">
                <a:solidFill>
                  <a:srgbClr val="FF0000"/>
                </a:solidFill>
              </a:rPr>
              <a:t>&gt; </a:t>
            </a:r>
            <a:r>
              <a:rPr lang="zh-TW" altLang="en-US" sz="4000" dirty="0">
                <a:solidFill>
                  <a:srgbClr val="FF0000"/>
                </a:solidFill>
              </a:rPr>
              <a:t>區域網路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4214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請問下列何者為</a:t>
            </a:r>
            <a:r>
              <a:rPr lang="en-US" altLang="zh-TW" sz="4000" dirty="0"/>
              <a:t>WAN</a:t>
            </a:r>
            <a:r>
              <a:rPr lang="zh-TW" altLang="en-US" sz="4000" dirty="0"/>
              <a:t>的中文名稱？</a:t>
            </a:r>
          </a:p>
          <a:p>
            <a:pPr marL="0" indent="0" algn="just">
              <a:buNone/>
            </a:pPr>
            <a:endParaRPr lang="en-US" altLang="zh-TW" sz="4000" dirty="0"/>
          </a:p>
          <a:p>
            <a:pPr marL="0" indent="0" algn="just">
              <a:buNone/>
            </a:pPr>
            <a:r>
              <a:rPr lang="en-US" altLang="zh-TW" sz="3600" dirty="0"/>
              <a:t>(A) </a:t>
            </a:r>
            <a:r>
              <a:rPr lang="zh-TW" altLang="en-US" sz="3600" dirty="0"/>
              <a:t>都會網路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t>(D) </a:t>
            </a:r>
            <a:r>
              <a:rPr lang="zh-TW" altLang="en-US" sz="3600" dirty="0"/>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2764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請問下列何者為</a:t>
            </a:r>
            <a:r>
              <a:rPr lang="en-US" altLang="zh-TW" sz="4000" dirty="0"/>
              <a:t>WAN</a:t>
            </a:r>
            <a:r>
              <a:rPr lang="zh-TW" altLang="en-US" sz="4000" dirty="0"/>
              <a:t>的中文名稱？</a:t>
            </a:r>
          </a:p>
          <a:p>
            <a:pPr marL="0" indent="0" algn="just">
              <a:buNone/>
            </a:pPr>
            <a:endParaRPr lang="en-US" altLang="zh-TW" sz="4000" dirty="0"/>
          </a:p>
          <a:p>
            <a:pPr marL="0" indent="0" algn="just">
              <a:buNone/>
            </a:pPr>
            <a:r>
              <a:rPr lang="en-US" altLang="zh-TW" sz="3600" dirty="0">
                <a:solidFill>
                  <a:srgbClr val="FF0000"/>
                </a:solidFill>
              </a:rPr>
              <a:t>(A) </a:t>
            </a:r>
            <a:r>
              <a:rPr lang="zh-TW" altLang="en-US" sz="3600" dirty="0">
                <a:solidFill>
                  <a:srgbClr val="FF0000"/>
                </a:solidFill>
              </a:rPr>
              <a:t>都會網路 </a:t>
            </a:r>
            <a:endParaRPr lang="en-US" altLang="zh-TW" sz="3600" dirty="0">
              <a:solidFill>
                <a:srgbClr val="FF0000"/>
              </a:solidFill>
            </a:endParaRPr>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t>(D) </a:t>
            </a:r>
            <a:r>
              <a:rPr lang="zh-TW" altLang="en-US" sz="3600" dirty="0"/>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56578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請問下列選項中，何者為目前學校或企業「內部」最常見的網路形式之一？  </a:t>
            </a:r>
            <a:endParaRPr lang="en-US" altLang="zh-TW" sz="4000" dirty="0"/>
          </a:p>
          <a:p>
            <a:pPr marL="0" indent="0" algn="just">
              <a:buNone/>
            </a:pPr>
            <a:endParaRPr lang="en-US" altLang="zh-TW" sz="4000" dirty="0"/>
          </a:p>
          <a:p>
            <a:pPr marL="0" indent="0" algn="just">
              <a:buNone/>
            </a:pPr>
            <a:r>
              <a:rPr lang="en-US" altLang="zh-TW" sz="3600" dirty="0"/>
              <a:t>(A) </a:t>
            </a:r>
            <a:r>
              <a:rPr lang="zh-TW" altLang="en-US" sz="3600" dirty="0"/>
              <a:t>區域網路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都會網路 </a:t>
            </a:r>
            <a:endParaRPr lang="en-US" altLang="zh-TW" sz="3600" dirty="0"/>
          </a:p>
          <a:p>
            <a:pPr marL="0" indent="0" algn="just">
              <a:buNone/>
            </a:pPr>
            <a:r>
              <a:rPr lang="en-US" altLang="zh-TW" sz="3600" dirty="0"/>
              <a:t>(D) </a:t>
            </a:r>
            <a:r>
              <a:rPr lang="zh-TW" altLang="en-US" sz="3600" dirty="0"/>
              <a:t>廣域網路</a:t>
            </a:r>
            <a:endParaRPr lang="zh-TW" altLang="en-US" sz="32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17747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請問下列選項中，何者為目前學校或企業「內部」最常見的網路形式之一？  </a:t>
            </a:r>
            <a:endParaRPr lang="en-US" altLang="zh-TW" sz="4000" dirty="0"/>
          </a:p>
          <a:p>
            <a:pPr marL="0" indent="0" algn="just">
              <a:buNone/>
            </a:pPr>
            <a:endParaRPr lang="en-US" altLang="zh-TW" sz="4000" dirty="0">
              <a:solidFill>
                <a:srgbClr val="FF0000"/>
              </a:solidFill>
            </a:endParaRPr>
          </a:p>
          <a:p>
            <a:pPr marL="0" indent="0" algn="just">
              <a:buNone/>
            </a:pPr>
            <a:r>
              <a:rPr lang="en-US" altLang="zh-TW" sz="3600" dirty="0">
                <a:solidFill>
                  <a:srgbClr val="FF0000"/>
                </a:solidFill>
              </a:rPr>
              <a:t>(A) </a:t>
            </a:r>
            <a:r>
              <a:rPr lang="zh-TW" altLang="en-US" sz="3600" dirty="0">
                <a:solidFill>
                  <a:srgbClr val="FF0000"/>
                </a:solidFill>
              </a:rPr>
              <a:t>區域網路  </a:t>
            </a:r>
            <a:endParaRPr lang="en-US" altLang="zh-TW" sz="3600" dirty="0">
              <a:solidFill>
                <a:srgbClr val="FF0000"/>
              </a:solidFill>
            </a:endParaRPr>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都會網路 </a:t>
            </a:r>
            <a:endParaRPr lang="en-US" altLang="zh-TW" sz="3600" dirty="0"/>
          </a:p>
          <a:p>
            <a:pPr marL="0" indent="0" algn="just">
              <a:buNone/>
            </a:pPr>
            <a:r>
              <a:rPr lang="en-US" altLang="zh-TW" sz="3600" dirty="0"/>
              <a:t>(D) </a:t>
            </a:r>
            <a:r>
              <a:rPr lang="zh-TW" altLang="en-US" sz="3600" dirty="0"/>
              <a:t>廣域網路</a:t>
            </a:r>
            <a:endParaRPr lang="zh-TW" altLang="en-US" sz="32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54221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5.</a:t>
            </a:r>
            <a:r>
              <a:rPr lang="zh-TW" altLang="en-US" sz="4000" dirty="0"/>
              <a:t>網際網路（</a:t>
            </a:r>
            <a:r>
              <a:rPr lang="en-US" altLang="zh-TW" sz="4000" dirty="0"/>
              <a:t>Internet</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都會網路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t>(D) </a:t>
            </a:r>
            <a:r>
              <a:rPr lang="zh-TW" altLang="en-US" sz="3600" dirty="0"/>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814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5.</a:t>
            </a:r>
            <a:r>
              <a:rPr lang="zh-TW" altLang="en-US" sz="4000" dirty="0"/>
              <a:t>網際網路（</a:t>
            </a:r>
            <a:r>
              <a:rPr lang="en-US" altLang="zh-TW" sz="4000" dirty="0"/>
              <a:t>Internet</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都會網路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849443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A.2. </a:t>
            </a:r>
            <a:r>
              <a:rPr lang="zh-TW" altLang="en-US" sz="4800" dirty="0">
                <a:solidFill>
                  <a:schemeClr val="tx1"/>
                </a:solidFill>
              </a:rPr>
              <a:t>網路的組成與架構</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29</a:t>
            </a:fld>
            <a:endParaRPr lang="zh-TW" altLang="en-US"/>
          </a:p>
        </p:txBody>
      </p:sp>
    </p:spTree>
    <p:extLst>
      <p:ext uri="{BB962C8B-B14F-4D97-AF65-F5344CB8AC3E}">
        <p14:creationId xmlns:p14="http://schemas.microsoft.com/office/powerpoint/2010/main" val="52566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sp>
        <p:nvSpPr>
          <p:cNvPr id="3" name="內容版面配置區 2"/>
          <p:cNvSpPr>
            <a:spLocks noGrp="1"/>
          </p:cNvSpPr>
          <p:nvPr>
            <p:ph idx="1"/>
          </p:nvPr>
        </p:nvSpPr>
        <p:spPr>
          <a:xfrm>
            <a:off x="628650" y="1123656"/>
            <a:ext cx="7886700" cy="4663076"/>
          </a:xfrm>
        </p:spPr>
        <p:txBody>
          <a:bodyPr>
            <a:normAutofit/>
          </a:bodyPr>
          <a:lstStyle/>
          <a:p>
            <a:pPr marL="0" indent="0">
              <a:buNone/>
            </a:pPr>
            <a:r>
              <a:rPr lang="en-US" altLang="zh-TW" dirty="0"/>
              <a:t>A.1. </a:t>
            </a:r>
            <a:r>
              <a:rPr lang="zh-TW" altLang="zh-TW" dirty="0"/>
              <a:t>電腦</a:t>
            </a:r>
            <a:r>
              <a:rPr lang="zh-TW" altLang="zh-TW" b="1" dirty="0">
                <a:solidFill>
                  <a:srgbClr val="FF0000"/>
                </a:solidFill>
                <a:effectLst>
                  <a:outerShdw blurRad="38100" dist="38100" dir="2700000" algn="tl">
                    <a:srgbClr val="000000">
                      <a:alpha val="43137"/>
                    </a:srgbClr>
                  </a:outerShdw>
                </a:effectLst>
              </a:rPr>
              <a:t>通訊</a:t>
            </a:r>
            <a:r>
              <a:rPr lang="zh-TW" altLang="en-US" dirty="0"/>
              <a:t>概說</a:t>
            </a:r>
            <a:endParaRPr lang="en-US" altLang="zh-TW" dirty="0"/>
          </a:p>
          <a:p>
            <a:pPr marL="0" indent="0">
              <a:buNone/>
            </a:pPr>
            <a:r>
              <a:rPr lang="en-US" altLang="zh-TW" dirty="0"/>
              <a:t>   A.1.1.</a:t>
            </a:r>
            <a:r>
              <a:rPr lang="zh-TW" altLang="en-US" dirty="0"/>
              <a:t>電腦與網路</a:t>
            </a:r>
            <a:r>
              <a:rPr lang="en-US" altLang="zh-TW" dirty="0"/>
              <a:t>:</a:t>
            </a:r>
            <a:r>
              <a:rPr lang="zh-TW" altLang="en-US" dirty="0"/>
              <a:t>基本觀念</a:t>
            </a:r>
            <a:endParaRPr lang="zh-TW" altLang="zh-TW" dirty="0"/>
          </a:p>
          <a:p>
            <a:pPr marL="0" indent="0">
              <a:buNone/>
            </a:pPr>
            <a:r>
              <a:rPr lang="zh-TW" altLang="en-US" dirty="0"/>
              <a:t>   </a:t>
            </a:r>
            <a:r>
              <a:rPr lang="en-US" altLang="zh-TW" dirty="0"/>
              <a:t>A.1.2.</a:t>
            </a:r>
            <a:r>
              <a:rPr lang="zh-TW" altLang="en-US" dirty="0"/>
              <a:t>資訊傳輸模式</a:t>
            </a:r>
            <a:endParaRPr lang="en-US" altLang="zh-TW" dirty="0"/>
          </a:p>
          <a:p>
            <a:pPr marL="0" indent="0">
              <a:buNone/>
            </a:pPr>
            <a:r>
              <a:rPr lang="en-US" altLang="zh-TW" dirty="0"/>
              <a:t>   A.1.3.</a:t>
            </a:r>
            <a:r>
              <a:rPr lang="zh-TW" altLang="en-US" dirty="0"/>
              <a:t>網路傳輸速度</a:t>
            </a:r>
            <a:endParaRPr lang="en-US" altLang="zh-TW" dirty="0"/>
          </a:p>
          <a:p>
            <a:pPr marL="0" indent="0">
              <a:buNone/>
            </a:pPr>
            <a:r>
              <a:rPr lang="en-US" altLang="zh-TW" dirty="0"/>
              <a:t>   A.1.4.</a:t>
            </a:r>
            <a:r>
              <a:rPr lang="zh-TW" altLang="en-US" dirty="0"/>
              <a:t>電腦網路的類型</a:t>
            </a:r>
            <a:br>
              <a:rPr lang="en-US" altLang="zh-TW" dirty="0"/>
            </a:br>
            <a:r>
              <a:rPr lang="en-US" altLang="zh-TW" dirty="0"/>
              <a:t>A.2. </a:t>
            </a:r>
            <a:r>
              <a:rPr lang="zh-TW" altLang="en-US" dirty="0"/>
              <a:t>網路的</a:t>
            </a:r>
            <a:r>
              <a:rPr lang="zh-TW" altLang="en-US" b="1" dirty="0">
                <a:solidFill>
                  <a:srgbClr val="FF0000"/>
                </a:solidFill>
                <a:effectLst>
                  <a:outerShdw blurRad="38100" dist="38100" dir="2700000" algn="tl">
                    <a:srgbClr val="000000">
                      <a:alpha val="43137"/>
                    </a:srgbClr>
                  </a:outerShdw>
                </a:effectLst>
              </a:rPr>
              <a:t>組成與架構</a:t>
            </a:r>
          </a:p>
          <a:p>
            <a:pPr marL="0" indent="0">
              <a:buNone/>
            </a:pPr>
            <a:r>
              <a:rPr lang="zh-TW" altLang="en-US" dirty="0"/>
              <a:t>   </a:t>
            </a:r>
            <a:r>
              <a:rPr lang="en-US" altLang="zh-TW" dirty="0"/>
              <a:t>A.2.1. </a:t>
            </a:r>
            <a:r>
              <a:rPr lang="zh-TW" altLang="en-US" dirty="0"/>
              <a:t>電腦網路的</a:t>
            </a:r>
            <a:r>
              <a:rPr lang="zh-TW" altLang="en-US" b="1" dirty="0">
                <a:solidFill>
                  <a:srgbClr val="0070C0"/>
                </a:solidFill>
                <a:effectLst>
                  <a:outerShdw blurRad="38100" dist="38100" dir="2700000" algn="tl">
                    <a:srgbClr val="000000">
                      <a:alpha val="43137"/>
                    </a:srgbClr>
                  </a:outerShdw>
                </a:effectLst>
              </a:rPr>
              <a:t>功能</a:t>
            </a:r>
          </a:p>
          <a:p>
            <a:pPr marL="0" indent="0">
              <a:buNone/>
            </a:pPr>
            <a:r>
              <a:rPr lang="zh-TW" altLang="en-US" dirty="0"/>
              <a:t>   </a:t>
            </a:r>
            <a:r>
              <a:rPr lang="en-US" altLang="zh-TW" dirty="0"/>
              <a:t>A.2.2. </a:t>
            </a:r>
            <a:r>
              <a:rPr lang="zh-TW" altLang="en-US" dirty="0"/>
              <a:t>區域網路的</a:t>
            </a:r>
            <a:r>
              <a:rPr lang="zh-TW" altLang="en-US" b="1" dirty="0">
                <a:solidFill>
                  <a:srgbClr val="FF0000"/>
                </a:solidFill>
                <a:effectLst>
                  <a:outerShdw blurRad="38100" dist="38100" dir="2700000" algn="tl">
                    <a:srgbClr val="000000">
                      <a:alpha val="43137"/>
                    </a:srgbClr>
                  </a:outerShdw>
                </a:effectLst>
              </a:rPr>
              <a:t>拓樸</a:t>
            </a:r>
          </a:p>
          <a:p>
            <a:pPr marL="0" indent="0">
              <a:buNone/>
            </a:pPr>
            <a:r>
              <a:rPr lang="zh-TW" altLang="en-US" dirty="0"/>
              <a:t>   </a:t>
            </a:r>
            <a:r>
              <a:rPr lang="en-US" altLang="zh-TW" dirty="0"/>
              <a:t>A.2.3. </a:t>
            </a:r>
            <a:r>
              <a:rPr lang="zh-TW" altLang="en-US" dirty="0"/>
              <a:t>電腦網路分享架構</a:t>
            </a:r>
            <a:r>
              <a:rPr lang="en-US" altLang="zh-TW" dirty="0"/>
              <a:t>:Client/server</a:t>
            </a:r>
            <a:r>
              <a:rPr lang="zh-TW" altLang="en-US" dirty="0"/>
              <a:t>與</a:t>
            </a:r>
            <a:r>
              <a:rPr lang="en-US" altLang="zh-TW" dirty="0"/>
              <a:t>P2P</a:t>
            </a:r>
            <a:endParaRPr lang="zh-TW" altLang="en-US"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4" name="投影片編號版面配置區 3"/>
          <p:cNvSpPr>
            <a:spLocks noGrp="1"/>
          </p:cNvSpPr>
          <p:nvPr>
            <p:ph type="sldNum" sz="quarter" idx="12"/>
          </p:nvPr>
        </p:nvSpPr>
        <p:spPr/>
        <p:txBody>
          <a:bodyPr/>
          <a:lstStyle/>
          <a:p>
            <a:fld id="{D148A95B-E78A-43D3-83C9-357D8C7DE65E}" type="slidenum">
              <a:rPr lang="zh-TW" altLang="en-US" smtClean="0"/>
              <a:t>3</a:t>
            </a:fld>
            <a:endParaRPr lang="zh-TW" altLang="en-US"/>
          </a:p>
        </p:txBody>
      </p:sp>
    </p:spTree>
    <p:extLst>
      <p:ext uri="{BB962C8B-B14F-4D97-AF65-F5344CB8AC3E}">
        <p14:creationId xmlns:p14="http://schemas.microsoft.com/office/powerpoint/2010/main" val="140446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請問下列選項中，何者最不可能是電腦網路之功能？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訊息傳遞  </a:t>
            </a:r>
            <a:endParaRPr lang="en-US" altLang="zh-TW" sz="3600" dirty="0"/>
          </a:p>
          <a:p>
            <a:pPr marL="0" indent="0" algn="just">
              <a:buNone/>
            </a:pPr>
            <a:r>
              <a:rPr lang="en-US" altLang="zh-TW" sz="3600" dirty="0"/>
              <a:t>(B) </a:t>
            </a:r>
            <a:r>
              <a:rPr lang="zh-TW" altLang="en-US" sz="3600" dirty="0"/>
              <a:t>分工合作  </a:t>
            </a:r>
            <a:endParaRPr lang="en-US" altLang="zh-TW" sz="3600" dirty="0"/>
          </a:p>
          <a:p>
            <a:pPr marL="0" indent="0" algn="just">
              <a:buNone/>
            </a:pPr>
            <a:r>
              <a:rPr lang="en-US" altLang="zh-TW" sz="3600" dirty="0"/>
              <a:t>(C) </a:t>
            </a:r>
            <a:r>
              <a:rPr lang="zh-TW" altLang="en-US" sz="3600" dirty="0"/>
              <a:t>資源共享 </a:t>
            </a:r>
            <a:endParaRPr lang="en-US" altLang="zh-TW" sz="3600" dirty="0"/>
          </a:p>
          <a:p>
            <a:pPr marL="0" indent="0" algn="just">
              <a:buNone/>
            </a:pPr>
            <a:r>
              <a:rPr lang="en-US" altLang="zh-TW" sz="3600" dirty="0"/>
              <a:t>(D) </a:t>
            </a:r>
            <a:r>
              <a:rPr lang="zh-TW" altLang="en-US" sz="3600" dirty="0"/>
              <a:t>互換身分</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69363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請問下列選項中，何者最不可能是電腦網路之功能？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訊息傳遞  </a:t>
            </a:r>
            <a:endParaRPr lang="en-US" altLang="zh-TW" sz="3600" dirty="0"/>
          </a:p>
          <a:p>
            <a:pPr marL="0" indent="0" algn="just">
              <a:buNone/>
            </a:pPr>
            <a:r>
              <a:rPr lang="en-US" altLang="zh-TW" sz="3600" dirty="0"/>
              <a:t>(B) </a:t>
            </a:r>
            <a:r>
              <a:rPr lang="zh-TW" altLang="en-US" sz="3600" dirty="0"/>
              <a:t>分工合作  </a:t>
            </a:r>
            <a:endParaRPr lang="en-US" altLang="zh-TW" sz="3600" dirty="0"/>
          </a:p>
          <a:p>
            <a:pPr marL="0" indent="0" algn="just">
              <a:buNone/>
            </a:pPr>
            <a:r>
              <a:rPr lang="en-US" altLang="zh-TW" sz="3600" dirty="0"/>
              <a:t>(C) </a:t>
            </a:r>
            <a:r>
              <a:rPr lang="zh-TW" altLang="en-US" sz="3600" dirty="0"/>
              <a:t>資源共享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互換身分</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063464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請問電腦網路能共享資源、分工合作、資料交換還有什麼功能？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語音辨識 </a:t>
            </a:r>
            <a:endParaRPr lang="en-US" altLang="zh-TW" sz="3600" dirty="0"/>
          </a:p>
          <a:p>
            <a:pPr marL="0" indent="0" algn="just">
              <a:buNone/>
            </a:pPr>
            <a:r>
              <a:rPr lang="en-US" altLang="zh-TW" sz="3600" dirty="0"/>
              <a:t>(B) </a:t>
            </a:r>
            <a:r>
              <a:rPr lang="zh-TW" altLang="en-US" sz="3600" dirty="0"/>
              <a:t>文字編輯 </a:t>
            </a:r>
            <a:endParaRPr lang="en-US" altLang="zh-TW" sz="3600" dirty="0"/>
          </a:p>
          <a:p>
            <a:pPr marL="0" indent="0" algn="just">
              <a:buNone/>
            </a:pPr>
            <a:r>
              <a:rPr lang="en-US" altLang="zh-TW" sz="3600" dirty="0"/>
              <a:t>(C) </a:t>
            </a:r>
            <a:r>
              <a:rPr lang="zh-TW" altLang="en-US" sz="3600" dirty="0"/>
              <a:t>壓縮與解壓縮 </a:t>
            </a:r>
            <a:endParaRPr lang="en-US" altLang="zh-TW" sz="3600" dirty="0"/>
          </a:p>
          <a:p>
            <a:pPr marL="0" indent="0" algn="just">
              <a:buNone/>
            </a:pPr>
            <a:r>
              <a:rPr lang="en-US" altLang="zh-TW" sz="3600" dirty="0"/>
              <a:t>(D) </a:t>
            </a:r>
            <a:r>
              <a:rPr lang="zh-TW" altLang="en-US" sz="3600" dirty="0"/>
              <a:t>訊息傳遞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8223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請問電腦網路能共享資源、分工合作、資料交換還有什麼功能？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語音辨識 </a:t>
            </a:r>
            <a:endParaRPr lang="en-US" altLang="zh-TW" sz="3600" dirty="0"/>
          </a:p>
          <a:p>
            <a:pPr marL="0" indent="0" algn="just">
              <a:buNone/>
            </a:pPr>
            <a:r>
              <a:rPr lang="en-US" altLang="zh-TW" sz="3600" dirty="0"/>
              <a:t>(B) </a:t>
            </a:r>
            <a:r>
              <a:rPr lang="zh-TW" altLang="en-US" sz="3600" dirty="0"/>
              <a:t>文字編輯 </a:t>
            </a:r>
            <a:endParaRPr lang="en-US" altLang="zh-TW" sz="3600" dirty="0"/>
          </a:p>
          <a:p>
            <a:pPr marL="0" indent="0" algn="just">
              <a:buNone/>
            </a:pPr>
            <a:r>
              <a:rPr lang="en-US" altLang="zh-TW" sz="3600" dirty="0"/>
              <a:t>(C) </a:t>
            </a:r>
            <a:r>
              <a:rPr lang="zh-TW" altLang="en-US" sz="3600" dirty="0"/>
              <a:t>壓縮與解壓縮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訊息傳遞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82427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416926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solidFill>
                  <a:srgbClr val="FF0000"/>
                </a:solidFill>
              </a:rPr>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1202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請問下列區域網路中的拓撲是不存在的？</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點狀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2654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請問下列區域網路中的拓撲是不存在的？</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solidFill>
                  <a:srgbClr val="FF0000"/>
                </a:solidFill>
              </a:rPr>
              <a:t>(D) </a:t>
            </a:r>
            <a:r>
              <a:rPr lang="zh-TW" altLang="en-US" sz="3600" dirty="0">
                <a:solidFill>
                  <a:srgbClr val="FF0000"/>
                </a:solidFill>
              </a:rPr>
              <a:t>點狀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01224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請問下列何種拓撲會因其中一部電腦斷線而導致所有電腦無法互相通訊？</a:t>
            </a:r>
            <a:endParaRPr lang="en-US" altLang="zh-TW" sz="4000" dirty="0"/>
          </a:p>
          <a:p>
            <a:pPr marL="0" indent="0" algn="just">
              <a:buNone/>
            </a:pPr>
            <a:endParaRPr lang="zh-TW" altLang="en-US" sz="36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4431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請問下列何種拓撲會因其中一部電腦斷線而導致所有電腦無法互相通訊？</a:t>
            </a:r>
            <a:endParaRPr lang="en-US" altLang="zh-TW" sz="4000" dirty="0"/>
          </a:p>
          <a:p>
            <a:pPr marL="0" indent="0" algn="just">
              <a:buNone/>
            </a:pPr>
            <a:endParaRPr lang="zh-TW" altLang="en-US" sz="36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solidFill>
                  <a:srgbClr val="FF0000"/>
                </a:solidFill>
              </a:rPr>
              <a:t>(C) </a:t>
            </a:r>
            <a:r>
              <a:rPr lang="zh-TW" altLang="en-US" sz="3600" dirty="0">
                <a:solidFill>
                  <a:srgbClr val="FF0000"/>
                </a:solidFill>
              </a:rPr>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7038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914400"/>
            <a:ext cx="8515350" cy="5075172"/>
          </a:xfrm>
        </p:spPr>
        <p:txBody>
          <a:bodyPr>
            <a:noAutofit/>
          </a:bodyPr>
          <a:lstStyle/>
          <a:p>
            <a:pPr marL="0" indent="0">
              <a:buNone/>
            </a:pPr>
            <a:r>
              <a:rPr lang="en-US" altLang="zh-TW" sz="2800" dirty="0"/>
              <a:t>A.3. </a:t>
            </a:r>
            <a:r>
              <a:rPr lang="zh-TW" altLang="en-US" sz="2800" dirty="0"/>
              <a:t>網路</a:t>
            </a:r>
            <a:r>
              <a:rPr lang="zh-TW" altLang="en-US" sz="2800" b="1" dirty="0">
                <a:solidFill>
                  <a:srgbClr val="FF0000"/>
                </a:solidFill>
                <a:effectLst>
                  <a:outerShdw blurRad="38100" dist="38100" dir="2700000" algn="tl">
                    <a:srgbClr val="000000">
                      <a:alpha val="43137"/>
                    </a:srgbClr>
                  </a:outerShdw>
                </a:effectLst>
              </a:rPr>
              <a:t>標準</a:t>
            </a:r>
            <a:r>
              <a:rPr lang="zh-TW" altLang="en-US" sz="2800" dirty="0"/>
              <a:t>與通訊</a:t>
            </a:r>
            <a:r>
              <a:rPr lang="zh-TW" altLang="en-US" sz="2800" b="1" dirty="0">
                <a:solidFill>
                  <a:srgbClr val="FF0000"/>
                </a:solidFill>
                <a:effectLst>
                  <a:outerShdw blurRad="38100" dist="38100" dir="2700000" algn="tl">
                    <a:srgbClr val="000000">
                      <a:alpha val="43137"/>
                    </a:srgbClr>
                  </a:outerShdw>
                </a:effectLst>
              </a:rPr>
              <a:t>協定</a:t>
            </a:r>
            <a:endParaRPr lang="en-US" altLang="zh-TW" sz="2800" b="1" dirty="0">
              <a:solidFill>
                <a:srgbClr val="FF0000"/>
              </a:solidFill>
              <a:effectLst>
                <a:outerShdw blurRad="38100" dist="38100" dir="2700000" algn="tl">
                  <a:srgbClr val="000000">
                    <a:alpha val="43137"/>
                  </a:srgbClr>
                </a:outerShdw>
              </a:effectLst>
            </a:endParaRPr>
          </a:p>
          <a:p>
            <a:pPr marL="0" indent="0">
              <a:buNone/>
            </a:pPr>
            <a:r>
              <a:rPr lang="en-US" altLang="zh-TW" sz="2800" dirty="0"/>
              <a:t>   A.3.1.</a:t>
            </a:r>
            <a:r>
              <a:rPr lang="zh-TW" altLang="en-US" sz="2800" dirty="0"/>
              <a:t>通訊協定與標準</a:t>
            </a:r>
          </a:p>
          <a:p>
            <a:pPr marL="0" indent="0">
              <a:buNone/>
            </a:pPr>
            <a:r>
              <a:rPr lang="zh-TW" altLang="en-US" sz="2800" dirty="0"/>
              <a:t>   </a:t>
            </a:r>
            <a:r>
              <a:rPr lang="en-US" altLang="zh-TW" sz="2800" dirty="0"/>
              <a:t>A.3.2. </a:t>
            </a:r>
            <a:r>
              <a:rPr lang="en-US" altLang="zh-TW" sz="2800" b="1" dirty="0"/>
              <a:t>OSI</a:t>
            </a:r>
            <a:r>
              <a:rPr lang="zh-TW" altLang="en-US" sz="2800" b="1" dirty="0"/>
              <a:t>通訊標準</a:t>
            </a:r>
            <a:endParaRPr lang="en-US" altLang="zh-TW" sz="2800" b="1" dirty="0"/>
          </a:p>
          <a:p>
            <a:pPr marL="0" indent="0">
              <a:buNone/>
            </a:pPr>
            <a:r>
              <a:rPr lang="zh-TW" altLang="en-US" sz="2800" dirty="0"/>
              <a:t>   </a:t>
            </a:r>
            <a:r>
              <a:rPr lang="en-US" altLang="zh-TW" sz="2800" dirty="0"/>
              <a:t>A.3.3. </a:t>
            </a:r>
            <a:r>
              <a:rPr lang="en-US" altLang="zh-TW" sz="2800" b="1" dirty="0"/>
              <a:t>TCP/IP</a:t>
            </a:r>
            <a:r>
              <a:rPr lang="zh-TW" altLang="en-US" sz="2800" b="1" dirty="0"/>
              <a:t>協定</a:t>
            </a:r>
            <a:endParaRPr lang="en-US" altLang="zh-TW" sz="2800" b="1" dirty="0"/>
          </a:p>
          <a:p>
            <a:pPr marL="0" indent="0">
              <a:buNone/>
            </a:pPr>
            <a:r>
              <a:rPr lang="zh-TW" altLang="en-US" sz="2800" dirty="0"/>
              <a:t>   </a:t>
            </a:r>
            <a:r>
              <a:rPr lang="en-US" altLang="zh-TW" sz="2800" dirty="0"/>
              <a:t>A.3.4. </a:t>
            </a:r>
            <a:r>
              <a:rPr lang="zh-TW" altLang="en-US" sz="2800" dirty="0"/>
              <a:t>傳輸層重要協定</a:t>
            </a:r>
            <a:r>
              <a:rPr lang="en-US" altLang="zh-TW" sz="2800" dirty="0"/>
              <a:t>:</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00B0F0"/>
                </a:solidFill>
                <a:effectLst>
                  <a:outerShdw blurRad="38100" dist="38100" dir="2700000" algn="tl">
                    <a:srgbClr val="000000">
                      <a:alpha val="43137"/>
                    </a:srgbClr>
                  </a:outerShdw>
                </a:effectLst>
              </a:rPr>
              <a:t>        </a:t>
            </a:r>
            <a:r>
              <a:rPr lang="en-US" altLang="zh-TW" sz="2800" dirty="0"/>
              <a:t>A.3.4.1</a:t>
            </a:r>
            <a:r>
              <a:rPr lang="zh-TW" altLang="en-US" sz="2800" dirty="0"/>
              <a:t> </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FF0000"/>
                </a:solidFill>
                <a:effectLst>
                  <a:outerShdw blurRad="38100" dist="38100" dir="2700000" algn="tl">
                    <a:srgbClr val="000000">
                      <a:alpha val="43137"/>
                    </a:srgbClr>
                  </a:outerShdw>
                </a:effectLst>
              </a:rPr>
              <a:t>        </a:t>
            </a:r>
            <a:r>
              <a:rPr lang="en-US" altLang="zh-TW" sz="2800" dirty="0"/>
              <a:t>A.3.4.2 TCP</a:t>
            </a:r>
            <a:r>
              <a:rPr lang="zh-TW" altLang="en-US" sz="2800" dirty="0"/>
              <a:t>的三向交握</a:t>
            </a:r>
            <a:endParaRPr lang="en-US" altLang="zh-TW" sz="2800" dirty="0"/>
          </a:p>
          <a:p>
            <a:pPr marL="0" indent="0">
              <a:buNone/>
            </a:pPr>
            <a:r>
              <a:rPr lang="en-US" altLang="zh-TW" sz="2800" dirty="0"/>
              <a:t>   A.3.5. IP</a:t>
            </a:r>
            <a:r>
              <a:rPr lang="zh-TW" altLang="en-US" sz="2800" dirty="0"/>
              <a:t>與</a:t>
            </a:r>
            <a:r>
              <a:rPr lang="en-US" altLang="zh-TW" sz="2800" dirty="0"/>
              <a:t>DNS(</a:t>
            </a:r>
            <a:r>
              <a:rPr lang="zh-TW" altLang="en-US" sz="2800" dirty="0"/>
              <a:t>網域名稱</a:t>
            </a:r>
            <a:r>
              <a:rPr lang="en-US" altLang="zh-TW" sz="2800" dirty="0"/>
              <a:t>)</a:t>
            </a:r>
            <a:endParaRPr lang="zh-TW" altLang="en-US" sz="2800" dirty="0"/>
          </a:p>
          <a:p>
            <a:pPr marL="0" indent="0">
              <a:buNone/>
            </a:pPr>
            <a:r>
              <a:rPr lang="zh-TW" altLang="en-US" sz="2800" dirty="0"/>
              <a:t>        </a:t>
            </a:r>
            <a:r>
              <a:rPr lang="en-US" altLang="zh-TW" sz="2800" dirty="0"/>
              <a:t>A.3.5.1. IP</a:t>
            </a:r>
            <a:r>
              <a:rPr lang="zh-TW" altLang="en-US" sz="2800" dirty="0"/>
              <a:t>協定與</a:t>
            </a:r>
            <a:r>
              <a:rPr lang="en-US" altLang="zh-TW" sz="2800" dirty="0"/>
              <a:t>IP</a:t>
            </a:r>
            <a:r>
              <a:rPr lang="zh-TW" altLang="en-US" sz="2800" dirty="0"/>
              <a:t>位址</a:t>
            </a:r>
          </a:p>
          <a:p>
            <a:pPr marL="0" indent="0">
              <a:buNone/>
            </a:pPr>
            <a:r>
              <a:rPr lang="zh-TW" altLang="en-US" sz="2800" dirty="0"/>
              <a:t>        </a:t>
            </a:r>
            <a:r>
              <a:rPr lang="en-US" altLang="zh-TW" sz="2800" dirty="0"/>
              <a:t>A.3.5.2. DNS</a:t>
            </a:r>
            <a:endParaRPr lang="zh-TW" altLang="en-US" sz="2800" dirty="0"/>
          </a:p>
        </p:txBody>
      </p:sp>
      <p:sp>
        <p:nvSpPr>
          <p:cNvPr id="5"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4</a:t>
            </a:fld>
            <a:endParaRPr lang="zh-TW" altLang="en-US"/>
          </a:p>
        </p:txBody>
      </p:sp>
    </p:spTree>
    <p:extLst>
      <p:ext uri="{BB962C8B-B14F-4D97-AF65-F5344CB8AC3E}">
        <p14:creationId xmlns:p14="http://schemas.microsoft.com/office/powerpoint/2010/main" val="153550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請問下列選項中何者是網路拓樸（</a:t>
            </a:r>
            <a:r>
              <a:rPr lang="en-US" altLang="zh-TW" sz="4000" dirty="0"/>
              <a:t>topology</a:t>
            </a:r>
            <a:r>
              <a:rPr lang="zh-TW" altLang="en-US" sz="4000" dirty="0"/>
              <a:t>）所代表的意義為：</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網路的規模大小 </a:t>
            </a:r>
            <a:endParaRPr lang="en-US" altLang="zh-TW" sz="3600" dirty="0"/>
          </a:p>
          <a:p>
            <a:pPr marL="0" indent="0" algn="just">
              <a:buNone/>
            </a:pPr>
            <a:r>
              <a:rPr lang="en-US" altLang="zh-TW" sz="3600" dirty="0"/>
              <a:t>(B) </a:t>
            </a:r>
            <a:r>
              <a:rPr lang="zh-TW" altLang="en-US" sz="3600" dirty="0"/>
              <a:t>網路的佈線架構</a:t>
            </a:r>
          </a:p>
          <a:p>
            <a:pPr marL="0" indent="0" algn="just">
              <a:buNone/>
            </a:pPr>
            <a:r>
              <a:rPr lang="en-US" altLang="zh-TW" sz="3600" dirty="0"/>
              <a:t>(C) </a:t>
            </a:r>
            <a:r>
              <a:rPr lang="zh-TW" altLang="en-US" sz="3600" dirty="0"/>
              <a:t>網路的傳輸距離 </a:t>
            </a:r>
            <a:endParaRPr lang="en-US" altLang="zh-TW" sz="3600" dirty="0"/>
          </a:p>
          <a:p>
            <a:pPr marL="0" indent="0" algn="just">
              <a:buNone/>
            </a:pPr>
            <a:r>
              <a:rPr lang="en-US" altLang="zh-TW" sz="3600" dirty="0"/>
              <a:t>(D) </a:t>
            </a:r>
            <a:r>
              <a:rPr lang="zh-TW" altLang="en-US" sz="3600" dirty="0"/>
              <a:t>網路的傳輸速度</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58810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請問下列選項中何者是網路拓樸（</a:t>
            </a:r>
            <a:r>
              <a:rPr lang="en-US" altLang="zh-TW" sz="4000" dirty="0"/>
              <a:t>topology</a:t>
            </a:r>
            <a:r>
              <a:rPr lang="zh-TW" altLang="en-US" sz="4000" dirty="0"/>
              <a:t>）所代表的意義為：</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網路的規模大小 </a:t>
            </a:r>
            <a:endParaRPr lang="en-US" altLang="zh-TW" sz="3600" dirty="0"/>
          </a:p>
          <a:p>
            <a:pPr marL="0" indent="0" algn="just">
              <a:buNone/>
            </a:pPr>
            <a:r>
              <a:rPr lang="en-US" altLang="zh-TW" sz="3600" dirty="0"/>
              <a:t>(B) </a:t>
            </a:r>
            <a:r>
              <a:rPr lang="zh-TW" altLang="en-US" sz="3600" dirty="0"/>
              <a:t>網路的佈線架構</a:t>
            </a:r>
          </a:p>
          <a:p>
            <a:pPr marL="0" indent="0" algn="just">
              <a:buNone/>
            </a:pPr>
            <a:r>
              <a:rPr lang="en-US" altLang="zh-TW" sz="3600" dirty="0">
                <a:solidFill>
                  <a:srgbClr val="FF0000"/>
                </a:solidFill>
              </a:rPr>
              <a:t>(C) </a:t>
            </a:r>
            <a:r>
              <a:rPr lang="zh-TW" altLang="en-US" sz="3600" dirty="0">
                <a:solidFill>
                  <a:srgbClr val="FF0000"/>
                </a:solidFill>
              </a:rPr>
              <a:t>網路的傳輸距離 </a:t>
            </a:r>
            <a:endParaRPr lang="en-US" altLang="zh-TW" sz="3600" dirty="0">
              <a:solidFill>
                <a:srgbClr val="FF0000"/>
              </a:solidFill>
            </a:endParaRPr>
          </a:p>
          <a:p>
            <a:pPr marL="0" indent="0" algn="just">
              <a:buNone/>
            </a:pPr>
            <a:r>
              <a:rPr lang="en-US" altLang="zh-TW" sz="3600" dirty="0"/>
              <a:t>(D) </a:t>
            </a:r>
            <a:r>
              <a:rPr lang="zh-TW" altLang="en-US" sz="3600" dirty="0"/>
              <a:t>網路的傳輸速度</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79485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下列何者為目前最常見的拓撲之一？</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80328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下列何者為目前最常見的拓撲之一？</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solidFill>
                  <a:srgbClr val="FF0000"/>
                </a:solidFill>
              </a:rPr>
              <a:t>(B) </a:t>
            </a:r>
            <a:r>
              <a:rPr lang="zh-TW" altLang="en-US" sz="3600" dirty="0">
                <a:solidFill>
                  <a:srgbClr val="FF0000"/>
                </a:solidFill>
              </a:rPr>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50830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77956"/>
          </a:xfrm>
        </p:spPr>
        <p:txBody>
          <a:bodyPr/>
          <a:lstStyle/>
          <a:p>
            <a:r>
              <a:rPr lang="en-US" altLang="zh-TW" dirty="0"/>
              <a:t>A.2.3. </a:t>
            </a:r>
            <a:r>
              <a:rPr lang="zh-TW" altLang="en-US" dirty="0"/>
              <a:t>電腦網路分享架構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18" y="1628382"/>
            <a:ext cx="3866181" cy="3866181"/>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9" y="2091326"/>
            <a:ext cx="2785567" cy="2785567"/>
          </a:xfrm>
          <a:prstGeom prst="rect">
            <a:avLst/>
          </a:prstGeom>
        </p:spPr>
      </p:pic>
      <p:sp>
        <p:nvSpPr>
          <p:cNvPr id="9" name="矩形 8"/>
          <p:cNvSpPr/>
          <p:nvPr/>
        </p:nvSpPr>
        <p:spPr>
          <a:xfrm>
            <a:off x="4657507" y="4737329"/>
            <a:ext cx="4118243"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2.</a:t>
            </a:r>
            <a:r>
              <a:rPr lang="zh-TW" altLang="en-US" sz="3200" dirty="0">
                <a:latin typeface="Times New Roman" panose="02020603050405020304" pitchFamily="18" charset="0"/>
                <a:ea typeface="標楷體" panose="03000509000000000000" pitchFamily="65" charset="-120"/>
              </a:rPr>
              <a:t>對等式網路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Peer-to-Peer</a:t>
            </a:r>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P2P</a:t>
            </a:r>
            <a:r>
              <a:rPr lang="zh-TW" altLang="en-US" sz="3200" dirty="0">
                <a:latin typeface="Times New Roman" panose="02020603050405020304" pitchFamily="18" charset="0"/>
                <a:ea typeface="標楷體" panose="03000509000000000000" pitchFamily="65" charset="-120"/>
              </a:rPr>
              <a:t>）</a:t>
            </a:r>
          </a:p>
        </p:txBody>
      </p:sp>
      <p:sp>
        <p:nvSpPr>
          <p:cNvPr id="10" name="矩形 9"/>
          <p:cNvSpPr/>
          <p:nvPr/>
        </p:nvSpPr>
        <p:spPr>
          <a:xfrm>
            <a:off x="-57871" y="4737329"/>
            <a:ext cx="4892686"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1.</a:t>
            </a:r>
            <a:r>
              <a:rPr lang="zh-TW" altLang="en-US" sz="3200" dirty="0">
                <a:latin typeface="Times New Roman" panose="02020603050405020304" pitchFamily="18" charset="0"/>
                <a:ea typeface="標楷體" panose="03000509000000000000" pitchFamily="65" charset="-120"/>
              </a:rPr>
              <a:t>主從式網路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Client</a:t>
            </a:r>
            <a:r>
              <a:rPr lang="en-US" altLang="zh-TW" sz="3200" dirty="0">
                <a:latin typeface="Times New Roman" panose="02020603050405020304" pitchFamily="18" charset="0"/>
                <a:ea typeface="標楷體" panose="03000509000000000000" pitchFamily="65" charset="-120"/>
              </a:rPr>
              <a:t>/</a:t>
            </a:r>
            <a:r>
              <a:rPr lang="en-US" altLang="zh-TW"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Server</a:t>
            </a:r>
            <a:r>
              <a:rPr lang="en-US" altLang="zh-TW" sz="3200" dirty="0">
                <a:latin typeface="Times New Roman" panose="02020603050405020304" pitchFamily="18" charset="0"/>
                <a:ea typeface="標楷體" panose="03000509000000000000" pitchFamily="65" charset="-120"/>
              </a:rPr>
              <a:t> Network</a:t>
            </a:r>
            <a:r>
              <a:rPr lang="zh-TW" altLang="en-US" sz="3200" dirty="0">
                <a:latin typeface="Times New Roman" panose="02020603050405020304" pitchFamily="18" charset="0"/>
                <a:ea typeface="標楷體" panose="03000509000000000000" pitchFamily="65" charset="-120"/>
              </a:rPr>
              <a:t>）</a:t>
            </a:r>
          </a:p>
        </p:txBody>
      </p:sp>
      <p:sp>
        <p:nvSpPr>
          <p:cNvPr id="11" name="矩形 10"/>
          <p:cNvSpPr/>
          <p:nvPr/>
        </p:nvSpPr>
        <p:spPr>
          <a:xfrm>
            <a:off x="628650" y="1167114"/>
            <a:ext cx="6288901"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電腦網路分享架構主要分為以下兩種：</a:t>
            </a:r>
          </a:p>
        </p:txBody>
      </p:sp>
      <p:sp>
        <p:nvSpPr>
          <p:cNvPr id="12" name="矩形 11"/>
          <p:cNvSpPr/>
          <p:nvPr/>
        </p:nvSpPr>
        <p:spPr>
          <a:xfrm>
            <a:off x="668663" y="5714309"/>
            <a:ext cx="2509020" cy="461665"/>
          </a:xfrm>
          <a:prstGeom prst="rect">
            <a:avLst/>
          </a:prstGeom>
        </p:spPr>
        <p:txBody>
          <a:bodyPr wrap="none">
            <a:spAutoFit/>
          </a:bodyPr>
          <a:lstStyle/>
          <a:p>
            <a:r>
              <a:rPr lang="zh-TW" altLang="en-US" sz="2400" b="1" dirty="0">
                <a:solidFill>
                  <a:srgbClr val="FF0000"/>
                </a:solidFill>
                <a:effectLst>
                  <a:outerShdw blurRad="38100" dist="38100" dir="2700000" algn="tl">
                    <a:srgbClr val="000000">
                      <a:alpha val="43137"/>
                    </a:srgbClr>
                  </a:outerShdw>
                </a:effectLst>
              </a:rPr>
              <a:t>用戶端 </a:t>
            </a:r>
            <a:r>
              <a:rPr lang="zh-TW" altLang="en-US" sz="2400" b="1" dirty="0">
                <a:effectLst>
                  <a:outerShdw blurRad="38100" dist="38100" dir="2700000" algn="tl">
                    <a:srgbClr val="000000">
                      <a:alpha val="43137"/>
                    </a:srgbClr>
                  </a:outerShdw>
                </a:effectLst>
              </a:rPr>
              <a:t>對</a:t>
            </a:r>
            <a:r>
              <a:rPr lang="zh-TW" altLang="en-US" sz="2400" dirty="0"/>
              <a:t> </a:t>
            </a:r>
            <a:r>
              <a:rPr lang="zh-TW" altLang="en-US" sz="2400" b="1" dirty="0">
                <a:solidFill>
                  <a:srgbClr val="00B050"/>
                </a:solidFill>
                <a:effectLst>
                  <a:outerShdw blurRad="38100" dist="38100" dir="2700000" algn="tl">
                    <a:srgbClr val="000000">
                      <a:alpha val="43137"/>
                    </a:srgbClr>
                  </a:outerShdw>
                </a:effectLst>
              </a:rPr>
              <a:t>伺服器</a:t>
            </a:r>
          </a:p>
        </p:txBody>
      </p:sp>
      <p:sp>
        <p:nvSpPr>
          <p:cNvPr id="13" name="矩形 12"/>
          <p:cNvSpPr/>
          <p:nvPr/>
        </p:nvSpPr>
        <p:spPr>
          <a:xfrm>
            <a:off x="5379892" y="5683532"/>
            <a:ext cx="1425390" cy="523220"/>
          </a:xfrm>
          <a:prstGeom prst="rect">
            <a:avLst/>
          </a:prstGeom>
        </p:spPr>
        <p:txBody>
          <a:bodyPr wrap="none">
            <a:spAutoFit/>
          </a:bodyPr>
          <a:lstStyle/>
          <a:p>
            <a:r>
              <a:rPr lang="zh-TW" altLang="en-US" sz="2800" b="1" dirty="0">
                <a:solidFill>
                  <a:srgbClr val="FF0000"/>
                </a:solidFill>
                <a:effectLst>
                  <a:outerShdw blurRad="38100" dist="38100" dir="2700000" algn="tl">
                    <a:srgbClr val="000000">
                      <a:alpha val="43137"/>
                    </a:srgbClr>
                  </a:outerShdw>
                </a:effectLst>
              </a:rPr>
              <a:t>點 對 點</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44</a:t>
            </a:fld>
            <a:endParaRPr lang="zh-TW" altLang="en-US"/>
          </a:p>
        </p:txBody>
      </p:sp>
    </p:spTree>
    <p:extLst>
      <p:ext uri="{BB962C8B-B14F-4D97-AF65-F5344CB8AC3E}">
        <p14:creationId xmlns:p14="http://schemas.microsoft.com/office/powerpoint/2010/main" val="191004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請問下列選項中何者符合簡單、成本低、連接數通常不超過１０台的網路？</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對等式網路 </a:t>
            </a:r>
            <a:endParaRPr lang="en-US" altLang="zh-TW" sz="3600" dirty="0"/>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t>(C) </a:t>
            </a:r>
            <a:r>
              <a:rPr lang="zh-TW" altLang="en-US" sz="3600" dirty="0"/>
              <a:t>廣域網路  </a:t>
            </a:r>
            <a:endParaRPr lang="en-US" altLang="zh-TW" sz="3600" dirty="0"/>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06599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請問下列選項中何者符合簡單、成本低、連接數通常不超過１０台的網路？</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a:t>
            </a:r>
            <a:r>
              <a:rPr lang="zh-TW" altLang="en-US" sz="3600" dirty="0">
                <a:solidFill>
                  <a:srgbClr val="FF0000"/>
                </a:solidFill>
              </a:rPr>
              <a:t>對等式網路 </a:t>
            </a:r>
            <a:endParaRPr lang="en-US" altLang="zh-TW" sz="3600" dirty="0">
              <a:solidFill>
                <a:srgbClr val="FF0000"/>
              </a:solidFill>
            </a:endParaRPr>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t>(C) </a:t>
            </a:r>
            <a:r>
              <a:rPr lang="zh-TW" altLang="en-US" sz="3600" dirty="0"/>
              <a:t>廣域網路  </a:t>
            </a:r>
            <a:endParaRPr lang="en-US" altLang="zh-TW" sz="3600" dirty="0"/>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197790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請問下列選項中，何者網路同時是伺服器與用戶端的角色？</a:t>
            </a:r>
            <a:endParaRPr lang="en-US" altLang="zh-TW" sz="4000" dirty="0"/>
          </a:p>
          <a:p>
            <a:pPr marL="0" indent="0" algn="just">
              <a:buNone/>
            </a:pPr>
            <a:endParaRPr lang="zh-TW" altLang="en-US" sz="4000" dirty="0"/>
          </a:p>
          <a:p>
            <a:pPr marL="0" indent="0" algn="just">
              <a:buNone/>
            </a:pPr>
            <a:r>
              <a:rPr lang="en-US" altLang="zh-TW" sz="3600" dirty="0"/>
              <a:t>(A)</a:t>
            </a:r>
            <a:r>
              <a:rPr lang="zh-TW" altLang="en-US" sz="3600" dirty="0"/>
              <a:t> 廣域網路  </a:t>
            </a:r>
            <a:endParaRPr lang="en-US" altLang="zh-TW" sz="3600" dirty="0">
              <a:solidFill>
                <a:srgbClr val="FF0000"/>
              </a:solidFill>
            </a:endParaRPr>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t>(C)</a:t>
            </a:r>
            <a:r>
              <a:rPr lang="zh-TW" altLang="en-US" sz="3600" dirty="0"/>
              <a:t> 對等式網路 </a:t>
            </a:r>
            <a:endParaRPr lang="en-US" altLang="zh-TW" sz="3600" dirty="0"/>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82958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請問下列選項中，何者網路同時是伺服器與用戶端的角色？</a:t>
            </a:r>
            <a:endParaRPr lang="en-US" altLang="zh-TW" sz="4000" dirty="0"/>
          </a:p>
          <a:p>
            <a:pPr marL="0" indent="0" algn="just">
              <a:buNone/>
            </a:pPr>
            <a:endParaRPr lang="zh-TW" altLang="en-US" sz="4000" dirty="0"/>
          </a:p>
          <a:p>
            <a:pPr marL="0" indent="0" algn="just">
              <a:buNone/>
            </a:pPr>
            <a:r>
              <a:rPr lang="en-US" altLang="zh-TW" sz="3600" dirty="0"/>
              <a:t>(A)</a:t>
            </a:r>
            <a:r>
              <a:rPr lang="zh-TW" altLang="en-US" sz="3600" dirty="0"/>
              <a:t> 廣域網路  </a:t>
            </a:r>
            <a:endParaRPr lang="en-US" altLang="zh-TW" sz="3600" dirty="0">
              <a:solidFill>
                <a:srgbClr val="FF0000"/>
              </a:solidFill>
            </a:endParaRPr>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solidFill>
                  <a:srgbClr val="FF0000"/>
                </a:solidFill>
              </a:rPr>
              <a:t>(C)</a:t>
            </a:r>
            <a:r>
              <a:rPr lang="zh-TW" altLang="en-US" sz="3600" dirty="0">
                <a:solidFill>
                  <a:srgbClr val="FF0000"/>
                </a:solidFill>
              </a:rPr>
              <a:t> 對等式網路 </a:t>
            </a:r>
            <a:endParaRPr lang="en-US" altLang="zh-TW" sz="3600" dirty="0">
              <a:solidFill>
                <a:srgbClr val="FF0000"/>
              </a:solidFill>
            </a:endParaRPr>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587332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3.____</a:t>
            </a:r>
            <a:r>
              <a:rPr lang="zh-TW" altLang="en-US" sz="4000" dirty="0"/>
              <a:t>可分類為主從式或對等式網路。請問</a:t>
            </a:r>
            <a:r>
              <a:rPr lang="en-US" altLang="zh-TW" sz="4000" dirty="0"/>
              <a:t>____</a:t>
            </a:r>
            <a:r>
              <a:rPr lang="zh-TW" altLang="en-US" sz="4000" dirty="0"/>
              <a:t>最適合填入下列何者？</a:t>
            </a:r>
          </a:p>
          <a:p>
            <a:pPr marL="0" indent="0" algn="just">
              <a:buNone/>
            </a:pPr>
            <a:endParaRPr lang="en-US" altLang="zh-TW" sz="3600" dirty="0"/>
          </a:p>
          <a:p>
            <a:pPr marL="0" indent="0" algn="just">
              <a:buNone/>
            </a:pPr>
            <a:r>
              <a:rPr lang="en-US" altLang="zh-TW" sz="3600" dirty="0"/>
              <a:t>(A) </a:t>
            </a:r>
            <a:r>
              <a:rPr lang="zh-TW" altLang="en-US" sz="3600" dirty="0"/>
              <a:t>網路協定  </a:t>
            </a:r>
            <a:endParaRPr lang="en-US" altLang="zh-TW" sz="3600" dirty="0"/>
          </a:p>
          <a:p>
            <a:pPr marL="0" indent="0" algn="just">
              <a:buNone/>
            </a:pPr>
            <a:r>
              <a:rPr lang="en-US" altLang="zh-TW" sz="3600" dirty="0"/>
              <a:t>(B) </a:t>
            </a:r>
            <a:r>
              <a:rPr lang="zh-TW" altLang="en-US" sz="3600" dirty="0"/>
              <a:t>網路標準  </a:t>
            </a:r>
            <a:endParaRPr lang="en-US" altLang="zh-TW" sz="3600" dirty="0"/>
          </a:p>
          <a:p>
            <a:pPr marL="0" indent="0" algn="just">
              <a:buNone/>
            </a:pPr>
            <a:r>
              <a:rPr lang="en-US" altLang="zh-TW" sz="3600" dirty="0"/>
              <a:t>(C) </a:t>
            </a:r>
            <a:r>
              <a:rPr lang="zh-TW" altLang="en-US" sz="3600" dirty="0"/>
              <a:t>網路架構  </a:t>
            </a:r>
            <a:endParaRPr lang="en-US" altLang="zh-TW" sz="3600" dirty="0"/>
          </a:p>
          <a:p>
            <a:pPr marL="0" indent="0" algn="just">
              <a:buNone/>
            </a:pPr>
            <a:r>
              <a:rPr lang="en-US" altLang="zh-TW" sz="3600" dirty="0"/>
              <a:t>(D) </a:t>
            </a:r>
            <a:r>
              <a:rPr lang="zh-TW" altLang="en-US" sz="3600" dirty="0"/>
              <a:t>網路拓樸</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5812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solidFill>
                  <a:schemeClr val="tx1"/>
                </a:solidFill>
                <a:latin typeface="標楷體" panose="03000509000000000000" pitchFamily="65" charset="-120"/>
              </a:rPr>
              <a:t>A</a:t>
            </a: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電腦通訊</a:t>
            </a:r>
            <a:r>
              <a:rPr lang="zh-TW" altLang="en-US" dirty="0">
                <a:solidFill>
                  <a:schemeClr val="tx1"/>
                </a:solidFill>
                <a:latin typeface="標楷體" panose="03000509000000000000" pitchFamily="65" charset="-120"/>
              </a:rPr>
              <a:t>概說</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5</a:t>
            </a:fld>
            <a:endParaRPr lang="zh-TW" altLang="en-US"/>
          </a:p>
        </p:txBody>
      </p:sp>
    </p:spTree>
    <p:extLst>
      <p:ext uri="{BB962C8B-B14F-4D97-AF65-F5344CB8AC3E}">
        <p14:creationId xmlns:p14="http://schemas.microsoft.com/office/powerpoint/2010/main" val="4048178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3.____</a:t>
            </a:r>
            <a:r>
              <a:rPr lang="zh-TW" altLang="en-US" sz="4000" dirty="0"/>
              <a:t>可分類為主從式或對等式網路。請問</a:t>
            </a:r>
            <a:r>
              <a:rPr lang="en-US" altLang="zh-TW" sz="4000" dirty="0"/>
              <a:t>____</a:t>
            </a:r>
            <a:r>
              <a:rPr lang="zh-TW" altLang="en-US" sz="4000" dirty="0"/>
              <a:t>最適合填入下列何者？</a:t>
            </a:r>
          </a:p>
          <a:p>
            <a:pPr marL="0" indent="0" algn="just">
              <a:buNone/>
            </a:pPr>
            <a:endParaRPr lang="en-US" altLang="zh-TW" sz="3600" dirty="0"/>
          </a:p>
          <a:p>
            <a:pPr marL="0" indent="0" algn="just">
              <a:buNone/>
            </a:pPr>
            <a:r>
              <a:rPr lang="en-US" altLang="zh-TW" sz="3600" dirty="0"/>
              <a:t>(A) </a:t>
            </a:r>
            <a:r>
              <a:rPr lang="zh-TW" altLang="en-US" sz="3600" dirty="0"/>
              <a:t>網路協定  </a:t>
            </a:r>
            <a:endParaRPr lang="en-US" altLang="zh-TW" sz="3600" dirty="0"/>
          </a:p>
          <a:p>
            <a:pPr marL="0" indent="0" algn="just">
              <a:buNone/>
            </a:pPr>
            <a:r>
              <a:rPr lang="en-US" altLang="zh-TW" sz="3600" dirty="0"/>
              <a:t>(B) </a:t>
            </a:r>
            <a:r>
              <a:rPr lang="zh-TW" altLang="en-US" sz="3600" dirty="0"/>
              <a:t>網路標準  </a:t>
            </a:r>
            <a:endParaRPr lang="en-US" altLang="zh-TW" sz="3600" dirty="0"/>
          </a:p>
          <a:p>
            <a:pPr marL="0" indent="0" algn="just">
              <a:buNone/>
            </a:pPr>
            <a:r>
              <a:rPr lang="en-US" altLang="zh-TW" sz="3600" dirty="0">
                <a:solidFill>
                  <a:srgbClr val="FF0000"/>
                </a:solidFill>
              </a:rPr>
              <a:t>(C) </a:t>
            </a:r>
            <a:r>
              <a:rPr lang="zh-TW" altLang="en-US" sz="3600" dirty="0">
                <a:solidFill>
                  <a:srgbClr val="FF0000"/>
                </a:solidFill>
              </a:rPr>
              <a:t>網路架構  </a:t>
            </a:r>
            <a:endParaRPr lang="en-US" altLang="zh-TW" sz="3600" dirty="0">
              <a:solidFill>
                <a:srgbClr val="FF0000"/>
              </a:solidFill>
            </a:endParaRPr>
          </a:p>
          <a:p>
            <a:pPr marL="0" indent="0" algn="just">
              <a:buNone/>
            </a:pPr>
            <a:r>
              <a:rPr lang="en-US" altLang="zh-TW" sz="3600" dirty="0"/>
              <a:t>(D) </a:t>
            </a:r>
            <a:r>
              <a:rPr lang="zh-TW" altLang="en-US" sz="3600" dirty="0"/>
              <a:t>網路拓樸</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659211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 </a:t>
            </a:r>
            <a:r>
              <a:rPr lang="zh-TW" altLang="en-US" sz="4800" dirty="0">
                <a:solidFill>
                  <a:schemeClr val="tx1"/>
                </a:solidFill>
              </a:rPr>
              <a:t>網路標準與通訊協定</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51</a:t>
            </a:fld>
            <a:endParaRPr lang="zh-TW" altLang="en-US"/>
          </a:p>
        </p:txBody>
      </p:sp>
    </p:spTree>
    <p:extLst>
      <p:ext uri="{BB962C8B-B14F-4D97-AF65-F5344CB8AC3E}">
        <p14:creationId xmlns:p14="http://schemas.microsoft.com/office/powerpoint/2010/main" val="2433580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請問關於 </a:t>
            </a:r>
            <a:r>
              <a:rPr lang="en-US" altLang="zh-TW" sz="4000" dirty="0"/>
              <a:t>OSI</a:t>
            </a:r>
            <a:r>
              <a:rPr lang="zh-TW" altLang="en-US" sz="4000" dirty="0"/>
              <a:t>模型中，最底層為下列何者？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應用層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網路層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59959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請問關於 </a:t>
            </a:r>
            <a:r>
              <a:rPr lang="en-US" altLang="zh-TW" sz="4000" dirty="0"/>
              <a:t>OSI</a:t>
            </a:r>
            <a:r>
              <a:rPr lang="zh-TW" altLang="en-US" sz="4000" dirty="0"/>
              <a:t>模型中，最底層為下列何者？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應用層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solidFill>
                  <a:srgbClr val="FF0000"/>
                </a:solidFill>
              </a:rPr>
              <a:t>(C) </a:t>
            </a:r>
            <a:r>
              <a:rPr lang="zh-TW" altLang="en-US" sz="3600" dirty="0">
                <a:solidFill>
                  <a:srgbClr val="FF0000"/>
                </a:solidFill>
              </a:rPr>
              <a:t>實體層 </a:t>
            </a:r>
            <a:endParaRPr lang="en-US" altLang="zh-TW" sz="3600" dirty="0">
              <a:solidFill>
                <a:srgbClr val="FF0000"/>
              </a:solidFill>
            </a:endParaRPr>
          </a:p>
          <a:p>
            <a:pPr marL="0" indent="0" algn="just">
              <a:buNone/>
            </a:pPr>
            <a:r>
              <a:rPr lang="en-US" altLang="zh-TW" sz="3600" dirty="0"/>
              <a:t>(D) </a:t>
            </a:r>
            <a:r>
              <a:rPr lang="zh-TW" altLang="en-US" sz="3600" dirty="0"/>
              <a:t>網路層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68192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請問下列通訊協定當中何者不屬於「應用層」？</a:t>
            </a:r>
          </a:p>
          <a:p>
            <a:pPr marL="0" indent="0" algn="just">
              <a:buNone/>
            </a:pPr>
            <a:endParaRPr lang="en-US" altLang="zh-TW" sz="4000" dirty="0"/>
          </a:p>
          <a:p>
            <a:pPr marL="0" indent="0" algn="just">
              <a:buNone/>
            </a:pPr>
            <a:r>
              <a:rPr lang="en-US" altLang="zh-TW" sz="3600" dirty="0"/>
              <a:t>(A) SMTP   </a:t>
            </a:r>
          </a:p>
          <a:p>
            <a:pPr marL="0" indent="0" algn="just">
              <a:buNone/>
            </a:pPr>
            <a:r>
              <a:rPr lang="en-US" altLang="zh-TW" sz="3600" dirty="0"/>
              <a:t>(B) TCP    </a:t>
            </a:r>
          </a:p>
          <a:p>
            <a:pPr marL="0" indent="0" algn="just">
              <a:buNone/>
            </a:pPr>
            <a:r>
              <a:rPr lang="en-US" altLang="zh-TW" sz="3600" dirty="0"/>
              <a:t>(C) FTP  </a:t>
            </a:r>
          </a:p>
          <a:p>
            <a:pPr marL="0" indent="0" algn="just">
              <a:buNone/>
            </a:pPr>
            <a:r>
              <a:rPr lang="en-US" altLang="zh-TW" sz="3600" dirty="0"/>
              <a:t>(D) Telnet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5164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請問下列通訊協定當中何者不屬於「應用層」？</a:t>
            </a:r>
          </a:p>
          <a:p>
            <a:pPr marL="0" indent="0" algn="just">
              <a:buNone/>
            </a:pPr>
            <a:endParaRPr lang="en-US" altLang="zh-TW" sz="4000" dirty="0"/>
          </a:p>
          <a:p>
            <a:pPr marL="0" indent="0" algn="just">
              <a:buNone/>
            </a:pPr>
            <a:r>
              <a:rPr lang="en-US" altLang="zh-TW" sz="3600" dirty="0"/>
              <a:t>(A) SMTP   </a:t>
            </a:r>
          </a:p>
          <a:p>
            <a:pPr marL="0" indent="0" algn="just">
              <a:buNone/>
            </a:pPr>
            <a:r>
              <a:rPr lang="en-US" altLang="zh-TW" sz="3600" dirty="0">
                <a:solidFill>
                  <a:srgbClr val="FF0000"/>
                </a:solidFill>
              </a:rPr>
              <a:t>(B) TCP    </a:t>
            </a:r>
          </a:p>
          <a:p>
            <a:pPr marL="0" indent="0" algn="just">
              <a:buNone/>
            </a:pPr>
            <a:r>
              <a:rPr lang="en-US" altLang="zh-TW" sz="3600" dirty="0"/>
              <a:t>(C) FTP  </a:t>
            </a:r>
          </a:p>
          <a:p>
            <a:pPr marL="0" indent="0" algn="just">
              <a:buNone/>
            </a:pPr>
            <a:r>
              <a:rPr lang="en-US" altLang="zh-TW" sz="3600" dirty="0"/>
              <a:t>(D) Telnet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43321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請問在</a:t>
            </a:r>
            <a:r>
              <a:rPr lang="en-US" altLang="zh-TW" sz="4000" dirty="0"/>
              <a:t>OSI</a:t>
            </a:r>
            <a:r>
              <a:rPr lang="zh-TW" altLang="en-US" sz="4000" dirty="0"/>
              <a:t>模型中，負責「選擇路徑」的是下列哪一層？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應用層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7148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請問在</a:t>
            </a:r>
            <a:r>
              <a:rPr lang="en-US" altLang="zh-TW" sz="4000" dirty="0"/>
              <a:t>OSI</a:t>
            </a:r>
            <a:r>
              <a:rPr lang="zh-TW" altLang="en-US" sz="4000" dirty="0"/>
              <a:t>模型中，負責「選擇路徑」的是下列哪一層？</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a:t>
            </a:r>
            <a:r>
              <a:rPr lang="zh-TW" altLang="en-US" sz="3600" dirty="0">
                <a:solidFill>
                  <a:srgbClr val="FF0000"/>
                </a:solidFill>
              </a:rPr>
              <a:t>網路層  </a:t>
            </a:r>
            <a:endParaRPr lang="en-US" altLang="zh-TW" sz="3600" dirty="0">
              <a:solidFill>
                <a:srgbClr val="FF0000"/>
              </a:solidFill>
            </a:endParaRPr>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應用層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8385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⑦會議層</a:t>
            </a:r>
            <a:endParaRPr lang="en-US" altLang="zh-TW" sz="3600" dirty="0"/>
          </a:p>
          <a:p>
            <a:pPr marL="0" indent="0" algn="just">
              <a:buNone/>
            </a:pPr>
            <a:endParaRPr lang="zh-TW" altLang="en-US" sz="4000" dirty="0"/>
          </a:p>
          <a:p>
            <a:pPr marL="0" indent="0" algn="just">
              <a:buNone/>
            </a:pPr>
            <a:r>
              <a:rPr lang="en-US" altLang="zh-TW" sz="3600" dirty="0"/>
              <a:t>(A)①⑥⑦②③ </a:t>
            </a:r>
          </a:p>
          <a:p>
            <a:pPr marL="0" indent="0" algn="just">
              <a:buNone/>
            </a:pPr>
            <a:r>
              <a:rPr lang="en-US" altLang="zh-TW" sz="3600" dirty="0"/>
              <a:t>(B)③①⑤④② </a:t>
            </a:r>
          </a:p>
          <a:p>
            <a:pPr marL="0" indent="0" algn="just">
              <a:buNone/>
            </a:pPr>
            <a:r>
              <a:rPr lang="en-US" altLang="zh-TW" sz="3600" dirty="0"/>
              <a:t>(C)④③②①⑤ </a:t>
            </a:r>
          </a:p>
          <a:p>
            <a:pPr marL="0" indent="0" algn="just">
              <a:buNone/>
            </a:pPr>
            <a:r>
              <a:rPr lang="en-US" altLang="zh-TW" sz="3600" dirty="0"/>
              <a:t>(D)③②④⑤①</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9623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⑦會議層</a:t>
            </a:r>
            <a:endParaRPr lang="en-US" altLang="zh-TW" sz="3600" dirty="0"/>
          </a:p>
          <a:p>
            <a:pPr marL="0" indent="0" algn="just">
              <a:buNone/>
            </a:pPr>
            <a:endParaRPr lang="zh-TW" altLang="en-US" sz="4000" dirty="0"/>
          </a:p>
          <a:p>
            <a:pPr marL="0" indent="0" algn="just">
              <a:buNone/>
            </a:pPr>
            <a:r>
              <a:rPr lang="en-US" altLang="zh-TW" sz="3600" dirty="0">
                <a:solidFill>
                  <a:srgbClr val="FF0000"/>
                </a:solidFill>
              </a:rPr>
              <a:t>(A)①⑥⑦②③ </a:t>
            </a:r>
          </a:p>
          <a:p>
            <a:pPr marL="0" indent="0" algn="just">
              <a:buNone/>
            </a:pPr>
            <a:r>
              <a:rPr lang="en-US" altLang="zh-TW" sz="3600" dirty="0"/>
              <a:t>(B)③①⑤④② </a:t>
            </a:r>
          </a:p>
          <a:p>
            <a:pPr marL="0" indent="0" algn="just">
              <a:buNone/>
            </a:pPr>
            <a:r>
              <a:rPr lang="en-US" altLang="zh-TW" sz="3600" dirty="0"/>
              <a:t>(C)④③②①⑤ </a:t>
            </a:r>
          </a:p>
          <a:p>
            <a:pPr marL="0" indent="0" algn="just">
              <a:buNone/>
            </a:pPr>
            <a:r>
              <a:rPr lang="en-US" altLang="zh-TW" sz="3600" dirty="0"/>
              <a:t>(D)③②④⑤①</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679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下列何者不是使用連續性波形變化來表示資料的訊號？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類比訊號 </a:t>
            </a:r>
            <a:endParaRPr lang="en-US" altLang="zh-TW" sz="3600" dirty="0"/>
          </a:p>
          <a:p>
            <a:pPr marL="0" indent="0">
              <a:buNone/>
            </a:pPr>
            <a:r>
              <a:rPr lang="en-US" altLang="zh-TW" sz="3600" dirty="0"/>
              <a:t>(B) </a:t>
            </a:r>
            <a:r>
              <a:rPr lang="zh-TW" altLang="en-US" sz="3600" dirty="0"/>
              <a:t>數位訊號  </a:t>
            </a:r>
            <a:endParaRPr lang="en-US" altLang="zh-TW" sz="3600" dirty="0"/>
          </a:p>
          <a:p>
            <a:pPr marL="0" indent="0">
              <a:buNone/>
            </a:pPr>
            <a:r>
              <a:rPr lang="en-US" altLang="zh-TW" sz="3600" dirty="0"/>
              <a:t>(C) </a:t>
            </a:r>
            <a:r>
              <a:rPr lang="zh-TW" altLang="en-US" sz="3600" dirty="0"/>
              <a:t>人聲  </a:t>
            </a:r>
            <a:endParaRPr lang="en-US" altLang="zh-TW" sz="3600" dirty="0"/>
          </a:p>
          <a:p>
            <a:pPr marL="0" indent="0">
              <a:buNone/>
            </a:pPr>
            <a:r>
              <a:rPr lang="en-US" altLang="zh-TW" sz="3600" dirty="0"/>
              <a:t>(D) </a:t>
            </a:r>
            <a:r>
              <a:rPr lang="zh-TW" altLang="en-US" sz="3600" dirty="0"/>
              <a:t>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0465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6131" y="365127"/>
            <a:ext cx="8059219" cy="787748"/>
          </a:xfrm>
        </p:spPr>
        <p:txBody>
          <a:bodyPr>
            <a:normAutofit fontScale="90000"/>
          </a:bodyPr>
          <a:lstStyle/>
          <a:p>
            <a:r>
              <a:rPr lang="en-US" altLang="zh-TW" dirty="0"/>
              <a:t>A.3.4. </a:t>
            </a:r>
            <a:r>
              <a:rPr lang="zh-TW" altLang="en-US" dirty="0"/>
              <a:t>傳輸層重要協定</a:t>
            </a:r>
            <a:r>
              <a:rPr lang="en-US" altLang="zh-TW" dirty="0"/>
              <a:t>:TCP vs UDP</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0" name="表格 9"/>
          <p:cNvGraphicFramePr>
            <a:graphicFrameLocks noGrp="1"/>
          </p:cNvGraphicFramePr>
          <p:nvPr/>
        </p:nvGraphicFramePr>
        <p:xfrm>
          <a:off x="347755" y="2376258"/>
          <a:ext cx="8597901" cy="329184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482827730"/>
                    </a:ext>
                  </a:extLst>
                </a:gridCol>
                <a:gridCol w="3061380">
                  <a:extLst>
                    <a:ext uri="{9D8B030D-6E8A-4147-A177-3AD203B41FA5}">
                      <a16:colId xmlns:a16="http://schemas.microsoft.com/office/drawing/2014/main" val="1845864151"/>
                    </a:ext>
                  </a:extLst>
                </a:gridCol>
                <a:gridCol w="2191565">
                  <a:extLst>
                    <a:ext uri="{9D8B030D-6E8A-4147-A177-3AD203B41FA5}">
                      <a16:colId xmlns:a16="http://schemas.microsoft.com/office/drawing/2014/main" val="2453364529"/>
                    </a:ext>
                  </a:extLst>
                </a:gridCol>
                <a:gridCol w="901476">
                  <a:extLst>
                    <a:ext uri="{9D8B030D-6E8A-4147-A177-3AD203B41FA5}">
                      <a16:colId xmlns:a16="http://schemas.microsoft.com/office/drawing/2014/main" val="1835965165"/>
                    </a:ext>
                  </a:extLst>
                </a:gridCol>
                <a:gridCol w="1719580">
                  <a:extLst>
                    <a:ext uri="{9D8B030D-6E8A-4147-A177-3AD203B41FA5}">
                      <a16:colId xmlns:a16="http://schemas.microsoft.com/office/drawing/2014/main" val="2696174764"/>
                    </a:ext>
                  </a:extLst>
                </a:gridCol>
              </a:tblGrid>
              <a:tr h="0">
                <a:tc>
                  <a:txBody>
                    <a:bodyPr/>
                    <a:lstStyle/>
                    <a:p>
                      <a:pPr algn="ctr"/>
                      <a:r>
                        <a:rPr lang="zh-TW" altLang="en-US" dirty="0"/>
                        <a:t>名稱</a:t>
                      </a:r>
                    </a:p>
                  </a:txBody>
                  <a:tcPr/>
                </a:tc>
                <a:tc>
                  <a:txBody>
                    <a:bodyPr/>
                    <a:lstStyle/>
                    <a:p>
                      <a:pPr algn="ctr"/>
                      <a:r>
                        <a:rPr lang="zh-TW" altLang="en-US" dirty="0"/>
                        <a:t>特性</a:t>
                      </a:r>
                    </a:p>
                  </a:txBody>
                  <a:tcPr anchor="ctr"/>
                </a:tc>
                <a:tc>
                  <a:txBody>
                    <a:bodyPr/>
                    <a:lstStyle/>
                    <a:p>
                      <a:pPr algn="ctr"/>
                      <a:r>
                        <a:rPr lang="zh-TW" altLang="en-US" dirty="0"/>
                        <a:t>優點</a:t>
                      </a:r>
                    </a:p>
                  </a:txBody>
                  <a:tcPr/>
                </a:tc>
                <a:tc>
                  <a:txBody>
                    <a:bodyPr/>
                    <a:lstStyle/>
                    <a:p>
                      <a:pPr algn="ctr"/>
                      <a:r>
                        <a:rPr lang="zh-TW" altLang="en-US" dirty="0"/>
                        <a:t>缺點</a:t>
                      </a:r>
                    </a:p>
                  </a:txBody>
                  <a:tcPr/>
                </a:tc>
                <a:tc>
                  <a:txBody>
                    <a:bodyPr/>
                    <a:lstStyle/>
                    <a:p>
                      <a:pPr algn="ctr"/>
                      <a:r>
                        <a:rPr lang="zh-TW" altLang="en-US" dirty="0"/>
                        <a:t>使用情境</a:t>
                      </a:r>
                    </a:p>
                  </a:txBody>
                  <a:tcPr/>
                </a:tc>
                <a:extLst>
                  <a:ext uri="{0D108BD9-81ED-4DB2-BD59-A6C34878D82A}">
                    <a16:rowId xmlns:a16="http://schemas.microsoft.com/office/drawing/2014/main" val="3842914344"/>
                  </a:ext>
                </a:extLst>
              </a:tr>
              <a:tr h="370840">
                <a:tc>
                  <a:txBody>
                    <a:bodyPr/>
                    <a:lstStyle/>
                    <a:p>
                      <a:pPr algn="ctr"/>
                      <a:r>
                        <a:rPr lang="en-US" altLang="zh-TW" baseline="0" dirty="0"/>
                        <a:t>TCP</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可靠的連線導向</a:t>
                      </a:r>
                      <a:r>
                        <a:rPr lang="en-US" altLang="zh-TW" dirty="0"/>
                        <a:t>(connection</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連線前會進行</a:t>
                      </a:r>
                      <a:r>
                        <a:rPr lang="zh-TW" altLang="en-US" dirty="0">
                          <a:solidFill>
                            <a:srgbClr val="FF0000"/>
                          </a:solidFill>
                        </a:rPr>
                        <a:t>三向交握</a:t>
                      </a:r>
                      <a:endParaRPr lang="en-US" altLang="zh-TW" dirty="0">
                        <a:solidFill>
                          <a:srgbClr val="FF0000"/>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遇到錯誤或遺失都會重送</a:t>
                      </a:r>
                      <a:endParaRPr lang="en-US" altLang="zh-TW" dirty="0"/>
                    </a:p>
                    <a:p>
                      <a:pPr marL="285750" indent="-285750" algn="l">
                        <a:buFont typeface="Wingdings" panose="05000000000000000000" pitchFamily="2" charset="2"/>
                        <a:buChar char="ü"/>
                      </a:pPr>
                      <a:r>
                        <a:rPr lang="zh-TW" altLang="en-US" dirty="0"/>
                        <a:t>具備</a:t>
                      </a:r>
                      <a:r>
                        <a:rPr lang="zh-TW" altLang="en-US" b="1" dirty="0">
                          <a:solidFill>
                            <a:srgbClr val="FF0000"/>
                          </a:solidFill>
                          <a:effectLst>
                            <a:outerShdw blurRad="38100" dist="38100" dir="2700000" algn="tl">
                              <a:srgbClr val="000000">
                                <a:alpha val="43137"/>
                              </a:srgbClr>
                            </a:outerShdw>
                          </a:effectLst>
                        </a:rPr>
                        <a:t>流量控制</a:t>
                      </a:r>
                      <a:r>
                        <a:rPr lang="zh-TW" altLang="en-US" dirty="0"/>
                        <a:t>與</a:t>
                      </a:r>
                      <a:r>
                        <a:rPr lang="zh-TW" altLang="en-US" b="1" dirty="0">
                          <a:solidFill>
                            <a:srgbClr val="FF0000"/>
                          </a:solidFill>
                          <a:effectLst>
                            <a:outerShdw blurRad="38100" dist="38100" dir="2700000" algn="tl">
                              <a:srgbClr val="000000">
                                <a:alpha val="43137"/>
                              </a:srgbClr>
                            </a:outerShdw>
                          </a:effectLst>
                        </a:rPr>
                        <a:t>雍塞控制</a:t>
                      </a:r>
                      <a:r>
                        <a:rPr lang="zh-TW" altLang="en-US" dirty="0"/>
                        <a:t>機制</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可靠傳輸的機制</a:t>
                      </a:r>
                      <a:endParaRPr lang="en-US" altLang="zh-TW" dirty="0"/>
                    </a:p>
                    <a:p>
                      <a:pPr marL="285750" indent="-285750" algn="l">
                        <a:buFont typeface="Wingdings" panose="05000000000000000000" pitchFamily="2" charset="2"/>
                        <a:buChar char="ü"/>
                      </a:pPr>
                      <a:r>
                        <a:rPr lang="zh-TW" altLang="en-US" dirty="0"/>
                        <a:t>穩定性高</a:t>
                      </a:r>
                    </a:p>
                  </a:txBody>
                  <a:tcPr anchor="ctr"/>
                </a:tc>
                <a:tc>
                  <a:txBody>
                    <a:bodyPr/>
                    <a:lstStyle/>
                    <a:p>
                      <a:pPr marL="0" indent="0" algn="l">
                        <a:buFont typeface="Wingdings" panose="05000000000000000000" pitchFamily="2" charset="2"/>
                        <a:buNone/>
                      </a:pPr>
                      <a:r>
                        <a:rPr lang="zh-TW" altLang="en-US" dirty="0"/>
                        <a:t>速度</a:t>
                      </a:r>
                      <a:endParaRPr lang="en-US" altLang="zh-TW" dirty="0"/>
                    </a:p>
                    <a:p>
                      <a:pPr marL="0" indent="0" algn="l">
                        <a:buFont typeface="Wingdings" panose="05000000000000000000" pitchFamily="2" charset="2"/>
                        <a:buNone/>
                      </a:pPr>
                      <a:r>
                        <a:rPr lang="zh-TW" altLang="en-US" dirty="0"/>
                        <a:t>較慢</a:t>
                      </a:r>
                    </a:p>
                  </a:txBody>
                  <a:tcPr anchor="ctr"/>
                </a:tc>
                <a:tc>
                  <a:txBody>
                    <a:bodyPr/>
                    <a:lstStyle/>
                    <a:p>
                      <a:pPr algn="l"/>
                      <a:r>
                        <a:rPr lang="zh-TW" altLang="en-US" dirty="0"/>
                        <a:t>瀏覽網頁、</a:t>
                      </a:r>
                      <a:endParaRPr lang="en-US" altLang="zh-TW" dirty="0"/>
                    </a:p>
                    <a:p>
                      <a:pPr algn="l"/>
                      <a:r>
                        <a:rPr lang="zh-TW" altLang="en-US" dirty="0"/>
                        <a:t>收發</a:t>
                      </a:r>
                      <a:r>
                        <a:rPr lang="en-US" altLang="zh-TW" dirty="0"/>
                        <a:t>email</a:t>
                      </a:r>
                      <a:endParaRPr lang="zh-TW" altLang="en-US" dirty="0"/>
                    </a:p>
                  </a:txBody>
                  <a:tcPr anchor="ctr"/>
                </a:tc>
                <a:extLst>
                  <a:ext uri="{0D108BD9-81ED-4DB2-BD59-A6C34878D82A}">
                    <a16:rowId xmlns:a16="http://schemas.microsoft.com/office/drawing/2014/main" val="573553559"/>
                  </a:ext>
                </a:extLst>
              </a:tr>
              <a:tr h="370840">
                <a:tc>
                  <a:txBody>
                    <a:bodyPr/>
                    <a:lstStyle/>
                    <a:p>
                      <a:pPr algn="ctr"/>
                      <a:r>
                        <a:rPr lang="en-US" altLang="zh-TW" baseline="0" dirty="0"/>
                        <a:t>UDP</a:t>
                      </a:r>
                      <a:endParaRPr lang="zh-TW" alt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不可靠的非連線導向</a:t>
                      </a:r>
                      <a:r>
                        <a:rPr lang="en-US" altLang="zh-TW" dirty="0"/>
                        <a:t>(connectionless</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zh-TW" altLang="en-US" dirty="0"/>
                    </a:p>
                  </a:txBody>
                  <a:tcPr anchor="ctr"/>
                </a:tc>
                <a:tc>
                  <a:txBody>
                    <a:bodyPr/>
                    <a:lstStyle/>
                    <a:p>
                      <a:pPr marL="285750" indent="-285750" algn="l">
                        <a:buFont typeface="Wingdings" panose="05000000000000000000" pitchFamily="2" charset="2"/>
                        <a:buChar char="ü"/>
                      </a:pPr>
                      <a:r>
                        <a:rPr lang="zh-TW" altLang="en-US" dirty="0"/>
                        <a:t>傳輸量大</a:t>
                      </a:r>
                      <a:endParaRPr lang="en-US" altLang="zh-TW" dirty="0"/>
                    </a:p>
                    <a:p>
                      <a:pPr marL="285750" indent="-285750" algn="l">
                        <a:buFont typeface="Wingdings" panose="05000000000000000000" pitchFamily="2" charset="2"/>
                        <a:buChar char="ü"/>
                      </a:pPr>
                      <a:r>
                        <a:rPr lang="zh-TW" altLang="en-US" dirty="0"/>
                        <a:t>速度快</a:t>
                      </a:r>
                    </a:p>
                  </a:txBody>
                  <a:tcPr anchor="ctr"/>
                </a:tc>
                <a:tc>
                  <a:txBody>
                    <a:bodyPr/>
                    <a:lstStyle/>
                    <a:p>
                      <a:pPr algn="l"/>
                      <a:r>
                        <a:rPr lang="zh-TW" altLang="en-US" dirty="0"/>
                        <a:t>不可靠</a:t>
                      </a:r>
                    </a:p>
                  </a:txBody>
                  <a:tcPr anchor="ctr"/>
                </a:tc>
                <a:tc>
                  <a:txBody>
                    <a:bodyPr/>
                    <a:lstStyle/>
                    <a:p>
                      <a:pPr algn="l"/>
                      <a:r>
                        <a:rPr lang="zh-TW" altLang="en-US" dirty="0"/>
                        <a:t>影音、串流、語音、直播</a:t>
                      </a:r>
                    </a:p>
                  </a:txBody>
                  <a:tcPr anchor="ctr"/>
                </a:tc>
                <a:extLst>
                  <a:ext uri="{0D108BD9-81ED-4DB2-BD59-A6C34878D82A}">
                    <a16:rowId xmlns:a16="http://schemas.microsoft.com/office/drawing/2014/main" val="1638814226"/>
                  </a:ext>
                </a:extLst>
              </a:tr>
            </a:tbl>
          </a:graphicData>
        </a:graphic>
      </p:graphicFrame>
      <p:sp>
        <p:nvSpPr>
          <p:cNvPr id="11" name="矩形 10"/>
          <p:cNvSpPr/>
          <p:nvPr/>
        </p:nvSpPr>
        <p:spPr>
          <a:xfrm>
            <a:off x="386878" y="1180690"/>
            <a:ext cx="9121436" cy="1323439"/>
          </a:xfrm>
          <a:prstGeom prst="rect">
            <a:avLst/>
          </a:prstGeom>
        </p:spPr>
        <p:txBody>
          <a:bodyPr wrap="square">
            <a:spAutoFit/>
          </a:bodyPr>
          <a:lstStyle/>
          <a:p>
            <a:r>
              <a:rPr lang="zh-TW" altLang="en-US" sz="2000" dirty="0">
                <a:latin typeface="+mn-ea"/>
              </a:rPr>
              <a:t>傳輸層主要兩個協定為</a:t>
            </a:r>
            <a:r>
              <a:rPr lang="zh-TW" altLang="en-US" sz="2000" dirty="0">
                <a:latin typeface="+mn-ea"/>
                <a:sym typeface="Wingdings" panose="05000000000000000000" pitchFamily="2" charset="2"/>
              </a:rPr>
              <a:t>：</a:t>
            </a:r>
            <a:endParaRPr lang="en-US" altLang="zh-TW" sz="2000" dirty="0">
              <a:latin typeface="+mn-ea"/>
              <a:sym typeface="Wingdings" panose="05000000000000000000" pitchFamily="2" charset="2"/>
            </a:endParaRPr>
          </a:p>
          <a:p>
            <a:r>
              <a:rPr lang="en-US" altLang="zh-TW" sz="2000" dirty="0">
                <a:latin typeface="+mn-ea"/>
                <a:sym typeface="Wingdings" panose="05000000000000000000" pitchFamily="2" charset="2"/>
              </a:rPr>
              <a:t>(1)</a:t>
            </a:r>
            <a:r>
              <a:rPr lang="zh-TW" altLang="en-US" sz="2000" dirty="0">
                <a:latin typeface="+mn-ea"/>
              </a:rPr>
              <a:t>傳輸控制協定</a:t>
            </a:r>
            <a:r>
              <a:rPr lang="en-US" altLang="zh-TW" sz="2000" dirty="0">
                <a:latin typeface="+mn-ea"/>
              </a:rPr>
              <a:t>Transmission Control Protocol, TCP</a:t>
            </a:r>
          </a:p>
          <a:p>
            <a:r>
              <a:rPr lang="en-US" altLang="zh-TW" sz="2000" dirty="0">
                <a:latin typeface="+mn-ea"/>
              </a:rPr>
              <a:t>(2)</a:t>
            </a:r>
            <a:r>
              <a:rPr lang="zh-TW" altLang="en-US" sz="2000" dirty="0">
                <a:latin typeface="+mn-ea"/>
              </a:rPr>
              <a:t>使用者資料元協定</a:t>
            </a:r>
            <a:r>
              <a:rPr lang="en-US" altLang="zh-TW" sz="2000" dirty="0">
                <a:latin typeface="+mn-ea"/>
              </a:rPr>
              <a:t>User Datagram Protocol, UDP</a:t>
            </a:r>
            <a:endParaRPr lang="zh-TW" altLang="en-US" sz="2000" dirty="0">
              <a:latin typeface="+mn-ea"/>
            </a:endParaRPr>
          </a:p>
          <a:p>
            <a:endParaRPr lang="zh-TW" altLang="en-US" sz="2000" dirty="0">
              <a:latin typeface="+mn-ea"/>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60</a:t>
            </a:fld>
            <a:endParaRPr lang="zh-TW" altLang="en-US"/>
          </a:p>
        </p:txBody>
      </p:sp>
    </p:spTree>
    <p:extLst>
      <p:ext uri="{BB962C8B-B14F-4D97-AF65-F5344CB8AC3E}">
        <p14:creationId xmlns:p14="http://schemas.microsoft.com/office/powerpoint/2010/main" val="1100875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1948" y="160668"/>
            <a:ext cx="8856756" cy="928578"/>
          </a:xfrm>
        </p:spPr>
        <p:txBody>
          <a:bodyPr>
            <a:normAutofit/>
          </a:bodyPr>
          <a:lstStyle/>
          <a:p>
            <a:r>
              <a:rPr lang="en-US" altLang="zh-TW" sz="3600" dirty="0"/>
              <a:t>A.3.4.1 TCP</a:t>
            </a:r>
            <a:r>
              <a:rPr lang="zh-TW" altLang="en-US" sz="3600" dirty="0"/>
              <a:t>的三向交握</a:t>
            </a:r>
            <a:r>
              <a:rPr lang="en-US" altLang="zh-TW" sz="2800" dirty="0"/>
              <a:t>(</a:t>
            </a:r>
            <a:r>
              <a:rPr lang="en-US" altLang="zh-TW" sz="2800" b="1" dirty="0"/>
              <a:t>Three-way Handshake</a:t>
            </a:r>
            <a:r>
              <a:rPr lang="en-US" altLang="zh-TW" sz="2800" dirty="0"/>
              <a:t>)</a:t>
            </a:r>
            <a:endParaRPr lang="zh-TW" altLang="en-US" sz="3600" dirty="0"/>
          </a:p>
        </p:txBody>
      </p:sp>
      <p:sp>
        <p:nvSpPr>
          <p:cNvPr id="24" name="矩形 23"/>
          <p:cNvSpPr/>
          <p:nvPr/>
        </p:nvSpPr>
        <p:spPr>
          <a:xfrm>
            <a:off x="175723" y="970230"/>
            <a:ext cx="8529066" cy="1323439"/>
          </a:xfrm>
          <a:prstGeom prst="rect">
            <a:avLst/>
          </a:prstGeom>
        </p:spPr>
        <p:txBody>
          <a:bodyPr wrap="none">
            <a:spAutoFit/>
          </a:bodyPr>
          <a:lstStyle/>
          <a:p>
            <a:r>
              <a:rPr lang="en-US" altLang="zh-TW" sz="2000" dirty="0"/>
              <a:t>TCP</a:t>
            </a:r>
            <a:r>
              <a:rPr lang="zh-TW" altLang="en-US" sz="2000" dirty="0"/>
              <a:t>如何在傳輸資料前建立</a:t>
            </a:r>
            <a:r>
              <a:rPr lang="zh-TW" altLang="en-US" sz="2000" b="1" dirty="0"/>
              <a:t>可靠連線</a:t>
            </a:r>
            <a:r>
              <a:rPr lang="en-US" altLang="zh-TW" sz="2000" b="1" dirty="0"/>
              <a:t>??</a:t>
            </a:r>
          </a:p>
          <a:p>
            <a:endParaRPr lang="en-US" altLang="zh-TW" sz="2000" b="1" dirty="0"/>
          </a:p>
          <a:p>
            <a:r>
              <a:rPr lang="zh-TW" altLang="en-US" sz="2000" b="1" dirty="0"/>
              <a:t>當建立一個</a:t>
            </a:r>
            <a:r>
              <a:rPr lang="en-US" altLang="zh-TW" sz="2000" b="1" dirty="0"/>
              <a:t>TCP</a:t>
            </a:r>
            <a:r>
              <a:rPr lang="zh-TW" altLang="en-US" sz="2000" b="1" dirty="0"/>
              <a:t>連線時，需進行連線請求、連線確認與連線成功的程序，而</a:t>
            </a:r>
            <a:endParaRPr lang="en-US" altLang="zh-TW" sz="2000" b="1" dirty="0"/>
          </a:p>
          <a:p>
            <a:r>
              <a:rPr lang="zh-TW" altLang="en-US" sz="2000" b="1" dirty="0"/>
              <a:t>三向交握是其建立虛擬連線 </a:t>
            </a:r>
            <a:r>
              <a:rPr lang="en-US" altLang="zh-TW" sz="2000" b="1" dirty="0"/>
              <a:t>(virtual connection) </a:t>
            </a:r>
            <a:r>
              <a:rPr lang="zh-TW" altLang="en-US" sz="2000" b="1" dirty="0"/>
              <a:t>的方式。</a:t>
            </a:r>
          </a:p>
        </p:txBody>
      </p:sp>
      <p:grpSp>
        <p:nvGrpSpPr>
          <p:cNvPr id="25" name="群組 24">
            <a:extLst>
              <a:ext uri="{FF2B5EF4-FFF2-40B4-BE49-F238E27FC236}">
                <a16:creationId xmlns:a16="http://schemas.microsoft.com/office/drawing/2014/main" id="{A7F88BBE-854D-4A7F-B60B-E21B426C65E8}"/>
              </a:ext>
            </a:extLst>
          </p:cNvPr>
          <p:cNvGrpSpPr/>
          <p:nvPr/>
        </p:nvGrpSpPr>
        <p:grpSpPr>
          <a:xfrm>
            <a:off x="4674593" y="2794236"/>
            <a:ext cx="3513960" cy="3785388"/>
            <a:chOff x="5174349" y="367051"/>
            <a:chExt cx="4601725" cy="4644955"/>
          </a:xfrm>
        </p:grpSpPr>
        <p:grpSp>
          <p:nvGrpSpPr>
            <p:cNvPr id="26" name="群組 25">
              <a:extLst>
                <a:ext uri="{FF2B5EF4-FFF2-40B4-BE49-F238E27FC236}">
                  <a16:creationId xmlns:a16="http://schemas.microsoft.com/office/drawing/2014/main" id="{98F4DDCF-3168-45A9-B9A5-9F8DB9154AEE}"/>
                </a:ext>
              </a:extLst>
            </p:cNvPr>
            <p:cNvGrpSpPr/>
            <p:nvPr/>
          </p:nvGrpSpPr>
          <p:grpSpPr>
            <a:xfrm>
              <a:off x="5174349" y="367051"/>
              <a:ext cx="4241865" cy="4644955"/>
              <a:chOff x="5165597" y="118728"/>
              <a:chExt cx="4241865" cy="4644955"/>
            </a:xfrm>
          </p:grpSpPr>
          <p:sp>
            <p:nvSpPr>
              <p:cNvPr id="28" name="矩形 27">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29" name="直線接點 28">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31"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32"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33" name="文字方塊 29">
                <a:extLst>
                  <a:ext uri="{FF2B5EF4-FFF2-40B4-BE49-F238E27FC236}">
                    <a16:creationId xmlns:a16="http://schemas.microsoft.com/office/drawing/2014/main" id="{34565110-438C-49FC-939B-9379088EE53B}"/>
                  </a:ext>
                </a:extLst>
              </p:cNvPr>
              <p:cNvSpPr txBox="1"/>
              <p:nvPr/>
            </p:nvSpPr>
            <p:spPr>
              <a:xfrm rot="448962">
                <a:off x="6690154" y="2164489"/>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34" name="文字方塊 32">
                <a:extLst>
                  <a:ext uri="{FF2B5EF4-FFF2-40B4-BE49-F238E27FC236}">
                    <a16:creationId xmlns:a16="http://schemas.microsoft.com/office/drawing/2014/main" id="{8AE38822-1FAB-4DEC-93C9-B2374BBFB36C}"/>
                  </a:ext>
                </a:extLst>
              </p:cNvPr>
              <p:cNvSpPr txBox="1"/>
              <p:nvPr/>
            </p:nvSpPr>
            <p:spPr>
              <a:xfrm rot="21116786">
                <a:off x="5165597" y="2604902"/>
                <a:ext cx="3576414"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2. SYN ,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sp>
            <p:nvSpPr>
              <p:cNvPr id="35" name="文字方塊 35">
                <a:extLst>
                  <a:ext uri="{FF2B5EF4-FFF2-40B4-BE49-F238E27FC236}">
                    <a16:creationId xmlns:a16="http://schemas.microsoft.com/office/drawing/2014/main" id="{3B614BDE-9479-46CB-A8CE-6170602E1251}"/>
                  </a:ext>
                </a:extLst>
              </p:cNvPr>
              <p:cNvSpPr txBox="1"/>
              <p:nvPr/>
            </p:nvSpPr>
            <p:spPr>
              <a:xfrm rot="401909">
                <a:off x="6265199" y="3886279"/>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3.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36" name="圖片 35">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37" name="矩形 36">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27" name="圖片 26">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38" name="直線單箭頭接點 37"/>
          <p:cNvCxnSpPr>
            <a:stCxn id="36" idx="2"/>
          </p:cNvCxnSpPr>
          <p:nvPr/>
        </p:nvCxnSpPr>
        <p:spPr>
          <a:xfrm>
            <a:off x="5214630" y="4175754"/>
            <a:ext cx="2203171" cy="51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232883" y="4843185"/>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a:off x="5225767" y="4885788"/>
            <a:ext cx="2097280" cy="48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19923" y="5814381"/>
            <a:ext cx="1945000" cy="61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A7F88BBE-854D-4A7F-B60B-E21B426C65E8}"/>
              </a:ext>
            </a:extLst>
          </p:cNvPr>
          <p:cNvGrpSpPr/>
          <p:nvPr/>
        </p:nvGrpSpPr>
        <p:grpSpPr>
          <a:xfrm>
            <a:off x="287505" y="2646313"/>
            <a:ext cx="3461097" cy="3785388"/>
            <a:chOff x="5243576" y="367051"/>
            <a:chExt cx="4532498" cy="4644955"/>
          </a:xfrm>
        </p:grpSpPr>
        <p:grpSp>
          <p:nvGrpSpPr>
            <p:cNvPr id="49" name="群組 48">
              <a:extLst>
                <a:ext uri="{FF2B5EF4-FFF2-40B4-BE49-F238E27FC236}">
                  <a16:creationId xmlns:a16="http://schemas.microsoft.com/office/drawing/2014/main" id="{98F4DDCF-3168-45A9-B9A5-9F8DB9154AEE}"/>
                </a:ext>
              </a:extLst>
            </p:cNvPr>
            <p:cNvGrpSpPr/>
            <p:nvPr/>
          </p:nvGrpSpPr>
          <p:grpSpPr>
            <a:xfrm>
              <a:off x="5243576" y="367051"/>
              <a:ext cx="4172638" cy="4644955"/>
              <a:chOff x="5234824" y="118728"/>
              <a:chExt cx="4172638" cy="4644955"/>
            </a:xfrm>
          </p:grpSpPr>
          <p:sp>
            <p:nvSpPr>
              <p:cNvPr id="51" name="矩形 50">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52" name="直線接點 51">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4"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55"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56" name="文字方塊 29">
                <a:extLst>
                  <a:ext uri="{FF2B5EF4-FFF2-40B4-BE49-F238E27FC236}">
                    <a16:creationId xmlns:a16="http://schemas.microsoft.com/office/drawing/2014/main" id="{34565110-438C-49FC-939B-9379088EE53B}"/>
                  </a:ext>
                </a:extLst>
              </p:cNvPr>
              <p:cNvSpPr txBox="1"/>
              <p:nvPr/>
            </p:nvSpPr>
            <p:spPr>
              <a:xfrm rot="448962">
                <a:off x="6514408" y="1703207"/>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58" name="文字方塊 35">
                <a:extLst>
                  <a:ext uri="{FF2B5EF4-FFF2-40B4-BE49-F238E27FC236}">
                    <a16:creationId xmlns:a16="http://schemas.microsoft.com/office/drawing/2014/main" id="{3B614BDE-9479-46CB-A8CE-6170602E1251}"/>
                  </a:ext>
                </a:extLst>
              </p:cNvPr>
              <p:cNvSpPr txBox="1"/>
              <p:nvPr/>
            </p:nvSpPr>
            <p:spPr>
              <a:xfrm rot="401909">
                <a:off x="6255544" y="4245656"/>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ACK </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59" name="圖片 58">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60" name="矩形 59">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50" name="圖片 49">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61" name="直線單箭頭接點 60"/>
          <p:cNvCxnSpPr>
            <a:stCxn id="59" idx="2"/>
          </p:cNvCxnSpPr>
          <p:nvPr/>
        </p:nvCxnSpPr>
        <p:spPr>
          <a:xfrm>
            <a:off x="774679" y="4027831"/>
            <a:ext cx="2203171" cy="519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a:off x="914191" y="4714751"/>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855497" y="4687919"/>
            <a:ext cx="2097280" cy="485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872157" y="5554089"/>
            <a:ext cx="2105693" cy="87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672297" y="517307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p:txBody>
      </p:sp>
      <p:sp>
        <p:nvSpPr>
          <p:cNvPr id="66" name="矩形 65"/>
          <p:cNvSpPr/>
          <p:nvPr/>
        </p:nvSpPr>
        <p:spPr>
          <a:xfrm>
            <a:off x="2967608" y="4454411"/>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67" name="矩形 66"/>
          <p:cNvSpPr/>
          <p:nvPr/>
        </p:nvSpPr>
        <p:spPr>
          <a:xfrm>
            <a:off x="1714228" y="4549403"/>
            <a:ext cx="87075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2.ACK</a:t>
            </a:r>
            <a:endParaRPr lang="zh-TW" altLang="en-US" dirty="0"/>
          </a:p>
        </p:txBody>
      </p:sp>
      <p:cxnSp>
        <p:nvCxnSpPr>
          <p:cNvPr id="68" name="直線單箭頭接點 67"/>
          <p:cNvCxnSpPr/>
          <p:nvPr/>
        </p:nvCxnSpPr>
        <p:spPr>
          <a:xfrm flipH="1">
            <a:off x="805363" y="5018898"/>
            <a:ext cx="2143259" cy="442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999818" y="5173075"/>
            <a:ext cx="64633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SYN</a:t>
            </a:r>
            <a:endParaRPr lang="zh-TW" altLang="en-US" dirty="0"/>
          </a:p>
        </p:txBody>
      </p:sp>
      <p:sp>
        <p:nvSpPr>
          <p:cNvPr id="71" name="矩形 70"/>
          <p:cNvSpPr/>
          <p:nvPr/>
        </p:nvSpPr>
        <p:spPr>
          <a:xfrm>
            <a:off x="-26642" y="422526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客戶端</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伺服器</a:t>
            </a:r>
            <a:r>
              <a:rPr lang="zh-TW" altLang="en-US" sz="1200" dirty="0"/>
              <a:t>確認</a:t>
            </a:r>
          </a:p>
        </p:txBody>
      </p:sp>
      <p:sp>
        <p:nvSpPr>
          <p:cNvPr id="72" name="矩形 71"/>
          <p:cNvSpPr/>
          <p:nvPr/>
        </p:nvSpPr>
        <p:spPr>
          <a:xfrm>
            <a:off x="-18166" y="5877114"/>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74" name="向右箭號 73"/>
          <p:cNvSpPr/>
          <p:nvPr/>
        </p:nvSpPr>
        <p:spPr>
          <a:xfrm>
            <a:off x="4120082" y="4495476"/>
            <a:ext cx="1065421" cy="115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6385391" y="5094543"/>
            <a:ext cx="2767887" cy="830997"/>
          </a:xfrm>
          <a:prstGeom prst="rect">
            <a:avLst/>
          </a:prstGeom>
        </p:spPr>
        <p:txBody>
          <a:bodyPr wrap="square">
            <a:spAutoFit/>
          </a:bodyPr>
          <a:lstStyle/>
          <a:p>
            <a:r>
              <a:rPr lang="zh-TW" altLang="en-US" sz="1200" dirty="0"/>
              <a:t>因伺服器送出</a:t>
            </a:r>
            <a:r>
              <a:rPr lang="en-US" altLang="zh-TW" sz="1200" dirty="0"/>
              <a:t>ACK</a:t>
            </a:r>
            <a:r>
              <a:rPr lang="zh-TW" altLang="en-US" sz="1200" dirty="0"/>
              <a:t>封包進行確認</a:t>
            </a:r>
          </a:p>
          <a:p>
            <a:r>
              <a:rPr lang="zh-TW" altLang="en-US" sz="1200" dirty="0"/>
              <a:t>與</a:t>
            </a:r>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a:p>
            <a:r>
              <a:rPr lang="zh-TW" altLang="en-US" sz="1200" dirty="0"/>
              <a:t>時間相距甚短</a:t>
            </a:r>
            <a:r>
              <a:rPr lang="en-US" altLang="zh-TW" sz="1200" dirty="0"/>
              <a:t>,</a:t>
            </a:r>
          </a:p>
          <a:p>
            <a:r>
              <a:rPr lang="zh-TW" altLang="en-US" sz="1200" dirty="0"/>
              <a:t>因此合併成</a:t>
            </a:r>
            <a:r>
              <a:rPr lang="en-US" altLang="zh-TW" sz="1200" dirty="0" err="1"/>
              <a:t>Syn-ack</a:t>
            </a:r>
            <a:r>
              <a:rPr lang="zh-TW" altLang="en-US" sz="1200" dirty="0"/>
              <a:t>封包一起送出</a:t>
            </a:r>
          </a:p>
        </p:txBody>
      </p:sp>
      <p:sp>
        <p:nvSpPr>
          <p:cNvPr id="76" name="橢圓 75"/>
          <p:cNvSpPr/>
          <p:nvPr/>
        </p:nvSpPr>
        <p:spPr>
          <a:xfrm>
            <a:off x="1579422" y="4485625"/>
            <a:ext cx="1105450" cy="1085708"/>
          </a:xfrm>
          <a:prstGeom prst="ellipse">
            <a:avLst/>
          </a:prstGeom>
          <a:noFill/>
          <a:ln w="57150">
            <a:solidFill>
              <a:srgbClr val="7033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弧形箭號 (下彎) 78"/>
          <p:cNvSpPr/>
          <p:nvPr/>
        </p:nvSpPr>
        <p:spPr>
          <a:xfrm>
            <a:off x="2660245" y="4206065"/>
            <a:ext cx="3337433" cy="704490"/>
          </a:xfrm>
          <a:prstGeom prst="curvedDownArrow">
            <a:avLst>
              <a:gd name="adj1" fmla="val 28395"/>
              <a:gd name="adj2" fmla="val 56953"/>
              <a:gd name="adj3" fmla="val 31898"/>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61</a:t>
            </a:fld>
            <a:endParaRPr lang="zh-TW" altLang="en-US"/>
          </a:p>
        </p:txBody>
      </p:sp>
    </p:spTree>
    <p:extLst>
      <p:ext uri="{BB962C8B-B14F-4D97-AF65-F5344CB8AC3E}">
        <p14:creationId xmlns:p14="http://schemas.microsoft.com/office/powerpoint/2010/main" val="3042586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請問在</a:t>
            </a:r>
            <a:r>
              <a:rPr lang="en-US" altLang="zh-TW" sz="4000" dirty="0"/>
              <a:t>OSI</a:t>
            </a:r>
            <a:r>
              <a:rPr lang="zh-TW" altLang="en-US" sz="4000" dirty="0"/>
              <a:t>模型中，擁有「流量控制、雍塞控制」機制的是下列哪一層？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應用層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傳輸層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25685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請問在</a:t>
            </a:r>
            <a:r>
              <a:rPr lang="en-US" altLang="zh-TW" sz="4000" dirty="0"/>
              <a:t>OSI</a:t>
            </a:r>
            <a:r>
              <a:rPr lang="zh-TW" altLang="en-US" sz="4000" dirty="0"/>
              <a:t>模型中，擁有「流量控制、雍塞控制」機制的是下列哪一層？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應用層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傳輸層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003435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zh-TW" altLang="en-US" sz="4000" dirty="0"/>
              <a:t>請問下列選項中哪一像是錯誤的？</a:t>
            </a:r>
          </a:p>
          <a:p>
            <a:pPr marL="0" indent="0" algn="just">
              <a:buNone/>
            </a:pPr>
            <a:endParaRPr lang="en-US" altLang="zh-TW" sz="3600" dirty="0"/>
          </a:p>
          <a:p>
            <a:pPr marL="0" indent="0" algn="just">
              <a:buNone/>
            </a:pPr>
            <a:r>
              <a:rPr lang="en-US" altLang="zh-TW" sz="3600" dirty="0"/>
              <a:t>(A) TCP</a:t>
            </a:r>
            <a:r>
              <a:rPr lang="zh-TW" altLang="en-US" sz="3600" dirty="0"/>
              <a:t>是可靠的資料傳送協定 </a:t>
            </a:r>
            <a:endParaRPr lang="en-US" altLang="zh-TW" sz="3600" dirty="0"/>
          </a:p>
          <a:p>
            <a:pPr marL="0" indent="0" algn="just">
              <a:buNone/>
            </a:pPr>
            <a:r>
              <a:rPr lang="en-US" altLang="zh-TW" sz="3600" dirty="0"/>
              <a:t>(B) TCP</a:t>
            </a:r>
            <a:r>
              <a:rPr lang="zh-TW" altLang="en-US" sz="3600" dirty="0"/>
              <a:t>建立連線前會先進行三向交握</a:t>
            </a:r>
          </a:p>
          <a:p>
            <a:pPr marL="0" indent="0" algn="just">
              <a:buNone/>
            </a:pPr>
            <a:r>
              <a:rPr lang="en-US" altLang="zh-TW" sz="3600" dirty="0"/>
              <a:t>(C) UDP</a:t>
            </a:r>
            <a:r>
              <a:rPr lang="zh-TW" altLang="en-US" sz="3600" dirty="0"/>
              <a:t>是可靠的資料傳送協定 </a:t>
            </a:r>
            <a:endParaRPr lang="en-US" altLang="zh-TW" sz="3600" dirty="0"/>
          </a:p>
          <a:p>
            <a:pPr marL="0" indent="0">
              <a:buNone/>
            </a:pPr>
            <a:r>
              <a:rPr lang="en-US" altLang="zh-TW" sz="3600" dirty="0"/>
              <a:t>(D) UDP</a:t>
            </a:r>
            <a:r>
              <a:rPr lang="zh-TW" altLang="en-US" sz="3600" dirty="0"/>
              <a:t>是不可靠的且非連接性資料傳送協定</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1592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zh-TW" altLang="en-US" sz="4000" dirty="0"/>
              <a:t>請問下列選項中哪一像是錯誤的？</a:t>
            </a:r>
          </a:p>
          <a:p>
            <a:pPr marL="0" indent="0" algn="just">
              <a:buNone/>
            </a:pPr>
            <a:endParaRPr lang="en-US" altLang="zh-TW" sz="3600" dirty="0"/>
          </a:p>
          <a:p>
            <a:pPr marL="0" indent="0" algn="just">
              <a:buNone/>
            </a:pPr>
            <a:r>
              <a:rPr lang="en-US" altLang="zh-TW" sz="3600" dirty="0"/>
              <a:t>(A) TCP</a:t>
            </a:r>
            <a:r>
              <a:rPr lang="zh-TW" altLang="en-US" sz="3600" dirty="0"/>
              <a:t>是可靠的資料傳送協定 </a:t>
            </a:r>
            <a:endParaRPr lang="en-US" altLang="zh-TW" sz="3600" dirty="0"/>
          </a:p>
          <a:p>
            <a:pPr marL="0" indent="0" algn="just">
              <a:buNone/>
            </a:pPr>
            <a:r>
              <a:rPr lang="en-US" altLang="zh-TW" sz="3600" dirty="0"/>
              <a:t>(B) TCP</a:t>
            </a:r>
            <a:r>
              <a:rPr lang="zh-TW" altLang="en-US" sz="3600" dirty="0"/>
              <a:t>建立連線前會先進行三向交握</a:t>
            </a:r>
          </a:p>
          <a:p>
            <a:pPr marL="0" indent="0" algn="just">
              <a:buNone/>
            </a:pPr>
            <a:r>
              <a:rPr lang="en-US" altLang="zh-TW" sz="3600" dirty="0">
                <a:solidFill>
                  <a:srgbClr val="FF0000"/>
                </a:solidFill>
              </a:rPr>
              <a:t>(C) UDP</a:t>
            </a:r>
            <a:r>
              <a:rPr lang="zh-TW" altLang="en-US" sz="3600" dirty="0">
                <a:solidFill>
                  <a:srgbClr val="FF0000"/>
                </a:solidFill>
              </a:rPr>
              <a:t>是可靠的資料傳送協定 </a:t>
            </a:r>
            <a:endParaRPr lang="en-US" altLang="zh-TW" sz="3600" dirty="0">
              <a:solidFill>
                <a:srgbClr val="FF0000"/>
              </a:solidFill>
            </a:endParaRPr>
          </a:p>
          <a:p>
            <a:pPr marL="0" indent="0">
              <a:buNone/>
            </a:pPr>
            <a:r>
              <a:rPr lang="en-US" altLang="zh-TW" sz="3600" dirty="0"/>
              <a:t>(D) UDP</a:t>
            </a:r>
            <a:r>
              <a:rPr lang="zh-TW" altLang="en-US" sz="3600" dirty="0"/>
              <a:t>是不可靠的且非連接性資料傳送協定</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243878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3.</a:t>
            </a:r>
            <a:r>
              <a:rPr lang="zh-TW" altLang="en-US" sz="4000" dirty="0"/>
              <a:t>請問三向交握的正確順序為下列何者？</a:t>
            </a:r>
            <a:endParaRPr lang="en-US" altLang="zh-TW" sz="4000" dirty="0"/>
          </a:p>
          <a:p>
            <a:pPr marL="0" indent="0" algn="just">
              <a:buNone/>
            </a:pPr>
            <a:endParaRPr lang="zh-TW" altLang="en-US" sz="4000" dirty="0"/>
          </a:p>
          <a:p>
            <a:pPr marL="0" indent="0" algn="just">
              <a:buNone/>
            </a:pPr>
            <a:r>
              <a:rPr lang="en-US" altLang="zh-TW" sz="4000" dirty="0"/>
              <a:t>(A) SYN,ACK+SYN,ACK </a:t>
            </a:r>
          </a:p>
          <a:p>
            <a:pPr marL="0" indent="0" algn="just">
              <a:buNone/>
            </a:pPr>
            <a:r>
              <a:rPr lang="en-US" altLang="zh-TW" sz="4000" dirty="0"/>
              <a:t>(B) SYN,SYN+ACK,ACK</a:t>
            </a:r>
          </a:p>
          <a:p>
            <a:pPr marL="0" indent="0" algn="just">
              <a:buNone/>
            </a:pPr>
            <a:r>
              <a:rPr lang="en-US" altLang="zh-TW" sz="4000" dirty="0"/>
              <a:t>(C) ACK,SYN+ACK,SYN </a:t>
            </a:r>
          </a:p>
          <a:p>
            <a:pPr marL="0" indent="0" algn="just">
              <a:buNone/>
            </a:pPr>
            <a:r>
              <a:rPr lang="en-US" altLang="zh-TW" sz="4000" dirty="0"/>
              <a:t>(D) ACK,ACK+SYN,SYN</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6932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3.</a:t>
            </a:r>
            <a:r>
              <a:rPr lang="zh-TW" altLang="en-US" sz="4000" dirty="0"/>
              <a:t>請問三向交握的正確順序為下列何者？</a:t>
            </a:r>
            <a:endParaRPr lang="en-US" altLang="zh-TW" sz="4000" dirty="0"/>
          </a:p>
          <a:p>
            <a:pPr marL="0" indent="0" algn="just">
              <a:buNone/>
            </a:pPr>
            <a:endParaRPr lang="zh-TW" altLang="en-US" sz="4000" dirty="0"/>
          </a:p>
          <a:p>
            <a:pPr marL="0" indent="0" algn="just">
              <a:buNone/>
            </a:pPr>
            <a:r>
              <a:rPr lang="en-US" altLang="zh-TW" sz="4000" dirty="0"/>
              <a:t>(A) SYN,ACK+SYN,ACK </a:t>
            </a:r>
          </a:p>
          <a:p>
            <a:pPr marL="0" indent="0" algn="just">
              <a:buNone/>
            </a:pPr>
            <a:r>
              <a:rPr lang="en-US" altLang="zh-TW" sz="4000" dirty="0">
                <a:solidFill>
                  <a:srgbClr val="FF0000"/>
                </a:solidFill>
              </a:rPr>
              <a:t>(B) SYN,SYN+ACK,ACK</a:t>
            </a:r>
          </a:p>
          <a:p>
            <a:pPr marL="0" indent="0" algn="just">
              <a:buNone/>
            </a:pPr>
            <a:r>
              <a:rPr lang="en-US" altLang="zh-TW" sz="4000" dirty="0"/>
              <a:t>(C) ACK,SYN+ACK,SYN </a:t>
            </a:r>
          </a:p>
          <a:p>
            <a:pPr marL="0" indent="0" algn="just">
              <a:buNone/>
            </a:pPr>
            <a:r>
              <a:rPr lang="en-US" altLang="zh-TW" sz="4000" dirty="0"/>
              <a:t>(D) ACK,ACK+SYN,SYN</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717530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a:p>
          <a:p>
            <a:pPr marL="0" indent="0" algn="just">
              <a:buNone/>
            </a:pPr>
            <a:r>
              <a:rPr lang="en-US" altLang="zh-TW" sz="3200" dirty="0"/>
              <a:t>(A)TCP</a:t>
            </a:r>
            <a:r>
              <a:rPr lang="zh-TW" altLang="en-US" sz="3200" dirty="0"/>
              <a:t>屬於連線導向的傳輸協定 </a:t>
            </a:r>
          </a:p>
          <a:p>
            <a:pPr marL="0" indent="0" algn="just">
              <a:buNone/>
            </a:pPr>
            <a:r>
              <a:rPr lang="en-US" altLang="zh-TW" sz="3200" dirty="0"/>
              <a:t>(B)TCP</a:t>
            </a:r>
            <a:r>
              <a:rPr lang="zh-TW" altLang="en-US" sz="3200" dirty="0"/>
              <a:t>無法確認接收端是否已正確接收到訊息</a:t>
            </a:r>
          </a:p>
          <a:p>
            <a:pPr marL="0" indent="0" algn="just">
              <a:buNone/>
            </a:pPr>
            <a:r>
              <a:rPr lang="en-US" altLang="zh-TW" sz="3200" dirty="0"/>
              <a:t>(C)</a:t>
            </a:r>
            <a:r>
              <a:rPr lang="zh-TW" altLang="en-US" sz="3200" dirty="0"/>
              <a:t>為可靠式資料傳輸、可進行流量管控</a:t>
            </a:r>
          </a:p>
          <a:p>
            <a:pPr marL="0" indent="0" algn="just">
              <a:buNone/>
            </a:pPr>
            <a:r>
              <a:rPr lang="en-US" altLang="zh-TW" sz="3200" dirty="0"/>
              <a:t>(D)TCP</a:t>
            </a:r>
            <a:r>
              <a:rPr lang="zh-TW" altLang="en-US" sz="3200" dirty="0"/>
              <a:t>擁有封包重傳機制</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79807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a:p>
          <a:p>
            <a:pPr marL="0" indent="0" algn="just">
              <a:buNone/>
            </a:pPr>
            <a:r>
              <a:rPr lang="en-US" altLang="zh-TW" sz="3200" dirty="0"/>
              <a:t>(A)TCP</a:t>
            </a:r>
            <a:r>
              <a:rPr lang="zh-TW" altLang="en-US" sz="3200" dirty="0"/>
              <a:t>屬於連線導向的傳輸協定 </a:t>
            </a:r>
          </a:p>
          <a:p>
            <a:pPr marL="0" indent="0" algn="just">
              <a:buNone/>
            </a:pPr>
            <a:r>
              <a:rPr lang="en-US" altLang="zh-TW" sz="3200" dirty="0">
                <a:solidFill>
                  <a:srgbClr val="FF0000"/>
                </a:solidFill>
              </a:rPr>
              <a:t>(B)TCP</a:t>
            </a:r>
            <a:r>
              <a:rPr lang="zh-TW" altLang="en-US" sz="3200" dirty="0">
                <a:solidFill>
                  <a:srgbClr val="FF0000"/>
                </a:solidFill>
              </a:rPr>
              <a:t>無法確認接收端是否已正確接收到訊息</a:t>
            </a:r>
          </a:p>
          <a:p>
            <a:pPr marL="0" indent="0" algn="just">
              <a:buNone/>
            </a:pPr>
            <a:r>
              <a:rPr lang="en-US" altLang="zh-TW" sz="3200" dirty="0"/>
              <a:t>(C)</a:t>
            </a:r>
            <a:r>
              <a:rPr lang="zh-TW" altLang="en-US" sz="3200" dirty="0"/>
              <a:t>為可靠式資料傳輸、可進行流量管控</a:t>
            </a:r>
          </a:p>
          <a:p>
            <a:pPr marL="0" indent="0" algn="just">
              <a:buNone/>
            </a:pPr>
            <a:r>
              <a:rPr lang="en-US" altLang="zh-TW" sz="3200" dirty="0"/>
              <a:t>(D)TCP</a:t>
            </a:r>
            <a:r>
              <a:rPr lang="zh-TW" altLang="en-US" sz="3200" dirty="0"/>
              <a:t>擁有封包重傳機制</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4317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下列何者不是使用連續性波形變化來表示資料的訊號？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類比訊號 </a:t>
            </a:r>
            <a:endParaRPr lang="en-US" altLang="zh-TW" sz="3600" dirty="0"/>
          </a:p>
          <a:p>
            <a:pPr marL="0" indent="0">
              <a:buNone/>
            </a:pPr>
            <a:r>
              <a:rPr lang="en-US" altLang="zh-TW" sz="3600" dirty="0">
                <a:solidFill>
                  <a:srgbClr val="FF0000"/>
                </a:solidFill>
              </a:rPr>
              <a:t>(B) </a:t>
            </a:r>
            <a:r>
              <a:rPr lang="zh-TW" altLang="en-US" sz="3600" dirty="0">
                <a:solidFill>
                  <a:srgbClr val="FF0000"/>
                </a:solidFill>
              </a:rPr>
              <a:t>數位訊號  </a:t>
            </a:r>
            <a:endParaRPr lang="en-US" altLang="zh-TW" sz="3600" dirty="0">
              <a:solidFill>
                <a:srgbClr val="FF0000"/>
              </a:solidFill>
            </a:endParaRPr>
          </a:p>
          <a:p>
            <a:pPr marL="0" indent="0">
              <a:buNone/>
            </a:pPr>
            <a:r>
              <a:rPr lang="en-US" altLang="zh-TW" sz="3600" dirty="0"/>
              <a:t>(C) </a:t>
            </a:r>
            <a:r>
              <a:rPr lang="zh-TW" altLang="en-US" sz="3600" dirty="0"/>
              <a:t>人聲  </a:t>
            </a:r>
            <a:endParaRPr lang="en-US" altLang="zh-TW" sz="3600" dirty="0"/>
          </a:p>
          <a:p>
            <a:pPr marL="0" indent="0">
              <a:buNone/>
            </a:pPr>
            <a:r>
              <a:rPr lang="en-US" altLang="zh-TW" sz="3600" dirty="0"/>
              <a:t>(D) </a:t>
            </a:r>
            <a:r>
              <a:rPr lang="zh-TW" altLang="en-US" sz="3600" dirty="0"/>
              <a:t>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98042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A.3.5. IP</a:t>
            </a:r>
            <a:r>
              <a:rPr lang="zh-TW" altLang="en-US" sz="4800" dirty="0">
                <a:solidFill>
                  <a:schemeClr val="tx1"/>
                </a:solidFill>
              </a:rPr>
              <a:t>與</a:t>
            </a:r>
            <a:r>
              <a:rPr lang="en-US" altLang="zh-TW" sz="4800" dirty="0">
                <a:solidFill>
                  <a:schemeClr val="tx1"/>
                </a:solidFill>
              </a:rPr>
              <a:t>DNS(</a:t>
            </a:r>
            <a:r>
              <a:rPr lang="zh-TW" altLang="en-US" sz="4800" dirty="0">
                <a:solidFill>
                  <a:schemeClr val="tx1"/>
                </a:solidFill>
              </a:rPr>
              <a:t>網域名稱</a:t>
            </a:r>
            <a:r>
              <a:rPr lang="en-US" altLang="zh-TW" sz="4800" dirty="0">
                <a:solidFill>
                  <a:schemeClr val="tx1"/>
                </a:solidFill>
              </a:rPr>
              <a:t>)</a:t>
            </a:r>
          </a:p>
        </p:txBody>
      </p:sp>
      <p:sp>
        <p:nvSpPr>
          <p:cNvPr id="3" name="副標題 2"/>
          <p:cNvSpPr>
            <a:spLocks noGrp="1"/>
          </p:cNvSpPr>
          <p:nvPr>
            <p:ph type="subTitle" idx="1"/>
          </p:nvPr>
        </p:nvSpPr>
        <p:spPr/>
        <p:txBody>
          <a:bodyPr/>
          <a:lstStyle/>
          <a:p>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70</a:t>
            </a:fld>
            <a:endParaRPr lang="zh-TW" altLang="en-US"/>
          </a:p>
        </p:txBody>
      </p:sp>
    </p:spTree>
    <p:extLst>
      <p:ext uri="{BB962C8B-B14F-4D97-AF65-F5344CB8AC3E}">
        <p14:creationId xmlns:p14="http://schemas.microsoft.com/office/powerpoint/2010/main" val="42333490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A.3.5.1. IP</a:t>
            </a:r>
            <a:r>
              <a:rPr lang="zh-TW" altLang="en-US" dirty="0"/>
              <a:t>協定與</a:t>
            </a:r>
            <a:r>
              <a:rPr lang="en-US" altLang="zh-TW" dirty="0"/>
              <a:t>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71</a:t>
            </a:fld>
            <a:endParaRPr lang="zh-TW" altLang="en-US"/>
          </a:p>
        </p:txBody>
      </p:sp>
    </p:spTree>
    <p:extLst>
      <p:ext uri="{BB962C8B-B14F-4D97-AF65-F5344CB8AC3E}">
        <p14:creationId xmlns:p14="http://schemas.microsoft.com/office/powerpoint/2010/main" val="2395648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a:p>
          <a:p>
            <a:pPr marL="0" indent="0" algn="just">
              <a:buNone/>
            </a:pPr>
            <a:r>
              <a:rPr lang="en-US" altLang="zh-TW" sz="3600" dirty="0"/>
              <a:t>(A) 0 ~ 1000 </a:t>
            </a:r>
          </a:p>
          <a:p>
            <a:pPr marL="0" indent="0" algn="just">
              <a:buNone/>
            </a:pPr>
            <a:r>
              <a:rPr lang="en-US" altLang="zh-TW" sz="3600" dirty="0"/>
              <a:t>(B) 0 ~ 127 </a:t>
            </a:r>
          </a:p>
          <a:p>
            <a:pPr marL="0" indent="0" algn="just">
              <a:buNone/>
            </a:pPr>
            <a:r>
              <a:rPr lang="en-US" altLang="zh-TW" sz="3600" dirty="0"/>
              <a:t>(C) 0 ~ 512 </a:t>
            </a:r>
          </a:p>
          <a:p>
            <a:pPr marL="0" indent="0" algn="just">
              <a:buNone/>
            </a:pPr>
            <a:r>
              <a:rPr lang="en-US" altLang="zh-TW" sz="3600" dirty="0"/>
              <a:t>(D) 0 ~ 255</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604739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a:p>
          <a:p>
            <a:pPr marL="0" indent="0" algn="just">
              <a:buNone/>
            </a:pPr>
            <a:r>
              <a:rPr lang="en-US" altLang="zh-TW" sz="3600" dirty="0"/>
              <a:t>(A) 0 ~ 1000 </a:t>
            </a:r>
          </a:p>
          <a:p>
            <a:pPr marL="0" indent="0" algn="just">
              <a:buNone/>
            </a:pPr>
            <a:r>
              <a:rPr lang="en-US" altLang="zh-TW" sz="3600" dirty="0"/>
              <a:t>(B) 0 ~ 127 </a:t>
            </a:r>
          </a:p>
          <a:p>
            <a:pPr marL="0" indent="0" algn="just">
              <a:buNone/>
            </a:pPr>
            <a:r>
              <a:rPr lang="en-US" altLang="zh-TW" sz="3600" dirty="0"/>
              <a:t>(C) 0 ~ 512 </a:t>
            </a:r>
          </a:p>
          <a:p>
            <a:pPr marL="0" indent="0" algn="just">
              <a:buNone/>
            </a:pPr>
            <a:r>
              <a:rPr lang="en-US" altLang="zh-TW" sz="3600" dirty="0">
                <a:solidFill>
                  <a:srgbClr val="FF0000"/>
                </a:solidFill>
              </a:rPr>
              <a:t>(D) 0 ~ 255</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2981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a:p>
          <a:p>
            <a:pPr marL="0" indent="0" algn="just">
              <a:buNone/>
            </a:pPr>
            <a:r>
              <a:rPr lang="en-US" altLang="zh-TW" sz="4000" dirty="0"/>
              <a:t>(A) 160.9.7.22  </a:t>
            </a:r>
          </a:p>
          <a:p>
            <a:pPr marL="0" indent="0" algn="just">
              <a:buNone/>
            </a:pPr>
            <a:r>
              <a:rPr lang="en-US" altLang="zh-TW" sz="4000" dirty="0"/>
              <a:t>(B) 130.11.14.5.2  </a:t>
            </a:r>
          </a:p>
          <a:p>
            <a:pPr marL="0" indent="0" algn="just">
              <a:buNone/>
            </a:pPr>
            <a:r>
              <a:rPr lang="en-US" altLang="zh-TW" sz="4000" dirty="0"/>
              <a:t>(C) 258.11.38.6  </a:t>
            </a:r>
          </a:p>
          <a:p>
            <a:pPr marL="0" indent="0" algn="just">
              <a:buNone/>
            </a:pPr>
            <a:r>
              <a:rPr lang="en-US" altLang="zh-TW" sz="4000" dirty="0"/>
              <a:t>(D) 120.114.3</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55180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a:p>
          <a:p>
            <a:pPr marL="0" indent="0" algn="just">
              <a:buNone/>
            </a:pPr>
            <a:r>
              <a:rPr lang="en-US" altLang="zh-TW" sz="4000" dirty="0">
                <a:solidFill>
                  <a:srgbClr val="FF0000"/>
                </a:solidFill>
              </a:rPr>
              <a:t>(A) 160.9.7.22  </a:t>
            </a:r>
          </a:p>
          <a:p>
            <a:pPr marL="0" indent="0" algn="just">
              <a:buNone/>
            </a:pPr>
            <a:r>
              <a:rPr lang="en-US" altLang="zh-TW" sz="4000" dirty="0"/>
              <a:t>(B) 130.11.14.5.2  </a:t>
            </a:r>
          </a:p>
          <a:p>
            <a:pPr marL="0" indent="0" algn="just">
              <a:buNone/>
            </a:pPr>
            <a:r>
              <a:rPr lang="en-US" altLang="zh-TW" sz="4000" dirty="0"/>
              <a:t>(C) 258.11.38.6  </a:t>
            </a:r>
          </a:p>
          <a:p>
            <a:pPr marL="0" indent="0" algn="just">
              <a:buNone/>
            </a:pPr>
            <a:r>
              <a:rPr lang="en-US" altLang="zh-TW" sz="4000" dirty="0"/>
              <a:t>(D) 120.114.3</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00222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endParaRPr lang="en-US" altLang="zh-TW" sz="4000" dirty="0"/>
          </a:p>
          <a:p>
            <a:pPr marL="0" indent="0" algn="just">
              <a:buNone/>
            </a:pPr>
            <a:endParaRPr lang="zh-TW" altLang="en-US" sz="4000" dirty="0"/>
          </a:p>
          <a:p>
            <a:pPr marL="0" indent="0" algn="just">
              <a:buNone/>
            </a:pPr>
            <a:r>
              <a:rPr lang="en-US" altLang="zh-TW" sz="4000" dirty="0"/>
              <a:t>(A) 4     (B) 8     (C) 16     (D) 32</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670890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endParaRPr lang="en-US" altLang="zh-TW" sz="4000" dirty="0"/>
          </a:p>
          <a:p>
            <a:pPr marL="0" indent="0" algn="just">
              <a:buNone/>
            </a:pPr>
            <a:endParaRPr lang="zh-TW" altLang="en-US" sz="4000" dirty="0"/>
          </a:p>
          <a:p>
            <a:pPr marL="0" indent="0" algn="just">
              <a:buNone/>
            </a:pPr>
            <a:r>
              <a:rPr lang="en-US" altLang="zh-TW" sz="4000" dirty="0">
                <a:solidFill>
                  <a:srgbClr val="FF0000"/>
                </a:solidFill>
              </a:rPr>
              <a:t>(A) 4     </a:t>
            </a:r>
            <a:r>
              <a:rPr lang="en-US" altLang="zh-TW" sz="4000" dirty="0"/>
              <a:t>(B) 8     (C) 16     (D) 32</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003554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a:p>
          <a:p>
            <a:pPr marL="0" indent="0" algn="just">
              <a:buNone/>
            </a:pPr>
            <a:r>
              <a:rPr lang="en-US" altLang="zh-TW" sz="3600" dirty="0"/>
              <a:t>(A) </a:t>
            </a:r>
            <a:r>
              <a:rPr lang="zh-TW" altLang="en-US" sz="3600" dirty="0"/>
              <a:t>用來表示機器位址 </a:t>
            </a:r>
            <a:endParaRPr lang="en-US" altLang="zh-TW" sz="3600" dirty="0"/>
          </a:p>
          <a:p>
            <a:pPr marL="0" indent="0" algn="just">
              <a:buNone/>
            </a:pP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a:p>
          <a:p>
            <a:pPr marL="0" indent="0" algn="just">
              <a:buNone/>
            </a:pPr>
            <a:r>
              <a:rPr lang="en-US" altLang="zh-TW" sz="3600" dirty="0"/>
              <a:t>(D) </a:t>
            </a:r>
            <a:r>
              <a:rPr lang="zh-TW" altLang="en-US" sz="3600" dirty="0"/>
              <a:t>以上皆非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446850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a:p>
          <a:p>
            <a:pPr marL="0" indent="0" algn="just">
              <a:buNone/>
            </a:pPr>
            <a:r>
              <a:rPr lang="en-US" altLang="zh-TW" sz="3600" dirty="0">
                <a:solidFill>
                  <a:srgbClr val="FF0000"/>
                </a:solidFill>
              </a:rPr>
              <a:t>(A) </a:t>
            </a:r>
            <a:r>
              <a:rPr lang="zh-TW" altLang="en-US" sz="3600" dirty="0">
                <a:solidFill>
                  <a:srgbClr val="FF0000"/>
                </a:solidFill>
              </a:rPr>
              <a:t>用來表示機器位址 </a:t>
            </a:r>
            <a:endParaRPr lang="en-US" altLang="zh-TW" sz="3600" dirty="0">
              <a:solidFill>
                <a:srgbClr val="FF0000"/>
              </a:solidFill>
            </a:endParaRPr>
          </a:p>
          <a:p>
            <a:pPr marL="0" indent="0" algn="just">
              <a:buNone/>
            </a:pP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a:p>
          <a:p>
            <a:pPr marL="0" indent="0" algn="just">
              <a:buNone/>
            </a:pPr>
            <a:r>
              <a:rPr lang="en-US" altLang="zh-TW" sz="3600" dirty="0"/>
              <a:t>(D) </a:t>
            </a:r>
            <a:r>
              <a:rPr lang="zh-TW" altLang="en-US" sz="3600" dirty="0"/>
              <a:t>以上皆非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9305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請問可進行雙向傳輸但無法在同一時間互相傳送指的是甚麼？</a:t>
            </a:r>
            <a:endParaRPr lang="en-US" altLang="zh-TW" sz="4000" dirty="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t>(B) </a:t>
            </a:r>
            <a:r>
              <a:rPr lang="zh-TW" altLang="en-US" sz="3600" dirty="0"/>
              <a:t>半雙工  </a:t>
            </a:r>
            <a:r>
              <a:rPr lang="en-US" altLang="zh-TW" sz="3600" dirty="0"/>
              <a:t>(C) </a:t>
            </a:r>
            <a:r>
              <a:rPr lang="zh-TW" altLang="en-US" sz="3600" dirty="0"/>
              <a:t>全雙工 </a:t>
            </a:r>
            <a:r>
              <a:rPr lang="en-US" altLang="zh-TW" sz="3600" dirty="0"/>
              <a:t>(D) </a:t>
            </a:r>
            <a:r>
              <a:rPr lang="zh-TW" altLang="en-US" sz="3600" dirty="0"/>
              <a:t>多工</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439350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C   (D) D</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63183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a:t>
            </a:r>
            <a:r>
              <a:rPr lang="en-US" altLang="zh-TW" sz="4000" dirty="0">
                <a:solidFill>
                  <a:srgbClr val="FF0000"/>
                </a:solidFill>
              </a:rPr>
              <a:t>(C) C   </a:t>
            </a:r>
            <a:r>
              <a:rPr lang="en-US" altLang="zh-TW" sz="4000" dirty="0"/>
              <a:t>(D) D</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42326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D   (D) C</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35623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a:t>
            </a:r>
            <a:r>
              <a:rPr lang="en-US" altLang="zh-TW" sz="4000" dirty="0">
                <a:solidFill>
                  <a:srgbClr val="FF0000"/>
                </a:solidFill>
              </a:rPr>
              <a:t>(B) A   </a:t>
            </a:r>
            <a:r>
              <a:rPr lang="en-US" altLang="zh-TW" sz="4000" dirty="0"/>
              <a:t>(C) D   (D) C</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8717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127.0.0.1</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a:t>
            </a:r>
            <a:r>
              <a:rPr lang="en-US" altLang="zh-TW" sz="3600" dirty="0"/>
              <a:t>ID</a:t>
            </a:r>
            <a:r>
              <a:rPr lang="zh-TW" altLang="en-US" sz="3600" dirty="0"/>
              <a:t>名稱  </a:t>
            </a:r>
            <a:endParaRPr lang="en-US" altLang="zh-TW" sz="3600" dirty="0"/>
          </a:p>
          <a:p>
            <a:pPr marL="0" indent="0" algn="just">
              <a:buNone/>
            </a:pPr>
            <a:r>
              <a:rPr lang="en-US" altLang="zh-TW" sz="3600" dirty="0"/>
              <a:t>(B) </a:t>
            </a:r>
            <a:r>
              <a:rPr lang="zh-TW" altLang="en-US" sz="3600" dirty="0"/>
              <a:t>廣播訊息  </a:t>
            </a:r>
            <a:endParaRPr lang="en-US" altLang="zh-TW" sz="3600" dirty="0"/>
          </a:p>
          <a:p>
            <a:pPr marL="0" indent="0" algn="just">
              <a:buNone/>
            </a:pPr>
            <a:r>
              <a:rPr lang="en-US" altLang="zh-TW" sz="3600" dirty="0"/>
              <a:t>(C) </a:t>
            </a:r>
            <a:r>
              <a:rPr lang="zh-TW" altLang="en-US" sz="3600" dirty="0"/>
              <a:t>路由器位址   </a:t>
            </a:r>
            <a:endParaRPr lang="en-US" altLang="zh-TW" sz="3600" dirty="0"/>
          </a:p>
          <a:p>
            <a:pPr marL="0" indent="0" algn="just">
              <a:buNone/>
            </a:pPr>
            <a:r>
              <a:rPr lang="en-US" altLang="zh-TW" sz="3600" dirty="0"/>
              <a:t>(D) </a:t>
            </a:r>
            <a:r>
              <a:rPr lang="zh-TW" altLang="en-US" sz="3600" dirty="0"/>
              <a:t>本機網卡位址</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821644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127.0.0.1</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a:t>
            </a:r>
            <a:r>
              <a:rPr lang="en-US" altLang="zh-TW" sz="3600" dirty="0"/>
              <a:t>ID</a:t>
            </a:r>
            <a:r>
              <a:rPr lang="zh-TW" altLang="en-US" sz="3600" dirty="0"/>
              <a:t>名稱  </a:t>
            </a:r>
            <a:endParaRPr lang="en-US" altLang="zh-TW" sz="3600" dirty="0"/>
          </a:p>
          <a:p>
            <a:pPr marL="0" indent="0" algn="just">
              <a:buNone/>
            </a:pPr>
            <a:r>
              <a:rPr lang="en-US" altLang="zh-TW" sz="3600" dirty="0"/>
              <a:t>(B) </a:t>
            </a:r>
            <a:r>
              <a:rPr lang="zh-TW" altLang="en-US" sz="3600" dirty="0"/>
              <a:t>廣播訊息  </a:t>
            </a:r>
            <a:endParaRPr lang="en-US" altLang="zh-TW" sz="3600" dirty="0"/>
          </a:p>
          <a:p>
            <a:pPr marL="0" indent="0" algn="just">
              <a:buNone/>
            </a:pPr>
            <a:r>
              <a:rPr lang="en-US" altLang="zh-TW" sz="3600" dirty="0"/>
              <a:t>(C) </a:t>
            </a:r>
            <a:r>
              <a:rPr lang="zh-TW" altLang="en-US" sz="3600" dirty="0"/>
              <a:t>路由器位址   </a:t>
            </a:r>
            <a:endParaRPr lang="en-US" altLang="zh-TW" sz="3600" dirty="0"/>
          </a:p>
          <a:p>
            <a:pPr marL="0" indent="0" algn="just">
              <a:buNone/>
            </a:pPr>
            <a:r>
              <a:rPr lang="en-US" altLang="zh-TW" sz="3600" dirty="0">
                <a:solidFill>
                  <a:srgbClr val="FF0000"/>
                </a:solidFill>
              </a:rPr>
              <a:t>(D) </a:t>
            </a:r>
            <a:r>
              <a:rPr lang="zh-TW" altLang="en-US" sz="3600" dirty="0">
                <a:solidFill>
                  <a:srgbClr val="FF0000"/>
                </a:solidFill>
              </a:rPr>
              <a:t>本機網卡位址</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4740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t>(B) 128-191  </a:t>
            </a:r>
          </a:p>
          <a:p>
            <a:pPr marL="0" indent="0" algn="just">
              <a:buNone/>
            </a:pPr>
            <a:r>
              <a:rPr lang="en-US" altLang="zh-TW" sz="4000" dirty="0"/>
              <a:t>(C) 0-127 </a:t>
            </a:r>
          </a:p>
          <a:p>
            <a:pPr marL="0" indent="0" algn="just">
              <a:buNone/>
            </a:pP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989123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solidFill>
                  <a:srgbClr val="FF0000"/>
                </a:solidFill>
              </a:rPr>
              <a:t>(B) 128-191  </a:t>
            </a:r>
          </a:p>
          <a:p>
            <a:pPr marL="0" indent="0" algn="just">
              <a:buNone/>
            </a:pPr>
            <a:r>
              <a:rPr lang="en-US" altLang="zh-TW" sz="4000" dirty="0"/>
              <a:t>(C) 0-127 </a:t>
            </a:r>
          </a:p>
          <a:p>
            <a:pPr marL="0" indent="0" algn="just">
              <a:buNone/>
            </a:pP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390008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t>(C) 50.100.100.255   </a:t>
            </a:r>
          </a:p>
          <a:p>
            <a:pPr marL="0" indent="0">
              <a:buNone/>
            </a:pPr>
            <a:r>
              <a:rPr lang="en-US" altLang="zh-TW" sz="3600" dirty="0"/>
              <a:t>(D) 50.100.100.128</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141857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solidFill>
                  <a:srgbClr val="FF0000"/>
                </a:solidFill>
              </a:rPr>
              <a:t>(C) 50.100.100.255   </a:t>
            </a:r>
          </a:p>
          <a:p>
            <a:pPr marL="0" indent="0">
              <a:buNone/>
            </a:pPr>
            <a:r>
              <a:rPr lang="en-US" altLang="zh-TW" sz="3600" dirty="0"/>
              <a:t>(D) 50.100.100.128</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1678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請問可進行雙向傳輸但無法在同一時間互相傳送指的是甚麼？</a:t>
            </a:r>
            <a:endParaRPr lang="en-US" altLang="zh-TW" sz="4000" dirty="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solidFill>
                  <a:srgbClr val="FF0000"/>
                </a:solidFill>
              </a:rPr>
              <a:t>(B) </a:t>
            </a:r>
            <a:r>
              <a:rPr lang="zh-TW" altLang="en-US" sz="3600" dirty="0">
                <a:solidFill>
                  <a:srgbClr val="FF0000"/>
                </a:solidFill>
              </a:rPr>
              <a:t>半雙工  </a:t>
            </a:r>
            <a:r>
              <a:rPr lang="en-US" altLang="zh-TW" sz="3600" dirty="0"/>
              <a:t>(C) </a:t>
            </a:r>
            <a:r>
              <a:rPr lang="zh-TW" altLang="en-US" sz="3600" dirty="0"/>
              <a:t>全雙工 </a:t>
            </a:r>
            <a:r>
              <a:rPr lang="en-US" altLang="zh-TW" sz="3600" dirty="0"/>
              <a:t>(D) </a:t>
            </a:r>
            <a:r>
              <a:rPr lang="zh-TW" altLang="en-US" sz="3600" dirty="0"/>
              <a:t>多工</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771071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a:t>？</a:t>
            </a:r>
            <a:endParaRPr lang="en-US" altLang="zh-TW" sz="4000" dirty="0"/>
          </a:p>
          <a:p>
            <a:pPr marL="0" indent="0" algn="just">
              <a:buNone/>
            </a:pPr>
            <a:endParaRPr lang="zh-TW" altLang="en-US" sz="4000" dirty="0"/>
          </a:p>
          <a:p>
            <a:pPr marL="0" indent="0" algn="just">
              <a:buNone/>
            </a:pPr>
            <a:r>
              <a:rPr lang="en-US" altLang="zh-TW" sz="3600" dirty="0"/>
              <a:t>(A) ipconfig </a:t>
            </a:r>
          </a:p>
          <a:p>
            <a:pPr marL="0" indent="0" algn="just">
              <a:buNone/>
            </a:pPr>
            <a:r>
              <a:rPr lang="en-US" altLang="zh-TW" sz="3600" dirty="0"/>
              <a:t>(B) </a:t>
            </a:r>
            <a:r>
              <a:rPr lang="en-US" altLang="zh-TW" sz="3600" dirty="0" err="1"/>
              <a:t>ifconfig</a:t>
            </a:r>
            <a:r>
              <a:rPr lang="en-US" altLang="zh-TW" sz="3600" dirty="0"/>
              <a:t> </a:t>
            </a:r>
          </a:p>
          <a:p>
            <a:pPr marL="0" indent="0" algn="just">
              <a:buNone/>
            </a:pPr>
            <a:r>
              <a:rPr lang="en-US" altLang="zh-TW" sz="3600" dirty="0"/>
              <a:t>(C) </a:t>
            </a:r>
            <a:r>
              <a:rPr lang="en-US" altLang="zh-TW" sz="3600" dirty="0" err="1"/>
              <a:t>netstat</a:t>
            </a:r>
            <a:r>
              <a:rPr lang="en-US" altLang="zh-TW" sz="3600" dirty="0"/>
              <a:t> </a:t>
            </a:r>
          </a:p>
          <a:p>
            <a:pPr marL="0" indent="0" algn="just">
              <a:buNone/>
            </a:pPr>
            <a:r>
              <a:rPr lang="en-US" altLang="zh-TW" sz="3600" dirty="0"/>
              <a:t>(D) ping</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515732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a:t>？</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ipconfig </a:t>
            </a:r>
          </a:p>
          <a:p>
            <a:pPr marL="0" indent="0" algn="just">
              <a:buNone/>
            </a:pPr>
            <a:r>
              <a:rPr lang="en-US" altLang="zh-TW" sz="3600" dirty="0"/>
              <a:t>(B) </a:t>
            </a:r>
            <a:r>
              <a:rPr lang="en-US" altLang="zh-TW" sz="3600" dirty="0" err="1"/>
              <a:t>ifconfig</a:t>
            </a:r>
            <a:r>
              <a:rPr lang="en-US" altLang="zh-TW" sz="3600" dirty="0"/>
              <a:t> </a:t>
            </a:r>
          </a:p>
          <a:p>
            <a:pPr marL="0" indent="0" algn="just">
              <a:buNone/>
            </a:pPr>
            <a:r>
              <a:rPr lang="en-US" altLang="zh-TW" sz="3600" dirty="0"/>
              <a:t>(C) </a:t>
            </a:r>
            <a:r>
              <a:rPr lang="en-US" altLang="zh-TW" sz="3600" dirty="0" err="1"/>
              <a:t>netstat</a:t>
            </a:r>
            <a:r>
              <a:rPr lang="en-US" altLang="zh-TW" sz="3600" dirty="0"/>
              <a:t> </a:t>
            </a:r>
          </a:p>
          <a:p>
            <a:pPr marL="0" indent="0" algn="just">
              <a:buNone/>
            </a:pPr>
            <a:r>
              <a:rPr lang="en-US" altLang="zh-TW" sz="3600" dirty="0"/>
              <a:t>(D) ping</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2139003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a:t>A.3.5.2. 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92</a:t>
            </a:fld>
            <a:endParaRPr lang="zh-TW" altLang="en-US"/>
          </a:p>
        </p:txBody>
      </p:sp>
    </p:spTree>
    <p:extLst>
      <p:ext uri="{BB962C8B-B14F-4D97-AF65-F5344CB8AC3E}">
        <p14:creationId xmlns:p14="http://schemas.microsoft.com/office/powerpoint/2010/main" val="1694235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請問在網址列輸入</a:t>
            </a:r>
            <a:r>
              <a:rPr lang="en-US" altLang="zh-TW" sz="4000" dirty="0"/>
              <a:t>www.ksu.edu.tw</a:t>
            </a:r>
            <a:r>
              <a:rPr lang="zh-TW" altLang="en-US" sz="4000" dirty="0"/>
              <a:t>可自動的轉換為正確對應的 </a:t>
            </a:r>
            <a:r>
              <a:rPr lang="en-US" altLang="zh-TW" sz="4000" dirty="0"/>
              <a:t>IP </a:t>
            </a:r>
            <a:r>
              <a:rPr lang="zh-TW" altLang="en-US" sz="4000" dirty="0"/>
              <a:t>位址並連上該網站是因為有下列何種服務？</a:t>
            </a:r>
            <a:endParaRPr lang="en-US" altLang="zh-TW" sz="4000" dirty="0"/>
          </a:p>
          <a:p>
            <a:pPr marL="0" indent="0" algn="just">
              <a:buNone/>
            </a:pPr>
            <a:endParaRPr lang="zh-TW" altLang="en-US" sz="4000" dirty="0"/>
          </a:p>
          <a:p>
            <a:pPr marL="0" indent="0" algn="just">
              <a:buNone/>
            </a:pPr>
            <a:r>
              <a:rPr lang="en-US" altLang="zh-TW" sz="3600" dirty="0"/>
              <a:t>(A) DNS </a:t>
            </a:r>
          </a:p>
          <a:p>
            <a:pPr marL="0" indent="0" algn="just">
              <a:buNone/>
            </a:pPr>
            <a:r>
              <a:rPr lang="en-US" altLang="zh-TW" sz="3600" dirty="0"/>
              <a:t>(B) FTP </a:t>
            </a:r>
          </a:p>
          <a:p>
            <a:pPr marL="0" indent="0" algn="just">
              <a:buNone/>
            </a:pPr>
            <a:r>
              <a:rPr lang="en-US" altLang="zh-TW" sz="3600" dirty="0"/>
              <a:t>(C) DHCP </a:t>
            </a:r>
          </a:p>
          <a:p>
            <a:pPr marL="0" indent="0" algn="just">
              <a:buNone/>
            </a:pPr>
            <a:r>
              <a:rPr lang="en-US" altLang="zh-TW" sz="3600" dirty="0"/>
              <a:t>(D) SMTP</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565780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請問在網址列輸入</a:t>
            </a:r>
            <a:r>
              <a:rPr lang="en-US" altLang="zh-TW" sz="4000" dirty="0"/>
              <a:t>www.ksu.edu.tw</a:t>
            </a:r>
            <a:r>
              <a:rPr lang="zh-TW" altLang="en-US" sz="4000" dirty="0"/>
              <a:t>可自動的轉換為正確對應的 </a:t>
            </a:r>
            <a:r>
              <a:rPr lang="en-US" altLang="zh-TW" sz="4000" dirty="0"/>
              <a:t>IP </a:t>
            </a:r>
            <a:r>
              <a:rPr lang="zh-TW" altLang="en-US" sz="4000" dirty="0"/>
              <a:t>位址並連上該網站是因為有下列何種服務？</a:t>
            </a:r>
            <a:endParaRPr lang="en-US" altLang="zh-TW" sz="4000" dirty="0"/>
          </a:p>
          <a:p>
            <a:pPr marL="0" indent="0" algn="just">
              <a:buNone/>
            </a:pPr>
            <a:endParaRPr lang="zh-TW" altLang="en-US" sz="4000" dirty="0"/>
          </a:p>
          <a:p>
            <a:pPr marL="0" indent="0" algn="just">
              <a:buNone/>
            </a:pPr>
            <a:r>
              <a:rPr lang="en-US" altLang="zh-TW" sz="3600" dirty="0">
                <a:solidFill>
                  <a:srgbClr val="FF0000"/>
                </a:solidFill>
              </a:rPr>
              <a:t>(A) DNS </a:t>
            </a:r>
          </a:p>
          <a:p>
            <a:pPr marL="0" indent="0" algn="just">
              <a:buNone/>
            </a:pPr>
            <a:r>
              <a:rPr lang="en-US" altLang="zh-TW" sz="3600" dirty="0"/>
              <a:t>(B) FTP </a:t>
            </a:r>
          </a:p>
          <a:p>
            <a:pPr marL="0" indent="0" algn="just">
              <a:buNone/>
            </a:pPr>
            <a:r>
              <a:rPr lang="en-US" altLang="zh-TW" sz="3600" dirty="0"/>
              <a:t>(C) DHCP </a:t>
            </a:r>
          </a:p>
          <a:p>
            <a:pPr marL="0" indent="0" algn="just">
              <a:buNone/>
            </a:pPr>
            <a:r>
              <a:rPr lang="en-US" altLang="zh-TW" sz="3600" dirty="0"/>
              <a:t>(D) SMTP</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492701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5051</TotalTime>
  <Words>4186</Words>
  <Application>Microsoft Office PowerPoint</Application>
  <PresentationFormat>如螢幕大小 (4:3)</PresentationFormat>
  <Paragraphs>682</Paragraphs>
  <Slides>94</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94</vt:i4>
      </vt:variant>
    </vt:vector>
  </HeadingPairs>
  <TitlesOfParts>
    <vt:vector size="105" baseType="lpstr">
      <vt:lpstr>AaYuanQiman</vt:lpstr>
      <vt:lpstr>微軟正黑體</vt:lpstr>
      <vt:lpstr>新細明體</vt:lpstr>
      <vt:lpstr>標楷體</vt:lpstr>
      <vt:lpstr>Arial</vt:lpstr>
      <vt:lpstr>Calibri</vt:lpstr>
      <vt:lpstr>Calibri Light</vt:lpstr>
      <vt:lpstr>Cambria Math</vt:lpstr>
      <vt:lpstr>Times New Roman</vt:lpstr>
      <vt:lpstr>Wingdings</vt:lpstr>
      <vt:lpstr>Office 佈景主題</vt:lpstr>
      <vt:lpstr>網路概論:教師版</vt:lpstr>
      <vt:lpstr>課程目標</vt:lpstr>
      <vt:lpstr>Agenda</vt:lpstr>
      <vt:lpstr>Agenda</vt:lpstr>
      <vt:lpstr>A.1.電腦通訊概說</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A.1.3.網路傳輸速度:</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A.2. 網路的組成與架構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A.2.3. 電腦網路分享架構</vt:lpstr>
      <vt:lpstr>PowerPoint 簡報</vt:lpstr>
      <vt:lpstr>PowerPoint 簡報</vt:lpstr>
      <vt:lpstr>PowerPoint 簡報</vt:lpstr>
      <vt:lpstr>PowerPoint 簡報</vt:lpstr>
      <vt:lpstr>PowerPoint 簡報</vt:lpstr>
      <vt:lpstr>PowerPoint 簡報</vt:lpstr>
      <vt:lpstr>A.3. 網路標準與通訊協定</vt:lpstr>
      <vt:lpstr>PowerPoint 簡報</vt:lpstr>
      <vt:lpstr>PowerPoint 簡報</vt:lpstr>
      <vt:lpstr>PowerPoint 簡報</vt:lpstr>
      <vt:lpstr>PowerPoint 簡報</vt:lpstr>
      <vt:lpstr>PowerPoint 簡報</vt:lpstr>
      <vt:lpstr>PowerPoint 簡報</vt:lpstr>
      <vt:lpstr>PowerPoint 簡報</vt:lpstr>
      <vt:lpstr>PowerPoint 簡報</vt:lpstr>
      <vt:lpstr>A.3.4. 傳輸層重要協定:TCP vs UDP</vt:lpstr>
      <vt:lpstr>A.3.4.1 TCP的三向交握(Three-way Handshake)</vt:lpstr>
      <vt:lpstr>PowerPoint 簡報</vt:lpstr>
      <vt:lpstr>PowerPoint 簡報</vt:lpstr>
      <vt:lpstr>PowerPoint 簡報</vt:lpstr>
      <vt:lpstr>PowerPoint 簡報</vt:lpstr>
      <vt:lpstr>PowerPoint 簡報</vt:lpstr>
      <vt:lpstr>PowerPoint 簡報</vt:lpstr>
      <vt:lpstr>PowerPoint 簡報</vt:lpstr>
      <vt:lpstr>PowerPoint 簡報</vt:lpstr>
      <vt:lpstr>A.3.5. IP與DNS(網域名稱)</vt:lpstr>
      <vt:lpstr>A.3.5.1. IP協定與IP位址</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A.3.5.2. DNS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User</cp:lastModifiedBy>
  <cp:revision>84</cp:revision>
  <dcterms:created xsi:type="dcterms:W3CDTF">2017-07-25T01:09:22Z</dcterms:created>
  <dcterms:modified xsi:type="dcterms:W3CDTF">2020-07-29T03:06:13Z</dcterms:modified>
</cp:coreProperties>
</file>