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77" r:id="rId4"/>
    <p:sldId id="290" r:id="rId5"/>
    <p:sldId id="258" r:id="rId6"/>
    <p:sldId id="278" r:id="rId7"/>
    <p:sldId id="259" r:id="rId8"/>
    <p:sldId id="260" r:id="rId9"/>
    <p:sldId id="306" r:id="rId10"/>
    <p:sldId id="291" r:id="rId11"/>
    <p:sldId id="275" r:id="rId12"/>
    <p:sldId id="305" r:id="rId13"/>
    <p:sldId id="292" r:id="rId14"/>
    <p:sldId id="262" r:id="rId15"/>
    <p:sldId id="263" r:id="rId16"/>
    <p:sldId id="264" r:id="rId17"/>
    <p:sldId id="293" r:id="rId18"/>
    <p:sldId id="265" r:id="rId19"/>
    <p:sldId id="266" r:id="rId20"/>
    <p:sldId id="267" r:id="rId21"/>
    <p:sldId id="268" r:id="rId22"/>
    <p:sldId id="269" r:id="rId23"/>
    <p:sldId id="270" r:id="rId24"/>
    <p:sldId id="294" r:id="rId25"/>
    <p:sldId id="309" r:id="rId26"/>
    <p:sldId id="310" r:id="rId27"/>
    <p:sldId id="311" r:id="rId28"/>
    <p:sldId id="312" r:id="rId29"/>
    <p:sldId id="272" r:id="rId30"/>
    <p:sldId id="273" r:id="rId31"/>
    <p:sldId id="282" r:id="rId32"/>
    <p:sldId id="274" r:id="rId33"/>
    <p:sldId id="286" r:id="rId34"/>
    <p:sldId id="287" r:id="rId35"/>
    <p:sldId id="288" r:id="rId36"/>
    <p:sldId id="289" r:id="rId37"/>
    <p:sldId id="295" r:id="rId38"/>
    <p:sldId id="297" r:id="rId39"/>
    <p:sldId id="298" r:id="rId40"/>
    <p:sldId id="299" r:id="rId41"/>
    <p:sldId id="300" r:id="rId42"/>
    <p:sldId id="296" r:id="rId43"/>
    <p:sldId id="307" r:id="rId44"/>
    <p:sldId id="313" r:id="rId45"/>
    <p:sldId id="314" r:id="rId46"/>
    <p:sldId id="315" r:id="rId47"/>
    <p:sldId id="301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CD53-2AC5-4B69-81A8-B44171D58A61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15139-0E30-4C1C-9552-720C81C9D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4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26EA-7139-412D-857F-12D96E891D5A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8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188B-9EC9-4E7B-BA48-F51B5301FAA3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56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F501-358F-447C-B655-F357334B1E89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67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A194-58E2-4EDA-A182-A9786D4C11A9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9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EC76-BBE0-4F97-801F-969994545EF7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6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F9C7-EA75-426B-8694-866EEF89D265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0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10-F822-4885-958E-24BE76056898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7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5A8-95E6-478D-A4BC-B66C5B6F04CC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11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23BF-0680-4391-A06E-4537FDE57FD5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7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4D5F-3D29-48A9-8FB8-37533B8EBC5A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E70-9678-4E03-88B2-0C3AE5D0964F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9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B6AB-0139-4E50-9A84-4EE951E71FE7}" type="datetime1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4635-0E71-416F-9068-52E06348E106}" type="slidenum">
              <a:rPr lang="zh-TW" altLang="en-US" smtClean="0"/>
              <a:pPr/>
              <a:t>‹#›</a:t>
            </a:fld>
            <a:fld id="{841E4174-A5FA-4AE7-86B4-2BF86538FD0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57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</a:t>
            </a:r>
            <a:r>
              <a:rPr lang="zh-TW" altLang="en-US" dirty="0"/>
              <a:t>安</a:t>
            </a:r>
            <a:r>
              <a:rPr lang="zh-TW" altLang="en-US" dirty="0" smtClean="0"/>
              <a:t>體驗營教學手冊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93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</a:rPr>
              <a:t>資安倫理</a:t>
            </a:r>
          </a:p>
        </p:txBody>
      </p:sp>
    </p:spTree>
    <p:extLst>
      <p:ext uri="{BB962C8B-B14F-4D97-AF65-F5344CB8AC3E}">
        <p14:creationId xmlns:p14="http://schemas.microsoft.com/office/powerpoint/2010/main" val="42275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71690"/>
            <a:ext cx="7886700" cy="110999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 of code: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資安倫理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" y="1475116"/>
            <a:ext cx="7991020" cy="44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0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 of code: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資安倫理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74583" y="2331548"/>
            <a:ext cx="64355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更多資安倫理教材</a:t>
            </a:r>
            <a:endParaRPr lang="en-US" altLang="zh-TW" sz="4000" dirty="0" smtClean="0"/>
          </a:p>
          <a:p>
            <a:r>
              <a:rPr lang="zh-TW" altLang="en-US" sz="4000" dirty="0" smtClean="0"/>
              <a:t>請參閱長庚大學</a:t>
            </a:r>
            <a:endParaRPr lang="en-US" altLang="zh-TW" sz="4000" dirty="0" smtClean="0"/>
          </a:p>
          <a:p>
            <a:r>
              <a:rPr lang="zh-TW" altLang="en-US" sz="4000" dirty="0" smtClean="0"/>
              <a:t>所提供</a:t>
            </a:r>
            <a:r>
              <a:rPr lang="zh-TW" altLang="en-US" sz="4000" dirty="0" smtClean="0"/>
              <a:t>教材</a:t>
            </a:r>
            <a:endParaRPr lang="en-US" altLang="zh-TW" sz="4000" dirty="0" smtClean="0"/>
          </a:p>
          <a:p>
            <a:r>
              <a:rPr lang="zh-TW" altLang="en-US" sz="2800" dirty="0" smtClean="0"/>
              <a:t>模組</a:t>
            </a:r>
            <a:r>
              <a:rPr lang="en-US" altLang="zh-TW" sz="2800" dirty="0" smtClean="0"/>
              <a:t>1-1:</a:t>
            </a:r>
            <a:r>
              <a:rPr lang="zh-TW" altLang="en-US" sz="2800" dirty="0" smtClean="0"/>
              <a:t>從</a:t>
            </a:r>
            <a:r>
              <a:rPr lang="zh-TW" altLang="en-US" sz="2800" dirty="0"/>
              <a:t>資訊安全到資訊倫理與法律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04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93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網站安全實戰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324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的第一題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sz="2700" dirty="0" smtClean="0"/>
              <a:t>本題教學目的</a:t>
            </a:r>
            <a:r>
              <a:rPr lang="en-US" altLang="zh-TW" sz="2700" dirty="0" smtClean="0"/>
              <a:t>:</a:t>
            </a:r>
            <a:r>
              <a:rPr lang="zh-TW" altLang="en-US" sz="2700" dirty="0" smtClean="0"/>
              <a:t> 網站原始碼 揭露的技術</a:t>
            </a:r>
            <a:endParaRPr lang="zh-TW" altLang="en-US" sz="27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934509" cy="46737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67" y="1690689"/>
            <a:ext cx="3651731" cy="249638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9" y="172528"/>
            <a:ext cx="7576623" cy="8539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的</a:t>
            </a:r>
            <a:r>
              <a:rPr lang="zh-TW" altLang="en-US" dirty="0" smtClean="0"/>
              <a:t>第二</a:t>
            </a:r>
            <a:r>
              <a:rPr lang="zh-TW" altLang="en-US" dirty="0" smtClean="0"/>
              <a:t>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/>
              <a:t>本題教學目的</a:t>
            </a:r>
            <a:r>
              <a:rPr lang="en-US" altLang="zh-TW" sz="3100" dirty="0"/>
              <a:t>:</a:t>
            </a:r>
            <a:r>
              <a:rPr lang="zh-TW" altLang="en-US" sz="3100" dirty="0"/>
              <a:t> </a:t>
            </a:r>
            <a:r>
              <a:rPr lang="zh-TW" altLang="en-US" sz="3100" dirty="0" smtClean="0"/>
              <a:t>網站根目錄</a:t>
            </a:r>
            <a:r>
              <a:rPr lang="en-US" altLang="zh-TW" sz="3100" dirty="0" smtClean="0"/>
              <a:t>robots.txt</a:t>
            </a:r>
            <a:r>
              <a:rPr lang="zh-TW" altLang="en-US" sz="3100" dirty="0" smtClean="0"/>
              <a:t> 存取的</a:t>
            </a:r>
            <a:r>
              <a:rPr lang="zh-TW" altLang="en-US" sz="3100" dirty="0"/>
              <a:t>技術</a:t>
            </a:r>
            <a:endParaRPr lang="zh-TW" altLang="en-US" sz="31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" y="1965009"/>
            <a:ext cx="5685472" cy="47236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1325880"/>
            <a:ext cx="4563159" cy="245370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200" y="250167"/>
            <a:ext cx="7855839" cy="9488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的</a:t>
            </a:r>
            <a:r>
              <a:rPr lang="zh-TW" altLang="en-US" dirty="0" smtClean="0"/>
              <a:t>第三</a:t>
            </a:r>
            <a:r>
              <a:rPr lang="zh-TW" altLang="en-US" dirty="0" smtClean="0"/>
              <a:t>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/>
              <a:t>本題教學目的</a:t>
            </a:r>
            <a:r>
              <a:rPr lang="en-US" altLang="zh-TW" sz="3100" dirty="0"/>
              <a:t>:</a:t>
            </a:r>
            <a:r>
              <a:rPr lang="zh-TW" altLang="en-US" sz="3100" dirty="0"/>
              <a:t> </a:t>
            </a:r>
            <a:r>
              <a:rPr lang="zh-TW" altLang="en-US" sz="3100" dirty="0" smtClean="0"/>
              <a:t>網站編碼與解碼的技術</a:t>
            </a:r>
            <a:endParaRPr lang="zh-TW" altLang="en-US" sz="31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69" y="1395751"/>
            <a:ext cx="6211062" cy="511349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359152" y="4773168"/>
            <a:ext cx="2057400" cy="27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93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編碼與</a:t>
            </a:r>
            <a:r>
              <a:rPr lang="zh-TW" altLang="en-US" sz="6000" dirty="0" smtClean="0"/>
              <a:t>解碼</a:t>
            </a:r>
            <a:endParaRPr lang="en-US" altLang="zh-TW" sz="6000" dirty="0" smtClean="0"/>
          </a:p>
          <a:p>
            <a:pPr algn="ctr"/>
            <a:r>
              <a:rPr lang="zh-TW" altLang="en-US" sz="6000" dirty="0" smtClean="0"/>
              <a:t>實戰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4859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826972" cy="964910"/>
          </a:xfrm>
        </p:spPr>
        <p:txBody>
          <a:bodyPr/>
          <a:lstStyle/>
          <a:p>
            <a:r>
              <a:rPr lang="zh-TW" altLang="en-US" dirty="0" smtClean="0"/>
              <a:t>編碼與解碼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4770" y="3344863"/>
            <a:ext cx="2209800" cy="107632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dirty="0"/>
              <a:t>Character</a:t>
            </a:r>
          </a:p>
          <a:p>
            <a:pPr>
              <a:defRPr/>
            </a:pPr>
            <a:r>
              <a:rPr lang="zh-TW" altLang="en-US" sz="2800" dirty="0"/>
              <a:t>字元</a:t>
            </a:r>
          </a:p>
        </p:txBody>
      </p:sp>
      <p:sp>
        <p:nvSpPr>
          <p:cNvPr id="4" name="矩形 3"/>
          <p:cNvSpPr/>
          <p:nvPr/>
        </p:nvSpPr>
        <p:spPr>
          <a:xfrm>
            <a:off x="5434457" y="3421063"/>
            <a:ext cx="3570288" cy="101441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dirty="0"/>
              <a:t>ASCII Code</a:t>
            </a:r>
          </a:p>
          <a:p>
            <a:pPr>
              <a:defRPr/>
            </a:pPr>
            <a:r>
              <a:rPr lang="zh-TW" altLang="en-US" sz="2400" dirty="0"/>
              <a:t>美國資訊交換標準程式碼</a:t>
            </a:r>
            <a:endParaRPr lang="en-US" altLang="zh-TW" sz="2400" dirty="0"/>
          </a:p>
        </p:txBody>
      </p:sp>
      <p:cxnSp>
        <p:nvCxnSpPr>
          <p:cNvPr id="5" name="直線單箭頭接點 6"/>
          <p:cNvCxnSpPr>
            <a:cxnSpLocks noChangeShapeType="1"/>
          </p:cNvCxnSpPr>
          <p:nvPr/>
        </p:nvCxnSpPr>
        <p:spPr bwMode="auto">
          <a:xfrm flipV="1">
            <a:off x="2559495" y="3767138"/>
            <a:ext cx="2557462" cy="7937"/>
          </a:xfrm>
          <a:prstGeom prst="straightConnector1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單箭頭接點 7"/>
          <p:cNvCxnSpPr>
            <a:cxnSpLocks noChangeShapeType="1"/>
          </p:cNvCxnSpPr>
          <p:nvPr/>
        </p:nvCxnSpPr>
        <p:spPr bwMode="auto">
          <a:xfrm flipH="1">
            <a:off x="3200845" y="4124325"/>
            <a:ext cx="2198687" cy="0"/>
          </a:xfrm>
          <a:prstGeom prst="straightConnector1">
            <a:avLst/>
          </a:prstGeom>
          <a:noFill/>
          <a:ln w="762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465832" y="3273798"/>
            <a:ext cx="2257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zh-TW" altLang="en-US" sz="2400" dirty="0"/>
              <a:t>編碼</a:t>
            </a:r>
            <a:r>
              <a:rPr lang="en-US" altLang="zh-TW" sz="2400" dirty="0"/>
              <a:t>(encoding)</a:t>
            </a:r>
            <a:endParaRPr lang="zh-TW" altLang="en-US" sz="2400" dirty="0"/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3235846" y="4120432"/>
            <a:ext cx="2257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zh-TW" altLang="en-US" sz="2400" dirty="0"/>
              <a:t>解碼</a:t>
            </a:r>
            <a:r>
              <a:rPr lang="en-US" altLang="zh-TW" sz="2400" dirty="0"/>
              <a:t>(decoding)</a:t>
            </a:r>
            <a:endParaRPr lang="zh-TW" altLang="en-US" sz="24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755877" y="2364347"/>
            <a:ext cx="3646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https://zh.wikipedia.org/wiki/ASCII</a:t>
            </a:r>
            <a:endParaRPr lang="zh-TW" altLang="en-US"/>
          </a:p>
        </p:txBody>
      </p:sp>
      <p:pic>
        <p:nvPicPr>
          <p:cNvPr id="10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44" t="41115" r="52778" b="36663"/>
          <a:stretch/>
        </p:blipFill>
        <p:spPr>
          <a:xfrm>
            <a:off x="5443982" y="5257800"/>
            <a:ext cx="2286000" cy="990600"/>
          </a:xfrm>
        </p:spPr>
      </p:pic>
      <p:sp>
        <p:nvSpPr>
          <p:cNvPr id="11" name="矩形 16"/>
          <p:cNvSpPr>
            <a:spLocks noChangeArrowheads="1"/>
          </p:cNvSpPr>
          <p:nvPr/>
        </p:nvSpPr>
        <p:spPr bwMode="auto">
          <a:xfrm>
            <a:off x="487464" y="1721410"/>
            <a:ext cx="4310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zh-TW" altLang="en-US" sz="2400"/>
              <a:t>字元編碼</a:t>
            </a:r>
            <a:r>
              <a:rPr lang="en-US" altLang="zh-TW" sz="2400"/>
              <a:t>(Character encoding)</a:t>
            </a:r>
            <a:endParaRPr lang="zh-TW" altLang="en-US" sz="240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有許多</a:t>
            </a:r>
            <a:r>
              <a:rPr lang="zh-TW" altLang="en-US" dirty="0"/>
              <a:t>編碼與解碼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/>
              <a:t>Base64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 err="1" smtClean="0"/>
              <a:t>Ascii</a:t>
            </a:r>
            <a:endParaRPr lang="en-US" altLang="zh-TW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/>
              <a:t>Base32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/>
              <a:t>Morse </a:t>
            </a:r>
            <a:r>
              <a:rPr lang="en-US" altLang="zh-TW" sz="3600" dirty="0" smtClean="0"/>
              <a:t>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/>
              <a:t>EBCDIC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/>
              <a:t>Unicode</a:t>
            </a:r>
          </a:p>
          <a:p>
            <a:pPr marL="0" indent="0">
              <a:buNone/>
            </a:pPr>
            <a:r>
              <a:rPr lang="en-US" altLang="zh-TW" sz="3600" dirty="0" smtClean="0"/>
              <a:t>… … … … …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1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宗旨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請老師宣達計畫目的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2771" y="1722108"/>
            <a:ext cx="7886700" cy="435133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教育部為促進資安學習向下扎根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/>
              <a:t>邀請團隊</a:t>
            </a:r>
            <a:r>
              <a:rPr lang="zh-TW" altLang="en-US" dirty="0" smtClean="0"/>
              <a:t>設計體驗營課程到全台高中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職</a:t>
            </a:r>
            <a:r>
              <a:rPr lang="en-US" altLang="zh-TW" dirty="0" smtClean="0"/>
              <a:t>)</a:t>
            </a:r>
            <a:r>
              <a:rPr lang="zh-TW" altLang="en-US" dirty="0" smtClean="0"/>
              <a:t>含離島校內</a:t>
            </a:r>
            <a:r>
              <a:rPr lang="zh-TW" altLang="en-US" dirty="0"/>
              <a:t>辦理資安體驗營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透過「動手</a:t>
            </a:r>
            <a:r>
              <a:rPr lang="zh-TW" altLang="en-US" dirty="0"/>
              <a:t>作」實戰演練來掌握</a:t>
            </a:r>
            <a:r>
              <a:rPr lang="zh-TW" altLang="en-US" dirty="0" smtClean="0"/>
              <a:t>資安</a:t>
            </a:r>
            <a:r>
              <a:rPr lang="zh-TW" altLang="en-US" dirty="0"/>
              <a:t>駭客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課程不含艱深理論</a:t>
            </a:r>
            <a:r>
              <a:rPr lang="zh-TW" altLang="en-US" dirty="0"/>
              <a:t>，</a:t>
            </a:r>
            <a:r>
              <a:rPr lang="zh-TW" altLang="en-US" dirty="0" smtClean="0"/>
              <a:t>強調</a:t>
            </a:r>
            <a:r>
              <a:rPr lang="zh-TW" altLang="en-US" dirty="0"/>
              <a:t>動手作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zh-TW" altLang="en-US" dirty="0" smtClean="0"/>
              <a:t>搶旗大賽</a:t>
            </a:r>
            <a:r>
              <a:rPr lang="en-US" altLang="zh-TW" dirty="0"/>
              <a:t>(Capture the Flag</a:t>
            </a:r>
            <a:r>
              <a:rPr lang="en-US" altLang="zh-TW" dirty="0" smtClean="0"/>
              <a:t>)</a:t>
            </a:r>
            <a:r>
              <a:rPr lang="zh-TW" altLang="en-US" dirty="0" smtClean="0"/>
              <a:t>快樂學習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是一門資安入門體驗課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/>
              <a:t>最</a:t>
            </a:r>
            <a:r>
              <a:rPr lang="zh-TW" altLang="en-US" dirty="0" smtClean="0"/>
              <a:t>重要的是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會讓學生充滿自信，從而</a:t>
            </a:r>
            <a:r>
              <a:rPr lang="zh-TW" altLang="en-US" dirty="0"/>
              <a:t>培養高中</a:t>
            </a:r>
            <a:r>
              <a:rPr lang="en-US" altLang="zh-TW" dirty="0"/>
              <a:t>(</a:t>
            </a:r>
            <a:r>
              <a:rPr lang="zh-TW" altLang="en-US" dirty="0"/>
              <a:t>職</a:t>
            </a:r>
            <a:r>
              <a:rPr lang="en-US" altLang="zh-TW" dirty="0"/>
              <a:t>)</a:t>
            </a:r>
            <a:r>
              <a:rPr lang="zh-TW" altLang="en-US" dirty="0" smtClean="0"/>
              <a:t>學生對資安學習的熱情，並發掘具有潛力之資安人才。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0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836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老師上課只須講解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編碼與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解碼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49" y="1104093"/>
            <a:ext cx="5400636" cy="531789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45671"/>
            <a:ext cx="7886700" cy="768729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 smtClean="0"/>
              <a:t>要求學生解出其他四題</a:t>
            </a:r>
            <a:r>
              <a:rPr lang="en-US" altLang="zh-TW" sz="3200" dirty="0" smtClean="0"/>
              <a:t>[</a:t>
            </a:r>
            <a:r>
              <a:rPr lang="zh-TW" altLang="en-US" sz="3200" dirty="0" smtClean="0"/>
              <a:t>先請學生解題</a:t>
            </a:r>
            <a:r>
              <a:rPr lang="en-US" altLang="zh-TW" sz="3200" dirty="0" smtClean="0"/>
              <a:t>]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" y="1209313"/>
            <a:ext cx="3769993" cy="2489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4" y="1209313"/>
            <a:ext cx="3888486" cy="2489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1" y="3762988"/>
            <a:ext cx="3769994" cy="27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864" y="3762988"/>
            <a:ext cx="3888486" cy="27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5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1882" y="1533062"/>
            <a:ext cx="4298096" cy="889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400" dirty="0" smtClean="0"/>
              <a:t>編碼</a:t>
            </a:r>
            <a:r>
              <a:rPr lang="zh-TW" altLang="en-US" sz="5400" dirty="0"/>
              <a:t>與</a:t>
            </a:r>
            <a:r>
              <a:rPr lang="zh-TW" altLang="en-US" sz="5400" dirty="0" smtClean="0"/>
              <a:t>解碼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1001882" y="2285197"/>
            <a:ext cx="4873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https://youtu.be/fmeqXFcLL8Q</a:t>
            </a:r>
            <a:endParaRPr lang="zh-TW" altLang="en-US" sz="2800" b="1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01882" y="311353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若是需要教學說明請參閱線上教學</a:t>
            </a:r>
            <a:endParaRPr lang="zh-TW" altLang="en-US" sz="32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01882" y="3174663"/>
            <a:ext cx="6201087" cy="8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5400" dirty="0" smtClean="0"/>
              <a:t>ASCII</a:t>
            </a:r>
            <a:r>
              <a:rPr lang="zh-TW" altLang="en-US" sz="5400" dirty="0" smtClean="0"/>
              <a:t>編碼與解碼</a:t>
            </a:r>
            <a:endParaRPr lang="zh-TW" altLang="en-US" sz="5400" dirty="0"/>
          </a:p>
        </p:txBody>
      </p:sp>
      <p:sp>
        <p:nvSpPr>
          <p:cNvPr id="11" name="矩形 10"/>
          <p:cNvSpPr/>
          <p:nvPr/>
        </p:nvSpPr>
        <p:spPr>
          <a:xfrm>
            <a:off x="1001882" y="3957332"/>
            <a:ext cx="4631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https://youtu.be/JX0Et44icV0</a:t>
            </a:r>
            <a:endParaRPr lang="zh-TW" altLang="en-US" sz="2800" b="1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001882" y="4765507"/>
            <a:ext cx="3942369" cy="8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5400" smtClean="0"/>
              <a:t>Morse</a:t>
            </a:r>
            <a:r>
              <a:rPr lang="zh-TW" altLang="en-US" sz="5400" smtClean="0"/>
              <a:t> </a:t>
            </a:r>
            <a:r>
              <a:rPr lang="en-US" altLang="zh-TW" sz="5400" smtClean="0"/>
              <a:t>code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1001882" y="5464002"/>
            <a:ext cx="488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https://youtu.be/voBTz6ubHho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58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 </a:t>
            </a:r>
            <a:r>
              <a:rPr lang="en-US" altLang="zh-TW" dirty="0" smtClean="0"/>
              <a:t>32</a:t>
            </a:r>
            <a:r>
              <a:rPr lang="zh-TW" altLang="en-US" dirty="0" smtClean="0"/>
              <a:t>原理</a:t>
            </a:r>
            <a:r>
              <a:rPr lang="en-US" altLang="zh-TW" dirty="0"/>
              <a:t>?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4639" y="2754988"/>
            <a:ext cx="6426361" cy="601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留給優秀的學生作簡報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4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93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加密與解密</a:t>
            </a:r>
          </a:p>
        </p:txBody>
      </p:sp>
    </p:spTree>
    <p:extLst>
      <p:ext uri="{BB962C8B-B14F-4D97-AF65-F5344CB8AC3E}">
        <p14:creationId xmlns:p14="http://schemas.microsoft.com/office/powerpoint/2010/main" val="1761399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306" y="173103"/>
            <a:ext cx="4446270" cy="695578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zh-TW" altLang="en-US" dirty="0" smtClean="0"/>
              <a:t>與解密</a:t>
            </a:r>
            <a:r>
              <a:rPr lang="en-US" altLang="zh-TW" dirty="0" smtClean="0"/>
              <a:t>-</a:t>
            </a:r>
            <a:r>
              <a:rPr lang="zh-TW" altLang="en-US" dirty="0" smtClean="0"/>
              <a:t>密碼</a:t>
            </a:r>
            <a:r>
              <a:rPr lang="zh-TW" altLang="en-US" dirty="0"/>
              <a:t>學</a:t>
            </a:r>
          </a:p>
        </p:txBody>
      </p:sp>
      <p:sp>
        <p:nvSpPr>
          <p:cNvPr id="5" name="矩形 4"/>
          <p:cNvSpPr/>
          <p:nvPr/>
        </p:nvSpPr>
        <p:spPr>
          <a:xfrm>
            <a:off x="3081647" y="6417415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520" y="814572"/>
            <a:ext cx="428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https://en.wikipedia.org/wiki/Cryptography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59268" y="3172297"/>
            <a:ext cx="2409294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Hello world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923174" y="3562966"/>
            <a:ext cx="331458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40037" y="152802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加密</a:t>
            </a:r>
            <a:endParaRPr lang="en-US" altLang="zh-TW" sz="4000" dirty="0"/>
          </a:p>
        </p:txBody>
      </p:sp>
      <p:sp>
        <p:nvSpPr>
          <p:cNvPr id="15" name="矩形 14"/>
          <p:cNvSpPr/>
          <p:nvPr/>
        </p:nvSpPr>
        <p:spPr>
          <a:xfrm>
            <a:off x="621766" y="1881972"/>
            <a:ext cx="1884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6683" y="5063482"/>
            <a:ext cx="6920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密碼學中是指傳送方想要接收方獲得的可讀資訊。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明文</a:t>
            </a:r>
            <a:r>
              <a:rPr lang="zh-TW" altLang="en-US" dirty="0"/>
              <a:t>經過加密所產生的資訊被稱為密文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密文經過解密還原得來的資訊被稱為明文。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454735" y="2038075"/>
            <a:ext cx="18792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密</a:t>
            </a:r>
            <a:r>
              <a:rPr lang="zh-TW" altLang="en-US" sz="3200" dirty="0" smtClean="0"/>
              <a:t>文</a:t>
            </a:r>
            <a:endParaRPr lang="en-US" altLang="zh-TW" sz="3200" dirty="0" smtClean="0"/>
          </a:p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en-US" altLang="zh-TW" sz="3200" dirty="0" err="1" smtClean="0"/>
              <a:t>text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147291" y="2343765"/>
            <a:ext cx="2557445" cy="23487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306" y="173103"/>
            <a:ext cx="4446270" cy="695578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zh-TW" altLang="en-US" dirty="0" smtClean="0"/>
              <a:t>與解密</a:t>
            </a:r>
            <a:r>
              <a:rPr lang="en-US" altLang="zh-TW" dirty="0" smtClean="0"/>
              <a:t>-</a:t>
            </a:r>
            <a:r>
              <a:rPr lang="zh-TW" altLang="en-US" dirty="0" smtClean="0"/>
              <a:t>密碼</a:t>
            </a:r>
            <a:r>
              <a:rPr lang="zh-TW" altLang="en-US" dirty="0"/>
              <a:t>學</a:t>
            </a:r>
          </a:p>
        </p:txBody>
      </p:sp>
      <p:sp>
        <p:nvSpPr>
          <p:cNvPr id="5" name="矩形 4"/>
          <p:cNvSpPr/>
          <p:nvPr/>
        </p:nvSpPr>
        <p:spPr>
          <a:xfrm>
            <a:off x="3081647" y="6417415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520" y="814572"/>
            <a:ext cx="428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https://en.wikipedia.org/wiki/Cryptography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59268" y="3172297"/>
            <a:ext cx="2409294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Hello world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923174" y="3562966"/>
            <a:ext cx="331458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40037" y="152802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加密</a:t>
            </a:r>
            <a:endParaRPr lang="en-US" altLang="zh-TW" sz="4000" dirty="0"/>
          </a:p>
        </p:txBody>
      </p:sp>
      <p:sp>
        <p:nvSpPr>
          <p:cNvPr id="14" name="圓角矩形 13"/>
          <p:cNvSpPr/>
          <p:nvPr/>
        </p:nvSpPr>
        <p:spPr>
          <a:xfrm>
            <a:off x="6237758" y="3172297"/>
            <a:ext cx="2409294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Gdkkn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vnqkc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21766" y="1881972"/>
            <a:ext cx="1884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6683" y="5063482"/>
            <a:ext cx="6920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密碼學中是指傳送方想要接收方獲得的可讀資訊。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明文</a:t>
            </a:r>
            <a:r>
              <a:rPr lang="zh-TW" altLang="en-US" dirty="0"/>
              <a:t>經過加密所產生的資訊被稱為密文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密文經過解密還原得來的資訊被稱為明文。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454735" y="2038075"/>
            <a:ext cx="18792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密</a:t>
            </a:r>
            <a:r>
              <a:rPr lang="zh-TW" altLang="en-US" sz="3200" dirty="0" smtClean="0"/>
              <a:t>文</a:t>
            </a:r>
            <a:endParaRPr lang="en-US" altLang="zh-TW" sz="3200" dirty="0" smtClean="0"/>
          </a:p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en-US" altLang="zh-TW" sz="3200" dirty="0" err="1" smtClean="0"/>
              <a:t>text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147291" y="2343765"/>
            <a:ext cx="2557445" cy="23487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306" y="173103"/>
            <a:ext cx="4446270" cy="695578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r>
              <a:rPr lang="en-US" altLang="zh-TW" dirty="0" smtClean="0"/>
              <a:t>-</a:t>
            </a:r>
            <a:r>
              <a:rPr lang="zh-TW" altLang="en-US" dirty="0" smtClean="0"/>
              <a:t>密碼</a:t>
            </a:r>
            <a:r>
              <a:rPr lang="zh-TW" altLang="en-US" dirty="0"/>
              <a:t>學</a:t>
            </a:r>
          </a:p>
        </p:txBody>
      </p:sp>
      <p:sp>
        <p:nvSpPr>
          <p:cNvPr id="5" name="矩形 4"/>
          <p:cNvSpPr/>
          <p:nvPr/>
        </p:nvSpPr>
        <p:spPr>
          <a:xfrm>
            <a:off x="3081647" y="6417415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520" y="814572"/>
            <a:ext cx="428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https://en.wikipedia.org/wiki/Cryptography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768562" y="3665952"/>
            <a:ext cx="3976114" cy="83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40037" y="152802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解</a:t>
            </a:r>
            <a:r>
              <a:rPr lang="zh-TW" altLang="en-US" sz="4000" dirty="0" smtClean="0"/>
              <a:t>密</a:t>
            </a:r>
            <a:endParaRPr lang="en-US" altLang="zh-TW" sz="4000" dirty="0"/>
          </a:p>
        </p:txBody>
      </p:sp>
      <p:sp>
        <p:nvSpPr>
          <p:cNvPr id="14" name="圓角矩形 13"/>
          <p:cNvSpPr/>
          <p:nvPr/>
        </p:nvSpPr>
        <p:spPr>
          <a:xfrm>
            <a:off x="6237758" y="3172297"/>
            <a:ext cx="2409294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Gdkkn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vnqkc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21766" y="1881972"/>
            <a:ext cx="1884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6683" y="5063482"/>
            <a:ext cx="6920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密碼學中是指傳送方想要接收方獲得的可讀資訊。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明文</a:t>
            </a:r>
            <a:r>
              <a:rPr lang="zh-TW" altLang="en-US" dirty="0"/>
              <a:t>經過加密所產生的資訊被稱為密文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密文經過解密還原得來的資訊被稱為明文。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454735" y="2038075"/>
            <a:ext cx="18792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密</a:t>
            </a:r>
            <a:r>
              <a:rPr lang="zh-TW" altLang="en-US" sz="3200" dirty="0" smtClean="0"/>
              <a:t>文</a:t>
            </a:r>
            <a:endParaRPr lang="en-US" altLang="zh-TW" sz="3200" dirty="0" smtClean="0"/>
          </a:p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en-US" altLang="zh-TW" sz="3200" dirty="0" err="1" smtClean="0"/>
              <a:t>text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147291" y="2343765"/>
            <a:ext cx="2557445" cy="23487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4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306" y="173103"/>
            <a:ext cx="4446270" cy="695578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r>
              <a:rPr lang="en-US" altLang="zh-TW" dirty="0" smtClean="0"/>
              <a:t>-</a:t>
            </a:r>
            <a:r>
              <a:rPr lang="zh-TW" altLang="en-US" dirty="0" smtClean="0"/>
              <a:t>密碼</a:t>
            </a:r>
            <a:r>
              <a:rPr lang="zh-TW" altLang="en-US" dirty="0"/>
              <a:t>學</a:t>
            </a:r>
          </a:p>
        </p:txBody>
      </p:sp>
      <p:sp>
        <p:nvSpPr>
          <p:cNvPr id="5" name="矩形 4"/>
          <p:cNvSpPr/>
          <p:nvPr/>
        </p:nvSpPr>
        <p:spPr>
          <a:xfrm>
            <a:off x="3081647" y="6417415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520" y="814572"/>
            <a:ext cx="428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https://en.wikipedia.org/wiki/Cryptography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59268" y="3172297"/>
            <a:ext cx="2409294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Hello world</a:t>
            </a:r>
            <a:endParaRPr lang="zh-TW" altLang="en-US" sz="2800" dirty="0"/>
          </a:p>
        </p:txBody>
      </p:sp>
      <p:cxnSp>
        <p:nvCxnSpPr>
          <p:cNvPr id="11" name="直線單箭頭接點 10"/>
          <p:cNvCxnSpPr>
            <a:endCxn id="9" idx="3"/>
          </p:cNvCxnSpPr>
          <p:nvPr/>
        </p:nvCxnSpPr>
        <p:spPr>
          <a:xfrm flipH="1">
            <a:off x="2768562" y="3665952"/>
            <a:ext cx="3976114" cy="83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40037" y="152802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解</a:t>
            </a:r>
            <a:r>
              <a:rPr lang="zh-TW" altLang="en-US" sz="4000" dirty="0" smtClean="0"/>
              <a:t>密</a:t>
            </a:r>
            <a:endParaRPr lang="en-US" altLang="zh-TW" sz="4000" dirty="0"/>
          </a:p>
        </p:txBody>
      </p:sp>
      <p:sp>
        <p:nvSpPr>
          <p:cNvPr id="14" name="圓角矩形 13"/>
          <p:cNvSpPr/>
          <p:nvPr/>
        </p:nvSpPr>
        <p:spPr>
          <a:xfrm>
            <a:off x="6237758" y="3172297"/>
            <a:ext cx="2409294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Gdkkn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vnqkc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21766" y="1881972"/>
            <a:ext cx="1884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6683" y="5063482"/>
            <a:ext cx="6920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密碼學中是指傳送方想要接收方獲得的可讀資訊。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明文</a:t>
            </a:r>
            <a:r>
              <a:rPr lang="zh-TW" altLang="en-US" dirty="0"/>
              <a:t>經過加密所產生的資訊被稱為密文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密文經過解密還原得來的資訊被稱為明文。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454735" y="2038075"/>
            <a:ext cx="18792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密</a:t>
            </a:r>
            <a:r>
              <a:rPr lang="zh-TW" altLang="en-US" sz="3200" dirty="0" smtClean="0"/>
              <a:t>文</a:t>
            </a:r>
            <a:endParaRPr lang="en-US" altLang="zh-TW" sz="3200" dirty="0" smtClean="0"/>
          </a:p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en-US" altLang="zh-TW" sz="3200" dirty="0" err="1" smtClean="0"/>
              <a:t>text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147291" y="2343765"/>
            <a:ext cx="2557445" cy="23487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5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/>
          <a:lstStyle/>
          <a:p>
            <a:r>
              <a:rPr lang="zh-TW" altLang="en-US" dirty="0" smtClean="0"/>
              <a:t>第一題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凱薩密碼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49" y="1479156"/>
            <a:ext cx="5688901" cy="513862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5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本次演練平</a:t>
            </a:r>
            <a:r>
              <a:rPr lang="zh-TW" altLang="en-US" dirty="0"/>
              <a:t>台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583024"/>
              </p:ext>
            </p:extLst>
          </p:nvPr>
        </p:nvGraphicFramePr>
        <p:xfrm>
          <a:off x="155448" y="2620137"/>
          <a:ext cx="883310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056">
                  <a:extLst>
                    <a:ext uri="{9D8B030D-6E8A-4147-A177-3AD203B41FA5}">
                      <a16:colId xmlns:a16="http://schemas.microsoft.com/office/drawing/2014/main" val="2632036367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04622677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2564403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45729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IP1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IP2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IP3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國網上課平台</a:t>
                      </a:r>
                      <a:endParaRPr lang="zh-TW" altLang="en-US" sz="2800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上課前將提供給授課老師</a:t>
                      </a:r>
                      <a:endParaRPr lang="zh-TW" altLang="en-US" sz="28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8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崑山備援平台</a:t>
                      </a:r>
                      <a:endParaRPr lang="zh-TW" altLang="en-US" sz="28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Google </a:t>
                      </a:r>
                      <a:r>
                        <a:rPr lang="zh-TW" altLang="en-US" sz="2800" dirty="0" smtClean="0"/>
                        <a:t>雲端平台</a:t>
                      </a:r>
                      <a:endParaRPr lang="zh-TW" altLang="en-US" sz="28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632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755"/>
          </a:xfrm>
        </p:spPr>
        <p:txBody>
          <a:bodyPr/>
          <a:lstStyle/>
          <a:p>
            <a:r>
              <a:rPr lang="zh-TW" altLang="en-US" dirty="0" smtClean="0"/>
              <a:t>第二題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密碼</a:t>
            </a:r>
            <a:r>
              <a:rPr lang="zh-TW" altLang="en-US" dirty="0"/>
              <a:t>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794891"/>
            <a:ext cx="6877050" cy="3981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7095" y="1628499"/>
            <a:ext cx="2928396" cy="8894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dirty="0" smtClean="0"/>
              <a:t>凱薩密碼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1127095" y="2450991"/>
            <a:ext cx="488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https://youtu.be/1k3l8Hm1EZY</a:t>
            </a:r>
            <a:endParaRPr lang="zh-TW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127095" y="3001280"/>
            <a:ext cx="5137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https://youtu.be/LpbP4nMmR5o</a:t>
            </a:r>
            <a:endParaRPr lang="zh-TW" altLang="en-US" sz="2800" b="1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01882" y="311353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若是需要教學說明請參閱線上教學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196762" y="5084397"/>
            <a:ext cx="5109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https://youtu.be/CmEhTy3RCWk</a:t>
            </a:r>
            <a:endParaRPr lang="zh-TW" altLang="en-US" sz="2800" b="1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127095" y="4258939"/>
            <a:ext cx="2327437" cy="889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5400" dirty="0" smtClean="0"/>
              <a:t>密碼棒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20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0535"/>
            <a:ext cx="7886700" cy="695577"/>
          </a:xfrm>
        </p:spPr>
        <p:txBody>
          <a:bodyPr/>
          <a:lstStyle/>
          <a:p>
            <a:r>
              <a:rPr lang="zh-TW" altLang="en-US" dirty="0" smtClean="0"/>
              <a:t>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維吉尼亞密碼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2/25/Vigen%C3%A8re_square.svg/3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39" y="1490472"/>
            <a:ext cx="470916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0946" y="946133"/>
            <a:ext cx="43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</a:t>
            </a:r>
            <a:r>
              <a:rPr lang="en-US" altLang="zh-TW" dirty="0" smtClean="0"/>
              <a:t>/</a:t>
            </a:r>
            <a:r>
              <a:rPr lang="zh-CN" altLang="en-US" dirty="0" smtClean="0"/>
              <a:t>維吉尼亞密碼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3061114"/>
            <a:ext cx="37930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明文：</a:t>
            </a:r>
            <a:r>
              <a:rPr lang="en-US" altLang="zh-TW" sz="2800" dirty="0" smtClean="0"/>
              <a:t>ATTACKATDAWN</a:t>
            </a:r>
          </a:p>
          <a:p>
            <a:r>
              <a:rPr lang="zh-TW" altLang="en-US" sz="2800" dirty="0"/>
              <a:t>密</a:t>
            </a:r>
            <a:r>
              <a:rPr lang="zh-TW" altLang="en-US" sz="2800" dirty="0" smtClean="0"/>
              <a:t>鑰：</a:t>
            </a:r>
            <a:r>
              <a:rPr lang="en-US" altLang="zh-TW" sz="2800" dirty="0"/>
              <a:t>LEMONLEMONLE</a:t>
            </a:r>
          </a:p>
          <a:p>
            <a:r>
              <a:rPr lang="zh-TW" altLang="en-US" sz="2800" dirty="0" smtClean="0"/>
              <a:t>密文：</a:t>
            </a:r>
            <a:r>
              <a:rPr lang="en-US" altLang="zh-TW" sz="2800" dirty="0"/>
              <a:t>LXFOPVEFRNHR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90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0535"/>
            <a:ext cx="7886700" cy="695577"/>
          </a:xfrm>
        </p:spPr>
        <p:txBody>
          <a:bodyPr/>
          <a:lstStyle/>
          <a:p>
            <a:r>
              <a:rPr lang="zh-TW" altLang="en-US" dirty="0" smtClean="0"/>
              <a:t>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維吉尼亞密碼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2/25/Vigen%C3%A8re_square.svg/3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39" y="1490472"/>
            <a:ext cx="470916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0946" y="946133"/>
            <a:ext cx="43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</a:t>
            </a:r>
            <a:r>
              <a:rPr lang="en-US" altLang="zh-TW" dirty="0" smtClean="0"/>
              <a:t>/</a:t>
            </a:r>
            <a:r>
              <a:rPr lang="zh-CN" altLang="en-US" dirty="0" smtClean="0"/>
              <a:t>維吉尼亞密碼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3061114"/>
            <a:ext cx="37930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明文：</a:t>
            </a:r>
            <a:r>
              <a:rPr lang="en-US" altLang="zh-TW" sz="2800" dirty="0" smtClean="0"/>
              <a:t>ATTACKATDAWN</a:t>
            </a:r>
          </a:p>
          <a:p>
            <a:r>
              <a:rPr lang="zh-TW" altLang="en-US" sz="2800" dirty="0"/>
              <a:t>密</a:t>
            </a:r>
            <a:r>
              <a:rPr lang="zh-TW" altLang="en-US" sz="2800" dirty="0" smtClean="0"/>
              <a:t>鑰：</a:t>
            </a:r>
            <a:r>
              <a:rPr lang="en-US" altLang="zh-TW" sz="2800" dirty="0"/>
              <a:t>LEMONLEMONLE</a:t>
            </a:r>
          </a:p>
          <a:p>
            <a:r>
              <a:rPr lang="zh-TW" altLang="en-US" sz="2800" dirty="0" smtClean="0"/>
              <a:t>密文：</a:t>
            </a:r>
            <a:r>
              <a:rPr lang="en-US" altLang="zh-TW" sz="2800" dirty="0"/>
              <a:t>LXFOPVEFRNHR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682496" y="3154680"/>
            <a:ext cx="320040" cy="791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25238" y="1688593"/>
            <a:ext cx="146178" cy="149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16166" y="1466088"/>
            <a:ext cx="143129" cy="221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636776" y="3973180"/>
            <a:ext cx="402336" cy="4250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350570" y="1634547"/>
            <a:ext cx="272733" cy="23692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0535"/>
            <a:ext cx="7886700" cy="695577"/>
          </a:xfrm>
        </p:spPr>
        <p:txBody>
          <a:bodyPr/>
          <a:lstStyle/>
          <a:p>
            <a:r>
              <a:rPr lang="zh-TW" altLang="en-US" dirty="0" smtClean="0"/>
              <a:t>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維吉尼亞密碼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2/25/Vigen%C3%A8re_square.svg/3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39" y="1490472"/>
            <a:ext cx="470916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0946" y="946133"/>
            <a:ext cx="43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</a:t>
            </a:r>
            <a:r>
              <a:rPr lang="en-US" altLang="zh-TW" dirty="0" smtClean="0"/>
              <a:t>/</a:t>
            </a:r>
            <a:r>
              <a:rPr lang="zh-CN" altLang="en-US" dirty="0" smtClean="0"/>
              <a:t>維吉尼亞密碼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3061114"/>
            <a:ext cx="37930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明文：</a:t>
            </a:r>
            <a:r>
              <a:rPr lang="en-US" altLang="zh-TW" sz="2800" dirty="0" smtClean="0"/>
              <a:t>ATTACKATDAWN</a:t>
            </a:r>
          </a:p>
          <a:p>
            <a:r>
              <a:rPr lang="zh-TW" altLang="en-US" sz="2800" dirty="0"/>
              <a:t>密</a:t>
            </a:r>
            <a:r>
              <a:rPr lang="zh-TW" altLang="en-US" sz="2800" dirty="0" smtClean="0"/>
              <a:t>鑰：</a:t>
            </a:r>
            <a:r>
              <a:rPr lang="en-US" altLang="zh-TW" sz="2800" dirty="0"/>
              <a:t>LEMONLEMONLE</a:t>
            </a:r>
          </a:p>
          <a:p>
            <a:r>
              <a:rPr lang="zh-TW" altLang="en-US" sz="2800" dirty="0" smtClean="0"/>
              <a:t>密文：</a:t>
            </a:r>
            <a:r>
              <a:rPr lang="en-US" altLang="zh-TW" sz="2800" dirty="0"/>
              <a:t>LXFOPVEFRNHR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74520" y="3163824"/>
            <a:ext cx="320040" cy="791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34382" y="4971289"/>
            <a:ext cx="146178" cy="149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18302" y="1466088"/>
            <a:ext cx="143129" cy="221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10512" y="3978814"/>
            <a:ext cx="402336" cy="4250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143562" y="4944675"/>
            <a:ext cx="272733" cy="23692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0535"/>
            <a:ext cx="7886700" cy="695577"/>
          </a:xfrm>
        </p:spPr>
        <p:txBody>
          <a:bodyPr/>
          <a:lstStyle/>
          <a:p>
            <a:r>
              <a:rPr lang="zh-TW" altLang="en-US" dirty="0" smtClean="0"/>
              <a:t>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維吉尼亞密碼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2/25/Vigen%C3%A8re_square.svg/3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39" y="1490472"/>
            <a:ext cx="470916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0946" y="946133"/>
            <a:ext cx="43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</a:t>
            </a:r>
            <a:r>
              <a:rPr lang="en-US" altLang="zh-TW" dirty="0" smtClean="0"/>
              <a:t>/</a:t>
            </a:r>
            <a:r>
              <a:rPr lang="zh-CN" altLang="en-US" dirty="0" smtClean="0"/>
              <a:t>維吉尼亞密碼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3061114"/>
            <a:ext cx="37930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明文：</a:t>
            </a:r>
            <a:r>
              <a:rPr lang="en-US" altLang="zh-TW" sz="2800" dirty="0" smtClean="0"/>
              <a:t>ATTACKATDAWN</a:t>
            </a:r>
          </a:p>
          <a:p>
            <a:r>
              <a:rPr lang="zh-TW" altLang="en-US" sz="2800" dirty="0"/>
              <a:t>密</a:t>
            </a:r>
            <a:r>
              <a:rPr lang="zh-TW" altLang="en-US" sz="2800" dirty="0" smtClean="0"/>
              <a:t>鑰：</a:t>
            </a:r>
            <a:r>
              <a:rPr lang="en-US" altLang="zh-TW" sz="2800" dirty="0"/>
              <a:t>LEMONLEMONLE</a:t>
            </a:r>
          </a:p>
          <a:p>
            <a:r>
              <a:rPr lang="zh-TW" altLang="en-US" sz="2800" dirty="0" smtClean="0"/>
              <a:t>密文：</a:t>
            </a:r>
            <a:r>
              <a:rPr lang="en-US" altLang="zh-TW" sz="2800" dirty="0"/>
              <a:t>LXFOPVEFRNHR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103120" y="3172968"/>
            <a:ext cx="320040" cy="791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34382" y="4971289"/>
            <a:ext cx="146178" cy="149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08190" y="1456944"/>
            <a:ext cx="143129" cy="221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011680" y="3978814"/>
            <a:ext cx="402336" cy="4250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533450" y="4935531"/>
            <a:ext cx="272733" cy="23692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6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0535"/>
            <a:ext cx="7886700" cy="695577"/>
          </a:xfrm>
        </p:spPr>
        <p:txBody>
          <a:bodyPr/>
          <a:lstStyle/>
          <a:p>
            <a:r>
              <a:rPr lang="zh-TW" altLang="en-US" dirty="0" smtClean="0"/>
              <a:t>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維吉尼亞密碼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2/25/Vigen%C3%A8re_square.svg/3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39" y="1490472"/>
            <a:ext cx="470916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0946" y="946133"/>
            <a:ext cx="43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</a:t>
            </a:r>
            <a:r>
              <a:rPr lang="en-US" altLang="zh-TW" dirty="0" smtClean="0"/>
              <a:t>/</a:t>
            </a:r>
            <a:r>
              <a:rPr lang="zh-CN" altLang="en-US" dirty="0" smtClean="0"/>
              <a:t>維吉尼亞密碼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3061114"/>
            <a:ext cx="37930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明文：</a:t>
            </a:r>
            <a:r>
              <a:rPr lang="en-US" altLang="zh-TW" sz="2800" dirty="0" smtClean="0"/>
              <a:t>ATTACKATDAWN</a:t>
            </a:r>
          </a:p>
          <a:p>
            <a:r>
              <a:rPr lang="zh-TW" altLang="en-US" sz="2800" dirty="0"/>
              <a:t>密</a:t>
            </a:r>
            <a:r>
              <a:rPr lang="zh-TW" altLang="en-US" sz="2800" dirty="0" smtClean="0"/>
              <a:t>鑰：</a:t>
            </a:r>
            <a:r>
              <a:rPr lang="en-US" altLang="zh-TW" sz="2800" dirty="0"/>
              <a:t>LEMONLEMONLE</a:t>
            </a:r>
          </a:p>
          <a:p>
            <a:r>
              <a:rPr lang="zh-TW" altLang="en-US" sz="2800" dirty="0" smtClean="0"/>
              <a:t>密文：</a:t>
            </a:r>
            <a:r>
              <a:rPr lang="en-US" altLang="zh-TW" sz="2800" dirty="0"/>
              <a:t>LXFOPVEFRNHR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103120" y="3172968"/>
            <a:ext cx="320040" cy="791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34382" y="4971289"/>
            <a:ext cx="146178" cy="149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08190" y="1456944"/>
            <a:ext cx="143129" cy="221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011680" y="3978814"/>
            <a:ext cx="402336" cy="4250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533450" y="4935531"/>
            <a:ext cx="272733" cy="23692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423160" y="2599449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以此類推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93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網路</a:t>
            </a:r>
            <a:r>
              <a:rPr lang="zh-TW" altLang="en-US" sz="4800" dirty="0"/>
              <a:t>封</a:t>
            </a:r>
            <a:r>
              <a:rPr lang="zh-TW" altLang="en-US" sz="4800" dirty="0" smtClean="0"/>
              <a:t>包分</a:t>
            </a:r>
            <a:r>
              <a:rPr lang="zh-TW" altLang="en-US" sz="4800" dirty="0"/>
              <a:t>析</a:t>
            </a:r>
          </a:p>
        </p:txBody>
      </p:sp>
    </p:spTree>
    <p:extLst>
      <p:ext uri="{BB962C8B-B14F-4D97-AF65-F5344CB8AC3E}">
        <p14:creationId xmlns:p14="http://schemas.microsoft.com/office/powerpoint/2010/main" val="2318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單箭頭接點 46"/>
          <p:cNvCxnSpPr/>
          <p:nvPr/>
        </p:nvCxnSpPr>
        <p:spPr>
          <a:xfrm>
            <a:off x="6506489" y="4880442"/>
            <a:ext cx="980161" cy="3886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57950" y="2536654"/>
            <a:ext cx="1091259" cy="492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 flipV="1">
            <a:off x="5441213" y="4151376"/>
            <a:ext cx="552679" cy="7046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5522300" y="2965398"/>
            <a:ext cx="479212" cy="11064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4251960" y="4151376"/>
            <a:ext cx="676656" cy="6217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2770632" y="4114800"/>
            <a:ext cx="768096" cy="640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4293641" y="3323426"/>
            <a:ext cx="552679" cy="7046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871216" y="3346704"/>
            <a:ext cx="621792" cy="6492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506" y="255399"/>
            <a:ext cx="6005830" cy="92417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網路概論</a:t>
            </a:r>
            <a:r>
              <a:rPr lang="en-US" altLang="zh-TW" dirty="0" smtClean="0"/>
              <a:t>:</a:t>
            </a:r>
            <a:r>
              <a:rPr lang="zh-TW" altLang="en-US" dirty="0" smtClean="0"/>
              <a:t>封包</a:t>
            </a:r>
            <a:r>
              <a:rPr lang="en-US" altLang="zh-TW" dirty="0" smtClean="0"/>
              <a:t>(Packet)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1682496"/>
            <a:ext cx="1404822" cy="14048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4413504"/>
            <a:ext cx="1404822" cy="14048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682496"/>
            <a:ext cx="1404822" cy="14048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4413504"/>
            <a:ext cx="1404822" cy="1404822"/>
          </a:xfrm>
          <a:prstGeom prst="rect">
            <a:avLst/>
          </a:prstGeom>
        </p:spPr>
      </p:pic>
      <p:sp>
        <p:nvSpPr>
          <p:cNvPr id="9" name="雲朵形 8"/>
          <p:cNvSpPr/>
          <p:nvPr/>
        </p:nvSpPr>
        <p:spPr>
          <a:xfrm>
            <a:off x="2010003" y="2039112"/>
            <a:ext cx="5136642" cy="3867077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10003" y="3725762"/>
            <a:ext cx="886968" cy="4937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51707" y="3087318"/>
            <a:ext cx="886968" cy="4937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51707" y="4442901"/>
            <a:ext cx="886968" cy="4937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4539" y="3725762"/>
            <a:ext cx="886968" cy="4937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780379" y="2718510"/>
            <a:ext cx="886968" cy="4937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80379" y="4633554"/>
            <a:ext cx="886968" cy="4937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669998" y="2718510"/>
            <a:ext cx="340005" cy="1007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640316" y="4219538"/>
            <a:ext cx="369687" cy="10918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1825159" y="2718510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1944266" y="3028712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705449" y="2413210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1800740" y="5025547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1908580" y="4729498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3772" y="5321211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2959186" y="3153850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2642851" y="3419438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4425219" y="3127201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4659885" y="3409017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5312317" y="4635106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5153230" y="4362241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>
            <a:off x="5260581" y="3277294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>
            <a:off x="5337762" y="2965398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6925206" y="5383266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6486473" y="5173385"/>
            <a:ext cx="405977" cy="2468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>
            <a:off x="6468322" y="2401324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>
            <a:off x="6933110" y="2231160"/>
            <a:ext cx="405977" cy="2468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9679"/>
            <a:ext cx="7886700" cy="1006474"/>
          </a:xfrm>
        </p:spPr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封包分析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wireshark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2" y="1332812"/>
            <a:ext cx="8437595" cy="50235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8650" y="967687"/>
            <a:ext cx="4248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https://www.wireshark.org/download.html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82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93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初體驗隱寫術</a:t>
            </a:r>
          </a:p>
        </p:txBody>
      </p:sp>
    </p:spTree>
    <p:extLst>
      <p:ext uri="{BB962C8B-B14F-4D97-AF65-F5344CB8AC3E}">
        <p14:creationId xmlns:p14="http://schemas.microsoft.com/office/powerpoint/2010/main" val="1040607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9094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網路封包分析  第一</a:t>
            </a:r>
            <a:r>
              <a:rPr lang="zh-TW" altLang="en-US" dirty="0" smtClean="0"/>
              <a:t>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/>
              <a:t>本題教學目的</a:t>
            </a:r>
            <a:r>
              <a:rPr lang="en-US" altLang="zh-TW" sz="3100" dirty="0"/>
              <a:t>: </a:t>
            </a:r>
            <a:r>
              <a:rPr lang="zh-TW" altLang="en-US" sz="3100" dirty="0" smtClean="0"/>
              <a:t>於封包中還原文件密碼的</a:t>
            </a:r>
            <a:r>
              <a:rPr lang="zh-TW" altLang="en-US" sz="3100" dirty="0"/>
              <a:t>技術</a:t>
            </a:r>
            <a:endParaRPr lang="zh-TW" altLang="en-US" sz="3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35" y="1616143"/>
            <a:ext cx="5644130" cy="45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3725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網路封包分析  第二</a:t>
            </a:r>
            <a:r>
              <a:rPr lang="zh-TW" altLang="en-US" dirty="0" smtClean="0"/>
              <a:t>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/>
              <a:t>本題教學</a:t>
            </a:r>
            <a:r>
              <a:rPr lang="zh-TW" altLang="en-US" sz="3100" dirty="0" smtClean="0"/>
              <a:t>目的</a:t>
            </a:r>
            <a:r>
              <a:rPr lang="en-US" altLang="zh-TW" sz="3100" dirty="0" smtClean="0"/>
              <a:t>: </a:t>
            </a:r>
            <a:r>
              <a:rPr lang="zh-TW" altLang="en-US" sz="3100" dirty="0" smtClean="0"/>
              <a:t>分</a:t>
            </a:r>
            <a:r>
              <a:rPr lang="zh-TW" altLang="en-US" sz="3100" dirty="0"/>
              <a:t>析</a:t>
            </a:r>
            <a:r>
              <a:rPr lang="en-US" altLang="zh-TW" sz="3100" dirty="0" smtClean="0"/>
              <a:t>request header</a:t>
            </a:r>
            <a:r>
              <a:rPr lang="zh-TW" altLang="en-US" sz="3100" dirty="0" smtClean="0"/>
              <a:t>的</a:t>
            </a:r>
            <a:r>
              <a:rPr lang="zh-TW" altLang="en-US" sz="3100" dirty="0"/>
              <a:t>技術</a:t>
            </a:r>
            <a:endParaRPr lang="zh-TW" altLang="en-US" sz="3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12" y="1462819"/>
            <a:ext cx="5061775" cy="50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7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93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[</a:t>
            </a:r>
            <a:r>
              <a:rPr lang="zh-TW" altLang="en-US" sz="6000" dirty="0" smtClean="0"/>
              <a:t>如果時間充裕</a:t>
            </a:r>
            <a:r>
              <a:rPr lang="en-US" altLang="zh-TW" sz="6000" dirty="0" smtClean="0"/>
              <a:t>]</a:t>
            </a:r>
          </a:p>
          <a:p>
            <a:pPr algn="ctr"/>
            <a:r>
              <a:rPr lang="en-US" altLang="zh-TW" sz="6000" dirty="0" smtClean="0"/>
              <a:t>Linux</a:t>
            </a:r>
            <a:r>
              <a:rPr lang="zh-TW" altLang="en-US" sz="6000" dirty="0" smtClean="0"/>
              <a:t>初體驗</a:t>
            </a:r>
            <a:endParaRPr lang="en-US" altLang="zh-TW" sz="6000" dirty="0" smtClean="0"/>
          </a:p>
          <a:p>
            <a:pPr algn="ctr"/>
            <a:r>
              <a:rPr lang="en-US" altLang="zh-TW" sz="4000" dirty="0" smtClean="0">
                <a:solidFill>
                  <a:srgbClr val="FFFF00"/>
                </a:solidFill>
              </a:rPr>
              <a:t>3-5</a:t>
            </a:r>
          </a:p>
          <a:p>
            <a:pPr algn="ctr"/>
            <a:r>
              <a:rPr lang="zh-TW" altLang="en-US" sz="4000" dirty="0" smtClean="0">
                <a:solidFill>
                  <a:srgbClr val="FFFF00"/>
                </a:solidFill>
              </a:rPr>
              <a:t>或</a:t>
            </a:r>
            <a:endParaRPr lang="en-US" altLang="zh-TW" sz="40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rgbClr val="FFFF00"/>
                </a:solidFill>
              </a:rPr>
              <a:t>10</a:t>
            </a:r>
          </a:p>
          <a:p>
            <a:pPr algn="ctr"/>
            <a:r>
              <a:rPr lang="zh-TW" altLang="en-US" sz="4000" dirty="0" smtClean="0">
                <a:solidFill>
                  <a:srgbClr val="FFFF00"/>
                </a:solidFill>
              </a:rPr>
              <a:t>題</a:t>
            </a:r>
            <a:endParaRPr lang="en-US" altLang="zh-TW" sz="4000" dirty="0" smtClean="0">
              <a:solidFill>
                <a:srgbClr val="FFFF00"/>
              </a:solidFill>
            </a:endParaRPr>
          </a:p>
          <a:p>
            <a:pPr algn="ctr"/>
            <a:r>
              <a:rPr lang="zh-TW" altLang="en-US" sz="4000" dirty="0" smtClean="0">
                <a:solidFill>
                  <a:srgbClr val="FFFF00"/>
                </a:solidFill>
              </a:rPr>
              <a:t>全解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727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老師特別注意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SSH</a:t>
            </a:r>
            <a:r>
              <a:rPr lang="zh-TW" altLang="en-US" dirty="0" smtClean="0"/>
              <a:t>連線時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非常容易造成連線被踢出</a:t>
            </a:r>
            <a:endParaRPr lang="en-US" altLang="zh-TW" dirty="0" smtClean="0"/>
          </a:p>
          <a:p>
            <a:r>
              <a:rPr lang="zh-TW" altLang="en-US" dirty="0"/>
              <a:t>請</a:t>
            </a: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zh-TW" altLang="en-US" dirty="0" smtClean="0"/>
              <a:t>下列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[1]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Win10 </a:t>
            </a:r>
            <a:r>
              <a:rPr lang="zh-TW" altLang="en-US" dirty="0" smtClean="0"/>
              <a:t>命令提示字元</a:t>
            </a:r>
            <a:r>
              <a:rPr lang="en-US" altLang="zh-TW" dirty="0" smtClean="0"/>
              <a:t>(CMD)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smtClean="0"/>
              <a:t>[2]</a:t>
            </a:r>
            <a:r>
              <a:rPr lang="zh-TW" altLang="en-US" dirty="0" smtClean="0"/>
              <a:t>先連線至</a:t>
            </a:r>
            <a:r>
              <a:rPr lang="en-US" altLang="zh-TW" dirty="0" smtClean="0"/>
              <a:t>KSU Linux</a:t>
            </a:r>
            <a:r>
              <a:rPr lang="zh-TW" altLang="en-US" dirty="0" smtClean="0"/>
              <a:t>再連線到</a:t>
            </a:r>
            <a:r>
              <a:rPr lang="en-US" altLang="zh-TW" dirty="0" smtClean="0"/>
              <a:t>CTF</a:t>
            </a:r>
            <a:r>
              <a:rPr lang="zh-TW" altLang="en-US" dirty="0" smtClean="0"/>
              <a:t>題目</a:t>
            </a:r>
            <a:endParaRPr lang="en-US" altLang="zh-TW" dirty="0" smtClean="0"/>
          </a:p>
          <a:p>
            <a:r>
              <a:rPr lang="en-US" altLang="zh-TW" dirty="0" smtClean="0"/>
              <a:t>[3]</a:t>
            </a:r>
            <a:r>
              <a:rPr lang="zh-TW" altLang="en-US" dirty="0" smtClean="0"/>
              <a:t>使用本地端</a:t>
            </a:r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64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589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[1]</a:t>
            </a:r>
            <a:r>
              <a:rPr lang="zh-TW" altLang="en-US" sz="3600" dirty="0"/>
              <a:t>使用</a:t>
            </a:r>
            <a:r>
              <a:rPr lang="en-US" altLang="zh-TW" sz="3600" dirty="0"/>
              <a:t>Win10 </a:t>
            </a:r>
            <a:r>
              <a:rPr lang="zh-TW" altLang="en-US" sz="3600" dirty="0"/>
              <a:t>命令提示字元</a:t>
            </a:r>
            <a:r>
              <a:rPr lang="en-US" altLang="zh-TW" sz="3600" dirty="0"/>
              <a:t>(CMD)</a:t>
            </a:r>
            <a:r>
              <a:rPr lang="zh-TW" altLang="en-US" sz="3600" dirty="0" smtClean="0"/>
              <a:t>連線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00113"/>
            <a:ext cx="7886700" cy="46407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@</a:t>
            </a:r>
            <a:r>
              <a:rPr lang="zh-TW" altLang="en-US" dirty="0" smtClean="0"/>
              <a:t>題目的</a:t>
            </a:r>
            <a:r>
              <a:rPr lang="en-US" altLang="zh-TW" dirty="0"/>
              <a:t>IP </a:t>
            </a:r>
            <a:r>
              <a:rPr lang="en-US" altLang="zh-TW" dirty="0" smtClean="0"/>
              <a:t>-p </a:t>
            </a:r>
            <a:r>
              <a:rPr lang="zh-TW" altLang="en-US" dirty="0" smtClean="0"/>
              <a:t>題目指定的</a:t>
            </a:r>
            <a:r>
              <a:rPr lang="en-US" altLang="zh-TW" dirty="0" smtClean="0"/>
              <a:t>Port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4" y="2675732"/>
            <a:ext cx="7419975" cy="359092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2551176" y="3858768"/>
            <a:ext cx="9144" cy="612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57618" y="447119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FFFF00"/>
                </a:solidFill>
              </a:rPr>
              <a:t>帳號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556579" y="3858768"/>
            <a:ext cx="9144" cy="612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63021" y="4471194"/>
            <a:ext cx="1321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</a:rPr>
              <a:t>題目</a:t>
            </a:r>
            <a:r>
              <a:rPr lang="en-US" altLang="zh-TW" sz="3200" dirty="0" smtClean="0">
                <a:solidFill>
                  <a:srgbClr val="FFFF00"/>
                </a:solidFill>
              </a:rPr>
              <a:t>IP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845440" y="3858768"/>
            <a:ext cx="9144" cy="612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51882" y="4471194"/>
            <a:ext cx="1705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</a:rPr>
              <a:t>題目</a:t>
            </a:r>
            <a:r>
              <a:rPr lang="en-US" altLang="zh-TW" sz="3200" dirty="0" smtClean="0">
                <a:solidFill>
                  <a:srgbClr val="FFFF00"/>
                </a:solidFill>
              </a:rPr>
              <a:t>Port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88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589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[2]</a:t>
            </a:r>
            <a:r>
              <a:rPr lang="zh-TW" altLang="en-US" sz="3600" dirty="0"/>
              <a:t>先連線至</a:t>
            </a:r>
            <a:r>
              <a:rPr lang="en-US" altLang="zh-TW" sz="3600" dirty="0"/>
              <a:t>KSU Linux</a:t>
            </a:r>
            <a:r>
              <a:rPr lang="zh-TW" altLang="en-US" sz="3600" dirty="0"/>
              <a:t>再連線到</a:t>
            </a:r>
            <a:r>
              <a:rPr lang="en-US" altLang="zh-TW" sz="3600" dirty="0"/>
              <a:t>CTF</a:t>
            </a:r>
            <a:r>
              <a:rPr lang="zh-TW" altLang="en-US" sz="3600" dirty="0"/>
              <a:t>題目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4752"/>
            <a:ext cx="7886700" cy="4732211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老師特別注意：需提前向計畫辦公室申請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告知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提供</a:t>
            </a:r>
            <a:r>
              <a:rPr lang="en-US" altLang="zh-TW" dirty="0"/>
              <a:t>50</a:t>
            </a:r>
            <a:r>
              <a:rPr lang="zh-TW" altLang="en-US" dirty="0"/>
              <a:t>組帳號讓學生連線，每位學生各自使用一組不同的帳號。</a:t>
            </a:r>
          </a:p>
          <a:p>
            <a:pPr marL="0" indent="0">
              <a:buNone/>
            </a:pPr>
            <a:r>
              <a:rPr lang="en-US" altLang="zh-TW" dirty="0"/>
              <a:t>IP</a:t>
            </a:r>
            <a:r>
              <a:rPr lang="zh-TW" altLang="en-US" dirty="0"/>
              <a:t>：</a:t>
            </a:r>
            <a:r>
              <a:rPr lang="en-US" altLang="zh-TW" dirty="0"/>
              <a:t>120.114.62.208</a:t>
            </a:r>
          </a:p>
          <a:p>
            <a:pPr marL="0" indent="0">
              <a:buNone/>
            </a:pPr>
            <a:r>
              <a:rPr lang="en-US" altLang="zh-TW" dirty="0"/>
              <a:t>Port</a:t>
            </a:r>
            <a:r>
              <a:rPr lang="zh-TW" altLang="en-US" dirty="0"/>
              <a:t>：</a:t>
            </a:r>
            <a:r>
              <a:rPr lang="en-US" altLang="zh-TW" dirty="0"/>
              <a:t>33333</a:t>
            </a:r>
          </a:p>
          <a:p>
            <a:pPr marL="0" indent="0">
              <a:buNone/>
            </a:pPr>
            <a:r>
              <a:rPr lang="zh-TW" altLang="en-US" dirty="0"/>
              <a:t>帳號：</a:t>
            </a:r>
            <a:r>
              <a:rPr lang="en-US" altLang="zh-TW" dirty="0"/>
              <a:t>ksu1001~ksu1050</a:t>
            </a:r>
          </a:p>
          <a:p>
            <a:pPr marL="0" indent="0">
              <a:buNone/>
            </a:pPr>
            <a:r>
              <a:rPr lang="zh-TW" altLang="en-US" dirty="0"/>
              <a:t>密碼：反過來</a:t>
            </a:r>
            <a:r>
              <a:rPr lang="en-US" altLang="zh-TW" dirty="0"/>
              <a:t>+Off</a:t>
            </a:r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1001uskOff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84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589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[3]</a:t>
            </a:r>
            <a:r>
              <a:rPr lang="zh-TW" altLang="en-US" sz="3600" dirty="0"/>
              <a:t>使用本地端</a:t>
            </a:r>
            <a:r>
              <a:rPr lang="en-US" altLang="zh-TW" sz="3600" dirty="0"/>
              <a:t>image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1802" y="2441449"/>
            <a:ext cx="7664958" cy="113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請參閱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教學環境設計暨使用手冊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52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3725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第一題 </a:t>
            </a:r>
            <a:r>
              <a:rPr lang="en-US" altLang="zh-TW" dirty="0" smtClean="0"/>
              <a:t>~ </a:t>
            </a:r>
            <a:r>
              <a:rPr lang="zh-TW" altLang="en-US" dirty="0" smtClean="0"/>
              <a:t>第二</a:t>
            </a:r>
            <a:r>
              <a:rPr lang="zh-TW" altLang="en-US" dirty="0"/>
              <a:t>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3" y="1462819"/>
            <a:ext cx="4302465" cy="34455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93" y="1396118"/>
            <a:ext cx="4066871" cy="34455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0827" y="4783349"/>
            <a:ext cx="333842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(Linux command)</a:t>
            </a:r>
          </a:p>
          <a:p>
            <a:endParaRPr lang="en-US" altLang="zh-TW" dirty="0"/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</a:p>
          <a:p>
            <a:endParaRPr lang="en-US" altLang="zh-TW" dirty="0"/>
          </a:p>
          <a:p>
            <a:r>
              <a:rPr lang="en-US" altLang="zh-TW" dirty="0" smtClean="0"/>
              <a:t>cat flag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82578" y="4783349"/>
            <a:ext cx="402906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(Linux command)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ls -l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s -al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s -AL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4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3725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第三題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第</a:t>
            </a:r>
            <a:r>
              <a:rPr lang="zh-TW" altLang="en-US" dirty="0"/>
              <a:t>四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5" y="1471963"/>
            <a:ext cx="4400550" cy="37301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25" y="1471963"/>
            <a:ext cx="4452658" cy="37301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828" y="5061585"/>
            <a:ext cx="333842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(Linux command)</a:t>
            </a:r>
          </a:p>
          <a:p>
            <a:endParaRPr lang="en-US" altLang="zh-TW" dirty="0"/>
          </a:p>
          <a:p>
            <a:r>
              <a:rPr lang="en-US" altLang="zh-TW" dirty="0" err="1" smtClean="0"/>
              <a:t>xxd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4890703" y="5061585"/>
            <a:ext cx="333842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(Linux command)</a:t>
            </a:r>
          </a:p>
          <a:p>
            <a:endParaRPr lang="en-US" altLang="zh-TW" dirty="0"/>
          </a:p>
          <a:p>
            <a:r>
              <a:rPr lang="en-US" altLang="zh-TW" dirty="0" smtClean="0"/>
              <a:t>base64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6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3725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第五題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86" y="1247965"/>
            <a:ext cx="5970427" cy="47121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02787" y="5696592"/>
            <a:ext cx="333842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(Linux command)</a:t>
            </a:r>
          </a:p>
          <a:p>
            <a:endParaRPr lang="en-US" altLang="zh-TW" dirty="0"/>
          </a:p>
          <a:p>
            <a:r>
              <a:rPr lang="en-US" altLang="zh-TW" dirty="0" smtClean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35633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5" y="854328"/>
            <a:ext cx="5521570" cy="60036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8610" y="209041"/>
            <a:ext cx="7886700" cy="888239"/>
          </a:xfrm>
        </p:spPr>
        <p:txBody>
          <a:bodyPr/>
          <a:lstStyle/>
          <a:p>
            <a:r>
              <a:rPr lang="zh-TW" altLang="en-US" dirty="0" smtClean="0"/>
              <a:t>初體驗隱寫</a:t>
            </a:r>
            <a:r>
              <a:rPr lang="zh-TW" altLang="en-US" dirty="0"/>
              <a:t>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03720" y="395540"/>
            <a:ext cx="3248406" cy="5152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隱寫術</a:t>
            </a:r>
            <a:r>
              <a:rPr lang="en-US" altLang="zh-TW" dirty="0" smtClean="0"/>
              <a:t>101-</a:t>
            </a:r>
            <a:r>
              <a:rPr lang="zh-TW" altLang="en-US" dirty="0" smtClean="0"/>
              <a:t>第一題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047" t="3153" r="9713" b="1022"/>
          <a:stretch/>
        </p:blipFill>
        <p:spPr>
          <a:xfrm>
            <a:off x="5346440" y="1097278"/>
            <a:ext cx="3394593" cy="5403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8610" y="209041"/>
            <a:ext cx="7886700" cy="888239"/>
          </a:xfrm>
        </p:spPr>
        <p:txBody>
          <a:bodyPr/>
          <a:lstStyle/>
          <a:p>
            <a:r>
              <a:rPr lang="zh-TW" altLang="en-US" dirty="0" smtClean="0"/>
              <a:t>初體驗隱寫</a:t>
            </a:r>
            <a:r>
              <a:rPr lang="zh-TW" altLang="en-US" dirty="0"/>
              <a:t>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03720" y="395540"/>
            <a:ext cx="3248406" cy="5152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隱寫術</a:t>
            </a:r>
            <a:r>
              <a:rPr lang="en-US" altLang="zh-TW" dirty="0" smtClean="0"/>
              <a:t>101-</a:t>
            </a:r>
            <a:r>
              <a:rPr lang="zh-TW" altLang="en-US" dirty="0" smtClean="0"/>
              <a:t>第一題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0570" y="2136330"/>
            <a:ext cx="46939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zh-TW" altLang="en-US" sz="4400" dirty="0" smtClean="0"/>
              <a:t>你能從生活中常用的</a:t>
            </a:r>
            <a:r>
              <a:rPr lang="en-US" altLang="zh-TW" sz="4400" dirty="0" smtClean="0"/>
              <a:t>WORD</a:t>
            </a:r>
            <a:r>
              <a:rPr lang="zh-TW" altLang="en-US" sz="4400" dirty="0" smtClean="0"/>
              <a:t>文件中，</a:t>
            </a:r>
            <a:endParaRPr lang="en-US" altLang="zh-TW" sz="4400" dirty="0" smtClean="0"/>
          </a:p>
          <a:p>
            <a:pPr algn="just" eaLnBrk="0" hangingPunct="0"/>
            <a:r>
              <a:rPr lang="zh-TW" altLang="en-US" sz="4400" dirty="0" smtClean="0"/>
              <a:t>找到駭客所隱藏的資訊嗎？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0143" y="6131007"/>
            <a:ext cx="466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本題教學目的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 文字隱藏與複製的</a:t>
            </a:r>
            <a:r>
              <a:rPr lang="zh-TW" altLang="en-US" dirty="0"/>
              <a:t>技術</a:t>
            </a:r>
          </a:p>
        </p:txBody>
      </p:sp>
    </p:spTree>
    <p:extLst>
      <p:ext uri="{BB962C8B-B14F-4D97-AF65-F5344CB8AC3E}">
        <p14:creationId xmlns:p14="http://schemas.microsoft.com/office/powerpoint/2010/main" val="10319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8338" y="237012"/>
            <a:ext cx="7886700" cy="72052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老師請說明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隱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術重要性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58" y="4535424"/>
            <a:ext cx="1194209" cy="11942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2" y="535445"/>
            <a:ext cx="1324203" cy="13242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00" y="2624327"/>
            <a:ext cx="1375126" cy="13751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0" y="1557095"/>
            <a:ext cx="1855915" cy="18559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66" y="1394766"/>
            <a:ext cx="1341240" cy="1341240"/>
          </a:xfrm>
          <a:prstGeom prst="rect">
            <a:avLst/>
          </a:prstGeom>
        </p:spPr>
      </p:pic>
      <p:sp>
        <p:nvSpPr>
          <p:cNvPr id="9" name="向左箭號 8"/>
          <p:cNvSpPr/>
          <p:nvPr/>
        </p:nvSpPr>
        <p:spPr>
          <a:xfrm flipH="1">
            <a:off x="2422557" y="2574138"/>
            <a:ext cx="1102574" cy="411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 rot="20237433" flipH="1">
            <a:off x="5633914" y="1823033"/>
            <a:ext cx="1102574" cy="411480"/>
          </a:xfrm>
          <a:prstGeom prst="leftArrow">
            <a:avLst>
              <a:gd name="adj1" fmla="val 473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 rot="2862072" flipH="1">
            <a:off x="5401819" y="4046313"/>
            <a:ext cx="1457484" cy="411480"/>
          </a:xfrm>
          <a:prstGeom prst="leftArrow">
            <a:avLst>
              <a:gd name="adj1" fmla="val 473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左箭號 11"/>
          <p:cNvSpPr/>
          <p:nvPr/>
        </p:nvSpPr>
        <p:spPr>
          <a:xfrm rot="1058414" flipH="1">
            <a:off x="5702470" y="2893394"/>
            <a:ext cx="1102574" cy="411480"/>
          </a:xfrm>
          <a:prstGeom prst="leftArrow">
            <a:avLst>
              <a:gd name="adj1" fmla="val 473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32" y="2953105"/>
            <a:ext cx="1413967" cy="141396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4470" y="4608038"/>
            <a:ext cx="567156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sz="2400" dirty="0"/>
              <a:t>隱寫術是一門</a:t>
            </a:r>
            <a:r>
              <a:rPr lang="zh-TW" altLang="en-US" sz="2400" dirty="0" smtClean="0"/>
              <a:t>關於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隱藏的技巧</a:t>
            </a:r>
            <a:r>
              <a:rPr lang="zh-TW" altLang="en-US" sz="2400" dirty="0" smtClean="0"/>
              <a:t>與科學</a:t>
            </a:r>
            <a:r>
              <a:rPr lang="zh-TW" altLang="en-US" sz="2400" dirty="0"/>
              <a:t>，所謂信息</a:t>
            </a:r>
            <a:r>
              <a:rPr lang="zh-TW" altLang="en-US" sz="2400" dirty="0" smtClean="0"/>
              <a:t>隱藏</a:t>
            </a:r>
            <a:r>
              <a:rPr lang="zh-TW" altLang="en-US" sz="2400" dirty="0"/>
              <a:t>指的是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不讓除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預期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的接收者之外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的任何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人知曉信息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的傳遞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事件或者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信息的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r>
              <a:rPr lang="zh-TW" altLang="en-US" sz="2400" dirty="0"/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267024" y="6241660"/>
            <a:ext cx="383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https://zh.wikipedia.org/zh-tw</a:t>
            </a:r>
            <a:r>
              <a:rPr lang="en-US" altLang="zh-TW" dirty="0" smtClean="0"/>
              <a:t>/</a:t>
            </a:r>
            <a:r>
              <a:rPr lang="zh-TW" altLang="en-US" dirty="0" smtClean="0"/>
              <a:t>隱寫術</a:t>
            </a:r>
            <a:endParaRPr lang="zh-TW" altLang="en-US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7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314" y="112143"/>
            <a:ext cx="851535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你會解第二題吃香蕉的小男孩嗎？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/>
              <a:t>鼓舞學生</a:t>
            </a:r>
            <a:r>
              <a:rPr lang="zh-TW" altLang="en-US" sz="3200" dirty="0" smtClean="0"/>
              <a:t>思考</a:t>
            </a:r>
            <a:r>
              <a:rPr lang="en-US" altLang="zh-TW" sz="3200" dirty="0" smtClean="0"/>
              <a:t>[</a:t>
            </a:r>
            <a:r>
              <a:rPr lang="zh-TW" altLang="en-US" sz="3200" dirty="0" smtClean="0"/>
              <a:t>本題在資安體驗營</a:t>
            </a:r>
            <a:r>
              <a:rPr lang="zh-TW" altLang="en-US" sz="3200" dirty="0" smtClean="0"/>
              <a:t>不會教</a:t>
            </a:r>
            <a:r>
              <a:rPr lang="en-US" altLang="zh-TW" sz="3200" dirty="0" smtClean="0"/>
              <a:t>]</a:t>
            </a:r>
            <a:endParaRPr lang="zh-TW" altLang="en-US" sz="3200" dirty="0"/>
          </a:p>
        </p:txBody>
      </p:sp>
      <p:pic>
        <p:nvPicPr>
          <p:cNvPr id="1026" name="Picture 2" descr="http://140.110.112.165/files/c361225d0b897905e087bce1feb56a7c/car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2167128"/>
            <a:ext cx="6071616" cy="455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658668" y="1407225"/>
            <a:ext cx="5826664" cy="475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隱寫術</a:t>
            </a:r>
            <a:r>
              <a:rPr lang="en-US" altLang="zh-TW" dirty="0" smtClean="0"/>
              <a:t>101-</a:t>
            </a:r>
            <a:r>
              <a:rPr lang="zh-TW" altLang="en-US" dirty="0" smtClean="0"/>
              <a:t>第二題</a:t>
            </a:r>
            <a:r>
              <a:rPr lang="en-US" altLang="zh-TW" dirty="0" smtClean="0"/>
              <a:t>:</a:t>
            </a:r>
            <a:r>
              <a:rPr lang="en-US" altLang="zh-TW" dirty="0"/>
              <a:t>banana-boy-20(</a:t>
            </a:r>
            <a:r>
              <a:rPr lang="zh-TW" altLang="en-US" dirty="0"/>
              <a:t>必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48" y="2249424"/>
            <a:ext cx="3580127" cy="369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99950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CTF==Capture the flag</a:t>
            </a:r>
            <a:br>
              <a:rPr lang="en-US" altLang="zh-TW" dirty="0" smtClean="0"/>
            </a:br>
            <a:r>
              <a:rPr lang="zh-TW" altLang="en-US" dirty="0" smtClean="0"/>
              <a:t>搶旗大賽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 r="19892" b="47788"/>
          <a:stretch/>
        </p:blipFill>
        <p:spPr>
          <a:xfrm>
            <a:off x="2382012" y="1477264"/>
            <a:ext cx="4379976" cy="506164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90E-E3BB-4BA5-8C23-F07AA1489C8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1186</Words>
  <Application>Microsoft Office PowerPoint</Application>
  <PresentationFormat>如螢幕大小 (4:3)</PresentationFormat>
  <Paragraphs>263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等线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資安體驗營教學手冊</vt:lpstr>
      <vt:lpstr>宗旨[請老師宣達計畫目的]</vt:lpstr>
      <vt:lpstr>本次演練平台</vt:lpstr>
      <vt:lpstr>PowerPoint 簡報</vt:lpstr>
      <vt:lpstr>初體驗隱寫術</vt:lpstr>
      <vt:lpstr>初體驗隱寫術</vt:lpstr>
      <vt:lpstr>老師請說明[隱寫術重要性]</vt:lpstr>
      <vt:lpstr>你會解第二題吃香蕉的小男孩嗎？ 鼓舞學生思考[本題在資安體驗營不會教]</vt:lpstr>
      <vt:lpstr>CTF==Capture the flag 搶旗大賽</vt:lpstr>
      <vt:lpstr>PowerPoint 簡報</vt:lpstr>
      <vt:lpstr>Ethics of code:資安倫理</vt:lpstr>
      <vt:lpstr>Ethics of code:資安倫理</vt:lpstr>
      <vt:lpstr>PowerPoint 簡報</vt:lpstr>
      <vt:lpstr>web的第一題: 本題教學目的: 網站原始碼 揭露的技術</vt:lpstr>
      <vt:lpstr>web的第二題 本題教學目的: 網站根目錄robots.txt 存取的技術</vt:lpstr>
      <vt:lpstr>web的第三題 本題教學目的: 網站編碼與解碼的技術</vt:lpstr>
      <vt:lpstr>PowerPoint 簡報</vt:lpstr>
      <vt:lpstr>編碼與解碼</vt:lpstr>
      <vt:lpstr>有許多編碼與解碼</vt:lpstr>
      <vt:lpstr>老師上課只須講解ASCII編碼與解碼</vt:lpstr>
      <vt:lpstr>要求學生解出其他四題[先請學生解題]</vt:lpstr>
      <vt:lpstr>PowerPoint 簡報</vt:lpstr>
      <vt:lpstr>Base 32原理? </vt:lpstr>
      <vt:lpstr>PowerPoint 簡報</vt:lpstr>
      <vt:lpstr>加密與解密-密碼學</vt:lpstr>
      <vt:lpstr>加密與解密-密碼學</vt:lpstr>
      <vt:lpstr>加密與解密-密碼學</vt:lpstr>
      <vt:lpstr>加密與解密-密碼學</vt:lpstr>
      <vt:lpstr>第一題:凱薩密碼</vt:lpstr>
      <vt:lpstr>第二題:密碼棒</vt:lpstr>
      <vt:lpstr>PowerPoint 簡報</vt:lpstr>
      <vt:lpstr>進階:維吉尼亞密碼</vt:lpstr>
      <vt:lpstr>進階:維吉尼亞密碼</vt:lpstr>
      <vt:lpstr>進階:維吉尼亞密碼</vt:lpstr>
      <vt:lpstr>進階:維吉尼亞密碼</vt:lpstr>
      <vt:lpstr>進階:維吉尼亞密碼</vt:lpstr>
      <vt:lpstr>PowerPoint 簡報</vt:lpstr>
      <vt:lpstr>網路概論:封包(Packet)</vt:lpstr>
      <vt:lpstr>網路封包分析: 使用wireshark</vt:lpstr>
      <vt:lpstr>網路封包分析  第一題 本題教學目的: 於封包中還原文件密碼的技術</vt:lpstr>
      <vt:lpstr>網路封包分析  第二題 本題教學目的: 分析request header的技術</vt:lpstr>
      <vt:lpstr>PowerPoint 簡報</vt:lpstr>
      <vt:lpstr>老師特別注意:</vt:lpstr>
      <vt:lpstr>[1]使用Win10 命令提示字元(CMD)連線</vt:lpstr>
      <vt:lpstr>[2]先連線至KSU Linux再連線到CTF題目</vt:lpstr>
      <vt:lpstr>[3]使用本地端image</vt:lpstr>
      <vt:lpstr>Linux 第一題 ~ 第二題</vt:lpstr>
      <vt:lpstr>Linux 第三題 ~ 第四題</vt:lpstr>
      <vt:lpstr>Linux 第五題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體驗營</dc:title>
  <dc:creator>Win7</dc:creator>
  <cp:lastModifiedBy>Eric .</cp:lastModifiedBy>
  <cp:revision>143</cp:revision>
  <dcterms:created xsi:type="dcterms:W3CDTF">2020-06-18T07:33:40Z</dcterms:created>
  <dcterms:modified xsi:type="dcterms:W3CDTF">2020-07-22T11:34:41Z</dcterms:modified>
</cp:coreProperties>
</file>