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5"/>
  </p:notesMasterIdLst>
  <p:sldIdLst>
    <p:sldId id="257" r:id="rId5"/>
    <p:sldId id="347" r:id="rId6"/>
    <p:sldId id="413" r:id="rId7"/>
    <p:sldId id="325" r:id="rId8"/>
    <p:sldId id="326" r:id="rId9"/>
    <p:sldId id="327" r:id="rId10"/>
    <p:sldId id="358" r:id="rId11"/>
    <p:sldId id="359" r:id="rId12"/>
    <p:sldId id="355" r:id="rId13"/>
    <p:sldId id="356" r:id="rId14"/>
    <p:sldId id="357" r:id="rId15"/>
    <p:sldId id="346" r:id="rId16"/>
    <p:sldId id="330" r:id="rId17"/>
    <p:sldId id="320" r:id="rId18"/>
    <p:sldId id="303" r:id="rId19"/>
    <p:sldId id="360" r:id="rId20"/>
    <p:sldId id="311" r:id="rId21"/>
    <p:sldId id="348" r:id="rId22"/>
    <p:sldId id="414" r:id="rId23"/>
    <p:sldId id="337" r:id="rId24"/>
    <p:sldId id="349" r:id="rId25"/>
    <p:sldId id="331" r:id="rId26"/>
    <p:sldId id="350" r:id="rId27"/>
    <p:sldId id="353" r:id="rId28"/>
    <p:sldId id="351" r:id="rId29"/>
    <p:sldId id="354" r:id="rId30"/>
    <p:sldId id="352" r:id="rId31"/>
    <p:sldId id="332" r:id="rId32"/>
    <p:sldId id="333" r:id="rId33"/>
    <p:sldId id="344" r:id="rId34"/>
    <p:sldId id="345" r:id="rId35"/>
    <p:sldId id="336" r:id="rId36"/>
    <p:sldId id="298" r:id="rId37"/>
    <p:sldId id="297" r:id="rId38"/>
    <p:sldId id="362" r:id="rId39"/>
    <p:sldId id="339" r:id="rId40"/>
    <p:sldId id="408" r:id="rId41"/>
    <p:sldId id="364" r:id="rId42"/>
    <p:sldId id="340" r:id="rId43"/>
    <p:sldId id="400" r:id="rId44"/>
    <p:sldId id="410" r:id="rId45"/>
    <p:sldId id="401" r:id="rId46"/>
    <p:sldId id="341" r:id="rId47"/>
    <p:sldId id="407" r:id="rId48"/>
    <p:sldId id="404" r:id="rId49"/>
    <p:sldId id="369" r:id="rId50"/>
    <p:sldId id="406" r:id="rId51"/>
    <p:sldId id="371" r:id="rId52"/>
    <p:sldId id="372" r:id="rId53"/>
    <p:sldId id="373" r:id="rId54"/>
    <p:sldId id="374" r:id="rId55"/>
    <p:sldId id="375" r:id="rId56"/>
    <p:sldId id="376" r:id="rId57"/>
    <p:sldId id="377" r:id="rId58"/>
    <p:sldId id="415" r:id="rId59"/>
    <p:sldId id="411" r:id="rId60"/>
    <p:sldId id="412" r:id="rId61"/>
    <p:sldId id="381" r:id="rId62"/>
    <p:sldId id="382" r:id="rId63"/>
    <p:sldId id="383" r:id="rId64"/>
    <p:sldId id="384" r:id="rId65"/>
    <p:sldId id="385" r:id="rId66"/>
    <p:sldId id="386" r:id="rId67"/>
    <p:sldId id="387" r:id="rId68"/>
    <p:sldId id="388" r:id="rId69"/>
    <p:sldId id="389" r:id="rId70"/>
    <p:sldId id="390" r:id="rId71"/>
    <p:sldId id="399" r:id="rId72"/>
    <p:sldId id="391" r:id="rId73"/>
    <p:sldId id="392" r:id="rId74"/>
    <p:sldId id="393" r:id="rId75"/>
    <p:sldId id="394" r:id="rId76"/>
    <p:sldId id="397" r:id="rId77"/>
    <p:sldId id="398" r:id="rId78"/>
    <p:sldId id="395" r:id="rId79"/>
    <p:sldId id="396" r:id="rId80"/>
    <p:sldId id="379" r:id="rId81"/>
    <p:sldId id="380" r:id="rId82"/>
    <p:sldId id="342" r:id="rId83"/>
    <p:sldId id="290"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4944750-5D0D-4F86-B7A6-4AF2AE21186F}">
          <p14:sldIdLst>
            <p14:sldId id="257"/>
            <p14:sldId id="347"/>
            <p14:sldId id="413"/>
            <p14:sldId id="325"/>
            <p14:sldId id="326"/>
            <p14:sldId id="327"/>
            <p14:sldId id="358"/>
            <p14:sldId id="359"/>
            <p14:sldId id="355"/>
            <p14:sldId id="356"/>
            <p14:sldId id="357"/>
            <p14:sldId id="346"/>
          </p14:sldIdLst>
        </p14:section>
        <p14:section name="Functions" id="{33C104DE-A3FF-405F-BD22-1F4D060C01CF}">
          <p14:sldIdLst>
            <p14:sldId id="330"/>
            <p14:sldId id="320"/>
            <p14:sldId id="303"/>
            <p14:sldId id="360"/>
            <p14:sldId id="311"/>
            <p14:sldId id="348"/>
            <p14:sldId id="414"/>
            <p14:sldId id="337"/>
            <p14:sldId id="349"/>
            <p14:sldId id="331"/>
            <p14:sldId id="350"/>
            <p14:sldId id="353"/>
            <p14:sldId id="351"/>
            <p14:sldId id="354"/>
            <p14:sldId id="352"/>
            <p14:sldId id="332"/>
            <p14:sldId id="333"/>
            <p14:sldId id="344"/>
            <p14:sldId id="345"/>
            <p14:sldId id="336"/>
            <p14:sldId id="298"/>
            <p14:sldId id="297"/>
            <p14:sldId id="362"/>
          </p14:sldIdLst>
        </p14:section>
        <p14:section name="Logic Apps" id="{0FCDAB12-7142-4F20-B871-3A10CFD3652C}">
          <p14:sldIdLst>
            <p14:sldId id="339"/>
            <p14:sldId id="408"/>
            <p14:sldId id="364"/>
            <p14:sldId id="340"/>
            <p14:sldId id="400"/>
            <p14:sldId id="410"/>
            <p14:sldId id="401"/>
            <p14:sldId id="341"/>
            <p14:sldId id="407"/>
            <p14:sldId id="404"/>
            <p14:sldId id="369"/>
            <p14:sldId id="406"/>
            <p14:sldId id="371"/>
            <p14:sldId id="372"/>
            <p14:sldId id="373"/>
            <p14:sldId id="374"/>
            <p14:sldId id="375"/>
            <p14:sldId id="376"/>
            <p14:sldId id="377"/>
            <p14:sldId id="415"/>
            <p14:sldId id="411"/>
            <p14:sldId id="412"/>
          </p14:sldIdLst>
        </p14:section>
        <p14:section name="Event Grid" id="{8E0A839E-E0D2-46E8-BBEF-B53BCA39ADC0}">
          <p14:sldIdLst>
            <p14:sldId id="381"/>
            <p14:sldId id="382"/>
            <p14:sldId id="383"/>
            <p14:sldId id="384"/>
            <p14:sldId id="385"/>
            <p14:sldId id="386"/>
            <p14:sldId id="387"/>
            <p14:sldId id="388"/>
            <p14:sldId id="389"/>
            <p14:sldId id="390"/>
            <p14:sldId id="399"/>
            <p14:sldId id="391"/>
            <p14:sldId id="392"/>
            <p14:sldId id="393"/>
            <p14:sldId id="394"/>
            <p14:sldId id="397"/>
            <p14:sldId id="398"/>
            <p14:sldId id="395"/>
            <p14:sldId id="396"/>
          </p14:sldIdLst>
        </p14:section>
        <p14:section name="Wrap Up" id="{FE058FDA-1C7F-416E-A2F2-DC0126252124}">
          <p14:sldIdLst>
            <p14:sldId id="379"/>
            <p14:sldId id="380"/>
            <p14:sldId id="342"/>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Anderson (ZUMO)" initials="CA(" lastIdx="4" clrIdx="0">
    <p:extLst/>
  </p:cmAuthor>
  <p:cmAuthor id="2" name="Andrew Coates (DX AUSTRALIA)" initials="AA" lastIdx="1" clrIdx="1">
    <p:extLst/>
  </p:cmAuthor>
  <p:cmAuthor id="3" name="Yochay Kiriaty" initials="YK" lastIdx="2" clrIdx="2">
    <p:extLst/>
  </p:cmAuthor>
  <p:cmAuthor id="4" name="Jeremy Thake" initials="JT"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3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arkol" userId="1003000094F82370@LIVE.COM" providerId="AD" clId="Web-{94D9F442-78A0-4AE2-87B8-40DCFF357293}"/>
    <pc:docChg chg="modSld">
      <pc:chgData name="David Barkol" userId="1003000094F82370@LIVE.COM" providerId="AD" clId="Web-{94D9F442-78A0-4AE2-87B8-40DCFF357293}" dt="2017-11-14T14:38:46.458" v="15"/>
      <pc:docMkLst>
        <pc:docMk/>
      </pc:docMkLst>
      <pc:sldChg chg="modSp">
        <pc:chgData name="David Barkol" userId="1003000094F82370@LIVE.COM" providerId="AD" clId="Web-{94D9F442-78A0-4AE2-87B8-40DCFF357293}" dt="2017-11-14T14:38:46.458" v="14"/>
        <pc:sldMkLst>
          <pc:docMk/>
          <pc:sldMk cId="2133472153" sldId="413"/>
        </pc:sldMkLst>
        <pc:spChg chg="mod">
          <ac:chgData name="David Barkol" userId="1003000094F82370@LIVE.COM" providerId="AD" clId="Web-{94D9F442-78A0-4AE2-87B8-40DCFF357293}" dt="2017-11-14T14:38:46.458" v="14"/>
          <ac:spMkLst>
            <pc:docMk/>
            <pc:sldMk cId="2133472153" sldId="413"/>
            <ac:spMk id="14" creationId="{289366B6-4E0D-4BC8-A888-F97282452CBE}"/>
          </ac:spMkLst>
        </pc:spChg>
      </pc:sldChg>
    </pc:docChg>
  </pc:docChgLst>
  <pc:docChgLst>
    <pc:chgData name="Pete Roden" userId="a16b3706-0f29-4b90-bf79-12182ed67637" providerId="ADAL" clId="{AFA0436F-DFFC-4B27-A6DE-56ABF3D0BBA2}"/>
    <pc:docChg chg="addSld delSld modSld sldOrd modSection">
      <pc:chgData name="Pete Roden" userId="a16b3706-0f29-4b90-bf79-12182ed67637" providerId="ADAL" clId="{AFA0436F-DFFC-4B27-A6DE-56ABF3D0BBA2}" dt="2017-10-06T20:15:21.606" v="82" actId="2696"/>
      <pc:docMkLst>
        <pc:docMk/>
      </pc:docMkLst>
      <pc:sldChg chg="ord modTransition">
        <pc:chgData name="Pete Roden" userId="a16b3706-0f29-4b90-bf79-12182ed67637" providerId="ADAL" clId="{AFA0436F-DFFC-4B27-A6DE-56ABF3D0BBA2}" dt="2017-10-06T19:25:52.262" v="3" actId="2696"/>
        <pc:sldMkLst>
          <pc:docMk/>
          <pc:sldMk cId="3719274957" sldId="297"/>
        </pc:sldMkLst>
      </pc:sldChg>
      <pc:sldChg chg="ord modTransition">
        <pc:chgData name="Pete Roden" userId="a16b3706-0f29-4b90-bf79-12182ed67637" providerId="ADAL" clId="{AFA0436F-DFFC-4B27-A6DE-56ABF3D0BBA2}" dt="2017-10-06T19:25:52.262" v="3" actId="2696"/>
        <pc:sldMkLst>
          <pc:docMk/>
          <pc:sldMk cId="3574765657" sldId="298"/>
        </pc:sldMkLst>
      </pc:sldChg>
      <pc:sldChg chg="modTransition">
        <pc:chgData name="Pete Roden" userId="a16b3706-0f29-4b90-bf79-12182ed67637" providerId="ADAL" clId="{AFA0436F-DFFC-4B27-A6DE-56ABF3D0BBA2}" dt="2017-10-06T19:17:01.554" v="0" actId="2696"/>
        <pc:sldMkLst>
          <pc:docMk/>
          <pc:sldMk cId="3838803172" sldId="303"/>
        </pc:sldMkLst>
      </pc:sldChg>
      <pc:sldChg chg="modSp delCm">
        <pc:chgData name="Pete Roden" userId="a16b3706-0f29-4b90-bf79-12182ed67637" providerId="ADAL" clId="{AFA0436F-DFFC-4B27-A6DE-56ABF3D0BBA2}" dt="2017-10-06T19:55:25.535" v="11" actId="2696"/>
        <pc:sldMkLst>
          <pc:docMk/>
          <pc:sldMk cId="728226227" sldId="311"/>
        </pc:sldMkLst>
        <pc:spChg chg="mod">
          <ac:chgData name="Pete Roden" userId="a16b3706-0f29-4b90-bf79-12182ed67637" providerId="ADAL" clId="{AFA0436F-DFFC-4B27-A6DE-56ABF3D0BBA2}" dt="2017-10-06T19:55:25.535" v="11" actId="2696"/>
          <ac:spMkLst>
            <pc:docMk/>
            <pc:sldMk cId="728226227" sldId="311"/>
            <ac:spMk id="3" creationId="{00000000-0000-0000-0000-000000000000}"/>
          </ac:spMkLst>
        </pc:spChg>
      </pc:sldChg>
      <pc:sldChg chg="ord modTransition">
        <pc:chgData name="Pete Roden" userId="a16b3706-0f29-4b90-bf79-12182ed67637" providerId="ADAL" clId="{AFA0436F-DFFC-4B27-A6DE-56ABF3D0BBA2}" dt="2017-10-06T19:57:03.196" v="79" actId="2696"/>
        <pc:sldMkLst>
          <pc:docMk/>
          <pc:sldMk cId="3891067619" sldId="336"/>
        </pc:sldMkLst>
      </pc:sldChg>
      <pc:sldChg chg="modSp ord">
        <pc:chgData name="Pete Roden" userId="a16b3706-0f29-4b90-bf79-12182ed67637" providerId="ADAL" clId="{AFA0436F-DFFC-4B27-A6DE-56ABF3D0BBA2}" dt="2017-10-06T19:56:29.635" v="78" actId="1035"/>
        <pc:sldMkLst>
          <pc:docMk/>
          <pc:sldMk cId="3419396478" sldId="337"/>
        </pc:sldMkLst>
        <pc:spChg chg="mod">
          <ac:chgData name="Pete Roden" userId="a16b3706-0f29-4b90-bf79-12182ed67637" providerId="ADAL" clId="{AFA0436F-DFFC-4B27-A6DE-56ABF3D0BBA2}" dt="2017-10-06T19:55:55.882" v="13" actId="20577"/>
          <ac:spMkLst>
            <pc:docMk/>
            <pc:sldMk cId="3419396478" sldId="337"/>
            <ac:spMk id="2" creationId="{8D0E00BC-621C-4EA2-98A5-415DD1FA33B7}"/>
          </ac:spMkLst>
        </pc:spChg>
        <pc:spChg chg="mod">
          <ac:chgData name="Pete Roden" userId="a16b3706-0f29-4b90-bf79-12182ed67637" providerId="ADAL" clId="{AFA0436F-DFFC-4B27-A6DE-56ABF3D0BBA2}" dt="2017-10-06T19:56:29.635" v="78" actId="1035"/>
          <ac:spMkLst>
            <pc:docMk/>
            <pc:sldMk cId="3419396478" sldId="337"/>
            <ac:spMk id="3" creationId="{9E7F99F0-EC9F-4765-BF52-ADD9CB25BB2D}"/>
          </ac:spMkLst>
        </pc:spChg>
      </pc:sldChg>
      <pc:sldChg chg="ord modTransition">
        <pc:chgData name="Pete Roden" userId="a16b3706-0f29-4b90-bf79-12182ed67637" providerId="ADAL" clId="{AFA0436F-DFFC-4B27-A6DE-56ABF3D0BBA2}" dt="2017-10-06T19:57:07.909" v="80" actId="2696"/>
        <pc:sldMkLst>
          <pc:docMk/>
          <pc:sldMk cId="2534664621" sldId="344"/>
        </pc:sldMkLst>
      </pc:sldChg>
      <pc:sldChg chg="ord modTransition">
        <pc:chgData name="Pete Roden" userId="a16b3706-0f29-4b90-bf79-12182ed67637" providerId="ADAL" clId="{AFA0436F-DFFC-4B27-A6DE-56ABF3D0BBA2}" dt="2017-10-06T19:57:10.214" v="81" actId="2696"/>
        <pc:sldMkLst>
          <pc:docMk/>
          <pc:sldMk cId="3723026421" sldId="345"/>
        </pc:sldMkLst>
      </pc:sldChg>
      <pc:sldChg chg="add">
        <pc:chgData name="Pete Roden" userId="a16b3706-0f29-4b90-bf79-12182ed67637" providerId="ADAL" clId="{AFA0436F-DFFC-4B27-A6DE-56ABF3D0BBA2}" dt="2017-10-06T19:53:52.919" v="7" actId="2696"/>
        <pc:sldMkLst>
          <pc:docMk/>
          <pc:sldMk cId="2977508836" sldId="379"/>
        </pc:sldMkLst>
      </pc:sldChg>
      <pc:sldChg chg="add">
        <pc:chgData name="Pete Roden" userId="a16b3706-0f29-4b90-bf79-12182ed67637" providerId="ADAL" clId="{AFA0436F-DFFC-4B27-A6DE-56ABF3D0BBA2}" dt="2017-10-06T19:53:52.919" v="7" actId="2696"/>
        <pc:sldMkLst>
          <pc:docMk/>
          <pc:sldMk cId="2848944107" sldId="380"/>
        </pc:sldMkLst>
      </pc:sldChg>
    </pc:docChg>
  </pc:docChgLst>
  <pc:docChgLst>
    <pc:chgData name="David Barkol" userId="98312797-98a8-4e8f-b897-9461865a1317" providerId="ADAL" clId="{ECA21FF5-CCD3-4D45-93D8-42A5EA6377E6}"/>
    <pc:docChg chg="undo custSel addSld delSld modSld sldOrd modSection">
      <pc:chgData name="David Barkol" userId="98312797-98a8-4e8f-b897-9461865a1317" providerId="ADAL" clId="{ECA21FF5-CCD3-4D45-93D8-42A5EA6377E6}" dt="2017-10-10T05:43:54.531" v="3786" actId="20577"/>
      <pc:docMkLst>
        <pc:docMk/>
      </pc:docMkLst>
      <pc:sldChg chg="modSp add modAnim modNotesTx">
        <pc:chgData name="David Barkol" userId="98312797-98a8-4e8f-b897-9461865a1317" providerId="ADAL" clId="{ECA21FF5-CCD3-4D45-93D8-42A5EA6377E6}" dt="2017-10-10T05:23:44.728" v="1311" actId="20577"/>
        <pc:sldMkLst>
          <pc:docMk/>
          <pc:sldMk cId="2508721242" sldId="381"/>
        </pc:sldMkLst>
        <pc:spChg chg="mod">
          <ac:chgData name="David Barkol" userId="98312797-98a8-4e8f-b897-9461865a1317" providerId="ADAL" clId="{ECA21FF5-CCD3-4D45-93D8-42A5EA6377E6}" dt="2017-10-10T05:13:53.950" v="52" actId="20577"/>
          <ac:spMkLst>
            <pc:docMk/>
            <pc:sldMk cId="2508721242" sldId="381"/>
            <ac:spMk id="5" creationId="{00000000-0000-0000-0000-000000000000}"/>
          </ac:spMkLst>
        </pc:spChg>
        <pc:picChg chg="mod">
          <ac:chgData name="David Barkol" userId="98312797-98a8-4e8f-b897-9461865a1317" providerId="ADAL" clId="{ECA21FF5-CCD3-4D45-93D8-42A5EA6377E6}" dt="2017-10-10T05:12:54.782" v="47" actId="2085"/>
          <ac:picMkLst>
            <pc:docMk/>
            <pc:sldMk cId="2508721242" sldId="381"/>
            <ac:picMk id="6" creationId="{00000000-0000-0000-0000-000000000000}"/>
          </ac:picMkLst>
        </pc:picChg>
      </pc:sldChg>
      <pc:sldChg chg="add modNotesTx">
        <pc:chgData name="David Barkol" userId="98312797-98a8-4e8f-b897-9461865a1317" providerId="ADAL" clId="{ECA21FF5-CCD3-4D45-93D8-42A5EA6377E6}" dt="2017-10-10T05:25:23.381" v="1493" actId="20577"/>
        <pc:sldMkLst>
          <pc:docMk/>
          <pc:sldMk cId="2612928580" sldId="382"/>
        </pc:sldMkLst>
      </pc:sldChg>
      <pc:sldChg chg="add modNotesTx">
        <pc:chgData name="David Barkol" userId="98312797-98a8-4e8f-b897-9461865a1317" providerId="ADAL" clId="{ECA21FF5-CCD3-4D45-93D8-42A5EA6377E6}" dt="2017-10-10T05:27:23.549" v="1844" actId="20577"/>
        <pc:sldMkLst>
          <pc:docMk/>
          <pc:sldMk cId="1949103129" sldId="383"/>
        </pc:sldMkLst>
      </pc:sldChg>
      <pc:sldChg chg="add modNotesTx">
        <pc:chgData name="David Barkol" userId="98312797-98a8-4e8f-b897-9461865a1317" providerId="ADAL" clId="{ECA21FF5-CCD3-4D45-93D8-42A5EA6377E6}" dt="2017-10-10T05:28:55.070" v="2156" actId="313"/>
        <pc:sldMkLst>
          <pc:docMk/>
          <pc:sldMk cId="99650146" sldId="384"/>
        </pc:sldMkLst>
      </pc:sldChg>
      <pc:sldChg chg="add modNotesTx">
        <pc:chgData name="David Barkol" userId="98312797-98a8-4e8f-b897-9461865a1317" providerId="ADAL" clId="{ECA21FF5-CCD3-4D45-93D8-42A5EA6377E6}" dt="2017-10-10T05:30:17.896" v="2404" actId="20577"/>
        <pc:sldMkLst>
          <pc:docMk/>
          <pc:sldMk cId="3763325844" sldId="385"/>
        </pc:sldMkLst>
      </pc:sldChg>
      <pc:sldChg chg="add modNotesTx">
        <pc:chgData name="David Barkol" userId="98312797-98a8-4e8f-b897-9461865a1317" providerId="ADAL" clId="{ECA21FF5-CCD3-4D45-93D8-42A5EA6377E6}" dt="2017-10-10T05:31:02.648" v="2470" actId="20577"/>
        <pc:sldMkLst>
          <pc:docMk/>
          <pc:sldMk cId="1673939670" sldId="386"/>
        </pc:sldMkLst>
      </pc:sldChg>
      <pc:sldChg chg="add modNotesTx">
        <pc:chgData name="David Barkol" userId="98312797-98a8-4e8f-b897-9461865a1317" providerId="ADAL" clId="{ECA21FF5-CCD3-4D45-93D8-42A5EA6377E6}" dt="2017-10-10T05:31:37.651" v="2554" actId="20577"/>
        <pc:sldMkLst>
          <pc:docMk/>
          <pc:sldMk cId="1388286130" sldId="387"/>
        </pc:sldMkLst>
      </pc:sldChg>
      <pc:sldChg chg="add modNotesTx">
        <pc:chgData name="David Barkol" userId="98312797-98a8-4e8f-b897-9461865a1317" providerId="ADAL" clId="{ECA21FF5-CCD3-4D45-93D8-42A5EA6377E6}" dt="2017-10-10T05:32:41.835" v="2634" actId="20577"/>
        <pc:sldMkLst>
          <pc:docMk/>
          <pc:sldMk cId="857865253" sldId="388"/>
        </pc:sldMkLst>
      </pc:sldChg>
      <pc:sldChg chg="add modNotesTx">
        <pc:chgData name="David Barkol" userId="98312797-98a8-4e8f-b897-9461865a1317" providerId="ADAL" clId="{ECA21FF5-CCD3-4D45-93D8-42A5EA6377E6}" dt="2017-10-10T05:35:16.224" v="2889" actId="20577"/>
        <pc:sldMkLst>
          <pc:docMk/>
          <pc:sldMk cId="1770835713" sldId="389"/>
        </pc:sldMkLst>
      </pc:sldChg>
      <pc:sldChg chg="add modNotesTx">
        <pc:chgData name="David Barkol" userId="98312797-98a8-4e8f-b897-9461865a1317" providerId="ADAL" clId="{ECA21FF5-CCD3-4D45-93D8-42A5EA6377E6}" dt="2017-10-10T05:37:53.757" v="3269" actId="313"/>
        <pc:sldMkLst>
          <pc:docMk/>
          <pc:sldMk cId="1902757037" sldId="390"/>
        </pc:sldMkLst>
      </pc:sldChg>
      <pc:sldChg chg="add">
        <pc:chgData name="David Barkol" userId="98312797-98a8-4e8f-b897-9461865a1317" providerId="ADAL" clId="{ECA21FF5-CCD3-4D45-93D8-42A5EA6377E6}" dt="2017-10-09T15:02:59.950" v="40" actId="20577"/>
        <pc:sldMkLst>
          <pc:docMk/>
          <pc:sldMk cId="967051636" sldId="391"/>
        </pc:sldMkLst>
      </pc:sldChg>
      <pc:sldChg chg="add modNotesTx">
        <pc:chgData name="David Barkol" userId="98312797-98a8-4e8f-b897-9461865a1317" providerId="ADAL" clId="{ECA21FF5-CCD3-4D45-93D8-42A5EA6377E6}" dt="2017-10-10T05:41:41.846" v="3439" actId="20577"/>
        <pc:sldMkLst>
          <pc:docMk/>
          <pc:sldMk cId="1615763898" sldId="392"/>
        </pc:sldMkLst>
      </pc:sldChg>
      <pc:sldChg chg="add modNotesTx">
        <pc:chgData name="David Barkol" userId="98312797-98a8-4e8f-b897-9461865a1317" providerId="ADAL" clId="{ECA21FF5-CCD3-4D45-93D8-42A5EA6377E6}" dt="2017-10-10T05:42:47.442" v="3632" actId="20577"/>
        <pc:sldMkLst>
          <pc:docMk/>
          <pc:sldMk cId="3488100897" sldId="393"/>
        </pc:sldMkLst>
      </pc:sldChg>
      <pc:sldChg chg="add modNotesTx">
        <pc:chgData name="David Barkol" userId="98312797-98a8-4e8f-b897-9461865a1317" providerId="ADAL" clId="{ECA21FF5-CCD3-4D45-93D8-42A5EA6377E6}" dt="2017-10-10T05:43:54.531" v="3786" actId="20577"/>
        <pc:sldMkLst>
          <pc:docMk/>
          <pc:sldMk cId="1522827881" sldId="394"/>
        </pc:sldMkLst>
      </pc:sldChg>
      <pc:sldChg chg="add ord">
        <pc:chgData name="David Barkol" userId="98312797-98a8-4e8f-b897-9461865a1317" providerId="ADAL" clId="{ECA21FF5-CCD3-4D45-93D8-42A5EA6377E6}" dt="2017-10-09T15:04:38.899" v="42" actId="20577"/>
        <pc:sldMkLst>
          <pc:docMk/>
          <pc:sldMk cId="2686805649" sldId="395"/>
        </pc:sldMkLst>
      </pc:sldChg>
      <pc:sldChg chg="add ord">
        <pc:chgData name="David Barkol" userId="98312797-98a8-4e8f-b897-9461865a1317" providerId="ADAL" clId="{ECA21FF5-CCD3-4D45-93D8-42A5EA6377E6}" dt="2017-10-09T15:04:38.899" v="42" actId="20577"/>
        <pc:sldMkLst>
          <pc:docMk/>
          <pc:sldMk cId="2487100503" sldId="396"/>
        </pc:sldMkLst>
      </pc:sldChg>
      <pc:sldChg chg="modSp add setBg">
        <pc:chgData name="David Barkol" userId="98312797-98a8-4e8f-b897-9461865a1317" providerId="ADAL" clId="{ECA21FF5-CCD3-4D45-93D8-42A5EA6377E6}" dt="2017-10-09T15:05:23.047" v="44" actId="20577"/>
        <pc:sldMkLst>
          <pc:docMk/>
          <pc:sldMk cId="4118469142" sldId="397"/>
        </pc:sldMkLst>
        <pc:spChg chg="mod">
          <ac:chgData name="David Barkol" userId="98312797-98a8-4e8f-b897-9461865a1317" providerId="ADAL" clId="{ECA21FF5-CCD3-4D45-93D8-42A5EA6377E6}" dt="2017-10-09T15:05:23.047" v="44" actId="20577"/>
          <ac:spMkLst>
            <pc:docMk/>
            <pc:sldMk cId="4118469142" sldId="397"/>
            <ac:spMk id="2" creationId="{3292D663-AF84-4247-AA46-4307CD96F14F}"/>
          </ac:spMkLst>
        </pc:spChg>
      </pc:sldChg>
      <pc:sldChg chg="add modTransition">
        <pc:chgData name="David Barkol" userId="98312797-98a8-4e8f-b897-9461865a1317" providerId="ADAL" clId="{ECA21FF5-CCD3-4D45-93D8-42A5EA6377E6}" dt="2017-10-09T15:05:33.929" v="45" actId="20577"/>
        <pc:sldMkLst>
          <pc:docMk/>
          <pc:sldMk cId="2491554975" sldId="398"/>
        </pc:sldMkLst>
      </pc:sldChg>
      <pc:sldChg chg="add modNotesTx">
        <pc:chgData name="David Barkol" userId="98312797-98a8-4e8f-b897-9461865a1317" providerId="ADAL" clId="{ECA21FF5-CCD3-4D45-93D8-42A5EA6377E6}" dt="2017-10-10T05:39:21.215" v="3350" actId="20577"/>
        <pc:sldMkLst>
          <pc:docMk/>
          <pc:sldMk cId="369258262" sldId="399"/>
        </pc:sldMkLst>
      </pc:sldChg>
      <pc:sldMasterChg chg="delSldLayout">
        <pc:chgData name="David Barkol" userId="98312797-98a8-4e8f-b897-9461865a1317" providerId="ADAL" clId="{ECA21FF5-CCD3-4D45-93D8-42A5EA6377E6}" dt="2017-10-06T20:16:40.350" v="3" actId="2696"/>
        <pc:sldMasterMkLst>
          <pc:docMk/>
          <pc:sldMasterMk cId="2454568383" sldId="2147483873"/>
        </pc:sldMasterMkLst>
      </pc:sldMasterChg>
    </pc:docChg>
  </pc:docChgLst>
  <pc:docChgLst>
    <pc:chgData name="Pete Roden" userId="a16b3706-0f29-4b90-bf79-12182ed67637" providerId="ADAL" clId="{0AD471F0-DCFC-466F-B82B-7AF4BF5A32BB}"/>
    <pc:docChg chg="undo custSel addSld delSld modSld sldOrd delSection modSection">
      <pc:chgData name="Pete Roden" userId="a16b3706-0f29-4b90-bf79-12182ed67637" providerId="ADAL" clId="{0AD471F0-DCFC-466F-B82B-7AF4BF5A32BB}" dt="2017-10-11T18:32:30.240" v="568" actId="18676"/>
      <pc:docMkLst>
        <pc:docMk/>
      </pc:docMkLst>
      <pc:sldChg chg="delSp modSp delAnim">
        <pc:chgData name="Pete Roden" userId="a16b3706-0f29-4b90-bf79-12182ed67637" providerId="ADAL" clId="{0AD471F0-DCFC-466F-B82B-7AF4BF5A32BB}" dt="2017-10-05T17:01:01.688" v="288" actId="20577"/>
        <pc:sldMkLst>
          <pc:docMk/>
          <pc:sldMk cId="3838803172" sldId="303"/>
        </pc:sldMkLst>
        <pc:spChg chg="mod">
          <ac:chgData name="Pete Roden" userId="a16b3706-0f29-4b90-bf79-12182ed67637" providerId="ADAL" clId="{0AD471F0-DCFC-466F-B82B-7AF4BF5A32BB}" dt="2017-10-05T17:01:01.688" v="288" actId="20577"/>
          <ac:spMkLst>
            <pc:docMk/>
            <pc:sldMk cId="3838803172" sldId="303"/>
            <ac:spMk id="4" creationId="{00000000-0000-0000-0000-000000000000}"/>
          </ac:spMkLst>
        </pc:spChg>
        <pc:spChg chg="del">
          <ac:chgData name="Pete Roden" userId="a16b3706-0f29-4b90-bf79-12182ed67637" providerId="ADAL" clId="{0AD471F0-DCFC-466F-B82B-7AF4BF5A32BB}" dt="2017-10-05T17:00:33.673" v="262" actId="478"/>
          <ac:spMkLst>
            <pc:docMk/>
            <pc:sldMk cId="3838803172" sldId="303"/>
            <ac:spMk id="63" creationId="{00000000-0000-0000-0000-000000000000}"/>
          </ac:spMkLst>
        </pc:spChg>
        <pc:grpChg chg="del">
          <ac:chgData name="Pete Roden" userId="a16b3706-0f29-4b90-bf79-12182ed67637" providerId="ADAL" clId="{0AD471F0-DCFC-466F-B82B-7AF4BF5A32BB}" dt="2017-10-05T17:00:33.673" v="262" actId="478"/>
          <ac:grpSpMkLst>
            <pc:docMk/>
            <pc:sldMk cId="3838803172" sldId="303"/>
            <ac:grpSpMk id="388" creationId="{00000000-0000-0000-0000-000000000000}"/>
          </ac:grpSpMkLst>
        </pc:grpChg>
        <pc:grpChg chg="del">
          <ac:chgData name="Pete Roden" userId="a16b3706-0f29-4b90-bf79-12182ed67637" providerId="ADAL" clId="{0AD471F0-DCFC-466F-B82B-7AF4BF5A32BB}" dt="2017-10-05T17:00:33.673" v="262" actId="478"/>
          <ac:grpSpMkLst>
            <pc:docMk/>
            <pc:sldMk cId="3838803172" sldId="303"/>
            <ac:grpSpMk id="389" creationId="{00000000-0000-0000-0000-000000000000}"/>
          </ac:grpSpMkLst>
        </pc:grpChg>
        <pc:grpChg chg="del">
          <ac:chgData name="Pete Roden" userId="a16b3706-0f29-4b90-bf79-12182ed67637" providerId="ADAL" clId="{0AD471F0-DCFC-466F-B82B-7AF4BF5A32BB}" dt="2017-10-05T17:00:33.673" v="262" actId="478"/>
          <ac:grpSpMkLst>
            <pc:docMk/>
            <pc:sldMk cId="3838803172" sldId="303"/>
            <ac:grpSpMk id="391" creationId="{00000000-0000-0000-0000-000000000000}"/>
          </ac:grpSpMkLst>
        </pc:grpChg>
        <pc:grpChg chg="del">
          <ac:chgData name="Pete Roden" userId="a16b3706-0f29-4b90-bf79-12182ed67637" providerId="ADAL" clId="{0AD471F0-DCFC-466F-B82B-7AF4BF5A32BB}" dt="2017-10-05T17:00:33.673" v="262" actId="478"/>
          <ac:grpSpMkLst>
            <pc:docMk/>
            <pc:sldMk cId="3838803172" sldId="303"/>
            <ac:grpSpMk id="392" creationId="{00000000-0000-0000-0000-000000000000}"/>
          </ac:grpSpMkLst>
        </pc:grpChg>
        <pc:grpChg chg="del">
          <ac:chgData name="Pete Roden" userId="a16b3706-0f29-4b90-bf79-12182ed67637" providerId="ADAL" clId="{0AD471F0-DCFC-466F-B82B-7AF4BF5A32BB}" dt="2017-10-05T17:00:33.673" v="262" actId="478"/>
          <ac:grpSpMkLst>
            <pc:docMk/>
            <pc:sldMk cId="3838803172" sldId="303"/>
            <ac:grpSpMk id="393" creationId="{00000000-0000-0000-0000-000000000000}"/>
          </ac:grpSpMkLst>
        </pc:grpChg>
        <pc:grpChg chg="del">
          <ac:chgData name="Pete Roden" userId="a16b3706-0f29-4b90-bf79-12182ed67637" providerId="ADAL" clId="{0AD471F0-DCFC-466F-B82B-7AF4BF5A32BB}" dt="2017-10-05T17:00:33.673" v="262" actId="478"/>
          <ac:grpSpMkLst>
            <pc:docMk/>
            <pc:sldMk cId="3838803172" sldId="303"/>
            <ac:grpSpMk id="394" creationId="{00000000-0000-0000-0000-000000000000}"/>
          </ac:grpSpMkLst>
        </pc:grpChg>
      </pc:sldChg>
      <pc:sldChg chg="modSp modAnim">
        <pc:chgData name="Pete Roden" userId="a16b3706-0f29-4b90-bf79-12182ed67637" providerId="ADAL" clId="{0AD471F0-DCFC-466F-B82B-7AF4BF5A32BB}" dt="2017-10-05T17:12:09.441" v="483" actId="2696"/>
        <pc:sldMkLst>
          <pc:docMk/>
          <pc:sldMk cId="728226227" sldId="311"/>
        </pc:sldMkLst>
        <pc:spChg chg="mod">
          <ac:chgData name="Pete Roden" userId="a16b3706-0f29-4b90-bf79-12182ed67637" providerId="ADAL" clId="{0AD471F0-DCFC-466F-B82B-7AF4BF5A32BB}" dt="2017-10-05T17:05:09.996" v="346" actId="2696"/>
          <ac:spMkLst>
            <pc:docMk/>
            <pc:sldMk cId="728226227" sldId="311"/>
            <ac:spMk id="2" creationId="{00000000-0000-0000-0000-000000000000}"/>
          </ac:spMkLst>
        </pc:spChg>
        <pc:spChg chg="mod">
          <ac:chgData name="Pete Roden" userId="a16b3706-0f29-4b90-bf79-12182ed67637" providerId="ADAL" clId="{0AD471F0-DCFC-466F-B82B-7AF4BF5A32BB}" dt="2017-10-05T17:12:09.441" v="483" actId="2696"/>
          <ac:spMkLst>
            <pc:docMk/>
            <pc:sldMk cId="728226227" sldId="311"/>
            <ac:spMk id="3" creationId="{00000000-0000-0000-0000-000000000000}"/>
          </ac:spMkLst>
        </pc:spChg>
      </pc:sldChg>
      <pc:sldChg chg="modSp">
        <pc:chgData name="Pete Roden" userId="a16b3706-0f29-4b90-bf79-12182ed67637" providerId="ADAL" clId="{0AD471F0-DCFC-466F-B82B-7AF4BF5A32BB}" dt="2017-10-05T16:26:05.938" v="86" actId="20577"/>
        <pc:sldMkLst>
          <pc:docMk/>
          <pc:sldMk cId="4068215341" sldId="325"/>
        </pc:sldMkLst>
        <pc:spChg chg="mod">
          <ac:chgData name="Pete Roden" userId="a16b3706-0f29-4b90-bf79-12182ed67637" providerId="ADAL" clId="{0AD471F0-DCFC-466F-B82B-7AF4BF5A32BB}" dt="2017-10-05T16:26:05.938" v="86" actId="20577"/>
          <ac:spMkLst>
            <pc:docMk/>
            <pc:sldMk cId="4068215341" sldId="325"/>
            <ac:spMk id="31" creationId="{00000000-0000-0000-0000-000000000000}"/>
          </ac:spMkLst>
        </pc:spChg>
      </pc:sldChg>
      <pc:sldChg chg="modSp addAnim delAnim">
        <pc:chgData name="Pete Roden" userId="a16b3706-0f29-4b90-bf79-12182ed67637" providerId="ADAL" clId="{0AD471F0-DCFC-466F-B82B-7AF4BF5A32BB}" dt="2017-10-05T16:27:07.274" v="137" actId="20577"/>
        <pc:sldMkLst>
          <pc:docMk/>
          <pc:sldMk cId="2076332216" sldId="327"/>
        </pc:sldMkLst>
        <pc:spChg chg="mod">
          <ac:chgData name="Pete Roden" userId="a16b3706-0f29-4b90-bf79-12182ed67637" providerId="ADAL" clId="{0AD471F0-DCFC-466F-B82B-7AF4BF5A32BB}" dt="2017-10-05T16:27:07.274" v="137" actId="20577"/>
          <ac:spMkLst>
            <pc:docMk/>
            <pc:sldMk cId="2076332216" sldId="327"/>
            <ac:spMk id="10" creationId="{00000000-0000-0000-0000-000000000000}"/>
          </ac:spMkLst>
        </pc:spChg>
        <pc:spChg chg="mod">
          <ac:chgData name="Pete Roden" userId="a16b3706-0f29-4b90-bf79-12182ed67637" providerId="ADAL" clId="{0AD471F0-DCFC-466F-B82B-7AF4BF5A32BB}" dt="2017-10-05T16:26:56.672" v="114" actId="20577"/>
          <ac:spMkLst>
            <pc:docMk/>
            <pc:sldMk cId="2076332216" sldId="327"/>
            <ac:spMk id="60" creationId="{00000000-0000-0000-0000-000000000000}"/>
          </ac:spMkLst>
        </pc:spChg>
      </pc:sldChg>
      <pc:sldChg chg="modSp ord">
        <pc:chgData name="Pete Roden" userId="a16b3706-0f29-4b90-bf79-12182ed67637" providerId="ADAL" clId="{0AD471F0-DCFC-466F-B82B-7AF4BF5A32BB}" dt="2017-10-05T16:49:56.385" v="242" actId="20577"/>
        <pc:sldMkLst>
          <pc:docMk/>
          <pc:sldMk cId="3518664644" sldId="331"/>
        </pc:sldMkLst>
        <pc:spChg chg="mod">
          <ac:chgData name="Pete Roden" userId="a16b3706-0f29-4b90-bf79-12182ed67637" providerId="ADAL" clId="{0AD471F0-DCFC-466F-B82B-7AF4BF5A32BB}" dt="2017-10-05T16:49:56.385" v="242" actId="20577"/>
          <ac:spMkLst>
            <pc:docMk/>
            <pc:sldMk cId="3518664644" sldId="331"/>
            <ac:spMk id="2" creationId="{14BBD9DE-B7ED-4B0E-BBF3-D3BEC0BA0A04}"/>
          </ac:spMkLst>
        </pc:spChg>
      </pc:sldChg>
      <pc:sldChg chg="modSp">
        <pc:chgData name="Pete Roden" userId="a16b3706-0f29-4b90-bf79-12182ed67637" providerId="ADAL" clId="{0AD471F0-DCFC-466F-B82B-7AF4BF5A32BB}" dt="2017-10-05T17:15:01.787" v="554" actId="20577"/>
        <pc:sldMkLst>
          <pc:docMk/>
          <pc:sldMk cId="4232969234" sldId="332"/>
        </pc:sldMkLst>
        <pc:spChg chg="mod">
          <ac:chgData name="Pete Roden" userId="a16b3706-0f29-4b90-bf79-12182ed67637" providerId="ADAL" clId="{0AD471F0-DCFC-466F-B82B-7AF4BF5A32BB}" dt="2017-10-05T17:15:01.787" v="554" actId="20577"/>
          <ac:spMkLst>
            <pc:docMk/>
            <pc:sldMk cId="4232969234" sldId="332"/>
            <ac:spMk id="2" creationId="{8FDBBBFA-C101-49DC-9FB9-4F0F1EEE981E}"/>
          </ac:spMkLst>
        </pc:spChg>
      </pc:sldChg>
      <pc:sldChg chg="ord">
        <pc:chgData name="Pete Roden" userId="a16b3706-0f29-4b90-bf79-12182ed67637" providerId="ADAL" clId="{0AD471F0-DCFC-466F-B82B-7AF4BF5A32BB}" dt="2017-10-05T17:15:27.209" v="555" actId="2696"/>
        <pc:sldMkLst>
          <pc:docMk/>
          <pc:sldMk cId="3431020185" sldId="333"/>
        </pc:sldMkLst>
      </pc:sldChg>
      <pc:sldChg chg="addSp delSp modSp add modTransition">
        <pc:chgData name="Pete Roden" userId="a16b3706-0f29-4b90-bf79-12182ed67637" providerId="ADAL" clId="{0AD471F0-DCFC-466F-B82B-7AF4BF5A32BB}" dt="2017-10-05T16:25:42.749" v="69" actId="20577"/>
        <pc:sldMkLst>
          <pc:docMk/>
          <pc:sldMk cId="2534418168" sldId="347"/>
        </pc:sldMkLst>
        <pc:spChg chg="del">
          <ac:chgData name="Pete Roden" userId="a16b3706-0f29-4b90-bf79-12182ed67637" providerId="ADAL" clId="{0AD471F0-DCFC-466F-B82B-7AF4BF5A32BB}" dt="2017-10-05T16:23:35.909" v="1" actId="20577"/>
          <ac:spMkLst>
            <pc:docMk/>
            <pc:sldMk cId="2534418168" sldId="347"/>
            <ac:spMk id="2" creationId="{94D26B8B-463F-477B-8E0F-F0DCAD8EEF93}"/>
          </ac:spMkLst>
        </pc:spChg>
        <pc:spChg chg="del">
          <ac:chgData name="Pete Roden" userId="a16b3706-0f29-4b90-bf79-12182ed67637" providerId="ADAL" clId="{0AD471F0-DCFC-466F-B82B-7AF4BF5A32BB}" dt="2017-10-05T16:23:35.909" v="1" actId="20577"/>
          <ac:spMkLst>
            <pc:docMk/>
            <pc:sldMk cId="2534418168" sldId="347"/>
            <ac:spMk id="3" creationId="{19EEFC87-4014-4BC6-8995-83EE2CF5FBE5}"/>
          </ac:spMkLst>
        </pc:spChg>
        <pc:spChg chg="add mod">
          <ac:chgData name="Pete Roden" userId="a16b3706-0f29-4b90-bf79-12182ed67637" providerId="ADAL" clId="{0AD471F0-DCFC-466F-B82B-7AF4BF5A32BB}" dt="2017-10-05T16:25:42.749" v="69" actId="20577"/>
          <ac:spMkLst>
            <pc:docMk/>
            <pc:sldMk cId="2534418168" sldId="347"/>
            <ac:spMk id="4" creationId="{76F541C3-EAE4-4B06-ABCD-45D7431A4474}"/>
          </ac:spMkLst>
        </pc:spChg>
      </pc:sldChg>
      <pc:sldChg chg="addSp delSp add modTransition modAnim">
        <pc:chgData name="Pete Roden" userId="a16b3706-0f29-4b90-bf79-12182ed67637" providerId="ADAL" clId="{0AD471F0-DCFC-466F-B82B-7AF4BF5A32BB}" dt="2017-10-05T17:12:18.080" v="484" actId="2696"/>
        <pc:sldMkLst>
          <pc:docMk/>
          <pc:sldMk cId="26595142" sldId="348"/>
        </pc:sldMkLst>
        <pc:grpChg chg="add del">
          <ac:chgData name="Pete Roden" userId="a16b3706-0f29-4b90-bf79-12182ed67637" providerId="ADAL" clId="{0AD471F0-DCFC-466F-B82B-7AF4BF5A32BB}" dt="2017-10-05T16:43:18.856" v="182" actId="2696"/>
          <ac:grpSpMkLst>
            <pc:docMk/>
            <pc:sldMk cId="26595142" sldId="348"/>
            <ac:grpSpMk id="448" creationId="{9CE69F5A-A6C2-46D1-8E1B-D3B888AC485C}"/>
          </ac:grpSpMkLst>
        </pc:grpChg>
      </pc:sldChg>
      <pc:sldChg chg="addSp delSp modSp add modAnim">
        <pc:chgData name="Pete Roden" userId="a16b3706-0f29-4b90-bf79-12182ed67637" providerId="ADAL" clId="{0AD471F0-DCFC-466F-B82B-7AF4BF5A32BB}" dt="2017-10-05T16:49:24.829" v="231" actId="2696"/>
        <pc:sldMkLst>
          <pc:docMk/>
          <pc:sldMk cId="1601590075" sldId="349"/>
        </pc:sldMkLst>
        <pc:spChg chg="del">
          <ac:chgData name="Pete Roden" userId="a16b3706-0f29-4b90-bf79-12182ed67637" providerId="ADAL" clId="{0AD471F0-DCFC-466F-B82B-7AF4BF5A32BB}" dt="2017-10-05T16:43:24.853" v="183" actId="478"/>
          <ac:spMkLst>
            <pc:docMk/>
            <pc:sldMk cId="1601590075" sldId="349"/>
            <ac:spMk id="2" creationId="{99BBBADD-C482-4A9F-97B5-5CDADED623E2}"/>
          </ac:spMkLst>
        </pc:spChg>
        <pc:spChg chg="add mod">
          <ac:chgData name="Pete Roden" userId="a16b3706-0f29-4b90-bf79-12182ed67637" providerId="ADAL" clId="{0AD471F0-DCFC-466F-B82B-7AF4BF5A32BB}" dt="2017-10-05T16:49:24.829" v="231" actId="2696"/>
          <ac:spMkLst>
            <pc:docMk/>
            <pc:sldMk cId="1601590075" sldId="349"/>
            <ac:spMk id="199" creationId="{98280E53-6127-43B1-9ACA-86DE371C31E2}"/>
          </ac:spMkLst>
        </pc:spChg>
        <pc:spChg chg="add del mod">
          <ac:chgData name="Pete Roden" userId="a16b3706-0f29-4b90-bf79-12182ed67637" providerId="ADAL" clId="{0AD471F0-DCFC-466F-B82B-7AF4BF5A32BB}" dt="2017-10-05T16:48:35.389" v="224" actId="478"/>
          <ac:spMkLst>
            <pc:docMk/>
            <pc:sldMk cId="1601590075" sldId="349"/>
            <ac:spMk id="200" creationId="{212EA265-F438-441E-AD6C-7F0FF3EC9531}"/>
          </ac:spMkLst>
        </pc:spChg>
        <pc:grpChg chg="add del">
          <ac:chgData name="Pete Roden" userId="a16b3706-0f29-4b90-bf79-12182ed67637" providerId="ADAL" clId="{0AD471F0-DCFC-466F-B82B-7AF4BF5A32BB}" dt="2017-10-05T16:43:16.454" v="181" actId="2696"/>
          <ac:grpSpMkLst>
            <pc:docMk/>
            <pc:sldMk cId="1601590075" sldId="349"/>
            <ac:grpSpMk id="3" creationId="{FD5F0F3D-B284-402D-A43D-B4E703A96AEA}"/>
          </ac:grpSpMkLst>
        </pc:grpChg>
        <pc:grpChg chg="add mod">
          <ac:chgData name="Pete Roden" userId="a16b3706-0f29-4b90-bf79-12182ed67637" providerId="ADAL" clId="{0AD471F0-DCFC-466F-B82B-7AF4BF5A32BB}" dt="2017-10-05T16:45:05.773" v="199" actId="1076"/>
          <ac:grpSpMkLst>
            <pc:docMk/>
            <pc:sldMk cId="1601590075" sldId="349"/>
            <ac:grpSpMk id="101" creationId="{C20D8E7E-3DD3-4D91-8C29-8CD336C38E8D}"/>
          </ac:grpSpMkLst>
        </pc:grpChg>
      </pc:sldChg>
      <pc:sldChg chg="addSp delSp modSp add delAnim modAnim">
        <pc:chgData name="Pete Roden" userId="a16b3706-0f29-4b90-bf79-12182ed67637" providerId="ADAL" clId="{0AD471F0-DCFC-466F-B82B-7AF4BF5A32BB}" dt="2017-10-05T16:49:34.884" v="232" actId="2696"/>
        <pc:sldMkLst>
          <pc:docMk/>
          <pc:sldMk cId="2860128052" sldId="350"/>
        </pc:sldMkLst>
        <pc:spChg chg="add mod">
          <ac:chgData name="Pete Roden" userId="a16b3706-0f29-4b90-bf79-12182ed67637" providerId="ADAL" clId="{0AD471F0-DCFC-466F-B82B-7AF4BF5A32BB}" dt="2017-10-05T16:49:34.884" v="232" actId="2696"/>
          <ac:spMkLst>
            <pc:docMk/>
            <pc:sldMk cId="2860128052" sldId="350"/>
            <ac:spMk id="2" creationId="{0013EAB1-6216-46AA-934E-6F42997D8743}"/>
          </ac:spMkLst>
        </pc:spChg>
        <pc:spChg chg="add del mod">
          <ac:chgData name="Pete Roden" userId="a16b3706-0f29-4b90-bf79-12182ed67637" providerId="ADAL" clId="{0AD471F0-DCFC-466F-B82B-7AF4BF5A32BB}" dt="2017-10-05T16:48:49.368" v="226" actId="478"/>
          <ac:spMkLst>
            <pc:docMk/>
            <pc:sldMk cId="2860128052" sldId="350"/>
            <ac:spMk id="3" creationId="{85C9FC8E-A417-426B-91B8-EB812204ACED}"/>
          </ac:spMkLst>
        </pc:spChg>
        <pc:grpChg chg="add mod">
          <ac:chgData name="Pete Roden" userId="a16b3706-0f29-4b90-bf79-12182ed67637" providerId="ADAL" clId="{0AD471F0-DCFC-466F-B82B-7AF4BF5A32BB}" dt="2017-10-05T16:46:44.270" v="208" actId="14100"/>
          <ac:grpSpMkLst>
            <pc:docMk/>
            <pc:sldMk cId="2860128052" sldId="350"/>
            <ac:grpSpMk id="100" creationId="{3CF1BD9E-7FAF-4A85-BC2F-7486B49D355E}"/>
          </ac:grpSpMkLst>
        </pc:grpChg>
        <pc:grpChg chg="del">
          <ac:chgData name="Pete Roden" userId="a16b3706-0f29-4b90-bf79-12182ed67637" providerId="ADAL" clId="{0AD471F0-DCFC-466F-B82B-7AF4BF5A32BB}" dt="2017-10-05T16:46:04.774" v="204" actId="478"/>
          <ac:grpSpMkLst>
            <pc:docMk/>
            <pc:sldMk cId="2860128052" sldId="350"/>
            <ac:grpSpMk id="101" creationId="{C20D8E7E-3DD3-4D91-8C29-8CD336C38E8D}"/>
          </ac:grpSpMkLst>
        </pc:grpChg>
      </pc:sldChg>
      <pc:sldChg chg="addSp delSp modSp add delAnim modAnim">
        <pc:chgData name="Pete Roden" userId="a16b3706-0f29-4b90-bf79-12182ed67637" providerId="ADAL" clId="{0AD471F0-DCFC-466F-B82B-7AF4BF5A32BB}" dt="2017-10-05T16:49:38.022" v="233" actId="2696"/>
        <pc:sldMkLst>
          <pc:docMk/>
          <pc:sldMk cId="3884971594" sldId="351"/>
        </pc:sldMkLst>
        <pc:spChg chg="add mod">
          <ac:chgData name="Pete Roden" userId="a16b3706-0f29-4b90-bf79-12182ed67637" providerId="ADAL" clId="{0AD471F0-DCFC-466F-B82B-7AF4BF5A32BB}" dt="2017-10-05T16:49:38.022" v="233" actId="2696"/>
          <ac:spMkLst>
            <pc:docMk/>
            <pc:sldMk cId="3884971594" sldId="351"/>
            <ac:spMk id="2" creationId="{DC0EAFF8-0D2F-473B-931F-7293C4302B0C}"/>
          </ac:spMkLst>
        </pc:spChg>
        <pc:spChg chg="add del mod">
          <ac:chgData name="Pete Roden" userId="a16b3706-0f29-4b90-bf79-12182ed67637" providerId="ADAL" clId="{0AD471F0-DCFC-466F-B82B-7AF4BF5A32BB}" dt="2017-10-05T16:49:00.127" v="228" actId="478"/>
          <ac:spMkLst>
            <pc:docMk/>
            <pc:sldMk cId="3884971594" sldId="351"/>
            <ac:spMk id="3" creationId="{B6E857B4-F0AC-423D-A1E1-2984F32E8C26}"/>
          </ac:spMkLst>
        </pc:spChg>
        <pc:grpChg chg="add mod">
          <ac:chgData name="Pete Roden" userId="a16b3706-0f29-4b90-bf79-12182ed67637" providerId="ADAL" clId="{0AD471F0-DCFC-466F-B82B-7AF4BF5A32BB}" dt="2017-10-05T16:47:35.230" v="214" actId="1076"/>
          <ac:grpSpMkLst>
            <pc:docMk/>
            <pc:sldMk cId="3884971594" sldId="351"/>
            <ac:grpSpMk id="100" creationId="{F2991168-3160-4711-97AC-9F5526BEE204}"/>
          </ac:grpSpMkLst>
        </pc:grpChg>
        <pc:grpChg chg="del">
          <ac:chgData name="Pete Roden" userId="a16b3706-0f29-4b90-bf79-12182ed67637" providerId="ADAL" clId="{0AD471F0-DCFC-466F-B82B-7AF4BF5A32BB}" dt="2017-10-05T16:46:52.384" v="209" actId="478"/>
          <ac:grpSpMkLst>
            <pc:docMk/>
            <pc:sldMk cId="3884971594" sldId="351"/>
            <ac:grpSpMk id="101" creationId="{C20D8E7E-3DD3-4D91-8C29-8CD336C38E8D}"/>
          </ac:grpSpMkLst>
        </pc:grpChg>
      </pc:sldChg>
      <pc:sldChg chg="addSp delSp modSp add delAnim modAnim">
        <pc:chgData name="Pete Roden" userId="a16b3706-0f29-4b90-bf79-12182ed67637" providerId="ADAL" clId="{0AD471F0-DCFC-466F-B82B-7AF4BF5A32BB}" dt="2017-10-05T16:49:42.053" v="234" actId="2696"/>
        <pc:sldMkLst>
          <pc:docMk/>
          <pc:sldMk cId="3126097919" sldId="352"/>
        </pc:sldMkLst>
        <pc:spChg chg="add mod">
          <ac:chgData name="Pete Roden" userId="a16b3706-0f29-4b90-bf79-12182ed67637" providerId="ADAL" clId="{0AD471F0-DCFC-466F-B82B-7AF4BF5A32BB}" dt="2017-10-05T16:49:42.053" v="234" actId="2696"/>
          <ac:spMkLst>
            <pc:docMk/>
            <pc:sldMk cId="3126097919" sldId="352"/>
            <ac:spMk id="2" creationId="{A9F8E421-42B3-4A76-AA0D-FCF7F6BE7817}"/>
          </ac:spMkLst>
        </pc:spChg>
        <pc:spChg chg="add del mod">
          <ac:chgData name="Pete Roden" userId="a16b3706-0f29-4b90-bf79-12182ed67637" providerId="ADAL" clId="{0AD471F0-DCFC-466F-B82B-7AF4BF5A32BB}" dt="2017-10-05T16:49:08.512" v="230" actId="478"/>
          <ac:spMkLst>
            <pc:docMk/>
            <pc:sldMk cId="3126097919" sldId="352"/>
            <ac:spMk id="3" creationId="{F372CC70-A4DF-4A6D-8C65-6D30C421AA04}"/>
          </ac:spMkLst>
        </pc:spChg>
        <pc:grpChg chg="add del">
          <ac:chgData name="Pete Roden" userId="a16b3706-0f29-4b90-bf79-12182ed67637" providerId="ADAL" clId="{0AD471F0-DCFC-466F-B82B-7AF4BF5A32BB}" dt="2017-10-05T16:47:54.310" v="217" actId="2696"/>
          <ac:grpSpMkLst>
            <pc:docMk/>
            <pc:sldMk cId="3126097919" sldId="352"/>
            <ac:grpSpMk id="100" creationId="{11B91D64-5FC7-4C54-876B-EE0C397600A1}"/>
          </ac:grpSpMkLst>
        </pc:grpChg>
        <pc:grpChg chg="del">
          <ac:chgData name="Pete Roden" userId="a16b3706-0f29-4b90-bf79-12182ed67637" providerId="ADAL" clId="{0AD471F0-DCFC-466F-B82B-7AF4BF5A32BB}" dt="2017-10-05T16:47:41.604" v="215" actId="478"/>
          <ac:grpSpMkLst>
            <pc:docMk/>
            <pc:sldMk cId="3126097919" sldId="352"/>
            <ac:grpSpMk id="101" creationId="{C20D8E7E-3DD3-4D91-8C29-8CD336C38E8D}"/>
          </ac:grpSpMkLst>
        </pc:grpChg>
        <pc:grpChg chg="add mod">
          <ac:chgData name="Pete Roden" userId="a16b3706-0f29-4b90-bf79-12182ed67637" providerId="ADAL" clId="{0AD471F0-DCFC-466F-B82B-7AF4BF5A32BB}" dt="2017-10-05T16:48:11.636" v="222" actId="1076"/>
          <ac:grpSpMkLst>
            <pc:docMk/>
            <pc:sldMk cId="3126097919" sldId="352"/>
            <ac:grpSpMk id="255" creationId="{22EFBDC3-BE92-4F7E-93C6-85E2A91B9B1B}"/>
          </ac:grpSpMkLst>
        </pc:grpChg>
      </pc:sldChg>
      <pc:sldChg chg="modSp add modTransition">
        <pc:chgData name="Pete Roden" userId="a16b3706-0f29-4b90-bf79-12182ed67637" providerId="ADAL" clId="{0AD471F0-DCFC-466F-B82B-7AF4BF5A32BB}" dt="2017-10-05T17:13:14.861" v="514" actId="20577"/>
        <pc:sldMkLst>
          <pc:docMk/>
          <pc:sldMk cId="2235534650" sldId="353"/>
        </pc:sldMkLst>
        <pc:spChg chg="mod">
          <ac:chgData name="Pete Roden" userId="a16b3706-0f29-4b90-bf79-12182ed67637" providerId="ADAL" clId="{0AD471F0-DCFC-466F-B82B-7AF4BF5A32BB}" dt="2017-10-05T17:13:14.861" v="514" actId="20577"/>
          <ac:spMkLst>
            <pc:docMk/>
            <pc:sldMk cId="2235534650" sldId="353"/>
            <ac:spMk id="2" creationId="{14BBD9DE-B7ED-4B0E-BBF3-D3BEC0BA0A04}"/>
          </ac:spMkLst>
        </pc:spChg>
      </pc:sldChg>
      <pc:sldChg chg="modSp add modTransition">
        <pc:chgData name="Pete Roden" userId="a16b3706-0f29-4b90-bf79-12182ed67637" providerId="ADAL" clId="{0AD471F0-DCFC-466F-B82B-7AF4BF5A32BB}" dt="2017-10-05T17:14:26.015" v="533" actId="2696"/>
        <pc:sldMkLst>
          <pc:docMk/>
          <pc:sldMk cId="4054443823" sldId="354"/>
        </pc:sldMkLst>
        <pc:spChg chg="mod">
          <ac:chgData name="Pete Roden" userId="a16b3706-0f29-4b90-bf79-12182ed67637" providerId="ADAL" clId="{0AD471F0-DCFC-466F-B82B-7AF4BF5A32BB}" dt="2017-10-05T17:14:20.960" v="532" actId="20577"/>
          <ac:spMkLst>
            <pc:docMk/>
            <pc:sldMk cId="4054443823" sldId="354"/>
            <ac:spMk id="2" creationId="{14BBD9DE-B7ED-4B0E-BBF3-D3BEC0BA0A04}"/>
          </ac:spMkLst>
        </pc:spChg>
      </pc:sldChg>
      <pc:sldChg chg="modSp add">
        <pc:chgData name="Pete Roden" userId="a16b3706-0f29-4b90-bf79-12182ed67637" providerId="ADAL" clId="{0AD471F0-DCFC-466F-B82B-7AF4BF5A32BB}" dt="2017-10-05T17:04:49.988" v="345" actId="20577"/>
        <pc:sldMkLst>
          <pc:docMk/>
          <pc:sldMk cId="3563137733" sldId="360"/>
        </pc:sldMkLst>
        <pc:spChg chg="mod">
          <ac:chgData name="Pete Roden" userId="a16b3706-0f29-4b90-bf79-12182ed67637" providerId="ADAL" clId="{0AD471F0-DCFC-466F-B82B-7AF4BF5A32BB}" dt="2017-10-05T17:04:49.988" v="345" actId="20577"/>
          <ac:spMkLst>
            <pc:docMk/>
            <pc:sldMk cId="3563137733" sldId="360"/>
            <ac:spMk id="2" creationId="{853157D0-EB32-4A2C-866A-97D060F608D8}"/>
          </ac:spMkLst>
        </pc:spChg>
      </pc:sldChg>
      <pc:sldChg chg="modTransition">
        <pc:chgData name="Pete Roden" userId="a16b3706-0f29-4b90-bf79-12182ed67637" providerId="ADAL" clId="{0AD471F0-DCFC-466F-B82B-7AF4BF5A32BB}" dt="2017-10-11T18:21:40.957" v="559" actId="18676"/>
        <pc:sldMkLst>
          <pc:docMk/>
          <pc:sldMk cId="2508721242" sldId="381"/>
        </pc:sldMkLst>
      </pc:sldChg>
      <pc:sldChg chg="modTransition">
        <pc:chgData name="Pete Roden" userId="a16b3706-0f29-4b90-bf79-12182ed67637" providerId="ADAL" clId="{0AD471F0-DCFC-466F-B82B-7AF4BF5A32BB}" dt="2017-10-11T18:21:40.957" v="559" actId="18676"/>
        <pc:sldMkLst>
          <pc:docMk/>
          <pc:sldMk cId="2612928580" sldId="382"/>
        </pc:sldMkLst>
      </pc:sldChg>
      <pc:sldChg chg="modTransition">
        <pc:chgData name="Pete Roden" userId="a16b3706-0f29-4b90-bf79-12182ed67637" providerId="ADAL" clId="{0AD471F0-DCFC-466F-B82B-7AF4BF5A32BB}" dt="2017-10-11T18:21:40.957" v="559" actId="18676"/>
        <pc:sldMkLst>
          <pc:docMk/>
          <pc:sldMk cId="1949103129" sldId="383"/>
        </pc:sldMkLst>
      </pc:sldChg>
      <pc:sldChg chg="modTransition">
        <pc:chgData name="Pete Roden" userId="a16b3706-0f29-4b90-bf79-12182ed67637" providerId="ADAL" clId="{0AD471F0-DCFC-466F-B82B-7AF4BF5A32BB}" dt="2017-10-11T18:21:40.957" v="559" actId="18676"/>
        <pc:sldMkLst>
          <pc:docMk/>
          <pc:sldMk cId="99650146" sldId="384"/>
        </pc:sldMkLst>
      </pc:sldChg>
      <pc:sldChg chg="modTransition">
        <pc:chgData name="Pete Roden" userId="a16b3706-0f29-4b90-bf79-12182ed67637" providerId="ADAL" clId="{0AD471F0-DCFC-466F-B82B-7AF4BF5A32BB}" dt="2017-10-11T18:21:40.957" v="559" actId="18676"/>
        <pc:sldMkLst>
          <pc:docMk/>
          <pc:sldMk cId="3763325844" sldId="385"/>
        </pc:sldMkLst>
      </pc:sldChg>
      <pc:sldChg chg="modTransition">
        <pc:chgData name="Pete Roden" userId="a16b3706-0f29-4b90-bf79-12182ed67637" providerId="ADAL" clId="{0AD471F0-DCFC-466F-B82B-7AF4BF5A32BB}" dt="2017-10-11T18:21:40.957" v="559" actId="18676"/>
        <pc:sldMkLst>
          <pc:docMk/>
          <pc:sldMk cId="1673939670" sldId="386"/>
        </pc:sldMkLst>
      </pc:sldChg>
      <pc:sldChg chg="modTransition">
        <pc:chgData name="Pete Roden" userId="a16b3706-0f29-4b90-bf79-12182ed67637" providerId="ADAL" clId="{0AD471F0-DCFC-466F-B82B-7AF4BF5A32BB}" dt="2017-10-11T18:21:40.957" v="559" actId="18676"/>
        <pc:sldMkLst>
          <pc:docMk/>
          <pc:sldMk cId="1388286130" sldId="387"/>
        </pc:sldMkLst>
      </pc:sldChg>
      <pc:sldChg chg="modTransition">
        <pc:chgData name="Pete Roden" userId="a16b3706-0f29-4b90-bf79-12182ed67637" providerId="ADAL" clId="{0AD471F0-DCFC-466F-B82B-7AF4BF5A32BB}" dt="2017-10-11T18:21:40.957" v="559" actId="18676"/>
        <pc:sldMkLst>
          <pc:docMk/>
          <pc:sldMk cId="857865253" sldId="388"/>
        </pc:sldMkLst>
      </pc:sldChg>
      <pc:sldChg chg="modTransition">
        <pc:chgData name="Pete Roden" userId="a16b3706-0f29-4b90-bf79-12182ed67637" providerId="ADAL" clId="{0AD471F0-DCFC-466F-B82B-7AF4BF5A32BB}" dt="2017-10-11T18:21:40.957" v="559" actId="18676"/>
        <pc:sldMkLst>
          <pc:docMk/>
          <pc:sldMk cId="1770835713" sldId="389"/>
        </pc:sldMkLst>
      </pc:sldChg>
      <pc:sldChg chg="modTransition">
        <pc:chgData name="Pete Roden" userId="a16b3706-0f29-4b90-bf79-12182ed67637" providerId="ADAL" clId="{0AD471F0-DCFC-466F-B82B-7AF4BF5A32BB}" dt="2017-10-11T18:21:40.957" v="559" actId="18676"/>
        <pc:sldMkLst>
          <pc:docMk/>
          <pc:sldMk cId="1902757037" sldId="390"/>
        </pc:sldMkLst>
      </pc:sldChg>
      <pc:sldChg chg="modTransition">
        <pc:chgData name="Pete Roden" userId="a16b3706-0f29-4b90-bf79-12182ed67637" providerId="ADAL" clId="{0AD471F0-DCFC-466F-B82B-7AF4BF5A32BB}" dt="2017-10-11T18:21:40.957" v="559" actId="18676"/>
        <pc:sldMkLst>
          <pc:docMk/>
          <pc:sldMk cId="967051636" sldId="391"/>
        </pc:sldMkLst>
      </pc:sldChg>
      <pc:sldChg chg="modTransition">
        <pc:chgData name="Pete Roden" userId="a16b3706-0f29-4b90-bf79-12182ed67637" providerId="ADAL" clId="{0AD471F0-DCFC-466F-B82B-7AF4BF5A32BB}" dt="2017-10-11T18:21:40.957" v="559" actId="18676"/>
        <pc:sldMkLst>
          <pc:docMk/>
          <pc:sldMk cId="1615763898" sldId="392"/>
        </pc:sldMkLst>
      </pc:sldChg>
      <pc:sldChg chg="modTransition">
        <pc:chgData name="Pete Roden" userId="a16b3706-0f29-4b90-bf79-12182ed67637" providerId="ADAL" clId="{0AD471F0-DCFC-466F-B82B-7AF4BF5A32BB}" dt="2017-10-11T18:21:40.957" v="559" actId="18676"/>
        <pc:sldMkLst>
          <pc:docMk/>
          <pc:sldMk cId="3488100897" sldId="393"/>
        </pc:sldMkLst>
      </pc:sldChg>
      <pc:sldChg chg="modTransition">
        <pc:chgData name="Pete Roden" userId="a16b3706-0f29-4b90-bf79-12182ed67637" providerId="ADAL" clId="{0AD471F0-DCFC-466F-B82B-7AF4BF5A32BB}" dt="2017-10-11T18:21:40.957" v="559" actId="18676"/>
        <pc:sldMkLst>
          <pc:docMk/>
          <pc:sldMk cId="1522827881" sldId="394"/>
        </pc:sldMkLst>
      </pc:sldChg>
      <pc:sldChg chg="modTransition">
        <pc:chgData name="Pete Roden" userId="a16b3706-0f29-4b90-bf79-12182ed67637" providerId="ADAL" clId="{0AD471F0-DCFC-466F-B82B-7AF4BF5A32BB}" dt="2017-10-11T18:21:40.957" v="559" actId="18676"/>
        <pc:sldMkLst>
          <pc:docMk/>
          <pc:sldMk cId="2686805649" sldId="395"/>
        </pc:sldMkLst>
      </pc:sldChg>
      <pc:sldChg chg="modTransition">
        <pc:chgData name="Pete Roden" userId="a16b3706-0f29-4b90-bf79-12182ed67637" providerId="ADAL" clId="{0AD471F0-DCFC-466F-B82B-7AF4BF5A32BB}" dt="2017-10-11T18:21:40.957" v="559" actId="18676"/>
        <pc:sldMkLst>
          <pc:docMk/>
          <pc:sldMk cId="2487100503" sldId="396"/>
        </pc:sldMkLst>
      </pc:sldChg>
      <pc:sldChg chg="modTransition">
        <pc:chgData name="Pete Roden" userId="a16b3706-0f29-4b90-bf79-12182ed67637" providerId="ADAL" clId="{0AD471F0-DCFC-466F-B82B-7AF4BF5A32BB}" dt="2017-10-11T18:21:40.957" v="559" actId="18676"/>
        <pc:sldMkLst>
          <pc:docMk/>
          <pc:sldMk cId="4118469142" sldId="397"/>
        </pc:sldMkLst>
      </pc:sldChg>
      <pc:sldChg chg="modTransition">
        <pc:chgData name="Pete Roden" userId="a16b3706-0f29-4b90-bf79-12182ed67637" providerId="ADAL" clId="{0AD471F0-DCFC-466F-B82B-7AF4BF5A32BB}" dt="2017-10-11T18:21:40.957" v="559" actId="18676"/>
        <pc:sldMkLst>
          <pc:docMk/>
          <pc:sldMk cId="2491554975" sldId="398"/>
        </pc:sldMkLst>
      </pc:sldChg>
      <pc:sldChg chg="modTransition">
        <pc:chgData name="Pete Roden" userId="a16b3706-0f29-4b90-bf79-12182ed67637" providerId="ADAL" clId="{0AD471F0-DCFC-466F-B82B-7AF4BF5A32BB}" dt="2017-10-11T18:21:40.957" v="559" actId="18676"/>
        <pc:sldMkLst>
          <pc:docMk/>
          <pc:sldMk cId="369258262" sldId="399"/>
        </pc:sldMkLst>
      </pc:sldChg>
      <pc:sldChg chg="modSp">
        <pc:chgData name="Pete Roden" userId="a16b3706-0f29-4b90-bf79-12182ed67637" providerId="ADAL" clId="{0AD471F0-DCFC-466F-B82B-7AF4BF5A32BB}" dt="2017-10-11T18:31:26.589" v="567" actId="14100"/>
        <pc:sldMkLst>
          <pc:docMk/>
          <pc:sldMk cId="3446679356" sldId="407"/>
        </pc:sldMkLst>
        <pc:picChg chg="mod">
          <ac:chgData name="Pete Roden" userId="a16b3706-0f29-4b90-bf79-12182ed67637" providerId="ADAL" clId="{0AD471F0-DCFC-466F-B82B-7AF4BF5A32BB}" dt="2017-10-11T18:31:26.589" v="567" actId="14100"/>
          <ac:picMkLst>
            <pc:docMk/>
            <pc:sldMk cId="3446679356" sldId="407"/>
            <ac:picMk id="2" creationId="{9A88B520-4876-4369-8B9A-E559E758583C}"/>
          </ac:picMkLst>
        </pc:picChg>
        <pc:picChg chg="mod">
          <ac:chgData name="Pete Roden" userId="a16b3706-0f29-4b90-bf79-12182ed67637" providerId="ADAL" clId="{0AD471F0-DCFC-466F-B82B-7AF4BF5A32BB}" dt="2017-10-11T18:31:00.302" v="560" actId="14100"/>
          <ac:picMkLst>
            <pc:docMk/>
            <pc:sldMk cId="3446679356" sldId="407"/>
            <ac:picMk id="9" creationId="{DE397852-8B34-4208-B69F-81AE47C6F61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15019A-FE78-4ABD-97B1-B9D15C1179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93BFA3D-BFEF-4E38-917F-717DFAAD57D7}">
      <dgm:prSet/>
      <dgm:spPr/>
      <dgm:t>
        <a:bodyPr/>
        <a:lstStyle/>
        <a:p>
          <a:r>
            <a:rPr lang="en-US" baseline="0"/>
            <a:t>Until Condition is met</a:t>
          </a:r>
          <a:endParaRPr lang="en-US"/>
        </a:p>
      </dgm:t>
    </dgm:pt>
    <dgm:pt modelId="{C0A66077-3123-49CE-B0D0-85210A62E5E9}" type="parTrans" cxnId="{478368BF-365A-44FD-96CC-E5057E1FF1B2}">
      <dgm:prSet/>
      <dgm:spPr/>
      <dgm:t>
        <a:bodyPr/>
        <a:lstStyle/>
        <a:p>
          <a:endParaRPr lang="en-US"/>
        </a:p>
      </dgm:t>
    </dgm:pt>
    <dgm:pt modelId="{A27322FA-2423-42B5-B154-B464BFD10446}" type="sibTrans" cxnId="{478368BF-365A-44FD-96CC-E5057E1FF1B2}">
      <dgm:prSet/>
      <dgm:spPr/>
      <dgm:t>
        <a:bodyPr/>
        <a:lstStyle/>
        <a:p>
          <a:endParaRPr lang="en-US"/>
        </a:p>
      </dgm:t>
    </dgm:pt>
    <dgm:pt modelId="{87B7936E-5579-46F6-B0F8-D1BB5E7DAE26}">
      <dgm:prSet/>
      <dgm:spPr/>
      <dgm:t>
        <a:bodyPr/>
        <a:lstStyle/>
        <a:p>
          <a:r>
            <a:rPr lang="en-US" baseline="0"/>
            <a:t>Do-until loop</a:t>
          </a:r>
          <a:endParaRPr lang="en-US"/>
        </a:p>
      </dgm:t>
    </dgm:pt>
    <dgm:pt modelId="{17C566B2-2F05-4218-9931-30461C9B19F7}" type="parTrans" cxnId="{4649AD22-1212-41F4-97AA-67703B167B1C}">
      <dgm:prSet/>
      <dgm:spPr/>
      <dgm:t>
        <a:bodyPr/>
        <a:lstStyle/>
        <a:p>
          <a:endParaRPr lang="en-US"/>
        </a:p>
      </dgm:t>
    </dgm:pt>
    <dgm:pt modelId="{390E44B6-F6D7-432D-B8D7-593BD4CEBF0B}" type="sibTrans" cxnId="{4649AD22-1212-41F4-97AA-67703B167B1C}">
      <dgm:prSet/>
      <dgm:spPr/>
      <dgm:t>
        <a:bodyPr/>
        <a:lstStyle/>
        <a:p>
          <a:endParaRPr lang="en-US"/>
        </a:p>
      </dgm:t>
    </dgm:pt>
    <dgm:pt modelId="{19ED62C0-8A83-4888-A0C1-937024E5A735}">
      <dgm:prSet/>
      <dgm:spPr/>
      <dgm:t>
        <a:bodyPr/>
        <a:lstStyle/>
        <a:p>
          <a:r>
            <a:rPr lang="en-US" baseline="0"/>
            <a:t>Evaluated condition, total time, or count</a:t>
          </a:r>
          <a:endParaRPr lang="en-US"/>
        </a:p>
      </dgm:t>
    </dgm:pt>
    <dgm:pt modelId="{F097F2B9-A791-4BF5-871E-76C43F22CF29}" type="parTrans" cxnId="{5CCEDCA2-D13B-4C34-B3D0-E3B1CDB5CB2B}">
      <dgm:prSet/>
      <dgm:spPr/>
      <dgm:t>
        <a:bodyPr/>
        <a:lstStyle/>
        <a:p>
          <a:endParaRPr lang="en-US"/>
        </a:p>
      </dgm:t>
    </dgm:pt>
    <dgm:pt modelId="{87939CB7-13EB-418D-81FD-66DEAD65AE55}" type="sibTrans" cxnId="{5CCEDCA2-D13B-4C34-B3D0-E3B1CDB5CB2B}">
      <dgm:prSet/>
      <dgm:spPr/>
      <dgm:t>
        <a:bodyPr/>
        <a:lstStyle/>
        <a:p>
          <a:endParaRPr lang="en-US"/>
        </a:p>
      </dgm:t>
    </dgm:pt>
    <dgm:pt modelId="{761072B8-D867-48C2-B4ED-85B077BA420E}">
      <dgm:prSet/>
      <dgm:spPr/>
      <dgm:t>
        <a:bodyPr/>
        <a:lstStyle/>
        <a:p>
          <a:r>
            <a:rPr lang="en-US" baseline="0"/>
            <a:t>When a Timeout has occurred</a:t>
          </a:r>
          <a:endParaRPr lang="en-US"/>
        </a:p>
      </dgm:t>
    </dgm:pt>
    <dgm:pt modelId="{2F6FFDEE-8704-464D-ABD6-5F25D96526BA}" type="parTrans" cxnId="{AA8E95C3-F5A7-40EB-8980-4C658FD2AAD9}">
      <dgm:prSet/>
      <dgm:spPr/>
      <dgm:t>
        <a:bodyPr/>
        <a:lstStyle/>
        <a:p>
          <a:endParaRPr lang="en-US"/>
        </a:p>
      </dgm:t>
    </dgm:pt>
    <dgm:pt modelId="{A59BD884-D65C-41F0-AAD6-E379F33F0863}" type="sibTrans" cxnId="{AA8E95C3-F5A7-40EB-8980-4C658FD2AAD9}">
      <dgm:prSet/>
      <dgm:spPr/>
      <dgm:t>
        <a:bodyPr/>
        <a:lstStyle/>
        <a:p>
          <a:endParaRPr lang="en-US"/>
        </a:p>
      </dgm:t>
    </dgm:pt>
    <dgm:pt modelId="{4FD19556-3BF9-49B3-9439-3E6E834F5521}">
      <dgm:prSet/>
      <dgm:spPr/>
      <dgm:t>
        <a:bodyPr/>
        <a:lstStyle/>
        <a:p>
          <a:r>
            <a:rPr lang="en-US" baseline="0"/>
            <a:t>Configure timeout action setting</a:t>
          </a:r>
          <a:endParaRPr lang="en-US"/>
        </a:p>
      </dgm:t>
    </dgm:pt>
    <dgm:pt modelId="{64A0A4D3-04C5-4823-BA72-7DC0740C11B7}" type="parTrans" cxnId="{7BF1334E-DB39-451B-BCC3-A4C807908612}">
      <dgm:prSet/>
      <dgm:spPr/>
      <dgm:t>
        <a:bodyPr/>
        <a:lstStyle/>
        <a:p>
          <a:endParaRPr lang="en-US"/>
        </a:p>
      </dgm:t>
    </dgm:pt>
    <dgm:pt modelId="{EF849016-1CAD-43DA-8DDF-D4F6661AECFB}" type="sibTrans" cxnId="{7BF1334E-DB39-451B-BCC3-A4C807908612}">
      <dgm:prSet/>
      <dgm:spPr/>
      <dgm:t>
        <a:bodyPr/>
        <a:lstStyle/>
        <a:p>
          <a:endParaRPr lang="en-US"/>
        </a:p>
      </dgm:t>
    </dgm:pt>
    <dgm:pt modelId="{C5303BB1-7FA1-4744-A9BF-7AB10A22FCCA}">
      <dgm:prSet/>
      <dgm:spPr/>
      <dgm:t>
        <a:bodyPr/>
        <a:lstStyle/>
        <a:p>
          <a:r>
            <a:rPr lang="en-US" baseline="0"/>
            <a:t>While other work is being done</a:t>
          </a:r>
          <a:endParaRPr lang="en-US"/>
        </a:p>
      </dgm:t>
    </dgm:pt>
    <dgm:pt modelId="{38F91F82-A65F-48BD-AC5F-1C98A5145FB2}" type="parTrans" cxnId="{AF277B02-D3A2-4093-A1DD-087CF6119E6B}">
      <dgm:prSet/>
      <dgm:spPr/>
      <dgm:t>
        <a:bodyPr/>
        <a:lstStyle/>
        <a:p>
          <a:endParaRPr lang="en-US"/>
        </a:p>
      </dgm:t>
    </dgm:pt>
    <dgm:pt modelId="{FE315632-67F6-42E1-9213-01C1B9103C3C}" type="sibTrans" cxnId="{AF277B02-D3A2-4093-A1DD-087CF6119E6B}">
      <dgm:prSet/>
      <dgm:spPr/>
      <dgm:t>
        <a:bodyPr/>
        <a:lstStyle/>
        <a:p>
          <a:endParaRPr lang="en-US"/>
        </a:p>
      </dgm:t>
    </dgm:pt>
    <dgm:pt modelId="{2147E808-E7E8-4162-9197-A7AC25AF58C7}">
      <dgm:prSet/>
      <dgm:spPr/>
      <dgm:t>
        <a:bodyPr/>
        <a:lstStyle/>
        <a:p>
          <a:r>
            <a:rPr lang="en-US" baseline="0"/>
            <a:t>Parallel actions</a:t>
          </a:r>
          <a:endParaRPr lang="en-US"/>
        </a:p>
      </dgm:t>
    </dgm:pt>
    <dgm:pt modelId="{96A8302D-CFBD-4617-8A26-D12382467C52}" type="parTrans" cxnId="{0E83E8F5-660B-48FB-94C0-A1E030FA7CF4}">
      <dgm:prSet/>
      <dgm:spPr/>
      <dgm:t>
        <a:bodyPr/>
        <a:lstStyle/>
        <a:p>
          <a:endParaRPr lang="en-US"/>
        </a:p>
      </dgm:t>
    </dgm:pt>
    <dgm:pt modelId="{8F0A32B6-E888-49DE-B8C3-E2849CC91942}" type="sibTrans" cxnId="{0E83E8F5-660B-48FB-94C0-A1E030FA7CF4}">
      <dgm:prSet/>
      <dgm:spPr/>
      <dgm:t>
        <a:bodyPr/>
        <a:lstStyle/>
        <a:p>
          <a:endParaRPr lang="en-US"/>
        </a:p>
      </dgm:t>
    </dgm:pt>
    <dgm:pt modelId="{6C096A3F-5C5B-47AF-826C-D968F800BAF6}" type="pres">
      <dgm:prSet presAssocID="{3915019A-FE78-4ABD-97B1-B9D15C117961}" presName="linear" presStyleCnt="0">
        <dgm:presLayoutVars>
          <dgm:animLvl val="lvl"/>
          <dgm:resizeHandles val="exact"/>
        </dgm:presLayoutVars>
      </dgm:prSet>
      <dgm:spPr/>
    </dgm:pt>
    <dgm:pt modelId="{B3964202-89FD-4062-BC8E-CB653064A20A}" type="pres">
      <dgm:prSet presAssocID="{893BFA3D-BFEF-4E38-917F-717DFAAD57D7}" presName="parentText" presStyleLbl="node1" presStyleIdx="0" presStyleCnt="3">
        <dgm:presLayoutVars>
          <dgm:chMax val="0"/>
          <dgm:bulletEnabled val="1"/>
        </dgm:presLayoutVars>
      </dgm:prSet>
      <dgm:spPr/>
    </dgm:pt>
    <dgm:pt modelId="{878362F5-E574-41E7-9B5F-FAE813C7A667}" type="pres">
      <dgm:prSet presAssocID="{893BFA3D-BFEF-4E38-917F-717DFAAD57D7}" presName="childText" presStyleLbl="revTx" presStyleIdx="0" presStyleCnt="3">
        <dgm:presLayoutVars>
          <dgm:bulletEnabled val="1"/>
        </dgm:presLayoutVars>
      </dgm:prSet>
      <dgm:spPr/>
    </dgm:pt>
    <dgm:pt modelId="{CC6F5973-359D-431D-840B-3F2957BF478E}" type="pres">
      <dgm:prSet presAssocID="{761072B8-D867-48C2-B4ED-85B077BA420E}" presName="parentText" presStyleLbl="node1" presStyleIdx="1" presStyleCnt="3">
        <dgm:presLayoutVars>
          <dgm:chMax val="0"/>
          <dgm:bulletEnabled val="1"/>
        </dgm:presLayoutVars>
      </dgm:prSet>
      <dgm:spPr/>
    </dgm:pt>
    <dgm:pt modelId="{796C15A5-5A60-4ECF-8A4B-FBE641371D76}" type="pres">
      <dgm:prSet presAssocID="{761072B8-D867-48C2-B4ED-85B077BA420E}" presName="childText" presStyleLbl="revTx" presStyleIdx="1" presStyleCnt="3">
        <dgm:presLayoutVars>
          <dgm:bulletEnabled val="1"/>
        </dgm:presLayoutVars>
      </dgm:prSet>
      <dgm:spPr/>
    </dgm:pt>
    <dgm:pt modelId="{0DE1028A-9BB6-445B-98A7-B6AB778CE811}" type="pres">
      <dgm:prSet presAssocID="{C5303BB1-7FA1-4744-A9BF-7AB10A22FCCA}" presName="parentText" presStyleLbl="node1" presStyleIdx="2" presStyleCnt="3">
        <dgm:presLayoutVars>
          <dgm:chMax val="0"/>
          <dgm:bulletEnabled val="1"/>
        </dgm:presLayoutVars>
      </dgm:prSet>
      <dgm:spPr/>
    </dgm:pt>
    <dgm:pt modelId="{A23C36D8-D6EE-4234-A13B-464DFDB54C41}" type="pres">
      <dgm:prSet presAssocID="{C5303BB1-7FA1-4744-A9BF-7AB10A22FCCA}" presName="childText" presStyleLbl="revTx" presStyleIdx="2" presStyleCnt="3">
        <dgm:presLayoutVars>
          <dgm:bulletEnabled val="1"/>
        </dgm:presLayoutVars>
      </dgm:prSet>
      <dgm:spPr/>
    </dgm:pt>
  </dgm:ptLst>
  <dgm:cxnLst>
    <dgm:cxn modelId="{AF277B02-D3A2-4093-A1DD-087CF6119E6B}" srcId="{3915019A-FE78-4ABD-97B1-B9D15C117961}" destId="{C5303BB1-7FA1-4744-A9BF-7AB10A22FCCA}" srcOrd="2" destOrd="0" parTransId="{38F91F82-A65F-48BD-AC5F-1C98A5145FB2}" sibTransId="{FE315632-67F6-42E1-9213-01C1B9103C3C}"/>
    <dgm:cxn modelId="{C3136D1A-6679-420D-8F71-EBFC3E12DE4B}" type="presOf" srcId="{893BFA3D-BFEF-4E38-917F-717DFAAD57D7}" destId="{B3964202-89FD-4062-BC8E-CB653064A20A}" srcOrd="0" destOrd="0" presId="urn:microsoft.com/office/officeart/2005/8/layout/vList2"/>
    <dgm:cxn modelId="{4649AD22-1212-41F4-97AA-67703B167B1C}" srcId="{893BFA3D-BFEF-4E38-917F-717DFAAD57D7}" destId="{87B7936E-5579-46F6-B0F8-D1BB5E7DAE26}" srcOrd="0" destOrd="0" parTransId="{17C566B2-2F05-4218-9931-30461C9B19F7}" sibTransId="{390E44B6-F6D7-432D-B8D7-593BD4CEBF0B}"/>
    <dgm:cxn modelId="{A9D2855E-E8B1-4EA1-B0DB-9866B20C8E24}" type="presOf" srcId="{19ED62C0-8A83-4888-A0C1-937024E5A735}" destId="{878362F5-E574-41E7-9B5F-FAE813C7A667}" srcOrd="0" destOrd="1" presId="urn:microsoft.com/office/officeart/2005/8/layout/vList2"/>
    <dgm:cxn modelId="{7BF1334E-DB39-451B-BCC3-A4C807908612}" srcId="{761072B8-D867-48C2-B4ED-85B077BA420E}" destId="{4FD19556-3BF9-49B3-9439-3E6E834F5521}" srcOrd="0" destOrd="0" parTransId="{64A0A4D3-04C5-4823-BA72-7DC0740C11B7}" sibTransId="{EF849016-1CAD-43DA-8DDF-D4F6661AECFB}"/>
    <dgm:cxn modelId="{9843CC50-D8C3-49B6-8A33-621BEB5327D1}" type="presOf" srcId="{761072B8-D867-48C2-B4ED-85B077BA420E}" destId="{CC6F5973-359D-431D-840B-3F2957BF478E}" srcOrd="0" destOrd="0" presId="urn:microsoft.com/office/officeart/2005/8/layout/vList2"/>
    <dgm:cxn modelId="{4968FF58-3307-4591-9F60-EA3FC2B0E58C}" type="presOf" srcId="{C5303BB1-7FA1-4744-A9BF-7AB10A22FCCA}" destId="{0DE1028A-9BB6-445B-98A7-B6AB778CE811}" srcOrd="0" destOrd="0" presId="urn:microsoft.com/office/officeart/2005/8/layout/vList2"/>
    <dgm:cxn modelId="{31F04A9F-8CFA-4C12-9F57-631A9BA58930}" type="presOf" srcId="{2147E808-E7E8-4162-9197-A7AC25AF58C7}" destId="{A23C36D8-D6EE-4234-A13B-464DFDB54C41}" srcOrd="0" destOrd="0" presId="urn:microsoft.com/office/officeart/2005/8/layout/vList2"/>
    <dgm:cxn modelId="{5CCEDCA2-D13B-4C34-B3D0-E3B1CDB5CB2B}" srcId="{893BFA3D-BFEF-4E38-917F-717DFAAD57D7}" destId="{19ED62C0-8A83-4888-A0C1-937024E5A735}" srcOrd="1" destOrd="0" parTransId="{F097F2B9-A791-4BF5-871E-76C43F22CF29}" sibTransId="{87939CB7-13EB-418D-81FD-66DEAD65AE55}"/>
    <dgm:cxn modelId="{9EF25ABD-201C-41AD-A95D-824C6936B6F7}" type="presOf" srcId="{87B7936E-5579-46F6-B0F8-D1BB5E7DAE26}" destId="{878362F5-E574-41E7-9B5F-FAE813C7A667}" srcOrd="0" destOrd="0" presId="urn:microsoft.com/office/officeart/2005/8/layout/vList2"/>
    <dgm:cxn modelId="{478368BF-365A-44FD-96CC-E5057E1FF1B2}" srcId="{3915019A-FE78-4ABD-97B1-B9D15C117961}" destId="{893BFA3D-BFEF-4E38-917F-717DFAAD57D7}" srcOrd="0" destOrd="0" parTransId="{C0A66077-3123-49CE-B0D0-85210A62E5E9}" sibTransId="{A27322FA-2423-42B5-B154-B464BFD10446}"/>
    <dgm:cxn modelId="{AA8E95C3-F5A7-40EB-8980-4C658FD2AAD9}" srcId="{3915019A-FE78-4ABD-97B1-B9D15C117961}" destId="{761072B8-D867-48C2-B4ED-85B077BA420E}" srcOrd="1" destOrd="0" parTransId="{2F6FFDEE-8704-464D-ABD6-5F25D96526BA}" sibTransId="{A59BD884-D65C-41F0-AAD6-E379F33F0863}"/>
    <dgm:cxn modelId="{E51ADDDC-2A4F-4F29-AC27-2C7DF15E5E0B}" type="presOf" srcId="{4FD19556-3BF9-49B3-9439-3E6E834F5521}" destId="{796C15A5-5A60-4ECF-8A4B-FBE641371D76}" srcOrd="0" destOrd="0" presId="urn:microsoft.com/office/officeart/2005/8/layout/vList2"/>
    <dgm:cxn modelId="{8112D8F5-2AC9-4AE1-B5E3-17BCDDCA0E36}" type="presOf" srcId="{3915019A-FE78-4ABD-97B1-B9D15C117961}" destId="{6C096A3F-5C5B-47AF-826C-D968F800BAF6}" srcOrd="0" destOrd="0" presId="urn:microsoft.com/office/officeart/2005/8/layout/vList2"/>
    <dgm:cxn modelId="{0E83E8F5-660B-48FB-94C0-A1E030FA7CF4}" srcId="{C5303BB1-7FA1-4744-A9BF-7AB10A22FCCA}" destId="{2147E808-E7E8-4162-9197-A7AC25AF58C7}" srcOrd="0" destOrd="0" parTransId="{96A8302D-CFBD-4617-8A26-D12382467C52}" sibTransId="{8F0A32B6-E888-49DE-B8C3-E2849CC91942}"/>
    <dgm:cxn modelId="{14DD5233-F4A6-4B37-B760-104034E006AC}" type="presParOf" srcId="{6C096A3F-5C5B-47AF-826C-D968F800BAF6}" destId="{B3964202-89FD-4062-BC8E-CB653064A20A}" srcOrd="0" destOrd="0" presId="urn:microsoft.com/office/officeart/2005/8/layout/vList2"/>
    <dgm:cxn modelId="{8D411522-D291-4748-B9B5-E768393B50CF}" type="presParOf" srcId="{6C096A3F-5C5B-47AF-826C-D968F800BAF6}" destId="{878362F5-E574-41E7-9B5F-FAE813C7A667}" srcOrd="1" destOrd="0" presId="urn:microsoft.com/office/officeart/2005/8/layout/vList2"/>
    <dgm:cxn modelId="{97A53AAC-EB89-48B5-B38C-B0ADABC1DA08}" type="presParOf" srcId="{6C096A3F-5C5B-47AF-826C-D968F800BAF6}" destId="{CC6F5973-359D-431D-840B-3F2957BF478E}" srcOrd="2" destOrd="0" presId="urn:microsoft.com/office/officeart/2005/8/layout/vList2"/>
    <dgm:cxn modelId="{B40FA957-D42A-448B-9A79-C1EBBD32112C}" type="presParOf" srcId="{6C096A3F-5C5B-47AF-826C-D968F800BAF6}" destId="{796C15A5-5A60-4ECF-8A4B-FBE641371D76}" srcOrd="3" destOrd="0" presId="urn:microsoft.com/office/officeart/2005/8/layout/vList2"/>
    <dgm:cxn modelId="{A42D51BA-A172-45AB-BA71-39ED3D12B264}" type="presParOf" srcId="{6C096A3F-5C5B-47AF-826C-D968F800BAF6}" destId="{0DE1028A-9BB6-445B-98A7-B6AB778CE811}" srcOrd="4" destOrd="0" presId="urn:microsoft.com/office/officeart/2005/8/layout/vList2"/>
    <dgm:cxn modelId="{07BC42BE-194B-4CC6-B6E5-86CE159730C6}" type="presParOf" srcId="{6C096A3F-5C5B-47AF-826C-D968F800BAF6}" destId="{A23C36D8-D6EE-4234-A13B-464DFDB54C4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64202-89FD-4062-BC8E-CB653064A20A}">
      <dsp:nvSpPr>
        <dsp:cNvPr id="0" name=""/>
        <dsp:cNvSpPr/>
      </dsp:nvSpPr>
      <dsp:spPr>
        <a:xfrm>
          <a:off x="0" y="47210"/>
          <a:ext cx="11655078" cy="6949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Until Condition is met</a:t>
          </a:r>
          <a:endParaRPr lang="en-US" sz="2700" kern="1200"/>
        </a:p>
      </dsp:txBody>
      <dsp:txXfrm>
        <a:off x="33926" y="81136"/>
        <a:ext cx="11587226" cy="627128"/>
      </dsp:txXfrm>
    </dsp:sp>
    <dsp:sp modelId="{878362F5-E574-41E7-9B5F-FAE813C7A667}">
      <dsp:nvSpPr>
        <dsp:cNvPr id="0" name=""/>
        <dsp:cNvSpPr/>
      </dsp:nvSpPr>
      <dsp:spPr>
        <a:xfrm>
          <a:off x="0" y="742191"/>
          <a:ext cx="11655078"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0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a:t>Do-until loop</a:t>
          </a:r>
          <a:endParaRPr lang="en-US" sz="2100" kern="1200"/>
        </a:p>
        <a:p>
          <a:pPr marL="228600" lvl="1" indent="-228600" algn="l" defTabSz="933450">
            <a:lnSpc>
              <a:spcPct val="90000"/>
            </a:lnSpc>
            <a:spcBef>
              <a:spcPct val="0"/>
            </a:spcBef>
            <a:spcAft>
              <a:spcPct val="20000"/>
            </a:spcAft>
            <a:buChar char="•"/>
          </a:pPr>
          <a:r>
            <a:rPr lang="en-US" sz="2100" kern="1200" baseline="0"/>
            <a:t>Evaluated condition, total time, or count</a:t>
          </a:r>
          <a:endParaRPr lang="en-US" sz="2100" kern="1200"/>
        </a:p>
      </dsp:txBody>
      <dsp:txXfrm>
        <a:off x="0" y="742191"/>
        <a:ext cx="11655078" cy="782460"/>
      </dsp:txXfrm>
    </dsp:sp>
    <dsp:sp modelId="{CC6F5973-359D-431D-840B-3F2957BF478E}">
      <dsp:nvSpPr>
        <dsp:cNvPr id="0" name=""/>
        <dsp:cNvSpPr/>
      </dsp:nvSpPr>
      <dsp:spPr>
        <a:xfrm>
          <a:off x="0" y="1524651"/>
          <a:ext cx="11655078" cy="6949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When a Timeout has occurred</a:t>
          </a:r>
          <a:endParaRPr lang="en-US" sz="2700" kern="1200"/>
        </a:p>
      </dsp:txBody>
      <dsp:txXfrm>
        <a:off x="33926" y="1558577"/>
        <a:ext cx="11587226" cy="627128"/>
      </dsp:txXfrm>
    </dsp:sp>
    <dsp:sp modelId="{796C15A5-5A60-4ECF-8A4B-FBE641371D76}">
      <dsp:nvSpPr>
        <dsp:cNvPr id="0" name=""/>
        <dsp:cNvSpPr/>
      </dsp:nvSpPr>
      <dsp:spPr>
        <a:xfrm>
          <a:off x="0" y="2219631"/>
          <a:ext cx="11655078"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0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a:t>Configure timeout action setting</a:t>
          </a:r>
          <a:endParaRPr lang="en-US" sz="2100" kern="1200"/>
        </a:p>
      </dsp:txBody>
      <dsp:txXfrm>
        <a:off x="0" y="2219631"/>
        <a:ext cx="11655078" cy="447120"/>
      </dsp:txXfrm>
    </dsp:sp>
    <dsp:sp modelId="{0DE1028A-9BB6-445B-98A7-B6AB778CE811}">
      <dsp:nvSpPr>
        <dsp:cNvPr id="0" name=""/>
        <dsp:cNvSpPr/>
      </dsp:nvSpPr>
      <dsp:spPr>
        <a:xfrm>
          <a:off x="0" y="2666750"/>
          <a:ext cx="11655078" cy="6949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While other work is being done</a:t>
          </a:r>
          <a:endParaRPr lang="en-US" sz="2700" kern="1200"/>
        </a:p>
      </dsp:txBody>
      <dsp:txXfrm>
        <a:off x="33926" y="2700676"/>
        <a:ext cx="11587226" cy="627128"/>
      </dsp:txXfrm>
    </dsp:sp>
    <dsp:sp modelId="{A23C36D8-D6EE-4234-A13B-464DFDB54C41}">
      <dsp:nvSpPr>
        <dsp:cNvPr id="0" name=""/>
        <dsp:cNvSpPr/>
      </dsp:nvSpPr>
      <dsp:spPr>
        <a:xfrm>
          <a:off x="0" y="3361731"/>
          <a:ext cx="11655078"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049"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a:t>Parallel actions</a:t>
          </a:r>
          <a:endParaRPr lang="en-US" sz="2100" kern="1200"/>
        </a:p>
      </dsp:txBody>
      <dsp:txXfrm>
        <a:off x="0" y="3361731"/>
        <a:ext cx="11655078" cy="447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7C478-63C1-4501-887C-451AE266D6A0}" type="datetimeFigureOut">
              <a:rPr lang="en-US" smtClean="0"/>
              <a:t>12/15/2017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00C77-98DD-41D6-BDE7-5E20B890E765}" type="slidenum">
              <a:rPr lang="en-US" smtClean="0"/>
              <a:t>‹#›</a:t>
            </a:fld>
            <a:endParaRPr lang="en-US"/>
          </a:p>
        </p:txBody>
      </p:sp>
    </p:spTree>
    <p:extLst>
      <p:ext uri="{BB962C8B-B14F-4D97-AF65-F5344CB8AC3E}">
        <p14:creationId xmlns:p14="http://schemas.microsoft.com/office/powerpoint/2010/main" val="73235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1</a:t>
            </a:fld>
            <a:endParaRPr lang="en-US"/>
          </a:p>
        </p:txBody>
      </p:sp>
    </p:spTree>
    <p:extLst>
      <p:ext uri="{BB962C8B-B14F-4D97-AF65-F5344CB8AC3E}">
        <p14:creationId xmlns:p14="http://schemas.microsoft.com/office/powerpoint/2010/main" val="3948599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993894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34E39C7-B244-4AD1-BF37-284BD54274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88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34E39C7-B244-4AD1-BF37-284BD54274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8052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0E1739-70A2-467C-A0CA-F4330F170094}"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828415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14</a:t>
            </a:fld>
            <a:endParaRPr lang="en-US"/>
          </a:p>
        </p:txBody>
      </p:sp>
    </p:spTree>
    <p:extLst>
      <p:ext uri="{BB962C8B-B14F-4D97-AF65-F5344CB8AC3E}">
        <p14:creationId xmlns:p14="http://schemas.microsoft.com/office/powerpoint/2010/main" val="412787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Mono-lithic application -&gt; loosely coupled components</a:t>
            </a:r>
          </a:p>
          <a:p>
            <a:r>
              <a:rPr lang="en-US"/>
              <a:t>Events happening </a:t>
            </a:r>
            <a:r>
              <a:rPr lang="en-US" err="1"/>
              <a:t>async</a:t>
            </a:r>
            <a:r>
              <a:rPr lang="en-US"/>
              <a:t> outside client application</a:t>
            </a:r>
          </a:p>
          <a:p>
            <a:r>
              <a:rPr lang="en-US"/>
              <a:t>Build/use micro-functionality to react to a single event</a:t>
            </a:r>
          </a:p>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15</a:t>
            </a:fld>
            <a:endParaRPr lang="en-US"/>
          </a:p>
        </p:txBody>
      </p:sp>
    </p:spTree>
    <p:extLst>
      <p:ext uri="{BB962C8B-B14F-4D97-AF65-F5344CB8AC3E}">
        <p14:creationId xmlns:p14="http://schemas.microsoft.com/office/powerpoint/2010/main" val="273109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16</a:t>
            </a:fld>
            <a:endParaRPr lang="en-US"/>
          </a:p>
        </p:txBody>
      </p:sp>
    </p:spTree>
    <p:extLst>
      <p:ext uri="{BB962C8B-B14F-4D97-AF65-F5344CB8AC3E}">
        <p14:creationId xmlns:p14="http://schemas.microsoft.com/office/powerpoint/2010/main" val="237784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17</a:t>
            </a:fld>
            <a:endParaRPr lang="en-US"/>
          </a:p>
        </p:txBody>
      </p:sp>
    </p:spTree>
    <p:extLst>
      <p:ext uri="{BB962C8B-B14F-4D97-AF65-F5344CB8AC3E}">
        <p14:creationId xmlns:p14="http://schemas.microsoft.com/office/powerpoint/2010/main" val="4150950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F9BF72-0868-4F84-9FCC-2F96DE36B23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6198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19</a:t>
            </a:fld>
            <a:endParaRPr lang="en-US"/>
          </a:p>
        </p:txBody>
      </p:sp>
    </p:spTree>
    <p:extLst>
      <p:ext uri="{BB962C8B-B14F-4D97-AF65-F5344CB8AC3E}">
        <p14:creationId xmlns:p14="http://schemas.microsoft.com/office/powerpoint/2010/main" val="401457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a:t>
            </a:fld>
            <a:endParaRPr lang="en-US"/>
          </a:p>
        </p:txBody>
      </p:sp>
    </p:spTree>
    <p:extLst>
      <p:ext uri="{BB962C8B-B14F-4D97-AF65-F5344CB8AC3E}">
        <p14:creationId xmlns:p14="http://schemas.microsoft.com/office/powerpoint/2010/main" val="2914584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Similar to microservice patterns (12 factor)</a:t>
            </a:r>
          </a:p>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20</a:t>
            </a:fld>
            <a:endParaRPr lang="en-US"/>
          </a:p>
        </p:txBody>
      </p:sp>
    </p:spTree>
    <p:extLst>
      <p:ext uri="{BB962C8B-B14F-4D97-AF65-F5344CB8AC3E}">
        <p14:creationId xmlns:p14="http://schemas.microsoft.com/office/powerpoint/2010/main" val="2311306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21</a:t>
            </a:fld>
            <a:endParaRPr lang="en-US"/>
          </a:p>
        </p:txBody>
      </p:sp>
    </p:spTree>
    <p:extLst>
      <p:ext uri="{BB962C8B-B14F-4D97-AF65-F5344CB8AC3E}">
        <p14:creationId xmlns:p14="http://schemas.microsoft.com/office/powerpoint/2010/main" val="1268333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22</a:t>
            </a:fld>
            <a:endParaRPr lang="en-US"/>
          </a:p>
        </p:txBody>
      </p:sp>
    </p:spTree>
    <p:extLst>
      <p:ext uri="{BB962C8B-B14F-4D97-AF65-F5344CB8AC3E}">
        <p14:creationId xmlns:p14="http://schemas.microsoft.com/office/powerpoint/2010/main" val="3691062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23</a:t>
            </a:fld>
            <a:endParaRPr lang="en-US"/>
          </a:p>
        </p:txBody>
      </p:sp>
    </p:spTree>
    <p:extLst>
      <p:ext uri="{BB962C8B-B14F-4D97-AF65-F5344CB8AC3E}">
        <p14:creationId xmlns:p14="http://schemas.microsoft.com/office/powerpoint/2010/main" val="2620657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24</a:t>
            </a:fld>
            <a:endParaRPr lang="en-US"/>
          </a:p>
        </p:txBody>
      </p:sp>
    </p:spTree>
    <p:extLst>
      <p:ext uri="{BB962C8B-B14F-4D97-AF65-F5344CB8AC3E}">
        <p14:creationId xmlns:p14="http://schemas.microsoft.com/office/powerpoint/2010/main" val="2560300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25</a:t>
            </a:fld>
            <a:endParaRPr lang="en-US"/>
          </a:p>
        </p:txBody>
      </p:sp>
    </p:spTree>
    <p:extLst>
      <p:ext uri="{BB962C8B-B14F-4D97-AF65-F5344CB8AC3E}">
        <p14:creationId xmlns:p14="http://schemas.microsoft.com/office/powerpoint/2010/main" val="1184730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26</a:t>
            </a:fld>
            <a:endParaRPr lang="en-US"/>
          </a:p>
        </p:txBody>
      </p:sp>
    </p:spTree>
    <p:extLst>
      <p:ext uri="{BB962C8B-B14F-4D97-AF65-F5344CB8AC3E}">
        <p14:creationId xmlns:p14="http://schemas.microsoft.com/office/powerpoint/2010/main" val="2574558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27</a:t>
            </a:fld>
            <a:endParaRPr lang="en-US"/>
          </a:p>
        </p:txBody>
      </p:sp>
    </p:spTree>
    <p:extLst>
      <p:ext uri="{BB962C8B-B14F-4D97-AF65-F5344CB8AC3E}">
        <p14:creationId xmlns:p14="http://schemas.microsoft.com/office/powerpoint/2010/main" val="3499291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28</a:t>
            </a:fld>
            <a:endParaRPr lang="en-US"/>
          </a:p>
        </p:txBody>
      </p:sp>
    </p:spTree>
    <p:extLst>
      <p:ext uri="{BB962C8B-B14F-4D97-AF65-F5344CB8AC3E}">
        <p14:creationId xmlns:p14="http://schemas.microsoft.com/office/powerpoint/2010/main" val="3869088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29</a:t>
            </a:fld>
            <a:endParaRPr lang="en-US"/>
          </a:p>
        </p:txBody>
      </p:sp>
    </p:spTree>
    <p:extLst>
      <p:ext uri="{BB962C8B-B14F-4D97-AF65-F5344CB8AC3E}">
        <p14:creationId xmlns:p14="http://schemas.microsoft.com/office/powerpoint/2010/main" val="386213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2015</a:t>
            </a:r>
          </a:p>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12/15/2017 3:17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011257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12/15/2017 3:17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08918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12/15/2017 3:17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31400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32</a:t>
            </a:fld>
            <a:endParaRPr lang="en-US"/>
          </a:p>
        </p:txBody>
      </p:sp>
    </p:spTree>
    <p:extLst>
      <p:ext uri="{BB962C8B-B14F-4D97-AF65-F5344CB8AC3E}">
        <p14:creationId xmlns:p14="http://schemas.microsoft.com/office/powerpoint/2010/main" val="1688093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33</a:t>
            </a:fld>
            <a:endParaRPr lang="en-US"/>
          </a:p>
        </p:txBody>
      </p:sp>
    </p:spTree>
    <p:extLst>
      <p:ext uri="{BB962C8B-B14F-4D97-AF65-F5344CB8AC3E}">
        <p14:creationId xmlns:p14="http://schemas.microsoft.com/office/powerpoint/2010/main" val="771850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34</a:t>
            </a:fld>
            <a:endParaRPr lang="en-US"/>
          </a:p>
        </p:txBody>
      </p:sp>
    </p:spTree>
    <p:extLst>
      <p:ext uri="{BB962C8B-B14F-4D97-AF65-F5344CB8AC3E}">
        <p14:creationId xmlns:p14="http://schemas.microsoft.com/office/powerpoint/2010/main" val="1330522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34E39C7-B244-4AD1-BF37-284BD54274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693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0"/>
              <a:t>Logic Apps can</a:t>
            </a:r>
            <a:r>
              <a:rPr lang="en-NZ" b="0" baseline="0"/>
              <a:t> integrate with “anything” (APIs) and solve small or complex problems. Automation in a secure and reliable environment fast and easy.</a:t>
            </a:r>
          </a:p>
          <a:p>
            <a:endParaRPr lang="en-NZ" b="1"/>
          </a:p>
          <a:p>
            <a:r>
              <a:rPr lang="en-NZ" b="1"/>
              <a:t>Connect Anything:</a:t>
            </a:r>
          </a:p>
          <a:p>
            <a:r>
              <a:rPr lang="en-NZ"/>
              <a:t>On-premises,</a:t>
            </a:r>
            <a:r>
              <a:rPr lang="en-NZ" baseline="0"/>
              <a:t> hybrid and cloud</a:t>
            </a:r>
          </a:p>
          <a:p>
            <a:r>
              <a:rPr lang="en-NZ" baseline="0"/>
              <a:t>Mission critical, complex integration scenarios</a:t>
            </a:r>
          </a:p>
          <a:p>
            <a:r>
              <a:rPr lang="en-NZ" baseline="0"/>
              <a:t>Business productivity</a:t>
            </a:r>
          </a:p>
          <a:p>
            <a:endParaRPr lang="en-NZ" baseline="0"/>
          </a:p>
          <a:p>
            <a:r>
              <a:rPr lang="en-NZ" b="1" baseline="0"/>
              <a:t>Agile Business:</a:t>
            </a:r>
          </a:p>
          <a:p>
            <a:r>
              <a:rPr lang="en-NZ" baseline="0"/>
              <a:t>Quickly create workflows</a:t>
            </a:r>
          </a:p>
          <a:p>
            <a:r>
              <a:rPr lang="en-NZ" baseline="0"/>
              <a:t>Position to the future API centric</a:t>
            </a:r>
          </a:p>
          <a:p>
            <a:endParaRPr lang="en-NZ" baseline="0"/>
          </a:p>
          <a:p>
            <a:r>
              <a:rPr lang="en-NZ" b="1" baseline="0"/>
              <a:t>Transform Business:</a:t>
            </a:r>
          </a:p>
          <a:p>
            <a:r>
              <a:rPr lang="en-NZ" baseline="0"/>
              <a:t>Extract value from both (on-premises and cloud apps)</a:t>
            </a:r>
          </a:p>
          <a:p>
            <a:r>
              <a:rPr lang="en-NZ" baseline="0"/>
              <a:t>Build Holistic integration solutions.</a:t>
            </a:r>
          </a:p>
          <a:p>
            <a:endParaRPr lang="en-NZ" baseline="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Microsoft Worldwide Partner Conference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12/15/2017 3:17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57822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71074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39689267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12/15/2017 3:17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6349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Segoe UI Light" pitchFamily="34" charset="0"/>
                <a:ea typeface="+mn-ea"/>
                <a:cs typeface="+mn-cs"/>
              </a:rPr>
              <a:t>Talking</a:t>
            </a:r>
            <a:r>
              <a:rPr lang="en-US" sz="1200" b="1" kern="1200" baseline="0">
                <a:solidFill>
                  <a:schemeClr val="tx1"/>
                </a:solidFill>
                <a:effectLst/>
                <a:latin typeface="Segoe UI Light" pitchFamily="34" charset="0"/>
                <a:ea typeface="+mn-ea"/>
                <a:cs typeface="+mn-cs"/>
              </a:rPr>
              <a:t> points: (New)</a:t>
            </a:r>
          </a:p>
          <a:p>
            <a:endParaRPr lang="en-US" sz="1200" b="1" kern="1200" baseline="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1200"/>
              <a:t>What do we go from here? </a:t>
            </a:r>
          </a:p>
          <a:p>
            <a:pPr marL="171450" indent="-171450">
              <a:buFont typeface="Arial" panose="020B0604020202020204" pitchFamily="34" charset="0"/>
              <a:buChar char="•"/>
            </a:pPr>
            <a:r>
              <a:rPr lang="en-US" sz="1200"/>
              <a:t>Introducing </a:t>
            </a:r>
            <a:r>
              <a:rPr lang="en-US" sz="1200" err="1"/>
              <a:t>Serverless</a:t>
            </a:r>
            <a:r>
              <a:rPr lang="en-US" sz="1200"/>
              <a:t>, an </a:t>
            </a:r>
            <a:r>
              <a:rPr lang="en-US" sz="1200" baseline="0"/>
              <a:t>event-driven process, which will grow and scale on demand. </a:t>
            </a:r>
          </a:p>
          <a:p>
            <a:pPr marL="171450" indent="-171450">
              <a:buFont typeface="Arial" panose="020B0604020202020204" pitchFamily="34" charset="0"/>
              <a:buChar char="•"/>
            </a:pPr>
            <a:r>
              <a:rPr lang="en-US" sz="1200" baseline="0"/>
              <a:t>The only remaining question now becomes: How I architect my app to become </a:t>
            </a:r>
            <a:r>
              <a:rPr lang="en-US" sz="1200" baseline="0" err="1"/>
              <a:t>Serverless</a:t>
            </a:r>
            <a:r>
              <a:rPr lang="en-US" sz="1200" baseline="0"/>
              <a:t>? Pretty neat, right? </a:t>
            </a:r>
          </a:p>
          <a:p>
            <a:pPr marL="0" indent="0">
              <a:buFont typeface="Arial" panose="020B0604020202020204" pitchFamily="34" charset="0"/>
              <a:buNone/>
            </a:pPr>
            <a:endParaRPr lang="en-US" sz="1200"/>
          </a:p>
          <a:p>
            <a:pPr marL="0" indent="0">
              <a:buFont typeface="Arial" panose="020B0604020202020204" pitchFamily="34" charset="0"/>
              <a:buNone/>
            </a:pPr>
            <a:r>
              <a:rPr lang="en-US" sz="1200"/>
              <a:t>It all sounds great, naturally, you</a:t>
            </a:r>
            <a:r>
              <a:rPr lang="en-US" sz="1200" baseline="0"/>
              <a:t> may ask, how does </a:t>
            </a:r>
            <a:r>
              <a:rPr lang="en-US" sz="1200" baseline="0" err="1"/>
              <a:t>Serverless</a:t>
            </a:r>
            <a:r>
              <a:rPr lang="en-US" sz="1200" baseline="0"/>
              <a:t> fit into the picture?</a:t>
            </a:r>
            <a:endParaRPr lang="en-US" sz="1200"/>
          </a:p>
          <a:p>
            <a:pPr marL="171450" indent="-171450">
              <a:buFont typeface="Arial" panose="020B0604020202020204" pitchFamily="34" charset="0"/>
              <a:buChar char="•"/>
            </a:pPr>
            <a:endParaRPr lang="en-US" sz="120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58940A-E023-4449-93AF-8B92F8D53A43}"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698805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12/15/2017 3:17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4268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12/15/2017 3:17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55486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12/15/2017 3:17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3156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TIME MARKER: 10:40 A.M.</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279674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12/15/2017 3:17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74798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gradFill>
                  <a:gsLst>
                    <a:gs pos="2917">
                      <a:srgbClr val="FFFFFF"/>
                    </a:gs>
                    <a:gs pos="30000">
                      <a:srgbClr val="FFFFFF"/>
                    </a:gs>
                  </a:gsLst>
                  <a:lin ang="5400000" scaled="0"/>
                </a:gradFill>
                <a:latin typeface="Segoe UI Semilight"/>
              </a:rPr>
              <a:t>Parse JSON – take a JSON object and convert to a specified schema</a:t>
            </a:r>
          </a:p>
          <a:p>
            <a:endParaRPr lang="en-US"/>
          </a:p>
          <a:p>
            <a:r>
              <a:rPr lang="en-US" sz="1200">
                <a:gradFill>
                  <a:gsLst>
                    <a:gs pos="2917">
                      <a:srgbClr val="FFFFFF"/>
                    </a:gs>
                    <a:gs pos="30000">
                      <a:srgbClr val="FFFFFF"/>
                    </a:gs>
                  </a:gsLst>
                  <a:lin ang="5400000" scaled="0"/>
                </a:gradFill>
              </a:rPr>
              <a:t>- constructing any output, including objects, arrays, and any other type natively supported by logic apps</a:t>
            </a: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12/15/2017 3:17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7974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730436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Retry policy</a:t>
            </a:r>
          </a:p>
          <a:p>
            <a:pPr lvl="1"/>
            <a:r>
              <a:rPr lang="en-US"/>
              <a:t>Default, custom, and disabled</a:t>
            </a:r>
          </a:p>
          <a:p>
            <a:r>
              <a:rPr lang="en-US"/>
              <a:t>Run After</a:t>
            </a:r>
          </a:p>
          <a:p>
            <a:pPr lvl="1"/>
            <a:r>
              <a:rPr lang="en-US"/>
              <a:t>Conditional dependency control</a:t>
            </a:r>
          </a:p>
          <a:p>
            <a:pPr lvl="1"/>
            <a:r>
              <a:rPr lang="en-US"/>
              <a:t>Status: Succeeded, Failed, </a:t>
            </a:r>
            <a:r>
              <a:rPr lang="en-US" err="1"/>
              <a:t>TimedOut</a:t>
            </a:r>
            <a:r>
              <a:rPr lang="en-US"/>
              <a:t>, Skipped</a:t>
            </a:r>
          </a:p>
          <a:p>
            <a:r>
              <a:rPr lang="en-US"/>
              <a:t>Terminate</a:t>
            </a:r>
          </a:p>
          <a:p>
            <a:pPr lvl="1"/>
            <a:r>
              <a:rPr lang="en-US"/>
              <a:t>Early termination</a:t>
            </a:r>
          </a:p>
          <a:p>
            <a:pPr lvl="1"/>
            <a:r>
              <a:rPr lang="en-US"/>
              <a:t>Failed or Successful status</a:t>
            </a:r>
          </a:p>
          <a:p>
            <a:pPr lvl="1"/>
            <a:endParaRPr lang="en-US"/>
          </a:p>
          <a:p>
            <a:r>
              <a:rPr lang="en-US"/>
              <a:t>Scopes</a:t>
            </a:r>
          </a:p>
          <a:p>
            <a:pPr lvl="1"/>
            <a:r>
              <a:rPr lang="en-US"/>
              <a:t>Encapsulate a set of actions</a:t>
            </a:r>
          </a:p>
          <a:p>
            <a:pPr lvl="1"/>
            <a:r>
              <a:rPr lang="en-US"/>
              <a:t>Status: Determined by the status of the leaf nodes within the Scope</a:t>
            </a:r>
          </a:p>
          <a:p>
            <a:pPr lvl="2"/>
            <a:r>
              <a:rPr lang="en-US"/>
              <a:t>Succeeded: all must have succeeded</a:t>
            </a:r>
          </a:p>
          <a:p>
            <a:pPr lvl="2"/>
            <a:r>
              <a:rPr lang="en-US"/>
              <a:t>Skipped: all must have been skipped</a:t>
            </a:r>
          </a:p>
          <a:p>
            <a:pPr lvl="2"/>
            <a:r>
              <a:rPr lang="en-US"/>
              <a:t>Failed: any not succeeded or skipped</a:t>
            </a:r>
          </a:p>
          <a:p>
            <a:pPr lvl="1"/>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Build 2015</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12/15/2017 3:18 PM</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4286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Scopes</a:t>
            </a:r>
          </a:p>
          <a:p>
            <a:pPr lvl="1"/>
            <a:r>
              <a:rPr lang="en-US"/>
              <a:t>Encapsulate a set of actions</a:t>
            </a:r>
          </a:p>
          <a:p>
            <a:pPr lvl="1"/>
            <a:r>
              <a:rPr lang="en-US"/>
              <a:t>Status: Determined by the status of the leaf nodes within the Scope</a:t>
            </a:r>
          </a:p>
          <a:p>
            <a:pPr lvl="2"/>
            <a:r>
              <a:rPr lang="en-US"/>
              <a:t>Succeeded: all must have succeeded</a:t>
            </a:r>
          </a:p>
          <a:p>
            <a:pPr lvl="2"/>
            <a:r>
              <a:rPr lang="en-US"/>
              <a:t>Skipped: all must have been skipped</a:t>
            </a:r>
          </a:p>
          <a:p>
            <a:pPr lvl="2"/>
            <a:r>
              <a:rPr lang="en-US"/>
              <a:t>Failed: any not succeeded or skipped</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7558431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792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Abstraction of servers, infrastructure and configuration of operating system</a:t>
            </a:r>
          </a:p>
          <a:p>
            <a:r>
              <a:rPr lang="en-US"/>
              <a:t>Event-driven scale</a:t>
            </a:r>
          </a:p>
          <a:p>
            <a:r>
              <a:rPr lang="en-US"/>
              <a:t>Sub-second billing</a:t>
            </a:r>
          </a:p>
          <a:p>
            <a:r>
              <a:rPr lang="en-US"/>
              <a:t>Stateless</a:t>
            </a:r>
          </a:p>
          <a:p>
            <a:endParaRPr lang="en-US"/>
          </a:p>
          <a:p>
            <a:pPr lvl="0" rtl="0"/>
            <a:r>
              <a:rPr lang="en-US" sz="1200" kern="1200" err="1">
                <a:solidFill>
                  <a:schemeClr val="tx1"/>
                </a:solidFill>
                <a:effectLst/>
                <a:latin typeface="+mn-lt"/>
                <a:ea typeface="+mn-ea"/>
                <a:cs typeface="+mn-cs"/>
              </a:rPr>
              <a:t>Serverless</a:t>
            </a:r>
            <a:r>
              <a:rPr lang="en-US" sz="1200" kern="1200">
                <a:solidFill>
                  <a:schemeClr val="tx1"/>
                </a:solidFill>
                <a:effectLst/>
                <a:latin typeface="+mn-lt"/>
                <a:ea typeface="+mn-ea"/>
                <a:cs typeface="+mn-cs"/>
              </a:rPr>
              <a:t> compute is a </a:t>
            </a:r>
            <a:r>
              <a:rPr lang="en-US" sz="1200" b="1" kern="1200">
                <a:solidFill>
                  <a:schemeClr val="tx1"/>
                </a:solidFill>
                <a:effectLst/>
                <a:latin typeface="+mn-lt"/>
                <a:ea typeface="+mn-ea"/>
                <a:cs typeface="+mn-cs"/>
              </a:rPr>
              <a:t>fully managed</a:t>
            </a:r>
            <a:r>
              <a:rPr lang="en-US" sz="1200" kern="1200">
                <a:solidFill>
                  <a:schemeClr val="tx1"/>
                </a:solidFill>
                <a:effectLst/>
                <a:latin typeface="+mn-lt"/>
                <a:ea typeface="+mn-ea"/>
                <a:cs typeface="+mn-cs"/>
              </a:rPr>
              <a:t> service. Some refer to it as Functions as a Service</a:t>
            </a:r>
          </a:p>
          <a:p>
            <a:pPr lvl="1"/>
            <a:r>
              <a:rPr lang="en-US" sz="1200" kern="1200">
                <a:solidFill>
                  <a:schemeClr val="tx1"/>
                </a:solidFill>
                <a:effectLst/>
                <a:latin typeface="+mn-lt"/>
                <a:ea typeface="+mn-ea"/>
                <a:cs typeface="+mn-cs"/>
              </a:rPr>
              <a:t>OS and Framework patching is performed for you</a:t>
            </a:r>
          </a:p>
          <a:p>
            <a:pPr lvl="1"/>
            <a:r>
              <a:rPr lang="en-US" sz="1200" kern="1200">
                <a:solidFill>
                  <a:schemeClr val="tx1"/>
                </a:solidFill>
                <a:effectLst/>
                <a:latin typeface="+mn-lt"/>
                <a:ea typeface="+mn-ea"/>
                <a:cs typeface="+mn-cs"/>
              </a:rPr>
              <a:t>There is zero administrative tasks and no need to manage any infrastructure </a:t>
            </a:r>
          </a:p>
          <a:p>
            <a:pPr lvl="1"/>
            <a:r>
              <a:rPr lang="en-US" sz="1200" kern="1200">
                <a:solidFill>
                  <a:schemeClr val="tx1"/>
                </a:solidFill>
                <a:effectLst/>
                <a:latin typeface="+mn-lt"/>
                <a:ea typeface="+mn-ea"/>
                <a:cs typeface="+mn-cs"/>
              </a:rPr>
              <a:t>You just deploy your code (function) and it runs</a:t>
            </a:r>
          </a:p>
          <a:p>
            <a:pPr lvl="1"/>
            <a:r>
              <a:rPr lang="en-US" sz="1200" kern="1200">
                <a:solidFill>
                  <a:schemeClr val="tx1"/>
                </a:solidFill>
                <a:effectLst/>
                <a:latin typeface="+mn-lt"/>
                <a:ea typeface="+mn-ea"/>
                <a:cs typeface="+mn-cs"/>
              </a:rPr>
              <a:t>Your code runs within seconds and for very short period of time</a:t>
            </a:r>
          </a:p>
          <a:p>
            <a:pPr lvl="0"/>
            <a:r>
              <a:rPr lang="en-US" sz="1200" kern="1200" err="1">
                <a:solidFill>
                  <a:schemeClr val="tx1"/>
                </a:solidFill>
                <a:effectLst/>
                <a:latin typeface="+mn-lt"/>
                <a:ea typeface="+mn-ea"/>
                <a:cs typeface="+mn-cs"/>
              </a:rPr>
              <a:t>Serverless</a:t>
            </a:r>
            <a:r>
              <a:rPr lang="en-US" sz="1200" kern="1200">
                <a:solidFill>
                  <a:schemeClr val="tx1"/>
                </a:solidFill>
                <a:effectLst/>
                <a:latin typeface="+mn-lt"/>
                <a:ea typeface="+mn-ea"/>
                <a:cs typeface="+mn-cs"/>
              </a:rPr>
              <a:t> compute </a:t>
            </a:r>
            <a:r>
              <a:rPr lang="en-US" sz="1200" b="1" kern="1200">
                <a:solidFill>
                  <a:schemeClr val="tx1"/>
                </a:solidFill>
                <a:effectLst/>
                <a:latin typeface="+mn-lt"/>
                <a:ea typeface="+mn-ea"/>
                <a:cs typeface="+mn-cs"/>
              </a:rPr>
              <a:t>scales quickly </a:t>
            </a:r>
            <a:r>
              <a:rPr lang="en-US" sz="1200" kern="1200">
                <a:solidFill>
                  <a:schemeClr val="tx1"/>
                </a:solidFill>
                <a:effectLst/>
                <a:latin typeface="+mn-lt"/>
                <a:ea typeface="+mn-ea"/>
                <a:cs typeface="+mn-cs"/>
              </a:rPr>
              <a:t>(almost </a:t>
            </a:r>
            <a:r>
              <a:rPr lang="en-US" sz="1200" b="1" kern="1200">
                <a:solidFill>
                  <a:schemeClr val="tx1"/>
                </a:solidFill>
                <a:effectLst/>
                <a:latin typeface="+mn-lt"/>
                <a:ea typeface="+mn-ea"/>
                <a:cs typeface="+mn-cs"/>
              </a:rPr>
              <a:t>instantly</a:t>
            </a:r>
            <a:r>
              <a:rPr lang="en-US" sz="1200" kern="1200">
                <a:solidFill>
                  <a:schemeClr val="tx1"/>
                </a:solidFill>
                <a:effectLst/>
                <a:latin typeface="+mn-lt"/>
                <a:ea typeface="+mn-ea"/>
                <a:cs typeface="+mn-cs"/>
              </a:rPr>
              <a:t>) and </a:t>
            </a:r>
            <a:r>
              <a:rPr lang="en-US" sz="1200" b="1" kern="1200">
                <a:solidFill>
                  <a:schemeClr val="tx1"/>
                </a:solidFill>
                <a:effectLst/>
                <a:latin typeface="+mn-lt"/>
                <a:ea typeface="+mn-ea"/>
                <a:cs typeface="+mn-cs"/>
              </a:rPr>
              <a:t>vastly</a:t>
            </a:r>
            <a:r>
              <a:rPr lang="en-US" sz="1200" kern="1200">
                <a:solidFill>
                  <a:schemeClr val="tx1"/>
                </a:solidFill>
                <a:effectLst/>
                <a:latin typeface="+mn-lt"/>
                <a:ea typeface="+mn-ea"/>
                <a:cs typeface="+mn-cs"/>
              </a:rPr>
              <a:t> </a:t>
            </a:r>
          </a:p>
          <a:p>
            <a:pPr lvl="1"/>
            <a:r>
              <a:rPr lang="en-US" sz="1200" kern="1200">
                <a:solidFill>
                  <a:schemeClr val="tx1"/>
                </a:solidFill>
                <a:effectLst/>
                <a:latin typeface="+mn-lt"/>
                <a:ea typeface="+mn-ea"/>
                <a:cs typeface="+mn-cs"/>
              </a:rPr>
              <a:t>Automatically scales </a:t>
            </a:r>
            <a:r>
              <a:rPr lang="en-US" sz="1200" b="1" kern="1200">
                <a:solidFill>
                  <a:schemeClr val="tx1"/>
                </a:solidFill>
                <a:effectLst/>
                <a:latin typeface="+mn-lt"/>
                <a:ea typeface="+mn-ea"/>
                <a:cs typeface="+mn-cs"/>
              </a:rPr>
              <a:t>within seconds </a:t>
            </a:r>
            <a:endParaRPr lang="en-US" sz="1200" kern="1200">
              <a:solidFill>
                <a:schemeClr val="tx1"/>
              </a:solidFill>
              <a:effectLst/>
              <a:latin typeface="+mn-lt"/>
              <a:ea typeface="+mn-ea"/>
              <a:cs typeface="+mn-cs"/>
            </a:endParaRPr>
          </a:p>
          <a:p>
            <a:pPr lvl="1"/>
            <a:r>
              <a:rPr lang="en-US" sz="1200" b="1" kern="1200">
                <a:solidFill>
                  <a:schemeClr val="tx1"/>
                </a:solidFill>
                <a:effectLst/>
                <a:latin typeface="+mn-lt"/>
                <a:ea typeface="+mn-ea"/>
                <a:cs typeface="+mn-cs"/>
              </a:rPr>
              <a:t>No</a:t>
            </a:r>
            <a:r>
              <a:rPr lang="en-US" sz="1200" kern="1200">
                <a:solidFill>
                  <a:schemeClr val="tx1"/>
                </a:solidFill>
                <a:effectLst/>
                <a:latin typeface="+mn-lt"/>
                <a:ea typeface="+mn-ea"/>
                <a:cs typeface="+mn-cs"/>
              </a:rPr>
              <a:t> scale </a:t>
            </a:r>
            <a:r>
              <a:rPr lang="en-US" sz="1200" b="1" kern="1200">
                <a:solidFill>
                  <a:schemeClr val="tx1"/>
                </a:solidFill>
                <a:effectLst/>
                <a:latin typeface="+mn-lt"/>
                <a:ea typeface="+mn-ea"/>
                <a:cs typeface="+mn-cs"/>
              </a:rPr>
              <a:t>configuration</a:t>
            </a:r>
            <a:r>
              <a:rPr lang="en-US" sz="1200" kern="1200">
                <a:solidFill>
                  <a:schemeClr val="tx1"/>
                </a:solidFill>
                <a:effectLst/>
                <a:latin typeface="+mn-lt"/>
                <a:ea typeface="+mn-ea"/>
                <a:cs typeface="+mn-cs"/>
              </a:rPr>
              <a:t> is required (there is no way to configure scale or limits)</a:t>
            </a:r>
          </a:p>
          <a:p>
            <a:pPr lvl="1"/>
            <a:r>
              <a:rPr lang="en-US" sz="1200" kern="1200">
                <a:solidFill>
                  <a:schemeClr val="tx1"/>
                </a:solidFill>
                <a:effectLst/>
                <a:latin typeface="+mn-lt"/>
                <a:ea typeface="+mn-ea"/>
                <a:cs typeface="+mn-cs"/>
              </a:rPr>
              <a:t>Scales to match </a:t>
            </a:r>
            <a:r>
              <a:rPr lang="en-US" sz="1200" b="1" kern="1200">
                <a:solidFill>
                  <a:schemeClr val="tx1"/>
                </a:solidFill>
                <a:effectLst/>
                <a:latin typeface="+mn-lt"/>
                <a:ea typeface="+mn-ea"/>
                <a:cs typeface="+mn-cs"/>
              </a:rPr>
              <a:t>any given workload</a:t>
            </a:r>
            <a:r>
              <a:rPr lang="en-US" sz="1200" kern="1200">
                <a:solidFill>
                  <a:schemeClr val="tx1"/>
                </a:solidFill>
                <a:effectLst/>
                <a:latin typeface="+mn-lt"/>
                <a:ea typeface="+mn-ea"/>
                <a:cs typeface="+mn-cs"/>
              </a:rPr>
              <a:t>. Scales from zero to handle </a:t>
            </a:r>
            <a:r>
              <a:rPr lang="en-US" sz="1200" b="1" kern="1200">
                <a:solidFill>
                  <a:schemeClr val="tx1"/>
                </a:solidFill>
                <a:effectLst/>
                <a:latin typeface="+mn-lt"/>
                <a:ea typeface="+mn-ea"/>
                <a:cs typeface="+mn-cs"/>
              </a:rPr>
              <a:t>tens of thousands concurrent</a:t>
            </a:r>
            <a:r>
              <a:rPr lang="en-US" sz="1200" kern="1200">
                <a:solidFill>
                  <a:schemeClr val="tx1"/>
                </a:solidFill>
                <a:effectLst/>
                <a:latin typeface="+mn-lt"/>
                <a:ea typeface="+mn-ea"/>
                <a:cs typeface="+mn-cs"/>
              </a:rPr>
              <a:t> functions invocations within seconds </a:t>
            </a:r>
          </a:p>
          <a:p>
            <a:pPr lvl="1"/>
            <a:r>
              <a:rPr lang="en-US" sz="1200" kern="1200">
                <a:solidFill>
                  <a:schemeClr val="tx1"/>
                </a:solidFill>
                <a:effectLst/>
                <a:latin typeface="+mn-lt"/>
                <a:ea typeface="+mn-ea"/>
                <a:cs typeface="+mn-cs"/>
              </a:rPr>
              <a:t>Pay only for the time your code is running</a:t>
            </a:r>
          </a:p>
          <a:p>
            <a:pPr lvl="0"/>
            <a:r>
              <a:rPr lang="en-US" sz="1200" kern="1200" err="1">
                <a:solidFill>
                  <a:schemeClr val="tx1"/>
                </a:solidFill>
                <a:effectLst/>
                <a:latin typeface="+mn-lt"/>
                <a:ea typeface="+mn-ea"/>
                <a:cs typeface="+mn-cs"/>
              </a:rPr>
              <a:t>Serverless</a:t>
            </a:r>
            <a:r>
              <a:rPr lang="en-US" sz="1200" kern="1200">
                <a:solidFill>
                  <a:schemeClr val="tx1"/>
                </a:solidFill>
                <a:effectLst/>
                <a:latin typeface="+mn-lt"/>
                <a:ea typeface="+mn-ea"/>
                <a:cs typeface="+mn-cs"/>
              </a:rPr>
              <a:t> compute </a:t>
            </a:r>
            <a:r>
              <a:rPr lang="en-US" sz="1200" b="1" kern="1200">
                <a:solidFill>
                  <a:schemeClr val="tx1"/>
                </a:solidFill>
                <a:effectLst/>
                <a:latin typeface="+mn-lt"/>
                <a:ea typeface="+mn-ea"/>
                <a:cs typeface="+mn-cs"/>
              </a:rPr>
              <a:t>reacts to events</a:t>
            </a:r>
            <a:endParaRPr lang="en-US" sz="1200" kern="1200">
              <a:solidFill>
                <a:schemeClr val="tx1"/>
              </a:solidFill>
              <a:effectLst/>
              <a:latin typeface="+mn-lt"/>
              <a:ea typeface="+mn-ea"/>
              <a:cs typeface="+mn-cs"/>
            </a:endParaRPr>
          </a:p>
          <a:p>
            <a:pPr lvl="1"/>
            <a:r>
              <a:rPr lang="en-US" sz="1200" kern="1200">
                <a:solidFill>
                  <a:schemeClr val="tx1"/>
                </a:solidFill>
                <a:effectLst/>
                <a:latin typeface="+mn-lt"/>
                <a:ea typeface="+mn-ea"/>
                <a:cs typeface="+mn-cs"/>
              </a:rPr>
              <a:t>React, in near real-time, to events and triggers</a:t>
            </a:r>
          </a:p>
          <a:p>
            <a:pPr lvl="1"/>
            <a:r>
              <a:rPr lang="en-US" sz="1200" kern="1200">
                <a:solidFill>
                  <a:schemeClr val="tx1"/>
                </a:solidFill>
                <a:effectLst/>
                <a:latin typeface="+mn-lt"/>
                <a:ea typeface="+mn-ea"/>
                <a:cs typeface="+mn-cs"/>
              </a:rPr>
              <a:t>Triggered by virtually any event from Azure service or 3</a:t>
            </a:r>
            <a:r>
              <a:rPr lang="en-US" sz="1200" kern="1200" baseline="30000">
                <a:solidFill>
                  <a:schemeClr val="tx1"/>
                </a:solidFill>
                <a:effectLst/>
                <a:latin typeface="+mn-lt"/>
                <a:ea typeface="+mn-ea"/>
                <a:cs typeface="+mn-cs"/>
              </a:rPr>
              <a:t>rd</a:t>
            </a:r>
            <a:r>
              <a:rPr lang="en-US" sz="1200" kern="1200">
                <a:solidFill>
                  <a:schemeClr val="tx1"/>
                </a:solidFill>
                <a:effectLst/>
                <a:latin typeface="+mn-lt"/>
                <a:ea typeface="+mn-ea"/>
                <a:cs typeface="+mn-cs"/>
              </a:rPr>
              <a:t> party services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Setup time, provisioning is long</a:t>
            </a:r>
            <a:r>
              <a:rPr lang="en-US" baseline="0"/>
              <a:t> &amp; costly</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321698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2544386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7415653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13705120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23605382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FE3C97-86F5-42D6-A885-486E05C695DF}" type="slidenum">
              <a:rPr lang="en-US" smtClean="0"/>
              <a:t>54</a:t>
            </a:fld>
            <a:endParaRPr lang="en-US"/>
          </a:p>
        </p:txBody>
      </p:sp>
    </p:spTree>
    <p:extLst>
      <p:ext uri="{BB962C8B-B14F-4D97-AF65-F5344CB8AC3E}">
        <p14:creationId xmlns:p14="http://schemas.microsoft.com/office/powerpoint/2010/main" val="33881941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55</a:t>
            </a:fld>
            <a:endParaRPr lang="en-US"/>
          </a:p>
        </p:txBody>
      </p:sp>
    </p:spTree>
    <p:extLst>
      <p:ext uri="{BB962C8B-B14F-4D97-AF65-F5344CB8AC3E}">
        <p14:creationId xmlns:p14="http://schemas.microsoft.com/office/powerpoint/2010/main" val="7217612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56</a:t>
            </a:fld>
            <a:endParaRPr lang="en-US"/>
          </a:p>
        </p:txBody>
      </p:sp>
    </p:spTree>
    <p:extLst>
      <p:ext uri="{BB962C8B-B14F-4D97-AF65-F5344CB8AC3E}">
        <p14:creationId xmlns:p14="http://schemas.microsoft.com/office/powerpoint/2010/main" val="386866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57</a:t>
            </a:fld>
            <a:endParaRPr lang="en-US"/>
          </a:p>
        </p:txBody>
      </p:sp>
    </p:spTree>
    <p:extLst>
      <p:ext uri="{BB962C8B-B14F-4D97-AF65-F5344CB8AC3E}">
        <p14:creationId xmlns:p14="http://schemas.microsoft.com/office/powerpoint/2010/main" val="19733275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we look at what we have in Azure today for messaging services, we have many options. Some of them include:</a:t>
            </a:r>
          </a:p>
          <a:p>
            <a:endParaRPr lang="en-US"/>
          </a:p>
          <a:p>
            <a:pPr marL="171450" indent="-171450">
              <a:buFont typeface="Arial" panose="020B0604020202020204" pitchFamily="34" charset="0"/>
              <a:buChar char="•"/>
            </a:pPr>
            <a:r>
              <a:rPr lang="en-US"/>
              <a:t>Service Bus – a messaging platform for the enterprise, similar to MSMQ or Tibco for those who are familiar with those offerings.</a:t>
            </a:r>
          </a:p>
          <a:p>
            <a:pPr marL="171450" indent="-171450">
              <a:buFont typeface="Arial" panose="020B0604020202020204" pitchFamily="34" charset="0"/>
              <a:buChar char="•"/>
            </a:pPr>
            <a:r>
              <a:rPr lang="en-US"/>
              <a:t>Event Hubs – a distributed data streaming platform. Very similar to Kafka</a:t>
            </a:r>
          </a:p>
          <a:p>
            <a:pPr marL="171450" indent="-171450">
              <a:buFont typeface="Arial" panose="020B0604020202020204" pitchFamily="34" charset="0"/>
              <a:buChar char="•"/>
            </a:pPr>
            <a:r>
              <a:rPr lang="en-US"/>
              <a:t>Relay – a service that facilitates hybrid applications by securing two-way communication within a corporate network and Azure. This is actually one of the oldest services in Azure.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Event Grid - a messaging platform that is intended to bring events to the cloud, just like what we are accustomed to with operating systems and user interfaces.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 common question is “why do we have all these different services?”. The answer is that each one is designed to support a specific type of messaging task. This is by design instead of trying to make one service do many things, which in some cases might end up being unnatural.</a:t>
            </a:r>
          </a:p>
          <a:p>
            <a:pPr marL="171450" indent="-171450">
              <a:buFont typeface="Arial" panose="020B0604020202020204" pitchFamily="34" charset="0"/>
              <a:buChar char="•"/>
            </a:pPr>
            <a:endParaRPr lang="en-US"/>
          </a:p>
          <a:p>
            <a:endParaRPr lang="en-US"/>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12/15/2017 3:17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829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Modern computing today is distributed, more than ever. As a result, all these services can be viewed as islands.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4346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“Pinnacle of PaaS compute”</a:t>
            </a:r>
          </a:p>
          <a:p>
            <a:pPr marL="571500" indent="-571500">
              <a:buFont typeface="Arial" panose="020B0604020202020204" pitchFamily="34" charset="0"/>
              <a:buChar char="•"/>
            </a:pPr>
            <a:r>
              <a:rPr lang="en-US"/>
              <a:t>Not just hardware “servers”, but software servers are also </a:t>
            </a:r>
            <a:r>
              <a:rPr lang="en-US" b="1"/>
              <a:t>managed for you</a:t>
            </a:r>
          </a:p>
          <a:p>
            <a:pPr marL="571500" indent="-571500">
              <a:buFont typeface="Arial" panose="020B0604020202020204" pitchFamily="34" charset="0"/>
              <a:buChar char="•"/>
            </a:pPr>
            <a:r>
              <a:rPr lang="en-US"/>
              <a:t>Focus on </a:t>
            </a:r>
            <a:r>
              <a:rPr lang="en-US" b="1"/>
              <a:t>business logic</a:t>
            </a:r>
            <a:r>
              <a:rPr lang="en-US"/>
              <a:t>, not solving technical problems not </a:t>
            </a:r>
            <a:r>
              <a:rPr lang="en-US" b="1"/>
              <a:t>core to business</a:t>
            </a:r>
          </a:p>
          <a:p>
            <a:pPr marL="571500" indent="-571500">
              <a:buFont typeface="Arial" panose="020B0604020202020204" pitchFamily="34" charset="0"/>
              <a:buChar char="•"/>
            </a:pPr>
            <a:r>
              <a:rPr lang="en-US"/>
              <a:t>Lower effort to get started makes it easier to experiment (bots, etc.)</a:t>
            </a:r>
          </a:p>
          <a:p>
            <a:r>
              <a:rPr lang="en-US"/>
              <a:t>Benefits of “</a:t>
            </a:r>
            <a:r>
              <a:rPr lang="en-US" err="1"/>
              <a:t>Serverless</a:t>
            </a:r>
            <a:r>
              <a:rPr lang="en-US"/>
              <a:t>”</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400C77-98DD-41D6-BDE7-5E20B890E765}"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7296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they are disconnected, we are responsible for tying them together and this can end up being cumbersome. In fact, a great deal of time is often invested in managing the events that need to make these services work together and it can be quite taxing for the development process.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3606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the principal tenants of Event Grid is to bring all these events together in one place. Instead of using </a:t>
            </a:r>
            <a:r>
              <a:rPr lang="en-US" err="1"/>
              <a:t>webhooks</a:t>
            </a:r>
            <a:r>
              <a:rPr lang="en-US"/>
              <a:t> to tie everything together, we can use a centralized service instead.</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55455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you’ve done any UI work in the past, you might be familiar with delegates and event-driven programming. This has been a solved problem for a long time within application, now it is finally coming to the cloud.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33361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15447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comes down to having a collection of event publishers and event handlers.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38668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simplified view of what managing events looks like. </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8387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want to deliver reliable notification in near real-time, at massive scale. It needs to be highly reliable, you should be able to create items/messages that you can’t afford to lose.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09734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Serverless</a:t>
            </a:r>
            <a:r>
              <a:rPr lang="en-US"/>
              <a:t> apps turns out to be one of the areas with the most impact. Event Grid can trigger many of these scenarios.</a:t>
            </a:r>
          </a:p>
          <a:p>
            <a:endParaRPr lang="en-US"/>
          </a:p>
          <a:p>
            <a:r>
              <a:rPr lang="en-US"/>
              <a:t>Ops automation – most people use Lambda for this and we anticipate this being used in concert with ARM.</a:t>
            </a:r>
          </a:p>
          <a:p>
            <a:endParaRPr lang="en-US"/>
          </a:p>
          <a:p>
            <a:r>
              <a:rPr lang="en-US"/>
              <a:t>Application integration – probably the most obvious one, integration between applications and organizations.</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69967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topics in Event Grid are implicit unless you are using custom topics.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DF6C0D0C-B692-499D-A7C4-D7A4192983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12/15/2017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7307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26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7284540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24 hour retry is the GA target, today it is just for 2 hours.</a:t>
            </a:r>
          </a:p>
        </p:txBody>
      </p:sp>
      <p:sp>
        <p:nvSpPr>
          <p:cNvPr id="4" name="Header Placeholder 3"/>
          <p:cNvSpPr>
            <a:spLocks noGrp="1"/>
          </p:cNvSpPr>
          <p:nvPr>
            <p:ph type="hdr" sz="quarter" idx="10"/>
          </p:nvPr>
        </p:nvSpPr>
        <p:spPr/>
        <p:txBody>
          <a:bodyPr/>
          <a:lstStyle/>
          <a:p>
            <a:pPr marL="0" marR="0" lvl="0" indent="0" algn="l" defTabSz="9326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671B3B8-9BD3-4455-BDCB-C80705950CE6}"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12/15/2017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3163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example of a storage event. </a:t>
            </a:r>
          </a:p>
          <a:p>
            <a:endParaRPr lang="en-US"/>
          </a:p>
          <a:p>
            <a:r>
              <a:rPr lang="en-US"/>
              <a:t>The data property contains contextual information about the payload from the publisher.</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9600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you are interacting with Event Grid, you are actually communicating with an extension of the resource provider for that service.</a:t>
            </a:r>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3707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a:p>
        </p:txBody>
      </p:sp>
    </p:spTree>
    <p:extLst>
      <p:ext uri="{BB962C8B-B14F-4D97-AF65-F5344CB8AC3E}">
        <p14:creationId xmlns:p14="http://schemas.microsoft.com/office/powerpoint/2010/main" val="18143330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74730-4D76-4860-BF8B-38D474CD3C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20888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a:p>
        </p:txBody>
      </p:sp>
    </p:spTree>
    <p:extLst>
      <p:ext uri="{BB962C8B-B14F-4D97-AF65-F5344CB8AC3E}">
        <p14:creationId xmlns:p14="http://schemas.microsoft.com/office/powerpoint/2010/main" val="15354763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81645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2E45D9-6F23-48B0-9F93-9BB4FE9A61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7012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293" fontAlgn="base">
              <a:lnSpc>
                <a:spcPct val="90000"/>
              </a:lnSpc>
              <a:spcBef>
                <a:spcPct val="0"/>
              </a:spcBef>
              <a:spcAft>
                <a:spcPct val="0"/>
              </a:spcAft>
              <a:defRPr/>
            </a:pPr>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t>Microsoft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12/15/2017 3:18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03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5E55AF0-6808-4214-B1E5-0442E755318A}"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419684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543165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400C77-98DD-41D6-BDE7-5E20B890E765}" type="slidenum">
              <a:rPr lang="en-US" smtClean="0"/>
              <a:t>80</a:t>
            </a:fld>
            <a:endParaRPr lang="en-US"/>
          </a:p>
        </p:txBody>
      </p:sp>
    </p:spTree>
    <p:extLst>
      <p:ext uri="{BB962C8B-B14F-4D97-AF65-F5344CB8AC3E}">
        <p14:creationId xmlns:p14="http://schemas.microsoft.com/office/powerpoint/2010/main" val="1737495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12/15/2017 3:17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932026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Ref idx="1001">
        <a:schemeClr val="bg2"/>
      </p:bgRef>
    </p:bg>
    <p:spTree>
      <p:nvGrpSpPr>
        <p:cNvPr id="1" name=""/>
        <p:cNvGrpSpPr/>
        <p:nvPr/>
      </p:nvGrpSpPr>
      <p:grpSpPr>
        <a:xfrm>
          <a:off x="0" y="0"/>
          <a:ext cx="0" cy="0"/>
          <a:chOff x="0" y="0"/>
          <a:chExt cx="0" cy="0"/>
        </a:xfrm>
      </p:grpSpPr>
      <p:sp>
        <p:nvSpPr>
          <p:cNvPr id="2" name="Rectangle 1"/>
          <p:cNvSpPr/>
          <p:nvPr/>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Tree>
    <p:extLst>
      <p:ext uri="{BB962C8B-B14F-4D97-AF65-F5344CB8AC3E}">
        <p14:creationId xmlns:p14="http://schemas.microsoft.com/office/powerpoint/2010/main" val="26021674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33563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755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89713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4447510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24779">
                      <a:srgbClr val="000000"/>
                    </a:gs>
                    <a:gs pos="70000">
                      <a:srgbClr val="000000"/>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24779">
                      <a:srgbClr val="000000"/>
                    </a:gs>
                    <a:gs pos="70000">
                      <a:srgbClr val="000000"/>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6600474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Video title</a:t>
            </a:r>
          </a:p>
        </p:txBody>
      </p:sp>
    </p:spTree>
    <p:extLst>
      <p:ext uri="{BB962C8B-B14F-4D97-AF65-F5344CB8AC3E}">
        <p14:creationId xmlns:p14="http://schemas.microsoft.com/office/powerpoint/2010/main" val="22688489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45829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92035">
                      <a:srgbClr val="000000"/>
                    </a:gs>
                    <a:gs pos="75000">
                      <a:srgbClr val="000000"/>
                    </a:gs>
                  </a:gsLst>
                  <a:lin ang="5400000" scaled="0"/>
                </a:gradFill>
              </a:defRPr>
            </a:lvl1pPr>
          </a:lstStyle>
          <a:p>
            <a:r>
              <a:rPr lang="en-US"/>
              <a:t>Section title</a:t>
            </a:r>
          </a:p>
        </p:txBody>
      </p:sp>
    </p:spTree>
    <p:extLst>
      <p:ext uri="{BB962C8B-B14F-4D97-AF65-F5344CB8AC3E}">
        <p14:creationId xmlns:p14="http://schemas.microsoft.com/office/powerpoint/2010/main" val="53253401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0349153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9163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Tree>
    <p:extLst>
      <p:ext uri="{BB962C8B-B14F-4D97-AF65-F5344CB8AC3E}">
        <p14:creationId xmlns:p14="http://schemas.microsoft.com/office/powerpoint/2010/main" val="4214775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7896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749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2016 Microsoft Corporation. All rights reserved.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4892" y="470067"/>
            <a:ext cx="1408078" cy="300619"/>
          </a:xfrm>
          <a:prstGeom prst="rect">
            <a:avLst/>
          </a:prstGeom>
        </p:spPr>
      </p:pic>
    </p:spTree>
    <p:extLst>
      <p:ext uri="{BB962C8B-B14F-4D97-AF65-F5344CB8AC3E}">
        <p14:creationId xmlns:p14="http://schemas.microsoft.com/office/powerpoint/2010/main" val="49079437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8719528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4B4F5-9F56-4AF2-B8FC-381E478EDD58}" type="datetimeFigureOut">
              <a:rPr lang="en-US" smtClean="0"/>
              <a:t>12/15/2017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923CD-E977-4E78-9161-C57CCFBF0D9F}" type="slidenum">
              <a:rPr lang="en-US" smtClean="0"/>
              <a:t>‹#›</a:t>
            </a:fld>
            <a:endParaRPr lang="en-US"/>
          </a:p>
        </p:txBody>
      </p:sp>
    </p:spTree>
    <p:extLst>
      <p:ext uri="{BB962C8B-B14F-4D97-AF65-F5344CB8AC3E}">
        <p14:creationId xmlns:p14="http://schemas.microsoft.com/office/powerpoint/2010/main" val="27194752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Box 7"/>
          <p:cNvSpPr txBox="1"/>
          <p:nvPr userDrawn="1"/>
        </p:nvSpPr>
        <p:spPr bwMode="white">
          <a:xfrm>
            <a:off x="4367360" y="6566898"/>
            <a:ext cx="3457280" cy="158429"/>
          </a:xfrm>
          <a:prstGeom prst="rect">
            <a:avLst/>
          </a:prstGeom>
          <a:noFill/>
        </p:spPr>
        <p:txBody>
          <a:bodyPr wrap="none" lIns="0" tIns="0" rIns="0" bIns="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29" spc="147">
                <a:gradFill>
                  <a:gsLst>
                    <a:gs pos="0">
                      <a:srgbClr val="FFFFFF">
                        <a:alpha val="50000"/>
                      </a:srgbClr>
                    </a:gs>
                    <a:gs pos="86000">
                      <a:srgbClr val="FFFFFF">
                        <a:alpha val="50000"/>
                      </a:srgbClr>
                    </a:gs>
                  </a:gsLst>
                  <a:lin ang="5400000" scaled="0"/>
                </a:gradFill>
              </a:rPr>
              <a:t>MICROSOFT CONFIDENTIAL – INTERNAL ONLY</a:t>
            </a:r>
          </a:p>
        </p:txBody>
      </p:sp>
      <p:sp>
        <p:nvSpPr>
          <p:cNvPr id="4" name="Text Placeholder 3"/>
          <p:cNvSpPr>
            <a:spLocks noGrp="1"/>
          </p:cNvSpPr>
          <p:nvPr>
            <p:ph type="body" sz="quarter" idx="10"/>
          </p:nvPr>
        </p:nvSpPr>
        <p:spPr>
          <a:xfrm>
            <a:off x="269239" y="1189177"/>
            <a:ext cx="11653523" cy="2184808"/>
          </a:xfrm>
        </p:spPr>
        <p:txBody>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46396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3" y="289515"/>
            <a:ext cx="4225335" cy="3214201"/>
          </a:xfrm>
        </p:spPr>
        <p:txBody>
          <a:bodyPr/>
          <a:lstStyle/>
          <a:p>
            <a:r>
              <a:rPr lang="en-US"/>
              <a:t>Click to edit Master title style</a:t>
            </a:r>
          </a:p>
        </p:txBody>
      </p:sp>
      <p:sp>
        <p:nvSpPr>
          <p:cNvPr id="3" name="Rectangle 2"/>
          <p:cNvSpPr/>
          <p:nvPr userDrawn="1"/>
        </p:nvSpPr>
        <p:spPr bwMode="auto">
          <a:xfrm>
            <a:off x="4751363" y="5"/>
            <a:ext cx="7440636" cy="68580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0" tIns="143344" rIns="179180" bIns="143344" numCol="1" spcCol="0" rtlCol="0" fromWordArt="0" anchor="t" anchorCtr="0" forceAA="0" compatLnSpc="1">
            <a:prstTxWarp prst="textNoShape">
              <a:avLst/>
            </a:prstTxWarp>
            <a:noAutofit/>
          </a:bodyPr>
          <a:lstStyle/>
          <a:p>
            <a:pPr algn="ctr" defTabSz="913481" fontAlgn="base">
              <a:lnSpc>
                <a:spcPct val="90000"/>
              </a:lnSpc>
              <a:spcBef>
                <a:spcPct val="0"/>
              </a:spcBef>
              <a:spcAft>
                <a:spcPct val="0"/>
              </a:spcAft>
              <a:defRPr/>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91352028"/>
      </p:ext>
    </p:extLst>
  </p:cSld>
  <p:clrMapOvr>
    <a:masterClrMapping/>
  </p:clrMapOvr>
  <p:transition>
    <p:fade/>
  </p:transition>
  <p:extLst mod="1">
    <p:ext uri="{DCECCB84-F9BA-43D5-87BE-67443E8EF086}">
      <p15:sldGuideLst xmlns:p15="http://schemas.microsoft.com/office/powerpoint/2012/main">
        <p15:guide id="1" pos="3917">
          <p15:clr>
            <a:srgbClr val="FBAE40"/>
          </p15:clr>
        </p15:guide>
        <p15:guide id="2" pos="334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649971647"/>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639088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02034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493738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67032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06515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16227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1980887"/>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p:cNvGrpSpPr/>
          <p:nvPr/>
        </p:nvGrpSpPr>
        <p:grpSpPr>
          <a:xfrm>
            <a:off x="12370906" y="-217"/>
            <a:ext cx="935477" cy="5654618"/>
            <a:chOff x="12618967" y="-221"/>
            <a:chExt cx="954235" cy="5767186"/>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Cyan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7965">
                          <a:srgbClr val="000000"/>
                        </a:gs>
                        <a:gs pos="28319">
                          <a:srgbClr val="000000"/>
                        </a:gs>
                      </a:gsLst>
                      <a:lin ang="5400000" scaled="0"/>
                    </a:gradFill>
                    <a:effectLst/>
                    <a:uLnTx/>
                    <a:uFillTx/>
                    <a:latin typeface="Segoe UI"/>
                    <a:ea typeface="Segoe UI" pitchFamily="34" charset="0"/>
                    <a:cs typeface="Segoe UI" pitchFamily="34" charset="0"/>
                  </a:rPr>
                  <a:t>R:0 G:188 B:242</a:t>
                </a: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R:80 G:80 B:80</a:t>
                </a: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Purple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490" b="0" i="0" u="none" strike="noStrike" kern="1200" cap="none" spc="0" normalizeH="0" baseline="0" noProof="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980" b="0" i="0" u="none" strike="noStrike" kern="120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Secondary colors (use only when necessary)</a:t>
              </a:r>
            </a:p>
          </p:txBody>
        </p:sp>
      </p:grpSp>
    </p:spTree>
    <p:extLst>
      <p:ext uri="{BB962C8B-B14F-4D97-AF65-F5344CB8AC3E}">
        <p14:creationId xmlns:p14="http://schemas.microsoft.com/office/powerpoint/2010/main" val="1523160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7" r:id="rId24"/>
    <p:sldLayoutId id="2147483941" r:id="rId25"/>
    <p:sldLayoutId id="2147483942" r:id="rId26"/>
    <p:sldLayoutId id="2147483943" r:id="rId2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azure.microsoft.com/en-us/services/bot-service/" TargetMode="External"/><Relationship Id="rId13" Type="http://schemas.openxmlformats.org/officeDocument/2006/relationships/image" Target="../media/image12.png"/><Relationship Id="rId3" Type="http://schemas.openxmlformats.org/officeDocument/2006/relationships/hyperlink" Target="https://azure.microsoft.com/en-us/services/cosmos-db/" TargetMode="External"/><Relationship Id="rId7" Type="http://schemas.openxmlformats.org/officeDocument/2006/relationships/image" Target="../media/image9.png"/><Relationship Id="rId12" Type="http://schemas.openxmlformats.org/officeDocument/2006/relationships/hyperlink" Target="https://azure.microsoft.com/en-us/services/event-grid/" TargetMode="External"/><Relationship Id="rId2" Type="http://schemas.openxmlformats.org/officeDocument/2006/relationships/notesSlide" Target="../notesSlides/notesSlide10.xml"/><Relationship Id="rId16"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hyperlink" Target="https://azure.microsoft.com/en-us/services/storage/?v=16.50" TargetMode="External"/><Relationship Id="rId11" Type="http://schemas.openxmlformats.org/officeDocument/2006/relationships/image" Target="../media/image11.png"/><Relationship Id="rId5" Type="http://schemas.microsoft.com/office/2007/relationships/hdphoto" Target="../media/hdphoto1.wdp"/><Relationship Id="rId15" Type="http://schemas.openxmlformats.org/officeDocument/2006/relationships/image" Target="../media/image13.png"/><Relationship Id="rId10" Type="http://schemas.openxmlformats.org/officeDocument/2006/relationships/hyperlink" Target="https://azure.microsoft.com/en-us/services/stream-analytics/" TargetMode="External"/><Relationship Id="rId4" Type="http://schemas.openxmlformats.org/officeDocument/2006/relationships/image" Target="../media/image8.png"/><Relationship Id="rId9" Type="http://schemas.openxmlformats.org/officeDocument/2006/relationships/image" Target="../media/image10.png"/><Relationship Id="rId14" Type="http://schemas.openxmlformats.org/officeDocument/2006/relationships/hyperlink" Target="https://azure.microsoft.com/en-us/services/active-directory/"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zure.microsoft.com/en-us/services/bot-service/" TargetMode="External"/><Relationship Id="rId13" Type="http://schemas.openxmlformats.org/officeDocument/2006/relationships/image" Target="../media/image12.png"/><Relationship Id="rId3" Type="http://schemas.openxmlformats.org/officeDocument/2006/relationships/hyperlink" Target="https://azure.microsoft.com/en-us/services/cosmos-db/" TargetMode="External"/><Relationship Id="rId7" Type="http://schemas.openxmlformats.org/officeDocument/2006/relationships/image" Target="../media/image9.png"/><Relationship Id="rId12" Type="http://schemas.openxmlformats.org/officeDocument/2006/relationships/hyperlink" Target="https://azure.microsoft.com/en-us/services/event-grid/" TargetMode="External"/><Relationship Id="rId17" Type="http://schemas.openxmlformats.org/officeDocument/2006/relationships/image" Target="../media/image7.png"/><Relationship Id="rId2" Type="http://schemas.openxmlformats.org/officeDocument/2006/relationships/notesSlide" Target="../notesSlides/notesSlide11.xml"/><Relationship Id="rId16"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hyperlink" Target="https://azure.microsoft.com/en-us/services/storage/?v=16.50" TargetMode="External"/><Relationship Id="rId11" Type="http://schemas.openxmlformats.org/officeDocument/2006/relationships/image" Target="../media/image11.png"/><Relationship Id="rId5" Type="http://schemas.microsoft.com/office/2007/relationships/hdphoto" Target="../media/hdphoto1.wdp"/><Relationship Id="rId15" Type="http://schemas.openxmlformats.org/officeDocument/2006/relationships/image" Target="../media/image13.png"/><Relationship Id="rId10" Type="http://schemas.openxmlformats.org/officeDocument/2006/relationships/hyperlink" Target="https://azure.microsoft.com/en-us/services/stream-analytics/" TargetMode="External"/><Relationship Id="rId4" Type="http://schemas.openxmlformats.org/officeDocument/2006/relationships/image" Target="../media/image8.png"/><Relationship Id="rId9" Type="http://schemas.openxmlformats.org/officeDocument/2006/relationships/image" Target="../media/image10.png"/><Relationship Id="rId14" Type="http://schemas.openxmlformats.org/officeDocument/2006/relationships/hyperlink" Target="https://azure.microsoft.com/en-us/services/active-directory/"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azure.microsoft.com/en-us/services/bot-service/" TargetMode="External"/><Relationship Id="rId13" Type="http://schemas.openxmlformats.org/officeDocument/2006/relationships/image" Target="../media/image12.png"/><Relationship Id="rId3" Type="http://schemas.openxmlformats.org/officeDocument/2006/relationships/hyperlink" Target="https://azure.microsoft.com/en-us/services/cosmos-db/" TargetMode="External"/><Relationship Id="rId7" Type="http://schemas.openxmlformats.org/officeDocument/2006/relationships/image" Target="../media/image9.png"/><Relationship Id="rId12" Type="http://schemas.openxmlformats.org/officeDocument/2006/relationships/hyperlink" Target="https://azure.microsoft.com/en-us/services/event-grid/" TargetMode="External"/><Relationship Id="rId17" Type="http://schemas.openxmlformats.org/officeDocument/2006/relationships/image" Target="../media/image14.png"/><Relationship Id="rId2" Type="http://schemas.openxmlformats.org/officeDocument/2006/relationships/notesSlide" Target="../notesSlides/notesSlide12.xml"/><Relationship Id="rId16"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hyperlink" Target="https://azure.microsoft.com/en-us/services/storage/?v=16.50" TargetMode="External"/><Relationship Id="rId11" Type="http://schemas.openxmlformats.org/officeDocument/2006/relationships/image" Target="../media/image11.png"/><Relationship Id="rId5" Type="http://schemas.microsoft.com/office/2007/relationships/hdphoto" Target="../media/hdphoto1.wdp"/><Relationship Id="rId15" Type="http://schemas.openxmlformats.org/officeDocument/2006/relationships/image" Target="../media/image13.png"/><Relationship Id="rId10" Type="http://schemas.openxmlformats.org/officeDocument/2006/relationships/hyperlink" Target="https://azure.microsoft.com/en-us/services/stream-analytics/" TargetMode="External"/><Relationship Id="rId4" Type="http://schemas.openxmlformats.org/officeDocument/2006/relationships/image" Target="../media/image8.png"/><Relationship Id="rId9" Type="http://schemas.openxmlformats.org/officeDocument/2006/relationships/image" Target="../media/image10.png"/><Relationship Id="rId14" Type="http://schemas.openxmlformats.org/officeDocument/2006/relationships/hyperlink" Target="https://azure.microsoft.com/en-us/services/active-director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hyperlink" Target="https://aka.ms/2017functiontools"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hyperlink" Target="https://azure.microsoft.com/en-us/services/active-directory/" TargetMode="External"/><Relationship Id="rId3" Type="http://schemas.openxmlformats.org/officeDocument/2006/relationships/hyperlink" Target="https://azure.microsoft.com/en-us/services/cosmos-db/" TargetMode="External"/><Relationship Id="rId7"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hyperlink" Target="https://azure.microsoft.com/en-us/services/stream-analytics/" TargetMode="External"/><Relationship Id="rId11" Type="http://schemas.openxmlformats.org/officeDocument/2006/relationships/image" Target="../media/image20.svg"/><Relationship Id="rId5" Type="http://schemas.microsoft.com/office/2007/relationships/hdphoto" Target="../media/hdphoto1.wdp"/><Relationship Id="rId10"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13.png"/></Relationships>
</file>

<file path=ppt/slides/_rels/slide36.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07/relationships/hdphoto" Target="../media/hdphoto2.wdp"/><Relationship Id="rId18" Type="http://schemas.openxmlformats.org/officeDocument/2006/relationships/image" Target="../media/image35.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4.png"/><Relationship Id="rId2" Type="http://schemas.openxmlformats.org/officeDocument/2006/relationships/notesSlide" Target="../notesSlides/notesSlide36.xml"/><Relationship Id="rId16"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2.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6.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6.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1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9.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24.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notesSlide" Target="../notesSlides/notesSlide60.xml"/><Relationship Id="rId1" Type="http://schemas.openxmlformats.org/officeDocument/2006/relationships/slideLayout" Target="../slideLayouts/slideLayout24.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6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4.png"/><Relationship Id="rId2" Type="http://schemas.openxmlformats.org/officeDocument/2006/relationships/notesSlide" Target="../notesSlides/notesSlide61.xml"/><Relationship Id="rId1" Type="http://schemas.openxmlformats.org/officeDocument/2006/relationships/slideLayout" Target="../slideLayouts/slideLayout24.xml"/><Relationship Id="rId6" Type="http://schemas.openxmlformats.org/officeDocument/2006/relationships/image" Target="../media/image57.png"/><Relationship Id="rId11" Type="http://schemas.openxmlformats.org/officeDocument/2006/relationships/image" Target="../media/image63.png"/><Relationship Id="rId5" Type="http://schemas.openxmlformats.org/officeDocument/2006/relationships/image" Target="../media/image56.png"/><Relationship Id="rId15" Type="http://schemas.openxmlformats.org/officeDocument/2006/relationships/image" Target="../media/image60.png"/><Relationship Id="rId10" Type="http://schemas.openxmlformats.org/officeDocument/2006/relationships/image" Target="../media/image62.png"/><Relationship Id="rId4" Type="http://schemas.openxmlformats.org/officeDocument/2006/relationships/image" Target="../media/image55.png"/><Relationship Id="rId9" Type="http://schemas.openxmlformats.org/officeDocument/2006/relationships/image" Target="../media/image61.png"/><Relationship Id="rId14" Type="http://schemas.microsoft.com/office/2007/relationships/hdphoto" Target="../media/hdphoto3.wd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3.png"/><Relationship Id="rId2" Type="http://schemas.openxmlformats.org/officeDocument/2006/relationships/notesSlide" Target="../notesSlides/notesSlide64.xml"/><Relationship Id="rId1" Type="http://schemas.openxmlformats.org/officeDocument/2006/relationships/slideLayout" Target="../slideLayouts/slideLayout12.xml"/><Relationship Id="rId6" Type="http://schemas.openxmlformats.org/officeDocument/2006/relationships/image" Target="../media/image69.png"/><Relationship Id="rId11" Type="http://schemas.openxmlformats.org/officeDocument/2006/relationships/image" Target="../media/image72.png"/><Relationship Id="rId5" Type="http://schemas.openxmlformats.org/officeDocument/2006/relationships/image" Target="../media/image68.png"/><Relationship Id="rId10" Type="http://schemas.openxmlformats.org/officeDocument/2006/relationships/image" Target="../media/image71.png"/><Relationship Id="rId4" Type="http://schemas.openxmlformats.org/officeDocument/2006/relationships/image" Target="../media/image67.emf"/><Relationship Id="rId9" Type="http://schemas.openxmlformats.org/officeDocument/2006/relationships/image" Target="../media/image55.png"/></Relationships>
</file>

<file path=ppt/slides/_rels/slide6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74.png"/><Relationship Id="rId7" Type="http://schemas.openxmlformats.org/officeDocument/2006/relationships/image" Target="../media/image70.png"/><Relationship Id="rId12" Type="http://schemas.openxmlformats.org/officeDocument/2006/relationships/image" Target="../media/image73.png"/><Relationship Id="rId2" Type="http://schemas.openxmlformats.org/officeDocument/2006/relationships/notesSlide" Target="../notesSlides/notesSlide65.xml"/><Relationship Id="rId1" Type="http://schemas.openxmlformats.org/officeDocument/2006/relationships/slideLayout" Target="../slideLayouts/slideLayout12.xml"/><Relationship Id="rId6" Type="http://schemas.openxmlformats.org/officeDocument/2006/relationships/image" Target="../media/image69.png"/><Relationship Id="rId11" Type="http://schemas.openxmlformats.org/officeDocument/2006/relationships/image" Target="../media/image72.png"/><Relationship Id="rId5" Type="http://schemas.openxmlformats.org/officeDocument/2006/relationships/image" Target="../media/image68.png"/><Relationship Id="rId10" Type="http://schemas.openxmlformats.org/officeDocument/2006/relationships/image" Target="../media/image71.png"/><Relationship Id="rId4" Type="http://schemas.openxmlformats.org/officeDocument/2006/relationships/image" Target="../media/image67.emf"/><Relationship Id="rId9" Type="http://schemas.openxmlformats.org/officeDocument/2006/relationships/image" Target="../media/image5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7.xml"/><Relationship Id="rId1" Type="http://schemas.openxmlformats.org/officeDocument/2006/relationships/slideLayout" Target="../slideLayouts/slideLayout12.xml"/><Relationship Id="rId5" Type="http://schemas.openxmlformats.org/officeDocument/2006/relationships/image" Target="../media/image77.png"/><Relationship Id="rId4" Type="http://schemas.openxmlformats.org/officeDocument/2006/relationships/image" Target="../media/image76.png"/></Relationships>
</file>

<file path=ppt/slides/_rels/slide6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68.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6.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7.xml"/><Relationship Id="rId1" Type="http://schemas.openxmlformats.org/officeDocument/2006/relationships/slideLayout" Target="../slideLayouts/slideLayout4.xml"/><Relationship Id="rId5" Type="http://schemas.openxmlformats.org/officeDocument/2006/relationships/image" Target="../media/image84.emf"/><Relationship Id="rId4" Type="http://schemas.openxmlformats.org/officeDocument/2006/relationships/image" Target="../media/image83.png"/></Relationships>
</file>

<file path=ppt/slides/_rels/slide78.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78.xml"/><Relationship Id="rId1" Type="http://schemas.openxmlformats.org/officeDocument/2006/relationships/slideLayout" Target="../slideLayouts/slideLayout24.xml"/><Relationship Id="rId5" Type="http://schemas.openxmlformats.org/officeDocument/2006/relationships/image" Target="../media/image87.emf"/><Relationship Id="rId4" Type="http://schemas.openxmlformats.org/officeDocument/2006/relationships/image" Target="../media/image86.e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Serverless</a:t>
            </a:r>
            <a:br>
              <a:rPr lang="en-US" b="1"/>
            </a:br>
            <a:r>
              <a:rPr lang="en-US" b="1"/>
              <a:t>with Azure</a:t>
            </a:r>
            <a:endParaRPr lang="en-US"/>
          </a:p>
        </p:txBody>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10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1E0635CD-F3E3-4131-B424-E0BC13FEDD78}"/>
              </a:ext>
            </a:extLst>
          </p:cNvPr>
          <p:cNvSpPr>
            <a:spLocks noGrp="1"/>
          </p:cNvSpPr>
          <p:nvPr>
            <p:ph type="title"/>
          </p:nvPr>
        </p:nvSpPr>
        <p:spPr>
          <a:xfrm>
            <a:off x="269241" y="289958"/>
            <a:ext cx="11655840" cy="899537"/>
          </a:xfrm>
        </p:spPr>
        <p:txBody>
          <a:bodyPr/>
          <a:lstStyle/>
          <a:p>
            <a:r>
              <a:rPr lang="en-US"/>
              <a:t>Serverless application platform components</a:t>
            </a:r>
          </a:p>
        </p:txBody>
      </p:sp>
      <p:sp>
        <p:nvSpPr>
          <p:cNvPr id="30" name="Rectangle 29">
            <a:extLst>
              <a:ext uri="{FF2B5EF4-FFF2-40B4-BE49-F238E27FC236}">
                <a16:creationId xmlns:a16="http://schemas.microsoft.com/office/drawing/2014/main" id="{90E0B528-84CA-4ED5-BAFE-1959AF3FBA32}"/>
              </a:ext>
            </a:extLst>
          </p:cNvPr>
          <p:cNvSpPr/>
          <p:nvPr/>
        </p:nvSpPr>
        <p:spPr bwMode="auto">
          <a:xfrm>
            <a:off x="1763280" y="1551977"/>
            <a:ext cx="8467350" cy="4694226"/>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268851"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961" b="1">
                <a:gradFill>
                  <a:gsLst>
                    <a:gs pos="0">
                      <a:srgbClr val="353535"/>
                    </a:gs>
                    <a:gs pos="100000">
                      <a:srgbClr val="353535"/>
                    </a:gs>
                  </a:gsLst>
                  <a:lin ang="5400000" scaled="0"/>
                </a:gradFill>
                <a:latin typeface="Segoe UI"/>
                <a:cs typeface="Segoe UI" pitchFamily="34" charset="0"/>
              </a:rPr>
              <a:t>Platform</a:t>
            </a:r>
          </a:p>
        </p:txBody>
      </p:sp>
      <p:grpSp>
        <p:nvGrpSpPr>
          <p:cNvPr id="31" name="Group 30">
            <a:extLst>
              <a:ext uri="{FF2B5EF4-FFF2-40B4-BE49-F238E27FC236}">
                <a16:creationId xmlns:a16="http://schemas.microsoft.com/office/drawing/2014/main" id="{717F0D13-C4BD-4727-B074-E0A61CD1E67B}"/>
              </a:ext>
            </a:extLst>
          </p:cNvPr>
          <p:cNvGrpSpPr/>
          <p:nvPr/>
        </p:nvGrpSpPr>
        <p:grpSpPr>
          <a:xfrm>
            <a:off x="4641064" y="2352809"/>
            <a:ext cx="2738838" cy="1971494"/>
            <a:chOff x="6265951" y="2389036"/>
            <a:chExt cx="2794153" cy="2011312"/>
          </a:xfrm>
        </p:grpSpPr>
        <p:sp>
          <p:nvSpPr>
            <p:cNvPr id="32" name="Rectangle 31">
              <a:extLst>
                <a:ext uri="{FF2B5EF4-FFF2-40B4-BE49-F238E27FC236}">
                  <a16:creationId xmlns:a16="http://schemas.microsoft.com/office/drawing/2014/main" id="{DB642A87-6373-4936-8A2D-A1FD91B33394}"/>
                </a:ext>
              </a:extLst>
            </p:cNvPr>
            <p:cNvSpPr/>
            <p:nvPr/>
          </p:nvSpPr>
          <p:spPr bwMode="auto">
            <a:xfrm>
              <a:off x="6265951"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33" name="Rectangle 32">
              <a:extLst>
                <a:ext uri="{FF2B5EF4-FFF2-40B4-BE49-F238E27FC236}">
                  <a16:creationId xmlns:a16="http://schemas.microsoft.com/office/drawing/2014/main" id="{62D21D4C-D555-45BB-8610-578BFFE4D05A}"/>
                </a:ext>
              </a:extLst>
            </p:cNvPr>
            <p:cNvSpPr/>
            <p:nvPr/>
          </p:nvSpPr>
          <p:spPr bwMode="auto">
            <a:xfrm>
              <a:off x="6265951"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Design workflows and orchestrate processes</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34" name="Group 33">
              <a:extLst>
                <a:ext uri="{FF2B5EF4-FFF2-40B4-BE49-F238E27FC236}">
                  <a16:creationId xmlns:a16="http://schemas.microsoft.com/office/drawing/2014/main" id="{AB4248D3-459E-4E9F-B193-4EDC1CC663FA}"/>
                </a:ext>
              </a:extLst>
            </p:cNvPr>
            <p:cNvGrpSpPr/>
            <p:nvPr/>
          </p:nvGrpSpPr>
          <p:grpSpPr>
            <a:xfrm>
              <a:off x="6478718" y="2558746"/>
              <a:ext cx="499172" cy="273354"/>
              <a:chOff x="7712710" y="2866532"/>
              <a:chExt cx="900970" cy="493385"/>
            </a:xfrm>
          </p:grpSpPr>
          <p:sp>
            <p:nvSpPr>
              <p:cNvPr id="35" name="Rectangle 34">
                <a:extLst>
                  <a:ext uri="{FF2B5EF4-FFF2-40B4-BE49-F238E27FC236}">
                    <a16:creationId xmlns:a16="http://schemas.microsoft.com/office/drawing/2014/main" id="{AEB05F16-D94F-4BC7-82FE-7E77BE2B6D33}"/>
                  </a:ext>
                </a:extLst>
              </p:cNvPr>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Rectangle 35">
                <a:extLst>
                  <a:ext uri="{FF2B5EF4-FFF2-40B4-BE49-F238E27FC236}">
                    <a16:creationId xmlns:a16="http://schemas.microsoft.com/office/drawing/2014/main" id="{0B874B11-4642-4DDB-9B15-3CCF51F8035D}"/>
                  </a:ext>
                </a:extLst>
              </p:cNvPr>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Rectangle 36">
                <a:extLst>
                  <a:ext uri="{FF2B5EF4-FFF2-40B4-BE49-F238E27FC236}">
                    <a16:creationId xmlns:a16="http://schemas.microsoft.com/office/drawing/2014/main" id="{FD4A5171-DA25-43F4-8159-2DA244709804}"/>
                  </a:ext>
                </a:extLst>
              </p:cNvPr>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Left Brace 37">
                <a:extLst>
                  <a:ext uri="{FF2B5EF4-FFF2-40B4-BE49-F238E27FC236}">
                    <a16:creationId xmlns:a16="http://schemas.microsoft.com/office/drawing/2014/main" id="{4E6E1B66-898C-44C9-8B6D-6A5DACFE6D19}"/>
                  </a:ext>
                </a:extLst>
              </p:cNvPr>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sp>
            <p:nvSpPr>
              <p:cNvPr id="39" name="Left Brace 38">
                <a:extLst>
                  <a:ext uri="{FF2B5EF4-FFF2-40B4-BE49-F238E27FC236}">
                    <a16:creationId xmlns:a16="http://schemas.microsoft.com/office/drawing/2014/main" id="{3F0B07D0-42DD-4F57-9BF9-522B86E97701}"/>
                  </a:ext>
                </a:extLst>
              </p:cNvPr>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sp>
            <p:nvSpPr>
              <p:cNvPr id="40" name="Left Brace 39">
                <a:extLst>
                  <a:ext uri="{FF2B5EF4-FFF2-40B4-BE49-F238E27FC236}">
                    <a16:creationId xmlns:a16="http://schemas.microsoft.com/office/drawing/2014/main" id="{662845AD-EB82-466C-9205-D423BE079874}"/>
                  </a:ext>
                </a:extLst>
              </p:cNvPr>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grpSp>
      </p:grpSp>
      <p:grpSp>
        <p:nvGrpSpPr>
          <p:cNvPr id="41" name="Group 40">
            <a:extLst>
              <a:ext uri="{FF2B5EF4-FFF2-40B4-BE49-F238E27FC236}">
                <a16:creationId xmlns:a16="http://schemas.microsoft.com/office/drawing/2014/main" id="{F80E15CF-780A-4F4D-BC36-EC66AFAB317D}"/>
              </a:ext>
            </a:extLst>
          </p:cNvPr>
          <p:cNvGrpSpPr/>
          <p:nvPr/>
        </p:nvGrpSpPr>
        <p:grpSpPr>
          <a:xfrm>
            <a:off x="1858153" y="5027415"/>
            <a:ext cx="8283027" cy="1115000"/>
            <a:chOff x="3436883" y="5127960"/>
            <a:chExt cx="8450318" cy="1137519"/>
          </a:xfrm>
        </p:grpSpPr>
        <p:sp>
          <p:nvSpPr>
            <p:cNvPr id="42" name="Rectangle 41">
              <a:extLst>
                <a:ext uri="{FF2B5EF4-FFF2-40B4-BE49-F238E27FC236}">
                  <a16:creationId xmlns:a16="http://schemas.microsoft.com/office/drawing/2014/main" id="{C27DB582-E2CB-4FDD-9834-6E76CDF87247}"/>
                </a:ext>
              </a:extLst>
            </p:cNvPr>
            <p:cNvSpPr/>
            <p:nvPr/>
          </p:nvSpPr>
          <p:spPr bwMode="auto">
            <a:xfrm>
              <a:off x="911937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Analytics</a:t>
              </a:r>
            </a:p>
          </p:txBody>
        </p:sp>
        <p:sp>
          <p:nvSpPr>
            <p:cNvPr id="43" name="Rectangle 42">
              <a:extLst>
                <a:ext uri="{FF2B5EF4-FFF2-40B4-BE49-F238E27FC236}">
                  <a16:creationId xmlns:a16="http://schemas.microsoft.com/office/drawing/2014/main" id="{618AE885-A6FF-452F-A276-F93541048B69}"/>
                </a:ext>
              </a:extLst>
            </p:cNvPr>
            <p:cNvSpPr/>
            <p:nvPr/>
          </p:nvSpPr>
          <p:spPr bwMode="auto">
            <a:xfrm>
              <a:off x="343688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Database</a:t>
              </a:r>
            </a:p>
          </p:txBody>
        </p:sp>
        <p:sp>
          <p:nvSpPr>
            <p:cNvPr id="44" name="Rectangle 43">
              <a:extLst>
                <a:ext uri="{FF2B5EF4-FFF2-40B4-BE49-F238E27FC236}">
                  <a16:creationId xmlns:a16="http://schemas.microsoft.com/office/drawing/2014/main" id="{B2B98310-9574-4251-9A7E-9E56FE8C6B31}"/>
                </a:ext>
              </a:extLst>
            </p:cNvPr>
            <p:cNvSpPr/>
            <p:nvPr/>
          </p:nvSpPr>
          <p:spPr bwMode="auto">
            <a:xfrm>
              <a:off x="485750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Storage</a:t>
              </a:r>
            </a:p>
          </p:txBody>
        </p:sp>
        <p:sp>
          <p:nvSpPr>
            <p:cNvPr id="45" name="Rectangle 44">
              <a:extLst>
                <a:ext uri="{FF2B5EF4-FFF2-40B4-BE49-F238E27FC236}">
                  <a16:creationId xmlns:a16="http://schemas.microsoft.com/office/drawing/2014/main" id="{9468E7D0-9786-4134-894C-8375E7D7337B}"/>
                </a:ext>
              </a:extLst>
            </p:cNvPr>
            <p:cNvSpPr/>
            <p:nvPr/>
          </p:nvSpPr>
          <p:spPr bwMode="auto">
            <a:xfrm>
              <a:off x="7698750"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IoT</a:t>
              </a:r>
            </a:p>
          </p:txBody>
        </p:sp>
        <p:sp>
          <p:nvSpPr>
            <p:cNvPr id="46" name="Rectangle 45">
              <a:extLst>
                <a:ext uri="{FF2B5EF4-FFF2-40B4-BE49-F238E27FC236}">
                  <a16:creationId xmlns:a16="http://schemas.microsoft.com/office/drawing/2014/main" id="{9B08EA95-AEC9-4354-B44C-05A45884D19C}"/>
                </a:ext>
              </a:extLst>
            </p:cNvPr>
            <p:cNvSpPr/>
            <p:nvPr/>
          </p:nvSpPr>
          <p:spPr bwMode="auto">
            <a:xfrm>
              <a:off x="6278128"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Security</a:t>
              </a:r>
            </a:p>
          </p:txBody>
        </p:sp>
        <p:sp>
          <p:nvSpPr>
            <p:cNvPr id="47" name="Rectangle 46">
              <a:extLst>
                <a:ext uri="{FF2B5EF4-FFF2-40B4-BE49-F238E27FC236}">
                  <a16:creationId xmlns:a16="http://schemas.microsoft.com/office/drawing/2014/main" id="{CD73CDE7-1814-42C2-8016-A08897C6277C}"/>
                </a:ext>
              </a:extLst>
            </p:cNvPr>
            <p:cNvSpPr/>
            <p:nvPr/>
          </p:nvSpPr>
          <p:spPr bwMode="auto">
            <a:xfrm>
              <a:off x="1053999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Intelligence</a:t>
              </a:r>
            </a:p>
          </p:txBody>
        </p:sp>
        <p:pic>
          <p:nvPicPr>
            <p:cNvPr id="48" name="Picture 2" descr="Image result for azure cosmos db icon">
              <a:hlinkClick r:id="rId3"/>
              <a:extLst>
                <a:ext uri="{FF2B5EF4-FFF2-40B4-BE49-F238E27FC236}">
                  <a16:creationId xmlns:a16="http://schemas.microsoft.com/office/drawing/2014/main" id="{1E38B4F9-F88C-4C26-953E-86C853E5716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676188" y="5693275"/>
              <a:ext cx="813697" cy="42719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hlinkClick r:id="rId6"/>
              <a:extLst>
                <a:ext uri="{FF2B5EF4-FFF2-40B4-BE49-F238E27FC236}">
                  <a16:creationId xmlns:a16="http://schemas.microsoft.com/office/drawing/2014/main" id="{E32EC35B-693A-4773-8816-DA866653ACD0}"/>
                </a:ext>
              </a:extLst>
            </p:cNvPr>
            <p:cNvPicPr>
              <a:picLocks noChangeAspect="1"/>
            </p:cNvPicPr>
            <p:nvPr/>
          </p:nvPicPr>
          <p:blipFill>
            <a:blip r:embed="rId7">
              <a:biLevel thresh="25000"/>
            </a:blip>
            <a:stretch>
              <a:fillRect/>
            </a:stretch>
          </p:blipFill>
          <p:spPr>
            <a:xfrm>
              <a:off x="5286142" y="5693275"/>
              <a:ext cx="489932" cy="424740"/>
            </a:xfrm>
            <a:prstGeom prst="rect">
              <a:avLst/>
            </a:prstGeom>
          </p:spPr>
        </p:pic>
        <p:pic>
          <p:nvPicPr>
            <p:cNvPr id="50" name="Picture 6" descr="Related image">
              <a:hlinkClick r:id="rId8"/>
              <a:extLst>
                <a:ext uri="{FF2B5EF4-FFF2-40B4-BE49-F238E27FC236}">
                  <a16:creationId xmlns:a16="http://schemas.microsoft.com/office/drawing/2014/main" id="{66ADD3B0-1264-48BD-A116-1F4BDCD87D7B}"/>
                </a:ext>
              </a:extLst>
            </p:cNvPr>
            <p:cNvPicPr>
              <a:picLocks noChangeAspect="1" noChangeArrowheads="1"/>
            </p:cNvPicPr>
            <p:nvPr/>
          </p:nvPicPr>
          <p:blipFill rotWithShape="1">
            <a:blip r:embed="rId9">
              <a:biLevel thresh="25000"/>
              <a:extLst>
                <a:ext uri="{28A0092B-C50C-407E-A947-70E740481C1C}">
                  <a14:useLocalDpi xmlns:a14="http://schemas.microsoft.com/office/drawing/2010/main" val="0"/>
                </a:ext>
              </a:extLst>
            </a:blip>
            <a:srcRect t="15849" b="15314"/>
            <a:stretch/>
          </p:blipFill>
          <p:spPr bwMode="auto">
            <a:xfrm>
              <a:off x="10930653" y="5717087"/>
              <a:ext cx="565889" cy="38954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Image result for azure stream analytics icon">
              <a:hlinkClick r:id="rId10"/>
              <a:extLst>
                <a:ext uri="{FF2B5EF4-FFF2-40B4-BE49-F238E27FC236}">
                  <a16:creationId xmlns:a16="http://schemas.microsoft.com/office/drawing/2014/main" id="{C8A35FC1-EC35-49AD-8B3F-7B8362456650}"/>
                </a:ext>
              </a:extLst>
            </p:cNvPr>
            <p:cNvPicPr>
              <a:picLocks noChangeAspect="1" noChangeArrowheads="1"/>
            </p:cNvPicPr>
            <p:nvPr/>
          </p:nvPicPr>
          <p:blipFill rotWithShape="1">
            <a:blip r:embed="rId11">
              <a:biLevel thresh="25000"/>
              <a:extLst>
                <a:ext uri="{28A0092B-C50C-407E-A947-70E740481C1C}">
                  <a14:useLocalDpi xmlns:a14="http://schemas.microsoft.com/office/drawing/2010/main" val="0"/>
                </a:ext>
              </a:extLst>
            </a:blip>
            <a:srcRect t="7228" b="7991"/>
            <a:stretch/>
          </p:blipFill>
          <p:spPr bwMode="auto">
            <a:xfrm>
              <a:off x="9519094" y="5669423"/>
              <a:ext cx="547763" cy="46440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Image result for azure IoT icon">
              <a:hlinkClick r:id="rId12"/>
              <a:extLst>
                <a:ext uri="{FF2B5EF4-FFF2-40B4-BE49-F238E27FC236}">
                  <a16:creationId xmlns:a16="http://schemas.microsoft.com/office/drawing/2014/main" id="{612940F0-90BD-4C3E-BE1F-42023C6D9EF3}"/>
                </a:ext>
              </a:extLst>
            </p:cNvPr>
            <p:cNvPicPr>
              <a:picLocks noChangeAspect="1" noChangeArrowheads="1"/>
            </p:cNvPicPr>
            <p:nvPr/>
          </p:nvPicPr>
          <p:blipFill rotWithShape="1">
            <a:blip r:embed="rId13">
              <a:biLevel thresh="25000"/>
              <a:extLst>
                <a:ext uri="{28A0092B-C50C-407E-A947-70E740481C1C}">
                  <a14:useLocalDpi xmlns:a14="http://schemas.microsoft.com/office/drawing/2010/main" val="0"/>
                </a:ext>
              </a:extLst>
            </a:blip>
            <a:srcRect l="23028" r="23306"/>
            <a:stretch/>
          </p:blipFill>
          <p:spPr bwMode="auto">
            <a:xfrm>
              <a:off x="8165636" y="5699174"/>
              <a:ext cx="413434" cy="40444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2" descr="Image result for azure active directory icon">
              <a:hlinkClick r:id="rId14"/>
              <a:extLst>
                <a:ext uri="{FF2B5EF4-FFF2-40B4-BE49-F238E27FC236}">
                  <a16:creationId xmlns:a16="http://schemas.microsoft.com/office/drawing/2014/main" id="{623CF9B2-A8F5-4F2A-8682-46CC51D374A2}"/>
                </a:ext>
              </a:extLst>
            </p:cNvPr>
            <p:cNvPicPr>
              <a:picLocks noChangeAspect="1" noChangeArrowheads="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6725046" y="5680462"/>
              <a:ext cx="453369" cy="453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BEDFECEE-1F4F-42FB-AB7C-6AF579F485E8}"/>
              </a:ext>
            </a:extLst>
          </p:cNvPr>
          <p:cNvGrpSpPr/>
          <p:nvPr/>
        </p:nvGrpSpPr>
        <p:grpSpPr>
          <a:xfrm>
            <a:off x="1846170" y="2352809"/>
            <a:ext cx="2738838" cy="1971494"/>
            <a:chOff x="9093048" y="2389036"/>
            <a:chExt cx="2794153" cy="2011312"/>
          </a:xfrm>
        </p:grpSpPr>
        <p:sp>
          <p:nvSpPr>
            <p:cNvPr id="55" name="Rectangle 54">
              <a:extLst>
                <a:ext uri="{FF2B5EF4-FFF2-40B4-BE49-F238E27FC236}">
                  <a16:creationId xmlns:a16="http://schemas.microsoft.com/office/drawing/2014/main" id="{BE08A4AD-3BCA-4F87-8D8F-5D486B7569ED}"/>
                </a:ext>
              </a:extLst>
            </p:cNvPr>
            <p:cNvSpPr/>
            <p:nvPr/>
          </p:nvSpPr>
          <p:spPr bwMode="auto">
            <a:xfrm>
              <a:off x="9093048"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Event Grid</a:t>
              </a:r>
            </a:p>
          </p:txBody>
        </p:sp>
        <p:sp>
          <p:nvSpPr>
            <p:cNvPr id="56" name="Rectangle 55">
              <a:extLst>
                <a:ext uri="{FF2B5EF4-FFF2-40B4-BE49-F238E27FC236}">
                  <a16:creationId xmlns:a16="http://schemas.microsoft.com/office/drawing/2014/main" id="{BDBB6CA9-0D6F-4399-8F3C-8E7B55A31A8B}"/>
                </a:ext>
              </a:extLst>
            </p:cNvPr>
            <p:cNvSpPr/>
            <p:nvPr/>
          </p:nvSpPr>
          <p:spPr bwMode="auto">
            <a:xfrm>
              <a:off x="9093048"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Manage all events that can trigger code or logic</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pic>
          <p:nvPicPr>
            <p:cNvPr id="57" name="Picture 14" descr="Image result for azure event grid">
              <a:extLst>
                <a:ext uri="{FF2B5EF4-FFF2-40B4-BE49-F238E27FC236}">
                  <a16:creationId xmlns:a16="http://schemas.microsoft.com/office/drawing/2014/main" id="{78E6CB04-0DC0-401C-8C25-7DBA2EB0DD5F}"/>
                </a:ext>
              </a:extLst>
            </p:cNvPr>
            <p:cNvPicPr>
              <a:picLocks noChangeAspect="1" noChangeArrowheads="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9188516" y="2520115"/>
              <a:ext cx="656699" cy="3447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8" name="Group 57">
            <a:extLst>
              <a:ext uri="{FF2B5EF4-FFF2-40B4-BE49-F238E27FC236}">
                <a16:creationId xmlns:a16="http://schemas.microsoft.com/office/drawing/2014/main" id="{67B06F05-FA45-49F3-AA24-9BE1F68D4831}"/>
              </a:ext>
            </a:extLst>
          </p:cNvPr>
          <p:cNvGrpSpPr/>
          <p:nvPr/>
        </p:nvGrpSpPr>
        <p:grpSpPr>
          <a:xfrm>
            <a:off x="7435958" y="2352809"/>
            <a:ext cx="2738838" cy="1971494"/>
            <a:chOff x="3436883" y="2389036"/>
            <a:chExt cx="2794153" cy="2011312"/>
          </a:xfrm>
        </p:grpSpPr>
        <p:sp>
          <p:nvSpPr>
            <p:cNvPr id="59" name="Rectangle 58">
              <a:extLst>
                <a:ext uri="{FF2B5EF4-FFF2-40B4-BE49-F238E27FC236}">
                  <a16:creationId xmlns:a16="http://schemas.microsoft.com/office/drawing/2014/main" id="{839DA220-10DF-4B7D-B50D-D4E123756C38}"/>
                </a:ext>
              </a:extLst>
            </p:cNvPr>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60" name="Rectangle 59">
              <a:extLst>
                <a:ext uri="{FF2B5EF4-FFF2-40B4-BE49-F238E27FC236}">
                  <a16:creationId xmlns:a16="http://schemas.microsoft.com/office/drawing/2014/main" id="{442227E4-A599-4F8C-BA9B-1DB446CF9154}"/>
                </a:ext>
              </a:extLst>
            </p:cNvPr>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Execute your code based on events you specify</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61" name="Group 60">
              <a:extLst>
                <a:ext uri="{FF2B5EF4-FFF2-40B4-BE49-F238E27FC236}">
                  <a16:creationId xmlns:a16="http://schemas.microsoft.com/office/drawing/2014/main" id="{B41A806A-32DB-4C54-A541-A7E7C048CCD3}"/>
                </a:ext>
              </a:extLst>
            </p:cNvPr>
            <p:cNvGrpSpPr/>
            <p:nvPr/>
          </p:nvGrpSpPr>
          <p:grpSpPr>
            <a:xfrm>
              <a:off x="3626039" y="2531117"/>
              <a:ext cx="481498" cy="321504"/>
              <a:chOff x="6795675" y="2984792"/>
              <a:chExt cx="651897" cy="435283"/>
            </a:xfrm>
            <a:solidFill>
              <a:schemeClr val="bg1"/>
            </a:solidFill>
          </p:grpSpPr>
          <p:sp>
            <p:nvSpPr>
              <p:cNvPr id="62" name="Freeform 18">
                <a:extLst>
                  <a:ext uri="{FF2B5EF4-FFF2-40B4-BE49-F238E27FC236}">
                    <a16:creationId xmlns:a16="http://schemas.microsoft.com/office/drawing/2014/main" id="{647D0F81-D96D-42AA-9826-D8F8EC32BFE7}"/>
                  </a:ext>
                </a:extLst>
              </p:cNvPr>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04" tIns="44802" rIns="89604" bIns="44802" numCol="1" anchor="t" anchorCtr="0" compatLnSpc="1">
                <a:prstTxWarp prst="textNoShape">
                  <a:avLst/>
                </a:prstTxWarp>
              </a:bodyPr>
              <a:lstStyle/>
              <a:p>
                <a:pPr defTabSz="913799">
                  <a:defRPr/>
                </a:pPr>
                <a:endParaRPr lang="en-US" sz="1765">
                  <a:gradFill>
                    <a:gsLst>
                      <a:gs pos="0">
                        <a:srgbClr val="505050"/>
                      </a:gs>
                      <a:gs pos="100000">
                        <a:srgbClr val="505050"/>
                      </a:gs>
                    </a:gsLst>
                    <a:lin ang="5400000" scaled="0"/>
                  </a:gradFill>
                  <a:latin typeface="Segoe UI"/>
                </a:endParaRPr>
              </a:p>
            </p:txBody>
          </p:sp>
          <p:grpSp>
            <p:nvGrpSpPr>
              <p:cNvPr id="63" name="Group 62">
                <a:extLst>
                  <a:ext uri="{FF2B5EF4-FFF2-40B4-BE49-F238E27FC236}">
                    <a16:creationId xmlns:a16="http://schemas.microsoft.com/office/drawing/2014/main" id="{FE954371-9113-4802-9782-734FFBF51F51}"/>
                  </a:ext>
                </a:extLst>
              </p:cNvPr>
              <p:cNvGrpSpPr/>
              <p:nvPr/>
            </p:nvGrpSpPr>
            <p:grpSpPr>
              <a:xfrm>
                <a:off x="6795675" y="3059346"/>
                <a:ext cx="141873" cy="271583"/>
                <a:chOff x="3016688" y="2176623"/>
                <a:chExt cx="166688" cy="319087"/>
              </a:xfrm>
              <a:grpFill/>
            </p:grpSpPr>
            <p:cxnSp>
              <p:nvCxnSpPr>
                <p:cNvPr id="67" name="Straight Connector 66">
                  <a:extLst>
                    <a:ext uri="{FF2B5EF4-FFF2-40B4-BE49-F238E27FC236}">
                      <a16:creationId xmlns:a16="http://schemas.microsoft.com/office/drawing/2014/main" id="{0E881B38-A22D-44A2-AC68-2E417AA0F249}"/>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097B874-E8BE-4ABD-8950-77896E8439B4}"/>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D2DFC27-65FA-4147-A3D6-1AED7A551D55}"/>
                  </a:ext>
                </a:extLst>
              </p:cNvPr>
              <p:cNvGrpSpPr/>
              <p:nvPr/>
            </p:nvGrpSpPr>
            <p:grpSpPr>
              <a:xfrm flipH="1">
                <a:off x="7305699" y="3059346"/>
                <a:ext cx="141873" cy="271583"/>
                <a:chOff x="3016688" y="2176623"/>
                <a:chExt cx="166688" cy="319087"/>
              </a:xfrm>
              <a:grpFill/>
            </p:grpSpPr>
            <p:cxnSp>
              <p:nvCxnSpPr>
                <p:cNvPr id="65" name="Straight Connector 64">
                  <a:extLst>
                    <a:ext uri="{FF2B5EF4-FFF2-40B4-BE49-F238E27FC236}">
                      <a16:creationId xmlns:a16="http://schemas.microsoft.com/office/drawing/2014/main" id="{E22C7AB7-9CAD-40AE-864F-9815974AEE34}"/>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9E06CF-47A5-477B-B7B3-53BE91A30599}"/>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92010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Serverless application platform components</a:t>
            </a:r>
          </a:p>
        </p:txBody>
      </p:sp>
      <p:sp>
        <p:nvSpPr>
          <p:cNvPr id="16" name="Rectangle 15"/>
          <p:cNvSpPr/>
          <p:nvPr/>
        </p:nvSpPr>
        <p:spPr bwMode="auto">
          <a:xfrm>
            <a:off x="3274836" y="1551977"/>
            <a:ext cx="8467350" cy="4694226"/>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268851"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961" b="1">
                <a:gradFill>
                  <a:gsLst>
                    <a:gs pos="0">
                      <a:srgbClr val="353535"/>
                    </a:gs>
                    <a:gs pos="100000">
                      <a:srgbClr val="353535"/>
                    </a:gs>
                  </a:gsLst>
                  <a:lin ang="5400000" scaled="0"/>
                </a:gradFill>
                <a:latin typeface="Segoe UI"/>
                <a:cs typeface="Segoe UI" pitchFamily="34" charset="0"/>
              </a:rPr>
              <a:t>Platform</a:t>
            </a:r>
          </a:p>
        </p:txBody>
      </p:sp>
      <p:grpSp>
        <p:nvGrpSpPr>
          <p:cNvPr id="36" name="Group 35">
            <a:extLst>
              <a:ext uri="{FF2B5EF4-FFF2-40B4-BE49-F238E27FC236}">
                <a16:creationId xmlns:a16="http://schemas.microsoft.com/office/drawing/2014/main" id="{175652AA-13F9-4707-A9C6-B55726FC4687}"/>
              </a:ext>
            </a:extLst>
          </p:cNvPr>
          <p:cNvGrpSpPr/>
          <p:nvPr/>
        </p:nvGrpSpPr>
        <p:grpSpPr>
          <a:xfrm>
            <a:off x="6152620" y="2352809"/>
            <a:ext cx="2738838" cy="1971494"/>
            <a:chOff x="6265951" y="2389036"/>
            <a:chExt cx="2794153" cy="2011312"/>
          </a:xfrm>
        </p:grpSpPr>
        <p:sp>
          <p:nvSpPr>
            <p:cNvPr id="58" name="Rectangle 57"/>
            <p:cNvSpPr/>
            <p:nvPr/>
          </p:nvSpPr>
          <p:spPr bwMode="auto">
            <a:xfrm>
              <a:off x="6265951"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66" name="Rectangle 65"/>
            <p:cNvSpPr/>
            <p:nvPr/>
          </p:nvSpPr>
          <p:spPr bwMode="auto">
            <a:xfrm>
              <a:off x="6265951"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Design workflows and orchestrate processes</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21" name="Group 20"/>
            <p:cNvGrpSpPr/>
            <p:nvPr/>
          </p:nvGrpSpPr>
          <p:grpSpPr>
            <a:xfrm>
              <a:off x="6478718" y="2558746"/>
              <a:ext cx="499172" cy="273354"/>
              <a:chOff x="7712710" y="2866532"/>
              <a:chExt cx="900970" cy="493385"/>
            </a:xfrm>
          </p:grpSpPr>
          <p:sp>
            <p:nvSpPr>
              <p:cNvPr id="2" name="Rectangle 1"/>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Left Brace 9"/>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sp>
            <p:nvSpPr>
              <p:cNvPr id="61" name="Left Brace 60"/>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sp>
            <p:nvSpPr>
              <p:cNvPr id="62" name="Left Brace 61"/>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grpSp>
      </p:grpSp>
      <p:grpSp>
        <p:nvGrpSpPr>
          <p:cNvPr id="39" name="Group 38">
            <a:extLst>
              <a:ext uri="{FF2B5EF4-FFF2-40B4-BE49-F238E27FC236}">
                <a16:creationId xmlns:a16="http://schemas.microsoft.com/office/drawing/2014/main" id="{7D77C0AF-F903-4B2A-9EA2-90E264AA40EA}"/>
              </a:ext>
            </a:extLst>
          </p:cNvPr>
          <p:cNvGrpSpPr/>
          <p:nvPr/>
        </p:nvGrpSpPr>
        <p:grpSpPr>
          <a:xfrm>
            <a:off x="3369709" y="5027415"/>
            <a:ext cx="8283027" cy="1115000"/>
            <a:chOff x="3436883" y="5127960"/>
            <a:chExt cx="8450318" cy="1137519"/>
          </a:xfrm>
        </p:grpSpPr>
        <p:sp>
          <p:nvSpPr>
            <p:cNvPr id="78" name="Rectangle 77"/>
            <p:cNvSpPr/>
            <p:nvPr/>
          </p:nvSpPr>
          <p:spPr bwMode="auto">
            <a:xfrm>
              <a:off x="911937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Analytics</a:t>
              </a:r>
            </a:p>
          </p:txBody>
        </p:sp>
        <p:sp>
          <p:nvSpPr>
            <p:cNvPr id="73" name="Rectangle 72"/>
            <p:cNvSpPr/>
            <p:nvPr/>
          </p:nvSpPr>
          <p:spPr bwMode="auto">
            <a:xfrm>
              <a:off x="343688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Database</a:t>
              </a:r>
            </a:p>
          </p:txBody>
        </p:sp>
        <p:sp>
          <p:nvSpPr>
            <p:cNvPr id="76" name="Rectangle 75"/>
            <p:cNvSpPr/>
            <p:nvPr/>
          </p:nvSpPr>
          <p:spPr bwMode="auto">
            <a:xfrm>
              <a:off x="485750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Storage</a:t>
              </a:r>
            </a:p>
          </p:txBody>
        </p:sp>
        <p:sp>
          <p:nvSpPr>
            <p:cNvPr id="7" name="Rectangle 6"/>
            <p:cNvSpPr/>
            <p:nvPr/>
          </p:nvSpPr>
          <p:spPr bwMode="auto">
            <a:xfrm>
              <a:off x="7698750"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IoT</a:t>
              </a:r>
            </a:p>
          </p:txBody>
        </p:sp>
        <p:sp>
          <p:nvSpPr>
            <p:cNvPr id="96" name="Rectangle 95"/>
            <p:cNvSpPr/>
            <p:nvPr/>
          </p:nvSpPr>
          <p:spPr bwMode="auto">
            <a:xfrm>
              <a:off x="6278128"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Security</a:t>
              </a:r>
            </a:p>
          </p:txBody>
        </p:sp>
        <p:sp>
          <p:nvSpPr>
            <p:cNvPr id="71" name="Rectangle 70">
              <a:extLst>
                <a:ext uri="{FF2B5EF4-FFF2-40B4-BE49-F238E27FC236}">
                  <a16:creationId xmlns:a16="http://schemas.microsoft.com/office/drawing/2014/main" id="{7FD5E2BC-A87B-4F7C-9EF9-0B3E30EDCC8F}"/>
                </a:ext>
              </a:extLst>
            </p:cNvPr>
            <p:cNvSpPr/>
            <p:nvPr/>
          </p:nvSpPr>
          <p:spPr bwMode="auto">
            <a:xfrm>
              <a:off x="1053999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Intelligence</a:t>
              </a:r>
            </a:p>
          </p:txBody>
        </p:sp>
        <p:pic>
          <p:nvPicPr>
            <p:cNvPr id="26" name="Picture 2" descr="Image result for azure cosmos db icon">
              <a:hlinkClick r:id="rId3"/>
              <a:extLst>
                <a:ext uri="{FF2B5EF4-FFF2-40B4-BE49-F238E27FC236}">
                  <a16:creationId xmlns:a16="http://schemas.microsoft.com/office/drawing/2014/main" id="{B4E57D9A-AA17-47D4-935A-F80D2339844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676188" y="5693275"/>
              <a:ext cx="813697" cy="42719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hlinkClick r:id="rId6"/>
              <a:extLst>
                <a:ext uri="{FF2B5EF4-FFF2-40B4-BE49-F238E27FC236}">
                  <a16:creationId xmlns:a16="http://schemas.microsoft.com/office/drawing/2014/main" id="{22D9BFE9-5A8F-4B96-A733-55D9CDA4881B}"/>
                </a:ext>
              </a:extLst>
            </p:cNvPr>
            <p:cNvPicPr>
              <a:picLocks noChangeAspect="1"/>
            </p:cNvPicPr>
            <p:nvPr/>
          </p:nvPicPr>
          <p:blipFill>
            <a:blip r:embed="rId7">
              <a:biLevel thresh="25000"/>
            </a:blip>
            <a:stretch>
              <a:fillRect/>
            </a:stretch>
          </p:blipFill>
          <p:spPr>
            <a:xfrm>
              <a:off x="5286142" y="5693275"/>
              <a:ext cx="489932" cy="424740"/>
            </a:xfrm>
            <a:prstGeom prst="rect">
              <a:avLst/>
            </a:prstGeom>
          </p:spPr>
        </p:pic>
        <p:pic>
          <p:nvPicPr>
            <p:cNvPr id="32" name="Picture 6" descr="Related image">
              <a:hlinkClick r:id="rId8"/>
              <a:extLst>
                <a:ext uri="{FF2B5EF4-FFF2-40B4-BE49-F238E27FC236}">
                  <a16:creationId xmlns:a16="http://schemas.microsoft.com/office/drawing/2014/main" id="{C3312916-C0B8-4839-85BB-62C440F3BAB3}"/>
                </a:ext>
              </a:extLst>
            </p:cNvPr>
            <p:cNvPicPr>
              <a:picLocks noChangeAspect="1" noChangeArrowheads="1"/>
            </p:cNvPicPr>
            <p:nvPr/>
          </p:nvPicPr>
          <p:blipFill rotWithShape="1">
            <a:blip r:embed="rId9">
              <a:biLevel thresh="25000"/>
              <a:extLst>
                <a:ext uri="{28A0092B-C50C-407E-A947-70E740481C1C}">
                  <a14:useLocalDpi xmlns:a14="http://schemas.microsoft.com/office/drawing/2010/main" val="0"/>
                </a:ext>
              </a:extLst>
            </a:blip>
            <a:srcRect t="15849" b="15314"/>
            <a:stretch/>
          </p:blipFill>
          <p:spPr bwMode="auto">
            <a:xfrm>
              <a:off x="10930653" y="5717087"/>
              <a:ext cx="565889" cy="389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stream analytics icon">
              <a:hlinkClick r:id="rId10"/>
              <a:extLst>
                <a:ext uri="{FF2B5EF4-FFF2-40B4-BE49-F238E27FC236}">
                  <a16:creationId xmlns:a16="http://schemas.microsoft.com/office/drawing/2014/main" id="{FF9A9356-9504-45FE-853D-229892799C74}"/>
                </a:ext>
              </a:extLst>
            </p:cNvPr>
            <p:cNvPicPr>
              <a:picLocks noChangeAspect="1" noChangeArrowheads="1"/>
            </p:cNvPicPr>
            <p:nvPr/>
          </p:nvPicPr>
          <p:blipFill rotWithShape="1">
            <a:blip r:embed="rId11">
              <a:biLevel thresh="25000"/>
              <a:extLst>
                <a:ext uri="{28A0092B-C50C-407E-A947-70E740481C1C}">
                  <a14:useLocalDpi xmlns:a14="http://schemas.microsoft.com/office/drawing/2010/main" val="0"/>
                </a:ext>
              </a:extLst>
            </a:blip>
            <a:srcRect t="7228" b="7991"/>
            <a:stretch/>
          </p:blipFill>
          <p:spPr bwMode="auto">
            <a:xfrm>
              <a:off x="9519094" y="5669423"/>
              <a:ext cx="547763" cy="4644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zure IoT icon">
              <a:hlinkClick r:id="rId12"/>
              <a:extLst>
                <a:ext uri="{FF2B5EF4-FFF2-40B4-BE49-F238E27FC236}">
                  <a16:creationId xmlns:a16="http://schemas.microsoft.com/office/drawing/2014/main" id="{DF1903EA-0F53-405C-BD61-E1383F067179}"/>
                </a:ext>
              </a:extLst>
            </p:cNvPr>
            <p:cNvPicPr>
              <a:picLocks noChangeAspect="1" noChangeArrowheads="1"/>
            </p:cNvPicPr>
            <p:nvPr/>
          </p:nvPicPr>
          <p:blipFill rotWithShape="1">
            <a:blip r:embed="rId13">
              <a:biLevel thresh="25000"/>
              <a:extLst>
                <a:ext uri="{28A0092B-C50C-407E-A947-70E740481C1C}">
                  <a14:useLocalDpi xmlns:a14="http://schemas.microsoft.com/office/drawing/2010/main" val="0"/>
                </a:ext>
              </a:extLst>
            </a:blip>
            <a:srcRect l="23028" r="23306"/>
            <a:stretch/>
          </p:blipFill>
          <p:spPr bwMode="auto">
            <a:xfrm>
              <a:off x="8165636" y="5699174"/>
              <a:ext cx="413434" cy="4044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zure active directory icon">
              <a:hlinkClick r:id="rId14"/>
              <a:extLst>
                <a:ext uri="{FF2B5EF4-FFF2-40B4-BE49-F238E27FC236}">
                  <a16:creationId xmlns:a16="http://schemas.microsoft.com/office/drawing/2014/main" id="{AD844650-CF5F-47A0-93CA-0DACD0DD31F6}"/>
                </a:ext>
              </a:extLst>
            </p:cNvPr>
            <p:cNvPicPr>
              <a:picLocks noChangeAspect="1" noChangeArrowheads="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6725046" y="5680462"/>
              <a:ext cx="453369" cy="453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01C07370-93F9-4248-84DE-5EDFA8FEBCB5}"/>
              </a:ext>
            </a:extLst>
          </p:cNvPr>
          <p:cNvGrpSpPr/>
          <p:nvPr/>
        </p:nvGrpSpPr>
        <p:grpSpPr>
          <a:xfrm>
            <a:off x="457403" y="1551977"/>
            <a:ext cx="2587171" cy="4694226"/>
            <a:chOff x="465758" y="1582329"/>
            <a:chExt cx="2639424" cy="4789034"/>
          </a:xfrm>
        </p:grpSpPr>
        <p:sp>
          <p:nvSpPr>
            <p:cNvPr id="123" name="Rectangle 122"/>
            <p:cNvSpPr/>
            <p:nvPr/>
          </p:nvSpPr>
          <p:spPr bwMode="auto">
            <a:xfrm>
              <a:off x="465758" y="1582329"/>
              <a:ext cx="2639424" cy="4789034"/>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268851"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961" b="1">
                  <a:gradFill>
                    <a:gsLst>
                      <a:gs pos="0">
                        <a:srgbClr val="353535"/>
                      </a:gs>
                      <a:gs pos="100000">
                        <a:srgbClr val="353535"/>
                      </a:gs>
                    </a:gsLst>
                    <a:lin ang="5400000" scaled="0"/>
                  </a:gradFill>
                  <a:latin typeface="Segoe UI"/>
                  <a:ea typeface="Segoe UI" pitchFamily="34" charset="0"/>
                  <a:cs typeface="Segoe UI" pitchFamily="34" charset="0"/>
                </a:rPr>
                <a:t>Development</a:t>
              </a:r>
            </a:p>
          </p:txBody>
        </p:sp>
        <p:sp>
          <p:nvSpPr>
            <p:cNvPr id="106" name="Rectangle 105"/>
            <p:cNvSpPr/>
            <p:nvPr/>
          </p:nvSpPr>
          <p:spPr bwMode="auto">
            <a:xfrm>
              <a:off x="600126" y="3946199"/>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Local Development</a:t>
              </a:r>
            </a:p>
          </p:txBody>
        </p:sp>
        <p:sp>
          <p:nvSpPr>
            <p:cNvPr id="104" name="Rectangle 103"/>
            <p:cNvSpPr/>
            <p:nvPr/>
          </p:nvSpPr>
          <p:spPr bwMode="auto">
            <a:xfrm>
              <a:off x="600126" y="4726362"/>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Monitoring</a:t>
              </a:r>
            </a:p>
          </p:txBody>
        </p:sp>
        <p:sp>
          <p:nvSpPr>
            <p:cNvPr id="105" name="Rectangle 104"/>
            <p:cNvSpPr/>
            <p:nvPr/>
          </p:nvSpPr>
          <p:spPr bwMode="auto">
            <a:xfrm>
              <a:off x="600126" y="2389033"/>
              <a:ext cx="2370688" cy="75515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IDE support</a:t>
              </a:r>
            </a:p>
          </p:txBody>
        </p:sp>
        <p:sp>
          <p:nvSpPr>
            <p:cNvPr id="107" name="Rectangle 106"/>
            <p:cNvSpPr/>
            <p:nvPr/>
          </p:nvSpPr>
          <p:spPr bwMode="auto">
            <a:xfrm>
              <a:off x="600126" y="3168448"/>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Integrated DevOps</a:t>
              </a:r>
            </a:p>
          </p:txBody>
        </p:sp>
        <p:sp>
          <p:nvSpPr>
            <p:cNvPr id="72" name="Rectangle 71">
              <a:extLst>
                <a:ext uri="{FF2B5EF4-FFF2-40B4-BE49-F238E27FC236}">
                  <a16:creationId xmlns:a16="http://schemas.microsoft.com/office/drawing/2014/main" id="{2E6D62AC-4DD7-48DB-85B1-19777ED47C42}"/>
                </a:ext>
              </a:extLst>
            </p:cNvPr>
            <p:cNvSpPr/>
            <p:nvPr/>
          </p:nvSpPr>
          <p:spPr bwMode="auto">
            <a:xfrm>
              <a:off x="600126" y="5506525"/>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Visual Debug History</a:t>
              </a:r>
            </a:p>
          </p:txBody>
        </p:sp>
        <p:sp>
          <p:nvSpPr>
            <p:cNvPr id="67" name="Freeform 33"/>
            <p:cNvSpPr>
              <a:spLocks noEditPoints="1"/>
            </p:cNvSpPr>
            <p:nvPr/>
          </p:nvSpPr>
          <p:spPr bwMode="auto">
            <a:xfrm>
              <a:off x="827890" y="4159770"/>
              <a:ext cx="367950" cy="331812"/>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3799">
                <a:defRPr/>
              </a:pPr>
              <a:endParaRPr lang="en-US" sz="1765">
                <a:solidFill>
                  <a:srgbClr val="505050"/>
                </a:solidFill>
                <a:latin typeface="Segoe UI"/>
              </a:endParaRPr>
            </a:p>
          </p:txBody>
        </p:sp>
        <p:sp>
          <p:nvSpPr>
            <p:cNvPr id="117" name="Freeform 41"/>
            <p:cNvSpPr>
              <a:spLocks noEditPoints="1"/>
            </p:cNvSpPr>
            <p:nvPr/>
          </p:nvSpPr>
          <p:spPr bwMode="auto">
            <a:xfrm>
              <a:off x="805385" y="4880352"/>
              <a:ext cx="412961" cy="441433"/>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3799">
                <a:defRPr/>
              </a:pPr>
              <a:endParaRPr lang="en-US" sz="1765">
                <a:solidFill>
                  <a:srgbClr val="505050"/>
                </a:solidFill>
                <a:latin typeface="Segoe UI"/>
              </a:endParaRPr>
            </a:p>
          </p:txBody>
        </p:sp>
        <p:pic>
          <p:nvPicPr>
            <p:cNvPr id="119" name="Picture 118"/>
            <p:cNvPicPr>
              <a:picLocks noChangeAspect="1"/>
            </p:cNvPicPr>
            <p:nvPr/>
          </p:nvPicPr>
          <p:blipFill rotWithShape="1">
            <a:blip r:embed="rId16"/>
            <a:srcRect t="24612" b="31602"/>
            <a:stretch/>
          </p:blipFill>
          <p:spPr>
            <a:xfrm>
              <a:off x="548944" y="2579670"/>
              <a:ext cx="925843" cy="373884"/>
            </a:xfrm>
            <a:prstGeom prst="rect">
              <a:avLst/>
            </a:prstGeom>
          </p:spPr>
        </p:pic>
        <p:sp>
          <p:nvSpPr>
            <p:cNvPr id="57" name="arrow_5">
              <a:extLst>
                <a:ext uri="{FF2B5EF4-FFF2-40B4-BE49-F238E27FC236}">
                  <a16:creationId xmlns:a16="http://schemas.microsoft.com/office/drawing/2014/main" id="{8C45ED02-1047-45CD-93DC-750BEE10041C}"/>
                </a:ext>
              </a:extLst>
            </p:cNvPr>
            <p:cNvSpPr>
              <a:spLocks noChangeAspect="1" noEditPoints="1"/>
            </p:cNvSpPr>
            <p:nvPr/>
          </p:nvSpPr>
          <p:spPr bwMode="auto">
            <a:xfrm>
              <a:off x="829720" y="3362315"/>
              <a:ext cx="364291" cy="365760"/>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28575" cap="sq">
              <a:solidFill>
                <a:schemeClr val="bg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sp>
          <p:nvSpPr>
            <p:cNvPr id="75" name="Eye">
              <a:extLst>
                <a:ext uri="{FF2B5EF4-FFF2-40B4-BE49-F238E27FC236}">
                  <a16:creationId xmlns:a16="http://schemas.microsoft.com/office/drawing/2014/main" id="{A345FAC2-D06D-47B9-A9D6-D14DFA1C23B7}"/>
                </a:ext>
              </a:extLst>
            </p:cNvPr>
            <p:cNvSpPr>
              <a:spLocks noChangeAspect="1" noEditPoints="1"/>
            </p:cNvSpPr>
            <p:nvPr/>
          </p:nvSpPr>
          <p:spPr bwMode="auto">
            <a:xfrm>
              <a:off x="806125" y="5787804"/>
              <a:ext cx="411480" cy="227186"/>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grpSp>
        <p:nvGrpSpPr>
          <p:cNvPr id="54" name="Group 53">
            <a:extLst>
              <a:ext uri="{FF2B5EF4-FFF2-40B4-BE49-F238E27FC236}">
                <a16:creationId xmlns:a16="http://schemas.microsoft.com/office/drawing/2014/main" id="{1B25196E-D5E4-49A3-B071-864CAAE3863B}"/>
              </a:ext>
            </a:extLst>
          </p:cNvPr>
          <p:cNvGrpSpPr/>
          <p:nvPr/>
        </p:nvGrpSpPr>
        <p:grpSpPr>
          <a:xfrm>
            <a:off x="3357726" y="2352809"/>
            <a:ext cx="2738838" cy="1971494"/>
            <a:chOff x="9093048" y="2389036"/>
            <a:chExt cx="2794153" cy="2011312"/>
          </a:xfrm>
        </p:grpSpPr>
        <p:sp>
          <p:nvSpPr>
            <p:cNvPr id="68" name="Rectangle 67">
              <a:extLst>
                <a:ext uri="{FF2B5EF4-FFF2-40B4-BE49-F238E27FC236}">
                  <a16:creationId xmlns:a16="http://schemas.microsoft.com/office/drawing/2014/main" id="{3AD0958A-B3E2-4B04-A24E-33B887D9AC76}"/>
                </a:ext>
              </a:extLst>
            </p:cNvPr>
            <p:cNvSpPr/>
            <p:nvPr/>
          </p:nvSpPr>
          <p:spPr bwMode="auto">
            <a:xfrm>
              <a:off x="9093048"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Event Grid</a:t>
              </a:r>
            </a:p>
          </p:txBody>
        </p:sp>
        <p:sp>
          <p:nvSpPr>
            <p:cNvPr id="74" name="Rectangle 73">
              <a:extLst>
                <a:ext uri="{FF2B5EF4-FFF2-40B4-BE49-F238E27FC236}">
                  <a16:creationId xmlns:a16="http://schemas.microsoft.com/office/drawing/2014/main" id="{F09763F7-6821-40B0-B7AC-FDDC68810CC6}"/>
                </a:ext>
              </a:extLst>
            </p:cNvPr>
            <p:cNvSpPr/>
            <p:nvPr/>
          </p:nvSpPr>
          <p:spPr bwMode="auto">
            <a:xfrm>
              <a:off x="9093048"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Manage all events that can trigger code or logic</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pic>
          <p:nvPicPr>
            <p:cNvPr id="77" name="Picture 14" descr="Image result for azure event grid">
              <a:extLst>
                <a:ext uri="{FF2B5EF4-FFF2-40B4-BE49-F238E27FC236}">
                  <a16:creationId xmlns:a16="http://schemas.microsoft.com/office/drawing/2014/main" id="{D6F6B0FD-D471-4D02-A6BD-65748B515A80}"/>
                </a:ext>
              </a:extLst>
            </p:cNvPr>
            <p:cNvPicPr>
              <a:picLocks noChangeAspect="1" noChangeArrowheads="1"/>
            </p:cNvPicPr>
            <p:nvPr/>
          </p:nvPicPr>
          <p:blipFill>
            <a:blip r:embed="rId17">
              <a:biLevel thresh="25000"/>
              <a:extLst>
                <a:ext uri="{28A0092B-C50C-407E-A947-70E740481C1C}">
                  <a14:useLocalDpi xmlns:a14="http://schemas.microsoft.com/office/drawing/2010/main" val="0"/>
                </a:ext>
              </a:extLst>
            </a:blip>
            <a:srcRect/>
            <a:stretch>
              <a:fillRect/>
            </a:stretch>
          </p:blipFill>
          <p:spPr bwMode="auto">
            <a:xfrm>
              <a:off x="9188516" y="2520115"/>
              <a:ext cx="656699" cy="3447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9" name="Group 78">
            <a:extLst>
              <a:ext uri="{FF2B5EF4-FFF2-40B4-BE49-F238E27FC236}">
                <a16:creationId xmlns:a16="http://schemas.microsoft.com/office/drawing/2014/main" id="{FD7A6A91-8AEF-44FA-B6FE-3C40FFEA9B3F}"/>
              </a:ext>
            </a:extLst>
          </p:cNvPr>
          <p:cNvGrpSpPr/>
          <p:nvPr/>
        </p:nvGrpSpPr>
        <p:grpSpPr>
          <a:xfrm>
            <a:off x="8947514" y="2352809"/>
            <a:ext cx="2738838" cy="1971494"/>
            <a:chOff x="3436883" y="2389036"/>
            <a:chExt cx="2794153" cy="2011312"/>
          </a:xfrm>
        </p:grpSpPr>
        <p:sp>
          <p:nvSpPr>
            <p:cNvPr id="80" name="Rectangle 79">
              <a:extLst>
                <a:ext uri="{FF2B5EF4-FFF2-40B4-BE49-F238E27FC236}">
                  <a16:creationId xmlns:a16="http://schemas.microsoft.com/office/drawing/2014/main" id="{16CA87FF-784A-4D45-BC6F-90202E1A6172}"/>
                </a:ext>
              </a:extLst>
            </p:cNvPr>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81" name="Rectangle 80">
              <a:extLst>
                <a:ext uri="{FF2B5EF4-FFF2-40B4-BE49-F238E27FC236}">
                  <a16:creationId xmlns:a16="http://schemas.microsoft.com/office/drawing/2014/main" id="{5963908D-859E-47FB-8875-B0023036FA7D}"/>
                </a:ext>
              </a:extLst>
            </p:cNvPr>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Execute your code based on events you specify</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82" name="Group 81">
              <a:extLst>
                <a:ext uri="{FF2B5EF4-FFF2-40B4-BE49-F238E27FC236}">
                  <a16:creationId xmlns:a16="http://schemas.microsoft.com/office/drawing/2014/main" id="{B0BB7A18-A4D8-4715-B2FF-2A3873F68BDA}"/>
                </a:ext>
              </a:extLst>
            </p:cNvPr>
            <p:cNvGrpSpPr/>
            <p:nvPr/>
          </p:nvGrpSpPr>
          <p:grpSpPr>
            <a:xfrm>
              <a:off x="3626039" y="2531117"/>
              <a:ext cx="481498" cy="321504"/>
              <a:chOff x="6795675" y="2984792"/>
              <a:chExt cx="651897" cy="435283"/>
            </a:xfrm>
            <a:solidFill>
              <a:schemeClr val="bg1"/>
            </a:solidFill>
          </p:grpSpPr>
          <p:sp>
            <p:nvSpPr>
              <p:cNvPr id="83" name="Freeform 18">
                <a:extLst>
                  <a:ext uri="{FF2B5EF4-FFF2-40B4-BE49-F238E27FC236}">
                    <a16:creationId xmlns:a16="http://schemas.microsoft.com/office/drawing/2014/main" id="{30C93AC4-7FE8-4FB9-B1C7-4BA5B24D1522}"/>
                  </a:ext>
                </a:extLst>
              </p:cNvPr>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04" tIns="44802" rIns="89604" bIns="44802" numCol="1" anchor="t" anchorCtr="0" compatLnSpc="1">
                <a:prstTxWarp prst="textNoShape">
                  <a:avLst/>
                </a:prstTxWarp>
              </a:bodyPr>
              <a:lstStyle/>
              <a:p>
                <a:pPr defTabSz="913799">
                  <a:defRPr/>
                </a:pPr>
                <a:endParaRPr lang="en-US" sz="1765">
                  <a:gradFill>
                    <a:gsLst>
                      <a:gs pos="0">
                        <a:srgbClr val="505050"/>
                      </a:gs>
                      <a:gs pos="100000">
                        <a:srgbClr val="505050"/>
                      </a:gs>
                    </a:gsLst>
                    <a:lin ang="5400000" scaled="0"/>
                  </a:gradFill>
                  <a:latin typeface="Segoe UI"/>
                </a:endParaRPr>
              </a:p>
            </p:txBody>
          </p:sp>
          <p:grpSp>
            <p:nvGrpSpPr>
              <p:cNvPr id="84" name="Group 83">
                <a:extLst>
                  <a:ext uri="{FF2B5EF4-FFF2-40B4-BE49-F238E27FC236}">
                    <a16:creationId xmlns:a16="http://schemas.microsoft.com/office/drawing/2014/main" id="{0C72BFD4-65BC-44C1-88F1-F0D19D943467}"/>
                  </a:ext>
                </a:extLst>
              </p:cNvPr>
              <p:cNvGrpSpPr/>
              <p:nvPr/>
            </p:nvGrpSpPr>
            <p:grpSpPr>
              <a:xfrm>
                <a:off x="6795675" y="3059346"/>
                <a:ext cx="141873" cy="271583"/>
                <a:chOff x="3016688" y="2176623"/>
                <a:chExt cx="166688" cy="319087"/>
              </a:xfrm>
              <a:grpFill/>
            </p:grpSpPr>
            <p:cxnSp>
              <p:nvCxnSpPr>
                <p:cNvPr id="88" name="Straight Connector 87">
                  <a:extLst>
                    <a:ext uri="{FF2B5EF4-FFF2-40B4-BE49-F238E27FC236}">
                      <a16:creationId xmlns:a16="http://schemas.microsoft.com/office/drawing/2014/main" id="{9C4B5603-DE5C-4520-B806-7F961E992E43}"/>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7D91688-7AAB-4BF4-BC4D-EE160A1D869A}"/>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F0488DD9-1C06-4339-AAD2-35369D6F752E}"/>
                  </a:ext>
                </a:extLst>
              </p:cNvPr>
              <p:cNvGrpSpPr/>
              <p:nvPr/>
            </p:nvGrpSpPr>
            <p:grpSpPr>
              <a:xfrm flipH="1">
                <a:off x="7305699" y="3059346"/>
                <a:ext cx="141873" cy="271583"/>
                <a:chOff x="3016688" y="2176623"/>
                <a:chExt cx="166688" cy="319087"/>
              </a:xfrm>
              <a:grpFill/>
            </p:grpSpPr>
            <p:cxnSp>
              <p:nvCxnSpPr>
                <p:cNvPr id="86" name="Straight Connector 85">
                  <a:extLst>
                    <a:ext uri="{FF2B5EF4-FFF2-40B4-BE49-F238E27FC236}">
                      <a16:creationId xmlns:a16="http://schemas.microsoft.com/office/drawing/2014/main" id="{C019AEA0-97EF-4EBF-9D51-BF6FBB32F3D9}"/>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07DF6C4-6018-4BE4-A325-072E0F460AF7}"/>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117174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Serverless application platform components</a:t>
            </a:r>
          </a:p>
        </p:txBody>
      </p:sp>
      <p:sp>
        <p:nvSpPr>
          <p:cNvPr id="16" name="Platform"/>
          <p:cNvSpPr/>
          <p:nvPr/>
        </p:nvSpPr>
        <p:spPr bwMode="auto">
          <a:xfrm>
            <a:off x="3274837" y="1551977"/>
            <a:ext cx="8572408" cy="4694226"/>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268851"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961" b="1">
                <a:gradFill>
                  <a:gsLst>
                    <a:gs pos="0">
                      <a:srgbClr val="353535"/>
                    </a:gs>
                    <a:gs pos="100000">
                      <a:srgbClr val="353535"/>
                    </a:gs>
                  </a:gsLst>
                  <a:lin ang="5400000" scaled="0"/>
                </a:gradFill>
                <a:latin typeface="Segoe UI"/>
                <a:cs typeface="Segoe UI" pitchFamily="34" charset="0"/>
              </a:rPr>
              <a:t>Platform</a:t>
            </a:r>
          </a:p>
        </p:txBody>
      </p:sp>
      <p:grpSp>
        <p:nvGrpSpPr>
          <p:cNvPr id="35" name="Functions">
            <a:extLst>
              <a:ext uri="{FF2B5EF4-FFF2-40B4-BE49-F238E27FC236}">
                <a16:creationId xmlns:a16="http://schemas.microsoft.com/office/drawing/2014/main" id="{F2BEE939-F3F7-49E1-AD07-CED5DA36444D}"/>
              </a:ext>
            </a:extLst>
          </p:cNvPr>
          <p:cNvGrpSpPr/>
          <p:nvPr/>
        </p:nvGrpSpPr>
        <p:grpSpPr>
          <a:xfrm>
            <a:off x="3369709" y="2342714"/>
            <a:ext cx="2738838" cy="1971494"/>
            <a:chOff x="3436883" y="2389036"/>
            <a:chExt cx="2794153" cy="2011312"/>
          </a:xfrm>
        </p:grpSpPr>
        <p:sp>
          <p:nvSpPr>
            <p:cNvPr id="5" name="Rectangle 4"/>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59" name="Rectangle 58"/>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228515" indent="-228515" defTabSz="914049">
                <a:lnSpc>
                  <a:spcPct val="90000"/>
                </a:lnSpc>
                <a:spcAft>
                  <a:spcPts val="588"/>
                </a:spcAft>
                <a:buFont typeface="Arial" panose="020B0604020202020204" pitchFamily="34" charset="0"/>
                <a:buChar char="•"/>
                <a:defRPr/>
              </a:pP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22" name="Group 21"/>
            <p:cNvGrpSpPr/>
            <p:nvPr/>
          </p:nvGrpSpPr>
          <p:grpSpPr>
            <a:xfrm>
              <a:off x="3626039" y="2531117"/>
              <a:ext cx="481498" cy="321504"/>
              <a:chOff x="6795675" y="2984792"/>
              <a:chExt cx="651897" cy="435283"/>
            </a:xfrm>
            <a:solidFill>
              <a:schemeClr val="bg1"/>
            </a:solidFill>
          </p:grpSpPr>
          <p:sp>
            <p:nvSpPr>
              <p:cNvPr id="37" name="Freeform 18"/>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04" tIns="44802" rIns="89604" bIns="44802" numCol="1" anchor="t" anchorCtr="0" compatLnSpc="1">
                <a:prstTxWarp prst="textNoShape">
                  <a:avLst/>
                </a:prstTxWarp>
              </a:bodyPr>
              <a:lstStyle/>
              <a:p>
                <a:pPr defTabSz="913799">
                  <a:defRPr/>
                </a:pPr>
                <a:endParaRPr lang="en-US" sz="1765">
                  <a:gradFill>
                    <a:gsLst>
                      <a:gs pos="0">
                        <a:srgbClr val="505050"/>
                      </a:gs>
                      <a:gs pos="100000">
                        <a:srgbClr val="505050"/>
                      </a:gs>
                    </a:gsLst>
                    <a:lin ang="5400000" scaled="0"/>
                  </a:gradFill>
                  <a:latin typeface="Segoe UI"/>
                </a:endParaRPr>
              </a:p>
            </p:txBody>
          </p:sp>
          <p:grpSp>
            <p:nvGrpSpPr>
              <p:cNvPr id="15" name="Group 14"/>
              <p:cNvGrpSpPr/>
              <p:nvPr/>
            </p:nvGrpSpPr>
            <p:grpSpPr>
              <a:xfrm>
                <a:off x="6795675" y="3059346"/>
                <a:ext cx="141873" cy="271583"/>
                <a:chOff x="3016688" y="2176623"/>
                <a:chExt cx="166688" cy="319087"/>
              </a:xfrm>
              <a:grpFill/>
            </p:grpSpPr>
            <p:cxnSp>
              <p:nvCxnSpPr>
                <p:cNvPr id="11" name="Straight Connector 10"/>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flipH="1">
                <a:off x="7305699" y="3059346"/>
                <a:ext cx="141873" cy="271583"/>
                <a:chOff x="3016688" y="2176623"/>
                <a:chExt cx="166688" cy="319087"/>
              </a:xfrm>
              <a:grpFill/>
            </p:grpSpPr>
            <p:cxnSp>
              <p:nvCxnSpPr>
                <p:cNvPr id="64" name="Straight Connector 63"/>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36" name="Logic apps">
            <a:extLst>
              <a:ext uri="{FF2B5EF4-FFF2-40B4-BE49-F238E27FC236}">
                <a16:creationId xmlns:a16="http://schemas.microsoft.com/office/drawing/2014/main" id="{175652AA-13F9-4707-A9C6-B55726FC4687}"/>
              </a:ext>
            </a:extLst>
          </p:cNvPr>
          <p:cNvGrpSpPr/>
          <p:nvPr/>
        </p:nvGrpSpPr>
        <p:grpSpPr>
          <a:xfrm>
            <a:off x="6142770" y="2342714"/>
            <a:ext cx="2571469" cy="1971494"/>
            <a:chOff x="6265952" y="2389036"/>
            <a:chExt cx="2623404" cy="2011312"/>
          </a:xfrm>
        </p:grpSpPr>
        <p:sp>
          <p:nvSpPr>
            <p:cNvPr id="58" name="Rectangle 57"/>
            <p:cNvSpPr/>
            <p:nvPr/>
          </p:nvSpPr>
          <p:spPr bwMode="auto">
            <a:xfrm>
              <a:off x="6265952" y="2389036"/>
              <a:ext cx="2623404"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66" name="Rectangle 65"/>
            <p:cNvSpPr/>
            <p:nvPr/>
          </p:nvSpPr>
          <p:spPr bwMode="auto">
            <a:xfrm>
              <a:off x="6265952" y="2994701"/>
              <a:ext cx="2623404"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228515" indent="-228515" defTabSz="914049">
                <a:lnSpc>
                  <a:spcPct val="90000"/>
                </a:lnSpc>
                <a:spcAft>
                  <a:spcPts val="588"/>
                </a:spcAft>
                <a:buFont typeface="Arial" panose="020B0604020202020204" pitchFamily="34" charset="0"/>
                <a:buChar char="•"/>
                <a:defRPr/>
              </a:pP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21" name="Group 20"/>
            <p:cNvGrpSpPr/>
            <p:nvPr/>
          </p:nvGrpSpPr>
          <p:grpSpPr>
            <a:xfrm>
              <a:off x="6478718" y="2558746"/>
              <a:ext cx="499172" cy="273354"/>
              <a:chOff x="7712710" y="2866532"/>
              <a:chExt cx="900970" cy="493385"/>
            </a:xfrm>
          </p:grpSpPr>
          <p:sp>
            <p:nvSpPr>
              <p:cNvPr id="2" name="Rectangle 1"/>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Rectangle 54"/>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 name="Rectangle 55"/>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Left Brace 9"/>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sp>
            <p:nvSpPr>
              <p:cNvPr id="61" name="Left Brace 60"/>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sp>
            <p:nvSpPr>
              <p:cNvPr id="62" name="Left Brace 61"/>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grpSp>
      </p:grpSp>
      <p:grpSp>
        <p:nvGrpSpPr>
          <p:cNvPr id="39" name="IoT">
            <a:extLst>
              <a:ext uri="{FF2B5EF4-FFF2-40B4-BE49-F238E27FC236}">
                <a16:creationId xmlns:a16="http://schemas.microsoft.com/office/drawing/2014/main" id="{7D77C0AF-F903-4B2A-9EA2-90E264AA40EA}"/>
              </a:ext>
            </a:extLst>
          </p:cNvPr>
          <p:cNvGrpSpPr/>
          <p:nvPr/>
        </p:nvGrpSpPr>
        <p:grpSpPr>
          <a:xfrm>
            <a:off x="3369709" y="5010165"/>
            <a:ext cx="8411195" cy="1132251"/>
            <a:chOff x="3436883" y="5127960"/>
            <a:chExt cx="8450318" cy="1137519"/>
          </a:xfrm>
        </p:grpSpPr>
        <p:sp>
          <p:nvSpPr>
            <p:cNvPr id="78" name="Rectangle 77"/>
            <p:cNvSpPr/>
            <p:nvPr/>
          </p:nvSpPr>
          <p:spPr bwMode="auto">
            <a:xfrm>
              <a:off x="911937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Analytics</a:t>
              </a:r>
            </a:p>
          </p:txBody>
        </p:sp>
        <p:sp>
          <p:nvSpPr>
            <p:cNvPr id="73" name="Rectangle 72"/>
            <p:cNvSpPr/>
            <p:nvPr/>
          </p:nvSpPr>
          <p:spPr bwMode="auto">
            <a:xfrm>
              <a:off x="3436883"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Database</a:t>
              </a:r>
            </a:p>
          </p:txBody>
        </p:sp>
        <p:sp>
          <p:nvSpPr>
            <p:cNvPr id="76" name="Rectangle 75"/>
            <p:cNvSpPr/>
            <p:nvPr/>
          </p:nvSpPr>
          <p:spPr bwMode="auto">
            <a:xfrm>
              <a:off x="485750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Storage</a:t>
              </a:r>
            </a:p>
          </p:txBody>
        </p:sp>
        <p:sp>
          <p:nvSpPr>
            <p:cNvPr id="7" name="Rectangle 6"/>
            <p:cNvSpPr/>
            <p:nvPr/>
          </p:nvSpPr>
          <p:spPr bwMode="auto">
            <a:xfrm>
              <a:off x="7698750"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IoT</a:t>
              </a:r>
            </a:p>
          </p:txBody>
        </p:sp>
        <p:sp>
          <p:nvSpPr>
            <p:cNvPr id="96" name="Rectangle 95"/>
            <p:cNvSpPr/>
            <p:nvPr/>
          </p:nvSpPr>
          <p:spPr bwMode="auto">
            <a:xfrm>
              <a:off x="6278128"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Security &amp; </a:t>
              </a:r>
              <a:br>
                <a:rPr lang="en-US" sz="1371" kern="0">
                  <a:gradFill>
                    <a:gsLst>
                      <a:gs pos="0">
                        <a:srgbClr val="FFFFFF"/>
                      </a:gs>
                      <a:gs pos="100000">
                        <a:srgbClr val="FFFFFF"/>
                      </a:gs>
                    </a:gsLst>
                    <a:lin ang="5400000" scaled="0"/>
                  </a:gradFill>
                  <a:latin typeface="Segoe UI"/>
                  <a:cs typeface="Segoe UI" pitchFamily="34" charset="0"/>
                </a:rPr>
              </a:br>
              <a:r>
                <a:rPr lang="en-US" sz="1371" kern="0">
                  <a:gradFill>
                    <a:gsLst>
                      <a:gs pos="0">
                        <a:srgbClr val="FFFFFF"/>
                      </a:gs>
                      <a:gs pos="100000">
                        <a:srgbClr val="FFFFFF"/>
                      </a:gs>
                    </a:gsLst>
                    <a:lin ang="5400000" scaled="0"/>
                  </a:gradFill>
                  <a:latin typeface="Segoe UI"/>
                  <a:cs typeface="Segoe UI" pitchFamily="34" charset="0"/>
                </a:rPr>
                <a:t>Access Control</a:t>
              </a:r>
            </a:p>
          </p:txBody>
        </p:sp>
        <p:sp>
          <p:nvSpPr>
            <p:cNvPr id="71" name="Rectangle 70">
              <a:extLst>
                <a:ext uri="{FF2B5EF4-FFF2-40B4-BE49-F238E27FC236}">
                  <a16:creationId xmlns:a16="http://schemas.microsoft.com/office/drawing/2014/main" id="{7FD5E2BC-A87B-4F7C-9EF9-0B3E30EDCC8F}"/>
                </a:ext>
              </a:extLst>
            </p:cNvPr>
            <p:cNvSpPr/>
            <p:nvPr/>
          </p:nvSpPr>
          <p:spPr bwMode="auto">
            <a:xfrm>
              <a:off x="10539995" y="5127960"/>
              <a:ext cx="1347206" cy="11375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Intelligence</a:t>
              </a:r>
            </a:p>
          </p:txBody>
        </p:sp>
        <p:pic>
          <p:nvPicPr>
            <p:cNvPr id="26" name="Picture 2" descr="Image result for azure cosmos db icon">
              <a:hlinkClick r:id="rId3"/>
              <a:extLst>
                <a:ext uri="{FF2B5EF4-FFF2-40B4-BE49-F238E27FC236}">
                  <a16:creationId xmlns:a16="http://schemas.microsoft.com/office/drawing/2014/main" id="{B4E57D9A-AA17-47D4-935A-F80D2339844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676188" y="5693275"/>
              <a:ext cx="813697" cy="42719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hlinkClick r:id="rId6"/>
              <a:extLst>
                <a:ext uri="{FF2B5EF4-FFF2-40B4-BE49-F238E27FC236}">
                  <a16:creationId xmlns:a16="http://schemas.microsoft.com/office/drawing/2014/main" id="{22D9BFE9-5A8F-4B96-A733-55D9CDA4881B}"/>
                </a:ext>
              </a:extLst>
            </p:cNvPr>
            <p:cNvPicPr>
              <a:picLocks noChangeAspect="1"/>
            </p:cNvPicPr>
            <p:nvPr/>
          </p:nvPicPr>
          <p:blipFill>
            <a:blip r:embed="rId7">
              <a:biLevel thresh="25000"/>
            </a:blip>
            <a:stretch>
              <a:fillRect/>
            </a:stretch>
          </p:blipFill>
          <p:spPr>
            <a:xfrm>
              <a:off x="5286142" y="5693275"/>
              <a:ext cx="489932" cy="424740"/>
            </a:xfrm>
            <a:prstGeom prst="rect">
              <a:avLst/>
            </a:prstGeom>
          </p:spPr>
        </p:pic>
        <p:pic>
          <p:nvPicPr>
            <p:cNvPr id="32" name="Picture 6" descr="Related image">
              <a:hlinkClick r:id="rId8"/>
              <a:extLst>
                <a:ext uri="{FF2B5EF4-FFF2-40B4-BE49-F238E27FC236}">
                  <a16:creationId xmlns:a16="http://schemas.microsoft.com/office/drawing/2014/main" id="{C3312916-C0B8-4839-85BB-62C440F3BAB3}"/>
                </a:ext>
              </a:extLst>
            </p:cNvPr>
            <p:cNvPicPr>
              <a:picLocks noChangeAspect="1" noChangeArrowheads="1"/>
            </p:cNvPicPr>
            <p:nvPr/>
          </p:nvPicPr>
          <p:blipFill rotWithShape="1">
            <a:blip r:embed="rId9">
              <a:biLevel thresh="25000"/>
              <a:extLst>
                <a:ext uri="{28A0092B-C50C-407E-A947-70E740481C1C}">
                  <a14:useLocalDpi xmlns:a14="http://schemas.microsoft.com/office/drawing/2010/main" val="0"/>
                </a:ext>
              </a:extLst>
            </a:blip>
            <a:srcRect t="15849" b="15314"/>
            <a:stretch/>
          </p:blipFill>
          <p:spPr bwMode="auto">
            <a:xfrm>
              <a:off x="10930653" y="5717087"/>
              <a:ext cx="565889" cy="389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stream analytics icon">
              <a:hlinkClick r:id="rId10"/>
              <a:extLst>
                <a:ext uri="{FF2B5EF4-FFF2-40B4-BE49-F238E27FC236}">
                  <a16:creationId xmlns:a16="http://schemas.microsoft.com/office/drawing/2014/main" id="{FF9A9356-9504-45FE-853D-229892799C74}"/>
                </a:ext>
              </a:extLst>
            </p:cNvPr>
            <p:cNvPicPr>
              <a:picLocks noChangeAspect="1" noChangeArrowheads="1"/>
            </p:cNvPicPr>
            <p:nvPr/>
          </p:nvPicPr>
          <p:blipFill rotWithShape="1">
            <a:blip r:embed="rId11">
              <a:biLevel thresh="25000"/>
              <a:extLst>
                <a:ext uri="{28A0092B-C50C-407E-A947-70E740481C1C}">
                  <a14:useLocalDpi xmlns:a14="http://schemas.microsoft.com/office/drawing/2010/main" val="0"/>
                </a:ext>
              </a:extLst>
            </a:blip>
            <a:srcRect t="7228" b="7991"/>
            <a:stretch/>
          </p:blipFill>
          <p:spPr bwMode="auto">
            <a:xfrm>
              <a:off x="9519094" y="5669423"/>
              <a:ext cx="547763" cy="4644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zure IoT icon">
              <a:hlinkClick r:id="rId12"/>
              <a:extLst>
                <a:ext uri="{FF2B5EF4-FFF2-40B4-BE49-F238E27FC236}">
                  <a16:creationId xmlns:a16="http://schemas.microsoft.com/office/drawing/2014/main" id="{DF1903EA-0F53-405C-BD61-E1383F067179}"/>
                </a:ext>
              </a:extLst>
            </p:cNvPr>
            <p:cNvPicPr>
              <a:picLocks noChangeAspect="1" noChangeArrowheads="1"/>
            </p:cNvPicPr>
            <p:nvPr/>
          </p:nvPicPr>
          <p:blipFill rotWithShape="1">
            <a:blip r:embed="rId13">
              <a:biLevel thresh="25000"/>
              <a:extLst>
                <a:ext uri="{28A0092B-C50C-407E-A947-70E740481C1C}">
                  <a14:useLocalDpi xmlns:a14="http://schemas.microsoft.com/office/drawing/2010/main" val="0"/>
                </a:ext>
              </a:extLst>
            </a:blip>
            <a:srcRect l="23028" r="23306"/>
            <a:stretch/>
          </p:blipFill>
          <p:spPr bwMode="auto">
            <a:xfrm>
              <a:off x="8165636" y="5699174"/>
              <a:ext cx="413434" cy="4044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zure active directory icon">
              <a:hlinkClick r:id="rId14"/>
              <a:extLst>
                <a:ext uri="{FF2B5EF4-FFF2-40B4-BE49-F238E27FC236}">
                  <a16:creationId xmlns:a16="http://schemas.microsoft.com/office/drawing/2014/main" id="{AD844650-CF5F-47A0-93CA-0DACD0DD31F6}"/>
                </a:ext>
              </a:extLst>
            </p:cNvPr>
            <p:cNvPicPr>
              <a:picLocks noChangeAspect="1" noChangeArrowheads="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6725046" y="5727002"/>
              <a:ext cx="453369" cy="4533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Event grid">
            <a:extLst>
              <a:ext uri="{FF2B5EF4-FFF2-40B4-BE49-F238E27FC236}">
                <a16:creationId xmlns:a16="http://schemas.microsoft.com/office/drawing/2014/main" id="{6B94E3BD-A778-42C4-A4D5-AF1BDE4B55BC}"/>
              </a:ext>
            </a:extLst>
          </p:cNvPr>
          <p:cNvGrpSpPr/>
          <p:nvPr/>
        </p:nvGrpSpPr>
        <p:grpSpPr>
          <a:xfrm>
            <a:off x="8750196" y="2342714"/>
            <a:ext cx="2980325" cy="1971494"/>
            <a:chOff x="9093048" y="2389036"/>
            <a:chExt cx="3040518" cy="2011312"/>
          </a:xfrm>
        </p:grpSpPr>
        <p:sp>
          <p:nvSpPr>
            <p:cNvPr id="69" name="Rectangle 68">
              <a:extLst>
                <a:ext uri="{FF2B5EF4-FFF2-40B4-BE49-F238E27FC236}">
                  <a16:creationId xmlns:a16="http://schemas.microsoft.com/office/drawing/2014/main" id="{6D963BC8-95AF-42D7-82C2-432B885989B5}"/>
                </a:ext>
              </a:extLst>
            </p:cNvPr>
            <p:cNvSpPr/>
            <p:nvPr/>
          </p:nvSpPr>
          <p:spPr bwMode="auto">
            <a:xfrm>
              <a:off x="9093048" y="2389036"/>
              <a:ext cx="3040518"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Event Grid</a:t>
              </a:r>
            </a:p>
          </p:txBody>
        </p:sp>
        <p:sp>
          <p:nvSpPr>
            <p:cNvPr id="70" name="Rectangle 69">
              <a:extLst>
                <a:ext uri="{FF2B5EF4-FFF2-40B4-BE49-F238E27FC236}">
                  <a16:creationId xmlns:a16="http://schemas.microsoft.com/office/drawing/2014/main" id="{992162FA-8CDB-415F-8028-26419B9D6555}"/>
                </a:ext>
              </a:extLst>
            </p:cNvPr>
            <p:cNvSpPr/>
            <p:nvPr/>
          </p:nvSpPr>
          <p:spPr bwMode="auto">
            <a:xfrm>
              <a:off x="9093048" y="2994701"/>
              <a:ext cx="3040518"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228515" indent="-228515" defTabSz="914049">
                <a:lnSpc>
                  <a:spcPct val="90000"/>
                </a:lnSpc>
                <a:spcAft>
                  <a:spcPts val="588"/>
                </a:spcAft>
                <a:buFont typeface="Arial" panose="020B0604020202020204" pitchFamily="34" charset="0"/>
                <a:buChar char="•"/>
                <a:defRPr/>
              </a:pP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pic>
          <p:nvPicPr>
            <p:cNvPr id="1038" name="Picture 14" descr="Image result for azure event grid">
              <a:extLst>
                <a:ext uri="{FF2B5EF4-FFF2-40B4-BE49-F238E27FC236}">
                  <a16:creationId xmlns:a16="http://schemas.microsoft.com/office/drawing/2014/main" id="{4B1EF275-09D5-49D3-AE61-397BF233E678}"/>
                </a:ext>
              </a:extLst>
            </p:cNvPr>
            <p:cNvPicPr>
              <a:picLocks noChangeAspect="1" noChangeArrowheads="1"/>
            </p:cNvPicPr>
            <p:nvPr/>
          </p:nvPicPr>
          <p:blipFill>
            <a:blip r:embed="rId16">
              <a:biLevel thresh="25000"/>
              <a:extLst>
                <a:ext uri="{28A0092B-C50C-407E-A947-70E740481C1C}">
                  <a14:useLocalDpi xmlns:a14="http://schemas.microsoft.com/office/drawing/2010/main" val="0"/>
                </a:ext>
              </a:extLst>
            </a:blip>
            <a:srcRect/>
            <a:stretch>
              <a:fillRect/>
            </a:stretch>
          </p:blipFill>
          <p:spPr bwMode="auto">
            <a:xfrm>
              <a:off x="9188516" y="2520115"/>
              <a:ext cx="656699" cy="3447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Development">
            <a:extLst>
              <a:ext uri="{FF2B5EF4-FFF2-40B4-BE49-F238E27FC236}">
                <a16:creationId xmlns:a16="http://schemas.microsoft.com/office/drawing/2014/main" id="{01C07370-93F9-4248-84DE-5EDFA8FEBCB5}"/>
              </a:ext>
            </a:extLst>
          </p:cNvPr>
          <p:cNvGrpSpPr/>
          <p:nvPr/>
        </p:nvGrpSpPr>
        <p:grpSpPr>
          <a:xfrm>
            <a:off x="457403" y="1551977"/>
            <a:ext cx="2587171" cy="4694226"/>
            <a:chOff x="465758" y="1582329"/>
            <a:chExt cx="2639424" cy="4789034"/>
          </a:xfrm>
        </p:grpSpPr>
        <p:sp>
          <p:nvSpPr>
            <p:cNvPr id="123" name="Rectangle 122"/>
            <p:cNvSpPr/>
            <p:nvPr/>
          </p:nvSpPr>
          <p:spPr bwMode="auto">
            <a:xfrm>
              <a:off x="465758" y="1582329"/>
              <a:ext cx="2639424" cy="4789034"/>
            </a:xfrm>
            <a:prstGeom prst="rect">
              <a:avLst/>
            </a:prstGeom>
            <a:solidFill>
              <a:schemeClr val="bg1"/>
            </a:solidFill>
            <a:ln w="28575">
              <a:solidFill>
                <a:schemeClr val="accent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268851"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961" b="1">
                  <a:gradFill>
                    <a:gsLst>
                      <a:gs pos="0">
                        <a:srgbClr val="353535"/>
                      </a:gs>
                      <a:gs pos="100000">
                        <a:srgbClr val="353535"/>
                      </a:gs>
                    </a:gsLst>
                    <a:lin ang="5400000" scaled="0"/>
                  </a:gradFill>
                  <a:latin typeface="Segoe UI"/>
                  <a:ea typeface="Segoe UI" pitchFamily="34" charset="0"/>
                  <a:cs typeface="Segoe UI" pitchFamily="34" charset="0"/>
                </a:rPr>
                <a:t>Development</a:t>
              </a:r>
            </a:p>
          </p:txBody>
        </p:sp>
        <p:sp>
          <p:nvSpPr>
            <p:cNvPr id="106" name="Rectangle 105"/>
            <p:cNvSpPr/>
            <p:nvPr/>
          </p:nvSpPr>
          <p:spPr bwMode="auto">
            <a:xfrm>
              <a:off x="600126" y="3946199"/>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Local development</a:t>
              </a:r>
            </a:p>
          </p:txBody>
        </p:sp>
        <p:sp>
          <p:nvSpPr>
            <p:cNvPr id="104" name="Rectangle 103"/>
            <p:cNvSpPr/>
            <p:nvPr/>
          </p:nvSpPr>
          <p:spPr bwMode="auto">
            <a:xfrm>
              <a:off x="600126" y="4726362"/>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Monitoring</a:t>
              </a:r>
            </a:p>
          </p:txBody>
        </p:sp>
        <p:sp>
          <p:nvSpPr>
            <p:cNvPr id="105" name="Rectangle 104"/>
            <p:cNvSpPr/>
            <p:nvPr/>
          </p:nvSpPr>
          <p:spPr bwMode="auto">
            <a:xfrm>
              <a:off x="600126" y="2389033"/>
              <a:ext cx="2370688" cy="75515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IDE support</a:t>
              </a:r>
            </a:p>
          </p:txBody>
        </p:sp>
        <p:sp>
          <p:nvSpPr>
            <p:cNvPr id="107" name="Rectangle 106"/>
            <p:cNvSpPr/>
            <p:nvPr/>
          </p:nvSpPr>
          <p:spPr bwMode="auto">
            <a:xfrm>
              <a:off x="600126" y="3168448"/>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Integrated DevOps</a:t>
              </a:r>
            </a:p>
          </p:txBody>
        </p:sp>
        <p:sp>
          <p:nvSpPr>
            <p:cNvPr id="72" name="Rectangle 71">
              <a:extLst>
                <a:ext uri="{FF2B5EF4-FFF2-40B4-BE49-F238E27FC236}">
                  <a16:creationId xmlns:a16="http://schemas.microsoft.com/office/drawing/2014/main" id="{2E6D62AC-4DD7-48DB-85B1-19777ED47C42}"/>
                </a:ext>
              </a:extLst>
            </p:cNvPr>
            <p:cNvSpPr/>
            <p:nvPr/>
          </p:nvSpPr>
          <p:spPr bwMode="auto">
            <a:xfrm>
              <a:off x="600126" y="5506525"/>
              <a:ext cx="2367959" cy="758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Visual Debug History</a:t>
              </a:r>
            </a:p>
          </p:txBody>
        </p:sp>
        <p:sp>
          <p:nvSpPr>
            <p:cNvPr id="67" name="Freeform 33"/>
            <p:cNvSpPr>
              <a:spLocks noEditPoints="1"/>
            </p:cNvSpPr>
            <p:nvPr/>
          </p:nvSpPr>
          <p:spPr bwMode="auto">
            <a:xfrm>
              <a:off x="827890" y="4159770"/>
              <a:ext cx="367950" cy="331812"/>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3799">
                <a:defRPr/>
              </a:pPr>
              <a:endParaRPr lang="en-US" sz="1765">
                <a:solidFill>
                  <a:srgbClr val="505050"/>
                </a:solidFill>
                <a:latin typeface="Segoe UI"/>
              </a:endParaRPr>
            </a:p>
          </p:txBody>
        </p:sp>
        <p:sp>
          <p:nvSpPr>
            <p:cNvPr id="117" name="Freeform 41"/>
            <p:cNvSpPr>
              <a:spLocks noEditPoints="1"/>
            </p:cNvSpPr>
            <p:nvPr/>
          </p:nvSpPr>
          <p:spPr bwMode="auto">
            <a:xfrm>
              <a:off x="805385" y="4880352"/>
              <a:ext cx="412961" cy="441433"/>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3799">
                <a:defRPr/>
              </a:pPr>
              <a:endParaRPr lang="en-US" sz="1765">
                <a:solidFill>
                  <a:srgbClr val="505050"/>
                </a:solidFill>
                <a:latin typeface="Segoe UI"/>
              </a:endParaRPr>
            </a:p>
          </p:txBody>
        </p:sp>
        <p:pic>
          <p:nvPicPr>
            <p:cNvPr id="119" name="Picture 118"/>
            <p:cNvPicPr>
              <a:picLocks noChangeAspect="1"/>
            </p:cNvPicPr>
            <p:nvPr/>
          </p:nvPicPr>
          <p:blipFill rotWithShape="1">
            <a:blip r:embed="rId17"/>
            <a:srcRect t="24612" b="31602"/>
            <a:stretch/>
          </p:blipFill>
          <p:spPr>
            <a:xfrm>
              <a:off x="548944" y="2579670"/>
              <a:ext cx="925843" cy="373884"/>
            </a:xfrm>
            <a:prstGeom prst="rect">
              <a:avLst/>
            </a:prstGeom>
          </p:spPr>
        </p:pic>
        <p:sp>
          <p:nvSpPr>
            <p:cNvPr id="57" name="arrow_5">
              <a:extLst>
                <a:ext uri="{FF2B5EF4-FFF2-40B4-BE49-F238E27FC236}">
                  <a16:creationId xmlns:a16="http://schemas.microsoft.com/office/drawing/2014/main" id="{8C45ED02-1047-45CD-93DC-750BEE10041C}"/>
                </a:ext>
              </a:extLst>
            </p:cNvPr>
            <p:cNvSpPr>
              <a:spLocks noChangeAspect="1" noEditPoints="1"/>
            </p:cNvSpPr>
            <p:nvPr/>
          </p:nvSpPr>
          <p:spPr bwMode="auto">
            <a:xfrm>
              <a:off x="829720" y="3362315"/>
              <a:ext cx="364291" cy="365760"/>
            </a:xfrm>
            <a:custGeom>
              <a:avLst/>
              <a:gdLst>
                <a:gd name="T0" fmla="*/ 102 w 248"/>
                <a:gd name="T1" fmla="*/ 0 h 249"/>
                <a:gd name="T2" fmla="*/ 176 w 248"/>
                <a:gd name="T3" fmla="*/ 73 h 249"/>
                <a:gd name="T4" fmla="*/ 102 w 248"/>
                <a:gd name="T5" fmla="*/ 147 h 249"/>
                <a:gd name="T6" fmla="*/ 176 w 248"/>
                <a:gd name="T7" fmla="*/ 73 h 249"/>
                <a:gd name="T8" fmla="*/ 0 w 248"/>
                <a:gd name="T9" fmla="*/ 73 h 249"/>
                <a:gd name="T10" fmla="*/ 146 w 248"/>
                <a:gd name="T11" fmla="*/ 103 h 249"/>
                <a:gd name="T12" fmla="*/ 72 w 248"/>
                <a:gd name="T13" fmla="*/ 176 h 249"/>
                <a:gd name="T14" fmla="*/ 146 w 248"/>
                <a:gd name="T15" fmla="*/ 249 h 249"/>
                <a:gd name="T16" fmla="*/ 72 w 248"/>
                <a:gd name="T17" fmla="*/ 176 h 249"/>
                <a:gd name="T18" fmla="*/ 248 w 248"/>
                <a:gd name="T19" fmla="*/ 17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9">
                  <a:moveTo>
                    <a:pt x="102" y="0"/>
                  </a:moveTo>
                  <a:lnTo>
                    <a:pt x="176" y="73"/>
                  </a:lnTo>
                  <a:lnTo>
                    <a:pt x="102" y="147"/>
                  </a:lnTo>
                  <a:moveTo>
                    <a:pt x="176" y="73"/>
                  </a:moveTo>
                  <a:lnTo>
                    <a:pt x="0" y="73"/>
                  </a:lnTo>
                  <a:moveTo>
                    <a:pt x="146" y="103"/>
                  </a:moveTo>
                  <a:lnTo>
                    <a:pt x="72" y="176"/>
                  </a:lnTo>
                  <a:lnTo>
                    <a:pt x="146" y="249"/>
                  </a:lnTo>
                  <a:moveTo>
                    <a:pt x="72" y="176"/>
                  </a:moveTo>
                  <a:lnTo>
                    <a:pt x="248" y="176"/>
                  </a:lnTo>
                </a:path>
              </a:pathLst>
            </a:custGeom>
            <a:noFill/>
            <a:ln w="28575" cap="sq">
              <a:solidFill>
                <a:schemeClr val="bg1"/>
              </a:solidFill>
              <a:prstDash val="solid"/>
              <a:miter lim="800000"/>
              <a:headEnd/>
              <a:tailEnd/>
            </a:ln>
            <a:extLst/>
          </p:spPr>
          <p:txBody>
            <a:bodyPr vert="horz" wrap="square" lIns="89630" tIns="44814" rIns="89630" bIns="44814" numCol="1" anchor="t" anchorCtr="0" compatLnSpc="1">
              <a:prstTxWarp prst="textNoShape">
                <a:avLst/>
              </a:prstTxWarp>
            </a:bodyPr>
            <a:lstStyle/>
            <a:p>
              <a:pPr defTabSz="914367">
                <a:defRPr/>
              </a:pPr>
              <a:endParaRPr lang="en-US" sz="882">
                <a:gradFill>
                  <a:gsLst>
                    <a:gs pos="0">
                      <a:srgbClr val="505050"/>
                    </a:gs>
                    <a:gs pos="100000">
                      <a:srgbClr val="505050"/>
                    </a:gs>
                  </a:gsLst>
                  <a:lin ang="5400000" scaled="1"/>
                </a:gradFill>
                <a:latin typeface="Segoe UI Semilight"/>
              </a:endParaRPr>
            </a:p>
          </p:txBody>
        </p:sp>
        <p:sp>
          <p:nvSpPr>
            <p:cNvPr id="75" name="Eye">
              <a:extLst>
                <a:ext uri="{FF2B5EF4-FFF2-40B4-BE49-F238E27FC236}">
                  <a16:creationId xmlns:a16="http://schemas.microsoft.com/office/drawing/2014/main" id="{A345FAC2-D06D-47B9-A9D6-D14DFA1C23B7}"/>
                </a:ext>
              </a:extLst>
            </p:cNvPr>
            <p:cNvSpPr>
              <a:spLocks noChangeAspect="1" noEditPoints="1"/>
            </p:cNvSpPr>
            <p:nvPr/>
          </p:nvSpPr>
          <p:spPr bwMode="auto">
            <a:xfrm>
              <a:off x="806125" y="5787804"/>
              <a:ext cx="411480" cy="227186"/>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367">
                <a:defRPr/>
              </a:pPr>
              <a:endParaRPr lang="en-US" sz="882">
                <a:gradFill>
                  <a:gsLst>
                    <a:gs pos="0">
                      <a:srgbClr val="505050"/>
                    </a:gs>
                    <a:gs pos="100000">
                      <a:srgbClr val="505050"/>
                    </a:gs>
                  </a:gsLst>
                  <a:lin ang="5400000" scaled="1"/>
                </a:gradFill>
                <a:latin typeface="Segoe UI Semilight"/>
              </a:endParaRPr>
            </a:p>
          </p:txBody>
        </p:sp>
      </p:grpSp>
      <p:grpSp>
        <p:nvGrpSpPr>
          <p:cNvPr id="54" name="Group 53">
            <a:extLst>
              <a:ext uri="{FF2B5EF4-FFF2-40B4-BE49-F238E27FC236}">
                <a16:creationId xmlns:a16="http://schemas.microsoft.com/office/drawing/2014/main" id="{906EDC10-7350-430F-B617-09FAB4033904}"/>
              </a:ext>
            </a:extLst>
          </p:cNvPr>
          <p:cNvGrpSpPr/>
          <p:nvPr/>
        </p:nvGrpSpPr>
        <p:grpSpPr>
          <a:xfrm>
            <a:off x="3459202" y="2977084"/>
            <a:ext cx="2695505" cy="388550"/>
            <a:chOff x="4530285" y="2523547"/>
            <a:chExt cx="2750334" cy="396453"/>
          </a:xfrm>
        </p:grpSpPr>
        <p:sp>
          <p:nvSpPr>
            <p:cNvPr id="68" name="Content Placeholder 2">
              <a:extLst>
                <a:ext uri="{FF2B5EF4-FFF2-40B4-BE49-F238E27FC236}">
                  <a16:creationId xmlns:a16="http://schemas.microsoft.com/office/drawing/2014/main" id="{51B82445-EED6-4976-99DB-DCA83C57374B}"/>
                </a:ext>
              </a:extLst>
            </p:cNvPr>
            <p:cNvSpPr txBox="1">
              <a:spLocks/>
            </p:cNvSpPr>
            <p:nvPr/>
          </p:nvSpPr>
          <p:spPr>
            <a:xfrm>
              <a:off x="4675958" y="2523547"/>
              <a:ext cx="2604661" cy="396453"/>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841">
                <a:spcBef>
                  <a:spcPts val="588"/>
                </a:spcBef>
                <a:buNone/>
                <a:defRPr/>
              </a:pPr>
              <a:r>
                <a:rPr lang="en-US" sz="1469">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Developer productivity</a:t>
              </a:r>
            </a:p>
          </p:txBody>
        </p:sp>
        <p:grpSp>
          <p:nvGrpSpPr>
            <p:cNvPr id="74" name="Group 73">
              <a:extLst>
                <a:ext uri="{FF2B5EF4-FFF2-40B4-BE49-F238E27FC236}">
                  <a16:creationId xmlns:a16="http://schemas.microsoft.com/office/drawing/2014/main" id="{FA8E056F-11D2-4CDF-B2FC-4901BD2B3DB3}"/>
                </a:ext>
              </a:extLst>
            </p:cNvPr>
            <p:cNvGrpSpPr/>
            <p:nvPr/>
          </p:nvGrpSpPr>
          <p:grpSpPr>
            <a:xfrm>
              <a:off x="4530285" y="2635231"/>
              <a:ext cx="182906" cy="182905"/>
              <a:chOff x="653229" y="2635231"/>
              <a:chExt cx="182906" cy="182905"/>
            </a:xfrm>
          </p:grpSpPr>
          <p:sp>
            <p:nvSpPr>
              <p:cNvPr id="77" name="Oval 76">
                <a:extLst>
                  <a:ext uri="{FF2B5EF4-FFF2-40B4-BE49-F238E27FC236}">
                    <a16:creationId xmlns:a16="http://schemas.microsoft.com/office/drawing/2014/main" id="{CB7D5ABC-0CF0-454E-ADC7-E30304CF93DA}"/>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9" name="check">
                <a:extLst>
                  <a:ext uri="{FF2B5EF4-FFF2-40B4-BE49-F238E27FC236}">
                    <a16:creationId xmlns:a16="http://schemas.microsoft.com/office/drawing/2014/main" id="{C3DC1F29-B4AC-43AC-8956-2A7CD74DE62E}"/>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882">
                  <a:gradFill>
                    <a:gsLst>
                      <a:gs pos="0">
                        <a:srgbClr val="505050"/>
                      </a:gs>
                      <a:gs pos="100000">
                        <a:srgbClr val="505050"/>
                      </a:gs>
                    </a:gsLst>
                    <a:lin ang="5400000" scaled="1"/>
                  </a:gradFill>
                  <a:latin typeface="Segoe UI Semilight"/>
                </a:endParaRPr>
              </a:p>
            </p:txBody>
          </p:sp>
        </p:grpSp>
      </p:grpSp>
      <p:grpSp>
        <p:nvGrpSpPr>
          <p:cNvPr id="81" name="Group 80">
            <a:extLst>
              <a:ext uri="{FF2B5EF4-FFF2-40B4-BE49-F238E27FC236}">
                <a16:creationId xmlns:a16="http://schemas.microsoft.com/office/drawing/2014/main" id="{804CB766-F5BB-4A94-86EC-375926434B43}"/>
              </a:ext>
            </a:extLst>
          </p:cNvPr>
          <p:cNvGrpSpPr/>
          <p:nvPr/>
        </p:nvGrpSpPr>
        <p:grpSpPr>
          <a:xfrm>
            <a:off x="3459202" y="3427904"/>
            <a:ext cx="2711474" cy="388550"/>
            <a:chOff x="4530285" y="2533358"/>
            <a:chExt cx="2766628" cy="396453"/>
          </a:xfrm>
        </p:grpSpPr>
        <p:sp>
          <p:nvSpPr>
            <p:cNvPr id="82" name="Content Placeholder 2">
              <a:extLst>
                <a:ext uri="{FF2B5EF4-FFF2-40B4-BE49-F238E27FC236}">
                  <a16:creationId xmlns:a16="http://schemas.microsoft.com/office/drawing/2014/main" id="{F03241A0-2E33-4A66-95AB-150C251FAC3B}"/>
                </a:ext>
              </a:extLst>
            </p:cNvPr>
            <p:cNvSpPr txBox="1">
              <a:spLocks/>
            </p:cNvSpPr>
            <p:nvPr/>
          </p:nvSpPr>
          <p:spPr>
            <a:xfrm>
              <a:off x="4644448" y="2533358"/>
              <a:ext cx="2652465" cy="396453"/>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841">
                <a:spcBef>
                  <a:spcPts val="588"/>
                </a:spcBef>
                <a:buNone/>
                <a:defRPr/>
              </a:pPr>
              <a:r>
                <a:rPr lang="en-US" sz="1469">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Triggers and Bindings</a:t>
              </a:r>
            </a:p>
          </p:txBody>
        </p:sp>
        <p:grpSp>
          <p:nvGrpSpPr>
            <p:cNvPr id="83" name="Group 82">
              <a:extLst>
                <a:ext uri="{FF2B5EF4-FFF2-40B4-BE49-F238E27FC236}">
                  <a16:creationId xmlns:a16="http://schemas.microsoft.com/office/drawing/2014/main" id="{5EEC15CE-7FAA-47D8-973A-D72B242E12DE}"/>
                </a:ext>
              </a:extLst>
            </p:cNvPr>
            <p:cNvGrpSpPr/>
            <p:nvPr/>
          </p:nvGrpSpPr>
          <p:grpSpPr>
            <a:xfrm>
              <a:off x="4530285" y="2635231"/>
              <a:ext cx="182906" cy="182905"/>
              <a:chOff x="653229" y="2635231"/>
              <a:chExt cx="182906" cy="182905"/>
            </a:xfrm>
          </p:grpSpPr>
          <p:sp>
            <p:nvSpPr>
              <p:cNvPr id="84" name="Oval 83">
                <a:extLst>
                  <a:ext uri="{FF2B5EF4-FFF2-40B4-BE49-F238E27FC236}">
                    <a16:creationId xmlns:a16="http://schemas.microsoft.com/office/drawing/2014/main" id="{9987E46B-68B6-4FA5-A052-3029C87CB261}"/>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5" name="check">
                <a:extLst>
                  <a:ext uri="{FF2B5EF4-FFF2-40B4-BE49-F238E27FC236}">
                    <a16:creationId xmlns:a16="http://schemas.microsoft.com/office/drawing/2014/main" id="{DCF7849C-9E30-4469-9177-A3AEA9846B8C}"/>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882">
                  <a:gradFill>
                    <a:gsLst>
                      <a:gs pos="0">
                        <a:srgbClr val="505050"/>
                      </a:gs>
                      <a:gs pos="100000">
                        <a:srgbClr val="505050"/>
                      </a:gs>
                    </a:gsLst>
                    <a:lin ang="5400000" scaled="1"/>
                  </a:gradFill>
                  <a:latin typeface="Segoe UI Semilight"/>
                </a:endParaRPr>
              </a:p>
            </p:txBody>
          </p:sp>
        </p:grpSp>
      </p:grpSp>
      <p:grpSp>
        <p:nvGrpSpPr>
          <p:cNvPr id="86" name="Group 85">
            <a:extLst>
              <a:ext uri="{FF2B5EF4-FFF2-40B4-BE49-F238E27FC236}">
                <a16:creationId xmlns:a16="http://schemas.microsoft.com/office/drawing/2014/main" id="{D7BC8D1C-15C0-4B16-AEA4-BF3F93C0BAE0}"/>
              </a:ext>
            </a:extLst>
          </p:cNvPr>
          <p:cNvGrpSpPr/>
          <p:nvPr/>
        </p:nvGrpSpPr>
        <p:grpSpPr>
          <a:xfrm>
            <a:off x="3459202" y="3878726"/>
            <a:ext cx="2738838" cy="388550"/>
            <a:chOff x="4530285" y="2515931"/>
            <a:chExt cx="2794547" cy="396453"/>
          </a:xfrm>
        </p:grpSpPr>
        <p:sp>
          <p:nvSpPr>
            <p:cNvPr id="87" name="Content Placeholder 2">
              <a:extLst>
                <a:ext uri="{FF2B5EF4-FFF2-40B4-BE49-F238E27FC236}">
                  <a16:creationId xmlns:a16="http://schemas.microsoft.com/office/drawing/2014/main" id="{16A0D63F-F2B0-4CB1-BFD0-02B9CE2FE3C3}"/>
                </a:ext>
              </a:extLst>
            </p:cNvPr>
            <p:cNvSpPr txBox="1">
              <a:spLocks/>
            </p:cNvSpPr>
            <p:nvPr/>
          </p:nvSpPr>
          <p:spPr>
            <a:xfrm>
              <a:off x="4651852" y="2515931"/>
              <a:ext cx="2672980" cy="396453"/>
            </a:xfrm>
            <a:prstGeom prst="rect">
              <a:avLst/>
            </a:prstGeom>
          </p:spPr>
          <p:txBody>
            <a:bodyPr vert="horz" wrap="square" lIns="143366" tIns="89604" rIns="0"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841">
                <a:spcBef>
                  <a:spcPts val="588"/>
                </a:spcBef>
                <a:buNone/>
                <a:defRPr/>
              </a:pPr>
              <a:r>
                <a:rPr lang="en-US" sz="1469">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Flexible deployment options</a:t>
              </a:r>
            </a:p>
          </p:txBody>
        </p:sp>
        <p:grpSp>
          <p:nvGrpSpPr>
            <p:cNvPr id="88" name="Group 87">
              <a:extLst>
                <a:ext uri="{FF2B5EF4-FFF2-40B4-BE49-F238E27FC236}">
                  <a16:creationId xmlns:a16="http://schemas.microsoft.com/office/drawing/2014/main" id="{D428765C-D13E-4915-A9D6-ACB7B393B255}"/>
                </a:ext>
              </a:extLst>
            </p:cNvPr>
            <p:cNvGrpSpPr/>
            <p:nvPr/>
          </p:nvGrpSpPr>
          <p:grpSpPr>
            <a:xfrm>
              <a:off x="4530285" y="2635230"/>
              <a:ext cx="182906" cy="182905"/>
              <a:chOff x="653229" y="2635230"/>
              <a:chExt cx="182906" cy="182905"/>
            </a:xfrm>
          </p:grpSpPr>
          <p:sp>
            <p:nvSpPr>
              <p:cNvPr id="89" name="Oval 88">
                <a:extLst>
                  <a:ext uri="{FF2B5EF4-FFF2-40B4-BE49-F238E27FC236}">
                    <a16:creationId xmlns:a16="http://schemas.microsoft.com/office/drawing/2014/main" id="{85E27976-8359-464E-AD18-45651620C818}"/>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0" name="check">
                <a:extLst>
                  <a:ext uri="{FF2B5EF4-FFF2-40B4-BE49-F238E27FC236}">
                    <a16:creationId xmlns:a16="http://schemas.microsoft.com/office/drawing/2014/main" id="{C34325CC-C972-4452-967C-13517FF1987C}"/>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882">
                  <a:gradFill>
                    <a:gsLst>
                      <a:gs pos="0">
                        <a:srgbClr val="505050"/>
                      </a:gs>
                      <a:gs pos="100000">
                        <a:srgbClr val="505050"/>
                      </a:gs>
                    </a:gsLst>
                    <a:lin ang="5400000" scaled="1"/>
                  </a:gradFill>
                  <a:latin typeface="Segoe UI Semilight"/>
                </a:endParaRPr>
              </a:p>
            </p:txBody>
          </p:sp>
        </p:grpSp>
      </p:grpSp>
      <p:grpSp>
        <p:nvGrpSpPr>
          <p:cNvPr id="91" name="Group 90">
            <a:extLst>
              <a:ext uri="{FF2B5EF4-FFF2-40B4-BE49-F238E27FC236}">
                <a16:creationId xmlns:a16="http://schemas.microsoft.com/office/drawing/2014/main" id="{7D0C5B52-6C87-4045-BCA4-C3B29B9EF118}"/>
              </a:ext>
            </a:extLst>
          </p:cNvPr>
          <p:cNvGrpSpPr/>
          <p:nvPr/>
        </p:nvGrpSpPr>
        <p:grpSpPr>
          <a:xfrm>
            <a:off x="6270015" y="2977083"/>
            <a:ext cx="2695505" cy="388550"/>
            <a:chOff x="4530285" y="2523546"/>
            <a:chExt cx="2750334" cy="396453"/>
          </a:xfrm>
        </p:grpSpPr>
        <p:sp>
          <p:nvSpPr>
            <p:cNvPr id="92" name="Content Placeholder 2">
              <a:extLst>
                <a:ext uri="{FF2B5EF4-FFF2-40B4-BE49-F238E27FC236}">
                  <a16:creationId xmlns:a16="http://schemas.microsoft.com/office/drawing/2014/main" id="{4F4E17CE-AFC5-4770-B401-2003DD789F27}"/>
                </a:ext>
              </a:extLst>
            </p:cNvPr>
            <p:cNvSpPr txBox="1">
              <a:spLocks/>
            </p:cNvSpPr>
            <p:nvPr/>
          </p:nvSpPr>
          <p:spPr>
            <a:xfrm>
              <a:off x="4675958" y="2523546"/>
              <a:ext cx="2604661" cy="396453"/>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841">
                <a:spcBef>
                  <a:spcPts val="588"/>
                </a:spcBef>
                <a:buNone/>
                <a:defRPr/>
              </a:pPr>
              <a:r>
                <a:rPr lang="en-US" sz="1469">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Visual designer</a:t>
              </a:r>
            </a:p>
          </p:txBody>
        </p:sp>
        <p:grpSp>
          <p:nvGrpSpPr>
            <p:cNvPr id="93" name="Group 92">
              <a:extLst>
                <a:ext uri="{FF2B5EF4-FFF2-40B4-BE49-F238E27FC236}">
                  <a16:creationId xmlns:a16="http://schemas.microsoft.com/office/drawing/2014/main" id="{96AA5B60-F840-42DE-B411-887839729294}"/>
                </a:ext>
              </a:extLst>
            </p:cNvPr>
            <p:cNvGrpSpPr/>
            <p:nvPr/>
          </p:nvGrpSpPr>
          <p:grpSpPr>
            <a:xfrm>
              <a:off x="4530285" y="2635231"/>
              <a:ext cx="182906" cy="182905"/>
              <a:chOff x="653229" y="2635231"/>
              <a:chExt cx="182906" cy="182905"/>
            </a:xfrm>
          </p:grpSpPr>
          <p:sp>
            <p:nvSpPr>
              <p:cNvPr id="94" name="Oval 93">
                <a:extLst>
                  <a:ext uri="{FF2B5EF4-FFF2-40B4-BE49-F238E27FC236}">
                    <a16:creationId xmlns:a16="http://schemas.microsoft.com/office/drawing/2014/main" id="{F667C160-8FD6-4200-9B67-2153B6EEC7C6}"/>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5" name="check">
                <a:extLst>
                  <a:ext uri="{FF2B5EF4-FFF2-40B4-BE49-F238E27FC236}">
                    <a16:creationId xmlns:a16="http://schemas.microsoft.com/office/drawing/2014/main" id="{F635458F-0905-4199-A02F-EEF991E4DDD5}"/>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882">
                  <a:gradFill>
                    <a:gsLst>
                      <a:gs pos="0">
                        <a:srgbClr val="505050"/>
                      </a:gs>
                      <a:gs pos="100000">
                        <a:srgbClr val="505050"/>
                      </a:gs>
                    </a:gsLst>
                    <a:lin ang="5400000" scaled="1"/>
                  </a:gradFill>
                  <a:latin typeface="Segoe UI Semilight"/>
                </a:endParaRPr>
              </a:p>
            </p:txBody>
          </p:sp>
        </p:grpSp>
      </p:grpSp>
      <p:grpSp>
        <p:nvGrpSpPr>
          <p:cNvPr id="97" name="Group 96">
            <a:extLst>
              <a:ext uri="{FF2B5EF4-FFF2-40B4-BE49-F238E27FC236}">
                <a16:creationId xmlns:a16="http://schemas.microsoft.com/office/drawing/2014/main" id="{401AB525-BC3D-4677-8552-4CC852DB94C2}"/>
              </a:ext>
            </a:extLst>
          </p:cNvPr>
          <p:cNvGrpSpPr/>
          <p:nvPr/>
        </p:nvGrpSpPr>
        <p:grpSpPr>
          <a:xfrm>
            <a:off x="6270014" y="3427904"/>
            <a:ext cx="2711474" cy="388550"/>
            <a:chOff x="4530285" y="2533358"/>
            <a:chExt cx="2766628" cy="396453"/>
          </a:xfrm>
        </p:grpSpPr>
        <p:sp>
          <p:nvSpPr>
            <p:cNvPr id="98" name="Content Placeholder 2">
              <a:extLst>
                <a:ext uri="{FF2B5EF4-FFF2-40B4-BE49-F238E27FC236}">
                  <a16:creationId xmlns:a16="http://schemas.microsoft.com/office/drawing/2014/main" id="{A9BD0650-F786-4DD1-B58A-D79BCEE1F520}"/>
                </a:ext>
              </a:extLst>
            </p:cNvPr>
            <p:cNvSpPr txBox="1">
              <a:spLocks/>
            </p:cNvSpPr>
            <p:nvPr/>
          </p:nvSpPr>
          <p:spPr>
            <a:xfrm>
              <a:off x="4644448" y="2533358"/>
              <a:ext cx="2652465" cy="396453"/>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841">
                <a:spcBef>
                  <a:spcPts val="588"/>
                </a:spcBef>
                <a:buNone/>
                <a:defRPr/>
              </a:pPr>
              <a:r>
                <a:rPr lang="en-US" sz="1469">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100+ connectors</a:t>
              </a:r>
            </a:p>
          </p:txBody>
        </p:sp>
        <p:grpSp>
          <p:nvGrpSpPr>
            <p:cNvPr id="99" name="Group 98">
              <a:extLst>
                <a:ext uri="{FF2B5EF4-FFF2-40B4-BE49-F238E27FC236}">
                  <a16:creationId xmlns:a16="http://schemas.microsoft.com/office/drawing/2014/main" id="{314D3274-43E2-4D22-BD18-3719B65ACD2A}"/>
                </a:ext>
              </a:extLst>
            </p:cNvPr>
            <p:cNvGrpSpPr/>
            <p:nvPr/>
          </p:nvGrpSpPr>
          <p:grpSpPr>
            <a:xfrm>
              <a:off x="4530285" y="2635231"/>
              <a:ext cx="182906" cy="182905"/>
              <a:chOff x="653229" y="2635231"/>
              <a:chExt cx="182906" cy="182905"/>
            </a:xfrm>
          </p:grpSpPr>
          <p:sp>
            <p:nvSpPr>
              <p:cNvPr id="100" name="Oval 99">
                <a:extLst>
                  <a:ext uri="{FF2B5EF4-FFF2-40B4-BE49-F238E27FC236}">
                    <a16:creationId xmlns:a16="http://schemas.microsoft.com/office/drawing/2014/main" id="{CD2DAD9F-8FFB-4101-BAFF-3F45764E5268}"/>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check">
                <a:extLst>
                  <a:ext uri="{FF2B5EF4-FFF2-40B4-BE49-F238E27FC236}">
                    <a16:creationId xmlns:a16="http://schemas.microsoft.com/office/drawing/2014/main" id="{1C2C6E13-41FB-44A7-AA19-E6945BCBAB7D}"/>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882">
                  <a:gradFill>
                    <a:gsLst>
                      <a:gs pos="0">
                        <a:srgbClr val="505050"/>
                      </a:gs>
                      <a:gs pos="100000">
                        <a:srgbClr val="505050"/>
                      </a:gs>
                    </a:gsLst>
                    <a:lin ang="5400000" scaled="1"/>
                  </a:gradFill>
                  <a:latin typeface="Segoe UI Semilight"/>
                </a:endParaRPr>
              </a:p>
            </p:txBody>
          </p:sp>
        </p:grpSp>
      </p:grpSp>
      <p:grpSp>
        <p:nvGrpSpPr>
          <p:cNvPr id="102" name="Analytics">
            <a:extLst>
              <a:ext uri="{FF2B5EF4-FFF2-40B4-BE49-F238E27FC236}">
                <a16:creationId xmlns:a16="http://schemas.microsoft.com/office/drawing/2014/main" id="{E2FEEEDC-CD48-44C4-8AFB-20897DE7BCCB}"/>
              </a:ext>
            </a:extLst>
          </p:cNvPr>
          <p:cNvGrpSpPr/>
          <p:nvPr/>
        </p:nvGrpSpPr>
        <p:grpSpPr>
          <a:xfrm>
            <a:off x="6270015" y="3878726"/>
            <a:ext cx="2738838" cy="388550"/>
            <a:chOff x="4530285" y="2515931"/>
            <a:chExt cx="2794547" cy="396453"/>
          </a:xfrm>
        </p:grpSpPr>
        <p:sp>
          <p:nvSpPr>
            <p:cNvPr id="103" name="Content Placeholder 2">
              <a:extLst>
                <a:ext uri="{FF2B5EF4-FFF2-40B4-BE49-F238E27FC236}">
                  <a16:creationId xmlns:a16="http://schemas.microsoft.com/office/drawing/2014/main" id="{664CFB97-8A92-48CF-BDB3-9581A41962F3}"/>
                </a:ext>
              </a:extLst>
            </p:cNvPr>
            <p:cNvSpPr txBox="1">
              <a:spLocks/>
            </p:cNvSpPr>
            <p:nvPr/>
          </p:nvSpPr>
          <p:spPr>
            <a:xfrm>
              <a:off x="4651852" y="2515931"/>
              <a:ext cx="2672980" cy="396453"/>
            </a:xfrm>
            <a:prstGeom prst="rect">
              <a:avLst/>
            </a:prstGeom>
          </p:spPr>
          <p:txBody>
            <a:bodyPr vert="horz" wrap="square" lIns="143366" tIns="89604" rIns="0"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841">
                <a:spcBef>
                  <a:spcPts val="588"/>
                </a:spcBef>
                <a:buNone/>
                <a:defRPr/>
              </a:pPr>
              <a:r>
                <a:rPr lang="en-US" sz="1469">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Functions orchestration</a:t>
              </a:r>
            </a:p>
          </p:txBody>
        </p:sp>
        <p:grpSp>
          <p:nvGrpSpPr>
            <p:cNvPr id="108" name="Group 107">
              <a:extLst>
                <a:ext uri="{FF2B5EF4-FFF2-40B4-BE49-F238E27FC236}">
                  <a16:creationId xmlns:a16="http://schemas.microsoft.com/office/drawing/2014/main" id="{E63EEC6D-B7CA-490D-99EB-D0DAE65BB1ED}"/>
                </a:ext>
              </a:extLst>
            </p:cNvPr>
            <p:cNvGrpSpPr/>
            <p:nvPr/>
          </p:nvGrpSpPr>
          <p:grpSpPr>
            <a:xfrm>
              <a:off x="4530285" y="2635230"/>
              <a:ext cx="182906" cy="182905"/>
              <a:chOff x="653229" y="2635230"/>
              <a:chExt cx="182906" cy="182905"/>
            </a:xfrm>
          </p:grpSpPr>
          <p:sp>
            <p:nvSpPr>
              <p:cNvPr id="109" name="Oval 108">
                <a:extLst>
                  <a:ext uri="{FF2B5EF4-FFF2-40B4-BE49-F238E27FC236}">
                    <a16:creationId xmlns:a16="http://schemas.microsoft.com/office/drawing/2014/main" id="{4F6C8588-E94C-48DC-93A7-D281D8AE0DD9}"/>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10" name="check">
                <a:extLst>
                  <a:ext uri="{FF2B5EF4-FFF2-40B4-BE49-F238E27FC236}">
                    <a16:creationId xmlns:a16="http://schemas.microsoft.com/office/drawing/2014/main" id="{0096D018-75CC-4A55-A574-ACC9507EDA93}"/>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882">
                  <a:gradFill>
                    <a:gsLst>
                      <a:gs pos="0">
                        <a:srgbClr val="505050"/>
                      </a:gs>
                      <a:gs pos="100000">
                        <a:srgbClr val="505050"/>
                      </a:gs>
                    </a:gsLst>
                    <a:lin ang="5400000" scaled="1"/>
                  </a:gradFill>
                  <a:latin typeface="Segoe UI Semilight"/>
                </a:endParaRPr>
              </a:p>
            </p:txBody>
          </p:sp>
        </p:grpSp>
      </p:grpSp>
      <p:grpSp>
        <p:nvGrpSpPr>
          <p:cNvPr id="124" name="Group 123">
            <a:extLst>
              <a:ext uri="{FF2B5EF4-FFF2-40B4-BE49-F238E27FC236}">
                <a16:creationId xmlns:a16="http://schemas.microsoft.com/office/drawing/2014/main" id="{11DFE604-1BE4-46F7-8AD2-42C936530E6E}"/>
              </a:ext>
            </a:extLst>
          </p:cNvPr>
          <p:cNvGrpSpPr/>
          <p:nvPr/>
        </p:nvGrpSpPr>
        <p:grpSpPr>
          <a:xfrm>
            <a:off x="8838184" y="2977081"/>
            <a:ext cx="2934366" cy="384498"/>
            <a:chOff x="4530285" y="2523544"/>
            <a:chExt cx="2994053" cy="392319"/>
          </a:xfrm>
        </p:grpSpPr>
        <p:sp>
          <p:nvSpPr>
            <p:cNvPr id="125" name="Content Placeholder 2">
              <a:extLst>
                <a:ext uri="{FF2B5EF4-FFF2-40B4-BE49-F238E27FC236}">
                  <a16:creationId xmlns:a16="http://schemas.microsoft.com/office/drawing/2014/main" id="{C2C3B34F-7862-4B46-A791-AC8FDF2AEBCF}"/>
                </a:ext>
              </a:extLst>
            </p:cNvPr>
            <p:cNvSpPr txBox="1">
              <a:spLocks/>
            </p:cNvSpPr>
            <p:nvPr/>
          </p:nvSpPr>
          <p:spPr>
            <a:xfrm>
              <a:off x="4675958" y="2523544"/>
              <a:ext cx="2848380" cy="392319"/>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841">
                <a:spcBef>
                  <a:spcPts val="588"/>
                </a:spcBef>
                <a:buNone/>
                <a:defRPr/>
              </a:pPr>
              <a:r>
                <a:rPr lang="en-US" sz="1469">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Manage all events in one place</a:t>
              </a:r>
            </a:p>
          </p:txBody>
        </p:sp>
        <p:grpSp>
          <p:nvGrpSpPr>
            <p:cNvPr id="126" name="Group 125">
              <a:extLst>
                <a:ext uri="{FF2B5EF4-FFF2-40B4-BE49-F238E27FC236}">
                  <a16:creationId xmlns:a16="http://schemas.microsoft.com/office/drawing/2014/main" id="{C63D6BA5-5BDE-4196-9439-4031D7977E13}"/>
                </a:ext>
              </a:extLst>
            </p:cNvPr>
            <p:cNvGrpSpPr/>
            <p:nvPr/>
          </p:nvGrpSpPr>
          <p:grpSpPr>
            <a:xfrm>
              <a:off x="4530285" y="2635231"/>
              <a:ext cx="182906" cy="182905"/>
              <a:chOff x="653229" y="2635231"/>
              <a:chExt cx="182906" cy="182905"/>
            </a:xfrm>
          </p:grpSpPr>
          <p:sp>
            <p:nvSpPr>
              <p:cNvPr id="127" name="Oval 126">
                <a:extLst>
                  <a:ext uri="{FF2B5EF4-FFF2-40B4-BE49-F238E27FC236}">
                    <a16:creationId xmlns:a16="http://schemas.microsoft.com/office/drawing/2014/main" id="{DFA533C9-B658-42FA-BCCA-166B7F89CE4F}"/>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8" name="check">
                <a:extLst>
                  <a:ext uri="{FF2B5EF4-FFF2-40B4-BE49-F238E27FC236}">
                    <a16:creationId xmlns:a16="http://schemas.microsoft.com/office/drawing/2014/main" id="{C838BE42-624D-4ABE-BC36-19D36D6845E9}"/>
                  </a:ext>
                </a:extLst>
              </p:cNvPr>
              <p:cNvSpPr>
                <a:spLocks noChangeAspect="1"/>
              </p:cNvSpPr>
              <p:nvPr/>
            </p:nvSpPr>
            <p:spPr bwMode="auto">
              <a:xfrm>
                <a:off x="702099" y="2694394"/>
                <a:ext cx="91453" cy="6457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882">
                  <a:gradFill>
                    <a:gsLst>
                      <a:gs pos="0">
                        <a:srgbClr val="505050"/>
                      </a:gs>
                      <a:gs pos="100000">
                        <a:srgbClr val="505050"/>
                      </a:gs>
                    </a:gsLst>
                    <a:lin ang="5400000" scaled="1"/>
                  </a:gradFill>
                  <a:latin typeface="Segoe UI Semilight"/>
                </a:endParaRPr>
              </a:p>
            </p:txBody>
          </p:sp>
        </p:grpSp>
      </p:grpSp>
      <p:grpSp>
        <p:nvGrpSpPr>
          <p:cNvPr id="129" name="Group 128">
            <a:extLst>
              <a:ext uri="{FF2B5EF4-FFF2-40B4-BE49-F238E27FC236}">
                <a16:creationId xmlns:a16="http://schemas.microsoft.com/office/drawing/2014/main" id="{7C7DBC19-808D-4813-A952-AC0E53841FDE}"/>
              </a:ext>
            </a:extLst>
          </p:cNvPr>
          <p:cNvGrpSpPr/>
          <p:nvPr/>
        </p:nvGrpSpPr>
        <p:grpSpPr>
          <a:xfrm>
            <a:off x="8838186" y="3421116"/>
            <a:ext cx="2711474" cy="388550"/>
            <a:chOff x="4530285" y="2533358"/>
            <a:chExt cx="2766628" cy="396453"/>
          </a:xfrm>
        </p:grpSpPr>
        <p:sp>
          <p:nvSpPr>
            <p:cNvPr id="130" name="Content Placeholder 2">
              <a:extLst>
                <a:ext uri="{FF2B5EF4-FFF2-40B4-BE49-F238E27FC236}">
                  <a16:creationId xmlns:a16="http://schemas.microsoft.com/office/drawing/2014/main" id="{F9D60FF9-3053-42AA-B951-4201EFB674C7}"/>
                </a:ext>
              </a:extLst>
            </p:cNvPr>
            <p:cNvSpPr txBox="1">
              <a:spLocks/>
            </p:cNvSpPr>
            <p:nvPr/>
          </p:nvSpPr>
          <p:spPr>
            <a:xfrm>
              <a:off x="4644448" y="2533358"/>
              <a:ext cx="2652465" cy="396453"/>
            </a:xfrm>
            <a:prstGeom prst="rect">
              <a:avLst/>
            </a:prstGeom>
          </p:spPr>
          <p:txBody>
            <a:bodyPr vert="horz" wrap="square" lIns="143366" tIns="89604" rIns="143366"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841">
                <a:spcBef>
                  <a:spcPts val="588"/>
                </a:spcBef>
                <a:buNone/>
                <a:defRPr/>
              </a:pPr>
              <a:r>
                <a:rPr lang="en-US" sz="1469">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Near real-time delivery</a:t>
              </a:r>
            </a:p>
          </p:txBody>
        </p:sp>
        <p:grpSp>
          <p:nvGrpSpPr>
            <p:cNvPr id="131" name="Group 130">
              <a:extLst>
                <a:ext uri="{FF2B5EF4-FFF2-40B4-BE49-F238E27FC236}">
                  <a16:creationId xmlns:a16="http://schemas.microsoft.com/office/drawing/2014/main" id="{7970595C-B590-4381-844A-74AC870A93DA}"/>
                </a:ext>
              </a:extLst>
            </p:cNvPr>
            <p:cNvGrpSpPr/>
            <p:nvPr/>
          </p:nvGrpSpPr>
          <p:grpSpPr>
            <a:xfrm>
              <a:off x="4530285" y="2635231"/>
              <a:ext cx="182906" cy="182905"/>
              <a:chOff x="653229" y="2635231"/>
              <a:chExt cx="182906" cy="182905"/>
            </a:xfrm>
          </p:grpSpPr>
          <p:sp>
            <p:nvSpPr>
              <p:cNvPr id="132" name="Oval 131">
                <a:extLst>
                  <a:ext uri="{FF2B5EF4-FFF2-40B4-BE49-F238E27FC236}">
                    <a16:creationId xmlns:a16="http://schemas.microsoft.com/office/drawing/2014/main" id="{2E8AA37C-580A-47CD-A110-EB15A2E2A734}"/>
                  </a:ext>
                </a:extLst>
              </p:cNvPr>
              <p:cNvSpPr/>
              <p:nvPr/>
            </p:nvSpPr>
            <p:spPr bwMode="auto">
              <a:xfrm>
                <a:off x="653229" y="2635231"/>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3" name="check">
                <a:extLst>
                  <a:ext uri="{FF2B5EF4-FFF2-40B4-BE49-F238E27FC236}">
                    <a16:creationId xmlns:a16="http://schemas.microsoft.com/office/drawing/2014/main" id="{8B4D76F8-D3E3-4ED6-A33F-7BD3CF449044}"/>
                  </a:ext>
                </a:extLst>
              </p:cNvPr>
              <p:cNvSpPr>
                <a:spLocks noChangeAspect="1"/>
              </p:cNvSpPr>
              <p:nvPr/>
            </p:nvSpPr>
            <p:spPr bwMode="auto">
              <a:xfrm>
                <a:off x="702162" y="2694395"/>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882">
                  <a:gradFill>
                    <a:gsLst>
                      <a:gs pos="0">
                        <a:srgbClr val="505050"/>
                      </a:gs>
                      <a:gs pos="100000">
                        <a:srgbClr val="505050"/>
                      </a:gs>
                    </a:gsLst>
                    <a:lin ang="5400000" scaled="1"/>
                  </a:gradFill>
                  <a:latin typeface="Segoe UI Semilight"/>
                </a:endParaRPr>
              </a:p>
            </p:txBody>
          </p:sp>
        </p:grpSp>
      </p:grpSp>
      <p:grpSp>
        <p:nvGrpSpPr>
          <p:cNvPr id="134" name="Group 133">
            <a:extLst>
              <a:ext uri="{FF2B5EF4-FFF2-40B4-BE49-F238E27FC236}">
                <a16:creationId xmlns:a16="http://schemas.microsoft.com/office/drawing/2014/main" id="{E66C2C0C-E442-4495-B089-D7209CC18ED9}"/>
              </a:ext>
            </a:extLst>
          </p:cNvPr>
          <p:cNvGrpSpPr/>
          <p:nvPr/>
        </p:nvGrpSpPr>
        <p:grpSpPr>
          <a:xfrm>
            <a:off x="8838185" y="3878725"/>
            <a:ext cx="2738838" cy="388550"/>
            <a:chOff x="4530285" y="2515930"/>
            <a:chExt cx="2794547" cy="396453"/>
          </a:xfrm>
        </p:grpSpPr>
        <p:sp>
          <p:nvSpPr>
            <p:cNvPr id="135" name="Content Placeholder 2">
              <a:extLst>
                <a:ext uri="{FF2B5EF4-FFF2-40B4-BE49-F238E27FC236}">
                  <a16:creationId xmlns:a16="http://schemas.microsoft.com/office/drawing/2014/main" id="{298690A7-D9C7-44DE-8223-9D283BDBA6B6}"/>
                </a:ext>
              </a:extLst>
            </p:cNvPr>
            <p:cNvSpPr txBox="1">
              <a:spLocks/>
            </p:cNvSpPr>
            <p:nvPr/>
          </p:nvSpPr>
          <p:spPr>
            <a:xfrm>
              <a:off x="4651852" y="2515930"/>
              <a:ext cx="2672980" cy="396453"/>
            </a:xfrm>
            <a:prstGeom prst="rect">
              <a:avLst/>
            </a:prstGeom>
          </p:spPr>
          <p:txBody>
            <a:bodyPr vert="horz" wrap="square" lIns="143366" tIns="89604" rIns="0" bIns="89604"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3841">
                <a:spcBef>
                  <a:spcPts val="588"/>
                </a:spcBef>
                <a:buNone/>
                <a:defRPr/>
              </a:pPr>
              <a:r>
                <a:rPr lang="en-US" sz="1469">
                  <a:gradFill>
                    <a:gsLst>
                      <a:gs pos="87500">
                        <a:srgbClr val="353535"/>
                      </a:gs>
                      <a:gs pos="76000">
                        <a:srgbClr val="353535"/>
                      </a:gs>
                    </a:gsLst>
                    <a:lin ang="16200000" scaled="1"/>
                  </a:gradFill>
                  <a:latin typeface="Segoe UI Semilight" panose="020B0402040204020203" pitchFamily="34" charset="0"/>
                  <a:cs typeface="Segoe UI Semilight" panose="020B0402040204020203" pitchFamily="34" charset="0"/>
                </a:rPr>
                <a:t>Broad coverage</a:t>
              </a:r>
            </a:p>
          </p:txBody>
        </p:sp>
        <p:grpSp>
          <p:nvGrpSpPr>
            <p:cNvPr id="136" name="Group 135">
              <a:extLst>
                <a:ext uri="{FF2B5EF4-FFF2-40B4-BE49-F238E27FC236}">
                  <a16:creationId xmlns:a16="http://schemas.microsoft.com/office/drawing/2014/main" id="{7FAABEDF-E98D-4D31-BF27-E7D6591A7620}"/>
                </a:ext>
              </a:extLst>
            </p:cNvPr>
            <p:cNvGrpSpPr/>
            <p:nvPr/>
          </p:nvGrpSpPr>
          <p:grpSpPr>
            <a:xfrm>
              <a:off x="4530285" y="2635230"/>
              <a:ext cx="182906" cy="182905"/>
              <a:chOff x="653229" y="2635230"/>
              <a:chExt cx="182906" cy="182905"/>
            </a:xfrm>
          </p:grpSpPr>
          <p:sp>
            <p:nvSpPr>
              <p:cNvPr id="137" name="Oval 136">
                <a:extLst>
                  <a:ext uri="{FF2B5EF4-FFF2-40B4-BE49-F238E27FC236}">
                    <a16:creationId xmlns:a16="http://schemas.microsoft.com/office/drawing/2014/main" id="{DAF20CFF-D3AE-4539-9595-4DFC78D7F147}"/>
                  </a:ext>
                </a:extLst>
              </p:cNvPr>
              <p:cNvSpPr/>
              <p:nvPr/>
            </p:nvSpPr>
            <p:spPr bwMode="auto">
              <a:xfrm>
                <a:off x="653229" y="2635230"/>
                <a:ext cx="182906" cy="182905"/>
              </a:xfrm>
              <a:prstGeom prst="ellipse">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8" name="check">
                <a:extLst>
                  <a:ext uri="{FF2B5EF4-FFF2-40B4-BE49-F238E27FC236}">
                    <a16:creationId xmlns:a16="http://schemas.microsoft.com/office/drawing/2014/main" id="{2C4D9178-AAC7-4359-B09A-2AE0362166CE}"/>
                  </a:ext>
                </a:extLst>
              </p:cNvPr>
              <p:cNvSpPr>
                <a:spLocks noChangeAspect="1"/>
              </p:cNvSpPr>
              <p:nvPr/>
            </p:nvSpPr>
            <p:spPr bwMode="auto">
              <a:xfrm>
                <a:off x="702099" y="2698088"/>
                <a:ext cx="91453" cy="64575"/>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19050"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914016">
                  <a:defRPr/>
                </a:pPr>
                <a:endParaRPr lang="en-US" sz="882">
                  <a:gradFill>
                    <a:gsLst>
                      <a:gs pos="0">
                        <a:srgbClr val="505050"/>
                      </a:gs>
                      <a:gs pos="100000">
                        <a:srgbClr val="505050"/>
                      </a:gs>
                    </a:gsLst>
                    <a:lin ang="5400000" scaled="1"/>
                  </a:gradFill>
                  <a:latin typeface="Segoe UI Semilight"/>
                </a:endParaRPr>
              </a:p>
            </p:txBody>
          </p:sp>
        </p:grpSp>
      </p:grpSp>
    </p:spTree>
    <p:extLst>
      <p:ext uri="{BB962C8B-B14F-4D97-AF65-F5344CB8AC3E}">
        <p14:creationId xmlns:p14="http://schemas.microsoft.com/office/powerpoint/2010/main" val="44777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15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15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nodeType="withEffect">
                                  <p:stCondLst>
                                    <p:cond delay="15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500"/>
                                        <p:tgtEl>
                                          <p:spTgt spid="97"/>
                                        </p:tgtEl>
                                      </p:cBhvr>
                                    </p:animEffect>
                                  </p:childTnLst>
                                </p:cTn>
                              </p:par>
                              <p:par>
                                <p:cTn id="26" presetID="10" presetClass="entr" presetSubtype="0" fill="hold" nodeType="withEffect">
                                  <p:stCondLst>
                                    <p:cond delay="150"/>
                                  </p:stCondLst>
                                  <p:childTnLst>
                                    <p:set>
                                      <p:cBhvr>
                                        <p:cTn id="27" dur="1" fill="hold">
                                          <p:stCondLst>
                                            <p:cond delay="0"/>
                                          </p:stCondLst>
                                        </p:cTn>
                                        <p:tgtEl>
                                          <p:spTgt spid="102"/>
                                        </p:tgtEl>
                                        <p:attrNameLst>
                                          <p:attrName>style.visibility</p:attrName>
                                        </p:attrNameLst>
                                      </p:cBhvr>
                                      <p:to>
                                        <p:strVal val="visible"/>
                                      </p:to>
                                    </p:set>
                                    <p:animEffect transition="in" filter="fade">
                                      <p:cBhvr>
                                        <p:cTn id="28" dur="500"/>
                                        <p:tgtEl>
                                          <p:spTgt spid="102"/>
                                        </p:tgtEl>
                                      </p:cBhvr>
                                    </p:animEffect>
                                  </p:childTnLst>
                                </p:cTn>
                              </p:par>
                              <p:par>
                                <p:cTn id="29" presetID="10" presetClass="entr" presetSubtype="0" fill="hold" nodeType="withEffect">
                                  <p:stCondLst>
                                    <p:cond delay="3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300"/>
                                  </p:stCondLst>
                                  <p:childTnLst>
                                    <p:set>
                                      <p:cBhvr>
                                        <p:cTn id="33" dur="1" fill="hold">
                                          <p:stCondLst>
                                            <p:cond delay="0"/>
                                          </p:stCondLst>
                                        </p:cTn>
                                        <p:tgtEl>
                                          <p:spTgt spid="124"/>
                                        </p:tgtEl>
                                        <p:attrNameLst>
                                          <p:attrName>style.visibility</p:attrName>
                                        </p:attrNameLst>
                                      </p:cBhvr>
                                      <p:to>
                                        <p:strVal val="visible"/>
                                      </p:to>
                                    </p:set>
                                    <p:animEffect transition="in" filter="fade">
                                      <p:cBhvr>
                                        <p:cTn id="34" dur="500"/>
                                        <p:tgtEl>
                                          <p:spTgt spid="124"/>
                                        </p:tgtEl>
                                      </p:cBhvr>
                                    </p:animEffect>
                                  </p:childTnLst>
                                </p:cTn>
                              </p:par>
                              <p:par>
                                <p:cTn id="35" presetID="10" presetClass="entr" presetSubtype="0" fill="hold" nodeType="withEffect">
                                  <p:stCondLst>
                                    <p:cond delay="30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nodeType="withEffect">
                                  <p:stCondLst>
                                    <p:cond delay="300"/>
                                  </p:stCondLst>
                                  <p:childTnLst>
                                    <p:set>
                                      <p:cBhvr>
                                        <p:cTn id="39" dur="1" fill="hold">
                                          <p:stCondLst>
                                            <p:cond delay="0"/>
                                          </p:stCondLst>
                                        </p:cTn>
                                        <p:tgtEl>
                                          <p:spTgt spid="134"/>
                                        </p:tgtEl>
                                        <p:attrNameLst>
                                          <p:attrName>style.visibility</p:attrName>
                                        </p:attrNameLst>
                                      </p:cBhvr>
                                      <p:to>
                                        <p:strVal val="visible"/>
                                      </p:to>
                                    </p:set>
                                    <p:animEffect transition="in" filter="fade">
                                      <p:cBhvr>
                                        <p:cTn id="40" dur="500"/>
                                        <p:tgtEl>
                                          <p:spTgt spid="1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50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42" presetClass="path" presetSubtype="0" decel="100000" fill="hold" nodeType="withEffect">
                                  <p:stCondLst>
                                    <p:cond delay="0"/>
                                  </p:stCondLst>
                                  <p:childTnLst>
                                    <p:animMotion origin="layout" path="M 3.72479E-6 0.04607 L 3.72479E-6 7.399E-7 " pathEditMode="relative" rAng="0" ptsTypes="AA">
                                      <p:cBhvr>
                                        <p:cTn id="50" dur="1000" fill="hold"/>
                                        <p:tgtEl>
                                          <p:spTgt spid="39"/>
                                        </p:tgtEl>
                                        <p:attrNameLst>
                                          <p:attrName>ppt_x</p:attrName>
                                          <p:attrName>ppt_y</p:attrName>
                                        </p:attrNameLst>
                                      </p:cBhvr>
                                      <p:rCtr x="0" y="-2315"/>
                                    </p:animMotion>
                                  </p:childTnLst>
                                </p:cTn>
                              </p:par>
                            </p:childTnLst>
                          </p:cTn>
                        </p:par>
                      </p:childTnLst>
                    </p:cTn>
                  </p:par>
                  <p:par>
                    <p:cTn id="51" fill="hold">
                      <p:stCondLst>
                        <p:cond delay="indefinite"/>
                      </p:stCondLst>
                      <p:childTnLst>
                        <p:par>
                          <p:cTn id="52" fill="hold">
                            <p:stCondLst>
                              <p:cond delay="0"/>
                            </p:stCondLst>
                            <p:childTnLst>
                              <p:par>
                                <p:cTn id="53" presetID="2" presetClass="entr" presetSubtype="8" decel="10000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750" fill="hold"/>
                                        <p:tgtEl>
                                          <p:spTgt spid="9"/>
                                        </p:tgtEl>
                                        <p:attrNameLst>
                                          <p:attrName>ppt_x</p:attrName>
                                        </p:attrNameLst>
                                      </p:cBhvr>
                                      <p:tavLst>
                                        <p:tav tm="0">
                                          <p:val>
                                            <p:strVal val="0-#ppt_w/2"/>
                                          </p:val>
                                        </p:tav>
                                        <p:tav tm="100000">
                                          <p:val>
                                            <p:strVal val="#ppt_x"/>
                                          </p:val>
                                        </p:tav>
                                      </p:tavLst>
                                    </p:anim>
                                    <p:anim calcmode="lin" valueType="num">
                                      <p:cBhvr additive="base">
                                        <p:cTn id="56"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lus 17"/>
          <p:cNvSpPr/>
          <p:nvPr/>
        </p:nvSpPr>
        <p:spPr bwMode="auto">
          <a:xfrm>
            <a:off x="5683290" y="3332780"/>
            <a:ext cx="787520" cy="684269"/>
          </a:xfrm>
          <a:prstGeom prst="mathPlus">
            <a:avLst>
              <a:gd name="adj1" fmla="val 8757"/>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6" tIns="146261" rIns="182826" bIns="146261" numCol="1" spcCol="0" rtlCol="0" fromWordArt="0" anchor="t" anchorCtr="0" forceAA="0" compatLnSpc="1">
            <a:prstTxWarp prst="textNoShape">
              <a:avLst/>
            </a:prstTxWarp>
            <a:noAutofit/>
          </a:bodyPr>
          <a:lstStyle/>
          <a:p>
            <a:pPr algn="ctr" defTabSz="932125" fontAlgn="base">
              <a:lnSpc>
                <a:spcPct val="90000"/>
              </a:lnSpc>
              <a:spcBef>
                <a:spcPct val="0"/>
              </a:spcBef>
              <a:spcAft>
                <a:spcPct val="0"/>
              </a:spcAft>
              <a:defRPr/>
            </a:pPr>
            <a:endParaRPr lang="en-US"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TextBox 18"/>
          <p:cNvSpPr txBox="1"/>
          <p:nvPr/>
        </p:nvSpPr>
        <p:spPr>
          <a:xfrm>
            <a:off x="2392648" y="2010312"/>
            <a:ext cx="1866926" cy="566929"/>
          </a:xfrm>
          <a:prstGeom prst="rect">
            <a:avLst/>
          </a:prstGeom>
          <a:noFill/>
        </p:spPr>
        <p:txBody>
          <a:bodyPr wrap="square" lIns="182826" tIns="146261" rIns="182826" bIns="146261" rtlCol="0">
            <a:spAutoFit/>
          </a:bodyPr>
          <a:lstStyle/>
          <a:p>
            <a:pPr algn="ctr" defTabSz="914203">
              <a:lnSpc>
                <a:spcPct val="90000"/>
              </a:lnSpc>
              <a:spcAft>
                <a:spcPts val="600"/>
              </a:spcAft>
              <a:defRPr/>
            </a:pPr>
            <a:r>
              <a:rPr lang="en-US" sz="1961" kern="0">
                <a:gradFill>
                  <a:gsLst>
                    <a:gs pos="2917">
                      <a:srgbClr val="353535"/>
                    </a:gs>
                    <a:gs pos="30000">
                      <a:srgbClr val="353535"/>
                    </a:gs>
                  </a:gsLst>
                  <a:lin ang="5400000" scaled="0"/>
                </a:gradFill>
                <a:latin typeface="Segoe UI"/>
              </a:rPr>
              <a:t>Code</a:t>
            </a:r>
          </a:p>
        </p:txBody>
      </p:sp>
      <p:sp>
        <p:nvSpPr>
          <p:cNvPr id="20" name="TextBox 19"/>
          <p:cNvSpPr txBox="1"/>
          <p:nvPr/>
        </p:nvSpPr>
        <p:spPr>
          <a:xfrm>
            <a:off x="7569677" y="2010312"/>
            <a:ext cx="1866926" cy="566967"/>
          </a:xfrm>
          <a:prstGeom prst="rect">
            <a:avLst/>
          </a:prstGeom>
          <a:noFill/>
        </p:spPr>
        <p:txBody>
          <a:bodyPr wrap="square" lIns="182826" tIns="146261" rIns="182826" bIns="146261" rtlCol="0">
            <a:spAutoFit/>
          </a:bodyPr>
          <a:lstStyle/>
          <a:p>
            <a:pPr algn="ctr" defTabSz="914203">
              <a:lnSpc>
                <a:spcPct val="90000"/>
              </a:lnSpc>
              <a:spcAft>
                <a:spcPts val="600"/>
              </a:spcAft>
              <a:defRPr/>
            </a:pPr>
            <a:r>
              <a:rPr lang="en-US" sz="1961" kern="0">
                <a:gradFill>
                  <a:gsLst>
                    <a:gs pos="2917">
                      <a:srgbClr val="353535"/>
                    </a:gs>
                    <a:gs pos="30000">
                      <a:srgbClr val="353535"/>
                    </a:gs>
                  </a:gsLst>
                  <a:lin ang="5400000" scaled="0"/>
                </a:gradFill>
                <a:latin typeface="Segoe UI"/>
              </a:rPr>
              <a:t>Events + data</a:t>
            </a:r>
          </a:p>
        </p:txBody>
      </p:sp>
      <p:sp>
        <p:nvSpPr>
          <p:cNvPr id="25" name="TextBox 24"/>
          <p:cNvSpPr txBox="1"/>
          <p:nvPr/>
        </p:nvSpPr>
        <p:spPr>
          <a:xfrm>
            <a:off x="5045058" y="2010312"/>
            <a:ext cx="2197055" cy="566929"/>
          </a:xfrm>
          <a:prstGeom prst="rect">
            <a:avLst/>
          </a:prstGeom>
          <a:noFill/>
        </p:spPr>
        <p:txBody>
          <a:bodyPr wrap="square" lIns="182826" tIns="146261" rIns="182826" bIns="146261" rtlCol="0">
            <a:spAutoFit/>
          </a:bodyPr>
          <a:lstStyle/>
          <a:p>
            <a:pPr algn="ctr" defTabSz="914203">
              <a:lnSpc>
                <a:spcPct val="90000"/>
              </a:lnSpc>
              <a:spcAft>
                <a:spcPts val="600"/>
              </a:spcAft>
              <a:defRPr/>
            </a:pPr>
            <a:r>
              <a:rPr lang="en-US" sz="1961" kern="0">
                <a:gradFill>
                  <a:gsLst>
                    <a:gs pos="2917">
                      <a:srgbClr val="353535"/>
                    </a:gs>
                    <a:gs pos="30000">
                      <a:srgbClr val="353535"/>
                    </a:gs>
                  </a:gsLst>
                  <a:lin ang="5400000" scaled="0"/>
                </a:gradFill>
                <a:latin typeface="Segoe UI"/>
              </a:rPr>
              <a:t>Azure Functions</a:t>
            </a:r>
          </a:p>
        </p:txBody>
      </p:sp>
      <p:sp>
        <p:nvSpPr>
          <p:cNvPr id="4" name="Title 3"/>
          <p:cNvSpPr>
            <a:spLocks noGrp="1"/>
          </p:cNvSpPr>
          <p:nvPr>
            <p:ph type="title"/>
          </p:nvPr>
        </p:nvSpPr>
        <p:spPr/>
        <p:txBody>
          <a:bodyPr/>
          <a:lstStyle/>
          <a:p>
            <a:r>
              <a:rPr lang="en-US"/>
              <a:t>Introducing Functions</a:t>
            </a:r>
            <a:br>
              <a:rPr lang="en-US"/>
            </a:br>
            <a:endParaRPr lang="en-US"/>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r="65320"/>
          <a:stretch/>
        </p:blipFill>
        <p:spPr>
          <a:xfrm>
            <a:off x="1753251" y="2349852"/>
            <a:ext cx="1016708" cy="2793794"/>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66505"/>
          <a:stretch/>
        </p:blipFill>
        <p:spPr>
          <a:xfrm>
            <a:off x="3689985" y="2337654"/>
            <a:ext cx="981963" cy="2793794"/>
          </a:xfrm>
          <a:prstGeom prst="rect">
            <a:avLst/>
          </a:prstGeom>
        </p:spPr>
      </p:pic>
      <p:pic>
        <p:nvPicPr>
          <p:cNvPr id="22" name="slash"/>
          <p:cNvPicPr>
            <a:picLocks noChangeAspect="1"/>
          </p:cNvPicPr>
          <p:nvPr/>
        </p:nvPicPr>
        <p:blipFill rotWithShape="1">
          <a:blip r:embed="rId3" cstate="print">
            <a:extLst>
              <a:ext uri="{28A0092B-C50C-407E-A947-70E740481C1C}">
                <a14:useLocalDpi xmlns:a14="http://schemas.microsoft.com/office/drawing/2010/main" val="0"/>
              </a:ext>
            </a:extLst>
          </a:blip>
          <a:srcRect l="32808" r="35159"/>
          <a:stretch/>
        </p:blipFill>
        <p:spPr>
          <a:xfrm>
            <a:off x="2708850" y="2353159"/>
            <a:ext cx="939098" cy="2793794"/>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3106" y="2387462"/>
            <a:ext cx="3019506" cy="2664621"/>
          </a:xfrm>
          <a:prstGeom prst="rect">
            <a:avLst/>
          </a:prstGeom>
        </p:spPr>
      </p:pic>
    </p:spTree>
    <p:extLst>
      <p:ext uri="{BB962C8B-B14F-4D97-AF65-F5344CB8AC3E}">
        <p14:creationId xmlns:p14="http://schemas.microsoft.com/office/powerpoint/2010/main" val="62371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9"/>
                                        </p:tgtEl>
                                      </p:cBhvr>
                                    </p:animEffect>
                                    <p:set>
                                      <p:cBhvr>
                                        <p:cTn id="10" dur="1" fill="hold">
                                          <p:stCondLst>
                                            <p:cond delay="499"/>
                                          </p:stCondLst>
                                        </p:cTn>
                                        <p:tgtEl>
                                          <p:spTgt spid="1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par>
                                <p:cTn id="14" presetID="42" presetClass="path" presetSubtype="0" decel="100000" fill="hold" nodeType="withEffect">
                                  <p:stCondLst>
                                    <p:cond delay="0"/>
                                  </p:stCondLst>
                                  <p:childTnLst>
                                    <p:animMotion origin="layout" path="M 4.61067E-6 -2.12438E-6 L -0.19441 -0.00567 " pathEditMode="relative" rAng="0" ptsTypes="AA">
                                      <p:cBhvr>
                                        <p:cTn id="15" dur="750" fill="hold"/>
                                        <p:tgtEl>
                                          <p:spTgt spid="21"/>
                                        </p:tgtEl>
                                        <p:attrNameLst>
                                          <p:attrName>ppt_x</p:attrName>
                                          <p:attrName>ppt_y</p:attrName>
                                        </p:attrNameLst>
                                      </p:cBhvr>
                                      <p:rCtr x="-9727" y="-295"/>
                                    </p:animMotion>
                                  </p:childTnLst>
                                </p:cTn>
                              </p:par>
                              <p:par>
                                <p:cTn id="16" presetID="42" presetClass="path" presetSubtype="0" decel="100000" fill="hold" nodeType="withEffect">
                                  <p:stCondLst>
                                    <p:cond delay="0"/>
                                  </p:stCondLst>
                                  <p:childTnLst>
                                    <p:animMotion origin="layout" path="M -3.57672E-6 -4.99319E-7 L 0.23296 -0.00658 " pathEditMode="relative" rAng="0" ptsTypes="AA">
                                      <p:cBhvr>
                                        <p:cTn id="17" dur="750" fill="hold"/>
                                        <p:tgtEl>
                                          <p:spTgt spid="16"/>
                                        </p:tgtEl>
                                        <p:attrNameLst>
                                          <p:attrName>ppt_x</p:attrName>
                                          <p:attrName>ppt_y</p:attrName>
                                        </p:attrNameLst>
                                      </p:cBhvr>
                                      <p:rCtr x="11642" y="-340"/>
                                    </p:animMotion>
                                  </p:childTnLst>
                                </p:cTn>
                              </p:par>
                              <p:par>
                                <p:cTn id="18" presetID="42" presetClass="path" presetSubtype="0" decel="100000" fill="hold" nodeType="withEffect">
                                  <p:stCondLst>
                                    <p:cond delay="0"/>
                                  </p:stCondLst>
                                  <p:childTnLst>
                                    <p:animMotion origin="layout" path="M -4.43707E-6 -4.79346E-6 L 0.23513 -0.00658 " pathEditMode="relative" rAng="0" ptsTypes="AA">
                                      <p:cBhvr>
                                        <p:cTn id="19" dur="750" fill="hold"/>
                                        <p:tgtEl>
                                          <p:spTgt spid="17"/>
                                        </p:tgtEl>
                                        <p:attrNameLst>
                                          <p:attrName>ppt_x</p:attrName>
                                          <p:attrName>ppt_y</p:attrName>
                                        </p:attrNameLst>
                                      </p:cBhvr>
                                      <p:rCtr x="11756" y="-340"/>
                                    </p:animMotion>
                                  </p:childTnLst>
                                </p:cTn>
                              </p:par>
                              <p:par>
                                <p:cTn id="20" presetID="42" presetClass="path" presetSubtype="0" decel="100000" fill="hold" nodeType="withEffect">
                                  <p:stCondLst>
                                    <p:cond delay="0"/>
                                  </p:stCondLst>
                                  <p:childTnLst>
                                    <p:animMotion origin="layout" path="M 1.33265E-6 -4.42578E-6 L 0.23219 -0.00658 " pathEditMode="relative" rAng="0" ptsTypes="AA">
                                      <p:cBhvr>
                                        <p:cTn id="21" dur="750" fill="hold"/>
                                        <p:tgtEl>
                                          <p:spTgt spid="22"/>
                                        </p:tgtEl>
                                        <p:attrNameLst>
                                          <p:attrName>ppt_x</p:attrName>
                                          <p:attrName>ppt_y</p:attrName>
                                        </p:attrNameLst>
                                      </p:cBhvr>
                                      <p:rCtr x="11603" y="-340"/>
                                    </p:animMotion>
                                  </p:childTnLst>
                                </p:cTn>
                              </p:par>
                              <p:par>
                                <p:cTn id="22" presetID="6" presetClass="emph" presetSubtype="0" decel="100000" fill="hold" nodeType="withEffect">
                                  <p:stCondLst>
                                    <p:cond delay="300"/>
                                  </p:stCondLst>
                                  <p:childTnLst>
                                    <p:animScale>
                                      <p:cBhvr>
                                        <p:cTn id="23" dur="450" fill="hold"/>
                                        <p:tgtEl>
                                          <p:spTgt spid="22"/>
                                        </p:tgtEl>
                                      </p:cBhvr>
                                      <p:by x="0" y="0"/>
                                    </p:animScale>
                                  </p:childTnLst>
                                </p:cTn>
                              </p:par>
                              <p:par>
                                <p:cTn id="24" presetID="10" presetClass="entr" presetSubtype="0" fill="hold" grpId="0" nodeType="withEffect">
                                  <p:stCondLst>
                                    <p:cond delay="7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42" presetClass="path" presetSubtype="0" decel="100000" fill="hold" grpId="1" nodeType="withEffect">
                                  <p:stCondLst>
                                    <p:cond delay="750"/>
                                  </p:stCondLst>
                                  <p:childTnLst>
                                    <p:animMotion origin="layout" path="M 5.38678E-7 3.15933E-6 L 5.38678E-7 -0.05447 " pathEditMode="relative" rAng="0" ptsTypes="AA">
                                      <p:cBhvr>
                                        <p:cTn id="28" dur="500" spd="-100000" fill="hold"/>
                                        <p:tgtEl>
                                          <p:spTgt spid="25"/>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5" grpId="0"/>
      <p:bldP spid="25" grpId="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6" name="Group 35"/>
          <p:cNvGrpSpPr/>
          <p:nvPr/>
        </p:nvGrpSpPr>
        <p:grpSpPr>
          <a:xfrm>
            <a:off x="134710" y="180522"/>
            <a:ext cx="1511543" cy="1387022"/>
            <a:chOff x="5330825" y="2343151"/>
            <a:chExt cx="693738" cy="636588"/>
          </a:xfrm>
        </p:grpSpPr>
        <p:sp>
          <p:nvSpPr>
            <p:cNvPr id="7"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7" name="Group 36"/>
          <p:cNvGrpSpPr/>
          <p:nvPr/>
        </p:nvGrpSpPr>
        <p:grpSpPr>
          <a:xfrm>
            <a:off x="1944158" y="180522"/>
            <a:ext cx="1511543" cy="1387022"/>
            <a:chOff x="5330825" y="2343151"/>
            <a:chExt cx="693738" cy="636588"/>
          </a:xfrm>
        </p:grpSpPr>
        <p:sp>
          <p:nvSpPr>
            <p:cNvPr id="38"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44" name="Group 43"/>
          <p:cNvGrpSpPr/>
          <p:nvPr/>
        </p:nvGrpSpPr>
        <p:grpSpPr>
          <a:xfrm>
            <a:off x="3753606" y="180522"/>
            <a:ext cx="1511543" cy="1387022"/>
            <a:chOff x="5330825" y="2343151"/>
            <a:chExt cx="693738" cy="636588"/>
          </a:xfrm>
        </p:grpSpPr>
        <p:sp>
          <p:nvSpPr>
            <p:cNvPr id="45"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1" name="Group 50"/>
          <p:cNvGrpSpPr/>
          <p:nvPr/>
        </p:nvGrpSpPr>
        <p:grpSpPr>
          <a:xfrm>
            <a:off x="5563054" y="180522"/>
            <a:ext cx="1511543" cy="1387022"/>
            <a:chOff x="5330825" y="2343151"/>
            <a:chExt cx="693738" cy="636588"/>
          </a:xfrm>
        </p:grpSpPr>
        <p:sp>
          <p:nvSpPr>
            <p:cNvPr id="52"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8" name="Group 57"/>
          <p:cNvGrpSpPr/>
          <p:nvPr/>
        </p:nvGrpSpPr>
        <p:grpSpPr>
          <a:xfrm>
            <a:off x="7372502" y="180522"/>
            <a:ext cx="1511543" cy="1387022"/>
            <a:chOff x="5330825" y="2343151"/>
            <a:chExt cx="693738" cy="636588"/>
          </a:xfrm>
        </p:grpSpPr>
        <p:sp>
          <p:nvSpPr>
            <p:cNvPr id="59"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5" name="Group 64"/>
          <p:cNvGrpSpPr/>
          <p:nvPr/>
        </p:nvGrpSpPr>
        <p:grpSpPr>
          <a:xfrm>
            <a:off x="9181950" y="180522"/>
            <a:ext cx="1511543" cy="1387022"/>
            <a:chOff x="5330825" y="2343151"/>
            <a:chExt cx="693738" cy="636588"/>
          </a:xfrm>
        </p:grpSpPr>
        <p:sp>
          <p:nvSpPr>
            <p:cNvPr id="66"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0"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72" name="Group 71"/>
          <p:cNvGrpSpPr/>
          <p:nvPr/>
        </p:nvGrpSpPr>
        <p:grpSpPr>
          <a:xfrm>
            <a:off x="10991396" y="180522"/>
            <a:ext cx="1511543" cy="1387022"/>
            <a:chOff x="5330825" y="2343151"/>
            <a:chExt cx="693738" cy="636588"/>
          </a:xfrm>
        </p:grpSpPr>
        <p:sp>
          <p:nvSpPr>
            <p:cNvPr id="73"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79" name="Group 78"/>
          <p:cNvGrpSpPr/>
          <p:nvPr/>
        </p:nvGrpSpPr>
        <p:grpSpPr>
          <a:xfrm>
            <a:off x="134710" y="1704522"/>
            <a:ext cx="1511543" cy="1387022"/>
            <a:chOff x="5330825" y="2343151"/>
            <a:chExt cx="693738" cy="636588"/>
          </a:xfrm>
        </p:grpSpPr>
        <p:sp>
          <p:nvSpPr>
            <p:cNvPr id="80"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6" name="Group 85"/>
          <p:cNvGrpSpPr/>
          <p:nvPr/>
        </p:nvGrpSpPr>
        <p:grpSpPr>
          <a:xfrm>
            <a:off x="1944158" y="1704522"/>
            <a:ext cx="1511543" cy="1387022"/>
            <a:chOff x="5330825" y="2343151"/>
            <a:chExt cx="693738" cy="636588"/>
          </a:xfrm>
        </p:grpSpPr>
        <p:sp>
          <p:nvSpPr>
            <p:cNvPr id="87"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0"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1"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2"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3" name="Group 92"/>
          <p:cNvGrpSpPr/>
          <p:nvPr/>
        </p:nvGrpSpPr>
        <p:grpSpPr>
          <a:xfrm>
            <a:off x="3753606" y="1704522"/>
            <a:ext cx="1511543" cy="1387022"/>
            <a:chOff x="5330825" y="2343151"/>
            <a:chExt cx="693738" cy="636588"/>
          </a:xfrm>
        </p:grpSpPr>
        <p:sp>
          <p:nvSpPr>
            <p:cNvPr id="94"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5"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6"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7"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8"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00" name="Group 99"/>
          <p:cNvGrpSpPr/>
          <p:nvPr/>
        </p:nvGrpSpPr>
        <p:grpSpPr>
          <a:xfrm>
            <a:off x="5563054" y="1704522"/>
            <a:ext cx="1511543" cy="1387022"/>
            <a:chOff x="5330825" y="2343151"/>
            <a:chExt cx="693738" cy="636588"/>
          </a:xfrm>
        </p:grpSpPr>
        <p:sp>
          <p:nvSpPr>
            <p:cNvPr id="101"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07" name="Group 106"/>
          <p:cNvGrpSpPr/>
          <p:nvPr/>
        </p:nvGrpSpPr>
        <p:grpSpPr>
          <a:xfrm>
            <a:off x="7372502" y="1704522"/>
            <a:ext cx="1511543" cy="1387022"/>
            <a:chOff x="5330825" y="2343151"/>
            <a:chExt cx="693738" cy="636588"/>
          </a:xfrm>
        </p:grpSpPr>
        <p:sp>
          <p:nvSpPr>
            <p:cNvPr id="108"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1"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4" name="Group 113"/>
          <p:cNvGrpSpPr/>
          <p:nvPr/>
        </p:nvGrpSpPr>
        <p:grpSpPr>
          <a:xfrm>
            <a:off x="9181950" y="1704522"/>
            <a:ext cx="1511543" cy="1387022"/>
            <a:chOff x="5330825" y="2343151"/>
            <a:chExt cx="693738" cy="636588"/>
          </a:xfrm>
        </p:grpSpPr>
        <p:sp>
          <p:nvSpPr>
            <p:cNvPr id="115"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6"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7"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8"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9"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0"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21" name="Group 120"/>
          <p:cNvGrpSpPr/>
          <p:nvPr/>
        </p:nvGrpSpPr>
        <p:grpSpPr>
          <a:xfrm>
            <a:off x="10991396" y="1704522"/>
            <a:ext cx="1511543" cy="1387022"/>
            <a:chOff x="5330825" y="2343151"/>
            <a:chExt cx="693738" cy="636588"/>
          </a:xfrm>
        </p:grpSpPr>
        <p:sp>
          <p:nvSpPr>
            <p:cNvPr id="122"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3"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4"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5"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6"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7"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28" name="Group 127"/>
          <p:cNvGrpSpPr/>
          <p:nvPr/>
        </p:nvGrpSpPr>
        <p:grpSpPr>
          <a:xfrm>
            <a:off x="134710" y="3286579"/>
            <a:ext cx="1511543" cy="1387022"/>
            <a:chOff x="5330825" y="2343151"/>
            <a:chExt cx="693738" cy="636588"/>
          </a:xfrm>
        </p:grpSpPr>
        <p:sp>
          <p:nvSpPr>
            <p:cNvPr id="129"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0"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1"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2"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3"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4"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35" name="Group 134"/>
          <p:cNvGrpSpPr/>
          <p:nvPr/>
        </p:nvGrpSpPr>
        <p:grpSpPr>
          <a:xfrm>
            <a:off x="1944158" y="3286579"/>
            <a:ext cx="1511543" cy="1387022"/>
            <a:chOff x="5330825" y="2343151"/>
            <a:chExt cx="693738" cy="636588"/>
          </a:xfrm>
        </p:grpSpPr>
        <p:sp>
          <p:nvSpPr>
            <p:cNvPr id="136"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42" name="Group 141"/>
          <p:cNvGrpSpPr/>
          <p:nvPr/>
        </p:nvGrpSpPr>
        <p:grpSpPr>
          <a:xfrm>
            <a:off x="3753606" y="3286579"/>
            <a:ext cx="1511543" cy="1387022"/>
            <a:chOff x="5330825" y="2343151"/>
            <a:chExt cx="693738" cy="636588"/>
          </a:xfrm>
        </p:grpSpPr>
        <p:sp>
          <p:nvSpPr>
            <p:cNvPr id="143"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4"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5"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6"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7"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8"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49" name="Group 148"/>
          <p:cNvGrpSpPr/>
          <p:nvPr/>
        </p:nvGrpSpPr>
        <p:grpSpPr>
          <a:xfrm>
            <a:off x="5563054" y="3286579"/>
            <a:ext cx="1511543" cy="1387022"/>
            <a:chOff x="5330825" y="2343151"/>
            <a:chExt cx="693738" cy="636588"/>
          </a:xfrm>
        </p:grpSpPr>
        <p:sp>
          <p:nvSpPr>
            <p:cNvPr id="150"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1"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2"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3"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4"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5"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56" name="Group 155"/>
          <p:cNvGrpSpPr/>
          <p:nvPr/>
        </p:nvGrpSpPr>
        <p:grpSpPr>
          <a:xfrm>
            <a:off x="7372502" y="3286579"/>
            <a:ext cx="1511543" cy="1387022"/>
            <a:chOff x="5330825" y="2343151"/>
            <a:chExt cx="693738" cy="636588"/>
          </a:xfrm>
        </p:grpSpPr>
        <p:sp>
          <p:nvSpPr>
            <p:cNvPr id="157"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8"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9"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0"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1"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2"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63" name="Group 162"/>
          <p:cNvGrpSpPr/>
          <p:nvPr/>
        </p:nvGrpSpPr>
        <p:grpSpPr>
          <a:xfrm>
            <a:off x="9181950" y="3286579"/>
            <a:ext cx="1511543" cy="1387022"/>
            <a:chOff x="5330825" y="2343151"/>
            <a:chExt cx="693738" cy="636588"/>
          </a:xfrm>
        </p:grpSpPr>
        <p:sp>
          <p:nvSpPr>
            <p:cNvPr id="164"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5"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6"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7"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8"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9"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70" name="Group 169"/>
          <p:cNvGrpSpPr/>
          <p:nvPr/>
        </p:nvGrpSpPr>
        <p:grpSpPr>
          <a:xfrm>
            <a:off x="10991396" y="3286579"/>
            <a:ext cx="1511543" cy="1387022"/>
            <a:chOff x="5330825" y="2343151"/>
            <a:chExt cx="693738" cy="636588"/>
          </a:xfrm>
        </p:grpSpPr>
        <p:sp>
          <p:nvSpPr>
            <p:cNvPr id="171"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2"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3"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4"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5"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77" name="Group 176"/>
          <p:cNvGrpSpPr/>
          <p:nvPr/>
        </p:nvGrpSpPr>
        <p:grpSpPr>
          <a:xfrm>
            <a:off x="134710" y="4897664"/>
            <a:ext cx="1511543" cy="1387022"/>
            <a:chOff x="5330825" y="2343151"/>
            <a:chExt cx="693738" cy="636588"/>
          </a:xfrm>
        </p:grpSpPr>
        <p:sp>
          <p:nvSpPr>
            <p:cNvPr id="178"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9"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0"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84" name="Group 183"/>
          <p:cNvGrpSpPr/>
          <p:nvPr/>
        </p:nvGrpSpPr>
        <p:grpSpPr>
          <a:xfrm>
            <a:off x="1944158" y="4897664"/>
            <a:ext cx="1511543" cy="1387022"/>
            <a:chOff x="5330825" y="2343151"/>
            <a:chExt cx="693738" cy="636588"/>
          </a:xfrm>
        </p:grpSpPr>
        <p:sp>
          <p:nvSpPr>
            <p:cNvPr id="185"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6"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7"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8"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0"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91" name="Group 190"/>
          <p:cNvGrpSpPr/>
          <p:nvPr/>
        </p:nvGrpSpPr>
        <p:grpSpPr>
          <a:xfrm>
            <a:off x="3753606" y="4897664"/>
            <a:ext cx="1511543" cy="1387022"/>
            <a:chOff x="5330825" y="2343151"/>
            <a:chExt cx="693738" cy="636588"/>
          </a:xfrm>
        </p:grpSpPr>
        <p:sp>
          <p:nvSpPr>
            <p:cNvPr id="192"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3"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4"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5"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7"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98" name="Group 197"/>
          <p:cNvGrpSpPr/>
          <p:nvPr/>
        </p:nvGrpSpPr>
        <p:grpSpPr>
          <a:xfrm>
            <a:off x="5563054" y="4897664"/>
            <a:ext cx="1511543" cy="1387022"/>
            <a:chOff x="5330825" y="2343151"/>
            <a:chExt cx="693738" cy="636588"/>
          </a:xfrm>
        </p:grpSpPr>
        <p:sp>
          <p:nvSpPr>
            <p:cNvPr id="199"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3"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05" name="Group 204"/>
          <p:cNvGrpSpPr/>
          <p:nvPr/>
        </p:nvGrpSpPr>
        <p:grpSpPr>
          <a:xfrm>
            <a:off x="7372502" y="4897664"/>
            <a:ext cx="1511543" cy="1387022"/>
            <a:chOff x="5330825" y="2343151"/>
            <a:chExt cx="693738" cy="636588"/>
          </a:xfrm>
        </p:grpSpPr>
        <p:sp>
          <p:nvSpPr>
            <p:cNvPr id="206"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7"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8"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9"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0"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1"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12" name="Group 211"/>
          <p:cNvGrpSpPr/>
          <p:nvPr/>
        </p:nvGrpSpPr>
        <p:grpSpPr>
          <a:xfrm>
            <a:off x="9181950" y="4897664"/>
            <a:ext cx="1511543" cy="1387022"/>
            <a:chOff x="5330825" y="2343151"/>
            <a:chExt cx="693738" cy="636588"/>
          </a:xfrm>
        </p:grpSpPr>
        <p:sp>
          <p:nvSpPr>
            <p:cNvPr id="213"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4"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5"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6"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7"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8"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19" name="Group 218"/>
          <p:cNvGrpSpPr/>
          <p:nvPr/>
        </p:nvGrpSpPr>
        <p:grpSpPr>
          <a:xfrm>
            <a:off x="10991396" y="4897664"/>
            <a:ext cx="1511543" cy="1387022"/>
            <a:chOff x="5330825" y="2343151"/>
            <a:chExt cx="693738" cy="636588"/>
          </a:xfrm>
        </p:grpSpPr>
        <p:sp>
          <p:nvSpPr>
            <p:cNvPr id="220" name="Freeform 20"/>
            <p:cNvSpPr>
              <a:spLocks/>
            </p:cNvSpPr>
            <p:nvPr/>
          </p:nvSpPr>
          <p:spPr bwMode="auto">
            <a:xfrm>
              <a:off x="5799138" y="2455863"/>
              <a:ext cx="225425" cy="400050"/>
            </a:xfrm>
            <a:custGeom>
              <a:avLst/>
              <a:gdLst>
                <a:gd name="T0" fmla="*/ 58 w 60"/>
                <a:gd name="T1" fmla="*/ 56 h 106"/>
                <a:gd name="T2" fmla="*/ 58 w 60"/>
                <a:gd name="T3" fmla="*/ 49 h 106"/>
                <a:gd name="T4" fmla="*/ 49 w 60"/>
                <a:gd name="T5" fmla="*/ 40 h 106"/>
                <a:gd name="T6" fmla="*/ 9 w 60"/>
                <a:gd name="T7" fmla="*/ 2 h 106"/>
                <a:gd name="T8" fmla="*/ 3 w 60"/>
                <a:gd name="T9" fmla="*/ 2 h 106"/>
                <a:gd name="T10" fmla="*/ 3 w 60"/>
                <a:gd name="T11" fmla="*/ 8 h 106"/>
                <a:gd name="T12" fmla="*/ 45 w 60"/>
                <a:gd name="T13" fmla="*/ 49 h 106"/>
                <a:gd name="T14" fmla="*/ 45 w 60"/>
                <a:gd name="T15" fmla="*/ 56 h 106"/>
                <a:gd name="T16" fmla="*/ 2 w 60"/>
                <a:gd name="T17" fmla="*/ 98 h 106"/>
                <a:gd name="T18" fmla="*/ 2 w 60"/>
                <a:gd name="T19" fmla="*/ 105 h 106"/>
                <a:gd name="T20" fmla="*/ 8 w 60"/>
                <a:gd name="T21" fmla="*/ 105 h 106"/>
                <a:gd name="T22" fmla="*/ 48 w 60"/>
                <a:gd name="T23" fmla="*/ 66 h 106"/>
                <a:gd name="T24" fmla="*/ 48 w 60"/>
                <a:gd name="T25" fmla="*/ 65 h 106"/>
                <a:gd name="T26" fmla="*/ 58 w 60"/>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6"/>
                  </a:moveTo>
                  <a:cubicBezTo>
                    <a:pt x="60" y="54"/>
                    <a:pt x="59" y="51"/>
                    <a:pt x="58" y="49"/>
                  </a:cubicBezTo>
                  <a:cubicBezTo>
                    <a:pt x="49" y="40"/>
                    <a:pt x="49" y="40"/>
                    <a:pt x="49" y="40"/>
                  </a:cubicBezTo>
                  <a:cubicBezTo>
                    <a:pt x="9" y="2"/>
                    <a:pt x="9" y="2"/>
                    <a:pt x="9" y="2"/>
                  </a:cubicBezTo>
                  <a:cubicBezTo>
                    <a:pt x="8" y="0"/>
                    <a:pt x="5" y="0"/>
                    <a:pt x="3" y="2"/>
                  </a:cubicBezTo>
                  <a:cubicBezTo>
                    <a:pt x="1" y="4"/>
                    <a:pt x="1" y="7"/>
                    <a:pt x="3" y="8"/>
                  </a:cubicBezTo>
                  <a:cubicBezTo>
                    <a:pt x="45" y="49"/>
                    <a:pt x="45" y="49"/>
                    <a:pt x="45" y="49"/>
                  </a:cubicBezTo>
                  <a:cubicBezTo>
                    <a:pt x="46" y="51"/>
                    <a:pt x="46" y="54"/>
                    <a:pt x="45" y="56"/>
                  </a:cubicBezTo>
                  <a:cubicBezTo>
                    <a:pt x="2" y="98"/>
                    <a:pt x="2" y="98"/>
                    <a:pt x="2" y="98"/>
                  </a:cubicBezTo>
                  <a:cubicBezTo>
                    <a:pt x="0" y="100"/>
                    <a:pt x="0" y="103"/>
                    <a:pt x="2" y="105"/>
                  </a:cubicBezTo>
                  <a:cubicBezTo>
                    <a:pt x="4" y="106"/>
                    <a:pt x="7" y="106"/>
                    <a:pt x="8" y="105"/>
                  </a:cubicBezTo>
                  <a:cubicBezTo>
                    <a:pt x="48" y="66"/>
                    <a:pt x="48" y="66"/>
                    <a:pt x="48" y="66"/>
                  </a:cubicBezTo>
                  <a:cubicBezTo>
                    <a:pt x="48" y="65"/>
                    <a:pt x="48" y="65"/>
                    <a:pt x="48" y="65"/>
                  </a:cubicBezTo>
                  <a:lnTo>
                    <a:pt x="58"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1" name="Freeform 21"/>
            <p:cNvSpPr>
              <a:spLocks/>
            </p:cNvSpPr>
            <p:nvPr/>
          </p:nvSpPr>
          <p:spPr bwMode="auto">
            <a:xfrm>
              <a:off x="5330825" y="2455863"/>
              <a:ext cx="220663" cy="400050"/>
            </a:xfrm>
            <a:custGeom>
              <a:avLst/>
              <a:gdLst>
                <a:gd name="T0" fmla="*/ 1 w 59"/>
                <a:gd name="T1" fmla="*/ 56 h 106"/>
                <a:gd name="T2" fmla="*/ 1 w 59"/>
                <a:gd name="T3" fmla="*/ 49 h 106"/>
                <a:gd name="T4" fmla="*/ 10 w 59"/>
                <a:gd name="T5" fmla="*/ 40 h 106"/>
                <a:gd name="T6" fmla="*/ 50 w 59"/>
                <a:gd name="T7" fmla="*/ 2 h 106"/>
                <a:gd name="T8" fmla="*/ 56 w 59"/>
                <a:gd name="T9" fmla="*/ 2 h 106"/>
                <a:gd name="T10" fmla="*/ 56 w 59"/>
                <a:gd name="T11" fmla="*/ 8 h 106"/>
                <a:gd name="T12" fmla="*/ 16 w 59"/>
                <a:gd name="T13" fmla="*/ 49 h 106"/>
                <a:gd name="T14" fmla="*/ 16 w 59"/>
                <a:gd name="T15" fmla="*/ 56 h 106"/>
                <a:gd name="T16" fmla="*/ 57 w 59"/>
                <a:gd name="T17" fmla="*/ 98 h 106"/>
                <a:gd name="T18" fmla="*/ 57 w 59"/>
                <a:gd name="T19" fmla="*/ 105 h 106"/>
                <a:gd name="T20" fmla="*/ 51 w 59"/>
                <a:gd name="T21" fmla="*/ 105 h 106"/>
                <a:gd name="T22" fmla="*/ 11 w 59"/>
                <a:gd name="T23" fmla="*/ 66 h 106"/>
                <a:gd name="T24" fmla="*/ 10 w 59"/>
                <a:gd name="T25" fmla="*/ 66 h 106"/>
                <a:gd name="T26" fmla="*/ 1 w 59"/>
                <a:gd name="T27" fmla="*/ 5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1" y="56"/>
                  </a:moveTo>
                  <a:cubicBezTo>
                    <a:pt x="0" y="54"/>
                    <a:pt x="0" y="51"/>
                    <a:pt x="1" y="49"/>
                  </a:cubicBezTo>
                  <a:cubicBezTo>
                    <a:pt x="10" y="40"/>
                    <a:pt x="10" y="40"/>
                    <a:pt x="10" y="40"/>
                  </a:cubicBezTo>
                  <a:cubicBezTo>
                    <a:pt x="50" y="2"/>
                    <a:pt x="50" y="2"/>
                    <a:pt x="50" y="2"/>
                  </a:cubicBezTo>
                  <a:cubicBezTo>
                    <a:pt x="52" y="0"/>
                    <a:pt x="54" y="0"/>
                    <a:pt x="56" y="2"/>
                  </a:cubicBezTo>
                  <a:cubicBezTo>
                    <a:pt x="58" y="4"/>
                    <a:pt x="59" y="7"/>
                    <a:pt x="56" y="8"/>
                  </a:cubicBezTo>
                  <a:cubicBezTo>
                    <a:pt x="16" y="49"/>
                    <a:pt x="16" y="49"/>
                    <a:pt x="16" y="49"/>
                  </a:cubicBezTo>
                  <a:cubicBezTo>
                    <a:pt x="14" y="51"/>
                    <a:pt x="14" y="54"/>
                    <a:pt x="16" y="56"/>
                  </a:cubicBezTo>
                  <a:cubicBezTo>
                    <a:pt x="57" y="98"/>
                    <a:pt x="57" y="98"/>
                    <a:pt x="57" y="98"/>
                  </a:cubicBezTo>
                  <a:cubicBezTo>
                    <a:pt x="59" y="100"/>
                    <a:pt x="59" y="103"/>
                    <a:pt x="57" y="105"/>
                  </a:cubicBezTo>
                  <a:cubicBezTo>
                    <a:pt x="55" y="106"/>
                    <a:pt x="52" y="106"/>
                    <a:pt x="51" y="105"/>
                  </a:cubicBezTo>
                  <a:cubicBezTo>
                    <a:pt x="11" y="66"/>
                    <a:pt x="11" y="66"/>
                    <a:pt x="11" y="66"/>
                  </a:cubicBezTo>
                  <a:cubicBezTo>
                    <a:pt x="10" y="66"/>
                    <a:pt x="10" y="66"/>
                    <a:pt x="10" y="66"/>
                  </a:cubicBezTo>
                  <a:lnTo>
                    <a:pt x="1" y="56"/>
                  </a:lnTo>
                  <a:close/>
                </a:path>
              </a:pathLst>
            </a:custGeom>
            <a:solidFill>
              <a:srgbClr val="399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2" name="Freeform 22"/>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3" name="Freeform 23"/>
            <p:cNvSpPr>
              <a:spLocks/>
            </p:cNvSpPr>
            <p:nvPr/>
          </p:nvSpPr>
          <p:spPr bwMode="auto">
            <a:xfrm>
              <a:off x="5521325" y="2343151"/>
              <a:ext cx="327025" cy="636588"/>
            </a:xfrm>
            <a:custGeom>
              <a:avLst/>
              <a:gdLst>
                <a:gd name="T0" fmla="*/ 204 w 206"/>
                <a:gd name="T1" fmla="*/ 0 h 401"/>
                <a:gd name="T2" fmla="*/ 71 w 206"/>
                <a:gd name="T3" fmla="*/ 0 h 401"/>
                <a:gd name="T4" fmla="*/ 0 w 206"/>
                <a:gd name="T5" fmla="*/ 202 h 401"/>
                <a:gd name="T6" fmla="*/ 88 w 206"/>
                <a:gd name="T7" fmla="*/ 202 h 401"/>
                <a:gd name="T8" fmla="*/ 19 w 206"/>
                <a:gd name="T9" fmla="*/ 401 h 401"/>
                <a:gd name="T10" fmla="*/ 206 w 206"/>
                <a:gd name="T11" fmla="*/ 135 h 401"/>
                <a:gd name="T12" fmla="*/ 116 w 206"/>
                <a:gd name="T13" fmla="*/ 135 h 401"/>
                <a:gd name="T14" fmla="*/ 204 w 206"/>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1">
                  <a:moveTo>
                    <a:pt x="204" y="0"/>
                  </a:moveTo>
                  <a:lnTo>
                    <a:pt x="71" y="0"/>
                  </a:lnTo>
                  <a:lnTo>
                    <a:pt x="0" y="202"/>
                  </a:lnTo>
                  <a:lnTo>
                    <a:pt x="88" y="202"/>
                  </a:lnTo>
                  <a:lnTo>
                    <a:pt x="19" y="401"/>
                  </a:lnTo>
                  <a:lnTo>
                    <a:pt x="206" y="135"/>
                  </a:lnTo>
                  <a:lnTo>
                    <a:pt x="116" y="135"/>
                  </a:lnTo>
                  <a:lnTo>
                    <a:pt x="2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4" name="Freeform 24"/>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5" name="Freeform 25"/>
            <p:cNvSpPr>
              <a:spLocks/>
            </p:cNvSpPr>
            <p:nvPr/>
          </p:nvSpPr>
          <p:spPr bwMode="auto">
            <a:xfrm>
              <a:off x="5551488" y="2343151"/>
              <a:ext cx="296863" cy="636588"/>
            </a:xfrm>
            <a:custGeom>
              <a:avLst/>
              <a:gdLst>
                <a:gd name="T0" fmla="*/ 185 w 187"/>
                <a:gd name="T1" fmla="*/ 0 h 401"/>
                <a:gd name="T2" fmla="*/ 116 w 187"/>
                <a:gd name="T3" fmla="*/ 0 h 401"/>
                <a:gd name="T4" fmla="*/ 43 w 187"/>
                <a:gd name="T5" fmla="*/ 169 h 401"/>
                <a:gd name="T6" fmla="*/ 128 w 187"/>
                <a:gd name="T7" fmla="*/ 169 h 401"/>
                <a:gd name="T8" fmla="*/ 0 w 187"/>
                <a:gd name="T9" fmla="*/ 401 h 401"/>
                <a:gd name="T10" fmla="*/ 187 w 187"/>
                <a:gd name="T11" fmla="*/ 135 h 401"/>
                <a:gd name="T12" fmla="*/ 97 w 187"/>
                <a:gd name="T13" fmla="*/ 135 h 401"/>
                <a:gd name="T14" fmla="*/ 185 w 187"/>
                <a:gd name="T15" fmla="*/ 0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1">
                  <a:moveTo>
                    <a:pt x="185" y="0"/>
                  </a:moveTo>
                  <a:lnTo>
                    <a:pt x="116" y="0"/>
                  </a:lnTo>
                  <a:lnTo>
                    <a:pt x="43" y="169"/>
                  </a:lnTo>
                  <a:lnTo>
                    <a:pt x="128" y="169"/>
                  </a:lnTo>
                  <a:lnTo>
                    <a:pt x="0" y="401"/>
                  </a:lnTo>
                  <a:lnTo>
                    <a:pt x="187" y="135"/>
                  </a:lnTo>
                  <a:lnTo>
                    <a:pt x="97" y="135"/>
                  </a:lnTo>
                  <a:lnTo>
                    <a:pt x="1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438142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
                                  </p:stCondLst>
                                  <p:childTnLst>
                                    <p:set>
                                      <p:cBhvr>
                                        <p:cTn id="9" dur="1" fill="hold">
                                          <p:stCondLst>
                                            <p:cond delay="0"/>
                                          </p:stCondLst>
                                        </p:cTn>
                                        <p:tgtEl>
                                          <p:spTgt spid="37"/>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nodeType="afterEffect">
                                  <p:stCondLst>
                                    <p:cond delay="100"/>
                                  </p:stCondLst>
                                  <p:childTnLst>
                                    <p:set>
                                      <p:cBhvr>
                                        <p:cTn id="12" dur="1" fill="hold">
                                          <p:stCondLst>
                                            <p:cond delay="0"/>
                                          </p:stCondLst>
                                        </p:cTn>
                                        <p:tgtEl>
                                          <p:spTgt spid="44"/>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nodeType="afterEffect">
                                  <p:stCondLst>
                                    <p:cond delay="100"/>
                                  </p:stCondLst>
                                  <p:childTnLst>
                                    <p:set>
                                      <p:cBhvr>
                                        <p:cTn id="15" dur="1" fill="hold">
                                          <p:stCondLst>
                                            <p:cond delay="0"/>
                                          </p:stCondLst>
                                        </p:cTn>
                                        <p:tgtEl>
                                          <p:spTgt spid="51"/>
                                        </p:tgtEl>
                                        <p:attrNameLst>
                                          <p:attrName>style.visibility</p:attrName>
                                        </p:attrNameLst>
                                      </p:cBhvr>
                                      <p:to>
                                        <p:strVal val="visible"/>
                                      </p:to>
                                    </p:set>
                                  </p:childTnLst>
                                </p:cTn>
                              </p:par>
                            </p:childTnLst>
                          </p:cTn>
                        </p:par>
                        <p:par>
                          <p:cTn id="16" fill="hold">
                            <p:stCondLst>
                              <p:cond delay="300"/>
                            </p:stCondLst>
                            <p:childTnLst>
                              <p:par>
                                <p:cTn id="17" presetID="1" presetClass="entr" presetSubtype="0" fill="hold" nodeType="afterEffect">
                                  <p:stCondLst>
                                    <p:cond delay="100"/>
                                  </p:stCondLst>
                                  <p:childTnLst>
                                    <p:set>
                                      <p:cBhvr>
                                        <p:cTn id="18" dur="1" fill="hold">
                                          <p:stCondLst>
                                            <p:cond delay="0"/>
                                          </p:stCondLst>
                                        </p:cTn>
                                        <p:tgtEl>
                                          <p:spTgt spid="58"/>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nodeType="afterEffect">
                                  <p:stCondLst>
                                    <p:cond delay="100"/>
                                  </p:stCondLst>
                                  <p:childTnLst>
                                    <p:set>
                                      <p:cBhvr>
                                        <p:cTn id="21" dur="1" fill="hold">
                                          <p:stCondLst>
                                            <p:cond delay="0"/>
                                          </p:stCondLst>
                                        </p:cTn>
                                        <p:tgtEl>
                                          <p:spTgt spid="65"/>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100"/>
                                  </p:stCondLst>
                                  <p:childTnLst>
                                    <p:set>
                                      <p:cBhvr>
                                        <p:cTn id="24" dur="1" fill="hold">
                                          <p:stCondLst>
                                            <p:cond delay="0"/>
                                          </p:stCondLst>
                                        </p:cTn>
                                        <p:tgtEl>
                                          <p:spTgt spid="72"/>
                                        </p:tgtEl>
                                        <p:attrNameLst>
                                          <p:attrName>style.visibility</p:attrName>
                                        </p:attrNameLst>
                                      </p:cBhvr>
                                      <p:to>
                                        <p:strVal val="visible"/>
                                      </p:to>
                                    </p:set>
                                  </p:childTnLst>
                                </p:cTn>
                              </p:par>
                            </p:childTnLst>
                          </p:cTn>
                        </p:par>
                        <p:par>
                          <p:cTn id="25" fill="hold">
                            <p:stCondLst>
                              <p:cond delay="600"/>
                            </p:stCondLst>
                            <p:childTnLst>
                              <p:par>
                                <p:cTn id="26" presetID="1" presetClass="entr" presetSubtype="0" fill="hold" nodeType="afterEffect">
                                  <p:stCondLst>
                                    <p:cond delay="100"/>
                                  </p:stCondLst>
                                  <p:childTnLst>
                                    <p:set>
                                      <p:cBhvr>
                                        <p:cTn id="27" dur="1" fill="hold">
                                          <p:stCondLst>
                                            <p:cond delay="0"/>
                                          </p:stCondLst>
                                        </p:cTn>
                                        <p:tgtEl>
                                          <p:spTgt spid="79"/>
                                        </p:tgtEl>
                                        <p:attrNameLst>
                                          <p:attrName>style.visibility</p:attrName>
                                        </p:attrNameLst>
                                      </p:cBhvr>
                                      <p:to>
                                        <p:strVal val="visible"/>
                                      </p:to>
                                    </p:set>
                                  </p:childTnLst>
                                </p:cTn>
                              </p:par>
                            </p:childTnLst>
                          </p:cTn>
                        </p:par>
                        <p:par>
                          <p:cTn id="28" fill="hold">
                            <p:stCondLst>
                              <p:cond delay="700"/>
                            </p:stCondLst>
                            <p:childTnLst>
                              <p:par>
                                <p:cTn id="29" presetID="1" presetClass="entr" presetSubtype="0" fill="hold" nodeType="afterEffect">
                                  <p:stCondLst>
                                    <p:cond delay="100"/>
                                  </p:stCondLst>
                                  <p:childTnLst>
                                    <p:set>
                                      <p:cBhvr>
                                        <p:cTn id="30" dur="1" fill="hold">
                                          <p:stCondLst>
                                            <p:cond delay="0"/>
                                          </p:stCondLst>
                                        </p:cTn>
                                        <p:tgtEl>
                                          <p:spTgt spid="86"/>
                                        </p:tgtEl>
                                        <p:attrNameLst>
                                          <p:attrName>style.visibility</p:attrName>
                                        </p:attrNameLst>
                                      </p:cBhvr>
                                      <p:to>
                                        <p:strVal val="visible"/>
                                      </p:to>
                                    </p:set>
                                  </p:childTnLst>
                                </p:cTn>
                              </p:par>
                            </p:childTnLst>
                          </p:cTn>
                        </p:par>
                        <p:par>
                          <p:cTn id="31" fill="hold">
                            <p:stCondLst>
                              <p:cond delay="800"/>
                            </p:stCondLst>
                            <p:childTnLst>
                              <p:par>
                                <p:cTn id="32" presetID="1" presetClass="entr" presetSubtype="0" fill="hold" nodeType="afterEffect">
                                  <p:stCondLst>
                                    <p:cond delay="100"/>
                                  </p:stCondLst>
                                  <p:childTnLst>
                                    <p:set>
                                      <p:cBhvr>
                                        <p:cTn id="33" dur="1" fill="hold">
                                          <p:stCondLst>
                                            <p:cond delay="0"/>
                                          </p:stCondLst>
                                        </p:cTn>
                                        <p:tgtEl>
                                          <p:spTgt spid="93"/>
                                        </p:tgtEl>
                                        <p:attrNameLst>
                                          <p:attrName>style.visibility</p:attrName>
                                        </p:attrNameLst>
                                      </p:cBhvr>
                                      <p:to>
                                        <p:strVal val="visible"/>
                                      </p:to>
                                    </p:set>
                                  </p:childTnLst>
                                </p:cTn>
                              </p:par>
                            </p:childTnLst>
                          </p:cTn>
                        </p:par>
                        <p:par>
                          <p:cTn id="34" fill="hold">
                            <p:stCondLst>
                              <p:cond delay="900"/>
                            </p:stCondLst>
                            <p:childTnLst>
                              <p:par>
                                <p:cTn id="35" presetID="1" presetClass="entr" presetSubtype="0" fill="hold" nodeType="afterEffect">
                                  <p:stCondLst>
                                    <p:cond delay="100"/>
                                  </p:stCondLst>
                                  <p:childTnLst>
                                    <p:set>
                                      <p:cBhvr>
                                        <p:cTn id="36" dur="1" fill="hold">
                                          <p:stCondLst>
                                            <p:cond delay="0"/>
                                          </p:stCondLst>
                                        </p:cTn>
                                        <p:tgtEl>
                                          <p:spTgt spid="100"/>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100"/>
                                  </p:stCondLst>
                                  <p:childTnLst>
                                    <p:set>
                                      <p:cBhvr>
                                        <p:cTn id="39" dur="1" fill="hold">
                                          <p:stCondLst>
                                            <p:cond delay="0"/>
                                          </p:stCondLst>
                                        </p:cTn>
                                        <p:tgtEl>
                                          <p:spTgt spid="107"/>
                                        </p:tgtEl>
                                        <p:attrNameLst>
                                          <p:attrName>style.visibility</p:attrName>
                                        </p:attrNameLst>
                                      </p:cBhvr>
                                      <p:to>
                                        <p:strVal val="visible"/>
                                      </p:to>
                                    </p:set>
                                  </p:childTnLst>
                                </p:cTn>
                              </p:par>
                            </p:childTnLst>
                          </p:cTn>
                        </p:par>
                        <p:par>
                          <p:cTn id="40" fill="hold">
                            <p:stCondLst>
                              <p:cond delay="1100"/>
                            </p:stCondLst>
                            <p:childTnLst>
                              <p:par>
                                <p:cTn id="41" presetID="1" presetClass="entr" presetSubtype="0" fill="hold" nodeType="afterEffect">
                                  <p:stCondLst>
                                    <p:cond delay="100"/>
                                  </p:stCondLst>
                                  <p:childTnLst>
                                    <p:set>
                                      <p:cBhvr>
                                        <p:cTn id="42" dur="1" fill="hold">
                                          <p:stCondLst>
                                            <p:cond delay="0"/>
                                          </p:stCondLst>
                                        </p:cTn>
                                        <p:tgtEl>
                                          <p:spTgt spid="114"/>
                                        </p:tgtEl>
                                        <p:attrNameLst>
                                          <p:attrName>style.visibility</p:attrName>
                                        </p:attrNameLst>
                                      </p:cBhvr>
                                      <p:to>
                                        <p:strVal val="visible"/>
                                      </p:to>
                                    </p:set>
                                  </p:childTnLst>
                                </p:cTn>
                              </p:par>
                            </p:childTnLst>
                          </p:cTn>
                        </p:par>
                        <p:par>
                          <p:cTn id="43" fill="hold">
                            <p:stCondLst>
                              <p:cond delay="1200"/>
                            </p:stCondLst>
                            <p:childTnLst>
                              <p:par>
                                <p:cTn id="44" presetID="1" presetClass="entr" presetSubtype="0" fill="hold" nodeType="afterEffect">
                                  <p:stCondLst>
                                    <p:cond delay="100"/>
                                  </p:stCondLst>
                                  <p:childTnLst>
                                    <p:set>
                                      <p:cBhvr>
                                        <p:cTn id="45" dur="1" fill="hold">
                                          <p:stCondLst>
                                            <p:cond delay="0"/>
                                          </p:stCondLst>
                                        </p:cTn>
                                        <p:tgtEl>
                                          <p:spTgt spid="121"/>
                                        </p:tgtEl>
                                        <p:attrNameLst>
                                          <p:attrName>style.visibility</p:attrName>
                                        </p:attrNameLst>
                                      </p:cBhvr>
                                      <p:to>
                                        <p:strVal val="visible"/>
                                      </p:to>
                                    </p:set>
                                  </p:childTnLst>
                                </p:cTn>
                              </p:par>
                            </p:childTnLst>
                          </p:cTn>
                        </p:par>
                        <p:par>
                          <p:cTn id="46" fill="hold">
                            <p:stCondLst>
                              <p:cond delay="1300"/>
                            </p:stCondLst>
                            <p:childTnLst>
                              <p:par>
                                <p:cTn id="47" presetID="1" presetClass="entr" presetSubtype="0" fill="hold" nodeType="afterEffect">
                                  <p:stCondLst>
                                    <p:cond delay="100"/>
                                  </p:stCondLst>
                                  <p:childTnLst>
                                    <p:set>
                                      <p:cBhvr>
                                        <p:cTn id="48" dur="1" fill="hold">
                                          <p:stCondLst>
                                            <p:cond delay="0"/>
                                          </p:stCondLst>
                                        </p:cTn>
                                        <p:tgtEl>
                                          <p:spTgt spid="128"/>
                                        </p:tgtEl>
                                        <p:attrNameLst>
                                          <p:attrName>style.visibility</p:attrName>
                                        </p:attrNameLst>
                                      </p:cBhvr>
                                      <p:to>
                                        <p:strVal val="visible"/>
                                      </p:to>
                                    </p:set>
                                  </p:childTnLst>
                                </p:cTn>
                              </p:par>
                            </p:childTnLst>
                          </p:cTn>
                        </p:par>
                        <p:par>
                          <p:cTn id="49" fill="hold">
                            <p:stCondLst>
                              <p:cond delay="1400"/>
                            </p:stCondLst>
                            <p:childTnLst>
                              <p:par>
                                <p:cTn id="50" presetID="1" presetClass="entr" presetSubtype="0" fill="hold" nodeType="afterEffect">
                                  <p:stCondLst>
                                    <p:cond delay="100"/>
                                  </p:stCondLst>
                                  <p:childTnLst>
                                    <p:set>
                                      <p:cBhvr>
                                        <p:cTn id="51" dur="1" fill="hold">
                                          <p:stCondLst>
                                            <p:cond delay="0"/>
                                          </p:stCondLst>
                                        </p:cTn>
                                        <p:tgtEl>
                                          <p:spTgt spid="135"/>
                                        </p:tgtEl>
                                        <p:attrNameLst>
                                          <p:attrName>style.visibility</p:attrName>
                                        </p:attrNameLst>
                                      </p:cBhvr>
                                      <p:to>
                                        <p:strVal val="visible"/>
                                      </p:to>
                                    </p:set>
                                  </p:childTnLst>
                                </p:cTn>
                              </p:par>
                            </p:childTnLst>
                          </p:cTn>
                        </p:par>
                        <p:par>
                          <p:cTn id="52" fill="hold">
                            <p:stCondLst>
                              <p:cond delay="1500"/>
                            </p:stCondLst>
                            <p:childTnLst>
                              <p:par>
                                <p:cTn id="53" presetID="1" presetClass="entr" presetSubtype="0" fill="hold" nodeType="afterEffect">
                                  <p:stCondLst>
                                    <p:cond delay="100"/>
                                  </p:stCondLst>
                                  <p:childTnLst>
                                    <p:set>
                                      <p:cBhvr>
                                        <p:cTn id="54" dur="1" fill="hold">
                                          <p:stCondLst>
                                            <p:cond delay="0"/>
                                          </p:stCondLst>
                                        </p:cTn>
                                        <p:tgtEl>
                                          <p:spTgt spid="142"/>
                                        </p:tgtEl>
                                        <p:attrNameLst>
                                          <p:attrName>style.visibility</p:attrName>
                                        </p:attrNameLst>
                                      </p:cBhvr>
                                      <p:to>
                                        <p:strVal val="visible"/>
                                      </p:to>
                                    </p:set>
                                  </p:childTnLst>
                                </p:cTn>
                              </p:par>
                            </p:childTnLst>
                          </p:cTn>
                        </p:par>
                        <p:par>
                          <p:cTn id="55" fill="hold">
                            <p:stCondLst>
                              <p:cond delay="1600"/>
                            </p:stCondLst>
                            <p:childTnLst>
                              <p:par>
                                <p:cTn id="56" presetID="1" presetClass="entr" presetSubtype="0" fill="hold" nodeType="afterEffect">
                                  <p:stCondLst>
                                    <p:cond delay="100"/>
                                  </p:stCondLst>
                                  <p:childTnLst>
                                    <p:set>
                                      <p:cBhvr>
                                        <p:cTn id="57" dur="1" fill="hold">
                                          <p:stCondLst>
                                            <p:cond delay="0"/>
                                          </p:stCondLst>
                                        </p:cTn>
                                        <p:tgtEl>
                                          <p:spTgt spid="149"/>
                                        </p:tgtEl>
                                        <p:attrNameLst>
                                          <p:attrName>style.visibility</p:attrName>
                                        </p:attrNameLst>
                                      </p:cBhvr>
                                      <p:to>
                                        <p:strVal val="visible"/>
                                      </p:to>
                                    </p:set>
                                  </p:childTnLst>
                                </p:cTn>
                              </p:par>
                            </p:childTnLst>
                          </p:cTn>
                        </p:par>
                        <p:par>
                          <p:cTn id="58" fill="hold">
                            <p:stCondLst>
                              <p:cond delay="1700"/>
                            </p:stCondLst>
                            <p:childTnLst>
                              <p:par>
                                <p:cTn id="59" presetID="1" presetClass="entr" presetSubtype="0" fill="hold" nodeType="afterEffect">
                                  <p:stCondLst>
                                    <p:cond delay="100"/>
                                  </p:stCondLst>
                                  <p:childTnLst>
                                    <p:set>
                                      <p:cBhvr>
                                        <p:cTn id="60" dur="1" fill="hold">
                                          <p:stCondLst>
                                            <p:cond delay="0"/>
                                          </p:stCondLst>
                                        </p:cTn>
                                        <p:tgtEl>
                                          <p:spTgt spid="156"/>
                                        </p:tgtEl>
                                        <p:attrNameLst>
                                          <p:attrName>style.visibility</p:attrName>
                                        </p:attrNameLst>
                                      </p:cBhvr>
                                      <p:to>
                                        <p:strVal val="visible"/>
                                      </p:to>
                                    </p:set>
                                  </p:childTnLst>
                                </p:cTn>
                              </p:par>
                            </p:childTnLst>
                          </p:cTn>
                        </p:par>
                        <p:par>
                          <p:cTn id="61" fill="hold">
                            <p:stCondLst>
                              <p:cond delay="1800"/>
                            </p:stCondLst>
                            <p:childTnLst>
                              <p:par>
                                <p:cTn id="62" presetID="1" presetClass="entr" presetSubtype="0" fill="hold" nodeType="afterEffect">
                                  <p:stCondLst>
                                    <p:cond delay="100"/>
                                  </p:stCondLst>
                                  <p:childTnLst>
                                    <p:set>
                                      <p:cBhvr>
                                        <p:cTn id="63" dur="1" fill="hold">
                                          <p:stCondLst>
                                            <p:cond delay="0"/>
                                          </p:stCondLst>
                                        </p:cTn>
                                        <p:tgtEl>
                                          <p:spTgt spid="163"/>
                                        </p:tgtEl>
                                        <p:attrNameLst>
                                          <p:attrName>style.visibility</p:attrName>
                                        </p:attrNameLst>
                                      </p:cBhvr>
                                      <p:to>
                                        <p:strVal val="visible"/>
                                      </p:to>
                                    </p:set>
                                  </p:childTnLst>
                                </p:cTn>
                              </p:par>
                            </p:childTnLst>
                          </p:cTn>
                        </p:par>
                        <p:par>
                          <p:cTn id="64" fill="hold">
                            <p:stCondLst>
                              <p:cond delay="1900"/>
                            </p:stCondLst>
                            <p:childTnLst>
                              <p:par>
                                <p:cTn id="65" presetID="1" presetClass="entr" presetSubtype="0" fill="hold" nodeType="afterEffect">
                                  <p:stCondLst>
                                    <p:cond delay="100"/>
                                  </p:stCondLst>
                                  <p:childTnLst>
                                    <p:set>
                                      <p:cBhvr>
                                        <p:cTn id="66" dur="1" fill="hold">
                                          <p:stCondLst>
                                            <p:cond delay="0"/>
                                          </p:stCondLst>
                                        </p:cTn>
                                        <p:tgtEl>
                                          <p:spTgt spid="170"/>
                                        </p:tgtEl>
                                        <p:attrNameLst>
                                          <p:attrName>style.visibility</p:attrName>
                                        </p:attrNameLst>
                                      </p:cBhvr>
                                      <p:to>
                                        <p:strVal val="visible"/>
                                      </p:to>
                                    </p:set>
                                  </p:childTnLst>
                                </p:cTn>
                              </p:par>
                            </p:childTnLst>
                          </p:cTn>
                        </p:par>
                        <p:par>
                          <p:cTn id="67" fill="hold">
                            <p:stCondLst>
                              <p:cond delay="2000"/>
                            </p:stCondLst>
                            <p:childTnLst>
                              <p:par>
                                <p:cTn id="68" presetID="1" presetClass="entr" presetSubtype="0" fill="hold" nodeType="afterEffect">
                                  <p:stCondLst>
                                    <p:cond delay="100"/>
                                  </p:stCondLst>
                                  <p:childTnLst>
                                    <p:set>
                                      <p:cBhvr>
                                        <p:cTn id="69" dur="1" fill="hold">
                                          <p:stCondLst>
                                            <p:cond delay="0"/>
                                          </p:stCondLst>
                                        </p:cTn>
                                        <p:tgtEl>
                                          <p:spTgt spid="177"/>
                                        </p:tgtEl>
                                        <p:attrNameLst>
                                          <p:attrName>style.visibility</p:attrName>
                                        </p:attrNameLst>
                                      </p:cBhvr>
                                      <p:to>
                                        <p:strVal val="visible"/>
                                      </p:to>
                                    </p:set>
                                  </p:childTnLst>
                                </p:cTn>
                              </p:par>
                            </p:childTnLst>
                          </p:cTn>
                        </p:par>
                        <p:par>
                          <p:cTn id="70" fill="hold">
                            <p:stCondLst>
                              <p:cond delay="2100"/>
                            </p:stCondLst>
                            <p:childTnLst>
                              <p:par>
                                <p:cTn id="71" presetID="1" presetClass="entr" presetSubtype="0" fill="hold" nodeType="afterEffect">
                                  <p:stCondLst>
                                    <p:cond delay="100"/>
                                  </p:stCondLst>
                                  <p:childTnLst>
                                    <p:set>
                                      <p:cBhvr>
                                        <p:cTn id="72" dur="1" fill="hold">
                                          <p:stCondLst>
                                            <p:cond delay="0"/>
                                          </p:stCondLst>
                                        </p:cTn>
                                        <p:tgtEl>
                                          <p:spTgt spid="184"/>
                                        </p:tgtEl>
                                        <p:attrNameLst>
                                          <p:attrName>style.visibility</p:attrName>
                                        </p:attrNameLst>
                                      </p:cBhvr>
                                      <p:to>
                                        <p:strVal val="visible"/>
                                      </p:to>
                                    </p:set>
                                  </p:childTnLst>
                                </p:cTn>
                              </p:par>
                            </p:childTnLst>
                          </p:cTn>
                        </p:par>
                        <p:par>
                          <p:cTn id="73" fill="hold">
                            <p:stCondLst>
                              <p:cond delay="2200"/>
                            </p:stCondLst>
                            <p:childTnLst>
                              <p:par>
                                <p:cTn id="74" presetID="1" presetClass="entr" presetSubtype="0" fill="hold" nodeType="afterEffect">
                                  <p:stCondLst>
                                    <p:cond delay="100"/>
                                  </p:stCondLst>
                                  <p:childTnLst>
                                    <p:set>
                                      <p:cBhvr>
                                        <p:cTn id="75" dur="1" fill="hold">
                                          <p:stCondLst>
                                            <p:cond delay="0"/>
                                          </p:stCondLst>
                                        </p:cTn>
                                        <p:tgtEl>
                                          <p:spTgt spid="191"/>
                                        </p:tgtEl>
                                        <p:attrNameLst>
                                          <p:attrName>style.visibility</p:attrName>
                                        </p:attrNameLst>
                                      </p:cBhvr>
                                      <p:to>
                                        <p:strVal val="visible"/>
                                      </p:to>
                                    </p:set>
                                  </p:childTnLst>
                                </p:cTn>
                              </p:par>
                            </p:childTnLst>
                          </p:cTn>
                        </p:par>
                        <p:par>
                          <p:cTn id="76" fill="hold">
                            <p:stCondLst>
                              <p:cond delay="2300"/>
                            </p:stCondLst>
                            <p:childTnLst>
                              <p:par>
                                <p:cTn id="77" presetID="1" presetClass="entr" presetSubtype="0" fill="hold" nodeType="afterEffect">
                                  <p:stCondLst>
                                    <p:cond delay="100"/>
                                  </p:stCondLst>
                                  <p:childTnLst>
                                    <p:set>
                                      <p:cBhvr>
                                        <p:cTn id="78" dur="1" fill="hold">
                                          <p:stCondLst>
                                            <p:cond delay="0"/>
                                          </p:stCondLst>
                                        </p:cTn>
                                        <p:tgtEl>
                                          <p:spTgt spid="198"/>
                                        </p:tgtEl>
                                        <p:attrNameLst>
                                          <p:attrName>style.visibility</p:attrName>
                                        </p:attrNameLst>
                                      </p:cBhvr>
                                      <p:to>
                                        <p:strVal val="visible"/>
                                      </p:to>
                                    </p:set>
                                  </p:childTnLst>
                                </p:cTn>
                              </p:par>
                            </p:childTnLst>
                          </p:cTn>
                        </p:par>
                        <p:par>
                          <p:cTn id="79" fill="hold">
                            <p:stCondLst>
                              <p:cond delay="2400"/>
                            </p:stCondLst>
                            <p:childTnLst>
                              <p:par>
                                <p:cTn id="80" presetID="1" presetClass="entr" presetSubtype="0" fill="hold" nodeType="afterEffect">
                                  <p:stCondLst>
                                    <p:cond delay="100"/>
                                  </p:stCondLst>
                                  <p:childTnLst>
                                    <p:set>
                                      <p:cBhvr>
                                        <p:cTn id="81" dur="1" fill="hold">
                                          <p:stCondLst>
                                            <p:cond delay="0"/>
                                          </p:stCondLst>
                                        </p:cTn>
                                        <p:tgtEl>
                                          <p:spTgt spid="205"/>
                                        </p:tgtEl>
                                        <p:attrNameLst>
                                          <p:attrName>style.visibility</p:attrName>
                                        </p:attrNameLst>
                                      </p:cBhvr>
                                      <p:to>
                                        <p:strVal val="visible"/>
                                      </p:to>
                                    </p:set>
                                  </p:childTnLst>
                                </p:cTn>
                              </p:par>
                            </p:childTnLst>
                          </p:cTn>
                        </p:par>
                        <p:par>
                          <p:cTn id="82" fill="hold">
                            <p:stCondLst>
                              <p:cond delay="2500"/>
                            </p:stCondLst>
                            <p:childTnLst>
                              <p:par>
                                <p:cTn id="83" presetID="1" presetClass="entr" presetSubtype="0" fill="hold" nodeType="afterEffect">
                                  <p:stCondLst>
                                    <p:cond delay="100"/>
                                  </p:stCondLst>
                                  <p:childTnLst>
                                    <p:set>
                                      <p:cBhvr>
                                        <p:cTn id="84" dur="1" fill="hold">
                                          <p:stCondLst>
                                            <p:cond delay="0"/>
                                          </p:stCondLst>
                                        </p:cTn>
                                        <p:tgtEl>
                                          <p:spTgt spid="212"/>
                                        </p:tgtEl>
                                        <p:attrNameLst>
                                          <p:attrName>style.visibility</p:attrName>
                                        </p:attrNameLst>
                                      </p:cBhvr>
                                      <p:to>
                                        <p:strVal val="visible"/>
                                      </p:to>
                                    </p:set>
                                  </p:childTnLst>
                                </p:cTn>
                              </p:par>
                            </p:childTnLst>
                          </p:cTn>
                        </p:par>
                        <p:par>
                          <p:cTn id="85" fill="hold">
                            <p:stCondLst>
                              <p:cond delay="2600"/>
                            </p:stCondLst>
                            <p:childTnLst>
                              <p:par>
                                <p:cTn id="86" presetID="1" presetClass="entr" presetSubtype="0" fill="hold" nodeType="afterEffect">
                                  <p:stCondLst>
                                    <p:cond delay="100"/>
                                  </p:stCondLst>
                                  <p:childTnLst>
                                    <p:set>
                                      <p:cBhvr>
                                        <p:cTn id="87"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69240" y="289511"/>
            <a:ext cx="11655840" cy="899665"/>
          </a:xfrm>
        </p:spPr>
        <p:txBody>
          <a:bodyPr/>
          <a:lstStyle/>
          <a:p>
            <a:r>
              <a:rPr lang="en-US"/>
              <a:t>How is </a:t>
            </a:r>
            <a:r>
              <a:rPr lang="en-US" err="1"/>
              <a:t>serverless</a:t>
            </a:r>
            <a:r>
              <a:rPr lang="en-US"/>
              <a:t> development different</a:t>
            </a:r>
          </a:p>
        </p:txBody>
      </p:sp>
      <p:grpSp>
        <p:nvGrpSpPr>
          <p:cNvPr id="392" name="Group 391"/>
          <p:cNvGrpSpPr/>
          <p:nvPr/>
        </p:nvGrpSpPr>
        <p:grpSpPr>
          <a:xfrm>
            <a:off x="8533578" y="1189176"/>
            <a:ext cx="2756223" cy="2097939"/>
            <a:chOff x="8533578" y="1189176"/>
            <a:chExt cx="2756223" cy="2097939"/>
          </a:xfrm>
        </p:grpSpPr>
        <p:sp>
          <p:nvSpPr>
            <p:cNvPr id="11" name="TextBox 10"/>
            <p:cNvSpPr txBox="1"/>
            <p:nvPr/>
          </p:nvSpPr>
          <p:spPr>
            <a:xfrm>
              <a:off x="9037402" y="1189176"/>
              <a:ext cx="1828800" cy="904863"/>
            </a:xfrm>
            <a:prstGeom prst="rect">
              <a:avLst/>
            </a:prstGeom>
            <a:noFill/>
          </p:spPr>
          <p:txBody>
            <a:bodyPr wrap="square" lIns="91440" tIns="146304" rIns="182880" bIns="146304" rtlCol="0">
              <a:spAutoFit/>
            </a:bodyPr>
            <a:lstStyle/>
            <a:p>
              <a:pPr algn="ctr">
                <a:lnSpc>
                  <a:spcPct val="90000"/>
                </a:lnSpc>
                <a:spcAft>
                  <a:spcPts val="1200"/>
                </a:spcAft>
              </a:pPr>
              <a:r>
                <a:rPr lang="en-US" sz="2200">
                  <a:solidFill>
                    <a:schemeClr val="tx2"/>
                  </a:solidFill>
                  <a:latin typeface="+mj-lt"/>
                  <a:cs typeface="Segoe UI"/>
                </a:rPr>
                <a:t>Complex framework</a:t>
              </a:r>
            </a:p>
          </p:txBody>
        </p:sp>
        <p:pic>
          <p:nvPicPr>
            <p:cNvPr id="20" name="Picture 19"/>
            <p:cNvPicPr>
              <a:picLocks noChangeAspect="1"/>
            </p:cNvPicPr>
            <p:nvPr/>
          </p:nvPicPr>
          <p:blipFill>
            <a:blip r:embed="rId3"/>
            <a:stretch>
              <a:fillRect/>
            </a:stretch>
          </p:blipFill>
          <p:spPr>
            <a:xfrm>
              <a:off x="8533578" y="2125837"/>
              <a:ext cx="896991" cy="896991"/>
            </a:xfrm>
            <a:prstGeom prst="rect">
              <a:avLst/>
            </a:prstGeom>
          </p:spPr>
        </p:pic>
        <p:pic>
          <p:nvPicPr>
            <p:cNvPr id="21" name="Picture 20"/>
            <p:cNvPicPr>
              <a:picLocks noChangeAspect="1"/>
            </p:cNvPicPr>
            <p:nvPr/>
          </p:nvPicPr>
          <p:blipFill>
            <a:blip r:embed="rId3"/>
            <a:stretch>
              <a:fillRect/>
            </a:stretch>
          </p:blipFill>
          <p:spPr>
            <a:xfrm>
              <a:off x="9009455" y="2009194"/>
              <a:ext cx="896991" cy="896991"/>
            </a:xfrm>
            <a:prstGeom prst="rect">
              <a:avLst/>
            </a:prstGeom>
          </p:spPr>
        </p:pic>
        <p:pic>
          <p:nvPicPr>
            <p:cNvPr id="22" name="Picture 21"/>
            <p:cNvPicPr>
              <a:picLocks noChangeAspect="1"/>
            </p:cNvPicPr>
            <p:nvPr/>
          </p:nvPicPr>
          <p:blipFill>
            <a:blip r:embed="rId3"/>
            <a:stretch>
              <a:fillRect/>
            </a:stretch>
          </p:blipFill>
          <p:spPr>
            <a:xfrm>
              <a:off x="9472250" y="1885578"/>
              <a:ext cx="896991" cy="896991"/>
            </a:xfrm>
            <a:prstGeom prst="rect">
              <a:avLst/>
            </a:prstGeom>
          </p:spPr>
        </p:pic>
        <p:pic>
          <p:nvPicPr>
            <p:cNvPr id="23" name="Picture 22"/>
            <p:cNvPicPr>
              <a:picLocks noChangeAspect="1"/>
            </p:cNvPicPr>
            <p:nvPr/>
          </p:nvPicPr>
          <p:blipFill>
            <a:blip r:embed="rId3"/>
            <a:stretch>
              <a:fillRect/>
            </a:stretch>
          </p:blipFill>
          <p:spPr>
            <a:xfrm>
              <a:off x="9930015" y="2171700"/>
              <a:ext cx="896991" cy="896991"/>
            </a:xfrm>
            <a:prstGeom prst="rect">
              <a:avLst/>
            </a:prstGeom>
          </p:spPr>
        </p:pic>
        <p:pic>
          <p:nvPicPr>
            <p:cNvPr id="24" name="Picture 23"/>
            <p:cNvPicPr>
              <a:picLocks noChangeAspect="1"/>
            </p:cNvPicPr>
            <p:nvPr/>
          </p:nvPicPr>
          <p:blipFill>
            <a:blip r:embed="rId3"/>
            <a:stretch>
              <a:fillRect/>
            </a:stretch>
          </p:blipFill>
          <p:spPr>
            <a:xfrm>
              <a:off x="9930015" y="1772353"/>
              <a:ext cx="896991" cy="896991"/>
            </a:xfrm>
            <a:prstGeom prst="rect">
              <a:avLst/>
            </a:prstGeom>
          </p:spPr>
        </p:pic>
        <p:pic>
          <p:nvPicPr>
            <p:cNvPr id="25" name="Picture 24"/>
            <p:cNvPicPr>
              <a:picLocks noChangeAspect="1"/>
            </p:cNvPicPr>
            <p:nvPr/>
          </p:nvPicPr>
          <p:blipFill>
            <a:blip r:embed="rId3"/>
            <a:stretch>
              <a:fillRect/>
            </a:stretch>
          </p:blipFill>
          <p:spPr>
            <a:xfrm>
              <a:off x="10392810" y="2072830"/>
              <a:ext cx="896991" cy="896991"/>
            </a:xfrm>
            <a:prstGeom prst="rect">
              <a:avLst/>
            </a:prstGeom>
          </p:spPr>
        </p:pic>
        <p:pic>
          <p:nvPicPr>
            <p:cNvPr id="26" name="Picture 25"/>
            <p:cNvPicPr>
              <a:picLocks noChangeAspect="1"/>
            </p:cNvPicPr>
            <p:nvPr/>
          </p:nvPicPr>
          <p:blipFill>
            <a:blip r:embed="rId3"/>
            <a:stretch>
              <a:fillRect/>
            </a:stretch>
          </p:blipFill>
          <p:spPr>
            <a:xfrm>
              <a:off x="9481519" y="2288411"/>
              <a:ext cx="896991" cy="896991"/>
            </a:xfrm>
            <a:prstGeom prst="rect">
              <a:avLst/>
            </a:prstGeom>
          </p:spPr>
        </p:pic>
        <p:pic>
          <p:nvPicPr>
            <p:cNvPr id="27" name="Picture 26"/>
            <p:cNvPicPr>
              <a:picLocks noChangeAspect="1"/>
            </p:cNvPicPr>
            <p:nvPr/>
          </p:nvPicPr>
          <p:blipFill>
            <a:blip r:embed="rId3"/>
            <a:stretch>
              <a:fillRect/>
            </a:stretch>
          </p:blipFill>
          <p:spPr>
            <a:xfrm>
              <a:off x="9014089" y="2390124"/>
              <a:ext cx="896991" cy="896991"/>
            </a:xfrm>
            <a:prstGeom prst="rect">
              <a:avLst/>
            </a:prstGeom>
          </p:spPr>
        </p:pic>
      </p:grpSp>
      <p:grpSp>
        <p:nvGrpSpPr>
          <p:cNvPr id="393" name="Group 392"/>
          <p:cNvGrpSpPr/>
          <p:nvPr/>
        </p:nvGrpSpPr>
        <p:grpSpPr>
          <a:xfrm>
            <a:off x="8410258" y="3111698"/>
            <a:ext cx="3057513" cy="3239627"/>
            <a:chOff x="8410258" y="3111698"/>
            <a:chExt cx="3057513" cy="3239627"/>
          </a:xfrm>
        </p:grpSpPr>
        <p:sp>
          <p:nvSpPr>
            <p:cNvPr id="8" name="TextBox 7"/>
            <p:cNvSpPr txBox="1"/>
            <p:nvPr/>
          </p:nvSpPr>
          <p:spPr>
            <a:xfrm>
              <a:off x="9037402" y="5446462"/>
              <a:ext cx="1828800" cy="904863"/>
            </a:xfrm>
            <a:prstGeom prst="rect">
              <a:avLst/>
            </a:prstGeom>
            <a:noFill/>
          </p:spPr>
          <p:txBody>
            <a:bodyPr wrap="square" lIns="91440" tIns="146304" rIns="182880" bIns="146304" rtlCol="0">
              <a:spAutoFit/>
            </a:bodyPr>
            <a:lstStyle/>
            <a:p>
              <a:pPr algn="ctr">
                <a:lnSpc>
                  <a:spcPct val="90000"/>
                </a:lnSpc>
                <a:spcAft>
                  <a:spcPts val="1200"/>
                </a:spcAft>
              </a:pPr>
              <a:r>
                <a:rPr lang="en-US" sz="2200">
                  <a:solidFill>
                    <a:schemeClr val="tx2"/>
                  </a:solidFill>
                  <a:latin typeface="+mj-lt"/>
                  <a:cs typeface="Segoe UI"/>
                </a:rPr>
                <a:t>Micro-functionality</a:t>
              </a:r>
            </a:p>
          </p:txBody>
        </p:sp>
        <p:cxnSp>
          <p:nvCxnSpPr>
            <p:cNvPr id="13" name="Straight Arrow Connector 12"/>
            <p:cNvCxnSpPr/>
            <p:nvPr/>
          </p:nvCxnSpPr>
          <p:spPr>
            <a:xfrm>
              <a:off x="9879064" y="3111698"/>
              <a:ext cx="38925" cy="1680861"/>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9430569" y="4699040"/>
              <a:ext cx="896991" cy="896991"/>
            </a:xfrm>
            <a:prstGeom prst="rect">
              <a:avLst/>
            </a:prstGeom>
          </p:spPr>
        </p:pic>
        <p:pic>
          <p:nvPicPr>
            <p:cNvPr id="30" name="Picture 29"/>
            <p:cNvPicPr>
              <a:picLocks noChangeAspect="1"/>
            </p:cNvPicPr>
            <p:nvPr/>
          </p:nvPicPr>
          <p:blipFill>
            <a:blip r:embed="rId3"/>
            <a:stretch>
              <a:fillRect/>
            </a:stretch>
          </p:blipFill>
          <p:spPr>
            <a:xfrm>
              <a:off x="10570780" y="4699040"/>
              <a:ext cx="896991" cy="896991"/>
            </a:xfrm>
            <a:prstGeom prst="rect">
              <a:avLst/>
            </a:prstGeom>
          </p:spPr>
        </p:pic>
        <p:pic>
          <p:nvPicPr>
            <p:cNvPr id="31" name="Picture 30"/>
            <p:cNvPicPr>
              <a:picLocks noChangeAspect="1"/>
            </p:cNvPicPr>
            <p:nvPr/>
          </p:nvPicPr>
          <p:blipFill>
            <a:blip r:embed="rId3"/>
            <a:stretch>
              <a:fillRect/>
            </a:stretch>
          </p:blipFill>
          <p:spPr>
            <a:xfrm>
              <a:off x="8410258" y="4699040"/>
              <a:ext cx="896991" cy="896991"/>
            </a:xfrm>
            <a:prstGeom prst="rect">
              <a:avLst/>
            </a:prstGeom>
          </p:spPr>
        </p:pic>
      </p:grpSp>
      <p:sp>
        <p:nvSpPr>
          <p:cNvPr id="63" name="AutoShape 29"/>
          <p:cNvSpPr>
            <a:spLocks noChangeAspect="1" noChangeArrowheads="1" noTextEdit="1"/>
          </p:cNvSpPr>
          <p:nvPr/>
        </p:nvSpPr>
        <p:spPr bwMode="auto">
          <a:xfrm>
            <a:off x="7604125" y="1482725"/>
            <a:ext cx="79533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4" name="Group 393"/>
          <p:cNvGrpSpPr/>
          <p:nvPr/>
        </p:nvGrpSpPr>
        <p:grpSpPr>
          <a:xfrm>
            <a:off x="5478276" y="3111698"/>
            <a:ext cx="1828800" cy="3239627"/>
            <a:chOff x="5478276" y="3111698"/>
            <a:chExt cx="1828800" cy="3239627"/>
          </a:xfrm>
        </p:grpSpPr>
        <p:cxnSp>
          <p:nvCxnSpPr>
            <p:cNvPr id="12" name="Straight Arrow Connector 11"/>
            <p:cNvCxnSpPr/>
            <p:nvPr/>
          </p:nvCxnSpPr>
          <p:spPr>
            <a:xfrm>
              <a:off x="6392676" y="3111698"/>
              <a:ext cx="0" cy="1045965"/>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90" name="Group 389"/>
            <p:cNvGrpSpPr/>
            <p:nvPr/>
          </p:nvGrpSpPr>
          <p:grpSpPr>
            <a:xfrm>
              <a:off x="5478276" y="4157663"/>
              <a:ext cx="1828800" cy="2193662"/>
              <a:chOff x="5478276" y="4157663"/>
              <a:chExt cx="1828800" cy="2193662"/>
            </a:xfrm>
          </p:grpSpPr>
          <p:sp>
            <p:nvSpPr>
              <p:cNvPr id="7" name="TextBox 6"/>
              <p:cNvSpPr txBox="1"/>
              <p:nvPr/>
            </p:nvSpPr>
            <p:spPr>
              <a:xfrm>
                <a:off x="5478276" y="5446462"/>
                <a:ext cx="1828800" cy="904863"/>
              </a:xfrm>
              <a:prstGeom prst="rect">
                <a:avLst/>
              </a:prstGeom>
              <a:noFill/>
            </p:spPr>
            <p:txBody>
              <a:bodyPr wrap="square" lIns="91440" tIns="146304" rIns="182880" bIns="146304" rtlCol="0">
                <a:spAutoFit/>
              </a:bodyPr>
              <a:lstStyle/>
              <a:p>
                <a:pPr algn="ctr">
                  <a:lnSpc>
                    <a:spcPct val="90000"/>
                  </a:lnSpc>
                  <a:spcAft>
                    <a:spcPts val="1200"/>
                  </a:spcAft>
                </a:pPr>
                <a:r>
                  <a:rPr lang="en-US" sz="2200">
                    <a:solidFill>
                      <a:schemeClr val="tx2"/>
                    </a:solidFill>
                    <a:latin typeface="+mj-lt"/>
                    <a:cs typeface="Segoe UI"/>
                  </a:rPr>
                  <a:t>Outside </a:t>
                </a:r>
                <a:br>
                  <a:rPr lang="en-US" sz="2200">
                    <a:solidFill>
                      <a:schemeClr val="tx2"/>
                    </a:solidFill>
                    <a:latin typeface="+mj-lt"/>
                    <a:cs typeface="Segoe UI"/>
                  </a:rPr>
                </a:br>
                <a:r>
                  <a:rPr lang="en-US" sz="2200">
                    <a:solidFill>
                      <a:schemeClr val="tx2"/>
                    </a:solidFill>
                    <a:latin typeface="+mj-lt"/>
                    <a:cs typeface="Segoe UI"/>
                  </a:rPr>
                  <a:t>client app</a:t>
                </a:r>
              </a:p>
            </p:txBody>
          </p:sp>
          <p:sp>
            <p:nvSpPr>
              <p:cNvPr id="99" name="Freeform 66"/>
              <p:cNvSpPr>
                <a:spLocks noEditPoints="1"/>
              </p:cNvSpPr>
              <p:nvPr/>
            </p:nvSpPr>
            <p:spPr bwMode="auto">
              <a:xfrm>
                <a:off x="6516688" y="4418013"/>
                <a:ext cx="444500" cy="442913"/>
              </a:xfrm>
              <a:custGeom>
                <a:avLst/>
                <a:gdLst>
                  <a:gd name="T0" fmla="*/ 129 w 259"/>
                  <a:gd name="T1" fmla="*/ 259 h 259"/>
                  <a:gd name="T2" fmla="*/ 0 w 259"/>
                  <a:gd name="T3" fmla="*/ 129 h 259"/>
                  <a:gd name="T4" fmla="*/ 129 w 259"/>
                  <a:gd name="T5" fmla="*/ 0 h 259"/>
                  <a:gd name="T6" fmla="*/ 259 w 259"/>
                  <a:gd name="T7" fmla="*/ 129 h 259"/>
                  <a:gd name="T8" fmla="*/ 129 w 259"/>
                  <a:gd name="T9" fmla="*/ 259 h 259"/>
                  <a:gd name="T10" fmla="*/ 129 w 259"/>
                  <a:gd name="T11" fmla="*/ 19 h 259"/>
                  <a:gd name="T12" fmla="*/ 19 w 259"/>
                  <a:gd name="T13" fmla="*/ 129 h 259"/>
                  <a:gd name="T14" fmla="*/ 129 w 259"/>
                  <a:gd name="T15" fmla="*/ 239 h 259"/>
                  <a:gd name="T16" fmla="*/ 239 w 259"/>
                  <a:gd name="T17" fmla="*/ 129 h 259"/>
                  <a:gd name="T18" fmla="*/ 129 w 259"/>
                  <a:gd name="T19" fmla="*/ 1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59">
                    <a:moveTo>
                      <a:pt x="129" y="259"/>
                    </a:moveTo>
                    <a:cubicBezTo>
                      <a:pt x="58" y="259"/>
                      <a:pt x="0" y="201"/>
                      <a:pt x="0" y="129"/>
                    </a:cubicBezTo>
                    <a:cubicBezTo>
                      <a:pt x="0" y="58"/>
                      <a:pt x="58" y="0"/>
                      <a:pt x="129" y="0"/>
                    </a:cubicBezTo>
                    <a:cubicBezTo>
                      <a:pt x="201" y="0"/>
                      <a:pt x="259" y="58"/>
                      <a:pt x="259" y="129"/>
                    </a:cubicBezTo>
                    <a:cubicBezTo>
                      <a:pt x="259" y="201"/>
                      <a:pt x="201" y="259"/>
                      <a:pt x="129" y="259"/>
                    </a:cubicBezTo>
                    <a:close/>
                    <a:moveTo>
                      <a:pt x="129" y="19"/>
                    </a:moveTo>
                    <a:cubicBezTo>
                      <a:pt x="69" y="19"/>
                      <a:pt x="19" y="69"/>
                      <a:pt x="19" y="129"/>
                    </a:cubicBezTo>
                    <a:cubicBezTo>
                      <a:pt x="19" y="190"/>
                      <a:pt x="69" y="239"/>
                      <a:pt x="129" y="239"/>
                    </a:cubicBezTo>
                    <a:cubicBezTo>
                      <a:pt x="190" y="239"/>
                      <a:pt x="239" y="190"/>
                      <a:pt x="239" y="129"/>
                    </a:cubicBezTo>
                    <a:cubicBezTo>
                      <a:pt x="239" y="69"/>
                      <a:pt x="190" y="19"/>
                      <a:pt x="129" y="1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67"/>
              <p:cNvSpPr>
                <a:spLocks noEditPoints="1"/>
              </p:cNvSpPr>
              <p:nvPr/>
            </p:nvSpPr>
            <p:spPr bwMode="auto">
              <a:xfrm>
                <a:off x="6415088" y="4314826"/>
                <a:ext cx="647700" cy="649288"/>
              </a:xfrm>
              <a:custGeom>
                <a:avLst/>
                <a:gdLst>
                  <a:gd name="T0" fmla="*/ 189 w 379"/>
                  <a:gd name="T1" fmla="*/ 379 h 379"/>
                  <a:gd name="T2" fmla="*/ 0 w 379"/>
                  <a:gd name="T3" fmla="*/ 189 h 379"/>
                  <a:gd name="T4" fmla="*/ 189 w 379"/>
                  <a:gd name="T5" fmla="*/ 0 h 379"/>
                  <a:gd name="T6" fmla="*/ 379 w 379"/>
                  <a:gd name="T7" fmla="*/ 189 h 379"/>
                  <a:gd name="T8" fmla="*/ 189 w 379"/>
                  <a:gd name="T9" fmla="*/ 379 h 379"/>
                  <a:gd name="T10" fmla="*/ 189 w 379"/>
                  <a:gd name="T11" fmla="*/ 11 h 379"/>
                  <a:gd name="T12" fmla="*/ 11 w 379"/>
                  <a:gd name="T13" fmla="*/ 189 h 379"/>
                  <a:gd name="T14" fmla="*/ 189 w 379"/>
                  <a:gd name="T15" fmla="*/ 367 h 379"/>
                  <a:gd name="T16" fmla="*/ 367 w 379"/>
                  <a:gd name="T17" fmla="*/ 189 h 379"/>
                  <a:gd name="T18" fmla="*/ 189 w 379"/>
                  <a:gd name="T19" fmla="*/ 11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9" h="379">
                    <a:moveTo>
                      <a:pt x="189" y="379"/>
                    </a:moveTo>
                    <a:cubicBezTo>
                      <a:pt x="85" y="379"/>
                      <a:pt x="0" y="294"/>
                      <a:pt x="0" y="189"/>
                    </a:cubicBezTo>
                    <a:cubicBezTo>
                      <a:pt x="0" y="85"/>
                      <a:pt x="85" y="0"/>
                      <a:pt x="189" y="0"/>
                    </a:cubicBezTo>
                    <a:cubicBezTo>
                      <a:pt x="294" y="0"/>
                      <a:pt x="379" y="85"/>
                      <a:pt x="379" y="189"/>
                    </a:cubicBezTo>
                    <a:cubicBezTo>
                      <a:pt x="379" y="294"/>
                      <a:pt x="294" y="379"/>
                      <a:pt x="189" y="379"/>
                    </a:cubicBezTo>
                    <a:close/>
                    <a:moveTo>
                      <a:pt x="189" y="11"/>
                    </a:moveTo>
                    <a:cubicBezTo>
                      <a:pt x="91" y="11"/>
                      <a:pt x="11" y="91"/>
                      <a:pt x="11" y="189"/>
                    </a:cubicBezTo>
                    <a:cubicBezTo>
                      <a:pt x="11" y="288"/>
                      <a:pt x="91" y="367"/>
                      <a:pt x="189" y="367"/>
                    </a:cubicBezTo>
                    <a:cubicBezTo>
                      <a:pt x="287" y="367"/>
                      <a:pt x="367" y="288"/>
                      <a:pt x="367" y="189"/>
                    </a:cubicBezTo>
                    <a:cubicBezTo>
                      <a:pt x="367" y="91"/>
                      <a:pt x="287" y="11"/>
                      <a:pt x="189" y="1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68"/>
              <p:cNvSpPr>
                <a:spLocks noEditPoints="1"/>
              </p:cNvSpPr>
              <p:nvPr/>
            </p:nvSpPr>
            <p:spPr bwMode="auto">
              <a:xfrm>
                <a:off x="6256338" y="4157663"/>
                <a:ext cx="963613" cy="962025"/>
              </a:xfrm>
              <a:custGeom>
                <a:avLst/>
                <a:gdLst>
                  <a:gd name="T0" fmla="*/ 281 w 562"/>
                  <a:gd name="T1" fmla="*/ 561 h 561"/>
                  <a:gd name="T2" fmla="*/ 0 w 562"/>
                  <a:gd name="T3" fmla="*/ 280 h 561"/>
                  <a:gd name="T4" fmla="*/ 281 w 562"/>
                  <a:gd name="T5" fmla="*/ 0 h 561"/>
                  <a:gd name="T6" fmla="*/ 562 w 562"/>
                  <a:gd name="T7" fmla="*/ 280 h 561"/>
                  <a:gd name="T8" fmla="*/ 281 w 562"/>
                  <a:gd name="T9" fmla="*/ 561 h 561"/>
                  <a:gd name="T10" fmla="*/ 281 w 562"/>
                  <a:gd name="T11" fmla="*/ 3 h 561"/>
                  <a:gd name="T12" fmla="*/ 4 w 562"/>
                  <a:gd name="T13" fmla="*/ 280 h 561"/>
                  <a:gd name="T14" fmla="*/ 281 w 562"/>
                  <a:gd name="T15" fmla="*/ 557 h 561"/>
                  <a:gd name="T16" fmla="*/ 558 w 562"/>
                  <a:gd name="T17" fmla="*/ 280 h 561"/>
                  <a:gd name="T18" fmla="*/ 281 w 562"/>
                  <a:gd name="T19" fmla="*/ 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2" h="561">
                    <a:moveTo>
                      <a:pt x="281" y="561"/>
                    </a:moveTo>
                    <a:cubicBezTo>
                      <a:pt x="126" y="561"/>
                      <a:pt x="0" y="435"/>
                      <a:pt x="0" y="280"/>
                    </a:cubicBezTo>
                    <a:cubicBezTo>
                      <a:pt x="0" y="126"/>
                      <a:pt x="126" y="0"/>
                      <a:pt x="281" y="0"/>
                    </a:cubicBezTo>
                    <a:cubicBezTo>
                      <a:pt x="436" y="0"/>
                      <a:pt x="562" y="126"/>
                      <a:pt x="562" y="280"/>
                    </a:cubicBezTo>
                    <a:cubicBezTo>
                      <a:pt x="562" y="435"/>
                      <a:pt x="436" y="561"/>
                      <a:pt x="281" y="561"/>
                    </a:cubicBezTo>
                    <a:close/>
                    <a:moveTo>
                      <a:pt x="281" y="3"/>
                    </a:moveTo>
                    <a:cubicBezTo>
                      <a:pt x="129" y="3"/>
                      <a:pt x="4" y="128"/>
                      <a:pt x="4" y="280"/>
                    </a:cubicBezTo>
                    <a:cubicBezTo>
                      <a:pt x="4" y="433"/>
                      <a:pt x="129" y="557"/>
                      <a:pt x="281" y="557"/>
                    </a:cubicBezTo>
                    <a:cubicBezTo>
                      <a:pt x="434" y="557"/>
                      <a:pt x="558" y="433"/>
                      <a:pt x="558" y="280"/>
                    </a:cubicBezTo>
                    <a:cubicBezTo>
                      <a:pt x="558" y="128"/>
                      <a:pt x="434" y="3"/>
                      <a:pt x="281" y="3"/>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69"/>
              <p:cNvSpPr>
                <a:spLocks/>
              </p:cNvSpPr>
              <p:nvPr/>
            </p:nvSpPr>
            <p:spPr bwMode="auto">
              <a:xfrm>
                <a:off x="6227763" y="4667251"/>
                <a:ext cx="549275" cy="717550"/>
              </a:xfrm>
              <a:custGeom>
                <a:avLst/>
                <a:gdLst>
                  <a:gd name="T0" fmla="*/ 321 w 321"/>
                  <a:gd name="T1" fmla="*/ 5 h 418"/>
                  <a:gd name="T2" fmla="*/ 275 w 321"/>
                  <a:gd name="T3" fmla="*/ 5 h 418"/>
                  <a:gd name="T4" fmla="*/ 244 w 321"/>
                  <a:gd name="T5" fmla="*/ 138 h 418"/>
                  <a:gd name="T6" fmla="*/ 244 w 321"/>
                  <a:gd name="T7" fmla="*/ 15 h 418"/>
                  <a:gd name="T8" fmla="*/ 228 w 321"/>
                  <a:gd name="T9" fmla="*/ 0 h 418"/>
                  <a:gd name="T10" fmla="*/ 15 w 321"/>
                  <a:gd name="T11" fmla="*/ 0 h 418"/>
                  <a:gd name="T12" fmla="*/ 0 w 321"/>
                  <a:gd name="T13" fmla="*/ 15 h 418"/>
                  <a:gd name="T14" fmla="*/ 0 w 321"/>
                  <a:gd name="T15" fmla="*/ 402 h 418"/>
                  <a:gd name="T16" fmla="*/ 15 w 321"/>
                  <a:gd name="T17" fmla="*/ 418 h 418"/>
                  <a:gd name="T18" fmla="*/ 228 w 321"/>
                  <a:gd name="T19" fmla="*/ 418 h 418"/>
                  <a:gd name="T20" fmla="*/ 244 w 321"/>
                  <a:gd name="T21" fmla="*/ 402 h 418"/>
                  <a:gd name="T22" fmla="*/ 244 w 321"/>
                  <a:gd name="T23" fmla="*/ 222 h 418"/>
                  <a:gd name="T24" fmla="*/ 321 w 321"/>
                  <a:gd name="T25" fmla="*/ 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1" h="418">
                    <a:moveTo>
                      <a:pt x="321" y="5"/>
                    </a:moveTo>
                    <a:cubicBezTo>
                      <a:pt x="275" y="5"/>
                      <a:pt x="275" y="5"/>
                      <a:pt x="275" y="5"/>
                    </a:cubicBezTo>
                    <a:cubicBezTo>
                      <a:pt x="275" y="53"/>
                      <a:pt x="264" y="98"/>
                      <a:pt x="244" y="138"/>
                    </a:cubicBezTo>
                    <a:cubicBezTo>
                      <a:pt x="244" y="15"/>
                      <a:pt x="244" y="15"/>
                      <a:pt x="244" y="15"/>
                    </a:cubicBezTo>
                    <a:cubicBezTo>
                      <a:pt x="244" y="7"/>
                      <a:pt x="237" y="0"/>
                      <a:pt x="228" y="0"/>
                    </a:cubicBezTo>
                    <a:cubicBezTo>
                      <a:pt x="15" y="0"/>
                      <a:pt x="15" y="0"/>
                      <a:pt x="15" y="0"/>
                    </a:cubicBezTo>
                    <a:cubicBezTo>
                      <a:pt x="7" y="0"/>
                      <a:pt x="0" y="7"/>
                      <a:pt x="0" y="15"/>
                    </a:cubicBezTo>
                    <a:cubicBezTo>
                      <a:pt x="0" y="402"/>
                      <a:pt x="0" y="402"/>
                      <a:pt x="0" y="402"/>
                    </a:cubicBezTo>
                    <a:cubicBezTo>
                      <a:pt x="0" y="411"/>
                      <a:pt x="7" y="418"/>
                      <a:pt x="15" y="418"/>
                    </a:cubicBezTo>
                    <a:cubicBezTo>
                      <a:pt x="228" y="418"/>
                      <a:pt x="228" y="418"/>
                      <a:pt x="228" y="418"/>
                    </a:cubicBezTo>
                    <a:cubicBezTo>
                      <a:pt x="237" y="418"/>
                      <a:pt x="244" y="411"/>
                      <a:pt x="244" y="402"/>
                    </a:cubicBezTo>
                    <a:cubicBezTo>
                      <a:pt x="244" y="222"/>
                      <a:pt x="244" y="222"/>
                      <a:pt x="244" y="222"/>
                    </a:cubicBezTo>
                    <a:cubicBezTo>
                      <a:pt x="292" y="163"/>
                      <a:pt x="321" y="88"/>
                      <a:pt x="321" y="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70"/>
              <p:cNvSpPr>
                <a:spLocks noChangeArrowheads="1"/>
              </p:cNvSpPr>
              <p:nvPr/>
            </p:nvSpPr>
            <p:spPr bwMode="auto">
              <a:xfrm>
                <a:off x="6267450" y="4706938"/>
                <a:ext cx="336550" cy="56356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1"/>
              <p:cNvSpPr>
                <a:spLocks noChangeArrowheads="1"/>
              </p:cNvSpPr>
              <p:nvPr/>
            </p:nvSpPr>
            <p:spPr bwMode="auto">
              <a:xfrm>
                <a:off x="6300788" y="4773613"/>
                <a:ext cx="173038" cy="174625"/>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2"/>
              <p:cNvSpPr>
                <a:spLocks noChangeArrowheads="1"/>
              </p:cNvSpPr>
              <p:nvPr/>
            </p:nvSpPr>
            <p:spPr bwMode="auto">
              <a:xfrm>
                <a:off x="6492875" y="4872038"/>
                <a:ext cx="79375" cy="76200"/>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73"/>
              <p:cNvSpPr>
                <a:spLocks noChangeArrowheads="1"/>
              </p:cNvSpPr>
              <p:nvPr/>
            </p:nvSpPr>
            <p:spPr bwMode="auto">
              <a:xfrm>
                <a:off x="6492875" y="4773613"/>
                <a:ext cx="79375" cy="79375"/>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74"/>
              <p:cNvSpPr>
                <a:spLocks noChangeArrowheads="1"/>
              </p:cNvSpPr>
              <p:nvPr/>
            </p:nvSpPr>
            <p:spPr bwMode="auto">
              <a:xfrm>
                <a:off x="6492875" y="5064126"/>
                <a:ext cx="79375" cy="77788"/>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75"/>
              <p:cNvSpPr>
                <a:spLocks noChangeArrowheads="1"/>
              </p:cNvSpPr>
              <p:nvPr/>
            </p:nvSpPr>
            <p:spPr bwMode="auto">
              <a:xfrm>
                <a:off x="6397625" y="5064126"/>
                <a:ext cx="76200" cy="77788"/>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76"/>
              <p:cNvSpPr>
                <a:spLocks noChangeArrowheads="1"/>
              </p:cNvSpPr>
              <p:nvPr/>
            </p:nvSpPr>
            <p:spPr bwMode="auto">
              <a:xfrm>
                <a:off x="6300788" y="5064126"/>
                <a:ext cx="77788" cy="77788"/>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77"/>
              <p:cNvSpPr>
                <a:spLocks noChangeArrowheads="1"/>
              </p:cNvSpPr>
              <p:nvPr/>
            </p:nvSpPr>
            <p:spPr bwMode="auto">
              <a:xfrm>
                <a:off x="6300788" y="4967288"/>
                <a:ext cx="77788" cy="77788"/>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78"/>
              <p:cNvSpPr>
                <a:spLocks noChangeArrowheads="1"/>
              </p:cNvSpPr>
              <p:nvPr/>
            </p:nvSpPr>
            <p:spPr bwMode="auto">
              <a:xfrm>
                <a:off x="6397625" y="4967288"/>
                <a:ext cx="76200" cy="77788"/>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79"/>
              <p:cNvSpPr>
                <a:spLocks noChangeArrowheads="1"/>
              </p:cNvSpPr>
              <p:nvPr/>
            </p:nvSpPr>
            <p:spPr bwMode="auto">
              <a:xfrm>
                <a:off x="6492875" y="4967288"/>
                <a:ext cx="79375" cy="77788"/>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80"/>
              <p:cNvSpPr>
                <a:spLocks noChangeArrowheads="1"/>
              </p:cNvSpPr>
              <p:nvPr/>
            </p:nvSpPr>
            <p:spPr bwMode="auto">
              <a:xfrm>
                <a:off x="6492875" y="5159376"/>
                <a:ext cx="79375" cy="79375"/>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81"/>
              <p:cNvSpPr>
                <a:spLocks noChangeArrowheads="1"/>
              </p:cNvSpPr>
              <p:nvPr/>
            </p:nvSpPr>
            <p:spPr bwMode="auto">
              <a:xfrm>
                <a:off x="6397625" y="5159376"/>
                <a:ext cx="76200" cy="79375"/>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82"/>
              <p:cNvSpPr>
                <a:spLocks noChangeArrowheads="1"/>
              </p:cNvSpPr>
              <p:nvPr/>
            </p:nvSpPr>
            <p:spPr bwMode="auto">
              <a:xfrm>
                <a:off x="6300788" y="5159376"/>
                <a:ext cx="77788" cy="79375"/>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84"/>
              <p:cNvSpPr>
                <a:spLocks/>
              </p:cNvSpPr>
              <p:nvPr/>
            </p:nvSpPr>
            <p:spPr bwMode="auto">
              <a:xfrm>
                <a:off x="6318250" y="5384801"/>
                <a:ext cx="90488" cy="44450"/>
              </a:xfrm>
              <a:custGeom>
                <a:avLst/>
                <a:gdLst>
                  <a:gd name="T0" fmla="*/ 27 w 53"/>
                  <a:gd name="T1" fmla="*/ 0 h 26"/>
                  <a:gd name="T2" fmla="*/ 53 w 53"/>
                  <a:gd name="T3" fmla="*/ 26 h 26"/>
                  <a:gd name="T4" fmla="*/ 0 w 53"/>
                  <a:gd name="T5" fmla="*/ 26 h 26"/>
                  <a:gd name="T6" fmla="*/ 27 w 53"/>
                  <a:gd name="T7" fmla="*/ 0 h 26"/>
                </a:gdLst>
                <a:ahLst/>
                <a:cxnLst>
                  <a:cxn ang="0">
                    <a:pos x="T0" y="T1"/>
                  </a:cxn>
                  <a:cxn ang="0">
                    <a:pos x="T2" y="T3"/>
                  </a:cxn>
                  <a:cxn ang="0">
                    <a:pos x="T4" y="T5"/>
                  </a:cxn>
                  <a:cxn ang="0">
                    <a:pos x="T6" y="T7"/>
                  </a:cxn>
                </a:cxnLst>
                <a:rect l="0" t="0" r="r" b="b"/>
                <a:pathLst>
                  <a:path w="53" h="26">
                    <a:moveTo>
                      <a:pt x="27" y="0"/>
                    </a:moveTo>
                    <a:cubicBezTo>
                      <a:pt x="42" y="0"/>
                      <a:pt x="53" y="12"/>
                      <a:pt x="53" y="26"/>
                    </a:cubicBezTo>
                    <a:cubicBezTo>
                      <a:pt x="0" y="26"/>
                      <a:pt x="0" y="26"/>
                      <a:pt x="0" y="26"/>
                    </a:cubicBezTo>
                    <a:cubicBezTo>
                      <a:pt x="0" y="12"/>
                      <a:pt x="12" y="0"/>
                      <a:pt x="27"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85"/>
              <p:cNvSpPr>
                <a:spLocks/>
              </p:cNvSpPr>
              <p:nvPr/>
            </p:nvSpPr>
            <p:spPr bwMode="auto">
              <a:xfrm>
                <a:off x="6462713" y="5384801"/>
                <a:ext cx="90488" cy="44450"/>
              </a:xfrm>
              <a:custGeom>
                <a:avLst/>
                <a:gdLst>
                  <a:gd name="T0" fmla="*/ 26 w 53"/>
                  <a:gd name="T1" fmla="*/ 0 h 26"/>
                  <a:gd name="T2" fmla="*/ 53 w 53"/>
                  <a:gd name="T3" fmla="*/ 26 h 26"/>
                  <a:gd name="T4" fmla="*/ 0 w 53"/>
                  <a:gd name="T5" fmla="*/ 26 h 26"/>
                  <a:gd name="T6" fmla="*/ 26 w 53"/>
                  <a:gd name="T7" fmla="*/ 0 h 26"/>
                </a:gdLst>
                <a:ahLst/>
                <a:cxnLst>
                  <a:cxn ang="0">
                    <a:pos x="T0" y="T1"/>
                  </a:cxn>
                  <a:cxn ang="0">
                    <a:pos x="T2" y="T3"/>
                  </a:cxn>
                  <a:cxn ang="0">
                    <a:pos x="T4" y="T5"/>
                  </a:cxn>
                  <a:cxn ang="0">
                    <a:pos x="T6" y="T7"/>
                  </a:cxn>
                </a:cxnLst>
                <a:rect l="0" t="0" r="r" b="b"/>
                <a:pathLst>
                  <a:path w="53" h="26">
                    <a:moveTo>
                      <a:pt x="26" y="0"/>
                    </a:moveTo>
                    <a:cubicBezTo>
                      <a:pt x="41" y="0"/>
                      <a:pt x="53" y="12"/>
                      <a:pt x="53" y="26"/>
                    </a:cubicBezTo>
                    <a:cubicBezTo>
                      <a:pt x="0" y="26"/>
                      <a:pt x="0" y="26"/>
                      <a:pt x="0" y="26"/>
                    </a:cubicBezTo>
                    <a:cubicBezTo>
                      <a:pt x="0" y="12"/>
                      <a:pt x="12" y="0"/>
                      <a:pt x="2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22" name="Group 121"/>
              <p:cNvGrpSpPr/>
              <p:nvPr/>
            </p:nvGrpSpPr>
            <p:grpSpPr>
              <a:xfrm>
                <a:off x="6617084" y="4283578"/>
                <a:ext cx="274254" cy="380499"/>
                <a:chOff x="7704138" y="1800225"/>
                <a:chExt cx="176212" cy="244476"/>
              </a:xfrm>
            </p:grpSpPr>
            <p:sp>
              <p:nvSpPr>
                <p:cNvPr id="123" name="Freeform 31"/>
                <p:cNvSpPr>
                  <a:spLocks/>
                </p:cNvSpPr>
                <p:nvPr/>
              </p:nvSpPr>
              <p:spPr bwMode="auto">
                <a:xfrm>
                  <a:off x="7704138" y="1973263"/>
                  <a:ext cx="25400" cy="6985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2"/>
                <p:cNvSpPr>
                  <a:spLocks/>
                </p:cNvSpPr>
                <p:nvPr/>
              </p:nvSpPr>
              <p:spPr bwMode="auto">
                <a:xfrm>
                  <a:off x="7704138" y="1887538"/>
                  <a:ext cx="25400" cy="69850"/>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3"/>
                <p:cNvSpPr>
                  <a:spLocks/>
                </p:cNvSpPr>
                <p:nvPr/>
              </p:nvSpPr>
              <p:spPr bwMode="auto">
                <a:xfrm>
                  <a:off x="7704138" y="1800225"/>
                  <a:ext cx="25400" cy="6985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4"/>
                <p:cNvSpPr>
                  <a:spLocks/>
                </p:cNvSpPr>
                <p:nvPr/>
              </p:nvSpPr>
              <p:spPr bwMode="auto">
                <a:xfrm>
                  <a:off x="7750175" y="1800225"/>
                  <a:ext cx="25400" cy="69850"/>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5"/>
                <p:cNvSpPr>
                  <a:spLocks noEditPoints="1"/>
                </p:cNvSpPr>
                <p:nvPr/>
              </p:nvSpPr>
              <p:spPr bwMode="auto">
                <a:xfrm>
                  <a:off x="7739063" y="1973263"/>
                  <a:ext cx="47625" cy="7143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6"/>
                <p:cNvSpPr>
                  <a:spLocks noEditPoints="1"/>
                </p:cNvSpPr>
                <p:nvPr/>
              </p:nvSpPr>
              <p:spPr bwMode="auto">
                <a:xfrm>
                  <a:off x="7740650" y="1885950"/>
                  <a:ext cx="47625" cy="73025"/>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7"/>
                <p:cNvSpPr>
                  <a:spLocks/>
                </p:cNvSpPr>
                <p:nvPr/>
              </p:nvSpPr>
              <p:spPr bwMode="auto">
                <a:xfrm>
                  <a:off x="7796213" y="1973263"/>
                  <a:ext cx="25400" cy="6985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8"/>
                <p:cNvSpPr>
                  <a:spLocks/>
                </p:cNvSpPr>
                <p:nvPr/>
              </p:nvSpPr>
              <p:spPr bwMode="auto">
                <a:xfrm>
                  <a:off x="7796213" y="1887538"/>
                  <a:ext cx="25400" cy="69850"/>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9"/>
                <p:cNvSpPr>
                  <a:spLocks/>
                </p:cNvSpPr>
                <p:nvPr/>
              </p:nvSpPr>
              <p:spPr bwMode="auto">
                <a:xfrm>
                  <a:off x="7796213" y="1800225"/>
                  <a:ext cx="25400" cy="6985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40"/>
                <p:cNvSpPr>
                  <a:spLocks noEditPoints="1"/>
                </p:cNvSpPr>
                <p:nvPr/>
              </p:nvSpPr>
              <p:spPr bwMode="auto">
                <a:xfrm>
                  <a:off x="7832725" y="1973263"/>
                  <a:ext cx="47625" cy="7143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41"/>
                <p:cNvSpPr>
                  <a:spLocks noEditPoints="1"/>
                </p:cNvSpPr>
                <p:nvPr/>
              </p:nvSpPr>
              <p:spPr bwMode="auto">
                <a:xfrm>
                  <a:off x="7832725" y="1885950"/>
                  <a:ext cx="47625" cy="73025"/>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42"/>
                <p:cNvSpPr>
                  <a:spLocks noEditPoints="1"/>
                </p:cNvSpPr>
                <p:nvPr/>
              </p:nvSpPr>
              <p:spPr bwMode="auto">
                <a:xfrm>
                  <a:off x="7832725" y="1800225"/>
                  <a:ext cx="47625" cy="71438"/>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391" name="Group 390"/>
          <p:cNvGrpSpPr/>
          <p:nvPr/>
        </p:nvGrpSpPr>
        <p:grpSpPr>
          <a:xfrm>
            <a:off x="5478276" y="1189176"/>
            <a:ext cx="1828800" cy="1799520"/>
            <a:chOff x="5478276" y="1189176"/>
            <a:chExt cx="1828800" cy="1799520"/>
          </a:xfrm>
        </p:grpSpPr>
        <p:sp>
          <p:nvSpPr>
            <p:cNvPr id="10" name="TextBox 9"/>
            <p:cNvSpPr txBox="1"/>
            <p:nvPr/>
          </p:nvSpPr>
          <p:spPr>
            <a:xfrm>
              <a:off x="5478276" y="1189176"/>
              <a:ext cx="1828800" cy="904863"/>
            </a:xfrm>
            <a:prstGeom prst="rect">
              <a:avLst/>
            </a:prstGeom>
            <a:noFill/>
          </p:spPr>
          <p:txBody>
            <a:bodyPr wrap="square" lIns="91440" tIns="146304" rIns="182880" bIns="146304" rtlCol="0">
              <a:spAutoFit/>
            </a:bodyPr>
            <a:lstStyle/>
            <a:p>
              <a:pPr algn="ctr">
                <a:lnSpc>
                  <a:spcPct val="90000"/>
                </a:lnSpc>
                <a:spcAft>
                  <a:spcPts val="1200"/>
                </a:spcAft>
              </a:pPr>
              <a:r>
                <a:rPr lang="en-US" sz="2200">
                  <a:solidFill>
                    <a:schemeClr val="tx2"/>
                  </a:solidFill>
                  <a:latin typeface="+mj-lt"/>
                  <a:cs typeface="Segoe UI"/>
                </a:rPr>
                <a:t>Inside client app</a:t>
              </a:r>
            </a:p>
          </p:txBody>
        </p:sp>
        <p:sp>
          <p:nvSpPr>
            <p:cNvPr id="42" name="Rectangle 9"/>
            <p:cNvSpPr>
              <a:spLocks noChangeArrowheads="1"/>
            </p:cNvSpPr>
            <p:nvPr/>
          </p:nvSpPr>
          <p:spPr bwMode="auto">
            <a:xfrm>
              <a:off x="6261100" y="2305050"/>
              <a:ext cx="338138" cy="56356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48" name="Group 147"/>
            <p:cNvGrpSpPr/>
            <p:nvPr/>
          </p:nvGrpSpPr>
          <p:grpSpPr>
            <a:xfrm>
              <a:off x="6167821" y="2212408"/>
              <a:ext cx="493713" cy="776288"/>
              <a:chOff x="6167821" y="2212408"/>
              <a:chExt cx="493713" cy="776288"/>
            </a:xfrm>
          </p:grpSpPr>
          <p:sp>
            <p:nvSpPr>
              <p:cNvPr id="136" name="Freeform 5"/>
              <p:cNvSpPr>
                <a:spLocks/>
              </p:cNvSpPr>
              <p:nvPr/>
            </p:nvSpPr>
            <p:spPr bwMode="auto">
              <a:xfrm>
                <a:off x="6167821" y="2212408"/>
                <a:ext cx="493713" cy="776288"/>
              </a:xfrm>
              <a:custGeom>
                <a:avLst/>
                <a:gdLst>
                  <a:gd name="T0" fmla="*/ 196 w 222"/>
                  <a:gd name="T1" fmla="*/ 338 h 350"/>
                  <a:gd name="T2" fmla="*/ 182 w 222"/>
                  <a:gd name="T3" fmla="*/ 350 h 350"/>
                  <a:gd name="T4" fmla="*/ 12 w 222"/>
                  <a:gd name="T5" fmla="*/ 335 h 350"/>
                  <a:gd name="T6" fmla="*/ 0 w 222"/>
                  <a:gd name="T7" fmla="*/ 322 h 350"/>
                  <a:gd name="T8" fmla="*/ 26 w 222"/>
                  <a:gd name="T9" fmla="*/ 12 h 350"/>
                  <a:gd name="T10" fmla="*/ 40 w 222"/>
                  <a:gd name="T11" fmla="*/ 1 h 350"/>
                  <a:gd name="T12" fmla="*/ 210 w 222"/>
                  <a:gd name="T13" fmla="*/ 15 h 350"/>
                  <a:gd name="T14" fmla="*/ 221 w 222"/>
                  <a:gd name="T15" fmla="*/ 28 h 350"/>
                  <a:gd name="T16" fmla="*/ 196 w 222"/>
                  <a:gd name="T17" fmla="*/ 338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350">
                    <a:moveTo>
                      <a:pt x="196" y="338"/>
                    </a:moveTo>
                    <a:cubicBezTo>
                      <a:pt x="195" y="345"/>
                      <a:pt x="189" y="350"/>
                      <a:pt x="182" y="350"/>
                    </a:cubicBezTo>
                    <a:cubicBezTo>
                      <a:pt x="12" y="335"/>
                      <a:pt x="12" y="335"/>
                      <a:pt x="12" y="335"/>
                    </a:cubicBezTo>
                    <a:cubicBezTo>
                      <a:pt x="5" y="335"/>
                      <a:pt x="0" y="329"/>
                      <a:pt x="0" y="322"/>
                    </a:cubicBezTo>
                    <a:cubicBezTo>
                      <a:pt x="26" y="12"/>
                      <a:pt x="26" y="12"/>
                      <a:pt x="26" y="12"/>
                    </a:cubicBezTo>
                    <a:cubicBezTo>
                      <a:pt x="27" y="5"/>
                      <a:pt x="33" y="0"/>
                      <a:pt x="40" y="1"/>
                    </a:cubicBezTo>
                    <a:cubicBezTo>
                      <a:pt x="210" y="15"/>
                      <a:pt x="210" y="15"/>
                      <a:pt x="210" y="15"/>
                    </a:cubicBezTo>
                    <a:cubicBezTo>
                      <a:pt x="217" y="15"/>
                      <a:pt x="222" y="21"/>
                      <a:pt x="221" y="28"/>
                    </a:cubicBezTo>
                    <a:lnTo>
                      <a:pt x="196" y="33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6"/>
              <p:cNvSpPr>
                <a:spLocks/>
              </p:cNvSpPr>
              <p:nvPr/>
            </p:nvSpPr>
            <p:spPr bwMode="auto">
              <a:xfrm>
                <a:off x="6215446" y="2256858"/>
                <a:ext cx="401638" cy="614363"/>
              </a:xfrm>
              <a:custGeom>
                <a:avLst/>
                <a:gdLst>
                  <a:gd name="T0" fmla="*/ 0 w 253"/>
                  <a:gd name="T1" fmla="*/ 369 h 387"/>
                  <a:gd name="T2" fmla="*/ 31 w 253"/>
                  <a:gd name="T3" fmla="*/ 0 h 387"/>
                  <a:gd name="T4" fmla="*/ 253 w 253"/>
                  <a:gd name="T5" fmla="*/ 18 h 387"/>
                  <a:gd name="T6" fmla="*/ 223 w 253"/>
                  <a:gd name="T7" fmla="*/ 387 h 387"/>
                  <a:gd name="T8" fmla="*/ 0 w 253"/>
                  <a:gd name="T9" fmla="*/ 369 h 387"/>
                </a:gdLst>
                <a:ahLst/>
                <a:cxnLst>
                  <a:cxn ang="0">
                    <a:pos x="T0" y="T1"/>
                  </a:cxn>
                  <a:cxn ang="0">
                    <a:pos x="T2" y="T3"/>
                  </a:cxn>
                  <a:cxn ang="0">
                    <a:pos x="T4" y="T5"/>
                  </a:cxn>
                  <a:cxn ang="0">
                    <a:pos x="T6" y="T7"/>
                  </a:cxn>
                  <a:cxn ang="0">
                    <a:pos x="T8" y="T9"/>
                  </a:cxn>
                </a:cxnLst>
                <a:rect l="0" t="0" r="r" b="b"/>
                <a:pathLst>
                  <a:path w="253" h="387">
                    <a:moveTo>
                      <a:pt x="0" y="369"/>
                    </a:moveTo>
                    <a:lnTo>
                      <a:pt x="31" y="0"/>
                    </a:lnTo>
                    <a:lnTo>
                      <a:pt x="253" y="18"/>
                    </a:lnTo>
                    <a:lnTo>
                      <a:pt x="223" y="387"/>
                    </a:lnTo>
                    <a:lnTo>
                      <a:pt x="0" y="369"/>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
              <p:cNvSpPr>
                <a:spLocks/>
              </p:cNvSpPr>
              <p:nvPr/>
            </p:nvSpPr>
            <p:spPr bwMode="auto">
              <a:xfrm>
                <a:off x="6375783" y="2437833"/>
                <a:ext cx="25400" cy="82550"/>
              </a:xfrm>
              <a:custGeom>
                <a:avLst/>
                <a:gdLst>
                  <a:gd name="T0" fmla="*/ 11 w 16"/>
                  <a:gd name="T1" fmla="*/ 52 h 52"/>
                  <a:gd name="T2" fmla="*/ 0 w 16"/>
                  <a:gd name="T3" fmla="*/ 52 h 52"/>
                  <a:gd name="T4" fmla="*/ 4 w 16"/>
                  <a:gd name="T5" fmla="*/ 0 h 52"/>
                  <a:gd name="T6" fmla="*/ 16 w 16"/>
                  <a:gd name="T7" fmla="*/ 2 h 52"/>
                  <a:gd name="T8" fmla="*/ 11 w 16"/>
                  <a:gd name="T9" fmla="*/ 52 h 52"/>
                </a:gdLst>
                <a:ahLst/>
                <a:cxnLst>
                  <a:cxn ang="0">
                    <a:pos x="T0" y="T1"/>
                  </a:cxn>
                  <a:cxn ang="0">
                    <a:pos x="T2" y="T3"/>
                  </a:cxn>
                  <a:cxn ang="0">
                    <a:pos x="T4" y="T5"/>
                  </a:cxn>
                  <a:cxn ang="0">
                    <a:pos x="T6" y="T7"/>
                  </a:cxn>
                  <a:cxn ang="0">
                    <a:pos x="T8" y="T9"/>
                  </a:cxn>
                </a:cxnLst>
                <a:rect l="0" t="0" r="r" b="b"/>
                <a:pathLst>
                  <a:path w="16" h="52">
                    <a:moveTo>
                      <a:pt x="11" y="52"/>
                    </a:moveTo>
                    <a:lnTo>
                      <a:pt x="0" y="52"/>
                    </a:lnTo>
                    <a:lnTo>
                      <a:pt x="4" y="0"/>
                    </a:lnTo>
                    <a:lnTo>
                      <a:pt x="16" y="2"/>
                    </a:lnTo>
                    <a:lnTo>
                      <a:pt x="11"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3"/>
              <p:cNvSpPr>
                <a:spLocks/>
              </p:cNvSpPr>
              <p:nvPr/>
            </p:nvSpPr>
            <p:spPr bwMode="auto">
              <a:xfrm>
                <a:off x="6412296" y="2441008"/>
                <a:ext cx="63500" cy="84138"/>
              </a:xfrm>
              <a:custGeom>
                <a:avLst/>
                <a:gdLst>
                  <a:gd name="T0" fmla="*/ 40 w 40"/>
                  <a:gd name="T1" fmla="*/ 12 h 53"/>
                  <a:gd name="T2" fmla="*/ 25 w 40"/>
                  <a:gd name="T3" fmla="*/ 11 h 53"/>
                  <a:gd name="T4" fmla="*/ 22 w 40"/>
                  <a:gd name="T5" fmla="*/ 53 h 53"/>
                  <a:gd name="T6" fmla="*/ 11 w 40"/>
                  <a:gd name="T7" fmla="*/ 53 h 53"/>
                  <a:gd name="T8" fmla="*/ 14 w 40"/>
                  <a:gd name="T9" fmla="*/ 11 h 53"/>
                  <a:gd name="T10" fmla="*/ 0 w 40"/>
                  <a:gd name="T11" fmla="*/ 10 h 53"/>
                  <a:gd name="T12" fmla="*/ 0 w 40"/>
                  <a:gd name="T13" fmla="*/ 0 h 53"/>
                  <a:gd name="T14" fmla="*/ 40 w 40"/>
                  <a:gd name="T15" fmla="*/ 4 h 53"/>
                  <a:gd name="T16" fmla="*/ 40 w 40"/>
                  <a:gd name="T17"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53">
                    <a:moveTo>
                      <a:pt x="40" y="12"/>
                    </a:moveTo>
                    <a:lnTo>
                      <a:pt x="25" y="11"/>
                    </a:lnTo>
                    <a:lnTo>
                      <a:pt x="22" y="53"/>
                    </a:lnTo>
                    <a:lnTo>
                      <a:pt x="11" y="53"/>
                    </a:lnTo>
                    <a:lnTo>
                      <a:pt x="14" y="11"/>
                    </a:lnTo>
                    <a:lnTo>
                      <a:pt x="0" y="10"/>
                    </a:lnTo>
                    <a:lnTo>
                      <a:pt x="0" y="0"/>
                    </a:lnTo>
                    <a:lnTo>
                      <a:pt x="40" y="4"/>
                    </a:lnTo>
                    <a:lnTo>
                      <a:pt x="4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4"/>
              <p:cNvSpPr>
                <a:spLocks noEditPoints="1"/>
              </p:cNvSpPr>
              <p:nvPr/>
            </p:nvSpPr>
            <p:spPr bwMode="auto">
              <a:xfrm>
                <a:off x="6324983" y="2375920"/>
                <a:ext cx="193675" cy="212725"/>
              </a:xfrm>
              <a:custGeom>
                <a:avLst/>
                <a:gdLst>
                  <a:gd name="T0" fmla="*/ 66 w 122"/>
                  <a:gd name="T1" fmla="*/ 0 h 134"/>
                  <a:gd name="T2" fmla="*/ 6 w 122"/>
                  <a:gd name="T3" fmla="*/ 30 h 134"/>
                  <a:gd name="T4" fmla="*/ 0 w 122"/>
                  <a:gd name="T5" fmla="*/ 95 h 134"/>
                  <a:gd name="T6" fmla="*/ 56 w 122"/>
                  <a:gd name="T7" fmla="*/ 134 h 134"/>
                  <a:gd name="T8" fmla="*/ 116 w 122"/>
                  <a:gd name="T9" fmla="*/ 105 h 134"/>
                  <a:gd name="T10" fmla="*/ 122 w 122"/>
                  <a:gd name="T11" fmla="*/ 38 h 134"/>
                  <a:gd name="T12" fmla="*/ 66 w 122"/>
                  <a:gd name="T13" fmla="*/ 0 h 134"/>
                  <a:gd name="T14" fmla="*/ 108 w 122"/>
                  <a:gd name="T15" fmla="*/ 100 h 134"/>
                  <a:gd name="T16" fmla="*/ 56 w 122"/>
                  <a:gd name="T17" fmla="*/ 125 h 134"/>
                  <a:gd name="T18" fmla="*/ 8 w 122"/>
                  <a:gd name="T19" fmla="*/ 93 h 134"/>
                  <a:gd name="T20" fmla="*/ 14 w 122"/>
                  <a:gd name="T21" fmla="*/ 35 h 134"/>
                  <a:gd name="T22" fmla="*/ 66 w 122"/>
                  <a:gd name="T23" fmla="*/ 10 h 134"/>
                  <a:gd name="T24" fmla="*/ 113 w 122"/>
                  <a:gd name="T25" fmla="*/ 42 h 134"/>
                  <a:gd name="T26" fmla="*/ 108 w 122"/>
                  <a:gd name="T27" fmla="*/ 10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34">
                    <a:moveTo>
                      <a:pt x="66" y="0"/>
                    </a:moveTo>
                    <a:lnTo>
                      <a:pt x="6" y="30"/>
                    </a:lnTo>
                    <a:lnTo>
                      <a:pt x="0" y="95"/>
                    </a:lnTo>
                    <a:lnTo>
                      <a:pt x="56" y="134"/>
                    </a:lnTo>
                    <a:lnTo>
                      <a:pt x="116" y="105"/>
                    </a:lnTo>
                    <a:lnTo>
                      <a:pt x="122" y="38"/>
                    </a:lnTo>
                    <a:lnTo>
                      <a:pt x="66" y="0"/>
                    </a:lnTo>
                    <a:close/>
                    <a:moveTo>
                      <a:pt x="108" y="100"/>
                    </a:moveTo>
                    <a:lnTo>
                      <a:pt x="56" y="125"/>
                    </a:lnTo>
                    <a:lnTo>
                      <a:pt x="8" y="93"/>
                    </a:lnTo>
                    <a:lnTo>
                      <a:pt x="14" y="35"/>
                    </a:lnTo>
                    <a:lnTo>
                      <a:pt x="66" y="10"/>
                    </a:lnTo>
                    <a:lnTo>
                      <a:pt x="113" y="42"/>
                    </a:lnTo>
                    <a:lnTo>
                      <a:pt x="108"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p:nvGrpSpPr>
            <p:grpSpPr>
              <a:xfrm rot="307053">
                <a:off x="6275169" y="2373789"/>
                <a:ext cx="274254" cy="380499"/>
                <a:chOff x="7704138" y="1800225"/>
                <a:chExt cx="176212" cy="244476"/>
              </a:xfrm>
            </p:grpSpPr>
            <p:sp>
              <p:nvSpPr>
                <p:cNvPr id="64" name="Freeform 31"/>
                <p:cNvSpPr>
                  <a:spLocks/>
                </p:cNvSpPr>
                <p:nvPr/>
              </p:nvSpPr>
              <p:spPr bwMode="auto">
                <a:xfrm>
                  <a:off x="7704138" y="1973263"/>
                  <a:ext cx="25400" cy="6985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2"/>
                <p:cNvSpPr>
                  <a:spLocks/>
                </p:cNvSpPr>
                <p:nvPr/>
              </p:nvSpPr>
              <p:spPr bwMode="auto">
                <a:xfrm>
                  <a:off x="7704138" y="1887538"/>
                  <a:ext cx="25400" cy="69850"/>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7" y="7"/>
                        <a:pt x="20" y="6"/>
                        <a:pt x="22" y="5"/>
                      </a:cubicBezTo>
                      <a:cubicBezTo>
                        <a:pt x="25" y="3"/>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3"/>
                <p:cNvSpPr>
                  <a:spLocks/>
                </p:cNvSpPr>
                <p:nvPr/>
              </p:nvSpPr>
              <p:spPr bwMode="auto">
                <a:xfrm>
                  <a:off x="7704138" y="1800225"/>
                  <a:ext cx="25400" cy="6985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4"/>
                <p:cNvSpPr>
                  <a:spLocks/>
                </p:cNvSpPr>
                <p:nvPr/>
              </p:nvSpPr>
              <p:spPr bwMode="auto">
                <a:xfrm>
                  <a:off x="7750175" y="1800225"/>
                  <a:ext cx="25400" cy="69850"/>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5"/>
                <p:cNvSpPr>
                  <a:spLocks noEditPoints="1"/>
                </p:cNvSpPr>
                <p:nvPr/>
              </p:nvSpPr>
              <p:spPr bwMode="auto">
                <a:xfrm>
                  <a:off x="7739063" y="1973263"/>
                  <a:ext cx="47625" cy="7143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7" y="27"/>
                        <a:pt x="17" y="54"/>
                      </a:cubicBezTo>
                      <a:cubicBezTo>
                        <a:pt x="17" y="79"/>
                        <a:pt x="23" y="91"/>
                        <a:pt x="35" y="91"/>
                      </a:cubicBezTo>
                      <a:cubicBezTo>
                        <a:pt x="46" y="91"/>
                        <a:pt x="52" y="79"/>
                        <a:pt x="52" y="53"/>
                      </a:cubicBezTo>
                      <a:cubicBezTo>
                        <a:pt x="52" y="26"/>
                        <a:pt x="47" y="13"/>
                        <a:pt x="35" y="13"/>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6"/>
                <p:cNvSpPr>
                  <a:spLocks noEditPoints="1"/>
                </p:cNvSpPr>
                <p:nvPr/>
              </p:nvSpPr>
              <p:spPr bwMode="auto">
                <a:xfrm>
                  <a:off x="7740650" y="1885950"/>
                  <a:ext cx="47625" cy="73025"/>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7"/>
                <p:cNvSpPr>
                  <a:spLocks/>
                </p:cNvSpPr>
                <p:nvPr/>
              </p:nvSpPr>
              <p:spPr bwMode="auto">
                <a:xfrm>
                  <a:off x="7796213" y="1973263"/>
                  <a:ext cx="25400" cy="6985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8" y="8"/>
                        <a:pt x="20" y="7"/>
                        <a:pt x="22" y="5"/>
                      </a:cubicBezTo>
                      <a:cubicBezTo>
                        <a:pt x="25" y="4"/>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8"/>
                <p:cNvSpPr>
                  <a:spLocks/>
                </p:cNvSpPr>
                <p:nvPr/>
              </p:nvSpPr>
              <p:spPr bwMode="auto">
                <a:xfrm>
                  <a:off x="7796213" y="1887538"/>
                  <a:ext cx="25400" cy="69850"/>
                </a:xfrm>
                <a:custGeom>
                  <a:avLst/>
                  <a:gdLst>
                    <a:gd name="T0" fmla="*/ 37 w 37"/>
                    <a:gd name="T1" fmla="*/ 0 h 101"/>
                    <a:gd name="T2" fmla="*/ 37 w 37"/>
                    <a:gd name="T3" fmla="*/ 101 h 101"/>
                    <a:gd name="T4" fmla="*/ 21 w 37"/>
                    <a:gd name="T5" fmla="*/ 101 h 101"/>
                    <a:gd name="T6" fmla="*/ 21 w 37"/>
                    <a:gd name="T7" fmla="*/ 19 h 101"/>
                    <a:gd name="T8" fmla="*/ 11 w 37"/>
                    <a:gd name="T9" fmla="*/ 24 h 101"/>
                    <a:gd name="T10" fmla="*/ 0 w 37"/>
                    <a:gd name="T11" fmla="*/ 28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19"/>
                        <a:pt x="21" y="19"/>
                        <a:pt x="21" y="19"/>
                      </a:cubicBezTo>
                      <a:cubicBezTo>
                        <a:pt x="18" y="21"/>
                        <a:pt x="15" y="23"/>
                        <a:pt x="11" y="24"/>
                      </a:cubicBezTo>
                      <a:cubicBezTo>
                        <a:pt x="8" y="26"/>
                        <a:pt x="4" y="27"/>
                        <a:pt x="0" y="28"/>
                      </a:cubicBezTo>
                      <a:cubicBezTo>
                        <a:pt x="0" y="15"/>
                        <a:pt x="0" y="15"/>
                        <a:pt x="0" y="15"/>
                      </a:cubicBezTo>
                      <a:cubicBezTo>
                        <a:pt x="3" y="14"/>
                        <a:pt x="5" y="13"/>
                        <a:pt x="8" y="12"/>
                      </a:cubicBezTo>
                      <a:cubicBezTo>
                        <a:pt x="10" y="11"/>
                        <a:pt x="13" y="10"/>
                        <a:pt x="15" y="9"/>
                      </a:cubicBezTo>
                      <a:cubicBezTo>
                        <a:pt x="18" y="7"/>
                        <a:pt x="20" y="6"/>
                        <a:pt x="22" y="5"/>
                      </a:cubicBezTo>
                      <a:cubicBezTo>
                        <a:pt x="25" y="3"/>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9"/>
                <p:cNvSpPr>
                  <a:spLocks/>
                </p:cNvSpPr>
                <p:nvPr/>
              </p:nvSpPr>
              <p:spPr bwMode="auto">
                <a:xfrm>
                  <a:off x="7796213" y="1800225"/>
                  <a:ext cx="25400" cy="6985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0"/>
                <p:cNvSpPr>
                  <a:spLocks noEditPoints="1"/>
                </p:cNvSpPr>
                <p:nvPr/>
              </p:nvSpPr>
              <p:spPr bwMode="auto">
                <a:xfrm>
                  <a:off x="7832725" y="1973263"/>
                  <a:ext cx="47625" cy="71438"/>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7 w 69"/>
                    <a:gd name="T19" fmla="*/ 54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4" y="100"/>
                        <a:pt x="45" y="104"/>
                        <a:pt x="33" y="104"/>
                      </a:cubicBezTo>
                      <a:close/>
                      <a:moveTo>
                        <a:pt x="35" y="13"/>
                      </a:moveTo>
                      <a:cubicBezTo>
                        <a:pt x="23" y="13"/>
                        <a:pt x="17" y="27"/>
                        <a:pt x="17" y="54"/>
                      </a:cubicBezTo>
                      <a:cubicBezTo>
                        <a:pt x="17" y="79"/>
                        <a:pt x="23" y="91"/>
                        <a:pt x="35" y="91"/>
                      </a:cubicBezTo>
                      <a:cubicBezTo>
                        <a:pt x="47" y="91"/>
                        <a:pt x="52" y="79"/>
                        <a:pt x="52" y="53"/>
                      </a:cubicBezTo>
                      <a:cubicBezTo>
                        <a:pt x="52" y="26"/>
                        <a:pt x="47" y="13"/>
                        <a:pt x="35" y="13"/>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41"/>
                <p:cNvSpPr>
                  <a:spLocks noEditPoints="1"/>
                </p:cNvSpPr>
                <p:nvPr/>
              </p:nvSpPr>
              <p:spPr bwMode="auto">
                <a:xfrm>
                  <a:off x="7832725" y="1885950"/>
                  <a:ext cx="47625" cy="73025"/>
                </a:xfrm>
                <a:custGeom>
                  <a:avLst/>
                  <a:gdLst>
                    <a:gd name="T0" fmla="*/ 33 w 69"/>
                    <a:gd name="T1" fmla="*/ 105 h 105"/>
                    <a:gd name="T2" fmla="*/ 9 w 69"/>
                    <a:gd name="T3" fmla="*/ 92 h 105"/>
                    <a:gd name="T4" fmla="*/ 0 w 69"/>
                    <a:gd name="T5" fmla="*/ 55 h 105"/>
                    <a:gd name="T6" fmla="*/ 9 w 69"/>
                    <a:gd name="T7" fmla="*/ 14 h 105"/>
                    <a:gd name="T8" fmla="*/ 36 w 69"/>
                    <a:gd name="T9" fmla="*/ 0 h 105"/>
                    <a:gd name="T10" fmla="*/ 69 w 69"/>
                    <a:gd name="T11" fmla="*/ 52 h 105"/>
                    <a:gd name="T12" fmla="*/ 60 w 69"/>
                    <a:gd name="T13" fmla="*/ 91 h 105"/>
                    <a:gd name="T14" fmla="*/ 33 w 69"/>
                    <a:gd name="T15" fmla="*/ 105 h 105"/>
                    <a:gd name="T16" fmla="*/ 35 w 69"/>
                    <a:gd name="T17" fmla="*/ 14 h 105"/>
                    <a:gd name="T18" fmla="*/ 17 w 69"/>
                    <a:gd name="T19" fmla="*/ 54 h 105"/>
                    <a:gd name="T20" fmla="*/ 35 w 69"/>
                    <a:gd name="T21" fmla="*/ 92 h 105"/>
                    <a:gd name="T22" fmla="*/ 52 w 69"/>
                    <a:gd name="T23" fmla="*/ 53 h 105"/>
                    <a:gd name="T24" fmla="*/ 35 w 69"/>
                    <a:gd name="T25" fmla="*/ 1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5">
                      <a:moveTo>
                        <a:pt x="33" y="105"/>
                      </a:moveTo>
                      <a:cubicBezTo>
                        <a:pt x="23" y="105"/>
                        <a:pt x="15" y="101"/>
                        <a:pt x="9" y="92"/>
                      </a:cubicBezTo>
                      <a:cubicBezTo>
                        <a:pt x="3" y="83"/>
                        <a:pt x="0" y="71"/>
                        <a:pt x="0" y="55"/>
                      </a:cubicBezTo>
                      <a:cubicBezTo>
                        <a:pt x="0" y="37"/>
                        <a:pt x="3" y="23"/>
                        <a:pt x="9" y="14"/>
                      </a:cubicBezTo>
                      <a:cubicBezTo>
                        <a:pt x="15" y="5"/>
                        <a:pt x="24" y="0"/>
                        <a:pt x="36" y="0"/>
                      </a:cubicBezTo>
                      <a:cubicBezTo>
                        <a:pt x="58" y="0"/>
                        <a:pt x="69" y="18"/>
                        <a:pt x="69" y="52"/>
                      </a:cubicBezTo>
                      <a:cubicBezTo>
                        <a:pt x="69" y="69"/>
                        <a:pt x="66" y="82"/>
                        <a:pt x="60" y="91"/>
                      </a:cubicBezTo>
                      <a:cubicBezTo>
                        <a:pt x="53" y="100"/>
                        <a:pt x="45" y="105"/>
                        <a:pt x="33" y="105"/>
                      </a:cubicBezTo>
                      <a:close/>
                      <a:moveTo>
                        <a:pt x="35" y="14"/>
                      </a:moveTo>
                      <a:cubicBezTo>
                        <a:pt x="23" y="14"/>
                        <a:pt x="17" y="27"/>
                        <a:pt x="17" y="54"/>
                      </a:cubicBezTo>
                      <a:cubicBezTo>
                        <a:pt x="17" y="79"/>
                        <a:pt x="23" y="92"/>
                        <a:pt x="35" y="92"/>
                      </a:cubicBezTo>
                      <a:cubicBezTo>
                        <a:pt x="46" y="92"/>
                        <a:pt x="52" y="79"/>
                        <a:pt x="52" y="53"/>
                      </a:cubicBezTo>
                      <a:cubicBezTo>
                        <a:pt x="52" y="27"/>
                        <a:pt x="47" y="14"/>
                        <a:pt x="35" y="14"/>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42"/>
                <p:cNvSpPr>
                  <a:spLocks noEditPoints="1"/>
                </p:cNvSpPr>
                <p:nvPr/>
              </p:nvSpPr>
              <p:spPr bwMode="auto">
                <a:xfrm>
                  <a:off x="7832725" y="1800225"/>
                  <a:ext cx="47625" cy="71438"/>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388" name="Group 387"/>
          <p:cNvGrpSpPr/>
          <p:nvPr/>
        </p:nvGrpSpPr>
        <p:grpSpPr>
          <a:xfrm>
            <a:off x="1300172" y="1189176"/>
            <a:ext cx="1828800" cy="2633400"/>
            <a:chOff x="1300172" y="1189176"/>
            <a:chExt cx="1828800" cy="2633400"/>
          </a:xfrm>
        </p:grpSpPr>
        <p:sp>
          <p:nvSpPr>
            <p:cNvPr id="9" name="TextBox 8"/>
            <p:cNvSpPr txBox="1"/>
            <p:nvPr/>
          </p:nvSpPr>
          <p:spPr>
            <a:xfrm>
              <a:off x="1300172" y="1189176"/>
              <a:ext cx="1828800" cy="904863"/>
            </a:xfrm>
            <a:prstGeom prst="rect">
              <a:avLst/>
            </a:prstGeom>
            <a:noFill/>
          </p:spPr>
          <p:txBody>
            <a:bodyPr wrap="square" lIns="91440" tIns="146304" rIns="182880" bIns="146304" rtlCol="0">
              <a:spAutoFit/>
            </a:bodyPr>
            <a:lstStyle/>
            <a:p>
              <a:pPr algn="ctr">
                <a:lnSpc>
                  <a:spcPct val="90000"/>
                </a:lnSpc>
                <a:spcAft>
                  <a:spcPts val="1200"/>
                </a:spcAft>
              </a:pPr>
              <a:r>
                <a:rPr lang="en-US" sz="2200">
                  <a:solidFill>
                    <a:schemeClr val="tx2"/>
                  </a:solidFill>
                  <a:latin typeface="+mj-lt"/>
                  <a:cs typeface="Segoe UI"/>
                </a:rPr>
                <a:t>Mono-lithic application</a:t>
              </a:r>
            </a:p>
          </p:txBody>
        </p:sp>
        <p:grpSp>
          <p:nvGrpSpPr>
            <p:cNvPr id="303" name="Group 302"/>
            <p:cNvGrpSpPr/>
            <p:nvPr/>
          </p:nvGrpSpPr>
          <p:grpSpPr>
            <a:xfrm>
              <a:off x="1678684" y="1912939"/>
              <a:ext cx="822325" cy="1331912"/>
              <a:chOff x="3100388" y="2201863"/>
              <a:chExt cx="822325" cy="1331912"/>
            </a:xfrm>
          </p:grpSpPr>
          <p:sp>
            <p:nvSpPr>
              <p:cNvPr id="176" name="Freeform 94"/>
              <p:cNvSpPr>
                <a:spLocks/>
              </p:cNvSpPr>
              <p:nvPr/>
            </p:nvSpPr>
            <p:spPr bwMode="auto">
              <a:xfrm>
                <a:off x="3433763" y="3386138"/>
                <a:ext cx="15875" cy="41275"/>
              </a:xfrm>
              <a:custGeom>
                <a:avLst/>
                <a:gdLst>
                  <a:gd name="T0" fmla="*/ 7 w 7"/>
                  <a:gd name="T1" fmla="*/ 0 h 18"/>
                  <a:gd name="T2" fmla="*/ 7 w 7"/>
                  <a:gd name="T3" fmla="*/ 18 h 18"/>
                  <a:gd name="T4" fmla="*/ 4 w 7"/>
                  <a:gd name="T5" fmla="*/ 18 h 18"/>
                  <a:gd name="T6" fmla="*/ 4 w 7"/>
                  <a:gd name="T7" fmla="*/ 5 h 18"/>
                  <a:gd name="T8" fmla="*/ 2 w 7"/>
                  <a:gd name="T9" fmla="*/ 5 h 18"/>
                  <a:gd name="T10" fmla="*/ 2 w 7"/>
                  <a:gd name="T11" fmla="*/ 6 h 18"/>
                  <a:gd name="T12" fmla="*/ 1 w 7"/>
                  <a:gd name="T13" fmla="*/ 6 h 18"/>
                  <a:gd name="T14" fmla="*/ 0 w 7"/>
                  <a:gd name="T15" fmla="*/ 6 h 18"/>
                  <a:gd name="T16" fmla="*/ 0 w 7"/>
                  <a:gd name="T17" fmla="*/ 3 h 18"/>
                  <a:gd name="T18" fmla="*/ 2 w 7"/>
                  <a:gd name="T19" fmla="*/ 2 h 18"/>
                  <a:gd name="T20" fmla="*/ 5 w 7"/>
                  <a:gd name="T21" fmla="*/ 0 h 18"/>
                  <a:gd name="T22" fmla="*/ 7 w 7"/>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8">
                    <a:moveTo>
                      <a:pt x="7" y="0"/>
                    </a:moveTo>
                    <a:cubicBezTo>
                      <a:pt x="7" y="18"/>
                      <a:pt x="7" y="18"/>
                      <a:pt x="7" y="18"/>
                    </a:cubicBezTo>
                    <a:cubicBezTo>
                      <a:pt x="4" y="18"/>
                      <a:pt x="4" y="18"/>
                      <a:pt x="4" y="18"/>
                    </a:cubicBezTo>
                    <a:cubicBezTo>
                      <a:pt x="4" y="5"/>
                      <a:pt x="4" y="5"/>
                      <a:pt x="4" y="5"/>
                    </a:cubicBezTo>
                    <a:cubicBezTo>
                      <a:pt x="3" y="5"/>
                      <a:pt x="3" y="5"/>
                      <a:pt x="2" y="5"/>
                    </a:cubicBezTo>
                    <a:cubicBezTo>
                      <a:pt x="2" y="5"/>
                      <a:pt x="2" y="5"/>
                      <a:pt x="2" y="6"/>
                    </a:cubicBezTo>
                    <a:cubicBezTo>
                      <a:pt x="1" y="6"/>
                      <a:pt x="1" y="6"/>
                      <a:pt x="1" y="6"/>
                    </a:cubicBezTo>
                    <a:cubicBezTo>
                      <a:pt x="0" y="6"/>
                      <a:pt x="0" y="6"/>
                      <a:pt x="0" y="6"/>
                    </a:cubicBezTo>
                    <a:cubicBezTo>
                      <a:pt x="0" y="3"/>
                      <a:pt x="0" y="3"/>
                      <a:pt x="0" y="3"/>
                    </a:cubicBezTo>
                    <a:cubicBezTo>
                      <a:pt x="1" y="2"/>
                      <a:pt x="2" y="2"/>
                      <a:pt x="2" y="2"/>
                    </a:cubicBezTo>
                    <a:cubicBezTo>
                      <a:pt x="4" y="1"/>
                      <a:pt x="4" y="1"/>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5"/>
              <p:cNvSpPr>
                <a:spLocks noEditPoints="1"/>
              </p:cNvSpPr>
              <p:nvPr/>
            </p:nvSpPr>
            <p:spPr bwMode="auto">
              <a:xfrm>
                <a:off x="3462338" y="3386138"/>
                <a:ext cx="30163" cy="41275"/>
              </a:xfrm>
              <a:custGeom>
                <a:avLst/>
                <a:gdLst>
                  <a:gd name="T0" fmla="*/ 6 w 13"/>
                  <a:gd name="T1" fmla="*/ 18 h 18"/>
                  <a:gd name="T2" fmla="*/ 0 w 13"/>
                  <a:gd name="T3" fmla="*/ 9 h 18"/>
                  <a:gd name="T4" fmla="*/ 2 w 13"/>
                  <a:gd name="T5" fmla="*/ 3 h 18"/>
                  <a:gd name="T6" fmla="*/ 6 w 13"/>
                  <a:gd name="T7" fmla="*/ 0 h 18"/>
                  <a:gd name="T8" fmla="*/ 13 w 13"/>
                  <a:gd name="T9" fmla="*/ 9 h 18"/>
                  <a:gd name="T10" fmla="*/ 11 w 13"/>
                  <a:gd name="T11" fmla="*/ 15 h 18"/>
                  <a:gd name="T12" fmla="*/ 6 w 13"/>
                  <a:gd name="T13" fmla="*/ 18 h 18"/>
                  <a:gd name="T14" fmla="*/ 6 w 13"/>
                  <a:gd name="T15" fmla="*/ 3 h 18"/>
                  <a:gd name="T16" fmla="*/ 4 w 13"/>
                  <a:gd name="T17" fmla="*/ 9 h 18"/>
                  <a:gd name="T18" fmla="*/ 6 w 13"/>
                  <a:gd name="T19" fmla="*/ 15 h 18"/>
                  <a:gd name="T20" fmla="*/ 9 w 13"/>
                  <a:gd name="T21" fmla="*/ 9 h 18"/>
                  <a:gd name="T22" fmla="*/ 6 w 13"/>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8">
                    <a:moveTo>
                      <a:pt x="6" y="18"/>
                    </a:moveTo>
                    <a:cubicBezTo>
                      <a:pt x="2" y="18"/>
                      <a:pt x="0" y="15"/>
                      <a:pt x="0" y="9"/>
                    </a:cubicBezTo>
                    <a:cubicBezTo>
                      <a:pt x="0" y="6"/>
                      <a:pt x="1" y="4"/>
                      <a:pt x="2" y="3"/>
                    </a:cubicBezTo>
                    <a:cubicBezTo>
                      <a:pt x="3" y="1"/>
                      <a:pt x="5" y="0"/>
                      <a:pt x="6" y="0"/>
                    </a:cubicBezTo>
                    <a:cubicBezTo>
                      <a:pt x="11" y="0"/>
                      <a:pt x="13" y="3"/>
                      <a:pt x="13" y="9"/>
                    </a:cubicBezTo>
                    <a:cubicBezTo>
                      <a:pt x="13" y="12"/>
                      <a:pt x="12" y="14"/>
                      <a:pt x="11" y="15"/>
                    </a:cubicBezTo>
                    <a:cubicBezTo>
                      <a:pt x="10" y="17"/>
                      <a:pt x="8" y="18"/>
                      <a:pt x="6" y="18"/>
                    </a:cubicBezTo>
                    <a:close/>
                    <a:moveTo>
                      <a:pt x="6" y="3"/>
                    </a:moveTo>
                    <a:cubicBezTo>
                      <a:pt x="5" y="3"/>
                      <a:pt x="4" y="5"/>
                      <a:pt x="4" y="9"/>
                    </a:cubicBezTo>
                    <a:cubicBezTo>
                      <a:pt x="4" y="13"/>
                      <a:pt x="5" y="15"/>
                      <a:pt x="6" y="15"/>
                    </a:cubicBezTo>
                    <a:cubicBezTo>
                      <a:pt x="8" y="15"/>
                      <a:pt x="9" y="13"/>
                      <a:pt x="9" y="9"/>
                    </a:cubicBezTo>
                    <a:cubicBezTo>
                      <a:pt x="9"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6"/>
              <p:cNvSpPr>
                <a:spLocks/>
              </p:cNvSpPr>
              <p:nvPr/>
            </p:nvSpPr>
            <p:spPr bwMode="auto">
              <a:xfrm>
                <a:off x="3498850" y="3386138"/>
                <a:ext cx="17463" cy="41275"/>
              </a:xfrm>
              <a:custGeom>
                <a:avLst/>
                <a:gdLst>
                  <a:gd name="T0" fmla="*/ 8 w 8"/>
                  <a:gd name="T1" fmla="*/ 0 h 18"/>
                  <a:gd name="T2" fmla="*/ 8 w 8"/>
                  <a:gd name="T3" fmla="*/ 18 h 18"/>
                  <a:gd name="T4" fmla="*/ 4 w 8"/>
                  <a:gd name="T5" fmla="*/ 18 h 18"/>
                  <a:gd name="T6" fmla="*/ 4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4" y="18"/>
                      <a:pt x="4" y="18"/>
                      <a:pt x="4" y="18"/>
                    </a:cubicBezTo>
                    <a:cubicBezTo>
                      <a:pt x="4" y="5"/>
                      <a:pt x="4" y="5"/>
                      <a:pt x="4" y="5"/>
                    </a:cubicBezTo>
                    <a:cubicBezTo>
                      <a:pt x="4" y="5"/>
                      <a:pt x="3" y="5"/>
                      <a:pt x="3" y="5"/>
                    </a:cubicBezTo>
                    <a:cubicBezTo>
                      <a:pt x="3" y="5"/>
                      <a:pt x="3" y="5"/>
                      <a:pt x="2" y="6"/>
                    </a:cubicBezTo>
                    <a:cubicBezTo>
                      <a:pt x="1" y="6"/>
                      <a:pt x="1" y="6"/>
                      <a:pt x="1" y="6"/>
                    </a:cubicBezTo>
                    <a:cubicBezTo>
                      <a:pt x="1" y="6"/>
                      <a:pt x="0" y="6"/>
                      <a:pt x="0" y="6"/>
                    </a:cubicBezTo>
                    <a:cubicBezTo>
                      <a:pt x="0" y="3"/>
                      <a:pt x="0" y="3"/>
                      <a:pt x="0" y="3"/>
                    </a:cubicBezTo>
                    <a:cubicBezTo>
                      <a:pt x="1" y="2"/>
                      <a:pt x="2" y="2"/>
                      <a:pt x="3" y="2"/>
                    </a:cubicBezTo>
                    <a:cubicBezTo>
                      <a:pt x="4" y="1"/>
                      <a:pt x="4"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7"/>
              <p:cNvSpPr>
                <a:spLocks noEditPoints="1"/>
              </p:cNvSpPr>
              <p:nvPr/>
            </p:nvSpPr>
            <p:spPr bwMode="auto">
              <a:xfrm>
                <a:off x="3429000" y="3441700"/>
                <a:ext cx="28575" cy="38100"/>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8"/>
              <p:cNvSpPr>
                <a:spLocks/>
              </p:cNvSpPr>
              <p:nvPr/>
            </p:nvSpPr>
            <p:spPr bwMode="auto">
              <a:xfrm>
                <a:off x="3467100" y="3441700"/>
                <a:ext cx="15875" cy="36513"/>
              </a:xfrm>
              <a:custGeom>
                <a:avLst/>
                <a:gdLst>
                  <a:gd name="T0" fmla="*/ 7 w 7"/>
                  <a:gd name="T1" fmla="*/ 0 h 16"/>
                  <a:gd name="T2" fmla="*/ 7 w 7"/>
                  <a:gd name="T3" fmla="*/ 16 h 16"/>
                  <a:gd name="T4" fmla="*/ 3 w 7"/>
                  <a:gd name="T5" fmla="*/ 16 h 16"/>
                  <a:gd name="T6" fmla="*/ 3 w 7"/>
                  <a:gd name="T7" fmla="*/ 4 h 16"/>
                  <a:gd name="T8" fmla="*/ 3 w 7"/>
                  <a:gd name="T9" fmla="*/ 4 h 16"/>
                  <a:gd name="T10" fmla="*/ 2 w 7"/>
                  <a:gd name="T11" fmla="*/ 4 h 16"/>
                  <a:gd name="T12" fmla="*/ 1 w 7"/>
                  <a:gd name="T13" fmla="*/ 5 h 16"/>
                  <a:gd name="T14" fmla="*/ 0 w 7"/>
                  <a:gd name="T15" fmla="*/ 5 h 16"/>
                  <a:gd name="T16" fmla="*/ 0 w 7"/>
                  <a:gd name="T17" fmla="*/ 2 h 16"/>
                  <a:gd name="T18" fmla="*/ 3 w 7"/>
                  <a:gd name="T19" fmla="*/ 1 h 16"/>
                  <a:gd name="T20" fmla="*/ 5 w 7"/>
                  <a:gd name="T21" fmla="*/ 0 h 16"/>
                  <a:gd name="T22" fmla="*/ 7 w 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6">
                    <a:moveTo>
                      <a:pt x="7" y="0"/>
                    </a:moveTo>
                    <a:cubicBezTo>
                      <a:pt x="7" y="16"/>
                      <a:pt x="7" y="16"/>
                      <a:pt x="7" y="16"/>
                    </a:cubicBezTo>
                    <a:cubicBezTo>
                      <a:pt x="3" y="16"/>
                      <a:pt x="3" y="16"/>
                      <a:pt x="3" y="16"/>
                    </a:cubicBezTo>
                    <a:cubicBezTo>
                      <a:pt x="3" y="4"/>
                      <a:pt x="3" y="4"/>
                      <a:pt x="3" y="4"/>
                    </a:cubicBezTo>
                    <a:cubicBezTo>
                      <a:pt x="3" y="4"/>
                      <a:pt x="3" y="4"/>
                      <a:pt x="3" y="4"/>
                    </a:cubicBezTo>
                    <a:cubicBezTo>
                      <a:pt x="2" y="4"/>
                      <a:pt x="2" y="4"/>
                      <a:pt x="2" y="4"/>
                    </a:cubicBezTo>
                    <a:cubicBezTo>
                      <a:pt x="2" y="5"/>
                      <a:pt x="1" y="5"/>
                      <a:pt x="1" y="5"/>
                    </a:cubicBezTo>
                    <a:cubicBezTo>
                      <a:pt x="0" y="5"/>
                      <a:pt x="0" y="5"/>
                      <a:pt x="0" y="5"/>
                    </a:cubicBezTo>
                    <a:cubicBezTo>
                      <a:pt x="0" y="2"/>
                      <a:pt x="0" y="2"/>
                      <a:pt x="0" y="2"/>
                    </a:cubicBezTo>
                    <a:cubicBezTo>
                      <a:pt x="1" y="2"/>
                      <a:pt x="2" y="1"/>
                      <a:pt x="3" y="1"/>
                    </a:cubicBezTo>
                    <a:cubicBezTo>
                      <a:pt x="3" y="1"/>
                      <a:pt x="5" y="0"/>
                      <a:pt x="5" y="0"/>
                    </a:cubicBezTo>
                    <a:lnTo>
                      <a:pt x="7"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99"/>
              <p:cNvSpPr>
                <a:spLocks noEditPoints="1"/>
              </p:cNvSpPr>
              <p:nvPr/>
            </p:nvSpPr>
            <p:spPr bwMode="auto">
              <a:xfrm>
                <a:off x="3494088" y="3441700"/>
                <a:ext cx="28575" cy="38100"/>
              </a:xfrm>
              <a:custGeom>
                <a:avLst/>
                <a:gdLst>
                  <a:gd name="T0" fmla="*/ 6 w 13"/>
                  <a:gd name="T1" fmla="*/ 17 h 17"/>
                  <a:gd name="T2" fmla="*/ 0 w 13"/>
                  <a:gd name="T3" fmla="*/ 8 h 17"/>
                  <a:gd name="T4" fmla="*/ 2 w 13"/>
                  <a:gd name="T5" fmla="*/ 2 h 17"/>
                  <a:gd name="T6" fmla="*/ 7 w 13"/>
                  <a:gd name="T7" fmla="*/ 0 h 17"/>
                  <a:gd name="T8" fmla="*/ 13 w 13"/>
                  <a:gd name="T9" fmla="*/ 8 h 17"/>
                  <a:gd name="T10" fmla="*/ 11 w 13"/>
                  <a:gd name="T11" fmla="*/ 15 h 17"/>
                  <a:gd name="T12" fmla="*/ 6 w 13"/>
                  <a:gd name="T13" fmla="*/ 17 h 17"/>
                  <a:gd name="T14" fmla="*/ 7 w 13"/>
                  <a:gd name="T15" fmla="*/ 2 h 17"/>
                  <a:gd name="T16" fmla="*/ 4 w 13"/>
                  <a:gd name="T17" fmla="*/ 8 h 17"/>
                  <a:gd name="T18" fmla="*/ 7 w 13"/>
                  <a:gd name="T19" fmla="*/ 14 h 17"/>
                  <a:gd name="T20" fmla="*/ 9 w 13"/>
                  <a:gd name="T21" fmla="*/ 8 h 17"/>
                  <a:gd name="T22" fmla="*/ 7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7" y="0"/>
                    </a:cubicBezTo>
                    <a:cubicBezTo>
                      <a:pt x="11" y="0"/>
                      <a:pt x="13" y="2"/>
                      <a:pt x="13" y="8"/>
                    </a:cubicBezTo>
                    <a:cubicBezTo>
                      <a:pt x="13" y="11"/>
                      <a:pt x="12" y="13"/>
                      <a:pt x="11" y="15"/>
                    </a:cubicBezTo>
                    <a:cubicBezTo>
                      <a:pt x="10" y="16"/>
                      <a:pt x="8" y="17"/>
                      <a:pt x="6" y="17"/>
                    </a:cubicBezTo>
                    <a:close/>
                    <a:moveTo>
                      <a:pt x="7" y="2"/>
                    </a:moveTo>
                    <a:cubicBezTo>
                      <a:pt x="5" y="2"/>
                      <a:pt x="4" y="4"/>
                      <a:pt x="4" y="8"/>
                    </a:cubicBezTo>
                    <a:cubicBezTo>
                      <a:pt x="4" y="12"/>
                      <a:pt x="5" y="14"/>
                      <a:pt x="7" y="14"/>
                    </a:cubicBezTo>
                    <a:cubicBezTo>
                      <a:pt x="8" y="14"/>
                      <a:pt x="9" y="12"/>
                      <a:pt x="9" y="8"/>
                    </a:cubicBezTo>
                    <a:cubicBezTo>
                      <a:pt x="9" y="4"/>
                      <a:pt x="8" y="2"/>
                      <a:pt x="7"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0"/>
              <p:cNvSpPr>
                <a:spLocks noEditPoints="1"/>
              </p:cNvSpPr>
              <p:nvPr/>
            </p:nvSpPr>
            <p:spPr bwMode="auto">
              <a:xfrm>
                <a:off x="3429000" y="3495675"/>
                <a:ext cx="28575" cy="38100"/>
              </a:xfrm>
              <a:custGeom>
                <a:avLst/>
                <a:gdLst>
                  <a:gd name="T0" fmla="*/ 6 w 13"/>
                  <a:gd name="T1" fmla="*/ 17 h 17"/>
                  <a:gd name="T2" fmla="*/ 0 w 13"/>
                  <a:gd name="T3" fmla="*/ 9 h 17"/>
                  <a:gd name="T4" fmla="*/ 2 w 13"/>
                  <a:gd name="T5" fmla="*/ 2 h 17"/>
                  <a:gd name="T6" fmla="*/ 7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7"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01"/>
              <p:cNvSpPr>
                <a:spLocks noEditPoints="1"/>
              </p:cNvSpPr>
              <p:nvPr/>
            </p:nvSpPr>
            <p:spPr bwMode="auto">
              <a:xfrm>
                <a:off x="3462338" y="3495675"/>
                <a:ext cx="30163" cy="38100"/>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1"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02"/>
              <p:cNvSpPr>
                <a:spLocks/>
              </p:cNvSpPr>
              <p:nvPr/>
            </p:nvSpPr>
            <p:spPr bwMode="auto">
              <a:xfrm>
                <a:off x="3498850" y="3495675"/>
                <a:ext cx="17463" cy="38100"/>
              </a:xfrm>
              <a:custGeom>
                <a:avLst/>
                <a:gdLst>
                  <a:gd name="T0" fmla="*/ 8 w 8"/>
                  <a:gd name="T1" fmla="*/ 0 h 17"/>
                  <a:gd name="T2" fmla="*/ 8 w 8"/>
                  <a:gd name="T3" fmla="*/ 17 h 17"/>
                  <a:gd name="T4" fmla="*/ 4 w 8"/>
                  <a:gd name="T5" fmla="*/ 17 h 17"/>
                  <a:gd name="T6" fmla="*/ 4 w 8"/>
                  <a:gd name="T7" fmla="*/ 4 h 17"/>
                  <a:gd name="T8" fmla="*/ 3 w 8"/>
                  <a:gd name="T9" fmla="*/ 4 h 17"/>
                  <a:gd name="T10" fmla="*/ 2 w 8"/>
                  <a:gd name="T11" fmla="*/ 5 h 17"/>
                  <a:gd name="T12" fmla="*/ 1 w 8"/>
                  <a:gd name="T13" fmla="*/ 5 h 17"/>
                  <a:gd name="T14" fmla="*/ 0 w 8"/>
                  <a:gd name="T15" fmla="*/ 5 h 17"/>
                  <a:gd name="T16" fmla="*/ 0 w 8"/>
                  <a:gd name="T17" fmla="*/ 2 h 17"/>
                  <a:gd name="T18" fmla="*/ 3 w 8"/>
                  <a:gd name="T19" fmla="*/ 1 h 17"/>
                  <a:gd name="T20" fmla="*/ 5 w 8"/>
                  <a:gd name="T21" fmla="*/ 0 h 17"/>
                  <a:gd name="T22" fmla="*/ 8 w 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7">
                    <a:moveTo>
                      <a:pt x="8" y="0"/>
                    </a:moveTo>
                    <a:cubicBezTo>
                      <a:pt x="8" y="17"/>
                      <a:pt x="8" y="17"/>
                      <a:pt x="8" y="17"/>
                    </a:cubicBezTo>
                    <a:cubicBezTo>
                      <a:pt x="4" y="17"/>
                      <a:pt x="4" y="17"/>
                      <a:pt x="4" y="17"/>
                    </a:cubicBezTo>
                    <a:cubicBezTo>
                      <a:pt x="4" y="4"/>
                      <a:pt x="4" y="4"/>
                      <a:pt x="4" y="4"/>
                    </a:cubicBezTo>
                    <a:cubicBezTo>
                      <a:pt x="4" y="4"/>
                      <a:pt x="3" y="4"/>
                      <a:pt x="3" y="4"/>
                    </a:cubicBezTo>
                    <a:cubicBezTo>
                      <a:pt x="3" y="4"/>
                      <a:pt x="3" y="5"/>
                      <a:pt x="2" y="5"/>
                    </a:cubicBezTo>
                    <a:cubicBezTo>
                      <a:pt x="1" y="5"/>
                      <a:pt x="1" y="5"/>
                      <a:pt x="1" y="5"/>
                    </a:cubicBezTo>
                    <a:cubicBezTo>
                      <a:pt x="1" y="5"/>
                      <a:pt x="0" y="5"/>
                      <a:pt x="0" y="5"/>
                    </a:cubicBezTo>
                    <a:cubicBezTo>
                      <a:pt x="0" y="2"/>
                      <a:pt x="0" y="2"/>
                      <a:pt x="0" y="2"/>
                    </a:cubicBezTo>
                    <a:cubicBezTo>
                      <a:pt x="1" y="2"/>
                      <a:pt x="2" y="2"/>
                      <a:pt x="3" y="1"/>
                    </a:cubicBezTo>
                    <a:cubicBezTo>
                      <a:pt x="4" y="0"/>
                      <a:pt x="4" y="0"/>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03"/>
              <p:cNvSpPr>
                <a:spLocks/>
              </p:cNvSpPr>
              <p:nvPr/>
            </p:nvSpPr>
            <p:spPr bwMode="auto">
              <a:xfrm>
                <a:off x="3565525" y="3386138"/>
                <a:ext cx="17463" cy="41275"/>
              </a:xfrm>
              <a:custGeom>
                <a:avLst/>
                <a:gdLst>
                  <a:gd name="T0" fmla="*/ 8 w 8"/>
                  <a:gd name="T1" fmla="*/ 0 h 18"/>
                  <a:gd name="T2" fmla="*/ 8 w 8"/>
                  <a:gd name="T3" fmla="*/ 18 h 18"/>
                  <a:gd name="T4" fmla="*/ 3 w 8"/>
                  <a:gd name="T5" fmla="*/ 18 h 18"/>
                  <a:gd name="T6" fmla="*/ 3 w 8"/>
                  <a:gd name="T7" fmla="*/ 5 h 18"/>
                  <a:gd name="T8" fmla="*/ 3 w 8"/>
                  <a:gd name="T9" fmla="*/ 5 h 18"/>
                  <a:gd name="T10" fmla="*/ 2 w 8"/>
                  <a:gd name="T11" fmla="*/ 6 h 18"/>
                  <a:gd name="T12" fmla="*/ 1 w 8"/>
                  <a:gd name="T13" fmla="*/ 6 h 18"/>
                  <a:gd name="T14" fmla="*/ 0 w 8"/>
                  <a:gd name="T15" fmla="*/ 6 h 18"/>
                  <a:gd name="T16" fmla="*/ 0 w 8"/>
                  <a:gd name="T17" fmla="*/ 3 h 18"/>
                  <a:gd name="T18" fmla="*/ 3 w 8"/>
                  <a:gd name="T19" fmla="*/ 2 h 18"/>
                  <a:gd name="T20" fmla="*/ 5 w 8"/>
                  <a:gd name="T21" fmla="*/ 0 h 18"/>
                  <a:gd name="T22" fmla="*/ 8 w 8"/>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8">
                    <a:moveTo>
                      <a:pt x="8" y="0"/>
                    </a:moveTo>
                    <a:cubicBezTo>
                      <a:pt x="8" y="18"/>
                      <a:pt x="8" y="18"/>
                      <a:pt x="8" y="18"/>
                    </a:cubicBezTo>
                    <a:cubicBezTo>
                      <a:pt x="3" y="18"/>
                      <a:pt x="3" y="18"/>
                      <a:pt x="3" y="18"/>
                    </a:cubicBezTo>
                    <a:cubicBezTo>
                      <a:pt x="3" y="5"/>
                      <a:pt x="3" y="5"/>
                      <a:pt x="3" y="5"/>
                    </a:cubicBezTo>
                    <a:cubicBezTo>
                      <a:pt x="3" y="5"/>
                      <a:pt x="3" y="5"/>
                      <a:pt x="3" y="5"/>
                    </a:cubicBezTo>
                    <a:cubicBezTo>
                      <a:pt x="3" y="5"/>
                      <a:pt x="2" y="5"/>
                      <a:pt x="2" y="6"/>
                    </a:cubicBezTo>
                    <a:cubicBezTo>
                      <a:pt x="2" y="6"/>
                      <a:pt x="1" y="6"/>
                      <a:pt x="1" y="6"/>
                    </a:cubicBezTo>
                    <a:cubicBezTo>
                      <a:pt x="0" y="6"/>
                      <a:pt x="0" y="6"/>
                      <a:pt x="0" y="6"/>
                    </a:cubicBezTo>
                    <a:cubicBezTo>
                      <a:pt x="0" y="3"/>
                      <a:pt x="0" y="3"/>
                      <a:pt x="0" y="3"/>
                    </a:cubicBezTo>
                    <a:cubicBezTo>
                      <a:pt x="1" y="2"/>
                      <a:pt x="2" y="2"/>
                      <a:pt x="3" y="2"/>
                    </a:cubicBezTo>
                    <a:cubicBezTo>
                      <a:pt x="3" y="1"/>
                      <a:pt x="5" y="1"/>
                      <a:pt x="5"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4"/>
              <p:cNvSpPr>
                <a:spLocks noEditPoints="1"/>
              </p:cNvSpPr>
              <p:nvPr/>
            </p:nvSpPr>
            <p:spPr bwMode="auto">
              <a:xfrm>
                <a:off x="3560763" y="3441700"/>
                <a:ext cx="28575" cy="38100"/>
              </a:xfrm>
              <a:custGeom>
                <a:avLst/>
                <a:gdLst>
                  <a:gd name="T0" fmla="*/ 6 w 13"/>
                  <a:gd name="T1" fmla="*/ 17 h 17"/>
                  <a:gd name="T2" fmla="*/ 0 w 13"/>
                  <a:gd name="T3" fmla="*/ 8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2 h 17"/>
                  <a:gd name="T16" fmla="*/ 4 w 13"/>
                  <a:gd name="T17" fmla="*/ 8 h 17"/>
                  <a:gd name="T18" fmla="*/ 6 w 13"/>
                  <a:gd name="T19" fmla="*/ 14 h 17"/>
                  <a:gd name="T20" fmla="*/ 9 w 13"/>
                  <a:gd name="T21" fmla="*/ 8 h 17"/>
                  <a:gd name="T22" fmla="*/ 6 w 13"/>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8"/>
                    </a:cubicBezTo>
                    <a:cubicBezTo>
                      <a:pt x="0" y="6"/>
                      <a:pt x="1" y="3"/>
                      <a:pt x="2" y="2"/>
                    </a:cubicBezTo>
                    <a:cubicBezTo>
                      <a:pt x="3" y="0"/>
                      <a:pt x="5" y="0"/>
                      <a:pt x="6" y="0"/>
                    </a:cubicBezTo>
                    <a:cubicBezTo>
                      <a:pt x="10" y="0"/>
                      <a:pt x="13" y="2"/>
                      <a:pt x="13" y="8"/>
                    </a:cubicBezTo>
                    <a:cubicBezTo>
                      <a:pt x="13" y="11"/>
                      <a:pt x="12" y="13"/>
                      <a:pt x="11" y="15"/>
                    </a:cubicBezTo>
                    <a:cubicBezTo>
                      <a:pt x="10" y="16"/>
                      <a:pt x="8" y="17"/>
                      <a:pt x="6" y="17"/>
                    </a:cubicBezTo>
                    <a:close/>
                    <a:moveTo>
                      <a:pt x="6" y="2"/>
                    </a:moveTo>
                    <a:cubicBezTo>
                      <a:pt x="5" y="2"/>
                      <a:pt x="4" y="4"/>
                      <a:pt x="4" y="8"/>
                    </a:cubicBezTo>
                    <a:cubicBezTo>
                      <a:pt x="4" y="12"/>
                      <a:pt x="5" y="14"/>
                      <a:pt x="6" y="14"/>
                    </a:cubicBezTo>
                    <a:cubicBezTo>
                      <a:pt x="8" y="14"/>
                      <a:pt x="9" y="12"/>
                      <a:pt x="9" y="8"/>
                    </a:cubicBezTo>
                    <a:cubicBezTo>
                      <a:pt x="9" y="4"/>
                      <a:pt x="8" y="2"/>
                      <a:pt x="6" y="2"/>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05"/>
              <p:cNvSpPr>
                <a:spLocks noEditPoints="1"/>
              </p:cNvSpPr>
              <p:nvPr/>
            </p:nvSpPr>
            <p:spPr bwMode="auto">
              <a:xfrm>
                <a:off x="3560763" y="3495675"/>
                <a:ext cx="28575" cy="38100"/>
              </a:xfrm>
              <a:custGeom>
                <a:avLst/>
                <a:gdLst>
                  <a:gd name="T0" fmla="*/ 6 w 13"/>
                  <a:gd name="T1" fmla="*/ 17 h 17"/>
                  <a:gd name="T2" fmla="*/ 0 w 13"/>
                  <a:gd name="T3" fmla="*/ 9 h 17"/>
                  <a:gd name="T4" fmla="*/ 2 w 13"/>
                  <a:gd name="T5" fmla="*/ 2 h 17"/>
                  <a:gd name="T6" fmla="*/ 6 w 13"/>
                  <a:gd name="T7" fmla="*/ 0 h 17"/>
                  <a:gd name="T8" fmla="*/ 13 w 13"/>
                  <a:gd name="T9" fmla="*/ 8 h 17"/>
                  <a:gd name="T10" fmla="*/ 11 w 13"/>
                  <a:gd name="T11" fmla="*/ 15 h 17"/>
                  <a:gd name="T12" fmla="*/ 6 w 13"/>
                  <a:gd name="T13" fmla="*/ 17 h 17"/>
                  <a:gd name="T14" fmla="*/ 6 w 13"/>
                  <a:gd name="T15" fmla="*/ 3 h 17"/>
                  <a:gd name="T16" fmla="*/ 4 w 13"/>
                  <a:gd name="T17" fmla="*/ 9 h 17"/>
                  <a:gd name="T18" fmla="*/ 6 w 13"/>
                  <a:gd name="T19" fmla="*/ 14 h 17"/>
                  <a:gd name="T20" fmla="*/ 9 w 13"/>
                  <a:gd name="T21" fmla="*/ 8 h 17"/>
                  <a:gd name="T22" fmla="*/ 6 w 13"/>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
                    <a:moveTo>
                      <a:pt x="6" y="17"/>
                    </a:moveTo>
                    <a:cubicBezTo>
                      <a:pt x="2" y="17"/>
                      <a:pt x="0" y="14"/>
                      <a:pt x="0" y="9"/>
                    </a:cubicBezTo>
                    <a:cubicBezTo>
                      <a:pt x="0" y="6"/>
                      <a:pt x="1" y="4"/>
                      <a:pt x="2" y="2"/>
                    </a:cubicBezTo>
                    <a:cubicBezTo>
                      <a:pt x="3" y="0"/>
                      <a:pt x="5" y="0"/>
                      <a:pt x="6" y="0"/>
                    </a:cubicBezTo>
                    <a:cubicBezTo>
                      <a:pt x="10" y="0"/>
                      <a:pt x="13" y="3"/>
                      <a:pt x="13" y="8"/>
                    </a:cubicBezTo>
                    <a:cubicBezTo>
                      <a:pt x="13" y="11"/>
                      <a:pt x="12" y="13"/>
                      <a:pt x="11" y="15"/>
                    </a:cubicBezTo>
                    <a:cubicBezTo>
                      <a:pt x="10" y="16"/>
                      <a:pt x="8" y="17"/>
                      <a:pt x="6" y="17"/>
                    </a:cubicBezTo>
                    <a:close/>
                    <a:moveTo>
                      <a:pt x="6" y="3"/>
                    </a:moveTo>
                    <a:cubicBezTo>
                      <a:pt x="5" y="3"/>
                      <a:pt x="4" y="5"/>
                      <a:pt x="4" y="9"/>
                    </a:cubicBezTo>
                    <a:cubicBezTo>
                      <a:pt x="4" y="12"/>
                      <a:pt x="5" y="14"/>
                      <a:pt x="6" y="14"/>
                    </a:cubicBezTo>
                    <a:cubicBezTo>
                      <a:pt x="8" y="14"/>
                      <a:pt x="9" y="12"/>
                      <a:pt x="9" y="8"/>
                    </a:cubicBezTo>
                    <a:cubicBezTo>
                      <a:pt x="9"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6"/>
              <p:cNvSpPr>
                <a:spLocks noEditPoints="1"/>
              </p:cNvSpPr>
              <p:nvPr/>
            </p:nvSpPr>
            <p:spPr bwMode="auto">
              <a:xfrm>
                <a:off x="3527425" y="3386138"/>
                <a:ext cx="26988" cy="41275"/>
              </a:xfrm>
              <a:custGeom>
                <a:avLst/>
                <a:gdLst>
                  <a:gd name="T0" fmla="*/ 6 w 12"/>
                  <a:gd name="T1" fmla="*/ 18 h 18"/>
                  <a:gd name="T2" fmla="*/ 0 w 12"/>
                  <a:gd name="T3" fmla="*/ 9 h 18"/>
                  <a:gd name="T4" fmla="*/ 1 w 12"/>
                  <a:gd name="T5" fmla="*/ 3 h 18"/>
                  <a:gd name="T6" fmla="*/ 7 w 12"/>
                  <a:gd name="T7" fmla="*/ 0 h 18"/>
                  <a:gd name="T8" fmla="*/ 12 w 12"/>
                  <a:gd name="T9" fmla="*/ 9 h 18"/>
                  <a:gd name="T10" fmla="*/ 11 w 12"/>
                  <a:gd name="T11" fmla="*/ 15 h 18"/>
                  <a:gd name="T12" fmla="*/ 6 w 12"/>
                  <a:gd name="T13" fmla="*/ 18 h 18"/>
                  <a:gd name="T14" fmla="*/ 6 w 12"/>
                  <a:gd name="T15" fmla="*/ 3 h 18"/>
                  <a:gd name="T16" fmla="*/ 4 w 12"/>
                  <a:gd name="T17" fmla="*/ 9 h 18"/>
                  <a:gd name="T18" fmla="*/ 6 w 12"/>
                  <a:gd name="T19" fmla="*/ 15 h 18"/>
                  <a:gd name="T20" fmla="*/ 8 w 12"/>
                  <a:gd name="T21" fmla="*/ 9 h 18"/>
                  <a:gd name="T22" fmla="*/ 6 w 12"/>
                  <a:gd name="T2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8">
                    <a:moveTo>
                      <a:pt x="6" y="18"/>
                    </a:moveTo>
                    <a:cubicBezTo>
                      <a:pt x="2" y="18"/>
                      <a:pt x="0" y="15"/>
                      <a:pt x="0" y="9"/>
                    </a:cubicBezTo>
                    <a:cubicBezTo>
                      <a:pt x="0" y="6"/>
                      <a:pt x="0" y="4"/>
                      <a:pt x="1" y="3"/>
                    </a:cubicBezTo>
                    <a:cubicBezTo>
                      <a:pt x="3" y="1"/>
                      <a:pt x="4" y="0"/>
                      <a:pt x="7" y="0"/>
                    </a:cubicBezTo>
                    <a:cubicBezTo>
                      <a:pt x="10" y="0"/>
                      <a:pt x="12" y="3"/>
                      <a:pt x="12" y="9"/>
                    </a:cubicBezTo>
                    <a:cubicBezTo>
                      <a:pt x="12" y="12"/>
                      <a:pt x="12" y="14"/>
                      <a:pt x="11" y="15"/>
                    </a:cubicBezTo>
                    <a:cubicBezTo>
                      <a:pt x="10" y="17"/>
                      <a:pt x="8" y="18"/>
                      <a:pt x="6" y="18"/>
                    </a:cubicBezTo>
                    <a:close/>
                    <a:moveTo>
                      <a:pt x="6" y="3"/>
                    </a:moveTo>
                    <a:cubicBezTo>
                      <a:pt x="5" y="3"/>
                      <a:pt x="4" y="5"/>
                      <a:pt x="4" y="9"/>
                    </a:cubicBezTo>
                    <a:cubicBezTo>
                      <a:pt x="4" y="13"/>
                      <a:pt x="5" y="15"/>
                      <a:pt x="6" y="15"/>
                    </a:cubicBezTo>
                    <a:cubicBezTo>
                      <a:pt x="8" y="15"/>
                      <a:pt x="8" y="13"/>
                      <a:pt x="8" y="9"/>
                    </a:cubicBezTo>
                    <a:cubicBezTo>
                      <a:pt x="8" y="5"/>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7"/>
              <p:cNvSpPr>
                <a:spLocks/>
              </p:cNvSpPr>
              <p:nvPr/>
            </p:nvSpPr>
            <p:spPr bwMode="auto">
              <a:xfrm>
                <a:off x="3529013" y="3441700"/>
                <a:ext cx="19050" cy="36513"/>
              </a:xfrm>
              <a:custGeom>
                <a:avLst/>
                <a:gdLst>
                  <a:gd name="T0" fmla="*/ 8 w 8"/>
                  <a:gd name="T1" fmla="*/ 0 h 16"/>
                  <a:gd name="T2" fmla="*/ 8 w 8"/>
                  <a:gd name="T3" fmla="*/ 16 h 16"/>
                  <a:gd name="T4" fmla="*/ 5 w 8"/>
                  <a:gd name="T5" fmla="*/ 16 h 16"/>
                  <a:gd name="T6" fmla="*/ 5 w 8"/>
                  <a:gd name="T7" fmla="*/ 4 h 16"/>
                  <a:gd name="T8" fmla="*/ 4 w 8"/>
                  <a:gd name="T9" fmla="*/ 4 h 16"/>
                  <a:gd name="T10" fmla="*/ 3 w 8"/>
                  <a:gd name="T11" fmla="*/ 4 h 16"/>
                  <a:gd name="T12" fmla="*/ 1 w 8"/>
                  <a:gd name="T13" fmla="*/ 5 h 16"/>
                  <a:gd name="T14" fmla="*/ 0 w 8"/>
                  <a:gd name="T15" fmla="*/ 5 h 16"/>
                  <a:gd name="T16" fmla="*/ 0 w 8"/>
                  <a:gd name="T17" fmla="*/ 2 h 16"/>
                  <a:gd name="T18" fmla="*/ 3 w 8"/>
                  <a:gd name="T19" fmla="*/ 1 h 16"/>
                  <a:gd name="T20" fmla="*/ 6 w 8"/>
                  <a:gd name="T21" fmla="*/ 0 h 16"/>
                  <a:gd name="T22" fmla="*/ 8 w 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8" y="0"/>
                    </a:moveTo>
                    <a:cubicBezTo>
                      <a:pt x="8" y="16"/>
                      <a:pt x="8" y="16"/>
                      <a:pt x="8" y="16"/>
                    </a:cubicBezTo>
                    <a:cubicBezTo>
                      <a:pt x="5" y="16"/>
                      <a:pt x="5" y="16"/>
                      <a:pt x="5" y="16"/>
                    </a:cubicBezTo>
                    <a:cubicBezTo>
                      <a:pt x="5" y="4"/>
                      <a:pt x="5" y="4"/>
                      <a:pt x="5" y="4"/>
                    </a:cubicBezTo>
                    <a:cubicBezTo>
                      <a:pt x="4" y="4"/>
                      <a:pt x="4" y="4"/>
                      <a:pt x="4" y="4"/>
                    </a:cubicBezTo>
                    <a:cubicBezTo>
                      <a:pt x="3" y="4"/>
                      <a:pt x="3" y="4"/>
                      <a:pt x="3" y="4"/>
                    </a:cubicBezTo>
                    <a:cubicBezTo>
                      <a:pt x="2" y="5"/>
                      <a:pt x="2" y="5"/>
                      <a:pt x="1" y="5"/>
                    </a:cubicBezTo>
                    <a:cubicBezTo>
                      <a:pt x="1" y="5"/>
                      <a:pt x="1" y="5"/>
                      <a:pt x="0" y="5"/>
                    </a:cubicBezTo>
                    <a:cubicBezTo>
                      <a:pt x="0" y="2"/>
                      <a:pt x="0" y="2"/>
                      <a:pt x="0" y="2"/>
                    </a:cubicBezTo>
                    <a:cubicBezTo>
                      <a:pt x="1" y="2"/>
                      <a:pt x="3" y="1"/>
                      <a:pt x="3" y="1"/>
                    </a:cubicBezTo>
                    <a:cubicBezTo>
                      <a:pt x="5" y="1"/>
                      <a:pt x="5" y="0"/>
                      <a:pt x="6" y="0"/>
                    </a:cubicBezTo>
                    <a:lnTo>
                      <a:pt x="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8"/>
              <p:cNvSpPr>
                <a:spLocks noEditPoints="1"/>
              </p:cNvSpPr>
              <p:nvPr/>
            </p:nvSpPr>
            <p:spPr bwMode="auto">
              <a:xfrm>
                <a:off x="3527425" y="3495675"/>
                <a:ext cx="26988" cy="38100"/>
              </a:xfrm>
              <a:custGeom>
                <a:avLst/>
                <a:gdLst>
                  <a:gd name="T0" fmla="*/ 6 w 12"/>
                  <a:gd name="T1" fmla="*/ 17 h 17"/>
                  <a:gd name="T2" fmla="*/ 0 w 12"/>
                  <a:gd name="T3" fmla="*/ 9 h 17"/>
                  <a:gd name="T4" fmla="*/ 1 w 12"/>
                  <a:gd name="T5" fmla="*/ 2 h 17"/>
                  <a:gd name="T6" fmla="*/ 7 w 12"/>
                  <a:gd name="T7" fmla="*/ 0 h 17"/>
                  <a:gd name="T8" fmla="*/ 12 w 12"/>
                  <a:gd name="T9" fmla="*/ 8 h 17"/>
                  <a:gd name="T10" fmla="*/ 11 w 12"/>
                  <a:gd name="T11" fmla="*/ 15 h 17"/>
                  <a:gd name="T12" fmla="*/ 6 w 12"/>
                  <a:gd name="T13" fmla="*/ 17 h 17"/>
                  <a:gd name="T14" fmla="*/ 6 w 12"/>
                  <a:gd name="T15" fmla="*/ 3 h 17"/>
                  <a:gd name="T16" fmla="*/ 4 w 12"/>
                  <a:gd name="T17" fmla="*/ 9 h 17"/>
                  <a:gd name="T18" fmla="*/ 6 w 12"/>
                  <a:gd name="T19" fmla="*/ 14 h 17"/>
                  <a:gd name="T20" fmla="*/ 8 w 12"/>
                  <a:gd name="T21" fmla="*/ 8 h 17"/>
                  <a:gd name="T22" fmla="*/ 6 w 12"/>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6" y="17"/>
                    </a:moveTo>
                    <a:cubicBezTo>
                      <a:pt x="2" y="17"/>
                      <a:pt x="0" y="14"/>
                      <a:pt x="0" y="9"/>
                    </a:cubicBezTo>
                    <a:cubicBezTo>
                      <a:pt x="0" y="6"/>
                      <a:pt x="0" y="4"/>
                      <a:pt x="1" y="2"/>
                    </a:cubicBezTo>
                    <a:cubicBezTo>
                      <a:pt x="3" y="0"/>
                      <a:pt x="4" y="0"/>
                      <a:pt x="7" y="0"/>
                    </a:cubicBezTo>
                    <a:cubicBezTo>
                      <a:pt x="10" y="0"/>
                      <a:pt x="12" y="3"/>
                      <a:pt x="12" y="8"/>
                    </a:cubicBezTo>
                    <a:cubicBezTo>
                      <a:pt x="12" y="11"/>
                      <a:pt x="12" y="13"/>
                      <a:pt x="11" y="15"/>
                    </a:cubicBezTo>
                    <a:cubicBezTo>
                      <a:pt x="10" y="16"/>
                      <a:pt x="8" y="17"/>
                      <a:pt x="6" y="17"/>
                    </a:cubicBezTo>
                    <a:close/>
                    <a:moveTo>
                      <a:pt x="6" y="3"/>
                    </a:moveTo>
                    <a:cubicBezTo>
                      <a:pt x="5" y="3"/>
                      <a:pt x="4" y="5"/>
                      <a:pt x="4" y="9"/>
                    </a:cubicBezTo>
                    <a:cubicBezTo>
                      <a:pt x="4" y="12"/>
                      <a:pt x="5" y="14"/>
                      <a:pt x="6" y="14"/>
                    </a:cubicBezTo>
                    <a:cubicBezTo>
                      <a:pt x="8" y="14"/>
                      <a:pt x="8" y="12"/>
                      <a:pt x="8" y="8"/>
                    </a:cubicBezTo>
                    <a:cubicBezTo>
                      <a:pt x="8" y="4"/>
                      <a:pt x="8" y="3"/>
                      <a:pt x="6"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9"/>
              <p:cNvSpPr>
                <a:spLocks noEditPoints="1"/>
              </p:cNvSpPr>
              <p:nvPr/>
            </p:nvSpPr>
            <p:spPr bwMode="auto">
              <a:xfrm>
                <a:off x="3487738" y="2201863"/>
                <a:ext cx="82550" cy="95250"/>
              </a:xfrm>
              <a:custGeom>
                <a:avLst/>
                <a:gdLst>
                  <a:gd name="T0" fmla="*/ 19 w 37"/>
                  <a:gd name="T1" fmla="*/ 2 h 43"/>
                  <a:gd name="T2" fmla="*/ 34 w 37"/>
                  <a:gd name="T3" fmla="*/ 6 h 43"/>
                  <a:gd name="T4" fmla="*/ 19 w 37"/>
                  <a:gd name="T5" fmla="*/ 11 h 43"/>
                  <a:gd name="T6" fmla="*/ 3 w 37"/>
                  <a:gd name="T7" fmla="*/ 6 h 43"/>
                  <a:gd name="T8" fmla="*/ 19 w 37"/>
                  <a:gd name="T9" fmla="*/ 2 h 43"/>
                  <a:gd name="T10" fmla="*/ 19 w 37"/>
                  <a:gd name="T11" fmla="*/ 0 h 43"/>
                  <a:gd name="T12" fmla="*/ 12 w 37"/>
                  <a:gd name="T13" fmla="*/ 0 h 43"/>
                  <a:gd name="T14" fmla="*/ 6 w 37"/>
                  <a:gd name="T15" fmla="*/ 2 h 43"/>
                  <a:gd name="T16" fmla="*/ 2 w 37"/>
                  <a:gd name="T17" fmla="*/ 4 h 43"/>
                  <a:gd name="T18" fmla="*/ 1 w 37"/>
                  <a:gd name="T19" fmla="*/ 6 h 43"/>
                  <a:gd name="T20" fmla="*/ 0 w 37"/>
                  <a:gd name="T21" fmla="*/ 7 h 43"/>
                  <a:gd name="T22" fmla="*/ 0 w 37"/>
                  <a:gd name="T23" fmla="*/ 36 h 43"/>
                  <a:gd name="T24" fmla="*/ 1 w 37"/>
                  <a:gd name="T25" fmla="*/ 37 h 43"/>
                  <a:gd name="T26" fmla="*/ 2 w 37"/>
                  <a:gd name="T27" fmla="*/ 39 h 43"/>
                  <a:gd name="T28" fmla="*/ 6 w 37"/>
                  <a:gd name="T29" fmla="*/ 41 h 43"/>
                  <a:gd name="T30" fmla="*/ 12 w 37"/>
                  <a:gd name="T31" fmla="*/ 42 h 43"/>
                  <a:gd name="T32" fmla="*/ 19 w 37"/>
                  <a:gd name="T33" fmla="*/ 43 h 43"/>
                  <a:gd name="T34" fmla="*/ 32 w 37"/>
                  <a:gd name="T35" fmla="*/ 41 h 43"/>
                  <a:gd name="T36" fmla="*/ 35 w 37"/>
                  <a:gd name="T37" fmla="*/ 39 h 43"/>
                  <a:gd name="T38" fmla="*/ 36 w 37"/>
                  <a:gd name="T39" fmla="*/ 37 h 43"/>
                  <a:gd name="T40" fmla="*/ 37 w 37"/>
                  <a:gd name="T41" fmla="*/ 36 h 43"/>
                  <a:gd name="T42" fmla="*/ 37 w 37"/>
                  <a:gd name="T43" fmla="*/ 7 h 43"/>
                  <a:gd name="T44" fmla="*/ 35 w 37"/>
                  <a:gd name="T45" fmla="*/ 4 h 43"/>
                  <a:gd name="T46" fmla="*/ 32 w 37"/>
                  <a:gd name="T47" fmla="*/ 2 h 43"/>
                  <a:gd name="T48" fmla="*/ 26 w 37"/>
                  <a:gd name="T49" fmla="*/ 0 h 43"/>
                  <a:gd name="T50" fmla="*/ 19 w 37"/>
                  <a:gd name="T5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3">
                    <a:moveTo>
                      <a:pt x="19" y="2"/>
                    </a:moveTo>
                    <a:cubicBezTo>
                      <a:pt x="27" y="2"/>
                      <a:pt x="34" y="4"/>
                      <a:pt x="34" y="6"/>
                    </a:cubicBezTo>
                    <a:cubicBezTo>
                      <a:pt x="34" y="9"/>
                      <a:pt x="27" y="11"/>
                      <a:pt x="19" y="11"/>
                    </a:cubicBezTo>
                    <a:cubicBezTo>
                      <a:pt x="10" y="11"/>
                      <a:pt x="3" y="9"/>
                      <a:pt x="3" y="6"/>
                    </a:cubicBezTo>
                    <a:cubicBezTo>
                      <a:pt x="3" y="4"/>
                      <a:pt x="10" y="2"/>
                      <a:pt x="19" y="2"/>
                    </a:cubicBezTo>
                    <a:close/>
                    <a:moveTo>
                      <a:pt x="19" y="0"/>
                    </a:moveTo>
                    <a:cubicBezTo>
                      <a:pt x="12" y="0"/>
                      <a:pt x="12" y="0"/>
                      <a:pt x="12" y="0"/>
                    </a:cubicBezTo>
                    <a:cubicBezTo>
                      <a:pt x="6" y="2"/>
                      <a:pt x="6" y="2"/>
                      <a:pt x="6" y="2"/>
                    </a:cubicBezTo>
                    <a:cubicBezTo>
                      <a:pt x="2" y="4"/>
                      <a:pt x="2" y="4"/>
                      <a:pt x="2" y="4"/>
                    </a:cubicBezTo>
                    <a:cubicBezTo>
                      <a:pt x="1" y="6"/>
                      <a:pt x="1" y="6"/>
                      <a:pt x="1" y="6"/>
                    </a:cubicBezTo>
                    <a:cubicBezTo>
                      <a:pt x="0" y="7"/>
                      <a:pt x="0" y="7"/>
                      <a:pt x="0" y="7"/>
                    </a:cubicBezTo>
                    <a:cubicBezTo>
                      <a:pt x="0" y="36"/>
                      <a:pt x="0" y="36"/>
                      <a:pt x="0" y="36"/>
                    </a:cubicBezTo>
                    <a:cubicBezTo>
                      <a:pt x="1" y="37"/>
                      <a:pt x="1" y="37"/>
                      <a:pt x="1" y="37"/>
                    </a:cubicBezTo>
                    <a:cubicBezTo>
                      <a:pt x="2" y="39"/>
                      <a:pt x="2" y="39"/>
                      <a:pt x="2" y="39"/>
                    </a:cubicBezTo>
                    <a:cubicBezTo>
                      <a:pt x="6" y="41"/>
                      <a:pt x="6" y="41"/>
                      <a:pt x="6" y="41"/>
                    </a:cubicBezTo>
                    <a:cubicBezTo>
                      <a:pt x="12" y="42"/>
                      <a:pt x="12" y="42"/>
                      <a:pt x="12" y="42"/>
                    </a:cubicBezTo>
                    <a:cubicBezTo>
                      <a:pt x="14" y="43"/>
                      <a:pt x="16" y="43"/>
                      <a:pt x="19" y="43"/>
                    </a:cubicBezTo>
                    <a:cubicBezTo>
                      <a:pt x="24" y="43"/>
                      <a:pt x="28" y="42"/>
                      <a:pt x="32" y="41"/>
                    </a:cubicBezTo>
                    <a:cubicBezTo>
                      <a:pt x="33" y="40"/>
                      <a:pt x="35" y="39"/>
                      <a:pt x="35" y="39"/>
                    </a:cubicBezTo>
                    <a:cubicBezTo>
                      <a:pt x="36" y="38"/>
                      <a:pt x="36" y="38"/>
                      <a:pt x="36" y="37"/>
                    </a:cubicBezTo>
                    <a:cubicBezTo>
                      <a:pt x="37" y="37"/>
                      <a:pt x="37" y="36"/>
                      <a:pt x="37" y="36"/>
                    </a:cubicBezTo>
                    <a:cubicBezTo>
                      <a:pt x="37" y="7"/>
                      <a:pt x="37" y="7"/>
                      <a:pt x="37" y="7"/>
                    </a:cubicBezTo>
                    <a:cubicBezTo>
                      <a:pt x="37" y="6"/>
                      <a:pt x="36" y="5"/>
                      <a:pt x="35" y="4"/>
                    </a:cubicBezTo>
                    <a:cubicBezTo>
                      <a:pt x="35" y="3"/>
                      <a:pt x="33" y="3"/>
                      <a:pt x="32" y="2"/>
                    </a:cubicBezTo>
                    <a:cubicBezTo>
                      <a:pt x="30" y="1"/>
                      <a:pt x="28" y="1"/>
                      <a:pt x="26" y="0"/>
                    </a:cubicBezTo>
                    <a:cubicBezTo>
                      <a:pt x="24" y="0"/>
                      <a:pt x="21" y="0"/>
                      <a:pt x="19"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10"/>
              <p:cNvSpPr>
                <a:spLocks noEditPoints="1"/>
              </p:cNvSpPr>
              <p:nvPr/>
            </p:nvSpPr>
            <p:spPr bwMode="auto">
              <a:xfrm>
                <a:off x="3640138" y="2495550"/>
                <a:ext cx="92075" cy="106363"/>
              </a:xfrm>
              <a:custGeom>
                <a:avLst/>
                <a:gdLst>
                  <a:gd name="T0" fmla="*/ 21 w 41"/>
                  <a:gd name="T1" fmla="*/ 3 h 48"/>
                  <a:gd name="T2" fmla="*/ 38 w 41"/>
                  <a:gd name="T3" fmla="*/ 7 h 48"/>
                  <a:gd name="T4" fmla="*/ 21 w 41"/>
                  <a:gd name="T5" fmla="*/ 12 h 48"/>
                  <a:gd name="T6" fmla="*/ 4 w 41"/>
                  <a:gd name="T7" fmla="*/ 7 h 48"/>
                  <a:gd name="T8" fmla="*/ 21 w 41"/>
                  <a:gd name="T9" fmla="*/ 3 h 48"/>
                  <a:gd name="T10" fmla="*/ 21 w 41"/>
                  <a:gd name="T11" fmla="*/ 0 h 48"/>
                  <a:gd name="T12" fmla="*/ 13 w 41"/>
                  <a:gd name="T13" fmla="*/ 1 h 48"/>
                  <a:gd name="T14" fmla="*/ 6 w 41"/>
                  <a:gd name="T15" fmla="*/ 2 h 48"/>
                  <a:gd name="T16" fmla="*/ 2 w 41"/>
                  <a:gd name="T17" fmla="*/ 5 h 48"/>
                  <a:gd name="T18" fmla="*/ 1 w 41"/>
                  <a:gd name="T19" fmla="*/ 7 h 48"/>
                  <a:gd name="T20" fmla="*/ 0 w 41"/>
                  <a:gd name="T21" fmla="*/ 8 h 48"/>
                  <a:gd name="T22" fmla="*/ 0 w 41"/>
                  <a:gd name="T23" fmla="*/ 40 h 48"/>
                  <a:gd name="T24" fmla="*/ 1 w 41"/>
                  <a:gd name="T25" fmla="*/ 42 h 48"/>
                  <a:gd name="T26" fmla="*/ 2 w 41"/>
                  <a:gd name="T27" fmla="*/ 43 h 48"/>
                  <a:gd name="T28" fmla="*/ 6 w 41"/>
                  <a:gd name="T29" fmla="*/ 46 h 48"/>
                  <a:gd name="T30" fmla="*/ 13 w 41"/>
                  <a:gd name="T31" fmla="*/ 48 h 48"/>
                  <a:gd name="T32" fmla="*/ 21 w 41"/>
                  <a:gd name="T33" fmla="*/ 48 h 48"/>
                  <a:gd name="T34" fmla="*/ 35 w 41"/>
                  <a:gd name="T35" fmla="*/ 46 h 48"/>
                  <a:gd name="T36" fmla="*/ 40 w 41"/>
                  <a:gd name="T37" fmla="*/ 43 h 48"/>
                  <a:gd name="T38" fmla="*/ 41 w 41"/>
                  <a:gd name="T39" fmla="*/ 42 h 48"/>
                  <a:gd name="T40" fmla="*/ 41 w 41"/>
                  <a:gd name="T41" fmla="*/ 40 h 48"/>
                  <a:gd name="T42" fmla="*/ 41 w 41"/>
                  <a:gd name="T43" fmla="*/ 8 h 48"/>
                  <a:gd name="T44" fmla="*/ 40 w 41"/>
                  <a:gd name="T45" fmla="*/ 5 h 48"/>
                  <a:gd name="T46" fmla="*/ 35 w 41"/>
                  <a:gd name="T47" fmla="*/ 2 h 48"/>
                  <a:gd name="T48" fmla="*/ 29 w 41"/>
                  <a:gd name="T49" fmla="*/ 1 h 48"/>
                  <a:gd name="T50" fmla="*/ 21 w 41"/>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48">
                    <a:moveTo>
                      <a:pt x="21" y="3"/>
                    </a:moveTo>
                    <a:cubicBezTo>
                      <a:pt x="30" y="3"/>
                      <a:pt x="38" y="5"/>
                      <a:pt x="38" y="7"/>
                    </a:cubicBezTo>
                    <a:cubicBezTo>
                      <a:pt x="38" y="10"/>
                      <a:pt x="30" y="12"/>
                      <a:pt x="21" y="12"/>
                    </a:cubicBezTo>
                    <a:cubicBezTo>
                      <a:pt x="11" y="12"/>
                      <a:pt x="4" y="10"/>
                      <a:pt x="4" y="7"/>
                    </a:cubicBezTo>
                    <a:cubicBezTo>
                      <a:pt x="4" y="5"/>
                      <a:pt x="11" y="3"/>
                      <a:pt x="21" y="3"/>
                    </a:cubicBezTo>
                    <a:close/>
                    <a:moveTo>
                      <a:pt x="21" y="0"/>
                    </a:moveTo>
                    <a:cubicBezTo>
                      <a:pt x="13" y="1"/>
                      <a:pt x="13" y="1"/>
                      <a:pt x="13" y="1"/>
                    </a:cubicBezTo>
                    <a:cubicBezTo>
                      <a:pt x="6" y="2"/>
                      <a:pt x="6" y="2"/>
                      <a:pt x="6" y="2"/>
                    </a:cubicBezTo>
                    <a:cubicBezTo>
                      <a:pt x="2" y="5"/>
                      <a:pt x="2" y="5"/>
                      <a:pt x="2" y="5"/>
                    </a:cubicBezTo>
                    <a:cubicBezTo>
                      <a:pt x="1" y="7"/>
                      <a:pt x="1" y="7"/>
                      <a:pt x="1" y="7"/>
                    </a:cubicBezTo>
                    <a:cubicBezTo>
                      <a:pt x="0" y="8"/>
                      <a:pt x="0" y="8"/>
                      <a:pt x="0" y="8"/>
                    </a:cubicBezTo>
                    <a:cubicBezTo>
                      <a:pt x="0" y="40"/>
                      <a:pt x="0" y="40"/>
                      <a:pt x="0" y="40"/>
                    </a:cubicBezTo>
                    <a:cubicBezTo>
                      <a:pt x="1" y="42"/>
                      <a:pt x="1" y="42"/>
                      <a:pt x="1" y="42"/>
                    </a:cubicBezTo>
                    <a:cubicBezTo>
                      <a:pt x="2" y="43"/>
                      <a:pt x="2" y="43"/>
                      <a:pt x="2" y="43"/>
                    </a:cubicBezTo>
                    <a:cubicBezTo>
                      <a:pt x="6" y="46"/>
                      <a:pt x="6" y="46"/>
                      <a:pt x="6" y="46"/>
                    </a:cubicBezTo>
                    <a:cubicBezTo>
                      <a:pt x="13" y="48"/>
                      <a:pt x="13" y="48"/>
                      <a:pt x="13" y="48"/>
                    </a:cubicBezTo>
                    <a:cubicBezTo>
                      <a:pt x="15" y="48"/>
                      <a:pt x="18" y="48"/>
                      <a:pt x="21" y="48"/>
                    </a:cubicBezTo>
                    <a:cubicBezTo>
                      <a:pt x="26" y="48"/>
                      <a:pt x="31" y="47"/>
                      <a:pt x="35" y="46"/>
                    </a:cubicBezTo>
                    <a:cubicBezTo>
                      <a:pt x="37" y="45"/>
                      <a:pt x="38" y="44"/>
                      <a:pt x="40" y="43"/>
                    </a:cubicBezTo>
                    <a:cubicBezTo>
                      <a:pt x="40" y="43"/>
                      <a:pt x="40" y="42"/>
                      <a:pt x="41" y="42"/>
                    </a:cubicBezTo>
                    <a:cubicBezTo>
                      <a:pt x="41" y="41"/>
                      <a:pt x="41" y="41"/>
                      <a:pt x="41" y="40"/>
                    </a:cubicBezTo>
                    <a:cubicBezTo>
                      <a:pt x="41" y="8"/>
                      <a:pt x="41" y="8"/>
                      <a:pt x="41" y="8"/>
                    </a:cubicBezTo>
                    <a:cubicBezTo>
                      <a:pt x="41" y="7"/>
                      <a:pt x="41" y="6"/>
                      <a:pt x="40" y="5"/>
                    </a:cubicBezTo>
                    <a:cubicBezTo>
                      <a:pt x="38" y="4"/>
                      <a:pt x="37" y="3"/>
                      <a:pt x="35" y="2"/>
                    </a:cubicBezTo>
                    <a:cubicBezTo>
                      <a:pt x="33" y="2"/>
                      <a:pt x="31" y="1"/>
                      <a:pt x="29" y="1"/>
                    </a:cubicBezTo>
                    <a:cubicBezTo>
                      <a:pt x="26" y="0"/>
                      <a:pt x="24" y="0"/>
                      <a:pt x="21"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11"/>
              <p:cNvSpPr>
                <a:spLocks noEditPoints="1"/>
              </p:cNvSpPr>
              <p:nvPr/>
            </p:nvSpPr>
            <p:spPr bwMode="auto">
              <a:xfrm>
                <a:off x="3640138" y="2659063"/>
                <a:ext cx="122238" cy="142875"/>
              </a:xfrm>
              <a:custGeom>
                <a:avLst/>
                <a:gdLst>
                  <a:gd name="T0" fmla="*/ 27 w 55"/>
                  <a:gd name="T1" fmla="*/ 4 h 64"/>
                  <a:gd name="T2" fmla="*/ 50 w 55"/>
                  <a:gd name="T3" fmla="*/ 10 h 64"/>
                  <a:gd name="T4" fmla="*/ 27 w 55"/>
                  <a:gd name="T5" fmla="*/ 16 h 64"/>
                  <a:gd name="T6" fmla="*/ 5 w 55"/>
                  <a:gd name="T7" fmla="*/ 10 h 64"/>
                  <a:gd name="T8" fmla="*/ 27 w 55"/>
                  <a:gd name="T9" fmla="*/ 4 h 64"/>
                  <a:gd name="T10" fmla="*/ 28 w 55"/>
                  <a:gd name="T11" fmla="*/ 0 h 64"/>
                  <a:gd name="T12" fmla="*/ 17 w 55"/>
                  <a:gd name="T13" fmla="*/ 1 h 64"/>
                  <a:gd name="T14" fmla="*/ 8 w 55"/>
                  <a:gd name="T15" fmla="*/ 3 h 64"/>
                  <a:gd name="T16" fmla="*/ 3 w 55"/>
                  <a:gd name="T17" fmla="*/ 7 h 64"/>
                  <a:gd name="T18" fmla="*/ 1 w 55"/>
                  <a:gd name="T19" fmla="*/ 9 h 64"/>
                  <a:gd name="T20" fmla="*/ 0 w 55"/>
                  <a:gd name="T21" fmla="*/ 11 h 64"/>
                  <a:gd name="T22" fmla="*/ 0 w 55"/>
                  <a:gd name="T23" fmla="*/ 54 h 64"/>
                  <a:gd name="T24" fmla="*/ 1 w 55"/>
                  <a:gd name="T25" fmla="*/ 56 h 64"/>
                  <a:gd name="T26" fmla="*/ 3 w 55"/>
                  <a:gd name="T27" fmla="*/ 58 h 64"/>
                  <a:gd name="T28" fmla="*/ 8 w 55"/>
                  <a:gd name="T29" fmla="*/ 61 h 64"/>
                  <a:gd name="T30" fmla="*/ 17 w 55"/>
                  <a:gd name="T31" fmla="*/ 64 h 64"/>
                  <a:gd name="T32" fmla="*/ 28 w 55"/>
                  <a:gd name="T33" fmla="*/ 64 h 64"/>
                  <a:gd name="T34" fmla="*/ 47 w 55"/>
                  <a:gd name="T35" fmla="*/ 61 h 64"/>
                  <a:gd name="T36" fmla="*/ 53 w 55"/>
                  <a:gd name="T37" fmla="*/ 58 h 64"/>
                  <a:gd name="T38" fmla="*/ 54 w 55"/>
                  <a:gd name="T39" fmla="*/ 56 h 64"/>
                  <a:gd name="T40" fmla="*/ 55 w 55"/>
                  <a:gd name="T41" fmla="*/ 54 h 64"/>
                  <a:gd name="T42" fmla="*/ 55 w 55"/>
                  <a:gd name="T43" fmla="*/ 11 h 64"/>
                  <a:gd name="T44" fmla="*/ 53 w 55"/>
                  <a:gd name="T45" fmla="*/ 7 h 64"/>
                  <a:gd name="T46" fmla="*/ 47 w 55"/>
                  <a:gd name="T47" fmla="*/ 3 h 64"/>
                  <a:gd name="T48" fmla="*/ 38 w 55"/>
                  <a:gd name="T49" fmla="*/ 1 h 64"/>
                  <a:gd name="T50" fmla="*/ 28 w 55"/>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4">
                    <a:moveTo>
                      <a:pt x="27" y="4"/>
                    </a:moveTo>
                    <a:cubicBezTo>
                      <a:pt x="40" y="4"/>
                      <a:pt x="50" y="6"/>
                      <a:pt x="50" y="10"/>
                    </a:cubicBezTo>
                    <a:cubicBezTo>
                      <a:pt x="50" y="13"/>
                      <a:pt x="40" y="16"/>
                      <a:pt x="27" y="16"/>
                    </a:cubicBezTo>
                    <a:cubicBezTo>
                      <a:pt x="15" y="16"/>
                      <a:pt x="5" y="13"/>
                      <a:pt x="5" y="10"/>
                    </a:cubicBezTo>
                    <a:cubicBezTo>
                      <a:pt x="5" y="6"/>
                      <a:pt x="15" y="4"/>
                      <a:pt x="27" y="4"/>
                    </a:cubicBezTo>
                    <a:close/>
                    <a:moveTo>
                      <a:pt x="28" y="0"/>
                    </a:moveTo>
                    <a:cubicBezTo>
                      <a:pt x="17" y="1"/>
                      <a:pt x="17" y="1"/>
                      <a:pt x="17" y="1"/>
                    </a:cubicBezTo>
                    <a:cubicBezTo>
                      <a:pt x="8" y="3"/>
                      <a:pt x="8" y="3"/>
                      <a:pt x="8" y="3"/>
                    </a:cubicBezTo>
                    <a:cubicBezTo>
                      <a:pt x="3" y="7"/>
                      <a:pt x="3" y="7"/>
                      <a:pt x="3" y="7"/>
                    </a:cubicBezTo>
                    <a:cubicBezTo>
                      <a:pt x="1" y="9"/>
                      <a:pt x="1" y="9"/>
                      <a:pt x="1" y="9"/>
                    </a:cubicBezTo>
                    <a:cubicBezTo>
                      <a:pt x="0" y="11"/>
                      <a:pt x="0" y="11"/>
                      <a:pt x="0" y="11"/>
                    </a:cubicBezTo>
                    <a:cubicBezTo>
                      <a:pt x="0" y="54"/>
                      <a:pt x="0" y="54"/>
                      <a:pt x="0" y="54"/>
                    </a:cubicBezTo>
                    <a:cubicBezTo>
                      <a:pt x="1" y="56"/>
                      <a:pt x="1" y="56"/>
                      <a:pt x="1" y="56"/>
                    </a:cubicBezTo>
                    <a:cubicBezTo>
                      <a:pt x="3" y="58"/>
                      <a:pt x="3" y="58"/>
                      <a:pt x="3" y="58"/>
                    </a:cubicBezTo>
                    <a:cubicBezTo>
                      <a:pt x="8" y="61"/>
                      <a:pt x="8" y="61"/>
                      <a:pt x="8" y="61"/>
                    </a:cubicBezTo>
                    <a:cubicBezTo>
                      <a:pt x="17" y="64"/>
                      <a:pt x="17" y="64"/>
                      <a:pt x="17" y="64"/>
                    </a:cubicBezTo>
                    <a:cubicBezTo>
                      <a:pt x="20" y="64"/>
                      <a:pt x="24" y="64"/>
                      <a:pt x="28" y="64"/>
                    </a:cubicBezTo>
                    <a:cubicBezTo>
                      <a:pt x="35" y="64"/>
                      <a:pt x="42" y="63"/>
                      <a:pt x="47" y="61"/>
                    </a:cubicBezTo>
                    <a:cubicBezTo>
                      <a:pt x="49" y="60"/>
                      <a:pt x="51" y="59"/>
                      <a:pt x="53" y="58"/>
                    </a:cubicBezTo>
                    <a:cubicBezTo>
                      <a:pt x="53" y="57"/>
                      <a:pt x="54" y="57"/>
                      <a:pt x="54" y="56"/>
                    </a:cubicBezTo>
                    <a:cubicBezTo>
                      <a:pt x="54" y="55"/>
                      <a:pt x="55" y="54"/>
                      <a:pt x="55" y="54"/>
                    </a:cubicBezTo>
                    <a:cubicBezTo>
                      <a:pt x="55" y="11"/>
                      <a:pt x="55" y="11"/>
                      <a:pt x="55" y="11"/>
                    </a:cubicBezTo>
                    <a:cubicBezTo>
                      <a:pt x="55" y="10"/>
                      <a:pt x="54" y="8"/>
                      <a:pt x="53" y="7"/>
                    </a:cubicBezTo>
                    <a:cubicBezTo>
                      <a:pt x="51" y="6"/>
                      <a:pt x="49" y="4"/>
                      <a:pt x="47" y="3"/>
                    </a:cubicBezTo>
                    <a:cubicBezTo>
                      <a:pt x="44" y="2"/>
                      <a:pt x="41" y="2"/>
                      <a:pt x="38" y="1"/>
                    </a:cubicBezTo>
                    <a:cubicBezTo>
                      <a:pt x="35" y="1"/>
                      <a:pt x="31" y="0"/>
                      <a:pt x="28"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12"/>
              <p:cNvSpPr>
                <a:spLocks noEditPoints="1"/>
              </p:cNvSpPr>
              <p:nvPr/>
            </p:nvSpPr>
            <p:spPr bwMode="auto">
              <a:xfrm>
                <a:off x="3756025" y="2495550"/>
                <a:ext cx="109538" cy="128588"/>
              </a:xfrm>
              <a:custGeom>
                <a:avLst/>
                <a:gdLst>
                  <a:gd name="T0" fmla="*/ 24 w 49"/>
                  <a:gd name="T1" fmla="*/ 3 h 58"/>
                  <a:gd name="T2" fmla="*/ 45 w 49"/>
                  <a:gd name="T3" fmla="*/ 9 h 58"/>
                  <a:gd name="T4" fmla="*/ 24 w 49"/>
                  <a:gd name="T5" fmla="*/ 15 h 58"/>
                  <a:gd name="T6" fmla="*/ 4 w 49"/>
                  <a:gd name="T7" fmla="*/ 9 h 58"/>
                  <a:gd name="T8" fmla="*/ 24 w 49"/>
                  <a:gd name="T9" fmla="*/ 3 h 58"/>
                  <a:gd name="T10" fmla="*/ 24 w 49"/>
                  <a:gd name="T11" fmla="*/ 0 h 58"/>
                  <a:gd name="T12" fmla="*/ 15 w 49"/>
                  <a:gd name="T13" fmla="*/ 1 h 58"/>
                  <a:gd name="T14" fmla="*/ 7 w 49"/>
                  <a:gd name="T15" fmla="*/ 3 h 58"/>
                  <a:gd name="T16" fmla="*/ 2 w 49"/>
                  <a:gd name="T17" fmla="*/ 6 h 58"/>
                  <a:gd name="T18" fmla="*/ 0 w 49"/>
                  <a:gd name="T19" fmla="*/ 8 h 58"/>
                  <a:gd name="T20" fmla="*/ 0 w 49"/>
                  <a:gd name="T21" fmla="*/ 10 h 58"/>
                  <a:gd name="T22" fmla="*/ 0 w 49"/>
                  <a:gd name="T23" fmla="*/ 48 h 58"/>
                  <a:gd name="T24" fmla="*/ 0 w 49"/>
                  <a:gd name="T25" fmla="*/ 50 h 58"/>
                  <a:gd name="T26" fmla="*/ 2 w 49"/>
                  <a:gd name="T27" fmla="*/ 52 h 58"/>
                  <a:gd name="T28" fmla="*/ 7 w 49"/>
                  <a:gd name="T29" fmla="*/ 55 h 58"/>
                  <a:gd name="T30" fmla="*/ 15 w 49"/>
                  <a:gd name="T31" fmla="*/ 57 h 58"/>
                  <a:gd name="T32" fmla="*/ 24 w 49"/>
                  <a:gd name="T33" fmla="*/ 58 h 58"/>
                  <a:gd name="T34" fmla="*/ 42 w 49"/>
                  <a:gd name="T35" fmla="*/ 55 h 58"/>
                  <a:gd name="T36" fmla="*/ 47 w 49"/>
                  <a:gd name="T37" fmla="*/ 52 h 58"/>
                  <a:gd name="T38" fmla="*/ 48 w 49"/>
                  <a:gd name="T39" fmla="*/ 50 h 58"/>
                  <a:gd name="T40" fmla="*/ 49 w 49"/>
                  <a:gd name="T41" fmla="*/ 48 h 58"/>
                  <a:gd name="T42" fmla="*/ 49 w 49"/>
                  <a:gd name="T43" fmla="*/ 10 h 58"/>
                  <a:gd name="T44" fmla="*/ 47 w 49"/>
                  <a:gd name="T45" fmla="*/ 6 h 58"/>
                  <a:gd name="T46" fmla="*/ 42 w 49"/>
                  <a:gd name="T47" fmla="*/ 3 h 58"/>
                  <a:gd name="T48" fmla="*/ 34 w 49"/>
                  <a:gd name="T49" fmla="*/ 1 h 58"/>
                  <a:gd name="T50" fmla="*/ 24 w 49"/>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8">
                    <a:moveTo>
                      <a:pt x="24" y="3"/>
                    </a:moveTo>
                    <a:cubicBezTo>
                      <a:pt x="36" y="3"/>
                      <a:pt x="45" y="6"/>
                      <a:pt x="45" y="9"/>
                    </a:cubicBezTo>
                    <a:cubicBezTo>
                      <a:pt x="45" y="12"/>
                      <a:pt x="36" y="15"/>
                      <a:pt x="24" y="15"/>
                    </a:cubicBezTo>
                    <a:cubicBezTo>
                      <a:pt x="13" y="15"/>
                      <a:pt x="4" y="12"/>
                      <a:pt x="4" y="9"/>
                    </a:cubicBezTo>
                    <a:cubicBezTo>
                      <a:pt x="4" y="6"/>
                      <a:pt x="13" y="3"/>
                      <a:pt x="24" y="3"/>
                    </a:cubicBezTo>
                    <a:close/>
                    <a:moveTo>
                      <a:pt x="24" y="0"/>
                    </a:moveTo>
                    <a:cubicBezTo>
                      <a:pt x="15" y="1"/>
                      <a:pt x="15" y="1"/>
                      <a:pt x="15" y="1"/>
                    </a:cubicBezTo>
                    <a:cubicBezTo>
                      <a:pt x="7" y="3"/>
                      <a:pt x="7" y="3"/>
                      <a:pt x="7" y="3"/>
                    </a:cubicBezTo>
                    <a:cubicBezTo>
                      <a:pt x="2" y="6"/>
                      <a:pt x="2" y="6"/>
                      <a:pt x="2" y="6"/>
                    </a:cubicBezTo>
                    <a:cubicBezTo>
                      <a:pt x="0" y="8"/>
                      <a:pt x="0" y="8"/>
                      <a:pt x="0" y="8"/>
                    </a:cubicBezTo>
                    <a:cubicBezTo>
                      <a:pt x="0" y="10"/>
                      <a:pt x="0" y="10"/>
                      <a:pt x="0" y="10"/>
                    </a:cubicBezTo>
                    <a:cubicBezTo>
                      <a:pt x="0" y="48"/>
                      <a:pt x="0" y="48"/>
                      <a:pt x="0" y="48"/>
                    </a:cubicBezTo>
                    <a:cubicBezTo>
                      <a:pt x="0" y="50"/>
                      <a:pt x="0" y="50"/>
                      <a:pt x="0" y="50"/>
                    </a:cubicBezTo>
                    <a:cubicBezTo>
                      <a:pt x="2" y="52"/>
                      <a:pt x="2" y="52"/>
                      <a:pt x="2" y="52"/>
                    </a:cubicBezTo>
                    <a:cubicBezTo>
                      <a:pt x="7" y="55"/>
                      <a:pt x="7" y="55"/>
                      <a:pt x="7" y="55"/>
                    </a:cubicBezTo>
                    <a:cubicBezTo>
                      <a:pt x="15" y="57"/>
                      <a:pt x="15" y="57"/>
                      <a:pt x="15" y="57"/>
                    </a:cubicBezTo>
                    <a:cubicBezTo>
                      <a:pt x="18" y="58"/>
                      <a:pt x="21" y="58"/>
                      <a:pt x="24" y="58"/>
                    </a:cubicBezTo>
                    <a:cubicBezTo>
                      <a:pt x="31" y="58"/>
                      <a:pt x="37" y="57"/>
                      <a:pt x="42" y="55"/>
                    </a:cubicBezTo>
                    <a:cubicBezTo>
                      <a:pt x="44" y="54"/>
                      <a:pt x="46" y="53"/>
                      <a:pt x="47" y="52"/>
                    </a:cubicBezTo>
                    <a:cubicBezTo>
                      <a:pt x="48" y="52"/>
                      <a:pt x="48" y="51"/>
                      <a:pt x="48" y="50"/>
                    </a:cubicBezTo>
                    <a:cubicBezTo>
                      <a:pt x="49" y="50"/>
                      <a:pt x="49" y="49"/>
                      <a:pt x="49" y="48"/>
                    </a:cubicBezTo>
                    <a:cubicBezTo>
                      <a:pt x="49" y="10"/>
                      <a:pt x="49" y="10"/>
                      <a:pt x="49" y="10"/>
                    </a:cubicBezTo>
                    <a:cubicBezTo>
                      <a:pt x="49" y="8"/>
                      <a:pt x="48" y="7"/>
                      <a:pt x="47" y="6"/>
                    </a:cubicBezTo>
                    <a:cubicBezTo>
                      <a:pt x="46" y="5"/>
                      <a:pt x="44" y="4"/>
                      <a:pt x="42" y="3"/>
                    </a:cubicBezTo>
                    <a:cubicBezTo>
                      <a:pt x="40" y="2"/>
                      <a:pt x="37" y="1"/>
                      <a:pt x="34" y="1"/>
                    </a:cubicBezTo>
                    <a:cubicBezTo>
                      <a:pt x="31" y="0"/>
                      <a:pt x="28" y="0"/>
                      <a:pt x="24"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13"/>
              <p:cNvSpPr>
                <a:spLocks noEditPoints="1"/>
              </p:cNvSpPr>
              <p:nvPr/>
            </p:nvSpPr>
            <p:spPr bwMode="auto">
              <a:xfrm>
                <a:off x="3440113" y="2868613"/>
                <a:ext cx="122238" cy="144463"/>
              </a:xfrm>
              <a:custGeom>
                <a:avLst/>
                <a:gdLst>
                  <a:gd name="T0" fmla="*/ 27 w 55"/>
                  <a:gd name="T1" fmla="*/ 3 h 65"/>
                  <a:gd name="T2" fmla="*/ 50 w 55"/>
                  <a:gd name="T3" fmla="*/ 10 h 65"/>
                  <a:gd name="T4" fmla="*/ 27 w 55"/>
                  <a:gd name="T5" fmla="*/ 16 h 65"/>
                  <a:gd name="T6" fmla="*/ 4 w 55"/>
                  <a:gd name="T7" fmla="*/ 10 h 65"/>
                  <a:gd name="T8" fmla="*/ 27 w 55"/>
                  <a:gd name="T9" fmla="*/ 3 h 65"/>
                  <a:gd name="T10" fmla="*/ 27 w 55"/>
                  <a:gd name="T11" fmla="*/ 0 h 65"/>
                  <a:gd name="T12" fmla="*/ 17 w 55"/>
                  <a:gd name="T13" fmla="*/ 1 h 65"/>
                  <a:gd name="T14" fmla="*/ 8 w 55"/>
                  <a:gd name="T15" fmla="*/ 3 h 65"/>
                  <a:gd name="T16" fmla="*/ 2 w 55"/>
                  <a:gd name="T17" fmla="*/ 7 h 65"/>
                  <a:gd name="T18" fmla="*/ 0 w 55"/>
                  <a:gd name="T19" fmla="*/ 9 h 65"/>
                  <a:gd name="T20" fmla="*/ 0 w 55"/>
                  <a:gd name="T21" fmla="*/ 11 h 65"/>
                  <a:gd name="T22" fmla="*/ 0 w 55"/>
                  <a:gd name="T23" fmla="*/ 54 h 65"/>
                  <a:gd name="T24" fmla="*/ 0 w 55"/>
                  <a:gd name="T25" fmla="*/ 56 h 65"/>
                  <a:gd name="T26" fmla="*/ 2 w 55"/>
                  <a:gd name="T27" fmla="*/ 58 h 65"/>
                  <a:gd name="T28" fmla="*/ 8 w 55"/>
                  <a:gd name="T29" fmla="*/ 62 h 65"/>
                  <a:gd name="T30" fmla="*/ 17 w 55"/>
                  <a:gd name="T31" fmla="*/ 64 h 65"/>
                  <a:gd name="T32" fmla="*/ 27 w 55"/>
                  <a:gd name="T33" fmla="*/ 65 h 65"/>
                  <a:gd name="T34" fmla="*/ 47 w 55"/>
                  <a:gd name="T35" fmla="*/ 62 h 65"/>
                  <a:gd name="T36" fmla="*/ 52 w 55"/>
                  <a:gd name="T37" fmla="*/ 58 h 65"/>
                  <a:gd name="T38" fmla="*/ 54 w 55"/>
                  <a:gd name="T39" fmla="*/ 56 h 65"/>
                  <a:gd name="T40" fmla="*/ 55 w 55"/>
                  <a:gd name="T41" fmla="*/ 54 h 65"/>
                  <a:gd name="T42" fmla="*/ 55 w 55"/>
                  <a:gd name="T43" fmla="*/ 11 h 65"/>
                  <a:gd name="T44" fmla="*/ 52 w 55"/>
                  <a:gd name="T45" fmla="*/ 7 h 65"/>
                  <a:gd name="T46" fmla="*/ 47 w 55"/>
                  <a:gd name="T47" fmla="*/ 3 h 65"/>
                  <a:gd name="T48" fmla="*/ 38 w 55"/>
                  <a:gd name="T49" fmla="*/ 1 h 65"/>
                  <a:gd name="T50" fmla="*/ 27 w 55"/>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5">
                    <a:moveTo>
                      <a:pt x="27" y="3"/>
                    </a:moveTo>
                    <a:cubicBezTo>
                      <a:pt x="40" y="3"/>
                      <a:pt x="50" y="6"/>
                      <a:pt x="50" y="10"/>
                    </a:cubicBezTo>
                    <a:cubicBezTo>
                      <a:pt x="50" y="13"/>
                      <a:pt x="40" y="16"/>
                      <a:pt x="27" y="16"/>
                    </a:cubicBezTo>
                    <a:cubicBezTo>
                      <a:pt x="14" y="16"/>
                      <a:pt x="4" y="13"/>
                      <a:pt x="4" y="10"/>
                    </a:cubicBezTo>
                    <a:cubicBezTo>
                      <a:pt x="4" y="6"/>
                      <a:pt x="14" y="3"/>
                      <a:pt x="27" y="3"/>
                    </a:cubicBezTo>
                    <a:close/>
                    <a:moveTo>
                      <a:pt x="27" y="0"/>
                    </a:moveTo>
                    <a:cubicBezTo>
                      <a:pt x="17" y="1"/>
                      <a:pt x="17" y="1"/>
                      <a:pt x="17" y="1"/>
                    </a:cubicBezTo>
                    <a:cubicBezTo>
                      <a:pt x="8" y="3"/>
                      <a:pt x="8" y="3"/>
                      <a:pt x="8" y="3"/>
                    </a:cubicBezTo>
                    <a:cubicBezTo>
                      <a:pt x="2" y="7"/>
                      <a:pt x="2" y="7"/>
                      <a:pt x="2" y="7"/>
                    </a:cubicBezTo>
                    <a:cubicBezTo>
                      <a:pt x="0" y="9"/>
                      <a:pt x="0" y="9"/>
                      <a:pt x="0" y="9"/>
                    </a:cubicBezTo>
                    <a:cubicBezTo>
                      <a:pt x="0" y="11"/>
                      <a:pt x="0" y="11"/>
                      <a:pt x="0" y="11"/>
                    </a:cubicBezTo>
                    <a:cubicBezTo>
                      <a:pt x="0" y="54"/>
                      <a:pt x="0" y="54"/>
                      <a:pt x="0" y="54"/>
                    </a:cubicBezTo>
                    <a:cubicBezTo>
                      <a:pt x="0" y="56"/>
                      <a:pt x="0" y="56"/>
                      <a:pt x="0" y="56"/>
                    </a:cubicBezTo>
                    <a:cubicBezTo>
                      <a:pt x="2" y="58"/>
                      <a:pt x="2" y="58"/>
                      <a:pt x="2" y="58"/>
                    </a:cubicBezTo>
                    <a:cubicBezTo>
                      <a:pt x="8" y="62"/>
                      <a:pt x="8" y="62"/>
                      <a:pt x="8" y="62"/>
                    </a:cubicBezTo>
                    <a:cubicBezTo>
                      <a:pt x="17" y="64"/>
                      <a:pt x="17" y="64"/>
                      <a:pt x="17" y="64"/>
                    </a:cubicBezTo>
                    <a:cubicBezTo>
                      <a:pt x="20" y="65"/>
                      <a:pt x="23" y="65"/>
                      <a:pt x="27" y="65"/>
                    </a:cubicBezTo>
                    <a:cubicBezTo>
                      <a:pt x="35" y="65"/>
                      <a:pt x="42" y="64"/>
                      <a:pt x="47" y="62"/>
                    </a:cubicBezTo>
                    <a:cubicBezTo>
                      <a:pt x="49" y="61"/>
                      <a:pt x="51" y="60"/>
                      <a:pt x="52" y="58"/>
                    </a:cubicBezTo>
                    <a:cubicBezTo>
                      <a:pt x="53" y="58"/>
                      <a:pt x="54" y="57"/>
                      <a:pt x="54" y="56"/>
                    </a:cubicBezTo>
                    <a:cubicBezTo>
                      <a:pt x="54" y="56"/>
                      <a:pt x="55" y="55"/>
                      <a:pt x="55" y="54"/>
                    </a:cubicBezTo>
                    <a:cubicBezTo>
                      <a:pt x="55" y="11"/>
                      <a:pt x="55" y="11"/>
                      <a:pt x="55" y="11"/>
                    </a:cubicBezTo>
                    <a:cubicBezTo>
                      <a:pt x="55" y="9"/>
                      <a:pt x="54" y="8"/>
                      <a:pt x="52" y="7"/>
                    </a:cubicBezTo>
                    <a:cubicBezTo>
                      <a:pt x="51" y="5"/>
                      <a:pt x="49" y="4"/>
                      <a:pt x="47" y="3"/>
                    </a:cubicBezTo>
                    <a:cubicBezTo>
                      <a:pt x="44" y="2"/>
                      <a:pt x="41" y="2"/>
                      <a:pt x="38" y="1"/>
                    </a:cubicBezTo>
                    <a:cubicBezTo>
                      <a:pt x="35" y="0"/>
                      <a:pt x="31" y="0"/>
                      <a:pt x="27"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14"/>
              <p:cNvSpPr>
                <a:spLocks/>
              </p:cNvSpPr>
              <p:nvPr/>
            </p:nvSpPr>
            <p:spPr bwMode="auto">
              <a:xfrm>
                <a:off x="3227388" y="2566988"/>
                <a:ext cx="96838" cy="12700"/>
              </a:xfrm>
              <a:custGeom>
                <a:avLst/>
                <a:gdLst>
                  <a:gd name="T0" fmla="*/ 57 w 61"/>
                  <a:gd name="T1" fmla="*/ 8 h 8"/>
                  <a:gd name="T2" fmla="*/ 4 w 61"/>
                  <a:gd name="T3" fmla="*/ 8 h 8"/>
                  <a:gd name="T4" fmla="*/ 3 w 61"/>
                  <a:gd name="T5" fmla="*/ 8 h 8"/>
                  <a:gd name="T6" fmla="*/ 3 w 61"/>
                  <a:gd name="T7" fmla="*/ 8 h 8"/>
                  <a:gd name="T8" fmla="*/ 0 w 61"/>
                  <a:gd name="T9" fmla="*/ 4 h 8"/>
                  <a:gd name="T10" fmla="*/ 3 w 61"/>
                  <a:gd name="T11" fmla="*/ 2 h 8"/>
                  <a:gd name="T12" fmla="*/ 3 w 61"/>
                  <a:gd name="T13" fmla="*/ 1 h 8"/>
                  <a:gd name="T14" fmla="*/ 4 w 61"/>
                  <a:gd name="T15" fmla="*/ 0 h 8"/>
                  <a:gd name="T16" fmla="*/ 57 w 61"/>
                  <a:gd name="T17" fmla="*/ 0 h 8"/>
                  <a:gd name="T18" fmla="*/ 59 w 61"/>
                  <a:gd name="T19" fmla="*/ 1 h 8"/>
                  <a:gd name="T20" fmla="*/ 60 w 61"/>
                  <a:gd name="T21" fmla="*/ 2 h 8"/>
                  <a:gd name="T22" fmla="*/ 61 w 61"/>
                  <a:gd name="T23" fmla="*/ 4 h 8"/>
                  <a:gd name="T24" fmla="*/ 61 w 61"/>
                  <a:gd name="T25" fmla="*/ 7 h 8"/>
                  <a:gd name="T26" fmla="*/ 60 w 61"/>
                  <a:gd name="T27" fmla="*/ 8 h 8"/>
                  <a:gd name="T28" fmla="*/ 59 w 61"/>
                  <a:gd name="T29" fmla="*/ 8 h 8"/>
                  <a:gd name="T30" fmla="*/ 57 w 61"/>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8">
                    <a:moveTo>
                      <a:pt x="57" y="8"/>
                    </a:moveTo>
                    <a:lnTo>
                      <a:pt x="4" y="8"/>
                    </a:lnTo>
                    <a:lnTo>
                      <a:pt x="3" y="8"/>
                    </a:lnTo>
                    <a:lnTo>
                      <a:pt x="3" y="8"/>
                    </a:lnTo>
                    <a:lnTo>
                      <a:pt x="0" y="4"/>
                    </a:lnTo>
                    <a:lnTo>
                      <a:pt x="3" y="2"/>
                    </a:lnTo>
                    <a:lnTo>
                      <a:pt x="3" y="1"/>
                    </a:lnTo>
                    <a:lnTo>
                      <a:pt x="4" y="0"/>
                    </a:lnTo>
                    <a:lnTo>
                      <a:pt x="57" y="0"/>
                    </a:lnTo>
                    <a:lnTo>
                      <a:pt x="59" y="1"/>
                    </a:lnTo>
                    <a:lnTo>
                      <a:pt x="60" y="2"/>
                    </a:lnTo>
                    <a:lnTo>
                      <a:pt x="61" y="4"/>
                    </a:lnTo>
                    <a:lnTo>
                      <a:pt x="61" y="7"/>
                    </a:lnTo>
                    <a:lnTo>
                      <a:pt x="60" y="8"/>
                    </a:lnTo>
                    <a:lnTo>
                      <a:pt x="59" y="8"/>
                    </a:lnTo>
                    <a:lnTo>
                      <a:pt x="57" y="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15"/>
              <p:cNvSpPr>
                <a:spLocks/>
              </p:cNvSpPr>
              <p:nvPr/>
            </p:nvSpPr>
            <p:spPr bwMode="auto">
              <a:xfrm>
                <a:off x="3267075" y="2541588"/>
                <a:ext cx="57150" cy="14288"/>
              </a:xfrm>
              <a:custGeom>
                <a:avLst/>
                <a:gdLst>
                  <a:gd name="T0" fmla="*/ 32 w 36"/>
                  <a:gd name="T1" fmla="*/ 9 h 9"/>
                  <a:gd name="T2" fmla="*/ 3 w 36"/>
                  <a:gd name="T3" fmla="*/ 9 h 9"/>
                  <a:gd name="T4" fmla="*/ 1 w 36"/>
                  <a:gd name="T5" fmla="*/ 7 h 9"/>
                  <a:gd name="T6" fmla="*/ 0 w 36"/>
                  <a:gd name="T7" fmla="*/ 7 h 9"/>
                  <a:gd name="T8" fmla="*/ 0 w 36"/>
                  <a:gd name="T9" fmla="*/ 4 h 9"/>
                  <a:gd name="T10" fmla="*/ 0 w 36"/>
                  <a:gd name="T11" fmla="*/ 4 h 9"/>
                  <a:gd name="T12" fmla="*/ 0 w 36"/>
                  <a:gd name="T13" fmla="*/ 2 h 9"/>
                  <a:gd name="T14" fmla="*/ 0 w 36"/>
                  <a:gd name="T15" fmla="*/ 0 h 9"/>
                  <a:gd name="T16" fmla="*/ 3 w 36"/>
                  <a:gd name="T17" fmla="*/ 0 h 9"/>
                  <a:gd name="T18" fmla="*/ 32 w 36"/>
                  <a:gd name="T19" fmla="*/ 0 h 9"/>
                  <a:gd name="T20" fmla="*/ 34 w 36"/>
                  <a:gd name="T21" fmla="*/ 0 h 9"/>
                  <a:gd name="T22" fmla="*/ 35 w 36"/>
                  <a:gd name="T23" fmla="*/ 0 h 9"/>
                  <a:gd name="T24" fmla="*/ 36 w 36"/>
                  <a:gd name="T25" fmla="*/ 2 h 9"/>
                  <a:gd name="T26" fmla="*/ 36 w 36"/>
                  <a:gd name="T27" fmla="*/ 4 h 9"/>
                  <a:gd name="T28" fmla="*/ 36 w 36"/>
                  <a:gd name="T29" fmla="*/ 4 h 9"/>
                  <a:gd name="T30" fmla="*/ 35 w 36"/>
                  <a:gd name="T31" fmla="*/ 7 h 9"/>
                  <a:gd name="T32" fmla="*/ 34 w 36"/>
                  <a:gd name="T33" fmla="*/ 7 h 9"/>
                  <a:gd name="T34" fmla="*/ 32 w 36"/>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9">
                    <a:moveTo>
                      <a:pt x="32" y="9"/>
                    </a:moveTo>
                    <a:lnTo>
                      <a:pt x="3" y="9"/>
                    </a:lnTo>
                    <a:lnTo>
                      <a:pt x="1" y="7"/>
                    </a:lnTo>
                    <a:lnTo>
                      <a:pt x="0" y="7"/>
                    </a:lnTo>
                    <a:lnTo>
                      <a:pt x="0" y="4"/>
                    </a:lnTo>
                    <a:lnTo>
                      <a:pt x="0" y="4"/>
                    </a:lnTo>
                    <a:lnTo>
                      <a:pt x="0" y="2"/>
                    </a:lnTo>
                    <a:lnTo>
                      <a:pt x="0" y="0"/>
                    </a:lnTo>
                    <a:lnTo>
                      <a:pt x="3" y="0"/>
                    </a:lnTo>
                    <a:lnTo>
                      <a:pt x="32" y="0"/>
                    </a:lnTo>
                    <a:lnTo>
                      <a:pt x="34" y="0"/>
                    </a:lnTo>
                    <a:lnTo>
                      <a:pt x="35" y="0"/>
                    </a:lnTo>
                    <a:lnTo>
                      <a:pt x="36" y="2"/>
                    </a:lnTo>
                    <a:lnTo>
                      <a:pt x="36" y="4"/>
                    </a:lnTo>
                    <a:lnTo>
                      <a:pt x="36" y="4"/>
                    </a:lnTo>
                    <a:lnTo>
                      <a:pt x="35" y="7"/>
                    </a:lnTo>
                    <a:lnTo>
                      <a:pt x="34" y="7"/>
                    </a:lnTo>
                    <a:lnTo>
                      <a:pt x="32" y="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16"/>
              <p:cNvSpPr>
                <a:spLocks/>
              </p:cNvSpPr>
              <p:nvPr/>
            </p:nvSpPr>
            <p:spPr bwMode="auto">
              <a:xfrm>
                <a:off x="3227388" y="2595563"/>
                <a:ext cx="96838" cy="12700"/>
              </a:xfrm>
              <a:custGeom>
                <a:avLst/>
                <a:gdLst>
                  <a:gd name="T0" fmla="*/ 57 w 61"/>
                  <a:gd name="T1" fmla="*/ 8 h 8"/>
                  <a:gd name="T2" fmla="*/ 4 w 61"/>
                  <a:gd name="T3" fmla="*/ 8 h 8"/>
                  <a:gd name="T4" fmla="*/ 3 w 61"/>
                  <a:gd name="T5" fmla="*/ 7 h 8"/>
                  <a:gd name="T6" fmla="*/ 3 w 61"/>
                  <a:gd name="T7" fmla="*/ 5 h 8"/>
                  <a:gd name="T8" fmla="*/ 0 w 61"/>
                  <a:gd name="T9" fmla="*/ 4 h 8"/>
                  <a:gd name="T10" fmla="*/ 3 w 61"/>
                  <a:gd name="T11" fmla="*/ 1 h 8"/>
                  <a:gd name="T12" fmla="*/ 3 w 61"/>
                  <a:gd name="T13" fmla="*/ 0 h 8"/>
                  <a:gd name="T14" fmla="*/ 4 w 61"/>
                  <a:gd name="T15" fmla="*/ 0 h 8"/>
                  <a:gd name="T16" fmla="*/ 57 w 61"/>
                  <a:gd name="T17" fmla="*/ 0 h 8"/>
                  <a:gd name="T18" fmla="*/ 59 w 61"/>
                  <a:gd name="T19" fmla="*/ 0 h 8"/>
                  <a:gd name="T20" fmla="*/ 60 w 61"/>
                  <a:gd name="T21" fmla="*/ 1 h 8"/>
                  <a:gd name="T22" fmla="*/ 61 w 61"/>
                  <a:gd name="T23" fmla="*/ 1 h 8"/>
                  <a:gd name="T24" fmla="*/ 61 w 61"/>
                  <a:gd name="T25" fmla="*/ 4 h 8"/>
                  <a:gd name="T26" fmla="*/ 60 w 61"/>
                  <a:gd name="T27" fmla="*/ 5 h 8"/>
                  <a:gd name="T28" fmla="*/ 59 w 61"/>
                  <a:gd name="T29" fmla="*/ 7 h 8"/>
                  <a:gd name="T30" fmla="*/ 57 w 61"/>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8">
                    <a:moveTo>
                      <a:pt x="57" y="8"/>
                    </a:moveTo>
                    <a:lnTo>
                      <a:pt x="4" y="8"/>
                    </a:lnTo>
                    <a:lnTo>
                      <a:pt x="3" y="7"/>
                    </a:lnTo>
                    <a:lnTo>
                      <a:pt x="3" y="5"/>
                    </a:lnTo>
                    <a:lnTo>
                      <a:pt x="0" y="4"/>
                    </a:lnTo>
                    <a:lnTo>
                      <a:pt x="3" y="1"/>
                    </a:lnTo>
                    <a:lnTo>
                      <a:pt x="3" y="0"/>
                    </a:lnTo>
                    <a:lnTo>
                      <a:pt x="4" y="0"/>
                    </a:lnTo>
                    <a:lnTo>
                      <a:pt x="57" y="0"/>
                    </a:lnTo>
                    <a:lnTo>
                      <a:pt x="59" y="0"/>
                    </a:lnTo>
                    <a:lnTo>
                      <a:pt x="60" y="1"/>
                    </a:lnTo>
                    <a:lnTo>
                      <a:pt x="61" y="1"/>
                    </a:lnTo>
                    <a:lnTo>
                      <a:pt x="61" y="4"/>
                    </a:lnTo>
                    <a:lnTo>
                      <a:pt x="60" y="5"/>
                    </a:lnTo>
                    <a:lnTo>
                      <a:pt x="59" y="7"/>
                    </a:lnTo>
                    <a:lnTo>
                      <a:pt x="57" y="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17"/>
              <p:cNvSpPr>
                <a:spLocks/>
              </p:cNvSpPr>
              <p:nvPr/>
            </p:nvSpPr>
            <p:spPr bwMode="auto">
              <a:xfrm>
                <a:off x="3227388" y="2622550"/>
                <a:ext cx="96838" cy="12700"/>
              </a:xfrm>
              <a:custGeom>
                <a:avLst/>
                <a:gdLst>
                  <a:gd name="T0" fmla="*/ 57 w 61"/>
                  <a:gd name="T1" fmla="*/ 8 h 8"/>
                  <a:gd name="T2" fmla="*/ 4 w 61"/>
                  <a:gd name="T3" fmla="*/ 8 h 8"/>
                  <a:gd name="T4" fmla="*/ 3 w 61"/>
                  <a:gd name="T5" fmla="*/ 8 h 8"/>
                  <a:gd name="T6" fmla="*/ 3 w 61"/>
                  <a:gd name="T7" fmla="*/ 7 h 8"/>
                  <a:gd name="T8" fmla="*/ 1 w 61"/>
                  <a:gd name="T9" fmla="*/ 5 h 8"/>
                  <a:gd name="T10" fmla="*/ 0 w 61"/>
                  <a:gd name="T11" fmla="*/ 4 h 8"/>
                  <a:gd name="T12" fmla="*/ 3 w 61"/>
                  <a:gd name="T13" fmla="*/ 0 h 8"/>
                  <a:gd name="T14" fmla="*/ 3 w 61"/>
                  <a:gd name="T15" fmla="*/ 0 h 8"/>
                  <a:gd name="T16" fmla="*/ 4 w 61"/>
                  <a:gd name="T17" fmla="*/ 0 h 8"/>
                  <a:gd name="T18" fmla="*/ 57 w 61"/>
                  <a:gd name="T19" fmla="*/ 0 h 8"/>
                  <a:gd name="T20" fmla="*/ 59 w 61"/>
                  <a:gd name="T21" fmla="*/ 0 h 8"/>
                  <a:gd name="T22" fmla="*/ 60 w 61"/>
                  <a:gd name="T23" fmla="*/ 0 h 8"/>
                  <a:gd name="T24" fmla="*/ 61 w 61"/>
                  <a:gd name="T25" fmla="*/ 2 h 8"/>
                  <a:gd name="T26" fmla="*/ 61 w 61"/>
                  <a:gd name="T27" fmla="*/ 4 h 8"/>
                  <a:gd name="T28" fmla="*/ 61 w 61"/>
                  <a:gd name="T29" fmla="*/ 5 h 8"/>
                  <a:gd name="T30" fmla="*/ 60 w 61"/>
                  <a:gd name="T31" fmla="*/ 7 h 8"/>
                  <a:gd name="T32" fmla="*/ 59 w 61"/>
                  <a:gd name="T33" fmla="*/ 8 h 8"/>
                  <a:gd name="T34" fmla="*/ 57 w 6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8">
                    <a:moveTo>
                      <a:pt x="57" y="8"/>
                    </a:moveTo>
                    <a:lnTo>
                      <a:pt x="4" y="8"/>
                    </a:lnTo>
                    <a:lnTo>
                      <a:pt x="3" y="8"/>
                    </a:lnTo>
                    <a:lnTo>
                      <a:pt x="3" y="7"/>
                    </a:lnTo>
                    <a:lnTo>
                      <a:pt x="1" y="5"/>
                    </a:lnTo>
                    <a:lnTo>
                      <a:pt x="0" y="4"/>
                    </a:lnTo>
                    <a:lnTo>
                      <a:pt x="3" y="0"/>
                    </a:lnTo>
                    <a:lnTo>
                      <a:pt x="3" y="0"/>
                    </a:lnTo>
                    <a:lnTo>
                      <a:pt x="4" y="0"/>
                    </a:lnTo>
                    <a:lnTo>
                      <a:pt x="57" y="0"/>
                    </a:lnTo>
                    <a:lnTo>
                      <a:pt x="59" y="0"/>
                    </a:lnTo>
                    <a:lnTo>
                      <a:pt x="60" y="0"/>
                    </a:lnTo>
                    <a:lnTo>
                      <a:pt x="61" y="2"/>
                    </a:lnTo>
                    <a:lnTo>
                      <a:pt x="61" y="4"/>
                    </a:lnTo>
                    <a:lnTo>
                      <a:pt x="61" y="5"/>
                    </a:lnTo>
                    <a:lnTo>
                      <a:pt x="60" y="7"/>
                    </a:lnTo>
                    <a:lnTo>
                      <a:pt x="59" y="8"/>
                    </a:lnTo>
                    <a:lnTo>
                      <a:pt x="57" y="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18"/>
              <p:cNvSpPr>
                <a:spLocks noEditPoints="1"/>
              </p:cNvSpPr>
              <p:nvPr/>
            </p:nvSpPr>
            <p:spPr bwMode="auto">
              <a:xfrm>
                <a:off x="3198813" y="2489200"/>
                <a:ext cx="155575" cy="190500"/>
              </a:xfrm>
              <a:custGeom>
                <a:avLst/>
                <a:gdLst>
                  <a:gd name="T0" fmla="*/ 88 w 98"/>
                  <a:gd name="T1" fmla="*/ 0 h 120"/>
                  <a:gd name="T2" fmla="*/ 32 w 98"/>
                  <a:gd name="T3" fmla="*/ 0 h 120"/>
                  <a:gd name="T4" fmla="*/ 0 w 98"/>
                  <a:gd name="T5" fmla="*/ 30 h 120"/>
                  <a:gd name="T6" fmla="*/ 0 w 98"/>
                  <a:gd name="T7" fmla="*/ 110 h 120"/>
                  <a:gd name="T8" fmla="*/ 1 w 98"/>
                  <a:gd name="T9" fmla="*/ 114 h 120"/>
                  <a:gd name="T10" fmla="*/ 2 w 98"/>
                  <a:gd name="T11" fmla="*/ 117 h 120"/>
                  <a:gd name="T12" fmla="*/ 5 w 98"/>
                  <a:gd name="T13" fmla="*/ 119 h 120"/>
                  <a:gd name="T14" fmla="*/ 9 w 98"/>
                  <a:gd name="T15" fmla="*/ 120 h 120"/>
                  <a:gd name="T16" fmla="*/ 98 w 98"/>
                  <a:gd name="T17" fmla="*/ 120 h 120"/>
                  <a:gd name="T18" fmla="*/ 98 w 98"/>
                  <a:gd name="T19" fmla="*/ 11 h 120"/>
                  <a:gd name="T20" fmla="*/ 96 w 98"/>
                  <a:gd name="T21" fmla="*/ 7 h 120"/>
                  <a:gd name="T22" fmla="*/ 95 w 98"/>
                  <a:gd name="T23" fmla="*/ 4 h 120"/>
                  <a:gd name="T24" fmla="*/ 92 w 98"/>
                  <a:gd name="T25" fmla="*/ 1 h 120"/>
                  <a:gd name="T26" fmla="*/ 88 w 98"/>
                  <a:gd name="T27" fmla="*/ 0 h 120"/>
                  <a:gd name="T28" fmla="*/ 91 w 98"/>
                  <a:gd name="T29" fmla="*/ 112 h 120"/>
                  <a:gd name="T30" fmla="*/ 14 w 98"/>
                  <a:gd name="T31" fmla="*/ 112 h 120"/>
                  <a:gd name="T32" fmla="*/ 12 w 98"/>
                  <a:gd name="T33" fmla="*/ 112 h 120"/>
                  <a:gd name="T34" fmla="*/ 9 w 98"/>
                  <a:gd name="T35" fmla="*/ 110 h 120"/>
                  <a:gd name="T36" fmla="*/ 8 w 98"/>
                  <a:gd name="T37" fmla="*/ 107 h 120"/>
                  <a:gd name="T38" fmla="*/ 8 w 98"/>
                  <a:gd name="T39" fmla="*/ 106 h 120"/>
                  <a:gd name="T40" fmla="*/ 8 w 98"/>
                  <a:gd name="T41" fmla="*/ 35 h 120"/>
                  <a:gd name="T42" fmla="*/ 26 w 98"/>
                  <a:gd name="T43" fmla="*/ 35 h 120"/>
                  <a:gd name="T44" fmla="*/ 29 w 98"/>
                  <a:gd name="T45" fmla="*/ 35 h 120"/>
                  <a:gd name="T46" fmla="*/ 32 w 98"/>
                  <a:gd name="T47" fmla="*/ 33 h 120"/>
                  <a:gd name="T48" fmla="*/ 35 w 98"/>
                  <a:gd name="T49" fmla="*/ 30 h 120"/>
                  <a:gd name="T50" fmla="*/ 35 w 98"/>
                  <a:gd name="T51" fmla="*/ 26 h 120"/>
                  <a:gd name="T52" fmla="*/ 35 w 98"/>
                  <a:gd name="T53" fmla="*/ 8 h 120"/>
                  <a:gd name="T54" fmla="*/ 85 w 98"/>
                  <a:gd name="T55" fmla="*/ 8 h 120"/>
                  <a:gd name="T56" fmla="*/ 86 w 98"/>
                  <a:gd name="T57" fmla="*/ 8 h 120"/>
                  <a:gd name="T58" fmla="*/ 88 w 98"/>
                  <a:gd name="T59" fmla="*/ 9 h 120"/>
                  <a:gd name="T60" fmla="*/ 91 w 98"/>
                  <a:gd name="T61" fmla="*/ 12 h 120"/>
                  <a:gd name="T62" fmla="*/ 91 w 98"/>
                  <a:gd name="T63" fmla="*/ 15 h 120"/>
                  <a:gd name="T64" fmla="*/ 91 w 98"/>
                  <a:gd name="T65"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20">
                    <a:moveTo>
                      <a:pt x="88" y="0"/>
                    </a:moveTo>
                    <a:lnTo>
                      <a:pt x="32" y="0"/>
                    </a:lnTo>
                    <a:lnTo>
                      <a:pt x="0" y="30"/>
                    </a:lnTo>
                    <a:lnTo>
                      <a:pt x="0" y="110"/>
                    </a:lnTo>
                    <a:lnTo>
                      <a:pt x="1" y="114"/>
                    </a:lnTo>
                    <a:lnTo>
                      <a:pt x="2" y="117"/>
                    </a:lnTo>
                    <a:lnTo>
                      <a:pt x="5" y="119"/>
                    </a:lnTo>
                    <a:lnTo>
                      <a:pt x="9" y="120"/>
                    </a:lnTo>
                    <a:lnTo>
                      <a:pt x="98" y="120"/>
                    </a:lnTo>
                    <a:lnTo>
                      <a:pt x="98" y="11"/>
                    </a:lnTo>
                    <a:lnTo>
                      <a:pt x="96" y="7"/>
                    </a:lnTo>
                    <a:lnTo>
                      <a:pt x="95" y="4"/>
                    </a:lnTo>
                    <a:lnTo>
                      <a:pt x="92" y="1"/>
                    </a:lnTo>
                    <a:lnTo>
                      <a:pt x="88" y="0"/>
                    </a:lnTo>
                    <a:close/>
                    <a:moveTo>
                      <a:pt x="91" y="112"/>
                    </a:moveTo>
                    <a:lnTo>
                      <a:pt x="14" y="112"/>
                    </a:lnTo>
                    <a:lnTo>
                      <a:pt x="12" y="112"/>
                    </a:lnTo>
                    <a:lnTo>
                      <a:pt x="9" y="110"/>
                    </a:lnTo>
                    <a:lnTo>
                      <a:pt x="8" y="107"/>
                    </a:lnTo>
                    <a:lnTo>
                      <a:pt x="8" y="106"/>
                    </a:lnTo>
                    <a:lnTo>
                      <a:pt x="8" y="35"/>
                    </a:lnTo>
                    <a:lnTo>
                      <a:pt x="26" y="35"/>
                    </a:lnTo>
                    <a:lnTo>
                      <a:pt x="29" y="35"/>
                    </a:lnTo>
                    <a:lnTo>
                      <a:pt x="32" y="33"/>
                    </a:lnTo>
                    <a:lnTo>
                      <a:pt x="35" y="30"/>
                    </a:lnTo>
                    <a:lnTo>
                      <a:pt x="35" y="26"/>
                    </a:lnTo>
                    <a:lnTo>
                      <a:pt x="35" y="8"/>
                    </a:lnTo>
                    <a:lnTo>
                      <a:pt x="85" y="8"/>
                    </a:lnTo>
                    <a:lnTo>
                      <a:pt x="86" y="8"/>
                    </a:lnTo>
                    <a:lnTo>
                      <a:pt x="88" y="9"/>
                    </a:lnTo>
                    <a:lnTo>
                      <a:pt x="91" y="12"/>
                    </a:lnTo>
                    <a:lnTo>
                      <a:pt x="91" y="15"/>
                    </a:lnTo>
                    <a:lnTo>
                      <a:pt x="91" y="11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19"/>
              <p:cNvSpPr>
                <a:spLocks/>
              </p:cNvSpPr>
              <p:nvPr/>
            </p:nvSpPr>
            <p:spPr bwMode="auto">
              <a:xfrm>
                <a:off x="3687763" y="2368550"/>
                <a:ext cx="66675" cy="11113"/>
              </a:xfrm>
              <a:custGeom>
                <a:avLst/>
                <a:gdLst>
                  <a:gd name="T0" fmla="*/ 39 w 42"/>
                  <a:gd name="T1" fmla="*/ 7 h 7"/>
                  <a:gd name="T2" fmla="*/ 1 w 42"/>
                  <a:gd name="T3" fmla="*/ 7 h 7"/>
                  <a:gd name="T4" fmla="*/ 1 w 42"/>
                  <a:gd name="T5" fmla="*/ 7 h 7"/>
                  <a:gd name="T6" fmla="*/ 1 w 42"/>
                  <a:gd name="T7" fmla="*/ 6 h 7"/>
                  <a:gd name="T8" fmla="*/ 0 w 42"/>
                  <a:gd name="T9" fmla="*/ 4 h 7"/>
                  <a:gd name="T10" fmla="*/ 1 w 42"/>
                  <a:gd name="T11" fmla="*/ 3 h 7"/>
                  <a:gd name="T12" fmla="*/ 1 w 42"/>
                  <a:gd name="T13" fmla="*/ 1 h 7"/>
                  <a:gd name="T14" fmla="*/ 1 w 42"/>
                  <a:gd name="T15" fmla="*/ 0 h 7"/>
                  <a:gd name="T16" fmla="*/ 39 w 42"/>
                  <a:gd name="T17" fmla="*/ 0 h 7"/>
                  <a:gd name="T18" fmla="*/ 40 w 42"/>
                  <a:gd name="T19" fmla="*/ 1 h 7"/>
                  <a:gd name="T20" fmla="*/ 42 w 42"/>
                  <a:gd name="T21" fmla="*/ 3 h 7"/>
                  <a:gd name="T22" fmla="*/ 42 w 42"/>
                  <a:gd name="T23" fmla="*/ 4 h 7"/>
                  <a:gd name="T24" fmla="*/ 42 w 42"/>
                  <a:gd name="T25" fmla="*/ 6 h 7"/>
                  <a:gd name="T26" fmla="*/ 42 w 42"/>
                  <a:gd name="T27" fmla="*/ 6 h 7"/>
                  <a:gd name="T28" fmla="*/ 40 w 42"/>
                  <a:gd name="T29" fmla="*/ 7 h 7"/>
                  <a:gd name="T30" fmla="*/ 39 w 42"/>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7">
                    <a:moveTo>
                      <a:pt x="39" y="7"/>
                    </a:moveTo>
                    <a:lnTo>
                      <a:pt x="1" y="7"/>
                    </a:lnTo>
                    <a:lnTo>
                      <a:pt x="1" y="7"/>
                    </a:lnTo>
                    <a:lnTo>
                      <a:pt x="1" y="6"/>
                    </a:lnTo>
                    <a:lnTo>
                      <a:pt x="0" y="4"/>
                    </a:lnTo>
                    <a:lnTo>
                      <a:pt x="1" y="3"/>
                    </a:lnTo>
                    <a:lnTo>
                      <a:pt x="1" y="1"/>
                    </a:lnTo>
                    <a:lnTo>
                      <a:pt x="1" y="0"/>
                    </a:lnTo>
                    <a:lnTo>
                      <a:pt x="39" y="0"/>
                    </a:lnTo>
                    <a:lnTo>
                      <a:pt x="40" y="1"/>
                    </a:lnTo>
                    <a:lnTo>
                      <a:pt x="42" y="3"/>
                    </a:lnTo>
                    <a:lnTo>
                      <a:pt x="42" y="4"/>
                    </a:lnTo>
                    <a:lnTo>
                      <a:pt x="42" y="6"/>
                    </a:lnTo>
                    <a:lnTo>
                      <a:pt x="42" y="6"/>
                    </a:lnTo>
                    <a:lnTo>
                      <a:pt x="40" y="7"/>
                    </a:lnTo>
                    <a:lnTo>
                      <a:pt x="39" y="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20"/>
              <p:cNvSpPr>
                <a:spLocks/>
              </p:cNvSpPr>
              <p:nvPr/>
            </p:nvSpPr>
            <p:spPr bwMode="auto">
              <a:xfrm>
                <a:off x="3714750" y="2351088"/>
                <a:ext cx="39688" cy="7938"/>
              </a:xfrm>
              <a:custGeom>
                <a:avLst/>
                <a:gdLst>
                  <a:gd name="T0" fmla="*/ 22 w 25"/>
                  <a:gd name="T1" fmla="*/ 5 h 5"/>
                  <a:gd name="T2" fmla="*/ 2 w 25"/>
                  <a:gd name="T3" fmla="*/ 5 h 5"/>
                  <a:gd name="T4" fmla="*/ 1 w 25"/>
                  <a:gd name="T5" fmla="*/ 5 h 5"/>
                  <a:gd name="T6" fmla="*/ 0 w 25"/>
                  <a:gd name="T7" fmla="*/ 5 h 5"/>
                  <a:gd name="T8" fmla="*/ 0 w 25"/>
                  <a:gd name="T9" fmla="*/ 4 h 5"/>
                  <a:gd name="T10" fmla="*/ 0 w 25"/>
                  <a:gd name="T11" fmla="*/ 3 h 5"/>
                  <a:gd name="T12" fmla="*/ 0 w 25"/>
                  <a:gd name="T13" fmla="*/ 1 h 5"/>
                  <a:gd name="T14" fmla="*/ 0 w 25"/>
                  <a:gd name="T15" fmla="*/ 1 h 5"/>
                  <a:gd name="T16" fmla="*/ 2 w 25"/>
                  <a:gd name="T17" fmla="*/ 0 h 5"/>
                  <a:gd name="T18" fmla="*/ 22 w 25"/>
                  <a:gd name="T19" fmla="*/ 0 h 5"/>
                  <a:gd name="T20" fmla="*/ 23 w 25"/>
                  <a:gd name="T21" fmla="*/ 0 h 5"/>
                  <a:gd name="T22" fmla="*/ 25 w 25"/>
                  <a:gd name="T23" fmla="*/ 1 h 5"/>
                  <a:gd name="T24" fmla="*/ 25 w 25"/>
                  <a:gd name="T25" fmla="*/ 1 h 5"/>
                  <a:gd name="T26" fmla="*/ 25 w 25"/>
                  <a:gd name="T27" fmla="*/ 3 h 5"/>
                  <a:gd name="T28" fmla="*/ 25 w 25"/>
                  <a:gd name="T29" fmla="*/ 4 h 5"/>
                  <a:gd name="T30" fmla="*/ 25 w 25"/>
                  <a:gd name="T31" fmla="*/ 5 h 5"/>
                  <a:gd name="T32" fmla="*/ 23 w 25"/>
                  <a:gd name="T33" fmla="*/ 5 h 5"/>
                  <a:gd name="T34" fmla="*/ 22 w 25"/>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2" y="5"/>
                    </a:moveTo>
                    <a:lnTo>
                      <a:pt x="2" y="5"/>
                    </a:lnTo>
                    <a:lnTo>
                      <a:pt x="1" y="5"/>
                    </a:lnTo>
                    <a:lnTo>
                      <a:pt x="0" y="5"/>
                    </a:lnTo>
                    <a:lnTo>
                      <a:pt x="0" y="4"/>
                    </a:lnTo>
                    <a:lnTo>
                      <a:pt x="0" y="3"/>
                    </a:lnTo>
                    <a:lnTo>
                      <a:pt x="0" y="1"/>
                    </a:lnTo>
                    <a:lnTo>
                      <a:pt x="0" y="1"/>
                    </a:lnTo>
                    <a:lnTo>
                      <a:pt x="2" y="0"/>
                    </a:lnTo>
                    <a:lnTo>
                      <a:pt x="22" y="0"/>
                    </a:lnTo>
                    <a:lnTo>
                      <a:pt x="23" y="0"/>
                    </a:lnTo>
                    <a:lnTo>
                      <a:pt x="25" y="1"/>
                    </a:lnTo>
                    <a:lnTo>
                      <a:pt x="25" y="1"/>
                    </a:lnTo>
                    <a:lnTo>
                      <a:pt x="25" y="3"/>
                    </a:lnTo>
                    <a:lnTo>
                      <a:pt x="25" y="4"/>
                    </a:lnTo>
                    <a:lnTo>
                      <a:pt x="25" y="5"/>
                    </a:lnTo>
                    <a:lnTo>
                      <a:pt x="23" y="5"/>
                    </a:lnTo>
                    <a:lnTo>
                      <a:pt x="22"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21"/>
              <p:cNvSpPr>
                <a:spLocks/>
              </p:cNvSpPr>
              <p:nvPr/>
            </p:nvSpPr>
            <p:spPr bwMode="auto">
              <a:xfrm>
                <a:off x="3687763" y="2389188"/>
                <a:ext cx="66675" cy="7938"/>
              </a:xfrm>
              <a:custGeom>
                <a:avLst/>
                <a:gdLst>
                  <a:gd name="T0" fmla="*/ 39 w 42"/>
                  <a:gd name="T1" fmla="*/ 5 h 5"/>
                  <a:gd name="T2" fmla="*/ 1 w 42"/>
                  <a:gd name="T3" fmla="*/ 5 h 5"/>
                  <a:gd name="T4" fmla="*/ 1 w 42"/>
                  <a:gd name="T5" fmla="*/ 5 h 5"/>
                  <a:gd name="T6" fmla="*/ 1 w 42"/>
                  <a:gd name="T7" fmla="*/ 4 h 5"/>
                  <a:gd name="T8" fmla="*/ 0 w 42"/>
                  <a:gd name="T9" fmla="*/ 2 h 5"/>
                  <a:gd name="T10" fmla="*/ 1 w 42"/>
                  <a:gd name="T11" fmla="*/ 1 h 5"/>
                  <a:gd name="T12" fmla="*/ 1 w 42"/>
                  <a:gd name="T13" fmla="*/ 0 h 5"/>
                  <a:gd name="T14" fmla="*/ 1 w 42"/>
                  <a:gd name="T15" fmla="*/ 0 h 5"/>
                  <a:gd name="T16" fmla="*/ 39 w 42"/>
                  <a:gd name="T17" fmla="*/ 0 h 5"/>
                  <a:gd name="T18" fmla="*/ 40 w 42"/>
                  <a:gd name="T19" fmla="*/ 0 h 5"/>
                  <a:gd name="T20" fmla="*/ 42 w 42"/>
                  <a:gd name="T21" fmla="*/ 1 h 5"/>
                  <a:gd name="T22" fmla="*/ 42 w 42"/>
                  <a:gd name="T23" fmla="*/ 1 h 5"/>
                  <a:gd name="T24" fmla="*/ 42 w 42"/>
                  <a:gd name="T25" fmla="*/ 2 h 5"/>
                  <a:gd name="T26" fmla="*/ 42 w 42"/>
                  <a:gd name="T27" fmla="*/ 4 h 5"/>
                  <a:gd name="T28" fmla="*/ 40 w 42"/>
                  <a:gd name="T29" fmla="*/ 5 h 5"/>
                  <a:gd name="T30" fmla="*/ 39 w 42"/>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5">
                    <a:moveTo>
                      <a:pt x="39" y="5"/>
                    </a:moveTo>
                    <a:lnTo>
                      <a:pt x="1" y="5"/>
                    </a:lnTo>
                    <a:lnTo>
                      <a:pt x="1" y="5"/>
                    </a:lnTo>
                    <a:lnTo>
                      <a:pt x="1" y="4"/>
                    </a:lnTo>
                    <a:lnTo>
                      <a:pt x="0" y="2"/>
                    </a:lnTo>
                    <a:lnTo>
                      <a:pt x="1" y="1"/>
                    </a:lnTo>
                    <a:lnTo>
                      <a:pt x="1" y="0"/>
                    </a:lnTo>
                    <a:lnTo>
                      <a:pt x="1" y="0"/>
                    </a:lnTo>
                    <a:lnTo>
                      <a:pt x="39" y="0"/>
                    </a:lnTo>
                    <a:lnTo>
                      <a:pt x="40" y="0"/>
                    </a:lnTo>
                    <a:lnTo>
                      <a:pt x="42" y="1"/>
                    </a:lnTo>
                    <a:lnTo>
                      <a:pt x="42" y="1"/>
                    </a:lnTo>
                    <a:lnTo>
                      <a:pt x="42" y="2"/>
                    </a:lnTo>
                    <a:lnTo>
                      <a:pt x="42" y="4"/>
                    </a:lnTo>
                    <a:lnTo>
                      <a:pt x="40" y="5"/>
                    </a:lnTo>
                    <a:lnTo>
                      <a:pt x="39"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22"/>
              <p:cNvSpPr>
                <a:spLocks/>
              </p:cNvSpPr>
              <p:nvPr/>
            </p:nvSpPr>
            <p:spPr bwMode="auto">
              <a:xfrm>
                <a:off x="3687763" y="2408238"/>
                <a:ext cx="66675" cy="9525"/>
              </a:xfrm>
              <a:custGeom>
                <a:avLst/>
                <a:gdLst>
                  <a:gd name="T0" fmla="*/ 39 w 42"/>
                  <a:gd name="T1" fmla="*/ 6 h 6"/>
                  <a:gd name="T2" fmla="*/ 1 w 42"/>
                  <a:gd name="T3" fmla="*/ 6 h 6"/>
                  <a:gd name="T4" fmla="*/ 1 w 42"/>
                  <a:gd name="T5" fmla="*/ 6 h 6"/>
                  <a:gd name="T6" fmla="*/ 1 w 42"/>
                  <a:gd name="T7" fmla="*/ 4 h 6"/>
                  <a:gd name="T8" fmla="*/ 0 w 42"/>
                  <a:gd name="T9" fmla="*/ 4 h 6"/>
                  <a:gd name="T10" fmla="*/ 0 w 42"/>
                  <a:gd name="T11" fmla="*/ 3 h 6"/>
                  <a:gd name="T12" fmla="*/ 1 w 42"/>
                  <a:gd name="T13" fmla="*/ 0 h 6"/>
                  <a:gd name="T14" fmla="*/ 1 w 42"/>
                  <a:gd name="T15" fmla="*/ 0 h 6"/>
                  <a:gd name="T16" fmla="*/ 1 w 42"/>
                  <a:gd name="T17" fmla="*/ 0 h 6"/>
                  <a:gd name="T18" fmla="*/ 39 w 42"/>
                  <a:gd name="T19" fmla="*/ 0 h 6"/>
                  <a:gd name="T20" fmla="*/ 40 w 42"/>
                  <a:gd name="T21" fmla="*/ 0 h 6"/>
                  <a:gd name="T22" fmla="*/ 42 w 42"/>
                  <a:gd name="T23" fmla="*/ 0 h 6"/>
                  <a:gd name="T24" fmla="*/ 42 w 42"/>
                  <a:gd name="T25" fmla="*/ 2 h 6"/>
                  <a:gd name="T26" fmla="*/ 42 w 42"/>
                  <a:gd name="T27" fmla="*/ 3 h 6"/>
                  <a:gd name="T28" fmla="*/ 42 w 42"/>
                  <a:gd name="T29" fmla="*/ 4 h 6"/>
                  <a:gd name="T30" fmla="*/ 42 w 42"/>
                  <a:gd name="T31" fmla="*/ 4 h 6"/>
                  <a:gd name="T32" fmla="*/ 40 w 42"/>
                  <a:gd name="T33" fmla="*/ 6 h 6"/>
                  <a:gd name="T34" fmla="*/ 39 w 42"/>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6">
                    <a:moveTo>
                      <a:pt x="39" y="6"/>
                    </a:moveTo>
                    <a:lnTo>
                      <a:pt x="1" y="6"/>
                    </a:lnTo>
                    <a:lnTo>
                      <a:pt x="1" y="6"/>
                    </a:lnTo>
                    <a:lnTo>
                      <a:pt x="1" y="4"/>
                    </a:lnTo>
                    <a:lnTo>
                      <a:pt x="0" y="4"/>
                    </a:lnTo>
                    <a:lnTo>
                      <a:pt x="0" y="3"/>
                    </a:lnTo>
                    <a:lnTo>
                      <a:pt x="1" y="0"/>
                    </a:lnTo>
                    <a:lnTo>
                      <a:pt x="1" y="0"/>
                    </a:lnTo>
                    <a:lnTo>
                      <a:pt x="1" y="0"/>
                    </a:lnTo>
                    <a:lnTo>
                      <a:pt x="39" y="0"/>
                    </a:lnTo>
                    <a:lnTo>
                      <a:pt x="40" y="0"/>
                    </a:lnTo>
                    <a:lnTo>
                      <a:pt x="42" y="0"/>
                    </a:lnTo>
                    <a:lnTo>
                      <a:pt x="42" y="2"/>
                    </a:lnTo>
                    <a:lnTo>
                      <a:pt x="42" y="3"/>
                    </a:lnTo>
                    <a:lnTo>
                      <a:pt x="42" y="4"/>
                    </a:lnTo>
                    <a:lnTo>
                      <a:pt x="42" y="4"/>
                    </a:lnTo>
                    <a:lnTo>
                      <a:pt x="40" y="6"/>
                    </a:lnTo>
                    <a:lnTo>
                      <a:pt x="39" y="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23"/>
              <p:cNvSpPr>
                <a:spLocks noEditPoints="1"/>
              </p:cNvSpPr>
              <p:nvPr/>
            </p:nvSpPr>
            <p:spPr bwMode="auto">
              <a:xfrm>
                <a:off x="3665538" y="2314575"/>
                <a:ext cx="111125" cy="133350"/>
              </a:xfrm>
              <a:custGeom>
                <a:avLst/>
                <a:gdLst>
                  <a:gd name="T0" fmla="*/ 63 w 70"/>
                  <a:gd name="T1" fmla="*/ 0 h 84"/>
                  <a:gd name="T2" fmla="*/ 22 w 70"/>
                  <a:gd name="T3" fmla="*/ 0 h 84"/>
                  <a:gd name="T4" fmla="*/ 0 w 70"/>
                  <a:gd name="T5" fmla="*/ 21 h 84"/>
                  <a:gd name="T6" fmla="*/ 0 w 70"/>
                  <a:gd name="T7" fmla="*/ 77 h 84"/>
                  <a:gd name="T8" fmla="*/ 1 w 70"/>
                  <a:gd name="T9" fmla="*/ 80 h 84"/>
                  <a:gd name="T10" fmla="*/ 3 w 70"/>
                  <a:gd name="T11" fmla="*/ 83 h 84"/>
                  <a:gd name="T12" fmla="*/ 4 w 70"/>
                  <a:gd name="T13" fmla="*/ 84 h 84"/>
                  <a:gd name="T14" fmla="*/ 7 w 70"/>
                  <a:gd name="T15" fmla="*/ 84 h 84"/>
                  <a:gd name="T16" fmla="*/ 70 w 70"/>
                  <a:gd name="T17" fmla="*/ 84 h 84"/>
                  <a:gd name="T18" fmla="*/ 70 w 70"/>
                  <a:gd name="T19" fmla="*/ 7 h 84"/>
                  <a:gd name="T20" fmla="*/ 68 w 70"/>
                  <a:gd name="T21" fmla="*/ 5 h 84"/>
                  <a:gd name="T22" fmla="*/ 67 w 70"/>
                  <a:gd name="T23" fmla="*/ 2 h 84"/>
                  <a:gd name="T24" fmla="*/ 66 w 70"/>
                  <a:gd name="T25" fmla="*/ 0 h 84"/>
                  <a:gd name="T26" fmla="*/ 63 w 70"/>
                  <a:gd name="T27" fmla="*/ 0 h 84"/>
                  <a:gd name="T28" fmla="*/ 64 w 70"/>
                  <a:gd name="T29" fmla="*/ 79 h 84"/>
                  <a:gd name="T30" fmla="*/ 10 w 70"/>
                  <a:gd name="T31" fmla="*/ 79 h 84"/>
                  <a:gd name="T32" fmla="*/ 8 w 70"/>
                  <a:gd name="T33" fmla="*/ 79 h 84"/>
                  <a:gd name="T34" fmla="*/ 7 w 70"/>
                  <a:gd name="T35" fmla="*/ 77 h 84"/>
                  <a:gd name="T36" fmla="*/ 5 w 70"/>
                  <a:gd name="T37" fmla="*/ 76 h 84"/>
                  <a:gd name="T38" fmla="*/ 5 w 70"/>
                  <a:gd name="T39" fmla="*/ 75 h 84"/>
                  <a:gd name="T40" fmla="*/ 5 w 70"/>
                  <a:gd name="T41" fmla="*/ 24 h 84"/>
                  <a:gd name="T42" fmla="*/ 19 w 70"/>
                  <a:gd name="T43" fmla="*/ 24 h 84"/>
                  <a:gd name="T44" fmla="*/ 21 w 70"/>
                  <a:gd name="T45" fmla="*/ 24 h 84"/>
                  <a:gd name="T46" fmla="*/ 24 w 70"/>
                  <a:gd name="T47" fmla="*/ 23 h 84"/>
                  <a:gd name="T48" fmla="*/ 25 w 70"/>
                  <a:gd name="T49" fmla="*/ 21 h 84"/>
                  <a:gd name="T50" fmla="*/ 25 w 70"/>
                  <a:gd name="T51" fmla="*/ 19 h 84"/>
                  <a:gd name="T52" fmla="*/ 25 w 70"/>
                  <a:gd name="T53" fmla="*/ 6 h 84"/>
                  <a:gd name="T54" fmla="*/ 60 w 70"/>
                  <a:gd name="T55" fmla="*/ 6 h 84"/>
                  <a:gd name="T56" fmla="*/ 61 w 70"/>
                  <a:gd name="T57" fmla="*/ 6 h 84"/>
                  <a:gd name="T58" fmla="*/ 63 w 70"/>
                  <a:gd name="T59" fmla="*/ 6 h 84"/>
                  <a:gd name="T60" fmla="*/ 64 w 70"/>
                  <a:gd name="T61" fmla="*/ 9 h 84"/>
                  <a:gd name="T62" fmla="*/ 64 w 70"/>
                  <a:gd name="T63" fmla="*/ 10 h 84"/>
                  <a:gd name="T64" fmla="*/ 64 w 70"/>
                  <a:gd name="T65"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 h="84">
                    <a:moveTo>
                      <a:pt x="63" y="0"/>
                    </a:moveTo>
                    <a:lnTo>
                      <a:pt x="22" y="0"/>
                    </a:lnTo>
                    <a:lnTo>
                      <a:pt x="0" y="21"/>
                    </a:lnTo>
                    <a:lnTo>
                      <a:pt x="0" y="77"/>
                    </a:lnTo>
                    <a:lnTo>
                      <a:pt x="1" y="80"/>
                    </a:lnTo>
                    <a:lnTo>
                      <a:pt x="3" y="83"/>
                    </a:lnTo>
                    <a:lnTo>
                      <a:pt x="4" y="84"/>
                    </a:lnTo>
                    <a:lnTo>
                      <a:pt x="7" y="84"/>
                    </a:lnTo>
                    <a:lnTo>
                      <a:pt x="70" y="84"/>
                    </a:lnTo>
                    <a:lnTo>
                      <a:pt x="70" y="7"/>
                    </a:lnTo>
                    <a:lnTo>
                      <a:pt x="68" y="5"/>
                    </a:lnTo>
                    <a:lnTo>
                      <a:pt x="67" y="2"/>
                    </a:lnTo>
                    <a:lnTo>
                      <a:pt x="66" y="0"/>
                    </a:lnTo>
                    <a:lnTo>
                      <a:pt x="63" y="0"/>
                    </a:lnTo>
                    <a:close/>
                    <a:moveTo>
                      <a:pt x="64" y="79"/>
                    </a:moveTo>
                    <a:lnTo>
                      <a:pt x="10" y="79"/>
                    </a:lnTo>
                    <a:lnTo>
                      <a:pt x="8" y="79"/>
                    </a:lnTo>
                    <a:lnTo>
                      <a:pt x="7" y="77"/>
                    </a:lnTo>
                    <a:lnTo>
                      <a:pt x="5" y="76"/>
                    </a:lnTo>
                    <a:lnTo>
                      <a:pt x="5" y="75"/>
                    </a:lnTo>
                    <a:lnTo>
                      <a:pt x="5" y="24"/>
                    </a:lnTo>
                    <a:lnTo>
                      <a:pt x="19" y="24"/>
                    </a:lnTo>
                    <a:lnTo>
                      <a:pt x="21" y="24"/>
                    </a:lnTo>
                    <a:lnTo>
                      <a:pt x="24" y="23"/>
                    </a:lnTo>
                    <a:lnTo>
                      <a:pt x="25" y="21"/>
                    </a:lnTo>
                    <a:lnTo>
                      <a:pt x="25" y="19"/>
                    </a:lnTo>
                    <a:lnTo>
                      <a:pt x="25" y="6"/>
                    </a:lnTo>
                    <a:lnTo>
                      <a:pt x="60" y="6"/>
                    </a:lnTo>
                    <a:lnTo>
                      <a:pt x="61" y="6"/>
                    </a:lnTo>
                    <a:lnTo>
                      <a:pt x="63" y="6"/>
                    </a:lnTo>
                    <a:lnTo>
                      <a:pt x="64" y="9"/>
                    </a:lnTo>
                    <a:lnTo>
                      <a:pt x="64" y="10"/>
                    </a:lnTo>
                    <a:lnTo>
                      <a:pt x="64" y="79"/>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24"/>
              <p:cNvSpPr>
                <a:spLocks/>
              </p:cNvSpPr>
              <p:nvPr/>
            </p:nvSpPr>
            <p:spPr bwMode="auto">
              <a:xfrm>
                <a:off x="3402013" y="2419350"/>
                <a:ext cx="44450" cy="77788"/>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25"/>
              <p:cNvSpPr>
                <a:spLocks/>
              </p:cNvSpPr>
              <p:nvPr/>
            </p:nvSpPr>
            <p:spPr bwMode="auto">
              <a:xfrm>
                <a:off x="3457575" y="2419350"/>
                <a:ext cx="46038" cy="77788"/>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26"/>
              <p:cNvSpPr>
                <a:spLocks/>
              </p:cNvSpPr>
              <p:nvPr/>
            </p:nvSpPr>
            <p:spPr bwMode="auto">
              <a:xfrm>
                <a:off x="3406775" y="2386013"/>
                <a:ext cx="88900" cy="50800"/>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27"/>
              <p:cNvSpPr>
                <a:spLocks/>
              </p:cNvSpPr>
              <p:nvPr/>
            </p:nvSpPr>
            <p:spPr bwMode="auto">
              <a:xfrm>
                <a:off x="3514725" y="2419350"/>
                <a:ext cx="44450" cy="77788"/>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28"/>
              <p:cNvSpPr>
                <a:spLocks/>
              </p:cNvSpPr>
              <p:nvPr/>
            </p:nvSpPr>
            <p:spPr bwMode="auto">
              <a:xfrm>
                <a:off x="3570288" y="2419350"/>
                <a:ext cx="41275" cy="77788"/>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29"/>
              <p:cNvSpPr>
                <a:spLocks/>
              </p:cNvSpPr>
              <p:nvPr/>
            </p:nvSpPr>
            <p:spPr bwMode="auto">
              <a:xfrm>
                <a:off x="3517900" y="2386013"/>
                <a:ext cx="88900" cy="50800"/>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30"/>
              <p:cNvSpPr>
                <a:spLocks/>
              </p:cNvSpPr>
              <p:nvPr/>
            </p:nvSpPr>
            <p:spPr bwMode="auto">
              <a:xfrm>
                <a:off x="3457575" y="2517775"/>
                <a:ext cx="46038" cy="74613"/>
              </a:xfrm>
              <a:custGeom>
                <a:avLst/>
                <a:gdLst>
                  <a:gd name="T0" fmla="*/ 29 w 29"/>
                  <a:gd name="T1" fmla="*/ 15 h 47"/>
                  <a:gd name="T2" fmla="*/ 29 w 29"/>
                  <a:gd name="T3" fmla="*/ 47 h 47"/>
                  <a:gd name="T4" fmla="*/ 0 w 29"/>
                  <a:gd name="T5" fmla="*/ 31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1"/>
                    </a:lnTo>
                    <a:lnTo>
                      <a:pt x="0" y="0"/>
                    </a:lnTo>
                    <a:lnTo>
                      <a:pt x="29" y="1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31"/>
              <p:cNvSpPr>
                <a:spLocks/>
              </p:cNvSpPr>
              <p:nvPr/>
            </p:nvSpPr>
            <p:spPr bwMode="auto">
              <a:xfrm>
                <a:off x="3514725" y="2517775"/>
                <a:ext cx="44450" cy="74613"/>
              </a:xfrm>
              <a:custGeom>
                <a:avLst/>
                <a:gdLst>
                  <a:gd name="T0" fmla="*/ 0 w 28"/>
                  <a:gd name="T1" fmla="*/ 15 h 47"/>
                  <a:gd name="T2" fmla="*/ 0 w 28"/>
                  <a:gd name="T3" fmla="*/ 47 h 47"/>
                  <a:gd name="T4" fmla="*/ 28 w 28"/>
                  <a:gd name="T5" fmla="*/ 31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1"/>
                    </a:lnTo>
                    <a:lnTo>
                      <a:pt x="28" y="0"/>
                    </a:lnTo>
                    <a:lnTo>
                      <a:pt x="0" y="1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32"/>
              <p:cNvSpPr>
                <a:spLocks/>
              </p:cNvSpPr>
              <p:nvPr/>
            </p:nvSpPr>
            <p:spPr bwMode="auto">
              <a:xfrm>
                <a:off x="3462338" y="2481263"/>
                <a:ext cx="88900" cy="52388"/>
              </a:xfrm>
              <a:custGeom>
                <a:avLst/>
                <a:gdLst>
                  <a:gd name="T0" fmla="*/ 28 w 56"/>
                  <a:gd name="T1" fmla="*/ 33 h 33"/>
                  <a:gd name="T2" fmla="*/ 0 w 56"/>
                  <a:gd name="T3" fmla="*/ 16 h 33"/>
                  <a:gd name="T4" fmla="*/ 28 w 56"/>
                  <a:gd name="T5" fmla="*/ 0 h 33"/>
                  <a:gd name="T6" fmla="*/ 56 w 56"/>
                  <a:gd name="T7" fmla="*/ 16 h 33"/>
                  <a:gd name="T8" fmla="*/ 28 w 56"/>
                  <a:gd name="T9" fmla="*/ 33 h 33"/>
                </a:gdLst>
                <a:ahLst/>
                <a:cxnLst>
                  <a:cxn ang="0">
                    <a:pos x="T0" y="T1"/>
                  </a:cxn>
                  <a:cxn ang="0">
                    <a:pos x="T2" y="T3"/>
                  </a:cxn>
                  <a:cxn ang="0">
                    <a:pos x="T4" y="T5"/>
                  </a:cxn>
                  <a:cxn ang="0">
                    <a:pos x="T6" y="T7"/>
                  </a:cxn>
                  <a:cxn ang="0">
                    <a:pos x="T8" y="T9"/>
                  </a:cxn>
                </a:cxnLst>
                <a:rect l="0" t="0" r="r" b="b"/>
                <a:pathLst>
                  <a:path w="56" h="33">
                    <a:moveTo>
                      <a:pt x="28" y="33"/>
                    </a:moveTo>
                    <a:lnTo>
                      <a:pt x="0" y="16"/>
                    </a:lnTo>
                    <a:lnTo>
                      <a:pt x="28" y="0"/>
                    </a:lnTo>
                    <a:lnTo>
                      <a:pt x="56" y="16"/>
                    </a:lnTo>
                    <a:lnTo>
                      <a:pt x="28" y="33"/>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33"/>
              <p:cNvSpPr>
                <a:spLocks/>
              </p:cNvSpPr>
              <p:nvPr/>
            </p:nvSpPr>
            <p:spPr bwMode="auto">
              <a:xfrm>
                <a:off x="3411538" y="2640013"/>
                <a:ext cx="17463" cy="41275"/>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6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3" y="5"/>
                      <a:pt x="2" y="6"/>
                    </a:cubicBezTo>
                    <a:cubicBezTo>
                      <a:pt x="2" y="6"/>
                      <a:pt x="1" y="6"/>
                      <a:pt x="1" y="6"/>
                    </a:cubicBezTo>
                    <a:cubicBezTo>
                      <a:pt x="1" y="6"/>
                      <a:pt x="0" y="6"/>
                      <a:pt x="0" y="6"/>
                    </a:cubicBezTo>
                    <a:cubicBezTo>
                      <a:pt x="0" y="2"/>
                      <a:pt x="0" y="2"/>
                      <a:pt x="0" y="2"/>
                    </a:cubicBezTo>
                    <a:cubicBezTo>
                      <a:pt x="1" y="2"/>
                      <a:pt x="2" y="2"/>
                      <a:pt x="3" y="1"/>
                    </a:cubicBezTo>
                    <a:cubicBezTo>
                      <a:pt x="4" y="1"/>
                      <a:pt x="5" y="0"/>
                      <a:pt x="6"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34"/>
              <p:cNvSpPr>
                <a:spLocks noEditPoints="1"/>
              </p:cNvSpPr>
              <p:nvPr/>
            </p:nvSpPr>
            <p:spPr bwMode="auto">
              <a:xfrm>
                <a:off x="3444875" y="2640013"/>
                <a:ext cx="33338" cy="41275"/>
              </a:xfrm>
              <a:custGeom>
                <a:avLst/>
                <a:gdLst>
                  <a:gd name="T0" fmla="*/ 8 w 15"/>
                  <a:gd name="T1" fmla="*/ 19 h 19"/>
                  <a:gd name="T2" fmla="*/ 0 w 15"/>
                  <a:gd name="T3" fmla="*/ 10 h 19"/>
                  <a:gd name="T4" fmla="*/ 2 w 15"/>
                  <a:gd name="T5" fmla="*/ 2 h 19"/>
                  <a:gd name="T6" fmla="*/ 8 w 15"/>
                  <a:gd name="T7" fmla="*/ 0 h 19"/>
                  <a:gd name="T8" fmla="*/ 15 w 15"/>
                  <a:gd name="T9" fmla="*/ 10 h 19"/>
                  <a:gd name="T10" fmla="*/ 13 w 15"/>
                  <a:gd name="T11" fmla="*/ 17 h 19"/>
                  <a:gd name="T12" fmla="*/ 8 w 15"/>
                  <a:gd name="T13" fmla="*/ 19 h 19"/>
                  <a:gd name="T14" fmla="*/ 8 w 15"/>
                  <a:gd name="T15" fmla="*/ 3 h 19"/>
                  <a:gd name="T16" fmla="*/ 5 w 15"/>
                  <a:gd name="T17" fmla="*/ 10 h 19"/>
                  <a:gd name="T18" fmla="*/ 8 w 15"/>
                  <a:gd name="T19" fmla="*/ 16 h 19"/>
                  <a:gd name="T20" fmla="*/ 10 w 15"/>
                  <a:gd name="T21" fmla="*/ 10 h 19"/>
                  <a:gd name="T22" fmla="*/ 8 w 15"/>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9">
                    <a:moveTo>
                      <a:pt x="8" y="19"/>
                    </a:moveTo>
                    <a:cubicBezTo>
                      <a:pt x="2" y="19"/>
                      <a:pt x="0" y="17"/>
                      <a:pt x="0" y="10"/>
                    </a:cubicBezTo>
                    <a:cubicBezTo>
                      <a:pt x="0" y="6"/>
                      <a:pt x="1" y="4"/>
                      <a:pt x="2" y="2"/>
                    </a:cubicBezTo>
                    <a:cubicBezTo>
                      <a:pt x="3" y="1"/>
                      <a:pt x="5" y="0"/>
                      <a:pt x="8" y="0"/>
                    </a:cubicBezTo>
                    <a:cubicBezTo>
                      <a:pt x="12" y="0"/>
                      <a:pt x="15" y="3"/>
                      <a:pt x="15" y="10"/>
                    </a:cubicBezTo>
                    <a:cubicBezTo>
                      <a:pt x="15" y="13"/>
                      <a:pt x="14" y="15"/>
                      <a:pt x="13" y="17"/>
                    </a:cubicBezTo>
                    <a:cubicBezTo>
                      <a:pt x="11" y="19"/>
                      <a:pt x="10" y="19"/>
                      <a:pt x="8" y="19"/>
                    </a:cubicBezTo>
                    <a:close/>
                    <a:moveTo>
                      <a:pt x="8" y="3"/>
                    </a:moveTo>
                    <a:cubicBezTo>
                      <a:pt x="5" y="3"/>
                      <a:pt x="5" y="5"/>
                      <a:pt x="5" y="10"/>
                    </a:cubicBezTo>
                    <a:cubicBezTo>
                      <a:pt x="5" y="14"/>
                      <a:pt x="5" y="16"/>
                      <a:pt x="8" y="16"/>
                    </a:cubicBezTo>
                    <a:cubicBezTo>
                      <a:pt x="9" y="16"/>
                      <a:pt x="10" y="14"/>
                      <a:pt x="10" y="10"/>
                    </a:cubicBezTo>
                    <a:cubicBezTo>
                      <a:pt x="10" y="5"/>
                      <a:pt x="9" y="3"/>
                      <a:pt x="8"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35"/>
              <p:cNvSpPr>
                <a:spLocks/>
              </p:cNvSpPr>
              <p:nvPr/>
            </p:nvSpPr>
            <p:spPr bwMode="auto">
              <a:xfrm>
                <a:off x="3487738" y="2640013"/>
                <a:ext cx="17463" cy="41275"/>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5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2" y="5"/>
                      <a:pt x="2" y="6"/>
                    </a:cubicBezTo>
                    <a:cubicBezTo>
                      <a:pt x="2" y="6"/>
                      <a:pt x="1" y="6"/>
                      <a:pt x="1" y="6"/>
                    </a:cubicBezTo>
                    <a:cubicBezTo>
                      <a:pt x="0" y="6"/>
                      <a:pt x="0" y="6"/>
                      <a:pt x="0" y="6"/>
                    </a:cubicBezTo>
                    <a:cubicBezTo>
                      <a:pt x="0" y="2"/>
                      <a:pt x="0" y="2"/>
                      <a:pt x="0" y="2"/>
                    </a:cubicBezTo>
                    <a:cubicBezTo>
                      <a:pt x="1" y="2"/>
                      <a:pt x="2" y="2"/>
                      <a:pt x="3" y="1"/>
                    </a:cubicBezTo>
                    <a:cubicBezTo>
                      <a:pt x="4" y="1"/>
                      <a:pt x="5" y="0"/>
                      <a:pt x="5"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36"/>
              <p:cNvSpPr>
                <a:spLocks noEditPoints="1"/>
              </p:cNvSpPr>
              <p:nvPr/>
            </p:nvSpPr>
            <p:spPr bwMode="auto">
              <a:xfrm>
                <a:off x="3406775" y="2700338"/>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8 h 20"/>
                  <a:gd name="T12" fmla="*/ 7 w 14"/>
                  <a:gd name="T13" fmla="*/ 20 h 20"/>
                  <a:gd name="T14" fmla="*/ 7 w 14"/>
                  <a:gd name="T15" fmla="*/ 4 h 20"/>
                  <a:gd name="T16" fmla="*/ 4 w 14"/>
                  <a:gd name="T17" fmla="*/ 10 h 20"/>
                  <a:gd name="T18" fmla="*/ 7 w 14"/>
                  <a:gd name="T19" fmla="*/ 17 h 20"/>
                  <a:gd name="T20" fmla="*/ 10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4"/>
                      <a:pt x="14" y="10"/>
                    </a:cubicBezTo>
                    <a:cubicBezTo>
                      <a:pt x="14" y="13"/>
                      <a:pt x="14" y="16"/>
                      <a:pt x="13" y="18"/>
                    </a:cubicBezTo>
                    <a:cubicBezTo>
                      <a:pt x="11" y="19"/>
                      <a:pt x="9" y="20"/>
                      <a:pt x="7" y="20"/>
                    </a:cubicBezTo>
                    <a:close/>
                    <a:moveTo>
                      <a:pt x="7" y="4"/>
                    </a:moveTo>
                    <a:cubicBezTo>
                      <a:pt x="6" y="4"/>
                      <a:pt x="4" y="6"/>
                      <a:pt x="4" y="10"/>
                    </a:cubicBezTo>
                    <a:cubicBezTo>
                      <a:pt x="4" y="15"/>
                      <a:pt x="6" y="17"/>
                      <a:pt x="7" y="17"/>
                    </a:cubicBezTo>
                    <a:cubicBezTo>
                      <a:pt x="9" y="17"/>
                      <a:pt x="10" y="15"/>
                      <a:pt x="10" y="10"/>
                    </a:cubicBezTo>
                    <a:cubicBezTo>
                      <a:pt x="10" y="6"/>
                      <a:pt x="9"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37"/>
              <p:cNvSpPr>
                <a:spLocks/>
              </p:cNvSpPr>
              <p:nvPr/>
            </p:nvSpPr>
            <p:spPr bwMode="auto">
              <a:xfrm>
                <a:off x="3449638" y="2700338"/>
                <a:ext cx="19050" cy="44450"/>
              </a:xfrm>
              <a:custGeom>
                <a:avLst/>
                <a:gdLst>
                  <a:gd name="T0" fmla="*/ 9 w 9"/>
                  <a:gd name="T1" fmla="*/ 0 h 20"/>
                  <a:gd name="T2" fmla="*/ 9 w 9"/>
                  <a:gd name="T3" fmla="*/ 20 h 20"/>
                  <a:gd name="T4" fmla="*/ 4 w 9"/>
                  <a:gd name="T5" fmla="*/ 20 h 20"/>
                  <a:gd name="T6" fmla="*/ 4 w 9"/>
                  <a:gd name="T7" fmla="*/ 5 h 20"/>
                  <a:gd name="T8" fmla="*/ 4 w 9"/>
                  <a:gd name="T9" fmla="*/ 6 h 20"/>
                  <a:gd name="T10" fmla="*/ 3 w 9"/>
                  <a:gd name="T11" fmla="*/ 6 h 20"/>
                  <a:gd name="T12" fmla="*/ 1 w 9"/>
                  <a:gd name="T13" fmla="*/ 6 h 20"/>
                  <a:gd name="T14" fmla="*/ 0 w 9"/>
                  <a:gd name="T15" fmla="*/ 7 h 20"/>
                  <a:gd name="T16" fmla="*/ 0 w 9"/>
                  <a:gd name="T17" fmla="*/ 3 h 20"/>
                  <a:gd name="T18" fmla="*/ 4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4" y="20"/>
                      <a:pt x="4" y="20"/>
                      <a:pt x="4" y="20"/>
                    </a:cubicBezTo>
                    <a:cubicBezTo>
                      <a:pt x="4" y="5"/>
                      <a:pt x="4" y="5"/>
                      <a:pt x="4" y="5"/>
                    </a:cubicBezTo>
                    <a:cubicBezTo>
                      <a:pt x="4" y="5"/>
                      <a:pt x="4" y="6"/>
                      <a:pt x="4" y="6"/>
                    </a:cubicBezTo>
                    <a:cubicBezTo>
                      <a:pt x="4" y="6"/>
                      <a:pt x="3" y="6"/>
                      <a:pt x="3" y="6"/>
                    </a:cubicBezTo>
                    <a:cubicBezTo>
                      <a:pt x="2" y="6"/>
                      <a:pt x="2" y="6"/>
                      <a:pt x="1" y="6"/>
                    </a:cubicBezTo>
                    <a:cubicBezTo>
                      <a:pt x="1" y="7"/>
                      <a:pt x="1" y="7"/>
                      <a:pt x="0" y="7"/>
                    </a:cubicBezTo>
                    <a:cubicBezTo>
                      <a:pt x="0" y="3"/>
                      <a:pt x="0" y="3"/>
                      <a:pt x="0" y="3"/>
                    </a:cubicBezTo>
                    <a:cubicBezTo>
                      <a:pt x="1" y="3"/>
                      <a:pt x="3" y="2"/>
                      <a:pt x="4" y="2"/>
                    </a:cubicBezTo>
                    <a:cubicBezTo>
                      <a:pt x="4" y="2"/>
                      <a:pt x="6" y="1"/>
                      <a:pt x="6" y="0"/>
                    </a:cubicBezTo>
                    <a:lnTo>
                      <a:pt x="9"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38"/>
              <p:cNvSpPr>
                <a:spLocks noEditPoints="1"/>
              </p:cNvSpPr>
              <p:nvPr/>
            </p:nvSpPr>
            <p:spPr bwMode="auto">
              <a:xfrm>
                <a:off x="3482975" y="2700338"/>
                <a:ext cx="31750" cy="44450"/>
              </a:xfrm>
              <a:custGeom>
                <a:avLst/>
                <a:gdLst>
                  <a:gd name="T0" fmla="*/ 6 w 14"/>
                  <a:gd name="T1" fmla="*/ 20 h 20"/>
                  <a:gd name="T2" fmla="*/ 0 w 14"/>
                  <a:gd name="T3" fmla="*/ 10 h 20"/>
                  <a:gd name="T4" fmla="*/ 1 w 14"/>
                  <a:gd name="T5" fmla="*/ 3 h 20"/>
                  <a:gd name="T6" fmla="*/ 7 w 14"/>
                  <a:gd name="T7" fmla="*/ 0 h 20"/>
                  <a:gd name="T8" fmla="*/ 14 w 14"/>
                  <a:gd name="T9" fmla="*/ 10 h 20"/>
                  <a:gd name="T10" fmla="*/ 12 w 14"/>
                  <a:gd name="T11" fmla="*/ 18 h 20"/>
                  <a:gd name="T12" fmla="*/ 6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6" y="20"/>
                    </a:moveTo>
                    <a:cubicBezTo>
                      <a:pt x="2" y="20"/>
                      <a:pt x="0" y="17"/>
                      <a:pt x="0" y="10"/>
                    </a:cubicBezTo>
                    <a:cubicBezTo>
                      <a:pt x="0" y="7"/>
                      <a:pt x="0" y="5"/>
                      <a:pt x="1" y="3"/>
                    </a:cubicBezTo>
                    <a:cubicBezTo>
                      <a:pt x="3" y="1"/>
                      <a:pt x="5" y="0"/>
                      <a:pt x="7" y="0"/>
                    </a:cubicBezTo>
                    <a:cubicBezTo>
                      <a:pt x="11" y="0"/>
                      <a:pt x="14" y="4"/>
                      <a:pt x="14" y="10"/>
                    </a:cubicBezTo>
                    <a:cubicBezTo>
                      <a:pt x="14" y="13"/>
                      <a:pt x="13" y="16"/>
                      <a:pt x="12" y="18"/>
                    </a:cubicBezTo>
                    <a:cubicBezTo>
                      <a:pt x="10" y="19"/>
                      <a:pt x="9" y="20"/>
                      <a:pt x="6" y="20"/>
                    </a:cubicBezTo>
                    <a:close/>
                    <a:moveTo>
                      <a:pt x="7" y="4"/>
                    </a:moveTo>
                    <a:cubicBezTo>
                      <a:pt x="5" y="4"/>
                      <a:pt x="4" y="6"/>
                      <a:pt x="4" y="10"/>
                    </a:cubicBezTo>
                    <a:cubicBezTo>
                      <a:pt x="4" y="15"/>
                      <a:pt x="5" y="17"/>
                      <a:pt x="7" y="17"/>
                    </a:cubicBezTo>
                    <a:cubicBezTo>
                      <a:pt x="8" y="17"/>
                      <a:pt x="9" y="15"/>
                      <a:pt x="9" y="10"/>
                    </a:cubicBezTo>
                    <a:cubicBezTo>
                      <a:pt x="9" y="6"/>
                      <a:pt x="8"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39"/>
              <p:cNvSpPr>
                <a:spLocks noEditPoints="1"/>
              </p:cNvSpPr>
              <p:nvPr/>
            </p:nvSpPr>
            <p:spPr bwMode="auto">
              <a:xfrm>
                <a:off x="3406775" y="2762250"/>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4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1" y="19"/>
                      <a:pt x="9" y="20"/>
                      <a:pt x="7" y="20"/>
                    </a:cubicBezTo>
                    <a:close/>
                    <a:moveTo>
                      <a:pt x="7" y="3"/>
                    </a:moveTo>
                    <a:cubicBezTo>
                      <a:pt x="6" y="3"/>
                      <a:pt x="4" y="6"/>
                      <a:pt x="4" y="10"/>
                    </a:cubicBezTo>
                    <a:cubicBezTo>
                      <a:pt x="4" y="15"/>
                      <a:pt x="6" y="17"/>
                      <a:pt x="7" y="17"/>
                    </a:cubicBezTo>
                    <a:cubicBezTo>
                      <a:pt x="9" y="17"/>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40"/>
              <p:cNvSpPr>
                <a:spLocks noEditPoints="1"/>
              </p:cNvSpPr>
              <p:nvPr/>
            </p:nvSpPr>
            <p:spPr bwMode="auto">
              <a:xfrm>
                <a:off x="3444875" y="2762250"/>
                <a:ext cx="33338" cy="44450"/>
              </a:xfrm>
              <a:custGeom>
                <a:avLst/>
                <a:gdLst>
                  <a:gd name="T0" fmla="*/ 8 w 15"/>
                  <a:gd name="T1" fmla="*/ 20 h 20"/>
                  <a:gd name="T2" fmla="*/ 0 w 15"/>
                  <a:gd name="T3" fmla="*/ 10 h 20"/>
                  <a:gd name="T4" fmla="*/ 2 w 15"/>
                  <a:gd name="T5" fmla="*/ 3 h 20"/>
                  <a:gd name="T6" fmla="*/ 8 w 15"/>
                  <a:gd name="T7" fmla="*/ 0 h 20"/>
                  <a:gd name="T8" fmla="*/ 15 w 15"/>
                  <a:gd name="T9" fmla="*/ 10 h 20"/>
                  <a:gd name="T10" fmla="*/ 13 w 15"/>
                  <a:gd name="T11" fmla="*/ 17 h 20"/>
                  <a:gd name="T12" fmla="*/ 8 w 15"/>
                  <a:gd name="T13" fmla="*/ 20 h 20"/>
                  <a:gd name="T14" fmla="*/ 8 w 15"/>
                  <a:gd name="T15" fmla="*/ 3 h 20"/>
                  <a:gd name="T16" fmla="*/ 5 w 15"/>
                  <a:gd name="T17" fmla="*/ 10 h 20"/>
                  <a:gd name="T18" fmla="*/ 8 w 15"/>
                  <a:gd name="T19" fmla="*/ 17 h 20"/>
                  <a:gd name="T20" fmla="*/ 10 w 15"/>
                  <a:gd name="T21" fmla="*/ 10 h 20"/>
                  <a:gd name="T22" fmla="*/ 8 w 15"/>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0">
                    <a:moveTo>
                      <a:pt x="8" y="20"/>
                    </a:moveTo>
                    <a:cubicBezTo>
                      <a:pt x="2" y="20"/>
                      <a:pt x="0" y="17"/>
                      <a:pt x="0" y="10"/>
                    </a:cubicBezTo>
                    <a:cubicBezTo>
                      <a:pt x="0" y="7"/>
                      <a:pt x="1" y="5"/>
                      <a:pt x="2" y="3"/>
                    </a:cubicBezTo>
                    <a:cubicBezTo>
                      <a:pt x="3" y="1"/>
                      <a:pt x="5" y="0"/>
                      <a:pt x="8" y="0"/>
                    </a:cubicBezTo>
                    <a:cubicBezTo>
                      <a:pt x="12" y="0"/>
                      <a:pt x="15" y="3"/>
                      <a:pt x="15" y="10"/>
                    </a:cubicBezTo>
                    <a:cubicBezTo>
                      <a:pt x="15" y="13"/>
                      <a:pt x="14" y="15"/>
                      <a:pt x="13" y="17"/>
                    </a:cubicBezTo>
                    <a:cubicBezTo>
                      <a:pt x="11" y="19"/>
                      <a:pt x="10" y="20"/>
                      <a:pt x="8" y="20"/>
                    </a:cubicBezTo>
                    <a:close/>
                    <a:moveTo>
                      <a:pt x="8" y="3"/>
                    </a:moveTo>
                    <a:cubicBezTo>
                      <a:pt x="5" y="3"/>
                      <a:pt x="5" y="6"/>
                      <a:pt x="5" y="10"/>
                    </a:cubicBezTo>
                    <a:cubicBezTo>
                      <a:pt x="5" y="15"/>
                      <a:pt x="5" y="17"/>
                      <a:pt x="8" y="17"/>
                    </a:cubicBezTo>
                    <a:cubicBezTo>
                      <a:pt x="9" y="17"/>
                      <a:pt x="10" y="14"/>
                      <a:pt x="10" y="10"/>
                    </a:cubicBezTo>
                    <a:cubicBezTo>
                      <a:pt x="10" y="5"/>
                      <a:pt x="9" y="3"/>
                      <a:pt x="8"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41"/>
              <p:cNvSpPr>
                <a:spLocks/>
              </p:cNvSpPr>
              <p:nvPr/>
            </p:nvSpPr>
            <p:spPr bwMode="auto">
              <a:xfrm>
                <a:off x="3487738" y="2762250"/>
                <a:ext cx="17463" cy="44450"/>
              </a:xfrm>
              <a:custGeom>
                <a:avLst/>
                <a:gdLst>
                  <a:gd name="T0" fmla="*/ 8 w 8"/>
                  <a:gd name="T1" fmla="*/ 0 h 20"/>
                  <a:gd name="T2" fmla="*/ 8 w 8"/>
                  <a:gd name="T3" fmla="*/ 20 h 20"/>
                  <a:gd name="T4" fmla="*/ 4 w 8"/>
                  <a:gd name="T5" fmla="*/ 20 h 20"/>
                  <a:gd name="T6" fmla="*/ 4 w 8"/>
                  <a:gd name="T7" fmla="*/ 5 h 20"/>
                  <a:gd name="T8" fmla="*/ 3 w 8"/>
                  <a:gd name="T9" fmla="*/ 5 h 20"/>
                  <a:gd name="T10" fmla="*/ 2 w 8"/>
                  <a:gd name="T11" fmla="*/ 6 h 20"/>
                  <a:gd name="T12" fmla="*/ 1 w 8"/>
                  <a:gd name="T13" fmla="*/ 6 h 20"/>
                  <a:gd name="T14" fmla="*/ 0 w 8"/>
                  <a:gd name="T15" fmla="*/ 7 h 20"/>
                  <a:gd name="T16" fmla="*/ 0 w 8"/>
                  <a:gd name="T17" fmla="*/ 3 h 20"/>
                  <a:gd name="T18" fmla="*/ 3 w 8"/>
                  <a:gd name="T19" fmla="*/ 2 h 20"/>
                  <a:gd name="T20" fmla="*/ 5 w 8"/>
                  <a:gd name="T21" fmla="*/ 0 h 20"/>
                  <a:gd name="T22" fmla="*/ 8 w 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0">
                    <a:moveTo>
                      <a:pt x="8" y="0"/>
                    </a:moveTo>
                    <a:cubicBezTo>
                      <a:pt x="8" y="20"/>
                      <a:pt x="8" y="20"/>
                      <a:pt x="8" y="20"/>
                    </a:cubicBezTo>
                    <a:cubicBezTo>
                      <a:pt x="4" y="20"/>
                      <a:pt x="4" y="20"/>
                      <a:pt x="4" y="20"/>
                    </a:cubicBezTo>
                    <a:cubicBezTo>
                      <a:pt x="4" y="5"/>
                      <a:pt x="4" y="5"/>
                      <a:pt x="4" y="5"/>
                    </a:cubicBezTo>
                    <a:cubicBezTo>
                      <a:pt x="4" y="5"/>
                      <a:pt x="3" y="5"/>
                      <a:pt x="3" y="5"/>
                    </a:cubicBezTo>
                    <a:cubicBezTo>
                      <a:pt x="3" y="5"/>
                      <a:pt x="2" y="6"/>
                      <a:pt x="2" y="6"/>
                    </a:cubicBezTo>
                    <a:cubicBezTo>
                      <a:pt x="2" y="6"/>
                      <a:pt x="1" y="6"/>
                      <a:pt x="1" y="6"/>
                    </a:cubicBezTo>
                    <a:cubicBezTo>
                      <a:pt x="0" y="6"/>
                      <a:pt x="0" y="6"/>
                      <a:pt x="0" y="7"/>
                    </a:cubicBezTo>
                    <a:cubicBezTo>
                      <a:pt x="0" y="3"/>
                      <a:pt x="0" y="3"/>
                      <a:pt x="0" y="3"/>
                    </a:cubicBezTo>
                    <a:cubicBezTo>
                      <a:pt x="1" y="3"/>
                      <a:pt x="2" y="2"/>
                      <a:pt x="3" y="2"/>
                    </a:cubicBezTo>
                    <a:cubicBezTo>
                      <a:pt x="4" y="1"/>
                      <a:pt x="5" y="1"/>
                      <a:pt x="5"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42"/>
              <p:cNvSpPr>
                <a:spLocks/>
              </p:cNvSpPr>
              <p:nvPr/>
            </p:nvSpPr>
            <p:spPr bwMode="auto">
              <a:xfrm>
                <a:off x="3560763" y="2640013"/>
                <a:ext cx="22225" cy="41275"/>
              </a:xfrm>
              <a:custGeom>
                <a:avLst/>
                <a:gdLst>
                  <a:gd name="T0" fmla="*/ 10 w 10"/>
                  <a:gd name="T1" fmla="*/ 0 h 19"/>
                  <a:gd name="T2" fmla="*/ 10 w 10"/>
                  <a:gd name="T3" fmla="*/ 19 h 19"/>
                  <a:gd name="T4" fmla="*/ 5 w 10"/>
                  <a:gd name="T5" fmla="*/ 19 h 19"/>
                  <a:gd name="T6" fmla="*/ 5 w 10"/>
                  <a:gd name="T7" fmla="*/ 4 h 19"/>
                  <a:gd name="T8" fmla="*/ 4 w 10"/>
                  <a:gd name="T9" fmla="*/ 5 h 19"/>
                  <a:gd name="T10" fmla="*/ 3 w 10"/>
                  <a:gd name="T11" fmla="*/ 6 h 19"/>
                  <a:gd name="T12" fmla="*/ 2 w 10"/>
                  <a:gd name="T13" fmla="*/ 6 h 19"/>
                  <a:gd name="T14" fmla="*/ 0 w 10"/>
                  <a:gd name="T15" fmla="*/ 6 h 19"/>
                  <a:gd name="T16" fmla="*/ 0 w 10"/>
                  <a:gd name="T17" fmla="*/ 2 h 19"/>
                  <a:gd name="T18" fmla="*/ 4 w 10"/>
                  <a:gd name="T19" fmla="*/ 1 h 19"/>
                  <a:gd name="T20" fmla="*/ 7 w 10"/>
                  <a:gd name="T21" fmla="*/ 0 h 19"/>
                  <a:gd name="T22" fmla="*/ 10 w 10"/>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9">
                    <a:moveTo>
                      <a:pt x="10" y="0"/>
                    </a:moveTo>
                    <a:cubicBezTo>
                      <a:pt x="10" y="19"/>
                      <a:pt x="10" y="19"/>
                      <a:pt x="10" y="19"/>
                    </a:cubicBezTo>
                    <a:cubicBezTo>
                      <a:pt x="5" y="19"/>
                      <a:pt x="5" y="19"/>
                      <a:pt x="5" y="19"/>
                    </a:cubicBezTo>
                    <a:cubicBezTo>
                      <a:pt x="5" y="4"/>
                      <a:pt x="5" y="4"/>
                      <a:pt x="5" y="4"/>
                    </a:cubicBezTo>
                    <a:cubicBezTo>
                      <a:pt x="5" y="4"/>
                      <a:pt x="4" y="5"/>
                      <a:pt x="4" y="5"/>
                    </a:cubicBezTo>
                    <a:cubicBezTo>
                      <a:pt x="4" y="5"/>
                      <a:pt x="3" y="5"/>
                      <a:pt x="3" y="6"/>
                    </a:cubicBezTo>
                    <a:cubicBezTo>
                      <a:pt x="3" y="6"/>
                      <a:pt x="2" y="6"/>
                      <a:pt x="2" y="6"/>
                    </a:cubicBezTo>
                    <a:cubicBezTo>
                      <a:pt x="1" y="6"/>
                      <a:pt x="1" y="6"/>
                      <a:pt x="0" y="6"/>
                    </a:cubicBezTo>
                    <a:cubicBezTo>
                      <a:pt x="0" y="2"/>
                      <a:pt x="0" y="2"/>
                      <a:pt x="0" y="2"/>
                    </a:cubicBezTo>
                    <a:cubicBezTo>
                      <a:pt x="2" y="2"/>
                      <a:pt x="3" y="2"/>
                      <a:pt x="4" y="1"/>
                    </a:cubicBezTo>
                    <a:cubicBezTo>
                      <a:pt x="5" y="1"/>
                      <a:pt x="6" y="0"/>
                      <a:pt x="7" y="0"/>
                    </a:cubicBezTo>
                    <a:lnTo>
                      <a:pt x="1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43"/>
              <p:cNvSpPr>
                <a:spLocks noEditPoints="1"/>
              </p:cNvSpPr>
              <p:nvPr/>
            </p:nvSpPr>
            <p:spPr bwMode="auto">
              <a:xfrm>
                <a:off x="3559175" y="2700338"/>
                <a:ext cx="30163" cy="44450"/>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8 h 20"/>
                  <a:gd name="T12" fmla="*/ 7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4"/>
                      <a:pt x="14" y="10"/>
                    </a:cubicBezTo>
                    <a:cubicBezTo>
                      <a:pt x="14" y="13"/>
                      <a:pt x="13" y="16"/>
                      <a:pt x="12" y="18"/>
                    </a:cubicBezTo>
                    <a:cubicBezTo>
                      <a:pt x="11" y="19"/>
                      <a:pt x="9" y="20"/>
                      <a:pt x="7" y="20"/>
                    </a:cubicBezTo>
                    <a:close/>
                    <a:moveTo>
                      <a:pt x="7" y="4"/>
                    </a:moveTo>
                    <a:cubicBezTo>
                      <a:pt x="5" y="4"/>
                      <a:pt x="4" y="6"/>
                      <a:pt x="4" y="10"/>
                    </a:cubicBezTo>
                    <a:cubicBezTo>
                      <a:pt x="4" y="15"/>
                      <a:pt x="5" y="17"/>
                      <a:pt x="7" y="17"/>
                    </a:cubicBezTo>
                    <a:cubicBezTo>
                      <a:pt x="9" y="17"/>
                      <a:pt x="9" y="15"/>
                      <a:pt x="9" y="10"/>
                    </a:cubicBezTo>
                    <a:cubicBezTo>
                      <a:pt x="9" y="6"/>
                      <a:pt x="9"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44"/>
              <p:cNvSpPr>
                <a:spLocks noEditPoints="1"/>
              </p:cNvSpPr>
              <p:nvPr/>
            </p:nvSpPr>
            <p:spPr bwMode="auto">
              <a:xfrm>
                <a:off x="3559175" y="2762250"/>
                <a:ext cx="30163" cy="44450"/>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7 h 20"/>
                  <a:gd name="T12" fmla="*/ 7 w 14"/>
                  <a:gd name="T13" fmla="*/ 20 h 20"/>
                  <a:gd name="T14" fmla="*/ 7 w 14"/>
                  <a:gd name="T15" fmla="*/ 3 h 20"/>
                  <a:gd name="T16" fmla="*/ 4 w 14"/>
                  <a:gd name="T17" fmla="*/ 10 h 20"/>
                  <a:gd name="T18" fmla="*/ 7 w 14"/>
                  <a:gd name="T19" fmla="*/ 17 h 20"/>
                  <a:gd name="T20" fmla="*/ 9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3"/>
                      <a:pt x="14" y="10"/>
                    </a:cubicBezTo>
                    <a:cubicBezTo>
                      <a:pt x="14" y="13"/>
                      <a:pt x="13" y="15"/>
                      <a:pt x="12" y="17"/>
                    </a:cubicBezTo>
                    <a:cubicBezTo>
                      <a:pt x="11" y="19"/>
                      <a:pt x="9" y="20"/>
                      <a:pt x="7" y="20"/>
                    </a:cubicBezTo>
                    <a:close/>
                    <a:moveTo>
                      <a:pt x="7" y="3"/>
                    </a:moveTo>
                    <a:cubicBezTo>
                      <a:pt x="5" y="3"/>
                      <a:pt x="4" y="6"/>
                      <a:pt x="4" y="10"/>
                    </a:cubicBezTo>
                    <a:cubicBezTo>
                      <a:pt x="4" y="15"/>
                      <a:pt x="5" y="17"/>
                      <a:pt x="7" y="17"/>
                    </a:cubicBezTo>
                    <a:cubicBezTo>
                      <a:pt x="9" y="17"/>
                      <a:pt x="9" y="14"/>
                      <a:pt x="9" y="10"/>
                    </a:cubicBezTo>
                    <a:cubicBezTo>
                      <a:pt x="9"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45"/>
              <p:cNvSpPr>
                <a:spLocks noEditPoints="1"/>
              </p:cNvSpPr>
              <p:nvPr/>
            </p:nvSpPr>
            <p:spPr bwMode="auto">
              <a:xfrm>
                <a:off x="3517900" y="2640013"/>
                <a:ext cx="31750" cy="41275"/>
              </a:xfrm>
              <a:custGeom>
                <a:avLst/>
                <a:gdLst>
                  <a:gd name="T0" fmla="*/ 7 w 14"/>
                  <a:gd name="T1" fmla="*/ 19 h 19"/>
                  <a:gd name="T2" fmla="*/ 0 w 14"/>
                  <a:gd name="T3" fmla="*/ 10 h 19"/>
                  <a:gd name="T4" fmla="*/ 2 w 14"/>
                  <a:gd name="T5" fmla="*/ 2 h 19"/>
                  <a:gd name="T6" fmla="*/ 8 w 14"/>
                  <a:gd name="T7" fmla="*/ 0 h 19"/>
                  <a:gd name="T8" fmla="*/ 14 w 14"/>
                  <a:gd name="T9" fmla="*/ 10 h 19"/>
                  <a:gd name="T10" fmla="*/ 13 w 14"/>
                  <a:gd name="T11" fmla="*/ 17 h 19"/>
                  <a:gd name="T12" fmla="*/ 7 w 14"/>
                  <a:gd name="T13" fmla="*/ 19 h 19"/>
                  <a:gd name="T14" fmla="*/ 7 w 14"/>
                  <a:gd name="T15" fmla="*/ 3 h 19"/>
                  <a:gd name="T16" fmla="*/ 5 w 14"/>
                  <a:gd name="T17" fmla="*/ 10 h 19"/>
                  <a:gd name="T18" fmla="*/ 7 w 14"/>
                  <a:gd name="T19" fmla="*/ 16 h 19"/>
                  <a:gd name="T20" fmla="*/ 10 w 14"/>
                  <a:gd name="T21" fmla="*/ 10 h 19"/>
                  <a:gd name="T22" fmla="*/ 7 w 14"/>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7" y="19"/>
                    </a:moveTo>
                    <a:cubicBezTo>
                      <a:pt x="2" y="19"/>
                      <a:pt x="0" y="17"/>
                      <a:pt x="0" y="10"/>
                    </a:cubicBezTo>
                    <a:cubicBezTo>
                      <a:pt x="0" y="6"/>
                      <a:pt x="1" y="4"/>
                      <a:pt x="2" y="2"/>
                    </a:cubicBezTo>
                    <a:cubicBezTo>
                      <a:pt x="3" y="1"/>
                      <a:pt x="5" y="0"/>
                      <a:pt x="8" y="0"/>
                    </a:cubicBezTo>
                    <a:cubicBezTo>
                      <a:pt x="12" y="0"/>
                      <a:pt x="14" y="3"/>
                      <a:pt x="14" y="10"/>
                    </a:cubicBezTo>
                    <a:cubicBezTo>
                      <a:pt x="14" y="13"/>
                      <a:pt x="14" y="15"/>
                      <a:pt x="13" y="17"/>
                    </a:cubicBezTo>
                    <a:cubicBezTo>
                      <a:pt x="12" y="19"/>
                      <a:pt x="10" y="19"/>
                      <a:pt x="7" y="19"/>
                    </a:cubicBezTo>
                    <a:close/>
                    <a:moveTo>
                      <a:pt x="7" y="3"/>
                    </a:moveTo>
                    <a:cubicBezTo>
                      <a:pt x="6" y="3"/>
                      <a:pt x="5" y="5"/>
                      <a:pt x="5" y="10"/>
                    </a:cubicBezTo>
                    <a:cubicBezTo>
                      <a:pt x="5" y="14"/>
                      <a:pt x="6" y="16"/>
                      <a:pt x="7" y="16"/>
                    </a:cubicBezTo>
                    <a:cubicBezTo>
                      <a:pt x="9" y="16"/>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46"/>
              <p:cNvSpPr>
                <a:spLocks/>
              </p:cNvSpPr>
              <p:nvPr/>
            </p:nvSpPr>
            <p:spPr bwMode="auto">
              <a:xfrm>
                <a:off x="3522663" y="2700338"/>
                <a:ext cx="20638" cy="44450"/>
              </a:xfrm>
              <a:custGeom>
                <a:avLst/>
                <a:gdLst>
                  <a:gd name="T0" fmla="*/ 9 w 9"/>
                  <a:gd name="T1" fmla="*/ 0 h 20"/>
                  <a:gd name="T2" fmla="*/ 9 w 9"/>
                  <a:gd name="T3" fmla="*/ 20 h 20"/>
                  <a:gd name="T4" fmla="*/ 5 w 9"/>
                  <a:gd name="T5" fmla="*/ 20 h 20"/>
                  <a:gd name="T6" fmla="*/ 5 w 9"/>
                  <a:gd name="T7" fmla="*/ 5 h 20"/>
                  <a:gd name="T8" fmla="*/ 4 w 9"/>
                  <a:gd name="T9" fmla="*/ 6 h 20"/>
                  <a:gd name="T10" fmla="*/ 3 w 9"/>
                  <a:gd name="T11" fmla="*/ 6 h 20"/>
                  <a:gd name="T12" fmla="*/ 1 w 9"/>
                  <a:gd name="T13" fmla="*/ 6 h 20"/>
                  <a:gd name="T14" fmla="*/ 0 w 9"/>
                  <a:gd name="T15" fmla="*/ 7 h 20"/>
                  <a:gd name="T16" fmla="*/ 0 w 9"/>
                  <a:gd name="T17" fmla="*/ 3 h 20"/>
                  <a:gd name="T18" fmla="*/ 3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5" y="20"/>
                      <a:pt x="5" y="20"/>
                      <a:pt x="5" y="20"/>
                    </a:cubicBezTo>
                    <a:cubicBezTo>
                      <a:pt x="5" y="5"/>
                      <a:pt x="5" y="5"/>
                      <a:pt x="5" y="5"/>
                    </a:cubicBezTo>
                    <a:cubicBezTo>
                      <a:pt x="4" y="5"/>
                      <a:pt x="4" y="6"/>
                      <a:pt x="4" y="6"/>
                    </a:cubicBezTo>
                    <a:cubicBezTo>
                      <a:pt x="3" y="6"/>
                      <a:pt x="3" y="6"/>
                      <a:pt x="3" y="6"/>
                    </a:cubicBezTo>
                    <a:cubicBezTo>
                      <a:pt x="2" y="6"/>
                      <a:pt x="2" y="6"/>
                      <a:pt x="1" y="6"/>
                    </a:cubicBezTo>
                    <a:cubicBezTo>
                      <a:pt x="1" y="7"/>
                      <a:pt x="0" y="7"/>
                      <a:pt x="0" y="7"/>
                    </a:cubicBezTo>
                    <a:cubicBezTo>
                      <a:pt x="0" y="3"/>
                      <a:pt x="0" y="3"/>
                      <a:pt x="0" y="3"/>
                    </a:cubicBezTo>
                    <a:cubicBezTo>
                      <a:pt x="1" y="3"/>
                      <a:pt x="3" y="2"/>
                      <a:pt x="3" y="2"/>
                    </a:cubicBezTo>
                    <a:cubicBezTo>
                      <a:pt x="5" y="2"/>
                      <a:pt x="6" y="1"/>
                      <a:pt x="6" y="0"/>
                    </a:cubicBezTo>
                    <a:lnTo>
                      <a:pt x="9"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47"/>
              <p:cNvSpPr>
                <a:spLocks noEditPoints="1"/>
              </p:cNvSpPr>
              <p:nvPr/>
            </p:nvSpPr>
            <p:spPr bwMode="auto">
              <a:xfrm>
                <a:off x="3517900" y="2762250"/>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7 h 20"/>
                  <a:gd name="T12" fmla="*/ 7 w 14"/>
                  <a:gd name="T13" fmla="*/ 20 h 20"/>
                  <a:gd name="T14" fmla="*/ 7 w 14"/>
                  <a:gd name="T15" fmla="*/ 3 h 20"/>
                  <a:gd name="T16" fmla="*/ 5 w 14"/>
                  <a:gd name="T17" fmla="*/ 10 h 20"/>
                  <a:gd name="T18" fmla="*/ 7 w 14"/>
                  <a:gd name="T19" fmla="*/ 17 h 20"/>
                  <a:gd name="T20" fmla="*/ 10 w 14"/>
                  <a:gd name="T21" fmla="*/ 10 h 20"/>
                  <a:gd name="T22" fmla="*/ 7 w 14"/>
                  <a:gd name="T23"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3"/>
                      <a:pt x="14" y="10"/>
                    </a:cubicBezTo>
                    <a:cubicBezTo>
                      <a:pt x="14" y="13"/>
                      <a:pt x="14" y="15"/>
                      <a:pt x="13" y="17"/>
                    </a:cubicBezTo>
                    <a:cubicBezTo>
                      <a:pt x="12" y="19"/>
                      <a:pt x="10" y="20"/>
                      <a:pt x="7" y="20"/>
                    </a:cubicBezTo>
                    <a:close/>
                    <a:moveTo>
                      <a:pt x="7" y="3"/>
                    </a:moveTo>
                    <a:cubicBezTo>
                      <a:pt x="6" y="3"/>
                      <a:pt x="5" y="6"/>
                      <a:pt x="5" y="10"/>
                    </a:cubicBezTo>
                    <a:cubicBezTo>
                      <a:pt x="5" y="15"/>
                      <a:pt x="6" y="17"/>
                      <a:pt x="7" y="17"/>
                    </a:cubicBezTo>
                    <a:cubicBezTo>
                      <a:pt x="9" y="17"/>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148"/>
              <p:cNvSpPr>
                <a:spLocks/>
              </p:cNvSpPr>
              <p:nvPr/>
            </p:nvSpPr>
            <p:spPr bwMode="auto">
              <a:xfrm>
                <a:off x="3113088" y="2740025"/>
                <a:ext cx="793750" cy="635000"/>
              </a:xfrm>
              <a:custGeom>
                <a:avLst/>
                <a:gdLst>
                  <a:gd name="T0" fmla="*/ 115 w 357"/>
                  <a:gd name="T1" fmla="*/ 0 h 286"/>
                  <a:gd name="T2" fmla="*/ 0 w 357"/>
                  <a:gd name="T3" fmla="*/ 0 h 286"/>
                  <a:gd name="T4" fmla="*/ 0 w 357"/>
                  <a:gd name="T5" fmla="*/ 81 h 286"/>
                  <a:gd name="T6" fmla="*/ 1 w 357"/>
                  <a:gd name="T7" fmla="*/ 84 h 286"/>
                  <a:gd name="T8" fmla="*/ 135 w 357"/>
                  <a:gd name="T9" fmla="*/ 286 h 286"/>
                  <a:gd name="T10" fmla="*/ 222 w 357"/>
                  <a:gd name="T11" fmla="*/ 286 h 286"/>
                  <a:gd name="T12" fmla="*/ 356 w 357"/>
                  <a:gd name="T13" fmla="*/ 84 h 286"/>
                  <a:gd name="T14" fmla="*/ 357 w 357"/>
                  <a:gd name="T15" fmla="*/ 81 h 286"/>
                  <a:gd name="T16" fmla="*/ 357 w 357"/>
                  <a:gd name="T17" fmla="*/ 81 h 286"/>
                  <a:gd name="T18" fmla="*/ 357 w 357"/>
                  <a:gd name="T19" fmla="*/ 0 h 286"/>
                  <a:gd name="T20" fmla="*/ 115 w 357"/>
                  <a:gd name="T2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7" h="286">
                    <a:moveTo>
                      <a:pt x="115" y="0"/>
                    </a:moveTo>
                    <a:cubicBezTo>
                      <a:pt x="0" y="0"/>
                      <a:pt x="0" y="0"/>
                      <a:pt x="0" y="0"/>
                    </a:cubicBezTo>
                    <a:cubicBezTo>
                      <a:pt x="0" y="81"/>
                      <a:pt x="0" y="81"/>
                      <a:pt x="0" y="81"/>
                    </a:cubicBezTo>
                    <a:cubicBezTo>
                      <a:pt x="1" y="84"/>
                      <a:pt x="1" y="84"/>
                      <a:pt x="1" y="84"/>
                    </a:cubicBezTo>
                    <a:cubicBezTo>
                      <a:pt x="135" y="286"/>
                      <a:pt x="135" y="286"/>
                      <a:pt x="135" y="286"/>
                    </a:cubicBezTo>
                    <a:cubicBezTo>
                      <a:pt x="222" y="286"/>
                      <a:pt x="222" y="286"/>
                      <a:pt x="222" y="286"/>
                    </a:cubicBezTo>
                    <a:cubicBezTo>
                      <a:pt x="356" y="84"/>
                      <a:pt x="356" y="84"/>
                      <a:pt x="356" y="84"/>
                    </a:cubicBezTo>
                    <a:cubicBezTo>
                      <a:pt x="356" y="83"/>
                      <a:pt x="357" y="82"/>
                      <a:pt x="357" y="81"/>
                    </a:cubicBezTo>
                    <a:cubicBezTo>
                      <a:pt x="357" y="81"/>
                      <a:pt x="357" y="81"/>
                      <a:pt x="357" y="81"/>
                    </a:cubicBezTo>
                    <a:cubicBezTo>
                      <a:pt x="357" y="0"/>
                      <a:pt x="357" y="0"/>
                      <a:pt x="357" y="0"/>
                    </a:cubicBezTo>
                    <a:cubicBezTo>
                      <a:pt x="115" y="0"/>
                      <a:pt x="115" y="0"/>
                      <a:pt x="115"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49"/>
              <p:cNvSpPr>
                <a:spLocks/>
              </p:cNvSpPr>
              <p:nvPr/>
            </p:nvSpPr>
            <p:spPr bwMode="auto">
              <a:xfrm>
                <a:off x="3111500" y="2740025"/>
                <a:ext cx="200025" cy="179388"/>
              </a:xfrm>
              <a:custGeom>
                <a:avLst/>
                <a:gdLst>
                  <a:gd name="T0" fmla="*/ 126 w 126"/>
                  <a:gd name="T1" fmla="*/ 0 h 113"/>
                  <a:gd name="T2" fmla="*/ 122 w 126"/>
                  <a:gd name="T3" fmla="*/ 0 h 113"/>
                  <a:gd name="T4" fmla="*/ 0 w 126"/>
                  <a:gd name="T5" fmla="*/ 0 h 113"/>
                  <a:gd name="T6" fmla="*/ 0 w 126"/>
                  <a:gd name="T7" fmla="*/ 113 h 113"/>
                  <a:gd name="T8" fmla="*/ 1 w 126"/>
                  <a:gd name="T9" fmla="*/ 113 h 113"/>
                  <a:gd name="T10" fmla="*/ 1 w 126"/>
                  <a:gd name="T11" fmla="*/ 0 h 113"/>
                  <a:gd name="T12" fmla="*/ 126 w 126"/>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6" h="113">
                    <a:moveTo>
                      <a:pt x="126" y="0"/>
                    </a:moveTo>
                    <a:lnTo>
                      <a:pt x="122" y="0"/>
                    </a:lnTo>
                    <a:lnTo>
                      <a:pt x="0" y="0"/>
                    </a:lnTo>
                    <a:lnTo>
                      <a:pt x="0" y="113"/>
                    </a:lnTo>
                    <a:lnTo>
                      <a:pt x="1" y="113"/>
                    </a:lnTo>
                    <a:lnTo>
                      <a:pt x="1" y="0"/>
                    </a:lnTo>
                    <a:lnTo>
                      <a:pt x="1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50"/>
              <p:cNvSpPr>
                <a:spLocks/>
              </p:cNvSpPr>
              <p:nvPr/>
            </p:nvSpPr>
            <p:spPr bwMode="auto">
              <a:xfrm>
                <a:off x="3111500" y="2740025"/>
                <a:ext cx="200025" cy="179388"/>
              </a:xfrm>
              <a:custGeom>
                <a:avLst/>
                <a:gdLst>
                  <a:gd name="T0" fmla="*/ 126 w 126"/>
                  <a:gd name="T1" fmla="*/ 0 h 113"/>
                  <a:gd name="T2" fmla="*/ 122 w 126"/>
                  <a:gd name="T3" fmla="*/ 0 h 113"/>
                  <a:gd name="T4" fmla="*/ 0 w 126"/>
                  <a:gd name="T5" fmla="*/ 0 h 113"/>
                  <a:gd name="T6" fmla="*/ 0 w 126"/>
                  <a:gd name="T7" fmla="*/ 113 h 113"/>
                  <a:gd name="T8" fmla="*/ 1 w 126"/>
                  <a:gd name="T9" fmla="*/ 113 h 113"/>
                  <a:gd name="T10" fmla="*/ 1 w 126"/>
                  <a:gd name="T11" fmla="*/ 0 h 113"/>
                  <a:gd name="T12" fmla="*/ 126 w 126"/>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26" h="113">
                    <a:moveTo>
                      <a:pt x="126" y="0"/>
                    </a:moveTo>
                    <a:lnTo>
                      <a:pt x="122" y="0"/>
                    </a:lnTo>
                    <a:lnTo>
                      <a:pt x="0" y="0"/>
                    </a:lnTo>
                    <a:lnTo>
                      <a:pt x="0" y="113"/>
                    </a:lnTo>
                    <a:lnTo>
                      <a:pt x="1" y="113"/>
                    </a:lnTo>
                    <a:lnTo>
                      <a:pt x="1" y="0"/>
                    </a:lnTo>
                    <a:lnTo>
                      <a:pt x="1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151"/>
              <p:cNvSpPr>
                <a:spLocks noChangeArrowheads="1"/>
              </p:cNvSpPr>
              <p:nvPr/>
            </p:nvSpPr>
            <p:spPr bwMode="auto">
              <a:xfrm>
                <a:off x="3113088" y="2740025"/>
                <a:ext cx="198438" cy="179388"/>
              </a:xfrm>
              <a:prstGeom prst="rect">
                <a:avLst/>
              </a:prstGeom>
              <a:solidFill>
                <a:srgbClr val="E9E9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152"/>
              <p:cNvSpPr>
                <a:spLocks noChangeArrowheads="1"/>
              </p:cNvSpPr>
              <p:nvPr/>
            </p:nvSpPr>
            <p:spPr bwMode="auto">
              <a:xfrm>
                <a:off x="3113088" y="2740025"/>
                <a:ext cx="198438"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53"/>
              <p:cNvSpPr>
                <a:spLocks/>
              </p:cNvSpPr>
              <p:nvPr/>
            </p:nvSpPr>
            <p:spPr bwMode="auto">
              <a:xfrm>
                <a:off x="3221038" y="3084513"/>
                <a:ext cx="192088" cy="290513"/>
              </a:xfrm>
              <a:custGeom>
                <a:avLst/>
                <a:gdLst>
                  <a:gd name="T0" fmla="*/ 0 w 121"/>
                  <a:gd name="T1" fmla="*/ 0 h 183"/>
                  <a:gd name="T2" fmla="*/ 120 w 121"/>
                  <a:gd name="T3" fmla="*/ 183 h 183"/>
                  <a:gd name="T4" fmla="*/ 121 w 121"/>
                  <a:gd name="T5" fmla="*/ 183 h 183"/>
                  <a:gd name="T6" fmla="*/ 0 w 121"/>
                  <a:gd name="T7" fmla="*/ 0 h 183"/>
                </a:gdLst>
                <a:ahLst/>
                <a:cxnLst>
                  <a:cxn ang="0">
                    <a:pos x="T0" y="T1"/>
                  </a:cxn>
                  <a:cxn ang="0">
                    <a:pos x="T2" y="T3"/>
                  </a:cxn>
                  <a:cxn ang="0">
                    <a:pos x="T4" y="T5"/>
                  </a:cxn>
                  <a:cxn ang="0">
                    <a:pos x="T6" y="T7"/>
                  </a:cxn>
                </a:cxnLst>
                <a:rect l="0" t="0" r="r" b="b"/>
                <a:pathLst>
                  <a:path w="121" h="183">
                    <a:moveTo>
                      <a:pt x="0" y="0"/>
                    </a:moveTo>
                    <a:lnTo>
                      <a:pt x="120" y="183"/>
                    </a:lnTo>
                    <a:lnTo>
                      <a:pt x="121" y="18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54"/>
              <p:cNvSpPr>
                <a:spLocks/>
              </p:cNvSpPr>
              <p:nvPr/>
            </p:nvSpPr>
            <p:spPr bwMode="auto">
              <a:xfrm>
                <a:off x="3221038" y="3084513"/>
                <a:ext cx="192088" cy="290513"/>
              </a:xfrm>
              <a:custGeom>
                <a:avLst/>
                <a:gdLst>
                  <a:gd name="T0" fmla="*/ 0 w 121"/>
                  <a:gd name="T1" fmla="*/ 0 h 183"/>
                  <a:gd name="T2" fmla="*/ 120 w 121"/>
                  <a:gd name="T3" fmla="*/ 183 h 183"/>
                  <a:gd name="T4" fmla="*/ 121 w 121"/>
                  <a:gd name="T5" fmla="*/ 183 h 183"/>
                  <a:gd name="T6" fmla="*/ 0 w 121"/>
                  <a:gd name="T7" fmla="*/ 0 h 183"/>
                </a:gdLst>
                <a:ahLst/>
                <a:cxnLst>
                  <a:cxn ang="0">
                    <a:pos x="T0" y="T1"/>
                  </a:cxn>
                  <a:cxn ang="0">
                    <a:pos x="T2" y="T3"/>
                  </a:cxn>
                  <a:cxn ang="0">
                    <a:pos x="T4" y="T5"/>
                  </a:cxn>
                  <a:cxn ang="0">
                    <a:pos x="T6" y="T7"/>
                  </a:cxn>
                </a:cxnLst>
                <a:rect l="0" t="0" r="r" b="b"/>
                <a:pathLst>
                  <a:path w="121" h="183">
                    <a:moveTo>
                      <a:pt x="0" y="0"/>
                    </a:moveTo>
                    <a:lnTo>
                      <a:pt x="120" y="183"/>
                    </a:lnTo>
                    <a:lnTo>
                      <a:pt x="121" y="18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55"/>
              <p:cNvSpPr>
                <a:spLocks/>
              </p:cNvSpPr>
              <p:nvPr/>
            </p:nvSpPr>
            <p:spPr bwMode="auto">
              <a:xfrm>
                <a:off x="3113088" y="2919413"/>
                <a:ext cx="358775" cy="455613"/>
              </a:xfrm>
              <a:custGeom>
                <a:avLst/>
                <a:gdLst>
                  <a:gd name="T0" fmla="*/ 125 w 226"/>
                  <a:gd name="T1" fmla="*/ 0 h 287"/>
                  <a:gd name="T2" fmla="*/ 125 w 226"/>
                  <a:gd name="T3" fmla="*/ 0 h 287"/>
                  <a:gd name="T4" fmla="*/ 0 w 226"/>
                  <a:gd name="T5" fmla="*/ 0 h 287"/>
                  <a:gd name="T6" fmla="*/ 68 w 226"/>
                  <a:gd name="T7" fmla="*/ 104 h 287"/>
                  <a:gd name="T8" fmla="*/ 189 w 226"/>
                  <a:gd name="T9" fmla="*/ 287 h 287"/>
                  <a:gd name="T10" fmla="*/ 226 w 226"/>
                  <a:gd name="T11" fmla="*/ 287 h 287"/>
                  <a:gd name="T12" fmla="*/ 125 w 226"/>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226" h="287">
                    <a:moveTo>
                      <a:pt x="125" y="0"/>
                    </a:moveTo>
                    <a:lnTo>
                      <a:pt x="125" y="0"/>
                    </a:lnTo>
                    <a:lnTo>
                      <a:pt x="0" y="0"/>
                    </a:lnTo>
                    <a:lnTo>
                      <a:pt x="68" y="104"/>
                    </a:lnTo>
                    <a:lnTo>
                      <a:pt x="189" y="287"/>
                    </a:lnTo>
                    <a:lnTo>
                      <a:pt x="226" y="287"/>
                    </a:lnTo>
                    <a:lnTo>
                      <a:pt x="125" y="0"/>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56"/>
              <p:cNvSpPr>
                <a:spLocks/>
              </p:cNvSpPr>
              <p:nvPr/>
            </p:nvSpPr>
            <p:spPr bwMode="auto">
              <a:xfrm>
                <a:off x="3113088" y="2919413"/>
                <a:ext cx="358775" cy="455613"/>
              </a:xfrm>
              <a:custGeom>
                <a:avLst/>
                <a:gdLst>
                  <a:gd name="T0" fmla="*/ 125 w 226"/>
                  <a:gd name="T1" fmla="*/ 0 h 287"/>
                  <a:gd name="T2" fmla="*/ 125 w 226"/>
                  <a:gd name="T3" fmla="*/ 0 h 287"/>
                  <a:gd name="T4" fmla="*/ 0 w 226"/>
                  <a:gd name="T5" fmla="*/ 0 h 287"/>
                  <a:gd name="T6" fmla="*/ 68 w 226"/>
                  <a:gd name="T7" fmla="*/ 104 h 287"/>
                  <a:gd name="T8" fmla="*/ 189 w 226"/>
                  <a:gd name="T9" fmla="*/ 287 h 287"/>
                  <a:gd name="T10" fmla="*/ 226 w 226"/>
                  <a:gd name="T11" fmla="*/ 287 h 287"/>
                  <a:gd name="T12" fmla="*/ 125 w 226"/>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226" h="287">
                    <a:moveTo>
                      <a:pt x="125" y="0"/>
                    </a:moveTo>
                    <a:lnTo>
                      <a:pt x="125" y="0"/>
                    </a:lnTo>
                    <a:lnTo>
                      <a:pt x="0" y="0"/>
                    </a:lnTo>
                    <a:lnTo>
                      <a:pt x="68" y="104"/>
                    </a:lnTo>
                    <a:lnTo>
                      <a:pt x="189" y="287"/>
                    </a:lnTo>
                    <a:lnTo>
                      <a:pt x="226" y="287"/>
                    </a:lnTo>
                    <a:lnTo>
                      <a:pt x="1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57"/>
              <p:cNvSpPr>
                <a:spLocks/>
              </p:cNvSpPr>
              <p:nvPr/>
            </p:nvSpPr>
            <p:spPr bwMode="auto">
              <a:xfrm>
                <a:off x="3905250" y="2919413"/>
                <a:ext cx="4763" cy="6350"/>
              </a:xfrm>
              <a:custGeom>
                <a:avLst/>
                <a:gdLst>
                  <a:gd name="T0" fmla="*/ 0 w 2"/>
                  <a:gd name="T1" fmla="*/ 3 h 3"/>
                  <a:gd name="T2" fmla="*/ 2 w 2"/>
                  <a:gd name="T3" fmla="*/ 0 h 3"/>
                  <a:gd name="T4" fmla="*/ 1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2" y="0"/>
                      <a:pt x="2" y="0"/>
                      <a:pt x="2" y="0"/>
                    </a:cubicBezTo>
                    <a:cubicBezTo>
                      <a:pt x="1" y="0"/>
                      <a:pt x="1" y="0"/>
                      <a:pt x="1" y="0"/>
                    </a:cubicBezTo>
                    <a:cubicBezTo>
                      <a:pt x="1" y="0"/>
                      <a:pt x="1" y="0"/>
                      <a:pt x="1" y="0"/>
                    </a:cubicBezTo>
                    <a:cubicBezTo>
                      <a:pt x="1" y="1"/>
                      <a:pt x="0"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58"/>
              <p:cNvSpPr>
                <a:spLocks/>
              </p:cNvSpPr>
              <p:nvPr/>
            </p:nvSpPr>
            <p:spPr bwMode="auto">
              <a:xfrm>
                <a:off x="3100388" y="2730500"/>
                <a:ext cx="822325" cy="17463"/>
              </a:xfrm>
              <a:custGeom>
                <a:avLst/>
                <a:gdLst>
                  <a:gd name="T0" fmla="*/ 366 w 370"/>
                  <a:gd name="T1" fmla="*/ 0 h 8"/>
                  <a:gd name="T2" fmla="*/ 365 w 370"/>
                  <a:gd name="T3" fmla="*/ 0 h 8"/>
                  <a:gd name="T4" fmla="*/ 4 w 370"/>
                  <a:gd name="T5" fmla="*/ 0 h 8"/>
                  <a:gd name="T6" fmla="*/ 3 w 370"/>
                  <a:gd name="T7" fmla="*/ 0 h 8"/>
                  <a:gd name="T8" fmla="*/ 0 w 370"/>
                  <a:gd name="T9" fmla="*/ 4 h 8"/>
                  <a:gd name="T10" fmla="*/ 3 w 370"/>
                  <a:gd name="T11" fmla="*/ 8 h 8"/>
                  <a:gd name="T12" fmla="*/ 4 w 370"/>
                  <a:gd name="T13" fmla="*/ 8 h 8"/>
                  <a:gd name="T14" fmla="*/ 365 w 370"/>
                  <a:gd name="T15" fmla="*/ 8 h 8"/>
                  <a:gd name="T16" fmla="*/ 366 w 370"/>
                  <a:gd name="T17" fmla="*/ 8 h 8"/>
                  <a:gd name="T18" fmla="*/ 370 w 370"/>
                  <a:gd name="T19" fmla="*/ 4 h 8"/>
                  <a:gd name="T20" fmla="*/ 366 w 37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0" h="8">
                    <a:moveTo>
                      <a:pt x="366" y="0"/>
                    </a:moveTo>
                    <a:cubicBezTo>
                      <a:pt x="365" y="0"/>
                      <a:pt x="365" y="0"/>
                      <a:pt x="365" y="0"/>
                    </a:cubicBezTo>
                    <a:cubicBezTo>
                      <a:pt x="4" y="0"/>
                      <a:pt x="4" y="0"/>
                      <a:pt x="4" y="0"/>
                    </a:cubicBezTo>
                    <a:cubicBezTo>
                      <a:pt x="3" y="0"/>
                      <a:pt x="3" y="0"/>
                      <a:pt x="3" y="0"/>
                    </a:cubicBezTo>
                    <a:cubicBezTo>
                      <a:pt x="1" y="0"/>
                      <a:pt x="0" y="2"/>
                      <a:pt x="0" y="4"/>
                    </a:cubicBezTo>
                    <a:cubicBezTo>
                      <a:pt x="0" y="6"/>
                      <a:pt x="1" y="8"/>
                      <a:pt x="3" y="8"/>
                    </a:cubicBezTo>
                    <a:cubicBezTo>
                      <a:pt x="4" y="8"/>
                      <a:pt x="4" y="8"/>
                      <a:pt x="4" y="8"/>
                    </a:cubicBezTo>
                    <a:cubicBezTo>
                      <a:pt x="365" y="8"/>
                      <a:pt x="365" y="8"/>
                      <a:pt x="365" y="8"/>
                    </a:cubicBezTo>
                    <a:cubicBezTo>
                      <a:pt x="366" y="8"/>
                      <a:pt x="366" y="8"/>
                      <a:pt x="366" y="8"/>
                    </a:cubicBezTo>
                    <a:cubicBezTo>
                      <a:pt x="368" y="8"/>
                      <a:pt x="370" y="6"/>
                      <a:pt x="370" y="4"/>
                    </a:cubicBezTo>
                    <a:cubicBezTo>
                      <a:pt x="370" y="2"/>
                      <a:pt x="368" y="0"/>
                      <a:pt x="366"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159"/>
              <p:cNvSpPr>
                <a:spLocks noChangeArrowheads="1"/>
              </p:cNvSpPr>
              <p:nvPr/>
            </p:nvSpPr>
            <p:spPr bwMode="auto">
              <a:xfrm>
                <a:off x="3298825" y="2924175"/>
                <a:ext cx="415925" cy="149225"/>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60"/>
              <p:cNvSpPr>
                <a:spLocks/>
              </p:cNvSpPr>
              <p:nvPr/>
            </p:nvSpPr>
            <p:spPr bwMode="auto">
              <a:xfrm>
                <a:off x="3313113" y="2941638"/>
                <a:ext cx="385763" cy="115888"/>
              </a:xfrm>
              <a:custGeom>
                <a:avLst/>
                <a:gdLst>
                  <a:gd name="T0" fmla="*/ 173 w 173"/>
                  <a:gd name="T1" fmla="*/ 0 h 52"/>
                  <a:gd name="T2" fmla="*/ 137 w 173"/>
                  <a:gd name="T3" fmla="*/ 0 h 52"/>
                  <a:gd name="T4" fmla="*/ 137 w 173"/>
                  <a:gd name="T5" fmla="*/ 22 h 52"/>
                  <a:gd name="T6" fmla="*/ 137 w 173"/>
                  <a:gd name="T7" fmla="*/ 24 h 52"/>
                  <a:gd name="T8" fmla="*/ 136 w 173"/>
                  <a:gd name="T9" fmla="*/ 26 h 52"/>
                  <a:gd name="T10" fmla="*/ 131 w 173"/>
                  <a:gd name="T11" fmla="*/ 28 h 52"/>
                  <a:gd name="T12" fmla="*/ 116 w 173"/>
                  <a:gd name="T13" fmla="*/ 31 h 52"/>
                  <a:gd name="T14" fmla="*/ 108 w 173"/>
                  <a:gd name="T15" fmla="*/ 30 h 52"/>
                  <a:gd name="T16" fmla="*/ 101 w 173"/>
                  <a:gd name="T17" fmla="*/ 28 h 52"/>
                  <a:gd name="T18" fmla="*/ 96 w 173"/>
                  <a:gd name="T19" fmla="*/ 26 h 52"/>
                  <a:gd name="T20" fmla="*/ 95 w 173"/>
                  <a:gd name="T21" fmla="*/ 24 h 52"/>
                  <a:gd name="T22" fmla="*/ 95 w 173"/>
                  <a:gd name="T23" fmla="*/ 22 h 52"/>
                  <a:gd name="T24" fmla="*/ 95 w 173"/>
                  <a:gd name="T25" fmla="*/ 0 h 52"/>
                  <a:gd name="T26" fmla="*/ 0 w 173"/>
                  <a:gd name="T27" fmla="*/ 0 h 52"/>
                  <a:gd name="T28" fmla="*/ 0 w 173"/>
                  <a:gd name="T29" fmla="*/ 52 h 52"/>
                  <a:gd name="T30" fmla="*/ 22 w 173"/>
                  <a:gd name="T31" fmla="*/ 52 h 52"/>
                  <a:gd name="T32" fmla="*/ 22 w 173"/>
                  <a:gd name="T33" fmla="*/ 23 h 52"/>
                  <a:gd name="T34" fmla="*/ 37 w 173"/>
                  <a:gd name="T35" fmla="*/ 8 h 52"/>
                  <a:gd name="T36" fmla="*/ 65 w 173"/>
                  <a:gd name="T37" fmla="*/ 8 h 52"/>
                  <a:gd name="T38" fmla="*/ 67 w 173"/>
                  <a:gd name="T39" fmla="*/ 9 h 52"/>
                  <a:gd name="T40" fmla="*/ 68 w 173"/>
                  <a:gd name="T41" fmla="*/ 10 h 52"/>
                  <a:gd name="T42" fmla="*/ 69 w 173"/>
                  <a:gd name="T43" fmla="*/ 11 h 52"/>
                  <a:gd name="T44" fmla="*/ 70 w 173"/>
                  <a:gd name="T45" fmla="*/ 13 h 52"/>
                  <a:gd name="T46" fmla="*/ 70 w 173"/>
                  <a:gd name="T47" fmla="*/ 52 h 52"/>
                  <a:gd name="T48" fmla="*/ 173 w 173"/>
                  <a:gd name="T49" fmla="*/ 52 h 52"/>
                  <a:gd name="T50" fmla="*/ 173 w 173"/>
                  <a:gd name="T5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52">
                    <a:moveTo>
                      <a:pt x="173" y="0"/>
                    </a:moveTo>
                    <a:cubicBezTo>
                      <a:pt x="137" y="0"/>
                      <a:pt x="137" y="0"/>
                      <a:pt x="137" y="0"/>
                    </a:cubicBezTo>
                    <a:cubicBezTo>
                      <a:pt x="137" y="22"/>
                      <a:pt x="137" y="22"/>
                      <a:pt x="137" y="22"/>
                    </a:cubicBezTo>
                    <a:cubicBezTo>
                      <a:pt x="137" y="23"/>
                      <a:pt x="137" y="24"/>
                      <a:pt x="137" y="24"/>
                    </a:cubicBezTo>
                    <a:cubicBezTo>
                      <a:pt x="136" y="25"/>
                      <a:pt x="136" y="25"/>
                      <a:pt x="136" y="26"/>
                    </a:cubicBezTo>
                    <a:cubicBezTo>
                      <a:pt x="134" y="27"/>
                      <a:pt x="133" y="28"/>
                      <a:pt x="131" y="28"/>
                    </a:cubicBezTo>
                    <a:cubicBezTo>
                      <a:pt x="127" y="30"/>
                      <a:pt x="122" y="31"/>
                      <a:pt x="116" y="31"/>
                    </a:cubicBezTo>
                    <a:cubicBezTo>
                      <a:pt x="113" y="31"/>
                      <a:pt x="110" y="31"/>
                      <a:pt x="108" y="30"/>
                    </a:cubicBezTo>
                    <a:cubicBezTo>
                      <a:pt x="101" y="28"/>
                      <a:pt x="101" y="28"/>
                      <a:pt x="101" y="28"/>
                    </a:cubicBezTo>
                    <a:cubicBezTo>
                      <a:pt x="96" y="26"/>
                      <a:pt x="96" y="26"/>
                      <a:pt x="96" y="26"/>
                    </a:cubicBezTo>
                    <a:cubicBezTo>
                      <a:pt x="95" y="24"/>
                      <a:pt x="95" y="24"/>
                      <a:pt x="95" y="24"/>
                    </a:cubicBezTo>
                    <a:cubicBezTo>
                      <a:pt x="95" y="22"/>
                      <a:pt x="95" y="22"/>
                      <a:pt x="95" y="22"/>
                    </a:cubicBezTo>
                    <a:cubicBezTo>
                      <a:pt x="95" y="0"/>
                      <a:pt x="95" y="0"/>
                      <a:pt x="95" y="0"/>
                    </a:cubicBezTo>
                    <a:cubicBezTo>
                      <a:pt x="0" y="0"/>
                      <a:pt x="0" y="0"/>
                      <a:pt x="0" y="0"/>
                    </a:cubicBezTo>
                    <a:cubicBezTo>
                      <a:pt x="0" y="52"/>
                      <a:pt x="0" y="52"/>
                      <a:pt x="0" y="52"/>
                    </a:cubicBezTo>
                    <a:cubicBezTo>
                      <a:pt x="22" y="52"/>
                      <a:pt x="22" y="52"/>
                      <a:pt x="22" y="52"/>
                    </a:cubicBezTo>
                    <a:cubicBezTo>
                      <a:pt x="22" y="23"/>
                      <a:pt x="22" y="23"/>
                      <a:pt x="22" y="23"/>
                    </a:cubicBezTo>
                    <a:cubicBezTo>
                      <a:pt x="37" y="8"/>
                      <a:pt x="37" y="8"/>
                      <a:pt x="37" y="8"/>
                    </a:cubicBezTo>
                    <a:cubicBezTo>
                      <a:pt x="65" y="8"/>
                      <a:pt x="65" y="8"/>
                      <a:pt x="65" y="8"/>
                    </a:cubicBezTo>
                    <a:cubicBezTo>
                      <a:pt x="67" y="9"/>
                      <a:pt x="67" y="9"/>
                      <a:pt x="67" y="9"/>
                    </a:cubicBezTo>
                    <a:cubicBezTo>
                      <a:pt x="68" y="10"/>
                      <a:pt x="68" y="10"/>
                      <a:pt x="68" y="10"/>
                    </a:cubicBezTo>
                    <a:cubicBezTo>
                      <a:pt x="69" y="11"/>
                      <a:pt x="69" y="11"/>
                      <a:pt x="69" y="11"/>
                    </a:cubicBezTo>
                    <a:cubicBezTo>
                      <a:pt x="70" y="13"/>
                      <a:pt x="70" y="13"/>
                      <a:pt x="70" y="13"/>
                    </a:cubicBezTo>
                    <a:cubicBezTo>
                      <a:pt x="70" y="52"/>
                      <a:pt x="70" y="52"/>
                      <a:pt x="70" y="52"/>
                    </a:cubicBezTo>
                    <a:cubicBezTo>
                      <a:pt x="173" y="52"/>
                      <a:pt x="173" y="52"/>
                      <a:pt x="173" y="52"/>
                    </a:cubicBezTo>
                    <a:lnTo>
                      <a:pt x="173"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61"/>
              <p:cNvSpPr>
                <a:spLocks noEditPoints="1"/>
              </p:cNvSpPr>
              <p:nvPr/>
            </p:nvSpPr>
            <p:spPr bwMode="auto">
              <a:xfrm>
                <a:off x="3371850" y="2968625"/>
                <a:ext cx="88900" cy="88900"/>
              </a:xfrm>
              <a:custGeom>
                <a:avLst/>
                <a:gdLst>
                  <a:gd name="T0" fmla="*/ 7 w 56"/>
                  <a:gd name="T1" fmla="*/ 55 h 56"/>
                  <a:gd name="T2" fmla="*/ 8 w 56"/>
                  <a:gd name="T3" fmla="*/ 52 h 56"/>
                  <a:gd name="T4" fmla="*/ 46 w 56"/>
                  <a:gd name="T5" fmla="*/ 52 h 56"/>
                  <a:gd name="T6" fmla="*/ 47 w 56"/>
                  <a:gd name="T7" fmla="*/ 52 h 56"/>
                  <a:gd name="T8" fmla="*/ 49 w 56"/>
                  <a:gd name="T9" fmla="*/ 55 h 56"/>
                  <a:gd name="T10" fmla="*/ 47 w 56"/>
                  <a:gd name="T11" fmla="*/ 56 h 56"/>
                  <a:gd name="T12" fmla="*/ 56 w 56"/>
                  <a:gd name="T13" fmla="*/ 4 h 56"/>
                  <a:gd name="T14" fmla="*/ 54 w 56"/>
                  <a:gd name="T15" fmla="*/ 1 h 56"/>
                  <a:gd name="T16" fmla="*/ 52 w 56"/>
                  <a:gd name="T17" fmla="*/ 0 h 56"/>
                  <a:gd name="T18" fmla="*/ 18 w 56"/>
                  <a:gd name="T19" fmla="*/ 13 h 56"/>
                  <a:gd name="T20" fmla="*/ 17 w 56"/>
                  <a:gd name="T21" fmla="*/ 17 h 56"/>
                  <a:gd name="T22" fmla="*/ 12 w 56"/>
                  <a:gd name="T23" fmla="*/ 18 h 56"/>
                  <a:gd name="T24" fmla="*/ 0 w 56"/>
                  <a:gd name="T25" fmla="*/ 56 h 56"/>
                  <a:gd name="T26" fmla="*/ 7 w 56"/>
                  <a:gd name="T27" fmla="*/ 56 h 56"/>
                  <a:gd name="T28" fmla="*/ 24 w 56"/>
                  <a:gd name="T29" fmla="*/ 18 h 56"/>
                  <a:gd name="T30" fmla="*/ 26 w 56"/>
                  <a:gd name="T31" fmla="*/ 17 h 56"/>
                  <a:gd name="T32" fmla="*/ 47 w 56"/>
                  <a:gd name="T33" fmla="*/ 17 h 56"/>
                  <a:gd name="T34" fmla="*/ 49 w 56"/>
                  <a:gd name="T35" fmla="*/ 18 h 56"/>
                  <a:gd name="T36" fmla="*/ 49 w 56"/>
                  <a:gd name="T37" fmla="*/ 21 h 56"/>
                  <a:gd name="T38" fmla="*/ 47 w 56"/>
                  <a:gd name="T39" fmla="*/ 22 h 56"/>
                  <a:gd name="T40" fmla="*/ 26 w 56"/>
                  <a:gd name="T41" fmla="*/ 22 h 56"/>
                  <a:gd name="T42" fmla="*/ 24 w 56"/>
                  <a:gd name="T43" fmla="*/ 22 h 56"/>
                  <a:gd name="T44" fmla="*/ 24 w 56"/>
                  <a:gd name="T45" fmla="*/ 20 h 56"/>
                  <a:gd name="T46" fmla="*/ 8 w 56"/>
                  <a:gd name="T47" fmla="*/ 29 h 56"/>
                  <a:gd name="T48" fmla="*/ 46 w 56"/>
                  <a:gd name="T49" fmla="*/ 28 h 56"/>
                  <a:gd name="T50" fmla="*/ 47 w 56"/>
                  <a:gd name="T51" fmla="*/ 29 h 56"/>
                  <a:gd name="T52" fmla="*/ 49 w 56"/>
                  <a:gd name="T53" fmla="*/ 32 h 56"/>
                  <a:gd name="T54" fmla="*/ 47 w 56"/>
                  <a:gd name="T55" fmla="*/ 34 h 56"/>
                  <a:gd name="T56" fmla="*/ 10 w 56"/>
                  <a:gd name="T57" fmla="*/ 34 h 56"/>
                  <a:gd name="T58" fmla="*/ 8 w 56"/>
                  <a:gd name="T59" fmla="*/ 34 h 56"/>
                  <a:gd name="T60" fmla="*/ 8 w 56"/>
                  <a:gd name="T61" fmla="*/ 29 h 56"/>
                  <a:gd name="T62" fmla="*/ 8 w 56"/>
                  <a:gd name="T63" fmla="*/ 41 h 56"/>
                  <a:gd name="T64" fmla="*/ 46 w 56"/>
                  <a:gd name="T65" fmla="*/ 41 h 56"/>
                  <a:gd name="T66" fmla="*/ 47 w 56"/>
                  <a:gd name="T67" fmla="*/ 41 h 56"/>
                  <a:gd name="T68" fmla="*/ 49 w 56"/>
                  <a:gd name="T69" fmla="*/ 43 h 56"/>
                  <a:gd name="T70" fmla="*/ 47 w 56"/>
                  <a:gd name="T71" fmla="*/ 45 h 56"/>
                  <a:gd name="T72" fmla="*/ 10 w 56"/>
                  <a:gd name="T73" fmla="*/ 46 h 56"/>
                  <a:gd name="T74" fmla="*/ 8 w 56"/>
                  <a:gd name="T75" fmla="*/ 45 h 56"/>
                  <a:gd name="T76" fmla="*/ 8 w 56"/>
                  <a:gd name="T77" fmla="*/ 4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6" h="56">
                    <a:moveTo>
                      <a:pt x="7" y="56"/>
                    </a:moveTo>
                    <a:lnTo>
                      <a:pt x="7" y="55"/>
                    </a:lnTo>
                    <a:lnTo>
                      <a:pt x="8" y="52"/>
                    </a:lnTo>
                    <a:lnTo>
                      <a:pt x="8" y="52"/>
                    </a:lnTo>
                    <a:lnTo>
                      <a:pt x="10" y="52"/>
                    </a:lnTo>
                    <a:lnTo>
                      <a:pt x="46" y="52"/>
                    </a:lnTo>
                    <a:lnTo>
                      <a:pt x="47" y="52"/>
                    </a:lnTo>
                    <a:lnTo>
                      <a:pt x="47" y="52"/>
                    </a:lnTo>
                    <a:lnTo>
                      <a:pt x="49" y="53"/>
                    </a:lnTo>
                    <a:lnTo>
                      <a:pt x="49" y="55"/>
                    </a:lnTo>
                    <a:lnTo>
                      <a:pt x="49" y="56"/>
                    </a:lnTo>
                    <a:lnTo>
                      <a:pt x="47" y="56"/>
                    </a:lnTo>
                    <a:lnTo>
                      <a:pt x="56" y="56"/>
                    </a:lnTo>
                    <a:lnTo>
                      <a:pt x="56" y="4"/>
                    </a:lnTo>
                    <a:lnTo>
                      <a:pt x="56" y="3"/>
                    </a:lnTo>
                    <a:lnTo>
                      <a:pt x="54" y="1"/>
                    </a:lnTo>
                    <a:lnTo>
                      <a:pt x="53" y="0"/>
                    </a:lnTo>
                    <a:lnTo>
                      <a:pt x="52" y="0"/>
                    </a:lnTo>
                    <a:lnTo>
                      <a:pt x="18" y="0"/>
                    </a:lnTo>
                    <a:lnTo>
                      <a:pt x="18" y="13"/>
                    </a:lnTo>
                    <a:lnTo>
                      <a:pt x="18" y="15"/>
                    </a:lnTo>
                    <a:lnTo>
                      <a:pt x="17" y="17"/>
                    </a:lnTo>
                    <a:lnTo>
                      <a:pt x="14" y="18"/>
                    </a:lnTo>
                    <a:lnTo>
                      <a:pt x="12" y="18"/>
                    </a:lnTo>
                    <a:lnTo>
                      <a:pt x="0" y="18"/>
                    </a:lnTo>
                    <a:lnTo>
                      <a:pt x="0" y="56"/>
                    </a:lnTo>
                    <a:lnTo>
                      <a:pt x="7" y="56"/>
                    </a:lnTo>
                    <a:lnTo>
                      <a:pt x="7" y="56"/>
                    </a:lnTo>
                    <a:close/>
                    <a:moveTo>
                      <a:pt x="24" y="20"/>
                    </a:moveTo>
                    <a:lnTo>
                      <a:pt x="24" y="18"/>
                    </a:lnTo>
                    <a:lnTo>
                      <a:pt x="24" y="18"/>
                    </a:lnTo>
                    <a:lnTo>
                      <a:pt x="26" y="17"/>
                    </a:lnTo>
                    <a:lnTo>
                      <a:pt x="46" y="17"/>
                    </a:lnTo>
                    <a:lnTo>
                      <a:pt x="47" y="17"/>
                    </a:lnTo>
                    <a:lnTo>
                      <a:pt x="47" y="18"/>
                    </a:lnTo>
                    <a:lnTo>
                      <a:pt x="49" y="18"/>
                    </a:lnTo>
                    <a:lnTo>
                      <a:pt x="49" y="20"/>
                    </a:lnTo>
                    <a:lnTo>
                      <a:pt x="49" y="21"/>
                    </a:lnTo>
                    <a:lnTo>
                      <a:pt x="47" y="22"/>
                    </a:lnTo>
                    <a:lnTo>
                      <a:pt x="47" y="22"/>
                    </a:lnTo>
                    <a:lnTo>
                      <a:pt x="46" y="22"/>
                    </a:lnTo>
                    <a:lnTo>
                      <a:pt x="26" y="22"/>
                    </a:lnTo>
                    <a:lnTo>
                      <a:pt x="25" y="22"/>
                    </a:lnTo>
                    <a:lnTo>
                      <a:pt x="24" y="22"/>
                    </a:lnTo>
                    <a:lnTo>
                      <a:pt x="24" y="21"/>
                    </a:lnTo>
                    <a:lnTo>
                      <a:pt x="24" y="20"/>
                    </a:lnTo>
                    <a:close/>
                    <a:moveTo>
                      <a:pt x="8" y="29"/>
                    </a:moveTo>
                    <a:lnTo>
                      <a:pt x="8" y="29"/>
                    </a:lnTo>
                    <a:lnTo>
                      <a:pt x="10" y="28"/>
                    </a:lnTo>
                    <a:lnTo>
                      <a:pt x="46" y="28"/>
                    </a:lnTo>
                    <a:lnTo>
                      <a:pt x="47" y="29"/>
                    </a:lnTo>
                    <a:lnTo>
                      <a:pt x="47" y="29"/>
                    </a:lnTo>
                    <a:lnTo>
                      <a:pt x="49" y="31"/>
                    </a:lnTo>
                    <a:lnTo>
                      <a:pt x="49" y="32"/>
                    </a:lnTo>
                    <a:lnTo>
                      <a:pt x="47" y="34"/>
                    </a:lnTo>
                    <a:lnTo>
                      <a:pt x="47" y="34"/>
                    </a:lnTo>
                    <a:lnTo>
                      <a:pt x="46" y="34"/>
                    </a:lnTo>
                    <a:lnTo>
                      <a:pt x="10" y="34"/>
                    </a:lnTo>
                    <a:lnTo>
                      <a:pt x="8" y="34"/>
                    </a:lnTo>
                    <a:lnTo>
                      <a:pt x="8" y="34"/>
                    </a:lnTo>
                    <a:lnTo>
                      <a:pt x="7" y="31"/>
                    </a:lnTo>
                    <a:lnTo>
                      <a:pt x="8" y="29"/>
                    </a:lnTo>
                    <a:close/>
                    <a:moveTo>
                      <a:pt x="8" y="41"/>
                    </a:moveTo>
                    <a:lnTo>
                      <a:pt x="8" y="41"/>
                    </a:lnTo>
                    <a:lnTo>
                      <a:pt x="10" y="41"/>
                    </a:lnTo>
                    <a:lnTo>
                      <a:pt x="46" y="41"/>
                    </a:lnTo>
                    <a:lnTo>
                      <a:pt x="47" y="41"/>
                    </a:lnTo>
                    <a:lnTo>
                      <a:pt x="47" y="41"/>
                    </a:lnTo>
                    <a:lnTo>
                      <a:pt x="49" y="42"/>
                    </a:lnTo>
                    <a:lnTo>
                      <a:pt x="49" y="43"/>
                    </a:lnTo>
                    <a:lnTo>
                      <a:pt x="47" y="45"/>
                    </a:lnTo>
                    <a:lnTo>
                      <a:pt x="47" y="45"/>
                    </a:lnTo>
                    <a:lnTo>
                      <a:pt x="46" y="46"/>
                    </a:lnTo>
                    <a:lnTo>
                      <a:pt x="10" y="46"/>
                    </a:lnTo>
                    <a:lnTo>
                      <a:pt x="8" y="45"/>
                    </a:lnTo>
                    <a:lnTo>
                      <a:pt x="8" y="45"/>
                    </a:lnTo>
                    <a:lnTo>
                      <a:pt x="7" y="43"/>
                    </a:lnTo>
                    <a:lnTo>
                      <a:pt x="8" y="4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62"/>
              <p:cNvSpPr>
                <a:spLocks/>
              </p:cNvSpPr>
              <p:nvPr/>
            </p:nvSpPr>
            <p:spPr bwMode="auto">
              <a:xfrm>
                <a:off x="3525838" y="2941638"/>
                <a:ext cx="92075" cy="69850"/>
              </a:xfrm>
              <a:custGeom>
                <a:avLst/>
                <a:gdLst>
                  <a:gd name="T0" fmla="*/ 0 w 42"/>
                  <a:gd name="T1" fmla="*/ 24 h 31"/>
                  <a:gd name="T2" fmla="*/ 1 w 42"/>
                  <a:gd name="T3" fmla="*/ 26 h 31"/>
                  <a:gd name="T4" fmla="*/ 6 w 42"/>
                  <a:gd name="T5" fmla="*/ 28 h 31"/>
                  <a:gd name="T6" fmla="*/ 13 w 42"/>
                  <a:gd name="T7" fmla="*/ 30 h 31"/>
                  <a:gd name="T8" fmla="*/ 21 w 42"/>
                  <a:gd name="T9" fmla="*/ 31 h 31"/>
                  <a:gd name="T10" fmla="*/ 36 w 42"/>
                  <a:gd name="T11" fmla="*/ 28 h 31"/>
                  <a:gd name="T12" fmla="*/ 41 w 42"/>
                  <a:gd name="T13" fmla="*/ 26 h 31"/>
                  <a:gd name="T14" fmla="*/ 42 w 42"/>
                  <a:gd name="T15" fmla="*/ 24 h 31"/>
                  <a:gd name="T16" fmla="*/ 42 w 42"/>
                  <a:gd name="T17" fmla="*/ 22 h 31"/>
                  <a:gd name="T18" fmla="*/ 42 w 42"/>
                  <a:gd name="T19" fmla="*/ 0 h 31"/>
                  <a:gd name="T20" fmla="*/ 0 w 42"/>
                  <a:gd name="T21" fmla="*/ 0 h 31"/>
                  <a:gd name="T22" fmla="*/ 0 w 42"/>
                  <a:gd name="T23" fmla="*/ 22 h 31"/>
                  <a:gd name="T24" fmla="*/ 0 w 42"/>
                  <a:gd name="T25"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31">
                    <a:moveTo>
                      <a:pt x="0" y="24"/>
                    </a:moveTo>
                    <a:cubicBezTo>
                      <a:pt x="1" y="26"/>
                      <a:pt x="1" y="26"/>
                      <a:pt x="1" y="26"/>
                    </a:cubicBezTo>
                    <a:cubicBezTo>
                      <a:pt x="6" y="28"/>
                      <a:pt x="6" y="28"/>
                      <a:pt x="6" y="28"/>
                    </a:cubicBezTo>
                    <a:cubicBezTo>
                      <a:pt x="13" y="30"/>
                      <a:pt x="13" y="30"/>
                      <a:pt x="13" y="30"/>
                    </a:cubicBezTo>
                    <a:cubicBezTo>
                      <a:pt x="15" y="31"/>
                      <a:pt x="18" y="31"/>
                      <a:pt x="21" y="31"/>
                    </a:cubicBezTo>
                    <a:cubicBezTo>
                      <a:pt x="27" y="31"/>
                      <a:pt x="32" y="30"/>
                      <a:pt x="36" y="28"/>
                    </a:cubicBezTo>
                    <a:cubicBezTo>
                      <a:pt x="38" y="28"/>
                      <a:pt x="39" y="27"/>
                      <a:pt x="41" y="26"/>
                    </a:cubicBezTo>
                    <a:cubicBezTo>
                      <a:pt x="41" y="25"/>
                      <a:pt x="41" y="25"/>
                      <a:pt x="42" y="24"/>
                    </a:cubicBezTo>
                    <a:cubicBezTo>
                      <a:pt x="42" y="24"/>
                      <a:pt x="42" y="23"/>
                      <a:pt x="42" y="22"/>
                    </a:cubicBezTo>
                    <a:cubicBezTo>
                      <a:pt x="42" y="0"/>
                      <a:pt x="42" y="0"/>
                      <a:pt x="42" y="0"/>
                    </a:cubicBezTo>
                    <a:cubicBezTo>
                      <a:pt x="0" y="0"/>
                      <a:pt x="0" y="0"/>
                      <a:pt x="0" y="0"/>
                    </a:cubicBezTo>
                    <a:cubicBezTo>
                      <a:pt x="0" y="22"/>
                      <a:pt x="0" y="22"/>
                      <a:pt x="0" y="22"/>
                    </a:cubicBezTo>
                    <a:lnTo>
                      <a:pt x="0" y="2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63"/>
              <p:cNvSpPr>
                <a:spLocks/>
              </p:cNvSpPr>
              <p:nvPr/>
            </p:nvSpPr>
            <p:spPr bwMode="auto">
              <a:xfrm>
                <a:off x="3382963" y="3013075"/>
                <a:ext cx="66675" cy="9525"/>
              </a:xfrm>
              <a:custGeom>
                <a:avLst/>
                <a:gdLst>
                  <a:gd name="T0" fmla="*/ 1 w 42"/>
                  <a:gd name="T1" fmla="*/ 6 h 6"/>
                  <a:gd name="T2" fmla="*/ 3 w 42"/>
                  <a:gd name="T3" fmla="*/ 6 h 6"/>
                  <a:gd name="T4" fmla="*/ 39 w 42"/>
                  <a:gd name="T5" fmla="*/ 6 h 6"/>
                  <a:gd name="T6" fmla="*/ 40 w 42"/>
                  <a:gd name="T7" fmla="*/ 6 h 6"/>
                  <a:gd name="T8" fmla="*/ 40 w 42"/>
                  <a:gd name="T9" fmla="*/ 6 h 6"/>
                  <a:gd name="T10" fmla="*/ 42 w 42"/>
                  <a:gd name="T11" fmla="*/ 4 h 6"/>
                  <a:gd name="T12" fmla="*/ 42 w 42"/>
                  <a:gd name="T13" fmla="*/ 3 h 6"/>
                  <a:gd name="T14" fmla="*/ 40 w 42"/>
                  <a:gd name="T15" fmla="*/ 1 h 6"/>
                  <a:gd name="T16" fmla="*/ 40 w 42"/>
                  <a:gd name="T17" fmla="*/ 1 h 6"/>
                  <a:gd name="T18" fmla="*/ 39 w 42"/>
                  <a:gd name="T19" fmla="*/ 0 h 6"/>
                  <a:gd name="T20" fmla="*/ 3 w 42"/>
                  <a:gd name="T21" fmla="*/ 0 h 6"/>
                  <a:gd name="T22" fmla="*/ 1 w 42"/>
                  <a:gd name="T23" fmla="*/ 1 h 6"/>
                  <a:gd name="T24" fmla="*/ 1 w 42"/>
                  <a:gd name="T25" fmla="*/ 1 h 6"/>
                  <a:gd name="T26" fmla="*/ 0 w 42"/>
                  <a:gd name="T27" fmla="*/ 3 h 6"/>
                  <a:gd name="T28" fmla="*/ 1 w 42"/>
                  <a:gd name="T29" fmla="*/ 6 h 6"/>
                  <a:gd name="T30" fmla="*/ 1 w 42"/>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6">
                    <a:moveTo>
                      <a:pt x="1" y="6"/>
                    </a:moveTo>
                    <a:lnTo>
                      <a:pt x="3" y="6"/>
                    </a:lnTo>
                    <a:lnTo>
                      <a:pt x="39" y="6"/>
                    </a:lnTo>
                    <a:lnTo>
                      <a:pt x="40" y="6"/>
                    </a:lnTo>
                    <a:lnTo>
                      <a:pt x="40" y="6"/>
                    </a:lnTo>
                    <a:lnTo>
                      <a:pt x="42" y="4"/>
                    </a:lnTo>
                    <a:lnTo>
                      <a:pt x="42" y="3"/>
                    </a:lnTo>
                    <a:lnTo>
                      <a:pt x="40" y="1"/>
                    </a:lnTo>
                    <a:lnTo>
                      <a:pt x="40" y="1"/>
                    </a:lnTo>
                    <a:lnTo>
                      <a:pt x="39" y="0"/>
                    </a:lnTo>
                    <a:lnTo>
                      <a:pt x="3" y="0"/>
                    </a:lnTo>
                    <a:lnTo>
                      <a:pt x="1" y="1"/>
                    </a:lnTo>
                    <a:lnTo>
                      <a:pt x="1" y="1"/>
                    </a:lnTo>
                    <a:lnTo>
                      <a:pt x="0" y="3"/>
                    </a:lnTo>
                    <a:lnTo>
                      <a:pt x="1" y="6"/>
                    </a:lnTo>
                    <a:lnTo>
                      <a:pt x="1" y="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64"/>
              <p:cNvSpPr>
                <a:spLocks/>
              </p:cNvSpPr>
              <p:nvPr/>
            </p:nvSpPr>
            <p:spPr bwMode="auto">
              <a:xfrm>
                <a:off x="3409950" y="2995613"/>
                <a:ext cx="39688" cy="7938"/>
              </a:xfrm>
              <a:custGeom>
                <a:avLst/>
                <a:gdLst>
                  <a:gd name="T0" fmla="*/ 1 w 25"/>
                  <a:gd name="T1" fmla="*/ 5 h 5"/>
                  <a:gd name="T2" fmla="*/ 2 w 25"/>
                  <a:gd name="T3" fmla="*/ 5 h 5"/>
                  <a:gd name="T4" fmla="*/ 22 w 25"/>
                  <a:gd name="T5" fmla="*/ 5 h 5"/>
                  <a:gd name="T6" fmla="*/ 23 w 25"/>
                  <a:gd name="T7" fmla="*/ 5 h 5"/>
                  <a:gd name="T8" fmla="*/ 23 w 25"/>
                  <a:gd name="T9" fmla="*/ 5 h 5"/>
                  <a:gd name="T10" fmla="*/ 25 w 25"/>
                  <a:gd name="T11" fmla="*/ 4 h 5"/>
                  <a:gd name="T12" fmla="*/ 25 w 25"/>
                  <a:gd name="T13" fmla="*/ 3 h 5"/>
                  <a:gd name="T14" fmla="*/ 25 w 25"/>
                  <a:gd name="T15" fmla="*/ 1 h 5"/>
                  <a:gd name="T16" fmla="*/ 23 w 25"/>
                  <a:gd name="T17" fmla="*/ 1 h 5"/>
                  <a:gd name="T18" fmla="*/ 23 w 25"/>
                  <a:gd name="T19" fmla="*/ 0 h 5"/>
                  <a:gd name="T20" fmla="*/ 22 w 25"/>
                  <a:gd name="T21" fmla="*/ 0 h 5"/>
                  <a:gd name="T22" fmla="*/ 2 w 25"/>
                  <a:gd name="T23" fmla="*/ 0 h 5"/>
                  <a:gd name="T24" fmla="*/ 0 w 25"/>
                  <a:gd name="T25" fmla="*/ 1 h 5"/>
                  <a:gd name="T26" fmla="*/ 0 w 25"/>
                  <a:gd name="T27" fmla="*/ 1 h 5"/>
                  <a:gd name="T28" fmla="*/ 0 w 25"/>
                  <a:gd name="T29" fmla="*/ 3 h 5"/>
                  <a:gd name="T30" fmla="*/ 0 w 25"/>
                  <a:gd name="T31" fmla="*/ 4 h 5"/>
                  <a:gd name="T32" fmla="*/ 0 w 25"/>
                  <a:gd name="T33" fmla="*/ 5 h 5"/>
                  <a:gd name="T34" fmla="*/ 1 w 25"/>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1" y="5"/>
                    </a:moveTo>
                    <a:lnTo>
                      <a:pt x="2" y="5"/>
                    </a:lnTo>
                    <a:lnTo>
                      <a:pt x="22" y="5"/>
                    </a:lnTo>
                    <a:lnTo>
                      <a:pt x="23" y="5"/>
                    </a:lnTo>
                    <a:lnTo>
                      <a:pt x="23" y="5"/>
                    </a:lnTo>
                    <a:lnTo>
                      <a:pt x="25" y="4"/>
                    </a:lnTo>
                    <a:lnTo>
                      <a:pt x="25" y="3"/>
                    </a:lnTo>
                    <a:lnTo>
                      <a:pt x="25" y="1"/>
                    </a:lnTo>
                    <a:lnTo>
                      <a:pt x="23" y="1"/>
                    </a:lnTo>
                    <a:lnTo>
                      <a:pt x="23" y="0"/>
                    </a:lnTo>
                    <a:lnTo>
                      <a:pt x="22" y="0"/>
                    </a:lnTo>
                    <a:lnTo>
                      <a:pt x="2" y="0"/>
                    </a:lnTo>
                    <a:lnTo>
                      <a:pt x="0" y="1"/>
                    </a:lnTo>
                    <a:lnTo>
                      <a:pt x="0" y="1"/>
                    </a:lnTo>
                    <a:lnTo>
                      <a:pt x="0" y="3"/>
                    </a:lnTo>
                    <a:lnTo>
                      <a:pt x="0" y="4"/>
                    </a:lnTo>
                    <a:lnTo>
                      <a:pt x="0" y="5"/>
                    </a:lnTo>
                    <a:lnTo>
                      <a:pt x="1"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65"/>
              <p:cNvSpPr>
                <a:spLocks/>
              </p:cNvSpPr>
              <p:nvPr/>
            </p:nvSpPr>
            <p:spPr bwMode="auto">
              <a:xfrm>
                <a:off x="3382963" y="3033713"/>
                <a:ext cx="66675" cy="7938"/>
              </a:xfrm>
              <a:custGeom>
                <a:avLst/>
                <a:gdLst>
                  <a:gd name="T0" fmla="*/ 1 w 42"/>
                  <a:gd name="T1" fmla="*/ 4 h 5"/>
                  <a:gd name="T2" fmla="*/ 3 w 42"/>
                  <a:gd name="T3" fmla="*/ 5 h 5"/>
                  <a:gd name="T4" fmla="*/ 39 w 42"/>
                  <a:gd name="T5" fmla="*/ 5 h 5"/>
                  <a:gd name="T6" fmla="*/ 40 w 42"/>
                  <a:gd name="T7" fmla="*/ 4 h 5"/>
                  <a:gd name="T8" fmla="*/ 40 w 42"/>
                  <a:gd name="T9" fmla="*/ 4 h 5"/>
                  <a:gd name="T10" fmla="*/ 42 w 42"/>
                  <a:gd name="T11" fmla="*/ 2 h 5"/>
                  <a:gd name="T12" fmla="*/ 42 w 42"/>
                  <a:gd name="T13" fmla="*/ 1 h 5"/>
                  <a:gd name="T14" fmla="*/ 40 w 42"/>
                  <a:gd name="T15" fmla="*/ 0 h 5"/>
                  <a:gd name="T16" fmla="*/ 40 w 42"/>
                  <a:gd name="T17" fmla="*/ 0 h 5"/>
                  <a:gd name="T18" fmla="*/ 39 w 42"/>
                  <a:gd name="T19" fmla="*/ 0 h 5"/>
                  <a:gd name="T20" fmla="*/ 3 w 42"/>
                  <a:gd name="T21" fmla="*/ 0 h 5"/>
                  <a:gd name="T22" fmla="*/ 1 w 42"/>
                  <a:gd name="T23" fmla="*/ 0 h 5"/>
                  <a:gd name="T24" fmla="*/ 1 w 42"/>
                  <a:gd name="T25" fmla="*/ 0 h 5"/>
                  <a:gd name="T26" fmla="*/ 0 w 42"/>
                  <a:gd name="T27" fmla="*/ 2 h 5"/>
                  <a:gd name="T28" fmla="*/ 1 w 42"/>
                  <a:gd name="T29" fmla="*/ 4 h 5"/>
                  <a:gd name="T30" fmla="*/ 1 w 42"/>
                  <a:gd name="T3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5">
                    <a:moveTo>
                      <a:pt x="1" y="4"/>
                    </a:moveTo>
                    <a:lnTo>
                      <a:pt x="3" y="5"/>
                    </a:lnTo>
                    <a:lnTo>
                      <a:pt x="39" y="5"/>
                    </a:lnTo>
                    <a:lnTo>
                      <a:pt x="40" y="4"/>
                    </a:lnTo>
                    <a:lnTo>
                      <a:pt x="40" y="4"/>
                    </a:lnTo>
                    <a:lnTo>
                      <a:pt x="42" y="2"/>
                    </a:lnTo>
                    <a:lnTo>
                      <a:pt x="42" y="1"/>
                    </a:lnTo>
                    <a:lnTo>
                      <a:pt x="40" y="0"/>
                    </a:lnTo>
                    <a:lnTo>
                      <a:pt x="40" y="0"/>
                    </a:lnTo>
                    <a:lnTo>
                      <a:pt x="39" y="0"/>
                    </a:lnTo>
                    <a:lnTo>
                      <a:pt x="3" y="0"/>
                    </a:lnTo>
                    <a:lnTo>
                      <a:pt x="1" y="0"/>
                    </a:lnTo>
                    <a:lnTo>
                      <a:pt x="1" y="0"/>
                    </a:lnTo>
                    <a:lnTo>
                      <a:pt x="0" y="2"/>
                    </a:lnTo>
                    <a:lnTo>
                      <a:pt x="1" y="4"/>
                    </a:lnTo>
                    <a:lnTo>
                      <a:pt x="1" y="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66"/>
              <p:cNvSpPr>
                <a:spLocks/>
              </p:cNvSpPr>
              <p:nvPr/>
            </p:nvSpPr>
            <p:spPr bwMode="auto">
              <a:xfrm>
                <a:off x="3382963" y="3057525"/>
                <a:ext cx="63500" cy="1588"/>
              </a:xfrm>
              <a:custGeom>
                <a:avLst/>
                <a:gdLst>
                  <a:gd name="T0" fmla="*/ 1 w 40"/>
                  <a:gd name="T1" fmla="*/ 0 h 1"/>
                  <a:gd name="T2" fmla="*/ 1 w 40"/>
                  <a:gd name="T3" fmla="*/ 1 h 1"/>
                  <a:gd name="T4" fmla="*/ 3 w 40"/>
                  <a:gd name="T5" fmla="*/ 1 h 1"/>
                  <a:gd name="T6" fmla="*/ 39 w 40"/>
                  <a:gd name="T7" fmla="*/ 1 h 1"/>
                  <a:gd name="T8" fmla="*/ 40 w 40"/>
                  <a:gd name="T9" fmla="*/ 1 h 1"/>
                  <a:gd name="T10" fmla="*/ 40 w 40"/>
                  <a:gd name="T11" fmla="*/ 0 h 1"/>
                  <a:gd name="T12" fmla="*/ 40 w 40"/>
                  <a:gd name="T13" fmla="*/ 0 h 1"/>
                  <a:gd name="T14" fmla="*/ 0 w 40"/>
                  <a:gd name="T15" fmla="*/ 0 h 1"/>
                  <a:gd name="T16" fmla="*/ 1 w 40"/>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
                    <a:moveTo>
                      <a:pt x="1" y="0"/>
                    </a:moveTo>
                    <a:lnTo>
                      <a:pt x="1" y="1"/>
                    </a:lnTo>
                    <a:lnTo>
                      <a:pt x="3" y="1"/>
                    </a:lnTo>
                    <a:lnTo>
                      <a:pt x="39" y="1"/>
                    </a:lnTo>
                    <a:lnTo>
                      <a:pt x="40" y="1"/>
                    </a:lnTo>
                    <a:lnTo>
                      <a:pt x="40" y="0"/>
                    </a:lnTo>
                    <a:lnTo>
                      <a:pt x="40" y="0"/>
                    </a:lnTo>
                    <a:lnTo>
                      <a:pt x="0" y="0"/>
                    </a:lnTo>
                    <a:lnTo>
                      <a:pt x="1" y="0"/>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67"/>
              <p:cNvSpPr>
                <a:spLocks/>
              </p:cNvSpPr>
              <p:nvPr/>
            </p:nvSpPr>
            <p:spPr bwMode="auto">
              <a:xfrm>
                <a:off x="3382963" y="3051175"/>
                <a:ext cx="66675" cy="6350"/>
              </a:xfrm>
              <a:custGeom>
                <a:avLst/>
                <a:gdLst>
                  <a:gd name="T0" fmla="*/ 42 w 42"/>
                  <a:gd name="T1" fmla="*/ 3 h 4"/>
                  <a:gd name="T2" fmla="*/ 42 w 42"/>
                  <a:gd name="T3" fmla="*/ 1 h 4"/>
                  <a:gd name="T4" fmla="*/ 40 w 42"/>
                  <a:gd name="T5" fmla="*/ 0 h 4"/>
                  <a:gd name="T6" fmla="*/ 40 w 42"/>
                  <a:gd name="T7" fmla="*/ 0 h 4"/>
                  <a:gd name="T8" fmla="*/ 39 w 42"/>
                  <a:gd name="T9" fmla="*/ 0 h 4"/>
                  <a:gd name="T10" fmla="*/ 3 w 42"/>
                  <a:gd name="T11" fmla="*/ 0 h 4"/>
                  <a:gd name="T12" fmla="*/ 1 w 42"/>
                  <a:gd name="T13" fmla="*/ 0 h 4"/>
                  <a:gd name="T14" fmla="*/ 1 w 42"/>
                  <a:gd name="T15" fmla="*/ 0 h 4"/>
                  <a:gd name="T16" fmla="*/ 0 w 42"/>
                  <a:gd name="T17" fmla="*/ 3 h 4"/>
                  <a:gd name="T18" fmla="*/ 0 w 42"/>
                  <a:gd name="T19" fmla="*/ 4 h 4"/>
                  <a:gd name="T20" fmla="*/ 0 w 42"/>
                  <a:gd name="T21" fmla="*/ 4 h 4"/>
                  <a:gd name="T22" fmla="*/ 40 w 42"/>
                  <a:gd name="T23" fmla="*/ 4 h 4"/>
                  <a:gd name="T24" fmla="*/ 42 w 42"/>
                  <a:gd name="T25" fmla="*/ 4 h 4"/>
                  <a:gd name="T26" fmla="*/ 42 w 42"/>
                  <a:gd name="T2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
                    <a:moveTo>
                      <a:pt x="42" y="3"/>
                    </a:moveTo>
                    <a:lnTo>
                      <a:pt x="42" y="1"/>
                    </a:lnTo>
                    <a:lnTo>
                      <a:pt x="40" y="0"/>
                    </a:lnTo>
                    <a:lnTo>
                      <a:pt x="40" y="0"/>
                    </a:lnTo>
                    <a:lnTo>
                      <a:pt x="39" y="0"/>
                    </a:lnTo>
                    <a:lnTo>
                      <a:pt x="3" y="0"/>
                    </a:lnTo>
                    <a:lnTo>
                      <a:pt x="1" y="0"/>
                    </a:lnTo>
                    <a:lnTo>
                      <a:pt x="1" y="0"/>
                    </a:lnTo>
                    <a:lnTo>
                      <a:pt x="0" y="3"/>
                    </a:lnTo>
                    <a:lnTo>
                      <a:pt x="0" y="4"/>
                    </a:lnTo>
                    <a:lnTo>
                      <a:pt x="0" y="4"/>
                    </a:lnTo>
                    <a:lnTo>
                      <a:pt x="40" y="4"/>
                    </a:lnTo>
                    <a:lnTo>
                      <a:pt x="42" y="4"/>
                    </a:lnTo>
                    <a:lnTo>
                      <a:pt x="42" y="3"/>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68"/>
              <p:cNvSpPr>
                <a:spLocks/>
              </p:cNvSpPr>
              <p:nvPr/>
            </p:nvSpPr>
            <p:spPr bwMode="auto">
              <a:xfrm>
                <a:off x="3362325" y="2959100"/>
                <a:ext cx="106363" cy="98425"/>
              </a:xfrm>
              <a:custGeom>
                <a:avLst/>
                <a:gdLst>
                  <a:gd name="T0" fmla="*/ 66 w 67"/>
                  <a:gd name="T1" fmla="*/ 5 h 62"/>
                  <a:gd name="T2" fmla="*/ 65 w 67"/>
                  <a:gd name="T3" fmla="*/ 3 h 62"/>
                  <a:gd name="T4" fmla="*/ 63 w 67"/>
                  <a:gd name="T5" fmla="*/ 2 h 62"/>
                  <a:gd name="T6" fmla="*/ 60 w 67"/>
                  <a:gd name="T7" fmla="*/ 0 h 62"/>
                  <a:gd name="T8" fmla="*/ 21 w 67"/>
                  <a:gd name="T9" fmla="*/ 0 h 62"/>
                  <a:gd name="T10" fmla="*/ 0 w 67"/>
                  <a:gd name="T11" fmla="*/ 21 h 62"/>
                  <a:gd name="T12" fmla="*/ 0 w 67"/>
                  <a:gd name="T13" fmla="*/ 62 h 62"/>
                  <a:gd name="T14" fmla="*/ 6 w 67"/>
                  <a:gd name="T15" fmla="*/ 62 h 62"/>
                  <a:gd name="T16" fmla="*/ 6 w 67"/>
                  <a:gd name="T17" fmla="*/ 24 h 62"/>
                  <a:gd name="T18" fmla="*/ 18 w 67"/>
                  <a:gd name="T19" fmla="*/ 24 h 62"/>
                  <a:gd name="T20" fmla="*/ 20 w 67"/>
                  <a:gd name="T21" fmla="*/ 24 h 62"/>
                  <a:gd name="T22" fmla="*/ 23 w 67"/>
                  <a:gd name="T23" fmla="*/ 23 h 62"/>
                  <a:gd name="T24" fmla="*/ 24 w 67"/>
                  <a:gd name="T25" fmla="*/ 21 h 62"/>
                  <a:gd name="T26" fmla="*/ 24 w 67"/>
                  <a:gd name="T27" fmla="*/ 19 h 62"/>
                  <a:gd name="T28" fmla="*/ 24 w 67"/>
                  <a:gd name="T29" fmla="*/ 6 h 62"/>
                  <a:gd name="T30" fmla="*/ 58 w 67"/>
                  <a:gd name="T31" fmla="*/ 6 h 62"/>
                  <a:gd name="T32" fmla="*/ 59 w 67"/>
                  <a:gd name="T33" fmla="*/ 6 h 62"/>
                  <a:gd name="T34" fmla="*/ 60 w 67"/>
                  <a:gd name="T35" fmla="*/ 7 h 62"/>
                  <a:gd name="T36" fmla="*/ 62 w 67"/>
                  <a:gd name="T37" fmla="*/ 9 h 62"/>
                  <a:gd name="T38" fmla="*/ 62 w 67"/>
                  <a:gd name="T39" fmla="*/ 10 h 62"/>
                  <a:gd name="T40" fmla="*/ 62 w 67"/>
                  <a:gd name="T41" fmla="*/ 62 h 62"/>
                  <a:gd name="T42" fmla="*/ 67 w 67"/>
                  <a:gd name="T43" fmla="*/ 62 h 62"/>
                  <a:gd name="T44" fmla="*/ 67 w 67"/>
                  <a:gd name="T45" fmla="*/ 7 h 62"/>
                  <a:gd name="T46" fmla="*/ 66 w 67"/>
                  <a:gd name="T47" fmla="*/ 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62">
                    <a:moveTo>
                      <a:pt x="66" y="5"/>
                    </a:moveTo>
                    <a:lnTo>
                      <a:pt x="65" y="3"/>
                    </a:lnTo>
                    <a:lnTo>
                      <a:pt x="63" y="2"/>
                    </a:lnTo>
                    <a:lnTo>
                      <a:pt x="60" y="0"/>
                    </a:lnTo>
                    <a:lnTo>
                      <a:pt x="21" y="0"/>
                    </a:lnTo>
                    <a:lnTo>
                      <a:pt x="0" y="21"/>
                    </a:lnTo>
                    <a:lnTo>
                      <a:pt x="0" y="62"/>
                    </a:lnTo>
                    <a:lnTo>
                      <a:pt x="6" y="62"/>
                    </a:lnTo>
                    <a:lnTo>
                      <a:pt x="6" y="24"/>
                    </a:lnTo>
                    <a:lnTo>
                      <a:pt x="18" y="24"/>
                    </a:lnTo>
                    <a:lnTo>
                      <a:pt x="20" y="24"/>
                    </a:lnTo>
                    <a:lnTo>
                      <a:pt x="23" y="23"/>
                    </a:lnTo>
                    <a:lnTo>
                      <a:pt x="24" y="21"/>
                    </a:lnTo>
                    <a:lnTo>
                      <a:pt x="24" y="19"/>
                    </a:lnTo>
                    <a:lnTo>
                      <a:pt x="24" y="6"/>
                    </a:lnTo>
                    <a:lnTo>
                      <a:pt x="58" y="6"/>
                    </a:lnTo>
                    <a:lnTo>
                      <a:pt x="59" y="6"/>
                    </a:lnTo>
                    <a:lnTo>
                      <a:pt x="60" y="7"/>
                    </a:lnTo>
                    <a:lnTo>
                      <a:pt x="62" y="9"/>
                    </a:lnTo>
                    <a:lnTo>
                      <a:pt x="62" y="10"/>
                    </a:lnTo>
                    <a:lnTo>
                      <a:pt x="62" y="62"/>
                    </a:lnTo>
                    <a:lnTo>
                      <a:pt x="67" y="62"/>
                    </a:lnTo>
                    <a:lnTo>
                      <a:pt x="67" y="7"/>
                    </a:lnTo>
                    <a:lnTo>
                      <a:pt x="66"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Rectangle 169"/>
              <p:cNvSpPr>
                <a:spLocks noChangeArrowheads="1"/>
              </p:cNvSpPr>
              <p:nvPr/>
            </p:nvSpPr>
            <p:spPr bwMode="auto">
              <a:xfrm>
                <a:off x="3411538" y="3375025"/>
                <a:ext cx="195263" cy="666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193"/>
              <p:cNvSpPr>
                <a:spLocks noEditPoints="1"/>
              </p:cNvSpPr>
              <p:nvPr/>
            </p:nvSpPr>
            <p:spPr bwMode="auto">
              <a:xfrm>
                <a:off x="3276600" y="2284413"/>
                <a:ext cx="155575" cy="182563"/>
              </a:xfrm>
              <a:custGeom>
                <a:avLst/>
                <a:gdLst>
                  <a:gd name="T0" fmla="*/ 35 w 70"/>
                  <a:gd name="T1" fmla="*/ 4 h 82"/>
                  <a:gd name="T2" fmla="*/ 64 w 70"/>
                  <a:gd name="T3" fmla="*/ 12 h 82"/>
                  <a:gd name="T4" fmla="*/ 35 w 70"/>
                  <a:gd name="T5" fmla="*/ 20 h 82"/>
                  <a:gd name="T6" fmla="*/ 6 w 70"/>
                  <a:gd name="T7" fmla="*/ 12 h 82"/>
                  <a:gd name="T8" fmla="*/ 35 w 70"/>
                  <a:gd name="T9" fmla="*/ 4 h 82"/>
                  <a:gd name="T10" fmla="*/ 35 w 70"/>
                  <a:gd name="T11" fmla="*/ 0 h 82"/>
                  <a:gd name="T12" fmla="*/ 21 w 70"/>
                  <a:gd name="T13" fmla="*/ 1 h 82"/>
                  <a:gd name="T14" fmla="*/ 10 w 70"/>
                  <a:gd name="T15" fmla="*/ 4 h 82"/>
                  <a:gd name="T16" fmla="*/ 3 w 70"/>
                  <a:gd name="T17" fmla="*/ 8 h 82"/>
                  <a:gd name="T18" fmla="*/ 1 w 70"/>
                  <a:gd name="T19" fmla="*/ 11 h 82"/>
                  <a:gd name="T20" fmla="*/ 0 w 70"/>
                  <a:gd name="T21" fmla="*/ 14 h 82"/>
                  <a:gd name="T22" fmla="*/ 0 w 70"/>
                  <a:gd name="T23" fmla="*/ 69 h 82"/>
                  <a:gd name="T24" fmla="*/ 1 w 70"/>
                  <a:gd name="T25" fmla="*/ 71 h 82"/>
                  <a:gd name="T26" fmla="*/ 3 w 70"/>
                  <a:gd name="T27" fmla="*/ 74 h 82"/>
                  <a:gd name="T28" fmla="*/ 10 w 70"/>
                  <a:gd name="T29" fmla="*/ 78 h 82"/>
                  <a:gd name="T30" fmla="*/ 21 w 70"/>
                  <a:gd name="T31" fmla="*/ 81 h 82"/>
                  <a:gd name="T32" fmla="*/ 35 w 70"/>
                  <a:gd name="T33" fmla="*/ 82 h 82"/>
                  <a:gd name="T34" fmla="*/ 60 w 70"/>
                  <a:gd name="T35" fmla="*/ 78 h 82"/>
                  <a:gd name="T36" fmla="*/ 67 w 70"/>
                  <a:gd name="T37" fmla="*/ 74 h 82"/>
                  <a:gd name="T38" fmla="*/ 69 w 70"/>
                  <a:gd name="T39" fmla="*/ 71 h 82"/>
                  <a:gd name="T40" fmla="*/ 70 w 70"/>
                  <a:gd name="T41" fmla="*/ 69 h 82"/>
                  <a:gd name="T42" fmla="*/ 70 w 70"/>
                  <a:gd name="T43" fmla="*/ 14 h 82"/>
                  <a:gd name="T44" fmla="*/ 67 w 70"/>
                  <a:gd name="T45" fmla="*/ 8 h 82"/>
                  <a:gd name="T46" fmla="*/ 60 w 70"/>
                  <a:gd name="T47" fmla="*/ 4 h 82"/>
                  <a:gd name="T48" fmla="*/ 49 w 70"/>
                  <a:gd name="T49" fmla="*/ 1 h 82"/>
                  <a:gd name="T50" fmla="*/ 35 w 70"/>
                  <a:gd name="T5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82">
                    <a:moveTo>
                      <a:pt x="35" y="4"/>
                    </a:moveTo>
                    <a:cubicBezTo>
                      <a:pt x="51" y="4"/>
                      <a:pt x="64" y="8"/>
                      <a:pt x="64" y="12"/>
                    </a:cubicBezTo>
                    <a:cubicBezTo>
                      <a:pt x="64" y="17"/>
                      <a:pt x="51" y="20"/>
                      <a:pt x="35" y="20"/>
                    </a:cubicBezTo>
                    <a:cubicBezTo>
                      <a:pt x="19" y="20"/>
                      <a:pt x="6" y="17"/>
                      <a:pt x="6" y="12"/>
                    </a:cubicBezTo>
                    <a:cubicBezTo>
                      <a:pt x="6" y="8"/>
                      <a:pt x="19" y="4"/>
                      <a:pt x="35" y="4"/>
                    </a:cubicBezTo>
                    <a:close/>
                    <a:moveTo>
                      <a:pt x="35" y="0"/>
                    </a:moveTo>
                    <a:cubicBezTo>
                      <a:pt x="21" y="1"/>
                      <a:pt x="21" y="1"/>
                      <a:pt x="21" y="1"/>
                    </a:cubicBezTo>
                    <a:cubicBezTo>
                      <a:pt x="10" y="4"/>
                      <a:pt x="10" y="4"/>
                      <a:pt x="10" y="4"/>
                    </a:cubicBezTo>
                    <a:cubicBezTo>
                      <a:pt x="3" y="8"/>
                      <a:pt x="3" y="8"/>
                      <a:pt x="3" y="8"/>
                    </a:cubicBezTo>
                    <a:cubicBezTo>
                      <a:pt x="1" y="11"/>
                      <a:pt x="1" y="11"/>
                      <a:pt x="1" y="11"/>
                    </a:cubicBezTo>
                    <a:cubicBezTo>
                      <a:pt x="0" y="14"/>
                      <a:pt x="0" y="14"/>
                      <a:pt x="0" y="14"/>
                    </a:cubicBezTo>
                    <a:cubicBezTo>
                      <a:pt x="0" y="69"/>
                      <a:pt x="0" y="69"/>
                      <a:pt x="0" y="69"/>
                    </a:cubicBezTo>
                    <a:cubicBezTo>
                      <a:pt x="1" y="71"/>
                      <a:pt x="1" y="71"/>
                      <a:pt x="1" y="71"/>
                    </a:cubicBezTo>
                    <a:cubicBezTo>
                      <a:pt x="3" y="74"/>
                      <a:pt x="3" y="74"/>
                      <a:pt x="3" y="74"/>
                    </a:cubicBezTo>
                    <a:cubicBezTo>
                      <a:pt x="10" y="78"/>
                      <a:pt x="10" y="78"/>
                      <a:pt x="10" y="78"/>
                    </a:cubicBezTo>
                    <a:cubicBezTo>
                      <a:pt x="21" y="81"/>
                      <a:pt x="21" y="81"/>
                      <a:pt x="21" y="81"/>
                    </a:cubicBezTo>
                    <a:cubicBezTo>
                      <a:pt x="26" y="82"/>
                      <a:pt x="30" y="82"/>
                      <a:pt x="35" y="82"/>
                    </a:cubicBezTo>
                    <a:cubicBezTo>
                      <a:pt x="45" y="82"/>
                      <a:pt x="53" y="81"/>
                      <a:pt x="60" y="78"/>
                    </a:cubicBezTo>
                    <a:cubicBezTo>
                      <a:pt x="63" y="77"/>
                      <a:pt x="66" y="76"/>
                      <a:pt x="67" y="74"/>
                    </a:cubicBezTo>
                    <a:cubicBezTo>
                      <a:pt x="68" y="73"/>
                      <a:pt x="69" y="72"/>
                      <a:pt x="69" y="71"/>
                    </a:cubicBezTo>
                    <a:cubicBezTo>
                      <a:pt x="70" y="71"/>
                      <a:pt x="70" y="70"/>
                      <a:pt x="70" y="69"/>
                    </a:cubicBezTo>
                    <a:cubicBezTo>
                      <a:pt x="70" y="14"/>
                      <a:pt x="70" y="14"/>
                      <a:pt x="70" y="14"/>
                    </a:cubicBezTo>
                    <a:cubicBezTo>
                      <a:pt x="70" y="12"/>
                      <a:pt x="69" y="10"/>
                      <a:pt x="67" y="8"/>
                    </a:cubicBezTo>
                    <a:cubicBezTo>
                      <a:pt x="66" y="7"/>
                      <a:pt x="63" y="5"/>
                      <a:pt x="60" y="4"/>
                    </a:cubicBezTo>
                    <a:cubicBezTo>
                      <a:pt x="57" y="3"/>
                      <a:pt x="53" y="2"/>
                      <a:pt x="49" y="1"/>
                    </a:cubicBezTo>
                    <a:cubicBezTo>
                      <a:pt x="45" y="0"/>
                      <a:pt x="40" y="0"/>
                      <a:pt x="35"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4" name="Rectangle 212"/>
            <p:cNvSpPr>
              <a:spLocks noChangeArrowheads="1"/>
            </p:cNvSpPr>
            <p:nvPr/>
          </p:nvSpPr>
          <p:spPr bwMode="auto">
            <a:xfrm>
              <a:off x="1731071" y="3236788"/>
              <a:ext cx="746125" cy="4810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214"/>
            <p:cNvSpPr>
              <a:spLocks noEditPoints="1"/>
            </p:cNvSpPr>
            <p:nvPr/>
          </p:nvSpPr>
          <p:spPr bwMode="auto">
            <a:xfrm>
              <a:off x="1702496" y="3209801"/>
              <a:ext cx="796925" cy="612775"/>
            </a:xfrm>
            <a:custGeom>
              <a:avLst/>
              <a:gdLst>
                <a:gd name="T0" fmla="*/ 348 w 359"/>
                <a:gd name="T1" fmla="*/ 0 h 276"/>
                <a:gd name="T2" fmla="*/ 12 w 359"/>
                <a:gd name="T3" fmla="*/ 0 h 276"/>
                <a:gd name="T4" fmla="*/ 0 w 359"/>
                <a:gd name="T5" fmla="*/ 10 h 276"/>
                <a:gd name="T6" fmla="*/ 0 w 359"/>
                <a:gd name="T7" fmla="*/ 229 h 276"/>
                <a:gd name="T8" fmla="*/ 12 w 359"/>
                <a:gd name="T9" fmla="*/ 239 h 276"/>
                <a:gd name="T10" fmla="*/ 123 w 359"/>
                <a:gd name="T11" fmla="*/ 239 h 276"/>
                <a:gd name="T12" fmla="*/ 123 w 359"/>
                <a:gd name="T13" fmla="*/ 255 h 276"/>
                <a:gd name="T14" fmla="*/ 98 w 359"/>
                <a:gd name="T15" fmla="*/ 276 h 276"/>
                <a:gd name="T16" fmla="*/ 268 w 359"/>
                <a:gd name="T17" fmla="*/ 276 h 276"/>
                <a:gd name="T18" fmla="*/ 244 w 359"/>
                <a:gd name="T19" fmla="*/ 255 h 276"/>
                <a:gd name="T20" fmla="*/ 244 w 359"/>
                <a:gd name="T21" fmla="*/ 239 h 276"/>
                <a:gd name="T22" fmla="*/ 348 w 359"/>
                <a:gd name="T23" fmla="*/ 239 h 276"/>
                <a:gd name="T24" fmla="*/ 359 w 359"/>
                <a:gd name="T25" fmla="*/ 229 h 276"/>
                <a:gd name="T26" fmla="*/ 359 w 359"/>
                <a:gd name="T27" fmla="*/ 10 h 276"/>
                <a:gd name="T28" fmla="*/ 348 w 359"/>
                <a:gd name="T29" fmla="*/ 0 h 276"/>
                <a:gd name="T30" fmla="*/ 339 w 359"/>
                <a:gd name="T31" fmla="*/ 212 h 276"/>
                <a:gd name="T32" fmla="*/ 329 w 359"/>
                <a:gd name="T33" fmla="*/ 221 h 276"/>
                <a:gd name="T34" fmla="*/ 31 w 359"/>
                <a:gd name="T35" fmla="*/ 221 h 276"/>
                <a:gd name="T36" fmla="*/ 21 w 359"/>
                <a:gd name="T37" fmla="*/ 212 h 276"/>
                <a:gd name="T38" fmla="*/ 21 w 359"/>
                <a:gd name="T39" fmla="*/ 27 h 276"/>
                <a:gd name="T40" fmla="*/ 31 w 359"/>
                <a:gd name="T41" fmla="*/ 18 h 276"/>
                <a:gd name="T42" fmla="*/ 329 w 359"/>
                <a:gd name="T43" fmla="*/ 18 h 276"/>
                <a:gd name="T44" fmla="*/ 339 w 359"/>
                <a:gd name="T45" fmla="*/ 27 h 276"/>
                <a:gd name="T46" fmla="*/ 339 w 359"/>
                <a:gd name="T47" fmla="*/ 212 h 276"/>
                <a:gd name="T48" fmla="*/ 339 w 359"/>
                <a:gd name="T49" fmla="*/ 21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9" h="276">
                  <a:moveTo>
                    <a:pt x="348" y="0"/>
                  </a:moveTo>
                  <a:cubicBezTo>
                    <a:pt x="12" y="0"/>
                    <a:pt x="12" y="0"/>
                    <a:pt x="12" y="0"/>
                  </a:cubicBezTo>
                  <a:cubicBezTo>
                    <a:pt x="6" y="0"/>
                    <a:pt x="0" y="4"/>
                    <a:pt x="0" y="10"/>
                  </a:cubicBezTo>
                  <a:cubicBezTo>
                    <a:pt x="0" y="229"/>
                    <a:pt x="0" y="229"/>
                    <a:pt x="0" y="229"/>
                  </a:cubicBezTo>
                  <a:cubicBezTo>
                    <a:pt x="0" y="234"/>
                    <a:pt x="6" y="239"/>
                    <a:pt x="12" y="239"/>
                  </a:cubicBezTo>
                  <a:cubicBezTo>
                    <a:pt x="123" y="239"/>
                    <a:pt x="123" y="239"/>
                    <a:pt x="123" y="239"/>
                  </a:cubicBezTo>
                  <a:cubicBezTo>
                    <a:pt x="123" y="255"/>
                    <a:pt x="123" y="255"/>
                    <a:pt x="123" y="255"/>
                  </a:cubicBezTo>
                  <a:cubicBezTo>
                    <a:pt x="98" y="276"/>
                    <a:pt x="98" y="276"/>
                    <a:pt x="98" y="276"/>
                  </a:cubicBezTo>
                  <a:cubicBezTo>
                    <a:pt x="268" y="276"/>
                    <a:pt x="268" y="276"/>
                    <a:pt x="268" y="276"/>
                  </a:cubicBezTo>
                  <a:cubicBezTo>
                    <a:pt x="244" y="255"/>
                    <a:pt x="244" y="255"/>
                    <a:pt x="244" y="255"/>
                  </a:cubicBezTo>
                  <a:cubicBezTo>
                    <a:pt x="244" y="239"/>
                    <a:pt x="244" y="239"/>
                    <a:pt x="244" y="239"/>
                  </a:cubicBezTo>
                  <a:cubicBezTo>
                    <a:pt x="348" y="239"/>
                    <a:pt x="348" y="239"/>
                    <a:pt x="348" y="239"/>
                  </a:cubicBezTo>
                  <a:cubicBezTo>
                    <a:pt x="354" y="239"/>
                    <a:pt x="359" y="234"/>
                    <a:pt x="359" y="229"/>
                  </a:cubicBezTo>
                  <a:cubicBezTo>
                    <a:pt x="359" y="10"/>
                    <a:pt x="359" y="10"/>
                    <a:pt x="359" y="10"/>
                  </a:cubicBezTo>
                  <a:cubicBezTo>
                    <a:pt x="359" y="4"/>
                    <a:pt x="354" y="0"/>
                    <a:pt x="348" y="0"/>
                  </a:cubicBezTo>
                  <a:close/>
                  <a:moveTo>
                    <a:pt x="339" y="212"/>
                  </a:moveTo>
                  <a:cubicBezTo>
                    <a:pt x="339" y="217"/>
                    <a:pt x="335" y="221"/>
                    <a:pt x="329" y="221"/>
                  </a:cubicBezTo>
                  <a:cubicBezTo>
                    <a:pt x="31" y="221"/>
                    <a:pt x="31" y="221"/>
                    <a:pt x="31" y="221"/>
                  </a:cubicBezTo>
                  <a:cubicBezTo>
                    <a:pt x="25" y="221"/>
                    <a:pt x="21" y="217"/>
                    <a:pt x="21" y="212"/>
                  </a:cubicBezTo>
                  <a:cubicBezTo>
                    <a:pt x="21" y="27"/>
                    <a:pt x="21" y="27"/>
                    <a:pt x="21" y="27"/>
                  </a:cubicBezTo>
                  <a:cubicBezTo>
                    <a:pt x="21" y="22"/>
                    <a:pt x="25" y="18"/>
                    <a:pt x="31" y="18"/>
                  </a:cubicBezTo>
                  <a:cubicBezTo>
                    <a:pt x="329" y="18"/>
                    <a:pt x="329" y="18"/>
                    <a:pt x="329" y="18"/>
                  </a:cubicBezTo>
                  <a:cubicBezTo>
                    <a:pt x="335" y="18"/>
                    <a:pt x="339" y="22"/>
                    <a:pt x="339" y="27"/>
                  </a:cubicBezTo>
                  <a:cubicBezTo>
                    <a:pt x="339" y="212"/>
                    <a:pt x="339" y="212"/>
                    <a:pt x="339" y="212"/>
                  </a:cubicBezTo>
                  <a:cubicBezTo>
                    <a:pt x="339" y="212"/>
                    <a:pt x="339" y="212"/>
                    <a:pt x="339" y="212"/>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9" name="Group 388"/>
          <p:cNvGrpSpPr/>
          <p:nvPr/>
        </p:nvGrpSpPr>
        <p:grpSpPr>
          <a:xfrm>
            <a:off x="1300172" y="3927350"/>
            <a:ext cx="1828800" cy="2728674"/>
            <a:chOff x="1300172" y="3927350"/>
            <a:chExt cx="1828800" cy="2728674"/>
          </a:xfrm>
        </p:grpSpPr>
        <p:sp>
          <p:nvSpPr>
            <p:cNvPr id="6" name="TextBox 5"/>
            <p:cNvSpPr txBox="1"/>
            <p:nvPr/>
          </p:nvSpPr>
          <p:spPr>
            <a:xfrm>
              <a:off x="1300172" y="5446462"/>
              <a:ext cx="1828800" cy="1209562"/>
            </a:xfrm>
            <a:prstGeom prst="rect">
              <a:avLst/>
            </a:prstGeom>
            <a:noFill/>
          </p:spPr>
          <p:txBody>
            <a:bodyPr wrap="square" lIns="91440" tIns="146304" rIns="182880" bIns="146304" rtlCol="0">
              <a:spAutoFit/>
            </a:bodyPr>
            <a:lstStyle/>
            <a:p>
              <a:pPr algn="ctr">
                <a:lnSpc>
                  <a:spcPct val="90000"/>
                </a:lnSpc>
                <a:spcAft>
                  <a:spcPts val="1200"/>
                </a:spcAft>
              </a:pPr>
              <a:r>
                <a:rPr lang="en-US" sz="2200">
                  <a:solidFill>
                    <a:schemeClr val="tx2"/>
                  </a:solidFill>
                  <a:latin typeface="+mj-lt"/>
                  <a:cs typeface="Segoe UI"/>
                </a:rPr>
                <a:t>Loosely coupled components</a:t>
              </a:r>
            </a:p>
          </p:txBody>
        </p:sp>
        <p:cxnSp>
          <p:nvCxnSpPr>
            <p:cNvPr id="3" name="Straight Arrow Connector 2"/>
            <p:cNvCxnSpPr/>
            <p:nvPr/>
          </p:nvCxnSpPr>
          <p:spPr>
            <a:xfrm>
              <a:off x="2107309" y="3927350"/>
              <a:ext cx="26077" cy="389227"/>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1" name="Freeform 109"/>
            <p:cNvSpPr>
              <a:spLocks noEditPoints="1"/>
            </p:cNvSpPr>
            <p:nvPr/>
          </p:nvSpPr>
          <p:spPr bwMode="auto">
            <a:xfrm>
              <a:off x="2381328" y="4611742"/>
              <a:ext cx="82550" cy="95250"/>
            </a:xfrm>
            <a:custGeom>
              <a:avLst/>
              <a:gdLst>
                <a:gd name="T0" fmla="*/ 19 w 37"/>
                <a:gd name="T1" fmla="*/ 2 h 43"/>
                <a:gd name="T2" fmla="*/ 34 w 37"/>
                <a:gd name="T3" fmla="*/ 6 h 43"/>
                <a:gd name="T4" fmla="*/ 19 w 37"/>
                <a:gd name="T5" fmla="*/ 11 h 43"/>
                <a:gd name="T6" fmla="*/ 3 w 37"/>
                <a:gd name="T7" fmla="*/ 6 h 43"/>
                <a:gd name="T8" fmla="*/ 19 w 37"/>
                <a:gd name="T9" fmla="*/ 2 h 43"/>
                <a:gd name="T10" fmla="*/ 19 w 37"/>
                <a:gd name="T11" fmla="*/ 0 h 43"/>
                <a:gd name="T12" fmla="*/ 12 w 37"/>
                <a:gd name="T13" fmla="*/ 0 h 43"/>
                <a:gd name="T14" fmla="*/ 6 w 37"/>
                <a:gd name="T15" fmla="*/ 2 h 43"/>
                <a:gd name="T16" fmla="*/ 2 w 37"/>
                <a:gd name="T17" fmla="*/ 4 h 43"/>
                <a:gd name="T18" fmla="*/ 1 w 37"/>
                <a:gd name="T19" fmla="*/ 6 h 43"/>
                <a:gd name="T20" fmla="*/ 0 w 37"/>
                <a:gd name="T21" fmla="*/ 7 h 43"/>
                <a:gd name="T22" fmla="*/ 0 w 37"/>
                <a:gd name="T23" fmla="*/ 36 h 43"/>
                <a:gd name="T24" fmla="*/ 1 w 37"/>
                <a:gd name="T25" fmla="*/ 37 h 43"/>
                <a:gd name="T26" fmla="*/ 2 w 37"/>
                <a:gd name="T27" fmla="*/ 39 h 43"/>
                <a:gd name="T28" fmla="*/ 6 w 37"/>
                <a:gd name="T29" fmla="*/ 41 h 43"/>
                <a:gd name="T30" fmla="*/ 12 w 37"/>
                <a:gd name="T31" fmla="*/ 42 h 43"/>
                <a:gd name="T32" fmla="*/ 19 w 37"/>
                <a:gd name="T33" fmla="*/ 43 h 43"/>
                <a:gd name="T34" fmla="*/ 32 w 37"/>
                <a:gd name="T35" fmla="*/ 41 h 43"/>
                <a:gd name="T36" fmla="*/ 35 w 37"/>
                <a:gd name="T37" fmla="*/ 39 h 43"/>
                <a:gd name="T38" fmla="*/ 36 w 37"/>
                <a:gd name="T39" fmla="*/ 37 h 43"/>
                <a:gd name="T40" fmla="*/ 37 w 37"/>
                <a:gd name="T41" fmla="*/ 36 h 43"/>
                <a:gd name="T42" fmla="*/ 37 w 37"/>
                <a:gd name="T43" fmla="*/ 7 h 43"/>
                <a:gd name="T44" fmla="*/ 35 w 37"/>
                <a:gd name="T45" fmla="*/ 4 h 43"/>
                <a:gd name="T46" fmla="*/ 32 w 37"/>
                <a:gd name="T47" fmla="*/ 2 h 43"/>
                <a:gd name="T48" fmla="*/ 26 w 37"/>
                <a:gd name="T49" fmla="*/ 0 h 43"/>
                <a:gd name="T50" fmla="*/ 19 w 37"/>
                <a:gd name="T51"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43">
                  <a:moveTo>
                    <a:pt x="19" y="2"/>
                  </a:moveTo>
                  <a:cubicBezTo>
                    <a:pt x="27" y="2"/>
                    <a:pt x="34" y="4"/>
                    <a:pt x="34" y="6"/>
                  </a:cubicBezTo>
                  <a:cubicBezTo>
                    <a:pt x="34" y="9"/>
                    <a:pt x="27" y="11"/>
                    <a:pt x="19" y="11"/>
                  </a:cubicBezTo>
                  <a:cubicBezTo>
                    <a:pt x="10" y="11"/>
                    <a:pt x="3" y="9"/>
                    <a:pt x="3" y="6"/>
                  </a:cubicBezTo>
                  <a:cubicBezTo>
                    <a:pt x="3" y="4"/>
                    <a:pt x="10" y="2"/>
                    <a:pt x="19" y="2"/>
                  </a:cubicBezTo>
                  <a:close/>
                  <a:moveTo>
                    <a:pt x="19" y="0"/>
                  </a:moveTo>
                  <a:cubicBezTo>
                    <a:pt x="12" y="0"/>
                    <a:pt x="12" y="0"/>
                    <a:pt x="12" y="0"/>
                  </a:cubicBezTo>
                  <a:cubicBezTo>
                    <a:pt x="6" y="2"/>
                    <a:pt x="6" y="2"/>
                    <a:pt x="6" y="2"/>
                  </a:cubicBezTo>
                  <a:cubicBezTo>
                    <a:pt x="2" y="4"/>
                    <a:pt x="2" y="4"/>
                    <a:pt x="2" y="4"/>
                  </a:cubicBezTo>
                  <a:cubicBezTo>
                    <a:pt x="1" y="6"/>
                    <a:pt x="1" y="6"/>
                    <a:pt x="1" y="6"/>
                  </a:cubicBezTo>
                  <a:cubicBezTo>
                    <a:pt x="0" y="7"/>
                    <a:pt x="0" y="7"/>
                    <a:pt x="0" y="7"/>
                  </a:cubicBezTo>
                  <a:cubicBezTo>
                    <a:pt x="0" y="36"/>
                    <a:pt x="0" y="36"/>
                    <a:pt x="0" y="36"/>
                  </a:cubicBezTo>
                  <a:cubicBezTo>
                    <a:pt x="1" y="37"/>
                    <a:pt x="1" y="37"/>
                    <a:pt x="1" y="37"/>
                  </a:cubicBezTo>
                  <a:cubicBezTo>
                    <a:pt x="2" y="39"/>
                    <a:pt x="2" y="39"/>
                    <a:pt x="2" y="39"/>
                  </a:cubicBezTo>
                  <a:cubicBezTo>
                    <a:pt x="6" y="41"/>
                    <a:pt x="6" y="41"/>
                    <a:pt x="6" y="41"/>
                  </a:cubicBezTo>
                  <a:cubicBezTo>
                    <a:pt x="12" y="42"/>
                    <a:pt x="12" y="42"/>
                    <a:pt x="12" y="42"/>
                  </a:cubicBezTo>
                  <a:cubicBezTo>
                    <a:pt x="14" y="43"/>
                    <a:pt x="16" y="43"/>
                    <a:pt x="19" y="43"/>
                  </a:cubicBezTo>
                  <a:cubicBezTo>
                    <a:pt x="24" y="43"/>
                    <a:pt x="28" y="42"/>
                    <a:pt x="32" y="41"/>
                  </a:cubicBezTo>
                  <a:cubicBezTo>
                    <a:pt x="33" y="40"/>
                    <a:pt x="35" y="39"/>
                    <a:pt x="35" y="39"/>
                  </a:cubicBezTo>
                  <a:cubicBezTo>
                    <a:pt x="36" y="38"/>
                    <a:pt x="36" y="38"/>
                    <a:pt x="36" y="37"/>
                  </a:cubicBezTo>
                  <a:cubicBezTo>
                    <a:pt x="37" y="37"/>
                    <a:pt x="37" y="36"/>
                    <a:pt x="37" y="36"/>
                  </a:cubicBezTo>
                  <a:cubicBezTo>
                    <a:pt x="37" y="7"/>
                    <a:pt x="37" y="7"/>
                    <a:pt x="37" y="7"/>
                  </a:cubicBezTo>
                  <a:cubicBezTo>
                    <a:pt x="37" y="6"/>
                    <a:pt x="36" y="5"/>
                    <a:pt x="35" y="4"/>
                  </a:cubicBezTo>
                  <a:cubicBezTo>
                    <a:pt x="35" y="3"/>
                    <a:pt x="33" y="3"/>
                    <a:pt x="32" y="2"/>
                  </a:cubicBezTo>
                  <a:cubicBezTo>
                    <a:pt x="30" y="1"/>
                    <a:pt x="28" y="1"/>
                    <a:pt x="26" y="0"/>
                  </a:cubicBezTo>
                  <a:cubicBezTo>
                    <a:pt x="24" y="0"/>
                    <a:pt x="21" y="0"/>
                    <a:pt x="19"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10"/>
            <p:cNvSpPr>
              <a:spLocks noEditPoints="1"/>
            </p:cNvSpPr>
            <p:nvPr/>
          </p:nvSpPr>
          <p:spPr bwMode="auto">
            <a:xfrm>
              <a:off x="2497595" y="4771259"/>
              <a:ext cx="92075" cy="106363"/>
            </a:xfrm>
            <a:custGeom>
              <a:avLst/>
              <a:gdLst>
                <a:gd name="T0" fmla="*/ 21 w 41"/>
                <a:gd name="T1" fmla="*/ 3 h 48"/>
                <a:gd name="T2" fmla="*/ 38 w 41"/>
                <a:gd name="T3" fmla="*/ 7 h 48"/>
                <a:gd name="T4" fmla="*/ 21 w 41"/>
                <a:gd name="T5" fmla="*/ 12 h 48"/>
                <a:gd name="T6" fmla="*/ 4 w 41"/>
                <a:gd name="T7" fmla="*/ 7 h 48"/>
                <a:gd name="T8" fmla="*/ 21 w 41"/>
                <a:gd name="T9" fmla="*/ 3 h 48"/>
                <a:gd name="T10" fmla="*/ 21 w 41"/>
                <a:gd name="T11" fmla="*/ 0 h 48"/>
                <a:gd name="T12" fmla="*/ 13 w 41"/>
                <a:gd name="T13" fmla="*/ 1 h 48"/>
                <a:gd name="T14" fmla="*/ 6 w 41"/>
                <a:gd name="T15" fmla="*/ 2 h 48"/>
                <a:gd name="T16" fmla="*/ 2 w 41"/>
                <a:gd name="T17" fmla="*/ 5 h 48"/>
                <a:gd name="T18" fmla="*/ 1 w 41"/>
                <a:gd name="T19" fmla="*/ 7 h 48"/>
                <a:gd name="T20" fmla="*/ 0 w 41"/>
                <a:gd name="T21" fmla="*/ 8 h 48"/>
                <a:gd name="T22" fmla="*/ 0 w 41"/>
                <a:gd name="T23" fmla="*/ 40 h 48"/>
                <a:gd name="T24" fmla="*/ 1 w 41"/>
                <a:gd name="T25" fmla="*/ 42 h 48"/>
                <a:gd name="T26" fmla="*/ 2 w 41"/>
                <a:gd name="T27" fmla="*/ 43 h 48"/>
                <a:gd name="T28" fmla="*/ 6 w 41"/>
                <a:gd name="T29" fmla="*/ 46 h 48"/>
                <a:gd name="T30" fmla="*/ 13 w 41"/>
                <a:gd name="T31" fmla="*/ 48 h 48"/>
                <a:gd name="T32" fmla="*/ 21 w 41"/>
                <a:gd name="T33" fmla="*/ 48 h 48"/>
                <a:gd name="T34" fmla="*/ 35 w 41"/>
                <a:gd name="T35" fmla="*/ 46 h 48"/>
                <a:gd name="T36" fmla="*/ 40 w 41"/>
                <a:gd name="T37" fmla="*/ 43 h 48"/>
                <a:gd name="T38" fmla="*/ 41 w 41"/>
                <a:gd name="T39" fmla="*/ 42 h 48"/>
                <a:gd name="T40" fmla="*/ 41 w 41"/>
                <a:gd name="T41" fmla="*/ 40 h 48"/>
                <a:gd name="T42" fmla="*/ 41 w 41"/>
                <a:gd name="T43" fmla="*/ 8 h 48"/>
                <a:gd name="T44" fmla="*/ 40 w 41"/>
                <a:gd name="T45" fmla="*/ 5 h 48"/>
                <a:gd name="T46" fmla="*/ 35 w 41"/>
                <a:gd name="T47" fmla="*/ 2 h 48"/>
                <a:gd name="T48" fmla="*/ 29 w 41"/>
                <a:gd name="T49" fmla="*/ 1 h 48"/>
                <a:gd name="T50" fmla="*/ 21 w 41"/>
                <a:gd name="T5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48">
                  <a:moveTo>
                    <a:pt x="21" y="3"/>
                  </a:moveTo>
                  <a:cubicBezTo>
                    <a:pt x="30" y="3"/>
                    <a:pt x="38" y="5"/>
                    <a:pt x="38" y="7"/>
                  </a:cubicBezTo>
                  <a:cubicBezTo>
                    <a:pt x="38" y="10"/>
                    <a:pt x="30" y="12"/>
                    <a:pt x="21" y="12"/>
                  </a:cubicBezTo>
                  <a:cubicBezTo>
                    <a:pt x="11" y="12"/>
                    <a:pt x="4" y="10"/>
                    <a:pt x="4" y="7"/>
                  </a:cubicBezTo>
                  <a:cubicBezTo>
                    <a:pt x="4" y="5"/>
                    <a:pt x="11" y="3"/>
                    <a:pt x="21" y="3"/>
                  </a:cubicBezTo>
                  <a:close/>
                  <a:moveTo>
                    <a:pt x="21" y="0"/>
                  </a:moveTo>
                  <a:cubicBezTo>
                    <a:pt x="13" y="1"/>
                    <a:pt x="13" y="1"/>
                    <a:pt x="13" y="1"/>
                  </a:cubicBezTo>
                  <a:cubicBezTo>
                    <a:pt x="6" y="2"/>
                    <a:pt x="6" y="2"/>
                    <a:pt x="6" y="2"/>
                  </a:cubicBezTo>
                  <a:cubicBezTo>
                    <a:pt x="2" y="5"/>
                    <a:pt x="2" y="5"/>
                    <a:pt x="2" y="5"/>
                  </a:cubicBezTo>
                  <a:cubicBezTo>
                    <a:pt x="1" y="7"/>
                    <a:pt x="1" y="7"/>
                    <a:pt x="1" y="7"/>
                  </a:cubicBezTo>
                  <a:cubicBezTo>
                    <a:pt x="0" y="8"/>
                    <a:pt x="0" y="8"/>
                    <a:pt x="0" y="8"/>
                  </a:cubicBezTo>
                  <a:cubicBezTo>
                    <a:pt x="0" y="40"/>
                    <a:pt x="0" y="40"/>
                    <a:pt x="0" y="40"/>
                  </a:cubicBezTo>
                  <a:cubicBezTo>
                    <a:pt x="1" y="42"/>
                    <a:pt x="1" y="42"/>
                    <a:pt x="1" y="42"/>
                  </a:cubicBezTo>
                  <a:cubicBezTo>
                    <a:pt x="2" y="43"/>
                    <a:pt x="2" y="43"/>
                    <a:pt x="2" y="43"/>
                  </a:cubicBezTo>
                  <a:cubicBezTo>
                    <a:pt x="6" y="46"/>
                    <a:pt x="6" y="46"/>
                    <a:pt x="6" y="46"/>
                  </a:cubicBezTo>
                  <a:cubicBezTo>
                    <a:pt x="13" y="48"/>
                    <a:pt x="13" y="48"/>
                    <a:pt x="13" y="48"/>
                  </a:cubicBezTo>
                  <a:cubicBezTo>
                    <a:pt x="15" y="48"/>
                    <a:pt x="18" y="48"/>
                    <a:pt x="21" y="48"/>
                  </a:cubicBezTo>
                  <a:cubicBezTo>
                    <a:pt x="26" y="48"/>
                    <a:pt x="31" y="47"/>
                    <a:pt x="35" y="46"/>
                  </a:cubicBezTo>
                  <a:cubicBezTo>
                    <a:pt x="37" y="45"/>
                    <a:pt x="38" y="44"/>
                    <a:pt x="40" y="43"/>
                  </a:cubicBezTo>
                  <a:cubicBezTo>
                    <a:pt x="40" y="43"/>
                    <a:pt x="40" y="42"/>
                    <a:pt x="41" y="42"/>
                  </a:cubicBezTo>
                  <a:cubicBezTo>
                    <a:pt x="41" y="41"/>
                    <a:pt x="41" y="41"/>
                    <a:pt x="41" y="40"/>
                  </a:cubicBezTo>
                  <a:cubicBezTo>
                    <a:pt x="41" y="8"/>
                    <a:pt x="41" y="8"/>
                    <a:pt x="41" y="8"/>
                  </a:cubicBezTo>
                  <a:cubicBezTo>
                    <a:pt x="41" y="7"/>
                    <a:pt x="41" y="6"/>
                    <a:pt x="40" y="5"/>
                  </a:cubicBezTo>
                  <a:cubicBezTo>
                    <a:pt x="38" y="4"/>
                    <a:pt x="37" y="3"/>
                    <a:pt x="35" y="2"/>
                  </a:cubicBezTo>
                  <a:cubicBezTo>
                    <a:pt x="33" y="2"/>
                    <a:pt x="31" y="1"/>
                    <a:pt x="29" y="1"/>
                  </a:cubicBezTo>
                  <a:cubicBezTo>
                    <a:pt x="26" y="0"/>
                    <a:pt x="24" y="0"/>
                    <a:pt x="21"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11"/>
            <p:cNvSpPr>
              <a:spLocks noEditPoints="1"/>
            </p:cNvSpPr>
            <p:nvPr/>
          </p:nvSpPr>
          <p:spPr bwMode="auto">
            <a:xfrm>
              <a:off x="2375357" y="5212056"/>
              <a:ext cx="122238" cy="142875"/>
            </a:xfrm>
            <a:custGeom>
              <a:avLst/>
              <a:gdLst>
                <a:gd name="T0" fmla="*/ 27 w 55"/>
                <a:gd name="T1" fmla="*/ 4 h 64"/>
                <a:gd name="T2" fmla="*/ 50 w 55"/>
                <a:gd name="T3" fmla="*/ 10 h 64"/>
                <a:gd name="T4" fmla="*/ 27 w 55"/>
                <a:gd name="T5" fmla="*/ 16 h 64"/>
                <a:gd name="T6" fmla="*/ 5 w 55"/>
                <a:gd name="T7" fmla="*/ 10 h 64"/>
                <a:gd name="T8" fmla="*/ 27 w 55"/>
                <a:gd name="T9" fmla="*/ 4 h 64"/>
                <a:gd name="T10" fmla="*/ 28 w 55"/>
                <a:gd name="T11" fmla="*/ 0 h 64"/>
                <a:gd name="T12" fmla="*/ 17 w 55"/>
                <a:gd name="T13" fmla="*/ 1 h 64"/>
                <a:gd name="T14" fmla="*/ 8 w 55"/>
                <a:gd name="T15" fmla="*/ 3 h 64"/>
                <a:gd name="T16" fmla="*/ 3 w 55"/>
                <a:gd name="T17" fmla="*/ 7 h 64"/>
                <a:gd name="T18" fmla="*/ 1 w 55"/>
                <a:gd name="T19" fmla="*/ 9 h 64"/>
                <a:gd name="T20" fmla="*/ 0 w 55"/>
                <a:gd name="T21" fmla="*/ 11 h 64"/>
                <a:gd name="T22" fmla="*/ 0 w 55"/>
                <a:gd name="T23" fmla="*/ 54 h 64"/>
                <a:gd name="T24" fmla="*/ 1 w 55"/>
                <a:gd name="T25" fmla="*/ 56 h 64"/>
                <a:gd name="T26" fmla="*/ 3 w 55"/>
                <a:gd name="T27" fmla="*/ 58 h 64"/>
                <a:gd name="T28" fmla="*/ 8 w 55"/>
                <a:gd name="T29" fmla="*/ 61 h 64"/>
                <a:gd name="T30" fmla="*/ 17 w 55"/>
                <a:gd name="T31" fmla="*/ 64 h 64"/>
                <a:gd name="T32" fmla="*/ 28 w 55"/>
                <a:gd name="T33" fmla="*/ 64 h 64"/>
                <a:gd name="T34" fmla="*/ 47 w 55"/>
                <a:gd name="T35" fmla="*/ 61 h 64"/>
                <a:gd name="T36" fmla="*/ 53 w 55"/>
                <a:gd name="T37" fmla="*/ 58 h 64"/>
                <a:gd name="T38" fmla="*/ 54 w 55"/>
                <a:gd name="T39" fmla="*/ 56 h 64"/>
                <a:gd name="T40" fmla="*/ 55 w 55"/>
                <a:gd name="T41" fmla="*/ 54 h 64"/>
                <a:gd name="T42" fmla="*/ 55 w 55"/>
                <a:gd name="T43" fmla="*/ 11 h 64"/>
                <a:gd name="T44" fmla="*/ 53 w 55"/>
                <a:gd name="T45" fmla="*/ 7 h 64"/>
                <a:gd name="T46" fmla="*/ 47 w 55"/>
                <a:gd name="T47" fmla="*/ 3 h 64"/>
                <a:gd name="T48" fmla="*/ 38 w 55"/>
                <a:gd name="T49" fmla="*/ 1 h 64"/>
                <a:gd name="T50" fmla="*/ 28 w 55"/>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64">
                  <a:moveTo>
                    <a:pt x="27" y="4"/>
                  </a:moveTo>
                  <a:cubicBezTo>
                    <a:pt x="40" y="4"/>
                    <a:pt x="50" y="6"/>
                    <a:pt x="50" y="10"/>
                  </a:cubicBezTo>
                  <a:cubicBezTo>
                    <a:pt x="50" y="13"/>
                    <a:pt x="40" y="16"/>
                    <a:pt x="27" y="16"/>
                  </a:cubicBezTo>
                  <a:cubicBezTo>
                    <a:pt x="15" y="16"/>
                    <a:pt x="5" y="13"/>
                    <a:pt x="5" y="10"/>
                  </a:cubicBezTo>
                  <a:cubicBezTo>
                    <a:pt x="5" y="6"/>
                    <a:pt x="15" y="4"/>
                    <a:pt x="27" y="4"/>
                  </a:cubicBezTo>
                  <a:close/>
                  <a:moveTo>
                    <a:pt x="28" y="0"/>
                  </a:moveTo>
                  <a:cubicBezTo>
                    <a:pt x="17" y="1"/>
                    <a:pt x="17" y="1"/>
                    <a:pt x="17" y="1"/>
                  </a:cubicBezTo>
                  <a:cubicBezTo>
                    <a:pt x="8" y="3"/>
                    <a:pt x="8" y="3"/>
                    <a:pt x="8" y="3"/>
                  </a:cubicBezTo>
                  <a:cubicBezTo>
                    <a:pt x="3" y="7"/>
                    <a:pt x="3" y="7"/>
                    <a:pt x="3" y="7"/>
                  </a:cubicBezTo>
                  <a:cubicBezTo>
                    <a:pt x="1" y="9"/>
                    <a:pt x="1" y="9"/>
                    <a:pt x="1" y="9"/>
                  </a:cubicBezTo>
                  <a:cubicBezTo>
                    <a:pt x="0" y="11"/>
                    <a:pt x="0" y="11"/>
                    <a:pt x="0" y="11"/>
                  </a:cubicBezTo>
                  <a:cubicBezTo>
                    <a:pt x="0" y="54"/>
                    <a:pt x="0" y="54"/>
                    <a:pt x="0" y="54"/>
                  </a:cubicBezTo>
                  <a:cubicBezTo>
                    <a:pt x="1" y="56"/>
                    <a:pt x="1" y="56"/>
                    <a:pt x="1" y="56"/>
                  </a:cubicBezTo>
                  <a:cubicBezTo>
                    <a:pt x="3" y="58"/>
                    <a:pt x="3" y="58"/>
                    <a:pt x="3" y="58"/>
                  </a:cubicBezTo>
                  <a:cubicBezTo>
                    <a:pt x="8" y="61"/>
                    <a:pt x="8" y="61"/>
                    <a:pt x="8" y="61"/>
                  </a:cubicBezTo>
                  <a:cubicBezTo>
                    <a:pt x="17" y="64"/>
                    <a:pt x="17" y="64"/>
                    <a:pt x="17" y="64"/>
                  </a:cubicBezTo>
                  <a:cubicBezTo>
                    <a:pt x="20" y="64"/>
                    <a:pt x="24" y="64"/>
                    <a:pt x="28" y="64"/>
                  </a:cubicBezTo>
                  <a:cubicBezTo>
                    <a:pt x="35" y="64"/>
                    <a:pt x="42" y="63"/>
                    <a:pt x="47" y="61"/>
                  </a:cubicBezTo>
                  <a:cubicBezTo>
                    <a:pt x="49" y="60"/>
                    <a:pt x="51" y="59"/>
                    <a:pt x="53" y="58"/>
                  </a:cubicBezTo>
                  <a:cubicBezTo>
                    <a:pt x="53" y="57"/>
                    <a:pt x="54" y="57"/>
                    <a:pt x="54" y="56"/>
                  </a:cubicBezTo>
                  <a:cubicBezTo>
                    <a:pt x="54" y="55"/>
                    <a:pt x="55" y="54"/>
                    <a:pt x="55" y="54"/>
                  </a:cubicBezTo>
                  <a:cubicBezTo>
                    <a:pt x="55" y="11"/>
                    <a:pt x="55" y="11"/>
                    <a:pt x="55" y="11"/>
                  </a:cubicBezTo>
                  <a:cubicBezTo>
                    <a:pt x="55" y="10"/>
                    <a:pt x="54" y="8"/>
                    <a:pt x="53" y="7"/>
                  </a:cubicBezTo>
                  <a:cubicBezTo>
                    <a:pt x="51" y="6"/>
                    <a:pt x="49" y="4"/>
                    <a:pt x="47" y="3"/>
                  </a:cubicBezTo>
                  <a:cubicBezTo>
                    <a:pt x="44" y="2"/>
                    <a:pt x="41" y="2"/>
                    <a:pt x="38" y="1"/>
                  </a:cubicBezTo>
                  <a:cubicBezTo>
                    <a:pt x="35" y="1"/>
                    <a:pt x="31" y="0"/>
                    <a:pt x="28"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12"/>
            <p:cNvSpPr>
              <a:spLocks noEditPoints="1"/>
            </p:cNvSpPr>
            <p:nvPr/>
          </p:nvSpPr>
          <p:spPr bwMode="auto">
            <a:xfrm>
              <a:off x="2452856" y="4941888"/>
              <a:ext cx="109538" cy="128588"/>
            </a:xfrm>
            <a:custGeom>
              <a:avLst/>
              <a:gdLst>
                <a:gd name="T0" fmla="*/ 24 w 49"/>
                <a:gd name="T1" fmla="*/ 3 h 58"/>
                <a:gd name="T2" fmla="*/ 45 w 49"/>
                <a:gd name="T3" fmla="*/ 9 h 58"/>
                <a:gd name="T4" fmla="*/ 24 w 49"/>
                <a:gd name="T5" fmla="*/ 15 h 58"/>
                <a:gd name="T6" fmla="*/ 4 w 49"/>
                <a:gd name="T7" fmla="*/ 9 h 58"/>
                <a:gd name="T8" fmla="*/ 24 w 49"/>
                <a:gd name="T9" fmla="*/ 3 h 58"/>
                <a:gd name="T10" fmla="*/ 24 w 49"/>
                <a:gd name="T11" fmla="*/ 0 h 58"/>
                <a:gd name="T12" fmla="*/ 15 w 49"/>
                <a:gd name="T13" fmla="*/ 1 h 58"/>
                <a:gd name="T14" fmla="*/ 7 w 49"/>
                <a:gd name="T15" fmla="*/ 3 h 58"/>
                <a:gd name="T16" fmla="*/ 2 w 49"/>
                <a:gd name="T17" fmla="*/ 6 h 58"/>
                <a:gd name="T18" fmla="*/ 0 w 49"/>
                <a:gd name="T19" fmla="*/ 8 h 58"/>
                <a:gd name="T20" fmla="*/ 0 w 49"/>
                <a:gd name="T21" fmla="*/ 10 h 58"/>
                <a:gd name="T22" fmla="*/ 0 w 49"/>
                <a:gd name="T23" fmla="*/ 48 h 58"/>
                <a:gd name="T24" fmla="*/ 0 w 49"/>
                <a:gd name="T25" fmla="*/ 50 h 58"/>
                <a:gd name="T26" fmla="*/ 2 w 49"/>
                <a:gd name="T27" fmla="*/ 52 h 58"/>
                <a:gd name="T28" fmla="*/ 7 w 49"/>
                <a:gd name="T29" fmla="*/ 55 h 58"/>
                <a:gd name="T30" fmla="*/ 15 w 49"/>
                <a:gd name="T31" fmla="*/ 57 h 58"/>
                <a:gd name="T32" fmla="*/ 24 w 49"/>
                <a:gd name="T33" fmla="*/ 58 h 58"/>
                <a:gd name="T34" fmla="*/ 42 w 49"/>
                <a:gd name="T35" fmla="*/ 55 h 58"/>
                <a:gd name="T36" fmla="*/ 47 w 49"/>
                <a:gd name="T37" fmla="*/ 52 h 58"/>
                <a:gd name="T38" fmla="*/ 48 w 49"/>
                <a:gd name="T39" fmla="*/ 50 h 58"/>
                <a:gd name="T40" fmla="*/ 49 w 49"/>
                <a:gd name="T41" fmla="*/ 48 h 58"/>
                <a:gd name="T42" fmla="*/ 49 w 49"/>
                <a:gd name="T43" fmla="*/ 10 h 58"/>
                <a:gd name="T44" fmla="*/ 47 w 49"/>
                <a:gd name="T45" fmla="*/ 6 h 58"/>
                <a:gd name="T46" fmla="*/ 42 w 49"/>
                <a:gd name="T47" fmla="*/ 3 h 58"/>
                <a:gd name="T48" fmla="*/ 34 w 49"/>
                <a:gd name="T49" fmla="*/ 1 h 58"/>
                <a:gd name="T50" fmla="*/ 24 w 49"/>
                <a:gd name="T5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8">
                  <a:moveTo>
                    <a:pt x="24" y="3"/>
                  </a:moveTo>
                  <a:cubicBezTo>
                    <a:pt x="36" y="3"/>
                    <a:pt x="45" y="6"/>
                    <a:pt x="45" y="9"/>
                  </a:cubicBezTo>
                  <a:cubicBezTo>
                    <a:pt x="45" y="12"/>
                    <a:pt x="36" y="15"/>
                    <a:pt x="24" y="15"/>
                  </a:cubicBezTo>
                  <a:cubicBezTo>
                    <a:pt x="13" y="15"/>
                    <a:pt x="4" y="12"/>
                    <a:pt x="4" y="9"/>
                  </a:cubicBezTo>
                  <a:cubicBezTo>
                    <a:pt x="4" y="6"/>
                    <a:pt x="13" y="3"/>
                    <a:pt x="24" y="3"/>
                  </a:cubicBezTo>
                  <a:close/>
                  <a:moveTo>
                    <a:pt x="24" y="0"/>
                  </a:moveTo>
                  <a:cubicBezTo>
                    <a:pt x="15" y="1"/>
                    <a:pt x="15" y="1"/>
                    <a:pt x="15" y="1"/>
                  </a:cubicBezTo>
                  <a:cubicBezTo>
                    <a:pt x="7" y="3"/>
                    <a:pt x="7" y="3"/>
                    <a:pt x="7" y="3"/>
                  </a:cubicBezTo>
                  <a:cubicBezTo>
                    <a:pt x="2" y="6"/>
                    <a:pt x="2" y="6"/>
                    <a:pt x="2" y="6"/>
                  </a:cubicBezTo>
                  <a:cubicBezTo>
                    <a:pt x="0" y="8"/>
                    <a:pt x="0" y="8"/>
                    <a:pt x="0" y="8"/>
                  </a:cubicBezTo>
                  <a:cubicBezTo>
                    <a:pt x="0" y="10"/>
                    <a:pt x="0" y="10"/>
                    <a:pt x="0" y="10"/>
                  </a:cubicBezTo>
                  <a:cubicBezTo>
                    <a:pt x="0" y="48"/>
                    <a:pt x="0" y="48"/>
                    <a:pt x="0" y="48"/>
                  </a:cubicBezTo>
                  <a:cubicBezTo>
                    <a:pt x="0" y="50"/>
                    <a:pt x="0" y="50"/>
                    <a:pt x="0" y="50"/>
                  </a:cubicBezTo>
                  <a:cubicBezTo>
                    <a:pt x="2" y="52"/>
                    <a:pt x="2" y="52"/>
                    <a:pt x="2" y="52"/>
                  </a:cubicBezTo>
                  <a:cubicBezTo>
                    <a:pt x="7" y="55"/>
                    <a:pt x="7" y="55"/>
                    <a:pt x="7" y="55"/>
                  </a:cubicBezTo>
                  <a:cubicBezTo>
                    <a:pt x="15" y="57"/>
                    <a:pt x="15" y="57"/>
                    <a:pt x="15" y="57"/>
                  </a:cubicBezTo>
                  <a:cubicBezTo>
                    <a:pt x="18" y="58"/>
                    <a:pt x="21" y="58"/>
                    <a:pt x="24" y="58"/>
                  </a:cubicBezTo>
                  <a:cubicBezTo>
                    <a:pt x="31" y="58"/>
                    <a:pt x="37" y="57"/>
                    <a:pt x="42" y="55"/>
                  </a:cubicBezTo>
                  <a:cubicBezTo>
                    <a:pt x="44" y="54"/>
                    <a:pt x="46" y="53"/>
                    <a:pt x="47" y="52"/>
                  </a:cubicBezTo>
                  <a:cubicBezTo>
                    <a:pt x="48" y="52"/>
                    <a:pt x="48" y="51"/>
                    <a:pt x="48" y="50"/>
                  </a:cubicBezTo>
                  <a:cubicBezTo>
                    <a:pt x="49" y="50"/>
                    <a:pt x="49" y="49"/>
                    <a:pt x="49" y="48"/>
                  </a:cubicBezTo>
                  <a:cubicBezTo>
                    <a:pt x="49" y="10"/>
                    <a:pt x="49" y="10"/>
                    <a:pt x="49" y="10"/>
                  </a:cubicBezTo>
                  <a:cubicBezTo>
                    <a:pt x="49" y="8"/>
                    <a:pt x="48" y="7"/>
                    <a:pt x="47" y="6"/>
                  </a:cubicBezTo>
                  <a:cubicBezTo>
                    <a:pt x="46" y="5"/>
                    <a:pt x="44" y="4"/>
                    <a:pt x="42" y="3"/>
                  </a:cubicBezTo>
                  <a:cubicBezTo>
                    <a:pt x="40" y="2"/>
                    <a:pt x="37" y="1"/>
                    <a:pt x="34" y="1"/>
                  </a:cubicBezTo>
                  <a:cubicBezTo>
                    <a:pt x="31" y="0"/>
                    <a:pt x="28" y="0"/>
                    <a:pt x="24"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83" name="Group 382"/>
            <p:cNvGrpSpPr/>
            <p:nvPr/>
          </p:nvGrpSpPr>
          <p:grpSpPr>
            <a:xfrm>
              <a:off x="1766902" y="4991182"/>
              <a:ext cx="155575" cy="190500"/>
              <a:chOff x="2833697" y="4784581"/>
              <a:chExt cx="155575" cy="190500"/>
            </a:xfrm>
          </p:grpSpPr>
          <p:sp>
            <p:nvSpPr>
              <p:cNvPr id="326" name="Freeform 114"/>
              <p:cNvSpPr>
                <a:spLocks/>
              </p:cNvSpPr>
              <p:nvPr/>
            </p:nvSpPr>
            <p:spPr bwMode="auto">
              <a:xfrm>
                <a:off x="2862272" y="4862369"/>
                <a:ext cx="96838" cy="12700"/>
              </a:xfrm>
              <a:custGeom>
                <a:avLst/>
                <a:gdLst>
                  <a:gd name="T0" fmla="*/ 57 w 61"/>
                  <a:gd name="T1" fmla="*/ 8 h 8"/>
                  <a:gd name="T2" fmla="*/ 4 w 61"/>
                  <a:gd name="T3" fmla="*/ 8 h 8"/>
                  <a:gd name="T4" fmla="*/ 3 w 61"/>
                  <a:gd name="T5" fmla="*/ 8 h 8"/>
                  <a:gd name="T6" fmla="*/ 3 w 61"/>
                  <a:gd name="T7" fmla="*/ 8 h 8"/>
                  <a:gd name="T8" fmla="*/ 0 w 61"/>
                  <a:gd name="T9" fmla="*/ 4 h 8"/>
                  <a:gd name="T10" fmla="*/ 3 w 61"/>
                  <a:gd name="T11" fmla="*/ 2 h 8"/>
                  <a:gd name="T12" fmla="*/ 3 w 61"/>
                  <a:gd name="T13" fmla="*/ 1 h 8"/>
                  <a:gd name="T14" fmla="*/ 4 w 61"/>
                  <a:gd name="T15" fmla="*/ 0 h 8"/>
                  <a:gd name="T16" fmla="*/ 57 w 61"/>
                  <a:gd name="T17" fmla="*/ 0 h 8"/>
                  <a:gd name="T18" fmla="*/ 59 w 61"/>
                  <a:gd name="T19" fmla="*/ 1 h 8"/>
                  <a:gd name="T20" fmla="*/ 60 w 61"/>
                  <a:gd name="T21" fmla="*/ 2 h 8"/>
                  <a:gd name="T22" fmla="*/ 61 w 61"/>
                  <a:gd name="T23" fmla="*/ 4 h 8"/>
                  <a:gd name="T24" fmla="*/ 61 w 61"/>
                  <a:gd name="T25" fmla="*/ 7 h 8"/>
                  <a:gd name="T26" fmla="*/ 60 w 61"/>
                  <a:gd name="T27" fmla="*/ 8 h 8"/>
                  <a:gd name="T28" fmla="*/ 59 w 61"/>
                  <a:gd name="T29" fmla="*/ 8 h 8"/>
                  <a:gd name="T30" fmla="*/ 57 w 61"/>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8">
                    <a:moveTo>
                      <a:pt x="57" y="8"/>
                    </a:moveTo>
                    <a:lnTo>
                      <a:pt x="4" y="8"/>
                    </a:lnTo>
                    <a:lnTo>
                      <a:pt x="3" y="8"/>
                    </a:lnTo>
                    <a:lnTo>
                      <a:pt x="3" y="8"/>
                    </a:lnTo>
                    <a:lnTo>
                      <a:pt x="0" y="4"/>
                    </a:lnTo>
                    <a:lnTo>
                      <a:pt x="3" y="2"/>
                    </a:lnTo>
                    <a:lnTo>
                      <a:pt x="3" y="1"/>
                    </a:lnTo>
                    <a:lnTo>
                      <a:pt x="4" y="0"/>
                    </a:lnTo>
                    <a:lnTo>
                      <a:pt x="57" y="0"/>
                    </a:lnTo>
                    <a:lnTo>
                      <a:pt x="59" y="1"/>
                    </a:lnTo>
                    <a:lnTo>
                      <a:pt x="60" y="2"/>
                    </a:lnTo>
                    <a:lnTo>
                      <a:pt x="61" y="4"/>
                    </a:lnTo>
                    <a:lnTo>
                      <a:pt x="61" y="7"/>
                    </a:lnTo>
                    <a:lnTo>
                      <a:pt x="60" y="8"/>
                    </a:lnTo>
                    <a:lnTo>
                      <a:pt x="59" y="8"/>
                    </a:lnTo>
                    <a:lnTo>
                      <a:pt x="57" y="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115"/>
              <p:cNvSpPr>
                <a:spLocks/>
              </p:cNvSpPr>
              <p:nvPr/>
            </p:nvSpPr>
            <p:spPr bwMode="auto">
              <a:xfrm>
                <a:off x="2901959" y="4836969"/>
                <a:ext cx="57150" cy="14288"/>
              </a:xfrm>
              <a:custGeom>
                <a:avLst/>
                <a:gdLst>
                  <a:gd name="T0" fmla="*/ 32 w 36"/>
                  <a:gd name="T1" fmla="*/ 9 h 9"/>
                  <a:gd name="T2" fmla="*/ 3 w 36"/>
                  <a:gd name="T3" fmla="*/ 9 h 9"/>
                  <a:gd name="T4" fmla="*/ 1 w 36"/>
                  <a:gd name="T5" fmla="*/ 7 h 9"/>
                  <a:gd name="T6" fmla="*/ 0 w 36"/>
                  <a:gd name="T7" fmla="*/ 7 h 9"/>
                  <a:gd name="T8" fmla="*/ 0 w 36"/>
                  <a:gd name="T9" fmla="*/ 4 h 9"/>
                  <a:gd name="T10" fmla="*/ 0 w 36"/>
                  <a:gd name="T11" fmla="*/ 4 h 9"/>
                  <a:gd name="T12" fmla="*/ 0 w 36"/>
                  <a:gd name="T13" fmla="*/ 2 h 9"/>
                  <a:gd name="T14" fmla="*/ 0 w 36"/>
                  <a:gd name="T15" fmla="*/ 0 h 9"/>
                  <a:gd name="T16" fmla="*/ 3 w 36"/>
                  <a:gd name="T17" fmla="*/ 0 h 9"/>
                  <a:gd name="T18" fmla="*/ 32 w 36"/>
                  <a:gd name="T19" fmla="*/ 0 h 9"/>
                  <a:gd name="T20" fmla="*/ 34 w 36"/>
                  <a:gd name="T21" fmla="*/ 0 h 9"/>
                  <a:gd name="T22" fmla="*/ 35 w 36"/>
                  <a:gd name="T23" fmla="*/ 0 h 9"/>
                  <a:gd name="T24" fmla="*/ 36 w 36"/>
                  <a:gd name="T25" fmla="*/ 2 h 9"/>
                  <a:gd name="T26" fmla="*/ 36 w 36"/>
                  <a:gd name="T27" fmla="*/ 4 h 9"/>
                  <a:gd name="T28" fmla="*/ 36 w 36"/>
                  <a:gd name="T29" fmla="*/ 4 h 9"/>
                  <a:gd name="T30" fmla="*/ 35 w 36"/>
                  <a:gd name="T31" fmla="*/ 7 h 9"/>
                  <a:gd name="T32" fmla="*/ 34 w 36"/>
                  <a:gd name="T33" fmla="*/ 7 h 9"/>
                  <a:gd name="T34" fmla="*/ 32 w 36"/>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9">
                    <a:moveTo>
                      <a:pt x="32" y="9"/>
                    </a:moveTo>
                    <a:lnTo>
                      <a:pt x="3" y="9"/>
                    </a:lnTo>
                    <a:lnTo>
                      <a:pt x="1" y="7"/>
                    </a:lnTo>
                    <a:lnTo>
                      <a:pt x="0" y="7"/>
                    </a:lnTo>
                    <a:lnTo>
                      <a:pt x="0" y="4"/>
                    </a:lnTo>
                    <a:lnTo>
                      <a:pt x="0" y="4"/>
                    </a:lnTo>
                    <a:lnTo>
                      <a:pt x="0" y="2"/>
                    </a:lnTo>
                    <a:lnTo>
                      <a:pt x="0" y="0"/>
                    </a:lnTo>
                    <a:lnTo>
                      <a:pt x="3" y="0"/>
                    </a:lnTo>
                    <a:lnTo>
                      <a:pt x="32" y="0"/>
                    </a:lnTo>
                    <a:lnTo>
                      <a:pt x="34" y="0"/>
                    </a:lnTo>
                    <a:lnTo>
                      <a:pt x="35" y="0"/>
                    </a:lnTo>
                    <a:lnTo>
                      <a:pt x="36" y="2"/>
                    </a:lnTo>
                    <a:lnTo>
                      <a:pt x="36" y="4"/>
                    </a:lnTo>
                    <a:lnTo>
                      <a:pt x="36" y="4"/>
                    </a:lnTo>
                    <a:lnTo>
                      <a:pt x="35" y="7"/>
                    </a:lnTo>
                    <a:lnTo>
                      <a:pt x="34" y="7"/>
                    </a:lnTo>
                    <a:lnTo>
                      <a:pt x="32" y="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116"/>
              <p:cNvSpPr>
                <a:spLocks/>
              </p:cNvSpPr>
              <p:nvPr/>
            </p:nvSpPr>
            <p:spPr bwMode="auto">
              <a:xfrm>
                <a:off x="2862272" y="4890944"/>
                <a:ext cx="96838" cy="12700"/>
              </a:xfrm>
              <a:custGeom>
                <a:avLst/>
                <a:gdLst>
                  <a:gd name="T0" fmla="*/ 57 w 61"/>
                  <a:gd name="T1" fmla="*/ 8 h 8"/>
                  <a:gd name="T2" fmla="*/ 4 w 61"/>
                  <a:gd name="T3" fmla="*/ 8 h 8"/>
                  <a:gd name="T4" fmla="*/ 3 w 61"/>
                  <a:gd name="T5" fmla="*/ 7 h 8"/>
                  <a:gd name="T6" fmla="*/ 3 w 61"/>
                  <a:gd name="T7" fmla="*/ 5 h 8"/>
                  <a:gd name="T8" fmla="*/ 0 w 61"/>
                  <a:gd name="T9" fmla="*/ 4 h 8"/>
                  <a:gd name="T10" fmla="*/ 3 w 61"/>
                  <a:gd name="T11" fmla="*/ 1 h 8"/>
                  <a:gd name="T12" fmla="*/ 3 w 61"/>
                  <a:gd name="T13" fmla="*/ 0 h 8"/>
                  <a:gd name="T14" fmla="*/ 4 w 61"/>
                  <a:gd name="T15" fmla="*/ 0 h 8"/>
                  <a:gd name="T16" fmla="*/ 57 w 61"/>
                  <a:gd name="T17" fmla="*/ 0 h 8"/>
                  <a:gd name="T18" fmla="*/ 59 w 61"/>
                  <a:gd name="T19" fmla="*/ 0 h 8"/>
                  <a:gd name="T20" fmla="*/ 60 w 61"/>
                  <a:gd name="T21" fmla="*/ 1 h 8"/>
                  <a:gd name="T22" fmla="*/ 61 w 61"/>
                  <a:gd name="T23" fmla="*/ 1 h 8"/>
                  <a:gd name="T24" fmla="*/ 61 w 61"/>
                  <a:gd name="T25" fmla="*/ 4 h 8"/>
                  <a:gd name="T26" fmla="*/ 60 w 61"/>
                  <a:gd name="T27" fmla="*/ 5 h 8"/>
                  <a:gd name="T28" fmla="*/ 59 w 61"/>
                  <a:gd name="T29" fmla="*/ 7 h 8"/>
                  <a:gd name="T30" fmla="*/ 57 w 61"/>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8">
                    <a:moveTo>
                      <a:pt x="57" y="8"/>
                    </a:moveTo>
                    <a:lnTo>
                      <a:pt x="4" y="8"/>
                    </a:lnTo>
                    <a:lnTo>
                      <a:pt x="3" y="7"/>
                    </a:lnTo>
                    <a:lnTo>
                      <a:pt x="3" y="5"/>
                    </a:lnTo>
                    <a:lnTo>
                      <a:pt x="0" y="4"/>
                    </a:lnTo>
                    <a:lnTo>
                      <a:pt x="3" y="1"/>
                    </a:lnTo>
                    <a:lnTo>
                      <a:pt x="3" y="0"/>
                    </a:lnTo>
                    <a:lnTo>
                      <a:pt x="4" y="0"/>
                    </a:lnTo>
                    <a:lnTo>
                      <a:pt x="57" y="0"/>
                    </a:lnTo>
                    <a:lnTo>
                      <a:pt x="59" y="0"/>
                    </a:lnTo>
                    <a:lnTo>
                      <a:pt x="60" y="1"/>
                    </a:lnTo>
                    <a:lnTo>
                      <a:pt x="61" y="1"/>
                    </a:lnTo>
                    <a:lnTo>
                      <a:pt x="61" y="4"/>
                    </a:lnTo>
                    <a:lnTo>
                      <a:pt x="60" y="5"/>
                    </a:lnTo>
                    <a:lnTo>
                      <a:pt x="59" y="7"/>
                    </a:lnTo>
                    <a:lnTo>
                      <a:pt x="57" y="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117"/>
              <p:cNvSpPr>
                <a:spLocks/>
              </p:cNvSpPr>
              <p:nvPr/>
            </p:nvSpPr>
            <p:spPr bwMode="auto">
              <a:xfrm>
                <a:off x="2862272" y="4917931"/>
                <a:ext cx="96838" cy="12700"/>
              </a:xfrm>
              <a:custGeom>
                <a:avLst/>
                <a:gdLst>
                  <a:gd name="T0" fmla="*/ 57 w 61"/>
                  <a:gd name="T1" fmla="*/ 8 h 8"/>
                  <a:gd name="T2" fmla="*/ 4 w 61"/>
                  <a:gd name="T3" fmla="*/ 8 h 8"/>
                  <a:gd name="T4" fmla="*/ 3 w 61"/>
                  <a:gd name="T5" fmla="*/ 8 h 8"/>
                  <a:gd name="T6" fmla="*/ 3 w 61"/>
                  <a:gd name="T7" fmla="*/ 7 h 8"/>
                  <a:gd name="T8" fmla="*/ 1 w 61"/>
                  <a:gd name="T9" fmla="*/ 5 h 8"/>
                  <a:gd name="T10" fmla="*/ 0 w 61"/>
                  <a:gd name="T11" fmla="*/ 4 h 8"/>
                  <a:gd name="T12" fmla="*/ 3 w 61"/>
                  <a:gd name="T13" fmla="*/ 0 h 8"/>
                  <a:gd name="T14" fmla="*/ 3 w 61"/>
                  <a:gd name="T15" fmla="*/ 0 h 8"/>
                  <a:gd name="T16" fmla="*/ 4 w 61"/>
                  <a:gd name="T17" fmla="*/ 0 h 8"/>
                  <a:gd name="T18" fmla="*/ 57 w 61"/>
                  <a:gd name="T19" fmla="*/ 0 h 8"/>
                  <a:gd name="T20" fmla="*/ 59 w 61"/>
                  <a:gd name="T21" fmla="*/ 0 h 8"/>
                  <a:gd name="T22" fmla="*/ 60 w 61"/>
                  <a:gd name="T23" fmla="*/ 0 h 8"/>
                  <a:gd name="T24" fmla="*/ 61 w 61"/>
                  <a:gd name="T25" fmla="*/ 2 h 8"/>
                  <a:gd name="T26" fmla="*/ 61 w 61"/>
                  <a:gd name="T27" fmla="*/ 4 h 8"/>
                  <a:gd name="T28" fmla="*/ 61 w 61"/>
                  <a:gd name="T29" fmla="*/ 5 h 8"/>
                  <a:gd name="T30" fmla="*/ 60 w 61"/>
                  <a:gd name="T31" fmla="*/ 7 h 8"/>
                  <a:gd name="T32" fmla="*/ 59 w 61"/>
                  <a:gd name="T33" fmla="*/ 8 h 8"/>
                  <a:gd name="T34" fmla="*/ 57 w 6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8">
                    <a:moveTo>
                      <a:pt x="57" y="8"/>
                    </a:moveTo>
                    <a:lnTo>
                      <a:pt x="4" y="8"/>
                    </a:lnTo>
                    <a:lnTo>
                      <a:pt x="3" y="8"/>
                    </a:lnTo>
                    <a:lnTo>
                      <a:pt x="3" y="7"/>
                    </a:lnTo>
                    <a:lnTo>
                      <a:pt x="1" y="5"/>
                    </a:lnTo>
                    <a:lnTo>
                      <a:pt x="0" y="4"/>
                    </a:lnTo>
                    <a:lnTo>
                      <a:pt x="3" y="0"/>
                    </a:lnTo>
                    <a:lnTo>
                      <a:pt x="3" y="0"/>
                    </a:lnTo>
                    <a:lnTo>
                      <a:pt x="4" y="0"/>
                    </a:lnTo>
                    <a:lnTo>
                      <a:pt x="57" y="0"/>
                    </a:lnTo>
                    <a:lnTo>
                      <a:pt x="59" y="0"/>
                    </a:lnTo>
                    <a:lnTo>
                      <a:pt x="60" y="0"/>
                    </a:lnTo>
                    <a:lnTo>
                      <a:pt x="61" y="2"/>
                    </a:lnTo>
                    <a:lnTo>
                      <a:pt x="61" y="4"/>
                    </a:lnTo>
                    <a:lnTo>
                      <a:pt x="61" y="5"/>
                    </a:lnTo>
                    <a:lnTo>
                      <a:pt x="60" y="7"/>
                    </a:lnTo>
                    <a:lnTo>
                      <a:pt x="59" y="8"/>
                    </a:lnTo>
                    <a:lnTo>
                      <a:pt x="57" y="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118"/>
              <p:cNvSpPr>
                <a:spLocks noEditPoints="1"/>
              </p:cNvSpPr>
              <p:nvPr/>
            </p:nvSpPr>
            <p:spPr bwMode="auto">
              <a:xfrm>
                <a:off x="2833697" y="4784581"/>
                <a:ext cx="155575" cy="190500"/>
              </a:xfrm>
              <a:custGeom>
                <a:avLst/>
                <a:gdLst>
                  <a:gd name="T0" fmla="*/ 88 w 98"/>
                  <a:gd name="T1" fmla="*/ 0 h 120"/>
                  <a:gd name="T2" fmla="*/ 32 w 98"/>
                  <a:gd name="T3" fmla="*/ 0 h 120"/>
                  <a:gd name="T4" fmla="*/ 0 w 98"/>
                  <a:gd name="T5" fmla="*/ 30 h 120"/>
                  <a:gd name="T6" fmla="*/ 0 w 98"/>
                  <a:gd name="T7" fmla="*/ 110 h 120"/>
                  <a:gd name="T8" fmla="*/ 1 w 98"/>
                  <a:gd name="T9" fmla="*/ 114 h 120"/>
                  <a:gd name="T10" fmla="*/ 2 w 98"/>
                  <a:gd name="T11" fmla="*/ 117 h 120"/>
                  <a:gd name="T12" fmla="*/ 5 w 98"/>
                  <a:gd name="T13" fmla="*/ 119 h 120"/>
                  <a:gd name="T14" fmla="*/ 9 w 98"/>
                  <a:gd name="T15" fmla="*/ 120 h 120"/>
                  <a:gd name="T16" fmla="*/ 98 w 98"/>
                  <a:gd name="T17" fmla="*/ 120 h 120"/>
                  <a:gd name="T18" fmla="*/ 98 w 98"/>
                  <a:gd name="T19" fmla="*/ 11 h 120"/>
                  <a:gd name="T20" fmla="*/ 96 w 98"/>
                  <a:gd name="T21" fmla="*/ 7 h 120"/>
                  <a:gd name="T22" fmla="*/ 95 w 98"/>
                  <a:gd name="T23" fmla="*/ 4 h 120"/>
                  <a:gd name="T24" fmla="*/ 92 w 98"/>
                  <a:gd name="T25" fmla="*/ 1 h 120"/>
                  <a:gd name="T26" fmla="*/ 88 w 98"/>
                  <a:gd name="T27" fmla="*/ 0 h 120"/>
                  <a:gd name="T28" fmla="*/ 91 w 98"/>
                  <a:gd name="T29" fmla="*/ 112 h 120"/>
                  <a:gd name="T30" fmla="*/ 14 w 98"/>
                  <a:gd name="T31" fmla="*/ 112 h 120"/>
                  <a:gd name="T32" fmla="*/ 12 w 98"/>
                  <a:gd name="T33" fmla="*/ 112 h 120"/>
                  <a:gd name="T34" fmla="*/ 9 w 98"/>
                  <a:gd name="T35" fmla="*/ 110 h 120"/>
                  <a:gd name="T36" fmla="*/ 8 w 98"/>
                  <a:gd name="T37" fmla="*/ 107 h 120"/>
                  <a:gd name="T38" fmla="*/ 8 w 98"/>
                  <a:gd name="T39" fmla="*/ 106 h 120"/>
                  <a:gd name="T40" fmla="*/ 8 w 98"/>
                  <a:gd name="T41" fmla="*/ 35 h 120"/>
                  <a:gd name="T42" fmla="*/ 26 w 98"/>
                  <a:gd name="T43" fmla="*/ 35 h 120"/>
                  <a:gd name="T44" fmla="*/ 29 w 98"/>
                  <a:gd name="T45" fmla="*/ 35 h 120"/>
                  <a:gd name="T46" fmla="*/ 32 w 98"/>
                  <a:gd name="T47" fmla="*/ 33 h 120"/>
                  <a:gd name="T48" fmla="*/ 35 w 98"/>
                  <a:gd name="T49" fmla="*/ 30 h 120"/>
                  <a:gd name="T50" fmla="*/ 35 w 98"/>
                  <a:gd name="T51" fmla="*/ 26 h 120"/>
                  <a:gd name="T52" fmla="*/ 35 w 98"/>
                  <a:gd name="T53" fmla="*/ 8 h 120"/>
                  <a:gd name="T54" fmla="*/ 85 w 98"/>
                  <a:gd name="T55" fmla="*/ 8 h 120"/>
                  <a:gd name="T56" fmla="*/ 86 w 98"/>
                  <a:gd name="T57" fmla="*/ 8 h 120"/>
                  <a:gd name="T58" fmla="*/ 88 w 98"/>
                  <a:gd name="T59" fmla="*/ 9 h 120"/>
                  <a:gd name="T60" fmla="*/ 91 w 98"/>
                  <a:gd name="T61" fmla="*/ 12 h 120"/>
                  <a:gd name="T62" fmla="*/ 91 w 98"/>
                  <a:gd name="T63" fmla="*/ 15 h 120"/>
                  <a:gd name="T64" fmla="*/ 91 w 98"/>
                  <a:gd name="T65"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8" h="120">
                    <a:moveTo>
                      <a:pt x="88" y="0"/>
                    </a:moveTo>
                    <a:lnTo>
                      <a:pt x="32" y="0"/>
                    </a:lnTo>
                    <a:lnTo>
                      <a:pt x="0" y="30"/>
                    </a:lnTo>
                    <a:lnTo>
                      <a:pt x="0" y="110"/>
                    </a:lnTo>
                    <a:lnTo>
                      <a:pt x="1" y="114"/>
                    </a:lnTo>
                    <a:lnTo>
                      <a:pt x="2" y="117"/>
                    </a:lnTo>
                    <a:lnTo>
                      <a:pt x="5" y="119"/>
                    </a:lnTo>
                    <a:lnTo>
                      <a:pt x="9" y="120"/>
                    </a:lnTo>
                    <a:lnTo>
                      <a:pt x="98" y="120"/>
                    </a:lnTo>
                    <a:lnTo>
                      <a:pt x="98" y="11"/>
                    </a:lnTo>
                    <a:lnTo>
                      <a:pt x="96" y="7"/>
                    </a:lnTo>
                    <a:lnTo>
                      <a:pt x="95" y="4"/>
                    </a:lnTo>
                    <a:lnTo>
                      <a:pt x="92" y="1"/>
                    </a:lnTo>
                    <a:lnTo>
                      <a:pt x="88" y="0"/>
                    </a:lnTo>
                    <a:close/>
                    <a:moveTo>
                      <a:pt x="91" y="112"/>
                    </a:moveTo>
                    <a:lnTo>
                      <a:pt x="14" y="112"/>
                    </a:lnTo>
                    <a:lnTo>
                      <a:pt x="12" y="112"/>
                    </a:lnTo>
                    <a:lnTo>
                      <a:pt x="9" y="110"/>
                    </a:lnTo>
                    <a:lnTo>
                      <a:pt x="8" y="107"/>
                    </a:lnTo>
                    <a:lnTo>
                      <a:pt x="8" y="106"/>
                    </a:lnTo>
                    <a:lnTo>
                      <a:pt x="8" y="35"/>
                    </a:lnTo>
                    <a:lnTo>
                      <a:pt x="26" y="35"/>
                    </a:lnTo>
                    <a:lnTo>
                      <a:pt x="29" y="35"/>
                    </a:lnTo>
                    <a:lnTo>
                      <a:pt x="32" y="33"/>
                    </a:lnTo>
                    <a:lnTo>
                      <a:pt x="35" y="30"/>
                    </a:lnTo>
                    <a:lnTo>
                      <a:pt x="35" y="26"/>
                    </a:lnTo>
                    <a:lnTo>
                      <a:pt x="35" y="8"/>
                    </a:lnTo>
                    <a:lnTo>
                      <a:pt x="85" y="8"/>
                    </a:lnTo>
                    <a:lnTo>
                      <a:pt x="86" y="8"/>
                    </a:lnTo>
                    <a:lnTo>
                      <a:pt x="88" y="9"/>
                    </a:lnTo>
                    <a:lnTo>
                      <a:pt x="91" y="12"/>
                    </a:lnTo>
                    <a:lnTo>
                      <a:pt x="91" y="15"/>
                    </a:lnTo>
                    <a:lnTo>
                      <a:pt x="91" y="11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4" name="Group 383"/>
            <p:cNvGrpSpPr/>
            <p:nvPr/>
          </p:nvGrpSpPr>
          <p:grpSpPr>
            <a:xfrm>
              <a:off x="2127639" y="4556847"/>
              <a:ext cx="111125" cy="133350"/>
              <a:chOff x="3300422" y="4609956"/>
              <a:chExt cx="111125" cy="133350"/>
            </a:xfrm>
          </p:grpSpPr>
          <p:sp>
            <p:nvSpPr>
              <p:cNvPr id="331" name="Freeform 119"/>
              <p:cNvSpPr>
                <a:spLocks/>
              </p:cNvSpPr>
              <p:nvPr/>
            </p:nvSpPr>
            <p:spPr bwMode="auto">
              <a:xfrm>
                <a:off x="3322647" y="4663931"/>
                <a:ext cx="66675" cy="11113"/>
              </a:xfrm>
              <a:custGeom>
                <a:avLst/>
                <a:gdLst>
                  <a:gd name="T0" fmla="*/ 39 w 42"/>
                  <a:gd name="T1" fmla="*/ 7 h 7"/>
                  <a:gd name="T2" fmla="*/ 1 w 42"/>
                  <a:gd name="T3" fmla="*/ 7 h 7"/>
                  <a:gd name="T4" fmla="*/ 1 w 42"/>
                  <a:gd name="T5" fmla="*/ 7 h 7"/>
                  <a:gd name="T6" fmla="*/ 1 w 42"/>
                  <a:gd name="T7" fmla="*/ 6 h 7"/>
                  <a:gd name="T8" fmla="*/ 0 w 42"/>
                  <a:gd name="T9" fmla="*/ 4 h 7"/>
                  <a:gd name="T10" fmla="*/ 1 w 42"/>
                  <a:gd name="T11" fmla="*/ 3 h 7"/>
                  <a:gd name="T12" fmla="*/ 1 w 42"/>
                  <a:gd name="T13" fmla="*/ 1 h 7"/>
                  <a:gd name="T14" fmla="*/ 1 w 42"/>
                  <a:gd name="T15" fmla="*/ 0 h 7"/>
                  <a:gd name="T16" fmla="*/ 39 w 42"/>
                  <a:gd name="T17" fmla="*/ 0 h 7"/>
                  <a:gd name="T18" fmla="*/ 40 w 42"/>
                  <a:gd name="T19" fmla="*/ 1 h 7"/>
                  <a:gd name="T20" fmla="*/ 42 w 42"/>
                  <a:gd name="T21" fmla="*/ 3 h 7"/>
                  <a:gd name="T22" fmla="*/ 42 w 42"/>
                  <a:gd name="T23" fmla="*/ 4 h 7"/>
                  <a:gd name="T24" fmla="*/ 42 w 42"/>
                  <a:gd name="T25" fmla="*/ 6 h 7"/>
                  <a:gd name="T26" fmla="*/ 42 w 42"/>
                  <a:gd name="T27" fmla="*/ 6 h 7"/>
                  <a:gd name="T28" fmla="*/ 40 w 42"/>
                  <a:gd name="T29" fmla="*/ 7 h 7"/>
                  <a:gd name="T30" fmla="*/ 39 w 42"/>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7">
                    <a:moveTo>
                      <a:pt x="39" y="7"/>
                    </a:moveTo>
                    <a:lnTo>
                      <a:pt x="1" y="7"/>
                    </a:lnTo>
                    <a:lnTo>
                      <a:pt x="1" y="7"/>
                    </a:lnTo>
                    <a:lnTo>
                      <a:pt x="1" y="6"/>
                    </a:lnTo>
                    <a:lnTo>
                      <a:pt x="0" y="4"/>
                    </a:lnTo>
                    <a:lnTo>
                      <a:pt x="1" y="3"/>
                    </a:lnTo>
                    <a:lnTo>
                      <a:pt x="1" y="1"/>
                    </a:lnTo>
                    <a:lnTo>
                      <a:pt x="1" y="0"/>
                    </a:lnTo>
                    <a:lnTo>
                      <a:pt x="39" y="0"/>
                    </a:lnTo>
                    <a:lnTo>
                      <a:pt x="40" y="1"/>
                    </a:lnTo>
                    <a:lnTo>
                      <a:pt x="42" y="3"/>
                    </a:lnTo>
                    <a:lnTo>
                      <a:pt x="42" y="4"/>
                    </a:lnTo>
                    <a:lnTo>
                      <a:pt x="42" y="6"/>
                    </a:lnTo>
                    <a:lnTo>
                      <a:pt x="42" y="6"/>
                    </a:lnTo>
                    <a:lnTo>
                      <a:pt x="40" y="7"/>
                    </a:lnTo>
                    <a:lnTo>
                      <a:pt x="39" y="7"/>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120"/>
              <p:cNvSpPr>
                <a:spLocks/>
              </p:cNvSpPr>
              <p:nvPr/>
            </p:nvSpPr>
            <p:spPr bwMode="auto">
              <a:xfrm>
                <a:off x="3349634" y="4646469"/>
                <a:ext cx="39688" cy="7938"/>
              </a:xfrm>
              <a:custGeom>
                <a:avLst/>
                <a:gdLst>
                  <a:gd name="T0" fmla="*/ 22 w 25"/>
                  <a:gd name="T1" fmla="*/ 5 h 5"/>
                  <a:gd name="T2" fmla="*/ 2 w 25"/>
                  <a:gd name="T3" fmla="*/ 5 h 5"/>
                  <a:gd name="T4" fmla="*/ 1 w 25"/>
                  <a:gd name="T5" fmla="*/ 5 h 5"/>
                  <a:gd name="T6" fmla="*/ 0 w 25"/>
                  <a:gd name="T7" fmla="*/ 5 h 5"/>
                  <a:gd name="T8" fmla="*/ 0 w 25"/>
                  <a:gd name="T9" fmla="*/ 4 h 5"/>
                  <a:gd name="T10" fmla="*/ 0 w 25"/>
                  <a:gd name="T11" fmla="*/ 3 h 5"/>
                  <a:gd name="T12" fmla="*/ 0 w 25"/>
                  <a:gd name="T13" fmla="*/ 1 h 5"/>
                  <a:gd name="T14" fmla="*/ 0 w 25"/>
                  <a:gd name="T15" fmla="*/ 1 h 5"/>
                  <a:gd name="T16" fmla="*/ 2 w 25"/>
                  <a:gd name="T17" fmla="*/ 0 h 5"/>
                  <a:gd name="T18" fmla="*/ 22 w 25"/>
                  <a:gd name="T19" fmla="*/ 0 h 5"/>
                  <a:gd name="T20" fmla="*/ 23 w 25"/>
                  <a:gd name="T21" fmla="*/ 0 h 5"/>
                  <a:gd name="T22" fmla="*/ 25 w 25"/>
                  <a:gd name="T23" fmla="*/ 1 h 5"/>
                  <a:gd name="T24" fmla="*/ 25 w 25"/>
                  <a:gd name="T25" fmla="*/ 1 h 5"/>
                  <a:gd name="T26" fmla="*/ 25 w 25"/>
                  <a:gd name="T27" fmla="*/ 3 h 5"/>
                  <a:gd name="T28" fmla="*/ 25 w 25"/>
                  <a:gd name="T29" fmla="*/ 4 h 5"/>
                  <a:gd name="T30" fmla="*/ 25 w 25"/>
                  <a:gd name="T31" fmla="*/ 5 h 5"/>
                  <a:gd name="T32" fmla="*/ 23 w 25"/>
                  <a:gd name="T33" fmla="*/ 5 h 5"/>
                  <a:gd name="T34" fmla="*/ 22 w 25"/>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5">
                    <a:moveTo>
                      <a:pt x="22" y="5"/>
                    </a:moveTo>
                    <a:lnTo>
                      <a:pt x="2" y="5"/>
                    </a:lnTo>
                    <a:lnTo>
                      <a:pt x="1" y="5"/>
                    </a:lnTo>
                    <a:lnTo>
                      <a:pt x="0" y="5"/>
                    </a:lnTo>
                    <a:lnTo>
                      <a:pt x="0" y="4"/>
                    </a:lnTo>
                    <a:lnTo>
                      <a:pt x="0" y="3"/>
                    </a:lnTo>
                    <a:lnTo>
                      <a:pt x="0" y="1"/>
                    </a:lnTo>
                    <a:lnTo>
                      <a:pt x="0" y="1"/>
                    </a:lnTo>
                    <a:lnTo>
                      <a:pt x="2" y="0"/>
                    </a:lnTo>
                    <a:lnTo>
                      <a:pt x="22" y="0"/>
                    </a:lnTo>
                    <a:lnTo>
                      <a:pt x="23" y="0"/>
                    </a:lnTo>
                    <a:lnTo>
                      <a:pt x="25" y="1"/>
                    </a:lnTo>
                    <a:lnTo>
                      <a:pt x="25" y="1"/>
                    </a:lnTo>
                    <a:lnTo>
                      <a:pt x="25" y="3"/>
                    </a:lnTo>
                    <a:lnTo>
                      <a:pt x="25" y="4"/>
                    </a:lnTo>
                    <a:lnTo>
                      <a:pt x="25" y="5"/>
                    </a:lnTo>
                    <a:lnTo>
                      <a:pt x="23" y="5"/>
                    </a:lnTo>
                    <a:lnTo>
                      <a:pt x="22"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121"/>
              <p:cNvSpPr>
                <a:spLocks/>
              </p:cNvSpPr>
              <p:nvPr/>
            </p:nvSpPr>
            <p:spPr bwMode="auto">
              <a:xfrm>
                <a:off x="3322647" y="4684569"/>
                <a:ext cx="66675" cy="7938"/>
              </a:xfrm>
              <a:custGeom>
                <a:avLst/>
                <a:gdLst>
                  <a:gd name="T0" fmla="*/ 39 w 42"/>
                  <a:gd name="T1" fmla="*/ 5 h 5"/>
                  <a:gd name="T2" fmla="*/ 1 w 42"/>
                  <a:gd name="T3" fmla="*/ 5 h 5"/>
                  <a:gd name="T4" fmla="*/ 1 w 42"/>
                  <a:gd name="T5" fmla="*/ 5 h 5"/>
                  <a:gd name="T6" fmla="*/ 1 w 42"/>
                  <a:gd name="T7" fmla="*/ 4 h 5"/>
                  <a:gd name="T8" fmla="*/ 0 w 42"/>
                  <a:gd name="T9" fmla="*/ 2 h 5"/>
                  <a:gd name="T10" fmla="*/ 1 w 42"/>
                  <a:gd name="T11" fmla="*/ 1 h 5"/>
                  <a:gd name="T12" fmla="*/ 1 w 42"/>
                  <a:gd name="T13" fmla="*/ 0 h 5"/>
                  <a:gd name="T14" fmla="*/ 1 w 42"/>
                  <a:gd name="T15" fmla="*/ 0 h 5"/>
                  <a:gd name="T16" fmla="*/ 39 w 42"/>
                  <a:gd name="T17" fmla="*/ 0 h 5"/>
                  <a:gd name="T18" fmla="*/ 40 w 42"/>
                  <a:gd name="T19" fmla="*/ 0 h 5"/>
                  <a:gd name="T20" fmla="*/ 42 w 42"/>
                  <a:gd name="T21" fmla="*/ 1 h 5"/>
                  <a:gd name="T22" fmla="*/ 42 w 42"/>
                  <a:gd name="T23" fmla="*/ 1 h 5"/>
                  <a:gd name="T24" fmla="*/ 42 w 42"/>
                  <a:gd name="T25" fmla="*/ 2 h 5"/>
                  <a:gd name="T26" fmla="*/ 42 w 42"/>
                  <a:gd name="T27" fmla="*/ 4 h 5"/>
                  <a:gd name="T28" fmla="*/ 40 w 42"/>
                  <a:gd name="T29" fmla="*/ 5 h 5"/>
                  <a:gd name="T30" fmla="*/ 39 w 42"/>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5">
                    <a:moveTo>
                      <a:pt x="39" y="5"/>
                    </a:moveTo>
                    <a:lnTo>
                      <a:pt x="1" y="5"/>
                    </a:lnTo>
                    <a:lnTo>
                      <a:pt x="1" y="5"/>
                    </a:lnTo>
                    <a:lnTo>
                      <a:pt x="1" y="4"/>
                    </a:lnTo>
                    <a:lnTo>
                      <a:pt x="0" y="2"/>
                    </a:lnTo>
                    <a:lnTo>
                      <a:pt x="1" y="1"/>
                    </a:lnTo>
                    <a:lnTo>
                      <a:pt x="1" y="0"/>
                    </a:lnTo>
                    <a:lnTo>
                      <a:pt x="1" y="0"/>
                    </a:lnTo>
                    <a:lnTo>
                      <a:pt x="39" y="0"/>
                    </a:lnTo>
                    <a:lnTo>
                      <a:pt x="40" y="0"/>
                    </a:lnTo>
                    <a:lnTo>
                      <a:pt x="42" y="1"/>
                    </a:lnTo>
                    <a:lnTo>
                      <a:pt x="42" y="1"/>
                    </a:lnTo>
                    <a:lnTo>
                      <a:pt x="42" y="2"/>
                    </a:lnTo>
                    <a:lnTo>
                      <a:pt x="42" y="4"/>
                    </a:lnTo>
                    <a:lnTo>
                      <a:pt x="40" y="5"/>
                    </a:lnTo>
                    <a:lnTo>
                      <a:pt x="39" y="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122"/>
              <p:cNvSpPr>
                <a:spLocks/>
              </p:cNvSpPr>
              <p:nvPr/>
            </p:nvSpPr>
            <p:spPr bwMode="auto">
              <a:xfrm>
                <a:off x="3322647" y="4703619"/>
                <a:ext cx="66675" cy="9525"/>
              </a:xfrm>
              <a:custGeom>
                <a:avLst/>
                <a:gdLst>
                  <a:gd name="T0" fmla="*/ 39 w 42"/>
                  <a:gd name="T1" fmla="*/ 6 h 6"/>
                  <a:gd name="T2" fmla="*/ 1 w 42"/>
                  <a:gd name="T3" fmla="*/ 6 h 6"/>
                  <a:gd name="T4" fmla="*/ 1 w 42"/>
                  <a:gd name="T5" fmla="*/ 6 h 6"/>
                  <a:gd name="T6" fmla="*/ 1 w 42"/>
                  <a:gd name="T7" fmla="*/ 4 h 6"/>
                  <a:gd name="T8" fmla="*/ 0 w 42"/>
                  <a:gd name="T9" fmla="*/ 4 h 6"/>
                  <a:gd name="T10" fmla="*/ 0 w 42"/>
                  <a:gd name="T11" fmla="*/ 3 h 6"/>
                  <a:gd name="T12" fmla="*/ 1 w 42"/>
                  <a:gd name="T13" fmla="*/ 0 h 6"/>
                  <a:gd name="T14" fmla="*/ 1 w 42"/>
                  <a:gd name="T15" fmla="*/ 0 h 6"/>
                  <a:gd name="T16" fmla="*/ 1 w 42"/>
                  <a:gd name="T17" fmla="*/ 0 h 6"/>
                  <a:gd name="T18" fmla="*/ 39 w 42"/>
                  <a:gd name="T19" fmla="*/ 0 h 6"/>
                  <a:gd name="T20" fmla="*/ 40 w 42"/>
                  <a:gd name="T21" fmla="*/ 0 h 6"/>
                  <a:gd name="T22" fmla="*/ 42 w 42"/>
                  <a:gd name="T23" fmla="*/ 0 h 6"/>
                  <a:gd name="T24" fmla="*/ 42 w 42"/>
                  <a:gd name="T25" fmla="*/ 2 h 6"/>
                  <a:gd name="T26" fmla="*/ 42 w 42"/>
                  <a:gd name="T27" fmla="*/ 3 h 6"/>
                  <a:gd name="T28" fmla="*/ 42 w 42"/>
                  <a:gd name="T29" fmla="*/ 4 h 6"/>
                  <a:gd name="T30" fmla="*/ 42 w 42"/>
                  <a:gd name="T31" fmla="*/ 4 h 6"/>
                  <a:gd name="T32" fmla="*/ 40 w 42"/>
                  <a:gd name="T33" fmla="*/ 6 h 6"/>
                  <a:gd name="T34" fmla="*/ 39 w 42"/>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6">
                    <a:moveTo>
                      <a:pt x="39" y="6"/>
                    </a:moveTo>
                    <a:lnTo>
                      <a:pt x="1" y="6"/>
                    </a:lnTo>
                    <a:lnTo>
                      <a:pt x="1" y="6"/>
                    </a:lnTo>
                    <a:lnTo>
                      <a:pt x="1" y="4"/>
                    </a:lnTo>
                    <a:lnTo>
                      <a:pt x="0" y="4"/>
                    </a:lnTo>
                    <a:lnTo>
                      <a:pt x="0" y="3"/>
                    </a:lnTo>
                    <a:lnTo>
                      <a:pt x="1" y="0"/>
                    </a:lnTo>
                    <a:lnTo>
                      <a:pt x="1" y="0"/>
                    </a:lnTo>
                    <a:lnTo>
                      <a:pt x="1" y="0"/>
                    </a:lnTo>
                    <a:lnTo>
                      <a:pt x="39" y="0"/>
                    </a:lnTo>
                    <a:lnTo>
                      <a:pt x="40" y="0"/>
                    </a:lnTo>
                    <a:lnTo>
                      <a:pt x="42" y="0"/>
                    </a:lnTo>
                    <a:lnTo>
                      <a:pt x="42" y="2"/>
                    </a:lnTo>
                    <a:lnTo>
                      <a:pt x="42" y="3"/>
                    </a:lnTo>
                    <a:lnTo>
                      <a:pt x="42" y="4"/>
                    </a:lnTo>
                    <a:lnTo>
                      <a:pt x="42" y="4"/>
                    </a:lnTo>
                    <a:lnTo>
                      <a:pt x="40" y="6"/>
                    </a:lnTo>
                    <a:lnTo>
                      <a:pt x="39" y="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123"/>
              <p:cNvSpPr>
                <a:spLocks noEditPoints="1"/>
              </p:cNvSpPr>
              <p:nvPr/>
            </p:nvSpPr>
            <p:spPr bwMode="auto">
              <a:xfrm>
                <a:off x="3300422" y="4609956"/>
                <a:ext cx="111125" cy="133350"/>
              </a:xfrm>
              <a:custGeom>
                <a:avLst/>
                <a:gdLst>
                  <a:gd name="T0" fmla="*/ 63 w 70"/>
                  <a:gd name="T1" fmla="*/ 0 h 84"/>
                  <a:gd name="T2" fmla="*/ 22 w 70"/>
                  <a:gd name="T3" fmla="*/ 0 h 84"/>
                  <a:gd name="T4" fmla="*/ 0 w 70"/>
                  <a:gd name="T5" fmla="*/ 21 h 84"/>
                  <a:gd name="T6" fmla="*/ 0 w 70"/>
                  <a:gd name="T7" fmla="*/ 77 h 84"/>
                  <a:gd name="T8" fmla="*/ 1 w 70"/>
                  <a:gd name="T9" fmla="*/ 80 h 84"/>
                  <a:gd name="T10" fmla="*/ 3 w 70"/>
                  <a:gd name="T11" fmla="*/ 83 h 84"/>
                  <a:gd name="T12" fmla="*/ 4 w 70"/>
                  <a:gd name="T13" fmla="*/ 84 h 84"/>
                  <a:gd name="T14" fmla="*/ 7 w 70"/>
                  <a:gd name="T15" fmla="*/ 84 h 84"/>
                  <a:gd name="T16" fmla="*/ 70 w 70"/>
                  <a:gd name="T17" fmla="*/ 84 h 84"/>
                  <a:gd name="T18" fmla="*/ 70 w 70"/>
                  <a:gd name="T19" fmla="*/ 7 h 84"/>
                  <a:gd name="T20" fmla="*/ 68 w 70"/>
                  <a:gd name="T21" fmla="*/ 5 h 84"/>
                  <a:gd name="T22" fmla="*/ 67 w 70"/>
                  <a:gd name="T23" fmla="*/ 2 h 84"/>
                  <a:gd name="T24" fmla="*/ 66 w 70"/>
                  <a:gd name="T25" fmla="*/ 0 h 84"/>
                  <a:gd name="T26" fmla="*/ 63 w 70"/>
                  <a:gd name="T27" fmla="*/ 0 h 84"/>
                  <a:gd name="T28" fmla="*/ 64 w 70"/>
                  <a:gd name="T29" fmla="*/ 79 h 84"/>
                  <a:gd name="T30" fmla="*/ 10 w 70"/>
                  <a:gd name="T31" fmla="*/ 79 h 84"/>
                  <a:gd name="T32" fmla="*/ 8 w 70"/>
                  <a:gd name="T33" fmla="*/ 79 h 84"/>
                  <a:gd name="T34" fmla="*/ 7 w 70"/>
                  <a:gd name="T35" fmla="*/ 77 h 84"/>
                  <a:gd name="T36" fmla="*/ 5 w 70"/>
                  <a:gd name="T37" fmla="*/ 76 h 84"/>
                  <a:gd name="T38" fmla="*/ 5 w 70"/>
                  <a:gd name="T39" fmla="*/ 75 h 84"/>
                  <a:gd name="T40" fmla="*/ 5 w 70"/>
                  <a:gd name="T41" fmla="*/ 24 h 84"/>
                  <a:gd name="T42" fmla="*/ 19 w 70"/>
                  <a:gd name="T43" fmla="*/ 24 h 84"/>
                  <a:gd name="T44" fmla="*/ 21 w 70"/>
                  <a:gd name="T45" fmla="*/ 24 h 84"/>
                  <a:gd name="T46" fmla="*/ 24 w 70"/>
                  <a:gd name="T47" fmla="*/ 23 h 84"/>
                  <a:gd name="T48" fmla="*/ 25 w 70"/>
                  <a:gd name="T49" fmla="*/ 21 h 84"/>
                  <a:gd name="T50" fmla="*/ 25 w 70"/>
                  <a:gd name="T51" fmla="*/ 19 h 84"/>
                  <a:gd name="T52" fmla="*/ 25 w 70"/>
                  <a:gd name="T53" fmla="*/ 6 h 84"/>
                  <a:gd name="T54" fmla="*/ 60 w 70"/>
                  <a:gd name="T55" fmla="*/ 6 h 84"/>
                  <a:gd name="T56" fmla="*/ 61 w 70"/>
                  <a:gd name="T57" fmla="*/ 6 h 84"/>
                  <a:gd name="T58" fmla="*/ 63 w 70"/>
                  <a:gd name="T59" fmla="*/ 6 h 84"/>
                  <a:gd name="T60" fmla="*/ 64 w 70"/>
                  <a:gd name="T61" fmla="*/ 9 h 84"/>
                  <a:gd name="T62" fmla="*/ 64 w 70"/>
                  <a:gd name="T63" fmla="*/ 10 h 84"/>
                  <a:gd name="T64" fmla="*/ 64 w 70"/>
                  <a:gd name="T65"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 h="84">
                    <a:moveTo>
                      <a:pt x="63" y="0"/>
                    </a:moveTo>
                    <a:lnTo>
                      <a:pt x="22" y="0"/>
                    </a:lnTo>
                    <a:lnTo>
                      <a:pt x="0" y="21"/>
                    </a:lnTo>
                    <a:lnTo>
                      <a:pt x="0" y="77"/>
                    </a:lnTo>
                    <a:lnTo>
                      <a:pt x="1" y="80"/>
                    </a:lnTo>
                    <a:lnTo>
                      <a:pt x="3" y="83"/>
                    </a:lnTo>
                    <a:lnTo>
                      <a:pt x="4" y="84"/>
                    </a:lnTo>
                    <a:lnTo>
                      <a:pt x="7" y="84"/>
                    </a:lnTo>
                    <a:lnTo>
                      <a:pt x="70" y="84"/>
                    </a:lnTo>
                    <a:lnTo>
                      <a:pt x="70" y="7"/>
                    </a:lnTo>
                    <a:lnTo>
                      <a:pt x="68" y="5"/>
                    </a:lnTo>
                    <a:lnTo>
                      <a:pt x="67" y="2"/>
                    </a:lnTo>
                    <a:lnTo>
                      <a:pt x="66" y="0"/>
                    </a:lnTo>
                    <a:lnTo>
                      <a:pt x="63" y="0"/>
                    </a:lnTo>
                    <a:close/>
                    <a:moveTo>
                      <a:pt x="64" y="79"/>
                    </a:moveTo>
                    <a:lnTo>
                      <a:pt x="10" y="79"/>
                    </a:lnTo>
                    <a:lnTo>
                      <a:pt x="8" y="79"/>
                    </a:lnTo>
                    <a:lnTo>
                      <a:pt x="7" y="77"/>
                    </a:lnTo>
                    <a:lnTo>
                      <a:pt x="5" y="76"/>
                    </a:lnTo>
                    <a:lnTo>
                      <a:pt x="5" y="75"/>
                    </a:lnTo>
                    <a:lnTo>
                      <a:pt x="5" y="24"/>
                    </a:lnTo>
                    <a:lnTo>
                      <a:pt x="19" y="24"/>
                    </a:lnTo>
                    <a:lnTo>
                      <a:pt x="21" y="24"/>
                    </a:lnTo>
                    <a:lnTo>
                      <a:pt x="24" y="23"/>
                    </a:lnTo>
                    <a:lnTo>
                      <a:pt x="25" y="21"/>
                    </a:lnTo>
                    <a:lnTo>
                      <a:pt x="25" y="19"/>
                    </a:lnTo>
                    <a:lnTo>
                      <a:pt x="25" y="6"/>
                    </a:lnTo>
                    <a:lnTo>
                      <a:pt x="60" y="6"/>
                    </a:lnTo>
                    <a:lnTo>
                      <a:pt x="61" y="6"/>
                    </a:lnTo>
                    <a:lnTo>
                      <a:pt x="63" y="6"/>
                    </a:lnTo>
                    <a:lnTo>
                      <a:pt x="64" y="9"/>
                    </a:lnTo>
                    <a:lnTo>
                      <a:pt x="64" y="10"/>
                    </a:lnTo>
                    <a:lnTo>
                      <a:pt x="64" y="79"/>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6" name="Group 385"/>
            <p:cNvGrpSpPr/>
            <p:nvPr/>
          </p:nvGrpSpPr>
          <p:grpSpPr>
            <a:xfrm>
              <a:off x="2042601" y="4857202"/>
              <a:ext cx="209550" cy="206375"/>
              <a:chOff x="3036897" y="4681394"/>
              <a:chExt cx="209550" cy="206375"/>
            </a:xfrm>
          </p:grpSpPr>
          <p:sp>
            <p:nvSpPr>
              <p:cNvPr id="336" name="Freeform 124"/>
              <p:cNvSpPr>
                <a:spLocks/>
              </p:cNvSpPr>
              <p:nvPr/>
            </p:nvSpPr>
            <p:spPr bwMode="auto">
              <a:xfrm>
                <a:off x="3036897" y="4714731"/>
                <a:ext cx="44450" cy="77788"/>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125"/>
              <p:cNvSpPr>
                <a:spLocks/>
              </p:cNvSpPr>
              <p:nvPr/>
            </p:nvSpPr>
            <p:spPr bwMode="auto">
              <a:xfrm>
                <a:off x="3092459" y="4714731"/>
                <a:ext cx="46038" cy="77788"/>
              </a:xfrm>
              <a:custGeom>
                <a:avLst/>
                <a:gdLst>
                  <a:gd name="T0" fmla="*/ 0 w 29"/>
                  <a:gd name="T1" fmla="*/ 17 h 49"/>
                  <a:gd name="T2" fmla="*/ 0 w 29"/>
                  <a:gd name="T3" fmla="*/ 49 h 49"/>
                  <a:gd name="T4" fmla="*/ 29 w 29"/>
                  <a:gd name="T5" fmla="*/ 32 h 49"/>
                  <a:gd name="T6" fmla="*/ 29 w 29"/>
                  <a:gd name="T7" fmla="*/ 0 h 49"/>
                  <a:gd name="T8" fmla="*/ 0 w 29"/>
                  <a:gd name="T9" fmla="*/ 17 h 49"/>
                </a:gdLst>
                <a:ahLst/>
                <a:cxnLst>
                  <a:cxn ang="0">
                    <a:pos x="T0" y="T1"/>
                  </a:cxn>
                  <a:cxn ang="0">
                    <a:pos x="T2" y="T3"/>
                  </a:cxn>
                  <a:cxn ang="0">
                    <a:pos x="T4" y="T5"/>
                  </a:cxn>
                  <a:cxn ang="0">
                    <a:pos x="T6" y="T7"/>
                  </a:cxn>
                  <a:cxn ang="0">
                    <a:pos x="T8" y="T9"/>
                  </a:cxn>
                </a:cxnLst>
                <a:rect l="0" t="0" r="r" b="b"/>
                <a:pathLst>
                  <a:path w="29" h="49">
                    <a:moveTo>
                      <a:pt x="0" y="17"/>
                    </a:moveTo>
                    <a:lnTo>
                      <a:pt x="0" y="49"/>
                    </a:lnTo>
                    <a:lnTo>
                      <a:pt x="29" y="32"/>
                    </a:lnTo>
                    <a:lnTo>
                      <a:pt x="29" y="0"/>
                    </a:lnTo>
                    <a:lnTo>
                      <a:pt x="0" y="1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126"/>
              <p:cNvSpPr>
                <a:spLocks/>
              </p:cNvSpPr>
              <p:nvPr/>
            </p:nvSpPr>
            <p:spPr bwMode="auto">
              <a:xfrm>
                <a:off x="3041659" y="4681394"/>
                <a:ext cx="88900" cy="50800"/>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27"/>
              <p:cNvSpPr>
                <a:spLocks/>
              </p:cNvSpPr>
              <p:nvPr/>
            </p:nvSpPr>
            <p:spPr bwMode="auto">
              <a:xfrm>
                <a:off x="3149609" y="4714731"/>
                <a:ext cx="44450" cy="77788"/>
              </a:xfrm>
              <a:custGeom>
                <a:avLst/>
                <a:gdLst>
                  <a:gd name="T0" fmla="*/ 28 w 28"/>
                  <a:gd name="T1" fmla="*/ 17 h 49"/>
                  <a:gd name="T2" fmla="*/ 28 w 28"/>
                  <a:gd name="T3" fmla="*/ 49 h 49"/>
                  <a:gd name="T4" fmla="*/ 0 w 28"/>
                  <a:gd name="T5" fmla="*/ 32 h 49"/>
                  <a:gd name="T6" fmla="*/ 0 w 28"/>
                  <a:gd name="T7" fmla="*/ 0 h 49"/>
                  <a:gd name="T8" fmla="*/ 28 w 28"/>
                  <a:gd name="T9" fmla="*/ 17 h 49"/>
                </a:gdLst>
                <a:ahLst/>
                <a:cxnLst>
                  <a:cxn ang="0">
                    <a:pos x="T0" y="T1"/>
                  </a:cxn>
                  <a:cxn ang="0">
                    <a:pos x="T2" y="T3"/>
                  </a:cxn>
                  <a:cxn ang="0">
                    <a:pos x="T4" y="T5"/>
                  </a:cxn>
                  <a:cxn ang="0">
                    <a:pos x="T6" y="T7"/>
                  </a:cxn>
                  <a:cxn ang="0">
                    <a:pos x="T8" y="T9"/>
                  </a:cxn>
                </a:cxnLst>
                <a:rect l="0" t="0" r="r" b="b"/>
                <a:pathLst>
                  <a:path w="28" h="49">
                    <a:moveTo>
                      <a:pt x="28" y="17"/>
                    </a:moveTo>
                    <a:lnTo>
                      <a:pt x="28" y="49"/>
                    </a:lnTo>
                    <a:lnTo>
                      <a:pt x="0" y="32"/>
                    </a:lnTo>
                    <a:lnTo>
                      <a:pt x="0" y="0"/>
                    </a:lnTo>
                    <a:lnTo>
                      <a:pt x="28" y="1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28"/>
              <p:cNvSpPr>
                <a:spLocks/>
              </p:cNvSpPr>
              <p:nvPr/>
            </p:nvSpPr>
            <p:spPr bwMode="auto">
              <a:xfrm>
                <a:off x="3205172" y="4714731"/>
                <a:ext cx="41275" cy="77788"/>
              </a:xfrm>
              <a:custGeom>
                <a:avLst/>
                <a:gdLst>
                  <a:gd name="T0" fmla="*/ 0 w 26"/>
                  <a:gd name="T1" fmla="*/ 17 h 49"/>
                  <a:gd name="T2" fmla="*/ 0 w 26"/>
                  <a:gd name="T3" fmla="*/ 49 h 49"/>
                  <a:gd name="T4" fmla="*/ 26 w 26"/>
                  <a:gd name="T5" fmla="*/ 32 h 49"/>
                  <a:gd name="T6" fmla="*/ 26 w 26"/>
                  <a:gd name="T7" fmla="*/ 0 h 49"/>
                  <a:gd name="T8" fmla="*/ 0 w 26"/>
                  <a:gd name="T9" fmla="*/ 17 h 49"/>
                </a:gdLst>
                <a:ahLst/>
                <a:cxnLst>
                  <a:cxn ang="0">
                    <a:pos x="T0" y="T1"/>
                  </a:cxn>
                  <a:cxn ang="0">
                    <a:pos x="T2" y="T3"/>
                  </a:cxn>
                  <a:cxn ang="0">
                    <a:pos x="T4" y="T5"/>
                  </a:cxn>
                  <a:cxn ang="0">
                    <a:pos x="T6" y="T7"/>
                  </a:cxn>
                  <a:cxn ang="0">
                    <a:pos x="T8" y="T9"/>
                  </a:cxn>
                </a:cxnLst>
                <a:rect l="0" t="0" r="r" b="b"/>
                <a:pathLst>
                  <a:path w="26" h="49">
                    <a:moveTo>
                      <a:pt x="0" y="17"/>
                    </a:moveTo>
                    <a:lnTo>
                      <a:pt x="0" y="49"/>
                    </a:lnTo>
                    <a:lnTo>
                      <a:pt x="26" y="32"/>
                    </a:lnTo>
                    <a:lnTo>
                      <a:pt x="26" y="0"/>
                    </a:lnTo>
                    <a:lnTo>
                      <a:pt x="0" y="1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9"/>
              <p:cNvSpPr>
                <a:spLocks/>
              </p:cNvSpPr>
              <p:nvPr/>
            </p:nvSpPr>
            <p:spPr bwMode="auto">
              <a:xfrm>
                <a:off x="3152784" y="4681394"/>
                <a:ext cx="88900" cy="50800"/>
              </a:xfrm>
              <a:custGeom>
                <a:avLst/>
                <a:gdLst>
                  <a:gd name="T0" fmla="*/ 28 w 56"/>
                  <a:gd name="T1" fmla="*/ 32 h 32"/>
                  <a:gd name="T2" fmla="*/ 0 w 56"/>
                  <a:gd name="T3" fmla="*/ 16 h 32"/>
                  <a:gd name="T4" fmla="*/ 28 w 56"/>
                  <a:gd name="T5" fmla="*/ 0 h 32"/>
                  <a:gd name="T6" fmla="*/ 56 w 56"/>
                  <a:gd name="T7" fmla="*/ 16 h 32"/>
                  <a:gd name="T8" fmla="*/ 28 w 56"/>
                  <a:gd name="T9" fmla="*/ 32 h 32"/>
                </a:gdLst>
                <a:ahLst/>
                <a:cxnLst>
                  <a:cxn ang="0">
                    <a:pos x="T0" y="T1"/>
                  </a:cxn>
                  <a:cxn ang="0">
                    <a:pos x="T2" y="T3"/>
                  </a:cxn>
                  <a:cxn ang="0">
                    <a:pos x="T4" y="T5"/>
                  </a:cxn>
                  <a:cxn ang="0">
                    <a:pos x="T6" y="T7"/>
                  </a:cxn>
                  <a:cxn ang="0">
                    <a:pos x="T8" y="T9"/>
                  </a:cxn>
                </a:cxnLst>
                <a:rect l="0" t="0" r="r" b="b"/>
                <a:pathLst>
                  <a:path w="56" h="32">
                    <a:moveTo>
                      <a:pt x="28" y="32"/>
                    </a:moveTo>
                    <a:lnTo>
                      <a:pt x="0" y="16"/>
                    </a:lnTo>
                    <a:lnTo>
                      <a:pt x="28" y="0"/>
                    </a:lnTo>
                    <a:lnTo>
                      <a:pt x="56" y="16"/>
                    </a:lnTo>
                    <a:lnTo>
                      <a:pt x="28" y="3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30"/>
              <p:cNvSpPr>
                <a:spLocks/>
              </p:cNvSpPr>
              <p:nvPr/>
            </p:nvSpPr>
            <p:spPr bwMode="auto">
              <a:xfrm>
                <a:off x="3092459" y="4813156"/>
                <a:ext cx="46038" cy="74613"/>
              </a:xfrm>
              <a:custGeom>
                <a:avLst/>
                <a:gdLst>
                  <a:gd name="T0" fmla="*/ 29 w 29"/>
                  <a:gd name="T1" fmla="*/ 15 h 47"/>
                  <a:gd name="T2" fmla="*/ 29 w 29"/>
                  <a:gd name="T3" fmla="*/ 47 h 47"/>
                  <a:gd name="T4" fmla="*/ 0 w 29"/>
                  <a:gd name="T5" fmla="*/ 31 h 47"/>
                  <a:gd name="T6" fmla="*/ 0 w 29"/>
                  <a:gd name="T7" fmla="*/ 0 h 47"/>
                  <a:gd name="T8" fmla="*/ 29 w 29"/>
                  <a:gd name="T9" fmla="*/ 15 h 47"/>
                </a:gdLst>
                <a:ahLst/>
                <a:cxnLst>
                  <a:cxn ang="0">
                    <a:pos x="T0" y="T1"/>
                  </a:cxn>
                  <a:cxn ang="0">
                    <a:pos x="T2" y="T3"/>
                  </a:cxn>
                  <a:cxn ang="0">
                    <a:pos x="T4" y="T5"/>
                  </a:cxn>
                  <a:cxn ang="0">
                    <a:pos x="T6" y="T7"/>
                  </a:cxn>
                  <a:cxn ang="0">
                    <a:pos x="T8" y="T9"/>
                  </a:cxn>
                </a:cxnLst>
                <a:rect l="0" t="0" r="r" b="b"/>
                <a:pathLst>
                  <a:path w="29" h="47">
                    <a:moveTo>
                      <a:pt x="29" y="15"/>
                    </a:moveTo>
                    <a:lnTo>
                      <a:pt x="29" y="47"/>
                    </a:lnTo>
                    <a:lnTo>
                      <a:pt x="0" y="31"/>
                    </a:lnTo>
                    <a:lnTo>
                      <a:pt x="0" y="0"/>
                    </a:lnTo>
                    <a:lnTo>
                      <a:pt x="29" y="1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31"/>
              <p:cNvSpPr>
                <a:spLocks/>
              </p:cNvSpPr>
              <p:nvPr/>
            </p:nvSpPr>
            <p:spPr bwMode="auto">
              <a:xfrm>
                <a:off x="3149609" y="4813156"/>
                <a:ext cx="44450" cy="74613"/>
              </a:xfrm>
              <a:custGeom>
                <a:avLst/>
                <a:gdLst>
                  <a:gd name="T0" fmla="*/ 0 w 28"/>
                  <a:gd name="T1" fmla="*/ 15 h 47"/>
                  <a:gd name="T2" fmla="*/ 0 w 28"/>
                  <a:gd name="T3" fmla="*/ 47 h 47"/>
                  <a:gd name="T4" fmla="*/ 28 w 28"/>
                  <a:gd name="T5" fmla="*/ 31 h 47"/>
                  <a:gd name="T6" fmla="*/ 28 w 28"/>
                  <a:gd name="T7" fmla="*/ 0 h 47"/>
                  <a:gd name="T8" fmla="*/ 0 w 28"/>
                  <a:gd name="T9" fmla="*/ 15 h 47"/>
                </a:gdLst>
                <a:ahLst/>
                <a:cxnLst>
                  <a:cxn ang="0">
                    <a:pos x="T0" y="T1"/>
                  </a:cxn>
                  <a:cxn ang="0">
                    <a:pos x="T2" y="T3"/>
                  </a:cxn>
                  <a:cxn ang="0">
                    <a:pos x="T4" y="T5"/>
                  </a:cxn>
                  <a:cxn ang="0">
                    <a:pos x="T6" y="T7"/>
                  </a:cxn>
                  <a:cxn ang="0">
                    <a:pos x="T8" y="T9"/>
                  </a:cxn>
                </a:cxnLst>
                <a:rect l="0" t="0" r="r" b="b"/>
                <a:pathLst>
                  <a:path w="28" h="47">
                    <a:moveTo>
                      <a:pt x="0" y="15"/>
                    </a:moveTo>
                    <a:lnTo>
                      <a:pt x="0" y="47"/>
                    </a:lnTo>
                    <a:lnTo>
                      <a:pt x="28" y="31"/>
                    </a:lnTo>
                    <a:lnTo>
                      <a:pt x="28" y="0"/>
                    </a:lnTo>
                    <a:lnTo>
                      <a:pt x="0" y="1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32"/>
              <p:cNvSpPr>
                <a:spLocks/>
              </p:cNvSpPr>
              <p:nvPr/>
            </p:nvSpPr>
            <p:spPr bwMode="auto">
              <a:xfrm>
                <a:off x="3097222" y="4776644"/>
                <a:ext cx="88900" cy="52388"/>
              </a:xfrm>
              <a:custGeom>
                <a:avLst/>
                <a:gdLst>
                  <a:gd name="T0" fmla="*/ 28 w 56"/>
                  <a:gd name="T1" fmla="*/ 33 h 33"/>
                  <a:gd name="T2" fmla="*/ 0 w 56"/>
                  <a:gd name="T3" fmla="*/ 16 h 33"/>
                  <a:gd name="T4" fmla="*/ 28 w 56"/>
                  <a:gd name="T5" fmla="*/ 0 h 33"/>
                  <a:gd name="T6" fmla="*/ 56 w 56"/>
                  <a:gd name="T7" fmla="*/ 16 h 33"/>
                  <a:gd name="T8" fmla="*/ 28 w 56"/>
                  <a:gd name="T9" fmla="*/ 33 h 33"/>
                </a:gdLst>
                <a:ahLst/>
                <a:cxnLst>
                  <a:cxn ang="0">
                    <a:pos x="T0" y="T1"/>
                  </a:cxn>
                  <a:cxn ang="0">
                    <a:pos x="T2" y="T3"/>
                  </a:cxn>
                  <a:cxn ang="0">
                    <a:pos x="T4" y="T5"/>
                  </a:cxn>
                  <a:cxn ang="0">
                    <a:pos x="T6" y="T7"/>
                  </a:cxn>
                  <a:cxn ang="0">
                    <a:pos x="T8" y="T9"/>
                  </a:cxn>
                </a:cxnLst>
                <a:rect l="0" t="0" r="r" b="b"/>
                <a:pathLst>
                  <a:path w="56" h="33">
                    <a:moveTo>
                      <a:pt x="28" y="33"/>
                    </a:moveTo>
                    <a:lnTo>
                      <a:pt x="0" y="16"/>
                    </a:lnTo>
                    <a:lnTo>
                      <a:pt x="28" y="0"/>
                    </a:lnTo>
                    <a:lnTo>
                      <a:pt x="56" y="16"/>
                    </a:lnTo>
                    <a:lnTo>
                      <a:pt x="28" y="33"/>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7" name="Group 386"/>
            <p:cNvGrpSpPr/>
            <p:nvPr/>
          </p:nvGrpSpPr>
          <p:grpSpPr>
            <a:xfrm>
              <a:off x="1980688" y="5301500"/>
              <a:ext cx="182563" cy="104775"/>
              <a:chOff x="3041659" y="4935394"/>
              <a:chExt cx="182563" cy="104775"/>
            </a:xfrm>
          </p:grpSpPr>
          <p:sp>
            <p:nvSpPr>
              <p:cNvPr id="345" name="Freeform 133"/>
              <p:cNvSpPr>
                <a:spLocks/>
              </p:cNvSpPr>
              <p:nvPr/>
            </p:nvSpPr>
            <p:spPr bwMode="auto">
              <a:xfrm>
                <a:off x="3046422" y="4935394"/>
                <a:ext cx="17463" cy="41275"/>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6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3" y="5"/>
                      <a:pt x="2" y="6"/>
                    </a:cubicBezTo>
                    <a:cubicBezTo>
                      <a:pt x="2" y="6"/>
                      <a:pt x="1" y="6"/>
                      <a:pt x="1" y="6"/>
                    </a:cubicBezTo>
                    <a:cubicBezTo>
                      <a:pt x="1" y="6"/>
                      <a:pt x="0" y="6"/>
                      <a:pt x="0" y="6"/>
                    </a:cubicBezTo>
                    <a:cubicBezTo>
                      <a:pt x="0" y="2"/>
                      <a:pt x="0" y="2"/>
                      <a:pt x="0" y="2"/>
                    </a:cubicBezTo>
                    <a:cubicBezTo>
                      <a:pt x="1" y="2"/>
                      <a:pt x="2" y="2"/>
                      <a:pt x="3" y="1"/>
                    </a:cubicBezTo>
                    <a:cubicBezTo>
                      <a:pt x="4" y="1"/>
                      <a:pt x="5" y="0"/>
                      <a:pt x="6"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34"/>
              <p:cNvSpPr>
                <a:spLocks noEditPoints="1"/>
              </p:cNvSpPr>
              <p:nvPr/>
            </p:nvSpPr>
            <p:spPr bwMode="auto">
              <a:xfrm>
                <a:off x="3079759" y="4935394"/>
                <a:ext cx="33338" cy="41275"/>
              </a:xfrm>
              <a:custGeom>
                <a:avLst/>
                <a:gdLst>
                  <a:gd name="T0" fmla="*/ 8 w 15"/>
                  <a:gd name="T1" fmla="*/ 19 h 19"/>
                  <a:gd name="T2" fmla="*/ 0 w 15"/>
                  <a:gd name="T3" fmla="*/ 10 h 19"/>
                  <a:gd name="T4" fmla="*/ 2 w 15"/>
                  <a:gd name="T5" fmla="*/ 2 h 19"/>
                  <a:gd name="T6" fmla="*/ 8 w 15"/>
                  <a:gd name="T7" fmla="*/ 0 h 19"/>
                  <a:gd name="T8" fmla="*/ 15 w 15"/>
                  <a:gd name="T9" fmla="*/ 10 h 19"/>
                  <a:gd name="T10" fmla="*/ 13 w 15"/>
                  <a:gd name="T11" fmla="*/ 17 h 19"/>
                  <a:gd name="T12" fmla="*/ 8 w 15"/>
                  <a:gd name="T13" fmla="*/ 19 h 19"/>
                  <a:gd name="T14" fmla="*/ 8 w 15"/>
                  <a:gd name="T15" fmla="*/ 3 h 19"/>
                  <a:gd name="T16" fmla="*/ 5 w 15"/>
                  <a:gd name="T17" fmla="*/ 10 h 19"/>
                  <a:gd name="T18" fmla="*/ 8 w 15"/>
                  <a:gd name="T19" fmla="*/ 16 h 19"/>
                  <a:gd name="T20" fmla="*/ 10 w 15"/>
                  <a:gd name="T21" fmla="*/ 10 h 19"/>
                  <a:gd name="T22" fmla="*/ 8 w 15"/>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9">
                    <a:moveTo>
                      <a:pt x="8" y="19"/>
                    </a:moveTo>
                    <a:cubicBezTo>
                      <a:pt x="2" y="19"/>
                      <a:pt x="0" y="17"/>
                      <a:pt x="0" y="10"/>
                    </a:cubicBezTo>
                    <a:cubicBezTo>
                      <a:pt x="0" y="6"/>
                      <a:pt x="1" y="4"/>
                      <a:pt x="2" y="2"/>
                    </a:cubicBezTo>
                    <a:cubicBezTo>
                      <a:pt x="3" y="1"/>
                      <a:pt x="5" y="0"/>
                      <a:pt x="8" y="0"/>
                    </a:cubicBezTo>
                    <a:cubicBezTo>
                      <a:pt x="12" y="0"/>
                      <a:pt x="15" y="3"/>
                      <a:pt x="15" y="10"/>
                    </a:cubicBezTo>
                    <a:cubicBezTo>
                      <a:pt x="15" y="13"/>
                      <a:pt x="14" y="15"/>
                      <a:pt x="13" y="17"/>
                    </a:cubicBezTo>
                    <a:cubicBezTo>
                      <a:pt x="11" y="19"/>
                      <a:pt x="10" y="19"/>
                      <a:pt x="8" y="19"/>
                    </a:cubicBezTo>
                    <a:close/>
                    <a:moveTo>
                      <a:pt x="8" y="3"/>
                    </a:moveTo>
                    <a:cubicBezTo>
                      <a:pt x="5" y="3"/>
                      <a:pt x="5" y="5"/>
                      <a:pt x="5" y="10"/>
                    </a:cubicBezTo>
                    <a:cubicBezTo>
                      <a:pt x="5" y="14"/>
                      <a:pt x="5" y="16"/>
                      <a:pt x="8" y="16"/>
                    </a:cubicBezTo>
                    <a:cubicBezTo>
                      <a:pt x="9" y="16"/>
                      <a:pt x="10" y="14"/>
                      <a:pt x="10" y="10"/>
                    </a:cubicBezTo>
                    <a:cubicBezTo>
                      <a:pt x="10" y="5"/>
                      <a:pt x="9" y="3"/>
                      <a:pt x="8"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35"/>
              <p:cNvSpPr>
                <a:spLocks/>
              </p:cNvSpPr>
              <p:nvPr/>
            </p:nvSpPr>
            <p:spPr bwMode="auto">
              <a:xfrm>
                <a:off x="3122622" y="4935394"/>
                <a:ext cx="17463" cy="41275"/>
              </a:xfrm>
              <a:custGeom>
                <a:avLst/>
                <a:gdLst>
                  <a:gd name="T0" fmla="*/ 8 w 8"/>
                  <a:gd name="T1" fmla="*/ 0 h 19"/>
                  <a:gd name="T2" fmla="*/ 8 w 8"/>
                  <a:gd name="T3" fmla="*/ 19 h 19"/>
                  <a:gd name="T4" fmla="*/ 4 w 8"/>
                  <a:gd name="T5" fmla="*/ 19 h 19"/>
                  <a:gd name="T6" fmla="*/ 4 w 8"/>
                  <a:gd name="T7" fmla="*/ 4 h 19"/>
                  <a:gd name="T8" fmla="*/ 3 w 8"/>
                  <a:gd name="T9" fmla="*/ 5 h 19"/>
                  <a:gd name="T10" fmla="*/ 2 w 8"/>
                  <a:gd name="T11" fmla="*/ 6 h 19"/>
                  <a:gd name="T12" fmla="*/ 1 w 8"/>
                  <a:gd name="T13" fmla="*/ 6 h 19"/>
                  <a:gd name="T14" fmla="*/ 0 w 8"/>
                  <a:gd name="T15" fmla="*/ 6 h 19"/>
                  <a:gd name="T16" fmla="*/ 0 w 8"/>
                  <a:gd name="T17" fmla="*/ 2 h 19"/>
                  <a:gd name="T18" fmla="*/ 3 w 8"/>
                  <a:gd name="T19" fmla="*/ 1 h 19"/>
                  <a:gd name="T20" fmla="*/ 5 w 8"/>
                  <a:gd name="T21" fmla="*/ 0 h 19"/>
                  <a:gd name="T22" fmla="*/ 8 w 8"/>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0"/>
                    </a:moveTo>
                    <a:cubicBezTo>
                      <a:pt x="8" y="19"/>
                      <a:pt x="8" y="19"/>
                      <a:pt x="8" y="19"/>
                    </a:cubicBezTo>
                    <a:cubicBezTo>
                      <a:pt x="4" y="19"/>
                      <a:pt x="4" y="19"/>
                      <a:pt x="4" y="19"/>
                    </a:cubicBezTo>
                    <a:cubicBezTo>
                      <a:pt x="4" y="4"/>
                      <a:pt x="4" y="4"/>
                      <a:pt x="4" y="4"/>
                    </a:cubicBezTo>
                    <a:cubicBezTo>
                      <a:pt x="4" y="4"/>
                      <a:pt x="3" y="5"/>
                      <a:pt x="3" y="5"/>
                    </a:cubicBezTo>
                    <a:cubicBezTo>
                      <a:pt x="3" y="5"/>
                      <a:pt x="2" y="5"/>
                      <a:pt x="2" y="6"/>
                    </a:cubicBezTo>
                    <a:cubicBezTo>
                      <a:pt x="2" y="6"/>
                      <a:pt x="1" y="6"/>
                      <a:pt x="1" y="6"/>
                    </a:cubicBezTo>
                    <a:cubicBezTo>
                      <a:pt x="0" y="6"/>
                      <a:pt x="0" y="6"/>
                      <a:pt x="0" y="6"/>
                    </a:cubicBezTo>
                    <a:cubicBezTo>
                      <a:pt x="0" y="2"/>
                      <a:pt x="0" y="2"/>
                      <a:pt x="0" y="2"/>
                    </a:cubicBezTo>
                    <a:cubicBezTo>
                      <a:pt x="1" y="2"/>
                      <a:pt x="2" y="2"/>
                      <a:pt x="3" y="1"/>
                    </a:cubicBezTo>
                    <a:cubicBezTo>
                      <a:pt x="4" y="1"/>
                      <a:pt x="5" y="0"/>
                      <a:pt x="5" y="0"/>
                    </a:cubicBezTo>
                    <a:lnTo>
                      <a:pt x="8"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36"/>
              <p:cNvSpPr>
                <a:spLocks noEditPoints="1"/>
              </p:cNvSpPr>
              <p:nvPr/>
            </p:nvSpPr>
            <p:spPr bwMode="auto">
              <a:xfrm>
                <a:off x="3041659" y="4995719"/>
                <a:ext cx="31750" cy="44450"/>
              </a:xfrm>
              <a:custGeom>
                <a:avLst/>
                <a:gdLst>
                  <a:gd name="T0" fmla="*/ 7 w 14"/>
                  <a:gd name="T1" fmla="*/ 20 h 20"/>
                  <a:gd name="T2" fmla="*/ 0 w 14"/>
                  <a:gd name="T3" fmla="*/ 10 h 20"/>
                  <a:gd name="T4" fmla="*/ 2 w 14"/>
                  <a:gd name="T5" fmla="*/ 3 h 20"/>
                  <a:gd name="T6" fmla="*/ 8 w 14"/>
                  <a:gd name="T7" fmla="*/ 0 h 20"/>
                  <a:gd name="T8" fmla="*/ 14 w 14"/>
                  <a:gd name="T9" fmla="*/ 10 h 20"/>
                  <a:gd name="T10" fmla="*/ 13 w 14"/>
                  <a:gd name="T11" fmla="*/ 18 h 20"/>
                  <a:gd name="T12" fmla="*/ 7 w 14"/>
                  <a:gd name="T13" fmla="*/ 20 h 20"/>
                  <a:gd name="T14" fmla="*/ 7 w 14"/>
                  <a:gd name="T15" fmla="*/ 4 h 20"/>
                  <a:gd name="T16" fmla="*/ 4 w 14"/>
                  <a:gd name="T17" fmla="*/ 10 h 20"/>
                  <a:gd name="T18" fmla="*/ 7 w 14"/>
                  <a:gd name="T19" fmla="*/ 17 h 20"/>
                  <a:gd name="T20" fmla="*/ 10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1" y="5"/>
                      <a:pt x="2" y="3"/>
                    </a:cubicBezTo>
                    <a:cubicBezTo>
                      <a:pt x="3" y="1"/>
                      <a:pt x="5" y="0"/>
                      <a:pt x="8" y="0"/>
                    </a:cubicBezTo>
                    <a:cubicBezTo>
                      <a:pt x="12" y="0"/>
                      <a:pt x="14" y="4"/>
                      <a:pt x="14" y="10"/>
                    </a:cubicBezTo>
                    <a:cubicBezTo>
                      <a:pt x="14" y="13"/>
                      <a:pt x="14" y="16"/>
                      <a:pt x="13" y="18"/>
                    </a:cubicBezTo>
                    <a:cubicBezTo>
                      <a:pt x="11" y="19"/>
                      <a:pt x="9" y="20"/>
                      <a:pt x="7" y="20"/>
                    </a:cubicBezTo>
                    <a:close/>
                    <a:moveTo>
                      <a:pt x="7" y="4"/>
                    </a:moveTo>
                    <a:cubicBezTo>
                      <a:pt x="6" y="4"/>
                      <a:pt x="4" y="6"/>
                      <a:pt x="4" y="10"/>
                    </a:cubicBezTo>
                    <a:cubicBezTo>
                      <a:pt x="4" y="15"/>
                      <a:pt x="6" y="17"/>
                      <a:pt x="7" y="17"/>
                    </a:cubicBezTo>
                    <a:cubicBezTo>
                      <a:pt x="9" y="17"/>
                      <a:pt x="10" y="15"/>
                      <a:pt x="10" y="10"/>
                    </a:cubicBezTo>
                    <a:cubicBezTo>
                      <a:pt x="10" y="6"/>
                      <a:pt x="9"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137"/>
              <p:cNvSpPr>
                <a:spLocks/>
              </p:cNvSpPr>
              <p:nvPr/>
            </p:nvSpPr>
            <p:spPr bwMode="auto">
              <a:xfrm>
                <a:off x="3084522" y="4995719"/>
                <a:ext cx="19050" cy="44450"/>
              </a:xfrm>
              <a:custGeom>
                <a:avLst/>
                <a:gdLst>
                  <a:gd name="T0" fmla="*/ 9 w 9"/>
                  <a:gd name="T1" fmla="*/ 0 h 20"/>
                  <a:gd name="T2" fmla="*/ 9 w 9"/>
                  <a:gd name="T3" fmla="*/ 20 h 20"/>
                  <a:gd name="T4" fmla="*/ 4 w 9"/>
                  <a:gd name="T5" fmla="*/ 20 h 20"/>
                  <a:gd name="T6" fmla="*/ 4 w 9"/>
                  <a:gd name="T7" fmla="*/ 5 h 20"/>
                  <a:gd name="T8" fmla="*/ 4 w 9"/>
                  <a:gd name="T9" fmla="*/ 6 h 20"/>
                  <a:gd name="T10" fmla="*/ 3 w 9"/>
                  <a:gd name="T11" fmla="*/ 6 h 20"/>
                  <a:gd name="T12" fmla="*/ 1 w 9"/>
                  <a:gd name="T13" fmla="*/ 6 h 20"/>
                  <a:gd name="T14" fmla="*/ 0 w 9"/>
                  <a:gd name="T15" fmla="*/ 7 h 20"/>
                  <a:gd name="T16" fmla="*/ 0 w 9"/>
                  <a:gd name="T17" fmla="*/ 3 h 20"/>
                  <a:gd name="T18" fmla="*/ 4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4" y="20"/>
                      <a:pt x="4" y="20"/>
                      <a:pt x="4" y="20"/>
                    </a:cubicBezTo>
                    <a:cubicBezTo>
                      <a:pt x="4" y="5"/>
                      <a:pt x="4" y="5"/>
                      <a:pt x="4" y="5"/>
                    </a:cubicBezTo>
                    <a:cubicBezTo>
                      <a:pt x="4" y="5"/>
                      <a:pt x="4" y="6"/>
                      <a:pt x="4" y="6"/>
                    </a:cubicBezTo>
                    <a:cubicBezTo>
                      <a:pt x="4" y="6"/>
                      <a:pt x="3" y="6"/>
                      <a:pt x="3" y="6"/>
                    </a:cubicBezTo>
                    <a:cubicBezTo>
                      <a:pt x="2" y="6"/>
                      <a:pt x="2" y="6"/>
                      <a:pt x="1" y="6"/>
                    </a:cubicBezTo>
                    <a:cubicBezTo>
                      <a:pt x="1" y="7"/>
                      <a:pt x="1" y="7"/>
                      <a:pt x="0" y="7"/>
                    </a:cubicBezTo>
                    <a:cubicBezTo>
                      <a:pt x="0" y="3"/>
                      <a:pt x="0" y="3"/>
                      <a:pt x="0" y="3"/>
                    </a:cubicBezTo>
                    <a:cubicBezTo>
                      <a:pt x="1" y="3"/>
                      <a:pt x="3" y="2"/>
                      <a:pt x="4" y="2"/>
                    </a:cubicBezTo>
                    <a:cubicBezTo>
                      <a:pt x="4" y="2"/>
                      <a:pt x="6" y="1"/>
                      <a:pt x="6" y="0"/>
                    </a:cubicBezTo>
                    <a:lnTo>
                      <a:pt x="9"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138"/>
              <p:cNvSpPr>
                <a:spLocks noEditPoints="1"/>
              </p:cNvSpPr>
              <p:nvPr/>
            </p:nvSpPr>
            <p:spPr bwMode="auto">
              <a:xfrm>
                <a:off x="3117859" y="4995719"/>
                <a:ext cx="31750" cy="44450"/>
              </a:xfrm>
              <a:custGeom>
                <a:avLst/>
                <a:gdLst>
                  <a:gd name="T0" fmla="*/ 6 w 14"/>
                  <a:gd name="T1" fmla="*/ 20 h 20"/>
                  <a:gd name="T2" fmla="*/ 0 w 14"/>
                  <a:gd name="T3" fmla="*/ 10 h 20"/>
                  <a:gd name="T4" fmla="*/ 1 w 14"/>
                  <a:gd name="T5" fmla="*/ 3 h 20"/>
                  <a:gd name="T6" fmla="*/ 7 w 14"/>
                  <a:gd name="T7" fmla="*/ 0 h 20"/>
                  <a:gd name="T8" fmla="*/ 14 w 14"/>
                  <a:gd name="T9" fmla="*/ 10 h 20"/>
                  <a:gd name="T10" fmla="*/ 12 w 14"/>
                  <a:gd name="T11" fmla="*/ 18 h 20"/>
                  <a:gd name="T12" fmla="*/ 6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6" y="20"/>
                    </a:moveTo>
                    <a:cubicBezTo>
                      <a:pt x="2" y="20"/>
                      <a:pt x="0" y="17"/>
                      <a:pt x="0" y="10"/>
                    </a:cubicBezTo>
                    <a:cubicBezTo>
                      <a:pt x="0" y="7"/>
                      <a:pt x="0" y="5"/>
                      <a:pt x="1" y="3"/>
                    </a:cubicBezTo>
                    <a:cubicBezTo>
                      <a:pt x="3" y="1"/>
                      <a:pt x="5" y="0"/>
                      <a:pt x="7" y="0"/>
                    </a:cubicBezTo>
                    <a:cubicBezTo>
                      <a:pt x="11" y="0"/>
                      <a:pt x="14" y="4"/>
                      <a:pt x="14" y="10"/>
                    </a:cubicBezTo>
                    <a:cubicBezTo>
                      <a:pt x="14" y="13"/>
                      <a:pt x="13" y="16"/>
                      <a:pt x="12" y="18"/>
                    </a:cubicBezTo>
                    <a:cubicBezTo>
                      <a:pt x="10" y="19"/>
                      <a:pt x="9" y="20"/>
                      <a:pt x="6" y="20"/>
                    </a:cubicBezTo>
                    <a:close/>
                    <a:moveTo>
                      <a:pt x="7" y="4"/>
                    </a:moveTo>
                    <a:cubicBezTo>
                      <a:pt x="5" y="4"/>
                      <a:pt x="4" y="6"/>
                      <a:pt x="4" y="10"/>
                    </a:cubicBezTo>
                    <a:cubicBezTo>
                      <a:pt x="4" y="15"/>
                      <a:pt x="5" y="17"/>
                      <a:pt x="7" y="17"/>
                    </a:cubicBezTo>
                    <a:cubicBezTo>
                      <a:pt x="8" y="17"/>
                      <a:pt x="9" y="15"/>
                      <a:pt x="9" y="10"/>
                    </a:cubicBezTo>
                    <a:cubicBezTo>
                      <a:pt x="9" y="6"/>
                      <a:pt x="8"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142"/>
              <p:cNvSpPr>
                <a:spLocks/>
              </p:cNvSpPr>
              <p:nvPr/>
            </p:nvSpPr>
            <p:spPr bwMode="auto">
              <a:xfrm>
                <a:off x="3195647" y="4935394"/>
                <a:ext cx="22225" cy="41275"/>
              </a:xfrm>
              <a:custGeom>
                <a:avLst/>
                <a:gdLst>
                  <a:gd name="T0" fmla="*/ 10 w 10"/>
                  <a:gd name="T1" fmla="*/ 0 h 19"/>
                  <a:gd name="T2" fmla="*/ 10 w 10"/>
                  <a:gd name="T3" fmla="*/ 19 h 19"/>
                  <a:gd name="T4" fmla="*/ 5 w 10"/>
                  <a:gd name="T5" fmla="*/ 19 h 19"/>
                  <a:gd name="T6" fmla="*/ 5 w 10"/>
                  <a:gd name="T7" fmla="*/ 4 h 19"/>
                  <a:gd name="T8" fmla="*/ 4 w 10"/>
                  <a:gd name="T9" fmla="*/ 5 h 19"/>
                  <a:gd name="T10" fmla="*/ 3 w 10"/>
                  <a:gd name="T11" fmla="*/ 6 h 19"/>
                  <a:gd name="T12" fmla="*/ 2 w 10"/>
                  <a:gd name="T13" fmla="*/ 6 h 19"/>
                  <a:gd name="T14" fmla="*/ 0 w 10"/>
                  <a:gd name="T15" fmla="*/ 6 h 19"/>
                  <a:gd name="T16" fmla="*/ 0 w 10"/>
                  <a:gd name="T17" fmla="*/ 2 h 19"/>
                  <a:gd name="T18" fmla="*/ 4 w 10"/>
                  <a:gd name="T19" fmla="*/ 1 h 19"/>
                  <a:gd name="T20" fmla="*/ 7 w 10"/>
                  <a:gd name="T21" fmla="*/ 0 h 19"/>
                  <a:gd name="T22" fmla="*/ 10 w 10"/>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9">
                    <a:moveTo>
                      <a:pt x="10" y="0"/>
                    </a:moveTo>
                    <a:cubicBezTo>
                      <a:pt x="10" y="19"/>
                      <a:pt x="10" y="19"/>
                      <a:pt x="10" y="19"/>
                    </a:cubicBezTo>
                    <a:cubicBezTo>
                      <a:pt x="5" y="19"/>
                      <a:pt x="5" y="19"/>
                      <a:pt x="5" y="19"/>
                    </a:cubicBezTo>
                    <a:cubicBezTo>
                      <a:pt x="5" y="4"/>
                      <a:pt x="5" y="4"/>
                      <a:pt x="5" y="4"/>
                    </a:cubicBezTo>
                    <a:cubicBezTo>
                      <a:pt x="5" y="4"/>
                      <a:pt x="4" y="5"/>
                      <a:pt x="4" y="5"/>
                    </a:cubicBezTo>
                    <a:cubicBezTo>
                      <a:pt x="4" y="5"/>
                      <a:pt x="3" y="5"/>
                      <a:pt x="3" y="6"/>
                    </a:cubicBezTo>
                    <a:cubicBezTo>
                      <a:pt x="3" y="6"/>
                      <a:pt x="2" y="6"/>
                      <a:pt x="2" y="6"/>
                    </a:cubicBezTo>
                    <a:cubicBezTo>
                      <a:pt x="1" y="6"/>
                      <a:pt x="1" y="6"/>
                      <a:pt x="0" y="6"/>
                    </a:cubicBezTo>
                    <a:cubicBezTo>
                      <a:pt x="0" y="2"/>
                      <a:pt x="0" y="2"/>
                      <a:pt x="0" y="2"/>
                    </a:cubicBezTo>
                    <a:cubicBezTo>
                      <a:pt x="2" y="2"/>
                      <a:pt x="3" y="2"/>
                      <a:pt x="4" y="1"/>
                    </a:cubicBezTo>
                    <a:cubicBezTo>
                      <a:pt x="5" y="1"/>
                      <a:pt x="6" y="0"/>
                      <a:pt x="7" y="0"/>
                    </a:cubicBezTo>
                    <a:lnTo>
                      <a:pt x="10"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143"/>
              <p:cNvSpPr>
                <a:spLocks noEditPoints="1"/>
              </p:cNvSpPr>
              <p:nvPr/>
            </p:nvSpPr>
            <p:spPr bwMode="auto">
              <a:xfrm>
                <a:off x="3194059" y="4995719"/>
                <a:ext cx="30163" cy="44450"/>
              </a:xfrm>
              <a:custGeom>
                <a:avLst/>
                <a:gdLst>
                  <a:gd name="T0" fmla="*/ 7 w 14"/>
                  <a:gd name="T1" fmla="*/ 20 h 20"/>
                  <a:gd name="T2" fmla="*/ 0 w 14"/>
                  <a:gd name="T3" fmla="*/ 10 h 20"/>
                  <a:gd name="T4" fmla="*/ 2 w 14"/>
                  <a:gd name="T5" fmla="*/ 3 h 20"/>
                  <a:gd name="T6" fmla="*/ 7 w 14"/>
                  <a:gd name="T7" fmla="*/ 0 h 20"/>
                  <a:gd name="T8" fmla="*/ 14 w 14"/>
                  <a:gd name="T9" fmla="*/ 10 h 20"/>
                  <a:gd name="T10" fmla="*/ 12 w 14"/>
                  <a:gd name="T11" fmla="*/ 18 h 20"/>
                  <a:gd name="T12" fmla="*/ 7 w 14"/>
                  <a:gd name="T13" fmla="*/ 20 h 20"/>
                  <a:gd name="T14" fmla="*/ 7 w 14"/>
                  <a:gd name="T15" fmla="*/ 4 h 20"/>
                  <a:gd name="T16" fmla="*/ 4 w 14"/>
                  <a:gd name="T17" fmla="*/ 10 h 20"/>
                  <a:gd name="T18" fmla="*/ 7 w 14"/>
                  <a:gd name="T19" fmla="*/ 17 h 20"/>
                  <a:gd name="T20" fmla="*/ 9 w 14"/>
                  <a:gd name="T21" fmla="*/ 10 h 20"/>
                  <a:gd name="T22" fmla="*/ 7 w 14"/>
                  <a:gd name="T23"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0">
                    <a:moveTo>
                      <a:pt x="7" y="20"/>
                    </a:moveTo>
                    <a:cubicBezTo>
                      <a:pt x="2" y="20"/>
                      <a:pt x="0" y="17"/>
                      <a:pt x="0" y="10"/>
                    </a:cubicBezTo>
                    <a:cubicBezTo>
                      <a:pt x="0" y="7"/>
                      <a:pt x="0" y="5"/>
                      <a:pt x="2" y="3"/>
                    </a:cubicBezTo>
                    <a:cubicBezTo>
                      <a:pt x="3" y="1"/>
                      <a:pt x="5" y="0"/>
                      <a:pt x="7" y="0"/>
                    </a:cubicBezTo>
                    <a:cubicBezTo>
                      <a:pt x="12" y="0"/>
                      <a:pt x="14" y="4"/>
                      <a:pt x="14" y="10"/>
                    </a:cubicBezTo>
                    <a:cubicBezTo>
                      <a:pt x="14" y="13"/>
                      <a:pt x="13" y="16"/>
                      <a:pt x="12" y="18"/>
                    </a:cubicBezTo>
                    <a:cubicBezTo>
                      <a:pt x="11" y="19"/>
                      <a:pt x="9" y="20"/>
                      <a:pt x="7" y="20"/>
                    </a:cubicBezTo>
                    <a:close/>
                    <a:moveTo>
                      <a:pt x="7" y="4"/>
                    </a:moveTo>
                    <a:cubicBezTo>
                      <a:pt x="5" y="4"/>
                      <a:pt x="4" y="6"/>
                      <a:pt x="4" y="10"/>
                    </a:cubicBezTo>
                    <a:cubicBezTo>
                      <a:pt x="4" y="15"/>
                      <a:pt x="5" y="17"/>
                      <a:pt x="7" y="17"/>
                    </a:cubicBezTo>
                    <a:cubicBezTo>
                      <a:pt x="9" y="17"/>
                      <a:pt x="9" y="15"/>
                      <a:pt x="9" y="10"/>
                    </a:cubicBezTo>
                    <a:cubicBezTo>
                      <a:pt x="9" y="6"/>
                      <a:pt x="9" y="4"/>
                      <a:pt x="7" y="4"/>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145"/>
              <p:cNvSpPr>
                <a:spLocks noEditPoints="1"/>
              </p:cNvSpPr>
              <p:nvPr/>
            </p:nvSpPr>
            <p:spPr bwMode="auto">
              <a:xfrm>
                <a:off x="3152784" y="4935394"/>
                <a:ext cx="31750" cy="41275"/>
              </a:xfrm>
              <a:custGeom>
                <a:avLst/>
                <a:gdLst>
                  <a:gd name="T0" fmla="*/ 7 w 14"/>
                  <a:gd name="T1" fmla="*/ 19 h 19"/>
                  <a:gd name="T2" fmla="*/ 0 w 14"/>
                  <a:gd name="T3" fmla="*/ 10 h 19"/>
                  <a:gd name="T4" fmla="*/ 2 w 14"/>
                  <a:gd name="T5" fmla="*/ 2 h 19"/>
                  <a:gd name="T6" fmla="*/ 8 w 14"/>
                  <a:gd name="T7" fmla="*/ 0 h 19"/>
                  <a:gd name="T8" fmla="*/ 14 w 14"/>
                  <a:gd name="T9" fmla="*/ 10 h 19"/>
                  <a:gd name="T10" fmla="*/ 13 w 14"/>
                  <a:gd name="T11" fmla="*/ 17 h 19"/>
                  <a:gd name="T12" fmla="*/ 7 w 14"/>
                  <a:gd name="T13" fmla="*/ 19 h 19"/>
                  <a:gd name="T14" fmla="*/ 7 w 14"/>
                  <a:gd name="T15" fmla="*/ 3 h 19"/>
                  <a:gd name="T16" fmla="*/ 5 w 14"/>
                  <a:gd name="T17" fmla="*/ 10 h 19"/>
                  <a:gd name="T18" fmla="*/ 7 w 14"/>
                  <a:gd name="T19" fmla="*/ 16 h 19"/>
                  <a:gd name="T20" fmla="*/ 10 w 14"/>
                  <a:gd name="T21" fmla="*/ 10 h 19"/>
                  <a:gd name="T22" fmla="*/ 7 w 14"/>
                  <a:gd name="T2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7" y="19"/>
                    </a:moveTo>
                    <a:cubicBezTo>
                      <a:pt x="2" y="19"/>
                      <a:pt x="0" y="17"/>
                      <a:pt x="0" y="10"/>
                    </a:cubicBezTo>
                    <a:cubicBezTo>
                      <a:pt x="0" y="6"/>
                      <a:pt x="1" y="4"/>
                      <a:pt x="2" y="2"/>
                    </a:cubicBezTo>
                    <a:cubicBezTo>
                      <a:pt x="3" y="1"/>
                      <a:pt x="5" y="0"/>
                      <a:pt x="8" y="0"/>
                    </a:cubicBezTo>
                    <a:cubicBezTo>
                      <a:pt x="12" y="0"/>
                      <a:pt x="14" y="3"/>
                      <a:pt x="14" y="10"/>
                    </a:cubicBezTo>
                    <a:cubicBezTo>
                      <a:pt x="14" y="13"/>
                      <a:pt x="14" y="15"/>
                      <a:pt x="13" y="17"/>
                    </a:cubicBezTo>
                    <a:cubicBezTo>
                      <a:pt x="12" y="19"/>
                      <a:pt x="10" y="19"/>
                      <a:pt x="7" y="19"/>
                    </a:cubicBezTo>
                    <a:close/>
                    <a:moveTo>
                      <a:pt x="7" y="3"/>
                    </a:moveTo>
                    <a:cubicBezTo>
                      <a:pt x="6" y="3"/>
                      <a:pt x="5" y="5"/>
                      <a:pt x="5" y="10"/>
                    </a:cubicBezTo>
                    <a:cubicBezTo>
                      <a:pt x="5" y="14"/>
                      <a:pt x="6" y="16"/>
                      <a:pt x="7" y="16"/>
                    </a:cubicBezTo>
                    <a:cubicBezTo>
                      <a:pt x="9" y="16"/>
                      <a:pt x="10" y="14"/>
                      <a:pt x="10" y="10"/>
                    </a:cubicBezTo>
                    <a:cubicBezTo>
                      <a:pt x="10" y="5"/>
                      <a:pt x="9" y="3"/>
                      <a:pt x="7" y="3"/>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146"/>
              <p:cNvSpPr>
                <a:spLocks/>
              </p:cNvSpPr>
              <p:nvPr/>
            </p:nvSpPr>
            <p:spPr bwMode="auto">
              <a:xfrm>
                <a:off x="3157547" y="4995719"/>
                <a:ext cx="20638" cy="44450"/>
              </a:xfrm>
              <a:custGeom>
                <a:avLst/>
                <a:gdLst>
                  <a:gd name="T0" fmla="*/ 9 w 9"/>
                  <a:gd name="T1" fmla="*/ 0 h 20"/>
                  <a:gd name="T2" fmla="*/ 9 w 9"/>
                  <a:gd name="T3" fmla="*/ 20 h 20"/>
                  <a:gd name="T4" fmla="*/ 5 w 9"/>
                  <a:gd name="T5" fmla="*/ 20 h 20"/>
                  <a:gd name="T6" fmla="*/ 5 w 9"/>
                  <a:gd name="T7" fmla="*/ 5 h 20"/>
                  <a:gd name="T8" fmla="*/ 4 w 9"/>
                  <a:gd name="T9" fmla="*/ 6 h 20"/>
                  <a:gd name="T10" fmla="*/ 3 w 9"/>
                  <a:gd name="T11" fmla="*/ 6 h 20"/>
                  <a:gd name="T12" fmla="*/ 1 w 9"/>
                  <a:gd name="T13" fmla="*/ 6 h 20"/>
                  <a:gd name="T14" fmla="*/ 0 w 9"/>
                  <a:gd name="T15" fmla="*/ 7 h 20"/>
                  <a:gd name="T16" fmla="*/ 0 w 9"/>
                  <a:gd name="T17" fmla="*/ 3 h 20"/>
                  <a:gd name="T18" fmla="*/ 3 w 9"/>
                  <a:gd name="T19" fmla="*/ 2 h 20"/>
                  <a:gd name="T20" fmla="*/ 6 w 9"/>
                  <a:gd name="T21" fmla="*/ 0 h 20"/>
                  <a:gd name="T22" fmla="*/ 9 w 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9" y="0"/>
                    </a:moveTo>
                    <a:cubicBezTo>
                      <a:pt x="9" y="20"/>
                      <a:pt x="9" y="20"/>
                      <a:pt x="9" y="20"/>
                    </a:cubicBezTo>
                    <a:cubicBezTo>
                      <a:pt x="5" y="20"/>
                      <a:pt x="5" y="20"/>
                      <a:pt x="5" y="20"/>
                    </a:cubicBezTo>
                    <a:cubicBezTo>
                      <a:pt x="5" y="5"/>
                      <a:pt x="5" y="5"/>
                      <a:pt x="5" y="5"/>
                    </a:cubicBezTo>
                    <a:cubicBezTo>
                      <a:pt x="4" y="5"/>
                      <a:pt x="4" y="6"/>
                      <a:pt x="4" y="6"/>
                    </a:cubicBezTo>
                    <a:cubicBezTo>
                      <a:pt x="3" y="6"/>
                      <a:pt x="3" y="6"/>
                      <a:pt x="3" y="6"/>
                    </a:cubicBezTo>
                    <a:cubicBezTo>
                      <a:pt x="2" y="6"/>
                      <a:pt x="2" y="6"/>
                      <a:pt x="1" y="6"/>
                    </a:cubicBezTo>
                    <a:cubicBezTo>
                      <a:pt x="1" y="7"/>
                      <a:pt x="0" y="7"/>
                      <a:pt x="0" y="7"/>
                    </a:cubicBezTo>
                    <a:cubicBezTo>
                      <a:pt x="0" y="3"/>
                      <a:pt x="0" y="3"/>
                      <a:pt x="0" y="3"/>
                    </a:cubicBezTo>
                    <a:cubicBezTo>
                      <a:pt x="1" y="3"/>
                      <a:pt x="3" y="2"/>
                      <a:pt x="3" y="2"/>
                    </a:cubicBezTo>
                    <a:cubicBezTo>
                      <a:pt x="5" y="2"/>
                      <a:pt x="6" y="1"/>
                      <a:pt x="6" y="0"/>
                    </a:cubicBezTo>
                    <a:lnTo>
                      <a:pt x="9"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82" name="Freeform 193"/>
            <p:cNvSpPr>
              <a:spLocks noEditPoints="1"/>
            </p:cNvSpPr>
            <p:nvPr/>
          </p:nvSpPr>
          <p:spPr bwMode="auto">
            <a:xfrm>
              <a:off x="1767583" y="4589477"/>
              <a:ext cx="155575" cy="182563"/>
            </a:xfrm>
            <a:custGeom>
              <a:avLst/>
              <a:gdLst>
                <a:gd name="T0" fmla="*/ 35 w 70"/>
                <a:gd name="T1" fmla="*/ 4 h 82"/>
                <a:gd name="T2" fmla="*/ 64 w 70"/>
                <a:gd name="T3" fmla="*/ 12 h 82"/>
                <a:gd name="T4" fmla="*/ 35 w 70"/>
                <a:gd name="T5" fmla="*/ 20 h 82"/>
                <a:gd name="T6" fmla="*/ 6 w 70"/>
                <a:gd name="T7" fmla="*/ 12 h 82"/>
                <a:gd name="T8" fmla="*/ 35 w 70"/>
                <a:gd name="T9" fmla="*/ 4 h 82"/>
                <a:gd name="T10" fmla="*/ 35 w 70"/>
                <a:gd name="T11" fmla="*/ 0 h 82"/>
                <a:gd name="T12" fmla="*/ 21 w 70"/>
                <a:gd name="T13" fmla="*/ 1 h 82"/>
                <a:gd name="T14" fmla="*/ 10 w 70"/>
                <a:gd name="T15" fmla="*/ 4 h 82"/>
                <a:gd name="T16" fmla="*/ 3 w 70"/>
                <a:gd name="T17" fmla="*/ 8 h 82"/>
                <a:gd name="T18" fmla="*/ 1 w 70"/>
                <a:gd name="T19" fmla="*/ 11 h 82"/>
                <a:gd name="T20" fmla="*/ 0 w 70"/>
                <a:gd name="T21" fmla="*/ 14 h 82"/>
                <a:gd name="T22" fmla="*/ 0 w 70"/>
                <a:gd name="T23" fmla="*/ 69 h 82"/>
                <a:gd name="T24" fmla="*/ 1 w 70"/>
                <a:gd name="T25" fmla="*/ 71 h 82"/>
                <a:gd name="T26" fmla="*/ 3 w 70"/>
                <a:gd name="T27" fmla="*/ 74 h 82"/>
                <a:gd name="T28" fmla="*/ 10 w 70"/>
                <a:gd name="T29" fmla="*/ 78 h 82"/>
                <a:gd name="T30" fmla="*/ 21 w 70"/>
                <a:gd name="T31" fmla="*/ 81 h 82"/>
                <a:gd name="T32" fmla="*/ 35 w 70"/>
                <a:gd name="T33" fmla="*/ 82 h 82"/>
                <a:gd name="T34" fmla="*/ 60 w 70"/>
                <a:gd name="T35" fmla="*/ 78 h 82"/>
                <a:gd name="T36" fmla="*/ 67 w 70"/>
                <a:gd name="T37" fmla="*/ 74 h 82"/>
                <a:gd name="T38" fmla="*/ 69 w 70"/>
                <a:gd name="T39" fmla="*/ 71 h 82"/>
                <a:gd name="T40" fmla="*/ 70 w 70"/>
                <a:gd name="T41" fmla="*/ 69 h 82"/>
                <a:gd name="T42" fmla="*/ 70 w 70"/>
                <a:gd name="T43" fmla="*/ 14 h 82"/>
                <a:gd name="T44" fmla="*/ 67 w 70"/>
                <a:gd name="T45" fmla="*/ 8 h 82"/>
                <a:gd name="T46" fmla="*/ 60 w 70"/>
                <a:gd name="T47" fmla="*/ 4 h 82"/>
                <a:gd name="T48" fmla="*/ 49 w 70"/>
                <a:gd name="T49" fmla="*/ 1 h 82"/>
                <a:gd name="T50" fmla="*/ 35 w 70"/>
                <a:gd name="T5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82">
                  <a:moveTo>
                    <a:pt x="35" y="4"/>
                  </a:moveTo>
                  <a:cubicBezTo>
                    <a:pt x="51" y="4"/>
                    <a:pt x="64" y="8"/>
                    <a:pt x="64" y="12"/>
                  </a:cubicBezTo>
                  <a:cubicBezTo>
                    <a:pt x="64" y="17"/>
                    <a:pt x="51" y="20"/>
                    <a:pt x="35" y="20"/>
                  </a:cubicBezTo>
                  <a:cubicBezTo>
                    <a:pt x="19" y="20"/>
                    <a:pt x="6" y="17"/>
                    <a:pt x="6" y="12"/>
                  </a:cubicBezTo>
                  <a:cubicBezTo>
                    <a:pt x="6" y="8"/>
                    <a:pt x="19" y="4"/>
                    <a:pt x="35" y="4"/>
                  </a:cubicBezTo>
                  <a:close/>
                  <a:moveTo>
                    <a:pt x="35" y="0"/>
                  </a:moveTo>
                  <a:cubicBezTo>
                    <a:pt x="21" y="1"/>
                    <a:pt x="21" y="1"/>
                    <a:pt x="21" y="1"/>
                  </a:cubicBezTo>
                  <a:cubicBezTo>
                    <a:pt x="10" y="4"/>
                    <a:pt x="10" y="4"/>
                    <a:pt x="10" y="4"/>
                  </a:cubicBezTo>
                  <a:cubicBezTo>
                    <a:pt x="3" y="8"/>
                    <a:pt x="3" y="8"/>
                    <a:pt x="3" y="8"/>
                  </a:cubicBezTo>
                  <a:cubicBezTo>
                    <a:pt x="1" y="11"/>
                    <a:pt x="1" y="11"/>
                    <a:pt x="1" y="11"/>
                  </a:cubicBezTo>
                  <a:cubicBezTo>
                    <a:pt x="0" y="14"/>
                    <a:pt x="0" y="14"/>
                    <a:pt x="0" y="14"/>
                  </a:cubicBezTo>
                  <a:cubicBezTo>
                    <a:pt x="0" y="69"/>
                    <a:pt x="0" y="69"/>
                    <a:pt x="0" y="69"/>
                  </a:cubicBezTo>
                  <a:cubicBezTo>
                    <a:pt x="1" y="71"/>
                    <a:pt x="1" y="71"/>
                    <a:pt x="1" y="71"/>
                  </a:cubicBezTo>
                  <a:cubicBezTo>
                    <a:pt x="3" y="74"/>
                    <a:pt x="3" y="74"/>
                    <a:pt x="3" y="74"/>
                  </a:cubicBezTo>
                  <a:cubicBezTo>
                    <a:pt x="10" y="78"/>
                    <a:pt x="10" y="78"/>
                    <a:pt x="10" y="78"/>
                  </a:cubicBezTo>
                  <a:cubicBezTo>
                    <a:pt x="21" y="81"/>
                    <a:pt x="21" y="81"/>
                    <a:pt x="21" y="81"/>
                  </a:cubicBezTo>
                  <a:cubicBezTo>
                    <a:pt x="26" y="82"/>
                    <a:pt x="30" y="82"/>
                    <a:pt x="35" y="82"/>
                  </a:cubicBezTo>
                  <a:cubicBezTo>
                    <a:pt x="45" y="82"/>
                    <a:pt x="53" y="81"/>
                    <a:pt x="60" y="78"/>
                  </a:cubicBezTo>
                  <a:cubicBezTo>
                    <a:pt x="63" y="77"/>
                    <a:pt x="66" y="76"/>
                    <a:pt x="67" y="74"/>
                  </a:cubicBezTo>
                  <a:cubicBezTo>
                    <a:pt x="68" y="73"/>
                    <a:pt x="69" y="72"/>
                    <a:pt x="69" y="71"/>
                  </a:cubicBezTo>
                  <a:cubicBezTo>
                    <a:pt x="70" y="71"/>
                    <a:pt x="70" y="70"/>
                    <a:pt x="70" y="69"/>
                  </a:cubicBezTo>
                  <a:cubicBezTo>
                    <a:pt x="70" y="14"/>
                    <a:pt x="70" y="14"/>
                    <a:pt x="70" y="14"/>
                  </a:cubicBezTo>
                  <a:cubicBezTo>
                    <a:pt x="70" y="12"/>
                    <a:pt x="69" y="10"/>
                    <a:pt x="67" y="8"/>
                  </a:cubicBezTo>
                  <a:cubicBezTo>
                    <a:pt x="66" y="7"/>
                    <a:pt x="63" y="5"/>
                    <a:pt x="60" y="4"/>
                  </a:cubicBezTo>
                  <a:cubicBezTo>
                    <a:pt x="57" y="3"/>
                    <a:pt x="53" y="2"/>
                    <a:pt x="49" y="1"/>
                  </a:cubicBezTo>
                  <a:cubicBezTo>
                    <a:pt x="45" y="0"/>
                    <a:pt x="40" y="0"/>
                    <a:pt x="35"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38803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57D0-EB32-4A2C-866A-97D060F608D8}"/>
              </a:ext>
            </a:extLst>
          </p:cNvPr>
          <p:cNvSpPr>
            <a:spLocks noGrp="1"/>
          </p:cNvSpPr>
          <p:nvPr>
            <p:ph type="title"/>
          </p:nvPr>
        </p:nvSpPr>
        <p:spPr>
          <a:xfrm>
            <a:off x="269239" y="2084172"/>
            <a:ext cx="11653523" cy="1162178"/>
          </a:xfrm>
        </p:spPr>
        <p:txBody>
          <a:bodyPr/>
          <a:lstStyle/>
          <a:p>
            <a:r>
              <a:rPr lang="en-US"/>
              <a:t>Key Indicators for </a:t>
            </a:r>
            <a:r>
              <a:rPr lang="en-US" err="1"/>
              <a:t>Serverless</a:t>
            </a:r>
            <a:endParaRPr lang="en-US"/>
          </a:p>
        </p:txBody>
      </p:sp>
    </p:spTree>
    <p:extLst>
      <p:ext uri="{BB962C8B-B14F-4D97-AF65-F5344CB8AC3E}">
        <p14:creationId xmlns:p14="http://schemas.microsoft.com/office/powerpoint/2010/main" val="35631377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Indicators for </a:t>
            </a:r>
            <a:r>
              <a:rPr lang="en-US" err="1"/>
              <a:t>Serverless</a:t>
            </a:r>
            <a:endParaRPr lang="en-US"/>
          </a:p>
        </p:txBody>
      </p:sp>
      <p:sp>
        <p:nvSpPr>
          <p:cNvPr id="3" name="Text Placeholder 2"/>
          <p:cNvSpPr>
            <a:spLocks noGrp="1"/>
          </p:cNvSpPr>
          <p:nvPr>
            <p:ph type="body" sz="quarter" idx="10"/>
          </p:nvPr>
        </p:nvSpPr>
        <p:spPr>
          <a:xfrm>
            <a:off x="269240" y="1835948"/>
            <a:ext cx="11653523" cy="3382529"/>
          </a:xfrm>
        </p:spPr>
        <p:txBody>
          <a:bodyPr/>
          <a:lstStyle/>
          <a:p>
            <a:r>
              <a:rPr lang="en-US"/>
              <a:t>Stateless and</a:t>
            </a:r>
            <a:r>
              <a:rPr lang="en-US">
                <a:sym typeface="Wingdings" panose="05000000000000000000" pitchFamily="2" charset="2"/>
              </a:rPr>
              <a:t> scale</a:t>
            </a:r>
            <a:endParaRPr lang="en-US"/>
          </a:p>
          <a:p>
            <a:r>
              <a:rPr lang="en-US"/>
              <a:t>Not worth deploying a traditional backend</a:t>
            </a:r>
          </a:p>
          <a:p>
            <a:r>
              <a:rPr lang="en-US"/>
              <a:t>Workload is sporadic (high volatility of demand)</a:t>
            </a:r>
          </a:p>
          <a:p>
            <a:r>
              <a:rPr lang="en-US"/>
              <a:t>Dev ops favored versus dedicated ops</a:t>
            </a:r>
          </a:p>
          <a:p>
            <a:r>
              <a:rPr lang="en-US"/>
              <a:t>Lots of different services that need “glue”</a:t>
            </a:r>
          </a:p>
        </p:txBody>
      </p:sp>
    </p:spTree>
    <p:extLst>
      <p:ext uri="{BB962C8B-B14F-4D97-AF65-F5344CB8AC3E}">
        <p14:creationId xmlns:p14="http://schemas.microsoft.com/office/powerpoint/2010/main" val="728226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921"/>
              <a:t>Serverless scenarios: anything that responds to events</a:t>
            </a:r>
          </a:p>
        </p:txBody>
      </p:sp>
      <p:grpSp>
        <p:nvGrpSpPr>
          <p:cNvPr id="450" name="Group 449">
            <a:extLst>
              <a:ext uri="{FF2B5EF4-FFF2-40B4-BE49-F238E27FC236}">
                <a16:creationId xmlns:a16="http://schemas.microsoft.com/office/drawing/2014/main" id="{C4EB9A5B-390D-4A63-AE69-31ED9E573F49}"/>
              </a:ext>
            </a:extLst>
          </p:cNvPr>
          <p:cNvGrpSpPr/>
          <p:nvPr/>
        </p:nvGrpSpPr>
        <p:grpSpPr>
          <a:xfrm>
            <a:off x="6089797" y="3613010"/>
            <a:ext cx="5619168" cy="2230969"/>
            <a:chOff x="6240725" y="4238749"/>
            <a:chExt cx="5733470" cy="2276351"/>
          </a:xfrm>
        </p:grpSpPr>
        <p:sp>
          <p:nvSpPr>
            <p:cNvPr id="19" name="Rectangle 18">
              <a:extLst>
                <a:ext uri="{FF2B5EF4-FFF2-40B4-BE49-F238E27FC236}">
                  <a16:creationId xmlns:a16="http://schemas.microsoft.com/office/drawing/2014/main" id="{1EEDCAAB-A4F9-4709-B3D9-8302CF3A50FC}"/>
                </a:ext>
              </a:extLst>
            </p:cNvPr>
            <p:cNvSpPr/>
            <p:nvPr/>
          </p:nvSpPr>
          <p:spPr bwMode="auto">
            <a:xfrm>
              <a:off x="6240725" y="4238749"/>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Segoe UI Semilight"/>
                  <a:cs typeface="Segoe UI Semibold" panose="020B0702040204020203" pitchFamily="34" charset="0"/>
                </a:rPr>
                <a:t>Real-time bot messaging</a:t>
              </a:r>
            </a:p>
          </p:txBody>
        </p:sp>
        <p:sp>
          <p:nvSpPr>
            <p:cNvPr id="21" name="AutoShape 3">
              <a:extLst>
                <a:ext uri="{FF2B5EF4-FFF2-40B4-BE49-F238E27FC236}">
                  <a16:creationId xmlns:a16="http://schemas.microsoft.com/office/drawing/2014/main" id="{BDCCE7B6-A056-46E7-9880-1A8377A9AFD3}"/>
                </a:ext>
              </a:extLst>
            </p:cNvPr>
            <p:cNvSpPr>
              <a:spLocks noChangeAspect="1" noChangeArrowheads="1" noTextEdit="1"/>
            </p:cNvSpPr>
            <p:nvPr/>
          </p:nvSpPr>
          <p:spPr bwMode="auto">
            <a:xfrm>
              <a:off x="6601306" y="4797630"/>
              <a:ext cx="2898911" cy="151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5" name="Freeform 28">
              <a:extLst>
                <a:ext uri="{FF2B5EF4-FFF2-40B4-BE49-F238E27FC236}">
                  <a16:creationId xmlns:a16="http://schemas.microsoft.com/office/drawing/2014/main" id="{C72CDD69-226C-4859-898B-6D26E1041594}"/>
                </a:ext>
              </a:extLst>
            </p:cNvPr>
            <p:cNvSpPr>
              <a:spLocks/>
            </p:cNvSpPr>
            <p:nvPr/>
          </p:nvSpPr>
          <p:spPr bwMode="auto">
            <a:xfrm>
              <a:off x="1096256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 name="Rectangle 28">
              <a:extLst>
                <a:ext uri="{FF2B5EF4-FFF2-40B4-BE49-F238E27FC236}">
                  <a16:creationId xmlns:a16="http://schemas.microsoft.com/office/drawing/2014/main" id="{EB2CD1C4-64C0-4EAA-905C-08E17E73A644}"/>
                </a:ext>
              </a:extLst>
            </p:cNvPr>
            <p:cNvSpPr>
              <a:spLocks noChangeArrowheads="1"/>
            </p:cNvSpPr>
            <p:nvPr/>
          </p:nvSpPr>
          <p:spPr bwMode="auto">
            <a:xfrm>
              <a:off x="11102257" y="4785992"/>
              <a:ext cx="186459" cy="27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grpSp>
          <p:nvGrpSpPr>
            <p:cNvPr id="110" name="Group 109">
              <a:extLst>
                <a:ext uri="{FF2B5EF4-FFF2-40B4-BE49-F238E27FC236}">
                  <a16:creationId xmlns:a16="http://schemas.microsoft.com/office/drawing/2014/main" id="{FD89C1FC-F3AE-4B12-91C9-B7A43A0CAD45}"/>
                </a:ext>
              </a:extLst>
            </p:cNvPr>
            <p:cNvGrpSpPr/>
            <p:nvPr/>
          </p:nvGrpSpPr>
          <p:grpSpPr>
            <a:xfrm>
              <a:off x="8334186" y="5559256"/>
              <a:ext cx="575891" cy="307890"/>
              <a:chOff x="8255695" y="5678890"/>
              <a:chExt cx="325863" cy="174217"/>
            </a:xfrm>
          </p:grpSpPr>
          <p:sp>
            <p:nvSpPr>
              <p:cNvPr id="47" name="Freeform 30">
                <a:extLst>
                  <a:ext uri="{FF2B5EF4-FFF2-40B4-BE49-F238E27FC236}">
                    <a16:creationId xmlns:a16="http://schemas.microsoft.com/office/drawing/2014/main" id="{260C54A3-BCF8-480C-A0E9-E1E81580DE9C}"/>
                  </a:ext>
                </a:extLst>
              </p:cNvPr>
              <p:cNvSpPr>
                <a:spLocks/>
              </p:cNvSpPr>
              <p:nvPr/>
            </p:nvSpPr>
            <p:spPr bwMode="auto">
              <a:xfrm>
                <a:off x="8255695" y="5714157"/>
                <a:ext cx="80408" cy="122022"/>
              </a:xfrm>
              <a:custGeom>
                <a:avLst/>
                <a:gdLst>
                  <a:gd name="T0" fmla="*/ 114 w 114"/>
                  <a:gd name="T1" fmla="*/ 173 h 173"/>
                  <a:gd name="T2" fmla="*/ 0 w 114"/>
                  <a:gd name="T3" fmla="*/ 102 h 173"/>
                  <a:gd name="T4" fmla="*/ 0 w 114"/>
                  <a:gd name="T5" fmla="*/ 74 h 173"/>
                  <a:gd name="T6" fmla="*/ 114 w 114"/>
                  <a:gd name="T7" fmla="*/ 0 h 173"/>
                  <a:gd name="T8" fmla="*/ 114 w 114"/>
                  <a:gd name="T9" fmla="*/ 40 h 173"/>
                  <a:gd name="T10" fmla="*/ 34 w 114"/>
                  <a:gd name="T11" fmla="*/ 88 h 173"/>
                  <a:gd name="T12" fmla="*/ 34 w 114"/>
                  <a:gd name="T13" fmla="*/ 88 h 173"/>
                  <a:gd name="T14" fmla="*/ 114 w 114"/>
                  <a:gd name="T15" fmla="*/ 133 h 173"/>
                  <a:gd name="T16" fmla="*/ 114 w 114"/>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73"/>
                    </a:moveTo>
                    <a:lnTo>
                      <a:pt x="0" y="102"/>
                    </a:lnTo>
                    <a:lnTo>
                      <a:pt x="0" y="74"/>
                    </a:lnTo>
                    <a:lnTo>
                      <a:pt x="114" y="0"/>
                    </a:lnTo>
                    <a:lnTo>
                      <a:pt x="114" y="40"/>
                    </a:lnTo>
                    <a:lnTo>
                      <a:pt x="34" y="88"/>
                    </a:lnTo>
                    <a:lnTo>
                      <a:pt x="34" y="88"/>
                    </a:lnTo>
                    <a:lnTo>
                      <a:pt x="114" y="133"/>
                    </a:lnTo>
                    <a:lnTo>
                      <a:pt x="114" y="173"/>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48" name="Freeform 31">
                <a:extLst>
                  <a:ext uri="{FF2B5EF4-FFF2-40B4-BE49-F238E27FC236}">
                    <a16:creationId xmlns:a16="http://schemas.microsoft.com/office/drawing/2014/main" id="{EEF3E47A-0BB1-47E2-8736-17FB62C9BC07}"/>
                  </a:ext>
                </a:extLst>
              </p:cNvPr>
              <p:cNvSpPr>
                <a:spLocks noEditPoints="1"/>
              </p:cNvSpPr>
              <p:nvPr/>
            </p:nvSpPr>
            <p:spPr bwMode="auto">
              <a:xfrm>
                <a:off x="8372780" y="5678890"/>
                <a:ext cx="93809" cy="174217"/>
              </a:xfrm>
              <a:custGeom>
                <a:avLst/>
                <a:gdLst>
                  <a:gd name="T0" fmla="*/ 14 w 56"/>
                  <a:gd name="T1" fmla="*/ 73 h 104"/>
                  <a:gd name="T2" fmla="*/ 13 w 56"/>
                  <a:gd name="T3" fmla="*/ 69 h 104"/>
                  <a:gd name="T4" fmla="*/ 13 w 56"/>
                  <a:gd name="T5" fmla="*/ 65 h 104"/>
                  <a:gd name="T6" fmla="*/ 14 w 56"/>
                  <a:gd name="T7" fmla="*/ 59 h 104"/>
                  <a:gd name="T8" fmla="*/ 16 w 56"/>
                  <a:gd name="T9" fmla="*/ 54 h 104"/>
                  <a:gd name="T10" fmla="*/ 19 w 56"/>
                  <a:gd name="T11" fmla="*/ 49 h 104"/>
                  <a:gd name="T12" fmla="*/ 23 w 56"/>
                  <a:gd name="T13" fmla="*/ 45 h 104"/>
                  <a:gd name="T14" fmla="*/ 28 w 56"/>
                  <a:gd name="T15" fmla="*/ 41 h 104"/>
                  <a:gd name="T16" fmla="*/ 31 w 56"/>
                  <a:gd name="T17" fmla="*/ 37 h 104"/>
                  <a:gd name="T18" fmla="*/ 33 w 56"/>
                  <a:gd name="T19" fmla="*/ 33 h 104"/>
                  <a:gd name="T20" fmla="*/ 34 w 56"/>
                  <a:gd name="T21" fmla="*/ 28 h 104"/>
                  <a:gd name="T22" fmla="*/ 33 w 56"/>
                  <a:gd name="T23" fmla="*/ 24 h 104"/>
                  <a:gd name="T24" fmla="*/ 31 w 56"/>
                  <a:gd name="T25" fmla="*/ 21 h 104"/>
                  <a:gd name="T26" fmla="*/ 28 w 56"/>
                  <a:gd name="T27" fmla="*/ 19 h 104"/>
                  <a:gd name="T28" fmla="*/ 23 w 56"/>
                  <a:gd name="T29" fmla="*/ 18 h 104"/>
                  <a:gd name="T30" fmla="*/ 12 w 56"/>
                  <a:gd name="T31" fmla="*/ 21 h 104"/>
                  <a:gd name="T32" fmla="*/ 0 w 56"/>
                  <a:gd name="T33" fmla="*/ 28 h 104"/>
                  <a:gd name="T34" fmla="*/ 0 w 56"/>
                  <a:gd name="T35" fmla="*/ 6 h 104"/>
                  <a:gd name="T36" fmla="*/ 12 w 56"/>
                  <a:gd name="T37" fmla="*/ 2 h 104"/>
                  <a:gd name="T38" fmla="*/ 25 w 56"/>
                  <a:gd name="T39" fmla="*/ 0 h 104"/>
                  <a:gd name="T40" fmla="*/ 38 w 56"/>
                  <a:gd name="T41" fmla="*/ 1 h 104"/>
                  <a:gd name="T42" fmla="*/ 47 w 56"/>
                  <a:gd name="T43" fmla="*/ 6 h 104"/>
                  <a:gd name="T44" fmla="*/ 54 w 56"/>
                  <a:gd name="T45" fmla="*/ 14 h 104"/>
                  <a:gd name="T46" fmla="*/ 56 w 56"/>
                  <a:gd name="T47" fmla="*/ 25 h 104"/>
                  <a:gd name="T48" fmla="*/ 55 w 56"/>
                  <a:gd name="T49" fmla="*/ 33 h 104"/>
                  <a:gd name="T50" fmla="*/ 52 w 56"/>
                  <a:gd name="T51" fmla="*/ 40 h 104"/>
                  <a:gd name="T52" fmla="*/ 48 w 56"/>
                  <a:gd name="T53" fmla="*/ 46 h 104"/>
                  <a:gd name="T54" fmla="*/ 41 w 56"/>
                  <a:gd name="T55" fmla="*/ 52 h 104"/>
                  <a:gd name="T56" fmla="*/ 37 w 56"/>
                  <a:gd name="T57" fmla="*/ 55 h 104"/>
                  <a:gd name="T58" fmla="*/ 34 w 56"/>
                  <a:gd name="T59" fmla="*/ 59 h 104"/>
                  <a:gd name="T60" fmla="*/ 32 w 56"/>
                  <a:gd name="T61" fmla="*/ 62 h 104"/>
                  <a:gd name="T62" fmla="*/ 31 w 56"/>
                  <a:gd name="T63" fmla="*/ 67 h 104"/>
                  <a:gd name="T64" fmla="*/ 32 w 56"/>
                  <a:gd name="T65" fmla="*/ 70 h 104"/>
                  <a:gd name="T66" fmla="*/ 33 w 56"/>
                  <a:gd name="T67" fmla="*/ 73 h 104"/>
                  <a:gd name="T68" fmla="*/ 14 w 56"/>
                  <a:gd name="T69" fmla="*/ 73 h 104"/>
                  <a:gd name="T70" fmla="*/ 25 w 56"/>
                  <a:gd name="T71" fmla="*/ 104 h 104"/>
                  <a:gd name="T72" fmla="*/ 15 w 56"/>
                  <a:gd name="T73" fmla="*/ 101 h 104"/>
                  <a:gd name="T74" fmla="*/ 12 w 56"/>
                  <a:gd name="T75" fmla="*/ 92 h 104"/>
                  <a:gd name="T76" fmla="*/ 15 w 56"/>
                  <a:gd name="T77" fmla="*/ 84 h 104"/>
                  <a:gd name="T78" fmla="*/ 25 w 56"/>
                  <a:gd name="T79" fmla="*/ 81 h 104"/>
                  <a:gd name="T80" fmla="*/ 34 w 56"/>
                  <a:gd name="T81" fmla="*/ 84 h 104"/>
                  <a:gd name="T82" fmla="*/ 38 w 56"/>
                  <a:gd name="T83" fmla="*/ 92 h 104"/>
                  <a:gd name="T84" fmla="*/ 34 w 56"/>
                  <a:gd name="T85" fmla="*/ 101 h 104"/>
                  <a:gd name="T86" fmla="*/ 25 w 56"/>
                  <a:gd name="T8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104">
                    <a:moveTo>
                      <a:pt x="14" y="73"/>
                    </a:moveTo>
                    <a:cubicBezTo>
                      <a:pt x="14" y="72"/>
                      <a:pt x="14" y="71"/>
                      <a:pt x="13" y="69"/>
                    </a:cubicBezTo>
                    <a:cubicBezTo>
                      <a:pt x="13" y="68"/>
                      <a:pt x="13" y="66"/>
                      <a:pt x="13" y="65"/>
                    </a:cubicBezTo>
                    <a:cubicBezTo>
                      <a:pt x="13" y="63"/>
                      <a:pt x="13" y="61"/>
                      <a:pt x="14" y="59"/>
                    </a:cubicBezTo>
                    <a:cubicBezTo>
                      <a:pt x="14" y="57"/>
                      <a:pt x="15" y="55"/>
                      <a:pt x="16" y="54"/>
                    </a:cubicBezTo>
                    <a:cubicBezTo>
                      <a:pt x="16" y="52"/>
                      <a:pt x="17" y="51"/>
                      <a:pt x="19" y="49"/>
                    </a:cubicBezTo>
                    <a:cubicBezTo>
                      <a:pt x="20" y="48"/>
                      <a:pt x="21" y="47"/>
                      <a:pt x="23" y="45"/>
                    </a:cubicBezTo>
                    <a:cubicBezTo>
                      <a:pt x="25" y="44"/>
                      <a:pt x="26" y="42"/>
                      <a:pt x="28" y="41"/>
                    </a:cubicBezTo>
                    <a:cubicBezTo>
                      <a:pt x="29" y="40"/>
                      <a:pt x="30" y="38"/>
                      <a:pt x="31" y="37"/>
                    </a:cubicBezTo>
                    <a:cubicBezTo>
                      <a:pt x="32" y="36"/>
                      <a:pt x="33" y="34"/>
                      <a:pt x="33" y="33"/>
                    </a:cubicBezTo>
                    <a:cubicBezTo>
                      <a:pt x="34" y="32"/>
                      <a:pt x="34" y="30"/>
                      <a:pt x="34" y="28"/>
                    </a:cubicBezTo>
                    <a:cubicBezTo>
                      <a:pt x="34" y="27"/>
                      <a:pt x="34" y="26"/>
                      <a:pt x="33" y="24"/>
                    </a:cubicBezTo>
                    <a:cubicBezTo>
                      <a:pt x="33" y="23"/>
                      <a:pt x="32" y="22"/>
                      <a:pt x="31" y="21"/>
                    </a:cubicBezTo>
                    <a:cubicBezTo>
                      <a:pt x="30" y="20"/>
                      <a:pt x="29" y="20"/>
                      <a:pt x="28" y="19"/>
                    </a:cubicBezTo>
                    <a:cubicBezTo>
                      <a:pt x="26" y="19"/>
                      <a:pt x="25" y="18"/>
                      <a:pt x="23" y="18"/>
                    </a:cubicBezTo>
                    <a:cubicBezTo>
                      <a:pt x="19" y="18"/>
                      <a:pt x="15" y="19"/>
                      <a:pt x="12" y="21"/>
                    </a:cubicBezTo>
                    <a:cubicBezTo>
                      <a:pt x="8" y="22"/>
                      <a:pt x="4" y="24"/>
                      <a:pt x="0" y="28"/>
                    </a:cubicBezTo>
                    <a:cubicBezTo>
                      <a:pt x="0" y="6"/>
                      <a:pt x="0" y="6"/>
                      <a:pt x="0" y="6"/>
                    </a:cubicBezTo>
                    <a:cubicBezTo>
                      <a:pt x="4" y="4"/>
                      <a:pt x="8" y="3"/>
                      <a:pt x="12" y="2"/>
                    </a:cubicBezTo>
                    <a:cubicBezTo>
                      <a:pt x="16" y="0"/>
                      <a:pt x="21" y="0"/>
                      <a:pt x="25" y="0"/>
                    </a:cubicBezTo>
                    <a:cubicBezTo>
                      <a:pt x="30" y="0"/>
                      <a:pt x="34" y="0"/>
                      <a:pt x="38" y="1"/>
                    </a:cubicBezTo>
                    <a:cubicBezTo>
                      <a:pt x="41" y="2"/>
                      <a:pt x="45" y="4"/>
                      <a:pt x="47" y="6"/>
                    </a:cubicBezTo>
                    <a:cubicBezTo>
                      <a:pt x="50" y="8"/>
                      <a:pt x="52" y="11"/>
                      <a:pt x="54" y="14"/>
                    </a:cubicBezTo>
                    <a:cubicBezTo>
                      <a:pt x="55" y="17"/>
                      <a:pt x="56" y="21"/>
                      <a:pt x="56" y="25"/>
                    </a:cubicBezTo>
                    <a:cubicBezTo>
                      <a:pt x="56" y="28"/>
                      <a:pt x="56" y="31"/>
                      <a:pt x="55" y="33"/>
                    </a:cubicBezTo>
                    <a:cubicBezTo>
                      <a:pt x="55" y="35"/>
                      <a:pt x="54" y="38"/>
                      <a:pt x="52" y="40"/>
                    </a:cubicBezTo>
                    <a:cubicBezTo>
                      <a:pt x="51" y="42"/>
                      <a:pt x="50" y="44"/>
                      <a:pt x="48" y="46"/>
                    </a:cubicBezTo>
                    <a:cubicBezTo>
                      <a:pt x="46" y="48"/>
                      <a:pt x="44" y="50"/>
                      <a:pt x="41" y="52"/>
                    </a:cubicBezTo>
                    <a:cubicBezTo>
                      <a:pt x="40" y="53"/>
                      <a:pt x="38" y="54"/>
                      <a:pt x="37" y="55"/>
                    </a:cubicBezTo>
                    <a:cubicBezTo>
                      <a:pt x="36" y="57"/>
                      <a:pt x="35" y="58"/>
                      <a:pt x="34" y="59"/>
                    </a:cubicBezTo>
                    <a:cubicBezTo>
                      <a:pt x="33" y="60"/>
                      <a:pt x="32" y="61"/>
                      <a:pt x="32" y="62"/>
                    </a:cubicBezTo>
                    <a:cubicBezTo>
                      <a:pt x="32" y="64"/>
                      <a:pt x="31" y="65"/>
                      <a:pt x="31" y="67"/>
                    </a:cubicBezTo>
                    <a:cubicBezTo>
                      <a:pt x="31" y="68"/>
                      <a:pt x="31" y="69"/>
                      <a:pt x="32" y="70"/>
                    </a:cubicBezTo>
                    <a:cubicBezTo>
                      <a:pt x="32" y="71"/>
                      <a:pt x="32" y="72"/>
                      <a:pt x="33" y="73"/>
                    </a:cubicBezTo>
                    <a:lnTo>
                      <a:pt x="14" y="73"/>
                    </a:lnTo>
                    <a:close/>
                    <a:moveTo>
                      <a:pt x="25" y="104"/>
                    </a:moveTo>
                    <a:cubicBezTo>
                      <a:pt x="21" y="104"/>
                      <a:pt x="18" y="103"/>
                      <a:pt x="15" y="101"/>
                    </a:cubicBezTo>
                    <a:cubicBezTo>
                      <a:pt x="13" y="98"/>
                      <a:pt x="12" y="96"/>
                      <a:pt x="12" y="92"/>
                    </a:cubicBezTo>
                    <a:cubicBezTo>
                      <a:pt x="12" y="89"/>
                      <a:pt x="13" y="86"/>
                      <a:pt x="15" y="84"/>
                    </a:cubicBezTo>
                    <a:cubicBezTo>
                      <a:pt x="18" y="82"/>
                      <a:pt x="21" y="81"/>
                      <a:pt x="25" y="81"/>
                    </a:cubicBezTo>
                    <a:cubicBezTo>
                      <a:pt x="28" y="81"/>
                      <a:pt x="32" y="82"/>
                      <a:pt x="34" y="84"/>
                    </a:cubicBezTo>
                    <a:cubicBezTo>
                      <a:pt x="36" y="86"/>
                      <a:pt x="38" y="89"/>
                      <a:pt x="38" y="92"/>
                    </a:cubicBezTo>
                    <a:cubicBezTo>
                      <a:pt x="38" y="96"/>
                      <a:pt x="36" y="99"/>
                      <a:pt x="34" y="101"/>
                    </a:cubicBezTo>
                    <a:cubicBezTo>
                      <a:pt x="32" y="103"/>
                      <a:pt x="29" y="104"/>
                      <a:pt x="25" y="10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gradFill>
                    <a:gsLst>
                      <a:gs pos="0">
                        <a:srgbClr val="E6E6E6"/>
                      </a:gs>
                      <a:gs pos="100000">
                        <a:srgbClr val="E6E6E6"/>
                      </a:gs>
                    </a:gsLst>
                    <a:lin ang="5400000" scaled="0"/>
                  </a:gradFill>
                  <a:latin typeface="Calibri" panose="020F0502020204030204"/>
                </a:endParaRPr>
              </a:p>
            </p:txBody>
          </p:sp>
          <p:sp>
            <p:nvSpPr>
              <p:cNvPr id="49" name="Freeform 32">
                <a:extLst>
                  <a:ext uri="{FF2B5EF4-FFF2-40B4-BE49-F238E27FC236}">
                    <a16:creationId xmlns:a16="http://schemas.microsoft.com/office/drawing/2014/main" id="{093E84E0-1A2E-4784-9FCB-81A2250B79A8}"/>
                  </a:ext>
                </a:extLst>
              </p:cNvPr>
              <p:cNvSpPr>
                <a:spLocks/>
              </p:cNvSpPr>
              <p:nvPr/>
            </p:nvSpPr>
            <p:spPr bwMode="auto">
              <a:xfrm>
                <a:off x="8501150" y="5712746"/>
                <a:ext cx="80408" cy="122022"/>
              </a:xfrm>
              <a:custGeom>
                <a:avLst/>
                <a:gdLst>
                  <a:gd name="T0" fmla="*/ 114 w 114"/>
                  <a:gd name="T1" fmla="*/ 102 h 173"/>
                  <a:gd name="T2" fmla="*/ 0 w 114"/>
                  <a:gd name="T3" fmla="*/ 173 h 173"/>
                  <a:gd name="T4" fmla="*/ 0 w 114"/>
                  <a:gd name="T5" fmla="*/ 132 h 173"/>
                  <a:gd name="T6" fmla="*/ 83 w 114"/>
                  <a:gd name="T7" fmla="*/ 87 h 173"/>
                  <a:gd name="T8" fmla="*/ 83 w 114"/>
                  <a:gd name="T9" fmla="*/ 87 h 173"/>
                  <a:gd name="T10" fmla="*/ 0 w 114"/>
                  <a:gd name="T11" fmla="*/ 40 h 173"/>
                  <a:gd name="T12" fmla="*/ 0 w 114"/>
                  <a:gd name="T13" fmla="*/ 0 h 173"/>
                  <a:gd name="T14" fmla="*/ 114 w 114"/>
                  <a:gd name="T15" fmla="*/ 76 h 173"/>
                  <a:gd name="T16" fmla="*/ 114 w 114"/>
                  <a:gd name="T17" fmla="*/ 10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02"/>
                    </a:moveTo>
                    <a:lnTo>
                      <a:pt x="0" y="173"/>
                    </a:lnTo>
                    <a:lnTo>
                      <a:pt x="0" y="132"/>
                    </a:lnTo>
                    <a:lnTo>
                      <a:pt x="83" y="87"/>
                    </a:lnTo>
                    <a:lnTo>
                      <a:pt x="83" y="87"/>
                    </a:lnTo>
                    <a:lnTo>
                      <a:pt x="0" y="40"/>
                    </a:lnTo>
                    <a:lnTo>
                      <a:pt x="0" y="0"/>
                    </a:lnTo>
                    <a:lnTo>
                      <a:pt x="114" y="76"/>
                    </a:lnTo>
                    <a:lnTo>
                      <a:pt x="114" y="102"/>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71" name="Rectangle 47">
              <a:extLst>
                <a:ext uri="{FF2B5EF4-FFF2-40B4-BE49-F238E27FC236}">
                  <a16:creationId xmlns:a16="http://schemas.microsoft.com/office/drawing/2014/main" id="{95F7A4F8-0409-415E-9CA0-7C98DF8ECEB1}"/>
                </a:ext>
              </a:extLst>
            </p:cNvPr>
            <p:cNvSpPr>
              <a:spLocks noChangeArrowheads="1"/>
            </p:cNvSpPr>
            <p:nvPr/>
          </p:nvSpPr>
          <p:spPr bwMode="auto">
            <a:xfrm>
              <a:off x="10800216" y="6024906"/>
              <a:ext cx="791635"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Chatbot sends</a:t>
              </a:r>
            </a:p>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response</a:t>
              </a:r>
            </a:p>
          </p:txBody>
        </p:sp>
        <p:grpSp>
          <p:nvGrpSpPr>
            <p:cNvPr id="10" name="Group 9">
              <a:extLst>
                <a:ext uri="{FF2B5EF4-FFF2-40B4-BE49-F238E27FC236}">
                  <a16:creationId xmlns:a16="http://schemas.microsoft.com/office/drawing/2014/main" id="{2D374D8C-365D-4C31-A8C2-7BA17EE22971}"/>
                </a:ext>
              </a:extLst>
            </p:cNvPr>
            <p:cNvGrpSpPr/>
            <p:nvPr/>
          </p:nvGrpSpPr>
          <p:grpSpPr>
            <a:xfrm>
              <a:off x="10949168" y="5466284"/>
              <a:ext cx="493731" cy="452823"/>
              <a:chOff x="10483366" y="5527244"/>
              <a:chExt cx="493731" cy="452823"/>
            </a:xfrm>
          </p:grpSpPr>
          <p:sp>
            <p:nvSpPr>
              <p:cNvPr id="74" name="Rectangle 52">
                <a:extLst>
                  <a:ext uri="{FF2B5EF4-FFF2-40B4-BE49-F238E27FC236}">
                    <a16:creationId xmlns:a16="http://schemas.microsoft.com/office/drawing/2014/main" id="{D6244A70-7E04-44EA-BEE4-70C22581C62A}"/>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5" name="Rectangle 53">
                <a:extLst>
                  <a:ext uri="{FF2B5EF4-FFF2-40B4-BE49-F238E27FC236}">
                    <a16:creationId xmlns:a16="http://schemas.microsoft.com/office/drawing/2014/main" id="{D68EC026-CF1F-43B0-B16B-F7D8D5B28F38}"/>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6" name="Rectangle 54">
                <a:extLst>
                  <a:ext uri="{FF2B5EF4-FFF2-40B4-BE49-F238E27FC236}">
                    <a16:creationId xmlns:a16="http://schemas.microsoft.com/office/drawing/2014/main" id="{99B79586-485D-4469-A3D2-390EB774614A}"/>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7" name="Oval 55">
                <a:extLst>
                  <a:ext uri="{FF2B5EF4-FFF2-40B4-BE49-F238E27FC236}">
                    <a16:creationId xmlns:a16="http://schemas.microsoft.com/office/drawing/2014/main" id="{0F50678D-032C-4BCD-8349-793993D5763E}"/>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8" name="Oval 56">
                <a:extLst>
                  <a:ext uri="{FF2B5EF4-FFF2-40B4-BE49-F238E27FC236}">
                    <a16:creationId xmlns:a16="http://schemas.microsoft.com/office/drawing/2014/main" id="{726BBBB4-1E28-4FA6-AECF-F6ECA72687CE}"/>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79" name="Oval 57">
                <a:extLst>
                  <a:ext uri="{FF2B5EF4-FFF2-40B4-BE49-F238E27FC236}">
                    <a16:creationId xmlns:a16="http://schemas.microsoft.com/office/drawing/2014/main" id="{67AEAC4E-5650-4C44-AABF-9912B7DA507D}"/>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0" name="Oval 58">
                <a:extLst>
                  <a:ext uri="{FF2B5EF4-FFF2-40B4-BE49-F238E27FC236}">
                    <a16:creationId xmlns:a16="http://schemas.microsoft.com/office/drawing/2014/main" id="{BFFD7CF8-FD4D-4E82-B9CB-C3FD016DA04F}"/>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1" name="Freeform 59">
                <a:extLst>
                  <a:ext uri="{FF2B5EF4-FFF2-40B4-BE49-F238E27FC236}">
                    <a16:creationId xmlns:a16="http://schemas.microsoft.com/office/drawing/2014/main" id="{646D1B18-016F-4977-ACCF-C4D14024816D}"/>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2" name="Freeform 60">
                <a:extLst>
                  <a:ext uri="{FF2B5EF4-FFF2-40B4-BE49-F238E27FC236}">
                    <a16:creationId xmlns:a16="http://schemas.microsoft.com/office/drawing/2014/main" id="{2071AE7F-AFB4-427A-86BE-721B0E68C7F3}"/>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3" name="Oval 61">
                <a:extLst>
                  <a:ext uri="{FF2B5EF4-FFF2-40B4-BE49-F238E27FC236}">
                    <a16:creationId xmlns:a16="http://schemas.microsoft.com/office/drawing/2014/main" id="{33D13642-320E-47DC-9902-46032FF4C0D5}"/>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4" name="Freeform 62">
                <a:extLst>
                  <a:ext uri="{FF2B5EF4-FFF2-40B4-BE49-F238E27FC236}">
                    <a16:creationId xmlns:a16="http://schemas.microsoft.com/office/drawing/2014/main" id="{74765247-45C5-4CD1-AF5C-49B9FF7BAAE3}"/>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85" name="Oval 63">
                <a:extLst>
                  <a:ext uri="{FF2B5EF4-FFF2-40B4-BE49-F238E27FC236}">
                    <a16:creationId xmlns:a16="http://schemas.microsoft.com/office/drawing/2014/main" id="{593937B8-262D-482A-849A-24B14FB6108F}"/>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cxnSp>
          <p:nvCxnSpPr>
            <p:cNvPr id="16" name="Straight Arrow Connector 15">
              <a:extLst>
                <a:ext uri="{FF2B5EF4-FFF2-40B4-BE49-F238E27FC236}">
                  <a16:creationId xmlns:a16="http://schemas.microsoft.com/office/drawing/2014/main" id="{F05A444C-CD5B-40A3-89BD-AB95BACA44EB}"/>
                </a:ext>
              </a:extLst>
            </p:cNvPr>
            <p:cNvCxnSpPr>
              <a:cxnSpLocks/>
            </p:cNvCxnSpPr>
            <p:nvPr/>
          </p:nvCxnSpPr>
          <p:spPr>
            <a:xfrm flipV="1">
              <a:off x="11196033" y="5288280"/>
              <a:ext cx="0" cy="273571"/>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4" name="Rectangle 47">
              <a:extLst>
                <a:ext uri="{FF2B5EF4-FFF2-40B4-BE49-F238E27FC236}">
                  <a16:creationId xmlns:a16="http://schemas.microsoft.com/office/drawing/2014/main" id="{4BA80EEB-9D7B-445B-994F-9C300A1BE10B}"/>
                </a:ext>
              </a:extLst>
            </p:cNvPr>
            <p:cNvSpPr>
              <a:spLocks noChangeArrowheads="1"/>
            </p:cNvSpPr>
            <p:nvPr/>
          </p:nvSpPr>
          <p:spPr bwMode="auto">
            <a:xfrm>
              <a:off x="6541736" y="6024906"/>
              <a:ext cx="78182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Message sent </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to Chatbot</a:t>
              </a:r>
            </a:p>
          </p:txBody>
        </p:sp>
        <p:cxnSp>
          <p:nvCxnSpPr>
            <p:cNvPr id="108" name="Straight Arrow Connector 107">
              <a:extLst>
                <a:ext uri="{FF2B5EF4-FFF2-40B4-BE49-F238E27FC236}">
                  <a16:creationId xmlns:a16="http://schemas.microsoft.com/office/drawing/2014/main" id="{C1FA27A6-9A46-4F5A-A71F-799E39C80597}"/>
                </a:ext>
              </a:extLst>
            </p:cNvPr>
            <p:cNvCxnSpPr>
              <a:cxnSpLocks/>
            </p:cNvCxnSpPr>
            <p:nvPr/>
          </p:nvCxnSpPr>
          <p:spPr>
            <a:xfrm>
              <a:off x="6932643" y="5200650"/>
              <a:ext cx="0" cy="299085"/>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92" name="Freeform 28">
              <a:extLst>
                <a:ext uri="{FF2B5EF4-FFF2-40B4-BE49-F238E27FC236}">
                  <a16:creationId xmlns:a16="http://schemas.microsoft.com/office/drawing/2014/main" id="{1DAD06F6-E831-478D-82A1-8E31B005E62E}"/>
                </a:ext>
              </a:extLst>
            </p:cNvPr>
            <p:cNvSpPr>
              <a:spLocks/>
            </p:cNvSpPr>
            <p:nvPr/>
          </p:nvSpPr>
          <p:spPr bwMode="auto">
            <a:xfrm>
              <a:off x="669917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3" name="Rectangle 92">
              <a:extLst>
                <a:ext uri="{FF2B5EF4-FFF2-40B4-BE49-F238E27FC236}">
                  <a16:creationId xmlns:a16="http://schemas.microsoft.com/office/drawing/2014/main" id="{DBC3B1B7-EFB5-4478-AB43-D6148BA8FFF2}"/>
                </a:ext>
              </a:extLst>
            </p:cNvPr>
            <p:cNvSpPr>
              <a:spLocks noChangeArrowheads="1"/>
            </p:cNvSpPr>
            <p:nvPr/>
          </p:nvSpPr>
          <p:spPr bwMode="auto">
            <a:xfrm>
              <a:off x="6882148" y="4841872"/>
              <a:ext cx="101408" cy="27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cxnSp>
          <p:nvCxnSpPr>
            <p:cNvPr id="111" name="Straight Arrow Connector 110">
              <a:extLst>
                <a:ext uri="{FF2B5EF4-FFF2-40B4-BE49-F238E27FC236}">
                  <a16:creationId xmlns:a16="http://schemas.microsoft.com/office/drawing/2014/main" id="{9A28D600-5EA9-4EE3-A4E2-B85BBE6E6801}"/>
                </a:ext>
              </a:extLst>
            </p:cNvPr>
            <p:cNvCxnSpPr>
              <a:cxnSpLocks/>
            </p:cNvCxnSpPr>
            <p:nvPr/>
          </p:nvCxnSpPr>
          <p:spPr>
            <a:xfrm>
              <a:off x="717426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FFB8A53B-4044-4A06-93A8-EC7235E4C28B}"/>
                </a:ext>
              </a:extLst>
            </p:cNvPr>
            <p:cNvGrpSpPr/>
            <p:nvPr/>
          </p:nvGrpSpPr>
          <p:grpSpPr>
            <a:xfrm>
              <a:off x="6685778" y="5466284"/>
              <a:ext cx="493731" cy="452823"/>
              <a:chOff x="10483366" y="5527244"/>
              <a:chExt cx="493731" cy="452823"/>
            </a:xfrm>
          </p:grpSpPr>
          <p:sp>
            <p:nvSpPr>
              <p:cNvPr id="96" name="Rectangle 52">
                <a:extLst>
                  <a:ext uri="{FF2B5EF4-FFF2-40B4-BE49-F238E27FC236}">
                    <a16:creationId xmlns:a16="http://schemas.microsoft.com/office/drawing/2014/main" id="{80C0CEBB-762F-4714-B388-E3BCE027A705}"/>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7" name="Rectangle 53">
                <a:extLst>
                  <a:ext uri="{FF2B5EF4-FFF2-40B4-BE49-F238E27FC236}">
                    <a16:creationId xmlns:a16="http://schemas.microsoft.com/office/drawing/2014/main" id="{140A4631-B0B9-42FA-827E-C959F351210D}"/>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8" name="Rectangle 54">
                <a:extLst>
                  <a:ext uri="{FF2B5EF4-FFF2-40B4-BE49-F238E27FC236}">
                    <a16:creationId xmlns:a16="http://schemas.microsoft.com/office/drawing/2014/main" id="{72530242-2C69-49C2-A422-320C0D0A0D79}"/>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99" name="Oval 55">
                <a:extLst>
                  <a:ext uri="{FF2B5EF4-FFF2-40B4-BE49-F238E27FC236}">
                    <a16:creationId xmlns:a16="http://schemas.microsoft.com/office/drawing/2014/main" id="{AE12760B-F3C8-4796-A1AC-BF9BD33BF7EA}"/>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0" name="Oval 56">
                <a:extLst>
                  <a:ext uri="{FF2B5EF4-FFF2-40B4-BE49-F238E27FC236}">
                    <a16:creationId xmlns:a16="http://schemas.microsoft.com/office/drawing/2014/main" id="{9A66709C-44A6-4342-B655-BF3140BB0F26}"/>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1" name="Oval 57">
                <a:extLst>
                  <a:ext uri="{FF2B5EF4-FFF2-40B4-BE49-F238E27FC236}">
                    <a16:creationId xmlns:a16="http://schemas.microsoft.com/office/drawing/2014/main" id="{A1E3B290-1D10-4AF8-BFED-CA9166A787DB}"/>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2" name="Oval 58">
                <a:extLst>
                  <a:ext uri="{FF2B5EF4-FFF2-40B4-BE49-F238E27FC236}">
                    <a16:creationId xmlns:a16="http://schemas.microsoft.com/office/drawing/2014/main" id="{7F61C2D2-6136-44A6-9E1C-AA1593B3AA07}"/>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3" name="Freeform 59">
                <a:extLst>
                  <a:ext uri="{FF2B5EF4-FFF2-40B4-BE49-F238E27FC236}">
                    <a16:creationId xmlns:a16="http://schemas.microsoft.com/office/drawing/2014/main" id="{8323A036-C4F6-4C78-91F9-175D09089063}"/>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4" name="Freeform 60">
                <a:extLst>
                  <a:ext uri="{FF2B5EF4-FFF2-40B4-BE49-F238E27FC236}">
                    <a16:creationId xmlns:a16="http://schemas.microsoft.com/office/drawing/2014/main" id="{5FC2E09B-9238-45F5-A172-ADE45D9E9205}"/>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5" name="Oval 61">
                <a:extLst>
                  <a:ext uri="{FF2B5EF4-FFF2-40B4-BE49-F238E27FC236}">
                    <a16:creationId xmlns:a16="http://schemas.microsoft.com/office/drawing/2014/main" id="{9562210A-CB41-4778-BAC6-2EAE4EBFBC37}"/>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6" name="Freeform 62">
                <a:extLst>
                  <a:ext uri="{FF2B5EF4-FFF2-40B4-BE49-F238E27FC236}">
                    <a16:creationId xmlns:a16="http://schemas.microsoft.com/office/drawing/2014/main" id="{30DEFAD5-7282-4169-9DB0-A819C946A6FB}"/>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07" name="Oval 63">
                <a:extLst>
                  <a:ext uri="{FF2B5EF4-FFF2-40B4-BE49-F238E27FC236}">
                    <a16:creationId xmlns:a16="http://schemas.microsoft.com/office/drawing/2014/main" id="{A367464B-459C-4DAD-B7B7-40BBEE056B4D}"/>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88" name="Rectangle: Rounded Corners 87">
              <a:extLst>
                <a:ext uri="{FF2B5EF4-FFF2-40B4-BE49-F238E27FC236}">
                  <a16:creationId xmlns:a16="http://schemas.microsoft.com/office/drawing/2014/main" id="{AE54FA50-290E-4EC7-A62A-A6411C71E159}"/>
                </a:ext>
              </a:extLst>
            </p:cNvPr>
            <p:cNvSpPr/>
            <p:nvPr/>
          </p:nvSpPr>
          <p:spPr bwMode="auto">
            <a:xfrm>
              <a:off x="7914489" y="5222881"/>
              <a:ext cx="2452099"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4" name="Group 113">
              <a:extLst>
                <a:ext uri="{FF2B5EF4-FFF2-40B4-BE49-F238E27FC236}">
                  <a16:creationId xmlns:a16="http://schemas.microsoft.com/office/drawing/2014/main" id="{C0131F48-EE61-4B32-B582-A5856AB6297B}"/>
                </a:ext>
              </a:extLst>
            </p:cNvPr>
            <p:cNvGrpSpPr/>
            <p:nvPr/>
          </p:nvGrpSpPr>
          <p:grpSpPr>
            <a:xfrm>
              <a:off x="7917950" y="5107427"/>
              <a:ext cx="452260" cy="417074"/>
              <a:chOff x="7989965" y="5173839"/>
              <a:chExt cx="308230" cy="284249"/>
            </a:xfrm>
          </p:grpSpPr>
          <p:sp>
            <p:nvSpPr>
              <p:cNvPr id="109" name="Rectangle 108">
                <a:extLst>
                  <a:ext uri="{FF2B5EF4-FFF2-40B4-BE49-F238E27FC236}">
                    <a16:creationId xmlns:a16="http://schemas.microsoft.com/office/drawing/2014/main" id="{AF1DB662-0CC8-454A-BBCC-8CB30E8296B9}"/>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1" name="Group 90">
                <a:extLst>
                  <a:ext uri="{FF2B5EF4-FFF2-40B4-BE49-F238E27FC236}">
                    <a16:creationId xmlns:a16="http://schemas.microsoft.com/office/drawing/2014/main" id="{02CE73BC-26A2-404C-8D3A-FB4FD168387C}"/>
                  </a:ext>
                </a:extLst>
              </p:cNvPr>
              <p:cNvGrpSpPr/>
              <p:nvPr/>
            </p:nvGrpSpPr>
            <p:grpSpPr>
              <a:xfrm>
                <a:off x="7989965" y="5173839"/>
                <a:ext cx="308230" cy="284249"/>
                <a:chOff x="7875624" y="5410159"/>
                <a:chExt cx="308230" cy="284249"/>
              </a:xfrm>
            </p:grpSpPr>
            <p:sp>
              <p:nvSpPr>
                <p:cNvPr id="37" name="Freeform 17">
                  <a:extLst>
                    <a:ext uri="{FF2B5EF4-FFF2-40B4-BE49-F238E27FC236}">
                      <a16:creationId xmlns:a16="http://schemas.microsoft.com/office/drawing/2014/main" id="{380E7EFC-238B-4BFC-BFA1-3CE2F2515FCF}"/>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90" name="Group 89">
                  <a:extLst>
                    <a:ext uri="{FF2B5EF4-FFF2-40B4-BE49-F238E27FC236}">
                      <a16:creationId xmlns:a16="http://schemas.microsoft.com/office/drawing/2014/main" id="{19350A35-76BE-4A7F-B6C2-4D2897B04DFF}"/>
                    </a:ext>
                  </a:extLst>
                </p:cNvPr>
                <p:cNvGrpSpPr/>
                <p:nvPr/>
              </p:nvGrpSpPr>
              <p:grpSpPr>
                <a:xfrm>
                  <a:off x="7875624" y="5410159"/>
                  <a:ext cx="308230" cy="284249"/>
                  <a:chOff x="7875624" y="5410159"/>
                  <a:chExt cx="308230" cy="284249"/>
                </a:xfrm>
              </p:grpSpPr>
              <p:sp>
                <p:nvSpPr>
                  <p:cNvPr id="35" name="Freeform 15">
                    <a:extLst>
                      <a:ext uri="{FF2B5EF4-FFF2-40B4-BE49-F238E27FC236}">
                        <a16:creationId xmlns:a16="http://schemas.microsoft.com/office/drawing/2014/main" id="{50C61E6E-74C6-46DC-B890-2BEBE1BF02ED}"/>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 name="Freeform 16">
                    <a:extLst>
                      <a:ext uri="{FF2B5EF4-FFF2-40B4-BE49-F238E27FC236}">
                        <a16:creationId xmlns:a16="http://schemas.microsoft.com/office/drawing/2014/main" id="{4FE5190D-3F8F-4441-A893-0E23DB249BF8}"/>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9" name="Freeform 19">
                    <a:extLst>
                      <a:ext uri="{FF2B5EF4-FFF2-40B4-BE49-F238E27FC236}">
                        <a16:creationId xmlns:a16="http://schemas.microsoft.com/office/drawing/2014/main" id="{6A373F91-1126-41FC-B4BB-C9932F2F48F9}"/>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117" name="Straight Arrow Connector 116">
              <a:extLst>
                <a:ext uri="{FF2B5EF4-FFF2-40B4-BE49-F238E27FC236}">
                  <a16:creationId xmlns:a16="http://schemas.microsoft.com/office/drawing/2014/main" id="{148967FB-0D5C-4677-8177-A8ACFF927EEC}"/>
                </a:ext>
              </a:extLst>
            </p:cNvPr>
            <p:cNvCxnSpPr>
              <a:cxnSpLocks/>
            </p:cNvCxnSpPr>
            <p:nvPr/>
          </p:nvCxnSpPr>
          <p:spPr>
            <a:xfrm>
              <a:off x="1037085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18" name="Rectangle 47">
              <a:extLst>
                <a:ext uri="{FF2B5EF4-FFF2-40B4-BE49-F238E27FC236}">
                  <a16:creationId xmlns:a16="http://schemas.microsoft.com/office/drawing/2014/main" id="{DD4518B0-AE6A-469D-88D8-F864365939DE}"/>
                </a:ext>
              </a:extLst>
            </p:cNvPr>
            <p:cNvSpPr>
              <a:spLocks noChangeArrowheads="1"/>
            </p:cNvSpPr>
            <p:nvPr/>
          </p:nvSpPr>
          <p:spPr bwMode="auto">
            <a:xfrm>
              <a:off x="8144452" y="6260060"/>
              <a:ext cx="1992174" cy="1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Cortana Analytics answers questions</a:t>
              </a:r>
            </a:p>
          </p:txBody>
        </p:sp>
        <p:grpSp>
          <p:nvGrpSpPr>
            <p:cNvPr id="120" name="cortana">
              <a:extLst>
                <a:ext uri="{FF2B5EF4-FFF2-40B4-BE49-F238E27FC236}">
                  <a16:creationId xmlns:a16="http://schemas.microsoft.com/office/drawing/2014/main" id="{59B4AE92-3451-4ECC-B030-F171B3FD4B77}"/>
                </a:ext>
              </a:extLst>
            </p:cNvPr>
            <p:cNvGrpSpPr>
              <a:grpSpLocks noChangeAspect="1"/>
            </p:cNvGrpSpPr>
            <p:nvPr/>
          </p:nvGrpSpPr>
          <p:grpSpPr bwMode="auto">
            <a:xfrm>
              <a:off x="9523521" y="5516351"/>
              <a:ext cx="393700" cy="393700"/>
              <a:chOff x="2059" y="1500"/>
              <a:chExt cx="248" cy="248"/>
            </a:xfrm>
            <a:solidFill>
              <a:srgbClr val="525252"/>
            </a:solidFill>
          </p:grpSpPr>
          <p:sp>
            <p:nvSpPr>
              <p:cNvPr id="121" name="Freeform 21">
                <a:extLst>
                  <a:ext uri="{FF2B5EF4-FFF2-40B4-BE49-F238E27FC236}">
                    <a16:creationId xmlns:a16="http://schemas.microsoft.com/office/drawing/2014/main" id="{541890B4-2705-498C-B2E8-C1696F3DF260}"/>
                  </a:ext>
                </a:extLst>
              </p:cNvPr>
              <p:cNvSpPr>
                <a:spLocks noEditPoints="1"/>
              </p:cNvSpPr>
              <p:nvPr/>
            </p:nvSpPr>
            <p:spPr bwMode="auto">
              <a:xfrm>
                <a:off x="2059" y="1500"/>
                <a:ext cx="248" cy="248"/>
              </a:xfrm>
              <a:custGeom>
                <a:avLst/>
                <a:gdLst>
                  <a:gd name="T0" fmla="*/ 171 w 342"/>
                  <a:gd name="T1" fmla="*/ 319 h 342"/>
                  <a:gd name="T2" fmla="*/ 131 w 342"/>
                  <a:gd name="T3" fmla="*/ 313 h 342"/>
                  <a:gd name="T4" fmla="*/ 96 w 342"/>
                  <a:gd name="T5" fmla="*/ 299 h 342"/>
                  <a:gd name="T6" fmla="*/ 67 w 342"/>
                  <a:gd name="T7" fmla="*/ 275 h 342"/>
                  <a:gd name="T8" fmla="*/ 43 w 342"/>
                  <a:gd name="T9" fmla="*/ 245 h 342"/>
                  <a:gd name="T10" fmla="*/ 29 w 342"/>
                  <a:gd name="T11" fmla="*/ 211 h 342"/>
                  <a:gd name="T12" fmla="*/ 23 w 342"/>
                  <a:gd name="T13" fmla="*/ 171 h 342"/>
                  <a:gd name="T14" fmla="*/ 29 w 342"/>
                  <a:gd name="T15" fmla="*/ 132 h 342"/>
                  <a:gd name="T16" fmla="*/ 43 w 342"/>
                  <a:gd name="T17" fmla="*/ 97 h 342"/>
                  <a:gd name="T18" fmla="*/ 67 w 342"/>
                  <a:gd name="T19" fmla="*/ 67 h 342"/>
                  <a:gd name="T20" fmla="*/ 96 w 342"/>
                  <a:gd name="T21" fmla="*/ 44 h 342"/>
                  <a:gd name="T22" fmla="*/ 131 w 342"/>
                  <a:gd name="T23" fmla="*/ 29 h 342"/>
                  <a:gd name="T24" fmla="*/ 171 w 342"/>
                  <a:gd name="T25" fmla="*/ 24 h 342"/>
                  <a:gd name="T26" fmla="*/ 210 w 342"/>
                  <a:gd name="T27" fmla="*/ 29 h 342"/>
                  <a:gd name="T28" fmla="*/ 244 w 342"/>
                  <a:gd name="T29" fmla="*/ 44 h 342"/>
                  <a:gd name="T30" fmla="*/ 275 w 342"/>
                  <a:gd name="T31" fmla="*/ 67 h 342"/>
                  <a:gd name="T32" fmla="*/ 298 w 342"/>
                  <a:gd name="T33" fmla="*/ 97 h 342"/>
                  <a:gd name="T34" fmla="*/ 313 w 342"/>
                  <a:gd name="T35" fmla="*/ 132 h 342"/>
                  <a:gd name="T36" fmla="*/ 318 w 342"/>
                  <a:gd name="T37" fmla="*/ 171 h 342"/>
                  <a:gd name="T38" fmla="*/ 313 w 342"/>
                  <a:gd name="T39" fmla="*/ 211 h 342"/>
                  <a:gd name="T40" fmla="*/ 298 w 342"/>
                  <a:gd name="T41" fmla="*/ 245 h 342"/>
                  <a:gd name="T42" fmla="*/ 275 w 342"/>
                  <a:gd name="T43" fmla="*/ 275 h 342"/>
                  <a:gd name="T44" fmla="*/ 244 w 342"/>
                  <a:gd name="T45" fmla="*/ 299 h 342"/>
                  <a:gd name="T46" fmla="*/ 210 w 342"/>
                  <a:gd name="T47" fmla="*/ 313 h 342"/>
                  <a:gd name="T48" fmla="*/ 171 w 342"/>
                  <a:gd name="T49" fmla="*/ 319 h 342"/>
                  <a:gd name="T50" fmla="*/ 171 w 342"/>
                  <a:gd name="T51" fmla="*/ 0 h 342"/>
                  <a:gd name="T52" fmla="*/ 125 w 342"/>
                  <a:gd name="T53" fmla="*/ 6 h 342"/>
                  <a:gd name="T54" fmla="*/ 85 w 342"/>
                  <a:gd name="T55" fmla="*/ 24 h 342"/>
                  <a:gd name="T56" fmla="*/ 50 w 342"/>
                  <a:gd name="T57" fmla="*/ 51 h 342"/>
                  <a:gd name="T58" fmla="*/ 23 w 342"/>
                  <a:gd name="T59" fmla="*/ 85 h 342"/>
                  <a:gd name="T60" fmla="*/ 5 w 342"/>
                  <a:gd name="T61" fmla="*/ 126 h 342"/>
                  <a:gd name="T62" fmla="*/ 0 w 342"/>
                  <a:gd name="T63" fmla="*/ 171 h 342"/>
                  <a:gd name="T64" fmla="*/ 5 w 342"/>
                  <a:gd name="T65" fmla="*/ 216 h 342"/>
                  <a:gd name="T66" fmla="*/ 23 w 342"/>
                  <a:gd name="T67" fmla="*/ 257 h 342"/>
                  <a:gd name="T68" fmla="*/ 50 w 342"/>
                  <a:gd name="T69" fmla="*/ 292 h 342"/>
                  <a:gd name="T70" fmla="*/ 85 w 342"/>
                  <a:gd name="T71" fmla="*/ 319 h 342"/>
                  <a:gd name="T72" fmla="*/ 125 w 342"/>
                  <a:gd name="T73" fmla="*/ 336 h 342"/>
                  <a:gd name="T74" fmla="*/ 171 w 342"/>
                  <a:gd name="T75" fmla="*/ 342 h 342"/>
                  <a:gd name="T76" fmla="*/ 215 w 342"/>
                  <a:gd name="T77" fmla="*/ 336 h 342"/>
                  <a:gd name="T78" fmla="*/ 257 w 342"/>
                  <a:gd name="T79" fmla="*/ 319 h 342"/>
                  <a:gd name="T80" fmla="*/ 291 w 342"/>
                  <a:gd name="T81" fmla="*/ 292 h 342"/>
                  <a:gd name="T82" fmla="*/ 318 w 342"/>
                  <a:gd name="T83" fmla="*/ 257 h 342"/>
                  <a:gd name="T84" fmla="*/ 335 w 342"/>
                  <a:gd name="T85" fmla="*/ 216 h 342"/>
                  <a:gd name="T86" fmla="*/ 342 w 342"/>
                  <a:gd name="T87" fmla="*/ 171 h 342"/>
                  <a:gd name="T88" fmla="*/ 335 w 342"/>
                  <a:gd name="T89" fmla="*/ 126 h 342"/>
                  <a:gd name="T90" fmla="*/ 318 w 342"/>
                  <a:gd name="T91" fmla="*/ 85 h 342"/>
                  <a:gd name="T92" fmla="*/ 291 w 342"/>
                  <a:gd name="T93" fmla="*/ 51 h 342"/>
                  <a:gd name="T94" fmla="*/ 257 w 342"/>
                  <a:gd name="T95" fmla="*/ 24 h 342"/>
                  <a:gd name="T96" fmla="*/ 215 w 342"/>
                  <a:gd name="T97" fmla="*/ 6 h 342"/>
                  <a:gd name="T98" fmla="*/ 171 w 342"/>
                  <a:gd name="T9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2" h="342">
                    <a:moveTo>
                      <a:pt x="171" y="319"/>
                    </a:moveTo>
                    <a:cubicBezTo>
                      <a:pt x="157" y="319"/>
                      <a:pt x="144" y="317"/>
                      <a:pt x="131" y="313"/>
                    </a:cubicBezTo>
                    <a:cubicBezTo>
                      <a:pt x="119" y="310"/>
                      <a:pt x="107" y="304"/>
                      <a:pt x="96" y="299"/>
                    </a:cubicBezTo>
                    <a:cubicBezTo>
                      <a:pt x="86" y="292"/>
                      <a:pt x="76" y="284"/>
                      <a:pt x="67" y="275"/>
                    </a:cubicBezTo>
                    <a:cubicBezTo>
                      <a:pt x="58" y="266"/>
                      <a:pt x="50" y="256"/>
                      <a:pt x="43" y="245"/>
                    </a:cubicBezTo>
                    <a:cubicBezTo>
                      <a:pt x="36" y="235"/>
                      <a:pt x="32" y="223"/>
                      <a:pt x="29" y="211"/>
                    </a:cubicBezTo>
                    <a:cubicBezTo>
                      <a:pt x="25" y="198"/>
                      <a:pt x="23" y="185"/>
                      <a:pt x="23" y="171"/>
                    </a:cubicBezTo>
                    <a:cubicBezTo>
                      <a:pt x="23" y="158"/>
                      <a:pt x="25" y="145"/>
                      <a:pt x="29" y="132"/>
                    </a:cubicBezTo>
                    <a:cubicBezTo>
                      <a:pt x="32" y="120"/>
                      <a:pt x="36" y="108"/>
                      <a:pt x="43" y="97"/>
                    </a:cubicBezTo>
                    <a:cubicBezTo>
                      <a:pt x="50" y="86"/>
                      <a:pt x="58" y="76"/>
                      <a:pt x="67" y="67"/>
                    </a:cubicBezTo>
                    <a:cubicBezTo>
                      <a:pt x="76" y="58"/>
                      <a:pt x="86" y="51"/>
                      <a:pt x="96" y="44"/>
                    </a:cubicBezTo>
                    <a:cubicBezTo>
                      <a:pt x="107" y="37"/>
                      <a:pt x="119" y="33"/>
                      <a:pt x="131" y="29"/>
                    </a:cubicBezTo>
                    <a:cubicBezTo>
                      <a:pt x="144" y="26"/>
                      <a:pt x="157" y="24"/>
                      <a:pt x="171" y="24"/>
                    </a:cubicBezTo>
                    <a:cubicBezTo>
                      <a:pt x="184" y="24"/>
                      <a:pt x="197" y="26"/>
                      <a:pt x="210" y="29"/>
                    </a:cubicBezTo>
                    <a:cubicBezTo>
                      <a:pt x="222" y="33"/>
                      <a:pt x="234" y="37"/>
                      <a:pt x="244" y="44"/>
                    </a:cubicBezTo>
                    <a:cubicBezTo>
                      <a:pt x="256" y="51"/>
                      <a:pt x="266" y="58"/>
                      <a:pt x="275" y="67"/>
                    </a:cubicBezTo>
                    <a:cubicBezTo>
                      <a:pt x="283" y="76"/>
                      <a:pt x="291" y="86"/>
                      <a:pt x="298" y="97"/>
                    </a:cubicBezTo>
                    <a:cubicBezTo>
                      <a:pt x="304" y="108"/>
                      <a:pt x="309" y="120"/>
                      <a:pt x="313" y="132"/>
                    </a:cubicBezTo>
                    <a:cubicBezTo>
                      <a:pt x="316" y="145"/>
                      <a:pt x="318" y="158"/>
                      <a:pt x="318" y="171"/>
                    </a:cubicBezTo>
                    <a:cubicBezTo>
                      <a:pt x="318" y="185"/>
                      <a:pt x="316" y="198"/>
                      <a:pt x="313" y="211"/>
                    </a:cubicBezTo>
                    <a:cubicBezTo>
                      <a:pt x="309" y="223"/>
                      <a:pt x="304" y="235"/>
                      <a:pt x="298" y="245"/>
                    </a:cubicBezTo>
                    <a:cubicBezTo>
                      <a:pt x="291" y="256"/>
                      <a:pt x="283" y="266"/>
                      <a:pt x="275" y="275"/>
                    </a:cubicBezTo>
                    <a:cubicBezTo>
                      <a:pt x="266" y="284"/>
                      <a:pt x="256" y="292"/>
                      <a:pt x="244" y="299"/>
                    </a:cubicBezTo>
                    <a:cubicBezTo>
                      <a:pt x="234" y="304"/>
                      <a:pt x="222" y="310"/>
                      <a:pt x="210" y="313"/>
                    </a:cubicBezTo>
                    <a:cubicBezTo>
                      <a:pt x="197" y="317"/>
                      <a:pt x="184" y="319"/>
                      <a:pt x="171" y="319"/>
                    </a:cubicBezTo>
                    <a:moveTo>
                      <a:pt x="171" y="0"/>
                    </a:moveTo>
                    <a:cubicBezTo>
                      <a:pt x="155" y="0"/>
                      <a:pt x="139" y="3"/>
                      <a:pt x="125" y="6"/>
                    </a:cubicBezTo>
                    <a:cubicBezTo>
                      <a:pt x="110" y="10"/>
                      <a:pt x="97" y="16"/>
                      <a:pt x="85" y="24"/>
                    </a:cubicBezTo>
                    <a:cubicBezTo>
                      <a:pt x="71" y="32"/>
                      <a:pt x="60" y="41"/>
                      <a:pt x="50" y="51"/>
                    </a:cubicBezTo>
                    <a:cubicBezTo>
                      <a:pt x="40" y="61"/>
                      <a:pt x="31" y="72"/>
                      <a:pt x="23" y="85"/>
                    </a:cubicBezTo>
                    <a:cubicBezTo>
                      <a:pt x="15" y="98"/>
                      <a:pt x="10" y="111"/>
                      <a:pt x="5" y="126"/>
                    </a:cubicBezTo>
                    <a:cubicBezTo>
                      <a:pt x="2" y="140"/>
                      <a:pt x="0" y="156"/>
                      <a:pt x="0" y="171"/>
                    </a:cubicBezTo>
                    <a:cubicBezTo>
                      <a:pt x="0" y="187"/>
                      <a:pt x="2" y="202"/>
                      <a:pt x="5" y="216"/>
                    </a:cubicBezTo>
                    <a:cubicBezTo>
                      <a:pt x="10" y="231"/>
                      <a:pt x="15" y="245"/>
                      <a:pt x="23" y="257"/>
                    </a:cubicBezTo>
                    <a:cubicBezTo>
                      <a:pt x="31" y="270"/>
                      <a:pt x="40" y="282"/>
                      <a:pt x="50" y="292"/>
                    </a:cubicBezTo>
                    <a:cubicBezTo>
                      <a:pt x="60" y="302"/>
                      <a:pt x="71" y="311"/>
                      <a:pt x="85" y="319"/>
                    </a:cubicBezTo>
                    <a:cubicBezTo>
                      <a:pt x="97" y="326"/>
                      <a:pt x="110" y="332"/>
                      <a:pt x="125" y="336"/>
                    </a:cubicBezTo>
                    <a:cubicBezTo>
                      <a:pt x="139" y="340"/>
                      <a:pt x="155" y="342"/>
                      <a:pt x="171" y="342"/>
                    </a:cubicBezTo>
                    <a:cubicBezTo>
                      <a:pt x="186" y="342"/>
                      <a:pt x="201" y="340"/>
                      <a:pt x="215" y="336"/>
                    </a:cubicBezTo>
                    <a:cubicBezTo>
                      <a:pt x="230" y="332"/>
                      <a:pt x="244" y="326"/>
                      <a:pt x="257" y="319"/>
                    </a:cubicBezTo>
                    <a:cubicBezTo>
                      <a:pt x="269" y="311"/>
                      <a:pt x="281" y="302"/>
                      <a:pt x="291" y="292"/>
                    </a:cubicBezTo>
                    <a:cubicBezTo>
                      <a:pt x="301" y="282"/>
                      <a:pt x="310" y="270"/>
                      <a:pt x="318" y="257"/>
                    </a:cubicBezTo>
                    <a:cubicBezTo>
                      <a:pt x="325" y="245"/>
                      <a:pt x="332" y="231"/>
                      <a:pt x="335" y="216"/>
                    </a:cubicBezTo>
                    <a:cubicBezTo>
                      <a:pt x="339" y="202"/>
                      <a:pt x="342" y="187"/>
                      <a:pt x="342" y="171"/>
                    </a:cubicBezTo>
                    <a:cubicBezTo>
                      <a:pt x="342" y="156"/>
                      <a:pt x="339" y="140"/>
                      <a:pt x="335" y="126"/>
                    </a:cubicBezTo>
                    <a:cubicBezTo>
                      <a:pt x="332" y="111"/>
                      <a:pt x="325" y="98"/>
                      <a:pt x="318" y="85"/>
                    </a:cubicBezTo>
                    <a:cubicBezTo>
                      <a:pt x="310" y="72"/>
                      <a:pt x="301" y="61"/>
                      <a:pt x="291" y="51"/>
                    </a:cubicBezTo>
                    <a:cubicBezTo>
                      <a:pt x="281" y="41"/>
                      <a:pt x="269" y="32"/>
                      <a:pt x="257" y="24"/>
                    </a:cubicBezTo>
                    <a:cubicBezTo>
                      <a:pt x="244" y="16"/>
                      <a:pt x="230" y="10"/>
                      <a:pt x="215" y="6"/>
                    </a:cubicBezTo>
                    <a:cubicBezTo>
                      <a:pt x="201" y="3"/>
                      <a:pt x="186" y="0"/>
                      <a:pt x="171" y="0"/>
                    </a:cubicBezTo>
                  </a:path>
                </a:pathLst>
              </a:custGeom>
              <a:solidFill>
                <a:schemeClr val="accent3">
                  <a:alpha val="41961"/>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882">
                  <a:solidFill>
                    <a:srgbClr val="353535"/>
                  </a:solidFill>
                  <a:latin typeface="Segoe UI Semilight"/>
                </a:endParaRPr>
              </a:p>
            </p:txBody>
          </p:sp>
          <p:sp>
            <p:nvSpPr>
              <p:cNvPr id="122" name="Freeform 22">
                <a:extLst>
                  <a:ext uri="{FF2B5EF4-FFF2-40B4-BE49-F238E27FC236}">
                    <a16:creationId xmlns:a16="http://schemas.microsoft.com/office/drawing/2014/main" id="{EDE6C01A-D47D-4F53-BF40-C0D9493121C3}"/>
                  </a:ext>
                </a:extLst>
              </p:cNvPr>
              <p:cNvSpPr>
                <a:spLocks noEditPoints="1"/>
              </p:cNvSpPr>
              <p:nvPr/>
            </p:nvSpPr>
            <p:spPr bwMode="auto">
              <a:xfrm>
                <a:off x="2072" y="1515"/>
                <a:ext cx="220" cy="219"/>
              </a:xfrm>
              <a:custGeom>
                <a:avLst/>
                <a:gdLst>
                  <a:gd name="T0" fmla="*/ 152 w 303"/>
                  <a:gd name="T1" fmla="*/ 0 h 303"/>
                  <a:gd name="T2" fmla="*/ 191 w 303"/>
                  <a:gd name="T3" fmla="*/ 6 h 303"/>
                  <a:gd name="T4" fmla="*/ 227 w 303"/>
                  <a:gd name="T5" fmla="*/ 20 h 303"/>
                  <a:gd name="T6" fmla="*/ 258 w 303"/>
                  <a:gd name="T7" fmla="*/ 44 h 303"/>
                  <a:gd name="T8" fmla="*/ 282 w 303"/>
                  <a:gd name="T9" fmla="*/ 75 h 303"/>
                  <a:gd name="T10" fmla="*/ 297 w 303"/>
                  <a:gd name="T11" fmla="*/ 111 h 303"/>
                  <a:gd name="T12" fmla="*/ 303 w 303"/>
                  <a:gd name="T13" fmla="*/ 151 h 303"/>
                  <a:gd name="T14" fmla="*/ 297 w 303"/>
                  <a:gd name="T15" fmla="*/ 191 h 303"/>
                  <a:gd name="T16" fmla="*/ 282 w 303"/>
                  <a:gd name="T17" fmla="*/ 227 h 303"/>
                  <a:gd name="T18" fmla="*/ 258 w 303"/>
                  <a:gd name="T19" fmla="*/ 258 h 303"/>
                  <a:gd name="T20" fmla="*/ 227 w 303"/>
                  <a:gd name="T21" fmla="*/ 281 h 303"/>
                  <a:gd name="T22" fmla="*/ 191 w 303"/>
                  <a:gd name="T23" fmla="*/ 297 h 303"/>
                  <a:gd name="T24" fmla="*/ 152 w 303"/>
                  <a:gd name="T25" fmla="*/ 303 h 303"/>
                  <a:gd name="T26" fmla="*/ 111 w 303"/>
                  <a:gd name="T27" fmla="*/ 297 h 303"/>
                  <a:gd name="T28" fmla="*/ 75 w 303"/>
                  <a:gd name="T29" fmla="*/ 281 h 303"/>
                  <a:gd name="T30" fmla="*/ 44 w 303"/>
                  <a:gd name="T31" fmla="*/ 258 h 303"/>
                  <a:gd name="T32" fmla="*/ 21 w 303"/>
                  <a:gd name="T33" fmla="*/ 227 h 303"/>
                  <a:gd name="T34" fmla="*/ 6 w 303"/>
                  <a:gd name="T35" fmla="*/ 191 h 303"/>
                  <a:gd name="T36" fmla="*/ 0 w 303"/>
                  <a:gd name="T37" fmla="*/ 151 h 303"/>
                  <a:gd name="T38" fmla="*/ 6 w 303"/>
                  <a:gd name="T39" fmla="*/ 111 h 303"/>
                  <a:gd name="T40" fmla="*/ 21 w 303"/>
                  <a:gd name="T41" fmla="*/ 75 h 303"/>
                  <a:gd name="T42" fmla="*/ 44 w 303"/>
                  <a:gd name="T43" fmla="*/ 44 h 303"/>
                  <a:gd name="T44" fmla="*/ 75 w 303"/>
                  <a:gd name="T45" fmla="*/ 20 h 303"/>
                  <a:gd name="T46" fmla="*/ 111 w 303"/>
                  <a:gd name="T47" fmla="*/ 6 h 303"/>
                  <a:gd name="T48" fmla="*/ 152 w 303"/>
                  <a:gd name="T49" fmla="*/ 0 h 303"/>
                  <a:gd name="T50" fmla="*/ 152 w 303"/>
                  <a:gd name="T51" fmla="*/ 272 h 303"/>
                  <a:gd name="T52" fmla="*/ 183 w 303"/>
                  <a:gd name="T53" fmla="*/ 269 h 303"/>
                  <a:gd name="T54" fmla="*/ 213 w 303"/>
                  <a:gd name="T55" fmla="*/ 256 h 303"/>
                  <a:gd name="T56" fmla="*/ 237 w 303"/>
                  <a:gd name="T57" fmla="*/ 237 h 303"/>
                  <a:gd name="T58" fmla="*/ 257 w 303"/>
                  <a:gd name="T59" fmla="*/ 212 h 303"/>
                  <a:gd name="T60" fmla="*/ 269 w 303"/>
                  <a:gd name="T61" fmla="*/ 184 h 303"/>
                  <a:gd name="T62" fmla="*/ 272 w 303"/>
                  <a:gd name="T63" fmla="*/ 151 h 303"/>
                  <a:gd name="T64" fmla="*/ 269 w 303"/>
                  <a:gd name="T65" fmla="*/ 119 h 303"/>
                  <a:gd name="T66" fmla="*/ 257 w 303"/>
                  <a:gd name="T67" fmla="*/ 90 h 303"/>
                  <a:gd name="T68" fmla="*/ 237 w 303"/>
                  <a:gd name="T69" fmla="*/ 66 h 303"/>
                  <a:gd name="T70" fmla="*/ 213 w 303"/>
                  <a:gd name="T71" fmla="*/ 46 h 303"/>
                  <a:gd name="T72" fmla="*/ 183 w 303"/>
                  <a:gd name="T73" fmla="*/ 34 h 303"/>
                  <a:gd name="T74" fmla="*/ 152 w 303"/>
                  <a:gd name="T75" fmla="*/ 29 h 303"/>
                  <a:gd name="T76" fmla="*/ 119 w 303"/>
                  <a:gd name="T77" fmla="*/ 34 h 303"/>
                  <a:gd name="T78" fmla="*/ 91 w 303"/>
                  <a:gd name="T79" fmla="*/ 46 h 303"/>
                  <a:gd name="T80" fmla="*/ 66 w 303"/>
                  <a:gd name="T81" fmla="*/ 66 h 303"/>
                  <a:gd name="T82" fmla="*/ 47 w 303"/>
                  <a:gd name="T83" fmla="*/ 90 h 303"/>
                  <a:gd name="T84" fmla="*/ 34 w 303"/>
                  <a:gd name="T85" fmla="*/ 119 h 303"/>
                  <a:gd name="T86" fmla="*/ 30 w 303"/>
                  <a:gd name="T87" fmla="*/ 151 h 303"/>
                  <a:gd name="T88" fmla="*/ 34 w 303"/>
                  <a:gd name="T89" fmla="*/ 183 h 303"/>
                  <a:gd name="T90" fmla="*/ 47 w 303"/>
                  <a:gd name="T91" fmla="*/ 212 h 303"/>
                  <a:gd name="T92" fmla="*/ 66 w 303"/>
                  <a:gd name="T93" fmla="*/ 237 h 303"/>
                  <a:gd name="T94" fmla="*/ 91 w 303"/>
                  <a:gd name="T95" fmla="*/ 256 h 303"/>
                  <a:gd name="T96" fmla="*/ 119 w 303"/>
                  <a:gd name="T97" fmla="*/ 269 h 303"/>
                  <a:gd name="T98" fmla="*/ 152 w 303"/>
                  <a:gd name="T99" fmla="*/ 2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3" h="303">
                    <a:moveTo>
                      <a:pt x="152" y="0"/>
                    </a:moveTo>
                    <a:cubicBezTo>
                      <a:pt x="165" y="0"/>
                      <a:pt x="179" y="2"/>
                      <a:pt x="191" y="6"/>
                    </a:cubicBezTo>
                    <a:cubicBezTo>
                      <a:pt x="205" y="9"/>
                      <a:pt x="216" y="15"/>
                      <a:pt x="227" y="20"/>
                    </a:cubicBezTo>
                    <a:cubicBezTo>
                      <a:pt x="239" y="27"/>
                      <a:pt x="249" y="35"/>
                      <a:pt x="258" y="44"/>
                    </a:cubicBezTo>
                    <a:cubicBezTo>
                      <a:pt x="268" y="53"/>
                      <a:pt x="275" y="63"/>
                      <a:pt x="282" y="75"/>
                    </a:cubicBezTo>
                    <a:cubicBezTo>
                      <a:pt x="288" y="86"/>
                      <a:pt x="294" y="98"/>
                      <a:pt x="297" y="111"/>
                    </a:cubicBezTo>
                    <a:cubicBezTo>
                      <a:pt x="301" y="124"/>
                      <a:pt x="303" y="138"/>
                      <a:pt x="303" y="151"/>
                    </a:cubicBezTo>
                    <a:cubicBezTo>
                      <a:pt x="303" y="165"/>
                      <a:pt x="301" y="179"/>
                      <a:pt x="297" y="191"/>
                    </a:cubicBezTo>
                    <a:cubicBezTo>
                      <a:pt x="294" y="205"/>
                      <a:pt x="288" y="216"/>
                      <a:pt x="282" y="227"/>
                    </a:cubicBezTo>
                    <a:cubicBezTo>
                      <a:pt x="275" y="238"/>
                      <a:pt x="268" y="249"/>
                      <a:pt x="258" y="258"/>
                    </a:cubicBezTo>
                    <a:cubicBezTo>
                      <a:pt x="249" y="268"/>
                      <a:pt x="239" y="275"/>
                      <a:pt x="227" y="281"/>
                    </a:cubicBezTo>
                    <a:cubicBezTo>
                      <a:pt x="216" y="288"/>
                      <a:pt x="205" y="294"/>
                      <a:pt x="191" y="297"/>
                    </a:cubicBezTo>
                    <a:cubicBezTo>
                      <a:pt x="179" y="301"/>
                      <a:pt x="165" y="303"/>
                      <a:pt x="152" y="303"/>
                    </a:cubicBezTo>
                    <a:cubicBezTo>
                      <a:pt x="138" y="303"/>
                      <a:pt x="124" y="301"/>
                      <a:pt x="111" y="297"/>
                    </a:cubicBezTo>
                    <a:cubicBezTo>
                      <a:pt x="98" y="294"/>
                      <a:pt x="86" y="288"/>
                      <a:pt x="75" y="281"/>
                    </a:cubicBezTo>
                    <a:cubicBezTo>
                      <a:pt x="63" y="275"/>
                      <a:pt x="53" y="268"/>
                      <a:pt x="44" y="258"/>
                    </a:cubicBezTo>
                    <a:cubicBezTo>
                      <a:pt x="35" y="249"/>
                      <a:pt x="27" y="238"/>
                      <a:pt x="21" y="227"/>
                    </a:cubicBezTo>
                    <a:cubicBezTo>
                      <a:pt x="15" y="216"/>
                      <a:pt x="9" y="205"/>
                      <a:pt x="6" y="191"/>
                    </a:cubicBezTo>
                    <a:cubicBezTo>
                      <a:pt x="2" y="179"/>
                      <a:pt x="0" y="165"/>
                      <a:pt x="0" y="151"/>
                    </a:cubicBezTo>
                    <a:cubicBezTo>
                      <a:pt x="0" y="138"/>
                      <a:pt x="2" y="124"/>
                      <a:pt x="6" y="111"/>
                    </a:cubicBezTo>
                    <a:cubicBezTo>
                      <a:pt x="9" y="98"/>
                      <a:pt x="15" y="86"/>
                      <a:pt x="21" y="75"/>
                    </a:cubicBezTo>
                    <a:cubicBezTo>
                      <a:pt x="27" y="63"/>
                      <a:pt x="35" y="53"/>
                      <a:pt x="44" y="44"/>
                    </a:cubicBezTo>
                    <a:cubicBezTo>
                      <a:pt x="53" y="35"/>
                      <a:pt x="63" y="27"/>
                      <a:pt x="75" y="20"/>
                    </a:cubicBezTo>
                    <a:cubicBezTo>
                      <a:pt x="86" y="15"/>
                      <a:pt x="98" y="9"/>
                      <a:pt x="111" y="6"/>
                    </a:cubicBezTo>
                    <a:cubicBezTo>
                      <a:pt x="124" y="2"/>
                      <a:pt x="138" y="0"/>
                      <a:pt x="152" y="0"/>
                    </a:cubicBezTo>
                    <a:moveTo>
                      <a:pt x="152" y="272"/>
                    </a:moveTo>
                    <a:cubicBezTo>
                      <a:pt x="163" y="272"/>
                      <a:pt x="173" y="271"/>
                      <a:pt x="183" y="269"/>
                    </a:cubicBezTo>
                    <a:cubicBezTo>
                      <a:pt x="195" y="266"/>
                      <a:pt x="204" y="261"/>
                      <a:pt x="213" y="256"/>
                    </a:cubicBezTo>
                    <a:cubicBezTo>
                      <a:pt x="222" y="251"/>
                      <a:pt x="230" y="245"/>
                      <a:pt x="237" y="237"/>
                    </a:cubicBezTo>
                    <a:cubicBezTo>
                      <a:pt x="245" y="229"/>
                      <a:pt x="251" y="221"/>
                      <a:pt x="257" y="212"/>
                    </a:cubicBezTo>
                    <a:cubicBezTo>
                      <a:pt x="261" y="203"/>
                      <a:pt x="266" y="194"/>
                      <a:pt x="269" y="184"/>
                    </a:cubicBezTo>
                    <a:cubicBezTo>
                      <a:pt x="271" y="173"/>
                      <a:pt x="272" y="163"/>
                      <a:pt x="272" y="151"/>
                    </a:cubicBezTo>
                    <a:cubicBezTo>
                      <a:pt x="272" y="140"/>
                      <a:pt x="271" y="129"/>
                      <a:pt x="269" y="119"/>
                    </a:cubicBezTo>
                    <a:cubicBezTo>
                      <a:pt x="266" y="108"/>
                      <a:pt x="261" y="98"/>
                      <a:pt x="257" y="90"/>
                    </a:cubicBezTo>
                    <a:cubicBezTo>
                      <a:pt x="251" y="81"/>
                      <a:pt x="245" y="72"/>
                      <a:pt x="237" y="66"/>
                    </a:cubicBezTo>
                    <a:cubicBezTo>
                      <a:pt x="230" y="58"/>
                      <a:pt x="222" y="52"/>
                      <a:pt x="213" y="46"/>
                    </a:cubicBezTo>
                    <a:cubicBezTo>
                      <a:pt x="204" y="41"/>
                      <a:pt x="195" y="37"/>
                      <a:pt x="183" y="34"/>
                    </a:cubicBezTo>
                    <a:cubicBezTo>
                      <a:pt x="173" y="32"/>
                      <a:pt x="163" y="29"/>
                      <a:pt x="152" y="29"/>
                    </a:cubicBezTo>
                    <a:cubicBezTo>
                      <a:pt x="140" y="29"/>
                      <a:pt x="129" y="32"/>
                      <a:pt x="119" y="34"/>
                    </a:cubicBezTo>
                    <a:cubicBezTo>
                      <a:pt x="109" y="37"/>
                      <a:pt x="98" y="41"/>
                      <a:pt x="91" y="46"/>
                    </a:cubicBezTo>
                    <a:cubicBezTo>
                      <a:pt x="82" y="52"/>
                      <a:pt x="72" y="58"/>
                      <a:pt x="66" y="66"/>
                    </a:cubicBezTo>
                    <a:cubicBezTo>
                      <a:pt x="58" y="72"/>
                      <a:pt x="52" y="81"/>
                      <a:pt x="47" y="90"/>
                    </a:cubicBezTo>
                    <a:cubicBezTo>
                      <a:pt x="41" y="98"/>
                      <a:pt x="37" y="108"/>
                      <a:pt x="34" y="119"/>
                    </a:cubicBezTo>
                    <a:cubicBezTo>
                      <a:pt x="32" y="129"/>
                      <a:pt x="30" y="140"/>
                      <a:pt x="30" y="151"/>
                    </a:cubicBezTo>
                    <a:cubicBezTo>
                      <a:pt x="30" y="163"/>
                      <a:pt x="32" y="173"/>
                      <a:pt x="34" y="183"/>
                    </a:cubicBezTo>
                    <a:cubicBezTo>
                      <a:pt x="37" y="194"/>
                      <a:pt x="41" y="203"/>
                      <a:pt x="47" y="212"/>
                    </a:cubicBezTo>
                    <a:cubicBezTo>
                      <a:pt x="52" y="221"/>
                      <a:pt x="58" y="229"/>
                      <a:pt x="66" y="237"/>
                    </a:cubicBezTo>
                    <a:cubicBezTo>
                      <a:pt x="72" y="245"/>
                      <a:pt x="82" y="251"/>
                      <a:pt x="91" y="256"/>
                    </a:cubicBezTo>
                    <a:cubicBezTo>
                      <a:pt x="98" y="261"/>
                      <a:pt x="109" y="266"/>
                      <a:pt x="119" y="269"/>
                    </a:cubicBezTo>
                    <a:cubicBezTo>
                      <a:pt x="129" y="271"/>
                      <a:pt x="140" y="272"/>
                      <a:pt x="152" y="27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882">
                  <a:solidFill>
                    <a:srgbClr val="353535"/>
                  </a:solidFill>
                  <a:latin typeface="Segoe UI Semilight"/>
                </a:endParaRPr>
              </a:p>
            </p:txBody>
          </p:sp>
        </p:grpSp>
        <p:cxnSp>
          <p:nvCxnSpPr>
            <p:cNvPr id="123" name="Straight Arrow Connector 122">
              <a:extLst>
                <a:ext uri="{FF2B5EF4-FFF2-40B4-BE49-F238E27FC236}">
                  <a16:creationId xmlns:a16="http://schemas.microsoft.com/office/drawing/2014/main" id="{D405E256-DAF1-4CA0-8BB0-E744DF6B1C84}"/>
                </a:ext>
              </a:extLst>
            </p:cNvPr>
            <p:cNvCxnSpPr>
              <a:cxnSpLocks/>
            </p:cNvCxnSpPr>
            <p:nvPr/>
          </p:nvCxnSpPr>
          <p:spPr>
            <a:xfrm>
              <a:off x="9043108" y="571113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grpSp>
        <p:nvGrpSpPr>
          <p:cNvPr id="447" name="Group 446">
            <a:extLst>
              <a:ext uri="{FF2B5EF4-FFF2-40B4-BE49-F238E27FC236}">
                <a16:creationId xmlns:a16="http://schemas.microsoft.com/office/drawing/2014/main" id="{96EBBE73-4A7C-4723-8E34-F028421AB1D9}"/>
              </a:ext>
            </a:extLst>
          </p:cNvPr>
          <p:cNvGrpSpPr/>
          <p:nvPr/>
        </p:nvGrpSpPr>
        <p:grpSpPr>
          <a:xfrm>
            <a:off x="6089797" y="1182361"/>
            <a:ext cx="5619168" cy="2230969"/>
            <a:chOff x="454210" y="1916792"/>
            <a:chExt cx="5733470" cy="2276351"/>
          </a:xfrm>
        </p:grpSpPr>
        <p:sp>
          <p:nvSpPr>
            <p:cNvPr id="14" name="Rectangle 13">
              <a:extLst>
                <a:ext uri="{FF2B5EF4-FFF2-40B4-BE49-F238E27FC236}">
                  <a16:creationId xmlns:a16="http://schemas.microsoft.com/office/drawing/2014/main" id="{21AD7F8D-2E35-4411-8F39-03DE79D4B314}"/>
                </a:ext>
              </a:extLst>
            </p:cNvPr>
            <p:cNvSpPr/>
            <p:nvPr/>
          </p:nvSpPr>
          <p:spPr bwMode="auto">
            <a:xfrm>
              <a:off x="454210"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Segoe UI Semilight"/>
                  <a:cs typeface="Segoe UI Semibold" panose="020B0702040204020203" pitchFamily="34" charset="0"/>
                </a:rPr>
                <a:t>Real-time stream processing</a:t>
              </a:r>
            </a:p>
          </p:txBody>
        </p:sp>
        <p:grpSp>
          <p:nvGrpSpPr>
            <p:cNvPr id="124" name="Group 123">
              <a:extLst>
                <a:ext uri="{FF2B5EF4-FFF2-40B4-BE49-F238E27FC236}">
                  <a16:creationId xmlns:a16="http://schemas.microsoft.com/office/drawing/2014/main" id="{16D3219E-3D00-44F5-8C4D-62ACFD9CD544}"/>
                </a:ext>
              </a:extLst>
            </p:cNvPr>
            <p:cNvGrpSpPr/>
            <p:nvPr/>
          </p:nvGrpSpPr>
          <p:grpSpPr>
            <a:xfrm>
              <a:off x="762236" y="2788568"/>
              <a:ext cx="718411" cy="625156"/>
              <a:chOff x="1755775" y="2570163"/>
              <a:chExt cx="1320800" cy="1149351"/>
            </a:xfrm>
          </p:grpSpPr>
          <p:sp>
            <p:nvSpPr>
              <p:cNvPr id="125" name="Freeform 37">
                <a:extLst>
                  <a:ext uri="{FF2B5EF4-FFF2-40B4-BE49-F238E27FC236}">
                    <a16:creationId xmlns:a16="http://schemas.microsoft.com/office/drawing/2014/main" id="{3C74262B-C9F9-4A66-A775-ABB5AC88643E}"/>
                  </a:ext>
                </a:extLst>
              </p:cNvPr>
              <p:cNvSpPr>
                <a:spLocks/>
              </p:cNvSpPr>
              <p:nvPr/>
            </p:nvSpPr>
            <p:spPr bwMode="auto">
              <a:xfrm>
                <a:off x="2724150" y="2847976"/>
                <a:ext cx="352425" cy="76200"/>
              </a:xfrm>
              <a:custGeom>
                <a:avLst/>
                <a:gdLst>
                  <a:gd name="T0" fmla="*/ 93 w 94"/>
                  <a:gd name="T1" fmla="*/ 15 h 20"/>
                  <a:gd name="T2" fmla="*/ 93 w 94"/>
                  <a:gd name="T3" fmla="*/ 0 h 20"/>
                  <a:gd name="T4" fmla="*/ 1 w 94"/>
                  <a:gd name="T5" fmla="*/ 0 h 20"/>
                  <a:gd name="T6" fmla="*/ 1 w 94"/>
                  <a:gd name="T7" fmla="*/ 15 h 20"/>
                  <a:gd name="T8" fmla="*/ 1 w 94"/>
                  <a:gd name="T9" fmla="*/ 15 h 20"/>
                  <a:gd name="T10" fmla="*/ 6 w 94"/>
                  <a:gd name="T11" fmla="*/ 20 h 20"/>
                  <a:gd name="T12" fmla="*/ 89 w 94"/>
                  <a:gd name="T13" fmla="*/ 20 h 20"/>
                  <a:gd name="T14" fmla="*/ 93 w 94"/>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
                    <a:moveTo>
                      <a:pt x="93" y="15"/>
                    </a:moveTo>
                    <a:cubicBezTo>
                      <a:pt x="93" y="0"/>
                      <a:pt x="93" y="0"/>
                      <a:pt x="93" y="0"/>
                    </a:cubicBezTo>
                    <a:cubicBezTo>
                      <a:pt x="1" y="0"/>
                      <a:pt x="1" y="0"/>
                      <a:pt x="1" y="0"/>
                    </a:cubicBezTo>
                    <a:cubicBezTo>
                      <a:pt x="1" y="15"/>
                      <a:pt x="1" y="15"/>
                      <a:pt x="1" y="15"/>
                    </a:cubicBezTo>
                    <a:cubicBezTo>
                      <a:pt x="1" y="15"/>
                      <a:pt x="1" y="15"/>
                      <a:pt x="1" y="15"/>
                    </a:cubicBezTo>
                    <a:cubicBezTo>
                      <a:pt x="0" y="17"/>
                      <a:pt x="2" y="20"/>
                      <a:pt x="6" y="20"/>
                    </a:cubicBezTo>
                    <a:cubicBezTo>
                      <a:pt x="89" y="20"/>
                      <a:pt x="89" y="20"/>
                      <a:pt x="89" y="20"/>
                    </a:cubicBezTo>
                    <a:cubicBezTo>
                      <a:pt x="92" y="20"/>
                      <a:pt x="94" y="17"/>
                      <a:pt x="93" y="15"/>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6" name="Freeform 38">
                <a:extLst>
                  <a:ext uri="{FF2B5EF4-FFF2-40B4-BE49-F238E27FC236}">
                    <a16:creationId xmlns:a16="http://schemas.microsoft.com/office/drawing/2014/main" id="{D7B57F66-B300-46BF-9A49-52E0EEA60E38}"/>
                  </a:ext>
                </a:extLst>
              </p:cNvPr>
              <p:cNvSpPr>
                <a:spLocks/>
              </p:cNvSpPr>
              <p:nvPr/>
            </p:nvSpPr>
            <p:spPr bwMode="auto">
              <a:xfrm>
                <a:off x="2724150" y="2641601"/>
                <a:ext cx="352425" cy="222250"/>
              </a:xfrm>
              <a:custGeom>
                <a:avLst/>
                <a:gdLst>
                  <a:gd name="T0" fmla="*/ 93 w 94"/>
                  <a:gd name="T1" fmla="*/ 54 h 59"/>
                  <a:gd name="T2" fmla="*/ 88 w 94"/>
                  <a:gd name="T3" fmla="*/ 59 h 59"/>
                  <a:gd name="T4" fmla="*/ 6 w 94"/>
                  <a:gd name="T5" fmla="*/ 59 h 59"/>
                  <a:gd name="T6" fmla="*/ 1 w 94"/>
                  <a:gd name="T7" fmla="*/ 54 h 59"/>
                  <a:gd name="T8" fmla="*/ 13 w 94"/>
                  <a:gd name="T9" fmla="*/ 3 h 59"/>
                  <a:gd name="T10" fmla="*/ 18 w 94"/>
                  <a:gd name="T11" fmla="*/ 0 h 59"/>
                  <a:gd name="T12" fmla="*/ 76 w 94"/>
                  <a:gd name="T13" fmla="*/ 0 h 59"/>
                  <a:gd name="T14" fmla="*/ 81 w 94"/>
                  <a:gd name="T15" fmla="*/ 3 h 59"/>
                  <a:gd name="T16" fmla="*/ 93 w 94"/>
                  <a:gd name="T17"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3" y="54"/>
                    </a:moveTo>
                    <a:cubicBezTo>
                      <a:pt x="94" y="56"/>
                      <a:pt x="92" y="59"/>
                      <a:pt x="88" y="59"/>
                    </a:cubicBezTo>
                    <a:cubicBezTo>
                      <a:pt x="6" y="59"/>
                      <a:pt x="6" y="59"/>
                      <a:pt x="6" y="59"/>
                    </a:cubicBezTo>
                    <a:cubicBezTo>
                      <a:pt x="2" y="59"/>
                      <a:pt x="0" y="56"/>
                      <a:pt x="1" y="54"/>
                    </a:cubicBezTo>
                    <a:cubicBezTo>
                      <a:pt x="13" y="3"/>
                      <a:pt x="13" y="3"/>
                      <a:pt x="13" y="3"/>
                    </a:cubicBezTo>
                    <a:cubicBezTo>
                      <a:pt x="14" y="1"/>
                      <a:pt x="16" y="0"/>
                      <a:pt x="18" y="0"/>
                    </a:cubicBezTo>
                    <a:cubicBezTo>
                      <a:pt x="76" y="0"/>
                      <a:pt x="76" y="0"/>
                      <a:pt x="76" y="0"/>
                    </a:cubicBezTo>
                    <a:cubicBezTo>
                      <a:pt x="78" y="0"/>
                      <a:pt x="80" y="1"/>
                      <a:pt x="81" y="3"/>
                    </a:cubicBezTo>
                    <a:cubicBezTo>
                      <a:pt x="93" y="54"/>
                      <a:pt x="93" y="54"/>
                      <a:pt x="93" y="5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7" name="Freeform 39">
                <a:extLst>
                  <a:ext uri="{FF2B5EF4-FFF2-40B4-BE49-F238E27FC236}">
                    <a16:creationId xmlns:a16="http://schemas.microsoft.com/office/drawing/2014/main" id="{A6B9D93A-D22F-4845-B5EB-681C57FA2D3F}"/>
                  </a:ext>
                </a:extLst>
              </p:cNvPr>
              <p:cNvSpPr>
                <a:spLocks/>
              </p:cNvSpPr>
              <p:nvPr/>
            </p:nvSpPr>
            <p:spPr bwMode="auto">
              <a:xfrm>
                <a:off x="2773363" y="2641601"/>
                <a:ext cx="300038" cy="206375"/>
              </a:xfrm>
              <a:custGeom>
                <a:avLst/>
                <a:gdLst>
                  <a:gd name="T0" fmla="*/ 63 w 80"/>
                  <a:gd name="T1" fmla="*/ 0 h 55"/>
                  <a:gd name="T2" fmla="*/ 5 w 80"/>
                  <a:gd name="T3" fmla="*/ 0 h 55"/>
                  <a:gd name="T4" fmla="*/ 0 w 80"/>
                  <a:gd name="T5" fmla="*/ 3 h 55"/>
                  <a:gd name="T6" fmla="*/ 0 w 80"/>
                  <a:gd name="T7" fmla="*/ 3 h 55"/>
                  <a:gd name="T8" fmla="*/ 5 w 80"/>
                  <a:gd name="T9" fmla="*/ 0 h 55"/>
                  <a:gd name="T10" fmla="*/ 63 w 80"/>
                  <a:gd name="T11" fmla="*/ 0 h 55"/>
                  <a:gd name="T12" fmla="*/ 68 w 80"/>
                  <a:gd name="T13" fmla="*/ 3 h 55"/>
                  <a:gd name="T14" fmla="*/ 80 w 80"/>
                  <a:gd name="T15" fmla="*/ 54 h 55"/>
                  <a:gd name="T16" fmla="*/ 80 w 80"/>
                  <a:gd name="T17" fmla="*/ 55 h 55"/>
                  <a:gd name="T18" fmla="*/ 80 w 80"/>
                  <a:gd name="T19" fmla="*/ 55 h 55"/>
                  <a:gd name="T20" fmla="*/ 80 w 80"/>
                  <a:gd name="T21" fmla="*/ 54 h 55"/>
                  <a:gd name="T22" fmla="*/ 68 w 80"/>
                  <a:gd name="T23" fmla="*/ 3 h 55"/>
                  <a:gd name="T24" fmla="*/ 63 w 80"/>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5">
                    <a:moveTo>
                      <a:pt x="63" y="0"/>
                    </a:moveTo>
                    <a:cubicBezTo>
                      <a:pt x="5" y="0"/>
                      <a:pt x="5" y="0"/>
                      <a:pt x="5" y="0"/>
                    </a:cubicBezTo>
                    <a:cubicBezTo>
                      <a:pt x="3" y="0"/>
                      <a:pt x="1" y="1"/>
                      <a:pt x="0" y="3"/>
                    </a:cubicBezTo>
                    <a:cubicBezTo>
                      <a:pt x="0" y="3"/>
                      <a:pt x="0" y="3"/>
                      <a:pt x="0" y="3"/>
                    </a:cubicBezTo>
                    <a:cubicBezTo>
                      <a:pt x="1" y="1"/>
                      <a:pt x="3" y="0"/>
                      <a:pt x="5" y="0"/>
                    </a:cubicBezTo>
                    <a:cubicBezTo>
                      <a:pt x="63" y="0"/>
                      <a:pt x="63" y="0"/>
                      <a:pt x="63" y="0"/>
                    </a:cubicBezTo>
                    <a:cubicBezTo>
                      <a:pt x="65" y="0"/>
                      <a:pt x="67" y="1"/>
                      <a:pt x="68" y="3"/>
                    </a:cubicBezTo>
                    <a:cubicBezTo>
                      <a:pt x="80" y="54"/>
                      <a:pt x="80" y="54"/>
                      <a:pt x="80" y="54"/>
                    </a:cubicBezTo>
                    <a:cubicBezTo>
                      <a:pt x="80" y="54"/>
                      <a:pt x="80" y="54"/>
                      <a:pt x="80" y="55"/>
                    </a:cubicBezTo>
                    <a:cubicBezTo>
                      <a:pt x="80" y="55"/>
                      <a:pt x="80" y="55"/>
                      <a:pt x="80" y="55"/>
                    </a:cubicBezTo>
                    <a:cubicBezTo>
                      <a:pt x="80" y="54"/>
                      <a:pt x="80" y="54"/>
                      <a:pt x="80" y="54"/>
                    </a:cubicBezTo>
                    <a:cubicBezTo>
                      <a:pt x="68" y="3"/>
                      <a:pt x="68" y="3"/>
                      <a:pt x="68" y="3"/>
                    </a:cubicBezTo>
                    <a:cubicBezTo>
                      <a:pt x="67"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8" name="Freeform 40">
                <a:extLst>
                  <a:ext uri="{FF2B5EF4-FFF2-40B4-BE49-F238E27FC236}">
                    <a16:creationId xmlns:a16="http://schemas.microsoft.com/office/drawing/2014/main" id="{885B9B11-89D0-4E62-A5BB-ABCDCDA2E6F5}"/>
                  </a:ext>
                </a:extLst>
              </p:cNvPr>
              <p:cNvSpPr>
                <a:spLocks/>
              </p:cNvSpPr>
              <p:nvPr/>
            </p:nvSpPr>
            <p:spPr bwMode="auto">
              <a:xfrm>
                <a:off x="3054350" y="2847976"/>
                <a:ext cx="22225" cy="15875"/>
              </a:xfrm>
              <a:custGeom>
                <a:avLst/>
                <a:gdLst>
                  <a:gd name="T0" fmla="*/ 5 w 6"/>
                  <a:gd name="T1" fmla="*/ 0 h 4"/>
                  <a:gd name="T2" fmla="*/ 5 w 6"/>
                  <a:gd name="T3" fmla="*/ 0 h 4"/>
                  <a:gd name="T4" fmla="*/ 0 w 6"/>
                  <a:gd name="T5" fmla="*/ 4 h 4"/>
                  <a:gd name="T6" fmla="*/ 1 w 6"/>
                  <a:gd name="T7" fmla="*/ 4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0"/>
                      <a:pt x="5" y="0"/>
                      <a:pt x="5" y="0"/>
                    </a:cubicBezTo>
                    <a:cubicBezTo>
                      <a:pt x="6" y="2"/>
                      <a:pt x="3" y="4"/>
                      <a:pt x="0" y="4"/>
                    </a:cubicBezTo>
                    <a:cubicBezTo>
                      <a:pt x="1" y="4"/>
                      <a:pt x="1" y="4"/>
                      <a:pt x="1" y="4"/>
                    </a:cubicBezTo>
                    <a:cubicBezTo>
                      <a:pt x="4" y="4"/>
                      <a:pt x="6" y="2"/>
                      <a:pt x="5"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9" name="Freeform 41">
                <a:extLst>
                  <a:ext uri="{FF2B5EF4-FFF2-40B4-BE49-F238E27FC236}">
                    <a16:creationId xmlns:a16="http://schemas.microsoft.com/office/drawing/2014/main" id="{64E09922-CB0D-49F9-B775-135F6E7F3371}"/>
                  </a:ext>
                </a:extLst>
              </p:cNvPr>
              <p:cNvSpPr>
                <a:spLocks noEditPoints="1"/>
              </p:cNvSpPr>
              <p:nvPr/>
            </p:nvSpPr>
            <p:spPr bwMode="auto">
              <a:xfrm>
                <a:off x="2724150" y="2641601"/>
                <a:ext cx="352425" cy="222250"/>
              </a:xfrm>
              <a:custGeom>
                <a:avLst/>
                <a:gdLst>
                  <a:gd name="T0" fmla="*/ 13 w 94"/>
                  <a:gd name="T1" fmla="*/ 53 h 59"/>
                  <a:gd name="T2" fmla="*/ 9 w 94"/>
                  <a:gd name="T3" fmla="*/ 49 h 59"/>
                  <a:gd name="T4" fmla="*/ 19 w 94"/>
                  <a:gd name="T5" fmla="*/ 8 h 59"/>
                  <a:gd name="T6" fmla="*/ 23 w 94"/>
                  <a:gd name="T7" fmla="*/ 6 h 59"/>
                  <a:gd name="T8" fmla="*/ 71 w 94"/>
                  <a:gd name="T9" fmla="*/ 6 h 59"/>
                  <a:gd name="T10" fmla="*/ 75 w 94"/>
                  <a:gd name="T11" fmla="*/ 8 h 59"/>
                  <a:gd name="T12" fmla="*/ 85 w 94"/>
                  <a:gd name="T13" fmla="*/ 49 h 59"/>
                  <a:gd name="T14" fmla="*/ 81 w 94"/>
                  <a:gd name="T15" fmla="*/ 53 h 59"/>
                  <a:gd name="T16" fmla="*/ 13 w 94"/>
                  <a:gd name="T17" fmla="*/ 53 h 59"/>
                  <a:gd name="T18" fmla="*/ 76 w 94"/>
                  <a:gd name="T19" fmla="*/ 0 h 59"/>
                  <a:gd name="T20" fmla="*/ 18 w 94"/>
                  <a:gd name="T21" fmla="*/ 0 h 59"/>
                  <a:gd name="T22" fmla="*/ 13 w 94"/>
                  <a:gd name="T23" fmla="*/ 3 h 59"/>
                  <a:gd name="T24" fmla="*/ 13 w 94"/>
                  <a:gd name="T25" fmla="*/ 3 h 59"/>
                  <a:gd name="T26" fmla="*/ 1 w 94"/>
                  <a:gd name="T27" fmla="*/ 54 h 59"/>
                  <a:gd name="T28" fmla="*/ 6 w 94"/>
                  <a:gd name="T29" fmla="*/ 59 h 59"/>
                  <a:gd name="T30" fmla="*/ 88 w 94"/>
                  <a:gd name="T31" fmla="*/ 59 h 59"/>
                  <a:gd name="T32" fmla="*/ 93 w 94"/>
                  <a:gd name="T33" fmla="*/ 55 h 59"/>
                  <a:gd name="T34" fmla="*/ 93 w 94"/>
                  <a:gd name="T35" fmla="*/ 54 h 59"/>
                  <a:gd name="T36" fmla="*/ 81 w 94"/>
                  <a:gd name="T37" fmla="*/ 3 h 59"/>
                  <a:gd name="T38" fmla="*/ 76 w 94"/>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59">
                    <a:moveTo>
                      <a:pt x="13" y="53"/>
                    </a:moveTo>
                    <a:cubicBezTo>
                      <a:pt x="10" y="53"/>
                      <a:pt x="9" y="51"/>
                      <a:pt x="9" y="49"/>
                    </a:cubicBezTo>
                    <a:cubicBezTo>
                      <a:pt x="19" y="8"/>
                      <a:pt x="19" y="8"/>
                      <a:pt x="19" y="8"/>
                    </a:cubicBezTo>
                    <a:cubicBezTo>
                      <a:pt x="19" y="7"/>
                      <a:pt x="21" y="6"/>
                      <a:pt x="23" y="6"/>
                    </a:cubicBezTo>
                    <a:cubicBezTo>
                      <a:pt x="71" y="6"/>
                      <a:pt x="71" y="6"/>
                      <a:pt x="71" y="6"/>
                    </a:cubicBezTo>
                    <a:cubicBezTo>
                      <a:pt x="72" y="6"/>
                      <a:pt x="74" y="7"/>
                      <a:pt x="75" y="8"/>
                    </a:cubicBezTo>
                    <a:cubicBezTo>
                      <a:pt x="85" y="49"/>
                      <a:pt x="85" y="49"/>
                      <a:pt x="85" y="49"/>
                    </a:cubicBezTo>
                    <a:cubicBezTo>
                      <a:pt x="85" y="51"/>
                      <a:pt x="84" y="53"/>
                      <a:pt x="81" y="53"/>
                    </a:cubicBezTo>
                    <a:cubicBezTo>
                      <a:pt x="13" y="53"/>
                      <a:pt x="13" y="53"/>
                      <a:pt x="13" y="53"/>
                    </a:cubicBezTo>
                    <a:moveTo>
                      <a:pt x="76" y="0"/>
                    </a:moveTo>
                    <a:cubicBezTo>
                      <a:pt x="18" y="0"/>
                      <a:pt x="18" y="0"/>
                      <a:pt x="18" y="0"/>
                    </a:cubicBezTo>
                    <a:cubicBezTo>
                      <a:pt x="16" y="0"/>
                      <a:pt x="14" y="1"/>
                      <a:pt x="13" y="3"/>
                    </a:cubicBezTo>
                    <a:cubicBezTo>
                      <a:pt x="13" y="3"/>
                      <a:pt x="13" y="3"/>
                      <a:pt x="13" y="3"/>
                    </a:cubicBezTo>
                    <a:cubicBezTo>
                      <a:pt x="1" y="54"/>
                      <a:pt x="1" y="54"/>
                      <a:pt x="1" y="54"/>
                    </a:cubicBezTo>
                    <a:cubicBezTo>
                      <a:pt x="0" y="56"/>
                      <a:pt x="2" y="59"/>
                      <a:pt x="6" y="59"/>
                    </a:cubicBezTo>
                    <a:cubicBezTo>
                      <a:pt x="88" y="59"/>
                      <a:pt x="88" y="59"/>
                      <a:pt x="88" y="59"/>
                    </a:cubicBezTo>
                    <a:cubicBezTo>
                      <a:pt x="91" y="59"/>
                      <a:pt x="94" y="57"/>
                      <a:pt x="93" y="55"/>
                    </a:cubicBezTo>
                    <a:cubicBezTo>
                      <a:pt x="93" y="54"/>
                      <a:pt x="93" y="54"/>
                      <a:pt x="93" y="54"/>
                    </a:cubicBezTo>
                    <a:cubicBezTo>
                      <a:pt x="81" y="3"/>
                      <a:pt x="81" y="3"/>
                      <a:pt x="81" y="3"/>
                    </a:cubicBezTo>
                    <a:cubicBezTo>
                      <a:pt x="80" y="1"/>
                      <a:pt x="78" y="0"/>
                      <a:pt x="76"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0" name="Freeform 42">
                <a:extLst>
                  <a:ext uri="{FF2B5EF4-FFF2-40B4-BE49-F238E27FC236}">
                    <a16:creationId xmlns:a16="http://schemas.microsoft.com/office/drawing/2014/main" id="{713D17A5-DF82-4879-A439-573F78CA86AC}"/>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close/>
                  </a:path>
                </a:pathLst>
              </a:custGeom>
              <a:solidFill>
                <a:srgbClr val="5F5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1" name="Freeform 43">
                <a:extLst>
                  <a:ext uri="{FF2B5EF4-FFF2-40B4-BE49-F238E27FC236}">
                    <a16:creationId xmlns:a16="http://schemas.microsoft.com/office/drawing/2014/main" id="{3E7DA921-3B05-400A-B376-A0941157B108}"/>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2" name="Freeform 44">
                <a:extLst>
                  <a:ext uri="{FF2B5EF4-FFF2-40B4-BE49-F238E27FC236}">
                    <a16:creationId xmlns:a16="http://schemas.microsoft.com/office/drawing/2014/main" id="{030DFE1D-F0AE-4685-9FD3-E1A644622CFA}"/>
                  </a:ext>
                </a:extLst>
              </p:cNvPr>
              <p:cNvSpPr>
                <a:spLocks/>
              </p:cNvSpPr>
              <p:nvPr/>
            </p:nvSpPr>
            <p:spPr bwMode="auto">
              <a:xfrm>
                <a:off x="2536825" y="3324226"/>
                <a:ext cx="533400" cy="198438"/>
              </a:xfrm>
              <a:custGeom>
                <a:avLst/>
                <a:gdLst>
                  <a:gd name="T0" fmla="*/ 0 w 336"/>
                  <a:gd name="T1" fmla="*/ 0 h 125"/>
                  <a:gd name="T2" fmla="*/ 0 w 336"/>
                  <a:gd name="T3" fmla="*/ 125 h 125"/>
                  <a:gd name="T4" fmla="*/ 90 w 336"/>
                  <a:gd name="T5" fmla="*/ 125 h 125"/>
                  <a:gd name="T6" fmla="*/ 90 w 336"/>
                  <a:gd name="T7" fmla="*/ 90 h 125"/>
                  <a:gd name="T8" fmla="*/ 165 w 336"/>
                  <a:gd name="T9" fmla="*/ 90 h 125"/>
                  <a:gd name="T10" fmla="*/ 165 w 336"/>
                  <a:gd name="T11" fmla="*/ 125 h 125"/>
                  <a:gd name="T12" fmla="*/ 336 w 336"/>
                  <a:gd name="T13" fmla="*/ 125 h 125"/>
                  <a:gd name="T14" fmla="*/ 336 w 336"/>
                  <a:gd name="T15" fmla="*/ 0 h 125"/>
                  <a:gd name="T16" fmla="*/ 0 w 336"/>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25">
                    <a:moveTo>
                      <a:pt x="0" y="0"/>
                    </a:moveTo>
                    <a:lnTo>
                      <a:pt x="0" y="125"/>
                    </a:lnTo>
                    <a:lnTo>
                      <a:pt x="90" y="125"/>
                    </a:lnTo>
                    <a:lnTo>
                      <a:pt x="90" y="90"/>
                    </a:lnTo>
                    <a:lnTo>
                      <a:pt x="165" y="90"/>
                    </a:lnTo>
                    <a:lnTo>
                      <a:pt x="165" y="125"/>
                    </a:lnTo>
                    <a:lnTo>
                      <a:pt x="336" y="125"/>
                    </a:lnTo>
                    <a:lnTo>
                      <a:pt x="336"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3" name="Rectangle 45">
                <a:extLst>
                  <a:ext uri="{FF2B5EF4-FFF2-40B4-BE49-F238E27FC236}">
                    <a16:creationId xmlns:a16="http://schemas.microsoft.com/office/drawing/2014/main" id="{56C17150-0EF3-46C7-B126-D028020FB1BC}"/>
                  </a:ext>
                </a:extLst>
              </p:cNvPr>
              <p:cNvSpPr>
                <a:spLocks noChangeArrowheads="1"/>
              </p:cNvSpPr>
              <p:nvPr/>
            </p:nvSpPr>
            <p:spPr bwMode="auto">
              <a:xfrm>
                <a:off x="2963863" y="3324226"/>
                <a:ext cx="106363" cy="1984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4" name="Rectangle 46">
                <a:extLst>
                  <a:ext uri="{FF2B5EF4-FFF2-40B4-BE49-F238E27FC236}">
                    <a16:creationId xmlns:a16="http://schemas.microsoft.com/office/drawing/2014/main" id="{725C9702-450F-4873-AA9B-4EC4B28ADBA3}"/>
                  </a:ext>
                </a:extLst>
              </p:cNvPr>
              <p:cNvSpPr>
                <a:spLocks noChangeArrowheads="1"/>
              </p:cNvSpPr>
              <p:nvPr/>
            </p:nvSpPr>
            <p:spPr bwMode="auto">
              <a:xfrm>
                <a:off x="2649538"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5" name="Rectangle 47">
                <a:extLst>
                  <a:ext uri="{FF2B5EF4-FFF2-40B4-BE49-F238E27FC236}">
                    <a16:creationId xmlns:a16="http://schemas.microsoft.com/office/drawing/2014/main" id="{87E8CF9C-25F5-4158-B641-E9BDA4223271}"/>
                  </a:ext>
                </a:extLst>
              </p:cNvPr>
              <p:cNvSpPr>
                <a:spLocks noChangeArrowheads="1"/>
              </p:cNvSpPr>
              <p:nvPr/>
            </p:nvSpPr>
            <p:spPr bwMode="auto">
              <a:xfrm>
                <a:off x="2581275"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6" name="Rectangle 48">
                <a:extLst>
                  <a:ext uri="{FF2B5EF4-FFF2-40B4-BE49-F238E27FC236}">
                    <a16:creationId xmlns:a16="http://schemas.microsoft.com/office/drawing/2014/main" id="{E9BD8596-45A1-4947-8A7C-DB9B5544D4CF}"/>
                  </a:ext>
                </a:extLst>
              </p:cNvPr>
              <p:cNvSpPr>
                <a:spLocks noChangeArrowheads="1"/>
              </p:cNvSpPr>
              <p:nvPr/>
            </p:nvSpPr>
            <p:spPr bwMode="auto">
              <a:xfrm>
                <a:off x="2724150"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7" name="Rectangle 49">
                <a:extLst>
                  <a:ext uri="{FF2B5EF4-FFF2-40B4-BE49-F238E27FC236}">
                    <a16:creationId xmlns:a16="http://schemas.microsoft.com/office/drawing/2014/main" id="{5B28CCD6-D8B6-4915-ACBE-7BD60ADC365C}"/>
                  </a:ext>
                </a:extLst>
              </p:cNvPr>
              <p:cNvSpPr>
                <a:spLocks noChangeArrowheads="1"/>
              </p:cNvSpPr>
              <p:nvPr/>
            </p:nvSpPr>
            <p:spPr bwMode="auto">
              <a:xfrm>
                <a:off x="2798763" y="3406776"/>
                <a:ext cx="26988"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8" name="Rectangle 50">
                <a:extLst>
                  <a:ext uri="{FF2B5EF4-FFF2-40B4-BE49-F238E27FC236}">
                    <a16:creationId xmlns:a16="http://schemas.microsoft.com/office/drawing/2014/main" id="{91A82E9E-3D4B-4BE8-B9BF-D30318CF7D5B}"/>
                  </a:ext>
                </a:extLst>
              </p:cNvPr>
              <p:cNvSpPr>
                <a:spLocks noChangeArrowheads="1"/>
              </p:cNvSpPr>
              <p:nvPr/>
            </p:nvSpPr>
            <p:spPr bwMode="auto">
              <a:xfrm>
                <a:off x="2874963" y="3406776"/>
                <a:ext cx="25400"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9" name="Freeform 51">
                <a:extLst>
                  <a:ext uri="{FF2B5EF4-FFF2-40B4-BE49-F238E27FC236}">
                    <a16:creationId xmlns:a16="http://schemas.microsoft.com/office/drawing/2014/main" id="{7B837604-CFC8-4595-A072-6A0E0ADCA919}"/>
                  </a:ext>
                </a:extLst>
              </p:cNvPr>
              <p:cNvSpPr>
                <a:spLocks/>
              </p:cNvSpPr>
              <p:nvPr/>
            </p:nvSpPr>
            <p:spPr bwMode="auto">
              <a:xfrm>
                <a:off x="2768600" y="3113088"/>
                <a:ext cx="68263" cy="41275"/>
              </a:xfrm>
              <a:custGeom>
                <a:avLst/>
                <a:gdLst>
                  <a:gd name="T0" fmla="*/ 43 w 43"/>
                  <a:gd name="T1" fmla="*/ 26 h 26"/>
                  <a:gd name="T2" fmla="*/ 41 w 43"/>
                  <a:gd name="T3" fmla="*/ 0 h 26"/>
                  <a:gd name="T4" fmla="*/ 0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1" y="0"/>
                    </a:lnTo>
                    <a:lnTo>
                      <a:pt x="0"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0" name="Freeform 52">
                <a:extLst>
                  <a:ext uri="{FF2B5EF4-FFF2-40B4-BE49-F238E27FC236}">
                    <a16:creationId xmlns:a16="http://schemas.microsoft.com/office/drawing/2014/main" id="{1807478F-90EC-4E9A-9B6B-79695AC3E5DE}"/>
                  </a:ext>
                </a:extLst>
              </p:cNvPr>
              <p:cNvSpPr>
                <a:spLocks/>
              </p:cNvSpPr>
              <p:nvPr/>
            </p:nvSpPr>
            <p:spPr bwMode="auto">
              <a:xfrm>
                <a:off x="2622550" y="3113088"/>
                <a:ext cx="68263" cy="41275"/>
              </a:xfrm>
              <a:custGeom>
                <a:avLst/>
                <a:gdLst>
                  <a:gd name="T0" fmla="*/ 43 w 43"/>
                  <a:gd name="T1" fmla="*/ 26 h 26"/>
                  <a:gd name="T2" fmla="*/ 40 w 43"/>
                  <a:gd name="T3" fmla="*/ 0 h 26"/>
                  <a:gd name="T4" fmla="*/ 2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0" y="0"/>
                    </a:lnTo>
                    <a:lnTo>
                      <a:pt x="2"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1" name="Freeform 53">
                <a:extLst>
                  <a:ext uri="{FF2B5EF4-FFF2-40B4-BE49-F238E27FC236}">
                    <a16:creationId xmlns:a16="http://schemas.microsoft.com/office/drawing/2014/main" id="{C058B199-370A-4046-B53C-C315EF9C5CF7}"/>
                  </a:ext>
                </a:extLst>
              </p:cNvPr>
              <p:cNvSpPr>
                <a:spLocks/>
              </p:cNvSpPr>
              <p:nvPr/>
            </p:nvSpPr>
            <p:spPr bwMode="auto">
              <a:xfrm>
                <a:off x="2911475" y="3113088"/>
                <a:ext cx="68263" cy="41275"/>
              </a:xfrm>
              <a:custGeom>
                <a:avLst/>
                <a:gdLst>
                  <a:gd name="T0" fmla="*/ 43 w 43"/>
                  <a:gd name="T1" fmla="*/ 26 h 26"/>
                  <a:gd name="T2" fmla="*/ 43 w 43"/>
                  <a:gd name="T3" fmla="*/ 0 h 26"/>
                  <a:gd name="T4" fmla="*/ 3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3" y="0"/>
                    </a:lnTo>
                    <a:lnTo>
                      <a:pt x="3"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2" name="Freeform 54">
                <a:extLst>
                  <a:ext uri="{FF2B5EF4-FFF2-40B4-BE49-F238E27FC236}">
                    <a16:creationId xmlns:a16="http://schemas.microsoft.com/office/drawing/2014/main" id="{96117716-51B5-4C5D-A93A-1A9D9C783035}"/>
                  </a:ext>
                </a:extLst>
              </p:cNvPr>
              <p:cNvSpPr>
                <a:spLocks/>
              </p:cNvSpPr>
              <p:nvPr/>
            </p:nvSpPr>
            <p:spPr bwMode="auto">
              <a:xfrm>
                <a:off x="2614613" y="3157538"/>
                <a:ext cx="82550" cy="166688"/>
              </a:xfrm>
              <a:custGeom>
                <a:avLst/>
                <a:gdLst>
                  <a:gd name="T0" fmla="*/ 5 w 52"/>
                  <a:gd name="T1" fmla="*/ 0 h 105"/>
                  <a:gd name="T2" fmla="*/ 0 w 52"/>
                  <a:gd name="T3" fmla="*/ 105 h 105"/>
                  <a:gd name="T4" fmla="*/ 52 w 52"/>
                  <a:gd name="T5" fmla="*/ 105 h 105"/>
                  <a:gd name="T6" fmla="*/ 48 w 52"/>
                  <a:gd name="T7" fmla="*/ 0 h 105"/>
                  <a:gd name="T8" fmla="*/ 5 w 52"/>
                  <a:gd name="T9" fmla="*/ 0 h 105"/>
                </a:gdLst>
                <a:ahLst/>
                <a:cxnLst>
                  <a:cxn ang="0">
                    <a:pos x="T0" y="T1"/>
                  </a:cxn>
                  <a:cxn ang="0">
                    <a:pos x="T2" y="T3"/>
                  </a:cxn>
                  <a:cxn ang="0">
                    <a:pos x="T4" y="T5"/>
                  </a:cxn>
                  <a:cxn ang="0">
                    <a:pos x="T6" y="T7"/>
                  </a:cxn>
                  <a:cxn ang="0">
                    <a:pos x="T8" y="T9"/>
                  </a:cxn>
                </a:cxnLst>
                <a:rect l="0" t="0" r="r" b="b"/>
                <a:pathLst>
                  <a:path w="52" h="105">
                    <a:moveTo>
                      <a:pt x="5" y="0"/>
                    </a:moveTo>
                    <a:lnTo>
                      <a:pt x="0" y="105"/>
                    </a:lnTo>
                    <a:lnTo>
                      <a:pt x="52"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3" name="Freeform 55">
                <a:extLst>
                  <a:ext uri="{FF2B5EF4-FFF2-40B4-BE49-F238E27FC236}">
                    <a16:creationId xmlns:a16="http://schemas.microsoft.com/office/drawing/2014/main" id="{E830BB48-D73A-4601-90B4-C2A1C760BDD6}"/>
                  </a:ext>
                </a:extLst>
              </p:cNvPr>
              <p:cNvSpPr>
                <a:spLocks/>
              </p:cNvSpPr>
              <p:nvPr/>
            </p:nvSpPr>
            <p:spPr bwMode="auto">
              <a:xfrm>
                <a:off x="2903538" y="3157538"/>
                <a:ext cx="87313" cy="166688"/>
              </a:xfrm>
              <a:custGeom>
                <a:avLst/>
                <a:gdLst>
                  <a:gd name="T0" fmla="*/ 5 w 55"/>
                  <a:gd name="T1" fmla="*/ 0 h 105"/>
                  <a:gd name="T2" fmla="*/ 0 w 55"/>
                  <a:gd name="T3" fmla="*/ 105 h 105"/>
                  <a:gd name="T4" fmla="*/ 55 w 55"/>
                  <a:gd name="T5" fmla="*/ 105 h 105"/>
                  <a:gd name="T6" fmla="*/ 48 w 55"/>
                  <a:gd name="T7" fmla="*/ 0 h 105"/>
                  <a:gd name="T8" fmla="*/ 5 w 55"/>
                  <a:gd name="T9" fmla="*/ 0 h 105"/>
                </a:gdLst>
                <a:ahLst/>
                <a:cxnLst>
                  <a:cxn ang="0">
                    <a:pos x="T0" y="T1"/>
                  </a:cxn>
                  <a:cxn ang="0">
                    <a:pos x="T2" y="T3"/>
                  </a:cxn>
                  <a:cxn ang="0">
                    <a:pos x="T4" y="T5"/>
                  </a:cxn>
                  <a:cxn ang="0">
                    <a:pos x="T6" y="T7"/>
                  </a:cxn>
                  <a:cxn ang="0">
                    <a:pos x="T8" y="T9"/>
                  </a:cxn>
                </a:cxnLst>
                <a:rect l="0" t="0" r="r" b="b"/>
                <a:pathLst>
                  <a:path w="55" h="105">
                    <a:moveTo>
                      <a:pt x="5" y="0"/>
                    </a:moveTo>
                    <a:lnTo>
                      <a:pt x="0" y="105"/>
                    </a:lnTo>
                    <a:lnTo>
                      <a:pt x="55"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4" name="Freeform 56">
                <a:extLst>
                  <a:ext uri="{FF2B5EF4-FFF2-40B4-BE49-F238E27FC236}">
                    <a16:creationId xmlns:a16="http://schemas.microsoft.com/office/drawing/2014/main" id="{655A91EC-8506-4E69-A1A4-36FEFEA32FA9}"/>
                  </a:ext>
                </a:extLst>
              </p:cNvPr>
              <p:cNvSpPr>
                <a:spLocks/>
              </p:cNvSpPr>
              <p:nvPr/>
            </p:nvSpPr>
            <p:spPr bwMode="auto">
              <a:xfrm>
                <a:off x="2757488" y="3157538"/>
                <a:ext cx="87313" cy="166688"/>
              </a:xfrm>
              <a:custGeom>
                <a:avLst/>
                <a:gdLst>
                  <a:gd name="T0" fmla="*/ 7 w 55"/>
                  <a:gd name="T1" fmla="*/ 0 h 105"/>
                  <a:gd name="T2" fmla="*/ 0 w 55"/>
                  <a:gd name="T3" fmla="*/ 105 h 105"/>
                  <a:gd name="T4" fmla="*/ 55 w 55"/>
                  <a:gd name="T5" fmla="*/ 105 h 105"/>
                  <a:gd name="T6" fmla="*/ 50 w 55"/>
                  <a:gd name="T7" fmla="*/ 0 h 105"/>
                  <a:gd name="T8" fmla="*/ 7 w 55"/>
                  <a:gd name="T9" fmla="*/ 0 h 105"/>
                </a:gdLst>
                <a:ahLst/>
                <a:cxnLst>
                  <a:cxn ang="0">
                    <a:pos x="T0" y="T1"/>
                  </a:cxn>
                  <a:cxn ang="0">
                    <a:pos x="T2" y="T3"/>
                  </a:cxn>
                  <a:cxn ang="0">
                    <a:pos x="T4" y="T5"/>
                  </a:cxn>
                  <a:cxn ang="0">
                    <a:pos x="T6" y="T7"/>
                  </a:cxn>
                  <a:cxn ang="0">
                    <a:pos x="T8" y="T9"/>
                  </a:cxn>
                </a:cxnLst>
                <a:rect l="0" t="0" r="r" b="b"/>
                <a:pathLst>
                  <a:path w="55" h="105">
                    <a:moveTo>
                      <a:pt x="7" y="0"/>
                    </a:moveTo>
                    <a:lnTo>
                      <a:pt x="0" y="105"/>
                    </a:lnTo>
                    <a:lnTo>
                      <a:pt x="55" y="105"/>
                    </a:lnTo>
                    <a:lnTo>
                      <a:pt x="50" y="0"/>
                    </a:lnTo>
                    <a:lnTo>
                      <a:pt x="7"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5" name="Freeform 57">
                <a:extLst>
                  <a:ext uri="{FF2B5EF4-FFF2-40B4-BE49-F238E27FC236}">
                    <a16:creationId xmlns:a16="http://schemas.microsoft.com/office/drawing/2014/main" id="{62A214E8-A925-4AA6-B1EC-F5ABFED9AAFF}"/>
                  </a:ext>
                </a:extLst>
              </p:cNvPr>
              <p:cNvSpPr>
                <a:spLocks/>
              </p:cNvSpPr>
              <p:nvPr/>
            </p:nvSpPr>
            <p:spPr bwMode="auto">
              <a:xfrm>
                <a:off x="2281238" y="2614613"/>
                <a:ext cx="115888" cy="136525"/>
              </a:xfrm>
              <a:custGeom>
                <a:avLst/>
                <a:gdLst>
                  <a:gd name="T0" fmla="*/ 6 w 31"/>
                  <a:gd name="T1" fmla="*/ 36 h 36"/>
                  <a:gd name="T2" fmla="*/ 31 w 31"/>
                  <a:gd name="T3" fmla="*/ 36 h 36"/>
                  <a:gd name="T4" fmla="*/ 31 w 31"/>
                  <a:gd name="T5" fmla="*/ 0 h 36"/>
                  <a:gd name="T6" fmla="*/ 6 w 31"/>
                  <a:gd name="T7" fmla="*/ 0 h 36"/>
                  <a:gd name="T8" fmla="*/ 0 w 31"/>
                  <a:gd name="T9" fmla="*/ 6 h 36"/>
                  <a:gd name="T10" fmla="*/ 0 w 31"/>
                  <a:gd name="T11" fmla="*/ 30 h 36"/>
                  <a:gd name="T12" fmla="*/ 6 w 3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6" y="36"/>
                    </a:moveTo>
                    <a:cubicBezTo>
                      <a:pt x="31" y="36"/>
                      <a:pt x="31" y="36"/>
                      <a:pt x="31" y="36"/>
                    </a:cubicBezTo>
                    <a:cubicBezTo>
                      <a:pt x="31" y="0"/>
                      <a:pt x="31" y="0"/>
                      <a:pt x="31" y="0"/>
                    </a:cubicBezTo>
                    <a:cubicBezTo>
                      <a:pt x="6" y="0"/>
                      <a:pt x="6" y="0"/>
                      <a:pt x="6" y="0"/>
                    </a:cubicBezTo>
                    <a:cubicBezTo>
                      <a:pt x="3" y="0"/>
                      <a:pt x="0" y="3"/>
                      <a:pt x="0" y="6"/>
                    </a:cubicBezTo>
                    <a:cubicBezTo>
                      <a:pt x="0" y="30"/>
                      <a:pt x="0" y="30"/>
                      <a:pt x="0" y="30"/>
                    </a:cubicBezTo>
                    <a:cubicBezTo>
                      <a:pt x="0" y="33"/>
                      <a:pt x="3" y="36"/>
                      <a:pt x="6" y="36"/>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6" name="Rectangle 58">
                <a:extLst>
                  <a:ext uri="{FF2B5EF4-FFF2-40B4-BE49-F238E27FC236}">
                    <a16:creationId xmlns:a16="http://schemas.microsoft.com/office/drawing/2014/main" id="{669C969B-5608-481A-B038-8F0748A64733}"/>
                  </a:ext>
                </a:extLst>
              </p:cNvPr>
              <p:cNvSpPr>
                <a:spLocks noChangeArrowheads="1"/>
              </p:cNvSpPr>
              <p:nvPr/>
            </p:nvSpPr>
            <p:spPr bwMode="auto">
              <a:xfrm>
                <a:off x="2322513" y="2751138"/>
                <a:ext cx="44450" cy="1428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7" name="Rectangle 59">
                <a:extLst>
                  <a:ext uri="{FF2B5EF4-FFF2-40B4-BE49-F238E27FC236}">
                    <a16:creationId xmlns:a16="http://schemas.microsoft.com/office/drawing/2014/main" id="{2E6B3DBF-B2AC-4A6E-B694-B56C64260F25}"/>
                  </a:ext>
                </a:extLst>
              </p:cNvPr>
              <p:cNvSpPr>
                <a:spLocks noChangeArrowheads="1"/>
              </p:cNvSpPr>
              <p:nvPr/>
            </p:nvSpPr>
            <p:spPr bwMode="auto">
              <a:xfrm>
                <a:off x="2322513" y="27511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8" name="Freeform 60">
                <a:extLst>
                  <a:ext uri="{FF2B5EF4-FFF2-40B4-BE49-F238E27FC236}">
                    <a16:creationId xmlns:a16="http://schemas.microsoft.com/office/drawing/2014/main" id="{54278DBD-6201-42B4-B75F-00A855BA53CB}"/>
                  </a:ext>
                </a:extLst>
              </p:cNvPr>
              <p:cNvSpPr>
                <a:spLocks/>
              </p:cNvSpPr>
              <p:nvPr/>
            </p:nvSpPr>
            <p:spPr bwMode="auto">
              <a:xfrm>
                <a:off x="2355850" y="2935288"/>
                <a:ext cx="104775" cy="109538"/>
              </a:xfrm>
              <a:custGeom>
                <a:avLst/>
                <a:gdLst>
                  <a:gd name="T0" fmla="*/ 66 w 66"/>
                  <a:gd name="T1" fmla="*/ 47 h 69"/>
                  <a:gd name="T2" fmla="*/ 47 w 66"/>
                  <a:gd name="T3" fmla="*/ 69 h 69"/>
                  <a:gd name="T4" fmla="*/ 0 w 66"/>
                  <a:gd name="T5" fmla="*/ 19 h 69"/>
                  <a:gd name="T6" fmla="*/ 19 w 66"/>
                  <a:gd name="T7" fmla="*/ 0 h 69"/>
                  <a:gd name="T8" fmla="*/ 66 w 66"/>
                  <a:gd name="T9" fmla="*/ 47 h 69"/>
                </a:gdLst>
                <a:ahLst/>
                <a:cxnLst>
                  <a:cxn ang="0">
                    <a:pos x="T0" y="T1"/>
                  </a:cxn>
                  <a:cxn ang="0">
                    <a:pos x="T2" y="T3"/>
                  </a:cxn>
                  <a:cxn ang="0">
                    <a:pos x="T4" y="T5"/>
                  </a:cxn>
                  <a:cxn ang="0">
                    <a:pos x="T6" y="T7"/>
                  </a:cxn>
                  <a:cxn ang="0">
                    <a:pos x="T8" y="T9"/>
                  </a:cxn>
                </a:cxnLst>
                <a:rect l="0" t="0" r="r" b="b"/>
                <a:pathLst>
                  <a:path w="66" h="69">
                    <a:moveTo>
                      <a:pt x="66" y="47"/>
                    </a:moveTo>
                    <a:lnTo>
                      <a:pt x="47" y="69"/>
                    </a:lnTo>
                    <a:lnTo>
                      <a:pt x="0" y="19"/>
                    </a:lnTo>
                    <a:lnTo>
                      <a:pt x="19" y="0"/>
                    </a:lnTo>
                    <a:lnTo>
                      <a:pt x="66" y="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9" name="Freeform 61">
                <a:extLst>
                  <a:ext uri="{FF2B5EF4-FFF2-40B4-BE49-F238E27FC236}">
                    <a16:creationId xmlns:a16="http://schemas.microsoft.com/office/drawing/2014/main" id="{AC5A8729-BD6B-4870-81BF-75A139B30B68}"/>
                  </a:ext>
                </a:extLst>
              </p:cNvPr>
              <p:cNvSpPr>
                <a:spLocks/>
              </p:cNvSpPr>
              <p:nvPr/>
            </p:nvSpPr>
            <p:spPr bwMode="auto">
              <a:xfrm>
                <a:off x="2355850" y="2935288"/>
                <a:ext cx="63500" cy="68263"/>
              </a:xfrm>
              <a:custGeom>
                <a:avLst/>
                <a:gdLst>
                  <a:gd name="T0" fmla="*/ 40 w 40"/>
                  <a:gd name="T1" fmla="*/ 21 h 43"/>
                  <a:gd name="T2" fmla="*/ 21 w 40"/>
                  <a:gd name="T3" fmla="*/ 43 h 43"/>
                  <a:gd name="T4" fmla="*/ 0 w 40"/>
                  <a:gd name="T5" fmla="*/ 19 h 43"/>
                  <a:gd name="T6" fmla="*/ 19 w 40"/>
                  <a:gd name="T7" fmla="*/ 0 h 43"/>
                  <a:gd name="T8" fmla="*/ 40 w 40"/>
                  <a:gd name="T9" fmla="*/ 21 h 43"/>
                </a:gdLst>
                <a:ahLst/>
                <a:cxnLst>
                  <a:cxn ang="0">
                    <a:pos x="T0" y="T1"/>
                  </a:cxn>
                  <a:cxn ang="0">
                    <a:pos x="T2" y="T3"/>
                  </a:cxn>
                  <a:cxn ang="0">
                    <a:pos x="T4" y="T5"/>
                  </a:cxn>
                  <a:cxn ang="0">
                    <a:pos x="T6" y="T7"/>
                  </a:cxn>
                  <a:cxn ang="0">
                    <a:pos x="T8" y="T9"/>
                  </a:cxn>
                </a:cxnLst>
                <a:rect l="0" t="0" r="r" b="b"/>
                <a:pathLst>
                  <a:path w="40" h="43">
                    <a:moveTo>
                      <a:pt x="40" y="21"/>
                    </a:moveTo>
                    <a:lnTo>
                      <a:pt x="21" y="43"/>
                    </a:lnTo>
                    <a:lnTo>
                      <a:pt x="0" y="19"/>
                    </a:lnTo>
                    <a:lnTo>
                      <a:pt x="19" y="0"/>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0" name="Freeform 62">
                <a:extLst>
                  <a:ext uri="{FF2B5EF4-FFF2-40B4-BE49-F238E27FC236}">
                    <a16:creationId xmlns:a16="http://schemas.microsoft.com/office/drawing/2014/main" id="{3C2F84AC-862C-47F9-B8A2-69BC3D67D656}"/>
                  </a:ext>
                </a:extLst>
              </p:cNvPr>
              <p:cNvSpPr>
                <a:spLocks/>
              </p:cNvSpPr>
              <p:nvPr/>
            </p:nvSpPr>
            <p:spPr bwMode="auto">
              <a:xfrm>
                <a:off x="2295525" y="2833688"/>
                <a:ext cx="98425" cy="139700"/>
              </a:xfrm>
              <a:custGeom>
                <a:avLst/>
                <a:gdLst>
                  <a:gd name="T0" fmla="*/ 26 w 26"/>
                  <a:gd name="T1" fmla="*/ 30 h 37"/>
                  <a:gd name="T2" fmla="*/ 19 w 26"/>
                  <a:gd name="T3" fmla="*/ 37 h 37"/>
                  <a:gd name="T4" fmla="*/ 7 w 26"/>
                  <a:gd name="T5" fmla="*/ 37 h 37"/>
                  <a:gd name="T6" fmla="*/ 0 w 26"/>
                  <a:gd name="T7" fmla="*/ 30 h 37"/>
                  <a:gd name="T8" fmla="*/ 0 w 26"/>
                  <a:gd name="T9" fmla="*/ 8 h 37"/>
                  <a:gd name="T10" fmla="*/ 7 w 26"/>
                  <a:gd name="T11" fmla="*/ 0 h 37"/>
                  <a:gd name="T12" fmla="*/ 19 w 26"/>
                  <a:gd name="T13" fmla="*/ 0 h 37"/>
                  <a:gd name="T14" fmla="*/ 26 w 26"/>
                  <a:gd name="T15" fmla="*/ 8 h 37"/>
                  <a:gd name="T16" fmla="*/ 26 w 26"/>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26" y="30"/>
                    </a:moveTo>
                    <a:cubicBezTo>
                      <a:pt x="26" y="34"/>
                      <a:pt x="23" y="37"/>
                      <a:pt x="19" y="37"/>
                    </a:cubicBezTo>
                    <a:cubicBezTo>
                      <a:pt x="7" y="37"/>
                      <a:pt x="7" y="37"/>
                      <a:pt x="7" y="37"/>
                    </a:cubicBezTo>
                    <a:cubicBezTo>
                      <a:pt x="3" y="37"/>
                      <a:pt x="0" y="34"/>
                      <a:pt x="0" y="30"/>
                    </a:cubicBezTo>
                    <a:cubicBezTo>
                      <a:pt x="0" y="8"/>
                      <a:pt x="0" y="8"/>
                      <a:pt x="0" y="8"/>
                    </a:cubicBezTo>
                    <a:cubicBezTo>
                      <a:pt x="0" y="4"/>
                      <a:pt x="3" y="0"/>
                      <a:pt x="7" y="0"/>
                    </a:cubicBezTo>
                    <a:cubicBezTo>
                      <a:pt x="19" y="0"/>
                      <a:pt x="19" y="0"/>
                      <a:pt x="19" y="0"/>
                    </a:cubicBezTo>
                    <a:cubicBezTo>
                      <a:pt x="23" y="0"/>
                      <a:pt x="26" y="4"/>
                      <a:pt x="26" y="8"/>
                    </a:cubicBezTo>
                    <a:lnTo>
                      <a:pt x="26" y="3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1" name="Freeform 63">
                <a:extLst>
                  <a:ext uri="{FF2B5EF4-FFF2-40B4-BE49-F238E27FC236}">
                    <a16:creationId xmlns:a16="http://schemas.microsoft.com/office/drawing/2014/main" id="{80F9D601-09A9-4745-B6FF-156C9D9F0927}"/>
                  </a:ext>
                </a:extLst>
              </p:cNvPr>
              <p:cNvSpPr>
                <a:spLocks/>
              </p:cNvSpPr>
              <p:nvPr/>
            </p:nvSpPr>
            <p:spPr bwMode="auto">
              <a:xfrm>
                <a:off x="2401888" y="2984501"/>
                <a:ext cx="138113" cy="142875"/>
              </a:xfrm>
              <a:custGeom>
                <a:avLst/>
                <a:gdLst>
                  <a:gd name="T0" fmla="*/ 20 w 37"/>
                  <a:gd name="T1" fmla="*/ 28 h 38"/>
                  <a:gd name="T2" fmla="*/ 13 w 37"/>
                  <a:gd name="T3" fmla="*/ 26 h 38"/>
                  <a:gd name="T4" fmla="*/ 13 w 37"/>
                  <a:gd name="T5" fmla="*/ 13 h 38"/>
                  <a:gd name="T6" fmla="*/ 26 w 37"/>
                  <a:gd name="T7" fmla="*/ 13 h 38"/>
                  <a:gd name="T8" fmla="*/ 29 w 37"/>
                  <a:gd name="T9" fmla="*/ 19 h 38"/>
                  <a:gd name="T10" fmla="*/ 37 w 37"/>
                  <a:gd name="T11" fmla="*/ 19 h 38"/>
                  <a:gd name="T12" fmla="*/ 32 w 37"/>
                  <a:gd name="T13" fmla="*/ 7 h 38"/>
                  <a:gd name="T14" fmla="*/ 7 w 37"/>
                  <a:gd name="T15" fmla="*/ 6 h 38"/>
                  <a:gd name="T16" fmla="*/ 7 w 37"/>
                  <a:gd name="T17" fmla="*/ 32 h 38"/>
                  <a:gd name="T18" fmla="*/ 20 w 37"/>
                  <a:gd name="T19" fmla="*/ 37 h 38"/>
                  <a:gd name="T20" fmla="*/ 20 w 37"/>
                  <a:gd name="T2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20" y="28"/>
                    </a:moveTo>
                    <a:cubicBezTo>
                      <a:pt x="18" y="28"/>
                      <a:pt x="15" y="28"/>
                      <a:pt x="13" y="26"/>
                    </a:cubicBezTo>
                    <a:cubicBezTo>
                      <a:pt x="10" y="22"/>
                      <a:pt x="10" y="17"/>
                      <a:pt x="13" y="13"/>
                    </a:cubicBezTo>
                    <a:cubicBezTo>
                      <a:pt x="17" y="9"/>
                      <a:pt x="22" y="9"/>
                      <a:pt x="26" y="13"/>
                    </a:cubicBezTo>
                    <a:cubicBezTo>
                      <a:pt x="28" y="15"/>
                      <a:pt x="28" y="17"/>
                      <a:pt x="29" y="19"/>
                    </a:cubicBezTo>
                    <a:cubicBezTo>
                      <a:pt x="37" y="19"/>
                      <a:pt x="37" y="19"/>
                      <a:pt x="37" y="19"/>
                    </a:cubicBezTo>
                    <a:cubicBezTo>
                      <a:pt x="37" y="15"/>
                      <a:pt x="36" y="10"/>
                      <a:pt x="32" y="7"/>
                    </a:cubicBezTo>
                    <a:cubicBezTo>
                      <a:pt x="25" y="0"/>
                      <a:pt x="14" y="0"/>
                      <a:pt x="7" y="6"/>
                    </a:cubicBezTo>
                    <a:cubicBezTo>
                      <a:pt x="0" y="14"/>
                      <a:pt x="0" y="25"/>
                      <a:pt x="7" y="32"/>
                    </a:cubicBezTo>
                    <a:cubicBezTo>
                      <a:pt x="11" y="36"/>
                      <a:pt x="15" y="38"/>
                      <a:pt x="20" y="37"/>
                    </a:cubicBezTo>
                    <a:lnTo>
                      <a:pt x="20" y="2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2" name="Freeform 64">
                <a:extLst>
                  <a:ext uri="{FF2B5EF4-FFF2-40B4-BE49-F238E27FC236}">
                    <a16:creationId xmlns:a16="http://schemas.microsoft.com/office/drawing/2014/main" id="{930AF965-E738-4FE9-A2A4-40E11E2CBB50}"/>
                  </a:ext>
                </a:extLst>
              </p:cNvPr>
              <p:cNvSpPr>
                <a:spLocks/>
              </p:cNvSpPr>
              <p:nvPr/>
            </p:nvSpPr>
            <p:spPr bwMode="auto">
              <a:xfrm>
                <a:off x="1912938" y="3275013"/>
                <a:ext cx="404813" cy="403225"/>
              </a:xfrm>
              <a:custGeom>
                <a:avLst/>
                <a:gdLst>
                  <a:gd name="T0" fmla="*/ 48 w 108"/>
                  <a:gd name="T1" fmla="*/ 0 h 107"/>
                  <a:gd name="T2" fmla="*/ 13 w 108"/>
                  <a:gd name="T3" fmla="*/ 19 h 107"/>
                  <a:gd name="T4" fmla="*/ 1 w 108"/>
                  <a:gd name="T5" fmla="*/ 58 h 107"/>
                  <a:gd name="T6" fmla="*/ 21 w 108"/>
                  <a:gd name="T7" fmla="*/ 94 h 107"/>
                  <a:gd name="T8" fmla="*/ 60 w 108"/>
                  <a:gd name="T9" fmla="*/ 106 h 107"/>
                  <a:gd name="T10" fmla="*/ 95 w 108"/>
                  <a:gd name="T11" fmla="*/ 86 h 107"/>
                  <a:gd name="T12" fmla="*/ 107 w 108"/>
                  <a:gd name="T13" fmla="*/ 47 h 107"/>
                  <a:gd name="T14" fmla="*/ 87 w 108"/>
                  <a:gd name="T15" fmla="*/ 11 h 107"/>
                  <a:gd name="T16" fmla="*/ 54 w 108"/>
                  <a:gd name="T17" fmla="*/ 0 h 107"/>
                  <a:gd name="T18" fmla="*/ 48 w 108"/>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7">
                    <a:moveTo>
                      <a:pt x="48" y="0"/>
                    </a:moveTo>
                    <a:cubicBezTo>
                      <a:pt x="34" y="2"/>
                      <a:pt x="21" y="9"/>
                      <a:pt x="13" y="19"/>
                    </a:cubicBezTo>
                    <a:cubicBezTo>
                      <a:pt x="4" y="30"/>
                      <a:pt x="0" y="44"/>
                      <a:pt x="1" y="58"/>
                    </a:cubicBezTo>
                    <a:cubicBezTo>
                      <a:pt x="3" y="73"/>
                      <a:pt x="10" y="86"/>
                      <a:pt x="21" y="94"/>
                    </a:cubicBezTo>
                    <a:cubicBezTo>
                      <a:pt x="31" y="103"/>
                      <a:pt x="45" y="107"/>
                      <a:pt x="60" y="106"/>
                    </a:cubicBezTo>
                    <a:cubicBezTo>
                      <a:pt x="74" y="104"/>
                      <a:pt x="87" y="97"/>
                      <a:pt x="95" y="86"/>
                    </a:cubicBezTo>
                    <a:cubicBezTo>
                      <a:pt x="104" y="76"/>
                      <a:pt x="108" y="62"/>
                      <a:pt x="107" y="47"/>
                    </a:cubicBezTo>
                    <a:cubicBezTo>
                      <a:pt x="105" y="33"/>
                      <a:pt x="98" y="20"/>
                      <a:pt x="87" y="11"/>
                    </a:cubicBezTo>
                    <a:cubicBezTo>
                      <a:pt x="78" y="4"/>
                      <a:pt x="66" y="0"/>
                      <a:pt x="54" y="0"/>
                    </a:cubicBezTo>
                    <a:cubicBezTo>
                      <a:pt x="52" y="0"/>
                      <a:pt x="50"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3" name="Freeform 65">
                <a:extLst>
                  <a:ext uri="{FF2B5EF4-FFF2-40B4-BE49-F238E27FC236}">
                    <a16:creationId xmlns:a16="http://schemas.microsoft.com/office/drawing/2014/main" id="{0CAF94EB-E134-489A-BEAC-29D0E3146681}"/>
                  </a:ext>
                </a:extLst>
              </p:cNvPr>
              <p:cNvSpPr>
                <a:spLocks/>
              </p:cNvSpPr>
              <p:nvPr/>
            </p:nvSpPr>
            <p:spPr bwMode="auto">
              <a:xfrm>
                <a:off x="1954213" y="3379788"/>
                <a:ext cx="79375" cy="98425"/>
              </a:xfrm>
              <a:custGeom>
                <a:avLst/>
                <a:gdLst>
                  <a:gd name="T0" fmla="*/ 8 w 21"/>
                  <a:gd name="T1" fmla="*/ 0 h 26"/>
                  <a:gd name="T2" fmla="*/ 1 w 21"/>
                  <a:gd name="T3" fmla="*/ 26 h 26"/>
                  <a:gd name="T4" fmla="*/ 17 w 21"/>
                  <a:gd name="T5" fmla="*/ 25 h 26"/>
                  <a:gd name="T6" fmla="*/ 21 w 21"/>
                  <a:gd name="T7" fmla="*/ 11 h 26"/>
                  <a:gd name="T8" fmla="*/ 8 w 21"/>
                  <a:gd name="T9" fmla="*/ 0 h 26"/>
                </a:gdLst>
                <a:ahLst/>
                <a:cxnLst>
                  <a:cxn ang="0">
                    <a:pos x="T0" y="T1"/>
                  </a:cxn>
                  <a:cxn ang="0">
                    <a:pos x="T2" y="T3"/>
                  </a:cxn>
                  <a:cxn ang="0">
                    <a:pos x="T4" y="T5"/>
                  </a:cxn>
                  <a:cxn ang="0">
                    <a:pos x="T6" y="T7"/>
                  </a:cxn>
                  <a:cxn ang="0">
                    <a:pos x="T8" y="T9"/>
                  </a:cxn>
                </a:cxnLst>
                <a:rect l="0" t="0" r="r" b="b"/>
                <a:pathLst>
                  <a:path w="21" h="26">
                    <a:moveTo>
                      <a:pt x="8" y="0"/>
                    </a:moveTo>
                    <a:cubicBezTo>
                      <a:pt x="3" y="8"/>
                      <a:pt x="0" y="17"/>
                      <a:pt x="1" y="26"/>
                    </a:cubicBezTo>
                    <a:cubicBezTo>
                      <a:pt x="17" y="25"/>
                      <a:pt x="17" y="25"/>
                      <a:pt x="17" y="25"/>
                    </a:cubicBezTo>
                    <a:cubicBezTo>
                      <a:pt x="17" y="20"/>
                      <a:pt x="18" y="15"/>
                      <a:pt x="21" y="11"/>
                    </a:cubicBezTo>
                    <a:cubicBezTo>
                      <a:pt x="8" y="0"/>
                      <a:pt x="8" y="0"/>
                      <a:pt x="8"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4" name="Freeform 66">
                <a:extLst>
                  <a:ext uri="{FF2B5EF4-FFF2-40B4-BE49-F238E27FC236}">
                    <a16:creationId xmlns:a16="http://schemas.microsoft.com/office/drawing/2014/main" id="{64E92A2A-3646-4BFE-96C6-F05F234A9C30}"/>
                  </a:ext>
                </a:extLst>
              </p:cNvPr>
              <p:cNvSpPr>
                <a:spLocks/>
              </p:cNvSpPr>
              <p:nvPr/>
            </p:nvSpPr>
            <p:spPr bwMode="auto">
              <a:xfrm>
                <a:off x="2111375" y="3311526"/>
                <a:ext cx="98425" cy="76200"/>
              </a:xfrm>
              <a:custGeom>
                <a:avLst/>
                <a:gdLst>
                  <a:gd name="T0" fmla="*/ 1 w 26"/>
                  <a:gd name="T1" fmla="*/ 0 h 20"/>
                  <a:gd name="T2" fmla="*/ 0 w 26"/>
                  <a:gd name="T3" fmla="*/ 0 h 20"/>
                  <a:gd name="T4" fmla="*/ 1 w 26"/>
                  <a:gd name="T5" fmla="*/ 16 h 20"/>
                  <a:gd name="T6" fmla="*/ 1 w 26"/>
                  <a:gd name="T7" fmla="*/ 16 h 20"/>
                  <a:gd name="T8" fmla="*/ 15 w 26"/>
                  <a:gd name="T9" fmla="*/ 20 h 20"/>
                  <a:gd name="T10" fmla="*/ 26 w 26"/>
                  <a:gd name="T11" fmla="*/ 8 h 20"/>
                  <a:gd name="T12" fmla="*/ 1 w 2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1" y="0"/>
                    </a:moveTo>
                    <a:cubicBezTo>
                      <a:pt x="1" y="0"/>
                      <a:pt x="0" y="0"/>
                      <a:pt x="0" y="0"/>
                    </a:cubicBezTo>
                    <a:cubicBezTo>
                      <a:pt x="1" y="16"/>
                      <a:pt x="1" y="16"/>
                      <a:pt x="1" y="16"/>
                    </a:cubicBezTo>
                    <a:cubicBezTo>
                      <a:pt x="1" y="16"/>
                      <a:pt x="1" y="16"/>
                      <a:pt x="1" y="16"/>
                    </a:cubicBezTo>
                    <a:cubicBezTo>
                      <a:pt x="6" y="16"/>
                      <a:pt x="11" y="18"/>
                      <a:pt x="15" y="20"/>
                    </a:cubicBezTo>
                    <a:cubicBezTo>
                      <a:pt x="26" y="8"/>
                      <a:pt x="26" y="8"/>
                      <a:pt x="26" y="8"/>
                    </a:cubicBezTo>
                    <a:cubicBezTo>
                      <a:pt x="18" y="2"/>
                      <a:pt x="10" y="0"/>
                      <a:pt x="1"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5" name="Freeform 67">
                <a:extLst>
                  <a:ext uri="{FF2B5EF4-FFF2-40B4-BE49-F238E27FC236}">
                    <a16:creationId xmlns:a16="http://schemas.microsoft.com/office/drawing/2014/main" id="{93B96EA0-7736-47E2-8197-122E6EC026F6}"/>
                  </a:ext>
                </a:extLst>
              </p:cNvPr>
              <p:cNvSpPr>
                <a:spLocks/>
              </p:cNvSpPr>
              <p:nvPr/>
            </p:nvSpPr>
            <p:spPr bwMode="auto">
              <a:xfrm>
                <a:off x="1998663" y="3316288"/>
                <a:ext cx="98425" cy="85725"/>
              </a:xfrm>
              <a:custGeom>
                <a:avLst/>
                <a:gdLst>
                  <a:gd name="T0" fmla="*/ 24 w 26"/>
                  <a:gd name="T1" fmla="*/ 0 h 23"/>
                  <a:gd name="T2" fmla="*/ 0 w 26"/>
                  <a:gd name="T3" fmla="*/ 13 h 23"/>
                  <a:gd name="T4" fmla="*/ 13 w 26"/>
                  <a:gd name="T5" fmla="*/ 23 h 23"/>
                  <a:gd name="T6" fmla="*/ 26 w 26"/>
                  <a:gd name="T7" fmla="*/ 16 h 23"/>
                  <a:gd name="T8" fmla="*/ 24 w 26"/>
                  <a:gd name="T9" fmla="*/ 0 h 23"/>
                </a:gdLst>
                <a:ahLst/>
                <a:cxnLst>
                  <a:cxn ang="0">
                    <a:pos x="T0" y="T1"/>
                  </a:cxn>
                  <a:cxn ang="0">
                    <a:pos x="T2" y="T3"/>
                  </a:cxn>
                  <a:cxn ang="0">
                    <a:pos x="T4" y="T5"/>
                  </a:cxn>
                  <a:cxn ang="0">
                    <a:pos x="T6" y="T7"/>
                  </a:cxn>
                  <a:cxn ang="0">
                    <a:pos x="T8" y="T9"/>
                  </a:cxn>
                </a:cxnLst>
                <a:rect l="0" t="0" r="r" b="b"/>
                <a:pathLst>
                  <a:path w="26" h="23">
                    <a:moveTo>
                      <a:pt x="24" y="0"/>
                    </a:moveTo>
                    <a:cubicBezTo>
                      <a:pt x="15" y="1"/>
                      <a:pt x="6" y="6"/>
                      <a:pt x="0" y="13"/>
                    </a:cubicBezTo>
                    <a:cubicBezTo>
                      <a:pt x="13" y="23"/>
                      <a:pt x="13" y="23"/>
                      <a:pt x="13" y="23"/>
                    </a:cubicBezTo>
                    <a:cubicBezTo>
                      <a:pt x="16" y="20"/>
                      <a:pt x="21" y="17"/>
                      <a:pt x="26" y="16"/>
                    </a:cubicBezTo>
                    <a:cubicBezTo>
                      <a:pt x="24" y="0"/>
                      <a:pt x="24" y="0"/>
                      <a:pt x="24"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6" name="Freeform 68">
                <a:extLst>
                  <a:ext uri="{FF2B5EF4-FFF2-40B4-BE49-F238E27FC236}">
                    <a16:creationId xmlns:a16="http://schemas.microsoft.com/office/drawing/2014/main" id="{6F1E5BFA-8AA9-422F-94CC-960CFC032A2D}"/>
                  </a:ext>
                </a:extLst>
              </p:cNvPr>
              <p:cNvSpPr>
                <a:spLocks/>
              </p:cNvSpPr>
              <p:nvPr/>
            </p:nvSpPr>
            <p:spPr bwMode="auto">
              <a:xfrm>
                <a:off x="1957388" y="3492501"/>
                <a:ext cx="90488" cy="98425"/>
              </a:xfrm>
              <a:custGeom>
                <a:avLst/>
                <a:gdLst>
                  <a:gd name="T0" fmla="*/ 17 w 24"/>
                  <a:gd name="T1" fmla="*/ 0 h 26"/>
                  <a:gd name="T2" fmla="*/ 0 w 24"/>
                  <a:gd name="T3" fmla="*/ 2 h 26"/>
                  <a:gd name="T4" fmla="*/ 13 w 24"/>
                  <a:gd name="T5" fmla="*/ 26 h 26"/>
                  <a:gd name="T6" fmla="*/ 24 w 24"/>
                  <a:gd name="T7" fmla="*/ 13 h 26"/>
                  <a:gd name="T8" fmla="*/ 17 w 24"/>
                  <a:gd name="T9" fmla="*/ 0 h 26"/>
                </a:gdLst>
                <a:ahLst/>
                <a:cxnLst>
                  <a:cxn ang="0">
                    <a:pos x="T0" y="T1"/>
                  </a:cxn>
                  <a:cxn ang="0">
                    <a:pos x="T2" y="T3"/>
                  </a:cxn>
                  <a:cxn ang="0">
                    <a:pos x="T4" y="T5"/>
                  </a:cxn>
                  <a:cxn ang="0">
                    <a:pos x="T6" y="T7"/>
                  </a:cxn>
                  <a:cxn ang="0">
                    <a:pos x="T8" y="T9"/>
                  </a:cxn>
                </a:cxnLst>
                <a:rect l="0" t="0" r="r" b="b"/>
                <a:pathLst>
                  <a:path w="24" h="26">
                    <a:moveTo>
                      <a:pt x="17" y="0"/>
                    </a:moveTo>
                    <a:cubicBezTo>
                      <a:pt x="0" y="2"/>
                      <a:pt x="0" y="2"/>
                      <a:pt x="0" y="2"/>
                    </a:cubicBezTo>
                    <a:cubicBezTo>
                      <a:pt x="2" y="11"/>
                      <a:pt x="6" y="20"/>
                      <a:pt x="13" y="26"/>
                    </a:cubicBezTo>
                    <a:cubicBezTo>
                      <a:pt x="24" y="13"/>
                      <a:pt x="24" y="13"/>
                      <a:pt x="24" y="13"/>
                    </a:cubicBezTo>
                    <a:cubicBezTo>
                      <a:pt x="20" y="10"/>
                      <a:pt x="18" y="5"/>
                      <a:pt x="17"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7" name="Freeform 69">
                <a:extLst>
                  <a:ext uri="{FF2B5EF4-FFF2-40B4-BE49-F238E27FC236}">
                    <a16:creationId xmlns:a16="http://schemas.microsoft.com/office/drawing/2014/main" id="{0015DC74-6E00-44F4-92CD-4EE4F641E3A1}"/>
                  </a:ext>
                </a:extLst>
              </p:cNvPr>
              <p:cNvSpPr>
                <a:spLocks/>
              </p:cNvSpPr>
              <p:nvPr/>
            </p:nvSpPr>
            <p:spPr bwMode="auto">
              <a:xfrm>
                <a:off x="2014538" y="3263901"/>
                <a:ext cx="349250" cy="455613"/>
              </a:xfrm>
              <a:custGeom>
                <a:avLst/>
                <a:gdLst>
                  <a:gd name="T0" fmla="*/ 91 w 93"/>
                  <a:gd name="T1" fmla="*/ 49 h 121"/>
                  <a:gd name="T2" fmla="*/ 67 w 93"/>
                  <a:gd name="T3" fmla="*/ 6 h 121"/>
                  <a:gd name="T4" fmla="*/ 59 w 93"/>
                  <a:gd name="T5" fmla="*/ 0 h 121"/>
                  <a:gd name="T6" fmla="*/ 54 w 93"/>
                  <a:gd name="T7" fmla="*/ 10 h 121"/>
                  <a:gd name="T8" fmla="*/ 60 w 93"/>
                  <a:gd name="T9" fmla="*/ 14 h 121"/>
                  <a:gd name="T10" fmla="*/ 80 w 93"/>
                  <a:gd name="T11" fmla="*/ 50 h 121"/>
                  <a:gd name="T12" fmla="*/ 68 w 93"/>
                  <a:gd name="T13" fmla="*/ 89 h 121"/>
                  <a:gd name="T14" fmla="*/ 33 w 93"/>
                  <a:gd name="T15" fmla="*/ 109 h 121"/>
                  <a:gd name="T16" fmla="*/ 5 w 93"/>
                  <a:gd name="T17" fmla="*/ 104 h 121"/>
                  <a:gd name="T18" fmla="*/ 0 w 93"/>
                  <a:gd name="T19" fmla="*/ 114 h 121"/>
                  <a:gd name="T20" fmla="*/ 34 w 93"/>
                  <a:gd name="T21" fmla="*/ 119 h 121"/>
                  <a:gd name="T22" fmla="*/ 77 w 93"/>
                  <a:gd name="T23" fmla="*/ 96 h 121"/>
                  <a:gd name="T24" fmla="*/ 91 w 93"/>
                  <a:gd name="T25"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21">
                    <a:moveTo>
                      <a:pt x="91" y="49"/>
                    </a:moveTo>
                    <a:cubicBezTo>
                      <a:pt x="89" y="31"/>
                      <a:pt x="80" y="16"/>
                      <a:pt x="67" y="6"/>
                    </a:cubicBezTo>
                    <a:cubicBezTo>
                      <a:pt x="64" y="4"/>
                      <a:pt x="62" y="2"/>
                      <a:pt x="59" y="0"/>
                    </a:cubicBezTo>
                    <a:cubicBezTo>
                      <a:pt x="54" y="10"/>
                      <a:pt x="54" y="10"/>
                      <a:pt x="54" y="10"/>
                    </a:cubicBezTo>
                    <a:cubicBezTo>
                      <a:pt x="56" y="11"/>
                      <a:pt x="58" y="13"/>
                      <a:pt x="60" y="14"/>
                    </a:cubicBezTo>
                    <a:cubicBezTo>
                      <a:pt x="71" y="23"/>
                      <a:pt x="78" y="36"/>
                      <a:pt x="80" y="50"/>
                    </a:cubicBezTo>
                    <a:cubicBezTo>
                      <a:pt x="81" y="65"/>
                      <a:pt x="77" y="79"/>
                      <a:pt x="68" y="89"/>
                    </a:cubicBezTo>
                    <a:cubicBezTo>
                      <a:pt x="60" y="100"/>
                      <a:pt x="47" y="107"/>
                      <a:pt x="33" y="109"/>
                    </a:cubicBezTo>
                    <a:cubicBezTo>
                      <a:pt x="23" y="110"/>
                      <a:pt x="13" y="108"/>
                      <a:pt x="5" y="104"/>
                    </a:cubicBezTo>
                    <a:cubicBezTo>
                      <a:pt x="0" y="114"/>
                      <a:pt x="0" y="114"/>
                      <a:pt x="0" y="114"/>
                    </a:cubicBezTo>
                    <a:cubicBezTo>
                      <a:pt x="10" y="119"/>
                      <a:pt x="22" y="121"/>
                      <a:pt x="34" y="119"/>
                    </a:cubicBezTo>
                    <a:cubicBezTo>
                      <a:pt x="51" y="118"/>
                      <a:pt x="66" y="109"/>
                      <a:pt x="77" y="96"/>
                    </a:cubicBezTo>
                    <a:cubicBezTo>
                      <a:pt x="87" y="83"/>
                      <a:pt x="93" y="67"/>
                      <a:pt x="91" y="4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8" name="Freeform 70">
                <a:extLst>
                  <a:ext uri="{FF2B5EF4-FFF2-40B4-BE49-F238E27FC236}">
                    <a16:creationId xmlns:a16="http://schemas.microsoft.com/office/drawing/2014/main" id="{208263A1-681A-47E4-9B9A-5EFA313BFCE2}"/>
                  </a:ext>
                </a:extLst>
              </p:cNvPr>
              <p:cNvSpPr>
                <a:spLocks/>
              </p:cNvSpPr>
              <p:nvPr/>
            </p:nvSpPr>
            <p:spPr bwMode="auto">
              <a:xfrm>
                <a:off x="1871663" y="3228976"/>
                <a:ext cx="363538" cy="463550"/>
              </a:xfrm>
              <a:custGeom>
                <a:avLst/>
                <a:gdLst>
                  <a:gd name="T0" fmla="*/ 32 w 97"/>
                  <a:gd name="T1" fmla="*/ 106 h 123"/>
                  <a:gd name="T2" fmla="*/ 12 w 97"/>
                  <a:gd name="T3" fmla="*/ 70 h 123"/>
                  <a:gd name="T4" fmla="*/ 24 w 97"/>
                  <a:gd name="T5" fmla="*/ 31 h 123"/>
                  <a:gd name="T6" fmla="*/ 59 w 97"/>
                  <a:gd name="T7" fmla="*/ 12 h 123"/>
                  <a:gd name="T8" fmla="*/ 92 w 97"/>
                  <a:gd name="T9" fmla="*/ 19 h 123"/>
                  <a:gd name="T10" fmla="*/ 97 w 97"/>
                  <a:gd name="T11" fmla="*/ 9 h 123"/>
                  <a:gd name="T12" fmla="*/ 58 w 97"/>
                  <a:gd name="T13" fmla="*/ 1 h 123"/>
                  <a:gd name="T14" fmla="*/ 15 w 97"/>
                  <a:gd name="T15" fmla="*/ 25 h 123"/>
                  <a:gd name="T16" fmla="*/ 15 w 97"/>
                  <a:gd name="T17" fmla="*/ 25 h 123"/>
                  <a:gd name="T18" fmla="*/ 1 w 97"/>
                  <a:gd name="T19" fmla="*/ 72 h 123"/>
                  <a:gd name="T20" fmla="*/ 25 w 97"/>
                  <a:gd name="T21" fmla="*/ 115 h 123"/>
                  <a:gd name="T22" fmla="*/ 38 w 97"/>
                  <a:gd name="T23" fmla="*/ 123 h 123"/>
                  <a:gd name="T24" fmla="*/ 43 w 97"/>
                  <a:gd name="T25" fmla="*/ 113 h 123"/>
                  <a:gd name="T26" fmla="*/ 32 w 97"/>
                  <a:gd name="T27"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23">
                    <a:moveTo>
                      <a:pt x="32" y="106"/>
                    </a:moveTo>
                    <a:cubicBezTo>
                      <a:pt x="21" y="98"/>
                      <a:pt x="14" y="85"/>
                      <a:pt x="12" y="70"/>
                    </a:cubicBezTo>
                    <a:cubicBezTo>
                      <a:pt x="11" y="56"/>
                      <a:pt x="15" y="42"/>
                      <a:pt x="24" y="31"/>
                    </a:cubicBezTo>
                    <a:cubicBezTo>
                      <a:pt x="32" y="21"/>
                      <a:pt x="45" y="14"/>
                      <a:pt x="59" y="12"/>
                    </a:cubicBezTo>
                    <a:cubicBezTo>
                      <a:pt x="71" y="11"/>
                      <a:pt x="83" y="13"/>
                      <a:pt x="92" y="19"/>
                    </a:cubicBezTo>
                    <a:cubicBezTo>
                      <a:pt x="97" y="9"/>
                      <a:pt x="97" y="9"/>
                      <a:pt x="97" y="9"/>
                    </a:cubicBezTo>
                    <a:cubicBezTo>
                      <a:pt x="86" y="3"/>
                      <a:pt x="72" y="0"/>
                      <a:pt x="58" y="1"/>
                    </a:cubicBezTo>
                    <a:cubicBezTo>
                      <a:pt x="41" y="3"/>
                      <a:pt x="26" y="12"/>
                      <a:pt x="15" y="25"/>
                    </a:cubicBezTo>
                    <a:cubicBezTo>
                      <a:pt x="15" y="25"/>
                      <a:pt x="15" y="25"/>
                      <a:pt x="15" y="25"/>
                    </a:cubicBezTo>
                    <a:cubicBezTo>
                      <a:pt x="5" y="37"/>
                      <a:pt x="0" y="54"/>
                      <a:pt x="1" y="72"/>
                    </a:cubicBezTo>
                    <a:cubicBezTo>
                      <a:pt x="3" y="89"/>
                      <a:pt x="12" y="104"/>
                      <a:pt x="25" y="115"/>
                    </a:cubicBezTo>
                    <a:cubicBezTo>
                      <a:pt x="29" y="118"/>
                      <a:pt x="33" y="121"/>
                      <a:pt x="38" y="123"/>
                    </a:cubicBezTo>
                    <a:cubicBezTo>
                      <a:pt x="43" y="113"/>
                      <a:pt x="43" y="113"/>
                      <a:pt x="43" y="113"/>
                    </a:cubicBezTo>
                    <a:cubicBezTo>
                      <a:pt x="39" y="111"/>
                      <a:pt x="35" y="109"/>
                      <a:pt x="32" y="106"/>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59" name="Freeform 71">
                <a:extLst>
                  <a:ext uri="{FF2B5EF4-FFF2-40B4-BE49-F238E27FC236}">
                    <a16:creationId xmlns:a16="http://schemas.microsoft.com/office/drawing/2014/main" id="{CE603704-64F1-404B-BE3B-111B891A34ED}"/>
                  </a:ext>
                </a:extLst>
              </p:cNvPr>
              <p:cNvSpPr>
                <a:spLocks/>
              </p:cNvSpPr>
              <p:nvPr/>
            </p:nvSpPr>
            <p:spPr bwMode="auto">
              <a:xfrm>
                <a:off x="1874838" y="3233738"/>
                <a:ext cx="360363" cy="458788"/>
              </a:xfrm>
              <a:custGeom>
                <a:avLst/>
                <a:gdLst>
                  <a:gd name="T0" fmla="*/ 64 w 96"/>
                  <a:gd name="T1" fmla="*/ 0 h 122"/>
                  <a:gd name="T2" fmla="*/ 57 w 96"/>
                  <a:gd name="T3" fmla="*/ 0 h 122"/>
                  <a:gd name="T4" fmla="*/ 14 w 96"/>
                  <a:gd name="T5" fmla="*/ 24 h 122"/>
                  <a:gd name="T6" fmla="*/ 14 w 96"/>
                  <a:gd name="T7" fmla="*/ 24 h 122"/>
                  <a:gd name="T8" fmla="*/ 0 w 96"/>
                  <a:gd name="T9" fmla="*/ 64 h 122"/>
                  <a:gd name="T10" fmla="*/ 0 w 96"/>
                  <a:gd name="T11" fmla="*/ 71 h 122"/>
                  <a:gd name="T12" fmla="*/ 24 w 96"/>
                  <a:gd name="T13" fmla="*/ 114 h 122"/>
                  <a:gd name="T14" fmla="*/ 37 w 96"/>
                  <a:gd name="T15" fmla="*/ 122 h 122"/>
                  <a:gd name="T16" fmla="*/ 42 w 96"/>
                  <a:gd name="T17" fmla="*/ 112 h 122"/>
                  <a:gd name="T18" fmla="*/ 31 w 96"/>
                  <a:gd name="T19" fmla="*/ 106 h 122"/>
                  <a:gd name="T20" fmla="*/ 31 w 96"/>
                  <a:gd name="T21" fmla="*/ 105 h 122"/>
                  <a:gd name="T22" fmla="*/ 11 w 96"/>
                  <a:gd name="T23" fmla="*/ 69 h 122"/>
                  <a:gd name="T24" fmla="*/ 11 w 96"/>
                  <a:gd name="T25" fmla="*/ 64 h 122"/>
                  <a:gd name="T26" fmla="*/ 23 w 96"/>
                  <a:gd name="T27" fmla="*/ 30 h 122"/>
                  <a:gd name="T28" fmla="*/ 58 w 96"/>
                  <a:gd name="T29" fmla="*/ 11 h 122"/>
                  <a:gd name="T30" fmla="*/ 64 w 96"/>
                  <a:gd name="T31" fmla="*/ 11 h 122"/>
                  <a:gd name="T32" fmla="*/ 91 w 96"/>
                  <a:gd name="T33" fmla="*/ 18 h 122"/>
                  <a:gd name="T34" fmla="*/ 96 w 96"/>
                  <a:gd name="T35" fmla="*/ 8 h 122"/>
                  <a:gd name="T36" fmla="*/ 64 w 96"/>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22">
                    <a:moveTo>
                      <a:pt x="64" y="0"/>
                    </a:moveTo>
                    <a:cubicBezTo>
                      <a:pt x="62" y="0"/>
                      <a:pt x="60" y="0"/>
                      <a:pt x="57" y="0"/>
                    </a:cubicBezTo>
                    <a:cubicBezTo>
                      <a:pt x="40" y="2"/>
                      <a:pt x="25" y="11"/>
                      <a:pt x="14" y="24"/>
                    </a:cubicBezTo>
                    <a:cubicBezTo>
                      <a:pt x="14" y="24"/>
                      <a:pt x="14" y="24"/>
                      <a:pt x="14" y="24"/>
                    </a:cubicBezTo>
                    <a:cubicBezTo>
                      <a:pt x="5" y="35"/>
                      <a:pt x="0" y="49"/>
                      <a:pt x="0" y="64"/>
                    </a:cubicBezTo>
                    <a:cubicBezTo>
                      <a:pt x="0" y="66"/>
                      <a:pt x="0" y="68"/>
                      <a:pt x="0" y="71"/>
                    </a:cubicBezTo>
                    <a:cubicBezTo>
                      <a:pt x="2" y="88"/>
                      <a:pt x="11" y="103"/>
                      <a:pt x="24" y="114"/>
                    </a:cubicBezTo>
                    <a:cubicBezTo>
                      <a:pt x="28" y="117"/>
                      <a:pt x="32" y="120"/>
                      <a:pt x="37" y="122"/>
                    </a:cubicBezTo>
                    <a:cubicBezTo>
                      <a:pt x="42" y="112"/>
                      <a:pt x="42" y="112"/>
                      <a:pt x="42" y="112"/>
                    </a:cubicBezTo>
                    <a:cubicBezTo>
                      <a:pt x="38" y="110"/>
                      <a:pt x="34" y="108"/>
                      <a:pt x="31" y="106"/>
                    </a:cubicBezTo>
                    <a:cubicBezTo>
                      <a:pt x="31" y="105"/>
                      <a:pt x="31" y="105"/>
                      <a:pt x="31" y="105"/>
                    </a:cubicBezTo>
                    <a:cubicBezTo>
                      <a:pt x="20" y="97"/>
                      <a:pt x="13" y="84"/>
                      <a:pt x="11" y="69"/>
                    </a:cubicBezTo>
                    <a:cubicBezTo>
                      <a:pt x="11" y="68"/>
                      <a:pt x="11" y="66"/>
                      <a:pt x="11" y="64"/>
                    </a:cubicBezTo>
                    <a:cubicBezTo>
                      <a:pt x="11" y="51"/>
                      <a:pt x="15" y="40"/>
                      <a:pt x="23" y="30"/>
                    </a:cubicBezTo>
                    <a:cubicBezTo>
                      <a:pt x="31" y="20"/>
                      <a:pt x="44" y="13"/>
                      <a:pt x="58" y="11"/>
                    </a:cubicBezTo>
                    <a:cubicBezTo>
                      <a:pt x="60" y="11"/>
                      <a:pt x="62" y="11"/>
                      <a:pt x="64" y="11"/>
                    </a:cubicBezTo>
                    <a:cubicBezTo>
                      <a:pt x="74" y="11"/>
                      <a:pt x="83" y="13"/>
                      <a:pt x="91" y="18"/>
                    </a:cubicBezTo>
                    <a:cubicBezTo>
                      <a:pt x="96" y="8"/>
                      <a:pt x="96" y="8"/>
                      <a:pt x="96" y="8"/>
                    </a:cubicBezTo>
                    <a:cubicBezTo>
                      <a:pt x="86" y="3"/>
                      <a:pt x="76" y="0"/>
                      <a:pt x="6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0" name="Freeform 72">
                <a:extLst>
                  <a:ext uri="{FF2B5EF4-FFF2-40B4-BE49-F238E27FC236}">
                    <a16:creationId xmlns:a16="http://schemas.microsoft.com/office/drawing/2014/main" id="{5D2844BF-F233-411A-9219-28BF62B1C94D}"/>
                  </a:ext>
                </a:extLst>
              </p:cNvPr>
              <p:cNvSpPr>
                <a:spLocks/>
              </p:cNvSpPr>
              <p:nvPr/>
            </p:nvSpPr>
            <p:spPr bwMode="auto">
              <a:xfrm>
                <a:off x="2187575" y="3354388"/>
                <a:ext cx="85725" cy="82550"/>
              </a:xfrm>
              <a:custGeom>
                <a:avLst/>
                <a:gdLst>
                  <a:gd name="T0" fmla="*/ 10 w 23"/>
                  <a:gd name="T1" fmla="*/ 0 h 22"/>
                  <a:gd name="T2" fmla="*/ 0 w 23"/>
                  <a:gd name="T3" fmla="*/ 13 h 22"/>
                  <a:gd name="T4" fmla="*/ 6 w 23"/>
                  <a:gd name="T5" fmla="*/ 22 h 22"/>
                  <a:gd name="T6" fmla="*/ 23 w 23"/>
                  <a:gd name="T7" fmla="*/ 22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cubicBezTo>
                      <a:pt x="0" y="13"/>
                      <a:pt x="0" y="13"/>
                      <a:pt x="0" y="13"/>
                    </a:cubicBezTo>
                    <a:cubicBezTo>
                      <a:pt x="2" y="16"/>
                      <a:pt x="4" y="19"/>
                      <a:pt x="6" y="22"/>
                    </a:cubicBezTo>
                    <a:cubicBezTo>
                      <a:pt x="23" y="22"/>
                      <a:pt x="23" y="22"/>
                      <a:pt x="23" y="22"/>
                    </a:cubicBezTo>
                    <a:cubicBezTo>
                      <a:pt x="21" y="14"/>
                      <a:pt x="17" y="6"/>
                      <a:pt x="10"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1" name="Freeform 73">
                <a:extLst>
                  <a:ext uri="{FF2B5EF4-FFF2-40B4-BE49-F238E27FC236}">
                    <a16:creationId xmlns:a16="http://schemas.microsoft.com/office/drawing/2014/main" id="{2637A266-24CA-4783-BD10-22E3211EEAC1}"/>
                  </a:ext>
                </a:extLst>
              </p:cNvPr>
              <p:cNvSpPr>
                <a:spLocks/>
              </p:cNvSpPr>
              <p:nvPr/>
            </p:nvSpPr>
            <p:spPr bwMode="auto">
              <a:xfrm>
                <a:off x="2085975" y="3444876"/>
                <a:ext cx="214313" cy="55563"/>
              </a:xfrm>
              <a:custGeom>
                <a:avLst/>
                <a:gdLst>
                  <a:gd name="T0" fmla="*/ 3 w 57"/>
                  <a:gd name="T1" fmla="*/ 13 h 15"/>
                  <a:gd name="T2" fmla="*/ 3 w 57"/>
                  <a:gd name="T3" fmla="*/ 2 h 15"/>
                  <a:gd name="T4" fmla="*/ 8 w 57"/>
                  <a:gd name="T5" fmla="*/ 0 h 15"/>
                  <a:gd name="T6" fmla="*/ 14 w 57"/>
                  <a:gd name="T7" fmla="*/ 2 h 15"/>
                  <a:gd name="T8" fmla="*/ 14 w 57"/>
                  <a:gd name="T9" fmla="*/ 2 h 15"/>
                  <a:gd name="T10" fmla="*/ 33 w 57"/>
                  <a:gd name="T11" fmla="*/ 2 h 15"/>
                  <a:gd name="T12" fmla="*/ 50 w 57"/>
                  <a:gd name="T13" fmla="*/ 2 h 15"/>
                  <a:gd name="T14" fmla="*/ 52 w 57"/>
                  <a:gd name="T15" fmla="*/ 2 h 15"/>
                  <a:gd name="T16" fmla="*/ 52 w 57"/>
                  <a:gd name="T17" fmla="*/ 2 h 15"/>
                  <a:gd name="T18" fmla="*/ 57 w 57"/>
                  <a:gd name="T19" fmla="*/ 8 h 15"/>
                  <a:gd name="T20" fmla="*/ 52 w 57"/>
                  <a:gd name="T21" fmla="*/ 13 h 15"/>
                  <a:gd name="T22" fmla="*/ 13 w 57"/>
                  <a:gd name="T23" fmla="*/ 13 h 15"/>
                  <a:gd name="T24" fmla="*/ 8 w 57"/>
                  <a:gd name="T25" fmla="*/ 15 h 15"/>
                  <a:gd name="T26" fmla="*/ 3 w 5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5">
                    <a:moveTo>
                      <a:pt x="3" y="13"/>
                    </a:moveTo>
                    <a:cubicBezTo>
                      <a:pt x="0" y="10"/>
                      <a:pt x="0" y="5"/>
                      <a:pt x="3" y="2"/>
                    </a:cubicBezTo>
                    <a:cubicBezTo>
                      <a:pt x="5" y="1"/>
                      <a:pt x="6" y="0"/>
                      <a:pt x="8" y="0"/>
                    </a:cubicBezTo>
                    <a:cubicBezTo>
                      <a:pt x="10" y="0"/>
                      <a:pt x="12" y="1"/>
                      <a:pt x="14" y="2"/>
                    </a:cubicBezTo>
                    <a:cubicBezTo>
                      <a:pt x="14" y="2"/>
                      <a:pt x="14" y="2"/>
                      <a:pt x="14" y="2"/>
                    </a:cubicBezTo>
                    <a:cubicBezTo>
                      <a:pt x="33" y="2"/>
                      <a:pt x="33" y="2"/>
                      <a:pt x="33" y="2"/>
                    </a:cubicBezTo>
                    <a:cubicBezTo>
                      <a:pt x="50" y="2"/>
                      <a:pt x="50" y="2"/>
                      <a:pt x="50" y="2"/>
                    </a:cubicBezTo>
                    <a:cubicBezTo>
                      <a:pt x="52" y="2"/>
                      <a:pt x="52" y="2"/>
                      <a:pt x="52" y="2"/>
                    </a:cubicBezTo>
                    <a:cubicBezTo>
                      <a:pt x="52" y="2"/>
                      <a:pt x="52" y="2"/>
                      <a:pt x="52" y="2"/>
                    </a:cubicBezTo>
                    <a:cubicBezTo>
                      <a:pt x="55" y="2"/>
                      <a:pt x="57" y="5"/>
                      <a:pt x="57" y="8"/>
                    </a:cubicBezTo>
                    <a:cubicBezTo>
                      <a:pt x="57" y="11"/>
                      <a:pt x="55" y="13"/>
                      <a:pt x="52" y="13"/>
                    </a:cubicBezTo>
                    <a:cubicBezTo>
                      <a:pt x="13" y="13"/>
                      <a:pt x="13" y="13"/>
                      <a:pt x="13" y="13"/>
                    </a:cubicBezTo>
                    <a:cubicBezTo>
                      <a:pt x="12" y="14"/>
                      <a:pt x="10" y="15"/>
                      <a:pt x="8" y="15"/>
                    </a:cubicBezTo>
                    <a:cubicBezTo>
                      <a:pt x="6" y="15"/>
                      <a:pt x="5" y="14"/>
                      <a:pt x="3" y="13"/>
                    </a:cubicBezTo>
                  </a:path>
                </a:pathLst>
              </a:custGeom>
              <a:solidFill>
                <a:srgbClr val="DB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2" name="Freeform 74">
                <a:extLst>
                  <a:ext uri="{FF2B5EF4-FFF2-40B4-BE49-F238E27FC236}">
                    <a16:creationId xmlns:a16="http://schemas.microsoft.com/office/drawing/2014/main" id="{22649954-301B-4E05-8232-8493B21599C8}"/>
                  </a:ext>
                </a:extLst>
              </p:cNvPr>
              <p:cNvSpPr>
                <a:spLocks/>
              </p:cNvSpPr>
              <p:nvPr/>
            </p:nvSpPr>
            <p:spPr bwMode="auto">
              <a:xfrm>
                <a:off x="2089150" y="3444876"/>
                <a:ext cx="211138" cy="30163"/>
              </a:xfrm>
              <a:custGeom>
                <a:avLst/>
                <a:gdLst>
                  <a:gd name="T0" fmla="*/ 51 w 56"/>
                  <a:gd name="T1" fmla="*/ 2 h 8"/>
                  <a:gd name="T2" fmla="*/ 51 w 56"/>
                  <a:gd name="T3" fmla="*/ 2 h 8"/>
                  <a:gd name="T4" fmla="*/ 49 w 56"/>
                  <a:gd name="T5" fmla="*/ 2 h 8"/>
                  <a:gd name="T6" fmla="*/ 32 w 56"/>
                  <a:gd name="T7" fmla="*/ 2 h 8"/>
                  <a:gd name="T8" fmla="*/ 13 w 56"/>
                  <a:gd name="T9" fmla="*/ 2 h 8"/>
                  <a:gd name="T10" fmla="*/ 13 w 56"/>
                  <a:gd name="T11" fmla="*/ 2 h 8"/>
                  <a:gd name="T12" fmla="*/ 7 w 56"/>
                  <a:gd name="T13" fmla="*/ 0 h 8"/>
                  <a:gd name="T14" fmla="*/ 2 w 56"/>
                  <a:gd name="T15" fmla="*/ 3 h 8"/>
                  <a:gd name="T16" fmla="*/ 0 w 56"/>
                  <a:gd name="T17" fmla="*/ 8 h 8"/>
                  <a:gd name="T18" fmla="*/ 56 w 56"/>
                  <a:gd name="T19" fmla="*/ 8 h 8"/>
                  <a:gd name="T20" fmla="*/ 51 w 5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
                    <a:moveTo>
                      <a:pt x="51" y="2"/>
                    </a:moveTo>
                    <a:cubicBezTo>
                      <a:pt x="51" y="2"/>
                      <a:pt x="51" y="2"/>
                      <a:pt x="51" y="2"/>
                    </a:cubicBezTo>
                    <a:cubicBezTo>
                      <a:pt x="49" y="2"/>
                      <a:pt x="49" y="2"/>
                      <a:pt x="49" y="2"/>
                    </a:cubicBezTo>
                    <a:cubicBezTo>
                      <a:pt x="32" y="2"/>
                      <a:pt x="32" y="2"/>
                      <a:pt x="32" y="2"/>
                    </a:cubicBezTo>
                    <a:cubicBezTo>
                      <a:pt x="13" y="2"/>
                      <a:pt x="13" y="2"/>
                      <a:pt x="13" y="2"/>
                    </a:cubicBezTo>
                    <a:cubicBezTo>
                      <a:pt x="13" y="2"/>
                      <a:pt x="13" y="2"/>
                      <a:pt x="13" y="2"/>
                    </a:cubicBezTo>
                    <a:cubicBezTo>
                      <a:pt x="11" y="1"/>
                      <a:pt x="9" y="0"/>
                      <a:pt x="7" y="0"/>
                    </a:cubicBezTo>
                    <a:cubicBezTo>
                      <a:pt x="5" y="0"/>
                      <a:pt x="4" y="1"/>
                      <a:pt x="2" y="3"/>
                    </a:cubicBezTo>
                    <a:cubicBezTo>
                      <a:pt x="1" y="4"/>
                      <a:pt x="0" y="6"/>
                      <a:pt x="0" y="8"/>
                    </a:cubicBezTo>
                    <a:cubicBezTo>
                      <a:pt x="56" y="8"/>
                      <a:pt x="56" y="8"/>
                      <a:pt x="56" y="8"/>
                    </a:cubicBezTo>
                    <a:cubicBezTo>
                      <a:pt x="56" y="5"/>
                      <a:pt x="54" y="2"/>
                      <a:pt x="51" y="2"/>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3" name="Freeform 75">
                <a:extLst>
                  <a:ext uri="{FF2B5EF4-FFF2-40B4-BE49-F238E27FC236}">
                    <a16:creationId xmlns:a16="http://schemas.microsoft.com/office/drawing/2014/main" id="{D7652748-2B50-4F73-B40B-7E74C2C9D3FA}"/>
                  </a:ext>
                </a:extLst>
              </p:cNvPr>
              <p:cNvSpPr>
                <a:spLocks/>
              </p:cNvSpPr>
              <p:nvPr/>
            </p:nvSpPr>
            <p:spPr bwMode="auto">
              <a:xfrm>
                <a:off x="1755775" y="2570163"/>
                <a:ext cx="330200" cy="48260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3" y="128"/>
                      <a:pt x="0" y="124"/>
                      <a:pt x="0" y="120"/>
                    </a:cubicBezTo>
                    <a:cubicBezTo>
                      <a:pt x="0" y="8"/>
                      <a:pt x="0" y="8"/>
                      <a:pt x="0" y="8"/>
                    </a:cubicBezTo>
                    <a:cubicBezTo>
                      <a:pt x="0" y="3"/>
                      <a:pt x="3" y="0"/>
                      <a:pt x="8" y="0"/>
                    </a:cubicBezTo>
                    <a:cubicBezTo>
                      <a:pt x="80" y="0"/>
                      <a:pt x="80" y="0"/>
                      <a:pt x="80" y="0"/>
                    </a:cubicBezTo>
                    <a:cubicBezTo>
                      <a:pt x="85" y="0"/>
                      <a:pt x="88" y="3"/>
                      <a:pt x="88" y="8"/>
                    </a:cubicBezTo>
                    <a:cubicBezTo>
                      <a:pt x="88" y="120"/>
                      <a:pt x="88" y="120"/>
                      <a:pt x="88" y="120"/>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4" name="Rectangle 76">
                <a:extLst>
                  <a:ext uri="{FF2B5EF4-FFF2-40B4-BE49-F238E27FC236}">
                    <a16:creationId xmlns:a16="http://schemas.microsoft.com/office/drawing/2014/main" id="{CC75731B-DB16-4362-8C82-B5EDFFC880EB}"/>
                  </a:ext>
                </a:extLst>
              </p:cNvPr>
              <p:cNvSpPr>
                <a:spLocks noChangeArrowheads="1"/>
              </p:cNvSpPr>
              <p:nvPr/>
            </p:nvSpPr>
            <p:spPr bwMode="auto">
              <a:xfrm>
                <a:off x="1778000" y="2617788"/>
                <a:ext cx="285750" cy="33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5" name="Rectangle 77">
                <a:extLst>
                  <a:ext uri="{FF2B5EF4-FFF2-40B4-BE49-F238E27FC236}">
                    <a16:creationId xmlns:a16="http://schemas.microsoft.com/office/drawing/2014/main" id="{185C5F76-7F49-441C-8020-ACB5AC06812D}"/>
                  </a:ext>
                </a:extLst>
              </p:cNvPr>
              <p:cNvSpPr>
                <a:spLocks noChangeArrowheads="1"/>
              </p:cNvSpPr>
              <p:nvPr/>
            </p:nvSpPr>
            <p:spPr bwMode="auto">
              <a:xfrm>
                <a:off x="1778000" y="2617788"/>
                <a:ext cx="28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6" name="Oval 78">
                <a:extLst>
                  <a:ext uri="{FF2B5EF4-FFF2-40B4-BE49-F238E27FC236}">
                    <a16:creationId xmlns:a16="http://schemas.microsoft.com/office/drawing/2014/main" id="{4284DC79-6930-44AF-B6F7-CFD15B7D9454}"/>
                  </a:ext>
                </a:extLst>
              </p:cNvPr>
              <p:cNvSpPr>
                <a:spLocks noChangeArrowheads="1"/>
              </p:cNvSpPr>
              <p:nvPr/>
            </p:nvSpPr>
            <p:spPr bwMode="auto">
              <a:xfrm>
                <a:off x="1893888" y="2976563"/>
                <a:ext cx="52388"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7" name="Oval 79">
                <a:extLst>
                  <a:ext uri="{FF2B5EF4-FFF2-40B4-BE49-F238E27FC236}">
                    <a16:creationId xmlns:a16="http://schemas.microsoft.com/office/drawing/2014/main" id="{D0D4277F-DD2C-4712-B632-B9C8E9F30555}"/>
                  </a:ext>
                </a:extLst>
              </p:cNvPr>
              <p:cNvSpPr>
                <a:spLocks noChangeArrowheads="1"/>
              </p:cNvSpPr>
              <p:nvPr/>
            </p:nvSpPr>
            <p:spPr bwMode="auto">
              <a:xfrm>
                <a:off x="1901825" y="2984501"/>
                <a:ext cx="38100" cy="38100"/>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8" name="Freeform 80">
                <a:extLst>
                  <a:ext uri="{FF2B5EF4-FFF2-40B4-BE49-F238E27FC236}">
                    <a16:creationId xmlns:a16="http://schemas.microsoft.com/office/drawing/2014/main" id="{0FD2E38F-5DD3-4AF2-914C-1F775C5A87BD}"/>
                  </a:ext>
                </a:extLst>
              </p:cNvPr>
              <p:cNvSpPr>
                <a:spLocks/>
              </p:cNvSpPr>
              <p:nvPr/>
            </p:nvSpPr>
            <p:spPr bwMode="auto">
              <a:xfrm>
                <a:off x="1755775" y="3022601"/>
                <a:ext cx="25400" cy="30163"/>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cubicBezTo>
                      <a:pt x="0" y="4"/>
                      <a:pt x="3" y="8"/>
                      <a:pt x="7" y="8"/>
                    </a:cubicBezTo>
                    <a:cubicBezTo>
                      <a:pt x="3" y="8"/>
                      <a:pt x="0" y="4"/>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9" name="Freeform 81">
                <a:extLst>
                  <a:ext uri="{FF2B5EF4-FFF2-40B4-BE49-F238E27FC236}">
                    <a16:creationId xmlns:a16="http://schemas.microsoft.com/office/drawing/2014/main" id="{EDDEAC9F-86AC-4BCA-BB88-EF37638829BF}"/>
                  </a:ext>
                </a:extLst>
              </p:cNvPr>
              <p:cNvSpPr>
                <a:spLocks/>
              </p:cNvSpPr>
              <p:nvPr/>
            </p:nvSpPr>
            <p:spPr bwMode="auto">
              <a:xfrm>
                <a:off x="1755775" y="2570163"/>
                <a:ext cx="258763" cy="482600"/>
              </a:xfrm>
              <a:custGeom>
                <a:avLst/>
                <a:gdLst>
                  <a:gd name="T0" fmla="*/ 69 w 69"/>
                  <a:gd name="T1" fmla="*/ 0 h 128"/>
                  <a:gd name="T2" fmla="*/ 8 w 69"/>
                  <a:gd name="T3" fmla="*/ 0 h 128"/>
                  <a:gd name="T4" fmla="*/ 0 w 69"/>
                  <a:gd name="T5" fmla="*/ 8 h 128"/>
                  <a:gd name="T6" fmla="*/ 0 w 69"/>
                  <a:gd name="T7" fmla="*/ 120 h 128"/>
                  <a:gd name="T8" fmla="*/ 0 w 69"/>
                  <a:gd name="T9" fmla="*/ 120 h 128"/>
                  <a:gd name="T10" fmla="*/ 7 w 69"/>
                  <a:gd name="T11" fmla="*/ 128 h 128"/>
                  <a:gd name="T12" fmla="*/ 8 w 69"/>
                  <a:gd name="T13" fmla="*/ 128 h 128"/>
                  <a:gd name="T14" fmla="*/ 17 w 69"/>
                  <a:gd name="T15" fmla="*/ 128 h 128"/>
                  <a:gd name="T16" fmla="*/ 27 w 69"/>
                  <a:gd name="T17" fmla="*/ 103 h 128"/>
                  <a:gd name="T18" fmla="*/ 6 w 69"/>
                  <a:gd name="T19" fmla="*/ 103 h 128"/>
                  <a:gd name="T20" fmla="*/ 6 w 69"/>
                  <a:gd name="T21" fmla="*/ 103 h 128"/>
                  <a:gd name="T22" fmla="*/ 6 w 69"/>
                  <a:gd name="T23" fmla="*/ 13 h 128"/>
                  <a:gd name="T24" fmla="*/ 64 w 69"/>
                  <a:gd name="T25" fmla="*/ 13 h 128"/>
                  <a:gd name="T26" fmla="*/ 69 w 69"/>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28">
                    <a:moveTo>
                      <a:pt x="69" y="0"/>
                    </a:moveTo>
                    <a:cubicBezTo>
                      <a:pt x="8" y="0"/>
                      <a:pt x="8" y="0"/>
                      <a:pt x="8" y="0"/>
                    </a:cubicBezTo>
                    <a:cubicBezTo>
                      <a:pt x="3" y="0"/>
                      <a:pt x="0" y="3"/>
                      <a:pt x="0" y="8"/>
                    </a:cubicBezTo>
                    <a:cubicBezTo>
                      <a:pt x="0" y="120"/>
                      <a:pt x="0" y="120"/>
                      <a:pt x="0" y="120"/>
                    </a:cubicBezTo>
                    <a:cubicBezTo>
                      <a:pt x="0" y="120"/>
                      <a:pt x="0" y="120"/>
                      <a:pt x="0" y="120"/>
                    </a:cubicBezTo>
                    <a:cubicBezTo>
                      <a:pt x="0" y="124"/>
                      <a:pt x="3" y="128"/>
                      <a:pt x="7" y="128"/>
                    </a:cubicBezTo>
                    <a:cubicBezTo>
                      <a:pt x="7" y="128"/>
                      <a:pt x="8" y="128"/>
                      <a:pt x="8" y="128"/>
                    </a:cubicBezTo>
                    <a:cubicBezTo>
                      <a:pt x="17" y="128"/>
                      <a:pt x="17" y="128"/>
                      <a:pt x="17" y="128"/>
                    </a:cubicBezTo>
                    <a:cubicBezTo>
                      <a:pt x="27" y="103"/>
                      <a:pt x="27" y="103"/>
                      <a:pt x="27" y="103"/>
                    </a:cubicBezTo>
                    <a:cubicBezTo>
                      <a:pt x="6" y="103"/>
                      <a:pt x="6" y="103"/>
                      <a:pt x="6" y="103"/>
                    </a:cubicBezTo>
                    <a:cubicBezTo>
                      <a:pt x="6" y="103"/>
                      <a:pt x="6" y="103"/>
                      <a:pt x="6" y="103"/>
                    </a:cubicBezTo>
                    <a:cubicBezTo>
                      <a:pt x="6" y="13"/>
                      <a:pt x="6" y="13"/>
                      <a:pt x="6" y="13"/>
                    </a:cubicBezTo>
                    <a:cubicBezTo>
                      <a:pt x="64" y="13"/>
                      <a:pt x="64" y="13"/>
                      <a:pt x="64" y="13"/>
                    </a:cubicBezTo>
                    <a:cubicBezTo>
                      <a:pt x="69" y="0"/>
                      <a:pt x="69" y="0"/>
                      <a:pt x="69"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0" name="Freeform 82">
                <a:extLst>
                  <a:ext uri="{FF2B5EF4-FFF2-40B4-BE49-F238E27FC236}">
                    <a16:creationId xmlns:a16="http://schemas.microsoft.com/office/drawing/2014/main" id="{CA114E5E-282A-4FBB-A54A-E01C6955B959}"/>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1" name="Freeform 83">
                <a:extLst>
                  <a:ext uri="{FF2B5EF4-FFF2-40B4-BE49-F238E27FC236}">
                    <a16:creationId xmlns:a16="http://schemas.microsoft.com/office/drawing/2014/main" id="{193A2FD2-F056-422C-B036-DA55BC79DDF5}"/>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2" name="Freeform 84">
                <a:extLst>
                  <a:ext uri="{FF2B5EF4-FFF2-40B4-BE49-F238E27FC236}">
                    <a16:creationId xmlns:a16="http://schemas.microsoft.com/office/drawing/2014/main" id="{1EF0DD70-A4BF-4CCF-B5B1-32D7A64B553B}"/>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3" name="Freeform 85">
                <a:extLst>
                  <a:ext uri="{FF2B5EF4-FFF2-40B4-BE49-F238E27FC236}">
                    <a16:creationId xmlns:a16="http://schemas.microsoft.com/office/drawing/2014/main" id="{8AF746FE-07D4-4E75-8E74-249611947852}"/>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4" name="Freeform 86">
                <a:extLst>
                  <a:ext uri="{FF2B5EF4-FFF2-40B4-BE49-F238E27FC236}">
                    <a16:creationId xmlns:a16="http://schemas.microsoft.com/office/drawing/2014/main" id="{44B96589-8B0C-482C-98AA-FE973EE85318}"/>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5" name="Freeform 87">
                <a:extLst>
                  <a:ext uri="{FF2B5EF4-FFF2-40B4-BE49-F238E27FC236}">
                    <a16:creationId xmlns:a16="http://schemas.microsoft.com/office/drawing/2014/main" id="{93436096-4F5C-4F4C-B21C-131329FC82A1}"/>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6" name="Freeform 88">
                <a:extLst>
                  <a:ext uri="{FF2B5EF4-FFF2-40B4-BE49-F238E27FC236}">
                    <a16:creationId xmlns:a16="http://schemas.microsoft.com/office/drawing/2014/main" id="{A6F3D0E0-D103-41E6-87B4-2020730CBD31}"/>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7" name="Freeform 89">
                <a:extLst>
                  <a:ext uri="{FF2B5EF4-FFF2-40B4-BE49-F238E27FC236}">
                    <a16:creationId xmlns:a16="http://schemas.microsoft.com/office/drawing/2014/main" id="{8F309118-76E8-4A9A-BEF7-EEA3B5268795}"/>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179" name="Rectangle 47">
              <a:extLst>
                <a:ext uri="{FF2B5EF4-FFF2-40B4-BE49-F238E27FC236}">
                  <a16:creationId xmlns:a16="http://schemas.microsoft.com/office/drawing/2014/main" id="{017236C0-1C43-4134-AC95-58040EC8CBC1}"/>
                </a:ext>
              </a:extLst>
            </p:cNvPr>
            <p:cNvSpPr>
              <a:spLocks noChangeArrowheads="1"/>
            </p:cNvSpPr>
            <p:nvPr/>
          </p:nvSpPr>
          <p:spPr bwMode="auto">
            <a:xfrm>
              <a:off x="992013" y="3774773"/>
              <a:ext cx="1319938"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Millions of devices feed </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into Stream Analytics</a:t>
              </a:r>
              <a:endParaRPr lang="en-US" altLang="en-US" sz="1076" kern="0">
                <a:gradFill>
                  <a:gsLst>
                    <a:gs pos="0">
                      <a:srgbClr val="353535"/>
                    </a:gs>
                    <a:gs pos="100000">
                      <a:srgbClr val="353535"/>
                    </a:gs>
                  </a:gsLst>
                  <a:lin ang="16200000" scaled="1"/>
                </a:gradFill>
                <a:latin typeface="Segoe UI Semilight"/>
                <a:cs typeface="Segoe UI Semibold" panose="020B0702040204020203" pitchFamily="34" charset="0"/>
              </a:endParaRPr>
            </a:p>
          </p:txBody>
        </p:sp>
        <p:cxnSp>
          <p:nvCxnSpPr>
            <p:cNvPr id="180" name="Straight Arrow Connector 179">
              <a:extLst>
                <a:ext uri="{FF2B5EF4-FFF2-40B4-BE49-F238E27FC236}">
                  <a16:creationId xmlns:a16="http://schemas.microsoft.com/office/drawing/2014/main" id="{DD947475-FB1D-4E75-BC8D-AEBDC2AC8951}"/>
                </a:ext>
              </a:extLst>
            </p:cNvPr>
            <p:cNvCxnSpPr>
              <a:cxnSpLocks/>
            </p:cNvCxnSpPr>
            <p:nvPr/>
          </p:nvCxnSpPr>
          <p:spPr>
            <a:xfrm>
              <a:off x="148384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74155FE1-721E-43F3-818A-7136CCA75887}"/>
                </a:ext>
              </a:extLst>
            </p:cNvPr>
            <p:cNvGrpSpPr/>
            <p:nvPr/>
          </p:nvGrpSpPr>
          <p:grpSpPr>
            <a:xfrm>
              <a:off x="1885584" y="2877820"/>
              <a:ext cx="600318" cy="467142"/>
              <a:chOff x="3708400" y="2781301"/>
              <a:chExt cx="930275" cy="723900"/>
            </a:xfrm>
          </p:grpSpPr>
          <p:sp>
            <p:nvSpPr>
              <p:cNvPr id="182" name="Freeform 90">
                <a:extLst>
                  <a:ext uri="{FF2B5EF4-FFF2-40B4-BE49-F238E27FC236}">
                    <a16:creationId xmlns:a16="http://schemas.microsoft.com/office/drawing/2014/main" id="{7BA44BC5-FE2D-4685-9833-580606C18E61}"/>
                  </a:ext>
                </a:extLst>
              </p:cNvPr>
              <p:cNvSpPr>
                <a:spLocks/>
              </p:cNvSpPr>
              <p:nvPr/>
            </p:nvSpPr>
            <p:spPr bwMode="auto">
              <a:xfrm>
                <a:off x="3978275" y="2781301"/>
                <a:ext cx="660400" cy="723900"/>
              </a:xfrm>
              <a:custGeom>
                <a:avLst/>
                <a:gdLst>
                  <a:gd name="T0" fmla="*/ 143 w 176"/>
                  <a:gd name="T1" fmla="*/ 130 h 192"/>
                  <a:gd name="T2" fmla="*/ 149 w 176"/>
                  <a:gd name="T3" fmla="*/ 115 h 192"/>
                  <a:gd name="T4" fmla="*/ 176 w 176"/>
                  <a:gd name="T5" fmla="*/ 105 h 192"/>
                  <a:gd name="T6" fmla="*/ 176 w 176"/>
                  <a:gd name="T7" fmla="*/ 84 h 192"/>
                  <a:gd name="T8" fmla="*/ 173 w 176"/>
                  <a:gd name="T9" fmla="*/ 83 h 192"/>
                  <a:gd name="T10" fmla="*/ 149 w 176"/>
                  <a:gd name="T11" fmla="*/ 76 h 192"/>
                  <a:gd name="T12" fmla="*/ 143 w 176"/>
                  <a:gd name="T13" fmla="*/ 60 h 192"/>
                  <a:gd name="T14" fmla="*/ 155 w 176"/>
                  <a:gd name="T15" fmla="*/ 35 h 192"/>
                  <a:gd name="T16" fmla="*/ 140 w 176"/>
                  <a:gd name="T17" fmla="*/ 20 h 192"/>
                  <a:gd name="T18" fmla="*/ 137 w 176"/>
                  <a:gd name="T19" fmla="*/ 21 h 192"/>
                  <a:gd name="T20" fmla="*/ 114 w 176"/>
                  <a:gd name="T21" fmla="*/ 32 h 192"/>
                  <a:gd name="T22" fmla="*/ 99 w 176"/>
                  <a:gd name="T23" fmla="*/ 26 h 192"/>
                  <a:gd name="T24" fmla="*/ 89 w 176"/>
                  <a:gd name="T25" fmla="*/ 0 h 192"/>
                  <a:gd name="T26" fmla="*/ 66 w 176"/>
                  <a:gd name="T27" fmla="*/ 0 h 192"/>
                  <a:gd name="T28" fmla="*/ 65 w 176"/>
                  <a:gd name="T29" fmla="*/ 3 h 192"/>
                  <a:gd name="T30" fmla="*/ 58 w 176"/>
                  <a:gd name="T31" fmla="*/ 26 h 192"/>
                  <a:gd name="T32" fmla="*/ 43 w 176"/>
                  <a:gd name="T33" fmla="*/ 32 h 192"/>
                  <a:gd name="T34" fmla="*/ 16 w 176"/>
                  <a:gd name="T35" fmla="*/ 21 h 192"/>
                  <a:gd name="T36" fmla="*/ 0 w 176"/>
                  <a:gd name="T37" fmla="*/ 36 h 192"/>
                  <a:gd name="T38" fmla="*/ 2 w 176"/>
                  <a:gd name="T39" fmla="*/ 39 h 192"/>
                  <a:gd name="T40" fmla="*/ 9 w 176"/>
                  <a:gd name="T41" fmla="*/ 52 h 192"/>
                  <a:gd name="T42" fmla="*/ 48 w 176"/>
                  <a:gd name="T43" fmla="*/ 42 h 192"/>
                  <a:gd name="T44" fmla="*/ 99 w 176"/>
                  <a:gd name="T45" fmla="*/ 63 h 192"/>
                  <a:gd name="T46" fmla="*/ 109 w 176"/>
                  <a:gd name="T47" fmla="*/ 71 h 192"/>
                  <a:gd name="T48" fmla="*/ 113 w 176"/>
                  <a:gd name="T49" fmla="*/ 76 h 192"/>
                  <a:gd name="T50" fmla="*/ 103 w 176"/>
                  <a:gd name="T51" fmla="*/ 126 h 192"/>
                  <a:gd name="T52" fmla="*/ 63 w 176"/>
                  <a:gd name="T53" fmla="*/ 131 h 192"/>
                  <a:gd name="T54" fmla="*/ 60 w 176"/>
                  <a:gd name="T55" fmla="*/ 130 h 192"/>
                  <a:gd name="T56" fmla="*/ 52 w 176"/>
                  <a:gd name="T57" fmla="*/ 124 h 192"/>
                  <a:gd name="T58" fmla="*/ 49 w 176"/>
                  <a:gd name="T59" fmla="*/ 123 h 192"/>
                  <a:gd name="T60" fmla="*/ 41 w 176"/>
                  <a:gd name="T61" fmla="*/ 127 h 192"/>
                  <a:gd name="T62" fmla="*/ 40 w 176"/>
                  <a:gd name="T63" fmla="*/ 128 h 192"/>
                  <a:gd name="T64" fmla="*/ 8 w 176"/>
                  <a:gd name="T65" fmla="*/ 148 h 192"/>
                  <a:gd name="T66" fmla="*/ 3 w 176"/>
                  <a:gd name="T67" fmla="*/ 157 h 192"/>
                  <a:gd name="T68" fmla="*/ 18 w 176"/>
                  <a:gd name="T69" fmla="*/ 172 h 192"/>
                  <a:gd name="T70" fmla="*/ 19 w 176"/>
                  <a:gd name="T71" fmla="*/ 173 h 192"/>
                  <a:gd name="T72" fmla="*/ 22 w 176"/>
                  <a:gd name="T73" fmla="*/ 171 h 192"/>
                  <a:gd name="T74" fmla="*/ 45 w 176"/>
                  <a:gd name="T75" fmla="*/ 160 h 192"/>
                  <a:gd name="T76" fmla="*/ 60 w 176"/>
                  <a:gd name="T77" fmla="*/ 166 h 192"/>
                  <a:gd name="T78" fmla="*/ 68 w 176"/>
                  <a:gd name="T79" fmla="*/ 192 h 192"/>
                  <a:gd name="T80" fmla="*/ 91 w 176"/>
                  <a:gd name="T81" fmla="*/ 192 h 192"/>
                  <a:gd name="T82" fmla="*/ 92 w 176"/>
                  <a:gd name="T83" fmla="*/ 189 h 192"/>
                  <a:gd name="T84" fmla="*/ 100 w 176"/>
                  <a:gd name="T85" fmla="*/ 166 h 192"/>
                  <a:gd name="T86" fmla="*/ 115 w 176"/>
                  <a:gd name="T87" fmla="*/ 160 h 192"/>
                  <a:gd name="T88" fmla="*/ 141 w 176"/>
                  <a:gd name="T89" fmla="*/ 171 h 192"/>
                  <a:gd name="T90" fmla="*/ 156 w 176"/>
                  <a:gd name="T91" fmla="*/ 155 h 192"/>
                  <a:gd name="T92" fmla="*/ 155 w 176"/>
                  <a:gd name="T93" fmla="*/ 152 h 192"/>
                  <a:gd name="T94" fmla="*/ 143 w 176"/>
                  <a:gd name="T95"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92">
                    <a:moveTo>
                      <a:pt x="143" y="130"/>
                    </a:moveTo>
                    <a:cubicBezTo>
                      <a:pt x="149" y="115"/>
                      <a:pt x="149" y="115"/>
                      <a:pt x="149" y="115"/>
                    </a:cubicBezTo>
                    <a:cubicBezTo>
                      <a:pt x="176" y="105"/>
                      <a:pt x="176" y="105"/>
                      <a:pt x="176" y="105"/>
                    </a:cubicBezTo>
                    <a:cubicBezTo>
                      <a:pt x="176" y="84"/>
                      <a:pt x="176" y="84"/>
                      <a:pt x="176" y="84"/>
                    </a:cubicBezTo>
                    <a:cubicBezTo>
                      <a:pt x="173" y="83"/>
                      <a:pt x="173" y="83"/>
                      <a:pt x="173" y="83"/>
                    </a:cubicBezTo>
                    <a:cubicBezTo>
                      <a:pt x="149" y="76"/>
                      <a:pt x="149" y="76"/>
                      <a:pt x="149" y="76"/>
                    </a:cubicBezTo>
                    <a:cubicBezTo>
                      <a:pt x="143" y="60"/>
                      <a:pt x="143" y="60"/>
                      <a:pt x="143" y="60"/>
                    </a:cubicBezTo>
                    <a:cubicBezTo>
                      <a:pt x="155" y="35"/>
                      <a:pt x="155" y="35"/>
                      <a:pt x="155" y="35"/>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2" y="65"/>
                      <a:pt x="105" y="67"/>
                      <a:pt x="109" y="71"/>
                    </a:cubicBezTo>
                    <a:cubicBezTo>
                      <a:pt x="110" y="72"/>
                      <a:pt x="112" y="75"/>
                      <a:pt x="113" y="76"/>
                    </a:cubicBezTo>
                    <a:cubicBezTo>
                      <a:pt x="122" y="92"/>
                      <a:pt x="118" y="113"/>
                      <a:pt x="103" y="126"/>
                    </a:cubicBezTo>
                    <a:cubicBezTo>
                      <a:pt x="91" y="135"/>
                      <a:pt x="75" y="137"/>
                      <a:pt x="63" y="131"/>
                    </a:cubicBezTo>
                    <a:cubicBezTo>
                      <a:pt x="62" y="130"/>
                      <a:pt x="61" y="130"/>
                      <a:pt x="60" y="130"/>
                    </a:cubicBezTo>
                    <a:cubicBezTo>
                      <a:pt x="57" y="128"/>
                      <a:pt x="54" y="126"/>
                      <a:pt x="52" y="124"/>
                    </a:cubicBezTo>
                    <a:cubicBezTo>
                      <a:pt x="51" y="124"/>
                      <a:pt x="51" y="123"/>
                      <a:pt x="49" y="123"/>
                    </a:cubicBezTo>
                    <a:cubicBezTo>
                      <a:pt x="46" y="123"/>
                      <a:pt x="43" y="124"/>
                      <a:pt x="41" y="127"/>
                    </a:cubicBezTo>
                    <a:cubicBezTo>
                      <a:pt x="40" y="128"/>
                      <a:pt x="40" y="128"/>
                      <a:pt x="40" y="128"/>
                    </a:cubicBezTo>
                    <a:cubicBezTo>
                      <a:pt x="30" y="137"/>
                      <a:pt x="20" y="144"/>
                      <a:pt x="8" y="148"/>
                    </a:cubicBezTo>
                    <a:cubicBezTo>
                      <a:pt x="3" y="157"/>
                      <a:pt x="3" y="157"/>
                      <a:pt x="3" y="157"/>
                    </a:cubicBezTo>
                    <a:cubicBezTo>
                      <a:pt x="18" y="172"/>
                      <a:pt x="18" y="172"/>
                      <a:pt x="18" y="172"/>
                    </a:cubicBezTo>
                    <a:cubicBezTo>
                      <a:pt x="19" y="173"/>
                      <a:pt x="19" y="173"/>
                      <a:pt x="19" y="173"/>
                    </a:cubicBezTo>
                    <a:cubicBezTo>
                      <a:pt x="22" y="171"/>
                      <a:pt x="22" y="171"/>
                      <a:pt x="22" y="171"/>
                    </a:cubicBezTo>
                    <a:cubicBezTo>
                      <a:pt x="45" y="160"/>
                      <a:pt x="45" y="160"/>
                      <a:pt x="45" y="160"/>
                    </a:cubicBezTo>
                    <a:cubicBezTo>
                      <a:pt x="60" y="166"/>
                      <a:pt x="60" y="166"/>
                      <a:pt x="60" y="166"/>
                    </a:cubicBezTo>
                    <a:cubicBezTo>
                      <a:pt x="68" y="192"/>
                      <a:pt x="68" y="192"/>
                      <a:pt x="68" y="192"/>
                    </a:cubicBezTo>
                    <a:cubicBezTo>
                      <a:pt x="91" y="192"/>
                      <a:pt x="91" y="192"/>
                      <a:pt x="91" y="192"/>
                    </a:cubicBezTo>
                    <a:cubicBezTo>
                      <a:pt x="92" y="189"/>
                      <a:pt x="92" y="189"/>
                      <a:pt x="92" y="189"/>
                    </a:cubicBezTo>
                    <a:cubicBezTo>
                      <a:pt x="100" y="166"/>
                      <a:pt x="100" y="166"/>
                      <a:pt x="100" y="166"/>
                    </a:cubicBezTo>
                    <a:cubicBezTo>
                      <a:pt x="115" y="160"/>
                      <a:pt x="115" y="160"/>
                      <a:pt x="115" y="160"/>
                    </a:cubicBezTo>
                    <a:cubicBezTo>
                      <a:pt x="141" y="171"/>
                      <a:pt x="141" y="171"/>
                      <a:pt x="141" y="171"/>
                    </a:cubicBezTo>
                    <a:cubicBezTo>
                      <a:pt x="156" y="155"/>
                      <a:pt x="156" y="155"/>
                      <a:pt x="156" y="155"/>
                    </a:cubicBezTo>
                    <a:cubicBezTo>
                      <a:pt x="155" y="152"/>
                      <a:pt x="155" y="152"/>
                      <a:pt x="155" y="152"/>
                    </a:cubicBezTo>
                    <a:cubicBezTo>
                      <a:pt x="143" y="130"/>
                      <a:pt x="143" y="130"/>
                      <a:pt x="143" y="13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3" name="Freeform 91">
                <a:extLst>
                  <a:ext uri="{FF2B5EF4-FFF2-40B4-BE49-F238E27FC236}">
                    <a16:creationId xmlns:a16="http://schemas.microsoft.com/office/drawing/2014/main" id="{8238E471-3093-4C80-9C37-C1A4CA680F69}"/>
                  </a:ext>
                </a:extLst>
              </p:cNvPr>
              <p:cNvSpPr>
                <a:spLocks/>
              </p:cNvSpPr>
              <p:nvPr/>
            </p:nvSpPr>
            <p:spPr bwMode="auto">
              <a:xfrm>
                <a:off x="3756025" y="3044826"/>
                <a:ext cx="541338" cy="192088"/>
              </a:xfrm>
              <a:custGeom>
                <a:avLst/>
                <a:gdLst>
                  <a:gd name="T0" fmla="*/ 69 w 144"/>
                  <a:gd name="T1" fmla="*/ 21 h 51"/>
                  <a:gd name="T2" fmla="*/ 69 w 144"/>
                  <a:gd name="T3" fmla="*/ 21 h 51"/>
                  <a:gd name="T4" fmla="*/ 9 w 144"/>
                  <a:gd name="T5" fmla="*/ 20 h 51"/>
                  <a:gd name="T6" fmla="*/ 2 w 144"/>
                  <a:gd name="T7" fmla="*/ 20 h 51"/>
                  <a:gd name="T8" fmla="*/ 0 w 144"/>
                  <a:gd name="T9" fmla="*/ 24 h 51"/>
                  <a:gd name="T10" fmla="*/ 2 w 144"/>
                  <a:gd name="T11" fmla="*/ 28 h 51"/>
                  <a:gd name="T12" fmla="*/ 76 w 144"/>
                  <a:gd name="T13" fmla="*/ 29 h 51"/>
                  <a:gd name="T14" fmla="*/ 136 w 144"/>
                  <a:gd name="T15" fmla="*/ 31 h 51"/>
                  <a:gd name="T16" fmla="*/ 143 w 144"/>
                  <a:gd name="T17" fmla="*/ 31 h 51"/>
                  <a:gd name="T18" fmla="*/ 144 w 144"/>
                  <a:gd name="T19" fmla="*/ 27 h 51"/>
                  <a:gd name="T20" fmla="*/ 143 w 144"/>
                  <a:gd name="T21" fmla="*/ 23 h 51"/>
                  <a:gd name="T22" fmla="*/ 69 w 144"/>
                  <a:gd name="T2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1">
                    <a:moveTo>
                      <a:pt x="69" y="21"/>
                    </a:moveTo>
                    <a:cubicBezTo>
                      <a:pt x="69" y="21"/>
                      <a:pt x="69" y="21"/>
                      <a:pt x="69" y="21"/>
                    </a:cubicBezTo>
                    <a:cubicBezTo>
                      <a:pt x="52" y="39"/>
                      <a:pt x="25" y="39"/>
                      <a:pt x="9" y="20"/>
                    </a:cubicBezTo>
                    <a:cubicBezTo>
                      <a:pt x="7" y="18"/>
                      <a:pt x="3" y="18"/>
                      <a:pt x="2" y="20"/>
                    </a:cubicBezTo>
                    <a:cubicBezTo>
                      <a:pt x="1" y="21"/>
                      <a:pt x="0" y="23"/>
                      <a:pt x="0" y="24"/>
                    </a:cubicBezTo>
                    <a:cubicBezTo>
                      <a:pt x="0" y="26"/>
                      <a:pt x="1" y="27"/>
                      <a:pt x="2" y="28"/>
                    </a:cubicBezTo>
                    <a:cubicBezTo>
                      <a:pt x="22" y="51"/>
                      <a:pt x="55" y="51"/>
                      <a:pt x="76" y="29"/>
                    </a:cubicBezTo>
                    <a:cubicBezTo>
                      <a:pt x="93" y="13"/>
                      <a:pt x="119" y="12"/>
                      <a:pt x="136" y="31"/>
                    </a:cubicBezTo>
                    <a:cubicBezTo>
                      <a:pt x="138" y="33"/>
                      <a:pt x="141" y="33"/>
                      <a:pt x="143" y="31"/>
                    </a:cubicBezTo>
                    <a:cubicBezTo>
                      <a:pt x="144" y="30"/>
                      <a:pt x="144" y="28"/>
                      <a:pt x="144" y="27"/>
                    </a:cubicBezTo>
                    <a:cubicBezTo>
                      <a:pt x="144" y="25"/>
                      <a:pt x="143" y="24"/>
                      <a:pt x="143" y="23"/>
                    </a:cubicBezTo>
                    <a:cubicBezTo>
                      <a:pt x="123" y="1"/>
                      <a:pt x="90" y="0"/>
                      <a:pt x="69" y="21"/>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4" name="Freeform 92">
                <a:extLst>
                  <a:ext uri="{FF2B5EF4-FFF2-40B4-BE49-F238E27FC236}">
                    <a16:creationId xmlns:a16="http://schemas.microsoft.com/office/drawing/2014/main" id="{7766609D-7DED-4260-90C0-82002415F49A}"/>
                  </a:ext>
                </a:extLst>
              </p:cNvPr>
              <p:cNvSpPr>
                <a:spLocks/>
              </p:cNvSpPr>
              <p:nvPr/>
            </p:nvSpPr>
            <p:spPr bwMode="auto">
              <a:xfrm>
                <a:off x="3708400" y="3160713"/>
                <a:ext cx="544513" cy="155575"/>
              </a:xfrm>
              <a:custGeom>
                <a:avLst/>
                <a:gdLst>
                  <a:gd name="T0" fmla="*/ 119 w 145"/>
                  <a:gd name="T1" fmla="*/ 0 h 41"/>
                  <a:gd name="T2" fmla="*/ 95 w 145"/>
                  <a:gd name="T3" fmla="*/ 10 h 41"/>
                  <a:gd name="T4" fmla="*/ 94 w 145"/>
                  <a:gd name="T5" fmla="*/ 11 h 41"/>
                  <a:gd name="T6" fmla="*/ 93 w 145"/>
                  <a:gd name="T7" fmla="*/ 12 h 41"/>
                  <a:gd name="T8" fmla="*/ 50 w 145"/>
                  <a:gd name="T9" fmla="*/ 30 h 41"/>
                  <a:gd name="T10" fmla="*/ 7 w 145"/>
                  <a:gd name="T11" fmla="*/ 10 h 41"/>
                  <a:gd name="T12" fmla="*/ 0 w 145"/>
                  <a:gd name="T13" fmla="*/ 10 h 41"/>
                  <a:gd name="T14" fmla="*/ 0 w 145"/>
                  <a:gd name="T15" fmla="*/ 12 h 41"/>
                  <a:gd name="T16" fmla="*/ 2 w 145"/>
                  <a:gd name="T17" fmla="*/ 17 h 41"/>
                  <a:gd name="T18" fmla="*/ 52 w 145"/>
                  <a:gd name="T19" fmla="*/ 40 h 41"/>
                  <a:gd name="T20" fmla="*/ 102 w 145"/>
                  <a:gd name="T21" fmla="*/ 18 h 41"/>
                  <a:gd name="T22" fmla="*/ 103 w 145"/>
                  <a:gd name="T23" fmla="*/ 17 h 41"/>
                  <a:gd name="T24" fmla="*/ 104 w 145"/>
                  <a:gd name="T25" fmla="*/ 16 h 41"/>
                  <a:gd name="T26" fmla="*/ 121 w 145"/>
                  <a:gd name="T27" fmla="*/ 9 h 41"/>
                  <a:gd name="T28" fmla="*/ 137 w 145"/>
                  <a:gd name="T29" fmla="*/ 17 h 41"/>
                  <a:gd name="T30" fmla="*/ 144 w 145"/>
                  <a:gd name="T31" fmla="*/ 17 h 41"/>
                  <a:gd name="T32" fmla="*/ 145 w 145"/>
                  <a:gd name="T33" fmla="*/ 13 h 41"/>
                  <a:gd name="T34" fmla="*/ 144 w 145"/>
                  <a:gd name="T35" fmla="*/ 9 h 41"/>
                  <a:gd name="T36" fmla="*/ 119 w 145"/>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119" y="0"/>
                    </a:moveTo>
                    <a:cubicBezTo>
                      <a:pt x="110" y="0"/>
                      <a:pt x="102" y="3"/>
                      <a:pt x="95" y="10"/>
                    </a:cubicBezTo>
                    <a:cubicBezTo>
                      <a:pt x="94" y="11"/>
                      <a:pt x="94" y="11"/>
                      <a:pt x="94" y="11"/>
                    </a:cubicBezTo>
                    <a:cubicBezTo>
                      <a:pt x="93" y="12"/>
                      <a:pt x="93" y="12"/>
                      <a:pt x="93" y="12"/>
                    </a:cubicBezTo>
                    <a:cubicBezTo>
                      <a:pt x="82" y="24"/>
                      <a:pt x="66" y="30"/>
                      <a:pt x="50" y="30"/>
                    </a:cubicBezTo>
                    <a:cubicBezTo>
                      <a:pt x="34" y="30"/>
                      <a:pt x="19" y="22"/>
                      <a:pt x="7" y="10"/>
                    </a:cubicBezTo>
                    <a:cubicBezTo>
                      <a:pt x="5" y="7"/>
                      <a:pt x="2" y="7"/>
                      <a:pt x="0" y="10"/>
                    </a:cubicBezTo>
                    <a:cubicBezTo>
                      <a:pt x="0" y="10"/>
                      <a:pt x="0" y="11"/>
                      <a:pt x="0" y="12"/>
                    </a:cubicBezTo>
                    <a:cubicBezTo>
                      <a:pt x="0" y="14"/>
                      <a:pt x="1" y="16"/>
                      <a:pt x="2" y="17"/>
                    </a:cubicBezTo>
                    <a:cubicBezTo>
                      <a:pt x="15" y="32"/>
                      <a:pt x="33" y="40"/>
                      <a:pt x="52" y="40"/>
                    </a:cubicBezTo>
                    <a:cubicBezTo>
                      <a:pt x="70" y="41"/>
                      <a:pt x="88" y="33"/>
                      <a:pt x="102" y="18"/>
                    </a:cubicBezTo>
                    <a:cubicBezTo>
                      <a:pt x="103" y="17"/>
                      <a:pt x="103" y="17"/>
                      <a:pt x="103" y="17"/>
                    </a:cubicBezTo>
                    <a:cubicBezTo>
                      <a:pt x="104" y="16"/>
                      <a:pt x="104" y="16"/>
                      <a:pt x="104" y="16"/>
                    </a:cubicBezTo>
                    <a:cubicBezTo>
                      <a:pt x="109" y="12"/>
                      <a:pt x="114" y="9"/>
                      <a:pt x="121" y="9"/>
                    </a:cubicBezTo>
                    <a:cubicBezTo>
                      <a:pt x="126" y="9"/>
                      <a:pt x="132" y="12"/>
                      <a:pt x="137" y="17"/>
                    </a:cubicBezTo>
                    <a:cubicBezTo>
                      <a:pt x="139" y="20"/>
                      <a:pt x="142" y="20"/>
                      <a:pt x="144" y="17"/>
                    </a:cubicBezTo>
                    <a:cubicBezTo>
                      <a:pt x="145" y="16"/>
                      <a:pt x="145" y="15"/>
                      <a:pt x="145" y="13"/>
                    </a:cubicBezTo>
                    <a:cubicBezTo>
                      <a:pt x="145" y="12"/>
                      <a:pt x="144" y="10"/>
                      <a:pt x="144" y="9"/>
                    </a:cubicBezTo>
                    <a:cubicBezTo>
                      <a:pt x="137" y="4"/>
                      <a:pt x="128" y="0"/>
                      <a:pt x="119"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5" name="Freeform 93">
                <a:extLst>
                  <a:ext uri="{FF2B5EF4-FFF2-40B4-BE49-F238E27FC236}">
                    <a16:creationId xmlns:a16="http://schemas.microsoft.com/office/drawing/2014/main" id="{4E9EF1E1-0146-4ECD-B69F-19D69F05EA69}"/>
                  </a:ext>
                </a:extLst>
              </p:cNvPr>
              <p:cNvSpPr>
                <a:spLocks/>
              </p:cNvSpPr>
              <p:nvPr/>
            </p:nvSpPr>
            <p:spPr bwMode="auto">
              <a:xfrm>
                <a:off x="3805238" y="2973388"/>
                <a:ext cx="544513" cy="153988"/>
              </a:xfrm>
              <a:custGeom>
                <a:avLst/>
                <a:gdLst>
                  <a:gd name="T0" fmla="*/ 51 w 145"/>
                  <a:gd name="T1" fmla="*/ 30 h 41"/>
                  <a:gd name="T2" fmla="*/ 95 w 145"/>
                  <a:gd name="T3" fmla="*/ 11 h 41"/>
                  <a:gd name="T4" fmla="*/ 136 w 145"/>
                  <a:gd name="T5" fmla="*/ 31 h 41"/>
                  <a:gd name="T6" fmla="*/ 143 w 145"/>
                  <a:gd name="T7" fmla="*/ 31 h 41"/>
                  <a:gd name="T8" fmla="*/ 145 w 145"/>
                  <a:gd name="T9" fmla="*/ 27 h 41"/>
                  <a:gd name="T10" fmla="*/ 143 w 145"/>
                  <a:gd name="T11" fmla="*/ 23 h 41"/>
                  <a:gd name="T12" fmla="*/ 94 w 145"/>
                  <a:gd name="T13" fmla="*/ 0 h 41"/>
                  <a:gd name="T14" fmla="*/ 43 w 145"/>
                  <a:gd name="T15" fmla="*/ 22 h 41"/>
                  <a:gd name="T16" fmla="*/ 42 w 145"/>
                  <a:gd name="T17" fmla="*/ 23 h 41"/>
                  <a:gd name="T18" fmla="*/ 41 w 145"/>
                  <a:gd name="T19" fmla="*/ 24 h 41"/>
                  <a:gd name="T20" fmla="*/ 25 w 145"/>
                  <a:gd name="T21" fmla="*/ 31 h 41"/>
                  <a:gd name="T22" fmla="*/ 9 w 145"/>
                  <a:gd name="T23" fmla="*/ 23 h 41"/>
                  <a:gd name="T24" fmla="*/ 2 w 145"/>
                  <a:gd name="T25" fmla="*/ 23 h 41"/>
                  <a:gd name="T26" fmla="*/ 0 w 145"/>
                  <a:gd name="T27" fmla="*/ 27 h 41"/>
                  <a:gd name="T28" fmla="*/ 2 w 145"/>
                  <a:gd name="T29" fmla="*/ 31 h 41"/>
                  <a:gd name="T30" fmla="*/ 25 w 145"/>
                  <a:gd name="T31" fmla="*/ 41 h 41"/>
                  <a:gd name="T32" fmla="*/ 49 w 145"/>
                  <a:gd name="T33" fmla="*/ 32 h 41"/>
                  <a:gd name="T34" fmla="*/ 50 w 145"/>
                  <a:gd name="T35" fmla="*/ 31 h 41"/>
                  <a:gd name="T36" fmla="*/ 51 w 145"/>
                  <a:gd name="T3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51" y="30"/>
                    </a:moveTo>
                    <a:cubicBezTo>
                      <a:pt x="63" y="17"/>
                      <a:pt x="79" y="11"/>
                      <a:pt x="95" y="11"/>
                    </a:cubicBezTo>
                    <a:cubicBezTo>
                      <a:pt x="110" y="11"/>
                      <a:pt x="125" y="19"/>
                      <a:pt x="136" y="31"/>
                    </a:cubicBezTo>
                    <a:cubicBezTo>
                      <a:pt x="139" y="34"/>
                      <a:pt x="142" y="34"/>
                      <a:pt x="143" y="31"/>
                    </a:cubicBezTo>
                    <a:cubicBezTo>
                      <a:pt x="144" y="30"/>
                      <a:pt x="145" y="29"/>
                      <a:pt x="145" y="27"/>
                    </a:cubicBezTo>
                    <a:cubicBezTo>
                      <a:pt x="145" y="26"/>
                      <a:pt x="144" y="24"/>
                      <a:pt x="143" y="23"/>
                    </a:cubicBezTo>
                    <a:cubicBezTo>
                      <a:pt x="130" y="8"/>
                      <a:pt x="112" y="0"/>
                      <a:pt x="94" y="0"/>
                    </a:cubicBezTo>
                    <a:cubicBezTo>
                      <a:pt x="75" y="0"/>
                      <a:pt x="57" y="7"/>
                      <a:pt x="43" y="22"/>
                    </a:cubicBezTo>
                    <a:cubicBezTo>
                      <a:pt x="42" y="23"/>
                      <a:pt x="42" y="23"/>
                      <a:pt x="42" y="23"/>
                    </a:cubicBezTo>
                    <a:cubicBezTo>
                      <a:pt x="41" y="24"/>
                      <a:pt x="41" y="24"/>
                      <a:pt x="41" y="24"/>
                    </a:cubicBezTo>
                    <a:cubicBezTo>
                      <a:pt x="37" y="28"/>
                      <a:pt x="32" y="31"/>
                      <a:pt x="25" y="31"/>
                    </a:cubicBezTo>
                    <a:cubicBezTo>
                      <a:pt x="19" y="31"/>
                      <a:pt x="14" y="28"/>
                      <a:pt x="9" y="23"/>
                    </a:cubicBezTo>
                    <a:cubicBezTo>
                      <a:pt x="6" y="20"/>
                      <a:pt x="3" y="20"/>
                      <a:pt x="2" y="23"/>
                    </a:cubicBezTo>
                    <a:cubicBezTo>
                      <a:pt x="1" y="24"/>
                      <a:pt x="0" y="25"/>
                      <a:pt x="0" y="27"/>
                    </a:cubicBezTo>
                    <a:cubicBezTo>
                      <a:pt x="0" y="28"/>
                      <a:pt x="1" y="30"/>
                      <a:pt x="2" y="31"/>
                    </a:cubicBezTo>
                    <a:cubicBezTo>
                      <a:pt x="8" y="38"/>
                      <a:pt x="17" y="41"/>
                      <a:pt x="25" y="41"/>
                    </a:cubicBezTo>
                    <a:cubicBezTo>
                      <a:pt x="35" y="41"/>
                      <a:pt x="42" y="39"/>
                      <a:pt x="49" y="32"/>
                    </a:cubicBezTo>
                    <a:cubicBezTo>
                      <a:pt x="50" y="31"/>
                      <a:pt x="50" y="31"/>
                      <a:pt x="50" y="31"/>
                    </a:cubicBezTo>
                    <a:lnTo>
                      <a:pt x="51" y="30"/>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6" name="Freeform 94">
                <a:extLst>
                  <a:ext uri="{FF2B5EF4-FFF2-40B4-BE49-F238E27FC236}">
                    <a16:creationId xmlns:a16="http://schemas.microsoft.com/office/drawing/2014/main" id="{8EC885EF-05E7-4332-B885-907605E7BD53}"/>
                  </a:ext>
                </a:extLst>
              </p:cNvPr>
              <p:cNvSpPr>
                <a:spLocks/>
              </p:cNvSpPr>
              <p:nvPr/>
            </p:nvSpPr>
            <p:spPr bwMode="auto">
              <a:xfrm>
                <a:off x="3989388" y="3240088"/>
                <a:ext cx="184150" cy="131763"/>
              </a:xfrm>
              <a:custGeom>
                <a:avLst/>
                <a:gdLst>
                  <a:gd name="T0" fmla="*/ 46 w 49"/>
                  <a:gd name="T1" fmla="*/ 0 h 35"/>
                  <a:gd name="T2" fmla="*/ 37 w 49"/>
                  <a:gd name="T3" fmla="*/ 4 h 35"/>
                  <a:gd name="T4" fmla="*/ 36 w 49"/>
                  <a:gd name="T5" fmla="*/ 5 h 35"/>
                  <a:gd name="T6" fmla="*/ 4 w 49"/>
                  <a:gd name="T7" fmla="*/ 25 h 35"/>
                  <a:gd name="T8" fmla="*/ 0 w 49"/>
                  <a:gd name="T9" fmla="*/ 34 h 35"/>
                  <a:gd name="T10" fmla="*/ 0 w 49"/>
                  <a:gd name="T11" fmla="*/ 35 h 35"/>
                  <a:gd name="T12" fmla="*/ 5 w 49"/>
                  <a:gd name="T13" fmla="*/ 26 h 35"/>
                  <a:gd name="T14" fmla="*/ 37 w 49"/>
                  <a:gd name="T15" fmla="*/ 6 h 35"/>
                  <a:gd name="T16" fmla="*/ 38 w 49"/>
                  <a:gd name="T17" fmla="*/ 5 h 35"/>
                  <a:gd name="T18" fmla="*/ 46 w 49"/>
                  <a:gd name="T19" fmla="*/ 1 h 35"/>
                  <a:gd name="T20" fmla="*/ 48 w 49"/>
                  <a:gd name="T21" fmla="*/ 2 h 35"/>
                  <a:gd name="T22" fmla="*/ 49 w 49"/>
                  <a:gd name="T23" fmla="*/ 1 h 35"/>
                  <a:gd name="T24" fmla="*/ 46 w 4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5">
                    <a:moveTo>
                      <a:pt x="46" y="0"/>
                    </a:moveTo>
                    <a:cubicBezTo>
                      <a:pt x="43" y="0"/>
                      <a:pt x="40" y="2"/>
                      <a:pt x="37" y="4"/>
                    </a:cubicBezTo>
                    <a:cubicBezTo>
                      <a:pt x="36" y="5"/>
                      <a:pt x="36" y="5"/>
                      <a:pt x="36" y="5"/>
                    </a:cubicBezTo>
                    <a:cubicBezTo>
                      <a:pt x="27" y="15"/>
                      <a:pt x="16" y="22"/>
                      <a:pt x="4" y="25"/>
                    </a:cubicBezTo>
                    <a:cubicBezTo>
                      <a:pt x="0" y="34"/>
                      <a:pt x="0" y="34"/>
                      <a:pt x="0" y="34"/>
                    </a:cubicBezTo>
                    <a:cubicBezTo>
                      <a:pt x="0" y="35"/>
                      <a:pt x="0" y="35"/>
                      <a:pt x="0" y="35"/>
                    </a:cubicBezTo>
                    <a:cubicBezTo>
                      <a:pt x="5" y="26"/>
                      <a:pt x="5" y="26"/>
                      <a:pt x="5" y="26"/>
                    </a:cubicBezTo>
                    <a:cubicBezTo>
                      <a:pt x="17" y="22"/>
                      <a:pt x="27" y="15"/>
                      <a:pt x="37" y="6"/>
                    </a:cubicBezTo>
                    <a:cubicBezTo>
                      <a:pt x="38" y="5"/>
                      <a:pt x="38" y="5"/>
                      <a:pt x="38" y="5"/>
                    </a:cubicBezTo>
                    <a:cubicBezTo>
                      <a:pt x="40" y="2"/>
                      <a:pt x="43" y="1"/>
                      <a:pt x="46" y="1"/>
                    </a:cubicBezTo>
                    <a:cubicBezTo>
                      <a:pt x="47" y="1"/>
                      <a:pt x="48" y="1"/>
                      <a:pt x="48" y="2"/>
                    </a:cubicBezTo>
                    <a:cubicBezTo>
                      <a:pt x="49" y="1"/>
                      <a:pt x="49" y="1"/>
                      <a:pt x="49" y="1"/>
                    </a:cubicBezTo>
                    <a:cubicBezTo>
                      <a:pt x="48" y="1"/>
                      <a:pt x="47" y="0"/>
                      <a:pt x="46"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7" name="Freeform 95">
                <a:extLst>
                  <a:ext uri="{FF2B5EF4-FFF2-40B4-BE49-F238E27FC236}">
                    <a16:creationId xmlns:a16="http://schemas.microsoft.com/office/drawing/2014/main" id="{972022C8-879A-4BC7-81AE-18F3CDD7814A}"/>
                  </a:ext>
                </a:extLst>
              </p:cNvPr>
              <p:cNvSpPr>
                <a:spLocks/>
              </p:cNvSpPr>
              <p:nvPr/>
            </p:nvSpPr>
            <p:spPr bwMode="auto">
              <a:xfrm>
                <a:off x="3989388" y="3244851"/>
                <a:ext cx="180975" cy="153988"/>
              </a:xfrm>
              <a:custGeom>
                <a:avLst/>
                <a:gdLst>
                  <a:gd name="T0" fmla="*/ 46 w 48"/>
                  <a:gd name="T1" fmla="*/ 0 h 41"/>
                  <a:gd name="T2" fmla="*/ 38 w 48"/>
                  <a:gd name="T3" fmla="*/ 4 h 41"/>
                  <a:gd name="T4" fmla="*/ 37 w 48"/>
                  <a:gd name="T5" fmla="*/ 5 h 41"/>
                  <a:gd name="T6" fmla="*/ 5 w 48"/>
                  <a:gd name="T7" fmla="*/ 25 h 41"/>
                  <a:gd name="T8" fmla="*/ 0 w 48"/>
                  <a:gd name="T9" fmla="*/ 34 h 41"/>
                  <a:gd name="T10" fmla="*/ 8 w 48"/>
                  <a:gd name="T11" fmla="*/ 41 h 41"/>
                  <a:gd name="T12" fmla="*/ 48 w 48"/>
                  <a:gd name="T13" fmla="*/ 1 h 41"/>
                  <a:gd name="T14" fmla="*/ 46 w 48"/>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46" y="0"/>
                    </a:moveTo>
                    <a:cubicBezTo>
                      <a:pt x="43" y="0"/>
                      <a:pt x="40" y="1"/>
                      <a:pt x="38" y="4"/>
                    </a:cubicBezTo>
                    <a:cubicBezTo>
                      <a:pt x="37" y="5"/>
                      <a:pt x="37" y="5"/>
                      <a:pt x="37" y="5"/>
                    </a:cubicBezTo>
                    <a:cubicBezTo>
                      <a:pt x="27" y="14"/>
                      <a:pt x="17" y="21"/>
                      <a:pt x="5" y="25"/>
                    </a:cubicBezTo>
                    <a:cubicBezTo>
                      <a:pt x="0" y="34"/>
                      <a:pt x="0" y="34"/>
                      <a:pt x="0" y="34"/>
                    </a:cubicBezTo>
                    <a:cubicBezTo>
                      <a:pt x="8" y="41"/>
                      <a:pt x="8" y="41"/>
                      <a:pt x="8" y="41"/>
                    </a:cubicBezTo>
                    <a:cubicBezTo>
                      <a:pt x="48" y="1"/>
                      <a:pt x="48" y="1"/>
                      <a:pt x="48" y="1"/>
                    </a:cubicBezTo>
                    <a:cubicBezTo>
                      <a:pt x="48" y="0"/>
                      <a:pt x="47" y="0"/>
                      <a:pt x="46"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8" name="Freeform 96">
                <a:extLst>
                  <a:ext uri="{FF2B5EF4-FFF2-40B4-BE49-F238E27FC236}">
                    <a16:creationId xmlns:a16="http://schemas.microsoft.com/office/drawing/2014/main" id="{211F96D6-71F1-4599-8E2E-FD5926B78A06}"/>
                  </a:ext>
                </a:extLst>
              </p:cNvPr>
              <p:cNvSpPr>
                <a:spLocks noEditPoints="1"/>
              </p:cNvSpPr>
              <p:nvPr/>
            </p:nvSpPr>
            <p:spPr bwMode="auto">
              <a:xfrm>
                <a:off x="3978275" y="2781301"/>
                <a:ext cx="555625" cy="255588"/>
              </a:xfrm>
              <a:custGeom>
                <a:avLst/>
                <a:gdLst>
                  <a:gd name="T0" fmla="*/ 48 w 148"/>
                  <a:gd name="T1" fmla="*/ 42 h 68"/>
                  <a:gd name="T2" fmla="*/ 9 w 148"/>
                  <a:gd name="T3" fmla="*/ 52 h 68"/>
                  <a:gd name="T4" fmla="*/ 9 w 148"/>
                  <a:gd name="T5" fmla="*/ 52 h 68"/>
                  <a:gd name="T6" fmla="*/ 49 w 148"/>
                  <a:gd name="T7" fmla="*/ 42 h 68"/>
                  <a:gd name="T8" fmla="*/ 100 w 148"/>
                  <a:gd name="T9" fmla="*/ 63 h 68"/>
                  <a:gd name="T10" fmla="*/ 105 w 148"/>
                  <a:gd name="T11" fmla="*/ 68 h 68"/>
                  <a:gd name="T12" fmla="*/ 99 w 148"/>
                  <a:gd name="T13" fmla="*/ 63 h 68"/>
                  <a:gd name="T14" fmla="*/ 48 w 148"/>
                  <a:gd name="T15" fmla="*/ 42 h 68"/>
                  <a:gd name="T16" fmla="*/ 89 w 148"/>
                  <a:gd name="T17" fmla="*/ 0 h 68"/>
                  <a:gd name="T18" fmla="*/ 66 w 148"/>
                  <a:gd name="T19" fmla="*/ 0 h 68"/>
                  <a:gd name="T20" fmla="*/ 65 w 148"/>
                  <a:gd name="T21" fmla="*/ 3 h 68"/>
                  <a:gd name="T22" fmla="*/ 58 w 148"/>
                  <a:gd name="T23" fmla="*/ 26 h 68"/>
                  <a:gd name="T24" fmla="*/ 43 w 148"/>
                  <a:gd name="T25" fmla="*/ 32 h 68"/>
                  <a:gd name="T26" fmla="*/ 16 w 148"/>
                  <a:gd name="T27" fmla="*/ 21 h 68"/>
                  <a:gd name="T28" fmla="*/ 0 w 148"/>
                  <a:gd name="T29" fmla="*/ 36 h 68"/>
                  <a:gd name="T30" fmla="*/ 16 w 148"/>
                  <a:gd name="T31" fmla="*/ 21 h 68"/>
                  <a:gd name="T32" fmla="*/ 43 w 148"/>
                  <a:gd name="T33" fmla="*/ 32 h 68"/>
                  <a:gd name="T34" fmla="*/ 58 w 148"/>
                  <a:gd name="T35" fmla="*/ 26 h 68"/>
                  <a:gd name="T36" fmla="*/ 65 w 148"/>
                  <a:gd name="T37" fmla="*/ 3 h 68"/>
                  <a:gd name="T38" fmla="*/ 66 w 148"/>
                  <a:gd name="T39" fmla="*/ 0 h 68"/>
                  <a:gd name="T40" fmla="*/ 89 w 148"/>
                  <a:gd name="T41" fmla="*/ 0 h 68"/>
                  <a:gd name="T42" fmla="*/ 99 w 148"/>
                  <a:gd name="T43" fmla="*/ 26 h 68"/>
                  <a:gd name="T44" fmla="*/ 114 w 148"/>
                  <a:gd name="T45" fmla="*/ 32 h 68"/>
                  <a:gd name="T46" fmla="*/ 137 w 148"/>
                  <a:gd name="T47" fmla="*/ 21 h 68"/>
                  <a:gd name="T48" fmla="*/ 140 w 148"/>
                  <a:gd name="T49" fmla="*/ 20 h 68"/>
                  <a:gd name="T50" fmla="*/ 148 w 148"/>
                  <a:gd name="T51" fmla="*/ 28 h 68"/>
                  <a:gd name="T52" fmla="*/ 139 w 148"/>
                  <a:gd name="T53" fmla="*/ 19 h 68"/>
                  <a:gd name="T54" fmla="*/ 136 w 148"/>
                  <a:gd name="T55" fmla="*/ 21 h 68"/>
                  <a:gd name="T56" fmla="*/ 114 w 148"/>
                  <a:gd name="T57" fmla="*/ 32 h 68"/>
                  <a:gd name="T58" fmla="*/ 99 w 148"/>
                  <a:gd name="T59" fmla="*/ 26 h 68"/>
                  <a:gd name="T60" fmla="*/ 89 w 148"/>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68">
                    <a:moveTo>
                      <a:pt x="48" y="42"/>
                    </a:moveTo>
                    <a:cubicBezTo>
                      <a:pt x="34" y="42"/>
                      <a:pt x="21" y="45"/>
                      <a:pt x="9" y="52"/>
                    </a:cubicBezTo>
                    <a:cubicBezTo>
                      <a:pt x="9" y="52"/>
                      <a:pt x="9" y="52"/>
                      <a:pt x="9" y="52"/>
                    </a:cubicBezTo>
                    <a:cubicBezTo>
                      <a:pt x="22" y="45"/>
                      <a:pt x="35" y="42"/>
                      <a:pt x="49" y="42"/>
                    </a:cubicBezTo>
                    <a:cubicBezTo>
                      <a:pt x="68" y="43"/>
                      <a:pt x="86" y="50"/>
                      <a:pt x="100" y="63"/>
                    </a:cubicBezTo>
                    <a:cubicBezTo>
                      <a:pt x="102" y="65"/>
                      <a:pt x="103" y="66"/>
                      <a:pt x="105" y="68"/>
                    </a:cubicBezTo>
                    <a:cubicBezTo>
                      <a:pt x="103" y="66"/>
                      <a:pt x="101" y="64"/>
                      <a:pt x="99" y="63"/>
                    </a:cubicBezTo>
                    <a:cubicBezTo>
                      <a:pt x="85" y="50"/>
                      <a:pt x="67" y="43"/>
                      <a:pt x="48" y="42"/>
                    </a:cubicBezTo>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16" y="21"/>
                      <a:pt x="16" y="21"/>
                      <a:pt x="16" y="21"/>
                    </a:cubicBezTo>
                    <a:cubicBezTo>
                      <a:pt x="43" y="32"/>
                      <a:pt x="43" y="32"/>
                      <a:pt x="43" y="32"/>
                    </a:cubicBezTo>
                    <a:cubicBezTo>
                      <a:pt x="58" y="26"/>
                      <a:pt x="58" y="26"/>
                      <a:pt x="58" y="26"/>
                    </a:cubicBezTo>
                    <a:cubicBezTo>
                      <a:pt x="65" y="3"/>
                      <a:pt x="65" y="3"/>
                      <a:pt x="65" y="3"/>
                    </a:cubicBezTo>
                    <a:cubicBezTo>
                      <a:pt x="66" y="0"/>
                      <a:pt x="66" y="0"/>
                      <a:pt x="66" y="0"/>
                    </a:cubicBezTo>
                    <a:cubicBezTo>
                      <a:pt x="89" y="0"/>
                      <a:pt x="89" y="0"/>
                      <a:pt x="89" y="0"/>
                    </a:cubicBezTo>
                    <a:cubicBezTo>
                      <a:pt x="99" y="26"/>
                      <a:pt x="99" y="26"/>
                      <a:pt x="99" y="26"/>
                    </a:cubicBezTo>
                    <a:cubicBezTo>
                      <a:pt x="114" y="32"/>
                      <a:pt x="114" y="32"/>
                      <a:pt x="114" y="32"/>
                    </a:cubicBezTo>
                    <a:cubicBezTo>
                      <a:pt x="137" y="21"/>
                      <a:pt x="137" y="21"/>
                      <a:pt x="137" y="21"/>
                    </a:cubicBezTo>
                    <a:cubicBezTo>
                      <a:pt x="140" y="20"/>
                      <a:pt x="140" y="20"/>
                      <a:pt x="140" y="20"/>
                    </a:cubicBezTo>
                    <a:cubicBezTo>
                      <a:pt x="148" y="28"/>
                      <a:pt x="148" y="28"/>
                      <a:pt x="148" y="28"/>
                    </a:cubicBezTo>
                    <a:cubicBezTo>
                      <a:pt x="139" y="19"/>
                      <a:pt x="139" y="19"/>
                      <a:pt x="139" y="19"/>
                    </a:cubicBezTo>
                    <a:cubicBezTo>
                      <a:pt x="136" y="21"/>
                      <a:pt x="136" y="21"/>
                      <a:pt x="136" y="21"/>
                    </a:cubicBezTo>
                    <a:cubicBezTo>
                      <a:pt x="114" y="32"/>
                      <a:pt x="114" y="32"/>
                      <a:pt x="114" y="32"/>
                    </a:cubicBezTo>
                    <a:cubicBezTo>
                      <a:pt x="99" y="26"/>
                      <a:pt x="99" y="26"/>
                      <a:pt x="99" y="26"/>
                    </a:cubicBezTo>
                    <a:cubicBezTo>
                      <a:pt x="89" y="0"/>
                      <a:pt x="89" y="0"/>
                      <a:pt x="89"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9" name="Freeform 97">
                <a:extLst>
                  <a:ext uri="{FF2B5EF4-FFF2-40B4-BE49-F238E27FC236}">
                    <a16:creationId xmlns:a16="http://schemas.microsoft.com/office/drawing/2014/main" id="{A90F311A-B72A-44FB-AC96-27EB7E603D1A}"/>
                  </a:ext>
                </a:extLst>
              </p:cNvPr>
              <p:cNvSpPr>
                <a:spLocks/>
              </p:cNvSpPr>
              <p:nvPr/>
            </p:nvSpPr>
            <p:spPr bwMode="auto">
              <a:xfrm>
                <a:off x="3978275" y="2781301"/>
                <a:ext cx="555625" cy="258763"/>
              </a:xfrm>
              <a:custGeom>
                <a:avLst/>
                <a:gdLst>
                  <a:gd name="T0" fmla="*/ 89 w 148"/>
                  <a:gd name="T1" fmla="*/ 0 h 69"/>
                  <a:gd name="T2" fmla="*/ 66 w 148"/>
                  <a:gd name="T3" fmla="*/ 0 h 69"/>
                  <a:gd name="T4" fmla="*/ 65 w 148"/>
                  <a:gd name="T5" fmla="*/ 3 h 69"/>
                  <a:gd name="T6" fmla="*/ 58 w 148"/>
                  <a:gd name="T7" fmla="*/ 26 h 69"/>
                  <a:gd name="T8" fmla="*/ 43 w 148"/>
                  <a:gd name="T9" fmla="*/ 32 h 69"/>
                  <a:gd name="T10" fmla="*/ 16 w 148"/>
                  <a:gd name="T11" fmla="*/ 21 h 69"/>
                  <a:gd name="T12" fmla="*/ 0 w 148"/>
                  <a:gd name="T13" fmla="*/ 36 h 69"/>
                  <a:gd name="T14" fmla="*/ 2 w 148"/>
                  <a:gd name="T15" fmla="*/ 39 h 69"/>
                  <a:gd name="T16" fmla="*/ 9 w 148"/>
                  <a:gd name="T17" fmla="*/ 52 h 69"/>
                  <a:gd name="T18" fmla="*/ 48 w 148"/>
                  <a:gd name="T19" fmla="*/ 42 h 69"/>
                  <a:gd name="T20" fmla="*/ 99 w 148"/>
                  <a:gd name="T21" fmla="*/ 63 h 69"/>
                  <a:gd name="T22" fmla="*/ 105 w 148"/>
                  <a:gd name="T23" fmla="*/ 68 h 69"/>
                  <a:gd name="T24" fmla="*/ 107 w 148"/>
                  <a:gd name="T25" fmla="*/ 69 h 69"/>
                  <a:gd name="T26" fmla="*/ 148 w 148"/>
                  <a:gd name="T27" fmla="*/ 28 h 69"/>
                  <a:gd name="T28" fmla="*/ 140 w 148"/>
                  <a:gd name="T29" fmla="*/ 20 h 69"/>
                  <a:gd name="T30" fmla="*/ 137 w 148"/>
                  <a:gd name="T31" fmla="*/ 21 h 69"/>
                  <a:gd name="T32" fmla="*/ 114 w 148"/>
                  <a:gd name="T33" fmla="*/ 32 h 69"/>
                  <a:gd name="T34" fmla="*/ 99 w 148"/>
                  <a:gd name="T35" fmla="*/ 26 h 69"/>
                  <a:gd name="T36" fmla="*/ 89 w 148"/>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69">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1" y="64"/>
                      <a:pt x="103" y="66"/>
                      <a:pt x="105" y="68"/>
                    </a:cubicBezTo>
                    <a:cubicBezTo>
                      <a:pt x="106" y="68"/>
                      <a:pt x="106" y="68"/>
                      <a:pt x="107" y="69"/>
                    </a:cubicBezTo>
                    <a:cubicBezTo>
                      <a:pt x="148" y="28"/>
                      <a:pt x="148" y="28"/>
                      <a:pt x="148" y="28"/>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192" name="Rectangle: Rounded Corners 191">
              <a:extLst>
                <a:ext uri="{FF2B5EF4-FFF2-40B4-BE49-F238E27FC236}">
                  <a16:creationId xmlns:a16="http://schemas.microsoft.com/office/drawing/2014/main" id="{D1F910DE-0E56-4F8B-A8FD-650CE365FD2A}"/>
                </a:ext>
              </a:extLst>
            </p:cNvPr>
            <p:cNvSpPr/>
            <p:nvPr/>
          </p:nvSpPr>
          <p:spPr bwMode="auto">
            <a:xfrm>
              <a:off x="2911880" y="2622692"/>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3" name="Group 192">
              <a:extLst>
                <a:ext uri="{FF2B5EF4-FFF2-40B4-BE49-F238E27FC236}">
                  <a16:creationId xmlns:a16="http://schemas.microsoft.com/office/drawing/2014/main" id="{718CC4CF-2525-4815-8852-62CD5C82882B}"/>
                </a:ext>
              </a:extLst>
            </p:cNvPr>
            <p:cNvGrpSpPr/>
            <p:nvPr/>
          </p:nvGrpSpPr>
          <p:grpSpPr>
            <a:xfrm>
              <a:off x="2915340" y="2507238"/>
              <a:ext cx="452260" cy="417074"/>
              <a:chOff x="7989965" y="5173839"/>
              <a:chExt cx="308230" cy="284249"/>
            </a:xfrm>
          </p:grpSpPr>
          <p:sp>
            <p:nvSpPr>
              <p:cNvPr id="194" name="Rectangle 193">
                <a:extLst>
                  <a:ext uri="{FF2B5EF4-FFF2-40B4-BE49-F238E27FC236}">
                    <a16:creationId xmlns:a16="http://schemas.microsoft.com/office/drawing/2014/main" id="{16AA8108-641E-4100-89C2-C7874EBADD32}"/>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5" name="Group 194">
                <a:extLst>
                  <a:ext uri="{FF2B5EF4-FFF2-40B4-BE49-F238E27FC236}">
                    <a16:creationId xmlns:a16="http://schemas.microsoft.com/office/drawing/2014/main" id="{9AD58A32-5978-4F75-97F7-B9583BC7C5A5}"/>
                  </a:ext>
                </a:extLst>
              </p:cNvPr>
              <p:cNvGrpSpPr/>
              <p:nvPr/>
            </p:nvGrpSpPr>
            <p:grpSpPr>
              <a:xfrm>
                <a:off x="7989965" y="5173839"/>
                <a:ext cx="308230" cy="284249"/>
                <a:chOff x="7875624" y="5410159"/>
                <a:chExt cx="308230" cy="284249"/>
              </a:xfrm>
            </p:grpSpPr>
            <p:sp>
              <p:nvSpPr>
                <p:cNvPr id="196" name="Freeform 17">
                  <a:extLst>
                    <a:ext uri="{FF2B5EF4-FFF2-40B4-BE49-F238E27FC236}">
                      <a16:creationId xmlns:a16="http://schemas.microsoft.com/office/drawing/2014/main" id="{FCAAE2C8-DD0E-4706-8AE0-3848ADB4446D}"/>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197" name="Group 196">
                  <a:extLst>
                    <a:ext uri="{FF2B5EF4-FFF2-40B4-BE49-F238E27FC236}">
                      <a16:creationId xmlns:a16="http://schemas.microsoft.com/office/drawing/2014/main" id="{19336598-DF6A-486B-B0B8-5E6481B30847}"/>
                    </a:ext>
                  </a:extLst>
                </p:cNvPr>
                <p:cNvGrpSpPr/>
                <p:nvPr/>
              </p:nvGrpSpPr>
              <p:grpSpPr>
                <a:xfrm>
                  <a:off x="7875624" y="5410159"/>
                  <a:ext cx="308230" cy="284249"/>
                  <a:chOff x="7875624" y="5410159"/>
                  <a:chExt cx="308230" cy="284249"/>
                </a:xfrm>
              </p:grpSpPr>
              <p:sp>
                <p:nvSpPr>
                  <p:cNvPr id="198" name="Freeform 15">
                    <a:extLst>
                      <a:ext uri="{FF2B5EF4-FFF2-40B4-BE49-F238E27FC236}">
                        <a16:creationId xmlns:a16="http://schemas.microsoft.com/office/drawing/2014/main" id="{4014F543-DBB8-4E46-84D4-D727ABF59914}"/>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99" name="Freeform 16">
                    <a:extLst>
                      <a:ext uri="{FF2B5EF4-FFF2-40B4-BE49-F238E27FC236}">
                        <a16:creationId xmlns:a16="http://schemas.microsoft.com/office/drawing/2014/main" id="{E69CF32C-7820-4B89-ABA8-0880A8C4DE82}"/>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00" name="Freeform 19">
                    <a:extLst>
                      <a:ext uri="{FF2B5EF4-FFF2-40B4-BE49-F238E27FC236}">
                        <a16:creationId xmlns:a16="http://schemas.microsoft.com/office/drawing/2014/main" id="{9327995E-262B-457B-8243-3B520AF1B38B}"/>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01" name="Straight Arrow Connector 200">
              <a:extLst>
                <a:ext uri="{FF2B5EF4-FFF2-40B4-BE49-F238E27FC236}">
                  <a16:creationId xmlns:a16="http://schemas.microsoft.com/office/drawing/2014/main" id="{DECBC327-4E99-4E9F-A964-2F30BF1B13BA}"/>
                </a:ext>
              </a:extLst>
            </p:cNvPr>
            <p:cNvCxnSpPr>
              <a:cxnSpLocks/>
            </p:cNvCxnSpPr>
            <p:nvPr/>
          </p:nvCxnSpPr>
          <p:spPr>
            <a:xfrm>
              <a:off x="248460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4" name="Rectangle 107">
              <a:extLst>
                <a:ext uri="{FF2B5EF4-FFF2-40B4-BE49-F238E27FC236}">
                  <a16:creationId xmlns:a16="http://schemas.microsoft.com/office/drawing/2014/main" id="{932F0973-37E5-4252-86FD-8306520777FF}"/>
                </a:ext>
              </a:extLst>
            </p:cNvPr>
            <p:cNvSpPr>
              <a:spLocks noChangeArrowheads="1"/>
            </p:cNvSpPr>
            <p:nvPr/>
          </p:nvSpPr>
          <p:spPr bwMode="auto">
            <a:xfrm>
              <a:off x="3932710" y="3032363"/>
              <a:ext cx="5961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05" name="Rectangle 108">
              <a:extLst>
                <a:ext uri="{FF2B5EF4-FFF2-40B4-BE49-F238E27FC236}">
                  <a16:creationId xmlns:a16="http://schemas.microsoft.com/office/drawing/2014/main" id="{E0FE5DE9-AC51-4202-991F-94E698D52DF1}"/>
                </a:ext>
              </a:extLst>
            </p:cNvPr>
            <p:cNvSpPr>
              <a:spLocks noChangeArrowheads="1"/>
            </p:cNvSpPr>
            <p:nvPr/>
          </p:nvSpPr>
          <p:spPr bwMode="auto">
            <a:xfrm>
              <a:off x="4021684"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0" name="Rectangle 109">
              <a:extLst>
                <a:ext uri="{FF2B5EF4-FFF2-40B4-BE49-F238E27FC236}">
                  <a16:creationId xmlns:a16="http://schemas.microsoft.com/office/drawing/2014/main" id="{69CBB896-02A1-43F6-849C-FAFF9E2BB3F8}"/>
                </a:ext>
              </a:extLst>
            </p:cNvPr>
            <p:cNvSpPr>
              <a:spLocks noChangeArrowheads="1"/>
            </p:cNvSpPr>
            <p:nvPr/>
          </p:nvSpPr>
          <p:spPr bwMode="auto">
            <a:xfrm>
              <a:off x="4112438"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1" name="Rectangle 110">
              <a:extLst>
                <a:ext uri="{FF2B5EF4-FFF2-40B4-BE49-F238E27FC236}">
                  <a16:creationId xmlns:a16="http://schemas.microsoft.com/office/drawing/2014/main" id="{91A996D6-8662-4263-811D-44B852F9A863}"/>
                </a:ext>
              </a:extLst>
            </p:cNvPr>
            <p:cNvSpPr>
              <a:spLocks noChangeArrowheads="1"/>
            </p:cNvSpPr>
            <p:nvPr/>
          </p:nvSpPr>
          <p:spPr bwMode="auto">
            <a:xfrm>
              <a:off x="4202301" y="3032363"/>
              <a:ext cx="6139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2" name="Rectangle 111">
              <a:extLst>
                <a:ext uri="{FF2B5EF4-FFF2-40B4-BE49-F238E27FC236}">
                  <a16:creationId xmlns:a16="http://schemas.microsoft.com/office/drawing/2014/main" id="{07E0BCE7-6530-47EA-90F7-63F73593E23F}"/>
                </a:ext>
              </a:extLst>
            </p:cNvPr>
            <p:cNvSpPr>
              <a:spLocks noChangeArrowheads="1"/>
            </p:cNvSpPr>
            <p:nvPr/>
          </p:nvSpPr>
          <p:spPr bwMode="auto">
            <a:xfrm>
              <a:off x="3932710" y="3123117"/>
              <a:ext cx="5961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3" name="Rectangle 112">
              <a:extLst>
                <a:ext uri="{FF2B5EF4-FFF2-40B4-BE49-F238E27FC236}">
                  <a16:creationId xmlns:a16="http://schemas.microsoft.com/office/drawing/2014/main" id="{A080D741-8305-4D16-B342-91A19CAE4244}"/>
                </a:ext>
              </a:extLst>
            </p:cNvPr>
            <p:cNvSpPr>
              <a:spLocks noChangeArrowheads="1"/>
            </p:cNvSpPr>
            <p:nvPr/>
          </p:nvSpPr>
          <p:spPr bwMode="auto">
            <a:xfrm>
              <a:off x="4021684"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4" name="Rectangle 113">
              <a:extLst>
                <a:ext uri="{FF2B5EF4-FFF2-40B4-BE49-F238E27FC236}">
                  <a16:creationId xmlns:a16="http://schemas.microsoft.com/office/drawing/2014/main" id="{9BC15BDF-88DF-4EF9-BA7A-D8FB5237E657}"/>
                </a:ext>
              </a:extLst>
            </p:cNvPr>
            <p:cNvSpPr>
              <a:spLocks noChangeArrowheads="1"/>
            </p:cNvSpPr>
            <p:nvPr/>
          </p:nvSpPr>
          <p:spPr bwMode="auto">
            <a:xfrm>
              <a:off x="4112438"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5" name="Rectangle 114">
              <a:extLst>
                <a:ext uri="{FF2B5EF4-FFF2-40B4-BE49-F238E27FC236}">
                  <a16:creationId xmlns:a16="http://schemas.microsoft.com/office/drawing/2014/main" id="{3A98EE09-B521-4423-BE9D-711B7B33966C}"/>
                </a:ext>
              </a:extLst>
            </p:cNvPr>
            <p:cNvSpPr>
              <a:spLocks noChangeArrowheads="1"/>
            </p:cNvSpPr>
            <p:nvPr/>
          </p:nvSpPr>
          <p:spPr bwMode="auto">
            <a:xfrm>
              <a:off x="4202301" y="312311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6" name="Rectangle 115">
              <a:extLst>
                <a:ext uri="{FF2B5EF4-FFF2-40B4-BE49-F238E27FC236}">
                  <a16:creationId xmlns:a16="http://schemas.microsoft.com/office/drawing/2014/main" id="{DB49DE42-AB89-4185-AC7D-51142BFAFBE0}"/>
                </a:ext>
              </a:extLst>
            </p:cNvPr>
            <p:cNvSpPr>
              <a:spLocks noChangeArrowheads="1"/>
            </p:cNvSpPr>
            <p:nvPr/>
          </p:nvSpPr>
          <p:spPr bwMode="auto">
            <a:xfrm>
              <a:off x="3152342" y="3024344"/>
              <a:ext cx="5872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7" name="Rectangle 116">
              <a:extLst>
                <a:ext uri="{FF2B5EF4-FFF2-40B4-BE49-F238E27FC236}">
                  <a16:creationId xmlns:a16="http://schemas.microsoft.com/office/drawing/2014/main" id="{17ED48C0-A64A-4CBD-AE53-425B886C3129}"/>
                </a:ext>
              </a:extLst>
            </p:cNvPr>
            <p:cNvSpPr>
              <a:spLocks noChangeArrowheads="1"/>
            </p:cNvSpPr>
            <p:nvPr/>
          </p:nvSpPr>
          <p:spPr bwMode="auto">
            <a:xfrm>
              <a:off x="3286692" y="2938039"/>
              <a:ext cx="5961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8" name="Rectangle 117">
              <a:extLst>
                <a:ext uri="{FF2B5EF4-FFF2-40B4-BE49-F238E27FC236}">
                  <a16:creationId xmlns:a16="http://schemas.microsoft.com/office/drawing/2014/main" id="{82DE44C1-4067-4FE2-A5FF-0EABC4EBF65A}"/>
                </a:ext>
              </a:extLst>
            </p:cNvPr>
            <p:cNvSpPr>
              <a:spLocks noChangeArrowheads="1"/>
            </p:cNvSpPr>
            <p:nvPr/>
          </p:nvSpPr>
          <p:spPr bwMode="auto">
            <a:xfrm>
              <a:off x="3346306" y="3050147"/>
              <a:ext cx="5872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9" name="Rectangle 118">
              <a:extLst>
                <a:ext uri="{FF2B5EF4-FFF2-40B4-BE49-F238E27FC236}">
                  <a16:creationId xmlns:a16="http://schemas.microsoft.com/office/drawing/2014/main" id="{5E03DAF5-5466-42B8-B2EA-97A22C9B72F3}"/>
                </a:ext>
              </a:extLst>
            </p:cNvPr>
            <p:cNvSpPr>
              <a:spLocks noChangeArrowheads="1"/>
            </p:cNvSpPr>
            <p:nvPr/>
          </p:nvSpPr>
          <p:spPr bwMode="auto">
            <a:xfrm>
              <a:off x="3421933" y="2965621"/>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0" name="Rectangle 119">
              <a:extLst>
                <a:ext uri="{FF2B5EF4-FFF2-40B4-BE49-F238E27FC236}">
                  <a16:creationId xmlns:a16="http://schemas.microsoft.com/office/drawing/2014/main" id="{D94E495B-BDA7-4893-B66C-F91633AD70B6}"/>
                </a:ext>
              </a:extLst>
            </p:cNvPr>
            <p:cNvSpPr>
              <a:spLocks noChangeArrowheads="1"/>
            </p:cNvSpPr>
            <p:nvPr/>
          </p:nvSpPr>
          <p:spPr bwMode="auto">
            <a:xfrm>
              <a:off x="3090949" y="315157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1" name="Rectangle 120">
              <a:extLst>
                <a:ext uri="{FF2B5EF4-FFF2-40B4-BE49-F238E27FC236}">
                  <a16:creationId xmlns:a16="http://schemas.microsoft.com/office/drawing/2014/main" id="{FAE5DF99-D449-451A-93A7-3183B5E30C0E}"/>
                </a:ext>
              </a:extLst>
            </p:cNvPr>
            <p:cNvSpPr>
              <a:spLocks noChangeArrowheads="1"/>
            </p:cNvSpPr>
            <p:nvPr/>
          </p:nvSpPr>
          <p:spPr bwMode="auto">
            <a:xfrm>
              <a:off x="3240426" y="3113319"/>
              <a:ext cx="6139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2" name="Rectangle 121">
              <a:extLst>
                <a:ext uri="{FF2B5EF4-FFF2-40B4-BE49-F238E27FC236}">
                  <a16:creationId xmlns:a16="http://schemas.microsoft.com/office/drawing/2014/main" id="{8F5836EA-2B6D-47DF-95C9-214BE730C7B7}"/>
                </a:ext>
              </a:extLst>
            </p:cNvPr>
            <p:cNvSpPr>
              <a:spLocks noChangeArrowheads="1"/>
            </p:cNvSpPr>
            <p:nvPr/>
          </p:nvSpPr>
          <p:spPr bwMode="auto">
            <a:xfrm>
              <a:off x="3331180" y="3227206"/>
              <a:ext cx="6139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3" name="Rectangle 122">
              <a:extLst>
                <a:ext uri="{FF2B5EF4-FFF2-40B4-BE49-F238E27FC236}">
                  <a16:creationId xmlns:a16="http://schemas.microsoft.com/office/drawing/2014/main" id="{677DE44B-8C59-4B16-95D5-D133123F1221}"/>
                </a:ext>
              </a:extLst>
            </p:cNvPr>
            <p:cNvSpPr>
              <a:spLocks noChangeArrowheads="1"/>
            </p:cNvSpPr>
            <p:nvPr/>
          </p:nvSpPr>
          <p:spPr bwMode="auto">
            <a:xfrm>
              <a:off x="3421933" y="315157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4" name="Rectangle: Rounded Corners 223">
              <a:extLst>
                <a:ext uri="{FF2B5EF4-FFF2-40B4-BE49-F238E27FC236}">
                  <a16:creationId xmlns:a16="http://schemas.microsoft.com/office/drawing/2014/main" id="{212D50DD-B35A-4071-88C7-655889ED20DA}"/>
                </a:ext>
              </a:extLst>
            </p:cNvPr>
            <p:cNvSpPr/>
            <p:nvPr/>
          </p:nvSpPr>
          <p:spPr bwMode="auto">
            <a:xfrm>
              <a:off x="490479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Arrow Connector 224">
              <a:extLst>
                <a:ext uri="{FF2B5EF4-FFF2-40B4-BE49-F238E27FC236}">
                  <a16:creationId xmlns:a16="http://schemas.microsoft.com/office/drawing/2014/main" id="{1A6B2D1A-15BB-4683-BA6C-7BBC053599FE}"/>
                </a:ext>
              </a:extLst>
            </p:cNvPr>
            <p:cNvCxnSpPr>
              <a:cxnSpLocks/>
            </p:cNvCxnSpPr>
            <p:nvPr/>
          </p:nvCxnSpPr>
          <p:spPr>
            <a:xfrm>
              <a:off x="3518636"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00063285-4342-4933-913F-C209D3CEAA3B}"/>
                </a:ext>
              </a:extLst>
            </p:cNvPr>
            <p:cNvCxnSpPr>
              <a:cxnSpLocks/>
            </p:cNvCxnSpPr>
            <p:nvPr/>
          </p:nvCxnSpPr>
          <p:spPr>
            <a:xfrm>
              <a:off x="446326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27" name="Group 226">
              <a:extLst>
                <a:ext uri="{FF2B5EF4-FFF2-40B4-BE49-F238E27FC236}">
                  <a16:creationId xmlns:a16="http://schemas.microsoft.com/office/drawing/2014/main" id="{C925FF65-677A-4C28-ACC4-9BE19B182A8B}"/>
                </a:ext>
              </a:extLst>
            </p:cNvPr>
            <p:cNvGrpSpPr/>
            <p:nvPr/>
          </p:nvGrpSpPr>
          <p:grpSpPr>
            <a:xfrm>
              <a:off x="5171026" y="2808584"/>
              <a:ext cx="442398" cy="586046"/>
              <a:chOff x="9212263" y="2652713"/>
              <a:chExt cx="796925" cy="1055688"/>
            </a:xfrm>
          </p:grpSpPr>
          <p:sp>
            <p:nvSpPr>
              <p:cNvPr id="228" name="Freeform 98">
                <a:extLst>
                  <a:ext uri="{FF2B5EF4-FFF2-40B4-BE49-F238E27FC236}">
                    <a16:creationId xmlns:a16="http://schemas.microsoft.com/office/drawing/2014/main" id="{BF8A2005-FF82-436B-8809-48CDE8DDED48}"/>
                  </a:ext>
                </a:extLst>
              </p:cNvPr>
              <p:cNvSpPr>
                <a:spLocks/>
              </p:cNvSpPr>
              <p:nvPr/>
            </p:nvSpPr>
            <p:spPr bwMode="auto">
              <a:xfrm>
                <a:off x="9212263" y="2795588"/>
                <a:ext cx="398463" cy="912813"/>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9" name="Freeform 99">
                <a:extLst>
                  <a:ext uri="{FF2B5EF4-FFF2-40B4-BE49-F238E27FC236}">
                    <a16:creationId xmlns:a16="http://schemas.microsoft.com/office/drawing/2014/main" id="{2E7E34F8-39ED-4422-916E-EBF9816172E3}"/>
                  </a:ext>
                </a:extLst>
              </p:cNvPr>
              <p:cNvSpPr>
                <a:spLocks/>
              </p:cNvSpPr>
              <p:nvPr/>
            </p:nvSpPr>
            <p:spPr bwMode="auto">
              <a:xfrm>
                <a:off x="9607550" y="2795588"/>
                <a:ext cx="401638" cy="912813"/>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0" name="Freeform 100">
                <a:extLst>
                  <a:ext uri="{FF2B5EF4-FFF2-40B4-BE49-F238E27FC236}">
                    <a16:creationId xmlns:a16="http://schemas.microsoft.com/office/drawing/2014/main" id="{6FF38E74-0418-4749-8CEB-54A056DF54EB}"/>
                  </a:ext>
                </a:extLst>
              </p:cNvPr>
              <p:cNvSpPr>
                <a:spLocks/>
              </p:cNvSpPr>
              <p:nvPr/>
            </p:nvSpPr>
            <p:spPr bwMode="auto">
              <a:xfrm>
                <a:off x="9607550" y="2795588"/>
                <a:ext cx="401638" cy="912813"/>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1" name="Oval 101">
                <a:extLst>
                  <a:ext uri="{FF2B5EF4-FFF2-40B4-BE49-F238E27FC236}">
                    <a16:creationId xmlns:a16="http://schemas.microsoft.com/office/drawing/2014/main" id="{94DBD71D-2527-4A12-BCFC-2ED6394806B2}"/>
                  </a:ext>
                </a:extLst>
              </p:cNvPr>
              <p:cNvSpPr>
                <a:spLocks noChangeArrowheads="1"/>
              </p:cNvSpPr>
              <p:nvPr/>
            </p:nvSpPr>
            <p:spPr bwMode="auto">
              <a:xfrm>
                <a:off x="9212263" y="2652713"/>
                <a:ext cx="796925" cy="285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2" name="Oval 102">
                <a:extLst>
                  <a:ext uri="{FF2B5EF4-FFF2-40B4-BE49-F238E27FC236}">
                    <a16:creationId xmlns:a16="http://schemas.microsoft.com/office/drawing/2014/main" id="{39C3AC67-CFA0-4D36-83C9-066B7805C0FD}"/>
                  </a:ext>
                </a:extLst>
              </p:cNvPr>
              <p:cNvSpPr>
                <a:spLocks noChangeArrowheads="1"/>
              </p:cNvSpPr>
              <p:nvPr/>
            </p:nvSpPr>
            <p:spPr bwMode="auto">
              <a:xfrm>
                <a:off x="9294813" y="2693988"/>
                <a:ext cx="631825" cy="1889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3" name="Freeform 103">
                <a:extLst>
                  <a:ext uri="{FF2B5EF4-FFF2-40B4-BE49-F238E27FC236}">
                    <a16:creationId xmlns:a16="http://schemas.microsoft.com/office/drawing/2014/main" id="{D08A8DA7-10E6-4CA9-BC38-4021F252325E}"/>
                  </a:ext>
                </a:extLst>
              </p:cNvPr>
              <p:cNvSpPr>
                <a:spLocks/>
              </p:cNvSpPr>
              <p:nvPr/>
            </p:nvSpPr>
            <p:spPr bwMode="auto">
              <a:xfrm>
                <a:off x="9294813" y="2693988"/>
                <a:ext cx="631825" cy="150813"/>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4" name="Freeform 104">
                <a:extLst>
                  <a:ext uri="{FF2B5EF4-FFF2-40B4-BE49-F238E27FC236}">
                    <a16:creationId xmlns:a16="http://schemas.microsoft.com/office/drawing/2014/main" id="{FE0846DC-62E7-4D84-97B8-44FAA77E3BD7}"/>
                  </a:ext>
                </a:extLst>
              </p:cNvPr>
              <p:cNvSpPr>
                <a:spLocks/>
              </p:cNvSpPr>
              <p:nvPr/>
            </p:nvSpPr>
            <p:spPr bwMode="auto">
              <a:xfrm>
                <a:off x="9321800" y="3143251"/>
                <a:ext cx="161925" cy="258763"/>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5" name="Freeform 105">
                <a:extLst>
                  <a:ext uri="{FF2B5EF4-FFF2-40B4-BE49-F238E27FC236}">
                    <a16:creationId xmlns:a16="http://schemas.microsoft.com/office/drawing/2014/main" id="{F50B09B2-D7B6-4C4E-886C-9DA76F1AF599}"/>
                  </a:ext>
                </a:extLst>
              </p:cNvPr>
              <p:cNvSpPr>
                <a:spLocks noEditPoints="1"/>
              </p:cNvSpPr>
              <p:nvPr/>
            </p:nvSpPr>
            <p:spPr bwMode="auto">
              <a:xfrm>
                <a:off x="9509125" y="3143251"/>
                <a:ext cx="244475" cy="319088"/>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6" name="Freeform 106">
                <a:extLst>
                  <a:ext uri="{FF2B5EF4-FFF2-40B4-BE49-F238E27FC236}">
                    <a16:creationId xmlns:a16="http://schemas.microsoft.com/office/drawing/2014/main" id="{0AB5A3CA-FBB6-4FF4-967B-786EF5A07943}"/>
                  </a:ext>
                </a:extLst>
              </p:cNvPr>
              <p:cNvSpPr>
                <a:spLocks/>
              </p:cNvSpPr>
              <p:nvPr/>
            </p:nvSpPr>
            <p:spPr bwMode="auto">
              <a:xfrm>
                <a:off x="9794875" y="3149601"/>
                <a:ext cx="150813" cy="249238"/>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37" name="Rectangle 47">
              <a:extLst>
                <a:ext uri="{FF2B5EF4-FFF2-40B4-BE49-F238E27FC236}">
                  <a16:creationId xmlns:a16="http://schemas.microsoft.com/office/drawing/2014/main" id="{2F0773CD-5F27-48E0-927E-21C989AD81A5}"/>
                </a:ext>
              </a:extLst>
            </p:cNvPr>
            <p:cNvSpPr>
              <a:spLocks noChangeArrowheads="1"/>
            </p:cNvSpPr>
            <p:nvPr/>
          </p:nvSpPr>
          <p:spPr bwMode="auto">
            <a:xfrm>
              <a:off x="5040445" y="3774773"/>
              <a:ext cx="70004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Store data in</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SQL DB</a:t>
              </a:r>
            </a:p>
          </p:txBody>
        </p:sp>
        <p:sp>
          <p:nvSpPr>
            <p:cNvPr id="238" name="Rectangle 47">
              <a:extLst>
                <a:ext uri="{FF2B5EF4-FFF2-40B4-BE49-F238E27FC236}">
                  <a16:creationId xmlns:a16="http://schemas.microsoft.com/office/drawing/2014/main" id="{62B3E066-B4B7-41AC-93BC-EB00594350BF}"/>
                </a:ext>
              </a:extLst>
            </p:cNvPr>
            <p:cNvSpPr>
              <a:spLocks noChangeArrowheads="1"/>
            </p:cNvSpPr>
            <p:nvPr/>
          </p:nvSpPr>
          <p:spPr bwMode="auto">
            <a:xfrm>
              <a:off x="3269234" y="3774773"/>
              <a:ext cx="835797"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Transform to</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structured data</a:t>
              </a:r>
            </a:p>
          </p:txBody>
        </p:sp>
      </p:grpSp>
      <p:grpSp>
        <p:nvGrpSpPr>
          <p:cNvPr id="449" name="Group 448">
            <a:extLst>
              <a:ext uri="{FF2B5EF4-FFF2-40B4-BE49-F238E27FC236}">
                <a16:creationId xmlns:a16="http://schemas.microsoft.com/office/drawing/2014/main" id="{2A8B2C46-9FF4-400E-9DB5-C5B777982563}"/>
              </a:ext>
            </a:extLst>
          </p:cNvPr>
          <p:cNvGrpSpPr/>
          <p:nvPr/>
        </p:nvGrpSpPr>
        <p:grpSpPr>
          <a:xfrm>
            <a:off x="418643" y="3613010"/>
            <a:ext cx="5619168" cy="2230969"/>
            <a:chOff x="454210" y="4238749"/>
            <a:chExt cx="5733470" cy="2276351"/>
          </a:xfrm>
        </p:grpSpPr>
        <p:sp>
          <p:nvSpPr>
            <p:cNvPr id="18" name="Rectangle 17">
              <a:extLst>
                <a:ext uri="{FF2B5EF4-FFF2-40B4-BE49-F238E27FC236}">
                  <a16:creationId xmlns:a16="http://schemas.microsoft.com/office/drawing/2014/main" id="{2EDD70C2-A91D-4D82-A89E-F57B9B619CA5}"/>
                </a:ext>
              </a:extLst>
            </p:cNvPr>
            <p:cNvSpPr/>
            <p:nvPr/>
          </p:nvSpPr>
          <p:spPr bwMode="auto">
            <a:xfrm>
              <a:off x="454210" y="4238749"/>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Segoe UI Semilight"/>
                  <a:cs typeface="Segoe UI Semibold" panose="020B0702040204020203" pitchFamily="34" charset="0"/>
                </a:rPr>
                <a:t>Mobile app backends</a:t>
              </a:r>
            </a:p>
          </p:txBody>
        </p:sp>
        <p:grpSp>
          <p:nvGrpSpPr>
            <p:cNvPr id="239" name="Group 238">
              <a:extLst>
                <a:ext uri="{FF2B5EF4-FFF2-40B4-BE49-F238E27FC236}">
                  <a16:creationId xmlns:a16="http://schemas.microsoft.com/office/drawing/2014/main" id="{3A14FC11-492F-4CAF-80A3-06949B9E4477}"/>
                </a:ext>
              </a:extLst>
            </p:cNvPr>
            <p:cNvGrpSpPr/>
            <p:nvPr/>
          </p:nvGrpSpPr>
          <p:grpSpPr>
            <a:xfrm>
              <a:off x="1006307" y="4832078"/>
              <a:ext cx="685477" cy="1043469"/>
              <a:chOff x="2198688" y="2155826"/>
              <a:chExt cx="1212850" cy="1846263"/>
            </a:xfrm>
          </p:grpSpPr>
          <p:sp>
            <p:nvSpPr>
              <p:cNvPr id="240" name="Freeform 8">
                <a:extLst>
                  <a:ext uri="{FF2B5EF4-FFF2-40B4-BE49-F238E27FC236}">
                    <a16:creationId xmlns:a16="http://schemas.microsoft.com/office/drawing/2014/main" id="{4E3D8DEC-DD2B-444C-95E0-0E77A0C05461}"/>
                  </a:ext>
                </a:extLst>
              </p:cNvPr>
              <p:cNvSpPr>
                <a:spLocks/>
              </p:cNvSpPr>
              <p:nvPr/>
            </p:nvSpPr>
            <p:spPr bwMode="auto">
              <a:xfrm>
                <a:off x="2638425" y="2155826"/>
                <a:ext cx="322263" cy="422275"/>
              </a:xfrm>
              <a:custGeom>
                <a:avLst/>
                <a:gdLst>
                  <a:gd name="T0" fmla="*/ 45 w 86"/>
                  <a:gd name="T1" fmla="*/ 56 h 112"/>
                  <a:gd name="T2" fmla="*/ 29 w 86"/>
                  <a:gd name="T3" fmla="*/ 84 h 112"/>
                  <a:gd name="T4" fmla="*/ 28 w 86"/>
                  <a:gd name="T5" fmla="*/ 91 h 112"/>
                  <a:gd name="T6" fmla="*/ 18 w 86"/>
                  <a:gd name="T7" fmla="*/ 110 h 112"/>
                  <a:gd name="T8" fmla="*/ 1 w 86"/>
                  <a:gd name="T9" fmla="*/ 98 h 112"/>
                  <a:gd name="T10" fmla="*/ 14 w 86"/>
                  <a:gd name="T11" fmla="*/ 83 h 112"/>
                  <a:gd name="T12" fmla="*/ 16 w 86"/>
                  <a:gd name="T13" fmla="*/ 82 h 112"/>
                  <a:gd name="T14" fmla="*/ 29 w 86"/>
                  <a:gd name="T15" fmla="*/ 61 h 112"/>
                  <a:gd name="T16" fmla="*/ 17 w 86"/>
                  <a:gd name="T17" fmla="*/ 33 h 112"/>
                  <a:gd name="T18" fmla="*/ 27 w 86"/>
                  <a:gd name="T19" fmla="*/ 13 h 112"/>
                  <a:gd name="T20" fmla="*/ 68 w 86"/>
                  <a:gd name="T21" fmla="*/ 8 h 112"/>
                  <a:gd name="T22" fmla="*/ 81 w 86"/>
                  <a:gd name="T23" fmla="*/ 45 h 112"/>
                  <a:gd name="T24" fmla="*/ 69 w 86"/>
                  <a:gd name="T25" fmla="*/ 42 h 112"/>
                  <a:gd name="T26" fmla="*/ 65 w 86"/>
                  <a:gd name="T27" fmla="*/ 22 h 112"/>
                  <a:gd name="T28" fmla="*/ 52 w 86"/>
                  <a:gd name="T29" fmla="*/ 16 h 112"/>
                  <a:gd name="T30" fmla="*/ 31 w 86"/>
                  <a:gd name="T31" fmla="*/ 30 h 112"/>
                  <a:gd name="T32" fmla="*/ 45 w 86"/>
                  <a:gd name="T3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12">
                    <a:moveTo>
                      <a:pt x="45" y="56"/>
                    </a:moveTo>
                    <a:cubicBezTo>
                      <a:pt x="40" y="66"/>
                      <a:pt x="34" y="75"/>
                      <a:pt x="29" y="84"/>
                    </a:cubicBezTo>
                    <a:cubicBezTo>
                      <a:pt x="27" y="87"/>
                      <a:pt x="27" y="88"/>
                      <a:pt x="28" y="91"/>
                    </a:cubicBezTo>
                    <a:cubicBezTo>
                      <a:pt x="31" y="100"/>
                      <a:pt x="27" y="108"/>
                      <a:pt x="18" y="110"/>
                    </a:cubicBezTo>
                    <a:cubicBezTo>
                      <a:pt x="10" y="112"/>
                      <a:pt x="3" y="107"/>
                      <a:pt x="1" y="98"/>
                    </a:cubicBezTo>
                    <a:cubicBezTo>
                      <a:pt x="0" y="91"/>
                      <a:pt x="6" y="84"/>
                      <a:pt x="14" y="83"/>
                    </a:cubicBezTo>
                    <a:cubicBezTo>
                      <a:pt x="14" y="82"/>
                      <a:pt x="15" y="82"/>
                      <a:pt x="16" y="82"/>
                    </a:cubicBezTo>
                    <a:cubicBezTo>
                      <a:pt x="20" y="76"/>
                      <a:pt x="24" y="69"/>
                      <a:pt x="29" y="61"/>
                    </a:cubicBezTo>
                    <a:cubicBezTo>
                      <a:pt x="21" y="54"/>
                      <a:pt x="16" y="45"/>
                      <a:pt x="17" y="33"/>
                    </a:cubicBezTo>
                    <a:cubicBezTo>
                      <a:pt x="18" y="25"/>
                      <a:pt x="21" y="18"/>
                      <a:pt x="27" y="13"/>
                    </a:cubicBezTo>
                    <a:cubicBezTo>
                      <a:pt x="38" y="2"/>
                      <a:pt x="55" y="0"/>
                      <a:pt x="68" y="8"/>
                    </a:cubicBezTo>
                    <a:cubicBezTo>
                      <a:pt x="80" y="16"/>
                      <a:pt x="86" y="32"/>
                      <a:pt x="81" y="45"/>
                    </a:cubicBezTo>
                    <a:cubicBezTo>
                      <a:pt x="77" y="44"/>
                      <a:pt x="73" y="43"/>
                      <a:pt x="69" y="42"/>
                    </a:cubicBezTo>
                    <a:cubicBezTo>
                      <a:pt x="71" y="35"/>
                      <a:pt x="70" y="28"/>
                      <a:pt x="65" y="22"/>
                    </a:cubicBezTo>
                    <a:cubicBezTo>
                      <a:pt x="62" y="19"/>
                      <a:pt x="57" y="17"/>
                      <a:pt x="52" y="16"/>
                    </a:cubicBezTo>
                    <a:cubicBezTo>
                      <a:pt x="43" y="15"/>
                      <a:pt x="33" y="21"/>
                      <a:pt x="31" y="30"/>
                    </a:cubicBezTo>
                    <a:cubicBezTo>
                      <a:pt x="27" y="41"/>
                      <a:pt x="32" y="50"/>
                      <a:pt x="45" y="56"/>
                    </a:cubicBezTo>
                    <a:close/>
                  </a:path>
                </a:pathLst>
              </a:custGeom>
              <a:solidFill>
                <a:srgbClr val="C73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1" name="Freeform 9">
                <a:extLst>
                  <a:ext uri="{FF2B5EF4-FFF2-40B4-BE49-F238E27FC236}">
                    <a16:creationId xmlns:a16="http://schemas.microsoft.com/office/drawing/2014/main" id="{B7357964-00E8-47B8-956D-51EFFC7BB54B}"/>
                  </a:ext>
                </a:extLst>
              </p:cNvPr>
              <p:cNvSpPr>
                <a:spLocks/>
              </p:cNvSpPr>
              <p:nvPr/>
            </p:nvSpPr>
            <p:spPr bwMode="auto">
              <a:xfrm>
                <a:off x="2773363" y="2238376"/>
                <a:ext cx="319088" cy="419100"/>
              </a:xfrm>
              <a:custGeom>
                <a:avLst/>
                <a:gdLst>
                  <a:gd name="T0" fmla="*/ 26 w 85"/>
                  <a:gd name="T1" fmla="*/ 23 h 111"/>
                  <a:gd name="T2" fmla="*/ 38 w 85"/>
                  <a:gd name="T3" fmla="*/ 44 h 111"/>
                  <a:gd name="T4" fmla="*/ 79 w 85"/>
                  <a:gd name="T5" fmla="*/ 61 h 111"/>
                  <a:gd name="T6" fmla="*/ 68 w 85"/>
                  <a:gd name="T7" fmla="*/ 102 h 111"/>
                  <a:gd name="T8" fmla="*/ 26 w 85"/>
                  <a:gd name="T9" fmla="*/ 98 h 111"/>
                  <a:gd name="T10" fmla="*/ 35 w 85"/>
                  <a:gd name="T11" fmla="*/ 90 h 111"/>
                  <a:gd name="T12" fmla="*/ 64 w 85"/>
                  <a:gd name="T13" fmla="*/ 88 h 111"/>
                  <a:gd name="T14" fmla="*/ 64 w 85"/>
                  <a:gd name="T15" fmla="*/ 62 h 111"/>
                  <a:gd name="T16" fmla="*/ 34 w 85"/>
                  <a:gd name="T17" fmla="*/ 61 h 111"/>
                  <a:gd name="T18" fmla="*/ 18 w 85"/>
                  <a:gd name="T19" fmla="*/ 34 h 111"/>
                  <a:gd name="T20" fmla="*/ 11 w 85"/>
                  <a:gd name="T21" fmla="*/ 28 h 111"/>
                  <a:gd name="T22" fmla="*/ 0 w 85"/>
                  <a:gd name="T23" fmla="*/ 15 h 111"/>
                  <a:gd name="T24" fmla="*/ 9 w 85"/>
                  <a:gd name="T25" fmla="*/ 2 h 111"/>
                  <a:gd name="T26" fmla="*/ 25 w 85"/>
                  <a:gd name="T27" fmla="*/ 6 h 111"/>
                  <a:gd name="T28" fmla="*/ 27 w 85"/>
                  <a:gd name="T29" fmla="*/ 19 h 111"/>
                  <a:gd name="T30" fmla="*/ 26 w 85"/>
                  <a:gd name="T31"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11">
                    <a:moveTo>
                      <a:pt x="26" y="23"/>
                    </a:moveTo>
                    <a:cubicBezTo>
                      <a:pt x="30" y="30"/>
                      <a:pt x="34" y="37"/>
                      <a:pt x="38" y="44"/>
                    </a:cubicBezTo>
                    <a:cubicBezTo>
                      <a:pt x="58" y="38"/>
                      <a:pt x="73" y="49"/>
                      <a:pt x="79" y="61"/>
                    </a:cubicBezTo>
                    <a:cubicBezTo>
                      <a:pt x="85" y="76"/>
                      <a:pt x="81" y="93"/>
                      <a:pt x="68" y="102"/>
                    </a:cubicBezTo>
                    <a:cubicBezTo>
                      <a:pt x="54" y="111"/>
                      <a:pt x="37" y="110"/>
                      <a:pt x="26" y="98"/>
                    </a:cubicBezTo>
                    <a:cubicBezTo>
                      <a:pt x="29" y="95"/>
                      <a:pt x="32" y="93"/>
                      <a:pt x="35" y="90"/>
                    </a:cubicBezTo>
                    <a:cubicBezTo>
                      <a:pt x="47" y="98"/>
                      <a:pt x="57" y="97"/>
                      <a:pt x="64" y="88"/>
                    </a:cubicBezTo>
                    <a:cubicBezTo>
                      <a:pt x="71" y="81"/>
                      <a:pt x="71" y="69"/>
                      <a:pt x="64" y="62"/>
                    </a:cubicBezTo>
                    <a:cubicBezTo>
                      <a:pt x="56" y="53"/>
                      <a:pt x="46" y="53"/>
                      <a:pt x="34" y="61"/>
                    </a:cubicBezTo>
                    <a:cubicBezTo>
                      <a:pt x="29" y="52"/>
                      <a:pt x="23" y="43"/>
                      <a:pt x="18" y="34"/>
                    </a:cubicBezTo>
                    <a:cubicBezTo>
                      <a:pt x="17" y="31"/>
                      <a:pt x="15" y="29"/>
                      <a:pt x="11" y="28"/>
                    </a:cubicBezTo>
                    <a:cubicBezTo>
                      <a:pt x="5" y="27"/>
                      <a:pt x="1" y="22"/>
                      <a:pt x="0" y="15"/>
                    </a:cubicBezTo>
                    <a:cubicBezTo>
                      <a:pt x="0" y="9"/>
                      <a:pt x="4" y="4"/>
                      <a:pt x="9" y="2"/>
                    </a:cubicBezTo>
                    <a:cubicBezTo>
                      <a:pt x="15" y="0"/>
                      <a:pt x="21" y="1"/>
                      <a:pt x="25" y="6"/>
                    </a:cubicBezTo>
                    <a:cubicBezTo>
                      <a:pt x="28" y="10"/>
                      <a:pt x="29" y="14"/>
                      <a:pt x="27" y="19"/>
                    </a:cubicBezTo>
                    <a:cubicBezTo>
                      <a:pt x="27" y="20"/>
                      <a:pt x="26" y="22"/>
                      <a:pt x="26" y="23"/>
                    </a:cubicBez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2" name="Freeform 10">
                <a:extLst>
                  <a:ext uri="{FF2B5EF4-FFF2-40B4-BE49-F238E27FC236}">
                    <a16:creationId xmlns:a16="http://schemas.microsoft.com/office/drawing/2014/main" id="{770BF509-B7CF-4411-8403-6F8E90F8A88E}"/>
                  </a:ext>
                </a:extLst>
              </p:cNvPr>
              <p:cNvSpPr>
                <a:spLocks/>
              </p:cNvSpPr>
              <p:nvPr/>
            </p:nvSpPr>
            <p:spPr bwMode="auto">
              <a:xfrm>
                <a:off x="2566988" y="2400301"/>
                <a:ext cx="442913" cy="246063"/>
              </a:xfrm>
              <a:custGeom>
                <a:avLst/>
                <a:gdLst>
                  <a:gd name="T0" fmla="*/ 90 w 118"/>
                  <a:gd name="T1" fmla="*/ 38 h 65"/>
                  <a:gd name="T2" fmla="*/ 66 w 118"/>
                  <a:gd name="T3" fmla="*/ 38 h 65"/>
                  <a:gd name="T4" fmla="*/ 50 w 118"/>
                  <a:gd name="T5" fmla="*/ 60 h 65"/>
                  <a:gd name="T6" fmla="*/ 28 w 118"/>
                  <a:gd name="T7" fmla="*/ 64 h 65"/>
                  <a:gd name="T8" fmla="*/ 1 w 118"/>
                  <a:gd name="T9" fmla="*/ 34 h 65"/>
                  <a:gd name="T10" fmla="*/ 26 w 118"/>
                  <a:gd name="T11" fmla="*/ 0 h 65"/>
                  <a:gd name="T12" fmla="*/ 29 w 118"/>
                  <a:gd name="T13" fmla="*/ 11 h 65"/>
                  <a:gd name="T14" fmla="*/ 14 w 118"/>
                  <a:gd name="T15" fmla="*/ 38 h 65"/>
                  <a:gd name="T16" fmla="*/ 38 w 118"/>
                  <a:gd name="T17" fmla="*/ 51 h 65"/>
                  <a:gd name="T18" fmla="*/ 53 w 118"/>
                  <a:gd name="T19" fmla="*/ 26 h 65"/>
                  <a:gd name="T20" fmla="*/ 84 w 118"/>
                  <a:gd name="T21" fmla="*/ 26 h 65"/>
                  <a:gd name="T22" fmla="*/ 94 w 118"/>
                  <a:gd name="T23" fmla="*/ 22 h 65"/>
                  <a:gd name="T24" fmla="*/ 113 w 118"/>
                  <a:gd name="T25" fmla="*/ 22 h 65"/>
                  <a:gd name="T26" fmla="*/ 112 w 118"/>
                  <a:gd name="T27" fmla="*/ 42 h 65"/>
                  <a:gd name="T28" fmla="*/ 93 w 118"/>
                  <a:gd name="T29" fmla="*/ 41 h 65"/>
                  <a:gd name="T30" fmla="*/ 90 w 118"/>
                  <a:gd name="T31"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5">
                    <a:moveTo>
                      <a:pt x="90" y="38"/>
                    </a:moveTo>
                    <a:cubicBezTo>
                      <a:pt x="66" y="38"/>
                      <a:pt x="66" y="38"/>
                      <a:pt x="66" y="38"/>
                    </a:cubicBezTo>
                    <a:cubicBezTo>
                      <a:pt x="63" y="47"/>
                      <a:pt x="58" y="55"/>
                      <a:pt x="50" y="60"/>
                    </a:cubicBezTo>
                    <a:cubicBezTo>
                      <a:pt x="43" y="64"/>
                      <a:pt x="36" y="65"/>
                      <a:pt x="28" y="64"/>
                    </a:cubicBezTo>
                    <a:cubicBezTo>
                      <a:pt x="13" y="61"/>
                      <a:pt x="2" y="49"/>
                      <a:pt x="1" y="34"/>
                    </a:cubicBezTo>
                    <a:cubicBezTo>
                      <a:pt x="0" y="18"/>
                      <a:pt x="11" y="3"/>
                      <a:pt x="26" y="0"/>
                    </a:cubicBezTo>
                    <a:cubicBezTo>
                      <a:pt x="27" y="4"/>
                      <a:pt x="28" y="7"/>
                      <a:pt x="29" y="11"/>
                    </a:cubicBezTo>
                    <a:cubicBezTo>
                      <a:pt x="15" y="18"/>
                      <a:pt x="10" y="27"/>
                      <a:pt x="14" y="38"/>
                    </a:cubicBezTo>
                    <a:cubicBezTo>
                      <a:pt x="18" y="48"/>
                      <a:pt x="27" y="53"/>
                      <a:pt x="38" y="51"/>
                    </a:cubicBezTo>
                    <a:cubicBezTo>
                      <a:pt x="49" y="49"/>
                      <a:pt x="54" y="40"/>
                      <a:pt x="53" y="26"/>
                    </a:cubicBezTo>
                    <a:cubicBezTo>
                      <a:pt x="63" y="26"/>
                      <a:pt x="74" y="26"/>
                      <a:pt x="84" y="26"/>
                    </a:cubicBezTo>
                    <a:cubicBezTo>
                      <a:pt x="88" y="26"/>
                      <a:pt x="91" y="26"/>
                      <a:pt x="94" y="22"/>
                    </a:cubicBezTo>
                    <a:cubicBezTo>
                      <a:pt x="99" y="16"/>
                      <a:pt x="108" y="17"/>
                      <a:pt x="113" y="22"/>
                    </a:cubicBezTo>
                    <a:cubicBezTo>
                      <a:pt x="118" y="28"/>
                      <a:pt x="118" y="37"/>
                      <a:pt x="112" y="42"/>
                    </a:cubicBezTo>
                    <a:cubicBezTo>
                      <a:pt x="107" y="47"/>
                      <a:pt x="98" y="47"/>
                      <a:pt x="93" y="41"/>
                    </a:cubicBezTo>
                    <a:cubicBezTo>
                      <a:pt x="92" y="40"/>
                      <a:pt x="91" y="39"/>
                      <a:pt x="90" y="3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3" name="Freeform 31">
                <a:extLst>
                  <a:ext uri="{FF2B5EF4-FFF2-40B4-BE49-F238E27FC236}">
                    <a16:creationId xmlns:a16="http://schemas.microsoft.com/office/drawing/2014/main" id="{57582A3A-F9FD-4383-BDDB-BCAA5DCE1976}"/>
                  </a:ext>
                </a:extLst>
              </p:cNvPr>
              <p:cNvSpPr>
                <a:spLocks/>
              </p:cNvSpPr>
              <p:nvPr/>
            </p:nvSpPr>
            <p:spPr bwMode="auto">
              <a:xfrm>
                <a:off x="2198688" y="2781301"/>
                <a:ext cx="777875" cy="1130300"/>
              </a:xfrm>
              <a:custGeom>
                <a:avLst/>
                <a:gdLst>
                  <a:gd name="T0" fmla="*/ 207 w 207"/>
                  <a:gd name="T1" fmla="*/ 282 h 300"/>
                  <a:gd name="T2" fmla="*/ 189 w 207"/>
                  <a:gd name="T3" fmla="*/ 300 h 300"/>
                  <a:gd name="T4" fmla="*/ 18 w 207"/>
                  <a:gd name="T5" fmla="*/ 300 h 300"/>
                  <a:gd name="T6" fmla="*/ 0 w 207"/>
                  <a:gd name="T7" fmla="*/ 282 h 300"/>
                  <a:gd name="T8" fmla="*/ 0 w 207"/>
                  <a:gd name="T9" fmla="*/ 18 h 300"/>
                  <a:gd name="T10" fmla="*/ 18 w 207"/>
                  <a:gd name="T11" fmla="*/ 0 h 300"/>
                  <a:gd name="T12" fmla="*/ 189 w 207"/>
                  <a:gd name="T13" fmla="*/ 0 h 300"/>
                  <a:gd name="T14" fmla="*/ 207 w 207"/>
                  <a:gd name="T15" fmla="*/ 18 h 300"/>
                  <a:gd name="T16" fmla="*/ 207 w 207"/>
                  <a:gd name="T17"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00">
                    <a:moveTo>
                      <a:pt x="207" y="282"/>
                    </a:moveTo>
                    <a:cubicBezTo>
                      <a:pt x="207" y="292"/>
                      <a:pt x="199" y="300"/>
                      <a:pt x="189" y="300"/>
                    </a:cubicBezTo>
                    <a:cubicBezTo>
                      <a:pt x="18" y="300"/>
                      <a:pt x="18" y="300"/>
                      <a:pt x="18" y="300"/>
                    </a:cubicBezTo>
                    <a:cubicBezTo>
                      <a:pt x="8" y="300"/>
                      <a:pt x="0" y="292"/>
                      <a:pt x="0" y="282"/>
                    </a:cubicBezTo>
                    <a:cubicBezTo>
                      <a:pt x="0" y="18"/>
                      <a:pt x="0" y="18"/>
                      <a:pt x="0" y="18"/>
                    </a:cubicBezTo>
                    <a:cubicBezTo>
                      <a:pt x="0" y="8"/>
                      <a:pt x="8" y="0"/>
                      <a:pt x="18" y="0"/>
                    </a:cubicBezTo>
                    <a:cubicBezTo>
                      <a:pt x="189" y="0"/>
                      <a:pt x="189" y="0"/>
                      <a:pt x="189" y="0"/>
                    </a:cubicBezTo>
                    <a:cubicBezTo>
                      <a:pt x="199" y="0"/>
                      <a:pt x="207" y="8"/>
                      <a:pt x="207" y="18"/>
                    </a:cubicBezTo>
                    <a:cubicBezTo>
                      <a:pt x="207" y="282"/>
                      <a:pt x="207" y="282"/>
                      <a:pt x="207" y="282"/>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4" name="Rectangle 32">
                <a:extLst>
                  <a:ext uri="{FF2B5EF4-FFF2-40B4-BE49-F238E27FC236}">
                    <a16:creationId xmlns:a16="http://schemas.microsoft.com/office/drawing/2014/main" id="{3CB80E13-F6D9-4F9E-A30C-7201158A2742}"/>
                  </a:ext>
                </a:extLst>
              </p:cNvPr>
              <p:cNvSpPr>
                <a:spLocks noChangeArrowheads="1"/>
              </p:cNvSpPr>
              <p:nvPr/>
            </p:nvSpPr>
            <p:spPr bwMode="auto">
              <a:xfrm>
                <a:off x="2247900" y="2894013"/>
                <a:ext cx="674688" cy="795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5" name="Rectangle 33">
                <a:extLst>
                  <a:ext uri="{FF2B5EF4-FFF2-40B4-BE49-F238E27FC236}">
                    <a16:creationId xmlns:a16="http://schemas.microsoft.com/office/drawing/2014/main" id="{46B08FF7-BB37-4BE5-940D-8AF4E6DF192A}"/>
                  </a:ext>
                </a:extLst>
              </p:cNvPr>
              <p:cNvSpPr>
                <a:spLocks noChangeArrowheads="1"/>
              </p:cNvSpPr>
              <p:nvPr/>
            </p:nvSpPr>
            <p:spPr bwMode="auto">
              <a:xfrm>
                <a:off x="2247900" y="2894013"/>
                <a:ext cx="6746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6" name="Oval 34">
                <a:extLst>
                  <a:ext uri="{FF2B5EF4-FFF2-40B4-BE49-F238E27FC236}">
                    <a16:creationId xmlns:a16="http://schemas.microsoft.com/office/drawing/2014/main" id="{76AFBDF3-10C2-4539-9AA8-97A56352D864}"/>
                  </a:ext>
                </a:extLst>
              </p:cNvPr>
              <p:cNvSpPr>
                <a:spLocks noChangeArrowheads="1"/>
              </p:cNvSpPr>
              <p:nvPr/>
            </p:nvSpPr>
            <p:spPr bwMode="auto">
              <a:xfrm>
                <a:off x="2520950" y="3733801"/>
                <a:ext cx="131763" cy="131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7" name="Oval 35">
                <a:extLst>
                  <a:ext uri="{FF2B5EF4-FFF2-40B4-BE49-F238E27FC236}">
                    <a16:creationId xmlns:a16="http://schemas.microsoft.com/office/drawing/2014/main" id="{EA84C145-AAE2-4B21-B431-76FD73BCDB43}"/>
                  </a:ext>
                </a:extLst>
              </p:cNvPr>
              <p:cNvSpPr>
                <a:spLocks noChangeArrowheads="1"/>
              </p:cNvSpPr>
              <p:nvPr/>
            </p:nvSpPr>
            <p:spPr bwMode="auto">
              <a:xfrm>
                <a:off x="2544763" y="3756026"/>
                <a:ext cx="85725" cy="87313"/>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8" name="Freeform 36">
                <a:extLst>
                  <a:ext uri="{FF2B5EF4-FFF2-40B4-BE49-F238E27FC236}">
                    <a16:creationId xmlns:a16="http://schemas.microsoft.com/office/drawing/2014/main" id="{C6A485D6-229C-41C8-B9D4-83F1C69006C2}"/>
                  </a:ext>
                </a:extLst>
              </p:cNvPr>
              <p:cNvSpPr>
                <a:spLocks/>
              </p:cNvSpPr>
              <p:nvPr/>
            </p:nvSpPr>
            <p:spPr bwMode="auto">
              <a:xfrm>
                <a:off x="2198688" y="3843338"/>
                <a:ext cx="68263" cy="68263"/>
              </a:xfrm>
              <a:custGeom>
                <a:avLst/>
                <a:gdLst>
                  <a:gd name="T0" fmla="*/ 0 w 18"/>
                  <a:gd name="T1" fmla="*/ 0 h 18"/>
                  <a:gd name="T2" fmla="*/ 18 w 18"/>
                  <a:gd name="T3" fmla="*/ 18 h 18"/>
                  <a:gd name="T4" fmla="*/ 0 w 18"/>
                  <a:gd name="T5" fmla="*/ 0 h 18"/>
                </a:gdLst>
                <a:ahLst/>
                <a:cxnLst>
                  <a:cxn ang="0">
                    <a:pos x="T0" y="T1"/>
                  </a:cxn>
                  <a:cxn ang="0">
                    <a:pos x="T2" y="T3"/>
                  </a:cxn>
                  <a:cxn ang="0">
                    <a:pos x="T4" y="T5"/>
                  </a:cxn>
                </a:cxnLst>
                <a:rect l="0" t="0" r="r" b="b"/>
                <a:pathLst>
                  <a:path w="18" h="18">
                    <a:moveTo>
                      <a:pt x="0" y="0"/>
                    </a:moveTo>
                    <a:cubicBezTo>
                      <a:pt x="0" y="10"/>
                      <a:pt x="8" y="18"/>
                      <a:pt x="18" y="18"/>
                    </a:cubicBezTo>
                    <a:cubicBezTo>
                      <a:pt x="8" y="18"/>
                      <a:pt x="0" y="1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9" name="Freeform 37">
                <a:extLst>
                  <a:ext uri="{FF2B5EF4-FFF2-40B4-BE49-F238E27FC236}">
                    <a16:creationId xmlns:a16="http://schemas.microsoft.com/office/drawing/2014/main" id="{0D7EB5CD-DAB1-4FB1-9B4E-1909E99B8FC6}"/>
                  </a:ext>
                </a:extLst>
              </p:cNvPr>
              <p:cNvSpPr>
                <a:spLocks/>
              </p:cNvSpPr>
              <p:nvPr/>
            </p:nvSpPr>
            <p:spPr bwMode="auto">
              <a:xfrm>
                <a:off x="2198688" y="2781301"/>
                <a:ext cx="608013" cy="1130300"/>
              </a:xfrm>
              <a:custGeom>
                <a:avLst/>
                <a:gdLst>
                  <a:gd name="T0" fmla="*/ 162 w 162"/>
                  <a:gd name="T1" fmla="*/ 0 h 300"/>
                  <a:gd name="T2" fmla="*/ 18 w 162"/>
                  <a:gd name="T3" fmla="*/ 0 h 300"/>
                  <a:gd name="T4" fmla="*/ 0 w 162"/>
                  <a:gd name="T5" fmla="*/ 18 h 300"/>
                  <a:gd name="T6" fmla="*/ 0 w 162"/>
                  <a:gd name="T7" fmla="*/ 282 h 300"/>
                  <a:gd name="T8" fmla="*/ 0 w 162"/>
                  <a:gd name="T9" fmla="*/ 282 h 300"/>
                  <a:gd name="T10" fmla="*/ 18 w 162"/>
                  <a:gd name="T11" fmla="*/ 300 h 300"/>
                  <a:gd name="T12" fmla="*/ 18 w 162"/>
                  <a:gd name="T13" fmla="*/ 300 h 300"/>
                  <a:gd name="T14" fmla="*/ 40 w 162"/>
                  <a:gd name="T15" fmla="*/ 300 h 300"/>
                  <a:gd name="T16" fmla="*/ 64 w 162"/>
                  <a:gd name="T17" fmla="*/ 241 h 300"/>
                  <a:gd name="T18" fmla="*/ 13 w 162"/>
                  <a:gd name="T19" fmla="*/ 241 h 300"/>
                  <a:gd name="T20" fmla="*/ 13 w 162"/>
                  <a:gd name="T21" fmla="*/ 241 h 300"/>
                  <a:gd name="T22" fmla="*/ 13 w 162"/>
                  <a:gd name="T23" fmla="*/ 30 h 300"/>
                  <a:gd name="T24" fmla="*/ 150 w 162"/>
                  <a:gd name="T25" fmla="*/ 30 h 300"/>
                  <a:gd name="T26" fmla="*/ 162 w 162"/>
                  <a:gd name="T2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300">
                    <a:moveTo>
                      <a:pt x="162" y="0"/>
                    </a:moveTo>
                    <a:cubicBezTo>
                      <a:pt x="18" y="0"/>
                      <a:pt x="18" y="0"/>
                      <a:pt x="18" y="0"/>
                    </a:cubicBezTo>
                    <a:cubicBezTo>
                      <a:pt x="8" y="0"/>
                      <a:pt x="0" y="8"/>
                      <a:pt x="0" y="18"/>
                    </a:cubicBezTo>
                    <a:cubicBezTo>
                      <a:pt x="0" y="282"/>
                      <a:pt x="0" y="282"/>
                      <a:pt x="0" y="282"/>
                    </a:cubicBezTo>
                    <a:cubicBezTo>
                      <a:pt x="0" y="282"/>
                      <a:pt x="0" y="282"/>
                      <a:pt x="0" y="282"/>
                    </a:cubicBezTo>
                    <a:cubicBezTo>
                      <a:pt x="0" y="292"/>
                      <a:pt x="8" y="300"/>
                      <a:pt x="18" y="300"/>
                    </a:cubicBezTo>
                    <a:cubicBezTo>
                      <a:pt x="18" y="300"/>
                      <a:pt x="18" y="300"/>
                      <a:pt x="18" y="300"/>
                    </a:cubicBezTo>
                    <a:cubicBezTo>
                      <a:pt x="40" y="300"/>
                      <a:pt x="40" y="300"/>
                      <a:pt x="40" y="300"/>
                    </a:cubicBezTo>
                    <a:cubicBezTo>
                      <a:pt x="64" y="241"/>
                      <a:pt x="64" y="241"/>
                      <a:pt x="64" y="241"/>
                    </a:cubicBezTo>
                    <a:cubicBezTo>
                      <a:pt x="13" y="241"/>
                      <a:pt x="13" y="241"/>
                      <a:pt x="13" y="241"/>
                    </a:cubicBezTo>
                    <a:cubicBezTo>
                      <a:pt x="13" y="241"/>
                      <a:pt x="13" y="241"/>
                      <a:pt x="13" y="241"/>
                    </a:cubicBezTo>
                    <a:cubicBezTo>
                      <a:pt x="13" y="30"/>
                      <a:pt x="13" y="30"/>
                      <a:pt x="13" y="30"/>
                    </a:cubicBezTo>
                    <a:cubicBezTo>
                      <a:pt x="150" y="30"/>
                      <a:pt x="150" y="30"/>
                      <a:pt x="150" y="30"/>
                    </a:cubicBezTo>
                    <a:cubicBezTo>
                      <a:pt x="162" y="0"/>
                      <a:pt x="162" y="0"/>
                      <a:pt x="162"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0" name="Freeform 38">
                <a:extLst>
                  <a:ext uri="{FF2B5EF4-FFF2-40B4-BE49-F238E27FC236}">
                    <a16:creationId xmlns:a16="http://schemas.microsoft.com/office/drawing/2014/main" id="{8128BEEE-A668-47EB-9ECE-AD62BA49A2D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1" name="Freeform 39">
                <a:extLst>
                  <a:ext uri="{FF2B5EF4-FFF2-40B4-BE49-F238E27FC236}">
                    <a16:creationId xmlns:a16="http://schemas.microsoft.com/office/drawing/2014/main" id="{2BAC7452-0FAB-4347-980C-833DAAD38FF8}"/>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2" name="Freeform 40">
                <a:extLst>
                  <a:ext uri="{FF2B5EF4-FFF2-40B4-BE49-F238E27FC236}">
                    <a16:creationId xmlns:a16="http://schemas.microsoft.com/office/drawing/2014/main" id="{99D39D03-110A-4505-AD9F-002AAEA4AC48}"/>
                  </a:ext>
                </a:extLst>
              </p:cNvPr>
              <p:cNvSpPr>
                <a:spLocks/>
              </p:cNvSpPr>
              <p:nvPr/>
            </p:nvSpPr>
            <p:spPr bwMode="auto">
              <a:xfrm>
                <a:off x="2382838" y="3022601"/>
                <a:ext cx="409575" cy="241300"/>
              </a:xfrm>
              <a:custGeom>
                <a:avLst/>
                <a:gdLst>
                  <a:gd name="T0" fmla="*/ 55 w 109"/>
                  <a:gd name="T1" fmla="*/ 64 h 64"/>
                  <a:gd name="T2" fmla="*/ 54 w 109"/>
                  <a:gd name="T3" fmla="*/ 64 h 64"/>
                  <a:gd name="T4" fmla="*/ 1 w 109"/>
                  <a:gd name="T5" fmla="*/ 33 h 64"/>
                  <a:gd name="T6" fmla="*/ 0 w 109"/>
                  <a:gd name="T7" fmla="*/ 32 h 64"/>
                  <a:gd name="T8" fmla="*/ 1 w 109"/>
                  <a:gd name="T9" fmla="*/ 30 h 64"/>
                  <a:gd name="T10" fmla="*/ 53 w 109"/>
                  <a:gd name="T11" fmla="*/ 0 h 64"/>
                  <a:gd name="T12" fmla="*/ 55 w 109"/>
                  <a:gd name="T13" fmla="*/ 0 h 64"/>
                  <a:gd name="T14" fmla="*/ 108 w 109"/>
                  <a:gd name="T15" fmla="*/ 30 h 64"/>
                  <a:gd name="T16" fmla="*/ 109 w 109"/>
                  <a:gd name="T17" fmla="*/ 32 h 64"/>
                  <a:gd name="T18" fmla="*/ 108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cubicBezTo>
                      <a:pt x="54" y="64"/>
                      <a:pt x="54" y="64"/>
                      <a:pt x="54" y="64"/>
                    </a:cubicBezTo>
                    <a:cubicBezTo>
                      <a:pt x="1" y="33"/>
                      <a:pt x="1" y="33"/>
                      <a:pt x="1" y="33"/>
                    </a:cubicBezTo>
                    <a:cubicBezTo>
                      <a:pt x="0" y="33"/>
                      <a:pt x="0" y="32"/>
                      <a:pt x="0" y="32"/>
                    </a:cubicBezTo>
                    <a:cubicBezTo>
                      <a:pt x="0" y="31"/>
                      <a:pt x="0" y="31"/>
                      <a:pt x="1" y="30"/>
                    </a:cubicBezTo>
                    <a:cubicBezTo>
                      <a:pt x="53" y="0"/>
                      <a:pt x="53" y="0"/>
                      <a:pt x="53" y="0"/>
                    </a:cubicBezTo>
                    <a:cubicBezTo>
                      <a:pt x="54" y="0"/>
                      <a:pt x="54" y="0"/>
                      <a:pt x="55" y="0"/>
                    </a:cubicBezTo>
                    <a:cubicBezTo>
                      <a:pt x="108" y="30"/>
                      <a:pt x="108" y="30"/>
                      <a:pt x="108" y="30"/>
                    </a:cubicBezTo>
                    <a:cubicBezTo>
                      <a:pt x="108" y="31"/>
                      <a:pt x="109" y="31"/>
                      <a:pt x="109" y="32"/>
                    </a:cubicBezTo>
                    <a:cubicBezTo>
                      <a:pt x="109" y="32"/>
                      <a:pt x="108" y="33"/>
                      <a:pt x="108" y="33"/>
                    </a:cubicBezTo>
                    <a:cubicBezTo>
                      <a:pt x="55" y="64"/>
                      <a:pt x="55" y="64"/>
                      <a:pt x="55" y="64"/>
                    </a:cubicBezTo>
                    <a:cubicBezTo>
                      <a:pt x="55" y="64"/>
                      <a:pt x="55" y="64"/>
                      <a:pt x="55"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3" name="Freeform 41">
                <a:extLst>
                  <a:ext uri="{FF2B5EF4-FFF2-40B4-BE49-F238E27FC236}">
                    <a16:creationId xmlns:a16="http://schemas.microsoft.com/office/drawing/2014/main" id="{C03C016E-875B-4B3C-91BF-82E551A5186C}"/>
                  </a:ext>
                </a:extLst>
              </p:cNvPr>
              <p:cNvSpPr>
                <a:spLocks/>
              </p:cNvSpPr>
              <p:nvPr/>
            </p:nvSpPr>
            <p:spPr bwMode="auto">
              <a:xfrm>
                <a:off x="2355850" y="3184526"/>
                <a:ext cx="206375" cy="357188"/>
              </a:xfrm>
              <a:custGeom>
                <a:avLst/>
                <a:gdLst>
                  <a:gd name="T0" fmla="*/ 1 w 55"/>
                  <a:gd name="T1" fmla="*/ 0 h 95"/>
                  <a:gd name="T2" fmla="*/ 0 w 55"/>
                  <a:gd name="T3" fmla="*/ 0 h 95"/>
                  <a:gd name="T4" fmla="*/ 0 w 55"/>
                  <a:gd name="T5" fmla="*/ 2 h 95"/>
                  <a:gd name="T6" fmla="*/ 0 w 55"/>
                  <a:gd name="T7" fmla="*/ 63 h 95"/>
                  <a:gd name="T8" fmla="*/ 0 w 55"/>
                  <a:gd name="T9" fmla="*/ 64 h 95"/>
                  <a:gd name="T10" fmla="*/ 53 w 55"/>
                  <a:gd name="T11" fmla="*/ 95 h 95"/>
                  <a:gd name="T12" fmla="*/ 54 w 55"/>
                  <a:gd name="T13" fmla="*/ 95 h 95"/>
                  <a:gd name="T14" fmla="*/ 55 w 55"/>
                  <a:gd name="T15" fmla="*/ 95 h 95"/>
                  <a:gd name="T16" fmla="*/ 55 w 55"/>
                  <a:gd name="T17" fmla="*/ 93 h 95"/>
                  <a:gd name="T18" fmla="*/ 55 w 55"/>
                  <a:gd name="T19" fmla="*/ 32 h 95"/>
                  <a:gd name="T20" fmla="*/ 55 w 55"/>
                  <a:gd name="T21" fmla="*/ 31 h 95"/>
                  <a:gd name="T22" fmla="*/ 2 w 55"/>
                  <a:gd name="T23" fmla="*/ 0 h 95"/>
                  <a:gd name="T24" fmla="*/ 1 w 55"/>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95">
                    <a:moveTo>
                      <a:pt x="1" y="0"/>
                    </a:moveTo>
                    <a:cubicBezTo>
                      <a:pt x="1" y="0"/>
                      <a:pt x="1" y="0"/>
                      <a:pt x="0" y="0"/>
                    </a:cubicBezTo>
                    <a:cubicBezTo>
                      <a:pt x="0" y="1"/>
                      <a:pt x="0" y="1"/>
                      <a:pt x="0" y="2"/>
                    </a:cubicBezTo>
                    <a:cubicBezTo>
                      <a:pt x="0" y="63"/>
                      <a:pt x="0" y="63"/>
                      <a:pt x="0" y="63"/>
                    </a:cubicBezTo>
                    <a:cubicBezTo>
                      <a:pt x="0" y="63"/>
                      <a:pt x="0" y="64"/>
                      <a:pt x="0" y="64"/>
                    </a:cubicBezTo>
                    <a:cubicBezTo>
                      <a:pt x="53" y="95"/>
                      <a:pt x="53" y="95"/>
                      <a:pt x="53" y="95"/>
                    </a:cubicBezTo>
                    <a:cubicBezTo>
                      <a:pt x="54" y="95"/>
                      <a:pt x="54" y="95"/>
                      <a:pt x="54" y="95"/>
                    </a:cubicBezTo>
                    <a:cubicBezTo>
                      <a:pt x="55" y="95"/>
                      <a:pt x="55" y="95"/>
                      <a:pt x="55" y="95"/>
                    </a:cubicBezTo>
                    <a:cubicBezTo>
                      <a:pt x="55" y="94"/>
                      <a:pt x="55" y="94"/>
                      <a:pt x="55" y="93"/>
                    </a:cubicBezTo>
                    <a:cubicBezTo>
                      <a:pt x="55" y="32"/>
                      <a:pt x="55" y="32"/>
                      <a:pt x="55" y="32"/>
                    </a:cubicBezTo>
                    <a:cubicBezTo>
                      <a:pt x="55" y="32"/>
                      <a:pt x="55" y="31"/>
                      <a:pt x="55" y="31"/>
                    </a:cubicBezTo>
                    <a:cubicBezTo>
                      <a:pt x="2" y="0"/>
                      <a:pt x="2" y="0"/>
                      <a:pt x="2" y="0"/>
                    </a:cubicBezTo>
                    <a:cubicBezTo>
                      <a:pt x="2" y="0"/>
                      <a:pt x="2"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4" name="Freeform 42">
                <a:extLst>
                  <a:ext uri="{FF2B5EF4-FFF2-40B4-BE49-F238E27FC236}">
                    <a16:creationId xmlns:a16="http://schemas.microsoft.com/office/drawing/2014/main" id="{3668A088-7C1D-4646-A428-6BAE0C605D47}"/>
                  </a:ext>
                </a:extLst>
              </p:cNvPr>
              <p:cNvSpPr>
                <a:spLocks/>
              </p:cNvSpPr>
              <p:nvPr/>
            </p:nvSpPr>
            <p:spPr bwMode="auto">
              <a:xfrm>
                <a:off x="2608263" y="3187701"/>
                <a:ext cx="209550" cy="354013"/>
              </a:xfrm>
              <a:custGeom>
                <a:avLst/>
                <a:gdLst>
                  <a:gd name="T0" fmla="*/ 54 w 56"/>
                  <a:gd name="T1" fmla="*/ 0 h 94"/>
                  <a:gd name="T2" fmla="*/ 54 w 56"/>
                  <a:gd name="T3" fmla="*/ 0 h 94"/>
                  <a:gd name="T4" fmla="*/ 1 w 56"/>
                  <a:gd name="T5" fmla="*/ 30 h 94"/>
                  <a:gd name="T6" fmla="*/ 0 w 56"/>
                  <a:gd name="T7" fmla="*/ 32 h 94"/>
                  <a:gd name="T8" fmla="*/ 0 w 56"/>
                  <a:gd name="T9" fmla="*/ 92 h 94"/>
                  <a:gd name="T10" fmla="*/ 1 w 56"/>
                  <a:gd name="T11" fmla="*/ 94 h 94"/>
                  <a:gd name="T12" fmla="*/ 2 w 56"/>
                  <a:gd name="T13" fmla="*/ 94 h 94"/>
                  <a:gd name="T14" fmla="*/ 3 w 56"/>
                  <a:gd name="T15" fmla="*/ 94 h 94"/>
                  <a:gd name="T16" fmla="*/ 26 w 56"/>
                  <a:gd name="T17" fmla="*/ 80 h 94"/>
                  <a:gd name="T18" fmla="*/ 26 w 56"/>
                  <a:gd name="T19" fmla="*/ 65 h 94"/>
                  <a:gd name="T20" fmla="*/ 51 w 56"/>
                  <a:gd name="T21" fmla="*/ 65 h 94"/>
                  <a:gd name="T22" fmla="*/ 55 w 56"/>
                  <a:gd name="T23" fmla="*/ 63 h 94"/>
                  <a:gd name="T24" fmla="*/ 56 w 56"/>
                  <a:gd name="T25" fmla="*/ 62 h 94"/>
                  <a:gd name="T26" fmla="*/ 56 w 56"/>
                  <a:gd name="T27" fmla="*/ 1 h 94"/>
                  <a:gd name="T28" fmla="*/ 55 w 56"/>
                  <a:gd name="T29" fmla="*/ 0 h 94"/>
                  <a:gd name="T30" fmla="*/ 54 w 56"/>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94">
                    <a:moveTo>
                      <a:pt x="54" y="0"/>
                    </a:moveTo>
                    <a:cubicBezTo>
                      <a:pt x="54" y="0"/>
                      <a:pt x="54" y="0"/>
                      <a:pt x="54" y="0"/>
                    </a:cubicBezTo>
                    <a:cubicBezTo>
                      <a:pt x="1" y="30"/>
                      <a:pt x="1" y="30"/>
                      <a:pt x="1" y="30"/>
                    </a:cubicBezTo>
                    <a:cubicBezTo>
                      <a:pt x="1" y="31"/>
                      <a:pt x="0" y="31"/>
                      <a:pt x="0" y="32"/>
                    </a:cubicBezTo>
                    <a:cubicBezTo>
                      <a:pt x="0" y="92"/>
                      <a:pt x="0" y="92"/>
                      <a:pt x="0" y="92"/>
                    </a:cubicBezTo>
                    <a:cubicBezTo>
                      <a:pt x="0" y="93"/>
                      <a:pt x="1" y="93"/>
                      <a:pt x="1" y="94"/>
                    </a:cubicBezTo>
                    <a:cubicBezTo>
                      <a:pt x="2" y="94"/>
                      <a:pt x="2" y="94"/>
                      <a:pt x="2" y="94"/>
                    </a:cubicBezTo>
                    <a:cubicBezTo>
                      <a:pt x="3" y="94"/>
                      <a:pt x="3" y="94"/>
                      <a:pt x="3" y="94"/>
                    </a:cubicBezTo>
                    <a:cubicBezTo>
                      <a:pt x="26" y="80"/>
                      <a:pt x="26" y="80"/>
                      <a:pt x="26" y="80"/>
                    </a:cubicBezTo>
                    <a:cubicBezTo>
                      <a:pt x="26" y="65"/>
                      <a:pt x="26" y="65"/>
                      <a:pt x="26" y="65"/>
                    </a:cubicBezTo>
                    <a:cubicBezTo>
                      <a:pt x="51" y="65"/>
                      <a:pt x="51" y="65"/>
                      <a:pt x="51" y="65"/>
                    </a:cubicBezTo>
                    <a:cubicBezTo>
                      <a:pt x="55" y="63"/>
                      <a:pt x="55" y="63"/>
                      <a:pt x="55" y="63"/>
                    </a:cubicBezTo>
                    <a:cubicBezTo>
                      <a:pt x="56" y="63"/>
                      <a:pt x="56" y="62"/>
                      <a:pt x="56" y="62"/>
                    </a:cubicBezTo>
                    <a:cubicBezTo>
                      <a:pt x="56" y="1"/>
                      <a:pt x="56" y="1"/>
                      <a:pt x="56" y="1"/>
                    </a:cubicBezTo>
                    <a:cubicBezTo>
                      <a:pt x="56" y="1"/>
                      <a:pt x="56" y="0"/>
                      <a:pt x="55" y="0"/>
                    </a:cubicBezTo>
                    <a:cubicBezTo>
                      <a:pt x="55" y="0"/>
                      <a:pt x="55" y="0"/>
                      <a:pt x="54"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5" name="Rectangle 43">
                <a:extLst>
                  <a:ext uri="{FF2B5EF4-FFF2-40B4-BE49-F238E27FC236}">
                    <a16:creationId xmlns:a16="http://schemas.microsoft.com/office/drawing/2014/main" id="{EAA18596-D348-4AF2-B154-51573F204517}"/>
                  </a:ext>
                </a:extLst>
              </p:cNvPr>
              <p:cNvSpPr>
                <a:spLocks noChangeArrowheads="1"/>
              </p:cNvSpPr>
              <p:nvPr/>
            </p:nvSpPr>
            <p:spPr bwMode="auto">
              <a:xfrm>
                <a:off x="2705100" y="3432176"/>
                <a:ext cx="706438" cy="56991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6" name="Rectangle 44">
                <a:extLst>
                  <a:ext uri="{FF2B5EF4-FFF2-40B4-BE49-F238E27FC236}">
                    <a16:creationId xmlns:a16="http://schemas.microsoft.com/office/drawing/2014/main" id="{638E289F-AC41-4D31-A6E8-D0ADD6B13006}"/>
                  </a:ext>
                </a:extLst>
              </p:cNvPr>
              <p:cNvSpPr>
                <a:spLocks noChangeArrowheads="1"/>
              </p:cNvSpPr>
              <p:nvPr/>
            </p:nvSpPr>
            <p:spPr bwMode="auto">
              <a:xfrm>
                <a:off x="2705100" y="3432176"/>
                <a:ext cx="706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7" name="Rectangle 45">
                <a:extLst>
                  <a:ext uri="{FF2B5EF4-FFF2-40B4-BE49-F238E27FC236}">
                    <a16:creationId xmlns:a16="http://schemas.microsoft.com/office/drawing/2014/main" id="{61DF8590-86C7-452C-8D5B-EEFD034B5364}"/>
                  </a:ext>
                </a:extLst>
              </p:cNvPr>
              <p:cNvSpPr>
                <a:spLocks noChangeArrowheads="1"/>
              </p:cNvSpPr>
              <p:nvPr/>
            </p:nvSpPr>
            <p:spPr bwMode="auto">
              <a:xfrm>
                <a:off x="2762250" y="3492501"/>
                <a:ext cx="592138" cy="452438"/>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8" name="Rectangle 46">
                <a:extLst>
                  <a:ext uri="{FF2B5EF4-FFF2-40B4-BE49-F238E27FC236}">
                    <a16:creationId xmlns:a16="http://schemas.microsoft.com/office/drawing/2014/main" id="{B40DA1E7-09FD-4935-A6AE-A9AA7DE1C345}"/>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9" name="Rectangle 47">
                <a:extLst>
                  <a:ext uri="{FF2B5EF4-FFF2-40B4-BE49-F238E27FC236}">
                    <a16:creationId xmlns:a16="http://schemas.microsoft.com/office/drawing/2014/main" id="{D07FB87C-B203-4FFF-8481-DFD65DFE92AF}"/>
                  </a:ext>
                </a:extLst>
              </p:cNvPr>
              <p:cNvSpPr>
                <a:spLocks noChangeArrowheads="1"/>
              </p:cNvSpPr>
              <p:nvPr/>
            </p:nvSpPr>
            <p:spPr bwMode="auto">
              <a:xfrm>
                <a:off x="2762250" y="3492501"/>
                <a:ext cx="592138" cy="4524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0" name="Rectangle 48">
                <a:extLst>
                  <a:ext uri="{FF2B5EF4-FFF2-40B4-BE49-F238E27FC236}">
                    <a16:creationId xmlns:a16="http://schemas.microsoft.com/office/drawing/2014/main" id="{7D875A62-9CB6-434E-9D6C-AE0D8A06F82C}"/>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1" name="Freeform 49">
                <a:extLst>
                  <a:ext uri="{FF2B5EF4-FFF2-40B4-BE49-F238E27FC236}">
                    <a16:creationId xmlns:a16="http://schemas.microsoft.com/office/drawing/2014/main" id="{165438FC-3541-45F6-A01B-BF921D76EDC7}"/>
                  </a:ext>
                </a:extLst>
              </p:cNvPr>
              <p:cNvSpPr>
                <a:spLocks/>
              </p:cNvSpPr>
              <p:nvPr/>
            </p:nvSpPr>
            <p:spPr bwMode="auto">
              <a:xfrm>
                <a:off x="3017838" y="3692526"/>
                <a:ext cx="336550" cy="252413"/>
              </a:xfrm>
              <a:custGeom>
                <a:avLst/>
                <a:gdLst>
                  <a:gd name="T0" fmla="*/ 90 w 90"/>
                  <a:gd name="T1" fmla="*/ 16 h 67"/>
                  <a:gd name="T2" fmla="*/ 78 w 90"/>
                  <a:gd name="T3" fmla="*/ 5 h 67"/>
                  <a:gd name="T4" fmla="*/ 62 w 90"/>
                  <a:gd name="T5" fmla="*/ 5 h 67"/>
                  <a:gd name="T6" fmla="*/ 0 w 90"/>
                  <a:gd name="T7" fmla="*/ 67 h 67"/>
                  <a:gd name="T8" fmla="*/ 90 w 90"/>
                  <a:gd name="T9" fmla="*/ 67 h 67"/>
                  <a:gd name="T10" fmla="*/ 90 w 90"/>
                  <a:gd name="T11" fmla="*/ 16 h 67"/>
                </a:gdLst>
                <a:ahLst/>
                <a:cxnLst>
                  <a:cxn ang="0">
                    <a:pos x="T0" y="T1"/>
                  </a:cxn>
                  <a:cxn ang="0">
                    <a:pos x="T2" y="T3"/>
                  </a:cxn>
                  <a:cxn ang="0">
                    <a:pos x="T4" y="T5"/>
                  </a:cxn>
                  <a:cxn ang="0">
                    <a:pos x="T6" y="T7"/>
                  </a:cxn>
                  <a:cxn ang="0">
                    <a:pos x="T8" y="T9"/>
                  </a:cxn>
                  <a:cxn ang="0">
                    <a:pos x="T10" y="T11"/>
                  </a:cxn>
                </a:cxnLst>
                <a:rect l="0" t="0" r="r" b="b"/>
                <a:pathLst>
                  <a:path w="90" h="67">
                    <a:moveTo>
                      <a:pt x="90" y="16"/>
                    </a:moveTo>
                    <a:cubicBezTo>
                      <a:pt x="78" y="5"/>
                      <a:pt x="78" y="5"/>
                      <a:pt x="78" y="5"/>
                    </a:cubicBezTo>
                    <a:cubicBezTo>
                      <a:pt x="74" y="0"/>
                      <a:pt x="66" y="0"/>
                      <a:pt x="62" y="5"/>
                    </a:cubicBezTo>
                    <a:cubicBezTo>
                      <a:pt x="0" y="67"/>
                      <a:pt x="0" y="67"/>
                      <a:pt x="0" y="67"/>
                    </a:cubicBezTo>
                    <a:cubicBezTo>
                      <a:pt x="90" y="67"/>
                      <a:pt x="90" y="67"/>
                      <a:pt x="90" y="67"/>
                    </a:cubicBezTo>
                    <a:lnTo>
                      <a:pt x="90" y="16"/>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2" name="Freeform 50">
                <a:extLst>
                  <a:ext uri="{FF2B5EF4-FFF2-40B4-BE49-F238E27FC236}">
                    <a16:creationId xmlns:a16="http://schemas.microsoft.com/office/drawing/2014/main" id="{D37F7045-EB69-4BF7-92B5-6A0D19B8185D}"/>
                  </a:ext>
                </a:extLst>
              </p:cNvPr>
              <p:cNvSpPr>
                <a:spLocks/>
              </p:cNvSpPr>
              <p:nvPr/>
            </p:nvSpPr>
            <p:spPr bwMode="auto">
              <a:xfrm>
                <a:off x="2878138" y="3749676"/>
                <a:ext cx="412750" cy="195263"/>
              </a:xfrm>
              <a:custGeom>
                <a:avLst/>
                <a:gdLst>
                  <a:gd name="T0" fmla="*/ 110 w 110"/>
                  <a:gd name="T1" fmla="*/ 52 h 52"/>
                  <a:gd name="T2" fmla="*/ 62 w 110"/>
                  <a:gd name="T3" fmla="*/ 3 h 52"/>
                  <a:gd name="T4" fmla="*/ 49 w 110"/>
                  <a:gd name="T5" fmla="*/ 3 h 52"/>
                  <a:gd name="T6" fmla="*/ 0 w 110"/>
                  <a:gd name="T7" fmla="*/ 52 h 52"/>
                  <a:gd name="T8" fmla="*/ 110 w 110"/>
                  <a:gd name="T9" fmla="*/ 52 h 52"/>
                </a:gdLst>
                <a:ahLst/>
                <a:cxnLst>
                  <a:cxn ang="0">
                    <a:pos x="T0" y="T1"/>
                  </a:cxn>
                  <a:cxn ang="0">
                    <a:pos x="T2" y="T3"/>
                  </a:cxn>
                  <a:cxn ang="0">
                    <a:pos x="T4" y="T5"/>
                  </a:cxn>
                  <a:cxn ang="0">
                    <a:pos x="T6" y="T7"/>
                  </a:cxn>
                  <a:cxn ang="0">
                    <a:pos x="T8" y="T9"/>
                  </a:cxn>
                </a:cxnLst>
                <a:rect l="0" t="0" r="r" b="b"/>
                <a:pathLst>
                  <a:path w="110" h="52">
                    <a:moveTo>
                      <a:pt x="110" y="52"/>
                    </a:moveTo>
                    <a:cubicBezTo>
                      <a:pt x="62" y="3"/>
                      <a:pt x="62" y="3"/>
                      <a:pt x="62" y="3"/>
                    </a:cubicBezTo>
                    <a:cubicBezTo>
                      <a:pt x="58" y="0"/>
                      <a:pt x="52" y="0"/>
                      <a:pt x="49" y="3"/>
                    </a:cubicBezTo>
                    <a:cubicBezTo>
                      <a:pt x="0" y="52"/>
                      <a:pt x="0" y="52"/>
                      <a:pt x="0" y="52"/>
                    </a:cubicBezTo>
                    <a:lnTo>
                      <a:pt x="110" y="5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3" name="Freeform 51">
                <a:extLst>
                  <a:ext uri="{FF2B5EF4-FFF2-40B4-BE49-F238E27FC236}">
                    <a16:creationId xmlns:a16="http://schemas.microsoft.com/office/drawing/2014/main" id="{EC355BDB-3863-4910-BB19-FD3F60A1F10A}"/>
                  </a:ext>
                </a:extLst>
              </p:cNvPr>
              <p:cNvSpPr>
                <a:spLocks/>
              </p:cNvSpPr>
              <p:nvPr/>
            </p:nvSpPr>
            <p:spPr bwMode="auto">
              <a:xfrm>
                <a:off x="2817813" y="3549651"/>
                <a:ext cx="274638" cy="169863"/>
              </a:xfrm>
              <a:custGeom>
                <a:avLst/>
                <a:gdLst>
                  <a:gd name="T0" fmla="*/ 41 w 73"/>
                  <a:gd name="T1" fmla="*/ 0 h 45"/>
                  <a:gd name="T2" fmla="*/ 20 w 73"/>
                  <a:gd name="T3" fmla="*/ 15 h 45"/>
                  <a:gd name="T4" fmla="*/ 15 w 73"/>
                  <a:gd name="T5" fmla="*/ 14 h 45"/>
                  <a:gd name="T6" fmla="*/ 0 w 73"/>
                  <a:gd name="T7" fmla="*/ 30 h 45"/>
                  <a:gd name="T8" fmla="*/ 15 w 73"/>
                  <a:gd name="T9" fmla="*/ 45 h 45"/>
                  <a:gd name="T10" fmla="*/ 15 w 73"/>
                  <a:gd name="T11" fmla="*/ 45 h 45"/>
                  <a:gd name="T12" fmla="*/ 15 w 73"/>
                  <a:gd name="T13" fmla="*/ 45 h 45"/>
                  <a:gd name="T14" fmla="*/ 65 w 73"/>
                  <a:gd name="T15" fmla="*/ 45 h 45"/>
                  <a:gd name="T16" fmla="*/ 65 w 73"/>
                  <a:gd name="T17" fmla="*/ 45 h 45"/>
                  <a:gd name="T18" fmla="*/ 73 w 73"/>
                  <a:gd name="T19" fmla="*/ 37 h 45"/>
                  <a:gd name="T20" fmla="*/ 64 w 73"/>
                  <a:gd name="T21" fmla="*/ 28 h 45"/>
                  <a:gd name="T22" fmla="*/ 63 w 73"/>
                  <a:gd name="T23" fmla="*/ 28 h 45"/>
                  <a:gd name="T24" fmla="*/ 64 w 73"/>
                  <a:gd name="T25" fmla="*/ 22 h 45"/>
                  <a:gd name="T26" fmla="*/ 41 w 73"/>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5">
                    <a:moveTo>
                      <a:pt x="41" y="0"/>
                    </a:moveTo>
                    <a:cubicBezTo>
                      <a:pt x="32" y="0"/>
                      <a:pt x="23" y="6"/>
                      <a:pt x="20" y="15"/>
                    </a:cubicBezTo>
                    <a:cubicBezTo>
                      <a:pt x="19" y="15"/>
                      <a:pt x="17" y="14"/>
                      <a:pt x="15" y="14"/>
                    </a:cubicBezTo>
                    <a:cubicBezTo>
                      <a:pt x="7" y="14"/>
                      <a:pt x="0" y="21"/>
                      <a:pt x="0" y="30"/>
                    </a:cubicBezTo>
                    <a:cubicBezTo>
                      <a:pt x="0" y="38"/>
                      <a:pt x="7" y="45"/>
                      <a:pt x="15" y="45"/>
                    </a:cubicBezTo>
                    <a:cubicBezTo>
                      <a:pt x="15" y="45"/>
                      <a:pt x="15" y="45"/>
                      <a:pt x="15" y="45"/>
                    </a:cubicBezTo>
                    <a:cubicBezTo>
                      <a:pt x="15" y="45"/>
                      <a:pt x="15" y="45"/>
                      <a:pt x="15" y="45"/>
                    </a:cubicBezTo>
                    <a:cubicBezTo>
                      <a:pt x="65" y="45"/>
                      <a:pt x="65" y="45"/>
                      <a:pt x="65" y="45"/>
                    </a:cubicBezTo>
                    <a:cubicBezTo>
                      <a:pt x="65" y="45"/>
                      <a:pt x="65" y="45"/>
                      <a:pt x="65" y="45"/>
                    </a:cubicBezTo>
                    <a:cubicBezTo>
                      <a:pt x="69" y="45"/>
                      <a:pt x="73" y="41"/>
                      <a:pt x="73" y="37"/>
                    </a:cubicBezTo>
                    <a:cubicBezTo>
                      <a:pt x="73" y="32"/>
                      <a:pt x="69" y="28"/>
                      <a:pt x="64" y="28"/>
                    </a:cubicBezTo>
                    <a:cubicBezTo>
                      <a:pt x="63" y="28"/>
                      <a:pt x="63" y="28"/>
                      <a:pt x="63" y="28"/>
                    </a:cubicBezTo>
                    <a:cubicBezTo>
                      <a:pt x="64" y="26"/>
                      <a:pt x="64" y="24"/>
                      <a:pt x="64" y="22"/>
                    </a:cubicBezTo>
                    <a:cubicBezTo>
                      <a:pt x="64" y="10"/>
                      <a:pt x="54" y="0"/>
                      <a:pt x="4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64" name="Rectangle 47">
              <a:extLst>
                <a:ext uri="{FF2B5EF4-FFF2-40B4-BE49-F238E27FC236}">
                  <a16:creationId xmlns:a16="http://schemas.microsoft.com/office/drawing/2014/main" id="{A93B5562-DFAA-4B84-9FAC-0B294998827E}"/>
                </a:ext>
              </a:extLst>
            </p:cNvPr>
            <p:cNvSpPr>
              <a:spLocks noChangeArrowheads="1"/>
            </p:cNvSpPr>
            <p:nvPr/>
          </p:nvSpPr>
          <p:spPr bwMode="auto">
            <a:xfrm>
              <a:off x="901395" y="6005909"/>
              <a:ext cx="940476"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Photo taken and </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err="1">
                  <a:gradFill>
                    <a:gsLst>
                      <a:gs pos="0">
                        <a:srgbClr val="353535"/>
                      </a:gs>
                      <a:gs pos="100000">
                        <a:srgbClr val="353535"/>
                      </a:gs>
                    </a:gsLst>
                    <a:lin ang="16200000" scaled="1"/>
                  </a:gradFill>
                  <a:latin typeface="Segoe UI Semilight"/>
                  <a:cs typeface="Segoe UI Semibold" panose="020B0702040204020203" pitchFamily="34" charset="0"/>
                </a:rPr>
                <a:t>WebHook</a:t>
              </a: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 called</a:t>
              </a:r>
            </a:p>
          </p:txBody>
        </p:sp>
        <p:sp>
          <p:nvSpPr>
            <p:cNvPr id="265" name="Rectangle: Rounded Corners 264">
              <a:extLst>
                <a:ext uri="{FF2B5EF4-FFF2-40B4-BE49-F238E27FC236}">
                  <a16:creationId xmlns:a16="http://schemas.microsoft.com/office/drawing/2014/main" id="{C50EFBCD-B40D-4582-8B6B-669D5138EE46}"/>
                </a:ext>
              </a:extLst>
            </p:cNvPr>
            <p:cNvSpPr/>
            <p:nvPr/>
          </p:nvSpPr>
          <p:spPr bwMode="auto">
            <a:xfrm>
              <a:off x="2178232"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6" name="Group 265">
              <a:extLst>
                <a:ext uri="{FF2B5EF4-FFF2-40B4-BE49-F238E27FC236}">
                  <a16:creationId xmlns:a16="http://schemas.microsoft.com/office/drawing/2014/main" id="{2E171DF0-F2E2-4E1D-9B01-773C597A3897}"/>
                </a:ext>
              </a:extLst>
            </p:cNvPr>
            <p:cNvGrpSpPr/>
            <p:nvPr/>
          </p:nvGrpSpPr>
          <p:grpSpPr>
            <a:xfrm>
              <a:off x="2181692" y="4804390"/>
              <a:ext cx="452260" cy="417074"/>
              <a:chOff x="7989965" y="5173839"/>
              <a:chExt cx="308230" cy="284249"/>
            </a:xfrm>
          </p:grpSpPr>
          <p:sp>
            <p:nvSpPr>
              <p:cNvPr id="267" name="Rectangle 266">
                <a:extLst>
                  <a:ext uri="{FF2B5EF4-FFF2-40B4-BE49-F238E27FC236}">
                    <a16:creationId xmlns:a16="http://schemas.microsoft.com/office/drawing/2014/main" id="{C7E62103-5D29-492A-A5D0-F9CA4C80AC06}"/>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8" name="Group 267">
                <a:extLst>
                  <a:ext uri="{FF2B5EF4-FFF2-40B4-BE49-F238E27FC236}">
                    <a16:creationId xmlns:a16="http://schemas.microsoft.com/office/drawing/2014/main" id="{762BA70F-5B0B-4C90-B31B-39F3D4DAB77F}"/>
                  </a:ext>
                </a:extLst>
              </p:cNvPr>
              <p:cNvGrpSpPr/>
              <p:nvPr/>
            </p:nvGrpSpPr>
            <p:grpSpPr>
              <a:xfrm>
                <a:off x="7989965" y="5173839"/>
                <a:ext cx="308230" cy="284249"/>
                <a:chOff x="7875624" y="5410159"/>
                <a:chExt cx="308230" cy="284249"/>
              </a:xfrm>
            </p:grpSpPr>
            <p:sp>
              <p:nvSpPr>
                <p:cNvPr id="269" name="Freeform 17">
                  <a:extLst>
                    <a:ext uri="{FF2B5EF4-FFF2-40B4-BE49-F238E27FC236}">
                      <a16:creationId xmlns:a16="http://schemas.microsoft.com/office/drawing/2014/main" id="{979D84D7-A375-4A76-9356-92A5C21C3D1A}"/>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70" name="Group 269">
                  <a:extLst>
                    <a:ext uri="{FF2B5EF4-FFF2-40B4-BE49-F238E27FC236}">
                      <a16:creationId xmlns:a16="http://schemas.microsoft.com/office/drawing/2014/main" id="{9D8A7326-ED84-4C1F-8067-A9FFF25D0D64}"/>
                    </a:ext>
                  </a:extLst>
                </p:cNvPr>
                <p:cNvGrpSpPr/>
                <p:nvPr/>
              </p:nvGrpSpPr>
              <p:grpSpPr>
                <a:xfrm>
                  <a:off x="7875624" y="5410159"/>
                  <a:ext cx="308230" cy="284249"/>
                  <a:chOff x="7875624" y="5410159"/>
                  <a:chExt cx="308230" cy="284249"/>
                </a:xfrm>
              </p:grpSpPr>
              <p:sp>
                <p:nvSpPr>
                  <p:cNvPr id="271" name="Freeform 15">
                    <a:extLst>
                      <a:ext uri="{FF2B5EF4-FFF2-40B4-BE49-F238E27FC236}">
                        <a16:creationId xmlns:a16="http://schemas.microsoft.com/office/drawing/2014/main" id="{4EE535F3-702F-41FC-AFF2-C7665554D49C}"/>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2" name="Freeform 16">
                    <a:extLst>
                      <a:ext uri="{FF2B5EF4-FFF2-40B4-BE49-F238E27FC236}">
                        <a16:creationId xmlns:a16="http://schemas.microsoft.com/office/drawing/2014/main" id="{D3B41EAD-A54B-4181-8794-DF49A6FAB82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3" name="Freeform 19">
                    <a:extLst>
                      <a:ext uri="{FF2B5EF4-FFF2-40B4-BE49-F238E27FC236}">
                        <a16:creationId xmlns:a16="http://schemas.microsoft.com/office/drawing/2014/main" id="{D9F3F173-E9C6-4137-8400-EABEC140D2AC}"/>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74" name="Straight Arrow Connector 273">
              <a:extLst>
                <a:ext uri="{FF2B5EF4-FFF2-40B4-BE49-F238E27FC236}">
                  <a16:creationId xmlns:a16="http://schemas.microsoft.com/office/drawing/2014/main" id="{2E558CE5-3EAD-4E1A-98E5-7E079A2ADFB3}"/>
                </a:ext>
              </a:extLst>
            </p:cNvPr>
            <p:cNvCxnSpPr>
              <a:cxnSpLocks/>
            </p:cNvCxnSpPr>
            <p:nvPr/>
          </p:nvCxnSpPr>
          <p:spPr>
            <a:xfrm>
              <a:off x="1750961"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75" name="Rectangle: Rounded Corners 274">
              <a:extLst>
                <a:ext uri="{FF2B5EF4-FFF2-40B4-BE49-F238E27FC236}">
                  <a16:creationId xmlns:a16="http://schemas.microsoft.com/office/drawing/2014/main" id="{633E5784-C028-4264-BA81-41493C153D1C}"/>
                </a:ext>
              </a:extLst>
            </p:cNvPr>
            <p:cNvSpPr/>
            <p:nvPr/>
          </p:nvSpPr>
          <p:spPr bwMode="auto">
            <a:xfrm>
              <a:off x="4222623"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6" name="Group 275">
              <a:extLst>
                <a:ext uri="{FF2B5EF4-FFF2-40B4-BE49-F238E27FC236}">
                  <a16:creationId xmlns:a16="http://schemas.microsoft.com/office/drawing/2014/main" id="{2B7386A9-EE6D-4A9B-A29C-5BE00B386D7C}"/>
                </a:ext>
              </a:extLst>
            </p:cNvPr>
            <p:cNvGrpSpPr/>
            <p:nvPr/>
          </p:nvGrpSpPr>
          <p:grpSpPr>
            <a:xfrm>
              <a:off x="4226083" y="4804390"/>
              <a:ext cx="452260" cy="417074"/>
              <a:chOff x="7989965" y="5173839"/>
              <a:chExt cx="308230" cy="284249"/>
            </a:xfrm>
          </p:grpSpPr>
          <p:sp>
            <p:nvSpPr>
              <p:cNvPr id="277" name="Rectangle 276">
                <a:extLst>
                  <a:ext uri="{FF2B5EF4-FFF2-40B4-BE49-F238E27FC236}">
                    <a16:creationId xmlns:a16="http://schemas.microsoft.com/office/drawing/2014/main" id="{8D0E891D-E2AF-4D3C-8D37-89220617F9CF}"/>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8" name="Group 277">
                <a:extLst>
                  <a:ext uri="{FF2B5EF4-FFF2-40B4-BE49-F238E27FC236}">
                    <a16:creationId xmlns:a16="http://schemas.microsoft.com/office/drawing/2014/main" id="{0C17E18A-A977-484F-B574-A67A48380061}"/>
                  </a:ext>
                </a:extLst>
              </p:cNvPr>
              <p:cNvGrpSpPr/>
              <p:nvPr/>
            </p:nvGrpSpPr>
            <p:grpSpPr>
              <a:xfrm>
                <a:off x="7989965" y="5173839"/>
                <a:ext cx="308230" cy="284249"/>
                <a:chOff x="7875624" y="5410159"/>
                <a:chExt cx="308230" cy="284249"/>
              </a:xfrm>
            </p:grpSpPr>
            <p:sp>
              <p:nvSpPr>
                <p:cNvPr id="279" name="Freeform 17">
                  <a:extLst>
                    <a:ext uri="{FF2B5EF4-FFF2-40B4-BE49-F238E27FC236}">
                      <a16:creationId xmlns:a16="http://schemas.microsoft.com/office/drawing/2014/main" id="{0CA10F88-DC32-456B-9388-73C3CC08F8B0}"/>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80" name="Group 279">
                  <a:extLst>
                    <a:ext uri="{FF2B5EF4-FFF2-40B4-BE49-F238E27FC236}">
                      <a16:creationId xmlns:a16="http://schemas.microsoft.com/office/drawing/2014/main" id="{CD14EE52-4592-49A2-B3D3-5FEF95859267}"/>
                    </a:ext>
                  </a:extLst>
                </p:cNvPr>
                <p:cNvGrpSpPr/>
                <p:nvPr/>
              </p:nvGrpSpPr>
              <p:grpSpPr>
                <a:xfrm>
                  <a:off x="7875624" y="5410159"/>
                  <a:ext cx="308230" cy="284249"/>
                  <a:chOff x="7875624" y="5410159"/>
                  <a:chExt cx="308230" cy="284249"/>
                </a:xfrm>
              </p:grpSpPr>
              <p:sp>
                <p:nvSpPr>
                  <p:cNvPr id="281" name="Freeform 15">
                    <a:extLst>
                      <a:ext uri="{FF2B5EF4-FFF2-40B4-BE49-F238E27FC236}">
                        <a16:creationId xmlns:a16="http://schemas.microsoft.com/office/drawing/2014/main" id="{F19FBF44-BF94-4357-98ED-96C9B9B05EDB}"/>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2" name="Freeform 16">
                    <a:extLst>
                      <a:ext uri="{FF2B5EF4-FFF2-40B4-BE49-F238E27FC236}">
                        <a16:creationId xmlns:a16="http://schemas.microsoft.com/office/drawing/2014/main" id="{49A74606-BD98-4A10-B519-6FAEE3B3387C}"/>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3" name="Freeform 19">
                    <a:extLst>
                      <a:ext uri="{FF2B5EF4-FFF2-40B4-BE49-F238E27FC236}">
                        <a16:creationId xmlns:a16="http://schemas.microsoft.com/office/drawing/2014/main" id="{067EB96B-BB22-4800-AB3D-45261F57FF1F}"/>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84" name="Straight Arrow Connector 283">
              <a:extLst>
                <a:ext uri="{FF2B5EF4-FFF2-40B4-BE49-F238E27FC236}">
                  <a16:creationId xmlns:a16="http://schemas.microsoft.com/office/drawing/2014/main" id="{5D841D6E-FC59-4380-8A50-BC6EBA6D0082}"/>
                </a:ext>
              </a:extLst>
            </p:cNvPr>
            <p:cNvCxnSpPr>
              <a:cxnSpLocks/>
            </p:cNvCxnSpPr>
            <p:nvPr/>
          </p:nvCxnSpPr>
          <p:spPr>
            <a:xfrm>
              <a:off x="3795352"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86" name="Freeform 52">
              <a:extLst>
                <a:ext uri="{FF2B5EF4-FFF2-40B4-BE49-F238E27FC236}">
                  <a16:creationId xmlns:a16="http://schemas.microsoft.com/office/drawing/2014/main" id="{A5DE6766-5F25-422F-ADEC-0CEAEC44712F}"/>
                </a:ext>
              </a:extLst>
            </p:cNvPr>
            <p:cNvSpPr>
              <a:spLocks noEditPoints="1"/>
            </p:cNvSpPr>
            <p:nvPr/>
          </p:nvSpPr>
          <p:spPr bwMode="auto">
            <a:xfrm>
              <a:off x="2742592" y="5123889"/>
              <a:ext cx="649426" cy="566101"/>
            </a:xfrm>
            <a:custGeom>
              <a:avLst/>
              <a:gdLst>
                <a:gd name="T0" fmla="*/ 240 w 320"/>
                <a:gd name="T1" fmla="*/ 0 h 278"/>
                <a:gd name="T2" fmla="*/ 80 w 320"/>
                <a:gd name="T3" fmla="*/ 0 h 278"/>
                <a:gd name="T4" fmla="*/ 0 w 320"/>
                <a:gd name="T5" fmla="*/ 139 h 278"/>
                <a:gd name="T6" fmla="*/ 80 w 320"/>
                <a:gd name="T7" fmla="*/ 278 h 278"/>
                <a:gd name="T8" fmla="*/ 240 w 320"/>
                <a:gd name="T9" fmla="*/ 278 h 278"/>
                <a:gd name="T10" fmla="*/ 320 w 320"/>
                <a:gd name="T11" fmla="*/ 139 h 278"/>
                <a:gd name="T12" fmla="*/ 240 w 320"/>
                <a:gd name="T13" fmla="*/ 0 h 278"/>
                <a:gd name="T14" fmla="*/ 240 w 320"/>
                <a:gd name="T15" fmla="*/ 201 h 278"/>
                <a:gd name="T16" fmla="*/ 219 w 320"/>
                <a:gd name="T17" fmla="*/ 223 h 278"/>
                <a:gd name="T18" fmla="*/ 101 w 320"/>
                <a:gd name="T19" fmla="*/ 223 h 278"/>
                <a:gd name="T20" fmla="*/ 79 w 320"/>
                <a:gd name="T21" fmla="*/ 201 h 278"/>
                <a:gd name="T22" fmla="*/ 79 w 320"/>
                <a:gd name="T23" fmla="*/ 77 h 278"/>
                <a:gd name="T24" fmla="*/ 101 w 320"/>
                <a:gd name="T25" fmla="*/ 55 h 278"/>
                <a:gd name="T26" fmla="*/ 188 w 320"/>
                <a:gd name="T27" fmla="*/ 55 h 278"/>
                <a:gd name="T28" fmla="*/ 204 w 320"/>
                <a:gd name="T29" fmla="*/ 55 h 278"/>
                <a:gd name="T30" fmla="*/ 206 w 320"/>
                <a:gd name="T31" fmla="*/ 55 h 278"/>
                <a:gd name="T32" fmla="*/ 240 w 320"/>
                <a:gd name="T33" fmla="*/ 88 h 278"/>
                <a:gd name="T34" fmla="*/ 240 w 320"/>
                <a:gd name="T35" fmla="*/ 106 h 278"/>
                <a:gd name="T36" fmla="*/ 240 w 320"/>
                <a:gd name="T37" fmla="*/ 20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278">
                  <a:moveTo>
                    <a:pt x="240" y="0"/>
                  </a:moveTo>
                  <a:cubicBezTo>
                    <a:pt x="80" y="0"/>
                    <a:pt x="80" y="0"/>
                    <a:pt x="80" y="0"/>
                  </a:cubicBezTo>
                  <a:cubicBezTo>
                    <a:pt x="0" y="139"/>
                    <a:pt x="0" y="139"/>
                    <a:pt x="0" y="139"/>
                  </a:cubicBezTo>
                  <a:cubicBezTo>
                    <a:pt x="80" y="278"/>
                    <a:pt x="80" y="278"/>
                    <a:pt x="80" y="278"/>
                  </a:cubicBezTo>
                  <a:cubicBezTo>
                    <a:pt x="240" y="278"/>
                    <a:pt x="240" y="278"/>
                    <a:pt x="240" y="278"/>
                  </a:cubicBezTo>
                  <a:cubicBezTo>
                    <a:pt x="320" y="139"/>
                    <a:pt x="320" y="139"/>
                    <a:pt x="320" y="139"/>
                  </a:cubicBezTo>
                  <a:lnTo>
                    <a:pt x="240" y="0"/>
                  </a:lnTo>
                  <a:close/>
                  <a:moveTo>
                    <a:pt x="240" y="201"/>
                  </a:moveTo>
                  <a:cubicBezTo>
                    <a:pt x="240" y="213"/>
                    <a:pt x="231" y="223"/>
                    <a:pt x="219" y="223"/>
                  </a:cubicBezTo>
                  <a:cubicBezTo>
                    <a:pt x="101" y="223"/>
                    <a:pt x="101" y="223"/>
                    <a:pt x="101" y="223"/>
                  </a:cubicBezTo>
                  <a:cubicBezTo>
                    <a:pt x="89" y="223"/>
                    <a:pt x="79" y="213"/>
                    <a:pt x="79" y="201"/>
                  </a:cubicBezTo>
                  <a:cubicBezTo>
                    <a:pt x="79" y="77"/>
                    <a:pt x="79" y="77"/>
                    <a:pt x="79" y="77"/>
                  </a:cubicBezTo>
                  <a:cubicBezTo>
                    <a:pt x="79" y="65"/>
                    <a:pt x="89" y="55"/>
                    <a:pt x="101" y="55"/>
                  </a:cubicBezTo>
                  <a:cubicBezTo>
                    <a:pt x="188" y="55"/>
                    <a:pt x="188" y="55"/>
                    <a:pt x="188" y="55"/>
                  </a:cubicBezTo>
                  <a:cubicBezTo>
                    <a:pt x="196" y="55"/>
                    <a:pt x="204" y="55"/>
                    <a:pt x="204" y="55"/>
                  </a:cubicBezTo>
                  <a:cubicBezTo>
                    <a:pt x="206" y="55"/>
                    <a:pt x="206" y="55"/>
                    <a:pt x="206" y="55"/>
                  </a:cubicBezTo>
                  <a:cubicBezTo>
                    <a:pt x="240" y="88"/>
                    <a:pt x="240" y="88"/>
                    <a:pt x="240" y="88"/>
                  </a:cubicBezTo>
                  <a:cubicBezTo>
                    <a:pt x="240" y="106"/>
                    <a:pt x="240" y="106"/>
                    <a:pt x="240" y="106"/>
                  </a:cubicBezTo>
                  <a:cubicBezTo>
                    <a:pt x="240" y="201"/>
                    <a:pt x="240" y="201"/>
                    <a:pt x="240" y="20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7" name="Freeform 53">
              <a:extLst>
                <a:ext uri="{FF2B5EF4-FFF2-40B4-BE49-F238E27FC236}">
                  <a16:creationId xmlns:a16="http://schemas.microsoft.com/office/drawing/2014/main" id="{EC7AB43B-FD62-458F-A5EB-B13A3FAE2DCC}"/>
                </a:ext>
              </a:extLst>
            </p:cNvPr>
            <p:cNvSpPr>
              <a:spLocks/>
            </p:cNvSpPr>
            <p:nvPr/>
          </p:nvSpPr>
          <p:spPr bwMode="auto">
            <a:xfrm>
              <a:off x="3012327" y="5437435"/>
              <a:ext cx="30925" cy="69582"/>
            </a:xfrm>
            <a:custGeom>
              <a:avLst/>
              <a:gdLst>
                <a:gd name="T0" fmla="*/ 15 w 15"/>
                <a:gd name="T1" fmla="*/ 7 h 34"/>
                <a:gd name="T2" fmla="*/ 14 w 15"/>
                <a:gd name="T3" fmla="*/ 4 h 34"/>
                <a:gd name="T4" fmla="*/ 13 w 15"/>
                <a:gd name="T5" fmla="*/ 2 h 34"/>
                <a:gd name="T6" fmla="*/ 11 w 15"/>
                <a:gd name="T7" fmla="*/ 1 h 34"/>
                <a:gd name="T8" fmla="*/ 8 w 15"/>
                <a:gd name="T9" fmla="*/ 0 h 34"/>
                <a:gd name="T10" fmla="*/ 4 w 15"/>
                <a:gd name="T11" fmla="*/ 2 h 34"/>
                <a:gd name="T12" fmla="*/ 2 w 15"/>
                <a:gd name="T13" fmla="*/ 5 h 34"/>
                <a:gd name="T14" fmla="*/ 1 w 15"/>
                <a:gd name="T15" fmla="*/ 10 h 34"/>
                <a:gd name="T16" fmla="*/ 0 w 15"/>
                <a:gd name="T17" fmla="*/ 17 h 34"/>
                <a:gd name="T18" fmla="*/ 1 w 15"/>
                <a:gd name="T19" fmla="*/ 25 h 34"/>
                <a:gd name="T20" fmla="*/ 2 w 15"/>
                <a:gd name="T21" fmla="*/ 30 h 34"/>
                <a:gd name="T22" fmla="*/ 4 w 15"/>
                <a:gd name="T23" fmla="*/ 33 h 34"/>
                <a:gd name="T24" fmla="*/ 7 w 15"/>
                <a:gd name="T25" fmla="*/ 34 h 34"/>
                <a:gd name="T26" fmla="*/ 10 w 15"/>
                <a:gd name="T27" fmla="*/ 33 h 34"/>
                <a:gd name="T28" fmla="*/ 12 w 15"/>
                <a:gd name="T29" fmla="*/ 32 h 34"/>
                <a:gd name="T30" fmla="*/ 13 w 15"/>
                <a:gd name="T31" fmla="*/ 29 h 34"/>
                <a:gd name="T32" fmla="*/ 14 w 15"/>
                <a:gd name="T33" fmla="*/ 26 h 34"/>
                <a:gd name="T34" fmla="*/ 15 w 15"/>
                <a:gd name="T35" fmla="*/ 22 h 34"/>
                <a:gd name="T36" fmla="*/ 15 w 15"/>
                <a:gd name="T37" fmla="*/ 17 h 34"/>
                <a:gd name="T38" fmla="*/ 15 w 15"/>
                <a:gd name="T39" fmla="*/ 11 h 34"/>
                <a:gd name="T40" fmla="*/ 15 w 15"/>
                <a:gd name="T4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4">
                  <a:moveTo>
                    <a:pt x="15" y="7"/>
                  </a:moveTo>
                  <a:cubicBezTo>
                    <a:pt x="15" y="6"/>
                    <a:pt x="14" y="5"/>
                    <a:pt x="14" y="4"/>
                  </a:cubicBezTo>
                  <a:cubicBezTo>
                    <a:pt x="13" y="3"/>
                    <a:pt x="13" y="3"/>
                    <a:pt x="13" y="2"/>
                  </a:cubicBezTo>
                  <a:cubicBezTo>
                    <a:pt x="12" y="2"/>
                    <a:pt x="11" y="2"/>
                    <a:pt x="11" y="1"/>
                  </a:cubicBezTo>
                  <a:cubicBezTo>
                    <a:pt x="10" y="1"/>
                    <a:pt x="9" y="0"/>
                    <a:pt x="8" y="0"/>
                  </a:cubicBezTo>
                  <a:cubicBezTo>
                    <a:pt x="7" y="0"/>
                    <a:pt x="6" y="1"/>
                    <a:pt x="4" y="2"/>
                  </a:cubicBezTo>
                  <a:cubicBezTo>
                    <a:pt x="4" y="2"/>
                    <a:pt x="2" y="3"/>
                    <a:pt x="2" y="5"/>
                  </a:cubicBezTo>
                  <a:cubicBezTo>
                    <a:pt x="2" y="6"/>
                    <a:pt x="2" y="8"/>
                    <a:pt x="1" y="10"/>
                  </a:cubicBezTo>
                  <a:cubicBezTo>
                    <a:pt x="1" y="12"/>
                    <a:pt x="0" y="14"/>
                    <a:pt x="0" y="17"/>
                  </a:cubicBezTo>
                  <a:cubicBezTo>
                    <a:pt x="0" y="20"/>
                    <a:pt x="0" y="23"/>
                    <a:pt x="1" y="25"/>
                  </a:cubicBezTo>
                  <a:cubicBezTo>
                    <a:pt x="1" y="27"/>
                    <a:pt x="2" y="29"/>
                    <a:pt x="2" y="30"/>
                  </a:cubicBezTo>
                  <a:cubicBezTo>
                    <a:pt x="3" y="32"/>
                    <a:pt x="4" y="32"/>
                    <a:pt x="4" y="33"/>
                  </a:cubicBezTo>
                  <a:cubicBezTo>
                    <a:pt x="5" y="34"/>
                    <a:pt x="6" y="34"/>
                    <a:pt x="7" y="34"/>
                  </a:cubicBezTo>
                  <a:cubicBezTo>
                    <a:pt x="8" y="34"/>
                    <a:pt x="9" y="34"/>
                    <a:pt x="10" y="33"/>
                  </a:cubicBezTo>
                  <a:cubicBezTo>
                    <a:pt x="11" y="33"/>
                    <a:pt x="11" y="32"/>
                    <a:pt x="12" y="32"/>
                  </a:cubicBezTo>
                  <a:cubicBezTo>
                    <a:pt x="13" y="31"/>
                    <a:pt x="13" y="30"/>
                    <a:pt x="13" y="29"/>
                  </a:cubicBezTo>
                  <a:cubicBezTo>
                    <a:pt x="14" y="28"/>
                    <a:pt x="14" y="27"/>
                    <a:pt x="14" y="26"/>
                  </a:cubicBezTo>
                  <a:cubicBezTo>
                    <a:pt x="14" y="25"/>
                    <a:pt x="15" y="23"/>
                    <a:pt x="15" y="22"/>
                  </a:cubicBezTo>
                  <a:cubicBezTo>
                    <a:pt x="15" y="21"/>
                    <a:pt x="15" y="19"/>
                    <a:pt x="15" y="17"/>
                  </a:cubicBezTo>
                  <a:cubicBezTo>
                    <a:pt x="15" y="15"/>
                    <a:pt x="15" y="12"/>
                    <a:pt x="15" y="11"/>
                  </a:cubicBezTo>
                  <a:cubicBezTo>
                    <a:pt x="15" y="10"/>
                    <a:pt x="15" y="9"/>
                    <a:pt x="15"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8" name="Freeform 54">
              <a:extLst>
                <a:ext uri="{FF2B5EF4-FFF2-40B4-BE49-F238E27FC236}">
                  <a16:creationId xmlns:a16="http://schemas.microsoft.com/office/drawing/2014/main" id="{BE078F39-9F3F-4344-A2D1-34F2AD6F1099}"/>
                </a:ext>
              </a:extLst>
            </p:cNvPr>
            <p:cNvSpPr>
              <a:spLocks/>
            </p:cNvSpPr>
            <p:nvPr/>
          </p:nvSpPr>
          <p:spPr bwMode="auto">
            <a:xfrm>
              <a:off x="3089640" y="5306863"/>
              <a:ext cx="28348" cy="67864"/>
            </a:xfrm>
            <a:custGeom>
              <a:avLst/>
              <a:gdLst>
                <a:gd name="T0" fmla="*/ 14 w 14"/>
                <a:gd name="T1" fmla="*/ 7 h 33"/>
                <a:gd name="T2" fmla="*/ 14 w 14"/>
                <a:gd name="T3" fmla="*/ 3 h 33"/>
                <a:gd name="T4" fmla="*/ 12 w 14"/>
                <a:gd name="T5" fmla="*/ 2 h 33"/>
                <a:gd name="T6" fmla="*/ 10 w 14"/>
                <a:gd name="T7" fmla="*/ 0 h 33"/>
                <a:gd name="T8" fmla="*/ 8 w 14"/>
                <a:gd name="T9" fmla="*/ 0 h 33"/>
                <a:gd name="T10" fmla="*/ 4 w 14"/>
                <a:gd name="T11" fmla="*/ 1 h 33"/>
                <a:gd name="T12" fmla="*/ 2 w 14"/>
                <a:gd name="T13" fmla="*/ 4 h 33"/>
                <a:gd name="T14" fmla="*/ 1 w 14"/>
                <a:gd name="T15" fmla="*/ 9 h 33"/>
                <a:gd name="T16" fmla="*/ 0 w 14"/>
                <a:gd name="T17" fmla="*/ 16 h 33"/>
                <a:gd name="T18" fmla="*/ 1 w 14"/>
                <a:gd name="T19" fmla="*/ 25 h 33"/>
                <a:gd name="T20" fmla="*/ 2 w 14"/>
                <a:gd name="T21" fmla="*/ 30 h 33"/>
                <a:gd name="T22" fmla="*/ 4 w 14"/>
                <a:gd name="T23" fmla="*/ 32 h 33"/>
                <a:gd name="T24" fmla="*/ 7 w 14"/>
                <a:gd name="T25" fmla="*/ 33 h 33"/>
                <a:gd name="T26" fmla="*/ 10 w 14"/>
                <a:gd name="T27" fmla="*/ 32 h 33"/>
                <a:gd name="T28" fmla="*/ 12 w 14"/>
                <a:gd name="T29" fmla="*/ 31 h 33"/>
                <a:gd name="T30" fmla="*/ 13 w 14"/>
                <a:gd name="T31" fmla="*/ 28 h 33"/>
                <a:gd name="T32" fmla="*/ 14 w 14"/>
                <a:gd name="T33" fmla="*/ 25 h 33"/>
                <a:gd name="T34" fmla="*/ 14 w 14"/>
                <a:gd name="T35" fmla="*/ 21 h 33"/>
                <a:gd name="T36" fmla="*/ 14 w 14"/>
                <a:gd name="T37" fmla="*/ 16 h 33"/>
                <a:gd name="T38" fmla="*/ 14 w 14"/>
                <a:gd name="T39" fmla="*/ 10 h 33"/>
                <a:gd name="T40" fmla="*/ 14 w 14"/>
                <a:gd name="T41"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33">
                  <a:moveTo>
                    <a:pt x="14" y="7"/>
                  </a:moveTo>
                  <a:cubicBezTo>
                    <a:pt x="14" y="5"/>
                    <a:pt x="14" y="4"/>
                    <a:pt x="14" y="3"/>
                  </a:cubicBezTo>
                  <a:cubicBezTo>
                    <a:pt x="13" y="3"/>
                    <a:pt x="13" y="2"/>
                    <a:pt x="12" y="2"/>
                  </a:cubicBezTo>
                  <a:cubicBezTo>
                    <a:pt x="12" y="1"/>
                    <a:pt x="11" y="1"/>
                    <a:pt x="10" y="0"/>
                  </a:cubicBezTo>
                  <a:cubicBezTo>
                    <a:pt x="10" y="0"/>
                    <a:pt x="9" y="0"/>
                    <a:pt x="8" y="0"/>
                  </a:cubicBezTo>
                  <a:cubicBezTo>
                    <a:pt x="7" y="0"/>
                    <a:pt x="5" y="0"/>
                    <a:pt x="4" y="1"/>
                  </a:cubicBezTo>
                  <a:cubicBezTo>
                    <a:pt x="3" y="2"/>
                    <a:pt x="2" y="3"/>
                    <a:pt x="2" y="4"/>
                  </a:cubicBezTo>
                  <a:cubicBezTo>
                    <a:pt x="1" y="5"/>
                    <a:pt x="1" y="7"/>
                    <a:pt x="1" y="9"/>
                  </a:cubicBezTo>
                  <a:cubicBezTo>
                    <a:pt x="1" y="11"/>
                    <a:pt x="0" y="14"/>
                    <a:pt x="0" y="16"/>
                  </a:cubicBezTo>
                  <a:cubicBezTo>
                    <a:pt x="0" y="19"/>
                    <a:pt x="0" y="23"/>
                    <a:pt x="1" y="25"/>
                  </a:cubicBezTo>
                  <a:cubicBezTo>
                    <a:pt x="1" y="26"/>
                    <a:pt x="1" y="28"/>
                    <a:pt x="2" y="30"/>
                  </a:cubicBezTo>
                  <a:cubicBezTo>
                    <a:pt x="3" y="31"/>
                    <a:pt x="3" y="32"/>
                    <a:pt x="4" y="32"/>
                  </a:cubicBezTo>
                  <a:cubicBezTo>
                    <a:pt x="5" y="33"/>
                    <a:pt x="6" y="33"/>
                    <a:pt x="7" y="33"/>
                  </a:cubicBezTo>
                  <a:cubicBezTo>
                    <a:pt x="8" y="33"/>
                    <a:pt x="9" y="33"/>
                    <a:pt x="10" y="32"/>
                  </a:cubicBezTo>
                  <a:cubicBezTo>
                    <a:pt x="10" y="32"/>
                    <a:pt x="11" y="32"/>
                    <a:pt x="12" y="31"/>
                  </a:cubicBezTo>
                  <a:cubicBezTo>
                    <a:pt x="12" y="30"/>
                    <a:pt x="13" y="30"/>
                    <a:pt x="13" y="28"/>
                  </a:cubicBezTo>
                  <a:cubicBezTo>
                    <a:pt x="14" y="28"/>
                    <a:pt x="14" y="26"/>
                    <a:pt x="14" y="25"/>
                  </a:cubicBezTo>
                  <a:cubicBezTo>
                    <a:pt x="14" y="24"/>
                    <a:pt x="14" y="23"/>
                    <a:pt x="14" y="21"/>
                  </a:cubicBezTo>
                  <a:cubicBezTo>
                    <a:pt x="14" y="20"/>
                    <a:pt x="14" y="18"/>
                    <a:pt x="14" y="16"/>
                  </a:cubicBezTo>
                  <a:cubicBezTo>
                    <a:pt x="14" y="14"/>
                    <a:pt x="14" y="12"/>
                    <a:pt x="14" y="10"/>
                  </a:cubicBezTo>
                  <a:cubicBezTo>
                    <a:pt x="14" y="9"/>
                    <a:pt x="14" y="8"/>
                    <a:pt x="14"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9" name="Freeform 55">
              <a:extLst>
                <a:ext uri="{FF2B5EF4-FFF2-40B4-BE49-F238E27FC236}">
                  <a16:creationId xmlns:a16="http://schemas.microsoft.com/office/drawing/2014/main" id="{69E74A7A-84D6-490D-AFDE-F5EAECFD7095}"/>
                </a:ext>
              </a:extLst>
            </p:cNvPr>
            <p:cNvSpPr>
              <a:spLocks noEditPoints="1"/>
            </p:cNvSpPr>
            <p:nvPr/>
          </p:nvSpPr>
          <p:spPr bwMode="auto">
            <a:xfrm>
              <a:off x="2927283" y="5260475"/>
              <a:ext cx="278326" cy="292929"/>
            </a:xfrm>
            <a:custGeom>
              <a:avLst/>
              <a:gdLst>
                <a:gd name="T0" fmla="*/ 97 w 137"/>
                <a:gd name="T1" fmla="*/ 0 h 144"/>
                <a:gd name="T2" fmla="*/ 0 w 137"/>
                <a:gd name="T3" fmla="*/ 10 h 144"/>
                <a:gd name="T4" fmla="*/ 10 w 137"/>
                <a:gd name="T5" fmla="*/ 144 h 144"/>
                <a:gd name="T6" fmla="*/ 137 w 137"/>
                <a:gd name="T7" fmla="*/ 134 h 144"/>
                <a:gd name="T8" fmla="*/ 110 w 137"/>
                <a:gd name="T9" fmla="*/ 28 h 144"/>
                <a:gd name="T10" fmla="*/ 36 w 137"/>
                <a:gd name="T11" fmla="*/ 25 h 144"/>
                <a:gd name="T12" fmla="*/ 37 w 137"/>
                <a:gd name="T13" fmla="*/ 23 h 144"/>
                <a:gd name="T14" fmla="*/ 48 w 137"/>
                <a:gd name="T15" fmla="*/ 16 h 144"/>
                <a:gd name="T16" fmla="*/ 49 w 137"/>
                <a:gd name="T17" fmla="*/ 16 h 144"/>
                <a:gd name="T18" fmla="*/ 52 w 137"/>
                <a:gd name="T19" fmla="*/ 16 h 144"/>
                <a:gd name="T20" fmla="*/ 55 w 137"/>
                <a:gd name="T21" fmla="*/ 16 h 144"/>
                <a:gd name="T22" fmla="*/ 56 w 137"/>
                <a:gd name="T23" fmla="*/ 17 h 144"/>
                <a:gd name="T24" fmla="*/ 64 w 137"/>
                <a:gd name="T25" fmla="*/ 57 h 144"/>
                <a:gd name="T26" fmla="*/ 65 w 137"/>
                <a:gd name="T27" fmla="*/ 57 h 144"/>
                <a:gd name="T28" fmla="*/ 65 w 137"/>
                <a:gd name="T29" fmla="*/ 60 h 144"/>
                <a:gd name="T30" fmla="*/ 65 w 137"/>
                <a:gd name="T31" fmla="*/ 64 h 144"/>
                <a:gd name="T32" fmla="*/ 64 w 137"/>
                <a:gd name="T33" fmla="*/ 64 h 144"/>
                <a:gd name="T34" fmla="*/ 37 w 137"/>
                <a:gd name="T35" fmla="*/ 64 h 144"/>
                <a:gd name="T36" fmla="*/ 36 w 137"/>
                <a:gd name="T37" fmla="*/ 62 h 144"/>
                <a:gd name="T38" fmla="*/ 36 w 137"/>
                <a:gd name="T39" fmla="*/ 58 h 144"/>
                <a:gd name="T40" fmla="*/ 37 w 137"/>
                <a:gd name="T41" fmla="*/ 57 h 144"/>
                <a:gd name="T42" fmla="*/ 46 w 137"/>
                <a:gd name="T43" fmla="*/ 57 h 144"/>
                <a:gd name="T44" fmla="*/ 39 w 137"/>
                <a:gd name="T45" fmla="*/ 30 h 144"/>
                <a:gd name="T46" fmla="*/ 37 w 137"/>
                <a:gd name="T47" fmla="*/ 31 h 144"/>
                <a:gd name="T48" fmla="*/ 36 w 137"/>
                <a:gd name="T49" fmla="*/ 28 h 144"/>
                <a:gd name="T50" fmla="*/ 65 w 137"/>
                <a:gd name="T51" fmla="*/ 114 h 144"/>
                <a:gd name="T52" fmla="*/ 57 w 137"/>
                <a:gd name="T53" fmla="*/ 127 h 144"/>
                <a:gd name="T54" fmla="*/ 41 w 137"/>
                <a:gd name="T55" fmla="*/ 127 h 144"/>
                <a:gd name="T56" fmla="*/ 33 w 137"/>
                <a:gd name="T57" fmla="*/ 115 h 144"/>
                <a:gd name="T58" fmla="*/ 33 w 137"/>
                <a:gd name="T59" fmla="*/ 94 h 144"/>
                <a:gd name="T60" fmla="*/ 41 w 137"/>
                <a:gd name="T61" fmla="*/ 81 h 144"/>
                <a:gd name="T62" fmla="*/ 58 w 137"/>
                <a:gd name="T63" fmla="*/ 81 h 144"/>
                <a:gd name="T64" fmla="*/ 65 w 137"/>
                <a:gd name="T65" fmla="*/ 94 h 144"/>
                <a:gd name="T66" fmla="*/ 65 w 137"/>
                <a:gd name="T67" fmla="*/ 114 h 144"/>
                <a:gd name="T68" fmla="*/ 103 w 137"/>
                <a:gd name="T69" fmla="*/ 127 h 144"/>
                <a:gd name="T70" fmla="*/ 101 w 137"/>
                <a:gd name="T71" fmla="*/ 128 h 144"/>
                <a:gd name="T72" fmla="*/ 74 w 137"/>
                <a:gd name="T73" fmla="*/ 128 h 144"/>
                <a:gd name="T74" fmla="*/ 74 w 137"/>
                <a:gd name="T75" fmla="*/ 126 h 144"/>
                <a:gd name="T76" fmla="*/ 74 w 137"/>
                <a:gd name="T77" fmla="*/ 122 h 144"/>
                <a:gd name="T78" fmla="*/ 74 w 137"/>
                <a:gd name="T79" fmla="*/ 120 h 144"/>
                <a:gd name="T80" fmla="*/ 84 w 137"/>
                <a:gd name="T81" fmla="*/ 120 h 144"/>
                <a:gd name="T82" fmla="*/ 76 w 137"/>
                <a:gd name="T83" fmla="*/ 94 h 144"/>
                <a:gd name="T84" fmla="*/ 74 w 137"/>
                <a:gd name="T85" fmla="*/ 94 h 144"/>
                <a:gd name="T86" fmla="*/ 74 w 137"/>
                <a:gd name="T87" fmla="*/ 91 h 144"/>
                <a:gd name="T88" fmla="*/ 74 w 137"/>
                <a:gd name="T89" fmla="*/ 89 h 144"/>
                <a:gd name="T90" fmla="*/ 75 w 137"/>
                <a:gd name="T91" fmla="*/ 87 h 144"/>
                <a:gd name="T92" fmla="*/ 86 w 137"/>
                <a:gd name="T93" fmla="*/ 81 h 144"/>
                <a:gd name="T94" fmla="*/ 88 w 137"/>
                <a:gd name="T95" fmla="*/ 81 h 144"/>
                <a:gd name="T96" fmla="*/ 92 w 137"/>
                <a:gd name="T97" fmla="*/ 81 h 144"/>
                <a:gd name="T98" fmla="*/ 94 w 137"/>
                <a:gd name="T99" fmla="*/ 81 h 144"/>
                <a:gd name="T100" fmla="*/ 94 w 137"/>
                <a:gd name="T101" fmla="*/ 121 h 144"/>
                <a:gd name="T102" fmla="*/ 102 w 137"/>
                <a:gd name="T103" fmla="*/ 121 h 144"/>
                <a:gd name="T104" fmla="*/ 103 w 137"/>
                <a:gd name="T105" fmla="*/ 123 h 144"/>
                <a:gd name="T106" fmla="*/ 103 w 137"/>
                <a:gd name="T107" fmla="*/ 126 h 144"/>
                <a:gd name="T108" fmla="*/ 100 w 137"/>
                <a:gd name="T109" fmla="*/ 57 h 144"/>
                <a:gd name="T110" fmla="*/ 87 w 137"/>
                <a:gd name="T111" fmla="*/ 64 h 144"/>
                <a:gd name="T112" fmla="*/ 73 w 137"/>
                <a:gd name="T113" fmla="*/ 58 h 144"/>
                <a:gd name="T114" fmla="*/ 70 w 137"/>
                <a:gd name="T115" fmla="*/ 40 h 144"/>
                <a:gd name="T116" fmla="*/ 74 w 137"/>
                <a:gd name="T117" fmla="*/ 22 h 144"/>
                <a:gd name="T118" fmla="*/ 87 w 137"/>
                <a:gd name="T119" fmla="*/ 15 h 144"/>
                <a:gd name="T120" fmla="*/ 101 w 137"/>
                <a:gd name="T121" fmla="*/ 21 h 144"/>
                <a:gd name="T122" fmla="*/ 104 w 137"/>
                <a:gd name="T123"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4">
                  <a:moveTo>
                    <a:pt x="110" y="0"/>
                  </a:moveTo>
                  <a:cubicBezTo>
                    <a:pt x="107" y="0"/>
                    <a:pt x="102" y="0"/>
                    <a:pt x="97" y="0"/>
                  </a:cubicBezTo>
                  <a:cubicBezTo>
                    <a:pt x="10" y="0"/>
                    <a:pt x="10" y="0"/>
                    <a:pt x="10" y="0"/>
                  </a:cubicBezTo>
                  <a:cubicBezTo>
                    <a:pt x="5" y="0"/>
                    <a:pt x="0" y="5"/>
                    <a:pt x="0" y="10"/>
                  </a:cubicBezTo>
                  <a:cubicBezTo>
                    <a:pt x="0" y="134"/>
                    <a:pt x="0" y="134"/>
                    <a:pt x="0" y="134"/>
                  </a:cubicBezTo>
                  <a:cubicBezTo>
                    <a:pt x="0" y="139"/>
                    <a:pt x="5" y="144"/>
                    <a:pt x="10" y="144"/>
                  </a:cubicBezTo>
                  <a:cubicBezTo>
                    <a:pt x="128" y="144"/>
                    <a:pt x="128" y="144"/>
                    <a:pt x="128" y="144"/>
                  </a:cubicBezTo>
                  <a:cubicBezTo>
                    <a:pt x="133" y="144"/>
                    <a:pt x="137" y="139"/>
                    <a:pt x="137" y="134"/>
                  </a:cubicBezTo>
                  <a:cubicBezTo>
                    <a:pt x="137" y="28"/>
                    <a:pt x="137" y="28"/>
                    <a:pt x="137" y="28"/>
                  </a:cubicBezTo>
                  <a:cubicBezTo>
                    <a:pt x="110" y="28"/>
                    <a:pt x="110" y="28"/>
                    <a:pt x="110" y="28"/>
                  </a:cubicBezTo>
                  <a:cubicBezTo>
                    <a:pt x="110" y="0"/>
                    <a:pt x="110" y="0"/>
                    <a:pt x="110" y="0"/>
                  </a:cubicBezTo>
                  <a:close/>
                  <a:moveTo>
                    <a:pt x="36" y="25"/>
                  </a:moveTo>
                  <a:cubicBezTo>
                    <a:pt x="36" y="25"/>
                    <a:pt x="36" y="25"/>
                    <a:pt x="36" y="24"/>
                  </a:cubicBezTo>
                  <a:cubicBezTo>
                    <a:pt x="36" y="24"/>
                    <a:pt x="36" y="23"/>
                    <a:pt x="37" y="23"/>
                  </a:cubicBezTo>
                  <a:cubicBezTo>
                    <a:pt x="37" y="23"/>
                    <a:pt x="37" y="23"/>
                    <a:pt x="37" y="23"/>
                  </a:cubicBezTo>
                  <a:cubicBezTo>
                    <a:pt x="48" y="16"/>
                    <a:pt x="48" y="16"/>
                    <a:pt x="48" y="16"/>
                  </a:cubicBezTo>
                  <a:cubicBezTo>
                    <a:pt x="48" y="16"/>
                    <a:pt x="48" y="16"/>
                    <a:pt x="48" y="16"/>
                  </a:cubicBezTo>
                  <a:cubicBezTo>
                    <a:pt x="49" y="16"/>
                    <a:pt x="49" y="16"/>
                    <a:pt x="49" y="16"/>
                  </a:cubicBezTo>
                  <a:cubicBezTo>
                    <a:pt x="49" y="16"/>
                    <a:pt x="49" y="16"/>
                    <a:pt x="50" y="16"/>
                  </a:cubicBezTo>
                  <a:cubicBezTo>
                    <a:pt x="51" y="16"/>
                    <a:pt x="51" y="16"/>
                    <a:pt x="52" y="16"/>
                  </a:cubicBezTo>
                  <a:cubicBezTo>
                    <a:pt x="53" y="16"/>
                    <a:pt x="54" y="16"/>
                    <a:pt x="54" y="16"/>
                  </a:cubicBezTo>
                  <a:cubicBezTo>
                    <a:pt x="55" y="16"/>
                    <a:pt x="55" y="16"/>
                    <a:pt x="55" y="16"/>
                  </a:cubicBezTo>
                  <a:cubicBezTo>
                    <a:pt x="55" y="16"/>
                    <a:pt x="56" y="16"/>
                    <a:pt x="56" y="17"/>
                  </a:cubicBezTo>
                  <a:cubicBezTo>
                    <a:pt x="56" y="17"/>
                    <a:pt x="56" y="17"/>
                    <a:pt x="56" y="17"/>
                  </a:cubicBezTo>
                  <a:cubicBezTo>
                    <a:pt x="56" y="57"/>
                    <a:pt x="56" y="57"/>
                    <a:pt x="56" y="57"/>
                  </a:cubicBezTo>
                  <a:cubicBezTo>
                    <a:pt x="64" y="57"/>
                    <a:pt x="64" y="57"/>
                    <a:pt x="64" y="57"/>
                  </a:cubicBezTo>
                  <a:cubicBezTo>
                    <a:pt x="64" y="57"/>
                    <a:pt x="64" y="57"/>
                    <a:pt x="64" y="57"/>
                  </a:cubicBezTo>
                  <a:cubicBezTo>
                    <a:pt x="65" y="57"/>
                    <a:pt x="65" y="57"/>
                    <a:pt x="65" y="57"/>
                  </a:cubicBezTo>
                  <a:cubicBezTo>
                    <a:pt x="65" y="57"/>
                    <a:pt x="65" y="58"/>
                    <a:pt x="65" y="58"/>
                  </a:cubicBezTo>
                  <a:cubicBezTo>
                    <a:pt x="65" y="59"/>
                    <a:pt x="65" y="60"/>
                    <a:pt x="65" y="60"/>
                  </a:cubicBezTo>
                  <a:cubicBezTo>
                    <a:pt x="65" y="61"/>
                    <a:pt x="65" y="62"/>
                    <a:pt x="65" y="62"/>
                  </a:cubicBezTo>
                  <a:cubicBezTo>
                    <a:pt x="65" y="63"/>
                    <a:pt x="65" y="63"/>
                    <a:pt x="65" y="64"/>
                  </a:cubicBezTo>
                  <a:cubicBezTo>
                    <a:pt x="65" y="64"/>
                    <a:pt x="65" y="64"/>
                    <a:pt x="64" y="64"/>
                  </a:cubicBezTo>
                  <a:cubicBezTo>
                    <a:pt x="64" y="64"/>
                    <a:pt x="64" y="64"/>
                    <a:pt x="64" y="64"/>
                  </a:cubicBezTo>
                  <a:cubicBezTo>
                    <a:pt x="37" y="64"/>
                    <a:pt x="37" y="64"/>
                    <a:pt x="37" y="64"/>
                  </a:cubicBezTo>
                  <a:cubicBezTo>
                    <a:pt x="37" y="64"/>
                    <a:pt x="37" y="64"/>
                    <a:pt x="37" y="64"/>
                  </a:cubicBezTo>
                  <a:cubicBezTo>
                    <a:pt x="36" y="64"/>
                    <a:pt x="36" y="64"/>
                    <a:pt x="36" y="64"/>
                  </a:cubicBezTo>
                  <a:cubicBezTo>
                    <a:pt x="36" y="64"/>
                    <a:pt x="36" y="63"/>
                    <a:pt x="36" y="62"/>
                  </a:cubicBezTo>
                  <a:cubicBezTo>
                    <a:pt x="36" y="62"/>
                    <a:pt x="36" y="61"/>
                    <a:pt x="36" y="60"/>
                  </a:cubicBezTo>
                  <a:cubicBezTo>
                    <a:pt x="36" y="60"/>
                    <a:pt x="36" y="59"/>
                    <a:pt x="36" y="58"/>
                  </a:cubicBezTo>
                  <a:cubicBezTo>
                    <a:pt x="36" y="58"/>
                    <a:pt x="36" y="58"/>
                    <a:pt x="36" y="57"/>
                  </a:cubicBezTo>
                  <a:cubicBezTo>
                    <a:pt x="36" y="57"/>
                    <a:pt x="36" y="57"/>
                    <a:pt x="37" y="57"/>
                  </a:cubicBezTo>
                  <a:cubicBezTo>
                    <a:pt x="37" y="57"/>
                    <a:pt x="37" y="57"/>
                    <a:pt x="37" y="57"/>
                  </a:cubicBezTo>
                  <a:cubicBezTo>
                    <a:pt x="46" y="57"/>
                    <a:pt x="46" y="57"/>
                    <a:pt x="46" y="57"/>
                  </a:cubicBezTo>
                  <a:cubicBezTo>
                    <a:pt x="46" y="26"/>
                    <a:pt x="46" y="26"/>
                    <a:pt x="46" y="26"/>
                  </a:cubicBezTo>
                  <a:cubicBezTo>
                    <a:pt x="39" y="30"/>
                    <a:pt x="39" y="30"/>
                    <a:pt x="39" y="30"/>
                  </a:cubicBezTo>
                  <a:cubicBezTo>
                    <a:pt x="38" y="30"/>
                    <a:pt x="37" y="31"/>
                    <a:pt x="37" y="31"/>
                  </a:cubicBezTo>
                  <a:cubicBezTo>
                    <a:pt x="37" y="31"/>
                    <a:pt x="37" y="31"/>
                    <a:pt x="37" y="31"/>
                  </a:cubicBezTo>
                  <a:cubicBezTo>
                    <a:pt x="37" y="31"/>
                    <a:pt x="36" y="30"/>
                    <a:pt x="36" y="30"/>
                  </a:cubicBezTo>
                  <a:cubicBezTo>
                    <a:pt x="36" y="29"/>
                    <a:pt x="36" y="28"/>
                    <a:pt x="36" y="28"/>
                  </a:cubicBezTo>
                  <a:cubicBezTo>
                    <a:pt x="36" y="26"/>
                    <a:pt x="36" y="25"/>
                    <a:pt x="36" y="25"/>
                  </a:cubicBezTo>
                  <a:close/>
                  <a:moveTo>
                    <a:pt x="65" y="114"/>
                  </a:moveTo>
                  <a:cubicBezTo>
                    <a:pt x="65" y="117"/>
                    <a:pt x="64" y="120"/>
                    <a:pt x="62" y="122"/>
                  </a:cubicBezTo>
                  <a:cubicBezTo>
                    <a:pt x="61" y="124"/>
                    <a:pt x="59" y="126"/>
                    <a:pt x="57" y="127"/>
                  </a:cubicBezTo>
                  <a:cubicBezTo>
                    <a:pt x="55" y="128"/>
                    <a:pt x="52" y="129"/>
                    <a:pt x="49" y="129"/>
                  </a:cubicBezTo>
                  <a:cubicBezTo>
                    <a:pt x="46" y="129"/>
                    <a:pt x="43" y="128"/>
                    <a:pt x="41" y="127"/>
                  </a:cubicBezTo>
                  <a:cubicBezTo>
                    <a:pt x="39" y="126"/>
                    <a:pt x="37" y="124"/>
                    <a:pt x="35" y="122"/>
                  </a:cubicBezTo>
                  <a:cubicBezTo>
                    <a:pt x="34" y="121"/>
                    <a:pt x="33" y="118"/>
                    <a:pt x="33" y="115"/>
                  </a:cubicBezTo>
                  <a:cubicBezTo>
                    <a:pt x="32" y="112"/>
                    <a:pt x="32" y="108"/>
                    <a:pt x="32" y="105"/>
                  </a:cubicBezTo>
                  <a:cubicBezTo>
                    <a:pt x="32" y="101"/>
                    <a:pt x="32" y="97"/>
                    <a:pt x="33" y="94"/>
                  </a:cubicBezTo>
                  <a:cubicBezTo>
                    <a:pt x="33" y="91"/>
                    <a:pt x="35" y="89"/>
                    <a:pt x="36" y="87"/>
                  </a:cubicBezTo>
                  <a:cubicBezTo>
                    <a:pt x="37" y="85"/>
                    <a:pt x="39" y="83"/>
                    <a:pt x="41" y="81"/>
                  </a:cubicBezTo>
                  <a:cubicBezTo>
                    <a:pt x="43" y="80"/>
                    <a:pt x="46" y="80"/>
                    <a:pt x="49" y="80"/>
                  </a:cubicBezTo>
                  <a:cubicBezTo>
                    <a:pt x="53" y="80"/>
                    <a:pt x="55" y="80"/>
                    <a:pt x="58" y="81"/>
                  </a:cubicBezTo>
                  <a:cubicBezTo>
                    <a:pt x="60" y="83"/>
                    <a:pt x="62" y="84"/>
                    <a:pt x="63" y="86"/>
                  </a:cubicBezTo>
                  <a:cubicBezTo>
                    <a:pt x="64" y="88"/>
                    <a:pt x="65" y="90"/>
                    <a:pt x="65" y="94"/>
                  </a:cubicBezTo>
                  <a:cubicBezTo>
                    <a:pt x="66" y="97"/>
                    <a:pt x="66" y="100"/>
                    <a:pt x="66" y="104"/>
                  </a:cubicBezTo>
                  <a:cubicBezTo>
                    <a:pt x="67" y="108"/>
                    <a:pt x="66" y="111"/>
                    <a:pt x="65" y="114"/>
                  </a:cubicBezTo>
                  <a:close/>
                  <a:moveTo>
                    <a:pt x="103" y="126"/>
                  </a:moveTo>
                  <a:cubicBezTo>
                    <a:pt x="103" y="126"/>
                    <a:pt x="103" y="126"/>
                    <a:pt x="103" y="127"/>
                  </a:cubicBezTo>
                  <a:cubicBezTo>
                    <a:pt x="103" y="127"/>
                    <a:pt x="103" y="128"/>
                    <a:pt x="102" y="128"/>
                  </a:cubicBezTo>
                  <a:cubicBezTo>
                    <a:pt x="101" y="128"/>
                    <a:pt x="101" y="128"/>
                    <a:pt x="101" y="128"/>
                  </a:cubicBezTo>
                  <a:cubicBezTo>
                    <a:pt x="75" y="128"/>
                    <a:pt x="75" y="128"/>
                    <a:pt x="75" y="128"/>
                  </a:cubicBezTo>
                  <a:cubicBezTo>
                    <a:pt x="74" y="128"/>
                    <a:pt x="74" y="128"/>
                    <a:pt x="74" y="128"/>
                  </a:cubicBezTo>
                  <a:cubicBezTo>
                    <a:pt x="74" y="127"/>
                    <a:pt x="74" y="127"/>
                    <a:pt x="74" y="127"/>
                  </a:cubicBezTo>
                  <a:cubicBezTo>
                    <a:pt x="74" y="127"/>
                    <a:pt x="74" y="126"/>
                    <a:pt x="74" y="126"/>
                  </a:cubicBezTo>
                  <a:cubicBezTo>
                    <a:pt x="74" y="125"/>
                    <a:pt x="74" y="124"/>
                    <a:pt x="74" y="124"/>
                  </a:cubicBezTo>
                  <a:cubicBezTo>
                    <a:pt x="74" y="123"/>
                    <a:pt x="74" y="122"/>
                    <a:pt x="74" y="122"/>
                  </a:cubicBezTo>
                  <a:cubicBezTo>
                    <a:pt x="74" y="121"/>
                    <a:pt x="74" y="121"/>
                    <a:pt x="74" y="121"/>
                  </a:cubicBezTo>
                  <a:cubicBezTo>
                    <a:pt x="74" y="121"/>
                    <a:pt x="74" y="120"/>
                    <a:pt x="74" y="120"/>
                  </a:cubicBezTo>
                  <a:cubicBezTo>
                    <a:pt x="75" y="120"/>
                    <a:pt x="75" y="120"/>
                    <a:pt x="75" y="120"/>
                  </a:cubicBezTo>
                  <a:cubicBezTo>
                    <a:pt x="84" y="120"/>
                    <a:pt x="84" y="120"/>
                    <a:pt x="84" y="120"/>
                  </a:cubicBezTo>
                  <a:cubicBezTo>
                    <a:pt x="84" y="89"/>
                    <a:pt x="84" y="89"/>
                    <a:pt x="84" y="89"/>
                  </a:cubicBezTo>
                  <a:cubicBezTo>
                    <a:pt x="76" y="94"/>
                    <a:pt x="76" y="94"/>
                    <a:pt x="76" y="94"/>
                  </a:cubicBezTo>
                  <a:cubicBezTo>
                    <a:pt x="76" y="94"/>
                    <a:pt x="75" y="94"/>
                    <a:pt x="75" y="94"/>
                  </a:cubicBezTo>
                  <a:cubicBezTo>
                    <a:pt x="74" y="94"/>
                    <a:pt x="74" y="94"/>
                    <a:pt x="74" y="94"/>
                  </a:cubicBezTo>
                  <a:cubicBezTo>
                    <a:pt x="74" y="94"/>
                    <a:pt x="74" y="94"/>
                    <a:pt x="74" y="93"/>
                  </a:cubicBezTo>
                  <a:cubicBezTo>
                    <a:pt x="74" y="92"/>
                    <a:pt x="74" y="92"/>
                    <a:pt x="74" y="91"/>
                  </a:cubicBezTo>
                  <a:cubicBezTo>
                    <a:pt x="74" y="90"/>
                    <a:pt x="74" y="90"/>
                    <a:pt x="74" y="90"/>
                  </a:cubicBezTo>
                  <a:cubicBezTo>
                    <a:pt x="74" y="89"/>
                    <a:pt x="74" y="89"/>
                    <a:pt x="74" y="89"/>
                  </a:cubicBezTo>
                  <a:cubicBezTo>
                    <a:pt x="74" y="89"/>
                    <a:pt x="74" y="88"/>
                    <a:pt x="74" y="88"/>
                  </a:cubicBezTo>
                  <a:cubicBezTo>
                    <a:pt x="75" y="87"/>
                    <a:pt x="75" y="87"/>
                    <a:pt x="75" y="87"/>
                  </a:cubicBezTo>
                  <a:cubicBezTo>
                    <a:pt x="85" y="81"/>
                    <a:pt x="85" y="81"/>
                    <a:pt x="85" y="81"/>
                  </a:cubicBezTo>
                  <a:cubicBezTo>
                    <a:pt x="85" y="81"/>
                    <a:pt x="85" y="81"/>
                    <a:pt x="86" y="81"/>
                  </a:cubicBezTo>
                  <a:cubicBezTo>
                    <a:pt x="87" y="81"/>
                    <a:pt x="87" y="81"/>
                    <a:pt x="87" y="81"/>
                  </a:cubicBezTo>
                  <a:cubicBezTo>
                    <a:pt x="87" y="81"/>
                    <a:pt x="87" y="81"/>
                    <a:pt x="88" y="81"/>
                  </a:cubicBezTo>
                  <a:cubicBezTo>
                    <a:pt x="89" y="81"/>
                    <a:pt x="89" y="81"/>
                    <a:pt x="90" y="81"/>
                  </a:cubicBezTo>
                  <a:cubicBezTo>
                    <a:pt x="90" y="81"/>
                    <a:pt x="92" y="81"/>
                    <a:pt x="92" y="81"/>
                  </a:cubicBezTo>
                  <a:cubicBezTo>
                    <a:pt x="92" y="81"/>
                    <a:pt x="93" y="81"/>
                    <a:pt x="93" y="81"/>
                  </a:cubicBezTo>
                  <a:cubicBezTo>
                    <a:pt x="93" y="81"/>
                    <a:pt x="94" y="81"/>
                    <a:pt x="94" y="81"/>
                  </a:cubicBezTo>
                  <a:cubicBezTo>
                    <a:pt x="94" y="82"/>
                    <a:pt x="94" y="82"/>
                    <a:pt x="94" y="82"/>
                  </a:cubicBezTo>
                  <a:cubicBezTo>
                    <a:pt x="94" y="121"/>
                    <a:pt x="94" y="121"/>
                    <a:pt x="94" y="121"/>
                  </a:cubicBezTo>
                  <a:cubicBezTo>
                    <a:pt x="101" y="121"/>
                    <a:pt x="101" y="121"/>
                    <a:pt x="101" y="121"/>
                  </a:cubicBezTo>
                  <a:cubicBezTo>
                    <a:pt x="102" y="121"/>
                    <a:pt x="102" y="121"/>
                    <a:pt x="102" y="121"/>
                  </a:cubicBezTo>
                  <a:cubicBezTo>
                    <a:pt x="103" y="122"/>
                    <a:pt x="103" y="122"/>
                    <a:pt x="103" y="122"/>
                  </a:cubicBezTo>
                  <a:cubicBezTo>
                    <a:pt x="103" y="122"/>
                    <a:pt x="103" y="122"/>
                    <a:pt x="103" y="123"/>
                  </a:cubicBezTo>
                  <a:cubicBezTo>
                    <a:pt x="103" y="124"/>
                    <a:pt x="103" y="124"/>
                    <a:pt x="103" y="125"/>
                  </a:cubicBezTo>
                  <a:cubicBezTo>
                    <a:pt x="103" y="125"/>
                    <a:pt x="103" y="126"/>
                    <a:pt x="103" y="126"/>
                  </a:cubicBezTo>
                  <a:close/>
                  <a:moveTo>
                    <a:pt x="103" y="49"/>
                  </a:moveTo>
                  <a:cubicBezTo>
                    <a:pt x="103" y="53"/>
                    <a:pt x="102" y="55"/>
                    <a:pt x="100" y="57"/>
                  </a:cubicBezTo>
                  <a:cubicBezTo>
                    <a:pt x="99" y="59"/>
                    <a:pt x="97" y="61"/>
                    <a:pt x="95" y="62"/>
                  </a:cubicBezTo>
                  <a:cubicBezTo>
                    <a:pt x="93" y="64"/>
                    <a:pt x="90" y="64"/>
                    <a:pt x="87" y="64"/>
                  </a:cubicBezTo>
                  <a:cubicBezTo>
                    <a:pt x="83" y="64"/>
                    <a:pt x="81" y="64"/>
                    <a:pt x="78" y="62"/>
                  </a:cubicBezTo>
                  <a:cubicBezTo>
                    <a:pt x="76" y="61"/>
                    <a:pt x="74" y="60"/>
                    <a:pt x="73" y="58"/>
                  </a:cubicBezTo>
                  <a:cubicBezTo>
                    <a:pt x="72" y="56"/>
                    <a:pt x="71" y="53"/>
                    <a:pt x="71" y="50"/>
                  </a:cubicBezTo>
                  <a:cubicBezTo>
                    <a:pt x="70" y="47"/>
                    <a:pt x="70" y="44"/>
                    <a:pt x="70" y="40"/>
                  </a:cubicBezTo>
                  <a:cubicBezTo>
                    <a:pt x="70" y="36"/>
                    <a:pt x="70" y="33"/>
                    <a:pt x="71" y="30"/>
                  </a:cubicBezTo>
                  <a:cubicBezTo>
                    <a:pt x="71" y="26"/>
                    <a:pt x="73" y="24"/>
                    <a:pt x="74" y="22"/>
                  </a:cubicBezTo>
                  <a:cubicBezTo>
                    <a:pt x="75" y="20"/>
                    <a:pt x="77" y="18"/>
                    <a:pt x="79" y="17"/>
                  </a:cubicBezTo>
                  <a:cubicBezTo>
                    <a:pt x="81" y="16"/>
                    <a:pt x="84" y="15"/>
                    <a:pt x="87" y="15"/>
                  </a:cubicBezTo>
                  <a:cubicBezTo>
                    <a:pt x="90" y="15"/>
                    <a:pt x="93" y="16"/>
                    <a:pt x="96" y="17"/>
                  </a:cubicBezTo>
                  <a:cubicBezTo>
                    <a:pt x="97" y="18"/>
                    <a:pt x="99" y="19"/>
                    <a:pt x="101" y="21"/>
                  </a:cubicBezTo>
                  <a:cubicBezTo>
                    <a:pt x="102" y="23"/>
                    <a:pt x="103" y="26"/>
                    <a:pt x="103" y="29"/>
                  </a:cubicBezTo>
                  <a:cubicBezTo>
                    <a:pt x="104" y="32"/>
                    <a:pt x="104" y="35"/>
                    <a:pt x="104" y="39"/>
                  </a:cubicBezTo>
                  <a:cubicBezTo>
                    <a:pt x="105" y="43"/>
                    <a:pt x="104" y="46"/>
                    <a:pt x="103" y="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nvGrpSpPr>
            <p:cNvPr id="119" name="Group 118">
              <a:extLst>
                <a:ext uri="{FF2B5EF4-FFF2-40B4-BE49-F238E27FC236}">
                  <a16:creationId xmlns:a16="http://schemas.microsoft.com/office/drawing/2014/main" id="{EB9021A7-267B-453C-9F19-3A1939399537}"/>
                </a:ext>
              </a:extLst>
            </p:cNvPr>
            <p:cNvGrpSpPr/>
            <p:nvPr/>
          </p:nvGrpSpPr>
          <p:grpSpPr>
            <a:xfrm>
              <a:off x="2514949" y="5290541"/>
              <a:ext cx="284339" cy="228502"/>
              <a:chOff x="2514949" y="5290541"/>
              <a:chExt cx="284339" cy="228502"/>
            </a:xfrm>
          </p:grpSpPr>
          <p:sp>
            <p:nvSpPr>
              <p:cNvPr id="290" name="Rectangle 56">
                <a:extLst>
                  <a:ext uri="{FF2B5EF4-FFF2-40B4-BE49-F238E27FC236}">
                    <a16:creationId xmlns:a16="http://schemas.microsoft.com/office/drawing/2014/main" id="{78BD22CF-052D-4971-9693-4B879A25564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1" name="Rectangle 57">
                <a:extLst>
                  <a:ext uri="{FF2B5EF4-FFF2-40B4-BE49-F238E27FC236}">
                    <a16:creationId xmlns:a16="http://schemas.microsoft.com/office/drawing/2014/main" id="{742566F4-8FD1-4D3A-A6E8-660850A23A24}"/>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2" name="Rectangle 58">
                <a:extLst>
                  <a:ext uri="{FF2B5EF4-FFF2-40B4-BE49-F238E27FC236}">
                    <a16:creationId xmlns:a16="http://schemas.microsoft.com/office/drawing/2014/main" id="{EAFF57AC-7B31-4E0A-A56A-64D9AB616091}"/>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3" name="Rectangle 59">
                <a:extLst>
                  <a:ext uri="{FF2B5EF4-FFF2-40B4-BE49-F238E27FC236}">
                    <a16:creationId xmlns:a16="http://schemas.microsoft.com/office/drawing/2014/main" id="{CB086BE4-2712-4BFA-AB90-C970FDE0089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4" name="Rectangle 60">
                <a:extLst>
                  <a:ext uri="{FF2B5EF4-FFF2-40B4-BE49-F238E27FC236}">
                    <a16:creationId xmlns:a16="http://schemas.microsoft.com/office/drawing/2014/main" id="{B84B2BD3-12BE-48CA-B44D-9716B8E17C1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5" name="Rectangle 61">
                <a:extLst>
                  <a:ext uri="{FF2B5EF4-FFF2-40B4-BE49-F238E27FC236}">
                    <a16:creationId xmlns:a16="http://schemas.microsoft.com/office/drawing/2014/main" id="{EB7859A5-6579-4856-8784-1F609DABEEF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6" name="Freeform 62">
                <a:extLst>
                  <a:ext uri="{FF2B5EF4-FFF2-40B4-BE49-F238E27FC236}">
                    <a16:creationId xmlns:a16="http://schemas.microsoft.com/office/drawing/2014/main" id="{EF76A8BE-BBD5-4C04-BBBA-D656B22B871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7" name="Freeform 63">
                <a:extLst>
                  <a:ext uri="{FF2B5EF4-FFF2-40B4-BE49-F238E27FC236}">
                    <a16:creationId xmlns:a16="http://schemas.microsoft.com/office/drawing/2014/main" id="{2595BF1E-AD56-4EE6-83AC-0CED5146C70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8" name="Freeform 64">
                <a:extLst>
                  <a:ext uri="{FF2B5EF4-FFF2-40B4-BE49-F238E27FC236}">
                    <a16:creationId xmlns:a16="http://schemas.microsoft.com/office/drawing/2014/main" id="{7116BDB5-745F-4F97-9B76-5176A075FB7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cxnSp>
          <p:nvCxnSpPr>
            <p:cNvPr id="343" name="Straight Connector 342">
              <a:extLst>
                <a:ext uri="{FF2B5EF4-FFF2-40B4-BE49-F238E27FC236}">
                  <a16:creationId xmlns:a16="http://schemas.microsoft.com/office/drawing/2014/main" id="{E950407C-FD14-468A-B8D9-3AFB90D95110}"/>
                </a:ext>
              </a:extLst>
            </p:cNvPr>
            <p:cNvCxnSpPr>
              <a:stCxn id="311" idx="1"/>
              <a:endCxn id="301" idx="3"/>
            </p:cNvCxnSpPr>
            <p:nvPr/>
          </p:nvCxnSpPr>
          <p:spPr>
            <a:xfrm flipH="1">
              <a:off x="4907597" y="5218164"/>
              <a:ext cx="268306" cy="1887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D1EB9DFE-FCCF-4F3C-BD45-D2007563C6DF}"/>
                </a:ext>
              </a:extLst>
            </p:cNvPr>
            <p:cNvCxnSpPr>
              <a:cxnSpLocks/>
              <a:stCxn id="321" idx="1"/>
            </p:cNvCxnSpPr>
            <p:nvPr/>
          </p:nvCxnSpPr>
          <p:spPr>
            <a:xfrm flipH="1">
              <a:off x="4903439" y="5401494"/>
              <a:ext cx="272464" cy="469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15139D1-D121-409F-91A7-59DBB8E9AC3D}"/>
                </a:ext>
              </a:extLst>
            </p:cNvPr>
            <p:cNvCxnSpPr>
              <a:cxnSpLocks/>
              <a:stCxn id="331" idx="1"/>
            </p:cNvCxnSpPr>
            <p:nvPr/>
          </p:nvCxnSpPr>
          <p:spPr>
            <a:xfrm flipH="1" flipV="1">
              <a:off x="4903439" y="5406186"/>
              <a:ext cx="272464" cy="17863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0" name="Group 309">
              <a:extLst>
                <a:ext uri="{FF2B5EF4-FFF2-40B4-BE49-F238E27FC236}">
                  <a16:creationId xmlns:a16="http://schemas.microsoft.com/office/drawing/2014/main" id="{496B6D45-829B-4C94-B2E5-305DBFD4B4B6}"/>
                </a:ext>
              </a:extLst>
            </p:cNvPr>
            <p:cNvGrpSpPr/>
            <p:nvPr/>
          </p:nvGrpSpPr>
          <p:grpSpPr>
            <a:xfrm>
              <a:off x="5175903" y="5136111"/>
              <a:ext cx="204208" cy="164106"/>
              <a:chOff x="2514949" y="5290541"/>
              <a:chExt cx="284339" cy="228502"/>
            </a:xfrm>
          </p:grpSpPr>
          <p:sp>
            <p:nvSpPr>
              <p:cNvPr id="311" name="Rectangle 56">
                <a:extLst>
                  <a:ext uri="{FF2B5EF4-FFF2-40B4-BE49-F238E27FC236}">
                    <a16:creationId xmlns:a16="http://schemas.microsoft.com/office/drawing/2014/main" id="{74FD4343-7FDF-4972-8B14-02A4F95CF3A7}"/>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2" name="Rectangle 57">
                <a:extLst>
                  <a:ext uri="{FF2B5EF4-FFF2-40B4-BE49-F238E27FC236}">
                    <a16:creationId xmlns:a16="http://schemas.microsoft.com/office/drawing/2014/main" id="{3EDDA4D5-1D67-472B-AC17-FF81EC3EACB9}"/>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3" name="Rectangle 58">
                <a:extLst>
                  <a:ext uri="{FF2B5EF4-FFF2-40B4-BE49-F238E27FC236}">
                    <a16:creationId xmlns:a16="http://schemas.microsoft.com/office/drawing/2014/main" id="{96EB294A-20D3-4147-8C33-6FD4E6119316}"/>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4" name="Rectangle 59">
                <a:extLst>
                  <a:ext uri="{FF2B5EF4-FFF2-40B4-BE49-F238E27FC236}">
                    <a16:creationId xmlns:a16="http://schemas.microsoft.com/office/drawing/2014/main" id="{94DBA7D3-F68A-4606-885F-BC59BB32BB07}"/>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5" name="Rectangle 60">
                <a:extLst>
                  <a:ext uri="{FF2B5EF4-FFF2-40B4-BE49-F238E27FC236}">
                    <a16:creationId xmlns:a16="http://schemas.microsoft.com/office/drawing/2014/main" id="{61E97E5C-BA58-497B-8D6A-7379F59E60FE}"/>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6" name="Rectangle 61">
                <a:extLst>
                  <a:ext uri="{FF2B5EF4-FFF2-40B4-BE49-F238E27FC236}">
                    <a16:creationId xmlns:a16="http://schemas.microsoft.com/office/drawing/2014/main" id="{F9A56C47-ECAD-4129-B42D-6D64D4E9A2C5}"/>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7" name="Freeform 62">
                <a:extLst>
                  <a:ext uri="{FF2B5EF4-FFF2-40B4-BE49-F238E27FC236}">
                    <a16:creationId xmlns:a16="http://schemas.microsoft.com/office/drawing/2014/main" id="{F42F6446-0B36-4433-B905-4979E2ADA3B3}"/>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8" name="Freeform 63">
                <a:extLst>
                  <a:ext uri="{FF2B5EF4-FFF2-40B4-BE49-F238E27FC236}">
                    <a16:creationId xmlns:a16="http://schemas.microsoft.com/office/drawing/2014/main" id="{E3D064E2-0FB6-4BED-8C71-04D2DFFFBE4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19" name="Freeform 64">
                <a:extLst>
                  <a:ext uri="{FF2B5EF4-FFF2-40B4-BE49-F238E27FC236}">
                    <a16:creationId xmlns:a16="http://schemas.microsoft.com/office/drawing/2014/main" id="{6C9CCBB5-A60F-4D88-8223-F4975AF16E91}"/>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20" name="Group 319">
              <a:extLst>
                <a:ext uri="{FF2B5EF4-FFF2-40B4-BE49-F238E27FC236}">
                  <a16:creationId xmlns:a16="http://schemas.microsoft.com/office/drawing/2014/main" id="{7D9A67CC-5107-4837-8A79-9ADE41BF8EAB}"/>
                </a:ext>
              </a:extLst>
            </p:cNvPr>
            <p:cNvGrpSpPr/>
            <p:nvPr/>
          </p:nvGrpSpPr>
          <p:grpSpPr>
            <a:xfrm>
              <a:off x="5175903" y="5319441"/>
              <a:ext cx="204208" cy="164106"/>
              <a:chOff x="2514949" y="5290541"/>
              <a:chExt cx="284339" cy="228502"/>
            </a:xfrm>
          </p:grpSpPr>
          <p:sp>
            <p:nvSpPr>
              <p:cNvPr id="321" name="Rectangle 56">
                <a:extLst>
                  <a:ext uri="{FF2B5EF4-FFF2-40B4-BE49-F238E27FC236}">
                    <a16:creationId xmlns:a16="http://schemas.microsoft.com/office/drawing/2014/main" id="{880C7255-D3DB-45B7-B1EA-E92EA6ECEB3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2" name="Rectangle 57">
                <a:extLst>
                  <a:ext uri="{FF2B5EF4-FFF2-40B4-BE49-F238E27FC236}">
                    <a16:creationId xmlns:a16="http://schemas.microsoft.com/office/drawing/2014/main" id="{83844B09-6456-4A5B-92CA-4D5608D71F3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3" name="Rectangle 58">
                <a:extLst>
                  <a:ext uri="{FF2B5EF4-FFF2-40B4-BE49-F238E27FC236}">
                    <a16:creationId xmlns:a16="http://schemas.microsoft.com/office/drawing/2014/main" id="{20F5560A-C31E-4624-98BE-E596D0BE2740}"/>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4" name="Rectangle 59">
                <a:extLst>
                  <a:ext uri="{FF2B5EF4-FFF2-40B4-BE49-F238E27FC236}">
                    <a16:creationId xmlns:a16="http://schemas.microsoft.com/office/drawing/2014/main" id="{41AA3257-B781-4076-BC60-F1A18D237AE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5" name="Rectangle 60">
                <a:extLst>
                  <a:ext uri="{FF2B5EF4-FFF2-40B4-BE49-F238E27FC236}">
                    <a16:creationId xmlns:a16="http://schemas.microsoft.com/office/drawing/2014/main" id="{2770CF40-71CD-4174-8EB0-5B7D0716EABD}"/>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6" name="Rectangle 61">
                <a:extLst>
                  <a:ext uri="{FF2B5EF4-FFF2-40B4-BE49-F238E27FC236}">
                    <a16:creationId xmlns:a16="http://schemas.microsoft.com/office/drawing/2014/main" id="{5F552C7F-0E77-4423-89E0-3F456CB5CB4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7" name="Freeform 62">
                <a:extLst>
                  <a:ext uri="{FF2B5EF4-FFF2-40B4-BE49-F238E27FC236}">
                    <a16:creationId xmlns:a16="http://schemas.microsoft.com/office/drawing/2014/main" id="{0330C607-82F8-46B1-BFE6-EAA8B332B7FD}"/>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8" name="Freeform 63">
                <a:extLst>
                  <a:ext uri="{FF2B5EF4-FFF2-40B4-BE49-F238E27FC236}">
                    <a16:creationId xmlns:a16="http://schemas.microsoft.com/office/drawing/2014/main" id="{AAA84F75-F3A7-45C5-8AA1-28297BE9B9F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29" name="Freeform 64">
                <a:extLst>
                  <a:ext uri="{FF2B5EF4-FFF2-40B4-BE49-F238E27FC236}">
                    <a16:creationId xmlns:a16="http://schemas.microsoft.com/office/drawing/2014/main" id="{35797EF9-4D19-4EA2-99E7-B1047A79220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30" name="Group 329">
              <a:extLst>
                <a:ext uri="{FF2B5EF4-FFF2-40B4-BE49-F238E27FC236}">
                  <a16:creationId xmlns:a16="http://schemas.microsoft.com/office/drawing/2014/main" id="{92A96A5F-7290-4496-887D-B0DBD5D826BC}"/>
                </a:ext>
              </a:extLst>
            </p:cNvPr>
            <p:cNvGrpSpPr/>
            <p:nvPr/>
          </p:nvGrpSpPr>
          <p:grpSpPr>
            <a:xfrm>
              <a:off x="5175903" y="5502771"/>
              <a:ext cx="204208" cy="164106"/>
              <a:chOff x="2514949" y="5290541"/>
              <a:chExt cx="284339" cy="228502"/>
            </a:xfrm>
          </p:grpSpPr>
          <p:sp>
            <p:nvSpPr>
              <p:cNvPr id="331" name="Rectangle 56">
                <a:extLst>
                  <a:ext uri="{FF2B5EF4-FFF2-40B4-BE49-F238E27FC236}">
                    <a16:creationId xmlns:a16="http://schemas.microsoft.com/office/drawing/2014/main" id="{6B9BC65E-C106-4DC9-82C7-68206BF22F2D}"/>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2" name="Rectangle 57">
                <a:extLst>
                  <a:ext uri="{FF2B5EF4-FFF2-40B4-BE49-F238E27FC236}">
                    <a16:creationId xmlns:a16="http://schemas.microsoft.com/office/drawing/2014/main" id="{BE200CAD-B938-4817-95A3-E6607256339B}"/>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3" name="Rectangle 58">
                <a:extLst>
                  <a:ext uri="{FF2B5EF4-FFF2-40B4-BE49-F238E27FC236}">
                    <a16:creationId xmlns:a16="http://schemas.microsoft.com/office/drawing/2014/main" id="{996C2919-D489-434E-9E2F-72C3D5D4D9DB}"/>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4" name="Rectangle 59">
                <a:extLst>
                  <a:ext uri="{FF2B5EF4-FFF2-40B4-BE49-F238E27FC236}">
                    <a16:creationId xmlns:a16="http://schemas.microsoft.com/office/drawing/2014/main" id="{7A9355EC-176C-4EEC-BE4B-FCA9E502FC9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5" name="Rectangle 60">
                <a:extLst>
                  <a:ext uri="{FF2B5EF4-FFF2-40B4-BE49-F238E27FC236}">
                    <a16:creationId xmlns:a16="http://schemas.microsoft.com/office/drawing/2014/main" id="{3E055000-45F3-426A-84BE-C586DF25007B}"/>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6" name="Rectangle 61">
                <a:extLst>
                  <a:ext uri="{FF2B5EF4-FFF2-40B4-BE49-F238E27FC236}">
                    <a16:creationId xmlns:a16="http://schemas.microsoft.com/office/drawing/2014/main" id="{0C7572ED-B9B6-4682-B092-FE091E1EC2C4}"/>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7" name="Freeform 62">
                <a:extLst>
                  <a:ext uri="{FF2B5EF4-FFF2-40B4-BE49-F238E27FC236}">
                    <a16:creationId xmlns:a16="http://schemas.microsoft.com/office/drawing/2014/main" id="{6A88D57A-D9F5-4C80-A1A9-C261A8321187}"/>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8" name="Freeform 63">
                <a:extLst>
                  <a:ext uri="{FF2B5EF4-FFF2-40B4-BE49-F238E27FC236}">
                    <a16:creationId xmlns:a16="http://schemas.microsoft.com/office/drawing/2014/main" id="{524079F7-9828-4C0B-95E7-7D419B18B37E}"/>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39" name="Freeform 64">
                <a:extLst>
                  <a:ext uri="{FF2B5EF4-FFF2-40B4-BE49-F238E27FC236}">
                    <a16:creationId xmlns:a16="http://schemas.microsoft.com/office/drawing/2014/main" id="{1D95DEA9-01F3-4F48-9B80-26D842A3AD16}"/>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300" name="Group 299">
              <a:extLst>
                <a:ext uri="{FF2B5EF4-FFF2-40B4-BE49-F238E27FC236}">
                  <a16:creationId xmlns:a16="http://schemas.microsoft.com/office/drawing/2014/main" id="{58A603CA-2B1F-429B-856B-91D6215F92BA}"/>
                </a:ext>
              </a:extLst>
            </p:cNvPr>
            <p:cNvGrpSpPr/>
            <p:nvPr/>
          </p:nvGrpSpPr>
          <p:grpSpPr>
            <a:xfrm>
              <a:off x="4623258" y="5292688"/>
              <a:ext cx="284339" cy="228502"/>
              <a:chOff x="2514949" y="5290541"/>
              <a:chExt cx="284339" cy="228502"/>
            </a:xfrm>
          </p:grpSpPr>
          <p:sp>
            <p:nvSpPr>
              <p:cNvPr id="301" name="Rectangle 56">
                <a:extLst>
                  <a:ext uri="{FF2B5EF4-FFF2-40B4-BE49-F238E27FC236}">
                    <a16:creationId xmlns:a16="http://schemas.microsoft.com/office/drawing/2014/main" id="{301B761B-84E1-48D8-A96D-9AA88EB9841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2" name="Rectangle 57">
                <a:extLst>
                  <a:ext uri="{FF2B5EF4-FFF2-40B4-BE49-F238E27FC236}">
                    <a16:creationId xmlns:a16="http://schemas.microsoft.com/office/drawing/2014/main" id="{EA1383E2-175B-4D82-AC37-D12AA132ED92}"/>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3" name="Rectangle 58">
                <a:extLst>
                  <a:ext uri="{FF2B5EF4-FFF2-40B4-BE49-F238E27FC236}">
                    <a16:creationId xmlns:a16="http://schemas.microsoft.com/office/drawing/2014/main" id="{CE536714-23C4-4120-9E8E-9B531E115E5D}"/>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4" name="Rectangle 59">
                <a:extLst>
                  <a:ext uri="{FF2B5EF4-FFF2-40B4-BE49-F238E27FC236}">
                    <a16:creationId xmlns:a16="http://schemas.microsoft.com/office/drawing/2014/main" id="{5EEF1F9D-304E-41D0-9B33-479FFF1EAC8C}"/>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5" name="Rectangle 60">
                <a:extLst>
                  <a:ext uri="{FF2B5EF4-FFF2-40B4-BE49-F238E27FC236}">
                    <a16:creationId xmlns:a16="http://schemas.microsoft.com/office/drawing/2014/main" id="{22199CED-0526-4ACA-B032-A6A293FE72FA}"/>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6" name="Rectangle 61">
                <a:extLst>
                  <a:ext uri="{FF2B5EF4-FFF2-40B4-BE49-F238E27FC236}">
                    <a16:creationId xmlns:a16="http://schemas.microsoft.com/office/drawing/2014/main" id="{A7033C60-1D74-48CD-B1DC-4C5CC6A56A29}"/>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7" name="Freeform 62">
                <a:extLst>
                  <a:ext uri="{FF2B5EF4-FFF2-40B4-BE49-F238E27FC236}">
                    <a16:creationId xmlns:a16="http://schemas.microsoft.com/office/drawing/2014/main" id="{4304C6B5-3025-4AB4-B69B-7EADBFE8C6BA}"/>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8" name="Freeform 63">
                <a:extLst>
                  <a:ext uri="{FF2B5EF4-FFF2-40B4-BE49-F238E27FC236}">
                    <a16:creationId xmlns:a16="http://schemas.microsoft.com/office/drawing/2014/main" id="{9A8BFC4A-2603-4F57-A329-9687474FE1A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9" name="Freeform 64">
                <a:extLst>
                  <a:ext uri="{FF2B5EF4-FFF2-40B4-BE49-F238E27FC236}">
                    <a16:creationId xmlns:a16="http://schemas.microsoft.com/office/drawing/2014/main" id="{64690CC9-83D6-40A3-879E-66B2E0AAF86B}"/>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350" name="Rectangle 47">
              <a:extLst>
                <a:ext uri="{FF2B5EF4-FFF2-40B4-BE49-F238E27FC236}">
                  <a16:creationId xmlns:a16="http://schemas.microsoft.com/office/drawing/2014/main" id="{D37DFFCB-256B-4567-9BB5-7309C8A4F1E3}"/>
                </a:ext>
              </a:extLst>
            </p:cNvPr>
            <p:cNvSpPr>
              <a:spLocks noChangeArrowheads="1"/>
            </p:cNvSpPr>
            <p:nvPr/>
          </p:nvSpPr>
          <p:spPr bwMode="auto">
            <a:xfrm>
              <a:off x="2604284" y="6005909"/>
              <a:ext cx="698406"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Stores in </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blob storage</a:t>
              </a:r>
            </a:p>
          </p:txBody>
        </p:sp>
        <p:sp>
          <p:nvSpPr>
            <p:cNvPr id="351" name="Rectangle 47">
              <a:extLst>
                <a:ext uri="{FF2B5EF4-FFF2-40B4-BE49-F238E27FC236}">
                  <a16:creationId xmlns:a16="http://schemas.microsoft.com/office/drawing/2014/main" id="{758E0FD9-4D29-4BD9-858E-C95B3081D61D}"/>
                </a:ext>
              </a:extLst>
            </p:cNvPr>
            <p:cNvSpPr>
              <a:spLocks noChangeArrowheads="1"/>
            </p:cNvSpPr>
            <p:nvPr/>
          </p:nvSpPr>
          <p:spPr bwMode="auto">
            <a:xfrm>
              <a:off x="4556262" y="6005909"/>
              <a:ext cx="88323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Produces scaled</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images</a:t>
              </a:r>
            </a:p>
          </p:txBody>
        </p:sp>
      </p:grpSp>
      <p:grpSp>
        <p:nvGrpSpPr>
          <p:cNvPr id="448" name="Group 447">
            <a:extLst>
              <a:ext uri="{FF2B5EF4-FFF2-40B4-BE49-F238E27FC236}">
                <a16:creationId xmlns:a16="http://schemas.microsoft.com/office/drawing/2014/main" id="{9CE69F5A-A6C2-46D1-8E1B-D3B888AC485C}"/>
              </a:ext>
            </a:extLst>
          </p:cNvPr>
          <p:cNvGrpSpPr/>
          <p:nvPr/>
        </p:nvGrpSpPr>
        <p:grpSpPr>
          <a:xfrm>
            <a:off x="407639" y="1194045"/>
            <a:ext cx="5619168" cy="2230969"/>
            <a:chOff x="6240725" y="1916792"/>
            <a:chExt cx="5733470" cy="2276351"/>
          </a:xfrm>
        </p:grpSpPr>
        <p:sp>
          <p:nvSpPr>
            <p:cNvPr id="15" name="Rectangle 14">
              <a:extLst>
                <a:ext uri="{FF2B5EF4-FFF2-40B4-BE49-F238E27FC236}">
                  <a16:creationId xmlns:a16="http://schemas.microsoft.com/office/drawing/2014/main" id="{624CE282-52C3-43BF-9544-BCDCF761F82D}"/>
                </a:ext>
              </a:extLst>
            </p:cNvPr>
            <p:cNvSpPr/>
            <p:nvPr/>
          </p:nvSpPr>
          <p:spPr bwMode="auto">
            <a:xfrm>
              <a:off x="6240725"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Segoe UI Semilight"/>
                  <a:cs typeface="Segoe UI Semibold" panose="020B0702040204020203" pitchFamily="34" charset="0"/>
                </a:rPr>
                <a:t>Timer-based processing</a:t>
              </a:r>
            </a:p>
          </p:txBody>
        </p:sp>
        <p:sp>
          <p:nvSpPr>
            <p:cNvPr id="352" name="Rectangle 47">
              <a:extLst>
                <a:ext uri="{FF2B5EF4-FFF2-40B4-BE49-F238E27FC236}">
                  <a16:creationId xmlns:a16="http://schemas.microsoft.com/office/drawing/2014/main" id="{A016DE09-C949-4826-82FE-2C731598510E}"/>
                </a:ext>
              </a:extLst>
            </p:cNvPr>
            <p:cNvSpPr>
              <a:spLocks noChangeArrowheads="1"/>
            </p:cNvSpPr>
            <p:nvPr/>
          </p:nvSpPr>
          <p:spPr bwMode="auto">
            <a:xfrm>
              <a:off x="10887724" y="3774773"/>
              <a:ext cx="616626" cy="1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Clean table</a:t>
              </a:r>
            </a:p>
          </p:txBody>
        </p:sp>
        <p:sp>
          <p:nvSpPr>
            <p:cNvPr id="353" name="Rectangle 47">
              <a:extLst>
                <a:ext uri="{FF2B5EF4-FFF2-40B4-BE49-F238E27FC236}">
                  <a16:creationId xmlns:a16="http://schemas.microsoft.com/office/drawing/2014/main" id="{E7EC1039-2495-454F-843D-A87ED890D075}"/>
                </a:ext>
              </a:extLst>
            </p:cNvPr>
            <p:cNvSpPr>
              <a:spLocks noChangeArrowheads="1"/>
            </p:cNvSpPr>
            <p:nvPr/>
          </p:nvSpPr>
          <p:spPr bwMode="auto">
            <a:xfrm>
              <a:off x="6711022" y="3774773"/>
              <a:ext cx="44325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Every 15</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minutes</a:t>
              </a:r>
            </a:p>
          </p:txBody>
        </p:sp>
        <p:cxnSp>
          <p:nvCxnSpPr>
            <p:cNvPr id="354" name="Straight Arrow Connector 353">
              <a:extLst>
                <a:ext uri="{FF2B5EF4-FFF2-40B4-BE49-F238E27FC236}">
                  <a16:creationId xmlns:a16="http://schemas.microsoft.com/office/drawing/2014/main" id="{9084BA1B-3F02-4144-9F4D-05E3819E4A66}"/>
                </a:ext>
              </a:extLst>
            </p:cNvPr>
            <p:cNvCxnSpPr>
              <a:cxnSpLocks/>
            </p:cNvCxnSpPr>
            <p:nvPr/>
          </p:nvCxnSpPr>
          <p:spPr>
            <a:xfrm>
              <a:off x="7355130" y="3089583"/>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55" name="Rectangle: Rounded Corners 354">
              <a:extLst>
                <a:ext uri="{FF2B5EF4-FFF2-40B4-BE49-F238E27FC236}">
                  <a16:creationId xmlns:a16="http://schemas.microsoft.com/office/drawing/2014/main" id="{AD63F75C-2E4A-4CC0-A995-29E49D9FCA71}"/>
                </a:ext>
              </a:extLst>
            </p:cNvPr>
            <p:cNvSpPr/>
            <p:nvPr/>
          </p:nvSpPr>
          <p:spPr bwMode="auto">
            <a:xfrm>
              <a:off x="7914489" y="2640283"/>
              <a:ext cx="2183095"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6" name="Group 355">
              <a:extLst>
                <a:ext uri="{FF2B5EF4-FFF2-40B4-BE49-F238E27FC236}">
                  <a16:creationId xmlns:a16="http://schemas.microsoft.com/office/drawing/2014/main" id="{47A09E7C-50B9-4E5C-87CF-CEAD89B35496}"/>
                </a:ext>
              </a:extLst>
            </p:cNvPr>
            <p:cNvGrpSpPr/>
            <p:nvPr/>
          </p:nvGrpSpPr>
          <p:grpSpPr>
            <a:xfrm>
              <a:off x="7917950" y="2524829"/>
              <a:ext cx="452260" cy="417074"/>
              <a:chOff x="7989965" y="5173839"/>
              <a:chExt cx="308230" cy="284249"/>
            </a:xfrm>
          </p:grpSpPr>
          <p:sp>
            <p:nvSpPr>
              <p:cNvPr id="357" name="Rectangle 356">
                <a:extLst>
                  <a:ext uri="{FF2B5EF4-FFF2-40B4-BE49-F238E27FC236}">
                    <a16:creationId xmlns:a16="http://schemas.microsoft.com/office/drawing/2014/main" id="{33A508FE-39D6-4943-8A0B-A8E4A01ACD8D}"/>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58" name="Group 357">
                <a:extLst>
                  <a:ext uri="{FF2B5EF4-FFF2-40B4-BE49-F238E27FC236}">
                    <a16:creationId xmlns:a16="http://schemas.microsoft.com/office/drawing/2014/main" id="{3EDA1E25-5EEE-49D0-90F4-CB777F939AA1}"/>
                  </a:ext>
                </a:extLst>
              </p:cNvPr>
              <p:cNvGrpSpPr/>
              <p:nvPr/>
            </p:nvGrpSpPr>
            <p:grpSpPr>
              <a:xfrm>
                <a:off x="7989965" y="5173839"/>
                <a:ext cx="308230" cy="284249"/>
                <a:chOff x="7875624" y="5410159"/>
                <a:chExt cx="308230" cy="284249"/>
              </a:xfrm>
            </p:grpSpPr>
            <p:sp>
              <p:nvSpPr>
                <p:cNvPr id="359" name="Freeform 17">
                  <a:extLst>
                    <a:ext uri="{FF2B5EF4-FFF2-40B4-BE49-F238E27FC236}">
                      <a16:creationId xmlns:a16="http://schemas.microsoft.com/office/drawing/2014/main" id="{048E1557-061D-43C6-BA1F-E95EC92F73AC}"/>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360" name="Group 359">
                  <a:extLst>
                    <a:ext uri="{FF2B5EF4-FFF2-40B4-BE49-F238E27FC236}">
                      <a16:creationId xmlns:a16="http://schemas.microsoft.com/office/drawing/2014/main" id="{E058B922-0404-4E1B-8F94-E6AA593E50EB}"/>
                    </a:ext>
                  </a:extLst>
                </p:cNvPr>
                <p:cNvGrpSpPr/>
                <p:nvPr/>
              </p:nvGrpSpPr>
              <p:grpSpPr>
                <a:xfrm>
                  <a:off x="7875624" y="5410159"/>
                  <a:ext cx="308230" cy="284249"/>
                  <a:chOff x="7875624" y="5410159"/>
                  <a:chExt cx="308230" cy="284249"/>
                </a:xfrm>
              </p:grpSpPr>
              <p:sp>
                <p:nvSpPr>
                  <p:cNvPr id="361" name="Freeform 15">
                    <a:extLst>
                      <a:ext uri="{FF2B5EF4-FFF2-40B4-BE49-F238E27FC236}">
                        <a16:creationId xmlns:a16="http://schemas.microsoft.com/office/drawing/2014/main" id="{8C8EE485-9B72-48E9-83AF-3B56E1DC5FC2}"/>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2" name="Freeform 16">
                    <a:extLst>
                      <a:ext uri="{FF2B5EF4-FFF2-40B4-BE49-F238E27FC236}">
                        <a16:creationId xmlns:a16="http://schemas.microsoft.com/office/drawing/2014/main" id="{0FBD3154-6FFB-4EAD-AC2B-D0E23668A37F}"/>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63" name="Freeform 19">
                    <a:extLst>
                      <a:ext uri="{FF2B5EF4-FFF2-40B4-BE49-F238E27FC236}">
                        <a16:creationId xmlns:a16="http://schemas.microsoft.com/office/drawing/2014/main" id="{464D5A4E-97F9-4EA2-9089-5A7BDCACDB30}"/>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364" name="Straight Arrow Connector 363">
              <a:extLst>
                <a:ext uri="{FF2B5EF4-FFF2-40B4-BE49-F238E27FC236}">
                  <a16:creationId xmlns:a16="http://schemas.microsoft.com/office/drawing/2014/main" id="{F72A0408-89DA-43C3-852A-04462FDCB9FD}"/>
                </a:ext>
              </a:extLst>
            </p:cNvPr>
            <p:cNvCxnSpPr>
              <a:cxnSpLocks/>
            </p:cNvCxnSpPr>
            <p:nvPr/>
          </p:nvCxnSpPr>
          <p:spPr>
            <a:xfrm>
              <a:off x="10124063" y="3143516"/>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365" name="Rectangle 47">
              <a:extLst>
                <a:ext uri="{FF2B5EF4-FFF2-40B4-BE49-F238E27FC236}">
                  <a16:creationId xmlns:a16="http://schemas.microsoft.com/office/drawing/2014/main" id="{3DCF0CD5-ED59-418B-9C51-8D9A5578B328}"/>
                </a:ext>
              </a:extLst>
            </p:cNvPr>
            <p:cNvSpPr>
              <a:spLocks noChangeArrowheads="1"/>
            </p:cNvSpPr>
            <p:nvPr/>
          </p:nvSpPr>
          <p:spPr bwMode="auto">
            <a:xfrm>
              <a:off x="8382582" y="3774773"/>
              <a:ext cx="1463872" cy="1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Find and clean invalid data</a:t>
              </a:r>
            </a:p>
          </p:txBody>
        </p:sp>
        <p:sp>
          <p:nvSpPr>
            <p:cNvPr id="366" name="Rectangle: Rounded Corners 365">
              <a:extLst>
                <a:ext uri="{FF2B5EF4-FFF2-40B4-BE49-F238E27FC236}">
                  <a16:creationId xmlns:a16="http://schemas.microsoft.com/office/drawing/2014/main" id="{9CB035BB-7D89-405C-AA4B-45F28CC7367A}"/>
                </a:ext>
              </a:extLst>
            </p:cNvPr>
            <p:cNvSpPr/>
            <p:nvPr/>
          </p:nvSpPr>
          <p:spPr bwMode="auto">
            <a:xfrm>
              <a:off x="1070913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367" name="Group 366">
              <a:extLst>
                <a:ext uri="{FF2B5EF4-FFF2-40B4-BE49-F238E27FC236}">
                  <a16:creationId xmlns:a16="http://schemas.microsoft.com/office/drawing/2014/main" id="{A2863F50-0AAC-4C49-A26A-3BCB617F1B14}"/>
                </a:ext>
              </a:extLst>
            </p:cNvPr>
            <p:cNvGrpSpPr/>
            <p:nvPr/>
          </p:nvGrpSpPr>
          <p:grpSpPr>
            <a:xfrm>
              <a:off x="10904663" y="2851700"/>
              <a:ext cx="583805" cy="499815"/>
              <a:chOff x="5888038" y="3135313"/>
              <a:chExt cx="1125538" cy="963612"/>
            </a:xfrm>
          </p:grpSpPr>
          <p:sp>
            <p:nvSpPr>
              <p:cNvPr id="368" name="Freeform 21">
                <a:extLst>
                  <a:ext uri="{FF2B5EF4-FFF2-40B4-BE49-F238E27FC236}">
                    <a16:creationId xmlns:a16="http://schemas.microsoft.com/office/drawing/2014/main" id="{7A01D638-C6A0-4E4E-B711-E1B023DD374C}"/>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69" name="Freeform 22">
                <a:extLst>
                  <a:ext uri="{FF2B5EF4-FFF2-40B4-BE49-F238E27FC236}">
                    <a16:creationId xmlns:a16="http://schemas.microsoft.com/office/drawing/2014/main" id="{F9234607-A8C3-4956-846D-44070E63FAF4}"/>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0" name="Rectangle 369">
                <a:extLst>
                  <a:ext uri="{FF2B5EF4-FFF2-40B4-BE49-F238E27FC236}">
                    <a16:creationId xmlns:a16="http://schemas.microsoft.com/office/drawing/2014/main" id="{AC30A465-E8B7-4B48-A1A4-6BEA6412ECF4}"/>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1" name="Rectangle 370">
                <a:extLst>
                  <a:ext uri="{FF2B5EF4-FFF2-40B4-BE49-F238E27FC236}">
                    <a16:creationId xmlns:a16="http://schemas.microsoft.com/office/drawing/2014/main" id="{C20069BB-7532-4C2C-8C13-222E096ECAD8}"/>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2" name="Rectangle 371">
                <a:extLst>
                  <a:ext uri="{FF2B5EF4-FFF2-40B4-BE49-F238E27FC236}">
                    <a16:creationId xmlns:a16="http://schemas.microsoft.com/office/drawing/2014/main" id="{29A64320-3E70-4A5A-9602-240586EB2E4F}"/>
                  </a:ext>
                </a:extLst>
              </p:cNvPr>
              <p:cNvSpPr>
                <a:spLocks noChangeArrowheads="1"/>
              </p:cNvSpPr>
              <p:nvPr/>
            </p:nvSpPr>
            <p:spPr bwMode="auto">
              <a:xfrm>
                <a:off x="6311900"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3" name="Rectangle 372">
                <a:extLst>
                  <a:ext uri="{FF2B5EF4-FFF2-40B4-BE49-F238E27FC236}">
                    <a16:creationId xmlns:a16="http://schemas.microsoft.com/office/drawing/2014/main" id="{E31BB4B2-AE7D-4059-B1C9-3C183EB044C0}"/>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4" name="Rectangle 373">
                <a:extLst>
                  <a:ext uri="{FF2B5EF4-FFF2-40B4-BE49-F238E27FC236}">
                    <a16:creationId xmlns:a16="http://schemas.microsoft.com/office/drawing/2014/main" id="{AC9B8034-7533-4766-B9D7-0CC41684B7DB}"/>
                  </a:ext>
                </a:extLst>
              </p:cNvPr>
              <p:cNvSpPr>
                <a:spLocks noChangeArrowheads="1"/>
              </p:cNvSpPr>
              <p:nvPr/>
            </p:nvSpPr>
            <p:spPr bwMode="auto">
              <a:xfrm>
                <a:off x="6650038"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5" name="Rectangle 374">
                <a:extLst>
                  <a:ext uri="{FF2B5EF4-FFF2-40B4-BE49-F238E27FC236}">
                    <a16:creationId xmlns:a16="http://schemas.microsoft.com/office/drawing/2014/main" id="{7F93BE43-9318-4066-A96D-1BE2434A4EBF}"/>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6" name="Rectangle 375">
                <a:extLst>
                  <a:ext uri="{FF2B5EF4-FFF2-40B4-BE49-F238E27FC236}">
                    <a16:creationId xmlns:a16="http://schemas.microsoft.com/office/drawing/2014/main" id="{062A5078-3E05-473B-96AB-610CFD19B41E}"/>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7" name="Rectangle 376">
                <a:extLst>
                  <a:ext uri="{FF2B5EF4-FFF2-40B4-BE49-F238E27FC236}">
                    <a16:creationId xmlns:a16="http://schemas.microsoft.com/office/drawing/2014/main" id="{0D1011B9-643D-45F4-9DA4-E0742F0B43B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8" name="Rectangle 377">
                <a:extLst>
                  <a:ext uri="{FF2B5EF4-FFF2-40B4-BE49-F238E27FC236}">
                    <a16:creationId xmlns:a16="http://schemas.microsoft.com/office/drawing/2014/main" id="{EB512BE9-15BD-4CD4-9045-8095819D0B26}"/>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79" name="Rectangle 378">
                <a:extLst>
                  <a:ext uri="{FF2B5EF4-FFF2-40B4-BE49-F238E27FC236}">
                    <a16:creationId xmlns:a16="http://schemas.microsoft.com/office/drawing/2014/main" id="{D51B41DB-0CF4-471C-87FD-37AE223E4996}"/>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0" name="Rectangle 379">
                <a:extLst>
                  <a:ext uri="{FF2B5EF4-FFF2-40B4-BE49-F238E27FC236}">
                    <a16:creationId xmlns:a16="http://schemas.microsoft.com/office/drawing/2014/main" id="{10A3F862-CB78-4A92-93E4-29499F835472}"/>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1" name="Rectangle 380">
                <a:extLst>
                  <a:ext uri="{FF2B5EF4-FFF2-40B4-BE49-F238E27FC236}">
                    <a16:creationId xmlns:a16="http://schemas.microsoft.com/office/drawing/2014/main" id="{B77B1806-6248-46FC-91F5-3CCD03ED31E0}"/>
                  </a:ext>
                </a:extLst>
              </p:cNvPr>
              <p:cNvSpPr>
                <a:spLocks noChangeArrowheads="1"/>
              </p:cNvSpPr>
              <p:nvPr/>
            </p:nvSpPr>
            <p:spPr bwMode="auto">
              <a:xfrm>
                <a:off x="5973763" y="384333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2" name="Rectangle 381">
                <a:extLst>
                  <a:ext uri="{FF2B5EF4-FFF2-40B4-BE49-F238E27FC236}">
                    <a16:creationId xmlns:a16="http://schemas.microsoft.com/office/drawing/2014/main" id="{7902386E-B08D-41DB-801E-F3CC78984426}"/>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3" name="Rectangle 382">
                <a:extLst>
                  <a:ext uri="{FF2B5EF4-FFF2-40B4-BE49-F238E27FC236}">
                    <a16:creationId xmlns:a16="http://schemas.microsoft.com/office/drawing/2014/main" id="{02AA4D50-E5C5-439D-BE82-6EB50C0FB78B}"/>
                  </a:ext>
                </a:extLst>
              </p:cNvPr>
              <p:cNvSpPr>
                <a:spLocks noChangeArrowheads="1"/>
              </p:cNvSpPr>
              <p:nvPr/>
            </p:nvSpPr>
            <p:spPr bwMode="auto">
              <a:xfrm>
                <a:off x="6311900"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4" name="Rectangle 383">
                <a:extLst>
                  <a:ext uri="{FF2B5EF4-FFF2-40B4-BE49-F238E27FC236}">
                    <a16:creationId xmlns:a16="http://schemas.microsoft.com/office/drawing/2014/main" id="{88C06B86-2A5E-4B8A-83FF-4667CDBE567E}"/>
                  </a:ext>
                </a:extLst>
              </p:cNvPr>
              <p:cNvSpPr>
                <a:spLocks noChangeArrowheads="1"/>
              </p:cNvSpPr>
              <p:nvPr/>
            </p:nvSpPr>
            <p:spPr bwMode="auto">
              <a:xfrm>
                <a:off x="6650038"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5" name="Freeform 38">
                <a:extLst>
                  <a:ext uri="{FF2B5EF4-FFF2-40B4-BE49-F238E27FC236}">
                    <a16:creationId xmlns:a16="http://schemas.microsoft.com/office/drawing/2014/main" id="{FF7342E3-F635-4CB6-BE2C-6969BB762674}"/>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6" name="Freeform 39">
                <a:extLst>
                  <a:ext uri="{FF2B5EF4-FFF2-40B4-BE49-F238E27FC236}">
                    <a16:creationId xmlns:a16="http://schemas.microsoft.com/office/drawing/2014/main" id="{0B40414D-6DDF-43E9-9E96-614DD7B14C71}"/>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7" name="Freeform 40">
                <a:extLst>
                  <a:ext uri="{FF2B5EF4-FFF2-40B4-BE49-F238E27FC236}">
                    <a16:creationId xmlns:a16="http://schemas.microsoft.com/office/drawing/2014/main" id="{1D909EF1-EE8F-4B95-BDFE-1B9109B9F707}"/>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8" name="Freeform 41">
                <a:extLst>
                  <a:ext uri="{FF2B5EF4-FFF2-40B4-BE49-F238E27FC236}">
                    <a16:creationId xmlns:a16="http://schemas.microsoft.com/office/drawing/2014/main" id="{8C69E9B9-642C-47D5-A6FC-D7AA7880AF22}"/>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89" name="Freeform 42">
                <a:extLst>
                  <a:ext uri="{FF2B5EF4-FFF2-40B4-BE49-F238E27FC236}">
                    <a16:creationId xmlns:a16="http://schemas.microsoft.com/office/drawing/2014/main" id="{8CD5FB52-563F-4129-B163-454FBF6B3095}"/>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0" name="Freeform 43">
                <a:extLst>
                  <a:ext uri="{FF2B5EF4-FFF2-40B4-BE49-F238E27FC236}">
                    <a16:creationId xmlns:a16="http://schemas.microsoft.com/office/drawing/2014/main" id="{07ACA2B3-8FEE-4726-95F7-E69B11DF7E3D}"/>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1" name="Rectangle 390">
                <a:extLst>
                  <a:ext uri="{FF2B5EF4-FFF2-40B4-BE49-F238E27FC236}">
                    <a16:creationId xmlns:a16="http://schemas.microsoft.com/office/drawing/2014/main" id="{D831DF2F-7CF9-479D-BAC5-0C7F4DA6F930}"/>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2" name="Rectangle 391">
                <a:extLst>
                  <a:ext uri="{FF2B5EF4-FFF2-40B4-BE49-F238E27FC236}">
                    <a16:creationId xmlns:a16="http://schemas.microsoft.com/office/drawing/2014/main" id="{94130B90-8828-4AB1-A5BC-DAD32BCFA5BC}"/>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3" name="Rectangle 392">
                <a:extLst>
                  <a:ext uri="{FF2B5EF4-FFF2-40B4-BE49-F238E27FC236}">
                    <a16:creationId xmlns:a16="http://schemas.microsoft.com/office/drawing/2014/main" id="{EFAFF6A0-B43F-4FF6-B070-648D13078A52}"/>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4" name="Rectangle 393">
                <a:extLst>
                  <a:ext uri="{FF2B5EF4-FFF2-40B4-BE49-F238E27FC236}">
                    <a16:creationId xmlns:a16="http://schemas.microsoft.com/office/drawing/2014/main" id="{AA6530BE-46DB-43D1-A9A2-41A17A56094E}"/>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5" name="Freeform 48">
                <a:extLst>
                  <a:ext uri="{FF2B5EF4-FFF2-40B4-BE49-F238E27FC236}">
                    <a16:creationId xmlns:a16="http://schemas.microsoft.com/office/drawing/2014/main" id="{567BA44C-99A9-4AC4-AF82-2E83DD052949}"/>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6" name="Freeform 49">
                <a:extLst>
                  <a:ext uri="{FF2B5EF4-FFF2-40B4-BE49-F238E27FC236}">
                    <a16:creationId xmlns:a16="http://schemas.microsoft.com/office/drawing/2014/main" id="{B4B4971F-CEEF-4AD2-B249-F7746B14F463}"/>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427" name="Group 426">
              <a:extLst>
                <a:ext uri="{FF2B5EF4-FFF2-40B4-BE49-F238E27FC236}">
                  <a16:creationId xmlns:a16="http://schemas.microsoft.com/office/drawing/2014/main" id="{42F72F5A-3A59-4EDE-85C6-C1B0E636FCE4}"/>
                </a:ext>
              </a:extLst>
            </p:cNvPr>
            <p:cNvGrpSpPr/>
            <p:nvPr/>
          </p:nvGrpSpPr>
          <p:grpSpPr>
            <a:xfrm>
              <a:off x="6502049" y="2652225"/>
              <a:ext cx="858872" cy="854566"/>
              <a:chOff x="10534650" y="5259388"/>
              <a:chExt cx="633413" cy="630238"/>
            </a:xfrm>
          </p:grpSpPr>
          <p:sp>
            <p:nvSpPr>
              <p:cNvPr id="428" name="Oval 269">
                <a:extLst>
                  <a:ext uri="{FF2B5EF4-FFF2-40B4-BE49-F238E27FC236}">
                    <a16:creationId xmlns:a16="http://schemas.microsoft.com/office/drawing/2014/main" id="{D0455C24-9532-4910-87E4-373A22209AB0}"/>
                  </a:ext>
                </a:extLst>
              </p:cNvPr>
              <p:cNvSpPr>
                <a:spLocks noChangeArrowheads="1"/>
              </p:cNvSpPr>
              <p:nvPr/>
            </p:nvSpPr>
            <p:spPr bwMode="auto">
              <a:xfrm>
                <a:off x="10534650" y="5259388"/>
                <a:ext cx="633413" cy="6302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29" name="Oval 270">
                <a:extLst>
                  <a:ext uri="{FF2B5EF4-FFF2-40B4-BE49-F238E27FC236}">
                    <a16:creationId xmlns:a16="http://schemas.microsoft.com/office/drawing/2014/main" id="{CF3E567B-3FFD-424A-AD3C-3CBFA097344F}"/>
                  </a:ext>
                </a:extLst>
              </p:cNvPr>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30" name="Oval 271">
                <a:extLst>
                  <a:ext uri="{FF2B5EF4-FFF2-40B4-BE49-F238E27FC236}">
                    <a16:creationId xmlns:a16="http://schemas.microsoft.com/office/drawing/2014/main" id="{D0A53015-5BF1-4E11-956B-9FCCB756C95B}"/>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31" name="Line 272">
                <a:extLst>
                  <a:ext uri="{FF2B5EF4-FFF2-40B4-BE49-F238E27FC236}">
                    <a16:creationId xmlns:a16="http://schemas.microsoft.com/office/drawing/2014/main" id="{62C47CAE-B424-403D-948F-B235DD5549A7}"/>
                  </a:ext>
                </a:extLst>
              </p:cNvPr>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32" name="Line 273">
                <a:extLst>
                  <a:ext uri="{FF2B5EF4-FFF2-40B4-BE49-F238E27FC236}">
                    <a16:creationId xmlns:a16="http://schemas.microsoft.com/office/drawing/2014/main" id="{10D79980-453C-4878-B68A-EA4598DDE438}"/>
                  </a:ext>
                </a:extLst>
              </p:cNvPr>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33" name="Line 274">
                <a:extLst>
                  <a:ext uri="{FF2B5EF4-FFF2-40B4-BE49-F238E27FC236}">
                    <a16:creationId xmlns:a16="http://schemas.microsoft.com/office/drawing/2014/main" id="{5E1482D0-A8F1-4509-9750-DD1472511089}"/>
                  </a:ext>
                </a:extLst>
              </p:cNvPr>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34" name="Line 275">
                <a:extLst>
                  <a:ext uri="{FF2B5EF4-FFF2-40B4-BE49-F238E27FC236}">
                    <a16:creationId xmlns:a16="http://schemas.microsoft.com/office/drawing/2014/main" id="{B2BE6218-5640-4BA4-805F-F50EF9B7CB2E}"/>
                  </a:ext>
                </a:extLst>
              </p:cNvPr>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35" name="Line 276">
                <a:extLst>
                  <a:ext uri="{FF2B5EF4-FFF2-40B4-BE49-F238E27FC236}">
                    <a16:creationId xmlns:a16="http://schemas.microsoft.com/office/drawing/2014/main" id="{A0BB9273-0A4C-49FE-A168-0068453E821B}"/>
                  </a:ext>
                </a:extLst>
              </p:cNvPr>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36" name="Line 277">
                <a:extLst>
                  <a:ext uri="{FF2B5EF4-FFF2-40B4-BE49-F238E27FC236}">
                    <a16:creationId xmlns:a16="http://schemas.microsoft.com/office/drawing/2014/main" id="{4F844CBF-C561-4957-99DE-D026C7F6E3FA}"/>
                  </a:ext>
                </a:extLst>
              </p:cNvPr>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37" name="Oval 278">
                <a:extLst>
                  <a:ext uri="{FF2B5EF4-FFF2-40B4-BE49-F238E27FC236}">
                    <a16:creationId xmlns:a16="http://schemas.microsoft.com/office/drawing/2014/main" id="{9F51EBEB-1C75-468D-B0BC-B03B8A4EEDC1}"/>
                  </a:ext>
                </a:extLst>
              </p:cNvPr>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38" name="Oval 279">
                <a:extLst>
                  <a:ext uri="{FF2B5EF4-FFF2-40B4-BE49-F238E27FC236}">
                    <a16:creationId xmlns:a16="http://schemas.microsoft.com/office/drawing/2014/main" id="{FBC1D57A-A21D-47E8-9D8B-E6B786AB5FBD}"/>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39" name="Line 280">
                <a:extLst>
                  <a:ext uri="{FF2B5EF4-FFF2-40B4-BE49-F238E27FC236}">
                    <a16:creationId xmlns:a16="http://schemas.microsoft.com/office/drawing/2014/main" id="{3BC402A6-B25D-4418-85E5-3E7179FA84BC}"/>
                  </a:ext>
                </a:extLst>
              </p:cNvPr>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40" name="Line 281">
                <a:extLst>
                  <a:ext uri="{FF2B5EF4-FFF2-40B4-BE49-F238E27FC236}">
                    <a16:creationId xmlns:a16="http://schemas.microsoft.com/office/drawing/2014/main" id="{0877EF9F-0248-49CC-89A7-43DA3CB87797}"/>
                  </a:ext>
                </a:extLst>
              </p:cNvPr>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41" name="Line 282">
                <a:extLst>
                  <a:ext uri="{FF2B5EF4-FFF2-40B4-BE49-F238E27FC236}">
                    <a16:creationId xmlns:a16="http://schemas.microsoft.com/office/drawing/2014/main" id="{E7A73509-4206-41CF-8B4D-AB19093699D4}"/>
                  </a:ext>
                </a:extLst>
              </p:cNvPr>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grpSp>
        <p:grpSp>
          <p:nvGrpSpPr>
            <p:cNvPr id="446" name="Group 445">
              <a:extLst>
                <a:ext uri="{FF2B5EF4-FFF2-40B4-BE49-F238E27FC236}">
                  <a16:creationId xmlns:a16="http://schemas.microsoft.com/office/drawing/2014/main" id="{FD413332-5DAA-4496-A849-B818E82D2845}"/>
                </a:ext>
              </a:extLst>
            </p:cNvPr>
            <p:cNvGrpSpPr/>
            <p:nvPr/>
          </p:nvGrpSpPr>
          <p:grpSpPr>
            <a:xfrm>
              <a:off x="8547295" y="2851700"/>
              <a:ext cx="917482" cy="499815"/>
              <a:chOff x="8484563" y="2851700"/>
              <a:chExt cx="917482" cy="499815"/>
            </a:xfrm>
          </p:grpSpPr>
          <p:grpSp>
            <p:nvGrpSpPr>
              <p:cNvPr id="397" name="Group 396">
                <a:extLst>
                  <a:ext uri="{FF2B5EF4-FFF2-40B4-BE49-F238E27FC236}">
                    <a16:creationId xmlns:a16="http://schemas.microsoft.com/office/drawing/2014/main" id="{74EB9E97-5882-47FC-8A97-DDE82E2391E3}"/>
                  </a:ext>
                </a:extLst>
              </p:cNvPr>
              <p:cNvGrpSpPr/>
              <p:nvPr/>
            </p:nvGrpSpPr>
            <p:grpSpPr>
              <a:xfrm>
                <a:off x="8818240" y="2851700"/>
                <a:ext cx="583805" cy="499815"/>
                <a:chOff x="5888038" y="3135313"/>
                <a:chExt cx="1125538" cy="963612"/>
              </a:xfrm>
            </p:grpSpPr>
            <p:sp>
              <p:nvSpPr>
                <p:cNvPr id="398" name="Freeform 21">
                  <a:extLst>
                    <a:ext uri="{FF2B5EF4-FFF2-40B4-BE49-F238E27FC236}">
                      <a16:creationId xmlns:a16="http://schemas.microsoft.com/office/drawing/2014/main" id="{9C178E68-D340-4D54-A742-64D899FA9E60}"/>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99" name="Freeform 22">
                  <a:extLst>
                    <a:ext uri="{FF2B5EF4-FFF2-40B4-BE49-F238E27FC236}">
                      <a16:creationId xmlns:a16="http://schemas.microsoft.com/office/drawing/2014/main" id="{923A5203-85E8-4459-97D8-60AC759A485F}"/>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0" name="Rectangle 399">
                  <a:extLst>
                    <a:ext uri="{FF2B5EF4-FFF2-40B4-BE49-F238E27FC236}">
                      <a16:creationId xmlns:a16="http://schemas.microsoft.com/office/drawing/2014/main" id="{4F2CB20C-FE81-410A-BED6-77344BD7162D}"/>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1" name="Rectangle 400">
                  <a:extLst>
                    <a:ext uri="{FF2B5EF4-FFF2-40B4-BE49-F238E27FC236}">
                      <a16:creationId xmlns:a16="http://schemas.microsoft.com/office/drawing/2014/main" id="{2A784873-C1FE-48F1-B79E-DF3391686710}"/>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2" name="Rectangle 401">
                  <a:extLst>
                    <a:ext uri="{FF2B5EF4-FFF2-40B4-BE49-F238E27FC236}">
                      <a16:creationId xmlns:a16="http://schemas.microsoft.com/office/drawing/2014/main" id="{069458DF-1944-441A-99FE-B951EE463F1D}"/>
                    </a:ext>
                  </a:extLst>
                </p:cNvPr>
                <p:cNvSpPr>
                  <a:spLocks noChangeArrowheads="1"/>
                </p:cNvSpPr>
                <p:nvPr/>
              </p:nvSpPr>
              <p:spPr bwMode="auto">
                <a:xfrm>
                  <a:off x="6311900"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3" name="Rectangle 402">
                  <a:extLst>
                    <a:ext uri="{FF2B5EF4-FFF2-40B4-BE49-F238E27FC236}">
                      <a16:creationId xmlns:a16="http://schemas.microsoft.com/office/drawing/2014/main" id="{A0A4A9BF-0139-46CE-B7FC-72DDA15942AB}"/>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4" name="Rectangle 403">
                  <a:extLst>
                    <a:ext uri="{FF2B5EF4-FFF2-40B4-BE49-F238E27FC236}">
                      <a16:creationId xmlns:a16="http://schemas.microsoft.com/office/drawing/2014/main" id="{03882748-E3BC-4A76-8B99-5AEAF3E985F7}"/>
                    </a:ext>
                  </a:extLst>
                </p:cNvPr>
                <p:cNvSpPr>
                  <a:spLocks noChangeArrowheads="1"/>
                </p:cNvSpPr>
                <p:nvPr/>
              </p:nvSpPr>
              <p:spPr bwMode="auto">
                <a:xfrm>
                  <a:off x="6650038"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5" name="Rectangle 404">
                  <a:extLst>
                    <a:ext uri="{FF2B5EF4-FFF2-40B4-BE49-F238E27FC236}">
                      <a16:creationId xmlns:a16="http://schemas.microsoft.com/office/drawing/2014/main" id="{5D8D6F64-BE64-492C-B91F-8AC6E4361259}"/>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6" name="Rectangle 405">
                  <a:extLst>
                    <a:ext uri="{FF2B5EF4-FFF2-40B4-BE49-F238E27FC236}">
                      <a16:creationId xmlns:a16="http://schemas.microsoft.com/office/drawing/2014/main" id="{F96F135D-C162-4468-A77E-9D014BCA6919}"/>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7" name="Rectangle 406">
                  <a:extLst>
                    <a:ext uri="{FF2B5EF4-FFF2-40B4-BE49-F238E27FC236}">
                      <a16:creationId xmlns:a16="http://schemas.microsoft.com/office/drawing/2014/main" id="{5A3809E2-808C-426D-A916-70572B02C473}"/>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8" name="Rectangle 407">
                  <a:extLst>
                    <a:ext uri="{FF2B5EF4-FFF2-40B4-BE49-F238E27FC236}">
                      <a16:creationId xmlns:a16="http://schemas.microsoft.com/office/drawing/2014/main" id="{432A1961-DC6D-46F5-997C-647423EFF48D}"/>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09" name="Rectangle 408">
                  <a:extLst>
                    <a:ext uri="{FF2B5EF4-FFF2-40B4-BE49-F238E27FC236}">
                      <a16:creationId xmlns:a16="http://schemas.microsoft.com/office/drawing/2014/main" id="{ACA8D253-DDF6-439A-BE6A-B3189AE57B07}"/>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0" name="Rectangle 409">
                  <a:extLst>
                    <a:ext uri="{FF2B5EF4-FFF2-40B4-BE49-F238E27FC236}">
                      <a16:creationId xmlns:a16="http://schemas.microsoft.com/office/drawing/2014/main" id="{8CA4020E-50E4-4937-87E7-A939C8CB04FC}"/>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1" name="Rectangle 410">
                  <a:extLst>
                    <a:ext uri="{FF2B5EF4-FFF2-40B4-BE49-F238E27FC236}">
                      <a16:creationId xmlns:a16="http://schemas.microsoft.com/office/drawing/2014/main" id="{C6001965-AA10-4A31-BDF9-15BC75013FA2}"/>
                    </a:ext>
                  </a:extLst>
                </p:cNvPr>
                <p:cNvSpPr>
                  <a:spLocks noChangeArrowheads="1"/>
                </p:cNvSpPr>
                <p:nvPr/>
              </p:nvSpPr>
              <p:spPr bwMode="auto">
                <a:xfrm>
                  <a:off x="5973763" y="3843338"/>
                  <a:ext cx="282575"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2" name="Rectangle 411">
                  <a:extLst>
                    <a:ext uri="{FF2B5EF4-FFF2-40B4-BE49-F238E27FC236}">
                      <a16:creationId xmlns:a16="http://schemas.microsoft.com/office/drawing/2014/main" id="{A87EDE0F-BDBE-4D94-B09C-CD89E0C7BA5B}"/>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3" name="Rectangle 412">
                  <a:extLst>
                    <a:ext uri="{FF2B5EF4-FFF2-40B4-BE49-F238E27FC236}">
                      <a16:creationId xmlns:a16="http://schemas.microsoft.com/office/drawing/2014/main" id="{D389347A-4412-4EB6-B08A-D156D9F109D3}"/>
                    </a:ext>
                  </a:extLst>
                </p:cNvPr>
                <p:cNvSpPr>
                  <a:spLocks noChangeArrowheads="1"/>
                </p:cNvSpPr>
                <p:nvPr/>
              </p:nvSpPr>
              <p:spPr bwMode="auto">
                <a:xfrm>
                  <a:off x="6311900"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4" name="Rectangle 413">
                  <a:extLst>
                    <a:ext uri="{FF2B5EF4-FFF2-40B4-BE49-F238E27FC236}">
                      <a16:creationId xmlns:a16="http://schemas.microsoft.com/office/drawing/2014/main" id="{93A60534-1381-42D4-904B-3A7847C5D815}"/>
                    </a:ext>
                  </a:extLst>
                </p:cNvPr>
                <p:cNvSpPr>
                  <a:spLocks noChangeArrowheads="1"/>
                </p:cNvSpPr>
                <p:nvPr/>
              </p:nvSpPr>
              <p:spPr bwMode="auto">
                <a:xfrm>
                  <a:off x="6650038"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5" name="Freeform 38">
                  <a:extLst>
                    <a:ext uri="{FF2B5EF4-FFF2-40B4-BE49-F238E27FC236}">
                      <a16:creationId xmlns:a16="http://schemas.microsoft.com/office/drawing/2014/main" id="{852C311D-6227-489B-B16E-55CEB04AA725}"/>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6" name="Freeform 39">
                  <a:extLst>
                    <a:ext uri="{FF2B5EF4-FFF2-40B4-BE49-F238E27FC236}">
                      <a16:creationId xmlns:a16="http://schemas.microsoft.com/office/drawing/2014/main" id="{860B206B-B3B8-4A19-9F10-1488FE4B6C47}"/>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7" name="Freeform 40">
                  <a:extLst>
                    <a:ext uri="{FF2B5EF4-FFF2-40B4-BE49-F238E27FC236}">
                      <a16:creationId xmlns:a16="http://schemas.microsoft.com/office/drawing/2014/main" id="{BCD61346-92BC-436A-9CDB-B59309617528}"/>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8" name="Freeform 41">
                  <a:extLst>
                    <a:ext uri="{FF2B5EF4-FFF2-40B4-BE49-F238E27FC236}">
                      <a16:creationId xmlns:a16="http://schemas.microsoft.com/office/drawing/2014/main" id="{52B7D22E-34A8-48F3-89CA-7230E066DE7B}"/>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19" name="Freeform 42">
                  <a:extLst>
                    <a:ext uri="{FF2B5EF4-FFF2-40B4-BE49-F238E27FC236}">
                      <a16:creationId xmlns:a16="http://schemas.microsoft.com/office/drawing/2014/main" id="{DF6A8D5F-E45B-43A2-8539-31064A6704BF}"/>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0" name="Freeform 43">
                  <a:extLst>
                    <a:ext uri="{FF2B5EF4-FFF2-40B4-BE49-F238E27FC236}">
                      <a16:creationId xmlns:a16="http://schemas.microsoft.com/office/drawing/2014/main" id="{CF2E0D33-AE64-4569-BB34-FCA6C22BC887}"/>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1" name="Rectangle 420">
                  <a:extLst>
                    <a:ext uri="{FF2B5EF4-FFF2-40B4-BE49-F238E27FC236}">
                      <a16:creationId xmlns:a16="http://schemas.microsoft.com/office/drawing/2014/main" id="{A67DB88F-C378-4D4E-B02A-2B1F9AD9878A}"/>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2" name="Rectangle 421">
                  <a:extLst>
                    <a:ext uri="{FF2B5EF4-FFF2-40B4-BE49-F238E27FC236}">
                      <a16:creationId xmlns:a16="http://schemas.microsoft.com/office/drawing/2014/main" id="{7448A225-7929-4389-AD76-017B9C5579A0}"/>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3" name="Rectangle 422">
                  <a:extLst>
                    <a:ext uri="{FF2B5EF4-FFF2-40B4-BE49-F238E27FC236}">
                      <a16:creationId xmlns:a16="http://schemas.microsoft.com/office/drawing/2014/main" id="{93338F6D-E8C5-4233-8DED-D019D822663A}"/>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4" name="Rectangle 423">
                  <a:extLst>
                    <a:ext uri="{FF2B5EF4-FFF2-40B4-BE49-F238E27FC236}">
                      <a16:creationId xmlns:a16="http://schemas.microsoft.com/office/drawing/2014/main" id="{7E83C7AA-D6F8-476E-9E1C-BE70BB2A9917}"/>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5" name="Freeform 48">
                  <a:extLst>
                    <a:ext uri="{FF2B5EF4-FFF2-40B4-BE49-F238E27FC236}">
                      <a16:creationId xmlns:a16="http://schemas.microsoft.com/office/drawing/2014/main" id="{EAF88575-3600-4857-B10E-C2EBFA2EAFBE}"/>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426" name="Freeform 49">
                  <a:extLst>
                    <a:ext uri="{FF2B5EF4-FFF2-40B4-BE49-F238E27FC236}">
                      <a16:creationId xmlns:a16="http://schemas.microsoft.com/office/drawing/2014/main" id="{55D77222-2369-4805-AABD-AEB93B24C97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190" name="Group 4">
                <a:extLst>
                  <a:ext uri="{FF2B5EF4-FFF2-40B4-BE49-F238E27FC236}">
                    <a16:creationId xmlns:a16="http://schemas.microsoft.com/office/drawing/2014/main" id="{80243494-C544-4D95-AA25-7BD86FE51D3E}"/>
                  </a:ext>
                </a:extLst>
              </p:cNvPr>
              <p:cNvGrpSpPr>
                <a:grpSpLocks noChangeAspect="1"/>
              </p:cNvGrpSpPr>
              <p:nvPr/>
            </p:nvGrpSpPr>
            <p:grpSpPr bwMode="auto">
              <a:xfrm rot="2700000">
                <a:off x="8588544" y="2854660"/>
                <a:ext cx="323851" cy="531813"/>
                <a:chOff x="4714" y="2045"/>
                <a:chExt cx="204" cy="335"/>
              </a:xfrm>
            </p:grpSpPr>
            <p:sp>
              <p:nvSpPr>
                <p:cNvPr id="442" name="Oval 5">
                  <a:extLst>
                    <a:ext uri="{FF2B5EF4-FFF2-40B4-BE49-F238E27FC236}">
                      <a16:creationId xmlns:a16="http://schemas.microsoft.com/office/drawing/2014/main" id="{0F6138BB-AAAC-4091-BF1B-D948C8B916B6}"/>
                    </a:ext>
                  </a:extLst>
                </p:cNvPr>
                <p:cNvSpPr>
                  <a:spLocks noChangeArrowheads="1"/>
                </p:cNvSpPr>
                <p:nvPr/>
              </p:nvSpPr>
              <p:spPr bwMode="auto">
                <a:xfrm>
                  <a:off x="4714" y="2045"/>
                  <a:ext cx="204" cy="203"/>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43" name="Freeform 6">
                  <a:extLst>
                    <a:ext uri="{FF2B5EF4-FFF2-40B4-BE49-F238E27FC236}">
                      <a16:creationId xmlns:a16="http://schemas.microsoft.com/office/drawing/2014/main" id="{5D973B07-9286-48E9-A8CE-5E81F6A4AD67}"/>
                    </a:ext>
                  </a:extLst>
                </p:cNvPr>
                <p:cNvSpPr>
                  <a:spLocks/>
                </p:cNvSpPr>
                <p:nvPr/>
              </p:nvSpPr>
              <p:spPr bwMode="auto">
                <a:xfrm>
                  <a:off x="4789" y="2212"/>
                  <a:ext cx="55" cy="168"/>
                </a:xfrm>
                <a:custGeom>
                  <a:avLst/>
                  <a:gdLst>
                    <a:gd name="T0" fmla="*/ 0 w 40"/>
                    <a:gd name="T1" fmla="*/ 0 h 122"/>
                    <a:gd name="T2" fmla="*/ 0 w 40"/>
                    <a:gd name="T3" fmla="*/ 102 h 122"/>
                    <a:gd name="T4" fmla="*/ 0 w 40"/>
                    <a:gd name="T5" fmla="*/ 102 h 122"/>
                    <a:gd name="T6" fmla="*/ 20 w 40"/>
                    <a:gd name="T7" fmla="*/ 122 h 122"/>
                    <a:gd name="T8" fmla="*/ 40 w 40"/>
                    <a:gd name="T9" fmla="*/ 102 h 122"/>
                    <a:gd name="T10" fmla="*/ 40 w 40"/>
                    <a:gd name="T11" fmla="*/ 102 h 122"/>
                    <a:gd name="T12" fmla="*/ 40 w 40"/>
                    <a:gd name="T13" fmla="*/ 0 h 122"/>
                    <a:gd name="T14" fmla="*/ 0 w 40"/>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22">
                      <a:moveTo>
                        <a:pt x="0" y="0"/>
                      </a:moveTo>
                      <a:cubicBezTo>
                        <a:pt x="0" y="102"/>
                        <a:pt x="0" y="102"/>
                        <a:pt x="0" y="102"/>
                      </a:cubicBezTo>
                      <a:cubicBezTo>
                        <a:pt x="0" y="102"/>
                        <a:pt x="0" y="102"/>
                        <a:pt x="0" y="102"/>
                      </a:cubicBezTo>
                      <a:cubicBezTo>
                        <a:pt x="0" y="113"/>
                        <a:pt x="9" y="122"/>
                        <a:pt x="20" y="122"/>
                      </a:cubicBezTo>
                      <a:cubicBezTo>
                        <a:pt x="31" y="122"/>
                        <a:pt x="40" y="113"/>
                        <a:pt x="40" y="102"/>
                      </a:cubicBezTo>
                      <a:cubicBezTo>
                        <a:pt x="40" y="102"/>
                        <a:pt x="40" y="102"/>
                        <a:pt x="40" y="102"/>
                      </a:cubicBezTo>
                      <a:cubicBezTo>
                        <a:pt x="40" y="0"/>
                        <a:pt x="40" y="0"/>
                        <a:pt x="40"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44" name="Oval 7">
                  <a:extLst>
                    <a:ext uri="{FF2B5EF4-FFF2-40B4-BE49-F238E27FC236}">
                      <a16:creationId xmlns:a16="http://schemas.microsoft.com/office/drawing/2014/main" id="{C4BE7456-876E-4740-8A30-2CFB91CE0875}"/>
                    </a:ext>
                  </a:extLst>
                </p:cNvPr>
                <p:cNvSpPr>
                  <a:spLocks noChangeArrowheads="1"/>
                </p:cNvSpPr>
                <p:nvPr/>
              </p:nvSpPr>
              <p:spPr bwMode="auto">
                <a:xfrm>
                  <a:off x="4742" y="2072"/>
                  <a:ext cx="149" cy="149"/>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445" name="Freeform 8">
                  <a:extLst>
                    <a:ext uri="{FF2B5EF4-FFF2-40B4-BE49-F238E27FC236}">
                      <a16:creationId xmlns:a16="http://schemas.microsoft.com/office/drawing/2014/main" id="{A38146FB-EF0B-4F8F-9AA9-AF2201C5973D}"/>
                    </a:ext>
                  </a:extLst>
                </p:cNvPr>
                <p:cNvSpPr>
                  <a:spLocks/>
                </p:cNvSpPr>
                <p:nvPr/>
              </p:nvSpPr>
              <p:spPr bwMode="auto">
                <a:xfrm>
                  <a:off x="4791" y="2072"/>
                  <a:ext cx="100" cy="149"/>
                </a:xfrm>
                <a:custGeom>
                  <a:avLst/>
                  <a:gdLst>
                    <a:gd name="T0" fmla="*/ 18 w 72"/>
                    <a:gd name="T1" fmla="*/ 0 h 108"/>
                    <a:gd name="T2" fmla="*/ 7 w 72"/>
                    <a:gd name="T3" fmla="*/ 1 h 108"/>
                    <a:gd name="T4" fmla="*/ 0 w 72"/>
                    <a:gd name="T5" fmla="*/ 42 h 108"/>
                    <a:gd name="T6" fmla="*/ 19 w 72"/>
                    <a:gd name="T7" fmla="*/ 108 h 108"/>
                    <a:gd name="T8" fmla="*/ 72 w 72"/>
                    <a:gd name="T9" fmla="*/ 54 h 108"/>
                    <a:gd name="T10" fmla="*/ 18 w 72"/>
                    <a:gd name="T11" fmla="*/ 0 h 108"/>
                  </a:gdLst>
                  <a:ahLst/>
                  <a:cxnLst>
                    <a:cxn ang="0">
                      <a:pos x="T0" y="T1"/>
                    </a:cxn>
                    <a:cxn ang="0">
                      <a:pos x="T2" y="T3"/>
                    </a:cxn>
                    <a:cxn ang="0">
                      <a:pos x="T4" y="T5"/>
                    </a:cxn>
                    <a:cxn ang="0">
                      <a:pos x="T6" y="T7"/>
                    </a:cxn>
                    <a:cxn ang="0">
                      <a:pos x="T8" y="T9"/>
                    </a:cxn>
                    <a:cxn ang="0">
                      <a:pos x="T10" y="T11"/>
                    </a:cxn>
                  </a:cxnLst>
                  <a:rect l="0" t="0" r="r" b="b"/>
                  <a:pathLst>
                    <a:path w="72" h="108">
                      <a:moveTo>
                        <a:pt x="18" y="0"/>
                      </a:moveTo>
                      <a:cubicBezTo>
                        <a:pt x="14" y="0"/>
                        <a:pt x="10" y="0"/>
                        <a:pt x="7" y="1"/>
                      </a:cubicBezTo>
                      <a:cubicBezTo>
                        <a:pt x="3" y="13"/>
                        <a:pt x="0" y="27"/>
                        <a:pt x="0" y="42"/>
                      </a:cubicBezTo>
                      <a:cubicBezTo>
                        <a:pt x="0" y="68"/>
                        <a:pt x="8" y="92"/>
                        <a:pt x="19" y="108"/>
                      </a:cubicBezTo>
                      <a:cubicBezTo>
                        <a:pt x="48" y="107"/>
                        <a:pt x="72" y="83"/>
                        <a:pt x="72" y="54"/>
                      </a:cubicBezTo>
                      <a:cubicBezTo>
                        <a:pt x="72" y="24"/>
                        <a:pt x="47" y="0"/>
                        <a:pt x="18"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grpSp>
        </p:grpSp>
      </p:grpSp>
    </p:spTree>
    <p:extLst>
      <p:ext uri="{BB962C8B-B14F-4D97-AF65-F5344CB8AC3E}">
        <p14:creationId xmlns:p14="http://schemas.microsoft.com/office/powerpoint/2010/main" val="265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fade">
                                      <p:cBhvr>
                                        <p:cTn id="7" dur="500"/>
                                        <p:tgtEl>
                                          <p:spTgt spid="448"/>
                                        </p:tgtEl>
                                      </p:cBhvr>
                                    </p:animEffect>
                                  </p:childTnLst>
                                </p:cTn>
                              </p:par>
                              <p:par>
                                <p:cTn id="8" presetID="35" presetClass="path" presetSubtype="0" decel="100000" fill="hold" nodeType="withEffect">
                                  <p:stCondLst>
                                    <p:cond delay="0"/>
                                  </p:stCondLst>
                                  <p:childTnLst>
                                    <p:animMotion origin="layout" path="M 1.14884E-7 3.52701E-6 L -0.02387 3.52701E-6 " pathEditMode="relative" rAng="0" ptsTypes="AA">
                                      <p:cBhvr>
                                        <p:cTn id="9" dur="750" spd="-100000" fill="hold"/>
                                        <p:tgtEl>
                                          <p:spTgt spid="448"/>
                                        </p:tgtEl>
                                        <p:attrNameLst>
                                          <p:attrName>ppt_x</p:attrName>
                                          <p:attrName>ppt_y</p:attrName>
                                        </p:attrNameLst>
                                      </p:cBhvr>
                                      <p:rCtr x="-1200" y="0"/>
                                    </p:animMotion>
                                  </p:childTnLst>
                                </p:cTn>
                              </p:par>
                              <p:par>
                                <p:cTn id="10" presetID="10"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63" presetClass="path" presetSubtype="0" decel="100000" fill="hold" grpId="1" nodeType="withEffect">
                                  <p:stCondLst>
                                    <p:cond delay="0"/>
                                  </p:stCondLst>
                                  <p:childTnLst>
                                    <p:animMotion origin="layout" path="M -1.19734E-6 4.82524E-6 L 0.03957 4.82524E-6 " pathEditMode="relative" rAng="0" ptsTypes="AA">
                                      <p:cBhvr>
                                        <p:cTn id="14" dur="500" spd="-100000" fill="hold"/>
                                        <p:tgtEl>
                                          <p:spTgt spid="2"/>
                                        </p:tgtEl>
                                        <p:attrNameLst>
                                          <p:attrName>ppt_x</p:attrName>
                                          <p:attrName>ppt_y</p:attrName>
                                        </p:attrNameLst>
                                      </p:cBhvr>
                                      <p:rCtr x="1979"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47"/>
                                        </p:tgtEl>
                                        <p:attrNameLst>
                                          <p:attrName>style.visibility</p:attrName>
                                        </p:attrNameLst>
                                      </p:cBhvr>
                                      <p:to>
                                        <p:strVal val="visible"/>
                                      </p:to>
                                    </p:set>
                                    <p:animEffect transition="in" filter="fade">
                                      <p:cBhvr>
                                        <p:cTn id="19" dur="500"/>
                                        <p:tgtEl>
                                          <p:spTgt spid="447"/>
                                        </p:tgtEl>
                                      </p:cBhvr>
                                    </p:animEffect>
                                  </p:childTnLst>
                                </p:cTn>
                              </p:par>
                              <p:par>
                                <p:cTn id="20" presetID="35" presetClass="path" presetSubtype="0" decel="100000" fill="hold" nodeType="withEffect">
                                  <p:stCondLst>
                                    <p:cond delay="0"/>
                                  </p:stCondLst>
                                  <p:childTnLst>
                                    <p:animMotion origin="layout" path="M 4.67194E-6 2.26963E-6 L -0.02387 2.26963E-6 " pathEditMode="relative" rAng="0" ptsTypes="AA">
                                      <p:cBhvr>
                                        <p:cTn id="21" dur="750" spd="-100000" fill="hold"/>
                                        <p:tgtEl>
                                          <p:spTgt spid="447"/>
                                        </p:tgtEl>
                                        <p:attrNameLst>
                                          <p:attrName>ppt_x</p:attrName>
                                          <p:attrName>ppt_y</p:attrName>
                                        </p:attrNameLst>
                                      </p:cBhvr>
                                      <p:rCtr x="-1200" y="0"/>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9"/>
                                        </p:tgtEl>
                                        <p:attrNameLst>
                                          <p:attrName>style.visibility</p:attrName>
                                        </p:attrNameLst>
                                      </p:cBhvr>
                                      <p:to>
                                        <p:strVal val="visible"/>
                                      </p:to>
                                    </p:set>
                                    <p:animEffect transition="in" filter="fade">
                                      <p:cBhvr>
                                        <p:cTn id="26" dur="500"/>
                                        <p:tgtEl>
                                          <p:spTgt spid="449"/>
                                        </p:tgtEl>
                                      </p:cBhvr>
                                    </p:animEffect>
                                  </p:childTnLst>
                                </p:cTn>
                              </p:par>
                              <p:par>
                                <p:cTn id="27" presetID="35" presetClass="path" presetSubtype="0" decel="100000" fill="hold" nodeType="withEffect">
                                  <p:stCondLst>
                                    <p:cond delay="0"/>
                                  </p:stCondLst>
                                  <p:childTnLst>
                                    <p:animMotion origin="layout" path="M -1.10288E-6 -4.46664E-6 L -0.02387 -4.46664E-6 " pathEditMode="relative" rAng="0" ptsTypes="AA">
                                      <p:cBhvr>
                                        <p:cTn id="28" dur="750" spd="-100000" fill="hold"/>
                                        <p:tgtEl>
                                          <p:spTgt spid="449"/>
                                        </p:tgtEl>
                                        <p:attrNameLst>
                                          <p:attrName>ppt_x</p:attrName>
                                          <p:attrName>ppt_y</p:attrName>
                                        </p:attrNameLst>
                                      </p:cBhvr>
                                      <p:rCtr x="-1200" y="0"/>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50"/>
                                        </p:tgtEl>
                                        <p:attrNameLst>
                                          <p:attrName>style.visibility</p:attrName>
                                        </p:attrNameLst>
                                      </p:cBhvr>
                                      <p:to>
                                        <p:strVal val="visible"/>
                                      </p:to>
                                    </p:set>
                                    <p:animEffect transition="in" filter="fade">
                                      <p:cBhvr>
                                        <p:cTn id="33" dur="500"/>
                                        <p:tgtEl>
                                          <p:spTgt spid="450"/>
                                        </p:tgtEl>
                                      </p:cBhvr>
                                    </p:animEffect>
                                  </p:childTnLst>
                                </p:cTn>
                              </p:par>
                              <p:par>
                                <p:cTn id="34" presetID="35" presetClass="path" presetSubtype="0" decel="100000" fill="hold" nodeType="withEffect">
                                  <p:stCondLst>
                                    <p:cond delay="0"/>
                                  </p:stCondLst>
                                  <p:childTnLst>
                                    <p:animMotion origin="layout" path="M -4.08731E-6 -4.48933E-6 L -0.02387 -4.48933E-6 " pathEditMode="relative" rAng="0" ptsTypes="AA">
                                      <p:cBhvr>
                                        <p:cTn id="35" dur="750" spd="-100000" fill="hold"/>
                                        <p:tgtEl>
                                          <p:spTgt spid="450"/>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76F4B7-CA1F-4801-BFC9-148285FF0AEC}"/>
              </a:ext>
            </a:extLst>
          </p:cNvPr>
          <p:cNvSpPr>
            <a:spLocks noGrp="1"/>
          </p:cNvSpPr>
          <p:nvPr>
            <p:ph type="title"/>
          </p:nvPr>
        </p:nvSpPr>
        <p:spPr/>
        <p:txBody>
          <a:bodyPr/>
          <a:lstStyle/>
          <a:p>
            <a:r>
              <a:rPr lang="en-US"/>
              <a:t>Hands on Lab:  Functions</a:t>
            </a:r>
          </a:p>
        </p:txBody>
      </p:sp>
      <p:sp>
        <p:nvSpPr>
          <p:cNvPr id="4" name="Text Placeholder 3">
            <a:extLst>
              <a:ext uri="{FF2B5EF4-FFF2-40B4-BE49-F238E27FC236}">
                <a16:creationId xmlns:a16="http://schemas.microsoft.com/office/drawing/2014/main" id="{F7EAD69F-663B-44B3-8177-856BFC4409BA}"/>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26284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172FA-ED64-49F1-902A-97A658D86119}"/>
              </a:ext>
            </a:extLst>
          </p:cNvPr>
          <p:cNvSpPr txBox="1"/>
          <p:nvPr/>
        </p:nvSpPr>
        <p:spPr>
          <a:xfrm>
            <a:off x="291549" y="549965"/>
            <a:ext cx="9788577" cy="1591205"/>
          </a:xfrm>
          <a:prstGeom prst="rect">
            <a:avLst/>
          </a:prstGeom>
          <a:noFill/>
        </p:spPr>
        <p:txBody>
          <a:bodyPr wrap="none" lIns="182880" tIns="146304" rIns="182880" bIns="146304" rtlCol="0">
            <a:spAutoFit/>
          </a:bodyPr>
          <a:lstStyle/>
          <a:p>
            <a:pPr>
              <a:lnSpc>
                <a:spcPct val="90000"/>
              </a:lnSpc>
              <a:spcAft>
                <a:spcPts val="600"/>
              </a:spcAft>
            </a:pPr>
            <a:r>
              <a:rPr lang="en-US" sz="4400">
                <a:solidFill>
                  <a:schemeClr val="bg1"/>
                </a:solidFill>
                <a:latin typeface="Century Gothic" panose="020B0502020202020204" pitchFamily="34" charset="0"/>
              </a:rPr>
              <a:t>Why are all the developers talking </a:t>
            </a:r>
          </a:p>
          <a:p>
            <a:pPr>
              <a:lnSpc>
                <a:spcPct val="90000"/>
              </a:lnSpc>
              <a:spcAft>
                <a:spcPts val="600"/>
              </a:spcAft>
            </a:pPr>
            <a:r>
              <a:rPr lang="en-US" sz="4400">
                <a:solidFill>
                  <a:schemeClr val="bg1"/>
                </a:solidFill>
                <a:latin typeface="Century Gothic" panose="020B0502020202020204" pitchFamily="34" charset="0"/>
              </a:rPr>
              <a:t>	about </a:t>
            </a:r>
            <a:r>
              <a:rPr lang="en-US" sz="4400" err="1">
                <a:solidFill>
                  <a:schemeClr val="bg1"/>
                </a:solidFill>
                <a:latin typeface="Century Gothic" panose="020B0502020202020204" pitchFamily="34" charset="0"/>
              </a:rPr>
              <a:t>Serverless</a:t>
            </a:r>
            <a:r>
              <a:rPr lang="en-US" sz="4400">
                <a:solidFill>
                  <a:schemeClr val="bg1"/>
                </a:solidFill>
                <a:latin typeface="Century Gothic" panose="020B0502020202020204" pitchFamily="34" charset="0"/>
              </a:rPr>
              <a:t>?</a:t>
            </a:r>
          </a:p>
        </p:txBody>
      </p:sp>
      <p:sp>
        <p:nvSpPr>
          <p:cNvPr id="3" name="TextBox 2">
            <a:extLst>
              <a:ext uri="{FF2B5EF4-FFF2-40B4-BE49-F238E27FC236}">
                <a16:creationId xmlns:a16="http://schemas.microsoft.com/office/drawing/2014/main" id="{38D7BBB2-69DE-4B9D-A6F9-FA99D1525A09}"/>
              </a:ext>
            </a:extLst>
          </p:cNvPr>
          <p:cNvSpPr txBox="1"/>
          <p:nvPr/>
        </p:nvSpPr>
        <p:spPr>
          <a:xfrm>
            <a:off x="5307496" y="5579166"/>
            <a:ext cx="6116098" cy="627864"/>
          </a:xfrm>
          <a:prstGeom prst="rect">
            <a:avLst/>
          </a:prstGeom>
          <a:noFill/>
        </p:spPr>
        <p:txBody>
          <a:bodyPr wrap="none" lIns="182880" tIns="146304" rIns="182880" bIns="146304" rtlCol="0">
            <a:spAutoFit/>
          </a:bodyPr>
          <a:lstStyle/>
          <a:p>
            <a:pPr>
              <a:lnSpc>
                <a:spcPct val="90000"/>
              </a:lnSpc>
              <a:spcAft>
                <a:spcPts val="600"/>
              </a:spcAft>
            </a:pPr>
            <a:r>
              <a:rPr lang="en-US" sz="2400">
                <a:solidFill>
                  <a:schemeClr val="bg1"/>
                </a:solidFill>
                <a:latin typeface="Century Gothic" panose="020B0502020202020204" pitchFamily="34" charset="0"/>
              </a:rPr>
              <a:t>And who are these people with slides?</a:t>
            </a:r>
          </a:p>
        </p:txBody>
      </p:sp>
    </p:spTree>
    <p:extLst>
      <p:ext uri="{BB962C8B-B14F-4D97-AF65-F5344CB8AC3E}">
        <p14:creationId xmlns:p14="http://schemas.microsoft.com/office/powerpoint/2010/main" val="253441816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00BC-621C-4EA2-98A5-415DD1FA33B7}"/>
              </a:ext>
            </a:extLst>
          </p:cNvPr>
          <p:cNvSpPr>
            <a:spLocks noGrp="1"/>
          </p:cNvSpPr>
          <p:nvPr>
            <p:ph type="title"/>
          </p:nvPr>
        </p:nvSpPr>
        <p:spPr/>
        <p:txBody>
          <a:bodyPr/>
          <a:lstStyle/>
          <a:p>
            <a:r>
              <a:rPr lang="en-US"/>
              <a:t>Patterns to Follow</a:t>
            </a:r>
          </a:p>
        </p:txBody>
      </p:sp>
      <p:sp>
        <p:nvSpPr>
          <p:cNvPr id="3" name="Text Placeholder 2">
            <a:extLst>
              <a:ext uri="{FF2B5EF4-FFF2-40B4-BE49-F238E27FC236}">
                <a16:creationId xmlns:a16="http://schemas.microsoft.com/office/drawing/2014/main" id="{9E7F99F0-EC9F-4765-BF52-ADD9CB25BB2D}"/>
              </a:ext>
            </a:extLst>
          </p:cNvPr>
          <p:cNvSpPr>
            <a:spLocks noGrp="1"/>
          </p:cNvSpPr>
          <p:nvPr>
            <p:ph type="body" sz="quarter" idx="10"/>
          </p:nvPr>
        </p:nvSpPr>
        <p:spPr>
          <a:xfrm>
            <a:off x="269239" y="1882863"/>
            <a:ext cx="11653523" cy="2055114"/>
          </a:xfrm>
        </p:spPr>
        <p:txBody>
          <a:bodyPr/>
          <a:lstStyle/>
          <a:p>
            <a:pPr fontAlgn="base"/>
            <a:r>
              <a:rPr lang="en-US"/>
              <a:t>Keep execution short and return quickly </a:t>
            </a:r>
          </a:p>
          <a:p>
            <a:pPr fontAlgn="base"/>
            <a:r>
              <a:rPr lang="en-US"/>
              <a:t>Decouple tasks </a:t>
            </a:r>
          </a:p>
          <a:p>
            <a:pPr fontAlgn="base"/>
            <a:r>
              <a:rPr lang="en-US"/>
              <a:t>Compile and or pack to optimize cold start times</a:t>
            </a:r>
          </a:p>
        </p:txBody>
      </p:sp>
    </p:spTree>
    <p:extLst>
      <p:ext uri="{BB962C8B-B14F-4D97-AF65-F5344CB8AC3E}">
        <p14:creationId xmlns:p14="http://schemas.microsoft.com/office/powerpoint/2010/main" val="34193964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C20D8E7E-3DD3-4D91-8C29-8CD336C38E8D}"/>
              </a:ext>
            </a:extLst>
          </p:cNvPr>
          <p:cNvGrpSpPr/>
          <p:nvPr/>
        </p:nvGrpSpPr>
        <p:grpSpPr>
          <a:xfrm>
            <a:off x="457200" y="1828800"/>
            <a:ext cx="11238336" cy="4461938"/>
            <a:chOff x="6240725" y="1916792"/>
            <a:chExt cx="5733470" cy="2276351"/>
          </a:xfrm>
        </p:grpSpPr>
        <p:sp>
          <p:nvSpPr>
            <p:cNvPr id="102" name="Rectangle 101">
              <a:extLst>
                <a:ext uri="{FF2B5EF4-FFF2-40B4-BE49-F238E27FC236}">
                  <a16:creationId xmlns:a16="http://schemas.microsoft.com/office/drawing/2014/main" id="{9C684749-FA2C-4D61-95BA-25C2D5CC35CE}"/>
                </a:ext>
              </a:extLst>
            </p:cNvPr>
            <p:cNvSpPr/>
            <p:nvPr/>
          </p:nvSpPr>
          <p:spPr bwMode="auto">
            <a:xfrm>
              <a:off x="6240725"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Segoe UI Semilight"/>
                  <a:cs typeface="Segoe UI Semibold" panose="020B0702040204020203" pitchFamily="34" charset="0"/>
                </a:rPr>
                <a:t>Timer-based processing</a:t>
              </a:r>
            </a:p>
          </p:txBody>
        </p:sp>
        <p:sp>
          <p:nvSpPr>
            <p:cNvPr id="103" name="Rectangle 47">
              <a:extLst>
                <a:ext uri="{FF2B5EF4-FFF2-40B4-BE49-F238E27FC236}">
                  <a16:creationId xmlns:a16="http://schemas.microsoft.com/office/drawing/2014/main" id="{98251DFB-818C-4EC8-88A5-424DE2952111}"/>
                </a:ext>
              </a:extLst>
            </p:cNvPr>
            <p:cNvSpPr>
              <a:spLocks noChangeArrowheads="1"/>
            </p:cNvSpPr>
            <p:nvPr/>
          </p:nvSpPr>
          <p:spPr bwMode="auto">
            <a:xfrm>
              <a:off x="10887724" y="3774773"/>
              <a:ext cx="616626" cy="1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Clean table</a:t>
              </a:r>
            </a:p>
          </p:txBody>
        </p:sp>
        <p:sp>
          <p:nvSpPr>
            <p:cNvPr id="104" name="Rectangle 47">
              <a:extLst>
                <a:ext uri="{FF2B5EF4-FFF2-40B4-BE49-F238E27FC236}">
                  <a16:creationId xmlns:a16="http://schemas.microsoft.com/office/drawing/2014/main" id="{3AD00E9B-8167-46D1-9858-6F96D21375A3}"/>
                </a:ext>
              </a:extLst>
            </p:cNvPr>
            <p:cNvSpPr>
              <a:spLocks noChangeArrowheads="1"/>
            </p:cNvSpPr>
            <p:nvPr/>
          </p:nvSpPr>
          <p:spPr bwMode="auto">
            <a:xfrm>
              <a:off x="6711022" y="3774773"/>
              <a:ext cx="44325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Every 15</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minutes</a:t>
              </a:r>
            </a:p>
          </p:txBody>
        </p:sp>
        <p:cxnSp>
          <p:nvCxnSpPr>
            <p:cNvPr id="105" name="Straight Arrow Connector 104">
              <a:extLst>
                <a:ext uri="{FF2B5EF4-FFF2-40B4-BE49-F238E27FC236}">
                  <a16:creationId xmlns:a16="http://schemas.microsoft.com/office/drawing/2014/main" id="{61721D6A-69B9-44CA-ABFF-3328273820D2}"/>
                </a:ext>
              </a:extLst>
            </p:cNvPr>
            <p:cNvCxnSpPr>
              <a:cxnSpLocks/>
            </p:cNvCxnSpPr>
            <p:nvPr/>
          </p:nvCxnSpPr>
          <p:spPr>
            <a:xfrm>
              <a:off x="7355130" y="3089583"/>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61F58BCF-7C0A-427E-9D7F-F0E08B160693}"/>
                </a:ext>
              </a:extLst>
            </p:cNvPr>
            <p:cNvSpPr/>
            <p:nvPr/>
          </p:nvSpPr>
          <p:spPr bwMode="auto">
            <a:xfrm>
              <a:off x="7914489" y="2640283"/>
              <a:ext cx="2183095"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07" name="Group 106">
              <a:extLst>
                <a:ext uri="{FF2B5EF4-FFF2-40B4-BE49-F238E27FC236}">
                  <a16:creationId xmlns:a16="http://schemas.microsoft.com/office/drawing/2014/main" id="{63D99FDB-17E2-488C-B849-F6602F07D78F}"/>
                </a:ext>
              </a:extLst>
            </p:cNvPr>
            <p:cNvGrpSpPr/>
            <p:nvPr/>
          </p:nvGrpSpPr>
          <p:grpSpPr>
            <a:xfrm>
              <a:off x="7917950" y="2524829"/>
              <a:ext cx="452260" cy="417074"/>
              <a:chOff x="7989965" y="5173839"/>
              <a:chExt cx="308230" cy="284249"/>
            </a:xfrm>
          </p:grpSpPr>
          <p:sp>
            <p:nvSpPr>
              <p:cNvPr id="192" name="Rectangle 191">
                <a:extLst>
                  <a:ext uri="{FF2B5EF4-FFF2-40B4-BE49-F238E27FC236}">
                    <a16:creationId xmlns:a16="http://schemas.microsoft.com/office/drawing/2014/main" id="{F96DBDA4-641C-47DC-922E-C3BD70887582}"/>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93" name="Group 192">
                <a:extLst>
                  <a:ext uri="{FF2B5EF4-FFF2-40B4-BE49-F238E27FC236}">
                    <a16:creationId xmlns:a16="http://schemas.microsoft.com/office/drawing/2014/main" id="{485E7C9D-79DC-4519-9A32-8716CCD57436}"/>
                  </a:ext>
                </a:extLst>
              </p:cNvPr>
              <p:cNvGrpSpPr/>
              <p:nvPr/>
            </p:nvGrpSpPr>
            <p:grpSpPr>
              <a:xfrm>
                <a:off x="7989965" y="5173839"/>
                <a:ext cx="308230" cy="284249"/>
                <a:chOff x="7875624" y="5410159"/>
                <a:chExt cx="308230" cy="284249"/>
              </a:xfrm>
            </p:grpSpPr>
            <p:sp>
              <p:nvSpPr>
                <p:cNvPr id="194" name="Freeform 17">
                  <a:extLst>
                    <a:ext uri="{FF2B5EF4-FFF2-40B4-BE49-F238E27FC236}">
                      <a16:creationId xmlns:a16="http://schemas.microsoft.com/office/drawing/2014/main" id="{A66BD6AF-344C-44DE-B8BD-0457975DB2BF}"/>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195" name="Group 194">
                  <a:extLst>
                    <a:ext uri="{FF2B5EF4-FFF2-40B4-BE49-F238E27FC236}">
                      <a16:creationId xmlns:a16="http://schemas.microsoft.com/office/drawing/2014/main" id="{BE1948B7-5C58-47AD-B2A5-D03C30CE8CA9}"/>
                    </a:ext>
                  </a:extLst>
                </p:cNvPr>
                <p:cNvGrpSpPr/>
                <p:nvPr/>
              </p:nvGrpSpPr>
              <p:grpSpPr>
                <a:xfrm>
                  <a:off x="7875624" y="5410159"/>
                  <a:ext cx="308230" cy="284249"/>
                  <a:chOff x="7875624" y="5410159"/>
                  <a:chExt cx="308230" cy="284249"/>
                </a:xfrm>
              </p:grpSpPr>
              <p:sp>
                <p:nvSpPr>
                  <p:cNvPr id="196" name="Freeform 15">
                    <a:extLst>
                      <a:ext uri="{FF2B5EF4-FFF2-40B4-BE49-F238E27FC236}">
                        <a16:creationId xmlns:a16="http://schemas.microsoft.com/office/drawing/2014/main" id="{727174D2-1114-4CDF-88F2-D6465063C37F}"/>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97" name="Freeform 16">
                    <a:extLst>
                      <a:ext uri="{FF2B5EF4-FFF2-40B4-BE49-F238E27FC236}">
                        <a16:creationId xmlns:a16="http://schemas.microsoft.com/office/drawing/2014/main" id="{DA99F216-F3E4-40B9-B653-2683E1499EC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198" name="Freeform 19">
                    <a:extLst>
                      <a:ext uri="{FF2B5EF4-FFF2-40B4-BE49-F238E27FC236}">
                        <a16:creationId xmlns:a16="http://schemas.microsoft.com/office/drawing/2014/main" id="{0541440E-1C88-48EB-A0E3-1882C9E03F4D}"/>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108" name="Straight Arrow Connector 107">
              <a:extLst>
                <a:ext uri="{FF2B5EF4-FFF2-40B4-BE49-F238E27FC236}">
                  <a16:creationId xmlns:a16="http://schemas.microsoft.com/office/drawing/2014/main" id="{0A3135E7-00F2-4D1E-A7BE-A418AA5F07D0}"/>
                </a:ext>
              </a:extLst>
            </p:cNvPr>
            <p:cNvCxnSpPr>
              <a:cxnSpLocks/>
            </p:cNvCxnSpPr>
            <p:nvPr/>
          </p:nvCxnSpPr>
          <p:spPr>
            <a:xfrm>
              <a:off x="10124063" y="3143516"/>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109" name="Rectangle 47">
              <a:extLst>
                <a:ext uri="{FF2B5EF4-FFF2-40B4-BE49-F238E27FC236}">
                  <a16:creationId xmlns:a16="http://schemas.microsoft.com/office/drawing/2014/main" id="{8EE0C7AC-073A-424F-BCC3-87C66A476048}"/>
                </a:ext>
              </a:extLst>
            </p:cNvPr>
            <p:cNvSpPr>
              <a:spLocks noChangeArrowheads="1"/>
            </p:cNvSpPr>
            <p:nvPr/>
          </p:nvSpPr>
          <p:spPr bwMode="auto">
            <a:xfrm>
              <a:off x="8382582" y="3774773"/>
              <a:ext cx="1463872" cy="1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Find and clean invalid data</a:t>
              </a:r>
            </a:p>
          </p:txBody>
        </p:sp>
        <p:sp>
          <p:nvSpPr>
            <p:cNvPr id="110" name="Rectangle: Rounded Corners 109">
              <a:extLst>
                <a:ext uri="{FF2B5EF4-FFF2-40B4-BE49-F238E27FC236}">
                  <a16:creationId xmlns:a16="http://schemas.microsoft.com/office/drawing/2014/main" id="{6EE2645A-4462-4DE9-B216-69900CBEB200}"/>
                </a:ext>
              </a:extLst>
            </p:cNvPr>
            <p:cNvSpPr/>
            <p:nvPr/>
          </p:nvSpPr>
          <p:spPr bwMode="auto">
            <a:xfrm>
              <a:off x="1070913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C3CB89EB-6C44-436D-9136-DF63083D6458}"/>
                </a:ext>
              </a:extLst>
            </p:cNvPr>
            <p:cNvGrpSpPr/>
            <p:nvPr/>
          </p:nvGrpSpPr>
          <p:grpSpPr>
            <a:xfrm>
              <a:off x="10904663" y="2851700"/>
              <a:ext cx="583805" cy="499815"/>
              <a:chOff x="5888038" y="3135313"/>
              <a:chExt cx="1125538" cy="963612"/>
            </a:xfrm>
          </p:grpSpPr>
          <p:sp>
            <p:nvSpPr>
              <p:cNvPr id="163" name="Freeform 21">
                <a:extLst>
                  <a:ext uri="{FF2B5EF4-FFF2-40B4-BE49-F238E27FC236}">
                    <a16:creationId xmlns:a16="http://schemas.microsoft.com/office/drawing/2014/main" id="{C9511BD6-F7E5-4769-ABD9-6B09ED02547A}"/>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4" name="Freeform 22">
                <a:extLst>
                  <a:ext uri="{FF2B5EF4-FFF2-40B4-BE49-F238E27FC236}">
                    <a16:creationId xmlns:a16="http://schemas.microsoft.com/office/drawing/2014/main" id="{A709F152-1FA1-4DE6-8CB3-FFF4AF186F3B}"/>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5" name="Rectangle 164">
                <a:extLst>
                  <a:ext uri="{FF2B5EF4-FFF2-40B4-BE49-F238E27FC236}">
                    <a16:creationId xmlns:a16="http://schemas.microsoft.com/office/drawing/2014/main" id="{3AD0C2F2-A97D-4E2A-A3B7-15458E660C48}"/>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6" name="Rectangle 165">
                <a:extLst>
                  <a:ext uri="{FF2B5EF4-FFF2-40B4-BE49-F238E27FC236}">
                    <a16:creationId xmlns:a16="http://schemas.microsoft.com/office/drawing/2014/main" id="{21D5235D-B0C2-44B4-BFB0-592F0F4E17A2}"/>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7" name="Rectangle 166">
                <a:extLst>
                  <a:ext uri="{FF2B5EF4-FFF2-40B4-BE49-F238E27FC236}">
                    <a16:creationId xmlns:a16="http://schemas.microsoft.com/office/drawing/2014/main" id="{ECB72B07-D95D-4990-8399-6C38406D7262}"/>
                  </a:ext>
                </a:extLst>
              </p:cNvPr>
              <p:cNvSpPr>
                <a:spLocks noChangeArrowheads="1"/>
              </p:cNvSpPr>
              <p:nvPr/>
            </p:nvSpPr>
            <p:spPr bwMode="auto">
              <a:xfrm>
                <a:off x="6311900"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8" name="Rectangle 167">
                <a:extLst>
                  <a:ext uri="{FF2B5EF4-FFF2-40B4-BE49-F238E27FC236}">
                    <a16:creationId xmlns:a16="http://schemas.microsoft.com/office/drawing/2014/main" id="{45DA7ABA-396F-45E9-B6E7-EDF3EB57079A}"/>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69" name="Rectangle 168">
                <a:extLst>
                  <a:ext uri="{FF2B5EF4-FFF2-40B4-BE49-F238E27FC236}">
                    <a16:creationId xmlns:a16="http://schemas.microsoft.com/office/drawing/2014/main" id="{369192A0-AE59-4ECE-8B2C-7EDD4680AF37}"/>
                  </a:ext>
                </a:extLst>
              </p:cNvPr>
              <p:cNvSpPr>
                <a:spLocks noChangeArrowheads="1"/>
              </p:cNvSpPr>
              <p:nvPr/>
            </p:nvSpPr>
            <p:spPr bwMode="auto">
              <a:xfrm>
                <a:off x="6650038" y="3613150"/>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0" name="Rectangle 169">
                <a:extLst>
                  <a:ext uri="{FF2B5EF4-FFF2-40B4-BE49-F238E27FC236}">
                    <a16:creationId xmlns:a16="http://schemas.microsoft.com/office/drawing/2014/main" id="{E033FDBC-BF05-4549-A576-CAA65DABC67D}"/>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1" name="Rectangle 170">
                <a:extLst>
                  <a:ext uri="{FF2B5EF4-FFF2-40B4-BE49-F238E27FC236}">
                    <a16:creationId xmlns:a16="http://schemas.microsoft.com/office/drawing/2014/main" id="{3AED56EF-4D91-42E3-848C-4BD75BB38141}"/>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2" name="Rectangle 171">
                <a:extLst>
                  <a:ext uri="{FF2B5EF4-FFF2-40B4-BE49-F238E27FC236}">
                    <a16:creationId xmlns:a16="http://schemas.microsoft.com/office/drawing/2014/main" id="{7DFA72A6-F866-47E9-BB00-3C90F6AE6131}"/>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3" name="Rectangle 172">
                <a:extLst>
                  <a:ext uri="{FF2B5EF4-FFF2-40B4-BE49-F238E27FC236}">
                    <a16:creationId xmlns:a16="http://schemas.microsoft.com/office/drawing/2014/main" id="{792E7342-EC6F-4A8D-8CD8-D1BBCD1D4E71}"/>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4" name="Rectangle 173">
                <a:extLst>
                  <a:ext uri="{FF2B5EF4-FFF2-40B4-BE49-F238E27FC236}">
                    <a16:creationId xmlns:a16="http://schemas.microsoft.com/office/drawing/2014/main" id="{ABB4FD0E-297E-43D4-B631-2F719FB1F359}"/>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5" name="Rectangle 174">
                <a:extLst>
                  <a:ext uri="{FF2B5EF4-FFF2-40B4-BE49-F238E27FC236}">
                    <a16:creationId xmlns:a16="http://schemas.microsoft.com/office/drawing/2014/main" id="{EC277F42-822C-467A-85B8-8BFBBAEA13B8}"/>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6" name="Rectangle 175">
                <a:extLst>
                  <a:ext uri="{FF2B5EF4-FFF2-40B4-BE49-F238E27FC236}">
                    <a16:creationId xmlns:a16="http://schemas.microsoft.com/office/drawing/2014/main" id="{938F5490-2F5C-4EED-9C74-5832625827ED}"/>
                  </a:ext>
                </a:extLst>
              </p:cNvPr>
              <p:cNvSpPr>
                <a:spLocks noChangeArrowheads="1"/>
              </p:cNvSpPr>
              <p:nvPr/>
            </p:nvSpPr>
            <p:spPr bwMode="auto">
              <a:xfrm>
                <a:off x="5973763" y="384333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7" name="Rectangle 176">
                <a:extLst>
                  <a:ext uri="{FF2B5EF4-FFF2-40B4-BE49-F238E27FC236}">
                    <a16:creationId xmlns:a16="http://schemas.microsoft.com/office/drawing/2014/main" id="{86C74DBB-BF05-412E-B45E-8F9F946A287F}"/>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8" name="Rectangle 177">
                <a:extLst>
                  <a:ext uri="{FF2B5EF4-FFF2-40B4-BE49-F238E27FC236}">
                    <a16:creationId xmlns:a16="http://schemas.microsoft.com/office/drawing/2014/main" id="{51381178-6D7E-4661-A3BD-05170793168A}"/>
                  </a:ext>
                </a:extLst>
              </p:cNvPr>
              <p:cNvSpPr>
                <a:spLocks noChangeArrowheads="1"/>
              </p:cNvSpPr>
              <p:nvPr/>
            </p:nvSpPr>
            <p:spPr bwMode="auto">
              <a:xfrm>
                <a:off x="6311900"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79" name="Rectangle 178">
                <a:extLst>
                  <a:ext uri="{FF2B5EF4-FFF2-40B4-BE49-F238E27FC236}">
                    <a16:creationId xmlns:a16="http://schemas.microsoft.com/office/drawing/2014/main" id="{B61F478B-6202-4747-A62A-0A7351A93186}"/>
                  </a:ext>
                </a:extLst>
              </p:cNvPr>
              <p:cNvSpPr>
                <a:spLocks noChangeArrowheads="1"/>
              </p:cNvSpPr>
              <p:nvPr/>
            </p:nvSpPr>
            <p:spPr bwMode="auto">
              <a:xfrm>
                <a:off x="6650038" y="384333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0" name="Freeform 38">
                <a:extLst>
                  <a:ext uri="{FF2B5EF4-FFF2-40B4-BE49-F238E27FC236}">
                    <a16:creationId xmlns:a16="http://schemas.microsoft.com/office/drawing/2014/main" id="{3601FB4B-6153-4AA5-9C37-A663A597FE2E}"/>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1" name="Freeform 39">
                <a:extLst>
                  <a:ext uri="{FF2B5EF4-FFF2-40B4-BE49-F238E27FC236}">
                    <a16:creationId xmlns:a16="http://schemas.microsoft.com/office/drawing/2014/main" id="{4496AE3D-2C19-4992-B0B8-32C94B34C4ED}"/>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2" name="Freeform 40">
                <a:extLst>
                  <a:ext uri="{FF2B5EF4-FFF2-40B4-BE49-F238E27FC236}">
                    <a16:creationId xmlns:a16="http://schemas.microsoft.com/office/drawing/2014/main" id="{263BDAF0-6C41-406C-995D-E008044AF013}"/>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3" name="Freeform 41">
                <a:extLst>
                  <a:ext uri="{FF2B5EF4-FFF2-40B4-BE49-F238E27FC236}">
                    <a16:creationId xmlns:a16="http://schemas.microsoft.com/office/drawing/2014/main" id="{3B0D711D-89AB-4FBC-928F-083AB238E60D}"/>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4" name="Freeform 42">
                <a:extLst>
                  <a:ext uri="{FF2B5EF4-FFF2-40B4-BE49-F238E27FC236}">
                    <a16:creationId xmlns:a16="http://schemas.microsoft.com/office/drawing/2014/main" id="{90E38A16-7DA4-41CA-B4A3-68DDAD2E6E49}"/>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5" name="Freeform 43">
                <a:extLst>
                  <a:ext uri="{FF2B5EF4-FFF2-40B4-BE49-F238E27FC236}">
                    <a16:creationId xmlns:a16="http://schemas.microsoft.com/office/drawing/2014/main" id="{7800661B-1DB5-4E6E-8054-B76C8122466A}"/>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6" name="Rectangle 185">
                <a:extLst>
                  <a:ext uri="{FF2B5EF4-FFF2-40B4-BE49-F238E27FC236}">
                    <a16:creationId xmlns:a16="http://schemas.microsoft.com/office/drawing/2014/main" id="{45037376-7C33-4E57-BF2D-E8303143630F}"/>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7" name="Rectangle 186">
                <a:extLst>
                  <a:ext uri="{FF2B5EF4-FFF2-40B4-BE49-F238E27FC236}">
                    <a16:creationId xmlns:a16="http://schemas.microsoft.com/office/drawing/2014/main" id="{D4E0EB8A-AC79-4A2D-BEB1-2511EB77E0C0}"/>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8" name="Rectangle 187">
                <a:extLst>
                  <a:ext uri="{FF2B5EF4-FFF2-40B4-BE49-F238E27FC236}">
                    <a16:creationId xmlns:a16="http://schemas.microsoft.com/office/drawing/2014/main" id="{51B1F4C8-7C53-48C5-925F-C14C04D8B1F1}"/>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89" name="Rectangle 188">
                <a:extLst>
                  <a:ext uri="{FF2B5EF4-FFF2-40B4-BE49-F238E27FC236}">
                    <a16:creationId xmlns:a16="http://schemas.microsoft.com/office/drawing/2014/main" id="{647D9DF1-DFCD-4BC5-A04E-FE4E2151AFD0}"/>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90" name="Freeform 48">
                <a:extLst>
                  <a:ext uri="{FF2B5EF4-FFF2-40B4-BE49-F238E27FC236}">
                    <a16:creationId xmlns:a16="http://schemas.microsoft.com/office/drawing/2014/main" id="{233AD9B9-B8A9-4BA5-AE14-E0CEC56AF2FA}"/>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91" name="Freeform 49">
                <a:extLst>
                  <a:ext uri="{FF2B5EF4-FFF2-40B4-BE49-F238E27FC236}">
                    <a16:creationId xmlns:a16="http://schemas.microsoft.com/office/drawing/2014/main" id="{B53240BB-FE5C-4684-B945-13D865BE539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112" name="Group 111">
              <a:extLst>
                <a:ext uri="{FF2B5EF4-FFF2-40B4-BE49-F238E27FC236}">
                  <a16:creationId xmlns:a16="http://schemas.microsoft.com/office/drawing/2014/main" id="{D9084786-2904-4063-84DA-C53F088D54DD}"/>
                </a:ext>
              </a:extLst>
            </p:cNvPr>
            <p:cNvGrpSpPr/>
            <p:nvPr/>
          </p:nvGrpSpPr>
          <p:grpSpPr>
            <a:xfrm>
              <a:off x="6502049" y="2652225"/>
              <a:ext cx="858872" cy="854566"/>
              <a:chOff x="10534650" y="5259388"/>
              <a:chExt cx="633413" cy="630238"/>
            </a:xfrm>
          </p:grpSpPr>
          <p:sp>
            <p:nvSpPr>
              <p:cNvPr id="149" name="Oval 269">
                <a:extLst>
                  <a:ext uri="{FF2B5EF4-FFF2-40B4-BE49-F238E27FC236}">
                    <a16:creationId xmlns:a16="http://schemas.microsoft.com/office/drawing/2014/main" id="{95A8CA2C-0470-4E24-877D-79CB900E6FBC}"/>
                  </a:ext>
                </a:extLst>
              </p:cNvPr>
              <p:cNvSpPr>
                <a:spLocks noChangeArrowheads="1"/>
              </p:cNvSpPr>
              <p:nvPr/>
            </p:nvSpPr>
            <p:spPr bwMode="auto">
              <a:xfrm>
                <a:off x="10534650" y="5259388"/>
                <a:ext cx="633413" cy="63023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50" name="Oval 270">
                <a:extLst>
                  <a:ext uri="{FF2B5EF4-FFF2-40B4-BE49-F238E27FC236}">
                    <a16:creationId xmlns:a16="http://schemas.microsoft.com/office/drawing/2014/main" id="{BC380EB9-78BA-424C-9364-C066BD2F3051}"/>
                  </a:ext>
                </a:extLst>
              </p:cNvPr>
              <p:cNvSpPr>
                <a:spLocks noChangeArrowheads="1"/>
              </p:cNvSpPr>
              <p:nvPr/>
            </p:nvSpPr>
            <p:spPr bwMode="auto">
              <a:xfrm>
                <a:off x="10579100" y="5307013"/>
                <a:ext cx="541338" cy="538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51" name="Oval 271">
                <a:extLst>
                  <a:ext uri="{FF2B5EF4-FFF2-40B4-BE49-F238E27FC236}">
                    <a16:creationId xmlns:a16="http://schemas.microsoft.com/office/drawing/2014/main" id="{23442F04-A92C-4E48-91A7-A1BE572A07D6}"/>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52" name="Line 272">
                <a:extLst>
                  <a:ext uri="{FF2B5EF4-FFF2-40B4-BE49-F238E27FC236}">
                    <a16:creationId xmlns:a16="http://schemas.microsoft.com/office/drawing/2014/main" id="{5697F94A-841E-4013-91DD-9C16A36AD590}"/>
                  </a:ext>
                </a:extLst>
              </p:cNvPr>
              <p:cNvSpPr>
                <a:spLocks noChangeShapeType="1"/>
              </p:cNvSpPr>
              <p:nvPr/>
            </p:nvSpPr>
            <p:spPr bwMode="auto">
              <a:xfrm>
                <a:off x="10850563" y="5322888"/>
                <a:ext cx="0" cy="504825"/>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53" name="Line 273">
                <a:extLst>
                  <a:ext uri="{FF2B5EF4-FFF2-40B4-BE49-F238E27FC236}">
                    <a16:creationId xmlns:a16="http://schemas.microsoft.com/office/drawing/2014/main" id="{628B5533-34D2-4444-B65F-9AB74F0E1551}"/>
                  </a:ext>
                </a:extLst>
              </p:cNvPr>
              <p:cNvSpPr>
                <a:spLocks noChangeShapeType="1"/>
              </p:cNvSpPr>
              <p:nvPr/>
            </p:nvSpPr>
            <p:spPr bwMode="auto">
              <a:xfrm>
                <a:off x="10599738" y="5575300"/>
                <a:ext cx="503238" cy="0"/>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54" name="Line 274">
                <a:extLst>
                  <a:ext uri="{FF2B5EF4-FFF2-40B4-BE49-F238E27FC236}">
                    <a16:creationId xmlns:a16="http://schemas.microsoft.com/office/drawing/2014/main" id="{D13C542D-A830-4F3D-8E33-C1ED19F0CAD8}"/>
                  </a:ext>
                </a:extLst>
              </p:cNvPr>
              <p:cNvSpPr>
                <a:spLocks noChangeShapeType="1"/>
              </p:cNvSpPr>
              <p:nvPr/>
            </p:nvSpPr>
            <p:spPr bwMode="auto">
              <a:xfrm>
                <a:off x="10629900" y="5449888"/>
                <a:ext cx="439738" cy="249238"/>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55" name="Line 275">
                <a:extLst>
                  <a:ext uri="{FF2B5EF4-FFF2-40B4-BE49-F238E27FC236}">
                    <a16:creationId xmlns:a16="http://schemas.microsoft.com/office/drawing/2014/main" id="{29417983-727F-4B07-A648-92E38341B247}"/>
                  </a:ext>
                </a:extLst>
              </p:cNvPr>
              <p:cNvSpPr>
                <a:spLocks noChangeShapeType="1"/>
              </p:cNvSpPr>
              <p:nvPr/>
            </p:nvSpPr>
            <p:spPr bwMode="auto">
              <a:xfrm flipV="1">
                <a:off x="10726738" y="5357813"/>
                <a:ext cx="249238"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56" name="Line 276">
                <a:extLst>
                  <a:ext uri="{FF2B5EF4-FFF2-40B4-BE49-F238E27FC236}">
                    <a16:creationId xmlns:a16="http://schemas.microsoft.com/office/drawing/2014/main" id="{5692E7AC-81D4-45FC-93FA-C24D43086A28}"/>
                  </a:ext>
                </a:extLst>
              </p:cNvPr>
              <p:cNvSpPr>
                <a:spLocks noChangeShapeType="1"/>
              </p:cNvSpPr>
              <p:nvPr/>
            </p:nvSpPr>
            <p:spPr bwMode="auto">
              <a:xfrm>
                <a:off x="10723563" y="5357813"/>
                <a:ext cx="252413" cy="43656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57" name="Line 277">
                <a:extLst>
                  <a:ext uri="{FF2B5EF4-FFF2-40B4-BE49-F238E27FC236}">
                    <a16:creationId xmlns:a16="http://schemas.microsoft.com/office/drawing/2014/main" id="{D535F283-A0D0-4FC3-8425-8BCC7F37F554}"/>
                  </a:ext>
                </a:extLst>
              </p:cNvPr>
              <p:cNvSpPr>
                <a:spLocks noChangeShapeType="1"/>
              </p:cNvSpPr>
              <p:nvPr/>
            </p:nvSpPr>
            <p:spPr bwMode="auto">
              <a:xfrm flipV="1">
                <a:off x="10629900" y="5449888"/>
                <a:ext cx="439738" cy="252413"/>
              </a:xfrm>
              <a:prstGeom prst="line">
                <a:avLst/>
              </a:prstGeom>
              <a:noFill/>
              <a:ln w="6350" cap="sq">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58" name="Oval 278">
                <a:extLst>
                  <a:ext uri="{FF2B5EF4-FFF2-40B4-BE49-F238E27FC236}">
                    <a16:creationId xmlns:a16="http://schemas.microsoft.com/office/drawing/2014/main" id="{A27A0FE9-1D4F-464A-8E9B-56B7D75A23AB}"/>
                  </a:ext>
                </a:extLst>
              </p:cNvPr>
              <p:cNvSpPr>
                <a:spLocks noChangeArrowheads="1"/>
              </p:cNvSpPr>
              <p:nvPr/>
            </p:nvSpPr>
            <p:spPr bwMode="auto">
              <a:xfrm>
                <a:off x="10644188" y="5372100"/>
                <a:ext cx="411163" cy="407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59" name="Oval 279">
                <a:extLst>
                  <a:ext uri="{FF2B5EF4-FFF2-40B4-BE49-F238E27FC236}">
                    <a16:creationId xmlns:a16="http://schemas.microsoft.com/office/drawing/2014/main" id="{A119BD0B-23DE-4807-83AC-35589D83AC66}"/>
                  </a:ext>
                </a:extLst>
              </p:cNvPr>
              <p:cNvSpPr>
                <a:spLocks noChangeArrowheads="1"/>
              </p:cNvSpPr>
              <p:nvPr/>
            </p:nvSpPr>
            <p:spPr bwMode="auto">
              <a:xfrm>
                <a:off x="10836275" y="5562600"/>
                <a:ext cx="30163" cy="26988"/>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60" name="Line 280">
                <a:extLst>
                  <a:ext uri="{FF2B5EF4-FFF2-40B4-BE49-F238E27FC236}">
                    <a16:creationId xmlns:a16="http://schemas.microsoft.com/office/drawing/2014/main" id="{0C66F9F9-C0E3-40E4-B466-1AF440251831}"/>
                  </a:ext>
                </a:extLst>
              </p:cNvPr>
              <p:cNvSpPr>
                <a:spLocks noChangeShapeType="1"/>
              </p:cNvSpPr>
              <p:nvPr/>
            </p:nvSpPr>
            <p:spPr bwMode="auto">
              <a:xfrm flipH="1" flipV="1">
                <a:off x="10694988" y="5422900"/>
                <a:ext cx="155575" cy="15240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61" name="Line 281">
                <a:extLst>
                  <a:ext uri="{FF2B5EF4-FFF2-40B4-BE49-F238E27FC236}">
                    <a16:creationId xmlns:a16="http://schemas.microsoft.com/office/drawing/2014/main" id="{C6C85287-9546-41A0-A782-736BA799F633}"/>
                  </a:ext>
                </a:extLst>
              </p:cNvPr>
              <p:cNvSpPr>
                <a:spLocks noChangeShapeType="1"/>
              </p:cNvSpPr>
              <p:nvPr/>
            </p:nvSpPr>
            <p:spPr bwMode="auto">
              <a:xfrm>
                <a:off x="10850563" y="5575300"/>
                <a:ext cx="115888" cy="0"/>
              </a:xfrm>
              <a:prstGeom prst="line">
                <a:avLst/>
              </a:prstGeom>
              <a:noFill/>
              <a:ln w="6350"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62" name="Line 282">
                <a:extLst>
                  <a:ext uri="{FF2B5EF4-FFF2-40B4-BE49-F238E27FC236}">
                    <a16:creationId xmlns:a16="http://schemas.microsoft.com/office/drawing/2014/main" id="{A5026058-0911-46F7-9A9A-A6F833E8B08D}"/>
                  </a:ext>
                </a:extLst>
              </p:cNvPr>
              <p:cNvSpPr>
                <a:spLocks noChangeShapeType="1"/>
              </p:cNvSpPr>
              <p:nvPr/>
            </p:nvSpPr>
            <p:spPr bwMode="auto">
              <a:xfrm flipH="1">
                <a:off x="10694988" y="5541963"/>
                <a:ext cx="188913" cy="187325"/>
              </a:xfrm>
              <a:prstGeom prst="line">
                <a:avLst/>
              </a:prstGeom>
              <a:noFill/>
              <a:ln w="6350" cap="rnd">
                <a:solidFill>
                  <a:srgbClr val="E81123"/>
                </a:solidFill>
                <a:prstDash val="solid"/>
                <a:miter lim="800000"/>
                <a:headEnd/>
                <a:tailEnd/>
              </a:ln>
              <a:extLst>
                <a:ext uri="{909E8E84-426E-40DD-AFC4-6F175D3DCCD1}">
                  <a14:hiddenFill xmlns:a14="http://schemas.microsoft.com/office/drawing/2010/main">
                    <a:noFill/>
                  </a14:hiddenFill>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grpSp>
        <p:grpSp>
          <p:nvGrpSpPr>
            <p:cNvPr id="113" name="Group 112">
              <a:extLst>
                <a:ext uri="{FF2B5EF4-FFF2-40B4-BE49-F238E27FC236}">
                  <a16:creationId xmlns:a16="http://schemas.microsoft.com/office/drawing/2014/main" id="{C472F78E-CAEE-400F-90AD-73CE503B84CA}"/>
                </a:ext>
              </a:extLst>
            </p:cNvPr>
            <p:cNvGrpSpPr/>
            <p:nvPr/>
          </p:nvGrpSpPr>
          <p:grpSpPr>
            <a:xfrm>
              <a:off x="8547295" y="2851700"/>
              <a:ext cx="917482" cy="499815"/>
              <a:chOff x="8484563" y="2851700"/>
              <a:chExt cx="917482" cy="499815"/>
            </a:xfrm>
          </p:grpSpPr>
          <p:grpSp>
            <p:nvGrpSpPr>
              <p:cNvPr id="114" name="Group 113">
                <a:extLst>
                  <a:ext uri="{FF2B5EF4-FFF2-40B4-BE49-F238E27FC236}">
                    <a16:creationId xmlns:a16="http://schemas.microsoft.com/office/drawing/2014/main" id="{B0E4633D-A0E6-4F69-B8D3-E8BB0238193B}"/>
                  </a:ext>
                </a:extLst>
              </p:cNvPr>
              <p:cNvGrpSpPr/>
              <p:nvPr/>
            </p:nvGrpSpPr>
            <p:grpSpPr>
              <a:xfrm>
                <a:off x="8818240" y="2851700"/>
                <a:ext cx="583805" cy="499815"/>
                <a:chOff x="5888038" y="3135313"/>
                <a:chExt cx="1125538" cy="963612"/>
              </a:xfrm>
            </p:grpSpPr>
            <p:sp>
              <p:nvSpPr>
                <p:cNvPr id="120" name="Freeform 21">
                  <a:extLst>
                    <a:ext uri="{FF2B5EF4-FFF2-40B4-BE49-F238E27FC236}">
                      <a16:creationId xmlns:a16="http://schemas.microsoft.com/office/drawing/2014/main" id="{4C5119B3-94F6-4D93-9749-D5C389E45173}"/>
                    </a:ext>
                  </a:extLst>
                </p:cNvPr>
                <p:cNvSpPr>
                  <a:spLocks/>
                </p:cNvSpPr>
                <p:nvPr/>
              </p:nvSpPr>
              <p:spPr bwMode="auto">
                <a:xfrm>
                  <a:off x="5888038" y="3308350"/>
                  <a:ext cx="1125538" cy="790575"/>
                </a:xfrm>
                <a:custGeom>
                  <a:avLst/>
                  <a:gdLst>
                    <a:gd name="T0" fmla="*/ 0 w 300"/>
                    <a:gd name="T1" fmla="*/ 198 h 210"/>
                    <a:gd name="T2" fmla="*/ 11 w 300"/>
                    <a:gd name="T3" fmla="*/ 210 h 210"/>
                    <a:gd name="T4" fmla="*/ 289 w 300"/>
                    <a:gd name="T5" fmla="*/ 210 h 210"/>
                    <a:gd name="T6" fmla="*/ 300 w 300"/>
                    <a:gd name="T7" fmla="*/ 198 h 210"/>
                    <a:gd name="T8" fmla="*/ 300 w 300"/>
                    <a:gd name="T9" fmla="*/ 0 h 210"/>
                    <a:gd name="T10" fmla="*/ 0 w 300"/>
                    <a:gd name="T11" fmla="*/ 0 h 210"/>
                    <a:gd name="T12" fmla="*/ 0 w 300"/>
                    <a:gd name="T13" fmla="*/ 198 h 210"/>
                  </a:gdLst>
                  <a:ahLst/>
                  <a:cxnLst>
                    <a:cxn ang="0">
                      <a:pos x="T0" y="T1"/>
                    </a:cxn>
                    <a:cxn ang="0">
                      <a:pos x="T2" y="T3"/>
                    </a:cxn>
                    <a:cxn ang="0">
                      <a:pos x="T4" y="T5"/>
                    </a:cxn>
                    <a:cxn ang="0">
                      <a:pos x="T6" y="T7"/>
                    </a:cxn>
                    <a:cxn ang="0">
                      <a:pos x="T8" y="T9"/>
                    </a:cxn>
                    <a:cxn ang="0">
                      <a:pos x="T10" y="T11"/>
                    </a:cxn>
                    <a:cxn ang="0">
                      <a:pos x="T12" y="T13"/>
                    </a:cxn>
                  </a:cxnLst>
                  <a:rect l="0" t="0" r="r" b="b"/>
                  <a:pathLst>
                    <a:path w="300" h="210">
                      <a:moveTo>
                        <a:pt x="0" y="198"/>
                      </a:moveTo>
                      <a:cubicBezTo>
                        <a:pt x="0" y="204"/>
                        <a:pt x="4" y="210"/>
                        <a:pt x="11" y="210"/>
                      </a:cubicBezTo>
                      <a:cubicBezTo>
                        <a:pt x="289" y="210"/>
                        <a:pt x="289" y="210"/>
                        <a:pt x="289" y="210"/>
                      </a:cubicBezTo>
                      <a:cubicBezTo>
                        <a:pt x="295" y="210"/>
                        <a:pt x="300" y="205"/>
                        <a:pt x="300" y="198"/>
                      </a:cubicBezTo>
                      <a:cubicBezTo>
                        <a:pt x="300" y="0"/>
                        <a:pt x="300" y="0"/>
                        <a:pt x="300" y="0"/>
                      </a:cubicBezTo>
                      <a:cubicBezTo>
                        <a:pt x="0" y="0"/>
                        <a:pt x="0" y="0"/>
                        <a:pt x="0" y="0"/>
                      </a:cubicBezTo>
                      <a:cubicBezTo>
                        <a:pt x="0" y="198"/>
                        <a:pt x="0" y="198"/>
                        <a:pt x="0" y="198"/>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1" name="Freeform 22">
                  <a:extLst>
                    <a:ext uri="{FF2B5EF4-FFF2-40B4-BE49-F238E27FC236}">
                      <a16:creationId xmlns:a16="http://schemas.microsoft.com/office/drawing/2014/main" id="{E60FA113-D080-4259-999B-A748625BD892}"/>
                    </a:ext>
                  </a:extLst>
                </p:cNvPr>
                <p:cNvSpPr>
                  <a:spLocks/>
                </p:cNvSpPr>
                <p:nvPr/>
              </p:nvSpPr>
              <p:spPr bwMode="auto">
                <a:xfrm>
                  <a:off x="5888038" y="3135313"/>
                  <a:ext cx="1125538" cy="173038"/>
                </a:xfrm>
                <a:custGeom>
                  <a:avLst/>
                  <a:gdLst>
                    <a:gd name="T0" fmla="*/ 289 w 300"/>
                    <a:gd name="T1" fmla="*/ 0 h 46"/>
                    <a:gd name="T2" fmla="*/ 11 w 300"/>
                    <a:gd name="T3" fmla="*/ 0 h 46"/>
                    <a:gd name="T4" fmla="*/ 0 w 300"/>
                    <a:gd name="T5" fmla="*/ 11 h 46"/>
                    <a:gd name="T6" fmla="*/ 0 w 300"/>
                    <a:gd name="T7" fmla="*/ 46 h 46"/>
                    <a:gd name="T8" fmla="*/ 300 w 300"/>
                    <a:gd name="T9" fmla="*/ 46 h 46"/>
                    <a:gd name="T10" fmla="*/ 300 w 300"/>
                    <a:gd name="T11" fmla="*/ 11 h 46"/>
                    <a:gd name="T12" fmla="*/ 289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89" y="0"/>
                      </a:moveTo>
                      <a:cubicBezTo>
                        <a:pt x="11" y="0"/>
                        <a:pt x="11" y="0"/>
                        <a:pt x="11" y="0"/>
                      </a:cubicBezTo>
                      <a:cubicBezTo>
                        <a:pt x="4" y="0"/>
                        <a:pt x="0" y="5"/>
                        <a:pt x="0" y="11"/>
                      </a:cubicBezTo>
                      <a:cubicBezTo>
                        <a:pt x="0" y="46"/>
                        <a:pt x="0" y="46"/>
                        <a:pt x="0" y="46"/>
                      </a:cubicBezTo>
                      <a:cubicBezTo>
                        <a:pt x="300" y="46"/>
                        <a:pt x="300" y="46"/>
                        <a:pt x="300" y="46"/>
                      </a:cubicBezTo>
                      <a:cubicBezTo>
                        <a:pt x="300" y="11"/>
                        <a:pt x="300" y="11"/>
                        <a:pt x="300" y="11"/>
                      </a:cubicBezTo>
                      <a:cubicBezTo>
                        <a:pt x="300" y="5"/>
                        <a:pt x="296" y="0"/>
                        <a:pt x="289" y="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2" name="Rectangle 121">
                  <a:extLst>
                    <a:ext uri="{FF2B5EF4-FFF2-40B4-BE49-F238E27FC236}">
                      <a16:creationId xmlns:a16="http://schemas.microsoft.com/office/drawing/2014/main" id="{3FFDABB9-6503-477A-9053-1FFCD980C61C}"/>
                    </a:ext>
                  </a:extLst>
                </p:cNvPr>
                <p:cNvSpPr>
                  <a:spLocks noChangeArrowheads="1"/>
                </p:cNvSpPr>
                <p:nvPr/>
              </p:nvSpPr>
              <p:spPr bwMode="auto">
                <a:xfrm>
                  <a:off x="6311900"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3" name="Rectangle 122">
                  <a:extLst>
                    <a:ext uri="{FF2B5EF4-FFF2-40B4-BE49-F238E27FC236}">
                      <a16:creationId xmlns:a16="http://schemas.microsoft.com/office/drawing/2014/main" id="{79621553-7C8F-4BE7-93D9-293C72B1ABD3}"/>
                    </a:ext>
                  </a:extLst>
                </p:cNvPr>
                <p:cNvSpPr>
                  <a:spLocks noChangeArrowheads="1"/>
                </p:cNvSpPr>
                <p:nvPr/>
              </p:nvSpPr>
              <p:spPr bwMode="auto">
                <a:xfrm>
                  <a:off x="6311900"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4" name="Rectangle 123">
                  <a:extLst>
                    <a:ext uri="{FF2B5EF4-FFF2-40B4-BE49-F238E27FC236}">
                      <a16:creationId xmlns:a16="http://schemas.microsoft.com/office/drawing/2014/main" id="{FE235BD5-5FF2-4016-BFEA-A644CED27275}"/>
                    </a:ext>
                  </a:extLst>
                </p:cNvPr>
                <p:cNvSpPr>
                  <a:spLocks noChangeArrowheads="1"/>
                </p:cNvSpPr>
                <p:nvPr/>
              </p:nvSpPr>
              <p:spPr bwMode="auto">
                <a:xfrm>
                  <a:off x="6311900"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5" name="Rectangle 124">
                  <a:extLst>
                    <a:ext uri="{FF2B5EF4-FFF2-40B4-BE49-F238E27FC236}">
                      <a16:creationId xmlns:a16="http://schemas.microsoft.com/office/drawing/2014/main" id="{282693F1-2CC4-441C-85A2-42CFDED0B2B6}"/>
                    </a:ext>
                  </a:extLst>
                </p:cNvPr>
                <p:cNvSpPr>
                  <a:spLocks noChangeArrowheads="1"/>
                </p:cNvSpPr>
                <p:nvPr/>
              </p:nvSpPr>
              <p:spPr bwMode="auto">
                <a:xfrm>
                  <a:off x="6311900" y="3613150"/>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6" name="Rectangle 125">
                  <a:extLst>
                    <a:ext uri="{FF2B5EF4-FFF2-40B4-BE49-F238E27FC236}">
                      <a16:creationId xmlns:a16="http://schemas.microsoft.com/office/drawing/2014/main" id="{B902D575-4E0C-43E2-886E-F878FB2470F7}"/>
                    </a:ext>
                  </a:extLst>
                </p:cNvPr>
                <p:cNvSpPr>
                  <a:spLocks noChangeArrowheads="1"/>
                </p:cNvSpPr>
                <p:nvPr/>
              </p:nvSpPr>
              <p:spPr bwMode="auto">
                <a:xfrm>
                  <a:off x="6650038" y="3613150"/>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7" name="Rectangle 126">
                  <a:extLst>
                    <a:ext uri="{FF2B5EF4-FFF2-40B4-BE49-F238E27FC236}">
                      <a16:creationId xmlns:a16="http://schemas.microsoft.com/office/drawing/2014/main" id="{D2F9EF12-B254-459D-83F4-59774E8021B1}"/>
                    </a:ext>
                  </a:extLst>
                </p:cNvPr>
                <p:cNvSpPr>
                  <a:spLocks noChangeArrowheads="1"/>
                </p:cNvSpPr>
                <p:nvPr/>
              </p:nvSpPr>
              <p:spPr bwMode="auto">
                <a:xfrm>
                  <a:off x="6650038" y="3379788"/>
                  <a:ext cx="280988"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8" name="Rectangle 127">
                  <a:extLst>
                    <a:ext uri="{FF2B5EF4-FFF2-40B4-BE49-F238E27FC236}">
                      <a16:creationId xmlns:a16="http://schemas.microsoft.com/office/drawing/2014/main" id="{1A93B99D-44D7-4DDE-9D72-DEAC860911DB}"/>
                    </a:ext>
                  </a:extLst>
                </p:cNvPr>
                <p:cNvSpPr>
                  <a:spLocks noChangeArrowheads="1"/>
                </p:cNvSpPr>
                <p:nvPr/>
              </p:nvSpPr>
              <p:spPr bwMode="auto">
                <a:xfrm>
                  <a:off x="6650038" y="3379788"/>
                  <a:ext cx="280988"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29" name="Rectangle 128">
                  <a:extLst>
                    <a:ext uri="{FF2B5EF4-FFF2-40B4-BE49-F238E27FC236}">
                      <a16:creationId xmlns:a16="http://schemas.microsoft.com/office/drawing/2014/main" id="{7AF500A6-3A47-4A7F-8FFA-6DA0EC180DF8}"/>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0" name="Rectangle 129">
                  <a:extLst>
                    <a:ext uri="{FF2B5EF4-FFF2-40B4-BE49-F238E27FC236}">
                      <a16:creationId xmlns:a16="http://schemas.microsoft.com/office/drawing/2014/main" id="{0FAAC54E-D284-427C-A3E6-DAF26AD8B4D4}"/>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1" name="Rectangle 130">
                  <a:extLst>
                    <a:ext uri="{FF2B5EF4-FFF2-40B4-BE49-F238E27FC236}">
                      <a16:creationId xmlns:a16="http://schemas.microsoft.com/office/drawing/2014/main" id="{B9BCAE03-E774-44AF-A389-55282C7B073D}"/>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2" name="Rectangle 131">
                  <a:extLst>
                    <a:ext uri="{FF2B5EF4-FFF2-40B4-BE49-F238E27FC236}">
                      <a16:creationId xmlns:a16="http://schemas.microsoft.com/office/drawing/2014/main" id="{E71237F1-38F1-47AA-8B23-3E9F27361CDD}"/>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3" name="Rectangle 132">
                  <a:extLst>
                    <a:ext uri="{FF2B5EF4-FFF2-40B4-BE49-F238E27FC236}">
                      <a16:creationId xmlns:a16="http://schemas.microsoft.com/office/drawing/2014/main" id="{10CD14ED-B6AA-4A85-8242-FDFE1233127A}"/>
                    </a:ext>
                  </a:extLst>
                </p:cNvPr>
                <p:cNvSpPr>
                  <a:spLocks noChangeArrowheads="1"/>
                </p:cNvSpPr>
                <p:nvPr/>
              </p:nvSpPr>
              <p:spPr bwMode="auto">
                <a:xfrm>
                  <a:off x="5973763" y="3843338"/>
                  <a:ext cx="282575"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4" name="Rectangle 133">
                  <a:extLst>
                    <a:ext uri="{FF2B5EF4-FFF2-40B4-BE49-F238E27FC236}">
                      <a16:creationId xmlns:a16="http://schemas.microsoft.com/office/drawing/2014/main" id="{8DC2D410-89F0-4810-9779-26B3681E2335}"/>
                    </a:ext>
                  </a:extLst>
                </p:cNvPr>
                <p:cNvSpPr>
                  <a:spLocks noChangeArrowheads="1"/>
                </p:cNvSpPr>
                <p:nvPr/>
              </p:nvSpPr>
              <p:spPr bwMode="auto">
                <a:xfrm>
                  <a:off x="5973763" y="384333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5" name="Rectangle 134">
                  <a:extLst>
                    <a:ext uri="{FF2B5EF4-FFF2-40B4-BE49-F238E27FC236}">
                      <a16:creationId xmlns:a16="http://schemas.microsoft.com/office/drawing/2014/main" id="{7528E4C4-0CE1-44CF-9074-3223DB047109}"/>
                    </a:ext>
                  </a:extLst>
                </p:cNvPr>
                <p:cNvSpPr>
                  <a:spLocks noChangeArrowheads="1"/>
                </p:cNvSpPr>
                <p:nvPr/>
              </p:nvSpPr>
              <p:spPr bwMode="auto">
                <a:xfrm>
                  <a:off x="6311900"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6" name="Rectangle 135">
                  <a:extLst>
                    <a:ext uri="{FF2B5EF4-FFF2-40B4-BE49-F238E27FC236}">
                      <a16:creationId xmlns:a16="http://schemas.microsoft.com/office/drawing/2014/main" id="{27AE0185-3838-451C-9201-8F173742ED13}"/>
                    </a:ext>
                  </a:extLst>
                </p:cNvPr>
                <p:cNvSpPr>
                  <a:spLocks noChangeArrowheads="1"/>
                </p:cNvSpPr>
                <p:nvPr/>
              </p:nvSpPr>
              <p:spPr bwMode="auto">
                <a:xfrm>
                  <a:off x="6650038" y="3843338"/>
                  <a:ext cx="280988" cy="1730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7" name="Freeform 38">
                  <a:extLst>
                    <a:ext uri="{FF2B5EF4-FFF2-40B4-BE49-F238E27FC236}">
                      <a16:creationId xmlns:a16="http://schemas.microsoft.com/office/drawing/2014/main" id="{DA78A666-1D63-47FF-973F-E659E67F9F0C}"/>
                    </a:ext>
                  </a:extLst>
                </p:cNvPr>
                <p:cNvSpPr>
                  <a:spLocks noEditPoints="1"/>
                </p:cNvSpPr>
                <p:nvPr/>
              </p:nvSpPr>
              <p:spPr bwMode="auto">
                <a:xfrm>
                  <a:off x="5888038" y="3308350"/>
                  <a:ext cx="822325" cy="790575"/>
                </a:xfrm>
                <a:custGeom>
                  <a:avLst/>
                  <a:gdLst>
                    <a:gd name="T0" fmla="*/ 23 w 219"/>
                    <a:gd name="T1" fmla="*/ 127 h 210"/>
                    <a:gd name="T2" fmla="*/ 23 w 219"/>
                    <a:gd name="T3" fmla="*/ 81 h 210"/>
                    <a:gd name="T4" fmla="*/ 98 w 219"/>
                    <a:gd name="T5" fmla="*/ 81 h 210"/>
                    <a:gd name="T6" fmla="*/ 98 w 219"/>
                    <a:gd name="T7" fmla="*/ 127 h 210"/>
                    <a:gd name="T8" fmla="*/ 23 w 219"/>
                    <a:gd name="T9" fmla="*/ 127 h 210"/>
                    <a:gd name="T10" fmla="*/ 23 w 219"/>
                    <a:gd name="T11" fmla="*/ 65 h 210"/>
                    <a:gd name="T12" fmla="*/ 23 w 219"/>
                    <a:gd name="T13" fmla="*/ 19 h 210"/>
                    <a:gd name="T14" fmla="*/ 98 w 219"/>
                    <a:gd name="T15" fmla="*/ 19 h 210"/>
                    <a:gd name="T16" fmla="*/ 98 w 219"/>
                    <a:gd name="T17" fmla="*/ 65 h 210"/>
                    <a:gd name="T18" fmla="*/ 23 w 219"/>
                    <a:gd name="T19" fmla="*/ 65 h 210"/>
                    <a:gd name="T20" fmla="*/ 219 w 219"/>
                    <a:gd name="T21" fmla="*/ 0 h 210"/>
                    <a:gd name="T22" fmla="*/ 0 w 219"/>
                    <a:gd name="T23" fmla="*/ 0 h 210"/>
                    <a:gd name="T24" fmla="*/ 0 w 219"/>
                    <a:gd name="T25" fmla="*/ 10 h 210"/>
                    <a:gd name="T26" fmla="*/ 0 w 219"/>
                    <a:gd name="T27" fmla="*/ 30 h 210"/>
                    <a:gd name="T28" fmla="*/ 0 w 219"/>
                    <a:gd name="T29" fmla="*/ 198 h 210"/>
                    <a:gd name="T30" fmla="*/ 11 w 219"/>
                    <a:gd name="T31" fmla="*/ 210 h 210"/>
                    <a:gd name="T32" fmla="*/ 24 w 219"/>
                    <a:gd name="T33" fmla="*/ 210 h 210"/>
                    <a:gd name="T34" fmla="*/ 44 w 219"/>
                    <a:gd name="T35" fmla="*/ 188 h 210"/>
                    <a:gd name="T36" fmla="*/ 23 w 219"/>
                    <a:gd name="T37" fmla="*/ 188 h 210"/>
                    <a:gd name="T38" fmla="*/ 23 w 219"/>
                    <a:gd name="T39" fmla="*/ 142 h 210"/>
                    <a:gd name="T40" fmla="*/ 86 w 219"/>
                    <a:gd name="T41" fmla="*/ 142 h 210"/>
                    <a:gd name="T42" fmla="*/ 113 w 219"/>
                    <a:gd name="T43" fmla="*/ 114 h 210"/>
                    <a:gd name="T44" fmla="*/ 113 w 219"/>
                    <a:gd name="T45" fmla="*/ 81 h 210"/>
                    <a:gd name="T46" fmla="*/ 143 w 219"/>
                    <a:gd name="T47" fmla="*/ 81 h 210"/>
                    <a:gd name="T48" fmla="*/ 158 w 219"/>
                    <a:gd name="T49" fmla="*/ 65 h 210"/>
                    <a:gd name="T50" fmla="*/ 113 w 219"/>
                    <a:gd name="T51" fmla="*/ 65 h 210"/>
                    <a:gd name="T52" fmla="*/ 113 w 219"/>
                    <a:gd name="T53" fmla="*/ 19 h 210"/>
                    <a:gd name="T54" fmla="*/ 188 w 219"/>
                    <a:gd name="T55" fmla="*/ 19 h 210"/>
                    <a:gd name="T56" fmla="*/ 188 w 219"/>
                    <a:gd name="T57" fmla="*/ 33 h 210"/>
                    <a:gd name="T58" fmla="*/ 219 w 219"/>
                    <a:gd name="T5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9" h="210">
                      <a:moveTo>
                        <a:pt x="23" y="127"/>
                      </a:moveTo>
                      <a:cubicBezTo>
                        <a:pt x="23" y="81"/>
                        <a:pt x="23" y="81"/>
                        <a:pt x="23" y="81"/>
                      </a:cubicBezTo>
                      <a:cubicBezTo>
                        <a:pt x="98" y="81"/>
                        <a:pt x="98" y="81"/>
                        <a:pt x="98" y="81"/>
                      </a:cubicBezTo>
                      <a:cubicBezTo>
                        <a:pt x="98" y="127"/>
                        <a:pt x="98" y="127"/>
                        <a:pt x="98" y="127"/>
                      </a:cubicBezTo>
                      <a:cubicBezTo>
                        <a:pt x="23" y="127"/>
                        <a:pt x="23" y="127"/>
                        <a:pt x="23" y="127"/>
                      </a:cubicBezTo>
                      <a:moveTo>
                        <a:pt x="23" y="65"/>
                      </a:moveTo>
                      <a:cubicBezTo>
                        <a:pt x="23" y="19"/>
                        <a:pt x="23" y="19"/>
                        <a:pt x="23" y="19"/>
                      </a:cubicBezTo>
                      <a:cubicBezTo>
                        <a:pt x="98" y="19"/>
                        <a:pt x="98" y="19"/>
                        <a:pt x="98" y="19"/>
                      </a:cubicBezTo>
                      <a:cubicBezTo>
                        <a:pt x="98" y="65"/>
                        <a:pt x="98" y="65"/>
                        <a:pt x="98" y="65"/>
                      </a:cubicBezTo>
                      <a:cubicBezTo>
                        <a:pt x="23" y="65"/>
                        <a:pt x="23" y="65"/>
                        <a:pt x="23" y="65"/>
                      </a:cubicBezTo>
                      <a:moveTo>
                        <a:pt x="219" y="0"/>
                      </a:moveTo>
                      <a:cubicBezTo>
                        <a:pt x="0" y="0"/>
                        <a:pt x="0" y="0"/>
                        <a:pt x="0" y="0"/>
                      </a:cubicBezTo>
                      <a:cubicBezTo>
                        <a:pt x="0" y="10"/>
                        <a:pt x="0" y="10"/>
                        <a:pt x="0" y="10"/>
                      </a:cubicBezTo>
                      <a:cubicBezTo>
                        <a:pt x="0" y="30"/>
                        <a:pt x="0" y="30"/>
                        <a:pt x="0" y="30"/>
                      </a:cubicBezTo>
                      <a:cubicBezTo>
                        <a:pt x="0" y="198"/>
                        <a:pt x="0" y="198"/>
                        <a:pt x="0" y="198"/>
                      </a:cubicBezTo>
                      <a:cubicBezTo>
                        <a:pt x="0" y="204"/>
                        <a:pt x="6" y="210"/>
                        <a:pt x="11" y="210"/>
                      </a:cubicBezTo>
                      <a:cubicBezTo>
                        <a:pt x="24" y="210"/>
                        <a:pt x="24" y="210"/>
                        <a:pt x="24" y="210"/>
                      </a:cubicBezTo>
                      <a:cubicBezTo>
                        <a:pt x="44" y="188"/>
                        <a:pt x="44" y="188"/>
                        <a:pt x="44" y="188"/>
                      </a:cubicBezTo>
                      <a:cubicBezTo>
                        <a:pt x="23" y="188"/>
                        <a:pt x="23" y="188"/>
                        <a:pt x="23" y="188"/>
                      </a:cubicBezTo>
                      <a:cubicBezTo>
                        <a:pt x="23" y="142"/>
                        <a:pt x="23" y="142"/>
                        <a:pt x="23" y="142"/>
                      </a:cubicBezTo>
                      <a:cubicBezTo>
                        <a:pt x="86" y="142"/>
                        <a:pt x="86" y="142"/>
                        <a:pt x="86" y="142"/>
                      </a:cubicBezTo>
                      <a:cubicBezTo>
                        <a:pt x="113" y="114"/>
                        <a:pt x="113" y="114"/>
                        <a:pt x="113" y="114"/>
                      </a:cubicBezTo>
                      <a:cubicBezTo>
                        <a:pt x="113" y="81"/>
                        <a:pt x="113" y="81"/>
                        <a:pt x="113" y="81"/>
                      </a:cubicBezTo>
                      <a:cubicBezTo>
                        <a:pt x="143" y="81"/>
                        <a:pt x="143" y="81"/>
                        <a:pt x="143" y="81"/>
                      </a:cubicBezTo>
                      <a:cubicBezTo>
                        <a:pt x="158" y="65"/>
                        <a:pt x="158" y="65"/>
                        <a:pt x="158" y="65"/>
                      </a:cubicBezTo>
                      <a:cubicBezTo>
                        <a:pt x="113" y="65"/>
                        <a:pt x="113" y="65"/>
                        <a:pt x="113" y="65"/>
                      </a:cubicBezTo>
                      <a:cubicBezTo>
                        <a:pt x="113" y="19"/>
                        <a:pt x="113" y="19"/>
                        <a:pt x="113" y="19"/>
                      </a:cubicBezTo>
                      <a:cubicBezTo>
                        <a:pt x="188" y="19"/>
                        <a:pt x="188" y="19"/>
                        <a:pt x="188" y="19"/>
                      </a:cubicBezTo>
                      <a:cubicBezTo>
                        <a:pt x="188" y="33"/>
                        <a:pt x="188" y="33"/>
                        <a:pt x="188" y="33"/>
                      </a:cubicBezTo>
                      <a:cubicBezTo>
                        <a:pt x="219" y="0"/>
                        <a:pt x="219" y="0"/>
                        <a:pt x="219"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8" name="Freeform 39">
                  <a:extLst>
                    <a:ext uri="{FF2B5EF4-FFF2-40B4-BE49-F238E27FC236}">
                      <a16:creationId xmlns:a16="http://schemas.microsoft.com/office/drawing/2014/main" id="{EA47FC54-1DA8-4B8A-8DBB-193CADF08D4C}"/>
                    </a:ext>
                  </a:extLst>
                </p:cNvPr>
                <p:cNvSpPr>
                  <a:spLocks/>
                </p:cNvSpPr>
                <p:nvPr/>
              </p:nvSpPr>
              <p:spPr bwMode="auto">
                <a:xfrm>
                  <a:off x="5888038" y="3135313"/>
                  <a:ext cx="984250" cy="173038"/>
                </a:xfrm>
                <a:custGeom>
                  <a:avLst/>
                  <a:gdLst>
                    <a:gd name="T0" fmla="*/ 262 w 262"/>
                    <a:gd name="T1" fmla="*/ 0 h 46"/>
                    <a:gd name="T2" fmla="*/ 11 w 262"/>
                    <a:gd name="T3" fmla="*/ 0 h 46"/>
                    <a:gd name="T4" fmla="*/ 11 w 262"/>
                    <a:gd name="T5" fmla="*/ 0 h 46"/>
                    <a:gd name="T6" fmla="*/ 0 w 262"/>
                    <a:gd name="T7" fmla="*/ 11 h 46"/>
                    <a:gd name="T8" fmla="*/ 0 w 262"/>
                    <a:gd name="T9" fmla="*/ 11 h 46"/>
                    <a:gd name="T10" fmla="*/ 0 w 262"/>
                    <a:gd name="T11" fmla="*/ 46 h 46"/>
                    <a:gd name="T12" fmla="*/ 219 w 262"/>
                    <a:gd name="T13" fmla="*/ 46 h 46"/>
                    <a:gd name="T14" fmla="*/ 262 w 262"/>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46">
                      <a:moveTo>
                        <a:pt x="262" y="0"/>
                      </a:moveTo>
                      <a:cubicBezTo>
                        <a:pt x="11" y="0"/>
                        <a:pt x="11" y="0"/>
                        <a:pt x="11" y="0"/>
                      </a:cubicBezTo>
                      <a:cubicBezTo>
                        <a:pt x="11" y="0"/>
                        <a:pt x="11" y="0"/>
                        <a:pt x="11" y="0"/>
                      </a:cubicBezTo>
                      <a:cubicBezTo>
                        <a:pt x="6" y="0"/>
                        <a:pt x="0" y="5"/>
                        <a:pt x="0" y="11"/>
                      </a:cubicBezTo>
                      <a:cubicBezTo>
                        <a:pt x="0" y="11"/>
                        <a:pt x="0" y="11"/>
                        <a:pt x="0" y="11"/>
                      </a:cubicBezTo>
                      <a:cubicBezTo>
                        <a:pt x="0" y="46"/>
                        <a:pt x="0" y="46"/>
                        <a:pt x="0" y="46"/>
                      </a:cubicBezTo>
                      <a:cubicBezTo>
                        <a:pt x="219" y="46"/>
                        <a:pt x="219" y="46"/>
                        <a:pt x="219" y="46"/>
                      </a:cubicBezTo>
                      <a:cubicBezTo>
                        <a:pt x="262" y="0"/>
                        <a:pt x="262" y="0"/>
                        <a:pt x="262" y="0"/>
                      </a:cubicBezTo>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39" name="Freeform 40">
                  <a:extLst>
                    <a:ext uri="{FF2B5EF4-FFF2-40B4-BE49-F238E27FC236}">
                      <a16:creationId xmlns:a16="http://schemas.microsoft.com/office/drawing/2014/main" id="{6B6C6994-2491-443D-85EC-D9DBA0A5CF68}"/>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0" name="Freeform 41">
                  <a:extLst>
                    <a:ext uri="{FF2B5EF4-FFF2-40B4-BE49-F238E27FC236}">
                      <a16:creationId xmlns:a16="http://schemas.microsoft.com/office/drawing/2014/main" id="{21C3BBBB-E416-440C-A338-A75D03E379BE}"/>
                    </a:ext>
                  </a:extLst>
                </p:cNvPr>
                <p:cNvSpPr>
                  <a:spLocks/>
                </p:cNvSpPr>
                <p:nvPr/>
              </p:nvSpPr>
              <p:spPr bwMode="auto">
                <a:xfrm>
                  <a:off x="6311900" y="3379788"/>
                  <a:ext cx="280988" cy="173038"/>
                </a:xfrm>
                <a:custGeom>
                  <a:avLst/>
                  <a:gdLst>
                    <a:gd name="T0" fmla="*/ 177 w 177"/>
                    <a:gd name="T1" fmla="*/ 0 h 109"/>
                    <a:gd name="T2" fmla="*/ 0 w 177"/>
                    <a:gd name="T3" fmla="*/ 0 h 109"/>
                    <a:gd name="T4" fmla="*/ 0 w 177"/>
                    <a:gd name="T5" fmla="*/ 109 h 109"/>
                    <a:gd name="T6" fmla="*/ 107 w 177"/>
                    <a:gd name="T7" fmla="*/ 109 h 109"/>
                    <a:gd name="T8" fmla="*/ 177 w 177"/>
                    <a:gd name="T9" fmla="*/ 33 h 109"/>
                    <a:gd name="T10" fmla="*/ 177 w 177"/>
                    <a:gd name="T11" fmla="*/ 0 h 109"/>
                  </a:gdLst>
                  <a:ahLst/>
                  <a:cxnLst>
                    <a:cxn ang="0">
                      <a:pos x="T0" y="T1"/>
                    </a:cxn>
                    <a:cxn ang="0">
                      <a:pos x="T2" y="T3"/>
                    </a:cxn>
                    <a:cxn ang="0">
                      <a:pos x="T4" y="T5"/>
                    </a:cxn>
                    <a:cxn ang="0">
                      <a:pos x="T6" y="T7"/>
                    </a:cxn>
                    <a:cxn ang="0">
                      <a:pos x="T8" y="T9"/>
                    </a:cxn>
                    <a:cxn ang="0">
                      <a:pos x="T10" y="T11"/>
                    </a:cxn>
                  </a:cxnLst>
                  <a:rect l="0" t="0" r="r" b="b"/>
                  <a:pathLst>
                    <a:path w="177" h="109">
                      <a:moveTo>
                        <a:pt x="177" y="0"/>
                      </a:moveTo>
                      <a:lnTo>
                        <a:pt x="0" y="0"/>
                      </a:lnTo>
                      <a:lnTo>
                        <a:pt x="0" y="109"/>
                      </a:lnTo>
                      <a:lnTo>
                        <a:pt x="107" y="109"/>
                      </a:lnTo>
                      <a:lnTo>
                        <a:pt x="177" y="33"/>
                      </a:lnTo>
                      <a:lnTo>
                        <a:pt x="1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1" name="Freeform 42">
                  <a:extLst>
                    <a:ext uri="{FF2B5EF4-FFF2-40B4-BE49-F238E27FC236}">
                      <a16:creationId xmlns:a16="http://schemas.microsoft.com/office/drawing/2014/main" id="{5228FEEF-0A98-4B3D-AD6C-6713AA591108}"/>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2" name="Freeform 43">
                  <a:extLst>
                    <a:ext uri="{FF2B5EF4-FFF2-40B4-BE49-F238E27FC236}">
                      <a16:creationId xmlns:a16="http://schemas.microsoft.com/office/drawing/2014/main" id="{B3AECE6A-23D9-4BB2-8FA4-7AFFE0E93A10}"/>
                    </a:ext>
                  </a:extLst>
                </p:cNvPr>
                <p:cNvSpPr>
                  <a:spLocks/>
                </p:cNvSpPr>
                <p:nvPr/>
              </p:nvSpPr>
              <p:spPr bwMode="auto">
                <a:xfrm>
                  <a:off x="6311900" y="3613150"/>
                  <a:ext cx="112713" cy="123825"/>
                </a:xfrm>
                <a:custGeom>
                  <a:avLst/>
                  <a:gdLst>
                    <a:gd name="T0" fmla="*/ 71 w 71"/>
                    <a:gd name="T1" fmla="*/ 0 h 78"/>
                    <a:gd name="T2" fmla="*/ 0 w 71"/>
                    <a:gd name="T3" fmla="*/ 0 h 78"/>
                    <a:gd name="T4" fmla="*/ 0 w 71"/>
                    <a:gd name="T5" fmla="*/ 78 h 78"/>
                    <a:gd name="T6" fmla="*/ 71 w 71"/>
                    <a:gd name="T7" fmla="*/ 0 h 78"/>
                  </a:gdLst>
                  <a:ahLst/>
                  <a:cxnLst>
                    <a:cxn ang="0">
                      <a:pos x="T0" y="T1"/>
                    </a:cxn>
                    <a:cxn ang="0">
                      <a:pos x="T2" y="T3"/>
                    </a:cxn>
                    <a:cxn ang="0">
                      <a:pos x="T4" y="T5"/>
                    </a:cxn>
                    <a:cxn ang="0">
                      <a:pos x="T6" y="T7"/>
                    </a:cxn>
                  </a:cxnLst>
                  <a:rect l="0" t="0" r="r" b="b"/>
                  <a:pathLst>
                    <a:path w="71" h="78">
                      <a:moveTo>
                        <a:pt x="71" y="0"/>
                      </a:moveTo>
                      <a:lnTo>
                        <a:pt x="0" y="0"/>
                      </a:lnTo>
                      <a:lnTo>
                        <a:pt x="0" y="78"/>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3" name="Rectangle 142">
                  <a:extLst>
                    <a:ext uri="{FF2B5EF4-FFF2-40B4-BE49-F238E27FC236}">
                      <a16:creationId xmlns:a16="http://schemas.microsoft.com/office/drawing/2014/main" id="{2FF164F1-66E5-41F6-8675-EFB2927E2331}"/>
                    </a:ext>
                  </a:extLst>
                </p:cNvPr>
                <p:cNvSpPr>
                  <a:spLocks noChangeArrowheads="1"/>
                </p:cNvSpPr>
                <p:nvPr/>
              </p:nvSpPr>
              <p:spPr bwMode="auto">
                <a:xfrm>
                  <a:off x="5973763" y="3379788"/>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4" name="Rectangle 143">
                  <a:extLst>
                    <a:ext uri="{FF2B5EF4-FFF2-40B4-BE49-F238E27FC236}">
                      <a16:creationId xmlns:a16="http://schemas.microsoft.com/office/drawing/2014/main" id="{4DCB886F-8946-4930-B2A7-4AE741B718D9}"/>
                    </a:ext>
                  </a:extLst>
                </p:cNvPr>
                <p:cNvSpPr>
                  <a:spLocks noChangeArrowheads="1"/>
                </p:cNvSpPr>
                <p:nvPr/>
              </p:nvSpPr>
              <p:spPr bwMode="auto">
                <a:xfrm>
                  <a:off x="5973763" y="3379788"/>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5" name="Rectangle 144">
                  <a:extLst>
                    <a:ext uri="{FF2B5EF4-FFF2-40B4-BE49-F238E27FC236}">
                      <a16:creationId xmlns:a16="http://schemas.microsoft.com/office/drawing/2014/main" id="{56309BD4-B5C3-41E2-ACDD-5FDC0AB2FE96}"/>
                    </a:ext>
                  </a:extLst>
                </p:cNvPr>
                <p:cNvSpPr>
                  <a:spLocks noChangeArrowheads="1"/>
                </p:cNvSpPr>
                <p:nvPr/>
              </p:nvSpPr>
              <p:spPr bwMode="auto">
                <a:xfrm>
                  <a:off x="5973763" y="3613150"/>
                  <a:ext cx="282575" cy="1730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6" name="Rectangle 145">
                  <a:extLst>
                    <a:ext uri="{FF2B5EF4-FFF2-40B4-BE49-F238E27FC236}">
                      <a16:creationId xmlns:a16="http://schemas.microsoft.com/office/drawing/2014/main" id="{3D02F346-9F12-4CB5-8C3C-7D9B5F68C75D}"/>
                    </a:ext>
                  </a:extLst>
                </p:cNvPr>
                <p:cNvSpPr>
                  <a:spLocks noChangeArrowheads="1"/>
                </p:cNvSpPr>
                <p:nvPr/>
              </p:nvSpPr>
              <p:spPr bwMode="auto">
                <a:xfrm>
                  <a:off x="5973763" y="3613150"/>
                  <a:ext cx="2825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7" name="Freeform 48">
                  <a:extLst>
                    <a:ext uri="{FF2B5EF4-FFF2-40B4-BE49-F238E27FC236}">
                      <a16:creationId xmlns:a16="http://schemas.microsoft.com/office/drawing/2014/main" id="{7D65E79D-B05D-473D-B1E8-3E8E0CAA7236}"/>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148" name="Freeform 49">
                  <a:extLst>
                    <a:ext uri="{FF2B5EF4-FFF2-40B4-BE49-F238E27FC236}">
                      <a16:creationId xmlns:a16="http://schemas.microsoft.com/office/drawing/2014/main" id="{8D957FE6-8B58-4019-A9F0-CB1C5E6BB48E}"/>
                    </a:ext>
                  </a:extLst>
                </p:cNvPr>
                <p:cNvSpPr>
                  <a:spLocks/>
                </p:cNvSpPr>
                <p:nvPr/>
              </p:nvSpPr>
              <p:spPr bwMode="auto">
                <a:xfrm>
                  <a:off x="5973763" y="3843338"/>
                  <a:ext cx="236538" cy="173038"/>
                </a:xfrm>
                <a:custGeom>
                  <a:avLst/>
                  <a:gdLst>
                    <a:gd name="T0" fmla="*/ 149 w 149"/>
                    <a:gd name="T1" fmla="*/ 0 h 109"/>
                    <a:gd name="T2" fmla="*/ 0 w 149"/>
                    <a:gd name="T3" fmla="*/ 0 h 109"/>
                    <a:gd name="T4" fmla="*/ 0 w 149"/>
                    <a:gd name="T5" fmla="*/ 109 h 109"/>
                    <a:gd name="T6" fmla="*/ 50 w 149"/>
                    <a:gd name="T7" fmla="*/ 109 h 109"/>
                    <a:gd name="T8" fmla="*/ 149 w 149"/>
                    <a:gd name="T9" fmla="*/ 0 h 109"/>
                  </a:gdLst>
                  <a:ahLst/>
                  <a:cxnLst>
                    <a:cxn ang="0">
                      <a:pos x="T0" y="T1"/>
                    </a:cxn>
                    <a:cxn ang="0">
                      <a:pos x="T2" y="T3"/>
                    </a:cxn>
                    <a:cxn ang="0">
                      <a:pos x="T4" y="T5"/>
                    </a:cxn>
                    <a:cxn ang="0">
                      <a:pos x="T6" y="T7"/>
                    </a:cxn>
                    <a:cxn ang="0">
                      <a:pos x="T8" y="T9"/>
                    </a:cxn>
                  </a:cxnLst>
                  <a:rect l="0" t="0" r="r" b="b"/>
                  <a:pathLst>
                    <a:path w="149" h="109">
                      <a:moveTo>
                        <a:pt x="149" y="0"/>
                      </a:moveTo>
                      <a:lnTo>
                        <a:pt x="0" y="0"/>
                      </a:lnTo>
                      <a:lnTo>
                        <a:pt x="0" y="109"/>
                      </a:lnTo>
                      <a:lnTo>
                        <a:pt x="50" y="109"/>
                      </a:lnTo>
                      <a:lnTo>
                        <a:pt x="1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115" name="Group 4">
                <a:extLst>
                  <a:ext uri="{FF2B5EF4-FFF2-40B4-BE49-F238E27FC236}">
                    <a16:creationId xmlns:a16="http://schemas.microsoft.com/office/drawing/2014/main" id="{85FA450C-6CF1-4CD0-B8E9-CEDC70BE9E17}"/>
                  </a:ext>
                </a:extLst>
              </p:cNvPr>
              <p:cNvGrpSpPr>
                <a:grpSpLocks noChangeAspect="1"/>
              </p:cNvGrpSpPr>
              <p:nvPr/>
            </p:nvGrpSpPr>
            <p:grpSpPr bwMode="auto">
              <a:xfrm rot="2700000">
                <a:off x="8588544" y="2854660"/>
                <a:ext cx="323851" cy="531813"/>
                <a:chOff x="4714" y="2045"/>
                <a:chExt cx="204" cy="335"/>
              </a:xfrm>
            </p:grpSpPr>
            <p:sp>
              <p:nvSpPr>
                <p:cNvPr id="116" name="Oval 5">
                  <a:extLst>
                    <a:ext uri="{FF2B5EF4-FFF2-40B4-BE49-F238E27FC236}">
                      <a16:creationId xmlns:a16="http://schemas.microsoft.com/office/drawing/2014/main" id="{7EEF9FFF-605D-4340-831C-671F9BF6C44C}"/>
                    </a:ext>
                  </a:extLst>
                </p:cNvPr>
                <p:cNvSpPr>
                  <a:spLocks noChangeArrowheads="1"/>
                </p:cNvSpPr>
                <p:nvPr/>
              </p:nvSpPr>
              <p:spPr bwMode="auto">
                <a:xfrm>
                  <a:off x="4714" y="2045"/>
                  <a:ext cx="204" cy="203"/>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17" name="Freeform 6">
                  <a:extLst>
                    <a:ext uri="{FF2B5EF4-FFF2-40B4-BE49-F238E27FC236}">
                      <a16:creationId xmlns:a16="http://schemas.microsoft.com/office/drawing/2014/main" id="{20258163-5802-40B7-952A-228E7694B656}"/>
                    </a:ext>
                  </a:extLst>
                </p:cNvPr>
                <p:cNvSpPr>
                  <a:spLocks/>
                </p:cNvSpPr>
                <p:nvPr/>
              </p:nvSpPr>
              <p:spPr bwMode="auto">
                <a:xfrm>
                  <a:off x="4789" y="2212"/>
                  <a:ext cx="55" cy="168"/>
                </a:xfrm>
                <a:custGeom>
                  <a:avLst/>
                  <a:gdLst>
                    <a:gd name="T0" fmla="*/ 0 w 40"/>
                    <a:gd name="T1" fmla="*/ 0 h 122"/>
                    <a:gd name="T2" fmla="*/ 0 w 40"/>
                    <a:gd name="T3" fmla="*/ 102 h 122"/>
                    <a:gd name="T4" fmla="*/ 0 w 40"/>
                    <a:gd name="T5" fmla="*/ 102 h 122"/>
                    <a:gd name="T6" fmla="*/ 20 w 40"/>
                    <a:gd name="T7" fmla="*/ 122 h 122"/>
                    <a:gd name="T8" fmla="*/ 40 w 40"/>
                    <a:gd name="T9" fmla="*/ 102 h 122"/>
                    <a:gd name="T10" fmla="*/ 40 w 40"/>
                    <a:gd name="T11" fmla="*/ 102 h 122"/>
                    <a:gd name="T12" fmla="*/ 40 w 40"/>
                    <a:gd name="T13" fmla="*/ 0 h 122"/>
                    <a:gd name="T14" fmla="*/ 0 w 40"/>
                    <a:gd name="T15" fmla="*/ 0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22">
                      <a:moveTo>
                        <a:pt x="0" y="0"/>
                      </a:moveTo>
                      <a:cubicBezTo>
                        <a:pt x="0" y="102"/>
                        <a:pt x="0" y="102"/>
                        <a:pt x="0" y="102"/>
                      </a:cubicBezTo>
                      <a:cubicBezTo>
                        <a:pt x="0" y="102"/>
                        <a:pt x="0" y="102"/>
                        <a:pt x="0" y="102"/>
                      </a:cubicBezTo>
                      <a:cubicBezTo>
                        <a:pt x="0" y="113"/>
                        <a:pt x="9" y="122"/>
                        <a:pt x="20" y="122"/>
                      </a:cubicBezTo>
                      <a:cubicBezTo>
                        <a:pt x="31" y="122"/>
                        <a:pt x="40" y="113"/>
                        <a:pt x="40" y="102"/>
                      </a:cubicBezTo>
                      <a:cubicBezTo>
                        <a:pt x="40" y="102"/>
                        <a:pt x="40" y="102"/>
                        <a:pt x="40" y="102"/>
                      </a:cubicBezTo>
                      <a:cubicBezTo>
                        <a:pt x="40" y="0"/>
                        <a:pt x="40" y="0"/>
                        <a:pt x="40" y="0"/>
                      </a:cubicBezTo>
                      <a:lnTo>
                        <a:pt x="0" y="0"/>
                      </a:ln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18" name="Oval 7">
                  <a:extLst>
                    <a:ext uri="{FF2B5EF4-FFF2-40B4-BE49-F238E27FC236}">
                      <a16:creationId xmlns:a16="http://schemas.microsoft.com/office/drawing/2014/main" id="{8722A010-01E6-409D-B7A5-D15A85F4FF47}"/>
                    </a:ext>
                  </a:extLst>
                </p:cNvPr>
                <p:cNvSpPr>
                  <a:spLocks noChangeArrowheads="1"/>
                </p:cNvSpPr>
                <p:nvPr/>
              </p:nvSpPr>
              <p:spPr bwMode="auto">
                <a:xfrm>
                  <a:off x="4742" y="2072"/>
                  <a:ext cx="149" cy="149"/>
                </a:xfrm>
                <a:prstGeom prst="ellipse">
                  <a:avLst/>
                </a:pr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sp>
              <p:nvSpPr>
                <p:cNvPr id="119" name="Freeform 8">
                  <a:extLst>
                    <a:ext uri="{FF2B5EF4-FFF2-40B4-BE49-F238E27FC236}">
                      <a16:creationId xmlns:a16="http://schemas.microsoft.com/office/drawing/2014/main" id="{31568BD2-8BBA-495C-A980-43FC3BCD4A9E}"/>
                    </a:ext>
                  </a:extLst>
                </p:cNvPr>
                <p:cNvSpPr>
                  <a:spLocks/>
                </p:cNvSpPr>
                <p:nvPr/>
              </p:nvSpPr>
              <p:spPr bwMode="auto">
                <a:xfrm>
                  <a:off x="4791" y="2072"/>
                  <a:ext cx="100" cy="149"/>
                </a:xfrm>
                <a:custGeom>
                  <a:avLst/>
                  <a:gdLst>
                    <a:gd name="T0" fmla="*/ 18 w 72"/>
                    <a:gd name="T1" fmla="*/ 0 h 108"/>
                    <a:gd name="T2" fmla="*/ 7 w 72"/>
                    <a:gd name="T3" fmla="*/ 1 h 108"/>
                    <a:gd name="T4" fmla="*/ 0 w 72"/>
                    <a:gd name="T5" fmla="*/ 42 h 108"/>
                    <a:gd name="T6" fmla="*/ 19 w 72"/>
                    <a:gd name="T7" fmla="*/ 108 h 108"/>
                    <a:gd name="T8" fmla="*/ 72 w 72"/>
                    <a:gd name="T9" fmla="*/ 54 h 108"/>
                    <a:gd name="T10" fmla="*/ 18 w 72"/>
                    <a:gd name="T11" fmla="*/ 0 h 108"/>
                  </a:gdLst>
                  <a:ahLst/>
                  <a:cxnLst>
                    <a:cxn ang="0">
                      <a:pos x="T0" y="T1"/>
                    </a:cxn>
                    <a:cxn ang="0">
                      <a:pos x="T2" y="T3"/>
                    </a:cxn>
                    <a:cxn ang="0">
                      <a:pos x="T4" y="T5"/>
                    </a:cxn>
                    <a:cxn ang="0">
                      <a:pos x="T6" y="T7"/>
                    </a:cxn>
                    <a:cxn ang="0">
                      <a:pos x="T8" y="T9"/>
                    </a:cxn>
                    <a:cxn ang="0">
                      <a:pos x="T10" y="T11"/>
                    </a:cxn>
                  </a:cxnLst>
                  <a:rect l="0" t="0" r="r" b="b"/>
                  <a:pathLst>
                    <a:path w="72" h="108">
                      <a:moveTo>
                        <a:pt x="18" y="0"/>
                      </a:moveTo>
                      <a:cubicBezTo>
                        <a:pt x="14" y="0"/>
                        <a:pt x="10" y="0"/>
                        <a:pt x="7" y="1"/>
                      </a:cubicBezTo>
                      <a:cubicBezTo>
                        <a:pt x="3" y="13"/>
                        <a:pt x="0" y="27"/>
                        <a:pt x="0" y="42"/>
                      </a:cubicBezTo>
                      <a:cubicBezTo>
                        <a:pt x="0" y="68"/>
                        <a:pt x="8" y="92"/>
                        <a:pt x="19" y="108"/>
                      </a:cubicBezTo>
                      <a:cubicBezTo>
                        <a:pt x="48" y="107"/>
                        <a:pt x="72" y="83"/>
                        <a:pt x="72" y="54"/>
                      </a:cubicBezTo>
                      <a:cubicBezTo>
                        <a:pt x="72" y="24"/>
                        <a:pt x="47" y="0"/>
                        <a:pt x="18" y="0"/>
                      </a:cubicBezTo>
                      <a:close/>
                    </a:path>
                  </a:pathLst>
                </a:custGeom>
                <a:solidFill>
                  <a:schemeClr val="accent4">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1765">
                    <a:solidFill>
                      <a:srgbClr val="353535"/>
                    </a:solidFill>
                    <a:latin typeface="Segoe UI Semilight"/>
                  </a:endParaRPr>
                </a:p>
              </p:txBody>
            </p:sp>
          </p:grpSp>
        </p:grpSp>
      </p:grpSp>
      <p:sp>
        <p:nvSpPr>
          <p:cNvPr id="199" name="Title 198">
            <a:extLst>
              <a:ext uri="{FF2B5EF4-FFF2-40B4-BE49-F238E27FC236}">
                <a16:creationId xmlns:a16="http://schemas.microsoft.com/office/drawing/2014/main" id="{98280E53-6127-43B1-9ACA-86DE371C31E2}"/>
              </a:ext>
            </a:extLst>
          </p:cNvPr>
          <p:cNvSpPr>
            <a:spLocks noGrp="1"/>
          </p:cNvSpPr>
          <p:nvPr>
            <p:ph type="title"/>
          </p:nvPr>
        </p:nvSpPr>
        <p:spPr/>
        <p:txBody>
          <a:bodyPr/>
          <a:lstStyle/>
          <a:p>
            <a:r>
              <a:rPr lang="en-US" sz="4800" err="1"/>
              <a:t>Serverless</a:t>
            </a:r>
            <a:r>
              <a:rPr lang="en-US" sz="4800"/>
              <a:t> scenarios:</a:t>
            </a:r>
            <a:endParaRPr lang="en-US"/>
          </a:p>
        </p:txBody>
      </p:sp>
    </p:spTree>
    <p:extLst>
      <p:ext uri="{BB962C8B-B14F-4D97-AF65-F5344CB8AC3E}">
        <p14:creationId xmlns:p14="http://schemas.microsoft.com/office/powerpoint/2010/main" val="1601590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35" presetClass="path" presetSubtype="0" decel="100000" fill="hold" nodeType="withEffect">
                                  <p:stCondLst>
                                    <p:cond delay="0"/>
                                  </p:stCondLst>
                                  <p:childTnLst>
                                    <p:animMotion origin="layout" path="M 1.14884E-7 3.52701E-6 L -0.02387 3.52701E-6 " pathEditMode="relative" rAng="0" ptsTypes="AA">
                                      <p:cBhvr>
                                        <p:cTn id="9" dur="750" spd="-100000" fill="hold"/>
                                        <p:tgtEl>
                                          <p:spTgt spid="101"/>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D9DE-B7ED-4B0E-BBF3-D3BEC0BA0A04}"/>
              </a:ext>
            </a:extLst>
          </p:cNvPr>
          <p:cNvSpPr>
            <a:spLocks noGrp="1"/>
          </p:cNvSpPr>
          <p:nvPr>
            <p:ph type="title"/>
          </p:nvPr>
        </p:nvSpPr>
        <p:spPr/>
        <p:txBody>
          <a:bodyPr/>
          <a:lstStyle/>
          <a:p>
            <a:r>
              <a:rPr lang="en-US"/>
              <a:t>Timer Demo</a:t>
            </a:r>
          </a:p>
        </p:txBody>
      </p:sp>
      <p:sp>
        <p:nvSpPr>
          <p:cNvPr id="4" name="Text Placeholder 3">
            <a:extLst>
              <a:ext uri="{FF2B5EF4-FFF2-40B4-BE49-F238E27FC236}">
                <a16:creationId xmlns:a16="http://schemas.microsoft.com/office/drawing/2014/main" id="{695B3F51-8DF9-4FB0-A4E1-3A3AE445234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518664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3CF1BD9E-7FAF-4A85-BC2F-7486B49D355E}"/>
              </a:ext>
            </a:extLst>
          </p:cNvPr>
          <p:cNvGrpSpPr/>
          <p:nvPr/>
        </p:nvGrpSpPr>
        <p:grpSpPr>
          <a:xfrm>
            <a:off x="457200" y="1828799"/>
            <a:ext cx="11238336" cy="4461938"/>
            <a:chOff x="454210" y="1916792"/>
            <a:chExt cx="5733470" cy="2276351"/>
          </a:xfrm>
        </p:grpSpPr>
        <p:sp>
          <p:nvSpPr>
            <p:cNvPr id="199" name="Rectangle 198">
              <a:extLst>
                <a:ext uri="{FF2B5EF4-FFF2-40B4-BE49-F238E27FC236}">
                  <a16:creationId xmlns:a16="http://schemas.microsoft.com/office/drawing/2014/main" id="{E6F6D36D-0668-4B10-BD09-228C4879FAA3}"/>
                </a:ext>
              </a:extLst>
            </p:cNvPr>
            <p:cNvSpPr/>
            <p:nvPr/>
          </p:nvSpPr>
          <p:spPr bwMode="auto">
            <a:xfrm>
              <a:off x="454210" y="1916792"/>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Segoe UI Semilight"/>
                  <a:cs typeface="Segoe UI Semibold" panose="020B0702040204020203" pitchFamily="34" charset="0"/>
                </a:rPr>
                <a:t>Real-time stream processing</a:t>
              </a:r>
            </a:p>
          </p:txBody>
        </p:sp>
        <p:grpSp>
          <p:nvGrpSpPr>
            <p:cNvPr id="200" name="Group 199">
              <a:extLst>
                <a:ext uri="{FF2B5EF4-FFF2-40B4-BE49-F238E27FC236}">
                  <a16:creationId xmlns:a16="http://schemas.microsoft.com/office/drawing/2014/main" id="{A3548481-94AD-4651-9297-EF7FD4A15B85}"/>
                </a:ext>
              </a:extLst>
            </p:cNvPr>
            <p:cNvGrpSpPr/>
            <p:nvPr/>
          </p:nvGrpSpPr>
          <p:grpSpPr>
            <a:xfrm>
              <a:off x="762234" y="2788571"/>
              <a:ext cx="718410" cy="625157"/>
              <a:chOff x="1755775" y="2570163"/>
              <a:chExt cx="1320800" cy="1149351"/>
            </a:xfrm>
          </p:grpSpPr>
          <p:sp>
            <p:nvSpPr>
              <p:cNvPr id="253" name="Freeform 37">
                <a:extLst>
                  <a:ext uri="{FF2B5EF4-FFF2-40B4-BE49-F238E27FC236}">
                    <a16:creationId xmlns:a16="http://schemas.microsoft.com/office/drawing/2014/main" id="{8563444B-D7B4-4E9D-8E6E-0F0F185EEEC6}"/>
                  </a:ext>
                </a:extLst>
              </p:cNvPr>
              <p:cNvSpPr>
                <a:spLocks/>
              </p:cNvSpPr>
              <p:nvPr/>
            </p:nvSpPr>
            <p:spPr bwMode="auto">
              <a:xfrm>
                <a:off x="2724150" y="2847976"/>
                <a:ext cx="352425" cy="76200"/>
              </a:xfrm>
              <a:custGeom>
                <a:avLst/>
                <a:gdLst>
                  <a:gd name="T0" fmla="*/ 93 w 94"/>
                  <a:gd name="T1" fmla="*/ 15 h 20"/>
                  <a:gd name="T2" fmla="*/ 93 w 94"/>
                  <a:gd name="T3" fmla="*/ 0 h 20"/>
                  <a:gd name="T4" fmla="*/ 1 w 94"/>
                  <a:gd name="T5" fmla="*/ 0 h 20"/>
                  <a:gd name="T6" fmla="*/ 1 w 94"/>
                  <a:gd name="T7" fmla="*/ 15 h 20"/>
                  <a:gd name="T8" fmla="*/ 1 w 94"/>
                  <a:gd name="T9" fmla="*/ 15 h 20"/>
                  <a:gd name="T10" fmla="*/ 6 w 94"/>
                  <a:gd name="T11" fmla="*/ 20 h 20"/>
                  <a:gd name="T12" fmla="*/ 89 w 94"/>
                  <a:gd name="T13" fmla="*/ 20 h 20"/>
                  <a:gd name="T14" fmla="*/ 93 w 94"/>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0">
                    <a:moveTo>
                      <a:pt x="93" y="15"/>
                    </a:moveTo>
                    <a:cubicBezTo>
                      <a:pt x="93" y="0"/>
                      <a:pt x="93" y="0"/>
                      <a:pt x="93" y="0"/>
                    </a:cubicBezTo>
                    <a:cubicBezTo>
                      <a:pt x="1" y="0"/>
                      <a:pt x="1" y="0"/>
                      <a:pt x="1" y="0"/>
                    </a:cubicBezTo>
                    <a:cubicBezTo>
                      <a:pt x="1" y="15"/>
                      <a:pt x="1" y="15"/>
                      <a:pt x="1" y="15"/>
                    </a:cubicBezTo>
                    <a:cubicBezTo>
                      <a:pt x="1" y="15"/>
                      <a:pt x="1" y="15"/>
                      <a:pt x="1" y="15"/>
                    </a:cubicBezTo>
                    <a:cubicBezTo>
                      <a:pt x="0" y="17"/>
                      <a:pt x="2" y="20"/>
                      <a:pt x="6" y="20"/>
                    </a:cubicBezTo>
                    <a:cubicBezTo>
                      <a:pt x="89" y="20"/>
                      <a:pt x="89" y="20"/>
                      <a:pt x="89" y="20"/>
                    </a:cubicBezTo>
                    <a:cubicBezTo>
                      <a:pt x="92" y="20"/>
                      <a:pt x="94" y="17"/>
                      <a:pt x="93" y="15"/>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4" name="Freeform 38">
                <a:extLst>
                  <a:ext uri="{FF2B5EF4-FFF2-40B4-BE49-F238E27FC236}">
                    <a16:creationId xmlns:a16="http://schemas.microsoft.com/office/drawing/2014/main" id="{6EBB6F2E-40A6-4BD7-8014-226D0AFF2D5B}"/>
                  </a:ext>
                </a:extLst>
              </p:cNvPr>
              <p:cNvSpPr>
                <a:spLocks/>
              </p:cNvSpPr>
              <p:nvPr/>
            </p:nvSpPr>
            <p:spPr bwMode="auto">
              <a:xfrm>
                <a:off x="2724150" y="2641601"/>
                <a:ext cx="352425" cy="222250"/>
              </a:xfrm>
              <a:custGeom>
                <a:avLst/>
                <a:gdLst>
                  <a:gd name="T0" fmla="*/ 93 w 94"/>
                  <a:gd name="T1" fmla="*/ 54 h 59"/>
                  <a:gd name="T2" fmla="*/ 88 w 94"/>
                  <a:gd name="T3" fmla="*/ 59 h 59"/>
                  <a:gd name="T4" fmla="*/ 6 w 94"/>
                  <a:gd name="T5" fmla="*/ 59 h 59"/>
                  <a:gd name="T6" fmla="*/ 1 w 94"/>
                  <a:gd name="T7" fmla="*/ 54 h 59"/>
                  <a:gd name="T8" fmla="*/ 13 w 94"/>
                  <a:gd name="T9" fmla="*/ 3 h 59"/>
                  <a:gd name="T10" fmla="*/ 18 w 94"/>
                  <a:gd name="T11" fmla="*/ 0 h 59"/>
                  <a:gd name="T12" fmla="*/ 76 w 94"/>
                  <a:gd name="T13" fmla="*/ 0 h 59"/>
                  <a:gd name="T14" fmla="*/ 81 w 94"/>
                  <a:gd name="T15" fmla="*/ 3 h 59"/>
                  <a:gd name="T16" fmla="*/ 93 w 94"/>
                  <a:gd name="T17"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59">
                    <a:moveTo>
                      <a:pt x="93" y="54"/>
                    </a:moveTo>
                    <a:cubicBezTo>
                      <a:pt x="94" y="56"/>
                      <a:pt x="92" y="59"/>
                      <a:pt x="88" y="59"/>
                    </a:cubicBezTo>
                    <a:cubicBezTo>
                      <a:pt x="6" y="59"/>
                      <a:pt x="6" y="59"/>
                      <a:pt x="6" y="59"/>
                    </a:cubicBezTo>
                    <a:cubicBezTo>
                      <a:pt x="2" y="59"/>
                      <a:pt x="0" y="56"/>
                      <a:pt x="1" y="54"/>
                    </a:cubicBezTo>
                    <a:cubicBezTo>
                      <a:pt x="13" y="3"/>
                      <a:pt x="13" y="3"/>
                      <a:pt x="13" y="3"/>
                    </a:cubicBezTo>
                    <a:cubicBezTo>
                      <a:pt x="14" y="1"/>
                      <a:pt x="16" y="0"/>
                      <a:pt x="18" y="0"/>
                    </a:cubicBezTo>
                    <a:cubicBezTo>
                      <a:pt x="76" y="0"/>
                      <a:pt x="76" y="0"/>
                      <a:pt x="76" y="0"/>
                    </a:cubicBezTo>
                    <a:cubicBezTo>
                      <a:pt x="78" y="0"/>
                      <a:pt x="80" y="1"/>
                      <a:pt x="81" y="3"/>
                    </a:cubicBezTo>
                    <a:cubicBezTo>
                      <a:pt x="93" y="54"/>
                      <a:pt x="93" y="54"/>
                      <a:pt x="93" y="54"/>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5" name="Freeform 39">
                <a:extLst>
                  <a:ext uri="{FF2B5EF4-FFF2-40B4-BE49-F238E27FC236}">
                    <a16:creationId xmlns:a16="http://schemas.microsoft.com/office/drawing/2014/main" id="{F8FF46A7-F35B-43FB-B198-E9060265159F}"/>
                  </a:ext>
                </a:extLst>
              </p:cNvPr>
              <p:cNvSpPr>
                <a:spLocks/>
              </p:cNvSpPr>
              <p:nvPr/>
            </p:nvSpPr>
            <p:spPr bwMode="auto">
              <a:xfrm>
                <a:off x="2773363" y="2641601"/>
                <a:ext cx="300038" cy="206375"/>
              </a:xfrm>
              <a:custGeom>
                <a:avLst/>
                <a:gdLst>
                  <a:gd name="T0" fmla="*/ 63 w 80"/>
                  <a:gd name="T1" fmla="*/ 0 h 55"/>
                  <a:gd name="T2" fmla="*/ 5 w 80"/>
                  <a:gd name="T3" fmla="*/ 0 h 55"/>
                  <a:gd name="T4" fmla="*/ 0 w 80"/>
                  <a:gd name="T5" fmla="*/ 3 h 55"/>
                  <a:gd name="T6" fmla="*/ 0 w 80"/>
                  <a:gd name="T7" fmla="*/ 3 h 55"/>
                  <a:gd name="T8" fmla="*/ 5 w 80"/>
                  <a:gd name="T9" fmla="*/ 0 h 55"/>
                  <a:gd name="T10" fmla="*/ 63 w 80"/>
                  <a:gd name="T11" fmla="*/ 0 h 55"/>
                  <a:gd name="T12" fmla="*/ 68 w 80"/>
                  <a:gd name="T13" fmla="*/ 3 h 55"/>
                  <a:gd name="T14" fmla="*/ 80 w 80"/>
                  <a:gd name="T15" fmla="*/ 54 h 55"/>
                  <a:gd name="T16" fmla="*/ 80 w 80"/>
                  <a:gd name="T17" fmla="*/ 55 h 55"/>
                  <a:gd name="T18" fmla="*/ 80 w 80"/>
                  <a:gd name="T19" fmla="*/ 55 h 55"/>
                  <a:gd name="T20" fmla="*/ 80 w 80"/>
                  <a:gd name="T21" fmla="*/ 54 h 55"/>
                  <a:gd name="T22" fmla="*/ 68 w 80"/>
                  <a:gd name="T23" fmla="*/ 3 h 55"/>
                  <a:gd name="T24" fmla="*/ 63 w 80"/>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5">
                    <a:moveTo>
                      <a:pt x="63" y="0"/>
                    </a:moveTo>
                    <a:cubicBezTo>
                      <a:pt x="5" y="0"/>
                      <a:pt x="5" y="0"/>
                      <a:pt x="5" y="0"/>
                    </a:cubicBezTo>
                    <a:cubicBezTo>
                      <a:pt x="3" y="0"/>
                      <a:pt x="1" y="1"/>
                      <a:pt x="0" y="3"/>
                    </a:cubicBezTo>
                    <a:cubicBezTo>
                      <a:pt x="0" y="3"/>
                      <a:pt x="0" y="3"/>
                      <a:pt x="0" y="3"/>
                    </a:cubicBezTo>
                    <a:cubicBezTo>
                      <a:pt x="1" y="1"/>
                      <a:pt x="3" y="0"/>
                      <a:pt x="5" y="0"/>
                    </a:cubicBezTo>
                    <a:cubicBezTo>
                      <a:pt x="63" y="0"/>
                      <a:pt x="63" y="0"/>
                      <a:pt x="63" y="0"/>
                    </a:cubicBezTo>
                    <a:cubicBezTo>
                      <a:pt x="65" y="0"/>
                      <a:pt x="67" y="1"/>
                      <a:pt x="68" y="3"/>
                    </a:cubicBezTo>
                    <a:cubicBezTo>
                      <a:pt x="80" y="54"/>
                      <a:pt x="80" y="54"/>
                      <a:pt x="80" y="54"/>
                    </a:cubicBezTo>
                    <a:cubicBezTo>
                      <a:pt x="80" y="54"/>
                      <a:pt x="80" y="54"/>
                      <a:pt x="80" y="55"/>
                    </a:cubicBezTo>
                    <a:cubicBezTo>
                      <a:pt x="80" y="55"/>
                      <a:pt x="80" y="55"/>
                      <a:pt x="80" y="55"/>
                    </a:cubicBezTo>
                    <a:cubicBezTo>
                      <a:pt x="80" y="54"/>
                      <a:pt x="80" y="54"/>
                      <a:pt x="80" y="54"/>
                    </a:cubicBezTo>
                    <a:cubicBezTo>
                      <a:pt x="68" y="3"/>
                      <a:pt x="68" y="3"/>
                      <a:pt x="68" y="3"/>
                    </a:cubicBezTo>
                    <a:cubicBezTo>
                      <a:pt x="67" y="1"/>
                      <a:pt x="65" y="0"/>
                      <a:pt x="6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6" name="Freeform 40">
                <a:extLst>
                  <a:ext uri="{FF2B5EF4-FFF2-40B4-BE49-F238E27FC236}">
                    <a16:creationId xmlns:a16="http://schemas.microsoft.com/office/drawing/2014/main" id="{5C66F186-DDAD-4350-AB01-86602AA4B878}"/>
                  </a:ext>
                </a:extLst>
              </p:cNvPr>
              <p:cNvSpPr>
                <a:spLocks/>
              </p:cNvSpPr>
              <p:nvPr/>
            </p:nvSpPr>
            <p:spPr bwMode="auto">
              <a:xfrm>
                <a:off x="3054350" y="2847976"/>
                <a:ext cx="22225" cy="15875"/>
              </a:xfrm>
              <a:custGeom>
                <a:avLst/>
                <a:gdLst>
                  <a:gd name="T0" fmla="*/ 5 w 6"/>
                  <a:gd name="T1" fmla="*/ 0 h 4"/>
                  <a:gd name="T2" fmla="*/ 5 w 6"/>
                  <a:gd name="T3" fmla="*/ 0 h 4"/>
                  <a:gd name="T4" fmla="*/ 0 w 6"/>
                  <a:gd name="T5" fmla="*/ 4 h 4"/>
                  <a:gd name="T6" fmla="*/ 1 w 6"/>
                  <a:gd name="T7" fmla="*/ 4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cubicBezTo>
                      <a:pt x="5" y="0"/>
                      <a:pt x="5" y="0"/>
                      <a:pt x="5" y="0"/>
                    </a:cubicBezTo>
                    <a:cubicBezTo>
                      <a:pt x="6" y="2"/>
                      <a:pt x="3" y="4"/>
                      <a:pt x="0" y="4"/>
                    </a:cubicBezTo>
                    <a:cubicBezTo>
                      <a:pt x="1" y="4"/>
                      <a:pt x="1" y="4"/>
                      <a:pt x="1" y="4"/>
                    </a:cubicBezTo>
                    <a:cubicBezTo>
                      <a:pt x="4" y="4"/>
                      <a:pt x="6" y="2"/>
                      <a:pt x="5"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7" name="Freeform 41">
                <a:extLst>
                  <a:ext uri="{FF2B5EF4-FFF2-40B4-BE49-F238E27FC236}">
                    <a16:creationId xmlns:a16="http://schemas.microsoft.com/office/drawing/2014/main" id="{4A952280-BCE4-4DFA-A20E-346C0E7C6133}"/>
                  </a:ext>
                </a:extLst>
              </p:cNvPr>
              <p:cNvSpPr>
                <a:spLocks noEditPoints="1"/>
              </p:cNvSpPr>
              <p:nvPr/>
            </p:nvSpPr>
            <p:spPr bwMode="auto">
              <a:xfrm>
                <a:off x="2724150" y="2641601"/>
                <a:ext cx="352425" cy="222250"/>
              </a:xfrm>
              <a:custGeom>
                <a:avLst/>
                <a:gdLst>
                  <a:gd name="T0" fmla="*/ 13 w 94"/>
                  <a:gd name="T1" fmla="*/ 53 h 59"/>
                  <a:gd name="T2" fmla="*/ 9 w 94"/>
                  <a:gd name="T3" fmla="*/ 49 h 59"/>
                  <a:gd name="T4" fmla="*/ 19 w 94"/>
                  <a:gd name="T5" fmla="*/ 8 h 59"/>
                  <a:gd name="T6" fmla="*/ 23 w 94"/>
                  <a:gd name="T7" fmla="*/ 6 h 59"/>
                  <a:gd name="T8" fmla="*/ 71 w 94"/>
                  <a:gd name="T9" fmla="*/ 6 h 59"/>
                  <a:gd name="T10" fmla="*/ 75 w 94"/>
                  <a:gd name="T11" fmla="*/ 8 h 59"/>
                  <a:gd name="T12" fmla="*/ 85 w 94"/>
                  <a:gd name="T13" fmla="*/ 49 h 59"/>
                  <a:gd name="T14" fmla="*/ 81 w 94"/>
                  <a:gd name="T15" fmla="*/ 53 h 59"/>
                  <a:gd name="T16" fmla="*/ 13 w 94"/>
                  <a:gd name="T17" fmla="*/ 53 h 59"/>
                  <a:gd name="T18" fmla="*/ 76 w 94"/>
                  <a:gd name="T19" fmla="*/ 0 h 59"/>
                  <a:gd name="T20" fmla="*/ 18 w 94"/>
                  <a:gd name="T21" fmla="*/ 0 h 59"/>
                  <a:gd name="T22" fmla="*/ 13 w 94"/>
                  <a:gd name="T23" fmla="*/ 3 h 59"/>
                  <a:gd name="T24" fmla="*/ 13 w 94"/>
                  <a:gd name="T25" fmla="*/ 3 h 59"/>
                  <a:gd name="T26" fmla="*/ 1 w 94"/>
                  <a:gd name="T27" fmla="*/ 54 h 59"/>
                  <a:gd name="T28" fmla="*/ 6 w 94"/>
                  <a:gd name="T29" fmla="*/ 59 h 59"/>
                  <a:gd name="T30" fmla="*/ 88 w 94"/>
                  <a:gd name="T31" fmla="*/ 59 h 59"/>
                  <a:gd name="T32" fmla="*/ 93 w 94"/>
                  <a:gd name="T33" fmla="*/ 55 h 59"/>
                  <a:gd name="T34" fmla="*/ 93 w 94"/>
                  <a:gd name="T35" fmla="*/ 54 h 59"/>
                  <a:gd name="T36" fmla="*/ 81 w 94"/>
                  <a:gd name="T37" fmla="*/ 3 h 59"/>
                  <a:gd name="T38" fmla="*/ 76 w 94"/>
                  <a:gd name="T3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59">
                    <a:moveTo>
                      <a:pt x="13" y="53"/>
                    </a:moveTo>
                    <a:cubicBezTo>
                      <a:pt x="10" y="53"/>
                      <a:pt x="9" y="51"/>
                      <a:pt x="9" y="49"/>
                    </a:cubicBezTo>
                    <a:cubicBezTo>
                      <a:pt x="19" y="8"/>
                      <a:pt x="19" y="8"/>
                      <a:pt x="19" y="8"/>
                    </a:cubicBezTo>
                    <a:cubicBezTo>
                      <a:pt x="19" y="7"/>
                      <a:pt x="21" y="6"/>
                      <a:pt x="23" y="6"/>
                    </a:cubicBezTo>
                    <a:cubicBezTo>
                      <a:pt x="71" y="6"/>
                      <a:pt x="71" y="6"/>
                      <a:pt x="71" y="6"/>
                    </a:cubicBezTo>
                    <a:cubicBezTo>
                      <a:pt x="72" y="6"/>
                      <a:pt x="74" y="7"/>
                      <a:pt x="75" y="8"/>
                    </a:cubicBezTo>
                    <a:cubicBezTo>
                      <a:pt x="85" y="49"/>
                      <a:pt x="85" y="49"/>
                      <a:pt x="85" y="49"/>
                    </a:cubicBezTo>
                    <a:cubicBezTo>
                      <a:pt x="85" y="51"/>
                      <a:pt x="84" y="53"/>
                      <a:pt x="81" y="53"/>
                    </a:cubicBezTo>
                    <a:cubicBezTo>
                      <a:pt x="13" y="53"/>
                      <a:pt x="13" y="53"/>
                      <a:pt x="13" y="53"/>
                    </a:cubicBezTo>
                    <a:moveTo>
                      <a:pt x="76" y="0"/>
                    </a:moveTo>
                    <a:cubicBezTo>
                      <a:pt x="18" y="0"/>
                      <a:pt x="18" y="0"/>
                      <a:pt x="18" y="0"/>
                    </a:cubicBezTo>
                    <a:cubicBezTo>
                      <a:pt x="16" y="0"/>
                      <a:pt x="14" y="1"/>
                      <a:pt x="13" y="3"/>
                    </a:cubicBezTo>
                    <a:cubicBezTo>
                      <a:pt x="13" y="3"/>
                      <a:pt x="13" y="3"/>
                      <a:pt x="13" y="3"/>
                    </a:cubicBezTo>
                    <a:cubicBezTo>
                      <a:pt x="1" y="54"/>
                      <a:pt x="1" y="54"/>
                      <a:pt x="1" y="54"/>
                    </a:cubicBezTo>
                    <a:cubicBezTo>
                      <a:pt x="0" y="56"/>
                      <a:pt x="2" y="59"/>
                      <a:pt x="6" y="59"/>
                    </a:cubicBezTo>
                    <a:cubicBezTo>
                      <a:pt x="88" y="59"/>
                      <a:pt x="88" y="59"/>
                      <a:pt x="88" y="59"/>
                    </a:cubicBezTo>
                    <a:cubicBezTo>
                      <a:pt x="91" y="59"/>
                      <a:pt x="94" y="57"/>
                      <a:pt x="93" y="55"/>
                    </a:cubicBezTo>
                    <a:cubicBezTo>
                      <a:pt x="93" y="54"/>
                      <a:pt x="93" y="54"/>
                      <a:pt x="93" y="54"/>
                    </a:cubicBezTo>
                    <a:cubicBezTo>
                      <a:pt x="81" y="3"/>
                      <a:pt x="81" y="3"/>
                      <a:pt x="81" y="3"/>
                    </a:cubicBezTo>
                    <a:cubicBezTo>
                      <a:pt x="80" y="1"/>
                      <a:pt x="78" y="0"/>
                      <a:pt x="76" y="0"/>
                    </a:cubicBezTo>
                  </a:path>
                </a:pathLst>
              </a:custGeom>
              <a:solidFill>
                <a:srgbClr val="C6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8" name="Freeform 42">
                <a:extLst>
                  <a:ext uri="{FF2B5EF4-FFF2-40B4-BE49-F238E27FC236}">
                    <a16:creationId xmlns:a16="http://schemas.microsoft.com/office/drawing/2014/main" id="{B218A867-3681-4157-A7F0-2E5B5C2D24C8}"/>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close/>
                  </a:path>
                </a:pathLst>
              </a:custGeom>
              <a:solidFill>
                <a:srgbClr val="5F5F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9" name="Freeform 43">
                <a:extLst>
                  <a:ext uri="{FF2B5EF4-FFF2-40B4-BE49-F238E27FC236}">
                    <a16:creationId xmlns:a16="http://schemas.microsoft.com/office/drawing/2014/main" id="{9C330AB2-2E8D-4369-B6CD-1B34DD88DDF8}"/>
                  </a:ext>
                </a:extLst>
              </p:cNvPr>
              <p:cNvSpPr>
                <a:spLocks/>
              </p:cNvSpPr>
              <p:nvPr/>
            </p:nvSpPr>
            <p:spPr bwMode="auto">
              <a:xfrm>
                <a:off x="2798763" y="2886076"/>
                <a:ext cx="203200" cy="19050"/>
              </a:xfrm>
              <a:custGeom>
                <a:avLst/>
                <a:gdLst>
                  <a:gd name="T0" fmla="*/ 128 w 128"/>
                  <a:gd name="T1" fmla="*/ 0 h 12"/>
                  <a:gd name="T2" fmla="*/ 121 w 128"/>
                  <a:gd name="T3" fmla="*/ 0 h 12"/>
                  <a:gd name="T4" fmla="*/ 121 w 128"/>
                  <a:gd name="T5" fmla="*/ 7 h 12"/>
                  <a:gd name="T6" fmla="*/ 104 w 128"/>
                  <a:gd name="T7" fmla="*/ 7 h 12"/>
                  <a:gd name="T8" fmla="*/ 104 w 128"/>
                  <a:gd name="T9" fmla="*/ 0 h 12"/>
                  <a:gd name="T10" fmla="*/ 97 w 128"/>
                  <a:gd name="T11" fmla="*/ 0 h 12"/>
                  <a:gd name="T12" fmla="*/ 97 w 128"/>
                  <a:gd name="T13" fmla="*/ 7 h 12"/>
                  <a:gd name="T14" fmla="*/ 81 w 128"/>
                  <a:gd name="T15" fmla="*/ 7 h 12"/>
                  <a:gd name="T16" fmla="*/ 81 w 128"/>
                  <a:gd name="T17" fmla="*/ 0 h 12"/>
                  <a:gd name="T18" fmla="*/ 74 w 128"/>
                  <a:gd name="T19" fmla="*/ 0 h 12"/>
                  <a:gd name="T20" fmla="*/ 74 w 128"/>
                  <a:gd name="T21" fmla="*/ 7 h 12"/>
                  <a:gd name="T22" fmla="*/ 55 w 128"/>
                  <a:gd name="T23" fmla="*/ 7 h 12"/>
                  <a:gd name="T24" fmla="*/ 55 w 128"/>
                  <a:gd name="T25" fmla="*/ 0 h 12"/>
                  <a:gd name="T26" fmla="*/ 48 w 128"/>
                  <a:gd name="T27" fmla="*/ 0 h 12"/>
                  <a:gd name="T28" fmla="*/ 48 w 128"/>
                  <a:gd name="T29" fmla="*/ 7 h 12"/>
                  <a:gd name="T30" fmla="*/ 31 w 128"/>
                  <a:gd name="T31" fmla="*/ 7 h 12"/>
                  <a:gd name="T32" fmla="*/ 31 w 128"/>
                  <a:gd name="T33" fmla="*/ 0 h 12"/>
                  <a:gd name="T34" fmla="*/ 24 w 128"/>
                  <a:gd name="T35" fmla="*/ 0 h 12"/>
                  <a:gd name="T36" fmla="*/ 24 w 128"/>
                  <a:gd name="T37" fmla="*/ 7 h 12"/>
                  <a:gd name="T38" fmla="*/ 7 w 128"/>
                  <a:gd name="T39" fmla="*/ 7 h 12"/>
                  <a:gd name="T40" fmla="*/ 7 w 128"/>
                  <a:gd name="T41" fmla="*/ 0 h 12"/>
                  <a:gd name="T42" fmla="*/ 0 w 128"/>
                  <a:gd name="T43" fmla="*/ 0 h 12"/>
                  <a:gd name="T44" fmla="*/ 0 w 128"/>
                  <a:gd name="T45" fmla="*/ 7 h 12"/>
                  <a:gd name="T46" fmla="*/ 0 w 128"/>
                  <a:gd name="T47" fmla="*/ 12 h 12"/>
                  <a:gd name="T48" fmla="*/ 7 w 128"/>
                  <a:gd name="T49" fmla="*/ 12 h 12"/>
                  <a:gd name="T50" fmla="*/ 24 w 128"/>
                  <a:gd name="T51" fmla="*/ 12 h 12"/>
                  <a:gd name="T52" fmla="*/ 31 w 128"/>
                  <a:gd name="T53" fmla="*/ 12 h 12"/>
                  <a:gd name="T54" fmla="*/ 48 w 128"/>
                  <a:gd name="T55" fmla="*/ 12 h 12"/>
                  <a:gd name="T56" fmla="*/ 55 w 128"/>
                  <a:gd name="T57" fmla="*/ 12 h 12"/>
                  <a:gd name="T58" fmla="*/ 74 w 128"/>
                  <a:gd name="T59" fmla="*/ 12 h 12"/>
                  <a:gd name="T60" fmla="*/ 81 w 128"/>
                  <a:gd name="T61" fmla="*/ 12 h 12"/>
                  <a:gd name="T62" fmla="*/ 97 w 128"/>
                  <a:gd name="T63" fmla="*/ 12 h 12"/>
                  <a:gd name="T64" fmla="*/ 104 w 128"/>
                  <a:gd name="T65" fmla="*/ 12 h 12"/>
                  <a:gd name="T66" fmla="*/ 121 w 128"/>
                  <a:gd name="T67" fmla="*/ 12 h 12"/>
                  <a:gd name="T68" fmla="*/ 123 w 128"/>
                  <a:gd name="T69" fmla="*/ 12 h 12"/>
                  <a:gd name="T70" fmla="*/ 128 w 128"/>
                  <a:gd name="T71" fmla="*/ 12 h 12"/>
                  <a:gd name="T72" fmla="*/ 128 w 128"/>
                  <a:gd name="T7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
                    <a:moveTo>
                      <a:pt x="128" y="0"/>
                    </a:moveTo>
                    <a:lnTo>
                      <a:pt x="121" y="0"/>
                    </a:lnTo>
                    <a:lnTo>
                      <a:pt x="121" y="7"/>
                    </a:lnTo>
                    <a:lnTo>
                      <a:pt x="104" y="7"/>
                    </a:lnTo>
                    <a:lnTo>
                      <a:pt x="104" y="0"/>
                    </a:lnTo>
                    <a:lnTo>
                      <a:pt x="97" y="0"/>
                    </a:lnTo>
                    <a:lnTo>
                      <a:pt x="97" y="7"/>
                    </a:lnTo>
                    <a:lnTo>
                      <a:pt x="81" y="7"/>
                    </a:lnTo>
                    <a:lnTo>
                      <a:pt x="81" y="0"/>
                    </a:lnTo>
                    <a:lnTo>
                      <a:pt x="74" y="0"/>
                    </a:lnTo>
                    <a:lnTo>
                      <a:pt x="74" y="7"/>
                    </a:lnTo>
                    <a:lnTo>
                      <a:pt x="55" y="7"/>
                    </a:lnTo>
                    <a:lnTo>
                      <a:pt x="55" y="0"/>
                    </a:lnTo>
                    <a:lnTo>
                      <a:pt x="48" y="0"/>
                    </a:lnTo>
                    <a:lnTo>
                      <a:pt x="48" y="7"/>
                    </a:lnTo>
                    <a:lnTo>
                      <a:pt x="31" y="7"/>
                    </a:lnTo>
                    <a:lnTo>
                      <a:pt x="31" y="0"/>
                    </a:lnTo>
                    <a:lnTo>
                      <a:pt x="24" y="0"/>
                    </a:lnTo>
                    <a:lnTo>
                      <a:pt x="24" y="7"/>
                    </a:lnTo>
                    <a:lnTo>
                      <a:pt x="7" y="7"/>
                    </a:lnTo>
                    <a:lnTo>
                      <a:pt x="7" y="0"/>
                    </a:lnTo>
                    <a:lnTo>
                      <a:pt x="0" y="0"/>
                    </a:lnTo>
                    <a:lnTo>
                      <a:pt x="0" y="7"/>
                    </a:lnTo>
                    <a:lnTo>
                      <a:pt x="0" y="12"/>
                    </a:lnTo>
                    <a:lnTo>
                      <a:pt x="7" y="12"/>
                    </a:lnTo>
                    <a:lnTo>
                      <a:pt x="24" y="12"/>
                    </a:lnTo>
                    <a:lnTo>
                      <a:pt x="31" y="12"/>
                    </a:lnTo>
                    <a:lnTo>
                      <a:pt x="48" y="12"/>
                    </a:lnTo>
                    <a:lnTo>
                      <a:pt x="55" y="12"/>
                    </a:lnTo>
                    <a:lnTo>
                      <a:pt x="74" y="12"/>
                    </a:lnTo>
                    <a:lnTo>
                      <a:pt x="81" y="12"/>
                    </a:lnTo>
                    <a:lnTo>
                      <a:pt x="97" y="12"/>
                    </a:lnTo>
                    <a:lnTo>
                      <a:pt x="104" y="12"/>
                    </a:lnTo>
                    <a:lnTo>
                      <a:pt x="121" y="12"/>
                    </a:lnTo>
                    <a:lnTo>
                      <a:pt x="123" y="12"/>
                    </a:lnTo>
                    <a:lnTo>
                      <a:pt x="128" y="12"/>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0" name="Freeform 44">
                <a:extLst>
                  <a:ext uri="{FF2B5EF4-FFF2-40B4-BE49-F238E27FC236}">
                    <a16:creationId xmlns:a16="http://schemas.microsoft.com/office/drawing/2014/main" id="{BCB923FE-AB92-4728-BAB7-D3CE285C52A2}"/>
                  </a:ext>
                </a:extLst>
              </p:cNvPr>
              <p:cNvSpPr>
                <a:spLocks/>
              </p:cNvSpPr>
              <p:nvPr/>
            </p:nvSpPr>
            <p:spPr bwMode="auto">
              <a:xfrm>
                <a:off x="2536825" y="3324226"/>
                <a:ext cx="533400" cy="198438"/>
              </a:xfrm>
              <a:custGeom>
                <a:avLst/>
                <a:gdLst>
                  <a:gd name="T0" fmla="*/ 0 w 336"/>
                  <a:gd name="T1" fmla="*/ 0 h 125"/>
                  <a:gd name="T2" fmla="*/ 0 w 336"/>
                  <a:gd name="T3" fmla="*/ 125 h 125"/>
                  <a:gd name="T4" fmla="*/ 90 w 336"/>
                  <a:gd name="T5" fmla="*/ 125 h 125"/>
                  <a:gd name="T6" fmla="*/ 90 w 336"/>
                  <a:gd name="T7" fmla="*/ 90 h 125"/>
                  <a:gd name="T8" fmla="*/ 165 w 336"/>
                  <a:gd name="T9" fmla="*/ 90 h 125"/>
                  <a:gd name="T10" fmla="*/ 165 w 336"/>
                  <a:gd name="T11" fmla="*/ 125 h 125"/>
                  <a:gd name="T12" fmla="*/ 336 w 336"/>
                  <a:gd name="T13" fmla="*/ 125 h 125"/>
                  <a:gd name="T14" fmla="*/ 336 w 336"/>
                  <a:gd name="T15" fmla="*/ 0 h 125"/>
                  <a:gd name="T16" fmla="*/ 0 w 336"/>
                  <a:gd name="T1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6" h="125">
                    <a:moveTo>
                      <a:pt x="0" y="0"/>
                    </a:moveTo>
                    <a:lnTo>
                      <a:pt x="0" y="125"/>
                    </a:lnTo>
                    <a:lnTo>
                      <a:pt x="90" y="125"/>
                    </a:lnTo>
                    <a:lnTo>
                      <a:pt x="90" y="90"/>
                    </a:lnTo>
                    <a:lnTo>
                      <a:pt x="165" y="90"/>
                    </a:lnTo>
                    <a:lnTo>
                      <a:pt x="165" y="125"/>
                    </a:lnTo>
                    <a:lnTo>
                      <a:pt x="336" y="125"/>
                    </a:lnTo>
                    <a:lnTo>
                      <a:pt x="336"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1" name="Rectangle 45">
                <a:extLst>
                  <a:ext uri="{FF2B5EF4-FFF2-40B4-BE49-F238E27FC236}">
                    <a16:creationId xmlns:a16="http://schemas.microsoft.com/office/drawing/2014/main" id="{2DDE9D01-8462-4589-BE61-94DE061EDB28}"/>
                  </a:ext>
                </a:extLst>
              </p:cNvPr>
              <p:cNvSpPr>
                <a:spLocks noChangeArrowheads="1"/>
              </p:cNvSpPr>
              <p:nvPr/>
            </p:nvSpPr>
            <p:spPr bwMode="auto">
              <a:xfrm>
                <a:off x="2963863" y="3324226"/>
                <a:ext cx="106363" cy="1984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2" name="Rectangle 46">
                <a:extLst>
                  <a:ext uri="{FF2B5EF4-FFF2-40B4-BE49-F238E27FC236}">
                    <a16:creationId xmlns:a16="http://schemas.microsoft.com/office/drawing/2014/main" id="{A7B3F3E0-C9DF-464F-9ACC-9A3193C83521}"/>
                  </a:ext>
                </a:extLst>
              </p:cNvPr>
              <p:cNvSpPr>
                <a:spLocks noChangeArrowheads="1"/>
              </p:cNvSpPr>
              <p:nvPr/>
            </p:nvSpPr>
            <p:spPr bwMode="auto">
              <a:xfrm>
                <a:off x="2649538"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3" name="Rectangle 47">
                <a:extLst>
                  <a:ext uri="{FF2B5EF4-FFF2-40B4-BE49-F238E27FC236}">
                    <a16:creationId xmlns:a16="http://schemas.microsoft.com/office/drawing/2014/main" id="{6B842949-E2F7-42B4-8CE3-FF6F39E9C455}"/>
                  </a:ext>
                </a:extLst>
              </p:cNvPr>
              <p:cNvSpPr>
                <a:spLocks noChangeArrowheads="1"/>
              </p:cNvSpPr>
              <p:nvPr/>
            </p:nvSpPr>
            <p:spPr bwMode="auto">
              <a:xfrm>
                <a:off x="2581275"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4" name="Rectangle 48">
                <a:extLst>
                  <a:ext uri="{FF2B5EF4-FFF2-40B4-BE49-F238E27FC236}">
                    <a16:creationId xmlns:a16="http://schemas.microsoft.com/office/drawing/2014/main" id="{F7100693-18D3-4FB2-89CC-EF0258D7BF9D}"/>
                  </a:ext>
                </a:extLst>
              </p:cNvPr>
              <p:cNvSpPr>
                <a:spLocks noChangeArrowheads="1"/>
              </p:cNvSpPr>
              <p:nvPr/>
            </p:nvSpPr>
            <p:spPr bwMode="auto">
              <a:xfrm>
                <a:off x="2724150" y="3406776"/>
                <a:ext cx="30163"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5" name="Rectangle 49">
                <a:extLst>
                  <a:ext uri="{FF2B5EF4-FFF2-40B4-BE49-F238E27FC236}">
                    <a16:creationId xmlns:a16="http://schemas.microsoft.com/office/drawing/2014/main" id="{32278209-AB81-48EB-8055-C77239E210C2}"/>
                  </a:ext>
                </a:extLst>
              </p:cNvPr>
              <p:cNvSpPr>
                <a:spLocks noChangeArrowheads="1"/>
              </p:cNvSpPr>
              <p:nvPr/>
            </p:nvSpPr>
            <p:spPr bwMode="auto">
              <a:xfrm>
                <a:off x="2798763" y="3406776"/>
                <a:ext cx="26988"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6" name="Rectangle 50">
                <a:extLst>
                  <a:ext uri="{FF2B5EF4-FFF2-40B4-BE49-F238E27FC236}">
                    <a16:creationId xmlns:a16="http://schemas.microsoft.com/office/drawing/2014/main" id="{A63C87F5-6E7B-4929-A53F-E3FA09874AF3}"/>
                  </a:ext>
                </a:extLst>
              </p:cNvPr>
              <p:cNvSpPr>
                <a:spLocks noChangeArrowheads="1"/>
              </p:cNvSpPr>
              <p:nvPr/>
            </p:nvSpPr>
            <p:spPr bwMode="auto">
              <a:xfrm>
                <a:off x="2874963" y="3406776"/>
                <a:ext cx="25400" cy="2540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7" name="Freeform 51">
                <a:extLst>
                  <a:ext uri="{FF2B5EF4-FFF2-40B4-BE49-F238E27FC236}">
                    <a16:creationId xmlns:a16="http://schemas.microsoft.com/office/drawing/2014/main" id="{471FA857-E7EB-4F31-9BE8-9E0EA5D03357}"/>
                  </a:ext>
                </a:extLst>
              </p:cNvPr>
              <p:cNvSpPr>
                <a:spLocks/>
              </p:cNvSpPr>
              <p:nvPr/>
            </p:nvSpPr>
            <p:spPr bwMode="auto">
              <a:xfrm>
                <a:off x="2768600" y="3113088"/>
                <a:ext cx="68263" cy="41275"/>
              </a:xfrm>
              <a:custGeom>
                <a:avLst/>
                <a:gdLst>
                  <a:gd name="T0" fmla="*/ 43 w 43"/>
                  <a:gd name="T1" fmla="*/ 26 h 26"/>
                  <a:gd name="T2" fmla="*/ 41 w 43"/>
                  <a:gd name="T3" fmla="*/ 0 h 26"/>
                  <a:gd name="T4" fmla="*/ 0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1" y="0"/>
                    </a:lnTo>
                    <a:lnTo>
                      <a:pt x="0"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8" name="Freeform 52">
                <a:extLst>
                  <a:ext uri="{FF2B5EF4-FFF2-40B4-BE49-F238E27FC236}">
                    <a16:creationId xmlns:a16="http://schemas.microsoft.com/office/drawing/2014/main" id="{2E2F1091-51F7-4105-9ABC-5AF407BE7B94}"/>
                  </a:ext>
                </a:extLst>
              </p:cNvPr>
              <p:cNvSpPr>
                <a:spLocks/>
              </p:cNvSpPr>
              <p:nvPr/>
            </p:nvSpPr>
            <p:spPr bwMode="auto">
              <a:xfrm>
                <a:off x="2622550" y="3113088"/>
                <a:ext cx="68263" cy="41275"/>
              </a:xfrm>
              <a:custGeom>
                <a:avLst/>
                <a:gdLst>
                  <a:gd name="T0" fmla="*/ 43 w 43"/>
                  <a:gd name="T1" fmla="*/ 26 h 26"/>
                  <a:gd name="T2" fmla="*/ 40 w 43"/>
                  <a:gd name="T3" fmla="*/ 0 h 26"/>
                  <a:gd name="T4" fmla="*/ 2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0" y="0"/>
                    </a:lnTo>
                    <a:lnTo>
                      <a:pt x="2"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9" name="Freeform 53">
                <a:extLst>
                  <a:ext uri="{FF2B5EF4-FFF2-40B4-BE49-F238E27FC236}">
                    <a16:creationId xmlns:a16="http://schemas.microsoft.com/office/drawing/2014/main" id="{BDB60E32-AECE-4170-AEE4-BF5DB62E7549}"/>
                  </a:ext>
                </a:extLst>
              </p:cNvPr>
              <p:cNvSpPr>
                <a:spLocks/>
              </p:cNvSpPr>
              <p:nvPr/>
            </p:nvSpPr>
            <p:spPr bwMode="auto">
              <a:xfrm>
                <a:off x="2911475" y="3113088"/>
                <a:ext cx="68263" cy="41275"/>
              </a:xfrm>
              <a:custGeom>
                <a:avLst/>
                <a:gdLst>
                  <a:gd name="T0" fmla="*/ 43 w 43"/>
                  <a:gd name="T1" fmla="*/ 26 h 26"/>
                  <a:gd name="T2" fmla="*/ 43 w 43"/>
                  <a:gd name="T3" fmla="*/ 0 h 26"/>
                  <a:gd name="T4" fmla="*/ 3 w 43"/>
                  <a:gd name="T5" fmla="*/ 0 h 26"/>
                  <a:gd name="T6" fmla="*/ 0 w 43"/>
                  <a:gd name="T7" fmla="*/ 26 h 26"/>
                  <a:gd name="T8" fmla="*/ 43 w 43"/>
                  <a:gd name="T9" fmla="*/ 26 h 26"/>
                </a:gdLst>
                <a:ahLst/>
                <a:cxnLst>
                  <a:cxn ang="0">
                    <a:pos x="T0" y="T1"/>
                  </a:cxn>
                  <a:cxn ang="0">
                    <a:pos x="T2" y="T3"/>
                  </a:cxn>
                  <a:cxn ang="0">
                    <a:pos x="T4" y="T5"/>
                  </a:cxn>
                  <a:cxn ang="0">
                    <a:pos x="T6" y="T7"/>
                  </a:cxn>
                  <a:cxn ang="0">
                    <a:pos x="T8" y="T9"/>
                  </a:cxn>
                </a:cxnLst>
                <a:rect l="0" t="0" r="r" b="b"/>
                <a:pathLst>
                  <a:path w="43" h="26">
                    <a:moveTo>
                      <a:pt x="43" y="26"/>
                    </a:moveTo>
                    <a:lnTo>
                      <a:pt x="43" y="0"/>
                    </a:lnTo>
                    <a:lnTo>
                      <a:pt x="3" y="0"/>
                    </a:lnTo>
                    <a:lnTo>
                      <a:pt x="0" y="26"/>
                    </a:lnTo>
                    <a:lnTo>
                      <a:pt x="43" y="2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70" name="Freeform 54">
                <a:extLst>
                  <a:ext uri="{FF2B5EF4-FFF2-40B4-BE49-F238E27FC236}">
                    <a16:creationId xmlns:a16="http://schemas.microsoft.com/office/drawing/2014/main" id="{D9931ED9-0A87-45C6-9F77-98386F1206D4}"/>
                  </a:ext>
                </a:extLst>
              </p:cNvPr>
              <p:cNvSpPr>
                <a:spLocks/>
              </p:cNvSpPr>
              <p:nvPr/>
            </p:nvSpPr>
            <p:spPr bwMode="auto">
              <a:xfrm>
                <a:off x="2614613" y="3157538"/>
                <a:ext cx="82550" cy="166688"/>
              </a:xfrm>
              <a:custGeom>
                <a:avLst/>
                <a:gdLst>
                  <a:gd name="T0" fmla="*/ 5 w 52"/>
                  <a:gd name="T1" fmla="*/ 0 h 105"/>
                  <a:gd name="T2" fmla="*/ 0 w 52"/>
                  <a:gd name="T3" fmla="*/ 105 h 105"/>
                  <a:gd name="T4" fmla="*/ 52 w 52"/>
                  <a:gd name="T5" fmla="*/ 105 h 105"/>
                  <a:gd name="T6" fmla="*/ 48 w 52"/>
                  <a:gd name="T7" fmla="*/ 0 h 105"/>
                  <a:gd name="T8" fmla="*/ 5 w 52"/>
                  <a:gd name="T9" fmla="*/ 0 h 105"/>
                </a:gdLst>
                <a:ahLst/>
                <a:cxnLst>
                  <a:cxn ang="0">
                    <a:pos x="T0" y="T1"/>
                  </a:cxn>
                  <a:cxn ang="0">
                    <a:pos x="T2" y="T3"/>
                  </a:cxn>
                  <a:cxn ang="0">
                    <a:pos x="T4" y="T5"/>
                  </a:cxn>
                  <a:cxn ang="0">
                    <a:pos x="T6" y="T7"/>
                  </a:cxn>
                  <a:cxn ang="0">
                    <a:pos x="T8" y="T9"/>
                  </a:cxn>
                </a:cxnLst>
                <a:rect l="0" t="0" r="r" b="b"/>
                <a:pathLst>
                  <a:path w="52" h="105">
                    <a:moveTo>
                      <a:pt x="5" y="0"/>
                    </a:moveTo>
                    <a:lnTo>
                      <a:pt x="0" y="105"/>
                    </a:lnTo>
                    <a:lnTo>
                      <a:pt x="52"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71" name="Freeform 55">
                <a:extLst>
                  <a:ext uri="{FF2B5EF4-FFF2-40B4-BE49-F238E27FC236}">
                    <a16:creationId xmlns:a16="http://schemas.microsoft.com/office/drawing/2014/main" id="{582387CB-23AF-43C7-9741-91BFA38E1885}"/>
                  </a:ext>
                </a:extLst>
              </p:cNvPr>
              <p:cNvSpPr>
                <a:spLocks/>
              </p:cNvSpPr>
              <p:nvPr/>
            </p:nvSpPr>
            <p:spPr bwMode="auto">
              <a:xfrm>
                <a:off x="2903538" y="3157538"/>
                <a:ext cx="87313" cy="166688"/>
              </a:xfrm>
              <a:custGeom>
                <a:avLst/>
                <a:gdLst>
                  <a:gd name="T0" fmla="*/ 5 w 55"/>
                  <a:gd name="T1" fmla="*/ 0 h 105"/>
                  <a:gd name="T2" fmla="*/ 0 w 55"/>
                  <a:gd name="T3" fmla="*/ 105 h 105"/>
                  <a:gd name="T4" fmla="*/ 55 w 55"/>
                  <a:gd name="T5" fmla="*/ 105 h 105"/>
                  <a:gd name="T6" fmla="*/ 48 w 55"/>
                  <a:gd name="T7" fmla="*/ 0 h 105"/>
                  <a:gd name="T8" fmla="*/ 5 w 55"/>
                  <a:gd name="T9" fmla="*/ 0 h 105"/>
                </a:gdLst>
                <a:ahLst/>
                <a:cxnLst>
                  <a:cxn ang="0">
                    <a:pos x="T0" y="T1"/>
                  </a:cxn>
                  <a:cxn ang="0">
                    <a:pos x="T2" y="T3"/>
                  </a:cxn>
                  <a:cxn ang="0">
                    <a:pos x="T4" y="T5"/>
                  </a:cxn>
                  <a:cxn ang="0">
                    <a:pos x="T6" y="T7"/>
                  </a:cxn>
                  <a:cxn ang="0">
                    <a:pos x="T8" y="T9"/>
                  </a:cxn>
                </a:cxnLst>
                <a:rect l="0" t="0" r="r" b="b"/>
                <a:pathLst>
                  <a:path w="55" h="105">
                    <a:moveTo>
                      <a:pt x="5" y="0"/>
                    </a:moveTo>
                    <a:lnTo>
                      <a:pt x="0" y="105"/>
                    </a:lnTo>
                    <a:lnTo>
                      <a:pt x="55" y="105"/>
                    </a:lnTo>
                    <a:lnTo>
                      <a:pt x="48" y="0"/>
                    </a:lnTo>
                    <a:lnTo>
                      <a:pt x="5"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72" name="Freeform 56">
                <a:extLst>
                  <a:ext uri="{FF2B5EF4-FFF2-40B4-BE49-F238E27FC236}">
                    <a16:creationId xmlns:a16="http://schemas.microsoft.com/office/drawing/2014/main" id="{681DC70E-E313-408F-AE8E-87920DE08517}"/>
                  </a:ext>
                </a:extLst>
              </p:cNvPr>
              <p:cNvSpPr>
                <a:spLocks/>
              </p:cNvSpPr>
              <p:nvPr/>
            </p:nvSpPr>
            <p:spPr bwMode="auto">
              <a:xfrm>
                <a:off x="2757488" y="3157538"/>
                <a:ext cx="87313" cy="166688"/>
              </a:xfrm>
              <a:custGeom>
                <a:avLst/>
                <a:gdLst>
                  <a:gd name="T0" fmla="*/ 7 w 55"/>
                  <a:gd name="T1" fmla="*/ 0 h 105"/>
                  <a:gd name="T2" fmla="*/ 0 w 55"/>
                  <a:gd name="T3" fmla="*/ 105 h 105"/>
                  <a:gd name="T4" fmla="*/ 55 w 55"/>
                  <a:gd name="T5" fmla="*/ 105 h 105"/>
                  <a:gd name="T6" fmla="*/ 50 w 55"/>
                  <a:gd name="T7" fmla="*/ 0 h 105"/>
                  <a:gd name="T8" fmla="*/ 7 w 55"/>
                  <a:gd name="T9" fmla="*/ 0 h 105"/>
                </a:gdLst>
                <a:ahLst/>
                <a:cxnLst>
                  <a:cxn ang="0">
                    <a:pos x="T0" y="T1"/>
                  </a:cxn>
                  <a:cxn ang="0">
                    <a:pos x="T2" y="T3"/>
                  </a:cxn>
                  <a:cxn ang="0">
                    <a:pos x="T4" y="T5"/>
                  </a:cxn>
                  <a:cxn ang="0">
                    <a:pos x="T6" y="T7"/>
                  </a:cxn>
                  <a:cxn ang="0">
                    <a:pos x="T8" y="T9"/>
                  </a:cxn>
                </a:cxnLst>
                <a:rect l="0" t="0" r="r" b="b"/>
                <a:pathLst>
                  <a:path w="55" h="105">
                    <a:moveTo>
                      <a:pt x="7" y="0"/>
                    </a:moveTo>
                    <a:lnTo>
                      <a:pt x="0" y="105"/>
                    </a:lnTo>
                    <a:lnTo>
                      <a:pt x="55" y="105"/>
                    </a:lnTo>
                    <a:lnTo>
                      <a:pt x="50" y="0"/>
                    </a:lnTo>
                    <a:lnTo>
                      <a:pt x="7"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73" name="Freeform 57">
                <a:extLst>
                  <a:ext uri="{FF2B5EF4-FFF2-40B4-BE49-F238E27FC236}">
                    <a16:creationId xmlns:a16="http://schemas.microsoft.com/office/drawing/2014/main" id="{87F1672B-A67C-4A0F-B5B9-E3A93A3BB7CA}"/>
                  </a:ext>
                </a:extLst>
              </p:cNvPr>
              <p:cNvSpPr>
                <a:spLocks/>
              </p:cNvSpPr>
              <p:nvPr/>
            </p:nvSpPr>
            <p:spPr bwMode="auto">
              <a:xfrm>
                <a:off x="2281238" y="2614613"/>
                <a:ext cx="115888" cy="136525"/>
              </a:xfrm>
              <a:custGeom>
                <a:avLst/>
                <a:gdLst>
                  <a:gd name="T0" fmla="*/ 6 w 31"/>
                  <a:gd name="T1" fmla="*/ 36 h 36"/>
                  <a:gd name="T2" fmla="*/ 31 w 31"/>
                  <a:gd name="T3" fmla="*/ 36 h 36"/>
                  <a:gd name="T4" fmla="*/ 31 w 31"/>
                  <a:gd name="T5" fmla="*/ 0 h 36"/>
                  <a:gd name="T6" fmla="*/ 6 w 31"/>
                  <a:gd name="T7" fmla="*/ 0 h 36"/>
                  <a:gd name="T8" fmla="*/ 0 w 31"/>
                  <a:gd name="T9" fmla="*/ 6 h 36"/>
                  <a:gd name="T10" fmla="*/ 0 w 31"/>
                  <a:gd name="T11" fmla="*/ 30 h 36"/>
                  <a:gd name="T12" fmla="*/ 6 w 3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31" h="36">
                    <a:moveTo>
                      <a:pt x="6" y="36"/>
                    </a:moveTo>
                    <a:cubicBezTo>
                      <a:pt x="31" y="36"/>
                      <a:pt x="31" y="36"/>
                      <a:pt x="31" y="36"/>
                    </a:cubicBezTo>
                    <a:cubicBezTo>
                      <a:pt x="31" y="0"/>
                      <a:pt x="31" y="0"/>
                      <a:pt x="31" y="0"/>
                    </a:cubicBezTo>
                    <a:cubicBezTo>
                      <a:pt x="6" y="0"/>
                      <a:pt x="6" y="0"/>
                      <a:pt x="6" y="0"/>
                    </a:cubicBezTo>
                    <a:cubicBezTo>
                      <a:pt x="3" y="0"/>
                      <a:pt x="0" y="3"/>
                      <a:pt x="0" y="6"/>
                    </a:cubicBezTo>
                    <a:cubicBezTo>
                      <a:pt x="0" y="30"/>
                      <a:pt x="0" y="30"/>
                      <a:pt x="0" y="30"/>
                    </a:cubicBezTo>
                    <a:cubicBezTo>
                      <a:pt x="0" y="33"/>
                      <a:pt x="3" y="36"/>
                      <a:pt x="6" y="36"/>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74" name="Rectangle 58">
                <a:extLst>
                  <a:ext uri="{FF2B5EF4-FFF2-40B4-BE49-F238E27FC236}">
                    <a16:creationId xmlns:a16="http://schemas.microsoft.com/office/drawing/2014/main" id="{CADE9FCD-F110-4D1A-9766-3915F37F9B32}"/>
                  </a:ext>
                </a:extLst>
              </p:cNvPr>
              <p:cNvSpPr>
                <a:spLocks noChangeArrowheads="1"/>
              </p:cNvSpPr>
              <p:nvPr/>
            </p:nvSpPr>
            <p:spPr bwMode="auto">
              <a:xfrm>
                <a:off x="2322513" y="2751138"/>
                <a:ext cx="44450" cy="1428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75" name="Rectangle 59">
                <a:extLst>
                  <a:ext uri="{FF2B5EF4-FFF2-40B4-BE49-F238E27FC236}">
                    <a16:creationId xmlns:a16="http://schemas.microsoft.com/office/drawing/2014/main" id="{502E243A-6359-42DD-BC68-661B4C9997E8}"/>
                  </a:ext>
                </a:extLst>
              </p:cNvPr>
              <p:cNvSpPr>
                <a:spLocks noChangeArrowheads="1"/>
              </p:cNvSpPr>
              <p:nvPr/>
            </p:nvSpPr>
            <p:spPr bwMode="auto">
              <a:xfrm>
                <a:off x="2322513" y="2751138"/>
                <a:ext cx="44450"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76" name="Freeform 60">
                <a:extLst>
                  <a:ext uri="{FF2B5EF4-FFF2-40B4-BE49-F238E27FC236}">
                    <a16:creationId xmlns:a16="http://schemas.microsoft.com/office/drawing/2014/main" id="{79734B62-42C9-4A71-A8F3-76C968AC3668}"/>
                  </a:ext>
                </a:extLst>
              </p:cNvPr>
              <p:cNvSpPr>
                <a:spLocks/>
              </p:cNvSpPr>
              <p:nvPr/>
            </p:nvSpPr>
            <p:spPr bwMode="auto">
              <a:xfrm>
                <a:off x="2355850" y="2935288"/>
                <a:ext cx="104775" cy="109538"/>
              </a:xfrm>
              <a:custGeom>
                <a:avLst/>
                <a:gdLst>
                  <a:gd name="T0" fmla="*/ 66 w 66"/>
                  <a:gd name="T1" fmla="*/ 47 h 69"/>
                  <a:gd name="T2" fmla="*/ 47 w 66"/>
                  <a:gd name="T3" fmla="*/ 69 h 69"/>
                  <a:gd name="T4" fmla="*/ 0 w 66"/>
                  <a:gd name="T5" fmla="*/ 19 h 69"/>
                  <a:gd name="T6" fmla="*/ 19 w 66"/>
                  <a:gd name="T7" fmla="*/ 0 h 69"/>
                  <a:gd name="T8" fmla="*/ 66 w 66"/>
                  <a:gd name="T9" fmla="*/ 47 h 69"/>
                </a:gdLst>
                <a:ahLst/>
                <a:cxnLst>
                  <a:cxn ang="0">
                    <a:pos x="T0" y="T1"/>
                  </a:cxn>
                  <a:cxn ang="0">
                    <a:pos x="T2" y="T3"/>
                  </a:cxn>
                  <a:cxn ang="0">
                    <a:pos x="T4" y="T5"/>
                  </a:cxn>
                  <a:cxn ang="0">
                    <a:pos x="T6" y="T7"/>
                  </a:cxn>
                  <a:cxn ang="0">
                    <a:pos x="T8" y="T9"/>
                  </a:cxn>
                </a:cxnLst>
                <a:rect l="0" t="0" r="r" b="b"/>
                <a:pathLst>
                  <a:path w="66" h="69">
                    <a:moveTo>
                      <a:pt x="66" y="47"/>
                    </a:moveTo>
                    <a:lnTo>
                      <a:pt x="47" y="69"/>
                    </a:lnTo>
                    <a:lnTo>
                      <a:pt x="0" y="19"/>
                    </a:lnTo>
                    <a:lnTo>
                      <a:pt x="19" y="0"/>
                    </a:lnTo>
                    <a:lnTo>
                      <a:pt x="66" y="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77" name="Freeform 61">
                <a:extLst>
                  <a:ext uri="{FF2B5EF4-FFF2-40B4-BE49-F238E27FC236}">
                    <a16:creationId xmlns:a16="http://schemas.microsoft.com/office/drawing/2014/main" id="{C9E84746-8543-495F-BC66-F2E6A4A276D4}"/>
                  </a:ext>
                </a:extLst>
              </p:cNvPr>
              <p:cNvSpPr>
                <a:spLocks/>
              </p:cNvSpPr>
              <p:nvPr/>
            </p:nvSpPr>
            <p:spPr bwMode="auto">
              <a:xfrm>
                <a:off x="2355850" y="2935288"/>
                <a:ext cx="63500" cy="68263"/>
              </a:xfrm>
              <a:custGeom>
                <a:avLst/>
                <a:gdLst>
                  <a:gd name="T0" fmla="*/ 40 w 40"/>
                  <a:gd name="T1" fmla="*/ 21 h 43"/>
                  <a:gd name="T2" fmla="*/ 21 w 40"/>
                  <a:gd name="T3" fmla="*/ 43 h 43"/>
                  <a:gd name="T4" fmla="*/ 0 w 40"/>
                  <a:gd name="T5" fmla="*/ 19 h 43"/>
                  <a:gd name="T6" fmla="*/ 19 w 40"/>
                  <a:gd name="T7" fmla="*/ 0 h 43"/>
                  <a:gd name="T8" fmla="*/ 40 w 40"/>
                  <a:gd name="T9" fmla="*/ 21 h 43"/>
                </a:gdLst>
                <a:ahLst/>
                <a:cxnLst>
                  <a:cxn ang="0">
                    <a:pos x="T0" y="T1"/>
                  </a:cxn>
                  <a:cxn ang="0">
                    <a:pos x="T2" y="T3"/>
                  </a:cxn>
                  <a:cxn ang="0">
                    <a:pos x="T4" y="T5"/>
                  </a:cxn>
                  <a:cxn ang="0">
                    <a:pos x="T6" y="T7"/>
                  </a:cxn>
                  <a:cxn ang="0">
                    <a:pos x="T8" y="T9"/>
                  </a:cxn>
                </a:cxnLst>
                <a:rect l="0" t="0" r="r" b="b"/>
                <a:pathLst>
                  <a:path w="40" h="43">
                    <a:moveTo>
                      <a:pt x="40" y="21"/>
                    </a:moveTo>
                    <a:lnTo>
                      <a:pt x="21" y="43"/>
                    </a:lnTo>
                    <a:lnTo>
                      <a:pt x="0" y="19"/>
                    </a:lnTo>
                    <a:lnTo>
                      <a:pt x="19" y="0"/>
                    </a:lnTo>
                    <a:lnTo>
                      <a:pt x="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78" name="Freeform 62">
                <a:extLst>
                  <a:ext uri="{FF2B5EF4-FFF2-40B4-BE49-F238E27FC236}">
                    <a16:creationId xmlns:a16="http://schemas.microsoft.com/office/drawing/2014/main" id="{44753D0B-A89E-48B3-ABAE-D8ED65542774}"/>
                  </a:ext>
                </a:extLst>
              </p:cNvPr>
              <p:cNvSpPr>
                <a:spLocks/>
              </p:cNvSpPr>
              <p:nvPr/>
            </p:nvSpPr>
            <p:spPr bwMode="auto">
              <a:xfrm>
                <a:off x="2295525" y="2833688"/>
                <a:ext cx="98425" cy="139700"/>
              </a:xfrm>
              <a:custGeom>
                <a:avLst/>
                <a:gdLst>
                  <a:gd name="T0" fmla="*/ 26 w 26"/>
                  <a:gd name="T1" fmla="*/ 30 h 37"/>
                  <a:gd name="T2" fmla="*/ 19 w 26"/>
                  <a:gd name="T3" fmla="*/ 37 h 37"/>
                  <a:gd name="T4" fmla="*/ 7 w 26"/>
                  <a:gd name="T5" fmla="*/ 37 h 37"/>
                  <a:gd name="T6" fmla="*/ 0 w 26"/>
                  <a:gd name="T7" fmla="*/ 30 h 37"/>
                  <a:gd name="T8" fmla="*/ 0 w 26"/>
                  <a:gd name="T9" fmla="*/ 8 h 37"/>
                  <a:gd name="T10" fmla="*/ 7 w 26"/>
                  <a:gd name="T11" fmla="*/ 0 h 37"/>
                  <a:gd name="T12" fmla="*/ 19 w 26"/>
                  <a:gd name="T13" fmla="*/ 0 h 37"/>
                  <a:gd name="T14" fmla="*/ 26 w 26"/>
                  <a:gd name="T15" fmla="*/ 8 h 37"/>
                  <a:gd name="T16" fmla="*/ 26 w 26"/>
                  <a:gd name="T1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7">
                    <a:moveTo>
                      <a:pt x="26" y="30"/>
                    </a:moveTo>
                    <a:cubicBezTo>
                      <a:pt x="26" y="34"/>
                      <a:pt x="23" y="37"/>
                      <a:pt x="19" y="37"/>
                    </a:cubicBezTo>
                    <a:cubicBezTo>
                      <a:pt x="7" y="37"/>
                      <a:pt x="7" y="37"/>
                      <a:pt x="7" y="37"/>
                    </a:cubicBezTo>
                    <a:cubicBezTo>
                      <a:pt x="3" y="37"/>
                      <a:pt x="0" y="34"/>
                      <a:pt x="0" y="30"/>
                    </a:cubicBezTo>
                    <a:cubicBezTo>
                      <a:pt x="0" y="8"/>
                      <a:pt x="0" y="8"/>
                      <a:pt x="0" y="8"/>
                    </a:cubicBezTo>
                    <a:cubicBezTo>
                      <a:pt x="0" y="4"/>
                      <a:pt x="3" y="0"/>
                      <a:pt x="7" y="0"/>
                    </a:cubicBezTo>
                    <a:cubicBezTo>
                      <a:pt x="19" y="0"/>
                      <a:pt x="19" y="0"/>
                      <a:pt x="19" y="0"/>
                    </a:cubicBezTo>
                    <a:cubicBezTo>
                      <a:pt x="23" y="0"/>
                      <a:pt x="26" y="4"/>
                      <a:pt x="26" y="8"/>
                    </a:cubicBezTo>
                    <a:lnTo>
                      <a:pt x="26" y="3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79" name="Freeform 63">
                <a:extLst>
                  <a:ext uri="{FF2B5EF4-FFF2-40B4-BE49-F238E27FC236}">
                    <a16:creationId xmlns:a16="http://schemas.microsoft.com/office/drawing/2014/main" id="{C145E065-4C22-40B8-BD24-A32BE391A109}"/>
                  </a:ext>
                </a:extLst>
              </p:cNvPr>
              <p:cNvSpPr>
                <a:spLocks/>
              </p:cNvSpPr>
              <p:nvPr/>
            </p:nvSpPr>
            <p:spPr bwMode="auto">
              <a:xfrm>
                <a:off x="2401888" y="2984501"/>
                <a:ext cx="138113" cy="142875"/>
              </a:xfrm>
              <a:custGeom>
                <a:avLst/>
                <a:gdLst>
                  <a:gd name="T0" fmla="*/ 20 w 37"/>
                  <a:gd name="T1" fmla="*/ 28 h 38"/>
                  <a:gd name="T2" fmla="*/ 13 w 37"/>
                  <a:gd name="T3" fmla="*/ 26 h 38"/>
                  <a:gd name="T4" fmla="*/ 13 w 37"/>
                  <a:gd name="T5" fmla="*/ 13 h 38"/>
                  <a:gd name="T6" fmla="*/ 26 w 37"/>
                  <a:gd name="T7" fmla="*/ 13 h 38"/>
                  <a:gd name="T8" fmla="*/ 29 w 37"/>
                  <a:gd name="T9" fmla="*/ 19 h 38"/>
                  <a:gd name="T10" fmla="*/ 37 w 37"/>
                  <a:gd name="T11" fmla="*/ 19 h 38"/>
                  <a:gd name="T12" fmla="*/ 32 w 37"/>
                  <a:gd name="T13" fmla="*/ 7 h 38"/>
                  <a:gd name="T14" fmla="*/ 7 w 37"/>
                  <a:gd name="T15" fmla="*/ 6 h 38"/>
                  <a:gd name="T16" fmla="*/ 7 w 37"/>
                  <a:gd name="T17" fmla="*/ 32 h 38"/>
                  <a:gd name="T18" fmla="*/ 20 w 37"/>
                  <a:gd name="T19" fmla="*/ 37 h 38"/>
                  <a:gd name="T20" fmla="*/ 20 w 37"/>
                  <a:gd name="T2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8">
                    <a:moveTo>
                      <a:pt x="20" y="28"/>
                    </a:moveTo>
                    <a:cubicBezTo>
                      <a:pt x="18" y="28"/>
                      <a:pt x="15" y="28"/>
                      <a:pt x="13" y="26"/>
                    </a:cubicBezTo>
                    <a:cubicBezTo>
                      <a:pt x="10" y="22"/>
                      <a:pt x="10" y="17"/>
                      <a:pt x="13" y="13"/>
                    </a:cubicBezTo>
                    <a:cubicBezTo>
                      <a:pt x="17" y="9"/>
                      <a:pt x="22" y="9"/>
                      <a:pt x="26" y="13"/>
                    </a:cubicBezTo>
                    <a:cubicBezTo>
                      <a:pt x="28" y="15"/>
                      <a:pt x="28" y="17"/>
                      <a:pt x="29" y="19"/>
                    </a:cubicBezTo>
                    <a:cubicBezTo>
                      <a:pt x="37" y="19"/>
                      <a:pt x="37" y="19"/>
                      <a:pt x="37" y="19"/>
                    </a:cubicBezTo>
                    <a:cubicBezTo>
                      <a:pt x="37" y="15"/>
                      <a:pt x="36" y="10"/>
                      <a:pt x="32" y="7"/>
                    </a:cubicBezTo>
                    <a:cubicBezTo>
                      <a:pt x="25" y="0"/>
                      <a:pt x="14" y="0"/>
                      <a:pt x="7" y="6"/>
                    </a:cubicBezTo>
                    <a:cubicBezTo>
                      <a:pt x="0" y="14"/>
                      <a:pt x="0" y="25"/>
                      <a:pt x="7" y="32"/>
                    </a:cubicBezTo>
                    <a:cubicBezTo>
                      <a:pt x="11" y="36"/>
                      <a:pt x="15" y="38"/>
                      <a:pt x="20" y="37"/>
                    </a:cubicBezTo>
                    <a:lnTo>
                      <a:pt x="20" y="2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0" name="Freeform 64">
                <a:extLst>
                  <a:ext uri="{FF2B5EF4-FFF2-40B4-BE49-F238E27FC236}">
                    <a16:creationId xmlns:a16="http://schemas.microsoft.com/office/drawing/2014/main" id="{A0DC174A-E5D6-462D-8543-6D873D257013}"/>
                  </a:ext>
                </a:extLst>
              </p:cNvPr>
              <p:cNvSpPr>
                <a:spLocks/>
              </p:cNvSpPr>
              <p:nvPr/>
            </p:nvSpPr>
            <p:spPr bwMode="auto">
              <a:xfrm>
                <a:off x="1912938" y="3275013"/>
                <a:ext cx="404813" cy="403225"/>
              </a:xfrm>
              <a:custGeom>
                <a:avLst/>
                <a:gdLst>
                  <a:gd name="T0" fmla="*/ 48 w 108"/>
                  <a:gd name="T1" fmla="*/ 0 h 107"/>
                  <a:gd name="T2" fmla="*/ 13 w 108"/>
                  <a:gd name="T3" fmla="*/ 19 h 107"/>
                  <a:gd name="T4" fmla="*/ 1 w 108"/>
                  <a:gd name="T5" fmla="*/ 58 h 107"/>
                  <a:gd name="T6" fmla="*/ 21 w 108"/>
                  <a:gd name="T7" fmla="*/ 94 h 107"/>
                  <a:gd name="T8" fmla="*/ 60 w 108"/>
                  <a:gd name="T9" fmla="*/ 106 h 107"/>
                  <a:gd name="T10" fmla="*/ 95 w 108"/>
                  <a:gd name="T11" fmla="*/ 86 h 107"/>
                  <a:gd name="T12" fmla="*/ 107 w 108"/>
                  <a:gd name="T13" fmla="*/ 47 h 107"/>
                  <a:gd name="T14" fmla="*/ 87 w 108"/>
                  <a:gd name="T15" fmla="*/ 11 h 107"/>
                  <a:gd name="T16" fmla="*/ 54 w 108"/>
                  <a:gd name="T17" fmla="*/ 0 h 107"/>
                  <a:gd name="T18" fmla="*/ 48 w 108"/>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7">
                    <a:moveTo>
                      <a:pt x="48" y="0"/>
                    </a:moveTo>
                    <a:cubicBezTo>
                      <a:pt x="34" y="2"/>
                      <a:pt x="21" y="9"/>
                      <a:pt x="13" y="19"/>
                    </a:cubicBezTo>
                    <a:cubicBezTo>
                      <a:pt x="4" y="30"/>
                      <a:pt x="0" y="44"/>
                      <a:pt x="1" y="58"/>
                    </a:cubicBezTo>
                    <a:cubicBezTo>
                      <a:pt x="3" y="73"/>
                      <a:pt x="10" y="86"/>
                      <a:pt x="21" y="94"/>
                    </a:cubicBezTo>
                    <a:cubicBezTo>
                      <a:pt x="31" y="103"/>
                      <a:pt x="45" y="107"/>
                      <a:pt x="60" y="106"/>
                    </a:cubicBezTo>
                    <a:cubicBezTo>
                      <a:pt x="74" y="104"/>
                      <a:pt x="87" y="97"/>
                      <a:pt x="95" y="86"/>
                    </a:cubicBezTo>
                    <a:cubicBezTo>
                      <a:pt x="104" y="76"/>
                      <a:pt x="108" y="62"/>
                      <a:pt x="107" y="47"/>
                    </a:cubicBezTo>
                    <a:cubicBezTo>
                      <a:pt x="105" y="33"/>
                      <a:pt x="98" y="20"/>
                      <a:pt x="87" y="11"/>
                    </a:cubicBezTo>
                    <a:cubicBezTo>
                      <a:pt x="78" y="4"/>
                      <a:pt x="66" y="0"/>
                      <a:pt x="54" y="0"/>
                    </a:cubicBezTo>
                    <a:cubicBezTo>
                      <a:pt x="52" y="0"/>
                      <a:pt x="50" y="0"/>
                      <a:pt x="4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1" name="Freeform 65">
                <a:extLst>
                  <a:ext uri="{FF2B5EF4-FFF2-40B4-BE49-F238E27FC236}">
                    <a16:creationId xmlns:a16="http://schemas.microsoft.com/office/drawing/2014/main" id="{F578B2D0-46DD-4446-B471-8F57024678FF}"/>
                  </a:ext>
                </a:extLst>
              </p:cNvPr>
              <p:cNvSpPr>
                <a:spLocks/>
              </p:cNvSpPr>
              <p:nvPr/>
            </p:nvSpPr>
            <p:spPr bwMode="auto">
              <a:xfrm>
                <a:off x="1954213" y="3379788"/>
                <a:ext cx="79375" cy="98425"/>
              </a:xfrm>
              <a:custGeom>
                <a:avLst/>
                <a:gdLst>
                  <a:gd name="T0" fmla="*/ 8 w 21"/>
                  <a:gd name="T1" fmla="*/ 0 h 26"/>
                  <a:gd name="T2" fmla="*/ 1 w 21"/>
                  <a:gd name="T3" fmla="*/ 26 h 26"/>
                  <a:gd name="T4" fmla="*/ 17 w 21"/>
                  <a:gd name="T5" fmla="*/ 25 h 26"/>
                  <a:gd name="T6" fmla="*/ 21 w 21"/>
                  <a:gd name="T7" fmla="*/ 11 h 26"/>
                  <a:gd name="T8" fmla="*/ 8 w 21"/>
                  <a:gd name="T9" fmla="*/ 0 h 26"/>
                </a:gdLst>
                <a:ahLst/>
                <a:cxnLst>
                  <a:cxn ang="0">
                    <a:pos x="T0" y="T1"/>
                  </a:cxn>
                  <a:cxn ang="0">
                    <a:pos x="T2" y="T3"/>
                  </a:cxn>
                  <a:cxn ang="0">
                    <a:pos x="T4" y="T5"/>
                  </a:cxn>
                  <a:cxn ang="0">
                    <a:pos x="T6" y="T7"/>
                  </a:cxn>
                  <a:cxn ang="0">
                    <a:pos x="T8" y="T9"/>
                  </a:cxn>
                </a:cxnLst>
                <a:rect l="0" t="0" r="r" b="b"/>
                <a:pathLst>
                  <a:path w="21" h="26">
                    <a:moveTo>
                      <a:pt x="8" y="0"/>
                    </a:moveTo>
                    <a:cubicBezTo>
                      <a:pt x="3" y="8"/>
                      <a:pt x="0" y="17"/>
                      <a:pt x="1" y="26"/>
                    </a:cubicBezTo>
                    <a:cubicBezTo>
                      <a:pt x="17" y="25"/>
                      <a:pt x="17" y="25"/>
                      <a:pt x="17" y="25"/>
                    </a:cubicBezTo>
                    <a:cubicBezTo>
                      <a:pt x="17" y="20"/>
                      <a:pt x="18" y="15"/>
                      <a:pt x="21" y="11"/>
                    </a:cubicBezTo>
                    <a:cubicBezTo>
                      <a:pt x="8" y="0"/>
                      <a:pt x="8" y="0"/>
                      <a:pt x="8" y="0"/>
                    </a:cubicBezTo>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2" name="Freeform 66">
                <a:extLst>
                  <a:ext uri="{FF2B5EF4-FFF2-40B4-BE49-F238E27FC236}">
                    <a16:creationId xmlns:a16="http://schemas.microsoft.com/office/drawing/2014/main" id="{CCA4D38E-83ED-433A-AC4D-AD74CA4D1309}"/>
                  </a:ext>
                </a:extLst>
              </p:cNvPr>
              <p:cNvSpPr>
                <a:spLocks/>
              </p:cNvSpPr>
              <p:nvPr/>
            </p:nvSpPr>
            <p:spPr bwMode="auto">
              <a:xfrm>
                <a:off x="2111375" y="3311526"/>
                <a:ext cx="98425" cy="76200"/>
              </a:xfrm>
              <a:custGeom>
                <a:avLst/>
                <a:gdLst>
                  <a:gd name="T0" fmla="*/ 1 w 26"/>
                  <a:gd name="T1" fmla="*/ 0 h 20"/>
                  <a:gd name="T2" fmla="*/ 0 w 26"/>
                  <a:gd name="T3" fmla="*/ 0 h 20"/>
                  <a:gd name="T4" fmla="*/ 1 w 26"/>
                  <a:gd name="T5" fmla="*/ 16 h 20"/>
                  <a:gd name="T6" fmla="*/ 1 w 26"/>
                  <a:gd name="T7" fmla="*/ 16 h 20"/>
                  <a:gd name="T8" fmla="*/ 15 w 26"/>
                  <a:gd name="T9" fmla="*/ 20 h 20"/>
                  <a:gd name="T10" fmla="*/ 26 w 26"/>
                  <a:gd name="T11" fmla="*/ 8 h 20"/>
                  <a:gd name="T12" fmla="*/ 1 w 26"/>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1" y="0"/>
                    </a:moveTo>
                    <a:cubicBezTo>
                      <a:pt x="1" y="0"/>
                      <a:pt x="0" y="0"/>
                      <a:pt x="0" y="0"/>
                    </a:cubicBezTo>
                    <a:cubicBezTo>
                      <a:pt x="1" y="16"/>
                      <a:pt x="1" y="16"/>
                      <a:pt x="1" y="16"/>
                    </a:cubicBezTo>
                    <a:cubicBezTo>
                      <a:pt x="1" y="16"/>
                      <a:pt x="1" y="16"/>
                      <a:pt x="1" y="16"/>
                    </a:cubicBezTo>
                    <a:cubicBezTo>
                      <a:pt x="6" y="16"/>
                      <a:pt x="11" y="18"/>
                      <a:pt x="15" y="20"/>
                    </a:cubicBezTo>
                    <a:cubicBezTo>
                      <a:pt x="26" y="8"/>
                      <a:pt x="26" y="8"/>
                      <a:pt x="26" y="8"/>
                    </a:cubicBezTo>
                    <a:cubicBezTo>
                      <a:pt x="18" y="2"/>
                      <a:pt x="10" y="0"/>
                      <a:pt x="1" y="0"/>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3" name="Freeform 67">
                <a:extLst>
                  <a:ext uri="{FF2B5EF4-FFF2-40B4-BE49-F238E27FC236}">
                    <a16:creationId xmlns:a16="http://schemas.microsoft.com/office/drawing/2014/main" id="{42E43944-2958-4BAB-A05C-B2C7B8AE968F}"/>
                  </a:ext>
                </a:extLst>
              </p:cNvPr>
              <p:cNvSpPr>
                <a:spLocks/>
              </p:cNvSpPr>
              <p:nvPr/>
            </p:nvSpPr>
            <p:spPr bwMode="auto">
              <a:xfrm>
                <a:off x="1998663" y="3316288"/>
                <a:ext cx="98425" cy="85725"/>
              </a:xfrm>
              <a:custGeom>
                <a:avLst/>
                <a:gdLst>
                  <a:gd name="T0" fmla="*/ 24 w 26"/>
                  <a:gd name="T1" fmla="*/ 0 h 23"/>
                  <a:gd name="T2" fmla="*/ 0 w 26"/>
                  <a:gd name="T3" fmla="*/ 13 h 23"/>
                  <a:gd name="T4" fmla="*/ 13 w 26"/>
                  <a:gd name="T5" fmla="*/ 23 h 23"/>
                  <a:gd name="T6" fmla="*/ 26 w 26"/>
                  <a:gd name="T7" fmla="*/ 16 h 23"/>
                  <a:gd name="T8" fmla="*/ 24 w 26"/>
                  <a:gd name="T9" fmla="*/ 0 h 23"/>
                </a:gdLst>
                <a:ahLst/>
                <a:cxnLst>
                  <a:cxn ang="0">
                    <a:pos x="T0" y="T1"/>
                  </a:cxn>
                  <a:cxn ang="0">
                    <a:pos x="T2" y="T3"/>
                  </a:cxn>
                  <a:cxn ang="0">
                    <a:pos x="T4" y="T5"/>
                  </a:cxn>
                  <a:cxn ang="0">
                    <a:pos x="T6" y="T7"/>
                  </a:cxn>
                  <a:cxn ang="0">
                    <a:pos x="T8" y="T9"/>
                  </a:cxn>
                </a:cxnLst>
                <a:rect l="0" t="0" r="r" b="b"/>
                <a:pathLst>
                  <a:path w="26" h="23">
                    <a:moveTo>
                      <a:pt x="24" y="0"/>
                    </a:moveTo>
                    <a:cubicBezTo>
                      <a:pt x="15" y="1"/>
                      <a:pt x="6" y="6"/>
                      <a:pt x="0" y="13"/>
                    </a:cubicBezTo>
                    <a:cubicBezTo>
                      <a:pt x="13" y="23"/>
                      <a:pt x="13" y="23"/>
                      <a:pt x="13" y="23"/>
                    </a:cubicBezTo>
                    <a:cubicBezTo>
                      <a:pt x="16" y="20"/>
                      <a:pt x="21" y="17"/>
                      <a:pt x="26" y="16"/>
                    </a:cubicBezTo>
                    <a:cubicBezTo>
                      <a:pt x="24" y="0"/>
                      <a:pt x="24" y="0"/>
                      <a:pt x="24"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4" name="Freeform 68">
                <a:extLst>
                  <a:ext uri="{FF2B5EF4-FFF2-40B4-BE49-F238E27FC236}">
                    <a16:creationId xmlns:a16="http://schemas.microsoft.com/office/drawing/2014/main" id="{E8DE5E3E-F917-4C2C-860E-2D747A083D00}"/>
                  </a:ext>
                </a:extLst>
              </p:cNvPr>
              <p:cNvSpPr>
                <a:spLocks/>
              </p:cNvSpPr>
              <p:nvPr/>
            </p:nvSpPr>
            <p:spPr bwMode="auto">
              <a:xfrm>
                <a:off x="1957388" y="3492501"/>
                <a:ext cx="90488" cy="98425"/>
              </a:xfrm>
              <a:custGeom>
                <a:avLst/>
                <a:gdLst>
                  <a:gd name="T0" fmla="*/ 17 w 24"/>
                  <a:gd name="T1" fmla="*/ 0 h 26"/>
                  <a:gd name="T2" fmla="*/ 0 w 24"/>
                  <a:gd name="T3" fmla="*/ 2 h 26"/>
                  <a:gd name="T4" fmla="*/ 13 w 24"/>
                  <a:gd name="T5" fmla="*/ 26 h 26"/>
                  <a:gd name="T6" fmla="*/ 24 w 24"/>
                  <a:gd name="T7" fmla="*/ 13 h 26"/>
                  <a:gd name="T8" fmla="*/ 17 w 24"/>
                  <a:gd name="T9" fmla="*/ 0 h 26"/>
                </a:gdLst>
                <a:ahLst/>
                <a:cxnLst>
                  <a:cxn ang="0">
                    <a:pos x="T0" y="T1"/>
                  </a:cxn>
                  <a:cxn ang="0">
                    <a:pos x="T2" y="T3"/>
                  </a:cxn>
                  <a:cxn ang="0">
                    <a:pos x="T4" y="T5"/>
                  </a:cxn>
                  <a:cxn ang="0">
                    <a:pos x="T6" y="T7"/>
                  </a:cxn>
                  <a:cxn ang="0">
                    <a:pos x="T8" y="T9"/>
                  </a:cxn>
                </a:cxnLst>
                <a:rect l="0" t="0" r="r" b="b"/>
                <a:pathLst>
                  <a:path w="24" h="26">
                    <a:moveTo>
                      <a:pt x="17" y="0"/>
                    </a:moveTo>
                    <a:cubicBezTo>
                      <a:pt x="0" y="2"/>
                      <a:pt x="0" y="2"/>
                      <a:pt x="0" y="2"/>
                    </a:cubicBezTo>
                    <a:cubicBezTo>
                      <a:pt x="2" y="11"/>
                      <a:pt x="6" y="20"/>
                      <a:pt x="13" y="26"/>
                    </a:cubicBezTo>
                    <a:cubicBezTo>
                      <a:pt x="24" y="13"/>
                      <a:pt x="24" y="13"/>
                      <a:pt x="24" y="13"/>
                    </a:cubicBezTo>
                    <a:cubicBezTo>
                      <a:pt x="20" y="10"/>
                      <a:pt x="18" y="5"/>
                      <a:pt x="17"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5" name="Freeform 69">
                <a:extLst>
                  <a:ext uri="{FF2B5EF4-FFF2-40B4-BE49-F238E27FC236}">
                    <a16:creationId xmlns:a16="http://schemas.microsoft.com/office/drawing/2014/main" id="{4FDAD7D2-AE11-4873-99FD-052B01679857}"/>
                  </a:ext>
                </a:extLst>
              </p:cNvPr>
              <p:cNvSpPr>
                <a:spLocks/>
              </p:cNvSpPr>
              <p:nvPr/>
            </p:nvSpPr>
            <p:spPr bwMode="auto">
              <a:xfrm>
                <a:off x="2014538" y="3263901"/>
                <a:ext cx="349250" cy="455613"/>
              </a:xfrm>
              <a:custGeom>
                <a:avLst/>
                <a:gdLst>
                  <a:gd name="T0" fmla="*/ 91 w 93"/>
                  <a:gd name="T1" fmla="*/ 49 h 121"/>
                  <a:gd name="T2" fmla="*/ 67 w 93"/>
                  <a:gd name="T3" fmla="*/ 6 h 121"/>
                  <a:gd name="T4" fmla="*/ 59 w 93"/>
                  <a:gd name="T5" fmla="*/ 0 h 121"/>
                  <a:gd name="T6" fmla="*/ 54 w 93"/>
                  <a:gd name="T7" fmla="*/ 10 h 121"/>
                  <a:gd name="T8" fmla="*/ 60 w 93"/>
                  <a:gd name="T9" fmla="*/ 14 h 121"/>
                  <a:gd name="T10" fmla="*/ 80 w 93"/>
                  <a:gd name="T11" fmla="*/ 50 h 121"/>
                  <a:gd name="T12" fmla="*/ 68 w 93"/>
                  <a:gd name="T13" fmla="*/ 89 h 121"/>
                  <a:gd name="T14" fmla="*/ 33 w 93"/>
                  <a:gd name="T15" fmla="*/ 109 h 121"/>
                  <a:gd name="T16" fmla="*/ 5 w 93"/>
                  <a:gd name="T17" fmla="*/ 104 h 121"/>
                  <a:gd name="T18" fmla="*/ 0 w 93"/>
                  <a:gd name="T19" fmla="*/ 114 h 121"/>
                  <a:gd name="T20" fmla="*/ 34 w 93"/>
                  <a:gd name="T21" fmla="*/ 119 h 121"/>
                  <a:gd name="T22" fmla="*/ 77 w 93"/>
                  <a:gd name="T23" fmla="*/ 96 h 121"/>
                  <a:gd name="T24" fmla="*/ 91 w 93"/>
                  <a:gd name="T25" fmla="*/ 4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21">
                    <a:moveTo>
                      <a:pt x="91" y="49"/>
                    </a:moveTo>
                    <a:cubicBezTo>
                      <a:pt x="89" y="31"/>
                      <a:pt x="80" y="16"/>
                      <a:pt x="67" y="6"/>
                    </a:cubicBezTo>
                    <a:cubicBezTo>
                      <a:pt x="64" y="4"/>
                      <a:pt x="62" y="2"/>
                      <a:pt x="59" y="0"/>
                    </a:cubicBezTo>
                    <a:cubicBezTo>
                      <a:pt x="54" y="10"/>
                      <a:pt x="54" y="10"/>
                      <a:pt x="54" y="10"/>
                    </a:cubicBezTo>
                    <a:cubicBezTo>
                      <a:pt x="56" y="11"/>
                      <a:pt x="58" y="13"/>
                      <a:pt x="60" y="14"/>
                    </a:cubicBezTo>
                    <a:cubicBezTo>
                      <a:pt x="71" y="23"/>
                      <a:pt x="78" y="36"/>
                      <a:pt x="80" y="50"/>
                    </a:cubicBezTo>
                    <a:cubicBezTo>
                      <a:pt x="81" y="65"/>
                      <a:pt x="77" y="79"/>
                      <a:pt x="68" y="89"/>
                    </a:cubicBezTo>
                    <a:cubicBezTo>
                      <a:pt x="60" y="100"/>
                      <a:pt x="47" y="107"/>
                      <a:pt x="33" y="109"/>
                    </a:cubicBezTo>
                    <a:cubicBezTo>
                      <a:pt x="23" y="110"/>
                      <a:pt x="13" y="108"/>
                      <a:pt x="5" y="104"/>
                    </a:cubicBezTo>
                    <a:cubicBezTo>
                      <a:pt x="0" y="114"/>
                      <a:pt x="0" y="114"/>
                      <a:pt x="0" y="114"/>
                    </a:cubicBezTo>
                    <a:cubicBezTo>
                      <a:pt x="10" y="119"/>
                      <a:pt x="22" y="121"/>
                      <a:pt x="34" y="119"/>
                    </a:cubicBezTo>
                    <a:cubicBezTo>
                      <a:pt x="51" y="118"/>
                      <a:pt x="66" y="109"/>
                      <a:pt x="77" y="96"/>
                    </a:cubicBezTo>
                    <a:cubicBezTo>
                      <a:pt x="87" y="83"/>
                      <a:pt x="93" y="67"/>
                      <a:pt x="91" y="49"/>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6" name="Freeform 70">
                <a:extLst>
                  <a:ext uri="{FF2B5EF4-FFF2-40B4-BE49-F238E27FC236}">
                    <a16:creationId xmlns:a16="http://schemas.microsoft.com/office/drawing/2014/main" id="{46452410-4C2A-4543-B4F7-6FC0D705808D}"/>
                  </a:ext>
                </a:extLst>
              </p:cNvPr>
              <p:cNvSpPr>
                <a:spLocks/>
              </p:cNvSpPr>
              <p:nvPr/>
            </p:nvSpPr>
            <p:spPr bwMode="auto">
              <a:xfrm>
                <a:off x="1871663" y="3228976"/>
                <a:ext cx="363538" cy="463550"/>
              </a:xfrm>
              <a:custGeom>
                <a:avLst/>
                <a:gdLst>
                  <a:gd name="T0" fmla="*/ 32 w 97"/>
                  <a:gd name="T1" fmla="*/ 106 h 123"/>
                  <a:gd name="T2" fmla="*/ 12 w 97"/>
                  <a:gd name="T3" fmla="*/ 70 h 123"/>
                  <a:gd name="T4" fmla="*/ 24 w 97"/>
                  <a:gd name="T5" fmla="*/ 31 h 123"/>
                  <a:gd name="T6" fmla="*/ 59 w 97"/>
                  <a:gd name="T7" fmla="*/ 12 h 123"/>
                  <a:gd name="T8" fmla="*/ 92 w 97"/>
                  <a:gd name="T9" fmla="*/ 19 h 123"/>
                  <a:gd name="T10" fmla="*/ 97 w 97"/>
                  <a:gd name="T11" fmla="*/ 9 h 123"/>
                  <a:gd name="T12" fmla="*/ 58 w 97"/>
                  <a:gd name="T13" fmla="*/ 1 h 123"/>
                  <a:gd name="T14" fmla="*/ 15 w 97"/>
                  <a:gd name="T15" fmla="*/ 25 h 123"/>
                  <a:gd name="T16" fmla="*/ 15 w 97"/>
                  <a:gd name="T17" fmla="*/ 25 h 123"/>
                  <a:gd name="T18" fmla="*/ 1 w 97"/>
                  <a:gd name="T19" fmla="*/ 72 h 123"/>
                  <a:gd name="T20" fmla="*/ 25 w 97"/>
                  <a:gd name="T21" fmla="*/ 115 h 123"/>
                  <a:gd name="T22" fmla="*/ 38 w 97"/>
                  <a:gd name="T23" fmla="*/ 123 h 123"/>
                  <a:gd name="T24" fmla="*/ 43 w 97"/>
                  <a:gd name="T25" fmla="*/ 113 h 123"/>
                  <a:gd name="T26" fmla="*/ 32 w 97"/>
                  <a:gd name="T27"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23">
                    <a:moveTo>
                      <a:pt x="32" y="106"/>
                    </a:moveTo>
                    <a:cubicBezTo>
                      <a:pt x="21" y="98"/>
                      <a:pt x="14" y="85"/>
                      <a:pt x="12" y="70"/>
                    </a:cubicBezTo>
                    <a:cubicBezTo>
                      <a:pt x="11" y="56"/>
                      <a:pt x="15" y="42"/>
                      <a:pt x="24" y="31"/>
                    </a:cubicBezTo>
                    <a:cubicBezTo>
                      <a:pt x="32" y="21"/>
                      <a:pt x="45" y="14"/>
                      <a:pt x="59" y="12"/>
                    </a:cubicBezTo>
                    <a:cubicBezTo>
                      <a:pt x="71" y="11"/>
                      <a:pt x="83" y="13"/>
                      <a:pt x="92" y="19"/>
                    </a:cubicBezTo>
                    <a:cubicBezTo>
                      <a:pt x="97" y="9"/>
                      <a:pt x="97" y="9"/>
                      <a:pt x="97" y="9"/>
                    </a:cubicBezTo>
                    <a:cubicBezTo>
                      <a:pt x="86" y="3"/>
                      <a:pt x="72" y="0"/>
                      <a:pt x="58" y="1"/>
                    </a:cubicBezTo>
                    <a:cubicBezTo>
                      <a:pt x="41" y="3"/>
                      <a:pt x="26" y="12"/>
                      <a:pt x="15" y="25"/>
                    </a:cubicBezTo>
                    <a:cubicBezTo>
                      <a:pt x="15" y="25"/>
                      <a:pt x="15" y="25"/>
                      <a:pt x="15" y="25"/>
                    </a:cubicBezTo>
                    <a:cubicBezTo>
                      <a:pt x="5" y="37"/>
                      <a:pt x="0" y="54"/>
                      <a:pt x="1" y="72"/>
                    </a:cubicBezTo>
                    <a:cubicBezTo>
                      <a:pt x="3" y="89"/>
                      <a:pt x="12" y="104"/>
                      <a:pt x="25" y="115"/>
                    </a:cubicBezTo>
                    <a:cubicBezTo>
                      <a:pt x="29" y="118"/>
                      <a:pt x="33" y="121"/>
                      <a:pt x="38" y="123"/>
                    </a:cubicBezTo>
                    <a:cubicBezTo>
                      <a:pt x="43" y="113"/>
                      <a:pt x="43" y="113"/>
                      <a:pt x="43" y="113"/>
                    </a:cubicBezTo>
                    <a:cubicBezTo>
                      <a:pt x="39" y="111"/>
                      <a:pt x="35" y="109"/>
                      <a:pt x="32" y="106"/>
                    </a:cubicBezTo>
                  </a:path>
                </a:pathLst>
              </a:custGeom>
              <a:solidFill>
                <a:srgbClr val="A0A1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7" name="Freeform 71">
                <a:extLst>
                  <a:ext uri="{FF2B5EF4-FFF2-40B4-BE49-F238E27FC236}">
                    <a16:creationId xmlns:a16="http://schemas.microsoft.com/office/drawing/2014/main" id="{98D74DE1-05DD-4CEE-82C0-8DDBE72FB7B7}"/>
                  </a:ext>
                </a:extLst>
              </p:cNvPr>
              <p:cNvSpPr>
                <a:spLocks/>
              </p:cNvSpPr>
              <p:nvPr/>
            </p:nvSpPr>
            <p:spPr bwMode="auto">
              <a:xfrm>
                <a:off x="1874838" y="3233738"/>
                <a:ext cx="360363" cy="458788"/>
              </a:xfrm>
              <a:custGeom>
                <a:avLst/>
                <a:gdLst>
                  <a:gd name="T0" fmla="*/ 64 w 96"/>
                  <a:gd name="T1" fmla="*/ 0 h 122"/>
                  <a:gd name="T2" fmla="*/ 57 w 96"/>
                  <a:gd name="T3" fmla="*/ 0 h 122"/>
                  <a:gd name="T4" fmla="*/ 14 w 96"/>
                  <a:gd name="T5" fmla="*/ 24 h 122"/>
                  <a:gd name="T6" fmla="*/ 14 w 96"/>
                  <a:gd name="T7" fmla="*/ 24 h 122"/>
                  <a:gd name="T8" fmla="*/ 0 w 96"/>
                  <a:gd name="T9" fmla="*/ 64 h 122"/>
                  <a:gd name="T10" fmla="*/ 0 w 96"/>
                  <a:gd name="T11" fmla="*/ 71 h 122"/>
                  <a:gd name="T12" fmla="*/ 24 w 96"/>
                  <a:gd name="T13" fmla="*/ 114 h 122"/>
                  <a:gd name="T14" fmla="*/ 37 w 96"/>
                  <a:gd name="T15" fmla="*/ 122 h 122"/>
                  <a:gd name="T16" fmla="*/ 42 w 96"/>
                  <a:gd name="T17" fmla="*/ 112 h 122"/>
                  <a:gd name="T18" fmla="*/ 31 w 96"/>
                  <a:gd name="T19" fmla="*/ 106 h 122"/>
                  <a:gd name="T20" fmla="*/ 31 w 96"/>
                  <a:gd name="T21" fmla="*/ 105 h 122"/>
                  <a:gd name="T22" fmla="*/ 11 w 96"/>
                  <a:gd name="T23" fmla="*/ 69 h 122"/>
                  <a:gd name="T24" fmla="*/ 11 w 96"/>
                  <a:gd name="T25" fmla="*/ 64 h 122"/>
                  <a:gd name="T26" fmla="*/ 23 w 96"/>
                  <a:gd name="T27" fmla="*/ 30 h 122"/>
                  <a:gd name="T28" fmla="*/ 58 w 96"/>
                  <a:gd name="T29" fmla="*/ 11 h 122"/>
                  <a:gd name="T30" fmla="*/ 64 w 96"/>
                  <a:gd name="T31" fmla="*/ 11 h 122"/>
                  <a:gd name="T32" fmla="*/ 91 w 96"/>
                  <a:gd name="T33" fmla="*/ 18 h 122"/>
                  <a:gd name="T34" fmla="*/ 96 w 96"/>
                  <a:gd name="T35" fmla="*/ 8 h 122"/>
                  <a:gd name="T36" fmla="*/ 64 w 96"/>
                  <a:gd name="T3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122">
                    <a:moveTo>
                      <a:pt x="64" y="0"/>
                    </a:moveTo>
                    <a:cubicBezTo>
                      <a:pt x="62" y="0"/>
                      <a:pt x="60" y="0"/>
                      <a:pt x="57" y="0"/>
                    </a:cubicBezTo>
                    <a:cubicBezTo>
                      <a:pt x="40" y="2"/>
                      <a:pt x="25" y="11"/>
                      <a:pt x="14" y="24"/>
                    </a:cubicBezTo>
                    <a:cubicBezTo>
                      <a:pt x="14" y="24"/>
                      <a:pt x="14" y="24"/>
                      <a:pt x="14" y="24"/>
                    </a:cubicBezTo>
                    <a:cubicBezTo>
                      <a:pt x="5" y="35"/>
                      <a:pt x="0" y="49"/>
                      <a:pt x="0" y="64"/>
                    </a:cubicBezTo>
                    <a:cubicBezTo>
                      <a:pt x="0" y="66"/>
                      <a:pt x="0" y="68"/>
                      <a:pt x="0" y="71"/>
                    </a:cubicBezTo>
                    <a:cubicBezTo>
                      <a:pt x="2" y="88"/>
                      <a:pt x="11" y="103"/>
                      <a:pt x="24" y="114"/>
                    </a:cubicBezTo>
                    <a:cubicBezTo>
                      <a:pt x="28" y="117"/>
                      <a:pt x="32" y="120"/>
                      <a:pt x="37" y="122"/>
                    </a:cubicBezTo>
                    <a:cubicBezTo>
                      <a:pt x="42" y="112"/>
                      <a:pt x="42" y="112"/>
                      <a:pt x="42" y="112"/>
                    </a:cubicBezTo>
                    <a:cubicBezTo>
                      <a:pt x="38" y="110"/>
                      <a:pt x="34" y="108"/>
                      <a:pt x="31" y="106"/>
                    </a:cubicBezTo>
                    <a:cubicBezTo>
                      <a:pt x="31" y="105"/>
                      <a:pt x="31" y="105"/>
                      <a:pt x="31" y="105"/>
                    </a:cubicBezTo>
                    <a:cubicBezTo>
                      <a:pt x="20" y="97"/>
                      <a:pt x="13" y="84"/>
                      <a:pt x="11" y="69"/>
                    </a:cubicBezTo>
                    <a:cubicBezTo>
                      <a:pt x="11" y="68"/>
                      <a:pt x="11" y="66"/>
                      <a:pt x="11" y="64"/>
                    </a:cubicBezTo>
                    <a:cubicBezTo>
                      <a:pt x="11" y="51"/>
                      <a:pt x="15" y="40"/>
                      <a:pt x="23" y="30"/>
                    </a:cubicBezTo>
                    <a:cubicBezTo>
                      <a:pt x="31" y="20"/>
                      <a:pt x="44" y="13"/>
                      <a:pt x="58" y="11"/>
                    </a:cubicBezTo>
                    <a:cubicBezTo>
                      <a:pt x="60" y="11"/>
                      <a:pt x="62" y="11"/>
                      <a:pt x="64" y="11"/>
                    </a:cubicBezTo>
                    <a:cubicBezTo>
                      <a:pt x="74" y="11"/>
                      <a:pt x="83" y="13"/>
                      <a:pt x="91" y="18"/>
                    </a:cubicBezTo>
                    <a:cubicBezTo>
                      <a:pt x="96" y="8"/>
                      <a:pt x="96" y="8"/>
                      <a:pt x="96" y="8"/>
                    </a:cubicBezTo>
                    <a:cubicBezTo>
                      <a:pt x="86" y="3"/>
                      <a:pt x="76" y="0"/>
                      <a:pt x="64" y="0"/>
                    </a:cubicBezTo>
                  </a:path>
                </a:pathLst>
              </a:custGeom>
              <a:solidFill>
                <a:srgbClr val="B3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8" name="Freeform 72">
                <a:extLst>
                  <a:ext uri="{FF2B5EF4-FFF2-40B4-BE49-F238E27FC236}">
                    <a16:creationId xmlns:a16="http://schemas.microsoft.com/office/drawing/2014/main" id="{467861FC-6458-486B-8211-1FC982CD4162}"/>
                  </a:ext>
                </a:extLst>
              </p:cNvPr>
              <p:cNvSpPr>
                <a:spLocks/>
              </p:cNvSpPr>
              <p:nvPr/>
            </p:nvSpPr>
            <p:spPr bwMode="auto">
              <a:xfrm>
                <a:off x="2187575" y="3354388"/>
                <a:ext cx="85725" cy="82550"/>
              </a:xfrm>
              <a:custGeom>
                <a:avLst/>
                <a:gdLst>
                  <a:gd name="T0" fmla="*/ 10 w 23"/>
                  <a:gd name="T1" fmla="*/ 0 h 22"/>
                  <a:gd name="T2" fmla="*/ 0 w 23"/>
                  <a:gd name="T3" fmla="*/ 13 h 22"/>
                  <a:gd name="T4" fmla="*/ 6 w 23"/>
                  <a:gd name="T5" fmla="*/ 22 h 22"/>
                  <a:gd name="T6" fmla="*/ 23 w 23"/>
                  <a:gd name="T7" fmla="*/ 22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cubicBezTo>
                      <a:pt x="0" y="13"/>
                      <a:pt x="0" y="13"/>
                      <a:pt x="0" y="13"/>
                    </a:cubicBezTo>
                    <a:cubicBezTo>
                      <a:pt x="2" y="16"/>
                      <a:pt x="4" y="19"/>
                      <a:pt x="6" y="22"/>
                    </a:cubicBezTo>
                    <a:cubicBezTo>
                      <a:pt x="23" y="22"/>
                      <a:pt x="23" y="22"/>
                      <a:pt x="23" y="22"/>
                    </a:cubicBezTo>
                    <a:cubicBezTo>
                      <a:pt x="21" y="14"/>
                      <a:pt x="17" y="6"/>
                      <a:pt x="10"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9" name="Freeform 73">
                <a:extLst>
                  <a:ext uri="{FF2B5EF4-FFF2-40B4-BE49-F238E27FC236}">
                    <a16:creationId xmlns:a16="http://schemas.microsoft.com/office/drawing/2014/main" id="{1ED145F5-A181-4286-956F-518F4C490B04}"/>
                  </a:ext>
                </a:extLst>
              </p:cNvPr>
              <p:cNvSpPr>
                <a:spLocks/>
              </p:cNvSpPr>
              <p:nvPr/>
            </p:nvSpPr>
            <p:spPr bwMode="auto">
              <a:xfrm>
                <a:off x="2085975" y="3444876"/>
                <a:ext cx="214313" cy="55563"/>
              </a:xfrm>
              <a:custGeom>
                <a:avLst/>
                <a:gdLst>
                  <a:gd name="T0" fmla="*/ 3 w 57"/>
                  <a:gd name="T1" fmla="*/ 13 h 15"/>
                  <a:gd name="T2" fmla="*/ 3 w 57"/>
                  <a:gd name="T3" fmla="*/ 2 h 15"/>
                  <a:gd name="T4" fmla="*/ 8 w 57"/>
                  <a:gd name="T5" fmla="*/ 0 h 15"/>
                  <a:gd name="T6" fmla="*/ 14 w 57"/>
                  <a:gd name="T7" fmla="*/ 2 h 15"/>
                  <a:gd name="T8" fmla="*/ 14 w 57"/>
                  <a:gd name="T9" fmla="*/ 2 h 15"/>
                  <a:gd name="T10" fmla="*/ 33 w 57"/>
                  <a:gd name="T11" fmla="*/ 2 h 15"/>
                  <a:gd name="T12" fmla="*/ 50 w 57"/>
                  <a:gd name="T13" fmla="*/ 2 h 15"/>
                  <a:gd name="T14" fmla="*/ 52 w 57"/>
                  <a:gd name="T15" fmla="*/ 2 h 15"/>
                  <a:gd name="T16" fmla="*/ 52 w 57"/>
                  <a:gd name="T17" fmla="*/ 2 h 15"/>
                  <a:gd name="T18" fmla="*/ 57 w 57"/>
                  <a:gd name="T19" fmla="*/ 8 h 15"/>
                  <a:gd name="T20" fmla="*/ 52 w 57"/>
                  <a:gd name="T21" fmla="*/ 13 h 15"/>
                  <a:gd name="T22" fmla="*/ 13 w 57"/>
                  <a:gd name="T23" fmla="*/ 13 h 15"/>
                  <a:gd name="T24" fmla="*/ 8 w 57"/>
                  <a:gd name="T25" fmla="*/ 15 h 15"/>
                  <a:gd name="T26" fmla="*/ 3 w 57"/>
                  <a:gd name="T2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15">
                    <a:moveTo>
                      <a:pt x="3" y="13"/>
                    </a:moveTo>
                    <a:cubicBezTo>
                      <a:pt x="0" y="10"/>
                      <a:pt x="0" y="5"/>
                      <a:pt x="3" y="2"/>
                    </a:cubicBezTo>
                    <a:cubicBezTo>
                      <a:pt x="5" y="1"/>
                      <a:pt x="6" y="0"/>
                      <a:pt x="8" y="0"/>
                    </a:cubicBezTo>
                    <a:cubicBezTo>
                      <a:pt x="10" y="0"/>
                      <a:pt x="12" y="1"/>
                      <a:pt x="14" y="2"/>
                    </a:cubicBezTo>
                    <a:cubicBezTo>
                      <a:pt x="14" y="2"/>
                      <a:pt x="14" y="2"/>
                      <a:pt x="14" y="2"/>
                    </a:cubicBezTo>
                    <a:cubicBezTo>
                      <a:pt x="33" y="2"/>
                      <a:pt x="33" y="2"/>
                      <a:pt x="33" y="2"/>
                    </a:cubicBezTo>
                    <a:cubicBezTo>
                      <a:pt x="50" y="2"/>
                      <a:pt x="50" y="2"/>
                      <a:pt x="50" y="2"/>
                    </a:cubicBezTo>
                    <a:cubicBezTo>
                      <a:pt x="52" y="2"/>
                      <a:pt x="52" y="2"/>
                      <a:pt x="52" y="2"/>
                    </a:cubicBezTo>
                    <a:cubicBezTo>
                      <a:pt x="52" y="2"/>
                      <a:pt x="52" y="2"/>
                      <a:pt x="52" y="2"/>
                    </a:cubicBezTo>
                    <a:cubicBezTo>
                      <a:pt x="55" y="2"/>
                      <a:pt x="57" y="5"/>
                      <a:pt x="57" y="8"/>
                    </a:cubicBezTo>
                    <a:cubicBezTo>
                      <a:pt x="57" y="11"/>
                      <a:pt x="55" y="13"/>
                      <a:pt x="52" y="13"/>
                    </a:cubicBezTo>
                    <a:cubicBezTo>
                      <a:pt x="13" y="13"/>
                      <a:pt x="13" y="13"/>
                      <a:pt x="13" y="13"/>
                    </a:cubicBezTo>
                    <a:cubicBezTo>
                      <a:pt x="12" y="14"/>
                      <a:pt x="10" y="15"/>
                      <a:pt x="8" y="15"/>
                    </a:cubicBezTo>
                    <a:cubicBezTo>
                      <a:pt x="6" y="15"/>
                      <a:pt x="5" y="14"/>
                      <a:pt x="3" y="13"/>
                    </a:cubicBezTo>
                  </a:path>
                </a:pathLst>
              </a:custGeom>
              <a:solidFill>
                <a:srgbClr val="DB5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0" name="Freeform 74">
                <a:extLst>
                  <a:ext uri="{FF2B5EF4-FFF2-40B4-BE49-F238E27FC236}">
                    <a16:creationId xmlns:a16="http://schemas.microsoft.com/office/drawing/2014/main" id="{4C74953E-4373-41AC-9B19-E1753B6044D9}"/>
                  </a:ext>
                </a:extLst>
              </p:cNvPr>
              <p:cNvSpPr>
                <a:spLocks/>
              </p:cNvSpPr>
              <p:nvPr/>
            </p:nvSpPr>
            <p:spPr bwMode="auto">
              <a:xfrm>
                <a:off x="2089150" y="3444876"/>
                <a:ext cx="211138" cy="30163"/>
              </a:xfrm>
              <a:custGeom>
                <a:avLst/>
                <a:gdLst>
                  <a:gd name="T0" fmla="*/ 51 w 56"/>
                  <a:gd name="T1" fmla="*/ 2 h 8"/>
                  <a:gd name="T2" fmla="*/ 51 w 56"/>
                  <a:gd name="T3" fmla="*/ 2 h 8"/>
                  <a:gd name="T4" fmla="*/ 49 w 56"/>
                  <a:gd name="T5" fmla="*/ 2 h 8"/>
                  <a:gd name="T6" fmla="*/ 32 w 56"/>
                  <a:gd name="T7" fmla="*/ 2 h 8"/>
                  <a:gd name="T8" fmla="*/ 13 w 56"/>
                  <a:gd name="T9" fmla="*/ 2 h 8"/>
                  <a:gd name="T10" fmla="*/ 13 w 56"/>
                  <a:gd name="T11" fmla="*/ 2 h 8"/>
                  <a:gd name="T12" fmla="*/ 7 w 56"/>
                  <a:gd name="T13" fmla="*/ 0 h 8"/>
                  <a:gd name="T14" fmla="*/ 2 w 56"/>
                  <a:gd name="T15" fmla="*/ 3 h 8"/>
                  <a:gd name="T16" fmla="*/ 0 w 56"/>
                  <a:gd name="T17" fmla="*/ 8 h 8"/>
                  <a:gd name="T18" fmla="*/ 56 w 56"/>
                  <a:gd name="T19" fmla="*/ 8 h 8"/>
                  <a:gd name="T20" fmla="*/ 51 w 5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8">
                    <a:moveTo>
                      <a:pt x="51" y="2"/>
                    </a:moveTo>
                    <a:cubicBezTo>
                      <a:pt x="51" y="2"/>
                      <a:pt x="51" y="2"/>
                      <a:pt x="51" y="2"/>
                    </a:cubicBezTo>
                    <a:cubicBezTo>
                      <a:pt x="49" y="2"/>
                      <a:pt x="49" y="2"/>
                      <a:pt x="49" y="2"/>
                    </a:cubicBezTo>
                    <a:cubicBezTo>
                      <a:pt x="32" y="2"/>
                      <a:pt x="32" y="2"/>
                      <a:pt x="32" y="2"/>
                    </a:cubicBezTo>
                    <a:cubicBezTo>
                      <a:pt x="13" y="2"/>
                      <a:pt x="13" y="2"/>
                      <a:pt x="13" y="2"/>
                    </a:cubicBezTo>
                    <a:cubicBezTo>
                      <a:pt x="13" y="2"/>
                      <a:pt x="13" y="2"/>
                      <a:pt x="13" y="2"/>
                    </a:cubicBezTo>
                    <a:cubicBezTo>
                      <a:pt x="11" y="1"/>
                      <a:pt x="9" y="0"/>
                      <a:pt x="7" y="0"/>
                    </a:cubicBezTo>
                    <a:cubicBezTo>
                      <a:pt x="5" y="0"/>
                      <a:pt x="4" y="1"/>
                      <a:pt x="2" y="3"/>
                    </a:cubicBezTo>
                    <a:cubicBezTo>
                      <a:pt x="1" y="4"/>
                      <a:pt x="0" y="6"/>
                      <a:pt x="0" y="8"/>
                    </a:cubicBezTo>
                    <a:cubicBezTo>
                      <a:pt x="56" y="8"/>
                      <a:pt x="56" y="8"/>
                      <a:pt x="56" y="8"/>
                    </a:cubicBezTo>
                    <a:cubicBezTo>
                      <a:pt x="56" y="5"/>
                      <a:pt x="54" y="2"/>
                      <a:pt x="51" y="2"/>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1" name="Freeform 75">
                <a:extLst>
                  <a:ext uri="{FF2B5EF4-FFF2-40B4-BE49-F238E27FC236}">
                    <a16:creationId xmlns:a16="http://schemas.microsoft.com/office/drawing/2014/main" id="{1CA5BC2E-F6BD-4448-872F-29D27F0BBFD3}"/>
                  </a:ext>
                </a:extLst>
              </p:cNvPr>
              <p:cNvSpPr>
                <a:spLocks/>
              </p:cNvSpPr>
              <p:nvPr/>
            </p:nvSpPr>
            <p:spPr bwMode="auto">
              <a:xfrm>
                <a:off x="1755775" y="2570163"/>
                <a:ext cx="330200" cy="482600"/>
              </a:xfrm>
              <a:custGeom>
                <a:avLst/>
                <a:gdLst>
                  <a:gd name="T0" fmla="*/ 88 w 88"/>
                  <a:gd name="T1" fmla="*/ 120 h 128"/>
                  <a:gd name="T2" fmla="*/ 80 w 88"/>
                  <a:gd name="T3" fmla="*/ 128 h 128"/>
                  <a:gd name="T4" fmla="*/ 8 w 88"/>
                  <a:gd name="T5" fmla="*/ 128 h 128"/>
                  <a:gd name="T6" fmla="*/ 0 w 88"/>
                  <a:gd name="T7" fmla="*/ 120 h 128"/>
                  <a:gd name="T8" fmla="*/ 0 w 88"/>
                  <a:gd name="T9" fmla="*/ 8 h 128"/>
                  <a:gd name="T10" fmla="*/ 8 w 88"/>
                  <a:gd name="T11" fmla="*/ 0 h 128"/>
                  <a:gd name="T12" fmla="*/ 80 w 88"/>
                  <a:gd name="T13" fmla="*/ 0 h 128"/>
                  <a:gd name="T14" fmla="*/ 88 w 88"/>
                  <a:gd name="T15" fmla="*/ 8 h 128"/>
                  <a:gd name="T16" fmla="*/ 88 w 88"/>
                  <a:gd name="T1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8">
                    <a:moveTo>
                      <a:pt x="88" y="120"/>
                    </a:moveTo>
                    <a:cubicBezTo>
                      <a:pt x="88" y="124"/>
                      <a:pt x="85" y="128"/>
                      <a:pt x="80" y="128"/>
                    </a:cubicBezTo>
                    <a:cubicBezTo>
                      <a:pt x="8" y="128"/>
                      <a:pt x="8" y="128"/>
                      <a:pt x="8" y="128"/>
                    </a:cubicBezTo>
                    <a:cubicBezTo>
                      <a:pt x="3" y="128"/>
                      <a:pt x="0" y="124"/>
                      <a:pt x="0" y="120"/>
                    </a:cubicBezTo>
                    <a:cubicBezTo>
                      <a:pt x="0" y="8"/>
                      <a:pt x="0" y="8"/>
                      <a:pt x="0" y="8"/>
                    </a:cubicBezTo>
                    <a:cubicBezTo>
                      <a:pt x="0" y="3"/>
                      <a:pt x="3" y="0"/>
                      <a:pt x="8" y="0"/>
                    </a:cubicBezTo>
                    <a:cubicBezTo>
                      <a:pt x="80" y="0"/>
                      <a:pt x="80" y="0"/>
                      <a:pt x="80" y="0"/>
                    </a:cubicBezTo>
                    <a:cubicBezTo>
                      <a:pt x="85" y="0"/>
                      <a:pt x="88" y="3"/>
                      <a:pt x="88" y="8"/>
                    </a:cubicBezTo>
                    <a:cubicBezTo>
                      <a:pt x="88" y="120"/>
                      <a:pt x="88" y="120"/>
                      <a:pt x="88" y="120"/>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2" name="Rectangle 76">
                <a:extLst>
                  <a:ext uri="{FF2B5EF4-FFF2-40B4-BE49-F238E27FC236}">
                    <a16:creationId xmlns:a16="http://schemas.microsoft.com/office/drawing/2014/main" id="{61840EAB-AD94-479E-91C9-71A9C2390132}"/>
                  </a:ext>
                </a:extLst>
              </p:cNvPr>
              <p:cNvSpPr>
                <a:spLocks noChangeArrowheads="1"/>
              </p:cNvSpPr>
              <p:nvPr/>
            </p:nvSpPr>
            <p:spPr bwMode="auto">
              <a:xfrm>
                <a:off x="1778000" y="2617788"/>
                <a:ext cx="285750" cy="339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3" name="Rectangle 77">
                <a:extLst>
                  <a:ext uri="{FF2B5EF4-FFF2-40B4-BE49-F238E27FC236}">
                    <a16:creationId xmlns:a16="http://schemas.microsoft.com/office/drawing/2014/main" id="{9A880619-0C70-4DCB-B451-EBB079BC1338}"/>
                  </a:ext>
                </a:extLst>
              </p:cNvPr>
              <p:cNvSpPr>
                <a:spLocks noChangeArrowheads="1"/>
              </p:cNvSpPr>
              <p:nvPr/>
            </p:nvSpPr>
            <p:spPr bwMode="auto">
              <a:xfrm>
                <a:off x="1778000" y="2617788"/>
                <a:ext cx="28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4" name="Oval 78">
                <a:extLst>
                  <a:ext uri="{FF2B5EF4-FFF2-40B4-BE49-F238E27FC236}">
                    <a16:creationId xmlns:a16="http://schemas.microsoft.com/office/drawing/2014/main" id="{2C327731-F5C5-45DE-80B8-F06DD5B89EE5}"/>
                  </a:ext>
                </a:extLst>
              </p:cNvPr>
              <p:cNvSpPr>
                <a:spLocks noChangeArrowheads="1"/>
              </p:cNvSpPr>
              <p:nvPr/>
            </p:nvSpPr>
            <p:spPr bwMode="auto">
              <a:xfrm>
                <a:off x="1893888" y="2976563"/>
                <a:ext cx="52388" cy="57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5" name="Oval 79">
                <a:extLst>
                  <a:ext uri="{FF2B5EF4-FFF2-40B4-BE49-F238E27FC236}">
                    <a16:creationId xmlns:a16="http://schemas.microsoft.com/office/drawing/2014/main" id="{2A327F29-83AD-4643-AD36-FCF69585E0F7}"/>
                  </a:ext>
                </a:extLst>
              </p:cNvPr>
              <p:cNvSpPr>
                <a:spLocks noChangeArrowheads="1"/>
              </p:cNvSpPr>
              <p:nvPr/>
            </p:nvSpPr>
            <p:spPr bwMode="auto">
              <a:xfrm>
                <a:off x="1901825" y="2984501"/>
                <a:ext cx="38100" cy="38100"/>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6" name="Freeform 80">
                <a:extLst>
                  <a:ext uri="{FF2B5EF4-FFF2-40B4-BE49-F238E27FC236}">
                    <a16:creationId xmlns:a16="http://schemas.microsoft.com/office/drawing/2014/main" id="{1EAC8054-5C62-496B-A101-130F41C99CB6}"/>
                  </a:ext>
                </a:extLst>
              </p:cNvPr>
              <p:cNvSpPr>
                <a:spLocks/>
              </p:cNvSpPr>
              <p:nvPr/>
            </p:nvSpPr>
            <p:spPr bwMode="auto">
              <a:xfrm>
                <a:off x="1755775" y="3022601"/>
                <a:ext cx="25400" cy="30163"/>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cubicBezTo>
                      <a:pt x="0" y="4"/>
                      <a:pt x="3" y="8"/>
                      <a:pt x="7" y="8"/>
                    </a:cubicBezTo>
                    <a:cubicBezTo>
                      <a:pt x="3" y="8"/>
                      <a:pt x="0" y="4"/>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7" name="Freeform 81">
                <a:extLst>
                  <a:ext uri="{FF2B5EF4-FFF2-40B4-BE49-F238E27FC236}">
                    <a16:creationId xmlns:a16="http://schemas.microsoft.com/office/drawing/2014/main" id="{EA103226-2CB6-4AA4-A9E8-D49208A61357}"/>
                  </a:ext>
                </a:extLst>
              </p:cNvPr>
              <p:cNvSpPr>
                <a:spLocks/>
              </p:cNvSpPr>
              <p:nvPr/>
            </p:nvSpPr>
            <p:spPr bwMode="auto">
              <a:xfrm>
                <a:off x="1755775" y="2570163"/>
                <a:ext cx="258763" cy="482600"/>
              </a:xfrm>
              <a:custGeom>
                <a:avLst/>
                <a:gdLst>
                  <a:gd name="T0" fmla="*/ 69 w 69"/>
                  <a:gd name="T1" fmla="*/ 0 h 128"/>
                  <a:gd name="T2" fmla="*/ 8 w 69"/>
                  <a:gd name="T3" fmla="*/ 0 h 128"/>
                  <a:gd name="T4" fmla="*/ 0 w 69"/>
                  <a:gd name="T5" fmla="*/ 8 h 128"/>
                  <a:gd name="T6" fmla="*/ 0 w 69"/>
                  <a:gd name="T7" fmla="*/ 120 h 128"/>
                  <a:gd name="T8" fmla="*/ 0 w 69"/>
                  <a:gd name="T9" fmla="*/ 120 h 128"/>
                  <a:gd name="T10" fmla="*/ 7 w 69"/>
                  <a:gd name="T11" fmla="*/ 128 h 128"/>
                  <a:gd name="T12" fmla="*/ 8 w 69"/>
                  <a:gd name="T13" fmla="*/ 128 h 128"/>
                  <a:gd name="T14" fmla="*/ 17 w 69"/>
                  <a:gd name="T15" fmla="*/ 128 h 128"/>
                  <a:gd name="T16" fmla="*/ 27 w 69"/>
                  <a:gd name="T17" fmla="*/ 103 h 128"/>
                  <a:gd name="T18" fmla="*/ 6 w 69"/>
                  <a:gd name="T19" fmla="*/ 103 h 128"/>
                  <a:gd name="T20" fmla="*/ 6 w 69"/>
                  <a:gd name="T21" fmla="*/ 103 h 128"/>
                  <a:gd name="T22" fmla="*/ 6 w 69"/>
                  <a:gd name="T23" fmla="*/ 13 h 128"/>
                  <a:gd name="T24" fmla="*/ 64 w 69"/>
                  <a:gd name="T25" fmla="*/ 13 h 128"/>
                  <a:gd name="T26" fmla="*/ 69 w 69"/>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28">
                    <a:moveTo>
                      <a:pt x="69" y="0"/>
                    </a:moveTo>
                    <a:cubicBezTo>
                      <a:pt x="8" y="0"/>
                      <a:pt x="8" y="0"/>
                      <a:pt x="8" y="0"/>
                    </a:cubicBezTo>
                    <a:cubicBezTo>
                      <a:pt x="3" y="0"/>
                      <a:pt x="0" y="3"/>
                      <a:pt x="0" y="8"/>
                    </a:cubicBezTo>
                    <a:cubicBezTo>
                      <a:pt x="0" y="120"/>
                      <a:pt x="0" y="120"/>
                      <a:pt x="0" y="120"/>
                    </a:cubicBezTo>
                    <a:cubicBezTo>
                      <a:pt x="0" y="120"/>
                      <a:pt x="0" y="120"/>
                      <a:pt x="0" y="120"/>
                    </a:cubicBezTo>
                    <a:cubicBezTo>
                      <a:pt x="0" y="124"/>
                      <a:pt x="3" y="128"/>
                      <a:pt x="7" y="128"/>
                    </a:cubicBezTo>
                    <a:cubicBezTo>
                      <a:pt x="7" y="128"/>
                      <a:pt x="8" y="128"/>
                      <a:pt x="8" y="128"/>
                    </a:cubicBezTo>
                    <a:cubicBezTo>
                      <a:pt x="17" y="128"/>
                      <a:pt x="17" y="128"/>
                      <a:pt x="17" y="128"/>
                    </a:cubicBezTo>
                    <a:cubicBezTo>
                      <a:pt x="27" y="103"/>
                      <a:pt x="27" y="103"/>
                      <a:pt x="27" y="103"/>
                    </a:cubicBezTo>
                    <a:cubicBezTo>
                      <a:pt x="6" y="103"/>
                      <a:pt x="6" y="103"/>
                      <a:pt x="6" y="103"/>
                    </a:cubicBezTo>
                    <a:cubicBezTo>
                      <a:pt x="6" y="103"/>
                      <a:pt x="6" y="103"/>
                      <a:pt x="6" y="103"/>
                    </a:cubicBezTo>
                    <a:cubicBezTo>
                      <a:pt x="6" y="13"/>
                      <a:pt x="6" y="13"/>
                      <a:pt x="6" y="13"/>
                    </a:cubicBezTo>
                    <a:cubicBezTo>
                      <a:pt x="64" y="13"/>
                      <a:pt x="64" y="13"/>
                      <a:pt x="64" y="13"/>
                    </a:cubicBezTo>
                    <a:cubicBezTo>
                      <a:pt x="69" y="0"/>
                      <a:pt x="69" y="0"/>
                      <a:pt x="69"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8" name="Freeform 82">
                <a:extLst>
                  <a:ext uri="{FF2B5EF4-FFF2-40B4-BE49-F238E27FC236}">
                    <a16:creationId xmlns:a16="http://schemas.microsoft.com/office/drawing/2014/main" id="{83C42CD8-3936-405B-BF83-2883FAD2B680}"/>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9" name="Freeform 83">
                <a:extLst>
                  <a:ext uri="{FF2B5EF4-FFF2-40B4-BE49-F238E27FC236}">
                    <a16:creationId xmlns:a16="http://schemas.microsoft.com/office/drawing/2014/main" id="{B535F81B-4769-4C22-BBF7-E6E7A02EB99E}"/>
                  </a:ext>
                </a:extLst>
              </p:cNvPr>
              <p:cNvSpPr>
                <a:spLocks/>
              </p:cNvSpPr>
              <p:nvPr/>
            </p:nvSpPr>
            <p:spPr bwMode="auto">
              <a:xfrm>
                <a:off x="1871663" y="2587626"/>
                <a:ext cx="96838" cy="15875"/>
              </a:xfrm>
              <a:custGeom>
                <a:avLst/>
                <a:gdLst>
                  <a:gd name="T0" fmla="*/ 26 w 26"/>
                  <a:gd name="T1" fmla="*/ 2 h 4"/>
                  <a:gd name="T2" fmla="*/ 24 w 26"/>
                  <a:gd name="T3" fmla="*/ 4 h 4"/>
                  <a:gd name="T4" fmla="*/ 2 w 26"/>
                  <a:gd name="T5" fmla="*/ 4 h 4"/>
                  <a:gd name="T6" fmla="*/ 0 w 26"/>
                  <a:gd name="T7" fmla="*/ 2 h 4"/>
                  <a:gd name="T8" fmla="*/ 2 w 26"/>
                  <a:gd name="T9" fmla="*/ 0 h 4"/>
                  <a:gd name="T10" fmla="*/ 24 w 26"/>
                  <a:gd name="T11" fmla="*/ 0 h 4"/>
                  <a:gd name="T12" fmla="*/ 26 w 26"/>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6" y="2"/>
                    </a:moveTo>
                    <a:cubicBezTo>
                      <a:pt x="26" y="3"/>
                      <a:pt x="25" y="4"/>
                      <a:pt x="24" y="4"/>
                    </a:cubicBezTo>
                    <a:cubicBezTo>
                      <a:pt x="2" y="4"/>
                      <a:pt x="2" y="4"/>
                      <a:pt x="2" y="4"/>
                    </a:cubicBezTo>
                    <a:cubicBezTo>
                      <a:pt x="1" y="4"/>
                      <a:pt x="0" y="3"/>
                      <a:pt x="0" y="2"/>
                    </a:cubicBezTo>
                    <a:cubicBezTo>
                      <a:pt x="0" y="1"/>
                      <a:pt x="1" y="0"/>
                      <a:pt x="2" y="0"/>
                    </a:cubicBezTo>
                    <a:cubicBezTo>
                      <a:pt x="24" y="0"/>
                      <a:pt x="24" y="0"/>
                      <a:pt x="24" y="0"/>
                    </a:cubicBezTo>
                    <a:cubicBezTo>
                      <a:pt x="25" y="0"/>
                      <a:pt x="26" y="1"/>
                      <a:pt x="2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0" name="Freeform 84">
                <a:extLst>
                  <a:ext uri="{FF2B5EF4-FFF2-40B4-BE49-F238E27FC236}">
                    <a16:creationId xmlns:a16="http://schemas.microsoft.com/office/drawing/2014/main" id="{6E2ADB31-1819-4A84-88AB-F36F52974658}"/>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1" name="Freeform 85">
                <a:extLst>
                  <a:ext uri="{FF2B5EF4-FFF2-40B4-BE49-F238E27FC236}">
                    <a16:creationId xmlns:a16="http://schemas.microsoft.com/office/drawing/2014/main" id="{7BB084F2-2084-42F3-88B8-B5DFF6ACD103}"/>
                  </a:ext>
                </a:extLst>
              </p:cNvPr>
              <p:cNvSpPr>
                <a:spLocks/>
              </p:cNvSpPr>
              <p:nvPr/>
            </p:nvSpPr>
            <p:spPr bwMode="auto">
              <a:xfrm>
                <a:off x="1833563" y="2671763"/>
                <a:ext cx="173038" cy="101600"/>
              </a:xfrm>
              <a:custGeom>
                <a:avLst/>
                <a:gdLst>
                  <a:gd name="T0" fmla="*/ 55 w 109"/>
                  <a:gd name="T1" fmla="*/ 64 h 64"/>
                  <a:gd name="T2" fmla="*/ 55 w 109"/>
                  <a:gd name="T3" fmla="*/ 64 h 64"/>
                  <a:gd name="T4" fmla="*/ 0 w 109"/>
                  <a:gd name="T5" fmla="*/ 33 h 64"/>
                  <a:gd name="T6" fmla="*/ 0 w 109"/>
                  <a:gd name="T7" fmla="*/ 33 h 64"/>
                  <a:gd name="T8" fmla="*/ 0 w 109"/>
                  <a:gd name="T9" fmla="*/ 31 h 64"/>
                  <a:gd name="T10" fmla="*/ 55 w 109"/>
                  <a:gd name="T11" fmla="*/ 0 h 64"/>
                  <a:gd name="T12" fmla="*/ 55 w 109"/>
                  <a:gd name="T13" fmla="*/ 0 h 64"/>
                  <a:gd name="T14" fmla="*/ 109 w 109"/>
                  <a:gd name="T15" fmla="*/ 31 h 64"/>
                  <a:gd name="T16" fmla="*/ 109 w 109"/>
                  <a:gd name="T17" fmla="*/ 33 h 64"/>
                  <a:gd name="T18" fmla="*/ 109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lnTo>
                      <a:pt x="55" y="64"/>
                    </a:lnTo>
                    <a:lnTo>
                      <a:pt x="0" y="33"/>
                    </a:lnTo>
                    <a:lnTo>
                      <a:pt x="0" y="33"/>
                    </a:lnTo>
                    <a:lnTo>
                      <a:pt x="0" y="31"/>
                    </a:lnTo>
                    <a:lnTo>
                      <a:pt x="55" y="0"/>
                    </a:lnTo>
                    <a:lnTo>
                      <a:pt x="55" y="0"/>
                    </a:lnTo>
                    <a:lnTo>
                      <a:pt x="109" y="31"/>
                    </a:lnTo>
                    <a:lnTo>
                      <a:pt x="109" y="33"/>
                    </a:lnTo>
                    <a:lnTo>
                      <a:pt x="109" y="33"/>
                    </a:lnTo>
                    <a:lnTo>
                      <a:pt x="55" y="64"/>
                    </a:lnTo>
                    <a:lnTo>
                      <a:pt x="55" y="6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2" name="Freeform 86">
                <a:extLst>
                  <a:ext uri="{FF2B5EF4-FFF2-40B4-BE49-F238E27FC236}">
                    <a16:creationId xmlns:a16="http://schemas.microsoft.com/office/drawing/2014/main" id="{33AD2510-7E7B-4F55-A155-3730FE6BEC81}"/>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close/>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3" name="Freeform 87">
                <a:extLst>
                  <a:ext uri="{FF2B5EF4-FFF2-40B4-BE49-F238E27FC236}">
                    <a16:creationId xmlns:a16="http://schemas.microsoft.com/office/drawing/2014/main" id="{38275CC9-0175-4E9F-B691-2D4DC3997176}"/>
                  </a:ext>
                </a:extLst>
              </p:cNvPr>
              <p:cNvSpPr>
                <a:spLocks/>
              </p:cNvSpPr>
              <p:nvPr/>
            </p:nvSpPr>
            <p:spPr bwMode="auto">
              <a:xfrm>
                <a:off x="1822450" y="2743201"/>
                <a:ext cx="90488" cy="150813"/>
              </a:xfrm>
              <a:custGeom>
                <a:avLst/>
                <a:gdLst>
                  <a:gd name="T0" fmla="*/ 3 w 57"/>
                  <a:gd name="T1" fmla="*/ 0 h 95"/>
                  <a:gd name="T2" fmla="*/ 0 w 57"/>
                  <a:gd name="T3" fmla="*/ 0 h 95"/>
                  <a:gd name="T4" fmla="*/ 0 w 57"/>
                  <a:gd name="T5" fmla="*/ 0 h 95"/>
                  <a:gd name="T6" fmla="*/ 0 w 57"/>
                  <a:gd name="T7" fmla="*/ 62 h 95"/>
                  <a:gd name="T8" fmla="*/ 0 w 57"/>
                  <a:gd name="T9" fmla="*/ 64 h 95"/>
                  <a:gd name="T10" fmla="*/ 55 w 57"/>
                  <a:gd name="T11" fmla="*/ 95 h 95"/>
                  <a:gd name="T12" fmla="*/ 55 w 57"/>
                  <a:gd name="T13" fmla="*/ 95 h 95"/>
                  <a:gd name="T14" fmla="*/ 55 w 57"/>
                  <a:gd name="T15" fmla="*/ 95 h 95"/>
                  <a:gd name="T16" fmla="*/ 57 w 57"/>
                  <a:gd name="T17" fmla="*/ 92 h 95"/>
                  <a:gd name="T18" fmla="*/ 57 w 57"/>
                  <a:gd name="T19" fmla="*/ 31 h 95"/>
                  <a:gd name="T20" fmla="*/ 55 w 57"/>
                  <a:gd name="T21" fmla="*/ 31 h 95"/>
                  <a:gd name="T22" fmla="*/ 3 w 57"/>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 h="95">
                    <a:moveTo>
                      <a:pt x="3" y="0"/>
                    </a:moveTo>
                    <a:lnTo>
                      <a:pt x="0" y="0"/>
                    </a:lnTo>
                    <a:lnTo>
                      <a:pt x="0" y="0"/>
                    </a:lnTo>
                    <a:lnTo>
                      <a:pt x="0" y="62"/>
                    </a:lnTo>
                    <a:lnTo>
                      <a:pt x="0" y="64"/>
                    </a:lnTo>
                    <a:lnTo>
                      <a:pt x="55" y="95"/>
                    </a:lnTo>
                    <a:lnTo>
                      <a:pt x="55" y="95"/>
                    </a:lnTo>
                    <a:lnTo>
                      <a:pt x="55" y="95"/>
                    </a:lnTo>
                    <a:lnTo>
                      <a:pt x="57" y="92"/>
                    </a:lnTo>
                    <a:lnTo>
                      <a:pt x="57" y="31"/>
                    </a:lnTo>
                    <a:lnTo>
                      <a:pt x="55" y="3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4" name="Freeform 88">
                <a:extLst>
                  <a:ext uri="{FF2B5EF4-FFF2-40B4-BE49-F238E27FC236}">
                    <a16:creationId xmlns:a16="http://schemas.microsoft.com/office/drawing/2014/main" id="{1F3B4E87-4278-4F0C-86A0-1A8681C6A205}"/>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close/>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5" name="Freeform 89">
                <a:extLst>
                  <a:ext uri="{FF2B5EF4-FFF2-40B4-BE49-F238E27FC236}">
                    <a16:creationId xmlns:a16="http://schemas.microsoft.com/office/drawing/2014/main" id="{0DC85211-A937-4466-B497-03D21A980FBB}"/>
                  </a:ext>
                </a:extLst>
              </p:cNvPr>
              <p:cNvSpPr>
                <a:spLocks/>
              </p:cNvSpPr>
              <p:nvPr/>
            </p:nvSpPr>
            <p:spPr bwMode="auto">
              <a:xfrm>
                <a:off x="1931988" y="2743201"/>
                <a:ext cx="85725" cy="150813"/>
              </a:xfrm>
              <a:custGeom>
                <a:avLst/>
                <a:gdLst>
                  <a:gd name="T0" fmla="*/ 54 w 54"/>
                  <a:gd name="T1" fmla="*/ 0 h 95"/>
                  <a:gd name="T2" fmla="*/ 52 w 54"/>
                  <a:gd name="T3" fmla="*/ 0 h 95"/>
                  <a:gd name="T4" fmla="*/ 0 w 54"/>
                  <a:gd name="T5" fmla="*/ 31 h 95"/>
                  <a:gd name="T6" fmla="*/ 0 w 54"/>
                  <a:gd name="T7" fmla="*/ 33 h 95"/>
                  <a:gd name="T8" fmla="*/ 0 w 54"/>
                  <a:gd name="T9" fmla="*/ 92 h 95"/>
                  <a:gd name="T10" fmla="*/ 0 w 54"/>
                  <a:gd name="T11" fmla="*/ 95 h 95"/>
                  <a:gd name="T12" fmla="*/ 0 w 54"/>
                  <a:gd name="T13" fmla="*/ 95 h 95"/>
                  <a:gd name="T14" fmla="*/ 2 w 54"/>
                  <a:gd name="T15" fmla="*/ 95 h 95"/>
                  <a:gd name="T16" fmla="*/ 54 w 54"/>
                  <a:gd name="T17" fmla="*/ 64 h 95"/>
                  <a:gd name="T18" fmla="*/ 54 w 54"/>
                  <a:gd name="T19" fmla="*/ 62 h 95"/>
                  <a:gd name="T20" fmla="*/ 54 w 54"/>
                  <a:gd name="T21" fmla="*/ 2 h 95"/>
                  <a:gd name="T22" fmla="*/ 54 w 54"/>
                  <a:gd name="T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95">
                    <a:moveTo>
                      <a:pt x="54" y="0"/>
                    </a:moveTo>
                    <a:lnTo>
                      <a:pt x="52" y="0"/>
                    </a:lnTo>
                    <a:lnTo>
                      <a:pt x="0" y="31"/>
                    </a:lnTo>
                    <a:lnTo>
                      <a:pt x="0" y="33"/>
                    </a:lnTo>
                    <a:lnTo>
                      <a:pt x="0" y="92"/>
                    </a:lnTo>
                    <a:lnTo>
                      <a:pt x="0" y="95"/>
                    </a:lnTo>
                    <a:lnTo>
                      <a:pt x="0" y="95"/>
                    </a:lnTo>
                    <a:lnTo>
                      <a:pt x="2" y="95"/>
                    </a:lnTo>
                    <a:lnTo>
                      <a:pt x="54" y="64"/>
                    </a:lnTo>
                    <a:lnTo>
                      <a:pt x="54" y="62"/>
                    </a:lnTo>
                    <a:lnTo>
                      <a:pt x="54" y="2"/>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01" name="Rectangle 47">
              <a:extLst>
                <a:ext uri="{FF2B5EF4-FFF2-40B4-BE49-F238E27FC236}">
                  <a16:creationId xmlns:a16="http://schemas.microsoft.com/office/drawing/2014/main" id="{2C45985E-9FF0-4C32-A88F-43B43263E6AB}"/>
                </a:ext>
              </a:extLst>
            </p:cNvPr>
            <p:cNvSpPr>
              <a:spLocks noChangeArrowheads="1"/>
            </p:cNvSpPr>
            <p:nvPr/>
          </p:nvSpPr>
          <p:spPr bwMode="auto">
            <a:xfrm>
              <a:off x="992013" y="3774773"/>
              <a:ext cx="1319938"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Millions of devices feed </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into Stream Analytics</a:t>
              </a:r>
              <a:endParaRPr lang="en-US" altLang="en-US" sz="1076" kern="0">
                <a:gradFill>
                  <a:gsLst>
                    <a:gs pos="0">
                      <a:srgbClr val="353535"/>
                    </a:gs>
                    <a:gs pos="100000">
                      <a:srgbClr val="353535"/>
                    </a:gs>
                  </a:gsLst>
                  <a:lin ang="16200000" scaled="1"/>
                </a:gradFill>
                <a:latin typeface="Segoe UI Semilight"/>
                <a:cs typeface="Segoe UI Semibold" panose="020B0702040204020203" pitchFamily="34" charset="0"/>
              </a:endParaRPr>
            </a:p>
          </p:txBody>
        </p:sp>
        <p:cxnSp>
          <p:nvCxnSpPr>
            <p:cNvPr id="202" name="Straight Arrow Connector 201">
              <a:extLst>
                <a:ext uri="{FF2B5EF4-FFF2-40B4-BE49-F238E27FC236}">
                  <a16:creationId xmlns:a16="http://schemas.microsoft.com/office/drawing/2014/main" id="{36294C3E-E9A7-4286-8289-C8F78748689B}"/>
                </a:ext>
              </a:extLst>
            </p:cNvPr>
            <p:cNvCxnSpPr>
              <a:cxnSpLocks/>
            </p:cNvCxnSpPr>
            <p:nvPr/>
          </p:nvCxnSpPr>
          <p:spPr>
            <a:xfrm>
              <a:off x="148384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B5BA5235-AF0A-48FF-954A-87E61E9C9E40}"/>
                </a:ext>
              </a:extLst>
            </p:cNvPr>
            <p:cNvGrpSpPr/>
            <p:nvPr/>
          </p:nvGrpSpPr>
          <p:grpSpPr>
            <a:xfrm>
              <a:off x="1885584" y="2877820"/>
              <a:ext cx="600318" cy="467142"/>
              <a:chOff x="3708400" y="2781301"/>
              <a:chExt cx="930275" cy="723900"/>
            </a:xfrm>
          </p:grpSpPr>
          <p:sp>
            <p:nvSpPr>
              <p:cNvPr id="245" name="Freeform 90">
                <a:extLst>
                  <a:ext uri="{FF2B5EF4-FFF2-40B4-BE49-F238E27FC236}">
                    <a16:creationId xmlns:a16="http://schemas.microsoft.com/office/drawing/2014/main" id="{1C1DFA4B-700B-432D-B899-A8AE51804B99}"/>
                  </a:ext>
                </a:extLst>
              </p:cNvPr>
              <p:cNvSpPr>
                <a:spLocks/>
              </p:cNvSpPr>
              <p:nvPr/>
            </p:nvSpPr>
            <p:spPr bwMode="auto">
              <a:xfrm>
                <a:off x="3978275" y="2781301"/>
                <a:ext cx="660400" cy="723900"/>
              </a:xfrm>
              <a:custGeom>
                <a:avLst/>
                <a:gdLst>
                  <a:gd name="T0" fmla="*/ 143 w 176"/>
                  <a:gd name="T1" fmla="*/ 130 h 192"/>
                  <a:gd name="T2" fmla="*/ 149 w 176"/>
                  <a:gd name="T3" fmla="*/ 115 h 192"/>
                  <a:gd name="T4" fmla="*/ 176 w 176"/>
                  <a:gd name="T5" fmla="*/ 105 h 192"/>
                  <a:gd name="T6" fmla="*/ 176 w 176"/>
                  <a:gd name="T7" fmla="*/ 84 h 192"/>
                  <a:gd name="T8" fmla="*/ 173 w 176"/>
                  <a:gd name="T9" fmla="*/ 83 h 192"/>
                  <a:gd name="T10" fmla="*/ 149 w 176"/>
                  <a:gd name="T11" fmla="*/ 76 h 192"/>
                  <a:gd name="T12" fmla="*/ 143 w 176"/>
                  <a:gd name="T13" fmla="*/ 60 h 192"/>
                  <a:gd name="T14" fmla="*/ 155 w 176"/>
                  <a:gd name="T15" fmla="*/ 35 h 192"/>
                  <a:gd name="T16" fmla="*/ 140 w 176"/>
                  <a:gd name="T17" fmla="*/ 20 h 192"/>
                  <a:gd name="T18" fmla="*/ 137 w 176"/>
                  <a:gd name="T19" fmla="*/ 21 h 192"/>
                  <a:gd name="T20" fmla="*/ 114 w 176"/>
                  <a:gd name="T21" fmla="*/ 32 h 192"/>
                  <a:gd name="T22" fmla="*/ 99 w 176"/>
                  <a:gd name="T23" fmla="*/ 26 h 192"/>
                  <a:gd name="T24" fmla="*/ 89 w 176"/>
                  <a:gd name="T25" fmla="*/ 0 h 192"/>
                  <a:gd name="T26" fmla="*/ 66 w 176"/>
                  <a:gd name="T27" fmla="*/ 0 h 192"/>
                  <a:gd name="T28" fmla="*/ 65 w 176"/>
                  <a:gd name="T29" fmla="*/ 3 h 192"/>
                  <a:gd name="T30" fmla="*/ 58 w 176"/>
                  <a:gd name="T31" fmla="*/ 26 h 192"/>
                  <a:gd name="T32" fmla="*/ 43 w 176"/>
                  <a:gd name="T33" fmla="*/ 32 h 192"/>
                  <a:gd name="T34" fmla="*/ 16 w 176"/>
                  <a:gd name="T35" fmla="*/ 21 h 192"/>
                  <a:gd name="T36" fmla="*/ 0 w 176"/>
                  <a:gd name="T37" fmla="*/ 36 h 192"/>
                  <a:gd name="T38" fmla="*/ 2 w 176"/>
                  <a:gd name="T39" fmla="*/ 39 h 192"/>
                  <a:gd name="T40" fmla="*/ 9 w 176"/>
                  <a:gd name="T41" fmla="*/ 52 h 192"/>
                  <a:gd name="T42" fmla="*/ 48 w 176"/>
                  <a:gd name="T43" fmla="*/ 42 h 192"/>
                  <a:gd name="T44" fmla="*/ 99 w 176"/>
                  <a:gd name="T45" fmla="*/ 63 h 192"/>
                  <a:gd name="T46" fmla="*/ 109 w 176"/>
                  <a:gd name="T47" fmla="*/ 71 h 192"/>
                  <a:gd name="T48" fmla="*/ 113 w 176"/>
                  <a:gd name="T49" fmla="*/ 76 h 192"/>
                  <a:gd name="T50" fmla="*/ 103 w 176"/>
                  <a:gd name="T51" fmla="*/ 126 h 192"/>
                  <a:gd name="T52" fmla="*/ 63 w 176"/>
                  <a:gd name="T53" fmla="*/ 131 h 192"/>
                  <a:gd name="T54" fmla="*/ 60 w 176"/>
                  <a:gd name="T55" fmla="*/ 130 h 192"/>
                  <a:gd name="T56" fmla="*/ 52 w 176"/>
                  <a:gd name="T57" fmla="*/ 124 h 192"/>
                  <a:gd name="T58" fmla="*/ 49 w 176"/>
                  <a:gd name="T59" fmla="*/ 123 h 192"/>
                  <a:gd name="T60" fmla="*/ 41 w 176"/>
                  <a:gd name="T61" fmla="*/ 127 h 192"/>
                  <a:gd name="T62" fmla="*/ 40 w 176"/>
                  <a:gd name="T63" fmla="*/ 128 h 192"/>
                  <a:gd name="T64" fmla="*/ 8 w 176"/>
                  <a:gd name="T65" fmla="*/ 148 h 192"/>
                  <a:gd name="T66" fmla="*/ 3 w 176"/>
                  <a:gd name="T67" fmla="*/ 157 h 192"/>
                  <a:gd name="T68" fmla="*/ 18 w 176"/>
                  <a:gd name="T69" fmla="*/ 172 h 192"/>
                  <a:gd name="T70" fmla="*/ 19 w 176"/>
                  <a:gd name="T71" fmla="*/ 173 h 192"/>
                  <a:gd name="T72" fmla="*/ 22 w 176"/>
                  <a:gd name="T73" fmla="*/ 171 h 192"/>
                  <a:gd name="T74" fmla="*/ 45 w 176"/>
                  <a:gd name="T75" fmla="*/ 160 h 192"/>
                  <a:gd name="T76" fmla="*/ 60 w 176"/>
                  <a:gd name="T77" fmla="*/ 166 h 192"/>
                  <a:gd name="T78" fmla="*/ 68 w 176"/>
                  <a:gd name="T79" fmla="*/ 192 h 192"/>
                  <a:gd name="T80" fmla="*/ 91 w 176"/>
                  <a:gd name="T81" fmla="*/ 192 h 192"/>
                  <a:gd name="T82" fmla="*/ 92 w 176"/>
                  <a:gd name="T83" fmla="*/ 189 h 192"/>
                  <a:gd name="T84" fmla="*/ 100 w 176"/>
                  <a:gd name="T85" fmla="*/ 166 h 192"/>
                  <a:gd name="T86" fmla="*/ 115 w 176"/>
                  <a:gd name="T87" fmla="*/ 160 h 192"/>
                  <a:gd name="T88" fmla="*/ 141 w 176"/>
                  <a:gd name="T89" fmla="*/ 171 h 192"/>
                  <a:gd name="T90" fmla="*/ 156 w 176"/>
                  <a:gd name="T91" fmla="*/ 155 h 192"/>
                  <a:gd name="T92" fmla="*/ 155 w 176"/>
                  <a:gd name="T93" fmla="*/ 152 h 192"/>
                  <a:gd name="T94" fmla="*/ 143 w 176"/>
                  <a:gd name="T95" fmla="*/ 1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92">
                    <a:moveTo>
                      <a:pt x="143" y="130"/>
                    </a:moveTo>
                    <a:cubicBezTo>
                      <a:pt x="149" y="115"/>
                      <a:pt x="149" y="115"/>
                      <a:pt x="149" y="115"/>
                    </a:cubicBezTo>
                    <a:cubicBezTo>
                      <a:pt x="176" y="105"/>
                      <a:pt x="176" y="105"/>
                      <a:pt x="176" y="105"/>
                    </a:cubicBezTo>
                    <a:cubicBezTo>
                      <a:pt x="176" y="84"/>
                      <a:pt x="176" y="84"/>
                      <a:pt x="176" y="84"/>
                    </a:cubicBezTo>
                    <a:cubicBezTo>
                      <a:pt x="173" y="83"/>
                      <a:pt x="173" y="83"/>
                      <a:pt x="173" y="83"/>
                    </a:cubicBezTo>
                    <a:cubicBezTo>
                      <a:pt x="149" y="76"/>
                      <a:pt x="149" y="76"/>
                      <a:pt x="149" y="76"/>
                    </a:cubicBezTo>
                    <a:cubicBezTo>
                      <a:pt x="143" y="60"/>
                      <a:pt x="143" y="60"/>
                      <a:pt x="143" y="60"/>
                    </a:cubicBezTo>
                    <a:cubicBezTo>
                      <a:pt x="155" y="35"/>
                      <a:pt x="155" y="35"/>
                      <a:pt x="155" y="35"/>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2" y="65"/>
                      <a:pt x="105" y="67"/>
                      <a:pt x="109" y="71"/>
                    </a:cubicBezTo>
                    <a:cubicBezTo>
                      <a:pt x="110" y="72"/>
                      <a:pt x="112" y="75"/>
                      <a:pt x="113" y="76"/>
                    </a:cubicBezTo>
                    <a:cubicBezTo>
                      <a:pt x="122" y="92"/>
                      <a:pt x="118" y="113"/>
                      <a:pt x="103" y="126"/>
                    </a:cubicBezTo>
                    <a:cubicBezTo>
                      <a:pt x="91" y="135"/>
                      <a:pt x="75" y="137"/>
                      <a:pt x="63" y="131"/>
                    </a:cubicBezTo>
                    <a:cubicBezTo>
                      <a:pt x="62" y="130"/>
                      <a:pt x="61" y="130"/>
                      <a:pt x="60" y="130"/>
                    </a:cubicBezTo>
                    <a:cubicBezTo>
                      <a:pt x="57" y="128"/>
                      <a:pt x="54" y="126"/>
                      <a:pt x="52" y="124"/>
                    </a:cubicBezTo>
                    <a:cubicBezTo>
                      <a:pt x="51" y="124"/>
                      <a:pt x="51" y="123"/>
                      <a:pt x="49" y="123"/>
                    </a:cubicBezTo>
                    <a:cubicBezTo>
                      <a:pt x="46" y="123"/>
                      <a:pt x="43" y="124"/>
                      <a:pt x="41" y="127"/>
                    </a:cubicBezTo>
                    <a:cubicBezTo>
                      <a:pt x="40" y="128"/>
                      <a:pt x="40" y="128"/>
                      <a:pt x="40" y="128"/>
                    </a:cubicBezTo>
                    <a:cubicBezTo>
                      <a:pt x="30" y="137"/>
                      <a:pt x="20" y="144"/>
                      <a:pt x="8" y="148"/>
                    </a:cubicBezTo>
                    <a:cubicBezTo>
                      <a:pt x="3" y="157"/>
                      <a:pt x="3" y="157"/>
                      <a:pt x="3" y="157"/>
                    </a:cubicBezTo>
                    <a:cubicBezTo>
                      <a:pt x="18" y="172"/>
                      <a:pt x="18" y="172"/>
                      <a:pt x="18" y="172"/>
                    </a:cubicBezTo>
                    <a:cubicBezTo>
                      <a:pt x="19" y="173"/>
                      <a:pt x="19" y="173"/>
                      <a:pt x="19" y="173"/>
                    </a:cubicBezTo>
                    <a:cubicBezTo>
                      <a:pt x="22" y="171"/>
                      <a:pt x="22" y="171"/>
                      <a:pt x="22" y="171"/>
                    </a:cubicBezTo>
                    <a:cubicBezTo>
                      <a:pt x="45" y="160"/>
                      <a:pt x="45" y="160"/>
                      <a:pt x="45" y="160"/>
                    </a:cubicBezTo>
                    <a:cubicBezTo>
                      <a:pt x="60" y="166"/>
                      <a:pt x="60" y="166"/>
                      <a:pt x="60" y="166"/>
                    </a:cubicBezTo>
                    <a:cubicBezTo>
                      <a:pt x="68" y="192"/>
                      <a:pt x="68" y="192"/>
                      <a:pt x="68" y="192"/>
                    </a:cubicBezTo>
                    <a:cubicBezTo>
                      <a:pt x="91" y="192"/>
                      <a:pt x="91" y="192"/>
                      <a:pt x="91" y="192"/>
                    </a:cubicBezTo>
                    <a:cubicBezTo>
                      <a:pt x="92" y="189"/>
                      <a:pt x="92" y="189"/>
                      <a:pt x="92" y="189"/>
                    </a:cubicBezTo>
                    <a:cubicBezTo>
                      <a:pt x="100" y="166"/>
                      <a:pt x="100" y="166"/>
                      <a:pt x="100" y="166"/>
                    </a:cubicBezTo>
                    <a:cubicBezTo>
                      <a:pt x="115" y="160"/>
                      <a:pt x="115" y="160"/>
                      <a:pt x="115" y="160"/>
                    </a:cubicBezTo>
                    <a:cubicBezTo>
                      <a:pt x="141" y="171"/>
                      <a:pt x="141" y="171"/>
                      <a:pt x="141" y="171"/>
                    </a:cubicBezTo>
                    <a:cubicBezTo>
                      <a:pt x="156" y="155"/>
                      <a:pt x="156" y="155"/>
                      <a:pt x="156" y="155"/>
                    </a:cubicBezTo>
                    <a:cubicBezTo>
                      <a:pt x="155" y="152"/>
                      <a:pt x="155" y="152"/>
                      <a:pt x="155" y="152"/>
                    </a:cubicBezTo>
                    <a:cubicBezTo>
                      <a:pt x="143" y="130"/>
                      <a:pt x="143" y="130"/>
                      <a:pt x="143" y="130"/>
                    </a:cubicBezTo>
                  </a:path>
                </a:pathLst>
              </a:custGeom>
              <a:solidFill>
                <a:srgbClr val="7A7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6" name="Freeform 91">
                <a:extLst>
                  <a:ext uri="{FF2B5EF4-FFF2-40B4-BE49-F238E27FC236}">
                    <a16:creationId xmlns:a16="http://schemas.microsoft.com/office/drawing/2014/main" id="{7FDCCA77-5294-45D7-8F07-BD7AE0BA2F34}"/>
                  </a:ext>
                </a:extLst>
              </p:cNvPr>
              <p:cNvSpPr>
                <a:spLocks/>
              </p:cNvSpPr>
              <p:nvPr/>
            </p:nvSpPr>
            <p:spPr bwMode="auto">
              <a:xfrm>
                <a:off x="3756025" y="3044826"/>
                <a:ext cx="541338" cy="192088"/>
              </a:xfrm>
              <a:custGeom>
                <a:avLst/>
                <a:gdLst>
                  <a:gd name="T0" fmla="*/ 69 w 144"/>
                  <a:gd name="T1" fmla="*/ 21 h 51"/>
                  <a:gd name="T2" fmla="*/ 69 w 144"/>
                  <a:gd name="T3" fmla="*/ 21 h 51"/>
                  <a:gd name="T4" fmla="*/ 9 w 144"/>
                  <a:gd name="T5" fmla="*/ 20 h 51"/>
                  <a:gd name="T6" fmla="*/ 2 w 144"/>
                  <a:gd name="T7" fmla="*/ 20 h 51"/>
                  <a:gd name="T8" fmla="*/ 0 w 144"/>
                  <a:gd name="T9" fmla="*/ 24 h 51"/>
                  <a:gd name="T10" fmla="*/ 2 w 144"/>
                  <a:gd name="T11" fmla="*/ 28 h 51"/>
                  <a:gd name="T12" fmla="*/ 76 w 144"/>
                  <a:gd name="T13" fmla="*/ 29 h 51"/>
                  <a:gd name="T14" fmla="*/ 136 w 144"/>
                  <a:gd name="T15" fmla="*/ 31 h 51"/>
                  <a:gd name="T16" fmla="*/ 143 w 144"/>
                  <a:gd name="T17" fmla="*/ 31 h 51"/>
                  <a:gd name="T18" fmla="*/ 144 w 144"/>
                  <a:gd name="T19" fmla="*/ 27 h 51"/>
                  <a:gd name="T20" fmla="*/ 143 w 144"/>
                  <a:gd name="T21" fmla="*/ 23 h 51"/>
                  <a:gd name="T22" fmla="*/ 69 w 144"/>
                  <a:gd name="T23" fmla="*/ 2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4" h="51">
                    <a:moveTo>
                      <a:pt x="69" y="21"/>
                    </a:moveTo>
                    <a:cubicBezTo>
                      <a:pt x="69" y="21"/>
                      <a:pt x="69" y="21"/>
                      <a:pt x="69" y="21"/>
                    </a:cubicBezTo>
                    <a:cubicBezTo>
                      <a:pt x="52" y="39"/>
                      <a:pt x="25" y="39"/>
                      <a:pt x="9" y="20"/>
                    </a:cubicBezTo>
                    <a:cubicBezTo>
                      <a:pt x="7" y="18"/>
                      <a:pt x="3" y="18"/>
                      <a:pt x="2" y="20"/>
                    </a:cubicBezTo>
                    <a:cubicBezTo>
                      <a:pt x="1" y="21"/>
                      <a:pt x="0" y="23"/>
                      <a:pt x="0" y="24"/>
                    </a:cubicBezTo>
                    <a:cubicBezTo>
                      <a:pt x="0" y="26"/>
                      <a:pt x="1" y="27"/>
                      <a:pt x="2" y="28"/>
                    </a:cubicBezTo>
                    <a:cubicBezTo>
                      <a:pt x="22" y="51"/>
                      <a:pt x="55" y="51"/>
                      <a:pt x="76" y="29"/>
                    </a:cubicBezTo>
                    <a:cubicBezTo>
                      <a:pt x="93" y="13"/>
                      <a:pt x="119" y="12"/>
                      <a:pt x="136" y="31"/>
                    </a:cubicBezTo>
                    <a:cubicBezTo>
                      <a:pt x="138" y="33"/>
                      <a:pt x="141" y="33"/>
                      <a:pt x="143" y="31"/>
                    </a:cubicBezTo>
                    <a:cubicBezTo>
                      <a:pt x="144" y="30"/>
                      <a:pt x="144" y="28"/>
                      <a:pt x="144" y="27"/>
                    </a:cubicBezTo>
                    <a:cubicBezTo>
                      <a:pt x="144" y="25"/>
                      <a:pt x="143" y="24"/>
                      <a:pt x="143" y="23"/>
                    </a:cubicBezTo>
                    <a:cubicBezTo>
                      <a:pt x="123" y="1"/>
                      <a:pt x="90" y="0"/>
                      <a:pt x="69" y="21"/>
                    </a:cubicBezTo>
                    <a:close/>
                  </a:path>
                </a:pathLst>
              </a:custGeom>
              <a:solidFill>
                <a:srgbClr val="48C8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7" name="Freeform 92">
                <a:extLst>
                  <a:ext uri="{FF2B5EF4-FFF2-40B4-BE49-F238E27FC236}">
                    <a16:creationId xmlns:a16="http://schemas.microsoft.com/office/drawing/2014/main" id="{F2179D58-9380-4AB4-B592-2CDC52FD1A02}"/>
                  </a:ext>
                </a:extLst>
              </p:cNvPr>
              <p:cNvSpPr>
                <a:spLocks/>
              </p:cNvSpPr>
              <p:nvPr/>
            </p:nvSpPr>
            <p:spPr bwMode="auto">
              <a:xfrm>
                <a:off x="3708400" y="3160713"/>
                <a:ext cx="544513" cy="155575"/>
              </a:xfrm>
              <a:custGeom>
                <a:avLst/>
                <a:gdLst>
                  <a:gd name="T0" fmla="*/ 119 w 145"/>
                  <a:gd name="T1" fmla="*/ 0 h 41"/>
                  <a:gd name="T2" fmla="*/ 95 w 145"/>
                  <a:gd name="T3" fmla="*/ 10 h 41"/>
                  <a:gd name="T4" fmla="*/ 94 w 145"/>
                  <a:gd name="T5" fmla="*/ 11 h 41"/>
                  <a:gd name="T6" fmla="*/ 93 w 145"/>
                  <a:gd name="T7" fmla="*/ 12 h 41"/>
                  <a:gd name="T8" fmla="*/ 50 w 145"/>
                  <a:gd name="T9" fmla="*/ 30 h 41"/>
                  <a:gd name="T10" fmla="*/ 7 w 145"/>
                  <a:gd name="T11" fmla="*/ 10 h 41"/>
                  <a:gd name="T12" fmla="*/ 0 w 145"/>
                  <a:gd name="T13" fmla="*/ 10 h 41"/>
                  <a:gd name="T14" fmla="*/ 0 w 145"/>
                  <a:gd name="T15" fmla="*/ 12 h 41"/>
                  <a:gd name="T16" fmla="*/ 2 w 145"/>
                  <a:gd name="T17" fmla="*/ 17 h 41"/>
                  <a:gd name="T18" fmla="*/ 52 w 145"/>
                  <a:gd name="T19" fmla="*/ 40 h 41"/>
                  <a:gd name="T20" fmla="*/ 102 w 145"/>
                  <a:gd name="T21" fmla="*/ 18 h 41"/>
                  <a:gd name="T22" fmla="*/ 103 w 145"/>
                  <a:gd name="T23" fmla="*/ 17 h 41"/>
                  <a:gd name="T24" fmla="*/ 104 w 145"/>
                  <a:gd name="T25" fmla="*/ 16 h 41"/>
                  <a:gd name="T26" fmla="*/ 121 w 145"/>
                  <a:gd name="T27" fmla="*/ 9 h 41"/>
                  <a:gd name="T28" fmla="*/ 137 w 145"/>
                  <a:gd name="T29" fmla="*/ 17 h 41"/>
                  <a:gd name="T30" fmla="*/ 144 w 145"/>
                  <a:gd name="T31" fmla="*/ 17 h 41"/>
                  <a:gd name="T32" fmla="*/ 145 w 145"/>
                  <a:gd name="T33" fmla="*/ 13 h 41"/>
                  <a:gd name="T34" fmla="*/ 144 w 145"/>
                  <a:gd name="T35" fmla="*/ 9 h 41"/>
                  <a:gd name="T36" fmla="*/ 119 w 145"/>
                  <a:gd name="T3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119" y="0"/>
                    </a:moveTo>
                    <a:cubicBezTo>
                      <a:pt x="110" y="0"/>
                      <a:pt x="102" y="3"/>
                      <a:pt x="95" y="10"/>
                    </a:cubicBezTo>
                    <a:cubicBezTo>
                      <a:pt x="94" y="11"/>
                      <a:pt x="94" y="11"/>
                      <a:pt x="94" y="11"/>
                    </a:cubicBezTo>
                    <a:cubicBezTo>
                      <a:pt x="93" y="12"/>
                      <a:pt x="93" y="12"/>
                      <a:pt x="93" y="12"/>
                    </a:cubicBezTo>
                    <a:cubicBezTo>
                      <a:pt x="82" y="24"/>
                      <a:pt x="66" y="30"/>
                      <a:pt x="50" y="30"/>
                    </a:cubicBezTo>
                    <a:cubicBezTo>
                      <a:pt x="34" y="30"/>
                      <a:pt x="19" y="22"/>
                      <a:pt x="7" y="10"/>
                    </a:cubicBezTo>
                    <a:cubicBezTo>
                      <a:pt x="5" y="7"/>
                      <a:pt x="2" y="7"/>
                      <a:pt x="0" y="10"/>
                    </a:cubicBezTo>
                    <a:cubicBezTo>
                      <a:pt x="0" y="10"/>
                      <a:pt x="0" y="11"/>
                      <a:pt x="0" y="12"/>
                    </a:cubicBezTo>
                    <a:cubicBezTo>
                      <a:pt x="0" y="14"/>
                      <a:pt x="1" y="16"/>
                      <a:pt x="2" y="17"/>
                    </a:cubicBezTo>
                    <a:cubicBezTo>
                      <a:pt x="15" y="32"/>
                      <a:pt x="33" y="40"/>
                      <a:pt x="52" y="40"/>
                    </a:cubicBezTo>
                    <a:cubicBezTo>
                      <a:pt x="70" y="41"/>
                      <a:pt x="88" y="33"/>
                      <a:pt x="102" y="18"/>
                    </a:cubicBezTo>
                    <a:cubicBezTo>
                      <a:pt x="103" y="17"/>
                      <a:pt x="103" y="17"/>
                      <a:pt x="103" y="17"/>
                    </a:cubicBezTo>
                    <a:cubicBezTo>
                      <a:pt x="104" y="16"/>
                      <a:pt x="104" y="16"/>
                      <a:pt x="104" y="16"/>
                    </a:cubicBezTo>
                    <a:cubicBezTo>
                      <a:pt x="109" y="12"/>
                      <a:pt x="114" y="9"/>
                      <a:pt x="121" y="9"/>
                    </a:cubicBezTo>
                    <a:cubicBezTo>
                      <a:pt x="126" y="9"/>
                      <a:pt x="132" y="12"/>
                      <a:pt x="137" y="17"/>
                    </a:cubicBezTo>
                    <a:cubicBezTo>
                      <a:pt x="139" y="20"/>
                      <a:pt x="142" y="20"/>
                      <a:pt x="144" y="17"/>
                    </a:cubicBezTo>
                    <a:cubicBezTo>
                      <a:pt x="145" y="16"/>
                      <a:pt x="145" y="15"/>
                      <a:pt x="145" y="13"/>
                    </a:cubicBezTo>
                    <a:cubicBezTo>
                      <a:pt x="145" y="12"/>
                      <a:pt x="144" y="10"/>
                      <a:pt x="144" y="9"/>
                    </a:cubicBezTo>
                    <a:cubicBezTo>
                      <a:pt x="137" y="4"/>
                      <a:pt x="128" y="0"/>
                      <a:pt x="119" y="0"/>
                    </a:cubicBezTo>
                  </a:path>
                </a:pathLst>
              </a:custGeom>
              <a:solidFill>
                <a:srgbClr val="00A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8" name="Freeform 93">
                <a:extLst>
                  <a:ext uri="{FF2B5EF4-FFF2-40B4-BE49-F238E27FC236}">
                    <a16:creationId xmlns:a16="http://schemas.microsoft.com/office/drawing/2014/main" id="{9013C168-CD9C-4A46-9283-74B6DA57BD75}"/>
                  </a:ext>
                </a:extLst>
              </p:cNvPr>
              <p:cNvSpPr>
                <a:spLocks/>
              </p:cNvSpPr>
              <p:nvPr/>
            </p:nvSpPr>
            <p:spPr bwMode="auto">
              <a:xfrm>
                <a:off x="3805238" y="2973388"/>
                <a:ext cx="544513" cy="153988"/>
              </a:xfrm>
              <a:custGeom>
                <a:avLst/>
                <a:gdLst>
                  <a:gd name="T0" fmla="*/ 51 w 145"/>
                  <a:gd name="T1" fmla="*/ 30 h 41"/>
                  <a:gd name="T2" fmla="*/ 95 w 145"/>
                  <a:gd name="T3" fmla="*/ 11 h 41"/>
                  <a:gd name="T4" fmla="*/ 136 w 145"/>
                  <a:gd name="T5" fmla="*/ 31 h 41"/>
                  <a:gd name="T6" fmla="*/ 143 w 145"/>
                  <a:gd name="T7" fmla="*/ 31 h 41"/>
                  <a:gd name="T8" fmla="*/ 145 w 145"/>
                  <a:gd name="T9" fmla="*/ 27 h 41"/>
                  <a:gd name="T10" fmla="*/ 143 w 145"/>
                  <a:gd name="T11" fmla="*/ 23 h 41"/>
                  <a:gd name="T12" fmla="*/ 94 w 145"/>
                  <a:gd name="T13" fmla="*/ 0 h 41"/>
                  <a:gd name="T14" fmla="*/ 43 w 145"/>
                  <a:gd name="T15" fmla="*/ 22 h 41"/>
                  <a:gd name="T16" fmla="*/ 42 w 145"/>
                  <a:gd name="T17" fmla="*/ 23 h 41"/>
                  <a:gd name="T18" fmla="*/ 41 w 145"/>
                  <a:gd name="T19" fmla="*/ 24 h 41"/>
                  <a:gd name="T20" fmla="*/ 25 w 145"/>
                  <a:gd name="T21" fmla="*/ 31 h 41"/>
                  <a:gd name="T22" fmla="*/ 9 w 145"/>
                  <a:gd name="T23" fmla="*/ 23 h 41"/>
                  <a:gd name="T24" fmla="*/ 2 w 145"/>
                  <a:gd name="T25" fmla="*/ 23 h 41"/>
                  <a:gd name="T26" fmla="*/ 0 w 145"/>
                  <a:gd name="T27" fmla="*/ 27 h 41"/>
                  <a:gd name="T28" fmla="*/ 2 w 145"/>
                  <a:gd name="T29" fmla="*/ 31 h 41"/>
                  <a:gd name="T30" fmla="*/ 25 w 145"/>
                  <a:gd name="T31" fmla="*/ 41 h 41"/>
                  <a:gd name="T32" fmla="*/ 49 w 145"/>
                  <a:gd name="T33" fmla="*/ 32 h 41"/>
                  <a:gd name="T34" fmla="*/ 50 w 145"/>
                  <a:gd name="T35" fmla="*/ 31 h 41"/>
                  <a:gd name="T36" fmla="*/ 51 w 145"/>
                  <a:gd name="T37" fmla="*/ 3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41">
                    <a:moveTo>
                      <a:pt x="51" y="30"/>
                    </a:moveTo>
                    <a:cubicBezTo>
                      <a:pt x="63" y="17"/>
                      <a:pt x="79" y="11"/>
                      <a:pt x="95" y="11"/>
                    </a:cubicBezTo>
                    <a:cubicBezTo>
                      <a:pt x="110" y="11"/>
                      <a:pt x="125" y="19"/>
                      <a:pt x="136" y="31"/>
                    </a:cubicBezTo>
                    <a:cubicBezTo>
                      <a:pt x="139" y="34"/>
                      <a:pt x="142" y="34"/>
                      <a:pt x="143" y="31"/>
                    </a:cubicBezTo>
                    <a:cubicBezTo>
                      <a:pt x="144" y="30"/>
                      <a:pt x="145" y="29"/>
                      <a:pt x="145" y="27"/>
                    </a:cubicBezTo>
                    <a:cubicBezTo>
                      <a:pt x="145" y="26"/>
                      <a:pt x="144" y="24"/>
                      <a:pt x="143" y="23"/>
                    </a:cubicBezTo>
                    <a:cubicBezTo>
                      <a:pt x="130" y="8"/>
                      <a:pt x="112" y="0"/>
                      <a:pt x="94" y="0"/>
                    </a:cubicBezTo>
                    <a:cubicBezTo>
                      <a:pt x="75" y="0"/>
                      <a:pt x="57" y="7"/>
                      <a:pt x="43" y="22"/>
                    </a:cubicBezTo>
                    <a:cubicBezTo>
                      <a:pt x="42" y="23"/>
                      <a:pt x="42" y="23"/>
                      <a:pt x="42" y="23"/>
                    </a:cubicBezTo>
                    <a:cubicBezTo>
                      <a:pt x="41" y="24"/>
                      <a:pt x="41" y="24"/>
                      <a:pt x="41" y="24"/>
                    </a:cubicBezTo>
                    <a:cubicBezTo>
                      <a:pt x="37" y="28"/>
                      <a:pt x="32" y="31"/>
                      <a:pt x="25" y="31"/>
                    </a:cubicBezTo>
                    <a:cubicBezTo>
                      <a:pt x="19" y="31"/>
                      <a:pt x="14" y="28"/>
                      <a:pt x="9" y="23"/>
                    </a:cubicBezTo>
                    <a:cubicBezTo>
                      <a:pt x="6" y="20"/>
                      <a:pt x="3" y="20"/>
                      <a:pt x="2" y="23"/>
                    </a:cubicBezTo>
                    <a:cubicBezTo>
                      <a:pt x="1" y="24"/>
                      <a:pt x="0" y="25"/>
                      <a:pt x="0" y="27"/>
                    </a:cubicBezTo>
                    <a:cubicBezTo>
                      <a:pt x="0" y="28"/>
                      <a:pt x="1" y="30"/>
                      <a:pt x="2" y="31"/>
                    </a:cubicBezTo>
                    <a:cubicBezTo>
                      <a:pt x="8" y="38"/>
                      <a:pt x="17" y="41"/>
                      <a:pt x="25" y="41"/>
                    </a:cubicBezTo>
                    <a:cubicBezTo>
                      <a:pt x="35" y="41"/>
                      <a:pt x="42" y="39"/>
                      <a:pt x="49" y="32"/>
                    </a:cubicBezTo>
                    <a:cubicBezTo>
                      <a:pt x="50" y="31"/>
                      <a:pt x="50" y="31"/>
                      <a:pt x="50" y="31"/>
                    </a:cubicBezTo>
                    <a:lnTo>
                      <a:pt x="51" y="30"/>
                    </a:lnTo>
                    <a:close/>
                  </a:path>
                </a:pathLst>
              </a:custGeom>
              <a:solidFill>
                <a:srgbClr val="84D6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9" name="Freeform 94">
                <a:extLst>
                  <a:ext uri="{FF2B5EF4-FFF2-40B4-BE49-F238E27FC236}">
                    <a16:creationId xmlns:a16="http://schemas.microsoft.com/office/drawing/2014/main" id="{07D180CD-4A7F-442F-B44E-0135EB2056B4}"/>
                  </a:ext>
                </a:extLst>
              </p:cNvPr>
              <p:cNvSpPr>
                <a:spLocks/>
              </p:cNvSpPr>
              <p:nvPr/>
            </p:nvSpPr>
            <p:spPr bwMode="auto">
              <a:xfrm>
                <a:off x="3989388" y="3240088"/>
                <a:ext cx="184150" cy="131763"/>
              </a:xfrm>
              <a:custGeom>
                <a:avLst/>
                <a:gdLst>
                  <a:gd name="T0" fmla="*/ 46 w 49"/>
                  <a:gd name="T1" fmla="*/ 0 h 35"/>
                  <a:gd name="T2" fmla="*/ 37 w 49"/>
                  <a:gd name="T3" fmla="*/ 4 h 35"/>
                  <a:gd name="T4" fmla="*/ 36 w 49"/>
                  <a:gd name="T5" fmla="*/ 5 h 35"/>
                  <a:gd name="T6" fmla="*/ 4 w 49"/>
                  <a:gd name="T7" fmla="*/ 25 h 35"/>
                  <a:gd name="T8" fmla="*/ 0 w 49"/>
                  <a:gd name="T9" fmla="*/ 34 h 35"/>
                  <a:gd name="T10" fmla="*/ 0 w 49"/>
                  <a:gd name="T11" fmla="*/ 35 h 35"/>
                  <a:gd name="T12" fmla="*/ 5 w 49"/>
                  <a:gd name="T13" fmla="*/ 26 h 35"/>
                  <a:gd name="T14" fmla="*/ 37 w 49"/>
                  <a:gd name="T15" fmla="*/ 6 h 35"/>
                  <a:gd name="T16" fmla="*/ 38 w 49"/>
                  <a:gd name="T17" fmla="*/ 5 h 35"/>
                  <a:gd name="T18" fmla="*/ 46 w 49"/>
                  <a:gd name="T19" fmla="*/ 1 h 35"/>
                  <a:gd name="T20" fmla="*/ 48 w 49"/>
                  <a:gd name="T21" fmla="*/ 2 h 35"/>
                  <a:gd name="T22" fmla="*/ 49 w 49"/>
                  <a:gd name="T23" fmla="*/ 1 h 35"/>
                  <a:gd name="T24" fmla="*/ 46 w 49"/>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5">
                    <a:moveTo>
                      <a:pt x="46" y="0"/>
                    </a:moveTo>
                    <a:cubicBezTo>
                      <a:pt x="43" y="0"/>
                      <a:pt x="40" y="2"/>
                      <a:pt x="37" y="4"/>
                    </a:cubicBezTo>
                    <a:cubicBezTo>
                      <a:pt x="36" y="5"/>
                      <a:pt x="36" y="5"/>
                      <a:pt x="36" y="5"/>
                    </a:cubicBezTo>
                    <a:cubicBezTo>
                      <a:pt x="27" y="15"/>
                      <a:pt x="16" y="22"/>
                      <a:pt x="4" y="25"/>
                    </a:cubicBezTo>
                    <a:cubicBezTo>
                      <a:pt x="0" y="34"/>
                      <a:pt x="0" y="34"/>
                      <a:pt x="0" y="34"/>
                    </a:cubicBezTo>
                    <a:cubicBezTo>
                      <a:pt x="0" y="35"/>
                      <a:pt x="0" y="35"/>
                      <a:pt x="0" y="35"/>
                    </a:cubicBezTo>
                    <a:cubicBezTo>
                      <a:pt x="5" y="26"/>
                      <a:pt x="5" y="26"/>
                      <a:pt x="5" y="26"/>
                    </a:cubicBezTo>
                    <a:cubicBezTo>
                      <a:pt x="17" y="22"/>
                      <a:pt x="27" y="15"/>
                      <a:pt x="37" y="6"/>
                    </a:cubicBezTo>
                    <a:cubicBezTo>
                      <a:pt x="38" y="5"/>
                      <a:pt x="38" y="5"/>
                      <a:pt x="38" y="5"/>
                    </a:cubicBezTo>
                    <a:cubicBezTo>
                      <a:pt x="40" y="2"/>
                      <a:pt x="43" y="1"/>
                      <a:pt x="46" y="1"/>
                    </a:cubicBezTo>
                    <a:cubicBezTo>
                      <a:pt x="47" y="1"/>
                      <a:pt x="48" y="1"/>
                      <a:pt x="48" y="2"/>
                    </a:cubicBezTo>
                    <a:cubicBezTo>
                      <a:pt x="49" y="1"/>
                      <a:pt x="49" y="1"/>
                      <a:pt x="49" y="1"/>
                    </a:cubicBezTo>
                    <a:cubicBezTo>
                      <a:pt x="48" y="1"/>
                      <a:pt x="47" y="0"/>
                      <a:pt x="46"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0" name="Freeform 95">
                <a:extLst>
                  <a:ext uri="{FF2B5EF4-FFF2-40B4-BE49-F238E27FC236}">
                    <a16:creationId xmlns:a16="http://schemas.microsoft.com/office/drawing/2014/main" id="{8B4CC78B-A344-40BF-9407-7F45D61C21DF}"/>
                  </a:ext>
                </a:extLst>
              </p:cNvPr>
              <p:cNvSpPr>
                <a:spLocks/>
              </p:cNvSpPr>
              <p:nvPr/>
            </p:nvSpPr>
            <p:spPr bwMode="auto">
              <a:xfrm>
                <a:off x="3989388" y="3244851"/>
                <a:ext cx="180975" cy="153988"/>
              </a:xfrm>
              <a:custGeom>
                <a:avLst/>
                <a:gdLst>
                  <a:gd name="T0" fmla="*/ 46 w 48"/>
                  <a:gd name="T1" fmla="*/ 0 h 41"/>
                  <a:gd name="T2" fmla="*/ 38 w 48"/>
                  <a:gd name="T3" fmla="*/ 4 h 41"/>
                  <a:gd name="T4" fmla="*/ 37 w 48"/>
                  <a:gd name="T5" fmla="*/ 5 h 41"/>
                  <a:gd name="T6" fmla="*/ 5 w 48"/>
                  <a:gd name="T7" fmla="*/ 25 h 41"/>
                  <a:gd name="T8" fmla="*/ 0 w 48"/>
                  <a:gd name="T9" fmla="*/ 34 h 41"/>
                  <a:gd name="T10" fmla="*/ 8 w 48"/>
                  <a:gd name="T11" fmla="*/ 41 h 41"/>
                  <a:gd name="T12" fmla="*/ 48 w 48"/>
                  <a:gd name="T13" fmla="*/ 1 h 41"/>
                  <a:gd name="T14" fmla="*/ 46 w 48"/>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1">
                    <a:moveTo>
                      <a:pt x="46" y="0"/>
                    </a:moveTo>
                    <a:cubicBezTo>
                      <a:pt x="43" y="0"/>
                      <a:pt x="40" y="1"/>
                      <a:pt x="38" y="4"/>
                    </a:cubicBezTo>
                    <a:cubicBezTo>
                      <a:pt x="37" y="5"/>
                      <a:pt x="37" y="5"/>
                      <a:pt x="37" y="5"/>
                    </a:cubicBezTo>
                    <a:cubicBezTo>
                      <a:pt x="27" y="14"/>
                      <a:pt x="17" y="21"/>
                      <a:pt x="5" y="25"/>
                    </a:cubicBezTo>
                    <a:cubicBezTo>
                      <a:pt x="0" y="34"/>
                      <a:pt x="0" y="34"/>
                      <a:pt x="0" y="34"/>
                    </a:cubicBezTo>
                    <a:cubicBezTo>
                      <a:pt x="8" y="41"/>
                      <a:pt x="8" y="41"/>
                      <a:pt x="8" y="41"/>
                    </a:cubicBezTo>
                    <a:cubicBezTo>
                      <a:pt x="48" y="1"/>
                      <a:pt x="48" y="1"/>
                      <a:pt x="48" y="1"/>
                    </a:cubicBezTo>
                    <a:cubicBezTo>
                      <a:pt x="48" y="0"/>
                      <a:pt x="47" y="0"/>
                      <a:pt x="46"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1" name="Freeform 96">
                <a:extLst>
                  <a:ext uri="{FF2B5EF4-FFF2-40B4-BE49-F238E27FC236}">
                    <a16:creationId xmlns:a16="http://schemas.microsoft.com/office/drawing/2014/main" id="{788166C1-47B2-424C-AD2C-89B43D78A7FB}"/>
                  </a:ext>
                </a:extLst>
              </p:cNvPr>
              <p:cNvSpPr>
                <a:spLocks noEditPoints="1"/>
              </p:cNvSpPr>
              <p:nvPr/>
            </p:nvSpPr>
            <p:spPr bwMode="auto">
              <a:xfrm>
                <a:off x="3978275" y="2781301"/>
                <a:ext cx="555625" cy="255588"/>
              </a:xfrm>
              <a:custGeom>
                <a:avLst/>
                <a:gdLst>
                  <a:gd name="T0" fmla="*/ 48 w 148"/>
                  <a:gd name="T1" fmla="*/ 42 h 68"/>
                  <a:gd name="T2" fmla="*/ 9 w 148"/>
                  <a:gd name="T3" fmla="*/ 52 h 68"/>
                  <a:gd name="T4" fmla="*/ 9 w 148"/>
                  <a:gd name="T5" fmla="*/ 52 h 68"/>
                  <a:gd name="T6" fmla="*/ 49 w 148"/>
                  <a:gd name="T7" fmla="*/ 42 h 68"/>
                  <a:gd name="T8" fmla="*/ 100 w 148"/>
                  <a:gd name="T9" fmla="*/ 63 h 68"/>
                  <a:gd name="T10" fmla="*/ 105 w 148"/>
                  <a:gd name="T11" fmla="*/ 68 h 68"/>
                  <a:gd name="T12" fmla="*/ 99 w 148"/>
                  <a:gd name="T13" fmla="*/ 63 h 68"/>
                  <a:gd name="T14" fmla="*/ 48 w 148"/>
                  <a:gd name="T15" fmla="*/ 42 h 68"/>
                  <a:gd name="T16" fmla="*/ 89 w 148"/>
                  <a:gd name="T17" fmla="*/ 0 h 68"/>
                  <a:gd name="T18" fmla="*/ 66 w 148"/>
                  <a:gd name="T19" fmla="*/ 0 h 68"/>
                  <a:gd name="T20" fmla="*/ 65 w 148"/>
                  <a:gd name="T21" fmla="*/ 3 h 68"/>
                  <a:gd name="T22" fmla="*/ 58 w 148"/>
                  <a:gd name="T23" fmla="*/ 26 h 68"/>
                  <a:gd name="T24" fmla="*/ 43 w 148"/>
                  <a:gd name="T25" fmla="*/ 32 h 68"/>
                  <a:gd name="T26" fmla="*/ 16 w 148"/>
                  <a:gd name="T27" fmla="*/ 21 h 68"/>
                  <a:gd name="T28" fmla="*/ 0 w 148"/>
                  <a:gd name="T29" fmla="*/ 36 h 68"/>
                  <a:gd name="T30" fmla="*/ 16 w 148"/>
                  <a:gd name="T31" fmla="*/ 21 h 68"/>
                  <a:gd name="T32" fmla="*/ 43 w 148"/>
                  <a:gd name="T33" fmla="*/ 32 h 68"/>
                  <a:gd name="T34" fmla="*/ 58 w 148"/>
                  <a:gd name="T35" fmla="*/ 26 h 68"/>
                  <a:gd name="T36" fmla="*/ 65 w 148"/>
                  <a:gd name="T37" fmla="*/ 3 h 68"/>
                  <a:gd name="T38" fmla="*/ 66 w 148"/>
                  <a:gd name="T39" fmla="*/ 0 h 68"/>
                  <a:gd name="T40" fmla="*/ 89 w 148"/>
                  <a:gd name="T41" fmla="*/ 0 h 68"/>
                  <a:gd name="T42" fmla="*/ 99 w 148"/>
                  <a:gd name="T43" fmla="*/ 26 h 68"/>
                  <a:gd name="T44" fmla="*/ 114 w 148"/>
                  <a:gd name="T45" fmla="*/ 32 h 68"/>
                  <a:gd name="T46" fmla="*/ 137 w 148"/>
                  <a:gd name="T47" fmla="*/ 21 h 68"/>
                  <a:gd name="T48" fmla="*/ 140 w 148"/>
                  <a:gd name="T49" fmla="*/ 20 h 68"/>
                  <a:gd name="T50" fmla="*/ 148 w 148"/>
                  <a:gd name="T51" fmla="*/ 28 h 68"/>
                  <a:gd name="T52" fmla="*/ 139 w 148"/>
                  <a:gd name="T53" fmla="*/ 19 h 68"/>
                  <a:gd name="T54" fmla="*/ 136 w 148"/>
                  <a:gd name="T55" fmla="*/ 21 h 68"/>
                  <a:gd name="T56" fmla="*/ 114 w 148"/>
                  <a:gd name="T57" fmla="*/ 32 h 68"/>
                  <a:gd name="T58" fmla="*/ 99 w 148"/>
                  <a:gd name="T59" fmla="*/ 26 h 68"/>
                  <a:gd name="T60" fmla="*/ 89 w 148"/>
                  <a:gd name="T6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8" h="68">
                    <a:moveTo>
                      <a:pt x="48" y="42"/>
                    </a:moveTo>
                    <a:cubicBezTo>
                      <a:pt x="34" y="42"/>
                      <a:pt x="21" y="45"/>
                      <a:pt x="9" y="52"/>
                    </a:cubicBezTo>
                    <a:cubicBezTo>
                      <a:pt x="9" y="52"/>
                      <a:pt x="9" y="52"/>
                      <a:pt x="9" y="52"/>
                    </a:cubicBezTo>
                    <a:cubicBezTo>
                      <a:pt x="22" y="45"/>
                      <a:pt x="35" y="42"/>
                      <a:pt x="49" y="42"/>
                    </a:cubicBezTo>
                    <a:cubicBezTo>
                      <a:pt x="68" y="43"/>
                      <a:pt x="86" y="50"/>
                      <a:pt x="100" y="63"/>
                    </a:cubicBezTo>
                    <a:cubicBezTo>
                      <a:pt x="102" y="65"/>
                      <a:pt x="103" y="66"/>
                      <a:pt x="105" y="68"/>
                    </a:cubicBezTo>
                    <a:cubicBezTo>
                      <a:pt x="103" y="66"/>
                      <a:pt x="101" y="64"/>
                      <a:pt x="99" y="63"/>
                    </a:cubicBezTo>
                    <a:cubicBezTo>
                      <a:pt x="85" y="50"/>
                      <a:pt x="67" y="43"/>
                      <a:pt x="48" y="42"/>
                    </a:cubicBezTo>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16" y="21"/>
                      <a:pt x="16" y="21"/>
                      <a:pt x="16" y="21"/>
                    </a:cubicBezTo>
                    <a:cubicBezTo>
                      <a:pt x="43" y="32"/>
                      <a:pt x="43" y="32"/>
                      <a:pt x="43" y="32"/>
                    </a:cubicBezTo>
                    <a:cubicBezTo>
                      <a:pt x="58" y="26"/>
                      <a:pt x="58" y="26"/>
                      <a:pt x="58" y="26"/>
                    </a:cubicBezTo>
                    <a:cubicBezTo>
                      <a:pt x="65" y="3"/>
                      <a:pt x="65" y="3"/>
                      <a:pt x="65" y="3"/>
                    </a:cubicBezTo>
                    <a:cubicBezTo>
                      <a:pt x="66" y="0"/>
                      <a:pt x="66" y="0"/>
                      <a:pt x="66" y="0"/>
                    </a:cubicBezTo>
                    <a:cubicBezTo>
                      <a:pt x="89" y="0"/>
                      <a:pt x="89" y="0"/>
                      <a:pt x="89" y="0"/>
                    </a:cubicBezTo>
                    <a:cubicBezTo>
                      <a:pt x="99" y="26"/>
                      <a:pt x="99" y="26"/>
                      <a:pt x="99" y="26"/>
                    </a:cubicBezTo>
                    <a:cubicBezTo>
                      <a:pt x="114" y="32"/>
                      <a:pt x="114" y="32"/>
                      <a:pt x="114" y="32"/>
                    </a:cubicBezTo>
                    <a:cubicBezTo>
                      <a:pt x="137" y="21"/>
                      <a:pt x="137" y="21"/>
                      <a:pt x="137" y="21"/>
                    </a:cubicBezTo>
                    <a:cubicBezTo>
                      <a:pt x="140" y="20"/>
                      <a:pt x="140" y="20"/>
                      <a:pt x="140" y="20"/>
                    </a:cubicBezTo>
                    <a:cubicBezTo>
                      <a:pt x="148" y="28"/>
                      <a:pt x="148" y="28"/>
                      <a:pt x="148" y="28"/>
                    </a:cubicBezTo>
                    <a:cubicBezTo>
                      <a:pt x="139" y="19"/>
                      <a:pt x="139" y="19"/>
                      <a:pt x="139" y="19"/>
                    </a:cubicBezTo>
                    <a:cubicBezTo>
                      <a:pt x="136" y="21"/>
                      <a:pt x="136" y="21"/>
                      <a:pt x="136" y="21"/>
                    </a:cubicBezTo>
                    <a:cubicBezTo>
                      <a:pt x="114" y="32"/>
                      <a:pt x="114" y="32"/>
                      <a:pt x="114" y="32"/>
                    </a:cubicBezTo>
                    <a:cubicBezTo>
                      <a:pt x="99" y="26"/>
                      <a:pt x="99" y="26"/>
                      <a:pt x="99" y="26"/>
                    </a:cubicBezTo>
                    <a:cubicBezTo>
                      <a:pt x="89" y="0"/>
                      <a:pt x="89" y="0"/>
                      <a:pt x="89"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2" name="Freeform 97">
                <a:extLst>
                  <a:ext uri="{FF2B5EF4-FFF2-40B4-BE49-F238E27FC236}">
                    <a16:creationId xmlns:a16="http://schemas.microsoft.com/office/drawing/2014/main" id="{2F05DD5D-39B2-4873-8DFE-AC8560BA53AB}"/>
                  </a:ext>
                </a:extLst>
              </p:cNvPr>
              <p:cNvSpPr>
                <a:spLocks/>
              </p:cNvSpPr>
              <p:nvPr/>
            </p:nvSpPr>
            <p:spPr bwMode="auto">
              <a:xfrm>
                <a:off x="3978275" y="2781301"/>
                <a:ext cx="555625" cy="258763"/>
              </a:xfrm>
              <a:custGeom>
                <a:avLst/>
                <a:gdLst>
                  <a:gd name="T0" fmla="*/ 89 w 148"/>
                  <a:gd name="T1" fmla="*/ 0 h 69"/>
                  <a:gd name="T2" fmla="*/ 66 w 148"/>
                  <a:gd name="T3" fmla="*/ 0 h 69"/>
                  <a:gd name="T4" fmla="*/ 65 w 148"/>
                  <a:gd name="T5" fmla="*/ 3 h 69"/>
                  <a:gd name="T6" fmla="*/ 58 w 148"/>
                  <a:gd name="T7" fmla="*/ 26 h 69"/>
                  <a:gd name="T8" fmla="*/ 43 w 148"/>
                  <a:gd name="T9" fmla="*/ 32 h 69"/>
                  <a:gd name="T10" fmla="*/ 16 w 148"/>
                  <a:gd name="T11" fmla="*/ 21 h 69"/>
                  <a:gd name="T12" fmla="*/ 0 w 148"/>
                  <a:gd name="T13" fmla="*/ 36 h 69"/>
                  <a:gd name="T14" fmla="*/ 2 w 148"/>
                  <a:gd name="T15" fmla="*/ 39 h 69"/>
                  <a:gd name="T16" fmla="*/ 9 w 148"/>
                  <a:gd name="T17" fmla="*/ 52 h 69"/>
                  <a:gd name="T18" fmla="*/ 48 w 148"/>
                  <a:gd name="T19" fmla="*/ 42 h 69"/>
                  <a:gd name="T20" fmla="*/ 99 w 148"/>
                  <a:gd name="T21" fmla="*/ 63 h 69"/>
                  <a:gd name="T22" fmla="*/ 105 w 148"/>
                  <a:gd name="T23" fmla="*/ 68 h 69"/>
                  <a:gd name="T24" fmla="*/ 107 w 148"/>
                  <a:gd name="T25" fmla="*/ 69 h 69"/>
                  <a:gd name="T26" fmla="*/ 148 w 148"/>
                  <a:gd name="T27" fmla="*/ 28 h 69"/>
                  <a:gd name="T28" fmla="*/ 140 w 148"/>
                  <a:gd name="T29" fmla="*/ 20 h 69"/>
                  <a:gd name="T30" fmla="*/ 137 w 148"/>
                  <a:gd name="T31" fmla="*/ 21 h 69"/>
                  <a:gd name="T32" fmla="*/ 114 w 148"/>
                  <a:gd name="T33" fmla="*/ 32 h 69"/>
                  <a:gd name="T34" fmla="*/ 99 w 148"/>
                  <a:gd name="T35" fmla="*/ 26 h 69"/>
                  <a:gd name="T36" fmla="*/ 89 w 148"/>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8" h="69">
                    <a:moveTo>
                      <a:pt x="89" y="0"/>
                    </a:moveTo>
                    <a:cubicBezTo>
                      <a:pt x="66" y="0"/>
                      <a:pt x="66" y="0"/>
                      <a:pt x="66" y="0"/>
                    </a:cubicBezTo>
                    <a:cubicBezTo>
                      <a:pt x="65" y="3"/>
                      <a:pt x="65" y="3"/>
                      <a:pt x="65" y="3"/>
                    </a:cubicBezTo>
                    <a:cubicBezTo>
                      <a:pt x="58" y="26"/>
                      <a:pt x="58" y="26"/>
                      <a:pt x="58" y="26"/>
                    </a:cubicBezTo>
                    <a:cubicBezTo>
                      <a:pt x="43" y="32"/>
                      <a:pt x="43" y="32"/>
                      <a:pt x="43" y="32"/>
                    </a:cubicBezTo>
                    <a:cubicBezTo>
                      <a:pt x="16" y="21"/>
                      <a:pt x="16" y="21"/>
                      <a:pt x="16" y="21"/>
                    </a:cubicBezTo>
                    <a:cubicBezTo>
                      <a:pt x="0" y="36"/>
                      <a:pt x="0" y="36"/>
                      <a:pt x="0" y="36"/>
                    </a:cubicBezTo>
                    <a:cubicBezTo>
                      <a:pt x="2" y="39"/>
                      <a:pt x="2" y="39"/>
                      <a:pt x="2" y="39"/>
                    </a:cubicBezTo>
                    <a:cubicBezTo>
                      <a:pt x="9" y="52"/>
                      <a:pt x="9" y="52"/>
                      <a:pt x="9" y="52"/>
                    </a:cubicBezTo>
                    <a:cubicBezTo>
                      <a:pt x="21" y="45"/>
                      <a:pt x="34" y="42"/>
                      <a:pt x="48" y="42"/>
                    </a:cubicBezTo>
                    <a:cubicBezTo>
                      <a:pt x="67" y="43"/>
                      <a:pt x="85" y="50"/>
                      <a:pt x="99" y="63"/>
                    </a:cubicBezTo>
                    <a:cubicBezTo>
                      <a:pt x="101" y="64"/>
                      <a:pt x="103" y="66"/>
                      <a:pt x="105" y="68"/>
                    </a:cubicBezTo>
                    <a:cubicBezTo>
                      <a:pt x="106" y="68"/>
                      <a:pt x="106" y="68"/>
                      <a:pt x="107" y="69"/>
                    </a:cubicBezTo>
                    <a:cubicBezTo>
                      <a:pt x="148" y="28"/>
                      <a:pt x="148" y="28"/>
                      <a:pt x="148" y="28"/>
                    </a:cubicBezTo>
                    <a:cubicBezTo>
                      <a:pt x="140" y="20"/>
                      <a:pt x="140" y="20"/>
                      <a:pt x="140" y="20"/>
                    </a:cubicBezTo>
                    <a:cubicBezTo>
                      <a:pt x="137" y="21"/>
                      <a:pt x="137" y="21"/>
                      <a:pt x="137" y="21"/>
                    </a:cubicBezTo>
                    <a:cubicBezTo>
                      <a:pt x="114" y="32"/>
                      <a:pt x="114" y="32"/>
                      <a:pt x="114" y="32"/>
                    </a:cubicBezTo>
                    <a:cubicBezTo>
                      <a:pt x="99" y="26"/>
                      <a:pt x="99" y="26"/>
                      <a:pt x="99" y="26"/>
                    </a:cubicBezTo>
                    <a:cubicBezTo>
                      <a:pt x="89" y="0"/>
                      <a:pt x="89" y="0"/>
                      <a:pt x="89" y="0"/>
                    </a:cubicBezTo>
                  </a:path>
                </a:pathLst>
              </a:custGeom>
              <a:solidFill>
                <a:srgbClr val="9292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04" name="Rectangle: Rounded Corners 203">
              <a:extLst>
                <a:ext uri="{FF2B5EF4-FFF2-40B4-BE49-F238E27FC236}">
                  <a16:creationId xmlns:a16="http://schemas.microsoft.com/office/drawing/2014/main" id="{24ECF78B-A633-47D8-8018-C2306178FB9F}"/>
                </a:ext>
              </a:extLst>
            </p:cNvPr>
            <p:cNvSpPr/>
            <p:nvPr/>
          </p:nvSpPr>
          <p:spPr bwMode="auto">
            <a:xfrm>
              <a:off x="2911880" y="2622692"/>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05" name="Group 204">
              <a:extLst>
                <a:ext uri="{FF2B5EF4-FFF2-40B4-BE49-F238E27FC236}">
                  <a16:creationId xmlns:a16="http://schemas.microsoft.com/office/drawing/2014/main" id="{AAA512DD-16FF-467E-B781-2F70408677FF}"/>
                </a:ext>
              </a:extLst>
            </p:cNvPr>
            <p:cNvGrpSpPr/>
            <p:nvPr/>
          </p:nvGrpSpPr>
          <p:grpSpPr>
            <a:xfrm>
              <a:off x="2915340" y="2507238"/>
              <a:ext cx="452260" cy="417074"/>
              <a:chOff x="7989965" y="5173839"/>
              <a:chExt cx="308230" cy="284249"/>
            </a:xfrm>
          </p:grpSpPr>
          <p:sp>
            <p:nvSpPr>
              <p:cNvPr id="238" name="Rectangle 237">
                <a:extLst>
                  <a:ext uri="{FF2B5EF4-FFF2-40B4-BE49-F238E27FC236}">
                    <a16:creationId xmlns:a16="http://schemas.microsoft.com/office/drawing/2014/main" id="{0DDB70BF-714B-49B8-BAB3-EBC47FCDE5C3}"/>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39" name="Group 238">
                <a:extLst>
                  <a:ext uri="{FF2B5EF4-FFF2-40B4-BE49-F238E27FC236}">
                    <a16:creationId xmlns:a16="http://schemas.microsoft.com/office/drawing/2014/main" id="{D182D6D5-AD49-493E-8F6E-4D011621362B}"/>
                  </a:ext>
                </a:extLst>
              </p:cNvPr>
              <p:cNvGrpSpPr/>
              <p:nvPr/>
            </p:nvGrpSpPr>
            <p:grpSpPr>
              <a:xfrm>
                <a:off x="7989965" y="5173839"/>
                <a:ext cx="308230" cy="284249"/>
                <a:chOff x="7875624" y="5410159"/>
                <a:chExt cx="308230" cy="284249"/>
              </a:xfrm>
            </p:grpSpPr>
            <p:sp>
              <p:nvSpPr>
                <p:cNvPr id="240" name="Freeform 17">
                  <a:extLst>
                    <a:ext uri="{FF2B5EF4-FFF2-40B4-BE49-F238E27FC236}">
                      <a16:creationId xmlns:a16="http://schemas.microsoft.com/office/drawing/2014/main" id="{26AAC373-9353-4E30-A006-51D65939591F}"/>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41" name="Group 240">
                  <a:extLst>
                    <a:ext uri="{FF2B5EF4-FFF2-40B4-BE49-F238E27FC236}">
                      <a16:creationId xmlns:a16="http://schemas.microsoft.com/office/drawing/2014/main" id="{665CEFB0-7C3F-45B0-B278-05101D09EC21}"/>
                    </a:ext>
                  </a:extLst>
                </p:cNvPr>
                <p:cNvGrpSpPr/>
                <p:nvPr/>
              </p:nvGrpSpPr>
              <p:grpSpPr>
                <a:xfrm>
                  <a:off x="7875624" y="5410159"/>
                  <a:ext cx="308230" cy="284249"/>
                  <a:chOff x="7875624" y="5410159"/>
                  <a:chExt cx="308230" cy="284249"/>
                </a:xfrm>
              </p:grpSpPr>
              <p:sp>
                <p:nvSpPr>
                  <p:cNvPr id="242" name="Freeform 15">
                    <a:extLst>
                      <a:ext uri="{FF2B5EF4-FFF2-40B4-BE49-F238E27FC236}">
                        <a16:creationId xmlns:a16="http://schemas.microsoft.com/office/drawing/2014/main" id="{C9712B8D-65AB-4E3D-91C0-D81297D4DCB9}"/>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43" name="Freeform 16">
                    <a:extLst>
                      <a:ext uri="{FF2B5EF4-FFF2-40B4-BE49-F238E27FC236}">
                        <a16:creationId xmlns:a16="http://schemas.microsoft.com/office/drawing/2014/main" id="{16C5D679-C6D3-42CB-BDCE-B6B2F67A4526}"/>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44" name="Freeform 19">
                    <a:extLst>
                      <a:ext uri="{FF2B5EF4-FFF2-40B4-BE49-F238E27FC236}">
                        <a16:creationId xmlns:a16="http://schemas.microsoft.com/office/drawing/2014/main" id="{29DCF43B-CBFF-4D01-8D56-D417B9063E35}"/>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06" name="Straight Arrow Connector 205">
              <a:extLst>
                <a:ext uri="{FF2B5EF4-FFF2-40B4-BE49-F238E27FC236}">
                  <a16:creationId xmlns:a16="http://schemas.microsoft.com/office/drawing/2014/main" id="{D540B51D-FA8E-46F9-80D4-BB1C59915D15}"/>
                </a:ext>
              </a:extLst>
            </p:cNvPr>
            <p:cNvCxnSpPr>
              <a:cxnSpLocks/>
            </p:cNvCxnSpPr>
            <p:nvPr/>
          </p:nvCxnSpPr>
          <p:spPr>
            <a:xfrm>
              <a:off x="248460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7" name="Rectangle 107">
              <a:extLst>
                <a:ext uri="{FF2B5EF4-FFF2-40B4-BE49-F238E27FC236}">
                  <a16:creationId xmlns:a16="http://schemas.microsoft.com/office/drawing/2014/main" id="{149F382D-C877-4F86-9BF9-B9645FA9B0FF}"/>
                </a:ext>
              </a:extLst>
            </p:cNvPr>
            <p:cNvSpPr>
              <a:spLocks noChangeArrowheads="1"/>
            </p:cNvSpPr>
            <p:nvPr/>
          </p:nvSpPr>
          <p:spPr bwMode="auto">
            <a:xfrm>
              <a:off x="3932710" y="3032363"/>
              <a:ext cx="5961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08" name="Rectangle 108">
              <a:extLst>
                <a:ext uri="{FF2B5EF4-FFF2-40B4-BE49-F238E27FC236}">
                  <a16:creationId xmlns:a16="http://schemas.microsoft.com/office/drawing/2014/main" id="{120A336F-E03B-4119-B07A-3C95195674D3}"/>
                </a:ext>
              </a:extLst>
            </p:cNvPr>
            <p:cNvSpPr>
              <a:spLocks noChangeArrowheads="1"/>
            </p:cNvSpPr>
            <p:nvPr/>
          </p:nvSpPr>
          <p:spPr bwMode="auto">
            <a:xfrm>
              <a:off x="4021684"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09" name="Rectangle 109">
              <a:extLst>
                <a:ext uri="{FF2B5EF4-FFF2-40B4-BE49-F238E27FC236}">
                  <a16:creationId xmlns:a16="http://schemas.microsoft.com/office/drawing/2014/main" id="{F6747940-BB3F-4DCD-A498-24A6938358EF}"/>
                </a:ext>
              </a:extLst>
            </p:cNvPr>
            <p:cNvSpPr>
              <a:spLocks noChangeArrowheads="1"/>
            </p:cNvSpPr>
            <p:nvPr/>
          </p:nvSpPr>
          <p:spPr bwMode="auto">
            <a:xfrm>
              <a:off x="4112438" y="3032363"/>
              <a:ext cx="6050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0" name="Rectangle 110">
              <a:extLst>
                <a:ext uri="{FF2B5EF4-FFF2-40B4-BE49-F238E27FC236}">
                  <a16:creationId xmlns:a16="http://schemas.microsoft.com/office/drawing/2014/main" id="{62117E98-C1D0-47B8-903D-509FC6B295ED}"/>
                </a:ext>
              </a:extLst>
            </p:cNvPr>
            <p:cNvSpPr>
              <a:spLocks noChangeArrowheads="1"/>
            </p:cNvSpPr>
            <p:nvPr/>
          </p:nvSpPr>
          <p:spPr bwMode="auto">
            <a:xfrm>
              <a:off x="4202301" y="3032363"/>
              <a:ext cx="61393" cy="6050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1" name="Rectangle 111">
              <a:extLst>
                <a:ext uri="{FF2B5EF4-FFF2-40B4-BE49-F238E27FC236}">
                  <a16:creationId xmlns:a16="http://schemas.microsoft.com/office/drawing/2014/main" id="{B22570CA-ED76-42CA-AD5D-EB978B58C413}"/>
                </a:ext>
              </a:extLst>
            </p:cNvPr>
            <p:cNvSpPr>
              <a:spLocks noChangeArrowheads="1"/>
            </p:cNvSpPr>
            <p:nvPr/>
          </p:nvSpPr>
          <p:spPr bwMode="auto">
            <a:xfrm>
              <a:off x="3932710" y="3123117"/>
              <a:ext cx="5961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2" name="Rectangle 112">
              <a:extLst>
                <a:ext uri="{FF2B5EF4-FFF2-40B4-BE49-F238E27FC236}">
                  <a16:creationId xmlns:a16="http://schemas.microsoft.com/office/drawing/2014/main" id="{E838F505-A181-4793-9E29-9916A474A723}"/>
                </a:ext>
              </a:extLst>
            </p:cNvPr>
            <p:cNvSpPr>
              <a:spLocks noChangeArrowheads="1"/>
            </p:cNvSpPr>
            <p:nvPr/>
          </p:nvSpPr>
          <p:spPr bwMode="auto">
            <a:xfrm>
              <a:off x="4021684"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3" name="Rectangle 113">
              <a:extLst>
                <a:ext uri="{FF2B5EF4-FFF2-40B4-BE49-F238E27FC236}">
                  <a16:creationId xmlns:a16="http://schemas.microsoft.com/office/drawing/2014/main" id="{8733C8FE-262B-4301-9332-327D7ABA1537}"/>
                </a:ext>
              </a:extLst>
            </p:cNvPr>
            <p:cNvSpPr>
              <a:spLocks noChangeArrowheads="1"/>
            </p:cNvSpPr>
            <p:nvPr/>
          </p:nvSpPr>
          <p:spPr bwMode="auto">
            <a:xfrm>
              <a:off x="4112438" y="312311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4" name="Rectangle 114">
              <a:extLst>
                <a:ext uri="{FF2B5EF4-FFF2-40B4-BE49-F238E27FC236}">
                  <a16:creationId xmlns:a16="http://schemas.microsoft.com/office/drawing/2014/main" id="{1924797D-B227-4407-A603-EBE5BF808ED1}"/>
                </a:ext>
              </a:extLst>
            </p:cNvPr>
            <p:cNvSpPr>
              <a:spLocks noChangeArrowheads="1"/>
            </p:cNvSpPr>
            <p:nvPr/>
          </p:nvSpPr>
          <p:spPr bwMode="auto">
            <a:xfrm>
              <a:off x="4202301" y="312311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5" name="Rectangle 115">
              <a:extLst>
                <a:ext uri="{FF2B5EF4-FFF2-40B4-BE49-F238E27FC236}">
                  <a16:creationId xmlns:a16="http://schemas.microsoft.com/office/drawing/2014/main" id="{FC23948C-9547-4E80-B6A4-3D55F7CFA9F1}"/>
                </a:ext>
              </a:extLst>
            </p:cNvPr>
            <p:cNvSpPr>
              <a:spLocks noChangeArrowheads="1"/>
            </p:cNvSpPr>
            <p:nvPr/>
          </p:nvSpPr>
          <p:spPr bwMode="auto">
            <a:xfrm>
              <a:off x="3152342" y="3024344"/>
              <a:ext cx="5872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6" name="Rectangle 116">
              <a:extLst>
                <a:ext uri="{FF2B5EF4-FFF2-40B4-BE49-F238E27FC236}">
                  <a16:creationId xmlns:a16="http://schemas.microsoft.com/office/drawing/2014/main" id="{9F86A5CD-7F32-42E4-8319-FA3079E3FB5A}"/>
                </a:ext>
              </a:extLst>
            </p:cNvPr>
            <p:cNvSpPr>
              <a:spLocks noChangeArrowheads="1"/>
            </p:cNvSpPr>
            <p:nvPr/>
          </p:nvSpPr>
          <p:spPr bwMode="auto">
            <a:xfrm>
              <a:off x="3286692" y="2938039"/>
              <a:ext cx="5961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7" name="Rectangle 117">
              <a:extLst>
                <a:ext uri="{FF2B5EF4-FFF2-40B4-BE49-F238E27FC236}">
                  <a16:creationId xmlns:a16="http://schemas.microsoft.com/office/drawing/2014/main" id="{2B7806E9-CF89-4359-9BB2-398A54D52823}"/>
                </a:ext>
              </a:extLst>
            </p:cNvPr>
            <p:cNvSpPr>
              <a:spLocks noChangeArrowheads="1"/>
            </p:cNvSpPr>
            <p:nvPr/>
          </p:nvSpPr>
          <p:spPr bwMode="auto">
            <a:xfrm>
              <a:off x="3346306" y="3050147"/>
              <a:ext cx="5872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8" name="Rectangle 118">
              <a:extLst>
                <a:ext uri="{FF2B5EF4-FFF2-40B4-BE49-F238E27FC236}">
                  <a16:creationId xmlns:a16="http://schemas.microsoft.com/office/drawing/2014/main" id="{97A00A7F-D1DF-4F0A-AD2A-4F7398F847F2}"/>
                </a:ext>
              </a:extLst>
            </p:cNvPr>
            <p:cNvSpPr>
              <a:spLocks noChangeArrowheads="1"/>
            </p:cNvSpPr>
            <p:nvPr/>
          </p:nvSpPr>
          <p:spPr bwMode="auto">
            <a:xfrm>
              <a:off x="3421933" y="2965621"/>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9" name="Rectangle 119">
              <a:extLst>
                <a:ext uri="{FF2B5EF4-FFF2-40B4-BE49-F238E27FC236}">
                  <a16:creationId xmlns:a16="http://schemas.microsoft.com/office/drawing/2014/main" id="{A8F8B8CC-A329-45B8-98B7-0601D7E86928}"/>
                </a:ext>
              </a:extLst>
            </p:cNvPr>
            <p:cNvSpPr>
              <a:spLocks noChangeArrowheads="1"/>
            </p:cNvSpPr>
            <p:nvPr/>
          </p:nvSpPr>
          <p:spPr bwMode="auto">
            <a:xfrm>
              <a:off x="3090949" y="3151577"/>
              <a:ext cx="6139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0" name="Rectangle 120">
              <a:extLst>
                <a:ext uri="{FF2B5EF4-FFF2-40B4-BE49-F238E27FC236}">
                  <a16:creationId xmlns:a16="http://schemas.microsoft.com/office/drawing/2014/main" id="{1AE88229-A720-434A-8E51-E7C5999F1B1C}"/>
                </a:ext>
              </a:extLst>
            </p:cNvPr>
            <p:cNvSpPr>
              <a:spLocks noChangeArrowheads="1"/>
            </p:cNvSpPr>
            <p:nvPr/>
          </p:nvSpPr>
          <p:spPr bwMode="auto">
            <a:xfrm>
              <a:off x="3240426" y="3113319"/>
              <a:ext cx="61393" cy="6139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1" name="Rectangle 121">
              <a:extLst>
                <a:ext uri="{FF2B5EF4-FFF2-40B4-BE49-F238E27FC236}">
                  <a16:creationId xmlns:a16="http://schemas.microsoft.com/office/drawing/2014/main" id="{37AA3FD0-4D98-4271-AAB3-F0EEF2F53421}"/>
                </a:ext>
              </a:extLst>
            </p:cNvPr>
            <p:cNvSpPr>
              <a:spLocks noChangeArrowheads="1"/>
            </p:cNvSpPr>
            <p:nvPr/>
          </p:nvSpPr>
          <p:spPr bwMode="auto">
            <a:xfrm>
              <a:off x="3331180" y="3227206"/>
              <a:ext cx="61393" cy="5961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2" name="Rectangle 122">
              <a:extLst>
                <a:ext uri="{FF2B5EF4-FFF2-40B4-BE49-F238E27FC236}">
                  <a16:creationId xmlns:a16="http://schemas.microsoft.com/office/drawing/2014/main" id="{D0650B40-90F4-4B95-9B8D-789F567327D3}"/>
                </a:ext>
              </a:extLst>
            </p:cNvPr>
            <p:cNvSpPr>
              <a:spLocks noChangeArrowheads="1"/>
            </p:cNvSpPr>
            <p:nvPr/>
          </p:nvSpPr>
          <p:spPr bwMode="auto">
            <a:xfrm>
              <a:off x="3421933" y="3151577"/>
              <a:ext cx="60503" cy="58723"/>
            </a:xfrm>
            <a:prstGeom prst="rect">
              <a:avLst/>
            </a:prstGeom>
            <a:solidFill>
              <a:schemeClr val="accent1"/>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3" name="Rectangle: Rounded Corners 222">
              <a:extLst>
                <a:ext uri="{FF2B5EF4-FFF2-40B4-BE49-F238E27FC236}">
                  <a16:creationId xmlns:a16="http://schemas.microsoft.com/office/drawing/2014/main" id="{9795A5FB-3DBC-41FA-9C28-D332016DBEB9}"/>
                </a:ext>
              </a:extLst>
            </p:cNvPr>
            <p:cNvSpPr/>
            <p:nvPr/>
          </p:nvSpPr>
          <p:spPr bwMode="auto">
            <a:xfrm>
              <a:off x="4904796" y="2614512"/>
              <a:ext cx="974859" cy="974190"/>
            </a:xfrm>
            <a:prstGeom prst="roundRect">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4" name="Straight Arrow Connector 223">
              <a:extLst>
                <a:ext uri="{FF2B5EF4-FFF2-40B4-BE49-F238E27FC236}">
                  <a16:creationId xmlns:a16="http://schemas.microsoft.com/office/drawing/2014/main" id="{64433497-0B8B-43AE-A741-488247EFF137}"/>
                </a:ext>
              </a:extLst>
            </p:cNvPr>
            <p:cNvCxnSpPr>
              <a:cxnSpLocks/>
            </p:cNvCxnSpPr>
            <p:nvPr/>
          </p:nvCxnSpPr>
          <p:spPr>
            <a:xfrm>
              <a:off x="3518636"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F2E8028A-223A-4574-9E7E-6E4E4E3CD4AD}"/>
                </a:ext>
              </a:extLst>
            </p:cNvPr>
            <p:cNvCxnSpPr>
              <a:cxnSpLocks/>
            </p:cNvCxnSpPr>
            <p:nvPr/>
          </p:nvCxnSpPr>
          <p:spPr>
            <a:xfrm>
              <a:off x="4463269" y="3104905"/>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26" name="Group 225">
              <a:extLst>
                <a:ext uri="{FF2B5EF4-FFF2-40B4-BE49-F238E27FC236}">
                  <a16:creationId xmlns:a16="http://schemas.microsoft.com/office/drawing/2014/main" id="{13959D91-614B-4679-B990-7B9203009496}"/>
                </a:ext>
              </a:extLst>
            </p:cNvPr>
            <p:cNvGrpSpPr/>
            <p:nvPr/>
          </p:nvGrpSpPr>
          <p:grpSpPr>
            <a:xfrm>
              <a:off x="5171015" y="2808587"/>
              <a:ext cx="442397" cy="586047"/>
              <a:chOff x="9212263" y="2652713"/>
              <a:chExt cx="796925" cy="1055688"/>
            </a:xfrm>
          </p:grpSpPr>
          <p:sp>
            <p:nvSpPr>
              <p:cNvPr id="229" name="Freeform 98">
                <a:extLst>
                  <a:ext uri="{FF2B5EF4-FFF2-40B4-BE49-F238E27FC236}">
                    <a16:creationId xmlns:a16="http://schemas.microsoft.com/office/drawing/2014/main" id="{33DAEEE6-E660-4AF8-9225-41A1BD940D56}"/>
                  </a:ext>
                </a:extLst>
              </p:cNvPr>
              <p:cNvSpPr>
                <a:spLocks/>
              </p:cNvSpPr>
              <p:nvPr/>
            </p:nvSpPr>
            <p:spPr bwMode="auto">
              <a:xfrm>
                <a:off x="9212263" y="2795588"/>
                <a:ext cx="398463" cy="912813"/>
              </a:xfrm>
              <a:custGeom>
                <a:avLst/>
                <a:gdLst>
                  <a:gd name="T0" fmla="*/ 0 w 106"/>
                  <a:gd name="T1" fmla="*/ 0 h 242"/>
                  <a:gd name="T2" fmla="*/ 0 w 106"/>
                  <a:gd name="T3" fmla="*/ 204 h 242"/>
                  <a:gd name="T4" fmla="*/ 106 w 106"/>
                  <a:gd name="T5" fmla="*/ 242 h 242"/>
                  <a:gd name="T6" fmla="*/ 106 w 106"/>
                  <a:gd name="T7" fmla="*/ 0 h 242"/>
                  <a:gd name="T8" fmla="*/ 0 w 106"/>
                  <a:gd name="T9" fmla="*/ 0 h 242"/>
                </a:gdLst>
                <a:ahLst/>
                <a:cxnLst>
                  <a:cxn ang="0">
                    <a:pos x="T0" y="T1"/>
                  </a:cxn>
                  <a:cxn ang="0">
                    <a:pos x="T2" y="T3"/>
                  </a:cxn>
                  <a:cxn ang="0">
                    <a:pos x="T4" y="T5"/>
                  </a:cxn>
                  <a:cxn ang="0">
                    <a:pos x="T6" y="T7"/>
                  </a:cxn>
                  <a:cxn ang="0">
                    <a:pos x="T8" y="T9"/>
                  </a:cxn>
                </a:cxnLst>
                <a:rect l="0" t="0" r="r" b="b"/>
                <a:pathLst>
                  <a:path w="106" h="242">
                    <a:moveTo>
                      <a:pt x="0" y="0"/>
                    </a:moveTo>
                    <a:cubicBezTo>
                      <a:pt x="0" y="204"/>
                      <a:pt x="0" y="204"/>
                      <a:pt x="0" y="204"/>
                    </a:cubicBezTo>
                    <a:cubicBezTo>
                      <a:pt x="0" y="225"/>
                      <a:pt x="48" y="242"/>
                      <a:pt x="106" y="242"/>
                    </a:cubicBezTo>
                    <a:cubicBezTo>
                      <a:pt x="106" y="0"/>
                      <a:pt x="106" y="0"/>
                      <a:pt x="106" y="0"/>
                    </a:cubicBezTo>
                    <a:cubicBezTo>
                      <a:pt x="0" y="0"/>
                      <a:pt x="0" y="0"/>
                      <a:pt x="0"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0" name="Freeform 99">
                <a:extLst>
                  <a:ext uri="{FF2B5EF4-FFF2-40B4-BE49-F238E27FC236}">
                    <a16:creationId xmlns:a16="http://schemas.microsoft.com/office/drawing/2014/main" id="{9528CC61-DBCB-48D7-A312-7D149A6ADA7B}"/>
                  </a:ext>
                </a:extLst>
              </p:cNvPr>
              <p:cNvSpPr>
                <a:spLocks/>
              </p:cNvSpPr>
              <p:nvPr/>
            </p:nvSpPr>
            <p:spPr bwMode="auto">
              <a:xfrm>
                <a:off x="9607550" y="2795588"/>
                <a:ext cx="401638" cy="912813"/>
              </a:xfrm>
              <a:custGeom>
                <a:avLst/>
                <a:gdLst>
                  <a:gd name="T0" fmla="*/ 0 w 107"/>
                  <a:gd name="T1" fmla="*/ 242 h 242"/>
                  <a:gd name="T2" fmla="*/ 1 w 107"/>
                  <a:gd name="T3" fmla="*/ 242 h 242"/>
                  <a:gd name="T4" fmla="*/ 107 w 107"/>
                  <a:gd name="T5" fmla="*/ 204 h 242"/>
                  <a:gd name="T6" fmla="*/ 107 w 107"/>
                  <a:gd name="T7" fmla="*/ 0 h 242"/>
                  <a:gd name="T8" fmla="*/ 0 w 107"/>
                  <a:gd name="T9" fmla="*/ 0 h 242"/>
                  <a:gd name="T10" fmla="*/ 0 w 107"/>
                  <a:gd name="T11" fmla="*/ 242 h 242"/>
                </a:gdLst>
                <a:ahLst/>
                <a:cxnLst>
                  <a:cxn ang="0">
                    <a:pos x="T0" y="T1"/>
                  </a:cxn>
                  <a:cxn ang="0">
                    <a:pos x="T2" y="T3"/>
                  </a:cxn>
                  <a:cxn ang="0">
                    <a:pos x="T4" y="T5"/>
                  </a:cxn>
                  <a:cxn ang="0">
                    <a:pos x="T6" y="T7"/>
                  </a:cxn>
                  <a:cxn ang="0">
                    <a:pos x="T8" y="T9"/>
                  </a:cxn>
                  <a:cxn ang="0">
                    <a:pos x="T10" y="T11"/>
                  </a:cxn>
                </a:cxnLst>
                <a:rect l="0" t="0" r="r" b="b"/>
                <a:pathLst>
                  <a:path w="107" h="242">
                    <a:moveTo>
                      <a:pt x="0" y="242"/>
                    </a:moveTo>
                    <a:cubicBezTo>
                      <a:pt x="1" y="242"/>
                      <a:pt x="1" y="242"/>
                      <a:pt x="1" y="242"/>
                    </a:cubicBezTo>
                    <a:cubicBezTo>
                      <a:pt x="59" y="242"/>
                      <a:pt x="107" y="225"/>
                      <a:pt x="107" y="204"/>
                    </a:cubicBezTo>
                    <a:cubicBezTo>
                      <a:pt x="107" y="0"/>
                      <a:pt x="107" y="0"/>
                      <a:pt x="107" y="0"/>
                    </a:cubicBezTo>
                    <a:cubicBezTo>
                      <a:pt x="0" y="0"/>
                      <a:pt x="0" y="0"/>
                      <a:pt x="0" y="0"/>
                    </a:cubicBezTo>
                    <a:cubicBezTo>
                      <a:pt x="0" y="242"/>
                      <a:pt x="0" y="242"/>
                      <a:pt x="0" y="242"/>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1" name="Freeform 100">
                <a:extLst>
                  <a:ext uri="{FF2B5EF4-FFF2-40B4-BE49-F238E27FC236}">
                    <a16:creationId xmlns:a16="http://schemas.microsoft.com/office/drawing/2014/main" id="{D8F451EE-442B-44B8-A85A-DD05BFCA7262}"/>
                  </a:ext>
                </a:extLst>
              </p:cNvPr>
              <p:cNvSpPr>
                <a:spLocks/>
              </p:cNvSpPr>
              <p:nvPr/>
            </p:nvSpPr>
            <p:spPr bwMode="auto">
              <a:xfrm>
                <a:off x="9607550" y="2795588"/>
                <a:ext cx="401638" cy="912813"/>
              </a:xfrm>
              <a:custGeom>
                <a:avLst/>
                <a:gdLst>
                  <a:gd name="T0" fmla="*/ 107 w 107"/>
                  <a:gd name="T1" fmla="*/ 0 h 242"/>
                  <a:gd name="T2" fmla="*/ 0 w 107"/>
                  <a:gd name="T3" fmla="*/ 0 h 242"/>
                  <a:gd name="T4" fmla="*/ 0 w 107"/>
                  <a:gd name="T5" fmla="*/ 242 h 242"/>
                  <a:gd name="T6" fmla="*/ 1 w 107"/>
                  <a:gd name="T7" fmla="*/ 242 h 242"/>
                  <a:gd name="T8" fmla="*/ 107 w 107"/>
                  <a:gd name="T9" fmla="*/ 204 h 242"/>
                  <a:gd name="T10" fmla="*/ 107 w 107"/>
                  <a:gd name="T11" fmla="*/ 0 h 242"/>
                </a:gdLst>
                <a:ahLst/>
                <a:cxnLst>
                  <a:cxn ang="0">
                    <a:pos x="T0" y="T1"/>
                  </a:cxn>
                  <a:cxn ang="0">
                    <a:pos x="T2" y="T3"/>
                  </a:cxn>
                  <a:cxn ang="0">
                    <a:pos x="T4" y="T5"/>
                  </a:cxn>
                  <a:cxn ang="0">
                    <a:pos x="T6" y="T7"/>
                  </a:cxn>
                  <a:cxn ang="0">
                    <a:pos x="T8" y="T9"/>
                  </a:cxn>
                  <a:cxn ang="0">
                    <a:pos x="T10" y="T11"/>
                  </a:cxn>
                </a:cxnLst>
                <a:rect l="0" t="0" r="r" b="b"/>
                <a:pathLst>
                  <a:path w="107" h="242">
                    <a:moveTo>
                      <a:pt x="107" y="0"/>
                    </a:moveTo>
                    <a:cubicBezTo>
                      <a:pt x="0" y="0"/>
                      <a:pt x="0" y="0"/>
                      <a:pt x="0" y="0"/>
                    </a:cubicBezTo>
                    <a:cubicBezTo>
                      <a:pt x="0" y="242"/>
                      <a:pt x="0" y="242"/>
                      <a:pt x="0" y="242"/>
                    </a:cubicBezTo>
                    <a:cubicBezTo>
                      <a:pt x="1" y="242"/>
                      <a:pt x="1" y="242"/>
                      <a:pt x="1" y="242"/>
                    </a:cubicBezTo>
                    <a:cubicBezTo>
                      <a:pt x="59" y="242"/>
                      <a:pt x="107" y="225"/>
                      <a:pt x="107" y="204"/>
                    </a:cubicBezTo>
                    <a:cubicBezTo>
                      <a:pt x="107" y="0"/>
                      <a:pt x="107" y="0"/>
                      <a:pt x="107" y="0"/>
                    </a:cubicBezTo>
                  </a:path>
                </a:pathLst>
              </a:custGeom>
              <a:solidFill>
                <a:srgbClr val="268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2" name="Oval 101">
                <a:extLst>
                  <a:ext uri="{FF2B5EF4-FFF2-40B4-BE49-F238E27FC236}">
                    <a16:creationId xmlns:a16="http://schemas.microsoft.com/office/drawing/2014/main" id="{74EF5110-DC50-4925-9E33-340520D934BA}"/>
                  </a:ext>
                </a:extLst>
              </p:cNvPr>
              <p:cNvSpPr>
                <a:spLocks noChangeArrowheads="1"/>
              </p:cNvSpPr>
              <p:nvPr/>
            </p:nvSpPr>
            <p:spPr bwMode="auto">
              <a:xfrm>
                <a:off x="9212263" y="2652713"/>
                <a:ext cx="796925" cy="285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3" name="Oval 102">
                <a:extLst>
                  <a:ext uri="{FF2B5EF4-FFF2-40B4-BE49-F238E27FC236}">
                    <a16:creationId xmlns:a16="http://schemas.microsoft.com/office/drawing/2014/main" id="{07551F62-098F-41A1-A78A-DBA0D9C4AE89}"/>
                  </a:ext>
                </a:extLst>
              </p:cNvPr>
              <p:cNvSpPr>
                <a:spLocks noChangeArrowheads="1"/>
              </p:cNvSpPr>
              <p:nvPr/>
            </p:nvSpPr>
            <p:spPr bwMode="auto">
              <a:xfrm>
                <a:off x="9294813" y="2693988"/>
                <a:ext cx="631825" cy="188913"/>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4" name="Freeform 103">
                <a:extLst>
                  <a:ext uri="{FF2B5EF4-FFF2-40B4-BE49-F238E27FC236}">
                    <a16:creationId xmlns:a16="http://schemas.microsoft.com/office/drawing/2014/main" id="{9C5531AA-78D1-405D-B8FA-9E504E5E5123}"/>
                  </a:ext>
                </a:extLst>
              </p:cNvPr>
              <p:cNvSpPr>
                <a:spLocks/>
              </p:cNvSpPr>
              <p:nvPr/>
            </p:nvSpPr>
            <p:spPr bwMode="auto">
              <a:xfrm>
                <a:off x="9294813" y="2693988"/>
                <a:ext cx="631825" cy="150813"/>
              </a:xfrm>
              <a:custGeom>
                <a:avLst/>
                <a:gdLst>
                  <a:gd name="T0" fmla="*/ 150 w 168"/>
                  <a:gd name="T1" fmla="*/ 40 h 40"/>
                  <a:gd name="T2" fmla="*/ 168 w 168"/>
                  <a:gd name="T3" fmla="*/ 25 h 40"/>
                  <a:gd name="T4" fmla="*/ 84 w 168"/>
                  <a:gd name="T5" fmla="*/ 0 h 40"/>
                  <a:gd name="T6" fmla="*/ 0 w 168"/>
                  <a:gd name="T7" fmla="*/ 25 h 40"/>
                  <a:gd name="T8" fmla="*/ 18 w 168"/>
                  <a:gd name="T9" fmla="*/ 40 h 40"/>
                  <a:gd name="T10" fmla="*/ 84 w 168"/>
                  <a:gd name="T11" fmla="*/ 31 h 40"/>
                  <a:gd name="T12" fmla="*/ 150 w 16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68" h="40">
                    <a:moveTo>
                      <a:pt x="150" y="40"/>
                    </a:moveTo>
                    <a:cubicBezTo>
                      <a:pt x="161" y="36"/>
                      <a:pt x="168" y="31"/>
                      <a:pt x="168" y="25"/>
                    </a:cubicBezTo>
                    <a:cubicBezTo>
                      <a:pt x="168" y="11"/>
                      <a:pt x="130" y="0"/>
                      <a:pt x="84" y="0"/>
                    </a:cubicBezTo>
                    <a:cubicBezTo>
                      <a:pt x="38" y="0"/>
                      <a:pt x="0" y="11"/>
                      <a:pt x="0" y="25"/>
                    </a:cubicBezTo>
                    <a:cubicBezTo>
                      <a:pt x="0" y="31"/>
                      <a:pt x="7" y="36"/>
                      <a:pt x="18" y="40"/>
                    </a:cubicBezTo>
                    <a:cubicBezTo>
                      <a:pt x="33" y="34"/>
                      <a:pt x="57" y="31"/>
                      <a:pt x="84" y="31"/>
                    </a:cubicBezTo>
                    <a:cubicBezTo>
                      <a:pt x="111" y="31"/>
                      <a:pt x="135" y="34"/>
                      <a:pt x="150" y="40"/>
                    </a:cubicBezTo>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5" name="Freeform 104">
                <a:extLst>
                  <a:ext uri="{FF2B5EF4-FFF2-40B4-BE49-F238E27FC236}">
                    <a16:creationId xmlns:a16="http://schemas.microsoft.com/office/drawing/2014/main" id="{D35F12C9-6ED2-45C8-ADE8-939CF807BA9B}"/>
                  </a:ext>
                </a:extLst>
              </p:cNvPr>
              <p:cNvSpPr>
                <a:spLocks/>
              </p:cNvSpPr>
              <p:nvPr/>
            </p:nvSpPr>
            <p:spPr bwMode="auto">
              <a:xfrm>
                <a:off x="9321800" y="3143251"/>
                <a:ext cx="161925" cy="258763"/>
              </a:xfrm>
              <a:custGeom>
                <a:avLst/>
                <a:gdLst>
                  <a:gd name="T0" fmla="*/ 43 w 43"/>
                  <a:gd name="T1" fmla="*/ 49 h 69"/>
                  <a:gd name="T2" fmla="*/ 37 w 43"/>
                  <a:gd name="T3" fmla="*/ 64 h 69"/>
                  <a:gd name="T4" fmla="*/ 18 w 43"/>
                  <a:gd name="T5" fmla="*/ 69 h 69"/>
                  <a:gd name="T6" fmla="*/ 0 w 43"/>
                  <a:gd name="T7" fmla="*/ 66 h 69"/>
                  <a:gd name="T8" fmla="*/ 0 w 43"/>
                  <a:gd name="T9" fmla="*/ 51 h 69"/>
                  <a:gd name="T10" fmla="*/ 18 w 43"/>
                  <a:gd name="T11" fmla="*/ 58 h 69"/>
                  <a:gd name="T12" fmla="*/ 25 w 43"/>
                  <a:gd name="T13" fmla="*/ 56 h 69"/>
                  <a:gd name="T14" fmla="*/ 28 w 43"/>
                  <a:gd name="T15" fmla="*/ 51 h 69"/>
                  <a:gd name="T16" fmla="*/ 25 w 43"/>
                  <a:gd name="T17" fmla="*/ 46 h 69"/>
                  <a:gd name="T18" fmla="*/ 15 w 43"/>
                  <a:gd name="T19" fmla="*/ 40 h 69"/>
                  <a:gd name="T20" fmla="*/ 0 w 43"/>
                  <a:gd name="T21" fmla="*/ 20 h 69"/>
                  <a:gd name="T22" fmla="*/ 7 w 43"/>
                  <a:gd name="T23" fmla="*/ 6 h 69"/>
                  <a:gd name="T24" fmla="*/ 24 w 43"/>
                  <a:gd name="T25" fmla="*/ 0 h 69"/>
                  <a:gd name="T26" fmla="*/ 41 w 43"/>
                  <a:gd name="T27" fmla="*/ 3 h 69"/>
                  <a:gd name="T28" fmla="*/ 41 w 43"/>
                  <a:gd name="T29" fmla="*/ 17 h 69"/>
                  <a:gd name="T30" fmla="*/ 25 w 43"/>
                  <a:gd name="T31" fmla="*/ 12 h 69"/>
                  <a:gd name="T32" fmla="*/ 18 w 43"/>
                  <a:gd name="T33" fmla="*/ 14 h 69"/>
                  <a:gd name="T34" fmla="*/ 16 w 43"/>
                  <a:gd name="T35" fmla="*/ 19 h 69"/>
                  <a:gd name="T36" fmla="*/ 18 w 43"/>
                  <a:gd name="T37" fmla="*/ 24 h 69"/>
                  <a:gd name="T38" fmla="*/ 26 w 43"/>
                  <a:gd name="T39" fmla="*/ 29 h 69"/>
                  <a:gd name="T40" fmla="*/ 39 w 43"/>
                  <a:gd name="T41" fmla="*/ 38 h 69"/>
                  <a:gd name="T42" fmla="*/ 43 w 43"/>
                  <a:gd name="T43"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69">
                    <a:moveTo>
                      <a:pt x="43" y="49"/>
                    </a:moveTo>
                    <a:cubicBezTo>
                      <a:pt x="43" y="56"/>
                      <a:pt x="41" y="61"/>
                      <a:pt x="37" y="64"/>
                    </a:cubicBezTo>
                    <a:cubicBezTo>
                      <a:pt x="32" y="68"/>
                      <a:pt x="26" y="69"/>
                      <a:pt x="18" y="69"/>
                    </a:cubicBezTo>
                    <a:cubicBezTo>
                      <a:pt x="11" y="69"/>
                      <a:pt x="5" y="68"/>
                      <a:pt x="0" y="66"/>
                    </a:cubicBezTo>
                    <a:cubicBezTo>
                      <a:pt x="0" y="51"/>
                      <a:pt x="0" y="51"/>
                      <a:pt x="0" y="51"/>
                    </a:cubicBezTo>
                    <a:cubicBezTo>
                      <a:pt x="6" y="55"/>
                      <a:pt x="12" y="58"/>
                      <a:pt x="18" y="58"/>
                    </a:cubicBezTo>
                    <a:cubicBezTo>
                      <a:pt x="21" y="58"/>
                      <a:pt x="23" y="57"/>
                      <a:pt x="25" y="56"/>
                    </a:cubicBezTo>
                    <a:cubicBezTo>
                      <a:pt x="27" y="54"/>
                      <a:pt x="28" y="53"/>
                      <a:pt x="28" y="51"/>
                    </a:cubicBezTo>
                    <a:cubicBezTo>
                      <a:pt x="28" y="49"/>
                      <a:pt x="27" y="47"/>
                      <a:pt x="25" y="46"/>
                    </a:cubicBezTo>
                    <a:cubicBezTo>
                      <a:pt x="24" y="44"/>
                      <a:pt x="20" y="42"/>
                      <a:pt x="15" y="40"/>
                    </a:cubicBezTo>
                    <a:cubicBezTo>
                      <a:pt x="5" y="35"/>
                      <a:pt x="0" y="28"/>
                      <a:pt x="0" y="20"/>
                    </a:cubicBezTo>
                    <a:cubicBezTo>
                      <a:pt x="0" y="14"/>
                      <a:pt x="2" y="9"/>
                      <a:pt x="7" y="6"/>
                    </a:cubicBezTo>
                    <a:cubicBezTo>
                      <a:pt x="11" y="2"/>
                      <a:pt x="17" y="0"/>
                      <a:pt x="24" y="0"/>
                    </a:cubicBezTo>
                    <a:cubicBezTo>
                      <a:pt x="31" y="0"/>
                      <a:pt x="36" y="1"/>
                      <a:pt x="41" y="3"/>
                    </a:cubicBezTo>
                    <a:cubicBezTo>
                      <a:pt x="41" y="17"/>
                      <a:pt x="41" y="17"/>
                      <a:pt x="41" y="17"/>
                    </a:cubicBezTo>
                    <a:cubicBezTo>
                      <a:pt x="36" y="14"/>
                      <a:pt x="31" y="12"/>
                      <a:pt x="25" y="12"/>
                    </a:cubicBezTo>
                    <a:cubicBezTo>
                      <a:pt x="22" y="12"/>
                      <a:pt x="20" y="13"/>
                      <a:pt x="18" y="14"/>
                    </a:cubicBezTo>
                    <a:cubicBezTo>
                      <a:pt x="17" y="15"/>
                      <a:pt x="16" y="17"/>
                      <a:pt x="16" y="19"/>
                    </a:cubicBezTo>
                    <a:cubicBezTo>
                      <a:pt x="16" y="21"/>
                      <a:pt x="17" y="23"/>
                      <a:pt x="18" y="24"/>
                    </a:cubicBezTo>
                    <a:cubicBezTo>
                      <a:pt x="19" y="26"/>
                      <a:pt x="22" y="27"/>
                      <a:pt x="26" y="29"/>
                    </a:cubicBezTo>
                    <a:cubicBezTo>
                      <a:pt x="32" y="32"/>
                      <a:pt x="37" y="35"/>
                      <a:pt x="39" y="38"/>
                    </a:cubicBezTo>
                    <a:cubicBezTo>
                      <a:pt x="42" y="41"/>
                      <a:pt x="43" y="45"/>
                      <a:pt x="43"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6" name="Freeform 105">
                <a:extLst>
                  <a:ext uri="{FF2B5EF4-FFF2-40B4-BE49-F238E27FC236}">
                    <a16:creationId xmlns:a16="http://schemas.microsoft.com/office/drawing/2014/main" id="{A639EBDB-DF02-4B5E-8AC2-CD83077F9C7E}"/>
                  </a:ext>
                </a:extLst>
              </p:cNvPr>
              <p:cNvSpPr>
                <a:spLocks noEditPoints="1"/>
              </p:cNvSpPr>
              <p:nvPr/>
            </p:nvSpPr>
            <p:spPr bwMode="auto">
              <a:xfrm>
                <a:off x="9509125" y="3143251"/>
                <a:ext cx="244475" cy="319088"/>
              </a:xfrm>
              <a:custGeom>
                <a:avLst/>
                <a:gdLst>
                  <a:gd name="T0" fmla="*/ 65 w 65"/>
                  <a:gd name="T1" fmla="*/ 34 h 85"/>
                  <a:gd name="T2" fmla="*/ 60 w 65"/>
                  <a:gd name="T3" fmla="*/ 55 h 85"/>
                  <a:gd name="T4" fmla="*/ 45 w 65"/>
                  <a:gd name="T5" fmla="*/ 67 h 85"/>
                  <a:gd name="T6" fmla="*/ 64 w 65"/>
                  <a:gd name="T7" fmla="*/ 85 h 85"/>
                  <a:gd name="T8" fmla="*/ 45 w 65"/>
                  <a:gd name="T9" fmla="*/ 85 h 85"/>
                  <a:gd name="T10" fmla="*/ 31 w 65"/>
                  <a:gd name="T11" fmla="*/ 69 h 85"/>
                  <a:gd name="T12" fmla="*/ 15 w 65"/>
                  <a:gd name="T13" fmla="*/ 65 h 85"/>
                  <a:gd name="T14" fmla="*/ 4 w 65"/>
                  <a:gd name="T15" fmla="*/ 53 h 85"/>
                  <a:gd name="T16" fmla="*/ 0 w 65"/>
                  <a:gd name="T17" fmla="*/ 36 h 85"/>
                  <a:gd name="T18" fmla="*/ 4 w 65"/>
                  <a:gd name="T19" fmla="*/ 17 h 85"/>
                  <a:gd name="T20" fmla="*/ 16 w 65"/>
                  <a:gd name="T21" fmla="*/ 5 h 85"/>
                  <a:gd name="T22" fmla="*/ 33 w 65"/>
                  <a:gd name="T23" fmla="*/ 0 h 85"/>
                  <a:gd name="T24" fmla="*/ 50 w 65"/>
                  <a:gd name="T25" fmla="*/ 5 h 85"/>
                  <a:gd name="T26" fmla="*/ 61 w 65"/>
                  <a:gd name="T27" fmla="*/ 17 h 85"/>
                  <a:gd name="T28" fmla="*/ 65 w 65"/>
                  <a:gd name="T29" fmla="*/ 34 h 85"/>
                  <a:gd name="T30" fmla="*/ 49 w 65"/>
                  <a:gd name="T31" fmla="*/ 35 h 85"/>
                  <a:gd name="T32" fmla="*/ 45 w 65"/>
                  <a:gd name="T33" fmla="*/ 19 h 85"/>
                  <a:gd name="T34" fmla="*/ 33 w 65"/>
                  <a:gd name="T35" fmla="*/ 13 h 85"/>
                  <a:gd name="T36" fmla="*/ 20 w 65"/>
                  <a:gd name="T37" fmla="*/ 19 h 85"/>
                  <a:gd name="T38" fmla="*/ 16 w 65"/>
                  <a:gd name="T39" fmla="*/ 35 h 85"/>
                  <a:gd name="T40" fmla="*/ 20 w 65"/>
                  <a:gd name="T41" fmla="*/ 51 h 85"/>
                  <a:gd name="T42" fmla="*/ 32 w 65"/>
                  <a:gd name="T43" fmla="*/ 56 h 85"/>
                  <a:gd name="T44" fmla="*/ 45 w 65"/>
                  <a:gd name="T45" fmla="*/ 51 h 85"/>
                  <a:gd name="T46" fmla="*/ 49 w 65"/>
                  <a:gd name="T4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85">
                    <a:moveTo>
                      <a:pt x="65" y="34"/>
                    </a:moveTo>
                    <a:cubicBezTo>
                      <a:pt x="65" y="42"/>
                      <a:pt x="63" y="49"/>
                      <a:pt x="60" y="55"/>
                    </a:cubicBezTo>
                    <a:cubicBezTo>
                      <a:pt x="56" y="61"/>
                      <a:pt x="51" y="65"/>
                      <a:pt x="45" y="67"/>
                    </a:cubicBezTo>
                    <a:cubicBezTo>
                      <a:pt x="64" y="85"/>
                      <a:pt x="64" y="85"/>
                      <a:pt x="64" y="85"/>
                    </a:cubicBezTo>
                    <a:cubicBezTo>
                      <a:pt x="45" y="85"/>
                      <a:pt x="45" y="85"/>
                      <a:pt x="45" y="85"/>
                    </a:cubicBezTo>
                    <a:cubicBezTo>
                      <a:pt x="31" y="69"/>
                      <a:pt x="31" y="69"/>
                      <a:pt x="31" y="69"/>
                    </a:cubicBezTo>
                    <a:cubicBezTo>
                      <a:pt x="25" y="69"/>
                      <a:pt x="20" y="68"/>
                      <a:pt x="15" y="65"/>
                    </a:cubicBezTo>
                    <a:cubicBezTo>
                      <a:pt x="10" y="62"/>
                      <a:pt x="6" y="58"/>
                      <a:pt x="4" y="53"/>
                    </a:cubicBezTo>
                    <a:cubicBezTo>
                      <a:pt x="1" y="48"/>
                      <a:pt x="0" y="42"/>
                      <a:pt x="0" y="36"/>
                    </a:cubicBezTo>
                    <a:cubicBezTo>
                      <a:pt x="0" y="29"/>
                      <a:pt x="1" y="23"/>
                      <a:pt x="4" y="17"/>
                    </a:cubicBezTo>
                    <a:cubicBezTo>
                      <a:pt x="7" y="12"/>
                      <a:pt x="11" y="8"/>
                      <a:pt x="16" y="5"/>
                    </a:cubicBezTo>
                    <a:cubicBezTo>
                      <a:pt x="21" y="2"/>
                      <a:pt x="27" y="0"/>
                      <a:pt x="33" y="0"/>
                    </a:cubicBezTo>
                    <a:cubicBezTo>
                      <a:pt x="40" y="0"/>
                      <a:pt x="45" y="2"/>
                      <a:pt x="50" y="5"/>
                    </a:cubicBezTo>
                    <a:cubicBezTo>
                      <a:pt x="55" y="7"/>
                      <a:pt x="58" y="11"/>
                      <a:pt x="61" y="17"/>
                    </a:cubicBezTo>
                    <a:cubicBezTo>
                      <a:pt x="64" y="22"/>
                      <a:pt x="65" y="28"/>
                      <a:pt x="65" y="34"/>
                    </a:cubicBezTo>
                    <a:close/>
                    <a:moveTo>
                      <a:pt x="49" y="35"/>
                    </a:moveTo>
                    <a:cubicBezTo>
                      <a:pt x="49" y="29"/>
                      <a:pt x="48" y="23"/>
                      <a:pt x="45" y="19"/>
                    </a:cubicBezTo>
                    <a:cubicBezTo>
                      <a:pt x="42" y="15"/>
                      <a:pt x="38" y="13"/>
                      <a:pt x="33" y="13"/>
                    </a:cubicBezTo>
                    <a:cubicBezTo>
                      <a:pt x="28" y="13"/>
                      <a:pt x="23" y="15"/>
                      <a:pt x="20" y="19"/>
                    </a:cubicBezTo>
                    <a:cubicBezTo>
                      <a:pt x="17" y="23"/>
                      <a:pt x="16" y="28"/>
                      <a:pt x="16" y="35"/>
                    </a:cubicBezTo>
                    <a:cubicBezTo>
                      <a:pt x="16" y="41"/>
                      <a:pt x="17" y="47"/>
                      <a:pt x="20" y="51"/>
                    </a:cubicBezTo>
                    <a:cubicBezTo>
                      <a:pt x="23" y="54"/>
                      <a:pt x="27" y="56"/>
                      <a:pt x="32" y="56"/>
                    </a:cubicBezTo>
                    <a:cubicBezTo>
                      <a:pt x="38" y="56"/>
                      <a:pt x="42" y="55"/>
                      <a:pt x="45" y="51"/>
                    </a:cubicBezTo>
                    <a:cubicBezTo>
                      <a:pt x="48" y="47"/>
                      <a:pt x="49" y="42"/>
                      <a:pt x="4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7" name="Freeform 106">
                <a:extLst>
                  <a:ext uri="{FF2B5EF4-FFF2-40B4-BE49-F238E27FC236}">
                    <a16:creationId xmlns:a16="http://schemas.microsoft.com/office/drawing/2014/main" id="{13B63631-8C00-4180-8134-D6BB19CBC8A8}"/>
                  </a:ext>
                </a:extLst>
              </p:cNvPr>
              <p:cNvSpPr>
                <a:spLocks/>
              </p:cNvSpPr>
              <p:nvPr/>
            </p:nvSpPr>
            <p:spPr bwMode="auto">
              <a:xfrm>
                <a:off x="9794875" y="3149601"/>
                <a:ext cx="150813" cy="249238"/>
              </a:xfrm>
              <a:custGeom>
                <a:avLst/>
                <a:gdLst>
                  <a:gd name="T0" fmla="*/ 95 w 95"/>
                  <a:gd name="T1" fmla="*/ 157 h 157"/>
                  <a:gd name="T2" fmla="*/ 0 w 95"/>
                  <a:gd name="T3" fmla="*/ 157 h 157"/>
                  <a:gd name="T4" fmla="*/ 0 w 95"/>
                  <a:gd name="T5" fmla="*/ 0 h 157"/>
                  <a:gd name="T6" fmla="*/ 35 w 95"/>
                  <a:gd name="T7" fmla="*/ 0 h 157"/>
                  <a:gd name="T8" fmla="*/ 35 w 95"/>
                  <a:gd name="T9" fmla="*/ 129 h 157"/>
                  <a:gd name="T10" fmla="*/ 95 w 95"/>
                  <a:gd name="T11" fmla="*/ 129 h 157"/>
                  <a:gd name="T12" fmla="*/ 95 w 95"/>
                  <a:gd name="T13" fmla="*/ 157 h 157"/>
                </a:gdLst>
                <a:ahLst/>
                <a:cxnLst>
                  <a:cxn ang="0">
                    <a:pos x="T0" y="T1"/>
                  </a:cxn>
                  <a:cxn ang="0">
                    <a:pos x="T2" y="T3"/>
                  </a:cxn>
                  <a:cxn ang="0">
                    <a:pos x="T4" y="T5"/>
                  </a:cxn>
                  <a:cxn ang="0">
                    <a:pos x="T6" y="T7"/>
                  </a:cxn>
                  <a:cxn ang="0">
                    <a:pos x="T8" y="T9"/>
                  </a:cxn>
                  <a:cxn ang="0">
                    <a:pos x="T10" y="T11"/>
                  </a:cxn>
                  <a:cxn ang="0">
                    <a:pos x="T12" y="T13"/>
                  </a:cxn>
                </a:cxnLst>
                <a:rect l="0" t="0" r="r" b="b"/>
                <a:pathLst>
                  <a:path w="95" h="157">
                    <a:moveTo>
                      <a:pt x="95" y="157"/>
                    </a:moveTo>
                    <a:lnTo>
                      <a:pt x="0" y="157"/>
                    </a:lnTo>
                    <a:lnTo>
                      <a:pt x="0" y="0"/>
                    </a:lnTo>
                    <a:lnTo>
                      <a:pt x="35" y="0"/>
                    </a:lnTo>
                    <a:lnTo>
                      <a:pt x="35" y="129"/>
                    </a:lnTo>
                    <a:lnTo>
                      <a:pt x="95" y="129"/>
                    </a:lnTo>
                    <a:lnTo>
                      <a:pt x="95"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27" name="Rectangle 47">
              <a:extLst>
                <a:ext uri="{FF2B5EF4-FFF2-40B4-BE49-F238E27FC236}">
                  <a16:creationId xmlns:a16="http://schemas.microsoft.com/office/drawing/2014/main" id="{04F43F9F-979B-494F-A005-0055454A9EF8}"/>
                </a:ext>
              </a:extLst>
            </p:cNvPr>
            <p:cNvSpPr>
              <a:spLocks noChangeArrowheads="1"/>
            </p:cNvSpPr>
            <p:nvPr/>
          </p:nvSpPr>
          <p:spPr bwMode="auto">
            <a:xfrm>
              <a:off x="5040445" y="3774773"/>
              <a:ext cx="70004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Store data in</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SQL DB</a:t>
              </a:r>
            </a:p>
          </p:txBody>
        </p:sp>
        <p:sp>
          <p:nvSpPr>
            <p:cNvPr id="228" name="Rectangle 47">
              <a:extLst>
                <a:ext uri="{FF2B5EF4-FFF2-40B4-BE49-F238E27FC236}">
                  <a16:creationId xmlns:a16="http://schemas.microsoft.com/office/drawing/2014/main" id="{E21764C5-F426-4869-A0CD-1FA61EEE8465}"/>
                </a:ext>
              </a:extLst>
            </p:cNvPr>
            <p:cNvSpPr>
              <a:spLocks noChangeArrowheads="1"/>
            </p:cNvSpPr>
            <p:nvPr/>
          </p:nvSpPr>
          <p:spPr bwMode="auto">
            <a:xfrm>
              <a:off x="3269234" y="3774773"/>
              <a:ext cx="835797"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Transform to</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structured data</a:t>
              </a:r>
            </a:p>
          </p:txBody>
        </p:sp>
      </p:grpSp>
      <p:sp>
        <p:nvSpPr>
          <p:cNvPr id="2" name="Title 1">
            <a:extLst>
              <a:ext uri="{FF2B5EF4-FFF2-40B4-BE49-F238E27FC236}">
                <a16:creationId xmlns:a16="http://schemas.microsoft.com/office/drawing/2014/main" id="{0013EAB1-6216-46AA-934E-6F42997D8743}"/>
              </a:ext>
            </a:extLst>
          </p:cNvPr>
          <p:cNvSpPr>
            <a:spLocks noGrp="1"/>
          </p:cNvSpPr>
          <p:nvPr>
            <p:ph type="title"/>
          </p:nvPr>
        </p:nvSpPr>
        <p:spPr/>
        <p:txBody>
          <a:bodyPr/>
          <a:lstStyle/>
          <a:p>
            <a:r>
              <a:rPr lang="en-US" sz="4800" err="1"/>
              <a:t>Serverless</a:t>
            </a:r>
            <a:r>
              <a:rPr lang="en-US" sz="4800"/>
              <a:t> scenarios:</a:t>
            </a:r>
            <a:endParaRPr lang="en-US"/>
          </a:p>
        </p:txBody>
      </p:sp>
    </p:spTree>
    <p:extLst>
      <p:ext uri="{BB962C8B-B14F-4D97-AF65-F5344CB8AC3E}">
        <p14:creationId xmlns:p14="http://schemas.microsoft.com/office/powerpoint/2010/main" val="2860128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35" presetClass="path" presetSubtype="0" decel="100000" fill="hold" nodeType="withEffect">
                                  <p:stCondLst>
                                    <p:cond delay="0"/>
                                  </p:stCondLst>
                                  <p:childTnLst>
                                    <p:animMotion origin="layout" path="M 4.67194E-6 2.26963E-6 L -0.02387 2.26963E-6 " pathEditMode="relative" rAng="0" ptsTypes="AA">
                                      <p:cBhvr>
                                        <p:cTn id="9" dur="750" spd="-100000" fill="hold"/>
                                        <p:tgtEl>
                                          <p:spTgt spid="100"/>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D9DE-B7ED-4B0E-BBF3-D3BEC0BA0A04}"/>
              </a:ext>
            </a:extLst>
          </p:cNvPr>
          <p:cNvSpPr>
            <a:spLocks noGrp="1"/>
          </p:cNvSpPr>
          <p:nvPr>
            <p:ph type="title"/>
          </p:nvPr>
        </p:nvSpPr>
        <p:spPr/>
        <p:txBody>
          <a:bodyPr/>
          <a:lstStyle/>
          <a:p>
            <a:r>
              <a:rPr lang="en-US"/>
              <a:t>IoT data streaming demo</a:t>
            </a:r>
          </a:p>
        </p:txBody>
      </p:sp>
      <p:sp>
        <p:nvSpPr>
          <p:cNvPr id="4" name="Text Placeholder 3">
            <a:extLst>
              <a:ext uri="{FF2B5EF4-FFF2-40B4-BE49-F238E27FC236}">
                <a16:creationId xmlns:a16="http://schemas.microsoft.com/office/drawing/2014/main" id="{63F436AA-7A92-4B57-B67C-8B63AB8B3F4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355346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F2991168-3160-4711-97AC-9F5526BEE204}"/>
              </a:ext>
            </a:extLst>
          </p:cNvPr>
          <p:cNvGrpSpPr/>
          <p:nvPr/>
        </p:nvGrpSpPr>
        <p:grpSpPr>
          <a:xfrm>
            <a:off x="457200" y="1828800"/>
            <a:ext cx="11238336" cy="4461938"/>
            <a:chOff x="454210" y="4238749"/>
            <a:chExt cx="5733470" cy="2276351"/>
          </a:xfrm>
        </p:grpSpPr>
        <p:sp>
          <p:nvSpPr>
            <p:cNvPr id="199" name="Rectangle 198">
              <a:extLst>
                <a:ext uri="{FF2B5EF4-FFF2-40B4-BE49-F238E27FC236}">
                  <a16:creationId xmlns:a16="http://schemas.microsoft.com/office/drawing/2014/main" id="{C3FB73B2-7A5D-42BF-BCF6-C8F8F9A192D9}"/>
                </a:ext>
              </a:extLst>
            </p:cNvPr>
            <p:cNvSpPr/>
            <p:nvPr/>
          </p:nvSpPr>
          <p:spPr bwMode="auto">
            <a:xfrm>
              <a:off x="454210" y="4238749"/>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Segoe UI Semilight"/>
                  <a:cs typeface="Segoe UI Semibold" panose="020B0702040204020203" pitchFamily="34" charset="0"/>
                </a:rPr>
                <a:t>Mobile app backends</a:t>
              </a:r>
            </a:p>
          </p:txBody>
        </p:sp>
        <p:grpSp>
          <p:nvGrpSpPr>
            <p:cNvPr id="200" name="Group 199">
              <a:extLst>
                <a:ext uri="{FF2B5EF4-FFF2-40B4-BE49-F238E27FC236}">
                  <a16:creationId xmlns:a16="http://schemas.microsoft.com/office/drawing/2014/main" id="{ADFE666C-F908-44BE-855B-80F421DC78F7}"/>
                </a:ext>
              </a:extLst>
            </p:cNvPr>
            <p:cNvGrpSpPr/>
            <p:nvPr/>
          </p:nvGrpSpPr>
          <p:grpSpPr>
            <a:xfrm>
              <a:off x="1006307" y="4832078"/>
              <a:ext cx="685477" cy="1043469"/>
              <a:chOff x="2198688" y="2155826"/>
              <a:chExt cx="1212850" cy="1846263"/>
            </a:xfrm>
          </p:grpSpPr>
          <p:sp>
            <p:nvSpPr>
              <p:cNvPr id="281" name="Freeform 8">
                <a:extLst>
                  <a:ext uri="{FF2B5EF4-FFF2-40B4-BE49-F238E27FC236}">
                    <a16:creationId xmlns:a16="http://schemas.microsoft.com/office/drawing/2014/main" id="{AC1703D3-302D-44DF-A607-B052180C0924}"/>
                  </a:ext>
                </a:extLst>
              </p:cNvPr>
              <p:cNvSpPr>
                <a:spLocks/>
              </p:cNvSpPr>
              <p:nvPr/>
            </p:nvSpPr>
            <p:spPr bwMode="auto">
              <a:xfrm>
                <a:off x="2638425" y="2155826"/>
                <a:ext cx="322263" cy="422275"/>
              </a:xfrm>
              <a:custGeom>
                <a:avLst/>
                <a:gdLst>
                  <a:gd name="T0" fmla="*/ 45 w 86"/>
                  <a:gd name="T1" fmla="*/ 56 h 112"/>
                  <a:gd name="T2" fmla="*/ 29 w 86"/>
                  <a:gd name="T3" fmla="*/ 84 h 112"/>
                  <a:gd name="T4" fmla="*/ 28 w 86"/>
                  <a:gd name="T5" fmla="*/ 91 h 112"/>
                  <a:gd name="T6" fmla="*/ 18 w 86"/>
                  <a:gd name="T7" fmla="*/ 110 h 112"/>
                  <a:gd name="T8" fmla="*/ 1 w 86"/>
                  <a:gd name="T9" fmla="*/ 98 h 112"/>
                  <a:gd name="T10" fmla="*/ 14 w 86"/>
                  <a:gd name="T11" fmla="*/ 83 h 112"/>
                  <a:gd name="T12" fmla="*/ 16 w 86"/>
                  <a:gd name="T13" fmla="*/ 82 h 112"/>
                  <a:gd name="T14" fmla="*/ 29 w 86"/>
                  <a:gd name="T15" fmla="*/ 61 h 112"/>
                  <a:gd name="T16" fmla="*/ 17 w 86"/>
                  <a:gd name="T17" fmla="*/ 33 h 112"/>
                  <a:gd name="T18" fmla="*/ 27 w 86"/>
                  <a:gd name="T19" fmla="*/ 13 h 112"/>
                  <a:gd name="T20" fmla="*/ 68 w 86"/>
                  <a:gd name="T21" fmla="*/ 8 h 112"/>
                  <a:gd name="T22" fmla="*/ 81 w 86"/>
                  <a:gd name="T23" fmla="*/ 45 h 112"/>
                  <a:gd name="T24" fmla="*/ 69 w 86"/>
                  <a:gd name="T25" fmla="*/ 42 h 112"/>
                  <a:gd name="T26" fmla="*/ 65 w 86"/>
                  <a:gd name="T27" fmla="*/ 22 h 112"/>
                  <a:gd name="T28" fmla="*/ 52 w 86"/>
                  <a:gd name="T29" fmla="*/ 16 h 112"/>
                  <a:gd name="T30" fmla="*/ 31 w 86"/>
                  <a:gd name="T31" fmla="*/ 30 h 112"/>
                  <a:gd name="T32" fmla="*/ 45 w 86"/>
                  <a:gd name="T33"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12">
                    <a:moveTo>
                      <a:pt x="45" y="56"/>
                    </a:moveTo>
                    <a:cubicBezTo>
                      <a:pt x="40" y="66"/>
                      <a:pt x="34" y="75"/>
                      <a:pt x="29" y="84"/>
                    </a:cubicBezTo>
                    <a:cubicBezTo>
                      <a:pt x="27" y="87"/>
                      <a:pt x="27" y="88"/>
                      <a:pt x="28" y="91"/>
                    </a:cubicBezTo>
                    <a:cubicBezTo>
                      <a:pt x="31" y="100"/>
                      <a:pt x="27" y="108"/>
                      <a:pt x="18" y="110"/>
                    </a:cubicBezTo>
                    <a:cubicBezTo>
                      <a:pt x="10" y="112"/>
                      <a:pt x="3" y="107"/>
                      <a:pt x="1" y="98"/>
                    </a:cubicBezTo>
                    <a:cubicBezTo>
                      <a:pt x="0" y="91"/>
                      <a:pt x="6" y="84"/>
                      <a:pt x="14" y="83"/>
                    </a:cubicBezTo>
                    <a:cubicBezTo>
                      <a:pt x="14" y="82"/>
                      <a:pt x="15" y="82"/>
                      <a:pt x="16" y="82"/>
                    </a:cubicBezTo>
                    <a:cubicBezTo>
                      <a:pt x="20" y="76"/>
                      <a:pt x="24" y="69"/>
                      <a:pt x="29" y="61"/>
                    </a:cubicBezTo>
                    <a:cubicBezTo>
                      <a:pt x="21" y="54"/>
                      <a:pt x="16" y="45"/>
                      <a:pt x="17" y="33"/>
                    </a:cubicBezTo>
                    <a:cubicBezTo>
                      <a:pt x="18" y="25"/>
                      <a:pt x="21" y="18"/>
                      <a:pt x="27" y="13"/>
                    </a:cubicBezTo>
                    <a:cubicBezTo>
                      <a:pt x="38" y="2"/>
                      <a:pt x="55" y="0"/>
                      <a:pt x="68" y="8"/>
                    </a:cubicBezTo>
                    <a:cubicBezTo>
                      <a:pt x="80" y="16"/>
                      <a:pt x="86" y="32"/>
                      <a:pt x="81" y="45"/>
                    </a:cubicBezTo>
                    <a:cubicBezTo>
                      <a:pt x="77" y="44"/>
                      <a:pt x="73" y="43"/>
                      <a:pt x="69" y="42"/>
                    </a:cubicBezTo>
                    <a:cubicBezTo>
                      <a:pt x="71" y="35"/>
                      <a:pt x="70" y="28"/>
                      <a:pt x="65" y="22"/>
                    </a:cubicBezTo>
                    <a:cubicBezTo>
                      <a:pt x="62" y="19"/>
                      <a:pt x="57" y="17"/>
                      <a:pt x="52" y="16"/>
                    </a:cubicBezTo>
                    <a:cubicBezTo>
                      <a:pt x="43" y="15"/>
                      <a:pt x="33" y="21"/>
                      <a:pt x="31" y="30"/>
                    </a:cubicBezTo>
                    <a:cubicBezTo>
                      <a:pt x="27" y="41"/>
                      <a:pt x="32" y="50"/>
                      <a:pt x="45" y="56"/>
                    </a:cubicBezTo>
                    <a:close/>
                  </a:path>
                </a:pathLst>
              </a:custGeom>
              <a:solidFill>
                <a:srgbClr val="C73A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2" name="Freeform 9">
                <a:extLst>
                  <a:ext uri="{FF2B5EF4-FFF2-40B4-BE49-F238E27FC236}">
                    <a16:creationId xmlns:a16="http://schemas.microsoft.com/office/drawing/2014/main" id="{D2E4ABE9-5EA8-4AAE-BFE7-F056275C1360}"/>
                  </a:ext>
                </a:extLst>
              </p:cNvPr>
              <p:cNvSpPr>
                <a:spLocks/>
              </p:cNvSpPr>
              <p:nvPr/>
            </p:nvSpPr>
            <p:spPr bwMode="auto">
              <a:xfrm>
                <a:off x="2773363" y="2238376"/>
                <a:ext cx="319088" cy="419100"/>
              </a:xfrm>
              <a:custGeom>
                <a:avLst/>
                <a:gdLst>
                  <a:gd name="T0" fmla="*/ 26 w 85"/>
                  <a:gd name="T1" fmla="*/ 23 h 111"/>
                  <a:gd name="T2" fmla="*/ 38 w 85"/>
                  <a:gd name="T3" fmla="*/ 44 h 111"/>
                  <a:gd name="T4" fmla="*/ 79 w 85"/>
                  <a:gd name="T5" fmla="*/ 61 h 111"/>
                  <a:gd name="T6" fmla="*/ 68 w 85"/>
                  <a:gd name="T7" fmla="*/ 102 h 111"/>
                  <a:gd name="T8" fmla="*/ 26 w 85"/>
                  <a:gd name="T9" fmla="*/ 98 h 111"/>
                  <a:gd name="T10" fmla="*/ 35 w 85"/>
                  <a:gd name="T11" fmla="*/ 90 h 111"/>
                  <a:gd name="T12" fmla="*/ 64 w 85"/>
                  <a:gd name="T13" fmla="*/ 88 h 111"/>
                  <a:gd name="T14" fmla="*/ 64 w 85"/>
                  <a:gd name="T15" fmla="*/ 62 h 111"/>
                  <a:gd name="T16" fmla="*/ 34 w 85"/>
                  <a:gd name="T17" fmla="*/ 61 h 111"/>
                  <a:gd name="T18" fmla="*/ 18 w 85"/>
                  <a:gd name="T19" fmla="*/ 34 h 111"/>
                  <a:gd name="T20" fmla="*/ 11 w 85"/>
                  <a:gd name="T21" fmla="*/ 28 h 111"/>
                  <a:gd name="T22" fmla="*/ 0 w 85"/>
                  <a:gd name="T23" fmla="*/ 15 h 111"/>
                  <a:gd name="T24" fmla="*/ 9 w 85"/>
                  <a:gd name="T25" fmla="*/ 2 h 111"/>
                  <a:gd name="T26" fmla="*/ 25 w 85"/>
                  <a:gd name="T27" fmla="*/ 6 h 111"/>
                  <a:gd name="T28" fmla="*/ 27 w 85"/>
                  <a:gd name="T29" fmla="*/ 19 h 111"/>
                  <a:gd name="T30" fmla="*/ 26 w 85"/>
                  <a:gd name="T31"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5" h="111">
                    <a:moveTo>
                      <a:pt x="26" y="23"/>
                    </a:moveTo>
                    <a:cubicBezTo>
                      <a:pt x="30" y="30"/>
                      <a:pt x="34" y="37"/>
                      <a:pt x="38" y="44"/>
                    </a:cubicBezTo>
                    <a:cubicBezTo>
                      <a:pt x="58" y="38"/>
                      <a:pt x="73" y="49"/>
                      <a:pt x="79" y="61"/>
                    </a:cubicBezTo>
                    <a:cubicBezTo>
                      <a:pt x="85" y="76"/>
                      <a:pt x="81" y="93"/>
                      <a:pt x="68" y="102"/>
                    </a:cubicBezTo>
                    <a:cubicBezTo>
                      <a:pt x="54" y="111"/>
                      <a:pt x="37" y="110"/>
                      <a:pt x="26" y="98"/>
                    </a:cubicBezTo>
                    <a:cubicBezTo>
                      <a:pt x="29" y="95"/>
                      <a:pt x="32" y="93"/>
                      <a:pt x="35" y="90"/>
                    </a:cubicBezTo>
                    <a:cubicBezTo>
                      <a:pt x="47" y="98"/>
                      <a:pt x="57" y="97"/>
                      <a:pt x="64" y="88"/>
                    </a:cubicBezTo>
                    <a:cubicBezTo>
                      <a:pt x="71" y="81"/>
                      <a:pt x="71" y="69"/>
                      <a:pt x="64" y="62"/>
                    </a:cubicBezTo>
                    <a:cubicBezTo>
                      <a:pt x="56" y="53"/>
                      <a:pt x="46" y="53"/>
                      <a:pt x="34" y="61"/>
                    </a:cubicBezTo>
                    <a:cubicBezTo>
                      <a:pt x="29" y="52"/>
                      <a:pt x="23" y="43"/>
                      <a:pt x="18" y="34"/>
                    </a:cubicBezTo>
                    <a:cubicBezTo>
                      <a:pt x="17" y="31"/>
                      <a:pt x="15" y="29"/>
                      <a:pt x="11" y="28"/>
                    </a:cubicBezTo>
                    <a:cubicBezTo>
                      <a:pt x="5" y="27"/>
                      <a:pt x="1" y="22"/>
                      <a:pt x="0" y="15"/>
                    </a:cubicBezTo>
                    <a:cubicBezTo>
                      <a:pt x="0" y="9"/>
                      <a:pt x="4" y="4"/>
                      <a:pt x="9" y="2"/>
                    </a:cubicBezTo>
                    <a:cubicBezTo>
                      <a:pt x="15" y="0"/>
                      <a:pt x="21" y="1"/>
                      <a:pt x="25" y="6"/>
                    </a:cubicBezTo>
                    <a:cubicBezTo>
                      <a:pt x="28" y="10"/>
                      <a:pt x="29" y="14"/>
                      <a:pt x="27" y="19"/>
                    </a:cubicBezTo>
                    <a:cubicBezTo>
                      <a:pt x="27" y="20"/>
                      <a:pt x="26" y="22"/>
                      <a:pt x="26" y="23"/>
                    </a:cubicBez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3" name="Freeform 10">
                <a:extLst>
                  <a:ext uri="{FF2B5EF4-FFF2-40B4-BE49-F238E27FC236}">
                    <a16:creationId xmlns:a16="http://schemas.microsoft.com/office/drawing/2014/main" id="{66BDD750-E1E3-4954-9277-B5C2996F859D}"/>
                  </a:ext>
                </a:extLst>
              </p:cNvPr>
              <p:cNvSpPr>
                <a:spLocks/>
              </p:cNvSpPr>
              <p:nvPr/>
            </p:nvSpPr>
            <p:spPr bwMode="auto">
              <a:xfrm>
                <a:off x="2566988" y="2400301"/>
                <a:ext cx="442913" cy="246063"/>
              </a:xfrm>
              <a:custGeom>
                <a:avLst/>
                <a:gdLst>
                  <a:gd name="T0" fmla="*/ 90 w 118"/>
                  <a:gd name="T1" fmla="*/ 38 h 65"/>
                  <a:gd name="T2" fmla="*/ 66 w 118"/>
                  <a:gd name="T3" fmla="*/ 38 h 65"/>
                  <a:gd name="T4" fmla="*/ 50 w 118"/>
                  <a:gd name="T5" fmla="*/ 60 h 65"/>
                  <a:gd name="T6" fmla="*/ 28 w 118"/>
                  <a:gd name="T7" fmla="*/ 64 h 65"/>
                  <a:gd name="T8" fmla="*/ 1 w 118"/>
                  <a:gd name="T9" fmla="*/ 34 h 65"/>
                  <a:gd name="T10" fmla="*/ 26 w 118"/>
                  <a:gd name="T11" fmla="*/ 0 h 65"/>
                  <a:gd name="T12" fmla="*/ 29 w 118"/>
                  <a:gd name="T13" fmla="*/ 11 h 65"/>
                  <a:gd name="T14" fmla="*/ 14 w 118"/>
                  <a:gd name="T15" fmla="*/ 38 h 65"/>
                  <a:gd name="T16" fmla="*/ 38 w 118"/>
                  <a:gd name="T17" fmla="*/ 51 h 65"/>
                  <a:gd name="T18" fmla="*/ 53 w 118"/>
                  <a:gd name="T19" fmla="*/ 26 h 65"/>
                  <a:gd name="T20" fmla="*/ 84 w 118"/>
                  <a:gd name="T21" fmla="*/ 26 h 65"/>
                  <a:gd name="T22" fmla="*/ 94 w 118"/>
                  <a:gd name="T23" fmla="*/ 22 h 65"/>
                  <a:gd name="T24" fmla="*/ 113 w 118"/>
                  <a:gd name="T25" fmla="*/ 22 h 65"/>
                  <a:gd name="T26" fmla="*/ 112 w 118"/>
                  <a:gd name="T27" fmla="*/ 42 h 65"/>
                  <a:gd name="T28" fmla="*/ 93 w 118"/>
                  <a:gd name="T29" fmla="*/ 41 h 65"/>
                  <a:gd name="T30" fmla="*/ 90 w 118"/>
                  <a:gd name="T31"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65">
                    <a:moveTo>
                      <a:pt x="90" y="38"/>
                    </a:moveTo>
                    <a:cubicBezTo>
                      <a:pt x="66" y="38"/>
                      <a:pt x="66" y="38"/>
                      <a:pt x="66" y="38"/>
                    </a:cubicBezTo>
                    <a:cubicBezTo>
                      <a:pt x="63" y="47"/>
                      <a:pt x="58" y="55"/>
                      <a:pt x="50" y="60"/>
                    </a:cubicBezTo>
                    <a:cubicBezTo>
                      <a:pt x="43" y="64"/>
                      <a:pt x="36" y="65"/>
                      <a:pt x="28" y="64"/>
                    </a:cubicBezTo>
                    <a:cubicBezTo>
                      <a:pt x="13" y="61"/>
                      <a:pt x="2" y="49"/>
                      <a:pt x="1" y="34"/>
                    </a:cubicBezTo>
                    <a:cubicBezTo>
                      <a:pt x="0" y="18"/>
                      <a:pt x="11" y="3"/>
                      <a:pt x="26" y="0"/>
                    </a:cubicBezTo>
                    <a:cubicBezTo>
                      <a:pt x="27" y="4"/>
                      <a:pt x="28" y="7"/>
                      <a:pt x="29" y="11"/>
                    </a:cubicBezTo>
                    <a:cubicBezTo>
                      <a:pt x="15" y="18"/>
                      <a:pt x="10" y="27"/>
                      <a:pt x="14" y="38"/>
                    </a:cubicBezTo>
                    <a:cubicBezTo>
                      <a:pt x="18" y="48"/>
                      <a:pt x="27" y="53"/>
                      <a:pt x="38" y="51"/>
                    </a:cubicBezTo>
                    <a:cubicBezTo>
                      <a:pt x="49" y="49"/>
                      <a:pt x="54" y="40"/>
                      <a:pt x="53" y="26"/>
                    </a:cubicBezTo>
                    <a:cubicBezTo>
                      <a:pt x="63" y="26"/>
                      <a:pt x="74" y="26"/>
                      <a:pt x="84" y="26"/>
                    </a:cubicBezTo>
                    <a:cubicBezTo>
                      <a:pt x="88" y="26"/>
                      <a:pt x="91" y="26"/>
                      <a:pt x="94" y="22"/>
                    </a:cubicBezTo>
                    <a:cubicBezTo>
                      <a:pt x="99" y="16"/>
                      <a:pt x="108" y="17"/>
                      <a:pt x="113" y="22"/>
                    </a:cubicBezTo>
                    <a:cubicBezTo>
                      <a:pt x="118" y="28"/>
                      <a:pt x="118" y="37"/>
                      <a:pt x="112" y="42"/>
                    </a:cubicBezTo>
                    <a:cubicBezTo>
                      <a:pt x="107" y="47"/>
                      <a:pt x="98" y="47"/>
                      <a:pt x="93" y="41"/>
                    </a:cubicBezTo>
                    <a:cubicBezTo>
                      <a:pt x="92" y="40"/>
                      <a:pt x="91" y="39"/>
                      <a:pt x="90" y="3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4" name="Freeform 31">
                <a:extLst>
                  <a:ext uri="{FF2B5EF4-FFF2-40B4-BE49-F238E27FC236}">
                    <a16:creationId xmlns:a16="http://schemas.microsoft.com/office/drawing/2014/main" id="{E5E15406-DF20-41F0-BDCE-98717FA0043E}"/>
                  </a:ext>
                </a:extLst>
              </p:cNvPr>
              <p:cNvSpPr>
                <a:spLocks/>
              </p:cNvSpPr>
              <p:nvPr/>
            </p:nvSpPr>
            <p:spPr bwMode="auto">
              <a:xfrm>
                <a:off x="2198688" y="2781301"/>
                <a:ext cx="777875" cy="1130300"/>
              </a:xfrm>
              <a:custGeom>
                <a:avLst/>
                <a:gdLst>
                  <a:gd name="T0" fmla="*/ 207 w 207"/>
                  <a:gd name="T1" fmla="*/ 282 h 300"/>
                  <a:gd name="T2" fmla="*/ 189 w 207"/>
                  <a:gd name="T3" fmla="*/ 300 h 300"/>
                  <a:gd name="T4" fmla="*/ 18 w 207"/>
                  <a:gd name="T5" fmla="*/ 300 h 300"/>
                  <a:gd name="T6" fmla="*/ 0 w 207"/>
                  <a:gd name="T7" fmla="*/ 282 h 300"/>
                  <a:gd name="T8" fmla="*/ 0 w 207"/>
                  <a:gd name="T9" fmla="*/ 18 h 300"/>
                  <a:gd name="T10" fmla="*/ 18 w 207"/>
                  <a:gd name="T11" fmla="*/ 0 h 300"/>
                  <a:gd name="T12" fmla="*/ 189 w 207"/>
                  <a:gd name="T13" fmla="*/ 0 h 300"/>
                  <a:gd name="T14" fmla="*/ 207 w 207"/>
                  <a:gd name="T15" fmla="*/ 18 h 300"/>
                  <a:gd name="T16" fmla="*/ 207 w 207"/>
                  <a:gd name="T17" fmla="*/ 282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300">
                    <a:moveTo>
                      <a:pt x="207" y="282"/>
                    </a:moveTo>
                    <a:cubicBezTo>
                      <a:pt x="207" y="292"/>
                      <a:pt x="199" y="300"/>
                      <a:pt x="189" y="300"/>
                    </a:cubicBezTo>
                    <a:cubicBezTo>
                      <a:pt x="18" y="300"/>
                      <a:pt x="18" y="300"/>
                      <a:pt x="18" y="300"/>
                    </a:cubicBezTo>
                    <a:cubicBezTo>
                      <a:pt x="8" y="300"/>
                      <a:pt x="0" y="292"/>
                      <a:pt x="0" y="282"/>
                    </a:cubicBezTo>
                    <a:cubicBezTo>
                      <a:pt x="0" y="18"/>
                      <a:pt x="0" y="18"/>
                      <a:pt x="0" y="18"/>
                    </a:cubicBezTo>
                    <a:cubicBezTo>
                      <a:pt x="0" y="8"/>
                      <a:pt x="8" y="0"/>
                      <a:pt x="18" y="0"/>
                    </a:cubicBezTo>
                    <a:cubicBezTo>
                      <a:pt x="189" y="0"/>
                      <a:pt x="189" y="0"/>
                      <a:pt x="189" y="0"/>
                    </a:cubicBezTo>
                    <a:cubicBezTo>
                      <a:pt x="199" y="0"/>
                      <a:pt x="207" y="8"/>
                      <a:pt x="207" y="18"/>
                    </a:cubicBezTo>
                    <a:cubicBezTo>
                      <a:pt x="207" y="282"/>
                      <a:pt x="207" y="282"/>
                      <a:pt x="207" y="282"/>
                    </a:cubicBezTo>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5" name="Rectangle 32">
                <a:extLst>
                  <a:ext uri="{FF2B5EF4-FFF2-40B4-BE49-F238E27FC236}">
                    <a16:creationId xmlns:a16="http://schemas.microsoft.com/office/drawing/2014/main" id="{84AE6E50-3A18-414A-8A45-3A4E836D521B}"/>
                  </a:ext>
                </a:extLst>
              </p:cNvPr>
              <p:cNvSpPr>
                <a:spLocks noChangeArrowheads="1"/>
              </p:cNvSpPr>
              <p:nvPr/>
            </p:nvSpPr>
            <p:spPr bwMode="auto">
              <a:xfrm>
                <a:off x="2247900" y="2894013"/>
                <a:ext cx="674688" cy="7953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6" name="Rectangle 33">
                <a:extLst>
                  <a:ext uri="{FF2B5EF4-FFF2-40B4-BE49-F238E27FC236}">
                    <a16:creationId xmlns:a16="http://schemas.microsoft.com/office/drawing/2014/main" id="{3BEE043B-1074-4E9E-9D85-0DE6D96DF763}"/>
                  </a:ext>
                </a:extLst>
              </p:cNvPr>
              <p:cNvSpPr>
                <a:spLocks noChangeArrowheads="1"/>
              </p:cNvSpPr>
              <p:nvPr/>
            </p:nvSpPr>
            <p:spPr bwMode="auto">
              <a:xfrm>
                <a:off x="2247900" y="2894013"/>
                <a:ext cx="674688"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7" name="Oval 34">
                <a:extLst>
                  <a:ext uri="{FF2B5EF4-FFF2-40B4-BE49-F238E27FC236}">
                    <a16:creationId xmlns:a16="http://schemas.microsoft.com/office/drawing/2014/main" id="{028403B1-C199-4053-92AF-F96F057F0DCF}"/>
                  </a:ext>
                </a:extLst>
              </p:cNvPr>
              <p:cNvSpPr>
                <a:spLocks noChangeArrowheads="1"/>
              </p:cNvSpPr>
              <p:nvPr/>
            </p:nvSpPr>
            <p:spPr bwMode="auto">
              <a:xfrm>
                <a:off x="2520950" y="3733801"/>
                <a:ext cx="131763" cy="1317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8" name="Oval 35">
                <a:extLst>
                  <a:ext uri="{FF2B5EF4-FFF2-40B4-BE49-F238E27FC236}">
                    <a16:creationId xmlns:a16="http://schemas.microsoft.com/office/drawing/2014/main" id="{470013BF-8D8B-430B-B4DC-1AD717BE686B}"/>
                  </a:ext>
                </a:extLst>
              </p:cNvPr>
              <p:cNvSpPr>
                <a:spLocks noChangeArrowheads="1"/>
              </p:cNvSpPr>
              <p:nvPr/>
            </p:nvSpPr>
            <p:spPr bwMode="auto">
              <a:xfrm>
                <a:off x="2544763" y="3756026"/>
                <a:ext cx="85725" cy="87313"/>
              </a:xfrm>
              <a:prstGeom prst="ellipse">
                <a:avLst/>
              </a:pr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89" name="Freeform 36">
                <a:extLst>
                  <a:ext uri="{FF2B5EF4-FFF2-40B4-BE49-F238E27FC236}">
                    <a16:creationId xmlns:a16="http://schemas.microsoft.com/office/drawing/2014/main" id="{2D4766CD-4740-4B40-BA2E-C029150C94EA}"/>
                  </a:ext>
                </a:extLst>
              </p:cNvPr>
              <p:cNvSpPr>
                <a:spLocks/>
              </p:cNvSpPr>
              <p:nvPr/>
            </p:nvSpPr>
            <p:spPr bwMode="auto">
              <a:xfrm>
                <a:off x="2198688" y="3843338"/>
                <a:ext cx="68263" cy="68263"/>
              </a:xfrm>
              <a:custGeom>
                <a:avLst/>
                <a:gdLst>
                  <a:gd name="T0" fmla="*/ 0 w 18"/>
                  <a:gd name="T1" fmla="*/ 0 h 18"/>
                  <a:gd name="T2" fmla="*/ 18 w 18"/>
                  <a:gd name="T3" fmla="*/ 18 h 18"/>
                  <a:gd name="T4" fmla="*/ 0 w 18"/>
                  <a:gd name="T5" fmla="*/ 0 h 18"/>
                </a:gdLst>
                <a:ahLst/>
                <a:cxnLst>
                  <a:cxn ang="0">
                    <a:pos x="T0" y="T1"/>
                  </a:cxn>
                  <a:cxn ang="0">
                    <a:pos x="T2" y="T3"/>
                  </a:cxn>
                  <a:cxn ang="0">
                    <a:pos x="T4" y="T5"/>
                  </a:cxn>
                </a:cxnLst>
                <a:rect l="0" t="0" r="r" b="b"/>
                <a:pathLst>
                  <a:path w="18" h="18">
                    <a:moveTo>
                      <a:pt x="0" y="0"/>
                    </a:moveTo>
                    <a:cubicBezTo>
                      <a:pt x="0" y="10"/>
                      <a:pt x="8" y="18"/>
                      <a:pt x="18" y="18"/>
                    </a:cubicBezTo>
                    <a:cubicBezTo>
                      <a:pt x="8" y="18"/>
                      <a:pt x="0" y="1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0" name="Freeform 37">
                <a:extLst>
                  <a:ext uri="{FF2B5EF4-FFF2-40B4-BE49-F238E27FC236}">
                    <a16:creationId xmlns:a16="http://schemas.microsoft.com/office/drawing/2014/main" id="{78D6104D-ABAB-4820-8CF1-9597688309EE}"/>
                  </a:ext>
                </a:extLst>
              </p:cNvPr>
              <p:cNvSpPr>
                <a:spLocks/>
              </p:cNvSpPr>
              <p:nvPr/>
            </p:nvSpPr>
            <p:spPr bwMode="auto">
              <a:xfrm>
                <a:off x="2198688" y="2781301"/>
                <a:ext cx="608013" cy="1130300"/>
              </a:xfrm>
              <a:custGeom>
                <a:avLst/>
                <a:gdLst>
                  <a:gd name="T0" fmla="*/ 162 w 162"/>
                  <a:gd name="T1" fmla="*/ 0 h 300"/>
                  <a:gd name="T2" fmla="*/ 18 w 162"/>
                  <a:gd name="T3" fmla="*/ 0 h 300"/>
                  <a:gd name="T4" fmla="*/ 0 w 162"/>
                  <a:gd name="T5" fmla="*/ 18 h 300"/>
                  <a:gd name="T6" fmla="*/ 0 w 162"/>
                  <a:gd name="T7" fmla="*/ 282 h 300"/>
                  <a:gd name="T8" fmla="*/ 0 w 162"/>
                  <a:gd name="T9" fmla="*/ 282 h 300"/>
                  <a:gd name="T10" fmla="*/ 18 w 162"/>
                  <a:gd name="T11" fmla="*/ 300 h 300"/>
                  <a:gd name="T12" fmla="*/ 18 w 162"/>
                  <a:gd name="T13" fmla="*/ 300 h 300"/>
                  <a:gd name="T14" fmla="*/ 40 w 162"/>
                  <a:gd name="T15" fmla="*/ 300 h 300"/>
                  <a:gd name="T16" fmla="*/ 64 w 162"/>
                  <a:gd name="T17" fmla="*/ 241 h 300"/>
                  <a:gd name="T18" fmla="*/ 13 w 162"/>
                  <a:gd name="T19" fmla="*/ 241 h 300"/>
                  <a:gd name="T20" fmla="*/ 13 w 162"/>
                  <a:gd name="T21" fmla="*/ 241 h 300"/>
                  <a:gd name="T22" fmla="*/ 13 w 162"/>
                  <a:gd name="T23" fmla="*/ 30 h 300"/>
                  <a:gd name="T24" fmla="*/ 150 w 162"/>
                  <a:gd name="T25" fmla="*/ 30 h 300"/>
                  <a:gd name="T26" fmla="*/ 162 w 162"/>
                  <a:gd name="T27"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2" h="300">
                    <a:moveTo>
                      <a:pt x="162" y="0"/>
                    </a:moveTo>
                    <a:cubicBezTo>
                      <a:pt x="18" y="0"/>
                      <a:pt x="18" y="0"/>
                      <a:pt x="18" y="0"/>
                    </a:cubicBezTo>
                    <a:cubicBezTo>
                      <a:pt x="8" y="0"/>
                      <a:pt x="0" y="8"/>
                      <a:pt x="0" y="18"/>
                    </a:cubicBezTo>
                    <a:cubicBezTo>
                      <a:pt x="0" y="282"/>
                      <a:pt x="0" y="282"/>
                      <a:pt x="0" y="282"/>
                    </a:cubicBezTo>
                    <a:cubicBezTo>
                      <a:pt x="0" y="282"/>
                      <a:pt x="0" y="282"/>
                      <a:pt x="0" y="282"/>
                    </a:cubicBezTo>
                    <a:cubicBezTo>
                      <a:pt x="0" y="292"/>
                      <a:pt x="8" y="300"/>
                      <a:pt x="18" y="300"/>
                    </a:cubicBezTo>
                    <a:cubicBezTo>
                      <a:pt x="18" y="300"/>
                      <a:pt x="18" y="300"/>
                      <a:pt x="18" y="300"/>
                    </a:cubicBezTo>
                    <a:cubicBezTo>
                      <a:pt x="40" y="300"/>
                      <a:pt x="40" y="300"/>
                      <a:pt x="40" y="300"/>
                    </a:cubicBezTo>
                    <a:cubicBezTo>
                      <a:pt x="64" y="241"/>
                      <a:pt x="64" y="241"/>
                      <a:pt x="64" y="241"/>
                    </a:cubicBezTo>
                    <a:cubicBezTo>
                      <a:pt x="13" y="241"/>
                      <a:pt x="13" y="241"/>
                      <a:pt x="13" y="241"/>
                    </a:cubicBezTo>
                    <a:cubicBezTo>
                      <a:pt x="13" y="241"/>
                      <a:pt x="13" y="241"/>
                      <a:pt x="13" y="241"/>
                    </a:cubicBezTo>
                    <a:cubicBezTo>
                      <a:pt x="13" y="30"/>
                      <a:pt x="13" y="30"/>
                      <a:pt x="13" y="30"/>
                    </a:cubicBezTo>
                    <a:cubicBezTo>
                      <a:pt x="150" y="30"/>
                      <a:pt x="150" y="30"/>
                      <a:pt x="150" y="30"/>
                    </a:cubicBezTo>
                    <a:cubicBezTo>
                      <a:pt x="162" y="0"/>
                      <a:pt x="162" y="0"/>
                      <a:pt x="162" y="0"/>
                    </a:cubicBezTo>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1" name="Freeform 38">
                <a:extLst>
                  <a:ext uri="{FF2B5EF4-FFF2-40B4-BE49-F238E27FC236}">
                    <a16:creationId xmlns:a16="http://schemas.microsoft.com/office/drawing/2014/main" id="{E3220E8F-E203-4998-B7BD-4EDC9F7553B1}"/>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2" name="Freeform 39">
                <a:extLst>
                  <a:ext uri="{FF2B5EF4-FFF2-40B4-BE49-F238E27FC236}">
                    <a16:creationId xmlns:a16="http://schemas.microsoft.com/office/drawing/2014/main" id="{97AF5882-75DD-41C0-B960-2AF6E91FE1FD}"/>
                  </a:ext>
                </a:extLst>
              </p:cNvPr>
              <p:cNvSpPr>
                <a:spLocks/>
              </p:cNvSpPr>
              <p:nvPr/>
            </p:nvSpPr>
            <p:spPr bwMode="auto">
              <a:xfrm>
                <a:off x="2473325" y="2825751"/>
                <a:ext cx="228600" cy="34925"/>
              </a:xfrm>
              <a:custGeom>
                <a:avLst/>
                <a:gdLst>
                  <a:gd name="T0" fmla="*/ 61 w 61"/>
                  <a:gd name="T1" fmla="*/ 5 h 9"/>
                  <a:gd name="T2" fmla="*/ 57 w 61"/>
                  <a:gd name="T3" fmla="*/ 9 h 9"/>
                  <a:gd name="T4" fmla="*/ 4 w 61"/>
                  <a:gd name="T5" fmla="*/ 9 h 9"/>
                  <a:gd name="T6" fmla="*/ 0 w 61"/>
                  <a:gd name="T7" fmla="*/ 5 h 9"/>
                  <a:gd name="T8" fmla="*/ 4 w 61"/>
                  <a:gd name="T9" fmla="*/ 0 h 9"/>
                  <a:gd name="T10" fmla="*/ 57 w 61"/>
                  <a:gd name="T11" fmla="*/ 0 h 9"/>
                  <a:gd name="T12" fmla="*/ 61 w 61"/>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61" h="9">
                    <a:moveTo>
                      <a:pt x="61" y="5"/>
                    </a:moveTo>
                    <a:cubicBezTo>
                      <a:pt x="61" y="7"/>
                      <a:pt x="59" y="9"/>
                      <a:pt x="57" y="9"/>
                    </a:cubicBezTo>
                    <a:cubicBezTo>
                      <a:pt x="4" y="9"/>
                      <a:pt x="4" y="9"/>
                      <a:pt x="4" y="9"/>
                    </a:cubicBezTo>
                    <a:cubicBezTo>
                      <a:pt x="2" y="9"/>
                      <a:pt x="0" y="7"/>
                      <a:pt x="0" y="5"/>
                    </a:cubicBezTo>
                    <a:cubicBezTo>
                      <a:pt x="0" y="2"/>
                      <a:pt x="2" y="0"/>
                      <a:pt x="4" y="0"/>
                    </a:cubicBezTo>
                    <a:cubicBezTo>
                      <a:pt x="57" y="0"/>
                      <a:pt x="57" y="0"/>
                      <a:pt x="57" y="0"/>
                    </a:cubicBezTo>
                    <a:cubicBezTo>
                      <a:pt x="59" y="0"/>
                      <a:pt x="61" y="2"/>
                      <a:pt x="61"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3" name="Freeform 40">
                <a:extLst>
                  <a:ext uri="{FF2B5EF4-FFF2-40B4-BE49-F238E27FC236}">
                    <a16:creationId xmlns:a16="http://schemas.microsoft.com/office/drawing/2014/main" id="{FF513CB5-3AD8-454F-B1D4-9C75E09D2AFE}"/>
                  </a:ext>
                </a:extLst>
              </p:cNvPr>
              <p:cNvSpPr>
                <a:spLocks/>
              </p:cNvSpPr>
              <p:nvPr/>
            </p:nvSpPr>
            <p:spPr bwMode="auto">
              <a:xfrm>
                <a:off x="2382838" y="3022601"/>
                <a:ext cx="409575" cy="241300"/>
              </a:xfrm>
              <a:custGeom>
                <a:avLst/>
                <a:gdLst>
                  <a:gd name="T0" fmla="*/ 55 w 109"/>
                  <a:gd name="T1" fmla="*/ 64 h 64"/>
                  <a:gd name="T2" fmla="*/ 54 w 109"/>
                  <a:gd name="T3" fmla="*/ 64 h 64"/>
                  <a:gd name="T4" fmla="*/ 1 w 109"/>
                  <a:gd name="T5" fmla="*/ 33 h 64"/>
                  <a:gd name="T6" fmla="*/ 0 w 109"/>
                  <a:gd name="T7" fmla="*/ 32 h 64"/>
                  <a:gd name="T8" fmla="*/ 1 w 109"/>
                  <a:gd name="T9" fmla="*/ 30 h 64"/>
                  <a:gd name="T10" fmla="*/ 53 w 109"/>
                  <a:gd name="T11" fmla="*/ 0 h 64"/>
                  <a:gd name="T12" fmla="*/ 55 w 109"/>
                  <a:gd name="T13" fmla="*/ 0 h 64"/>
                  <a:gd name="T14" fmla="*/ 108 w 109"/>
                  <a:gd name="T15" fmla="*/ 30 h 64"/>
                  <a:gd name="T16" fmla="*/ 109 w 109"/>
                  <a:gd name="T17" fmla="*/ 32 h 64"/>
                  <a:gd name="T18" fmla="*/ 108 w 109"/>
                  <a:gd name="T19" fmla="*/ 33 h 64"/>
                  <a:gd name="T20" fmla="*/ 55 w 109"/>
                  <a:gd name="T21" fmla="*/ 64 h 64"/>
                  <a:gd name="T22" fmla="*/ 55 w 109"/>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64">
                    <a:moveTo>
                      <a:pt x="55" y="64"/>
                    </a:moveTo>
                    <a:cubicBezTo>
                      <a:pt x="54" y="64"/>
                      <a:pt x="54" y="64"/>
                      <a:pt x="54" y="64"/>
                    </a:cubicBezTo>
                    <a:cubicBezTo>
                      <a:pt x="1" y="33"/>
                      <a:pt x="1" y="33"/>
                      <a:pt x="1" y="33"/>
                    </a:cubicBezTo>
                    <a:cubicBezTo>
                      <a:pt x="0" y="33"/>
                      <a:pt x="0" y="32"/>
                      <a:pt x="0" y="32"/>
                    </a:cubicBezTo>
                    <a:cubicBezTo>
                      <a:pt x="0" y="31"/>
                      <a:pt x="0" y="31"/>
                      <a:pt x="1" y="30"/>
                    </a:cubicBezTo>
                    <a:cubicBezTo>
                      <a:pt x="53" y="0"/>
                      <a:pt x="53" y="0"/>
                      <a:pt x="53" y="0"/>
                    </a:cubicBezTo>
                    <a:cubicBezTo>
                      <a:pt x="54" y="0"/>
                      <a:pt x="54" y="0"/>
                      <a:pt x="55" y="0"/>
                    </a:cubicBezTo>
                    <a:cubicBezTo>
                      <a:pt x="108" y="30"/>
                      <a:pt x="108" y="30"/>
                      <a:pt x="108" y="30"/>
                    </a:cubicBezTo>
                    <a:cubicBezTo>
                      <a:pt x="108" y="31"/>
                      <a:pt x="109" y="31"/>
                      <a:pt x="109" y="32"/>
                    </a:cubicBezTo>
                    <a:cubicBezTo>
                      <a:pt x="109" y="32"/>
                      <a:pt x="108" y="33"/>
                      <a:pt x="108" y="33"/>
                    </a:cubicBezTo>
                    <a:cubicBezTo>
                      <a:pt x="55" y="64"/>
                      <a:pt x="55" y="64"/>
                      <a:pt x="55" y="64"/>
                    </a:cubicBezTo>
                    <a:cubicBezTo>
                      <a:pt x="55" y="64"/>
                      <a:pt x="55" y="64"/>
                      <a:pt x="55"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4" name="Freeform 41">
                <a:extLst>
                  <a:ext uri="{FF2B5EF4-FFF2-40B4-BE49-F238E27FC236}">
                    <a16:creationId xmlns:a16="http://schemas.microsoft.com/office/drawing/2014/main" id="{720B0AEA-FC99-4D8F-BEC6-175E48B8FE51}"/>
                  </a:ext>
                </a:extLst>
              </p:cNvPr>
              <p:cNvSpPr>
                <a:spLocks/>
              </p:cNvSpPr>
              <p:nvPr/>
            </p:nvSpPr>
            <p:spPr bwMode="auto">
              <a:xfrm>
                <a:off x="2355850" y="3184526"/>
                <a:ext cx="206375" cy="357188"/>
              </a:xfrm>
              <a:custGeom>
                <a:avLst/>
                <a:gdLst>
                  <a:gd name="T0" fmla="*/ 1 w 55"/>
                  <a:gd name="T1" fmla="*/ 0 h 95"/>
                  <a:gd name="T2" fmla="*/ 0 w 55"/>
                  <a:gd name="T3" fmla="*/ 0 h 95"/>
                  <a:gd name="T4" fmla="*/ 0 w 55"/>
                  <a:gd name="T5" fmla="*/ 2 h 95"/>
                  <a:gd name="T6" fmla="*/ 0 w 55"/>
                  <a:gd name="T7" fmla="*/ 63 h 95"/>
                  <a:gd name="T8" fmla="*/ 0 w 55"/>
                  <a:gd name="T9" fmla="*/ 64 h 95"/>
                  <a:gd name="T10" fmla="*/ 53 w 55"/>
                  <a:gd name="T11" fmla="*/ 95 h 95"/>
                  <a:gd name="T12" fmla="*/ 54 w 55"/>
                  <a:gd name="T13" fmla="*/ 95 h 95"/>
                  <a:gd name="T14" fmla="*/ 55 w 55"/>
                  <a:gd name="T15" fmla="*/ 95 h 95"/>
                  <a:gd name="T16" fmla="*/ 55 w 55"/>
                  <a:gd name="T17" fmla="*/ 93 h 95"/>
                  <a:gd name="T18" fmla="*/ 55 w 55"/>
                  <a:gd name="T19" fmla="*/ 32 h 95"/>
                  <a:gd name="T20" fmla="*/ 55 w 55"/>
                  <a:gd name="T21" fmla="*/ 31 h 95"/>
                  <a:gd name="T22" fmla="*/ 2 w 55"/>
                  <a:gd name="T23" fmla="*/ 0 h 95"/>
                  <a:gd name="T24" fmla="*/ 1 w 55"/>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95">
                    <a:moveTo>
                      <a:pt x="1" y="0"/>
                    </a:moveTo>
                    <a:cubicBezTo>
                      <a:pt x="1" y="0"/>
                      <a:pt x="1" y="0"/>
                      <a:pt x="0" y="0"/>
                    </a:cubicBezTo>
                    <a:cubicBezTo>
                      <a:pt x="0" y="1"/>
                      <a:pt x="0" y="1"/>
                      <a:pt x="0" y="2"/>
                    </a:cubicBezTo>
                    <a:cubicBezTo>
                      <a:pt x="0" y="63"/>
                      <a:pt x="0" y="63"/>
                      <a:pt x="0" y="63"/>
                    </a:cubicBezTo>
                    <a:cubicBezTo>
                      <a:pt x="0" y="63"/>
                      <a:pt x="0" y="64"/>
                      <a:pt x="0" y="64"/>
                    </a:cubicBezTo>
                    <a:cubicBezTo>
                      <a:pt x="53" y="95"/>
                      <a:pt x="53" y="95"/>
                      <a:pt x="53" y="95"/>
                    </a:cubicBezTo>
                    <a:cubicBezTo>
                      <a:pt x="54" y="95"/>
                      <a:pt x="54" y="95"/>
                      <a:pt x="54" y="95"/>
                    </a:cubicBezTo>
                    <a:cubicBezTo>
                      <a:pt x="55" y="95"/>
                      <a:pt x="55" y="95"/>
                      <a:pt x="55" y="95"/>
                    </a:cubicBezTo>
                    <a:cubicBezTo>
                      <a:pt x="55" y="94"/>
                      <a:pt x="55" y="94"/>
                      <a:pt x="55" y="93"/>
                    </a:cubicBezTo>
                    <a:cubicBezTo>
                      <a:pt x="55" y="32"/>
                      <a:pt x="55" y="32"/>
                      <a:pt x="55" y="32"/>
                    </a:cubicBezTo>
                    <a:cubicBezTo>
                      <a:pt x="55" y="32"/>
                      <a:pt x="55" y="31"/>
                      <a:pt x="55" y="31"/>
                    </a:cubicBezTo>
                    <a:cubicBezTo>
                      <a:pt x="2" y="0"/>
                      <a:pt x="2" y="0"/>
                      <a:pt x="2" y="0"/>
                    </a:cubicBezTo>
                    <a:cubicBezTo>
                      <a:pt x="2" y="0"/>
                      <a:pt x="2" y="0"/>
                      <a:pt x="1" y="0"/>
                    </a:cubicBezTo>
                  </a:path>
                </a:pathLst>
              </a:custGeom>
              <a:solidFill>
                <a:srgbClr val="CEE9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5" name="Freeform 42">
                <a:extLst>
                  <a:ext uri="{FF2B5EF4-FFF2-40B4-BE49-F238E27FC236}">
                    <a16:creationId xmlns:a16="http://schemas.microsoft.com/office/drawing/2014/main" id="{EAB669D0-FB35-470C-8A89-65A3AE9F5408}"/>
                  </a:ext>
                </a:extLst>
              </p:cNvPr>
              <p:cNvSpPr>
                <a:spLocks/>
              </p:cNvSpPr>
              <p:nvPr/>
            </p:nvSpPr>
            <p:spPr bwMode="auto">
              <a:xfrm>
                <a:off x="2608263" y="3187701"/>
                <a:ext cx="209550" cy="354013"/>
              </a:xfrm>
              <a:custGeom>
                <a:avLst/>
                <a:gdLst>
                  <a:gd name="T0" fmla="*/ 54 w 56"/>
                  <a:gd name="T1" fmla="*/ 0 h 94"/>
                  <a:gd name="T2" fmla="*/ 54 w 56"/>
                  <a:gd name="T3" fmla="*/ 0 h 94"/>
                  <a:gd name="T4" fmla="*/ 1 w 56"/>
                  <a:gd name="T5" fmla="*/ 30 h 94"/>
                  <a:gd name="T6" fmla="*/ 0 w 56"/>
                  <a:gd name="T7" fmla="*/ 32 h 94"/>
                  <a:gd name="T8" fmla="*/ 0 w 56"/>
                  <a:gd name="T9" fmla="*/ 92 h 94"/>
                  <a:gd name="T10" fmla="*/ 1 w 56"/>
                  <a:gd name="T11" fmla="*/ 94 h 94"/>
                  <a:gd name="T12" fmla="*/ 2 w 56"/>
                  <a:gd name="T13" fmla="*/ 94 h 94"/>
                  <a:gd name="T14" fmla="*/ 3 w 56"/>
                  <a:gd name="T15" fmla="*/ 94 h 94"/>
                  <a:gd name="T16" fmla="*/ 26 w 56"/>
                  <a:gd name="T17" fmla="*/ 80 h 94"/>
                  <a:gd name="T18" fmla="*/ 26 w 56"/>
                  <a:gd name="T19" fmla="*/ 65 h 94"/>
                  <a:gd name="T20" fmla="*/ 51 w 56"/>
                  <a:gd name="T21" fmla="*/ 65 h 94"/>
                  <a:gd name="T22" fmla="*/ 55 w 56"/>
                  <a:gd name="T23" fmla="*/ 63 h 94"/>
                  <a:gd name="T24" fmla="*/ 56 w 56"/>
                  <a:gd name="T25" fmla="*/ 62 h 94"/>
                  <a:gd name="T26" fmla="*/ 56 w 56"/>
                  <a:gd name="T27" fmla="*/ 1 h 94"/>
                  <a:gd name="T28" fmla="*/ 55 w 56"/>
                  <a:gd name="T29" fmla="*/ 0 h 94"/>
                  <a:gd name="T30" fmla="*/ 54 w 56"/>
                  <a:gd name="T31"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94">
                    <a:moveTo>
                      <a:pt x="54" y="0"/>
                    </a:moveTo>
                    <a:cubicBezTo>
                      <a:pt x="54" y="0"/>
                      <a:pt x="54" y="0"/>
                      <a:pt x="54" y="0"/>
                    </a:cubicBezTo>
                    <a:cubicBezTo>
                      <a:pt x="1" y="30"/>
                      <a:pt x="1" y="30"/>
                      <a:pt x="1" y="30"/>
                    </a:cubicBezTo>
                    <a:cubicBezTo>
                      <a:pt x="1" y="31"/>
                      <a:pt x="0" y="31"/>
                      <a:pt x="0" y="32"/>
                    </a:cubicBezTo>
                    <a:cubicBezTo>
                      <a:pt x="0" y="92"/>
                      <a:pt x="0" y="92"/>
                      <a:pt x="0" y="92"/>
                    </a:cubicBezTo>
                    <a:cubicBezTo>
                      <a:pt x="0" y="93"/>
                      <a:pt x="1" y="93"/>
                      <a:pt x="1" y="94"/>
                    </a:cubicBezTo>
                    <a:cubicBezTo>
                      <a:pt x="2" y="94"/>
                      <a:pt x="2" y="94"/>
                      <a:pt x="2" y="94"/>
                    </a:cubicBezTo>
                    <a:cubicBezTo>
                      <a:pt x="3" y="94"/>
                      <a:pt x="3" y="94"/>
                      <a:pt x="3" y="94"/>
                    </a:cubicBezTo>
                    <a:cubicBezTo>
                      <a:pt x="26" y="80"/>
                      <a:pt x="26" y="80"/>
                      <a:pt x="26" y="80"/>
                    </a:cubicBezTo>
                    <a:cubicBezTo>
                      <a:pt x="26" y="65"/>
                      <a:pt x="26" y="65"/>
                      <a:pt x="26" y="65"/>
                    </a:cubicBezTo>
                    <a:cubicBezTo>
                      <a:pt x="51" y="65"/>
                      <a:pt x="51" y="65"/>
                      <a:pt x="51" y="65"/>
                    </a:cubicBezTo>
                    <a:cubicBezTo>
                      <a:pt x="55" y="63"/>
                      <a:pt x="55" y="63"/>
                      <a:pt x="55" y="63"/>
                    </a:cubicBezTo>
                    <a:cubicBezTo>
                      <a:pt x="56" y="63"/>
                      <a:pt x="56" y="62"/>
                      <a:pt x="56" y="62"/>
                    </a:cubicBezTo>
                    <a:cubicBezTo>
                      <a:pt x="56" y="1"/>
                      <a:pt x="56" y="1"/>
                      <a:pt x="56" y="1"/>
                    </a:cubicBezTo>
                    <a:cubicBezTo>
                      <a:pt x="56" y="1"/>
                      <a:pt x="56" y="0"/>
                      <a:pt x="55" y="0"/>
                    </a:cubicBezTo>
                    <a:cubicBezTo>
                      <a:pt x="55" y="0"/>
                      <a:pt x="55" y="0"/>
                      <a:pt x="54" y="0"/>
                    </a:cubicBezTo>
                  </a:path>
                </a:pathLst>
              </a:custGeom>
              <a:solidFill>
                <a:srgbClr val="9BD2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6" name="Rectangle 43">
                <a:extLst>
                  <a:ext uri="{FF2B5EF4-FFF2-40B4-BE49-F238E27FC236}">
                    <a16:creationId xmlns:a16="http://schemas.microsoft.com/office/drawing/2014/main" id="{926211C8-8594-42AA-A596-DA1833B85777}"/>
                  </a:ext>
                </a:extLst>
              </p:cNvPr>
              <p:cNvSpPr>
                <a:spLocks noChangeArrowheads="1"/>
              </p:cNvSpPr>
              <p:nvPr/>
            </p:nvSpPr>
            <p:spPr bwMode="auto">
              <a:xfrm>
                <a:off x="2705100" y="3432176"/>
                <a:ext cx="706438" cy="569913"/>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7" name="Rectangle 44">
                <a:extLst>
                  <a:ext uri="{FF2B5EF4-FFF2-40B4-BE49-F238E27FC236}">
                    <a16:creationId xmlns:a16="http://schemas.microsoft.com/office/drawing/2014/main" id="{4C174ABA-02C7-4162-93BD-5CCFE3AAD328}"/>
                  </a:ext>
                </a:extLst>
              </p:cNvPr>
              <p:cNvSpPr>
                <a:spLocks noChangeArrowheads="1"/>
              </p:cNvSpPr>
              <p:nvPr/>
            </p:nvSpPr>
            <p:spPr bwMode="auto">
              <a:xfrm>
                <a:off x="2705100" y="3432176"/>
                <a:ext cx="706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8" name="Rectangle 45">
                <a:extLst>
                  <a:ext uri="{FF2B5EF4-FFF2-40B4-BE49-F238E27FC236}">
                    <a16:creationId xmlns:a16="http://schemas.microsoft.com/office/drawing/2014/main" id="{5CA7B881-CE06-4CD4-8D6E-F999AF65DD9A}"/>
                  </a:ext>
                </a:extLst>
              </p:cNvPr>
              <p:cNvSpPr>
                <a:spLocks noChangeArrowheads="1"/>
              </p:cNvSpPr>
              <p:nvPr/>
            </p:nvSpPr>
            <p:spPr bwMode="auto">
              <a:xfrm>
                <a:off x="2762250" y="3492501"/>
                <a:ext cx="592138" cy="452438"/>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99" name="Rectangle 46">
                <a:extLst>
                  <a:ext uri="{FF2B5EF4-FFF2-40B4-BE49-F238E27FC236}">
                    <a16:creationId xmlns:a16="http://schemas.microsoft.com/office/drawing/2014/main" id="{556338F3-EC9B-43FB-B879-751065B942E1}"/>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0" name="Rectangle 47">
                <a:extLst>
                  <a:ext uri="{FF2B5EF4-FFF2-40B4-BE49-F238E27FC236}">
                    <a16:creationId xmlns:a16="http://schemas.microsoft.com/office/drawing/2014/main" id="{DBDEF7EC-A0F9-470F-86B8-B9719E07A7DE}"/>
                  </a:ext>
                </a:extLst>
              </p:cNvPr>
              <p:cNvSpPr>
                <a:spLocks noChangeArrowheads="1"/>
              </p:cNvSpPr>
              <p:nvPr/>
            </p:nvSpPr>
            <p:spPr bwMode="auto">
              <a:xfrm>
                <a:off x="2762250" y="3492501"/>
                <a:ext cx="592138" cy="45243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1" name="Rectangle 48">
                <a:extLst>
                  <a:ext uri="{FF2B5EF4-FFF2-40B4-BE49-F238E27FC236}">
                    <a16:creationId xmlns:a16="http://schemas.microsoft.com/office/drawing/2014/main" id="{B25518C8-9106-4D12-B9B5-5820025159AB}"/>
                  </a:ext>
                </a:extLst>
              </p:cNvPr>
              <p:cNvSpPr>
                <a:spLocks noChangeArrowheads="1"/>
              </p:cNvSpPr>
              <p:nvPr/>
            </p:nvSpPr>
            <p:spPr bwMode="auto">
              <a:xfrm>
                <a:off x="2762250" y="3492501"/>
                <a:ext cx="5921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2" name="Freeform 49">
                <a:extLst>
                  <a:ext uri="{FF2B5EF4-FFF2-40B4-BE49-F238E27FC236}">
                    <a16:creationId xmlns:a16="http://schemas.microsoft.com/office/drawing/2014/main" id="{5F3848F0-88C9-4729-853A-BCA5B3B61274}"/>
                  </a:ext>
                </a:extLst>
              </p:cNvPr>
              <p:cNvSpPr>
                <a:spLocks/>
              </p:cNvSpPr>
              <p:nvPr/>
            </p:nvSpPr>
            <p:spPr bwMode="auto">
              <a:xfrm>
                <a:off x="3017838" y="3692526"/>
                <a:ext cx="336550" cy="252413"/>
              </a:xfrm>
              <a:custGeom>
                <a:avLst/>
                <a:gdLst>
                  <a:gd name="T0" fmla="*/ 90 w 90"/>
                  <a:gd name="T1" fmla="*/ 16 h 67"/>
                  <a:gd name="T2" fmla="*/ 78 w 90"/>
                  <a:gd name="T3" fmla="*/ 5 h 67"/>
                  <a:gd name="T4" fmla="*/ 62 w 90"/>
                  <a:gd name="T5" fmla="*/ 5 h 67"/>
                  <a:gd name="T6" fmla="*/ 0 w 90"/>
                  <a:gd name="T7" fmla="*/ 67 h 67"/>
                  <a:gd name="T8" fmla="*/ 90 w 90"/>
                  <a:gd name="T9" fmla="*/ 67 h 67"/>
                  <a:gd name="T10" fmla="*/ 90 w 90"/>
                  <a:gd name="T11" fmla="*/ 16 h 67"/>
                </a:gdLst>
                <a:ahLst/>
                <a:cxnLst>
                  <a:cxn ang="0">
                    <a:pos x="T0" y="T1"/>
                  </a:cxn>
                  <a:cxn ang="0">
                    <a:pos x="T2" y="T3"/>
                  </a:cxn>
                  <a:cxn ang="0">
                    <a:pos x="T4" y="T5"/>
                  </a:cxn>
                  <a:cxn ang="0">
                    <a:pos x="T6" y="T7"/>
                  </a:cxn>
                  <a:cxn ang="0">
                    <a:pos x="T8" y="T9"/>
                  </a:cxn>
                  <a:cxn ang="0">
                    <a:pos x="T10" y="T11"/>
                  </a:cxn>
                </a:cxnLst>
                <a:rect l="0" t="0" r="r" b="b"/>
                <a:pathLst>
                  <a:path w="90" h="67">
                    <a:moveTo>
                      <a:pt x="90" y="16"/>
                    </a:moveTo>
                    <a:cubicBezTo>
                      <a:pt x="78" y="5"/>
                      <a:pt x="78" y="5"/>
                      <a:pt x="78" y="5"/>
                    </a:cubicBezTo>
                    <a:cubicBezTo>
                      <a:pt x="74" y="0"/>
                      <a:pt x="66" y="0"/>
                      <a:pt x="62" y="5"/>
                    </a:cubicBezTo>
                    <a:cubicBezTo>
                      <a:pt x="0" y="67"/>
                      <a:pt x="0" y="67"/>
                      <a:pt x="0" y="67"/>
                    </a:cubicBezTo>
                    <a:cubicBezTo>
                      <a:pt x="90" y="67"/>
                      <a:pt x="90" y="67"/>
                      <a:pt x="90" y="67"/>
                    </a:cubicBezTo>
                    <a:lnTo>
                      <a:pt x="90" y="16"/>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3" name="Freeform 50">
                <a:extLst>
                  <a:ext uri="{FF2B5EF4-FFF2-40B4-BE49-F238E27FC236}">
                    <a16:creationId xmlns:a16="http://schemas.microsoft.com/office/drawing/2014/main" id="{2D1CAF3B-8C76-4528-A39C-FAB06B66561E}"/>
                  </a:ext>
                </a:extLst>
              </p:cNvPr>
              <p:cNvSpPr>
                <a:spLocks/>
              </p:cNvSpPr>
              <p:nvPr/>
            </p:nvSpPr>
            <p:spPr bwMode="auto">
              <a:xfrm>
                <a:off x="2878138" y="3749676"/>
                <a:ext cx="412750" cy="195263"/>
              </a:xfrm>
              <a:custGeom>
                <a:avLst/>
                <a:gdLst>
                  <a:gd name="T0" fmla="*/ 110 w 110"/>
                  <a:gd name="T1" fmla="*/ 52 h 52"/>
                  <a:gd name="T2" fmla="*/ 62 w 110"/>
                  <a:gd name="T3" fmla="*/ 3 h 52"/>
                  <a:gd name="T4" fmla="*/ 49 w 110"/>
                  <a:gd name="T5" fmla="*/ 3 h 52"/>
                  <a:gd name="T6" fmla="*/ 0 w 110"/>
                  <a:gd name="T7" fmla="*/ 52 h 52"/>
                  <a:gd name="T8" fmla="*/ 110 w 110"/>
                  <a:gd name="T9" fmla="*/ 52 h 52"/>
                </a:gdLst>
                <a:ahLst/>
                <a:cxnLst>
                  <a:cxn ang="0">
                    <a:pos x="T0" y="T1"/>
                  </a:cxn>
                  <a:cxn ang="0">
                    <a:pos x="T2" y="T3"/>
                  </a:cxn>
                  <a:cxn ang="0">
                    <a:pos x="T4" y="T5"/>
                  </a:cxn>
                  <a:cxn ang="0">
                    <a:pos x="T6" y="T7"/>
                  </a:cxn>
                  <a:cxn ang="0">
                    <a:pos x="T8" y="T9"/>
                  </a:cxn>
                </a:cxnLst>
                <a:rect l="0" t="0" r="r" b="b"/>
                <a:pathLst>
                  <a:path w="110" h="52">
                    <a:moveTo>
                      <a:pt x="110" y="52"/>
                    </a:moveTo>
                    <a:cubicBezTo>
                      <a:pt x="62" y="3"/>
                      <a:pt x="62" y="3"/>
                      <a:pt x="62" y="3"/>
                    </a:cubicBezTo>
                    <a:cubicBezTo>
                      <a:pt x="58" y="0"/>
                      <a:pt x="52" y="0"/>
                      <a:pt x="49" y="3"/>
                    </a:cubicBezTo>
                    <a:cubicBezTo>
                      <a:pt x="0" y="52"/>
                      <a:pt x="0" y="52"/>
                      <a:pt x="0" y="52"/>
                    </a:cubicBezTo>
                    <a:lnTo>
                      <a:pt x="110" y="52"/>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304" name="Freeform 51">
                <a:extLst>
                  <a:ext uri="{FF2B5EF4-FFF2-40B4-BE49-F238E27FC236}">
                    <a16:creationId xmlns:a16="http://schemas.microsoft.com/office/drawing/2014/main" id="{31691CAD-2734-45A2-851B-785189B8B341}"/>
                  </a:ext>
                </a:extLst>
              </p:cNvPr>
              <p:cNvSpPr>
                <a:spLocks/>
              </p:cNvSpPr>
              <p:nvPr/>
            </p:nvSpPr>
            <p:spPr bwMode="auto">
              <a:xfrm>
                <a:off x="2817813" y="3549651"/>
                <a:ext cx="274638" cy="169863"/>
              </a:xfrm>
              <a:custGeom>
                <a:avLst/>
                <a:gdLst>
                  <a:gd name="T0" fmla="*/ 41 w 73"/>
                  <a:gd name="T1" fmla="*/ 0 h 45"/>
                  <a:gd name="T2" fmla="*/ 20 w 73"/>
                  <a:gd name="T3" fmla="*/ 15 h 45"/>
                  <a:gd name="T4" fmla="*/ 15 w 73"/>
                  <a:gd name="T5" fmla="*/ 14 h 45"/>
                  <a:gd name="T6" fmla="*/ 0 w 73"/>
                  <a:gd name="T7" fmla="*/ 30 h 45"/>
                  <a:gd name="T8" fmla="*/ 15 w 73"/>
                  <a:gd name="T9" fmla="*/ 45 h 45"/>
                  <a:gd name="T10" fmla="*/ 15 w 73"/>
                  <a:gd name="T11" fmla="*/ 45 h 45"/>
                  <a:gd name="T12" fmla="*/ 15 w 73"/>
                  <a:gd name="T13" fmla="*/ 45 h 45"/>
                  <a:gd name="T14" fmla="*/ 65 w 73"/>
                  <a:gd name="T15" fmla="*/ 45 h 45"/>
                  <a:gd name="T16" fmla="*/ 65 w 73"/>
                  <a:gd name="T17" fmla="*/ 45 h 45"/>
                  <a:gd name="T18" fmla="*/ 73 w 73"/>
                  <a:gd name="T19" fmla="*/ 37 h 45"/>
                  <a:gd name="T20" fmla="*/ 64 w 73"/>
                  <a:gd name="T21" fmla="*/ 28 h 45"/>
                  <a:gd name="T22" fmla="*/ 63 w 73"/>
                  <a:gd name="T23" fmla="*/ 28 h 45"/>
                  <a:gd name="T24" fmla="*/ 64 w 73"/>
                  <a:gd name="T25" fmla="*/ 22 h 45"/>
                  <a:gd name="T26" fmla="*/ 41 w 73"/>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45">
                    <a:moveTo>
                      <a:pt x="41" y="0"/>
                    </a:moveTo>
                    <a:cubicBezTo>
                      <a:pt x="32" y="0"/>
                      <a:pt x="23" y="6"/>
                      <a:pt x="20" y="15"/>
                    </a:cubicBezTo>
                    <a:cubicBezTo>
                      <a:pt x="19" y="15"/>
                      <a:pt x="17" y="14"/>
                      <a:pt x="15" y="14"/>
                    </a:cubicBezTo>
                    <a:cubicBezTo>
                      <a:pt x="7" y="14"/>
                      <a:pt x="0" y="21"/>
                      <a:pt x="0" y="30"/>
                    </a:cubicBezTo>
                    <a:cubicBezTo>
                      <a:pt x="0" y="38"/>
                      <a:pt x="7" y="45"/>
                      <a:pt x="15" y="45"/>
                    </a:cubicBezTo>
                    <a:cubicBezTo>
                      <a:pt x="15" y="45"/>
                      <a:pt x="15" y="45"/>
                      <a:pt x="15" y="45"/>
                    </a:cubicBezTo>
                    <a:cubicBezTo>
                      <a:pt x="15" y="45"/>
                      <a:pt x="15" y="45"/>
                      <a:pt x="15" y="45"/>
                    </a:cubicBezTo>
                    <a:cubicBezTo>
                      <a:pt x="65" y="45"/>
                      <a:pt x="65" y="45"/>
                      <a:pt x="65" y="45"/>
                    </a:cubicBezTo>
                    <a:cubicBezTo>
                      <a:pt x="65" y="45"/>
                      <a:pt x="65" y="45"/>
                      <a:pt x="65" y="45"/>
                    </a:cubicBezTo>
                    <a:cubicBezTo>
                      <a:pt x="69" y="45"/>
                      <a:pt x="73" y="41"/>
                      <a:pt x="73" y="37"/>
                    </a:cubicBezTo>
                    <a:cubicBezTo>
                      <a:pt x="73" y="32"/>
                      <a:pt x="69" y="28"/>
                      <a:pt x="64" y="28"/>
                    </a:cubicBezTo>
                    <a:cubicBezTo>
                      <a:pt x="63" y="28"/>
                      <a:pt x="63" y="28"/>
                      <a:pt x="63" y="28"/>
                    </a:cubicBezTo>
                    <a:cubicBezTo>
                      <a:pt x="64" y="26"/>
                      <a:pt x="64" y="24"/>
                      <a:pt x="64" y="22"/>
                    </a:cubicBezTo>
                    <a:cubicBezTo>
                      <a:pt x="64" y="10"/>
                      <a:pt x="54" y="0"/>
                      <a:pt x="4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01" name="Rectangle 47">
              <a:extLst>
                <a:ext uri="{FF2B5EF4-FFF2-40B4-BE49-F238E27FC236}">
                  <a16:creationId xmlns:a16="http://schemas.microsoft.com/office/drawing/2014/main" id="{10965E7B-23B7-4BE3-8ECF-2444367C9398}"/>
                </a:ext>
              </a:extLst>
            </p:cNvPr>
            <p:cNvSpPr>
              <a:spLocks noChangeArrowheads="1"/>
            </p:cNvSpPr>
            <p:nvPr/>
          </p:nvSpPr>
          <p:spPr bwMode="auto">
            <a:xfrm>
              <a:off x="901395" y="6005909"/>
              <a:ext cx="940476"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Photo taken and </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err="1">
                  <a:gradFill>
                    <a:gsLst>
                      <a:gs pos="0">
                        <a:srgbClr val="353535"/>
                      </a:gs>
                      <a:gs pos="100000">
                        <a:srgbClr val="353535"/>
                      </a:gs>
                    </a:gsLst>
                    <a:lin ang="16200000" scaled="1"/>
                  </a:gradFill>
                  <a:latin typeface="Segoe UI Semilight"/>
                  <a:cs typeface="Segoe UI Semibold" panose="020B0702040204020203" pitchFamily="34" charset="0"/>
                </a:rPr>
                <a:t>WebHook</a:t>
              </a: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 called</a:t>
              </a:r>
            </a:p>
          </p:txBody>
        </p:sp>
        <p:sp>
          <p:nvSpPr>
            <p:cNvPr id="202" name="Rectangle: Rounded Corners 201">
              <a:extLst>
                <a:ext uri="{FF2B5EF4-FFF2-40B4-BE49-F238E27FC236}">
                  <a16:creationId xmlns:a16="http://schemas.microsoft.com/office/drawing/2014/main" id="{6567210C-B659-4E82-BF64-BB54F96B5C08}"/>
                </a:ext>
              </a:extLst>
            </p:cNvPr>
            <p:cNvSpPr/>
            <p:nvPr/>
          </p:nvSpPr>
          <p:spPr bwMode="auto">
            <a:xfrm>
              <a:off x="2178232"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03" name="Group 202">
              <a:extLst>
                <a:ext uri="{FF2B5EF4-FFF2-40B4-BE49-F238E27FC236}">
                  <a16:creationId xmlns:a16="http://schemas.microsoft.com/office/drawing/2014/main" id="{131BD4BC-84BF-4DE9-9194-045787BAB378}"/>
                </a:ext>
              </a:extLst>
            </p:cNvPr>
            <p:cNvGrpSpPr/>
            <p:nvPr/>
          </p:nvGrpSpPr>
          <p:grpSpPr>
            <a:xfrm>
              <a:off x="2181692" y="4804390"/>
              <a:ext cx="452260" cy="417074"/>
              <a:chOff x="7989965" y="5173839"/>
              <a:chExt cx="308230" cy="284249"/>
            </a:xfrm>
          </p:grpSpPr>
          <p:sp>
            <p:nvSpPr>
              <p:cNvPr id="274" name="Rectangle 273">
                <a:extLst>
                  <a:ext uri="{FF2B5EF4-FFF2-40B4-BE49-F238E27FC236}">
                    <a16:creationId xmlns:a16="http://schemas.microsoft.com/office/drawing/2014/main" id="{CB25CF5C-5271-457F-9C99-F2337CB99838}"/>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5" name="Group 274">
                <a:extLst>
                  <a:ext uri="{FF2B5EF4-FFF2-40B4-BE49-F238E27FC236}">
                    <a16:creationId xmlns:a16="http://schemas.microsoft.com/office/drawing/2014/main" id="{0CD80157-EFD7-4EA3-9B2B-57CABFBE7F71}"/>
                  </a:ext>
                </a:extLst>
              </p:cNvPr>
              <p:cNvGrpSpPr/>
              <p:nvPr/>
            </p:nvGrpSpPr>
            <p:grpSpPr>
              <a:xfrm>
                <a:off x="7989965" y="5173839"/>
                <a:ext cx="308230" cy="284249"/>
                <a:chOff x="7875624" y="5410159"/>
                <a:chExt cx="308230" cy="284249"/>
              </a:xfrm>
            </p:grpSpPr>
            <p:sp>
              <p:nvSpPr>
                <p:cNvPr id="276" name="Freeform 17">
                  <a:extLst>
                    <a:ext uri="{FF2B5EF4-FFF2-40B4-BE49-F238E27FC236}">
                      <a16:creationId xmlns:a16="http://schemas.microsoft.com/office/drawing/2014/main" id="{2E5F12B4-B1D0-4F47-A9FB-88CA95DDCA71}"/>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77" name="Group 276">
                  <a:extLst>
                    <a:ext uri="{FF2B5EF4-FFF2-40B4-BE49-F238E27FC236}">
                      <a16:creationId xmlns:a16="http://schemas.microsoft.com/office/drawing/2014/main" id="{815DA4EC-3DCE-4AC9-9F85-6EDDCB37EB10}"/>
                    </a:ext>
                  </a:extLst>
                </p:cNvPr>
                <p:cNvGrpSpPr/>
                <p:nvPr/>
              </p:nvGrpSpPr>
              <p:grpSpPr>
                <a:xfrm>
                  <a:off x="7875624" y="5410159"/>
                  <a:ext cx="308230" cy="284249"/>
                  <a:chOff x="7875624" y="5410159"/>
                  <a:chExt cx="308230" cy="284249"/>
                </a:xfrm>
              </p:grpSpPr>
              <p:sp>
                <p:nvSpPr>
                  <p:cNvPr id="278" name="Freeform 15">
                    <a:extLst>
                      <a:ext uri="{FF2B5EF4-FFF2-40B4-BE49-F238E27FC236}">
                        <a16:creationId xmlns:a16="http://schemas.microsoft.com/office/drawing/2014/main" id="{C48ED338-11E6-41BE-A409-08DF8453D46D}"/>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9" name="Freeform 16">
                    <a:extLst>
                      <a:ext uri="{FF2B5EF4-FFF2-40B4-BE49-F238E27FC236}">
                        <a16:creationId xmlns:a16="http://schemas.microsoft.com/office/drawing/2014/main" id="{54FF6E23-EF53-4DD1-ABF7-CF3A062821F8}"/>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0" name="Freeform 19">
                    <a:extLst>
                      <a:ext uri="{FF2B5EF4-FFF2-40B4-BE49-F238E27FC236}">
                        <a16:creationId xmlns:a16="http://schemas.microsoft.com/office/drawing/2014/main" id="{290BB25A-152E-4D76-9640-F70BBD08D1D1}"/>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04" name="Straight Arrow Connector 203">
              <a:extLst>
                <a:ext uri="{FF2B5EF4-FFF2-40B4-BE49-F238E27FC236}">
                  <a16:creationId xmlns:a16="http://schemas.microsoft.com/office/drawing/2014/main" id="{DF8655CB-4E88-42CC-BC8D-8E03945A68AF}"/>
                </a:ext>
              </a:extLst>
            </p:cNvPr>
            <p:cNvCxnSpPr>
              <a:cxnSpLocks/>
            </p:cNvCxnSpPr>
            <p:nvPr/>
          </p:nvCxnSpPr>
          <p:spPr>
            <a:xfrm>
              <a:off x="1750961"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5" name="Rectangle: Rounded Corners 204">
              <a:extLst>
                <a:ext uri="{FF2B5EF4-FFF2-40B4-BE49-F238E27FC236}">
                  <a16:creationId xmlns:a16="http://schemas.microsoft.com/office/drawing/2014/main" id="{CF32DC77-81F7-4067-BEF7-B601A77B8E90}"/>
                </a:ext>
              </a:extLst>
            </p:cNvPr>
            <p:cNvSpPr/>
            <p:nvPr/>
          </p:nvSpPr>
          <p:spPr bwMode="auto">
            <a:xfrm>
              <a:off x="4222623" y="4919844"/>
              <a:ext cx="1550502"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06" name="Group 205">
              <a:extLst>
                <a:ext uri="{FF2B5EF4-FFF2-40B4-BE49-F238E27FC236}">
                  <a16:creationId xmlns:a16="http://schemas.microsoft.com/office/drawing/2014/main" id="{83B09AF5-AD82-4C44-8ECE-B03ED23BDB93}"/>
                </a:ext>
              </a:extLst>
            </p:cNvPr>
            <p:cNvGrpSpPr/>
            <p:nvPr/>
          </p:nvGrpSpPr>
          <p:grpSpPr>
            <a:xfrm>
              <a:off x="4226083" y="4804390"/>
              <a:ext cx="452260" cy="417074"/>
              <a:chOff x="7989965" y="5173839"/>
              <a:chExt cx="308230" cy="284249"/>
            </a:xfrm>
          </p:grpSpPr>
          <p:sp>
            <p:nvSpPr>
              <p:cNvPr id="267" name="Rectangle 266">
                <a:extLst>
                  <a:ext uri="{FF2B5EF4-FFF2-40B4-BE49-F238E27FC236}">
                    <a16:creationId xmlns:a16="http://schemas.microsoft.com/office/drawing/2014/main" id="{362C4FE5-C02B-4A9E-9EFE-800D38C1BA0E}"/>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8" name="Group 267">
                <a:extLst>
                  <a:ext uri="{FF2B5EF4-FFF2-40B4-BE49-F238E27FC236}">
                    <a16:creationId xmlns:a16="http://schemas.microsoft.com/office/drawing/2014/main" id="{166C1250-568D-4675-93FE-98F031375C60}"/>
                  </a:ext>
                </a:extLst>
              </p:cNvPr>
              <p:cNvGrpSpPr/>
              <p:nvPr/>
            </p:nvGrpSpPr>
            <p:grpSpPr>
              <a:xfrm>
                <a:off x="7989965" y="5173839"/>
                <a:ext cx="308230" cy="284249"/>
                <a:chOff x="7875624" y="5410159"/>
                <a:chExt cx="308230" cy="284249"/>
              </a:xfrm>
            </p:grpSpPr>
            <p:sp>
              <p:nvSpPr>
                <p:cNvPr id="269" name="Freeform 17">
                  <a:extLst>
                    <a:ext uri="{FF2B5EF4-FFF2-40B4-BE49-F238E27FC236}">
                      <a16:creationId xmlns:a16="http://schemas.microsoft.com/office/drawing/2014/main" id="{D5C726DC-1D3A-48A8-9B28-BFF33C75919E}"/>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70" name="Group 269">
                  <a:extLst>
                    <a:ext uri="{FF2B5EF4-FFF2-40B4-BE49-F238E27FC236}">
                      <a16:creationId xmlns:a16="http://schemas.microsoft.com/office/drawing/2014/main" id="{D161CBC0-AA24-4447-9459-AD829361EB5D}"/>
                    </a:ext>
                  </a:extLst>
                </p:cNvPr>
                <p:cNvGrpSpPr/>
                <p:nvPr/>
              </p:nvGrpSpPr>
              <p:grpSpPr>
                <a:xfrm>
                  <a:off x="7875624" y="5410159"/>
                  <a:ext cx="308230" cy="284249"/>
                  <a:chOff x="7875624" y="5410159"/>
                  <a:chExt cx="308230" cy="284249"/>
                </a:xfrm>
              </p:grpSpPr>
              <p:sp>
                <p:nvSpPr>
                  <p:cNvPr id="271" name="Freeform 15">
                    <a:extLst>
                      <a:ext uri="{FF2B5EF4-FFF2-40B4-BE49-F238E27FC236}">
                        <a16:creationId xmlns:a16="http://schemas.microsoft.com/office/drawing/2014/main" id="{B860BCAF-7AB4-4C31-9BBE-4766CDEB6479}"/>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2" name="Freeform 16">
                    <a:extLst>
                      <a:ext uri="{FF2B5EF4-FFF2-40B4-BE49-F238E27FC236}">
                        <a16:creationId xmlns:a16="http://schemas.microsoft.com/office/drawing/2014/main" id="{A0FA8BA5-EF7A-42A9-A768-4B2B6B9409E5}"/>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73" name="Freeform 19">
                    <a:extLst>
                      <a:ext uri="{FF2B5EF4-FFF2-40B4-BE49-F238E27FC236}">
                        <a16:creationId xmlns:a16="http://schemas.microsoft.com/office/drawing/2014/main" id="{0C045628-59E9-4791-8987-878903E057E9}"/>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07" name="Straight Arrow Connector 206">
              <a:extLst>
                <a:ext uri="{FF2B5EF4-FFF2-40B4-BE49-F238E27FC236}">
                  <a16:creationId xmlns:a16="http://schemas.microsoft.com/office/drawing/2014/main" id="{6706FA9F-59A2-4E2C-99A8-3ED54B412CFF}"/>
                </a:ext>
              </a:extLst>
            </p:cNvPr>
            <p:cNvCxnSpPr>
              <a:cxnSpLocks/>
            </p:cNvCxnSpPr>
            <p:nvPr/>
          </p:nvCxnSpPr>
          <p:spPr>
            <a:xfrm>
              <a:off x="3795352" y="540205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08" name="Freeform 52">
              <a:extLst>
                <a:ext uri="{FF2B5EF4-FFF2-40B4-BE49-F238E27FC236}">
                  <a16:creationId xmlns:a16="http://schemas.microsoft.com/office/drawing/2014/main" id="{C011A84C-9735-4029-ABAB-2B0DB9B7F2D0}"/>
                </a:ext>
              </a:extLst>
            </p:cNvPr>
            <p:cNvSpPr>
              <a:spLocks noEditPoints="1"/>
            </p:cNvSpPr>
            <p:nvPr/>
          </p:nvSpPr>
          <p:spPr bwMode="auto">
            <a:xfrm>
              <a:off x="2742592" y="5123889"/>
              <a:ext cx="649426" cy="566101"/>
            </a:xfrm>
            <a:custGeom>
              <a:avLst/>
              <a:gdLst>
                <a:gd name="T0" fmla="*/ 240 w 320"/>
                <a:gd name="T1" fmla="*/ 0 h 278"/>
                <a:gd name="T2" fmla="*/ 80 w 320"/>
                <a:gd name="T3" fmla="*/ 0 h 278"/>
                <a:gd name="T4" fmla="*/ 0 w 320"/>
                <a:gd name="T5" fmla="*/ 139 h 278"/>
                <a:gd name="T6" fmla="*/ 80 w 320"/>
                <a:gd name="T7" fmla="*/ 278 h 278"/>
                <a:gd name="T8" fmla="*/ 240 w 320"/>
                <a:gd name="T9" fmla="*/ 278 h 278"/>
                <a:gd name="T10" fmla="*/ 320 w 320"/>
                <a:gd name="T11" fmla="*/ 139 h 278"/>
                <a:gd name="T12" fmla="*/ 240 w 320"/>
                <a:gd name="T13" fmla="*/ 0 h 278"/>
                <a:gd name="T14" fmla="*/ 240 w 320"/>
                <a:gd name="T15" fmla="*/ 201 h 278"/>
                <a:gd name="T16" fmla="*/ 219 w 320"/>
                <a:gd name="T17" fmla="*/ 223 h 278"/>
                <a:gd name="T18" fmla="*/ 101 w 320"/>
                <a:gd name="T19" fmla="*/ 223 h 278"/>
                <a:gd name="T20" fmla="*/ 79 w 320"/>
                <a:gd name="T21" fmla="*/ 201 h 278"/>
                <a:gd name="T22" fmla="*/ 79 w 320"/>
                <a:gd name="T23" fmla="*/ 77 h 278"/>
                <a:gd name="T24" fmla="*/ 101 w 320"/>
                <a:gd name="T25" fmla="*/ 55 h 278"/>
                <a:gd name="T26" fmla="*/ 188 w 320"/>
                <a:gd name="T27" fmla="*/ 55 h 278"/>
                <a:gd name="T28" fmla="*/ 204 w 320"/>
                <a:gd name="T29" fmla="*/ 55 h 278"/>
                <a:gd name="T30" fmla="*/ 206 w 320"/>
                <a:gd name="T31" fmla="*/ 55 h 278"/>
                <a:gd name="T32" fmla="*/ 240 w 320"/>
                <a:gd name="T33" fmla="*/ 88 h 278"/>
                <a:gd name="T34" fmla="*/ 240 w 320"/>
                <a:gd name="T35" fmla="*/ 106 h 278"/>
                <a:gd name="T36" fmla="*/ 240 w 320"/>
                <a:gd name="T37" fmla="*/ 20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278">
                  <a:moveTo>
                    <a:pt x="240" y="0"/>
                  </a:moveTo>
                  <a:cubicBezTo>
                    <a:pt x="80" y="0"/>
                    <a:pt x="80" y="0"/>
                    <a:pt x="80" y="0"/>
                  </a:cubicBezTo>
                  <a:cubicBezTo>
                    <a:pt x="0" y="139"/>
                    <a:pt x="0" y="139"/>
                    <a:pt x="0" y="139"/>
                  </a:cubicBezTo>
                  <a:cubicBezTo>
                    <a:pt x="80" y="278"/>
                    <a:pt x="80" y="278"/>
                    <a:pt x="80" y="278"/>
                  </a:cubicBezTo>
                  <a:cubicBezTo>
                    <a:pt x="240" y="278"/>
                    <a:pt x="240" y="278"/>
                    <a:pt x="240" y="278"/>
                  </a:cubicBezTo>
                  <a:cubicBezTo>
                    <a:pt x="320" y="139"/>
                    <a:pt x="320" y="139"/>
                    <a:pt x="320" y="139"/>
                  </a:cubicBezTo>
                  <a:lnTo>
                    <a:pt x="240" y="0"/>
                  </a:lnTo>
                  <a:close/>
                  <a:moveTo>
                    <a:pt x="240" y="201"/>
                  </a:moveTo>
                  <a:cubicBezTo>
                    <a:pt x="240" y="213"/>
                    <a:pt x="231" y="223"/>
                    <a:pt x="219" y="223"/>
                  </a:cubicBezTo>
                  <a:cubicBezTo>
                    <a:pt x="101" y="223"/>
                    <a:pt x="101" y="223"/>
                    <a:pt x="101" y="223"/>
                  </a:cubicBezTo>
                  <a:cubicBezTo>
                    <a:pt x="89" y="223"/>
                    <a:pt x="79" y="213"/>
                    <a:pt x="79" y="201"/>
                  </a:cubicBezTo>
                  <a:cubicBezTo>
                    <a:pt x="79" y="77"/>
                    <a:pt x="79" y="77"/>
                    <a:pt x="79" y="77"/>
                  </a:cubicBezTo>
                  <a:cubicBezTo>
                    <a:pt x="79" y="65"/>
                    <a:pt x="89" y="55"/>
                    <a:pt x="101" y="55"/>
                  </a:cubicBezTo>
                  <a:cubicBezTo>
                    <a:pt x="188" y="55"/>
                    <a:pt x="188" y="55"/>
                    <a:pt x="188" y="55"/>
                  </a:cubicBezTo>
                  <a:cubicBezTo>
                    <a:pt x="196" y="55"/>
                    <a:pt x="204" y="55"/>
                    <a:pt x="204" y="55"/>
                  </a:cubicBezTo>
                  <a:cubicBezTo>
                    <a:pt x="206" y="55"/>
                    <a:pt x="206" y="55"/>
                    <a:pt x="206" y="55"/>
                  </a:cubicBezTo>
                  <a:cubicBezTo>
                    <a:pt x="240" y="88"/>
                    <a:pt x="240" y="88"/>
                    <a:pt x="240" y="88"/>
                  </a:cubicBezTo>
                  <a:cubicBezTo>
                    <a:pt x="240" y="106"/>
                    <a:pt x="240" y="106"/>
                    <a:pt x="240" y="106"/>
                  </a:cubicBezTo>
                  <a:cubicBezTo>
                    <a:pt x="240" y="201"/>
                    <a:pt x="240" y="201"/>
                    <a:pt x="240" y="201"/>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09" name="Freeform 53">
              <a:extLst>
                <a:ext uri="{FF2B5EF4-FFF2-40B4-BE49-F238E27FC236}">
                  <a16:creationId xmlns:a16="http://schemas.microsoft.com/office/drawing/2014/main" id="{2DDEBE95-B1C4-4E74-8A63-84B75DD74108}"/>
                </a:ext>
              </a:extLst>
            </p:cNvPr>
            <p:cNvSpPr>
              <a:spLocks/>
            </p:cNvSpPr>
            <p:nvPr/>
          </p:nvSpPr>
          <p:spPr bwMode="auto">
            <a:xfrm>
              <a:off x="3012327" y="5437435"/>
              <a:ext cx="30925" cy="69582"/>
            </a:xfrm>
            <a:custGeom>
              <a:avLst/>
              <a:gdLst>
                <a:gd name="T0" fmla="*/ 15 w 15"/>
                <a:gd name="T1" fmla="*/ 7 h 34"/>
                <a:gd name="T2" fmla="*/ 14 w 15"/>
                <a:gd name="T3" fmla="*/ 4 h 34"/>
                <a:gd name="T4" fmla="*/ 13 w 15"/>
                <a:gd name="T5" fmla="*/ 2 h 34"/>
                <a:gd name="T6" fmla="*/ 11 w 15"/>
                <a:gd name="T7" fmla="*/ 1 h 34"/>
                <a:gd name="T8" fmla="*/ 8 w 15"/>
                <a:gd name="T9" fmla="*/ 0 h 34"/>
                <a:gd name="T10" fmla="*/ 4 w 15"/>
                <a:gd name="T11" fmla="*/ 2 h 34"/>
                <a:gd name="T12" fmla="*/ 2 w 15"/>
                <a:gd name="T13" fmla="*/ 5 h 34"/>
                <a:gd name="T14" fmla="*/ 1 w 15"/>
                <a:gd name="T15" fmla="*/ 10 h 34"/>
                <a:gd name="T16" fmla="*/ 0 w 15"/>
                <a:gd name="T17" fmla="*/ 17 h 34"/>
                <a:gd name="T18" fmla="*/ 1 w 15"/>
                <a:gd name="T19" fmla="*/ 25 h 34"/>
                <a:gd name="T20" fmla="*/ 2 w 15"/>
                <a:gd name="T21" fmla="*/ 30 h 34"/>
                <a:gd name="T22" fmla="*/ 4 w 15"/>
                <a:gd name="T23" fmla="*/ 33 h 34"/>
                <a:gd name="T24" fmla="*/ 7 w 15"/>
                <a:gd name="T25" fmla="*/ 34 h 34"/>
                <a:gd name="T26" fmla="*/ 10 w 15"/>
                <a:gd name="T27" fmla="*/ 33 h 34"/>
                <a:gd name="T28" fmla="*/ 12 w 15"/>
                <a:gd name="T29" fmla="*/ 32 h 34"/>
                <a:gd name="T30" fmla="*/ 13 w 15"/>
                <a:gd name="T31" fmla="*/ 29 h 34"/>
                <a:gd name="T32" fmla="*/ 14 w 15"/>
                <a:gd name="T33" fmla="*/ 26 h 34"/>
                <a:gd name="T34" fmla="*/ 15 w 15"/>
                <a:gd name="T35" fmla="*/ 22 h 34"/>
                <a:gd name="T36" fmla="*/ 15 w 15"/>
                <a:gd name="T37" fmla="*/ 17 h 34"/>
                <a:gd name="T38" fmla="*/ 15 w 15"/>
                <a:gd name="T39" fmla="*/ 11 h 34"/>
                <a:gd name="T40" fmla="*/ 15 w 15"/>
                <a:gd name="T41"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34">
                  <a:moveTo>
                    <a:pt x="15" y="7"/>
                  </a:moveTo>
                  <a:cubicBezTo>
                    <a:pt x="15" y="6"/>
                    <a:pt x="14" y="5"/>
                    <a:pt x="14" y="4"/>
                  </a:cubicBezTo>
                  <a:cubicBezTo>
                    <a:pt x="13" y="3"/>
                    <a:pt x="13" y="3"/>
                    <a:pt x="13" y="2"/>
                  </a:cubicBezTo>
                  <a:cubicBezTo>
                    <a:pt x="12" y="2"/>
                    <a:pt x="11" y="2"/>
                    <a:pt x="11" y="1"/>
                  </a:cubicBezTo>
                  <a:cubicBezTo>
                    <a:pt x="10" y="1"/>
                    <a:pt x="9" y="0"/>
                    <a:pt x="8" y="0"/>
                  </a:cubicBezTo>
                  <a:cubicBezTo>
                    <a:pt x="7" y="0"/>
                    <a:pt x="6" y="1"/>
                    <a:pt x="4" y="2"/>
                  </a:cubicBezTo>
                  <a:cubicBezTo>
                    <a:pt x="4" y="2"/>
                    <a:pt x="2" y="3"/>
                    <a:pt x="2" y="5"/>
                  </a:cubicBezTo>
                  <a:cubicBezTo>
                    <a:pt x="2" y="6"/>
                    <a:pt x="2" y="8"/>
                    <a:pt x="1" y="10"/>
                  </a:cubicBezTo>
                  <a:cubicBezTo>
                    <a:pt x="1" y="12"/>
                    <a:pt x="0" y="14"/>
                    <a:pt x="0" y="17"/>
                  </a:cubicBezTo>
                  <a:cubicBezTo>
                    <a:pt x="0" y="20"/>
                    <a:pt x="0" y="23"/>
                    <a:pt x="1" y="25"/>
                  </a:cubicBezTo>
                  <a:cubicBezTo>
                    <a:pt x="1" y="27"/>
                    <a:pt x="2" y="29"/>
                    <a:pt x="2" y="30"/>
                  </a:cubicBezTo>
                  <a:cubicBezTo>
                    <a:pt x="3" y="32"/>
                    <a:pt x="4" y="32"/>
                    <a:pt x="4" y="33"/>
                  </a:cubicBezTo>
                  <a:cubicBezTo>
                    <a:pt x="5" y="34"/>
                    <a:pt x="6" y="34"/>
                    <a:pt x="7" y="34"/>
                  </a:cubicBezTo>
                  <a:cubicBezTo>
                    <a:pt x="8" y="34"/>
                    <a:pt x="9" y="34"/>
                    <a:pt x="10" y="33"/>
                  </a:cubicBezTo>
                  <a:cubicBezTo>
                    <a:pt x="11" y="33"/>
                    <a:pt x="11" y="32"/>
                    <a:pt x="12" y="32"/>
                  </a:cubicBezTo>
                  <a:cubicBezTo>
                    <a:pt x="13" y="31"/>
                    <a:pt x="13" y="30"/>
                    <a:pt x="13" y="29"/>
                  </a:cubicBezTo>
                  <a:cubicBezTo>
                    <a:pt x="14" y="28"/>
                    <a:pt x="14" y="27"/>
                    <a:pt x="14" y="26"/>
                  </a:cubicBezTo>
                  <a:cubicBezTo>
                    <a:pt x="14" y="25"/>
                    <a:pt x="15" y="23"/>
                    <a:pt x="15" y="22"/>
                  </a:cubicBezTo>
                  <a:cubicBezTo>
                    <a:pt x="15" y="21"/>
                    <a:pt x="15" y="19"/>
                    <a:pt x="15" y="17"/>
                  </a:cubicBezTo>
                  <a:cubicBezTo>
                    <a:pt x="15" y="15"/>
                    <a:pt x="15" y="12"/>
                    <a:pt x="15" y="11"/>
                  </a:cubicBezTo>
                  <a:cubicBezTo>
                    <a:pt x="15" y="10"/>
                    <a:pt x="15" y="9"/>
                    <a:pt x="15"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0" name="Freeform 54">
              <a:extLst>
                <a:ext uri="{FF2B5EF4-FFF2-40B4-BE49-F238E27FC236}">
                  <a16:creationId xmlns:a16="http://schemas.microsoft.com/office/drawing/2014/main" id="{D99C8421-80EC-4A98-A2FF-B1E35CFFD264}"/>
                </a:ext>
              </a:extLst>
            </p:cNvPr>
            <p:cNvSpPr>
              <a:spLocks/>
            </p:cNvSpPr>
            <p:nvPr/>
          </p:nvSpPr>
          <p:spPr bwMode="auto">
            <a:xfrm>
              <a:off x="3089640" y="5306863"/>
              <a:ext cx="28348" cy="67864"/>
            </a:xfrm>
            <a:custGeom>
              <a:avLst/>
              <a:gdLst>
                <a:gd name="T0" fmla="*/ 14 w 14"/>
                <a:gd name="T1" fmla="*/ 7 h 33"/>
                <a:gd name="T2" fmla="*/ 14 w 14"/>
                <a:gd name="T3" fmla="*/ 3 h 33"/>
                <a:gd name="T4" fmla="*/ 12 w 14"/>
                <a:gd name="T5" fmla="*/ 2 h 33"/>
                <a:gd name="T6" fmla="*/ 10 w 14"/>
                <a:gd name="T7" fmla="*/ 0 h 33"/>
                <a:gd name="T8" fmla="*/ 8 w 14"/>
                <a:gd name="T9" fmla="*/ 0 h 33"/>
                <a:gd name="T10" fmla="*/ 4 w 14"/>
                <a:gd name="T11" fmla="*/ 1 h 33"/>
                <a:gd name="T12" fmla="*/ 2 w 14"/>
                <a:gd name="T13" fmla="*/ 4 h 33"/>
                <a:gd name="T14" fmla="*/ 1 w 14"/>
                <a:gd name="T15" fmla="*/ 9 h 33"/>
                <a:gd name="T16" fmla="*/ 0 w 14"/>
                <a:gd name="T17" fmla="*/ 16 h 33"/>
                <a:gd name="T18" fmla="*/ 1 w 14"/>
                <a:gd name="T19" fmla="*/ 25 h 33"/>
                <a:gd name="T20" fmla="*/ 2 w 14"/>
                <a:gd name="T21" fmla="*/ 30 h 33"/>
                <a:gd name="T22" fmla="*/ 4 w 14"/>
                <a:gd name="T23" fmla="*/ 32 h 33"/>
                <a:gd name="T24" fmla="*/ 7 w 14"/>
                <a:gd name="T25" fmla="*/ 33 h 33"/>
                <a:gd name="T26" fmla="*/ 10 w 14"/>
                <a:gd name="T27" fmla="*/ 32 h 33"/>
                <a:gd name="T28" fmla="*/ 12 w 14"/>
                <a:gd name="T29" fmla="*/ 31 h 33"/>
                <a:gd name="T30" fmla="*/ 13 w 14"/>
                <a:gd name="T31" fmla="*/ 28 h 33"/>
                <a:gd name="T32" fmla="*/ 14 w 14"/>
                <a:gd name="T33" fmla="*/ 25 h 33"/>
                <a:gd name="T34" fmla="*/ 14 w 14"/>
                <a:gd name="T35" fmla="*/ 21 h 33"/>
                <a:gd name="T36" fmla="*/ 14 w 14"/>
                <a:gd name="T37" fmla="*/ 16 h 33"/>
                <a:gd name="T38" fmla="*/ 14 w 14"/>
                <a:gd name="T39" fmla="*/ 10 h 33"/>
                <a:gd name="T40" fmla="*/ 14 w 14"/>
                <a:gd name="T41"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 h="33">
                  <a:moveTo>
                    <a:pt x="14" y="7"/>
                  </a:moveTo>
                  <a:cubicBezTo>
                    <a:pt x="14" y="5"/>
                    <a:pt x="14" y="4"/>
                    <a:pt x="14" y="3"/>
                  </a:cubicBezTo>
                  <a:cubicBezTo>
                    <a:pt x="13" y="3"/>
                    <a:pt x="13" y="2"/>
                    <a:pt x="12" y="2"/>
                  </a:cubicBezTo>
                  <a:cubicBezTo>
                    <a:pt x="12" y="1"/>
                    <a:pt x="11" y="1"/>
                    <a:pt x="10" y="0"/>
                  </a:cubicBezTo>
                  <a:cubicBezTo>
                    <a:pt x="10" y="0"/>
                    <a:pt x="9" y="0"/>
                    <a:pt x="8" y="0"/>
                  </a:cubicBezTo>
                  <a:cubicBezTo>
                    <a:pt x="7" y="0"/>
                    <a:pt x="5" y="0"/>
                    <a:pt x="4" y="1"/>
                  </a:cubicBezTo>
                  <a:cubicBezTo>
                    <a:pt x="3" y="2"/>
                    <a:pt x="2" y="3"/>
                    <a:pt x="2" y="4"/>
                  </a:cubicBezTo>
                  <a:cubicBezTo>
                    <a:pt x="1" y="5"/>
                    <a:pt x="1" y="7"/>
                    <a:pt x="1" y="9"/>
                  </a:cubicBezTo>
                  <a:cubicBezTo>
                    <a:pt x="1" y="11"/>
                    <a:pt x="0" y="14"/>
                    <a:pt x="0" y="16"/>
                  </a:cubicBezTo>
                  <a:cubicBezTo>
                    <a:pt x="0" y="19"/>
                    <a:pt x="0" y="23"/>
                    <a:pt x="1" y="25"/>
                  </a:cubicBezTo>
                  <a:cubicBezTo>
                    <a:pt x="1" y="26"/>
                    <a:pt x="1" y="28"/>
                    <a:pt x="2" y="30"/>
                  </a:cubicBezTo>
                  <a:cubicBezTo>
                    <a:pt x="3" y="31"/>
                    <a:pt x="3" y="32"/>
                    <a:pt x="4" y="32"/>
                  </a:cubicBezTo>
                  <a:cubicBezTo>
                    <a:pt x="5" y="33"/>
                    <a:pt x="6" y="33"/>
                    <a:pt x="7" y="33"/>
                  </a:cubicBezTo>
                  <a:cubicBezTo>
                    <a:pt x="8" y="33"/>
                    <a:pt x="9" y="33"/>
                    <a:pt x="10" y="32"/>
                  </a:cubicBezTo>
                  <a:cubicBezTo>
                    <a:pt x="10" y="32"/>
                    <a:pt x="11" y="32"/>
                    <a:pt x="12" y="31"/>
                  </a:cubicBezTo>
                  <a:cubicBezTo>
                    <a:pt x="12" y="30"/>
                    <a:pt x="13" y="30"/>
                    <a:pt x="13" y="28"/>
                  </a:cubicBezTo>
                  <a:cubicBezTo>
                    <a:pt x="14" y="28"/>
                    <a:pt x="14" y="26"/>
                    <a:pt x="14" y="25"/>
                  </a:cubicBezTo>
                  <a:cubicBezTo>
                    <a:pt x="14" y="24"/>
                    <a:pt x="14" y="23"/>
                    <a:pt x="14" y="21"/>
                  </a:cubicBezTo>
                  <a:cubicBezTo>
                    <a:pt x="14" y="20"/>
                    <a:pt x="14" y="18"/>
                    <a:pt x="14" y="16"/>
                  </a:cubicBezTo>
                  <a:cubicBezTo>
                    <a:pt x="14" y="14"/>
                    <a:pt x="14" y="12"/>
                    <a:pt x="14" y="10"/>
                  </a:cubicBezTo>
                  <a:cubicBezTo>
                    <a:pt x="14" y="9"/>
                    <a:pt x="14" y="8"/>
                    <a:pt x="14" y="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11" name="Freeform 55">
              <a:extLst>
                <a:ext uri="{FF2B5EF4-FFF2-40B4-BE49-F238E27FC236}">
                  <a16:creationId xmlns:a16="http://schemas.microsoft.com/office/drawing/2014/main" id="{D121C257-6E17-448E-AA23-235DB0878949}"/>
                </a:ext>
              </a:extLst>
            </p:cNvPr>
            <p:cNvSpPr>
              <a:spLocks noEditPoints="1"/>
            </p:cNvSpPr>
            <p:nvPr/>
          </p:nvSpPr>
          <p:spPr bwMode="auto">
            <a:xfrm>
              <a:off x="2927283" y="5260475"/>
              <a:ext cx="278326" cy="292929"/>
            </a:xfrm>
            <a:custGeom>
              <a:avLst/>
              <a:gdLst>
                <a:gd name="T0" fmla="*/ 97 w 137"/>
                <a:gd name="T1" fmla="*/ 0 h 144"/>
                <a:gd name="T2" fmla="*/ 0 w 137"/>
                <a:gd name="T3" fmla="*/ 10 h 144"/>
                <a:gd name="T4" fmla="*/ 10 w 137"/>
                <a:gd name="T5" fmla="*/ 144 h 144"/>
                <a:gd name="T6" fmla="*/ 137 w 137"/>
                <a:gd name="T7" fmla="*/ 134 h 144"/>
                <a:gd name="T8" fmla="*/ 110 w 137"/>
                <a:gd name="T9" fmla="*/ 28 h 144"/>
                <a:gd name="T10" fmla="*/ 36 w 137"/>
                <a:gd name="T11" fmla="*/ 25 h 144"/>
                <a:gd name="T12" fmla="*/ 37 w 137"/>
                <a:gd name="T13" fmla="*/ 23 h 144"/>
                <a:gd name="T14" fmla="*/ 48 w 137"/>
                <a:gd name="T15" fmla="*/ 16 h 144"/>
                <a:gd name="T16" fmla="*/ 49 w 137"/>
                <a:gd name="T17" fmla="*/ 16 h 144"/>
                <a:gd name="T18" fmla="*/ 52 w 137"/>
                <a:gd name="T19" fmla="*/ 16 h 144"/>
                <a:gd name="T20" fmla="*/ 55 w 137"/>
                <a:gd name="T21" fmla="*/ 16 h 144"/>
                <a:gd name="T22" fmla="*/ 56 w 137"/>
                <a:gd name="T23" fmla="*/ 17 h 144"/>
                <a:gd name="T24" fmla="*/ 64 w 137"/>
                <a:gd name="T25" fmla="*/ 57 h 144"/>
                <a:gd name="T26" fmla="*/ 65 w 137"/>
                <a:gd name="T27" fmla="*/ 57 h 144"/>
                <a:gd name="T28" fmla="*/ 65 w 137"/>
                <a:gd name="T29" fmla="*/ 60 h 144"/>
                <a:gd name="T30" fmla="*/ 65 w 137"/>
                <a:gd name="T31" fmla="*/ 64 h 144"/>
                <a:gd name="T32" fmla="*/ 64 w 137"/>
                <a:gd name="T33" fmla="*/ 64 h 144"/>
                <a:gd name="T34" fmla="*/ 37 w 137"/>
                <a:gd name="T35" fmla="*/ 64 h 144"/>
                <a:gd name="T36" fmla="*/ 36 w 137"/>
                <a:gd name="T37" fmla="*/ 62 h 144"/>
                <a:gd name="T38" fmla="*/ 36 w 137"/>
                <a:gd name="T39" fmla="*/ 58 h 144"/>
                <a:gd name="T40" fmla="*/ 37 w 137"/>
                <a:gd name="T41" fmla="*/ 57 h 144"/>
                <a:gd name="T42" fmla="*/ 46 w 137"/>
                <a:gd name="T43" fmla="*/ 57 h 144"/>
                <a:gd name="T44" fmla="*/ 39 w 137"/>
                <a:gd name="T45" fmla="*/ 30 h 144"/>
                <a:gd name="T46" fmla="*/ 37 w 137"/>
                <a:gd name="T47" fmla="*/ 31 h 144"/>
                <a:gd name="T48" fmla="*/ 36 w 137"/>
                <a:gd name="T49" fmla="*/ 28 h 144"/>
                <a:gd name="T50" fmla="*/ 65 w 137"/>
                <a:gd name="T51" fmla="*/ 114 h 144"/>
                <a:gd name="T52" fmla="*/ 57 w 137"/>
                <a:gd name="T53" fmla="*/ 127 h 144"/>
                <a:gd name="T54" fmla="*/ 41 w 137"/>
                <a:gd name="T55" fmla="*/ 127 h 144"/>
                <a:gd name="T56" fmla="*/ 33 w 137"/>
                <a:gd name="T57" fmla="*/ 115 h 144"/>
                <a:gd name="T58" fmla="*/ 33 w 137"/>
                <a:gd name="T59" fmla="*/ 94 h 144"/>
                <a:gd name="T60" fmla="*/ 41 w 137"/>
                <a:gd name="T61" fmla="*/ 81 h 144"/>
                <a:gd name="T62" fmla="*/ 58 w 137"/>
                <a:gd name="T63" fmla="*/ 81 h 144"/>
                <a:gd name="T64" fmla="*/ 65 w 137"/>
                <a:gd name="T65" fmla="*/ 94 h 144"/>
                <a:gd name="T66" fmla="*/ 65 w 137"/>
                <a:gd name="T67" fmla="*/ 114 h 144"/>
                <a:gd name="T68" fmla="*/ 103 w 137"/>
                <a:gd name="T69" fmla="*/ 127 h 144"/>
                <a:gd name="T70" fmla="*/ 101 w 137"/>
                <a:gd name="T71" fmla="*/ 128 h 144"/>
                <a:gd name="T72" fmla="*/ 74 w 137"/>
                <a:gd name="T73" fmla="*/ 128 h 144"/>
                <a:gd name="T74" fmla="*/ 74 w 137"/>
                <a:gd name="T75" fmla="*/ 126 h 144"/>
                <a:gd name="T76" fmla="*/ 74 w 137"/>
                <a:gd name="T77" fmla="*/ 122 h 144"/>
                <a:gd name="T78" fmla="*/ 74 w 137"/>
                <a:gd name="T79" fmla="*/ 120 h 144"/>
                <a:gd name="T80" fmla="*/ 84 w 137"/>
                <a:gd name="T81" fmla="*/ 120 h 144"/>
                <a:gd name="T82" fmla="*/ 76 w 137"/>
                <a:gd name="T83" fmla="*/ 94 h 144"/>
                <a:gd name="T84" fmla="*/ 74 w 137"/>
                <a:gd name="T85" fmla="*/ 94 h 144"/>
                <a:gd name="T86" fmla="*/ 74 w 137"/>
                <a:gd name="T87" fmla="*/ 91 h 144"/>
                <a:gd name="T88" fmla="*/ 74 w 137"/>
                <a:gd name="T89" fmla="*/ 89 h 144"/>
                <a:gd name="T90" fmla="*/ 75 w 137"/>
                <a:gd name="T91" fmla="*/ 87 h 144"/>
                <a:gd name="T92" fmla="*/ 86 w 137"/>
                <a:gd name="T93" fmla="*/ 81 h 144"/>
                <a:gd name="T94" fmla="*/ 88 w 137"/>
                <a:gd name="T95" fmla="*/ 81 h 144"/>
                <a:gd name="T96" fmla="*/ 92 w 137"/>
                <a:gd name="T97" fmla="*/ 81 h 144"/>
                <a:gd name="T98" fmla="*/ 94 w 137"/>
                <a:gd name="T99" fmla="*/ 81 h 144"/>
                <a:gd name="T100" fmla="*/ 94 w 137"/>
                <a:gd name="T101" fmla="*/ 121 h 144"/>
                <a:gd name="T102" fmla="*/ 102 w 137"/>
                <a:gd name="T103" fmla="*/ 121 h 144"/>
                <a:gd name="T104" fmla="*/ 103 w 137"/>
                <a:gd name="T105" fmla="*/ 123 h 144"/>
                <a:gd name="T106" fmla="*/ 103 w 137"/>
                <a:gd name="T107" fmla="*/ 126 h 144"/>
                <a:gd name="T108" fmla="*/ 100 w 137"/>
                <a:gd name="T109" fmla="*/ 57 h 144"/>
                <a:gd name="T110" fmla="*/ 87 w 137"/>
                <a:gd name="T111" fmla="*/ 64 h 144"/>
                <a:gd name="T112" fmla="*/ 73 w 137"/>
                <a:gd name="T113" fmla="*/ 58 h 144"/>
                <a:gd name="T114" fmla="*/ 70 w 137"/>
                <a:gd name="T115" fmla="*/ 40 h 144"/>
                <a:gd name="T116" fmla="*/ 74 w 137"/>
                <a:gd name="T117" fmla="*/ 22 h 144"/>
                <a:gd name="T118" fmla="*/ 87 w 137"/>
                <a:gd name="T119" fmla="*/ 15 h 144"/>
                <a:gd name="T120" fmla="*/ 101 w 137"/>
                <a:gd name="T121" fmla="*/ 21 h 144"/>
                <a:gd name="T122" fmla="*/ 104 w 137"/>
                <a:gd name="T123"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7" h="144">
                  <a:moveTo>
                    <a:pt x="110" y="0"/>
                  </a:moveTo>
                  <a:cubicBezTo>
                    <a:pt x="107" y="0"/>
                    <a:pt x="102" y="0"/>
                    <a:pt x="97" y="0"/>
                  </a:cubicBezTo>
                  <a:cubicBezTo>
                    <a:pt x="10" y="0"/>
                    <a:pt x="10" y="0"/>
                    <a:pt x="10" y="0"/>
                  </a:cubicBezTo>
                  <a:cubicBezTo>
                    <a:pt x="5" y="0"/>
                    <a:pt x="0" y="5"/>
                    <a:pt x="0" y="10"/>
                  </a:cubicBezTo>
                  <a:cubicBezTo>
                    <a:pt x="0" y="134"/>
                    <a:pt x="0" y="134"/>
                    <a:pt x="0" y="134"/>
                  </a:cubicBezTo>
                  <a:cubicBezTo>
                    <a:pt x="0" y="139"/>
                    <a:pt x="5" y="144"/>
                    <a:pt x="10" y="144"/>
                  </a:cubicBezTo>
                  <a:cubicBezTo>
                    <a:pt x="128" y="144"/>
                    <a:pt x="128" y="144"/>
                    <a:pt x="128" y="144"/>
                  </a:cubicBezTo>
                  <a:cubicBezTo>
                    <a:pt x="133" y="144"/>
                    <a:pt x="137" y="139"/>
                    <a:pt x="137" y="134"/>
                  </a:cubicBezTo>
                  <a:cubicBezTo>
                    <a:pt x="137" y="28"/>
                    <a:pt x="137" y="28"/>
                    <a:pt x="137" y="28"/>
                  </a:cubicBezTo>
                  <a:cubicBezTo>
                    <a:pt x="110" y="28"/>
                    <a:pt x="110" y="28"/>
                    <a:pt x="110" y="28"/>
                  </a:cubicBezTo>
                  <a:cubicBezTo>
                    <a:pt x="110" y="0"/>
                    <a:pt x="110" y="0"/>
                    <a:pt x="110" y="0"/>
                  </a:cubicBezTo>
                  <a:close/>
                  <a:moveTo>
                    <a:pt x="36" y="25"/>
                  </a:moveTo>
                  <a:cubicBezTo>
                    <a:pt x="36" y="25"/>
                    <a:pt x="36" y="25"/>
                    <a:pt x="36" y="24"/>
                  </a:cubicBezTo>
                  <a:cubicBezTo>
                    <a:pt x="36" y="24"/>
                    <a:pt x="36" y="23"/>
                    <a:pt x="37" y="23"/>
                  </a:cubicBezTo>
                  <a:cubicBezTo>
                    <a:pt x="37" y="23"/>
                    <a:pt x="37" y="23"/>
                    <a:pt x="37" y="23"/>
                  </a:cubicBezTo>
                  <a:cubicBezTo>
                    <a:pt x="48" y="16"/>
                    <a:pt x="48" y="16"/>
                    <a:pt x="48" y="16"/>
                  </a:cubicBezTo>
                  <a:cubicBezTo>
                    <a:pt x="48" y="16"/>
                    <a:pt x="48" y="16"/>
                    <a:pt x="48" y="16"/>
                  </a:cubicBezTo>
                  <a:cubicBezTo>
                    <a:pt x="49" y="16"/>
                    <a:pt x="49" y="16"/>
                    <a:pt x="49" y="16"/>
                  </a:cubicBezTo>
                  <a:cubicBezTo>
                    <a:pt x="49" y="16"/>
                    <a:pt x="49" y="16"/>
                    <a:pt x="50" y="16"/>
                  </a:cubicBezTo>
                  <a:cubicBezTo>
                    <a:pt x="51" y="16"/>
                    <a:pt x="51" y="16"/>
                    <a:pt x="52" y="16"/>
                  </a:cubicBezTo>
                  <a:cubicBezTo>
                    <a:pt x="53" y="16"/>
                    <a:pt x="54" y="16"/>
                    <a:pt x="54" y="16"/>
                  </a:cubicBezTo>
                  <a:cubicBezTo>
                    <a:pt x="55" y="16"/>
                    <a:pt x="55" y="16"/>
                    <a:pt x="55" y="16"/>
                  </a:cubicBezTo>
                  <a:cubicBezTo>
                    <a:pt x="55" y="16"/>
                    <a:pt x="56" y="16"/>
                    <a:pt x="56" y="17"/>
                  </a:cubicBezTo>
                  <a:cubicBezTo>
                    <a:pt x="56" y="17"/>
                    <a:pt x="56" y="17"/>
                    <a:pt x="56" y="17"/>
                  </a:cubicBezTo>
                  <a:cubicBezTo>
                    <a:pt x="56" y="57"/>
                    <a:pt x="56" y="57"/>
                    <a:pt x="56" y="57"/>
                  </a:cubicBezTo>
                  <a:cubicBezTo>
                    <a:pt x="64" y="57"/>
                    <a:pt x="64" y="57"/>
                    <a:pt x="64" y="57"/>
                  </a:cubicBezTo>
                  <a:cubicBezTo>
                    <a:pt x="64" y="57"/>
                    <a:pt x="64" y="57"/>
                    <a:pt x="64" y="57"/>
                  </a:cubicBezTo>
                  <a:cubicBezTo>
                    <a:pt x="65" y="57"/>
                    <a:pt x="65" y="57"/>
                    <a:pt x="65" y="57"/>
                  </a:cubicBezTo>
                  <a:cubicBezTo>
                    <a:pt x="65" y="57"/>
                    <a:pt x="65" y="58"/>
                    <a:pt x="65" y="58"/>
                  </a:cubicBezTo>
                  <a:cubicBezTo>
                    <a:pt x="65" y="59"/>
                    <a:pt x="65" y="60"/>
                    <a:pt x="65" y="60"/>
                  </a:cubicBezTo>
                  <a:cubicBezTo>
                    <a:pt x="65" y="61"/>
                    <a:pt x="65" y="62"/>
                    <a:pt x="65" y="62"/>
                  </a:cubicBezTo>
                  <a:cubicBezTo>
                    <a:pt x="65" y="63"/>
                    <a:pt x="65" y="63"/>
                    <a:pt x="65" y="64"/>
                  </a:cubicBezTo>
                  <a:cubicBezTo>
                    <a:pt x="65" y="64"/>
                    <a:pt x="65" y="64"/>
                    <a:pt x="64" y="64"/>
                  </a:cubicBezTo>
                  <a:cubicBezTo>
                    <a:pt x="64" y="64"/>
                    <a:pt x="64" y="64"/>
                    <a:pt x="64" y="64"/>
                  </a:cubicBezTo>
                  <a:cubicBezTo>
                    <a:pt x="37" y="64"/>
                    <a:pt x="37" y="64"/>
                    <a:pt x="37" y="64"/>
                  </a:cubicBezTo>
                  <a:cubicBezTo>
                    <a:pt x="37" y="64"/>
                    <a:pt x="37" y="64"/>
                    <a:pt x="37" y="64"/>
                  </a:cubicBezTo>
                  <a:cubicBezTo>
                    <a:pt x="36" y="64"/>
                    <a:pt x="36" y="64"/>
                    <a:pt x="36" y="64"/>
                  </a:cubicBezTo>
                  <a:cubicBezTo>
                    <a:pt x="36" y="64"/>
                    <a:pt x="36" y="63"/>
                    <a:pt x="36" y="62"/>
                  </a:cubicBezTo>
                  <a:cubicBezTo>
                    <a:pt x="36" y="62"/>
                    <a:pt x="36" y="61"/>
                    <a:pt x="36" y="60"/>
                  </a:cubicBezTo>
                  <a:cubicBezTo>
                    <a:pt x="36" y="60"/>
                    <a:pt x="36" y="59"/>
                    <a:pt x="36" y="58"/>
                  </a:cubicBezTo>
                  <a:cubicBezTo>
                    <a:pt x="36" y="58"/>
                    <a:pt x="36" y="58"/>
                    <a:pt x="36" y="57"/>
                  </a:cubicBezTo>
                  <a:cubicBezTo>
                    <a:pt x="36" y="57"/>
                    <a:pt x="36" y="57"/>
                    <a:pt x="37" y="57"/>
                  </a:cubicBezTo>
                  <a:cubicBezTo>
                    <a:pt x="37" y="57"/>
                    <a:pt x="37" y="57"/>
                    <a:pt x="37" y="57"/>
                  </a:cubicBezTo>
                  <a:cubicBezTo>
                    <a:pt x="46" y="57"/>
                    <a:pt x="46" y="57"/>
                    <a:pt x="46" y="57"/>
                  </a:cubicBezTo>
                  <a:cubicBezTo>
                    <a:pt x="46" y="26"/>
                    <a:pt x="46" y="26"/>
                    <a:pt x="46" y="26"/>
                  </a:cubicBezTo>
                  <a:cubicBezTo>
                    <a:pt x="39" y="30"/>
                    <a:pt x="39" y="30"/>
                    <a:pt x="39" y="30"/>
                  </a:cubicBezTo>
                  <a:cubicBezTo>
                    <a:pt x="38" y="30"/>
                    <a:pt x="37" y="31"/>
                    <a:pt x="37" y="31"/>
                  </a:cubicBezTo>
                  <a:cubicBezTo>
                    <a:pt x="37" y="31"/>
                    <a:pt x="37" y="31"/>
                    <a:pt x="37" y="31"/>
                  </a:cubicBezTo>
                  <a:cubicBezTo>
                    <a:pt x="37" y="31"/>
                    <a:pt x="36" y="30"/>
                    <a:pt x="36" y="30"/>
                  </a:cubicBezTo>
                  <a:cubicBezTo>
                    <a:pt x="36" y="29"/>
                    <a:pt x="36" y="28"/>
                    <a:pt x="36" y="28"/>
                  </a:cubicBezTo>
                  <a:cubicBezTo>
                    <a:pt x="36" y="26"/>
                    <a:pt x="36" y="25"/>
                    <a:pt x="36" y="25"/>
                  </a:cubicBezTo>
                  <a:close/>
                  <a:moveTo>
                    <a:pt x="65" y="114"/>
                  </a:moveTo>
                  <a:cubicBezTo>
                    <a:pt x="65" y="117"/>
                    <a:pt x="64" y="120"/>
                    <a:pt x="62" y="122"/>
                  </a:cubicBezTo>
                  <a:cubicBezTo>
                    <a:pt x="61" y="124"/>
                    <a:pt x="59" y="126"/>
                    <a:pt x="57" y="127"/>
                  </a:cubicBezTo>
                  <a:cubicBezTo>
                    <a:pt x="55" y="128"/>
                    <a:pt x="52" y="129"/>
                    <a:pt x="49" y="129"/>
                  </a:cubicBezTo>
                  <a:cubicBezTo>
                    <a:pt x="46" y="129"/>
                    <a:pt x="43" y="128"/>
                    <a:pt x="41" y="127"/>
                  </a:cubicBezTo>
                  <a:cubicBezTo>
                    <a:pt x="39" y="126"/>
                    <a:pt x="37" y="124"/>
                    <a:pt x="35" y="122"/>
                  </a:cubicBezTo>
                  <a:cubicBezTo>
                    <a:pt x="34" y="121"/>
                    <a:pt x="33" y="118"/>
                    <a:pt x="33" y="115"/>
                  </a:cubicBezTo>
                  <a:cubicBezTo>
                    <a:pt x="32" y="112"/>
                    <a:pt x="32" y="108"/>
                    <a:pt x="32" y="105"/>
                  </a:cubicBezTo>
                  <a:cubicBezTo>
                    <a:pt x="32" y="101"/>
                    <a:pt x="32" y="97"/>
                    <a:pt x="33" y="94"/>
                  </a:cubicBezTo>
                  <a:cubicBezTo>
                    <a:pt x="33" y="91"/>
                    <a:pt x="35" y="89"/>
                    <a:pt x="36" y="87"/>
                  </a:cubicBezTo>
                  <a:cubicBezTo>
                    <a:pt x="37" y="85"/>
                    <a:pt x="39" y="83"/>
                    <a:pt x="41" y="81"/>
                  </a:cubicBezTo>
                  <a:cubicBezTo>
                    <a:pt x="43" y="80"/>
                    <a:pt x="46" y="80"/>
                    <a:pt x="49" y="80"/>
                  </a:cubicBezTo>
                  <a:cubicBezTo>
                    <a:pt x="53" y="80"/>
                    <a:pt x="55" y="80"/>
                    <a:pt x="58" y="81"/>
                  </a:cubicBezTo>
                  <a:cubicBezTo>
                    <a:pt x="60" y="83"/>
                    <a:pt x="62" y="84"/>
                    <a:pt x="63" y="86"/>
                  </a:cubicBezTo>
                  <a:cubicBezTo>
                    <a:pt x="64" y="88"/>
                    <a:pt x="65" y="90"/>
                    <a:pt x="65" y="94"/>
                  </a:cubicBezTo>
                  <a:cubicBezTo>
                    <a:pt x="66" y="97"/>
                    <a:pt x="66" y="100"/>
                    <a:pt x="66" y="104"/>
                  </a:cubicBezTo>
                  <a:cubicBezTo>
                    <a:pt x="67" y="108"/>
                    <a:pt x="66" y="111"/>
                    <a:pt x="65" y="114"/>
                  </a:cubicBezTo>
                  <a:close/>
                  <a:moveTo>
                    <a:pt x="103" y="126"/>
                  </a:moveTo>
                  <a:cubicBezTo>
                    <a:pt x="103" y="126"/>
                    <a:pt x="103" y="126"/>
                    <a:pt x="103" y="127"/>
                  </a:cubicBezTo>
                  <a:cubicBezTo>
                    <a:pt x="103" y="127"/>
                    <a:pt x="103" y="128"/>
                    <a:pt x="102" y="128"/>
                  </a:cubicBezTo>
                  <a:cubicBezTo>
                    <a:pt x="101" y="128"/>
                    <a:pt x="101" y="128"/>
                    <a:pt x="101" y="128"/>
                  </a:cubicBezTo>
                  <a:cubicBezTo>
                    <a:pt x="75" y="128"/>
                    <a:pt x="75" y="128"/>
                    <a:pt x="75" y="128"/>
                  </a:cubicBezTo>
                  <a:cubicBezTo>
                    <a:pt x="74" y="128"/>
                    <a:pt x="74" y="128"/>
                    <a:pt x="74" y="128"/>
                  </a:cubicBezTo>
                  <a:cubicBezTo>
                    <a:pt x="74" y="127"/>
                    <a:pt x="74" y="127"/>
                    <a:pt x="74" y="127"/>
                  </a:cubicBezTo>
                  <a:cubicBezTo>
                    <a:pt x="74" y="127"/>
                    <a:pt x="74" y="126"/>
                    <a:pt x="74" y="126"/>
                  </a:cubicBezTo>
                  <a:cubicBezTo>
                    <a:pt x="74" y="125"/>
                    <a:pt x="74" y="124"/>
                    <a:pt x="74" y="124"/>
                  </a:cubicBezTo>
                  <a:cubicBezTo>
                    <a:pt x="74" y="123"/>
                    <a:pt x="74" y="122"/>
                    <a:pt x="74" y="122"/>
                  </a:cubicBezTo>
                  <a:cubicBezTo>
                    <a:pt x="74" y="121"/>
                    <a:pt x="74" y="121"/>
                    <a:pt x="74" y="121"/>
                  </a:cubicBezTo>
                  <a:cubicBezTo>
                    <a:pt x="74" y="121"/>
                    <a:pt x="74" y="120"/>
                    <a:pt x="74" y="120"/>
                  </a:cubicBezTo>
                  <a:cubicBezTo>
                    <a:pt x="75" y="120"/>
                    <a:pt x="75" y="120"/>
                    <a:pt x="75" y="120"/>
                  </a:cubicBezTo>
                  <a:cubicBezTo>
                    <a:pt x="84" y="120"/>
                    <a:pt x="84" y="120"/>
                    <a:pt x="84" y="120"/>
                  </a:cubicBezTo>
                  <a:cubicBezTo>
                    <a:pt x="84" y="89"/>
                    <a:pt x="84" y="89"/>
                    <a:pt x="84" y="89"/>
                  </a:cubicBezTo>
                  <a:cubicBezTo>
                    <a:pt x="76" y="94"/>
                    <a:pt x="76" y="94"/>
                    <a:pt x="76" y="94"/>
                  </a:cubicBezTo>
                  <a:cubicBezTo>
                    <a:pt x="76" y="94"/>
                    <a:pt x="75" y="94"/>
                    <a:pt x="75" y="94"/>
                  </a:cubicBezTo>
                  <a:cubicBezTo>
                    <a:pt x="74" y="94"/>
                    <a:pt x="74" y="94"/>
                    <a:pt x="74" y="94"/>
                  </a:cubicBezTo>
                  <a:cubicBezTo>
                    <a:pt x="74" y="94"/>
                    <a:pt x="74" y="94"/>
                    <a:pt x="74" y="93"/>
                  </a:cubicBezTo>
                  <a:cubicBezTo>
                    <a:pt x="74" y="92"/>
                    <a:pt x="74" y="92"/>
                    <a:pt x="74" y="91"/>
                  </a:cubicBezTo>
                  <a:cubicBezTo>
                    <a:pt x="74" y="90"/>
                    <a:pt x="74" y="90"/>
                    <a:pt x="74" y="90"/>
                  </a:cubicBezTo>
                  <a:cubicBezTo>
                    <a:pt x="74" y="89"/>
                    <a:pt x="74" y="89"/>
                    <a:pt x="74" y="89"/>
                  </a:cubicBezTo>
                  <a:cubicBezTo>
                    <a:pt x="74" y="89"/>
                    <a:pt x="74" y="88"/>
                    <a:pt x="74" y="88"/>
                  </a:cubicBezTo>
                  <a:cubicBezTo>
                    <a:pt x="75" y="87"/>
                    <a:pt x="75" y="87"/>
                    <a:pt x="75" y="87"/>
                  </a:cubicBezTo>
                  <a:cubicBezTo>
                    <a:pt x="85" y="81"/>
                    <a:pt x="85" y="81"/>
                    <a:pt x="85" y="81"/>
                  </a:cubicBezTo>
                  <a:cubicBezTo>
                    <a:pt x="85" y="81"/>
                    <a:pt x="85" y="81"/>
                    <a:pt x="86" y="81"/>
                  </a:cubicBezTo>
                  <a:cubicBezTo>
                    <a:pt x="87" y="81"/>
                    <a:pt x="87" y="81"/>
                    <a:pt x="87" y="81"/>
                  </a:cubicBezTo>
                  <a:cubicBezTo>
                    <a:pt x="87" y="81"/>
                    <a:pt x="87" y="81"/>
                    <a:pt x="88" y="81"/>
                  </a:cubicBezTo>
                  <a:cubicBezTo>
                    <a:pt x="89" y="81"/>
                    <a:pt x="89" y="81"/>
                    <a:pt x="90" y="81"/>
                  </a:cubicBezTo>
                  <a:cubicBezTo>
                    <a:pt x="90" y="81"/>
                    <a:pt x="92" y="81"/>
                    <a:pt x="92" y="81"/>
                  </a:cubicBezTo>
                  <a:cubicBezTo>
                    <a:pt x="92" y="81"/>
                    <a:pt x="93" y="81"/>
                    <a:pt x="93" y="81"/>
                  </a:cubicBezTo>
                  <a:cubicBezTo>
                    <a:pt x="93" y="81"/>
                    <a:pt x="94" y="81"/>
                    <a:pt x="94" y="81"/>
                  </a:cubicBezTo>
                  <a:cubicBezTo>
                    <a:pt x="94" y="82"/>
                    <a:pt x="94" y="82"/>
                    <a:pt x="94" y="82"/>
                  </a:cubicBezTo>
                  <a:cubicBezTo>
                    <a:pt x="94" y="121"/>
                    <a:pt x="94" y="121"/>
                    <a:pt x="94" y="121"/>
                  </a:cubicBezTo>
                  <a:cubicBezTo>
                    <a:pt x="101" y="121"/>
                    <a:pt x="101" y="121"/>
                    <a:pt x="101" y="121"/>
                  </a:cubicBezTo>
                  <a:cubicBezTo>
                    <a:pt x="102" y="121"/>
                    <a:pt x="102" y="121"/>
                    <a:pt x="102" y="121"/>
                  </a:cubicBezTo>
                  <a:cubicBezTo>
                    <a:pt x="103" y="122"/>
                    <a:pt x="103" y="122"/>
                    <a:pt x="103" y="122"/>
                  </a:cubicBezTo>
                  <a:cubicBezTo>
                    <a:pt x="103" y="122"/>
                    <a:pt x="103" y="122"/>
                    <a:pt x="103" y="123"/>
                  </a:cubicBezTo>
                  <a:cubicBezTo>
                    <a:pt x="103" y="124"/>
                    <a:pt x="103" y="124"/>
                    <a:pt x="103" y="125"/>
                  </a:cubicBezTo>
                  <a:cubicBezTo>
                    <a:pt x="103" y="125"/>
                    <a:pt x="103" y="126"/>
                    <a:pt x="103" y="126"/>
                  </a:cubicBezTo>
                  <a:close/>
                  <a:moveTo>
                    <a:pt x="103" y="49"/>
                  </a:moveTo>
                  <a:cubicBezTo>
                    <a:pt x="103" y="53"/>
                    <a:pt x="102" y="55"/>
                    <a:pt x="100" y="57"/>
                  </a:cubicBezTo>
                  <a:cubicBezTo>
                    <a:pt x="99" y="59"/>
                    <a:pt x="97" y="61"/>
                    <a:pt x="95" y="62"/>
                  </a:cubicBezTo>
                  <a:cubicBezTo>
                    <a:pt x="93" y="64"/>
                    <a:pt x="90" y="64"/>
                    <a:pt x="87" y="64"/>
                  </a:cubicBezTo>
                  <a:cubicBezTo>
                    <a:pt x="83" y="64"/>
                    <a:pt x="81" y="64"/>
                    <a:pt x="78" y="62"/>
                  </a:cubicBezTo>
                  <a:cubicBezTo>
                    <a:pt x="76" y="61"/>
                    <a:pt x="74" y="60"/>
                    <a:pt x="73" y="58"/>
                  </a:cubicBezTo>
                  <a:cubicBezTo>
                    <a:pt x="72" y="56"/>
                    <a:pt x="71" y="53"/>
                    <a:pt x="71" y="50"/>
                  </a:cubicBezTo>
                  <a:cubicBezTo>
                    <a:pt x="70" y="47"/>
                    <a:pt x="70" y="44"/>
                    <a:pt x="70" y="40"/>
                  </a:cubicBezTo>
                  <a:cubicBezTo>
                    <a:pt x="70" y="36"/>
                    <a:pt x="70" y="33"/>
                    <a:pt x="71" y="30"/>
                  </a:cubicBezTo>
                  <a:cubicBezTo>
                    <a:pt x="71" y="26"/>
                    <a:pt x="73" y="24"/>
                    <a:pt x="74" y="22"/>
                  </a:cubicBezTo>
                  <a:cubicBezTo>
                    <a:pt x="75" y="20"/>
                    <a:pt x="77" y="18"/>
                    <a:pt x="79" y="17"/>
                  </a:cubicBezTo>
                  <a:cubicBezTo>
                    <a:pt x="81" y="16"/>
                    <a:pt x="84" y="15"/>
                    <a:pt x="87" y="15"/>
                  </a:cubicBezTo>
                  <a:cubicBezTo>
                    <a:pt x="90" y="15"/>
                    <a:pt x="93" y="16"/>
                    <a:pt x="96" y="17"/>
                  </a:cubicBezTo>
                  <a:cubicBezTo>
                    <a:pt x="97" y="18"/>
                    <a:pt x="99" y="19"/>
                    <a:pt x="101" y="21"/>
                  </a:cubicBezTo>
                  <a:cubicBezTo>
                    <a:pt x="102" y="23"/>
                    <a:pt x="103" y="26"/>
                    <a:pt x="103" y="29"/>
                  </a:cubicBezTo>
                  <a:cubicBezTo>
                    <a:pt x="104" y="32"/>
                    <a:pt x="104" y="35"/>
                    <a:pt x="104" y="39"/>
                  </a:cubicBezTo>
                  <a:cubicBezTo>
                    <a:pt x="105" y="43"/>
                    <a:pt x="104" y="46"/>
                    <a:pt x="103" y="4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nvGrpSpPr>
            <p:cNvPr id="212" name="Group 211">
              <a:extLst>
                <a:ext uri="{FF2B5EF4-FFF2-40B4-BE49-F238E27FC236}">
                  <a16:creationId xmlns:a16="http://schemas.microsoft.com/office/drawing/2014/main" id="{A3097DB0-8516-4EC1-87CA-5F9290E671E7}"/>
                </a:ext>
              </a:extLst>
            </p:cNvPr>
            <p:cNvGrpSpPr/>
            <p:nvPr/>
          </p:nvGrpSpPr>
          <p:grpSpPr>
            <a:xfrm>
              <a:off x="2514949" y="5290541"/>
              <a:ext cx="284339" cy="228502"/>
              <a:chOff x="2514949" y="5290541"/>
              <a:chExt cx="284339" cy="228502"/>
            </a:xfrm>
          </p:grpSpPr>
          <p:sp>
            <p:nvSpPr>
              <p:cNvPr id="258" name="Rectangle 56">
                <a:extLst>
                  <a:ext uri="{FF2B5EF4-FFF2-40B4-BE49-F238E27FC236}">
                    <a16:creationId xmlns:a16="http://schemas.microsoft.com/office/drawing/2014/main" id="{0BEB1BE3-9573-44AF-98B2-23CAC46C6AB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9" name="Rectangle 57">
                <a:extLst>
                  <a:ext uri="{FF2B5EF4-FFF2-40B4-BE49-F238E27FC236}">
                    <a16:creationId xmlns:a16="http://schemas.microsoft.com/office/drawing/2014/main" id="{7D76EA73-D910-4A89-A14D-C2481C9CBBBE}"/>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0" name="Rectangle 58">
                <a:extLst>
                  <a:ext uri="{FF2B5EF4-FFF2-40B4-BE49-F238E27FC236}">
                    <a16:creationId xmlns:a16="http://schemas.microsoft.com/office/drawing/2014/main" id="{16BF5977-1BA3-4C1A-8D4A-47710DDEA253}"/>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1" name="Rectangle 59">
                <a:extLst>
                  <a:ext uri="{FF2B5EF4-FFF2-40B4-BE49-F238E27FC236}">
                    <a16:creationId xmlns:a16="http://schemas.microsoft.com/office/drawing/2014/main" id="{6843C3B1-B9F1-4266-87E6-1D07F2E6245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2" name="Rectangle 60">
                <a:extLst>
                  <a:ext uri="{FF2B5EF4-FFF2-40B4-BE49-F238E27FC236}">
                    <a16:creationId xmlns:a16="http://schemas.microsoft.com/office/drawing/2014/main" id="{6C662EF4-DDF2-436D-9B45-A6ABE2646FE5}"/>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3" name="Rectangle 61">
                <a:extLst>
                  <a:ext uri="{FF2B5EF4-FFF2-40B4-BE49-F238E27FC236}">
                    <a16:creationId xmlns:a16="http://schemas.microsoft.com/office/drawing/2014/main" id="{0620CB34-C69E-41E2-B8AF-6E04D7EC30E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4" name="Freeform 62">
                <a:extLst>
                  <a:ext uri="{FF2B5EF4-FFF2-40B4-BE49-F238E27FC236}">
                    <a16:creationId xmlns:a16="http://schemas.microsoft.com/office/drawing/2014/main" id="{BBFF9EE1-90DB-452F-ACAA-8BF90771C892}"/>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5" name="Freeform 63">
                <a:extLst>
                  <a:ext uri="{FF2B5EF4-FFF2-40B4-BE49-F238E27FC236}">
                    <a16:creationId xmlns:a16="http://schemas.microsoft.com/office/drawing/2014/main" id="{B36B4446-C28B-4754-9EB9-DD708AA6B6B6}"/>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66" name="Freeform 64">
                <a:extLst>
                  <a:ext uri="{FF2B5EF4-FFF2-40B4-BE49-F238E27FC236}">
                    <a16:creationId xmlns:a16="http://schemas.microsoft.com/office/drawing/2014/main" id="{62B7D7E5-3D19-4D29-B292-BFBEE6D33CB0}"/>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cxnSp>
          <p:nvCxnSpPr>
            <p:cNvPr id="213" name="Straight Connector 212">
              <a:extLst>
                <a:ext uri="{FF2B5EF4-FFF2-40B4-BE49-F238E27FC236}">
                  <a16:creationId xmlns:a16="http://schemas.microsoft.com/office/drawing/2014/main" id="{B7D74DA3-4FC5-4DC1-B9BD-BA92DE2F0663}"/>
                </a:ext>
              </a:extLst>
            </p:cNvPr>
            <p:cNvCxnSpPr>
              <a:stCxn id="249" idx="1"/>
              <a:endCxn id="222" idx="3"/>
            </p:cNvCxnSpPr>
            <p:nvPr/>
          </p:nvCxnSpPr>
          <p:spPr>
            <a:xfrm flipH="1">
              <a:off x="4907597" y="5218164"/>
              <a:ext cx="268306" cy="188775"/>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F5C3457-DE9B-49C6-96E1-9108D6DA0257}"/>
                </a:ext>
              </a:extLst>
            </p:cNvPr>
            <p:cNvCxnSpPr>
              <a:cxnSpLocks/>
              <a:stCxn id="240" idx="1"/>
            </p:cNvCxnSpPr>
            <p:nvPr/>
          </p:nvCxnSpPr>
          <p:spPr>
            <a:xfrm flipH="1">
              <a:off x="4903439" y="5401494"/>
              <a:ext cx="272464" cy="4692"/>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331B259-8CFD-4265-A1F3-E4808A360DF9}"/>
                </a:ext>
              </a:extLst>
            </p:cNvPr>
            <p:cNvCxnSpPr>
              <a:cxnSpLocks/>
              <a:stCxn id="231" idx="1"/>
            </p:cNvCxnSpPr>
            <p:nvPr/>
          </p:nvCxnSpPr>
          <p:spPr>
            <a:xfrm flipH="1" flipV="1">
              <a:off x="4903439" y="5406186"/>
              <a:ext cx="272464" cy="17863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16" name="Group 215">
              <a:extLst>
                <a:ext uri="{FF2B5EF4-FFF2-40B4-BE49-F238E27FC236}">
                  <a16:creationId xmlns:a16="http://schemas.microsoft.com/office/drawing/2014/main" id="{00E1B337-008A-4A96-8F8F-2FDE453A3D57}"/>
                </a:ext>
              </a:extLst>
            </p:cNvPr>
            <p:cNvGrpSpPr/>
            <p:nvPr/>
          </p:nvGrpSpPr>
          <p:grpSpPr>
            <a:xfrm>
              <a:off x="5175903" y="5136111"/>
              <a:ext cx="204208" cy="164106"/>
              <a:chOff x="2514949" y="5290541"/>
              <a:chExt cx="284339" cy="228502"/>
            </a:xfrm>
          </p:grpSpPr>
          <p:sp>
            <p:nvSpPr>
              <p:cNvPr id="249" name="Rectangle 56">
                <a:extLst>
                  <a:ext uri="{FF2B5EF4-FFF2-40B4-BE49-F238E27FC236}">
                    <a16:creationId xmlns:a16="http://schemas.microsoft.com/office/drawing/2014/main" id="{3BE0539B-CD47-4609-9297-C7CC317FD955}"/>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0" name="Rectangle 57">
                <a:extLst>
                  <a:ext uri="{FF2B5EF4-FFF2-40B4-BE49-F238E27FC236}">
                    <a16:creationId xmlns:a16="http://schemas.microsoft.com/office/drawing/2014/main" id="{ADA1F457-8FB0-44F5-817B-171758F02496}"/>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1" name="Rectangle 58">
                <a:extLst>
                  <a:ext uri="{FF2B5EF4-FFF2-40B4-BE49-F238E27FC236}">
                    <a16:creationId xmlns:a16="http://schemas.microsoft.com/office/drawing/2014/main" id="{323065E6-E13B-482A-B269-84302B2185A4}"/>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2" name="Rectangle 59">
                <a:extLst>
                  <a:ext uri="{FF2B5EF4-FFF2-40B4-BE49-F238E27FC236}">
                    <a16:creationId xmlns:a16="http://schemas.microsoft.com/office/drawing/2014/main" id="{8167E4C2-AFF9-4E39-9EC4-6A63AE68FAE4}"/>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3" name="Rectangle 60">
                <a:extLst>
                  <a:ext uri="{FF2B5EF4-FFF2-40B4-BE49-F238E27FC236}">
                    <a16:creationId xmlns:a16="http://schemas.microsoft.com/office/drawing/2014/main" id="{D5F91020-D53F-4997-ABB7-BD40784D5893}"/>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4" name="Rectangle 61">
                <a:extLst>
                  <a:ext uri="{FF2B5EF4-FFF2-40B4-BE49-F238E27FC236}">
                    <a16:creationId xmlns:a16="http://schemas.microsoft.com/office/drawing/2014/main" id="{4AB06C6C-81A0-4021-8DCD-9D4BF10CCB08}"/>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5" name="Freeform 62">
                <a:extLst>
                  <a:ext uri="{FF2B5EF4-FFF2-40B4-BE49-F238E27FC236}">
                    <a16:creationId xmlns:a16="http://schemas.microsoft.com/office/drawing/2014/main" id="{72D40133-3ADA-45A0-87E6-A7A403915B5E}"/>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6" name="Freeform 63">
                <a:extLst>
                  <a:ext uri="{FF2B5EF4-FFF2-40B4-BE49-F238E27FC236}">
                    <a16:creationId xmlns:a16="http://schemas.microsoft.com/office/drawing/2014/main" id="{7128F7D2-67CB-49BD-A1B3-E59FEBA6E909}"/>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57" name="Freeform 64">
                <a:extLst>
                  <a:ext uri="{FF2B5EF4-FFF2-40B4-BE49-F238E27FC236}">
                    <a16:creationId xmlns:a16="http://schemas.microsoft.com/office/drawing/2014/main" id="{01DFFB8A-5CB0-4142-90EC-80EE0504C503}"/>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217" name="Group 216">
              <a:extLst>
                <a:ext uri="{FF2B5EF4-FFF2-40B4-BE49-F238E27FC236}">
                  <a16:creationId xmlns:a16="http://schemas.microsoft.com/office/drawing/2014/main" id="{C4DAFB60-D191-4631-AA5A-C28E457D9108}"/>
                </a:ext>
              </a:extLst>
            </p:cNvPr>
            <p:cNvGrpSpPr/>
            <p:nvPr/>
          </p:nvGrpSpPr>
          <p:grpSpPr>
            <a:xfrm>
              <a:off x="5175903" y="5319441"/>
              <a:ext cx="204208" cy="164106"/>
              <a:chOff x="2514949" y="5290541"/>
              <a:chExt cx="284339" cy="228502"/>
            </a:xfrm>
          </p:grpSpPr>
          <p:sp>
            <p:nvSpPr>
              <p:cNvPr id="240" name="Rectangle 56">
                <a:extLst>
                  <a:ext uri="{FF2B5EF4-FFF2-40B4-BE49-F238E27FC236}">
                    <a16:creationId xmlns:a16="http://schemas.microsoft.com/office/drawing/2014/main" id="{8507D156-2A90-4337-A134-3AC5F7A00D3D}"/>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1" name="Rectangle 57">
                <a:extLst>
                  <a:ext uri="{FF2B5EF4-FFF2-40B4-BE49-F238E27FC236}">
                    <a16:creationId xmlns:a16="http://schemas.microsoft.com/office/drawing/2014/main" id="{827D7210-07FE-4B86-B51B-9B309403C1CC}"/>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2" name="Rectangle 58">
                <a:extLst>
                  <a:ext uri="{FF2B5EF4-FFF2-40B4-BE49-F238E27FC236}">
                    <a16:creationId xmlns:a16="http://schemas.microsoft.com/office/drawing/2014/main" id="{D464CFBF-4919-4D32-A7EE-01680A9C224E}"/>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3" name="Rectangle 59">
                <a:extLst>
                  <a:ext uri="{FF2B5EF4-FFF2-40B4-BE49-F238E27FC236}">
                    <a16:creationId xmlns:a16="http://schemas.microsoft.com/office/drawing/2014/main" id="{5CD26B16-74D4-464D-9C63-99D4987513A5}"/>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4" name="Rectangle 60">
                <a:extLst>
                  <a:ext uri="{FF2B5EF4-FFF2-40B4-BE49-F238E27FC236}">
                    <a16:creationId xmlns:a16="http://schemas.microsoft.com/office/drawing/2014/main" id="{9AA99397-74C5-467C-8CF9-CF3A674EC833}"/>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5" name="Rectangle 61">
                <a:extLst>
                  <a:ext uri="{FF2B5EF4-FFF2-40B4-BE49-F238E27FC236}">
                    <a16:creationId xmlns:a16="http://schemas.microsoft.com/office/drawing/2014/main" id="{3496455D-A5A5-4E32-9247-D42F61168DC7}"/>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6" name="Freeform 62">
                <a:extLst>
                  <a:ext uri="{FF2B5EF4-FFF2-40B4-BE49-F238E27FC236}">
                    <a16:creationId xmlns:a16="http://schemas.microsoft.com/office/drawing/2014/main" id="{006DA048-52FA-41E6-8293-157524032271}"/>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7" name="Freeform 63">
                <a:extLst>
                  <a:ext uri="{FF2B5EF4-FFF2-40B4-BE49-F238E27FC236}">
                    <a16:creationId xmlns:a16="http://schemas.microsoft.com/office/drawing/2014/main" id="{372D4B1B-0B16-4371-9299-44BE53AD8D74}"/>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48" name="Freeform 64">
                <a:extLst>
                  <a:ext uri="{FF2B5EF4-FFF2-40B4-BE49-F238E27FC236}">
                    <a16:creationId xmlns:a16="http://schemas.microsoft.com/office/drawing/2014/main" id="{C7E7C1FC-D14A-4537-9F9E-DFB36310BB3E}"/>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218" name="Group 217">
              <a:extLst>
                <a:ext uri="{FF2B5EF4-FFF2-40B4-BE49-F238E27FC236}">
                  <a16:creationId xmlns:a16="http://schemas.microsoft.com/office/drawing/2014/main" id="{CC9C5849-73D0-4858-A4D5-88106E87BD4B}"/>
                </a:ext>
              </a:extLst>
            </p:cNvPr>
            <p:cNvGrpSpPr/>
            <p:nvPr/>
          </p:nvGrpSpPr>
          <p:grpSpPr>
            <a:xfrm>
              <a:off x="5175903" y="5502771"/>
              <a:ext cx="204208" cy="164106"/>
              <a:chOff x="2514949" y="5290541"/>
              <a:chExt cx="284339" cy="228502"/>
            </a:xfrm>
          </p:grpSpPr>
          <p:sp>
            <p:nvSpPr>
              <p:cNvPr id="231" name="Rectangle 56">
                <a:extLst>
                  <a:ext uri="{FF2B5EF4-FFF2-40B4-BE49-F238E27FC236}">
                    <a16:creationId xmlns:a16="http://schemas.microsoft.com/office/drawing/2014/main" id="{C7F68164-B3B8-41E0-AFB5-E70DEF6CDA4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2" name="Rectangle 57">
                <a:extLst>
                  <a:ext uri="{FF2B5EF4-FFF2-40B4-BE49-F238E27FC236}">
                    <a16:creationId xmlns:a16="http://schemas.microsoft.com/office/drawing/2014/main" id="{C44FC248-D05C-4D6F-8BD3-59F69DBF6A15}"/>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3" name="Rectangle 58">
                <a:extLst>
                  <a:ext uri="{FF2B5EF4-FFF2-40B4-BE49-F238E27FC236}">
                    <a16:creationId xmlns:a16="http://schemas.microsoft.com/office/drawing/2014/main" id="{16C6BEB4-C193-4D07-B24F-8C169FE5D5CA}"/>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4" name="Rectangle 59">
                <a:extLst>
                  <a:ext uri="{FF2B5EF4-FFF2-40B4-BE49-F238E27FC236}">
                    <a16:creationId xmlns:a16="http://schemas.microsoft.com/office/drawing/2014/main" id="{EAFBC254-7CCF-4CE6-8955-6722B42691FA}"/>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5" name="Rectangle 60">
                <a:extLst>
                  <a:ext uri="{FF2B5EF4-FFF2-40B4-BE49-F238E27FC236}">
                    <a16:creationId xmlns:a16="http://schemas.microsoft.com/office/drawing/2014/main" id="{842B0AF9-CA4D-4337-BC25-61DA1E053948}"/>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6" name="Rectangle 61">
                <a:extLst>
                  <a:ext uri="{FF2B5EF4-FFF2-40B4-BE49-F238E27FC236}">
                    <a16:creationId xmlns:a16="http://schemas.microsoft.com/office/drawing/2014/main" id="{A46F5269-26AE-48DA-A084-91492BFE1371}"/>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7" name="Freeform 62">
                <a:extLst>
                  <a:ext uri="{FF2B5EF4-FFF2-40B4-BE49-F238E27FC236}">
                    <a16:creationId xmlns:a16="http://schemas.microsoft.com/office/drawing/2014/main" id="{D810CAD4-FDBC-4AEA-A2FF-C9D6325E70A0}"/>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8" name="Freeform 63">
                <a:extLst>
                  <a:ext uri="{FF2B5EF4-FFF2-40B4-BE49-F238E27FC236}">
                    <a16:creationId xmlns:a16="http://schemas.microsoft.com/office/drawing/2014/main" id="{3E4733EB-CBAA-44AA-A910-8BFDA74FAFA2}"/>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9" name="Freeform 64">
                <a:extLst>
                  <a:ext uri="{FF2B5EF4-FFF2-40B4-BE49-F238E27FC236}">
                    <a16:creationId xmlns:a16="http://schemas.microsoft.com/office/drawing/2014/main" id="{6D9BA86E-2EBF-417C-B007-3463DCDA68BD}"/>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grpSp>
          <p:nvGrpSpPr>
            <p:cNvPr id="219" name="Group 218">
              <a:extLst>
                <a:ext uri="{FF2B5EF4-FFF2-40B4-BE49-F238E27FC236}">
                  <a16:creationId xmlns:a16="http://schemas.microsoft.com/office/drawing/2014/main" id="{336FA96C-F6C4-4027-BC64-2AC9A2EFE5C9}"/>
                </a:ext>
              </a:extLst>
            </p:cNvPr>
            <p:cNvGrpSpPr/>
            <p:nvPr/>
          </p:nvGrpSpPr>
          <p:grpSpPr>
            <a:xfrm>
              <a:off x="4623258" y="5292688"/>
              <a:ext cx="284339" cy="228502"/>
              <a:chOff x="2514949" y="5290541"/>
              <a:chExt cx="284339" cy="228502"/>
            </a:xfrm>
          </p:grpSpPr>
          <p:sp>
            <p:nvSpPr>
              <p:cNvPr id="222" name="Rectangle 56">
                <a:extLst>
                  <a:ext uri="{FF2B5EF4-FFF2-40B4-BE49-F238E27FC236}">
                    <a16:creationId xmlns:a16="http://schemas.microsoft.com/office/drawing/2014/main" id="{38404F3E-A409-478C-A012-B6A4796493F4}"/>
                  </a:ext>
                </a:extLst>
              </p:cNvPr>
              <p:cNvSpPr>
                <a:spLocks noChangeArrowheads="1"/>
              </p:cNvSpPr>
              <p:nvPr/>
            </p:nvSpPr>
            <p:spPr bwMode="auto">
              <a:xfrm>
                <a:off x="2514949" y="5290541"/>
                <a:ext cx="284339" cy="22850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3" name="Rectangle 57">
                <a:extLst>
                  <a:ext uri="{FF2B5EF4-FFF2-40B4-BE49-F238E27FC236}">
                    <a16:creationId xmlns:a16="http://schemas.microsoft.com/office/drawing/2014/main" id="{5EF45BEB-E074-49AC-A325-92553269E8B8}"/>
                  </a:ext>
                </a:extLst>
              </p:cNvPr>
              <p:cNvSpPr>
                <a:spLocks noChangeArrowheads="1"/>
              </p:cNvSpPr>
              <p:nvPr/>
            </p:nvSpPr>
            <p:spPr bwMode="auto">
              <a:xfrm>
                <a:off x="2514949" y="5290541"/>
                <a:ext cx="284339" cy="228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4" name="Rectangle 58">
                <a:extLst>
                  <a:ext uri="{FF2B5EF4-FFF2-40B4-BE49-F238E27FC236}">
                    <a16:creationId xmlns:a16="http://schemas.microsoft.com/office/drawing/2014/main" id="{852F6B44-5939-4213-9AF4-50ADD106DFF2}"/>
                  </a:ext>
                </a:extLst>
              </p:cNvPr>
              <p:cNvSpPr>
                <a:spLocks noChangeArrowheads="1"/>
              </p:cNvSpPr>
              <p:nvPr/>
            </p:nvSpPr>
            <p:spPr bwMode="auto">
              <a:xfrm>
                <a:off x="2537284" y="5312876"/>
                <a:ext cx="237092" cy="183832"/>
              </a:xfrm>
              <a:prstGeom prst="rect">
                <a:avLst/>
              </a:prstGeom>
              <a:solidFill>
                <a:srgbClr val="59B4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5" name="Rectangle 59">
                <a:extLst>
                  <a:ext uri="{FF2B5EF4-FFF2-40B4-BE49-F238E27FC236}">
                    <a16:creationId xmlns:a16="http://schemas.microsoft.com/office/drawing/2014/main" id="{DD8E9502-B7F3-4573-BE4F-29FDFDB0AD03}"/>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6" name="Rectangle 60">
                <a:extLst>
                  <a:ext uri="{FF2B5EF4-FFF2-40B4-BE49-F238E27FC236}">
                    <a16:creationId xmlns:a16="http://schemas.microsoft.com/office/drawing/2014/main" id="{B9A4B92D-888A-44BE-9B97-BC99609E2F1A}"/>
                  </a:ext>
                </a:extLst>
              </p:cNvPr>
              <p:cNvSpPr>
                <a:spLocks noChangeArrowheads="1"/>
              </p:cNvSpPr>
              <p:nvPr/>
            </p:nvSpPr>
            <p:spPr bwMode="auto">
              <a:xfrm>
                <a:off x="2537284" y="5312876"/>
                <a:ext cx="237092" cy="18383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7" name="Rectangle 61">
                <a:extLst>
                  <a:ext uri="{FF2B5EF4-FFF2-40B4-BE49-F238E27FC236}">
                    <a16:creationId xmlns:a16="http://schemas.microsoft.com/office/drawing/2014/main" id="{252FD42B-579D-4127-B5A7-5A1BF0D26FF6}"/>
                  </a:ext>
                </a:extLst>
              </p:cNvPr>
              <p:cNvSpPr>
                <a:spLocks noChangeArrowheads="1"/>
              </p:cNvSpPr>
              <p:nvPr/>
            </p:nvSpPr>
            <p:spPr bwMode="auto">
              <a:xfrm>
                <a:off x="2537284" y="5312876"/>
                <a:ext cx="237092" cy="18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8" name="Freeform 62">
                <a:extLst>
                  <a:ext uri="{FF2B5EF4-FFF2-40B4-BE49-F238E27FC236}">
                    <a16:creationId xmlns:a16="http://schemas.microsoft.com/office/drawing/2014/main" id="{613DC548-8E6B-434D-8FCB-A1996953DFF9}"/>
                  </a:ext>
                </a:extLst>
              </p:cNvPr>
              <p:cNvSpPr>
                <a:spLocks/>
              </p:cNvSpPr>
              <p:nvPr/>
            </p:nvSpPr>
            <p:spPr bwMode="auto">
              <a:xfrm>
                <a:off x="2640367" y="5394484"/>
                <a:ext cx="134009" cy="102225"/>
              </a:xfrm>
              <a:custGeom>
                <a:avLst/>
                <a:gdLst>
                  <a:gd name="T0" fmla="*/ 66 w 66"/>
                  <a:gd name="T1" fmla="*/ 12 h 50"/>
                  <a:gd name="T2" fmla="*/ 58 w 66"/>
                  <a:gd name="T3" fmla="*/ 4 h 50"/>
                  <a:gd name="T4" fmla="*/ 46 w 66"/>
                  <a:gd name="T5" fmla="*/ 4 h 50"/>
                  <a:gd name="T6" fmla="*/ 0 w 66"/>
                  <a:gd name="T7" fmla="*/ 50 h 50"/>
                  <a:gd name="T8" fmla="*/ 66 w 66"/>
                  <a:gd name="T9" fmla="*/ 50 h 50"/>
                  <a:gd name="T10" fmla="*/ 66 w 66"/>
                  <a:gd name="T11" fmla="*/ 12 h 50"/>
                </a:gdLst>
                <a:ahLst/>
                <a:cxnLst>
                  <a:cxn ang="0">
                    <a:pos x="T0" y="T1"/>
                  </a:cxn>
                  <a:cxn ang="0">
                    <a:pos x="T2" y="T3"/>
                  </a:cxn>
                  <a:cxn ang="0">
                    <a:pos x="T4" y="T5"/>
                  </a:cxn>
                  <a:cxn ang="0">
                    <a:pos x="T6" y="T7"/>
                  </a:cxn>
                  <a:cxn ang="0">
                    <a:pos x="T8" y="T9"/>
                  </a:cxn>
                  <a:cxn ang="0">
                    <a:pos x="T10" y="T11"/>
                  </a:cxn>
                </a:cxnLst>
                <a:rect l="0" t="0" r="r" b="b"/>
                <a:pathLst>
                  <a:path w="66" h="50">
                    <a:moveTo>
                      <a:pt x="66" y="12"/>
                    </a:moveTo>
                    <a:cubicBezTo>
                      <a:pt x="58" y="4"/>
                      <a:pt x="58" y="4"/>
                      <a:pt x="58" y="4"/>
                    </a:cubicBezTo>
                    <a:cubicBezTo>
                      <a:pt x="55" y="0"/>
                      <a:pt x="49" y="0"/>
                      <a:pt x="46" y="4"/>
                    </a:cubicBezTo>
                    <a:cubicBezTo>
                      <a:pt x="0" y="50"/>
                      <a:pt x="0" y="50"/>
                      <a:pt x="0" y="50"/>
                    </a:cubicBezTo>
                    <a:cubicBezTo>
                      <a:pt x="66" y="50"/>
                      <a:pt x="66" y="50"/>
                      <a:pt x="66" y="50"/>
                    </a:cubicBezTo>
                    <a:lnTo>
                      <a:pt x="66" y="12"/>
                    </a:lnTo>
                    <a:close/>
                  </a:path>
                </a:pathLst>
              </a:custGeom>
              <a:solidFill>
                <a:srgbClr val="B8D4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29" name="Freeform 63">
                <a:extLst>
                  <a:ext uri="{FF2B5EF4-FFF2-40B4-BE49-F238E27FC236}">
                    <a16:creationId xmlns:a16="http://schemas.microsoft.com/office/drawing/2014/main" id="{0D9F609D-20DF-43C7-86E3-47C93DA6B40C}"/>
                  </a:ext>
                </a:extLst>
              </p:cNvPr>
              <p:cNvSpPr>
                <a:spLocks/>
              </p:cNvSpPr>
              <p:nvPr/>
            </p:nvSpPr>
            <p:spPr bwMode="auto">
              <a:xfrm>
                <a:off x="2583671" y="5416818"/>
                <a:ext cx="166652" cy="79890"/>
              </a:xfrm>
              <a:custGeom>
                <a:avLst/>
                <a:gdLst>
                  <a:gd name="T0" fmla="*/ 82 w 82"/>
                  <a:gd name="T1" fmla="*/ 39 h 39"/>
                  <a:gd name="T2" fmla="*/ 46 w 82"/>
                  <a:gd name="T3" fmla="*/ 3 h 39"/>
                  <a:gd name="T4" fmla="*/ 37 w 82"/>
                  <a:gd name="T5" fmla="*/ 3 h 39"/>
                  <a:gd name="T6" fmla="*/ 0 w 82"/>
                  <a:gd name="T7" fmla="*/ 39 h 39"/>
                  <a:gd name="T8" fmla="*/ 82 w 82"/>
                  <a:gd name="T9" fmla="*/ 39 h 39"/>
                </a:gdLst>
                <a:ahLst/>
                <a:cxnLst>
                  <a:cxn ang="0">
                    <a:pos x="T0" y="T1"/>
                  </a:cxn>
                  <a:cxn ang="0">
                    <a:pos x="T2" y="T3"/>
                  </a:cxn>
                  <a:cxn ang="0">
                    <a:pos x="T4" y="T5"/>
                  </a:cxn>
                  <a:cxn ang="0">
                    <a:pos x="T6" y="T7"/>
                  </a:cxn>
                  <a:cxn ang="0">
                    <a:pos x="T8" y="T9"/>
                  </a:cxn>
                </a:cxnLst>
                <a:rect l="0" t="0" r="r" b="b"/>
                <a:pathLst>
                  <a:path w="82" h="39">
                    <a:moveTo>
                      <a:pt x="82" y="39"/>
                    </a:moveTo>
                    <a:cubicBezTo>
                      <a:pt x="46" y="3"/>
                      <a:pt x="46" y="3"/>
                      <a:pt x="46" y="3"/>
                    </a:cubicBezTo>
                    <a:cubicBezTo>
                      <a:pt x="43" y="0"/>
                      <a:pt x="39" y="0"/>
                      <a:pt x="37" y="3"/>
                    </a:cubicBezTo>
                    <a:cubicBezTo>
                      <a:pt x="0" y="39"/>
                      <a:pt x="0" y="39"/>
                      <a:pt x="0" y="39"/>
                    </a:cubicBezTo>
                    <a:lnTo>
                      <a:pt x="82" y="39"/>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sp>
            <p:nvSpPr>
              <p:cNvPr id="230" name="Freeform 64">
                <a:extLst>
                  <a:ext uri="{FF2B5EF4-FFF2-40B4-BE49-F238E27FC236}">
                    <a16:creationId xmlns:a16="http://schemas.microsoft.com/office/drawing/2014/main" id="{D9F6FFB4-7D73-41F4-8AE6-DF6EFDA65793}"/>
                  </a:ext>
                </a:extLst>
              </p:cNvPr>
              <p:cNvSpPr>
                <a:spLocks/>
              </p:cNvSpPr>
              <p:nvPr/>
            </p:nvSpPr>
            <p:spPr bwMode="auto">
              <a:xfrm>
                <a:off x="2559619" y="5335210"/>
                <a:ext cx="109097" cy="71300"/>
              </a:xfrm>
              <a:custGeom>
                <a:avLst/>
                <a:gdLst>
                  <a:gd name="T0" fmla="*/ 31 w 54"/>
                  <a:gd name="T1" fmla="*/ 0 h 35"/>
                  <a:gd name="T2" fmla="*/ 15 w 54"/>
                  <a:gd name="T3" fmla="*/ 12 h 35"/>
                  <a:gd name="T4" fmla="*/ 12 w 54"/>
                  <a:gd name="T5" fmla="*/ 11 h 35"/>
                  <a:gd name="T6" fmla="*/ 0 w 54"/>
                  <a:gd name="T7" fmla="*/ 23 h 35"/>
                  <a:gd name="T8" fmla="*/ 12 w 54"/>
                  <a:gd name="T9" fmla="*/ 35 h 35"/>
                  <a:gd name="T10" fmla="*/ 12 w 54"/>
                  <a:gd name="T11" fmla="*/ 34 h 35"/>
                  <a:gd name="T12" fmla="*/ 12 w 54"/>
                  <a:gd name="T13" fmla="*/ 35 h 35"/>
                  <a:gd name="T14" fmla="*/ 49 w 54"/>
                  <a:gd name="T15" fmla="*/ 35 h 35"/>
                  <a:gd name="T16" fmla="*/ 49 w 54"/>
                  <a:gd name="T17" fmla="*/ 34 h 35"/>
                  <a:gd name="T18" fmla="*/ 54 w 54"/>
                  <a:gd name="T19" fmla="*/ 28 h 35"/>
                  <a:gd name="T20" fmla="*/ 48 w 54"/>
                  <a:gd name="T21" fmla="*/ 22 h 35"/>
                  <a:gd name="T22" fmla="*/ 47 w 54"/>
                  <a:gd name="T23" fmla="*/ 22 h 35"/>
                  <a:gd name="T24" fmla="*/ 48 w 54"/>
                  <a:gd name="T25" fmla="*/ 17 h 35"/>
                  <a:gd name="T26" fmla="*/ 31 w 54"/>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35">
                    <a:moveTo>
                      <a:pt x="31" y="0"/>
                    </a:moveTo>
                    <a:cubicBezTo>
                      <a:pt x="24" y="0"/>
                      <a:pt x="17" y="5"/>
                      <a:pt x="15" y="12"/>
                    </a:cubicBezTo>
                    <a:cubicBezTo>
                      <a:pt x="14" y="12"/>
                      <a:pt x="13" y="11"/>
                      <a:pt x="12" y="11"/>
                    </a:cubicBezTo>
                    <a:cubicBezTo>
                      <a:pt x="5" y="11"/>
                      <a:pt x="0" y="17"/>
                      <a:pt x="0" y="23"/>
                    </a:cubicBezTo>
                    <a:cubicBezTo>
                      <a:pt x="0" y="29"/>
                      <a:pt x="5" y="35"/>
                      <a:pt x="12" y="35"/>
                    </a:cubicBezTo>
                    <a:cubicBezTo>
                      <a:pt x="12" y="34"/>
                      <a:pt x="12" y="34"/>
                      <a:pt x="12" y="34"/>
                    </a:cubicBezTo>
                    <a:cubicBezTo>
                      <a:pt x="12" y="35"/>
                      <a:pt x="12" y="35"/>
                      <a:pt x="12" y="35"/>
                    </a:cubicBezTo>
                    <a:cubicBezTo>
                      <a:pt x="49" y="35"/>
                      <a:pt x="49" y="35"/>
                      <a:pt x="49" y="35"/>
                    </a:cubicBezTo>
                    <a:cubicBezTo>
                      <a:pt x="49" y="34"/>
                      <a:pt x="49" y="34"/>
                      <a:pt x="49" y="34"/>
                    </a:cubicBezTo>
                    <a:cubicBezTo>
                      <a:pt x="52" y="34"/>
                      <a:pt x="54" y="31"/>
                      <a:pt x="54" y="28"/>
                    </a:cubicBezTo>
                    <a:cubicBezTo>
                      <a:pt x="54" y="25"/>
                      <a:pt x="52" y="22"/>
                      <a:pt x="48" y="22"/>
                    </a:cubicBezTo>
                    <a:cubicBezTo>
                      <a:pt x="47" y="22"/>
                      <a:pt x="47" y="22"/>
                      <a:pt x="47" y="22"/>
                    </a:cubicBezTo>
                    <a:cubicBezTo>
                      <a:pt x="48" y="20"/>
                      <a:pt x="48" y="19"/>
                      <a:pt x="48" y="17"/>
                    </a:cubicBezTo>
                    <a:cubicBezTo>
                      <a:pt x="48" y="8"/>
                      <a:pt x="40" y="0"/>
                      <a:pt x="31"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1765" kern="0">
                  <a:solidFill>
                    <a:sysClr val="windowText" lastClr="000000"/>
                  </a:solidFill>
                  <a:latin typeface="Calibri" panose="020F0502020204030204"/>
                </a:endParaRPr>
              </a:p>
            </p:txBody>
          </p:sp>
        </p:grpSp>
        <p:sp>
          <p:nvSpPr>
            <p:cNvPr id="220" name="Rectangle 47">
              <a:extLst>
                <a:ext uri="{FF2B5EF4-FFF2-40B4-BE49-F238E27FC236}">
                  <a16:creationId xmlns:a16="http://schemas.microsoft.com/office/drawing/2014/main" id="{DB0A93C7-84B4-4C19-A261-F5CB8F2F3A79}"/>
                </a:ext>
              </a:extLst>
            </p:cNvPr>
            <p:cNvSpPr>
              <a:spLocks noChangeArrowheads="1"/>
            </p:cNvSpPr>
            <p:nvPr/>
          </p:nvSpPr>
          <p:spPr bwMode="auto">
            <a:xfrm>
              <a:off x="2604284" y="6005909"/>
              <a:ext cx="698406"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Stores in </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blob storage</a:t>
              </a:r>
            </a:p>
          </p:txBody>
        </p:sp>
        <p:sp>
          <p:nvSpPr>
            <p:cNvPr id="221" name="Rectangle 47">
              <a:extLst>
                <a:ext uri="{FF2B5EF4-FFF2-40B4-BE49-F238E27FC236}">
                  <a16:creationId xmlns:a16="http://schemas.microsoft.com/office/drawing/2014/main" id="{B83B3C68-816E-49EB-915D-12C881826530}"/>
                </a:ext>
              </a:extLst>
            </p:cNvPr>
            <p:cNvSpPr>
              <a:spLocks noChangeArrowheads="1"/>
            </p:cNvSpPr>
            <p:nvPr/>
          </p:nvSpPr>
          <p:spPr bwMode="auto">
            <a:xfrm>
              <a:off x="4556262" y="6005909"/>
              <a:ext cx="88323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Produces scaled</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images</a:t>
              </a:r>
            </a:p>
          </p:txBody>
        </p:sp>
      </p:grpSp>
      <p:sp>
        <p:nvSpPr>
          <p:cNvPr id="2" name="Title 1">
            <a:extLst>
              <a:ext uri="{FF2B5EF4-FFF2-40B4-BE49-F238E27FC236}">
                <a16:creationId xmlns:a16="http://schemas.microsoft.com/office/drawing/2014/main" id="{DC0EAFF8-0D2F-473B-931F-7293C4302B0C}"/>
              </a:ext>
            </a:extLst>
          </p:cNvPr>
          <p:cNvSpPr>
            <a:spLocks noGrp="1"/>
          </p:cNvSpPr>
          <p:nvPr>
            <p:ph type="title"/>
          </p:nvPr>
        </p:nvSpPr>
        <p:spPr/>
        <p:txBody>
          <a:bodyPr/>
          <a:lstStyle/>
          <a:p>
            <a:r>
              <a:rPr lang="en-US" sz="4800" err="1"/>
              <a:t>Serverless</a:t>
            </a:r>
            <a:r>
              <a:rPr lang="en-US" sz="4800"/>
              <a:t> scenarios:</a:t>
            </a:r>
            <a:endParaRPr lang="en-US"/>
          </a:p>
        </p:txBody>
      </p:sp>
    </p:spTree>
    <p:extLst>
      <p:ext uri="{BB962C8B-B14F-4D97-AF65-F5344CB8AC3E}">
        <p14:creationId xmlns:p14="http://schemas.microsoft.com/office/powerpoint/2010/main" val="3884971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par>
                                <p:cTn id="8" presetID="35" presetClass="path" presetSubtype="0" decel="100000" fill="hold" nodeType="withEffect">
                                  <p:stCondLst>
                                    <p:cond delay="0"/>
                                  </p:stCondLst>
                                  <p:childTnLst>
                                    <p:animMotion origin="layout" path="M -1.10288E-6 -4.46664E-6 L -0.02387 -4.46664E-6 " pathEditMode="relative" rAng="0" ptsTypes="AA">
                                      <p:cBhvr>
                                        <p:cTn id="9" dur="750" spd="-100000" fill="hold"/>
                                        <p:tgtEl>
                                          <p:spTgt spid="100"/>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D9DE-B7ED-4B0E-BBF3-D3BEC0BA0A04}"/>
              </a:ext>
            </a:extLst>
          </p:cNvPr>
          <p:cNvSpPr>
            <a:spLocks noGrp="1"/>
          </p:cNvSpPr>
          <p:nvPr>
            <p:ph type="title"/>
          </p:nvPr>
        </p:nvSpPr>
        <p:spPr/>
        <p:txBody>
          <a:bodyPr/>
          <a:lstStyle/>
          <a:p>
            <a:r>
              <a:rPr lang="en-US"/>
              <a:t>Mobile App Backend Demo</a:t>
            </a:r>
          </a:p>
        </p:txBody>
      </p:sp>
      <p:sp>
        <p:nvSpPr>
          <p:cNvPr id="4" name="Text Placeholder 3">
            <a:extLst>
              <a:ext uri="{FF2B5EF4-FFF2-40B4-BE49-F238E27FC236}">
                <a16:creationId xmlns:a16="http://schemas.microsoft.com/office/drawing/2014/main" id="{37982DD0-F7D7-42CB-9711-B4C8E3B12C5B}"/>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544438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55" name="Group 254">
            <a:extLst>
              <a:ext uri="{FF2B5EF4-FFF2-40B4-BE49-F238E27FC236}">
                <a16:creationId xmlns:a16="http://schemas.microsoft.com/office/drawing/2014/main" id="{22EFBDC3-BE92-4F7E-93C6-85E2A91B9B1B}"/>
              </a:ext>
            </a:extLst>
          </p:cNvPr>
          <p:cNvGrpSpPr/>
          <p:nvPr/>
        </p:nvGrpSpPr>
        <p:grpSpPr>
          <a:xfrm>
            <a:off x="457200" y="1828800"/>
            <a:ext cx="11238336" cy="4461938"/>
            <a:chOff x="6240725" y="4238749"/>
            <a:chExt cx="5733470" cy="2276351"/>
          </a:xfrm>
        </p:grpSpPr>
        <p:sp>
          <p:nvSpPr>
            <p:cNvPr id="256" name="Rectangle 255">
              <a:extLst>
                <a:ext uri="{FF2B5EF4-FFF2-40B4-BE49-F238E27FC236}">
                  <a16:creationId xmlns:a16="http://schemas.microsoft.com/office/drawing/2014/main" id="{5BEFB476-67D3-426C-9B26-4D0B03230EE0}"/>
                </a:ext>
              </a:extLst>
            </p:cNvPr>
            <p:cNvSpPr/>
            <p:nvPr/>
          </p:nvSpPr>
          <p:spPr bwMode="auto">
            <a:xfrm>
              <a:off x="6240725" y="4238749"/>
              <a:ext cx="5733470" cy="2276351"/>
            </a:xfrm>
            <a:prstGeom prst="rect">
              <a:avLst/>
            </a:prstGeom>
            <a:solidFill>
              <a:schemeClr val="bg1"/>
            </a:solidFill>
            <a:ln w="12700" cap="flat" cmpd="sng" algn="ctr">
              <a:solidFill>
                <a:schemeClr val="tx1"/>
              </a:solidFill>
              <a:prstDash val="solid"/>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defTabSz="895870">
                <a:defRPr/>
              </a:pPr>
              <a:r>
                <a:rPr lang="en-US" sz="1961" kern="0">
                  <a:gradFill>
                    <a:gsLst>
                      <a:gs pos="0">
                        <a:srgbClr val="0078D7"/>
                      </a:gs>
                      <a:gs pos="100000">
                        <a:srgbClr val="0078D7"/>
                      </a:gs>
                    </a:gsLst>
                    <a:lin ang="5400000" scaled="0"/>
                  </a:gradFill>
                  <a:latin typeface="Segoe UI Semilight"/>
                  <a:cs typeface="Segoe UI Semibold" panose="020B0702040204020203" pitchFamily="34" charset="0"/>
                </a:rPr>
                <a:t>Real-time bot messaging</a:t>
              </a:r>
            </a:p>
          </p:txBody>
        </p:sp>
        <p:sp>
          <p:nvSpPr>
            <p:cNvPr id="257" name="AutoShape 3">
              <a:extLst>
                <a:ext uri="{FF2B5EF4-FFF2-40B4-BE49-F238E27FC236}">
                  <a16:creationId xmlns:a16="http://schemas.microsoft.com/office/drawing/2014/main" id="{DA75493E-4B7C-4B37-9997-2A4404CE659B}"/>
                </a:ext>
              </a:extLst>
            </p:cNvPr>
            <p:cNvSpPr>
              <a:spLocks noChangeAspect="1" noChangeArrowheads="1" noTextEdit="1"/>
            </p:cNvSpPr>
            <p:nvPr/>
          </p:nvSpPr>
          <p:spPr bwMode="auto">
            <a:xfrm>
              <a:off x="6601306" y="4797630"/>
              <a:ext cx="2898911" cy="151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58" name="Freeform 28">
              <a:extLst>
                <a:ext uri="{FF2B5EF4-FFF2-40B4-BE49-F238E27FC236}">
                  <a16:creationId xmlns:a16="http://schemas.microsoft.com/office/drawing/2014/main" id="{8FA65547-49A3-4230-9CA3-EAC2FAD29692}"/>
                </a:ext>
              </a:extLst>
            </p:cNvPr>
            <p:cNvSpPr>
              <a:spLocks/>
            </p:cNvSpPr>
            <p:nvPr/>
          </p:nvSpPr>
          <p:spPr bwMode="auto">
            <a:xfrm>
              <a:off x="1096256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59" name="Rectangle 258">
              <a:extLst>
                <a:ext uri="{FF2B5EF4-FFF2-40B4-BE49-F238E27FC236}">
                  <a16:creationId xmlns:a16="http://schemas.microsoft.com/office/drawing/2014/main" id="{B509F7CF-93CF-448E-9FCF-C39527DDC479}"/>
                </a:ext>
              </a:extLst>
            </p:cNvPr>
            <p:cNvSpPr>
              <a:spLocks noChangeArrowheads="1"/>
            </p:cNvSpPr>
            <p:nvPr/>
          </p:nvSpPr>
          <p:spPr bwMode="auto">
            <a:xfrm>
              <a:off x="11102257" y="4785992"/>
              <a:ext cx="186459" cy="27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grpSp>
          <p:nvGrpSpPr>
            <p:cNvPr id="260" name="Group 259">
              <a:extLst>
                <a:ext uri="{FF2B5EF4-FFF2-40B4-BE49-F238E27FC236}">
                  <a16:creationId xmlns:a16="http://schemas.microsoft.com/office/drawing/2014/main" id="{EAA24534-92DE-4E46-8668-87A276EE8CC2}"/>
                </a:ext>
              </a:extLst>
            </p:cNvPr>
            <p:cNvGrpSpPr/>
            <p:nvPr/>
          </p:nvGrpSpPr>
          <p:grpSpPr>
            <a:xfrm>
              <a:off x="8334186" y="5559256"/>
              <a:ext cx="575891" cy="307890"/>
              <a:chOff x="8255695" y="5678890"/>
              <a:chExt cx="325863" cy="174217"/>
            </a:xfrm>
          </p:grpSpPr>
          <p:sp>
            <p:nvSpPr>
              <p:cNvPr id="309" name="Freeform 30">
                <a:extLst>
                  <a:ext uri="{FF2B5EF4-FFF2-40B4-BE49-F238E27FC236}">
                    <a16:creationId xmlns:a16="http://schemas.microsoft.com/office/drawing/2014/main" id="{6627E4FB-FE42-4F81-B766-D0598B59D0E1}"/>
                  </a:ext>
                </a:extLst>
              </p:cNvPr>
              <p:cNvSpPr>
                <a:spLocks/>
              </p:cNvSpPr>
              <p:nvPr/>
            </p:nvSpPr>
            <p:spPr bwMode="auto">
              <a:xfrm>
                <a:off x="8255695" y="5714157"/>
                <a:ext cx="80408" cy="122022"/>
              </a:xfrm>
              <a:custGeom>
                <a:avLst/>
                <a:gdLst>
                  <a:gd name="T0" fmla="*/ 114 w 114"/>
                  <a:gd name="T1" fmla="*/ 173 h 173"/>
                  <a:gd name="T2" fmla="*/ 0 w 114"/>
                  <a:gd name="T3" fmla="*/ 102 h 173"/>
                  <a:gd name="T4" fmla="*/ 0 w 114"/>
                  <a:gd name="T5" fmla="*/ 74 h 173"/>
                  <a:gd name="T6" fmla="*/ 114 w 114"/>
                  <a:gd name="T7" fmla="*/ 0 h 173"/>
                  <a:gd name="T8" fmla="*/ 114 w 114"/>
                  <a:gd name="T9" fmla="*/ 40 h 173"/>
                  <a:gd name="T10" fmla="*/ 34 w 114"/>
                  <a:gd name="T11" fmla="*/ 88 h 173"/>
                  <a:gd name="T12" fmla="*/ 34 w 114"/>
                  <a:gd name="T13" fmla="*/ 88 h 173"/>
                  <a:gd name="T14" fmla="*/ 114 w 114"/>
                  <a:gd name="T15" fmla="*/ 133 h 173"/>
                  <a:gd name="T16" fmla="*/ 114 w 114"/>
                  <a:gd name="T17"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73"/>
                    </a:moveTo>
                    <a:lnTo>
                      <a:pt x="0" y="102"/>
                    </a:lnTo>
                    <a:lnTo>
                      <a:pt x="0" y="74"/>
                    </a:lnTo>
                    <a:lnTo>
                      <a:pt x="114" y="0"/>
                    </a:lnTo>
                    <a:lnTo>
                      <a:pt x="114" y="40"/>
                    </a:lnTo>
                    <a:lnTo>
                      <a:pt x="34" y="88"/>
                    </a:lnTo>
                    <a:lnTo>
                      <a:pt x="34" y="88"/>
                    </a:lnTo>
                    <a:lnTo>
                      <a:pt x="114" y="133"/>
                    </a:lnTo>
                    <a:lnTo>
                      <a:pt x="114" y="173"/>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10" name="Freeform 31">
                <a:extLst>
                  <a:ext uri="{FF2B5EF4-FFF2-40B4-BE49-F238E27FC236}">
                    <a16:creationId xmlns:a16="http://schemas.microsoft.com/office/drawing/2014/main" id="{0932E500-7C44-455D-BA14-18B7B7598673}"/>
                  </a:ext>
                </a:extLst>
              </p:cNvPr>
              <p:cNvSpPr>
                <a:spLocks noEditPoints="1"/>
              </p:cNvSpPr>
              <p:nvPr/>
            </p:nvSpPr>
            <p:spPr bwMode="auto">
              <a:xfrm>
                <a:off x="8372780" y="5678890"/>
                <a:ext cx="93809" cy="174217"/>
              </a:xfrm>
              <a:custGeom>
                <a:avLst/>
                <a:gdLst>
                  <a:gd name="T0" fmla="*/ 14 w 56"/>
                  <a:gd name="T1" fmla="*/ 73 h 104"/>
                  <a:gd name="T2" fmla="*/ 13 w 56"/>
                  <a:gd name="T3" fmla="*/ 69 h 104"/>
                  <a:gd name="T4" fmla="*/ 13 w 56"/>
                  <a:gd name="T5" fmla="*/ 65 h 104"/>
                  <a:gd name="T6" fmla="*/ 14 w 56"/>
                  <a:gd name="T7" fmla="*/ 59 h 104"/>
                  <a:gd name="T8" fmla="*/ 16 w 56"/>
                  <a:gd name="T9" fmla="*/ 54 h 104"/>
                  <a:gd name="T10" fmla="*/ 19 w 56"/>
                  <a:gd name="T11" fmla="*/ 49 h 104"/>
                  <a:gd name="T12" fmla="*/ 23 w 56"/>
                  <a:gd name="T13" fmla="*/ 45 h 104"/>
                  <a:gd name="T14" fmla="*/ 28 w 56"/>
                  <a:gd name="T15" fmla="*/ 41 h 104"/>
                  <a:gd name="T16" fmla="*/ 31 w 56"/>
                  <a:gd name="T17" fmla="*/ 37 h 104"/>
                  <a:gd name="T18" fmla="*/ 33 w 56"/>
                  <a:gd name="T19" fmla="*/ 33 h 104"/>
                  <a:gd name="T20" fmla="*/ 34 w 56"/>
                  <a:gd name="T21" fmla="*/ 28 h 104"/>
                  <a:gd name="T22" fmla="*/ 33 w 56"/>
                  <a:gd name="T23" fmla="*/ 24 h 104"/>
                  <a:gd name="T24" fmla="*/ 31 w 56"/>
                  <a:gd name="T25" fmla="*/ 21 h 104"/>
                  <a:gd name="T26" fmla="*/ 28 w 56"/>
                  <a:gd name="T27" fmla="*/ 19 h 104"/>
                  <a:gd name="T28" fmla="*/ 23 w 56"/>
                  <a:gd name="T29" fmla="*/ 18 h 104"/>
                  <a:gd name="T30" fmla="*/ 12 w 56"/>
                  <a:gd name="T31" fmla="*/ 21 h 104"/>
                  <a:gd name="T32" fmla="*/ 0 w 56"/>
                  <a:gd name="T33" fmla="*/ 28 h 104"/>
                  <a:gd name="T34" fmla="*/ 0 w 56"/>
                  <a:gd name="T35" fmla="*/ 6 h 104"/>
                  <a:gd name="T36" fmla="*/ 12 w 56"/>
                  <a:gd name="T37" fmla="*/ 2 h 104"/>
                  <a:gd name="T38" fmla="*/ 25 w 56"/>
                  <a:gd name="T39" fmla="*/ 0 h 104"/>
                  <a:gd name="T40" fmla="*/ 38 w 56"/>
                  <a:gd name="T41" fmla="*/ 1 h 104"/>
                  <a:gd name="T42" fmla="*/ 47 w 56"/>
                  <a:gd name="T43" fmla="*/ 6 h 104"/>
                  <a:gd name="T44" fmla="*/ 54 w 56"/>
                  <a:gd name="T45" fmla="*/ 14 h 104"/>
                  <a:gd name="T46" fmla="*/ 56 w 56"/>
                  <a:gd name="T47" fmla="*/ 25 h 104"/>
                  <a:gd name="T48" fmla="*/ 55 w 56"/>
                  <a:gd name="T49" fmla="*/ 33 h 104"/>
                  <a:gd name="T50" fmla="*/ 52 w 56"/>
                  <a:gd name="T51" fmla="*/ 40 h 104"/>
                  <a:gd name="T52" fmla="*/ 48 w 56"/>
                  <a:gd name="T53" fmla="*/ 46 h 104"/>
                  <a:gd name="T54" fmla="*/ 41 w 56"/>
                  <a:gd name="T55" fmla="*/ 52 h 104"/>
                  <a:gd name="T56" fmla="*/ 37 w 56"/>
                  <a:gd name="T57" fmla="*/ 55 h 104"/>
                  <a:gd name="T58" fmla="*/ 34 w 56"/>
                  <a:gd name="T59" fmla="*/ 59 h 104"/>
                  <a:gd name="T60" fmla="*/ 32 w 56"/>
                  <a:gd name="T61" fmla="*/ 62 h 104"/>
                  <a:gd name="T62" fmla="*/ 31 w 56"/>
                  <a:gd name="T63" fmla="*/ 67 h 104"/>
                  <a:gd name="T64" fmla="*/ 32 w 56"/>
                  <a:gd name="T65" fmla="*/ 70 h 104"/>
                  <a:gd name="T66" fmla="*/ 33 w 56"/>
                  <a:gd name="T67" fmla="*/ 73 h 104"/>
                  <a:gd name="T68" fmla="*/ 14 w 56"/>
                  <a:gd name="T69" fmla="*/ 73 h 104"/>
                  <a:gd name="T70" fmla="*/ 25 w 56"/>
                  <a:gd name="T71" fmla="*/ 104 h 104"/>
                  <a:gd name="T72" fmla="*/ 15 w 56"/>
                  <a:gd name="T73" fmla="*/ 101 h 104"/>
                  <a:gd name="T74" fmla="*/ 12 w 56"/>
                  <a:gd name="T75" fmla="*/ 92 h 104"/>
                  <a:gd name="T76" fmla="*/ 15 w 56"/>
                  <a:gd name="T77" fmla="*/ 84 h 104"/>
                  <a:gd name="T78" fmla="*/ 25 w 56"/>
                  <a:gd name="T79" fmla="*/ 81 h 104"/>
                  <a:gd name="T80" fmla="*/ 34 w 56"/>
                  <a:gd name="T81" fmla="*/ 84 h 104"/>
                  <a:gd name="T82" fmla="*/ 38 w 56"/>
                  <a:gd name="T83" fmla="*/ 92 h 104"/>
                  <a:gd name="T84" fmla="*/ 34 w 56"/>
                  <a:gd name="T85" fmla="*/ 101 h 104"/>
                  <a:gd name="T86" fmla="*/ 25 w 56"/>
                  <a:gd name="T8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6" h="104">
                    <a:moveTo>
                      <a:pt x="14" y="73"/>
                    </a:moveTo>
                    <a:cubicBezTo>
                      <a:pt x="14" y="72"/>
                      <a:pt x="14" y="71"/>
                      <a:pt x="13" y="69"/>
                    </a:cubicBezTo>
                    <a:cubicBezTo>
                      <a:pt x="13" y="68"/>
                      <a:pt x="13" y="66"/>
                      <a:pt x="13" y="65"/>
                    </a:cubicBezTo>
                    <a:cubicBezTo>
                      <a:pt x="13" y="63"/>
                      <a:pt x="13" y="61"/>
                      <a:pt x="14" y="59"/>
                    </a:cubicBezTo>
                    <a:cubicBezTo>
                      <a:pt x="14" y="57"/>
                      <a:pt x="15" y="55"/>
                      <a:pt x="16" y="54"/>
                    </a:cubicBezTo>
                    <a:cubicBezTo>
                      <a:pt x="16" y="52"/>
                      <a:pt x="17" y="51"/>
                      <a:pt x="19" y="49"/>
                    </a:cubicBezTo>
                    <a:cubicBezTo>
                      <a:pt x="20" y="48"/>
                      <a:pt x="21" y="47"/>
                      <a:pt x="23" y="45"/>
                    </a:cubicBezTo>
                    <a:cubicBezTo>
                      <a:pt x="25" y="44"/>
                      <a:pt x="26" y="42"/>
                      <a:pt x="28" y="41"/>
                    </a:cubicBezTo>
                    <a:cubicBezTo>
                      <a:pt x="29" y="40"/>
                      <a:pt x="30" y="38"/>
                      <a:pt x="31" y="37"/>
                    </a:cubicBezTo>
                    <a:cubicBezTo>
                      <a:pt x="32" y="36"/>
                      <a:pt x="33" y="34"/>
                      <a:pt x="33" y="33"/>
                    </a:cubicBezTo>
                    <a:cubicBezTo>
                      <a:pt x="34" y="32"/>
                      <a:pt x="34" y="30"/>
                      <a:pt x="34" y="28"/>
                    </a:cubicBezTo>
                    <a:cubicBezTo>
                      <a:pt x="34" y="27"/>
                      <a:pt x="34" y="26"/>
                      <a:pt x="33" y="24"/>
                    </a:cubicBezTo>
                    <a:cubicBezTo>
                      <a:pt x="33" y="23"/>
                      <a:pt x="32" y="22"/>
                      <a:pt x="31" y="21"/>
                    </a:cubicBezTo>
                    <a:cubicBezTo>
                      <a:pt x="30" y="20"/>
                      <a:pt x="29" y="20"/>
                      <a:pt x="28" y="19"/>
                    </a:cubicBezTo>
                    <a:cubicBezTo>
                      <a:pt x="26" y="19"/>
                      <a:pt x="25" y="18"/>
                      <a:pt x="23" y="18"/>
                    </a:cubicBezTo>
                    <a:cubicBezTo>
                      <a:pt x="19" y="18"/>
                      <a:pt x="15" y="19"/>
                      <a:pt x="12" y="21"/>
                    </a:cubicBezTo>
                    <a:cubicBezTo>
                      <a:pt x="8" y="22"/>
                      <a:pt x="4" y="24"/>
                      <a:pt x="0" y="28"/>
                    </a:cubicBezTo>
                    <a:cubicBezTo>
                      <a:pt x="0" y="6"/>
                      <a:pt x="0" y="6"/>
                      <a:pt x="0" y="6"/>
                    </a:cubicBezTo>
                    <a:cubicBezTo>
                      <a:pt x="4" y="4"/>
                      <a:pt x="8" y="3"/>
                      <a:pt x="12" y="2"/>
                    </a:cubicBezTo>
                    <a:cubicBezTo>
                      <a:pt x="16" y="0"/>
                      <a:pt x="21" y="0"/>
                      <a:pt x="25" y="0"/>
                    </a:cubicBezTo>
                    <a:cubicBezTo>
                      <a:pt x="30" y="0"/>
                      <a:pt x="34" y="0"/>
                      <a:pt x="38" y="1"/>
                    </a:cubicBezTo>
                    <a:cubicBezTo>
                      <a:pt x="41" y="2"/>
                      <a:pt x="45" y="4"/>
                      <a:pt x="47" y="6"/>
                    </a:cubicBezTo>
                    <a:cubicBezTo>
                      <a:pt x="50" y="8"/>
                      <a:pt x="52" y="11"/>
                      <a:pt x="54" y="14"/>
                    </a:cubicBezTo>
                    <a:cubicBezTo>
                      <a:pt x="55" y="17"/>
                      <a:pt x="56" y="21"/>
                      <a:pt x="56" y="25"/>
                    </a:cubicBezTo>
                    <a:cubicBezTo>
                      <a:pt x="56" y="28"/>
                      <a:pt x="56" y="31"/>
                      <a:pt x="55" y="33"/>
                    </a:cubicBezTo>
                    <a:cubicBezTo>
                      <a:pt x="55" y="35"/>
                      <a:pt x="54" y="38"/>
                      <a:pt x="52" y="40"/>
                    </a:cubicBezTo>
                    <a:cubicBezTo>
                      <a:pt x="51" y="42"/>
                      <a:pt x="50" y="44"/>
                      <a:pt x="48" y="46"/>
                    </a:cubicBezTo>
                    <a:cubicBezTo>
                      <a:pt x="46" y="48"/>
                      <a:pt x="44" y="50"/>
                      <a:pt x="41" y="52"/>
                    </a:cubicBezTo>
                    <a:cubicBezTo>
                      <a:pt x="40" y="53"/>
                      <a:pt x="38" y="54"/>
                      <a:pt x="37" y="55"/>
                    </a:cubicBezTo>
                    <a:cubicBezTo>
                      <a:pt x="36" y="57"/>
                      <a:pt x="35" y="58"/>
                      <a:pt x="34" y="59"/>
                    </a:cubicBezTo>
                    <a:cubicBezTo>
                      <a:pt x="33" y="60"/>
                      <a:pt x="32" y="61"/>
                      <a:pt x="32" y="62"/>
                    </a:cubicBezTo>
                    <a:cubicBezTo>
                      <a:pt x="32" y="64"/>
                      <a:pt x="31" y="65"/>
                      <a:pt x="31" y="67"/>
                    </a:cubicBezTo>
                    <a:cubicBezTo>
                      <a:pt x="31" y="68"/>
                      <a:pt x="31" y="69"/>
                      <a:pt x="32" y="70"/>
                    </a:cubicBezTo>
                    <a:cubicBezTo>
                      <a:pt x="32" y="71"/>
                      <a:pt x="32" y="72"/>
                      <a:pt x="33" y="73"/>
                    </a:cubicBezTo>
                    <a:lnTo>
                      <a:pt x="14" y="73"/>
                    </a:lnTo>
                    <a:close/>
                    <a:moveTo>
                      <a:pt x="25" y="104"/>
                    </a:moveTo>
                    <a:cubicBezTo>
                      <a:pt x="21" y="104"/>
                      <a:pt x="18" y="103"/>
                      <a:pt x="15" y="101"/>
                    </a:cubicBezTo>
                    <a:cubicBezTo>
                      <a:pt x="13" y="98"/>
                      <a:pt x="12" y="96"/>
                      <a:pt x="12" y="92"/>
                    </a:cubicBezTo>
                    <a:cubicBezTo>
                      <a:pt x="12" y="89"/>
                      <a:pt x="13" y="86"/>
                      <a:pt x="15" y="84"/>
                    </a:cubicBezTo>
                    <a:cubicBezTo>
                      <a:pt x="18" y="82"/>
                      <a:pt x="21" y="81"/>
                      <a:pt x="25" y="81"/>
                    </a:cubicBezTo>
                    <a:cubicBezTo>
                      <a:pt x="28" y="81"/>
                      <a:pt x="32" y="82"/>
                      <a:pt x="34" y="84"/>
                    </a:cubicBezTo>
                    <a:cubicBezTo>
                      <a:pt x="36" y="86"/>
                      <a:pt x="38" y="89"/>
                      <a:pt x="38" y="92"/>
                    </a:cubicBezTo>
                    <a:cubicBezTo>
                      <a:pt x="38" y="96"/>
                      <a:pt x="36" y="99"/>
                      <a:pt x="34" y="101"/>
                    </a:cubicBezTo>
                    <a:cubicBezTo>
                      <a:pt x="32" y="103"/>
                      <a:pt x="29" y="104"/>
                      <a:pt x="25" y="104"/>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gradFill>
                    <a:gsLst>
                      <a:gs pos="0">
                        <a:srgbClr val="E6E6E6"/>
                      </a:gs>
                      <a:gs pos="100000">
                        <a:srgbClr val="E6E6E6"/>
                      </a:gs>
                    </a:gsLst>
                    <a:lin ang="5400000" scaled="0"/>
                  </a:gradFill>
                  <a:latin typeface="Calibri" panose="020F0502020204030204"/>
                </a:endParaRPr>
              </a:p>
            </p:txBody>
          </p:sp>
          <p:sp>
            <p:nvSpPr>
              <p:cNvPr id="311" name="Freeform 32">
                <a:extLst>
                  <a:ext uri="{FF2B5EF4-FFF2-40B4-BE49-F238E27FC236}">
                    <a16:creationId xmlns:a16="http://schemas.microsoft.com/office/drawing/2014/main" id="{6C1C4455-960E-46C8-92AE-5728A9A700FA}"/>
                  </a:ext>
                </a:extLst>
              </p:cNvPr>
              <p:cNvSpPr>
                <a:spLocks/>
              </p:cNvSpPr>
              <p:nvPr/>
            </p:nvSpPr>
            <p:spPr bwMode="auto">
              <a:xfrm>
                <a:off x="8501150" y="5712746"/>
                <a:ext cx="80408" cy="122022"/>
              </a:xfrm>
              <a:custGeom>
                <a:avLst/>
                <a:gdLst>
                  <a:gd name="T0" fmla="*/ 114 w 114"/>
                  <a:gd name="T1" fmla="*/ 102 h 173"/>
                  <a:gd name="T2" fmla="*/ 0 w 114"/>
                  <a:gd name="T3" fmla="*/ 173 h 173"/>
                  <a:gd name="T4" fmla="*/ 0 w 114"/>
                  <a:gd name="T5" fmla="*/ 132 h 173"/>
                  <a:gd name="T6" fmla="*/ 83 w 114"/>
                  <a:gd name="T7" fmla="*/ 87 h 173"/>
                  <a:gd name="T8" fmla="*/ 83 w 114"/>
                  <a:gd name="T9" fmla="*/ 87 h 173"/>
                  <a:gd name="T10" fmla="*/ 0 w 114"/>
                  <a:gd name="T11" fmla="*/ 40 h 173"/>
                  <a:gd name="T12" fmla="*/ 0 w 114"/>
                  <a:gd name="T13" fmla="*/ 0 h 173"/>
                  <a:gd name="T14" fmla="*/ 114 w 114"/>
                  <a:gd name="T15" fmla="*/ 76 h 173"/>
                  <a:gd name="T16" fmla="*/ 114 w 114"/>
                  <a:gd name="T17" fmla="*/ 10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73">
                    <a:moveTo>
                      <a:pt x="114" y="102"/>
                    </a:moveTo>
                    <a:lnTo>
                      <a:pt x="0" y="173"/>
                    </a:lnTo>
                    <a:lnTo>
                      <a:pt x="0" y="132"/>
                    </a:lnTo>
                    <a:lnTo>
                      <a:pt x="83" y="87"/>
                    </a:lnTo>
                    <a:lnTo>
                      <a:pt x="83" y="87"/>
                    </a:lnTo>
                    <a:lnTo>
                      <a:pt x="0" y="40"/>
                    </a:lnTo>
                    <a:lnTo>
                      <a:pt x="0" y="0"/>
                    </a:lnTo>
                    <a:lnTo>
                      <a:pt x="114" y="76"/>
                    </a:lnTo>
                    <a:lnTo>
                      <a:pt x="114" y="102"/>
                    </a:lnTo>
                    <a:close/>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261" name="Rectangle 47">
              <a:extLst>
                <a:ext uri="{FF2B5EF4-FFF2-40B4-BE49-F238E27FC236}">
                  <a16:creationId xmlns:a16="http://schemas.microsoft.com/office/drawing/2014/main" id="{1E8B8D93-A912-43EF-B082-A85D71CA51A9}"/>
                </a:ext>
              </a:extLst>
            </p:cNvPr>
            <p:cNvSpPr>
              <a:spLocks noChangeArrowheads="1"/>
            </p:cNvSpPr>
            <p:nvPr/>
          </p:nvSpPr>
          <p:spPr bwMode="auto">
            <a:xfrm>
              <a:off x="10800216" y="6024906"/>
              <a:ext cx="791635"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Chatbot sends</a:t>
              </a:r>
            </a:p>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response</a:t>
              </a:r>
            </a:p>
          </p:txBody>
        </p:sp>
        <p:grpSp>
          <p:nvGrpSpPr>
            <p:cNvPr id="262" name="Group 261">
              <a:extLst>
                <a:ext uri="{FF2B5EF4-FFF2-40B4-BE49-F238E27FC236}">
                  <a16:creationId xmlns:a16="http://schemas.microsoft.com/office/drawing/2014/main" id="{48926A69-7C65-493B-9B94-EC3A7DFEF33B}"/>
                </a:ext>
              </a:extLst>
            </p:cNvPr>
            <p:cNvGrpSpPr/>
            <p:nvPr/>
          </p:nvGrpSpPr>
          <p:grpSpPr>
            <a:xfrm>
              <a:off x="10949168" y="5466284"/>
              <a:ext cx="493731" cy="452823"/>
              <a:chOff x="10483366" y="5527244"/>
              <a:chExt cx="493731" cy="452823"/>
            </a:xfrm>
          </p:grpSpPr>
          <p:sp>
            <p:nvSpPr>
              <p:cNvPr id="297" name="Rectangle 52">
                <a:extLst>
                  <a:ext uri="{FF2B5EF4-FFF2-40B4-BE49-F238E27FC236}">
                    <a16:creationId xmlns:a16="http://schemas.microsoft.com/office/drawing/2014/main" id="{31B2E838-F23A-4E16-A4AF-CD473B08082B}"/>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8" name="Rectangle 53">
                <a:extLst>
                  <a:ext uri="{FF2B5EF4-FFF2-40B4-BE49-F238E27FC236}">
                    <a16:creationId xmlns:a16="http://schemas.microsoft.com/office/drawing/2014/main" id="{DC55D273-288E-4A5A-993D-2FBA93DACF1C}"/>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9" name="Rectangle 54">
                <a:extLst>
                  <a:ext uri="{FF2B5EF4-FFF2-40B4-BE49-F238E27FC236}">
                    <a16:creationId xmlns:a16="http://schemas.microsoft.com/office/drawing/2014/main" id="{7C3EF28B-F844-4FC5-8344-5A424BD9FD65}"/>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00" name="Oval 55">
                <a:extLst>
                  <a:ext uri="{FF2B5EF4-FFF2-40B4-BE49-F238E27FC236}">
                    <a16:creationId xmlns:a16="http://schemas.microsoft.com/office/drawing/2014/main" id="{B8CBA6EA-8141-49B4-B6FB-7A7232F291A8}"/>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01" name="Oval 56">
                <a:extLst>
                  <a:ext uri="{FF2B5EF4-FFF2-40B4-BE49-F238E27FC236}">
                    <a16:creationId xmlns:a16="http://schemas.microsoft.com/office/drawing/2014/main" id="{D912DAEB-E7E3-4DE0-B04C-D0A37DBAA43F}"/>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02" name="Oval 57">
                <a:extLst>
                  <a:ext uri="{FF2B5EF4-FFF2-40B4-BE49-F238E27FC236}">
                    <a16:creationId xmlns:a16="http://schemas.microsoft.com/office/drawing/2014/main" id="{506221A6-301C-4136-9269-3644E016980B}"/>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03" name="Oval 58">
                <a:extLst>
                  <a:ext uri="{FF2B5EF4-FFF2-40B4-BE49-F238E27FC236}">
                    <a16:creationId xmlns:a16="http://schemas.microsoft.com/office/drawing/2014/main" id="{880BEEA8-8BE9-46DA-BA49-F1AC33BD6E2F}"/>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04" name="Freeform 59">
                <a:extLst>
                  <a:ext uri="{FF2B5EF4-FFF2-40B4-BE49-F238E27FC236}">
                    <a16:creationId xmlns:a16="http://schemas.microsoft.com/office/drawing/2014/main" id="{4800D45D-CB8E-4CE2-980D-34237EF1B5BC}"/>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05" name="Freeform 60">
                <a:extLst>
                  <a:ext uri="{FF2B5EF4-FFF2-40B4-BE49-F238E27FC236}">
                    <a16:creationId xmlns:a16="http://schemas.microsoft.com/office/drawing/2014/main" id="{51CF5B99-E4CD-441F-8196-906449247288}"/>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06" name="Oval 61">
                <a:extLst>
                  <a:ext uri="{FF2B5EF4-FFF2-40B4-BE49-F238E27FC236}">
                    <a16:creationId xmlns:a16="http://schemas.microsoft.com/office/drawing/2014/main" id="{30772C73-843B-4AD3-BD99-00BAAA338D08}"/>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07" name="Freeform 62">
                <a:extLst>
                  <a:ext uri="{FF2B5EF4-FFF2-40B4-BE49-F238E27FC236}">
                    <a16:creationId xmlns:a16="http://schemas.microsoft.com/office/drawing/2014/main" id="{6D446452-9039-4ECF-A893-39840DC06B6C}"/>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308" name="Oval 63">
                <a:extLst>
                  <a:ext uri="{FF2B5EF4-FFF2-40B4-BE49-F238E27FC236}">
                    <a16:creationId xmlns:a16="http://schemas.microsoft.com/office/drawing/2014/main" id="{91207416-F277-4E8A-9FFD-5CC9EE36F61B}"/>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cxnSp>
          <p:nvCxnSpPr>
            <p:cNvPr id="263" name="Straight Arrow Connector 262">
              <a:extLst>
                <a:ext uri="{FF2B5EF4-FFF2-40B4-BE49-F238E27FC236}">
                  <a16:creationId xmlns:a16="http://schemas.microsoft.com/office/drawing/2014/main" id="{78861F06-CB82-4A7F-A568-DC6F8BF829F6}"/>
                </a:ext>
              </a:extLst>
            </p:cNvPr>
            <p:cNvCxnSpPr>
              <a:cxnSpLocks/>
            </p:cNvCxnSpPr>
            <p:nvPr/>
          </p:nvCxnSpPr>
          <p:spPr>
            <a:xfrm flipV="1">
              <a:off x="11196033" y="5288280"/>
              <a:ext cx="0" cy="273571"/>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64" name="Rectangle 47">
              <a:extLst>
                <a:ext uri="{FF2B5EF4-FFF2-40B4-BE49-F238E27FC236}">
                  <a16:creationId xmlns:a16="http://schemas.microsoft.com/office/drawing/2014/main" id="{09746980-1C3A-4449-96B8-6075C4BFBE16}"/>
                </a:ext>
              </a:extLst>
            </p:cNvPr>
            <p:cNvSpPr>
              <a:spLocks noChangeArrowheads="1"/>
            </p:cNvSpPr>
            <p:nvPr/>
          </p:nvSpPr>
          <p:spPr bwMode="auto">
            <a:xfrm>
              <a:off x="6541736" y="6024906"/>
              <a:ext cx="781821" cy="27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Message sent </a:t>
              </a:r>
              <a:b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b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to Chatbot</a:t>
              </a:r>
            </a:p>
          </p:txBody>
        </p:sp>
        <p:cxnSp>
          <p:nvCxnSpPr>
            <p:cNvPr id="265" name="Straight Arrow Connector 264">
              <a:extLst>
                <a:ext uri="{FF2B5EF4-FFF2-40B4-BE49-F238E27FC236}">
                  <a16:creationId xmlns:a16="http://schemas.microsoft.com/office/drawing/2014/main" id="{5E7A21B9-9F7C-4EC5-8CDF-3D99F0B5850C}"/>
                </a:ext>
              </a:extLst>
            </p:cNvPr>
            <p:cNvCxnSpPr>
              <a:cxnSpLocks/>
            </p:cNvCxnSpPr>
            <p:nvPr/>
          </p:nvCxnSpPr>
          <p:spPr>
            <a:xfrm>
              <a:off x="6932643" y="5200650"/>
              <a:ext cx="0" cy="299085"/>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66" name="Freeform 28">
              <a:extLst>
                <a:ext uri="{FF2B5EF4-FFF2-40B4-BE49-F238E27FC236}">
                  <a16:creationId xmlns:a16="http://schemas.microsoft.com/office/drawing/2014/main" id="{D2DD919D-8E71-4EE5-93F1-9696A2BFC7F5}"/>
                </a:ext>
              </a:extLst>
            </p:cNvPr>
            <p:cNvSpPr>
              <a:spLocks/>
            </p:cNvSpPr>
            <p:nvPr/>
          </p:nvSpPr>
          <p:spPr bwMode="auto">
            <a:xfrm>
              <a:off x="6699179" y="4803978"/>
              <a:ext cx="466929" cy="468340"/>
            </a:xfrm>
            <a:custGeom>
              <a:avLst/>
              <a:gdLst>
                <a:gd name="T0" fmla="*/ 243 w 280"/>
                <a:gd name="T1" fmla="*/ 0 h 280"/>
                <a:gd name="T2" fmla="*/ 35 w 280"/>
                <a:gd name="T3" fmla="*/ 0 h 280"/>
                <a:gd name="T4" fmla="*/ 0 w 280"/>
                <a:gd name="T5" fmla="*/ 33 h 280"/>
                <a:gd name="T6" fmla="*/ 0 w 280"/>
                <a:gd name="T7" fmla="*/ 180 h 280"/>
                <a:gd name="T8" fmla="*/ 35 w 280"/>
                <a:gd name="T9" fmla="*/ 219 h 280"/>
                <a:gd name="T10" fmla="*/ 111 w 280"/>
                <a:gd name="T11" fmla="*/ 219 h 280"/>
                <a:gd name="T12" fmla="*/ 172 w 280"/>
                <a:gd name="T13" fmla="*/ 280 h 280"/>
                <a:gd name="T14" fmla="*/ 173 w 280"/>
                <a:gd name="T15" fmla="*/ 219 h 280"/>
                <a:gd name="T16" fmla="*/ 242 w 280"/>
                <a:gd name="T17" fmla="*/ 219 h 280"/>
                <a:gd name="T18" fmla="*/ 280 w 280"/>
                <a:gd name="T19" fmla="*/ 182 h 280"/>
                <a:gd name="T20" fmla="*/ 280 w 280"/>
                <a:gd name="T21" fmla="*/ 35 h 280"/>
                <a:gd name="T22" fmla="*/ 243 w 280"/>
                <a:gd name="T2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0" h="280">
                  <a:moveTo>
                    <a:pt x="243" y="0"/>
                  </a:moveTo>
                  <a:cubicBezTo>
                    <a:pt x="35" y="0"/>
                    <a:pt x="35" y="0"/>
                    <a:pt x="35" y="0"/>
                  </a:cubicBezTo>
                  <a:cubicBezTo>
                    <a:pt x="15" y="0"/>
                    <a:pt x="0" y="12"/>
                    <a:pt x="0" y="33"/>
                  </a:cubicBezTo>
                  <a:cubicBezTo>
                    <a:pt x="0" y="180"/>
                    <a:pt x="0" y="180"/>
                    <a:pt x="0" y="180"/>
                  </a:cubicBezTo>
                  <a:cubicBezTo>
                    <a:pt x="0" y="200"/>
                    <a:pt x="15" y="219"/>
                    <a:pt x="35" y="219"/>
                  </a:cubicBezTo>
                  <a:cubicBezTo>
                    <a:pt x="111" y="219"/>
                    <a:pt x="111" y="219"/>
                    <a:pt x="111" y="219"/>
                  </a:cubicBezTo>
                  <a:cubicBezTo>
                    <a:pt x="172" y="280"/>
                    <a:pt x="172" y="280"/>
                    <a:pt x="172" y="280"/>
                  </a:cubicBezTo>
                  <a:cubicBezTo>
                    <a:pt x="173" y="219"/>
                    <a:pt x="173" y="219"/>
                    <a:pt x="173" y="219"/>
                  </a:cubicBezTo>
                  <a:cubicBezTo>
                    <a:pt x="242" y="219"/>
                    <a:pt x="242" y="219"/>
                    <a:pt x="242" y="219"/>
                  </a:cubicBezTo>
                  <a:cubicBezTo>
                    <a:pt x="263" y="220"/>
                    <a:pt x="280" y="203"/>
                    <a:pt x="280" y="182"/>
                  </a:cubicBezTo>
                  <a:cubicBezTo>
                    <a:pt x="280" y="35"/>
                    <a:pt x="280" y="35"/>
                    <a:pt x="280" y="35"/>
                  </a:cubicBezTo>
                  <a:cubicBezTo>
                    <a:pt x="280" y="15"/>
                    <a:pt x="263" y="0"/>
                    <a:pt x="243" y="0"/>
                  </a:cubicBezTo>
                </a:path>
              </a:pathLst>
            </a:custGeom>
            <a:solidFill>
              <a:schemeClr val="accent6"/>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67" name="Rectangle 266">
              <a:extLst>
                <a:ext uri="{FF2B5EF4-FFF2-40B4-BE49-F238E27FC236}">
                  <a16:creationId xmlns:a16="http://schemas.microsoft.com/office/drawing/2014/main" id="{1E6C1396-1F72-41F4-85ED-8CFF7DBEC126}"/>
                </a:ext>
              </a:extLst>
            </p:cNvPr>
            <p:cNvSpPr>
              <a:spLocks noChangeArrowheads="1"/>
            </p:cNvSpPr>
            <p:nvPr/>
          </p:nvSpPr>
          <p:spPr bwMode="auto">
            <a:xfrm>
              <a:off x="6882148" y="4841872"/>
              <a:ext cx="101408" cy="27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896042">
                <a:defRPr/>
              </a:pPr>
              <a:r>
                <a:rPr lang="en-US" altLang="en-US" sz="1765" b="1" kern="0">
                  <a:solidFill>
                    <a:srgbClr val="FFFFFF"/>
                  </a:solidFill>
                  <a:latin typeface="Segoe UI" panose="020B0502040204020203" pitchFamily="34" charset="0"/>
                </a:rPr>
                <a:t>?</a:t>
              </a:r>
              <a:endParaRPr lang="en-US" altLang="en-US" sz="882" kern="0">
                <a:solidFill>
                  <a:prstClr val="black"/>
                </a:solidFill>
              </a:endParaRPr>
            </a:p>
          </p:txBody>
        </p:sp>
        <p:cxnSp>
          <p:nvCxnSpPr>
            <p:cNvPr id="268" name="Straight Arrow Connector 267">
              <a:extLst>
                <a:ext uri="{FF2B5EF4-FFF2-40B4-BE49-F238E27FC236}">
                  <a16:creationId xmlns:a16="http://schemas.microsoft.com/office/drawing/2014/main" id="{D6E599CA-6F16-4132-B253-4549F02B16E4}"/>
                </a:ext>
              </a:extLst>
            </p:cNvPr>
            <p:cNvCxnSpPr>
              <a:cxnSpLocks/>
            </p:cNvCxnSpPr>
            <p:nvPr/>
          </p:nvCxnSpPr>
          <p:spPr>
            <a:xfrm>
              <a:off x="717426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69" name="Group 268">
              <a:extLst>
                <a:ext uri="{FF2B5EF4-FFF2-40B4-BE49-F238E27FC236}">
                  <a16:creationId xmlns:a16="http://schemas.microsoft.com/office/drawing/2014/main" id="{26009CE7-2E0D-4D9B-A259-8FD5F06DF279}"/>
                </a:ext>
              </a:extLst>
            </p:cNvPr>
            <p:cNvGrpSpPr/>
            <p:nvPr/>
          </p:nvGrpSpPr>
          <p:grpSpPr>
            <a:xfrm>
              <a:off x="6685778" y="5466284"/>
              <a:ext cx="493731" cy="452823"/>
              <a:chOff x="10483366" y="5527244"/>
              <a:chExt cx="493731" cy="452823"/>
            </a:xfrm>
          </p:grpSpPr>
          <p:sp>
            <p:nvSpPr>
              <p:cNvPr id="285" name="Rectangle 52">
                <a:extLst>
                  <a:ext uri="{FF2B5EF4-FFF2-40B4-BE49-F238E27FC236}">
                    <a16:creationId xmlns:a16="http://schemas.microsoft.com/office/drawing/2014/main" id="{A8A89C4B-8514-4750-B496-3A78239F4D19}"/>
                  </a:ext>
                </a:extLst>
              </p:cNvPr>
              <p:cNvSpPr>
                <a:spLocks noChangeArrowheads="1"/>
              </p:cNvSpPr>
              <p:nvPr/>
            </p:nvSpPr>
            <p:spPr bwMode="auto">
              <a:xfrm>
                <a:off x="10506642"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6" name="Rectangle 53">
                <a:extLst>
                  <a:ext uri="{FF2B5EF4-FFF2-40B4-BE49-F238E27FC236}">
                    <a16:creationId xmlns:a16="http://schemas.microsoft.com/office/drawing/2014/main" id="{70E0BE97-345B-47B9-903F-B7F994908847}"/>
                  </a:ext>
                </a:extLst>
              </p:cNvPr>
              <p:cNvSpPr>
                <a:spLocks noChangeArrowheads="1"/>
              </p:cNvSpPr>
              <p:nvPr/>
            </p:nvSpPr>
            <p:spPr bwMode="auto">
              <a:xfrm>
                <a:off x="10935483" y="5582260"/>
                <a:ext cx="18339" cy="152352"/>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7" name="Rectangle 54">
                <a:extLst>
                  <a:ext uri="{FF2B5EF4-FFF2-40B4-BE49-F238E27FC236}">
                    <a16:creationId xmlns:a16="http://schemas.microsoft.com/office/drawing/2014/main" id="{B8CA4F72-4DF6-4BA6-B7EB-7A014B23A0A2}"/>
                  </a:ext>
                </a:extLst>
              </p:cNvPr>
              <p:cNvSpPr>
                <a:spLocks noChangeArrowheads="1"/>
              </p:cNvSpPr>
              <p:nvPr/>
            </p:nvSpPr>
            <p:spPr bwMode="auto">
              <a:xfrm>
                <a:off x="10551783" y="5622464"/>
                <a:ext cx="356897" cy="357603"/>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8" name="Oval 55">
                <a:extLst>
                  <a:ext uri="{FF2B5EF4-FFF2-40B4-BE49-F238E27FC236}">
                    <a16:creationId xmlns:a16="http://schemas.microsoft.com/office/drawing/2014/main" id="{7AFBD8D7-E250-4EB9-833A-2E6DDE12478C}"/>
                  </a:ext>
                </a:extLst>
              </p:cNvPr>
              <p:cNvSpPr>
                <a:spLocks noChangeArrowheads="1"/>
              </p:cNvSpPr>
              <p:nvPr/>
            </p:nvSpPr>
            <p:spPr bwMode="auto">
              <a:xfrm>
                <a:off x="10583523"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9" name="Oval 56">
                <a:extLst>
                  <a:ext uri="{FF2B5EF4-FFF2-40B4-BE49-F238E27FC236}">
                    <a16:creationId xmlns:a16="http://schemas.microsoft.com/office/drawing/2014/main" id="{952A4DE9-E236-4751-A845-7CF6D1C4D4EE}"/>
                  </a:ext>
                </a:extLst>
              </p:cNvPr>
              <p:cNvSpPr>
                <a:spLocks noChangeArrowheads="1"/>
              </p:cNvSpPr>
              <p:nvPr/>
            </p:nvSpPr>
            <p:spPr bwMode="auto">
              <a:xfrm>
                <a:off x="10613146"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0" name="Oval 57">
                <a:extLst>
                  <a:ext uri="{FF2B5EF4-FFF2-40B4-BE49-F238E27FC236}">
                    <a16:creationId xmlns:a16="http://schemas.microsoft.com/office/drawing/2014/main" id="{458BD737-08BF-4B3F-B8C2-FDB51D3702DE}"/>
                  </a:ext>
                </a:extLst>
              </p:cNvPr>
              <p:cNvSpPr>
                <a:spLocks noChangeArrowheads="1"/>
              </p:cNvSpPr>
              <p:nvPr/>
            </p:nvSpPr>
            <p:spPr bwMode="auto">
              <a:xfrm>
                <a:off x="10747159" y="5676069"/>
                <a:ext cx="129781" cy="128370"/>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1" name="Oval 58">
                <a:extLst>
                  <a:ext uri="{FF2B5EF4-FFF2-40B4-BE49-F238E27FC236}">
                    <a16:creationId xmlns:a16="http://schemas.microsoft.com/office/drawing/2014/main" id="{5BAA9B8C-B1FD-4D18-B545-01B09EF0282A}"/>
                  </a:ext>
                </a:extLst>
              </p:cNvPr>
              <p:cNvSpPr>
                <a:spLocks noChangeArrowheads="1"/>
              </p:cNvSpPr>
              <p:nvPr/>
            </p:nvSpPr>
            <p:spPr bwMode="auto">
              <a:xfrm>
                <a:off x="10775373" y="5704282"/>
                <a:ext cx="71944" cy="71944"/>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2" name="Freeform 59">
                <a:extLst>
                  <a:ext uri="{FF2B5EF4-FFF2-40B4-BE49-F238E27FC236}">
                    <a16:creationId xmlns:a16="http://schemas.microsoft.com/office/drawing/2014/main" id="{82B36584-883D-408A-B2C9-B280BACF3CEF}"/>
                  </a:ext>
                </a:extLst>
              </p:cNvPr>
              <p:cNvSpPr>
                <a:spLocks/>
              </p:cNvSpPr>
              <p:nvPr/>
            </p:nvSpPr>
            <p:spPr bwMode="auto">
              <a:xfrm>
                <a:off x="10583523" y="5838295"/>
                <a:ext cx="293418" cy="96631"/>
              </a:xfrm>
              <a:custGeom>
                <a:avLst/>
                <a:gdLst>
                  <a:gd name="T0" fmla="*/ 146 w 176"/>
                  <a:gd name="T1" fmla="*/ 58 h 58"/>
                  <a:gd name="T2" fmla="*/ 30 w 176"/>
                  <a:gd name="T3" fmla="*/ 58 h 58"/>
                  <a:gd name="T4" fmla="*/ 0 w 176"/>
                  <a:gd name="T5" fmla="*/ 29 h 58"/>
                  <a:gd name="T6" fmla="*/ 30 w 176"/>
                  <a:gd name="T7" fmla="*/ 0 h 58"/>
                  <a:gd name="T8" fmla="*/ 146 w 176"/>
                  <a:gd name="T9" fmla="*/ 0 h 58"/>
                  <a:gd name="T10" fmla="*/ 176 w 176"/>
                  <a:gd name="T11" fmla="*/ 29 h 58"/>
                  <a:gd name="T12" fmla="*/ 146 w 176"/>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176" h="58">
                    <a:moveTo>
                      <a:pt x="146" y="58"/>
                    </a:moveTo>
                    <a:cubicBezTo>
                      <a:pt x="30" y="58"/>
                      <a:pt x="30" y="58"/>
                      <a:pt x="30" y="58"/>
                    </a:cubicBezTo>
                    <a:cubicBezTo>
                      <a:pt x="14" y="58"/>
                      <a:pt x="0" y="45"/>
                      <a:pt x="0" y="29"/>
                    </a:cubicBezTo>
                    <a:cubicBezTo>
                      <a:pt x="0" y="13"/>
                      <a:pt x="14" y="0"/>
                      <a:pt x="30" y="0"/>
                    </a:cubicBezTo>
                    <a:cubicBezTo>
                      <a:pt x="146" y="0"/>
                      <a:pt x="146" y="0"/>
                      <a:pt x="146" y="0"/>
                    </a:cubicBezTo>
                    <a:cubicBezTo>
                      <a:pt x="162" y="0"/>
                      <a:pt x="176" y="13"/>
                      <a:pt x="176" y="29"/>
                    </a:cubicBezTo>
                    <a:cubicBezTo>
                      <a:pt x="176" y="45"/>
                      <a:pt x="162" y="58"/>
                      <a:pt x="146" y="5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3" name="Freeform 60">
                <a:extLst>
                  <a:ext uri="{FF2B5EF4-FFF2-40B4-BE49-F238E27FC236}">
                    <a16:creationId xmlns:a16="http://schemas.microsoft.com/office/drawing/2014/main" id="{88677B24-534B-4FFC-9EB3-BF426DF1214D}"/>
                  </a:ext>
                </a:extLst>
              </p:cNvPr>
              <p:cNvSpPr>
                <a:spLocks/>
              </p:cNvSpPr>
              <p:nvPr/>
            </p:nvSpPr>
            <p:spPr bwMode="auto">
              <a:xfrm>
                <a:off x="10486187" y="5707809"/>
                <a:ext cx="65596" cy="162226"/>
              </a:xfrm>
              <a:custGeom>
                <a:avLst/>
                <a:gdLst>
                  <a:gd name="T0" fmla="*/ 93 w 93"/>
                  <a:gd name="T1" fmla="*/ 230 h 230"/>
                  <a:gd name="T2" fmla="*/ 0 w 93"/>
                  <a:gd name="T3" fmla="*/ 185 h 230"/>
                  <a:gd name="T4" fmla="*/ 0 w 93"/>
                  <a:gd name="T5" fmla="*/ 45 h 230"/>
                  <a:gd name="T6" fmla="*/ 93 w 93"/>
                  <a:gd name="T7" fmla="*/ 0 h 230"/>
                  <a:gd name="T8" fmla="*/ 93 w 93"/>
                  <a:gd name="T9" fmla="*/ 230 h 230"/>
                </a:gdLst>
                <a:ahLst/>
                <a:cxnLst>
                  <a:cxn ang="0">
                    <a:pos x="T0" y="T1"/>
                  </a:cxn>
                  <a:cxn ang="0">
                    <a:pos x="T2" y="T3"/>
                  </a:cxn>
                  <a:cxn ang="0">
                    <a:pos x="T4" y="T5"/>
                  </a:cxn>
                  <a:cxn ang="0">
                    <a:pos x="T6" y="T7"/>
                  </a:cxn>
                  <a:cxn ang="0">
                    <a:pos x="T8" y="T9"/>
                  </a:cxn>
                </a:cxnLst>
                <a:rect l="0" t="0" r="r" b="b"/>
                <a:pathLst>
                  <a:path w="93" h="230">
                    <a:moveTo>
                      <a:pt x="93" y="230"/>
                    </a:moveTo>
                    <a:lnTo>
                      <a:pt x="0" y="185"/>
                    </a:lnTo>
                    <a:lnTo>
                      <a:pt x="0" y="45"/>
                    </a:lnTo>
                    <a:lnTo>
                      <a:pt x="93" y="0"/>
                    </a:lnTo>
                    <a:lnTo>
                      <a:pt x="93"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4" name="Oval 61">
                <a:extLst>
                  <a:ext uri="{FF2B5EF4-FFF2-40B4-BE49-F238E27FC236}">
                    <a16:creationId xmlns:a16="http://schemas.microsoft.com/office/drawing/2014/main" id="{4090F2EE-D13C-412F-89FC-EFDE18EF74D5}"/>
                  </a:ext>
                </a:extLst>
              </p:cNvPr>
              <p:cNvSpPr>
                <a:spLocks noChangeArrowheads="1"/>
              </p:cNvSpPr>
              <p:nvPr/>
            </p:nvSpPr>
            <p:spPr bwMode="auto">
              <a:xfrm>
                <a:off x="10483366"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5" name="Freeform 62">
                <a:extLst>
                  <a:ext uri="{FF2B5EF4-FFF2-40B4-BE49-F238E27FC236}">
                    <a16:creationId xmlns:a16="http://schemas.microsoft.com/office/drawing/2014/main" id="{BF7B9690-8954-492F-9164-E80F782E236E}"/>
                  </a:ext>
                </a:extLst>
              </p:cNvPr>
              <p:cNvSpPr>
                <a:spLocks/>
              </p:cNvSpPr>
              <p:nvPr/>
            </p:nvSpPr>
            <p:spPr bwMode="auto">
              <a:xfrm>
                <a:off x="10908680" y="5707809"/>
                <a:ext cx="64890" cy="162226"/>
              </a:xfrm>
              <a:custGeom>
                <a:avLst/>
                <a:gdLst>
                  <a:gd name="T0" fmla="*/ 0 w 92"/>
                  <a:gd name="T1" fmla="*/ 230 h 230"/>
                  <a:gd name="T2" fmla="*/ 92 w 92"/>
                  <a:gd name="T3" fmla="*/ 185 h 230"/>
                  <a:gd name="T4" fmla="*/ 92 w 92"/>
                  <a:gd name="T5" fmla="*/ 45 h 230"/>
                  <a:gd name="T6" fmla="*/ 0 w 92"/>
                  <a:gd name="T7" fmla="*/ 0 h 230"/>
                  <a:gd name="T8" fmla="*/ 0 w 92"/>
                  <a:gd name="T9" fmla="*/ 230 h 230"/>
                </a:gdLst>
                <a:ahLst/>
                <a:cxnLst>
                  <a:cxn ang="0">
                    <a:pos x="T0" y="T1"/>
                  </a:cxn>
                  <a:cxn ang="0">
                    <a:pos x="T2" y="T3"/>
                  </a:cxn>
                  <a:cxn ang="0">
                    <a:pos x="T4" y="T5"/>
                  </a:cxn>
                  <a:cxn ang="0">
                    <a:pos x="T6" y="T7"/>
                  </a:cxn>
                  <a:cxn ang="0">
                    <a:pos x="T8" y="T9"/>
                  </a:cxn>
                </a:cxnLst>
                <a:rect l="0" t="0" r="r" b="b"/>
                <a:pathLst>
                  <a:path w="92" h="230">
                    <a:moveTo>
                      <a:pt x="0" y="230"/>
                    </a:moveTo>
                    <a:lnTo>
                      <a:pt x="92" y="185"/>
                    </a:lnTo>
                    <a:lnTo>
                      <a:pt x="92" y="45"/>
                    </a:lnTo>
                    <a:lnTo>
                      <a:pt x="0" y="0"/>
                    </a:lnTo>
                    <a:lnTo>
                      <a:pt x="0" y="23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96" name="Oval 63">
                <a:extLst>
                  <a:ext uri="{FF2B5EF4-FFF2-40B4-BE49-F238E27FC236}">
                    <a16:creationId xmlns:a16="http://schemas.microsoft.com/office/drawing/2014/main" id="{D7360445-20C3-4FE1-A760-33B9E9BC5637}"/>
                  </a:ext>
                </a:extLst>
              </p:cNvPr>
              <p:cNvSpPr>
                <a:spLocks noChangeArrowheads="1"/>
              </p:cNvSpPr>
              <p:nvPr/>
            </p:nvSpPr>
            <p:spPr bwMode="auto">
              <a:xfrm>
                <a:off x="10912207" y="5527244"/>
                <a:ext cx="64890" cy="6489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sp>
          <p:nvSpPr>
            <p:cNvPr id="270" name="Rectangle: Rounded Corners 269">
              <a:extLst>
                <a:ext uri="{FF2B5EF4-FFF2-40B4-BE49-F238E27FC236}">
                  <a16:creationId xmlns:a16="http://schemas.microsoft.com/office/drawing/2014/main" id="{788F03B7-323F-43D0-B8DB-58677E280551}"/>
                </a:ext>
              </a:extLst>
            </p:cNvPr>
            <p:cNvSpPr/>
            <p:nvPr/>
          </p:nvSpPr>
          <p:spPr bwMode="auto">
            <a:xfrm>
              <a:off x="7914489" y="5222881"/>
              <a:ext cx="2452099" cy="974190"/>
            </a:xfrm>
            <a:prstGeom prst="roundRect">
              <a:avLst>
                <a:gd name="adj" fmla="val 50000"/>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1" name="Group 270">
              <a:extLst>
                <a:ext uri="{FF2B5EF4-FFF2-40B4-BE49-F238E27FC236}">
                  <a16:creationId xmlns:a16="http://schemas.microsoft.com/office/drawing/2014/main" id="{9BA0E698-D9A9-4222-9FD1-959C461C5DD2}"/>
                </a:ext>
              </a:extLst>
            </p:cNvPr>
            <p:cNvGrpSpPr/>
            <p:nvPr/>
          </p:nvGrpSpPr>
          <p:grpSpPr>
            <a:xfrm>
              <a:off x="7917950" y="5107427"/>
              <a:ext cx="452260" cy="417074"/>
              <a:chOff x="7989965" y="5173839"/>
              <a:chExt cx="308230" cy="284249"/>
            </a:xfrm>
          </p:grpSpPr>
          <p:sp>
            <p:nvSpPr>
              <p:cNvPr id="278" name="Rectangle 277">
                <a:extLst>
                  <a:ext uri="{FF2B5EF4-FFF2-40B4-BE49-F238E27FC236}">
                    <a16:creationId xmlns:a16="http://schemas.microsoft.com/office/drawing/2014/main" id="{1BFEA25C-2BB2-4037-AEF1-8785FE169E09}"/>
                  </a:ext>
                </a:extLst>
              </p:cNvPr>
              <p:cNvSpPr/>
              <p:nvPr/>
            </p:nvSpPr>
            <p:spPr bwMode="auto">
              <a:xfrm rot="2791835">
                <a:off x="8049962" y="5214759"/>
                <a:ext cx="187231" cy="194497"/>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algn="ctr" defTabSz="913751"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79" name="Group 278">
                <a:extLst>
                  <a:ext uri="{FF2B5EF4-FFF2-40B4-BE49-F238E27FC236}">
                    <a16:creationId xmlns:a16="http://schemas.microsoft.com/office/drawing/2014/main" id="{07572F91-D2B6-48CA-9847-B3A8BBDC4A45}"/>
                  </a:ext>
                </a:extLst>
              </p:cNvPr>
              <p:cNvGrpSpPr/>
              <p:nvPr/>
            </p:nvGrpSpPr>
            <p:grpSpPr>
              <a:xfrm>
                <a:off x="7989965" y="5173839"/>
                <a:ext cx="308230" cy="284249"/>
                <a:chOff x="7875624" y="5410159"/>
                <a:chExt cx="308230" cy="284249"/>
              </a:xfrm>
            </p:grpSpPr>
            <p:sp>
              <p:nvSpPr>
                <p:cNvPr id="280" name="Freeform 17">
                  <a:extLst>
                    <a:ext uri="{FF2B5EF4-FFF2-40B4-BE49-F238E27FC236}">
                      <a16:creationId xmlns:a16="http://schemas.microsoft.com/office/drawing/2014/main" id="{19063904-D301-47EF-9B65-AE586E1B24E6}"/>
                    </a:ext>
                  </a:extLst>
                </p:cNvPr>
                <p:cNvSpPr>
                  <a:spLocks/>
                </p:cNvSpPr>
                <p:nvPr/>
              </p:nvSpPr>
              <p:spPr bwMode="auto">
                <a:xfrm>
                  <a:off x="7960264" y="5410159"/>
                  <a:ext cx="145298" cy="284249"/>
                </a:xfrm>
                <a:custGeom>
                  <a:avLst/>
                  <a:gdLst>
                    <a:gd name="T0" fmla="*/ 204 w 206"/>
                    <a:gd name="T1" fmla="*/ 0 h 403"/>
                    <a:gd name="T2" fmla="*/ 71 w 206"/>
                    <a:gd name="T3" fmla="*/ 0 h 403"/>
                    <a:gd name="T4" fmla="*/ 0 w 206"/>
                    <a:gd name="T5" fmla="*/ 201 h 403"/>
                    <a:gd name="T6" fmla="*/ 88 w 206"/>
                    <a:gd name="T7" fmla="*/ 204 h 403"/>
                    <a:gd name="T8" fmla="*/ 19 w 206"/>
                    <a:gd name="T9" fmla="*/ 403 h 403"/>
                    <a:gd name="T10" fmla="*/ 206 w 206"/>
                    <a:gd name="T11" fmla="*/ 135 h 403"/>
                    <a:gd name="T12" fmla="*/ 116 w 206"/>
                    <a:gd name="T13" fmla="*/ 135 h 403"/>
                    <a:gd name="T14" fmla="*/ 204 w 206"/>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 h="403">
                      <a:moveTo>
                        <a:pt x="204" y="0"/>
                      </a:moveTo>
                      <a:lnTo>
                        <a:pt x="71" y="0"/>
                      </a:lnTo>
                      <a:lnTo>
                        <a:pt x="0" y="201"/>
                      </a:lnTo>
                      <a:lnTo>
                        <a:pt x="88" y="204"/>
                      </a:lnTo>
                      <a:lnTo>
                        <a:pt x="19" y="403"/>
                      </a:lnTo>
                      <a:lnTo>
                        <a:pt x="206" y="135"/>
                      </a:lnTo>
                      <a:lnTo>
                        <a:pt x="116" y="135"/>
                      </a:lnTo>
                      <a:lnTo>
                        <a:pt x="204"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nvGrpSpPr>
                <p:cNvPr id="281" name="Group 280">
                  <a:extLst>
                    <a:ext uri="{FF2B5EF4-FFF2-40B4-BE49-F238E27FC236}">
                      <a16:creationId xmlns:a16="http://schemas.microsoft.com/office/drawing/2014/main" id="{B3A0489F-F028-4E00-9AA8-0925F955C387}"/>
                    </a:ext>
                  </a:extLst>
                </p:cNvPr>
                <p:cNvGrpSpPr/>
                <p:nvPr/>
              </p:nvGrpSpPr>
              <p:grpSpPr>
                <a:xfrm>
                  <a:off x="7875624" y="5410159"/>
                  <a:ext cx="308230" cy="284249"/>
                  <a:chOff x="7875624" y="5410159"/>
                  <a:chExt cx="308230" cy="284249"/>
                </a:xfrm>
              </p:grpSpPr>
              <p:sp>
                <p:nvSpPr>
                  <p:cNvPr id="282" name="Freeform 15">
                    <a:extLst>
                      <a:ext uri="{FF2B5EF4-FFF2-40B4-BE49-F238E27FC236}">
                        <a16:creationId xmlns:a16="http://schemas.microsoft.com/office/drawing/2014/main" id="{3A7B323C-997F-465F-A1E6-0D512554D630}"/>
                      </a:ext>
                    </a:extLst>
                  </p:cNvPr>
                  <p:cNvSpPr>
                    <a:spLocks/>
                  </p:cNvSpPr>
                  <p:nvPr/>
                </p:nvSpPr>
                <p:spPr bwMode="auto">
                  <a:xfrm>
                    <a:off x="8084402" y="5461648"/>
                    <a:ext cx="99452" cy="177743"/>
                  </a:xfrm>
                  <a:custGeom>
                    <a:avLst/>
                    <a:gdLst>
                      <a:gd name="T0" fmla="*/ 58 w 60"/>
                      <a:gd name="T1" fmla="*/ 55 h 106"/>
                      <a:gd name="T2" fmla="*/ 58 w 60"/>
                      <a:gd name="T3" fmla="*/ 49 h 106"/>
                      <a:gd name="T4" fmla="*/ 49 w 60"/>
                      <a:gd name="T5" fmla="*/ 40 h 106"/>
                      <a:gd name="T6" fmla="*/ 9 w 60"/>
                      <a:gd name="T7" fmla="*/ 1 h 106"/>
                      <a:gd name="T8" fmla="*/ 3 w 60"/>
                      <a:gd name="T9" fmla="*/ 1 h 106"/>
                      <a:gd name="T10" fmla="*/ 3 w 60"/>
                      <a:gd name="T11" fmla="*/ 8 h 106"/>
                      <a:gd name="T12" fmla="*/ 45 w 60"/>
                      <a:gd name="T13" fmla="*/ 49 h 106"/>
                      <a:gd name="T14" fmla="*/ 45 w 60"/>
                      <a:gd name="T15" fmla="*/ 55 h 106"/>
                      <a:gd name="T16" fmla="*/ 2 w 60"/>
                      <a:gd name="T17" fmla="*/ 97 h 106"/>
                      <a:gd name="T18" fmla="*/ 2 w 60"/>
                      <a:gd name="T19" fmla="*/ 104 h 106"/>
                      <a:gd name="T20" fmla="*/ 9 w 60"/>
                      <a:gd name="T21" fmla="*/ 104 h 106"/>
                      <a:gd name="T22" fmla="*/ 48 w 60"/>
                      <a:gd name="T23" fmla="*/ 65 h 106"/>
                      <a:gd name="T24" fmla="*/ 48 w 60"/>
                      <a:gd name="T25" fmla="*/ 65 h 106"/>
                      <a:gd name="T26" fmla="*/ 58 w 60"/>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6">
                        <a:moveTo>
                          <a:pt x="58" y="55"/>
                        </a:moveTo>
                        <a:cubicBezTo>
                          <a:pt x="60" y="53"/>
                          <a:pt x="59" y="50"/>
                          <a:pt x="58" y="49"/>
                        </a:cubicBezTo>
                        <a:cubicBezTo>
                          <a:pt x="49" y="40"/>
                          <a:pt x="49" y="40"/>
                          <a:pt x="49" y="40"/>
                        </a:cubicBezTo>
                        <a:cubicBezTo>
                          <a:pt x="9" y="1"/>
                          <a:pt x="9" y="1"/>
                          <a:pt x="9" y="1"/>
                        </a:cubicBezTo>
                        <a:cubicBezTo>
                          <a:pt x="8" y="0"/>
                          <a:pt x="5" y="0"/>
                          <a:pt x="3" y="1"/>
                        </a:cubicBezTo>
                        <a:cubicBezTo>
                          <a:pt x="1" y="3"/>
                          <a:pt x="1" y="6"/>
                          <a:pt x="3" y="8"/>
                        </a:cubicBezTo>
                        <a:cubicBezTo>
                          <a:pt x="45" y="49"/>
                          <a:pt x="45" y="49"/>
                          <a:pt x="45" y="49"/>
                        </a:cubicBezTo>
                        <a:cubicBezTo>
                          <a:pt x="46" y="50"/>
                          <a:pt x="46" y="53"/>
                          <a:pt x="45" y="55"/>
                        </a:cubicBezTo>
                        <a:cubicBezTo>
                          <a:pt x="2" y="97"/>
                          <a:pt x="2" y="97"/>
                          <a:pt x="2" y="97"/>
                        </a:cubicBezTo>
                        <a:cubicBezTo>
                          <a:pt x="0" y="99"/>
                          <a:pt x="0" y="102"/>
                          <a:pt x="2" y="104"/>
                        </a:cubicBezTo>
                        <a:cubicBezTo>
                          <a:pt x="4" y="106"/>
                          <a:pt x="7" y="105"/>
                          <a:pt x="9" y="104"/>
                        </a:cubicBezTo>
                        <a:cubicBezTo>
                          <a:pt x="48" y="65"/>
                          <a:pt x="48" y="65"/>
                          <a:pt x="48" y="65"/>
                        </a:cubicBezTo>
                        <a:cubicBezTo>
                          <a:pt x="48" y="65"/>
                          <a:pt x="48" y="65"/>
                          <a:pt x="48" y="65"/>
                        </a:cubicBezTo>
                        <a:lnTo>
                          <a:pt x="58"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3" name="Freeform 16">
                    <a:extLst>
                      <a:ext uri="{FF2B5EF4-FFF2-40B4-BE49-F238E27FC236}">
                        <a16:creationId xmlns:a16="http://schemas.microsoft.com/office/drawing/2014/main" id="{E9099DEB-A5FB-400E-89DE-31A1CFD54EDE}"/>
                      </a:ext>
                    </a:extLst>
                  </p:cNvPr>
                  <p:cNvSpPr>
                    <a:spLocks/>
                  </p:cNvSpPr>
                  <p:nvPr/>
                </p:nvSpPr>
                <p:spPr bwMode="auto">
                  <a:xfrm>
                    <a:off x="7875624" y="5461648"/>
                    <a:ext cx="98041" cy="177743"/>
                  </a:xfrm>
                  <a:custGeom>
                    <a:avLst/>
                    <a:gdLst>
                      <a:gd name="T0" fmla="*/ 2 w 59"/>
                      <a:gd name="T1" fmla="*/ 55 h 106"/>
                      <a:gd name="T2" fmla="*/ 2 w 59"/>
                      <a:gd name="T3" fmla="*/ 49 h 106"/>
                      <a:gd name="T4" fmla="*/ 10 w 59"/>
                      <a:gd name="T5" fmla="*/ 40 h 106"/>
                      <a:gd name="T6" fmla="*/ 50 w 59"/>
                      <a:gd name="T7" fmla="*/ 1 h 106"/>
                      <a:gd name="T8" fmla="*/ 56 w 59"/>
                      <a:gd name="T9" fmla="*/ 1 h 106"/>
                      <a:gd name="T10" fmla="*/ 56 w 59"/>
                      <a:gd name="T11" fmla="*/ 8 h 106"/>
                      <a:gd name="T12" fmla="*/ 16 w 59"/>
                      <a:gd name="T13" fmla="*/ 49 h 106"/>
                      <a:gd name="T14" fmla="*/ 16 w 59"/>
                      <a:gd name="T15" fmla="*/ 55 h 106"/>
                      <a:gd name="T16" fmla="*/ 57 w 59"/>
                      <a:gd name="T17" fmla="*/ 97 h 106"/>
                      <a:gd name="T18" fmla="*/ 57 w 59"/>
                      <a:gd name="T19" fmla="*/ 104 h 106"/>
                      <a:gd name="T20" fmla="*/ 51 w 59"/>
                      <a:gd name="T21" fmla="*/ 104 h 106"/>
                      <a:gd name="T22" fmla="*/ 11 w 59"/>
                      <a:gd name="T23" fmla="*/ 66 h 106"/>
                      <a:gd name="T24" fmla="*/ 10 w 59"/>
                      <a:gd name="T25" fmla="*/ 65 h 106"/>
                      <a:gd name="T26" fmla="*/ 2 w 59"/>
                      <a:gd name="T27" fmla="*/ 5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106">
                        <a:moveTo>
                          <a:pt x="2" y="55"/>
                        </a:moveTo>
                        <a:cubicBezTo>
                          <a:pt x="0" y="53"/>
                          <a:pt x="0" y="50"/>
                          <a:pt x="2" y="49"/>
                        </a:cubicBezTo>
                        <a:cubicBezTo>
                          <a:pt x="10" y="40"/>
                          <a:pt x="10" y="40"/>
                          <a:pt x="10" y="40"/>
                        </a:cubicBezTo>
                        <a:cubicBezTo>
                          <a:pt x="50" y="1"/>
                          <a:pt x="50" y="1"/>
                          <a:pt x="50" y="1"/>
                        </a:cubicBezTo>
                        <a:cubicBezTo>
                          <a:pt x="52" y="0"/>
                          <a:pt x="54" y="0"/>
                          <a:pt x="56" y="1"/>
                        </a:cubicBezTo>
                        <a:cubicBezTo>
                          <a:pt x="58" y="3"/>
                          <a:pt x="59" y="6"/>
                          <a:pt x="56" y="8"/>
                        </a:cubicBezTo>
                        <a:cubicBezTo>
                          <a:pt x="16" y="49"/>
                          <a:pt x="16" y="49"/>
                          <a:pt x="16" y="49"/>
                        </a:cubicBezTo>
                        <a:cubicBezTo>
                          <a:pt x="14" y="50"/>
                          <a:pt x="14" y="53"/>
                          <a:pt x="16" y="55"/>
                        </a:cubicBezTo>
                        <a:cubicBezTo>
                          <a:pt x="57" y="97"/>
                          <a:pt x="57" y="97"/>
                          <a:pt x="57" y="97"/>
                        </a:cubicBezTo>
                        <a:cubicBezTo>
                          <a:pt x="59" y="99"/>
                          <a:pt x="59" y="102"/>
                          <a:pt x="57" y="104"/>
                        </a:cubicBezTo>
                        <a:cubicBezTo>
                          <a:pt x="55" y="106"/>
                          <a:pt x="52" y="105"/>
                          <a:pt x="51" y="104"/>
                        </a:cubicBezTo>
                        <a:cubicBezTo>
                          <a:pt x="11" y="66"/>
                          <a:pt x="11" y="66"/>
                          <a:pt x="11" y="66"/>
                        </a:cubicBezTo>
                        <a:cubicBezTo>
                          <a:pt x="10" y="65"/>
                          <a:pt x="10" y="65"/>
                          <a:pt x="10" y="65"/>
                        </a:cubicBezTo>
                        <a:lnTo>
                          <a:pt x="2" y="55"/>
                        </a:lnTo>
                        <a:close/>
                      </a:path>
                    </a:pathLst>
                  </a:custGeom>
                  <a:solidFill>
                    <a:schemeClr val="accent3"/>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sp>
                <p:nvSpPr>
                  <p:cNvPr id="284" name="Freeform 19">
                    <a:extLst>
                      <a:ext uri="{FF2B5EF4-FFF2-40B4-BE49-F238E27FC236}">
                        <a16:creationId xmlns:a16="http://schemas.microsoft.com/office/drawing/2014/main" id="{48A45763-08D2-4126-9A41-FD40830F2696}"/>
                      </a:ext>
                    </a:extLst>
                  </p:cNvPr>
                  <p:cNvSpPr>
                    <a:spLocks/>
                  </p:cNvSpPr>
                  <p:nvPr/>
                </p:nvSpPr>
                <p:spPr bwMode="auto">
                  <a:xfrm>
                    <a:off x="7973665" y="5410159"/>
                    <a:ext cx="131897" cy="284249"/>
                  </a:xfrm>
                  <a:custGeom>
                    <a:avLst/>
                    <a:gdLst>
                      <a:gd name="T0" fmla="*/ 185 w 187"/>
                      <a:gd name="T1" fmla="*/ 0 h 403"/>
                      <a:gd name="T2" fmla="*/ 116 w 187"/>
                      <a:gd name="T3" fmla="*/ 0 h 403"/>
                      <a:gd name="T4" fmla="*/ 43 w 187"/>
                      <a:gd name="T5" fmla="*/ 168 h 403"/>
                      <a:gd name="T6" fmla="*/ 128 w 187"/>
                      <a:gd name="T7" fmla="*/ 168 h 403"/>
                      <a:gd name="T8" fmla="*/ 0 w 187"/>
                      <a:gd name="T9" fmla="*/ 403 h 403"/>
                      <a:gd name="T10" fmla="*/ 187 w 187"/>
                      <a:gd name="T11" fmla="*/ 135 h 403"/>
                      <a:gd name="T12" fmla="*/ 97 w 187"/>
                      <a:gd name="T13" fmla="*/ 135 h 403"/>
                      <a:gd name="T14" fmla="*/ 185 w 187"/>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403">
                        <a:moveTo>
                          <a:pt x="185" y="0"/>
                        </a:moveTo>
                        <a:lnTo>
                          <a:pt x="116" y="0"/>
                        </a:lnTo>
                        <a:lnTo>
                          <a:pt x="43" y="168"/>
                        </a:lnTo>
                        <a:lnTo>
                          <a:pt x="128" y="168"/>
                        </a:lnTo>
                        <a:lnTo>
                          <a:pt x="0" y="403"/>
                        </a:lnTo>
                        <a:lnTo>
                          <a:pt x="187" y="135"/>
                        </a:lnTo>
                        <a:lnTo>
                          <a:pt x="97" y="135"/>
                        </a:lnTo>
                        <a:lnTo>
                          <a:pt x="185" y="0"/>
                        </a:lnTo>
                        <a:close/>
                      </a:path>
                    </a:pathLst>
                  </a:custGeom>
                  <a:solidFill>
                    <a:srgbClr val="FDBC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896042">
                      <a:defRPr/>
                    </a:pPr>
                    <a:endParaRPr lang="en-US" sz="882" kern="0">
                      <a:solidFill>
                        <a:sysClr val="windowText" lastClr="000000"/>
                      </a:solidFill>
                      <a:latin typeface="Calibri" panose="020F0502020204030204"/>
                    </a:endParaRPr>
                  </a:p>
                </p:txBody>
              </p:sp>
            </p:grpSp>
          </p:grpSp>
        </p:grpSp>
        <p:cxnSp>
          <p:nvCxnSpPr>
            <p:cNvPr id="272" name="Straight Arrow Connector 271">
              <a:extLst>
                <a:ext uri="{FF2B5EF4-FFF2-40B4-BE49-F238E27FC236}">
                  <a16:creationId xmlns:a16="http://schemas.microsoft.com/office/drawing/2014/main" id="{0C19BFFD-5135-45E6-B102-BAE2DBFED193}"/>
                </a:ext>
              </a:extLst>
            </p:cNvPr>
            <p:cNvCxnSpPr>
              <a:cxnSpLocks/>
            </p:cNvCxnSpPr>
            <p:nvPr/>
          </p:nvCxnSpPr>
          <p:spPr>
            <a:xfrm>
              <a:off x="10370851" y="5726114"/>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sp>
          <p:nvSpPr>
            <p:cNvPr id="273" name="Rectangle 47">
              <a:extLst>
                <a:ext uri="{FF2B5EF4-FFF2-40B4-BE49-F238E27FC236}">
                  <a16:creationId xmlns:a16="http://schemas.microsoft.com/office/drawing/2014/main" id="{66960F1A-D4DE-49B6-A67F-2CC7B5C6C1DC}"/>
                </a:ext>
              </a:extLst>
            </p:cNvPr>
            <p:cNvSpPr>
              <a:spLocks noChangeArrowheads="1"/>
            </p:cNvSpPr>
            <p:nvPr/>
          </p:nvSpPr>
          <p:spPr bwMode="auto">
            <a:xfrm>
              <a:off x="8144452" y="6260060"/>
              <a:ext cx="1992174" cy="13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042">
                <a:lnSpc>
                  <a:spcPct val="90000"/>
                </a:lnSpc>
                <a:defRPr/>
              </a:pPr>
              <a:r>
                <a:rPr lang="en-US" altLang="en-US" sz="980" kern="0">
                  <a:gradFill>
                    <a:gsLst>
                      <a:gs pos="0">
                        <a:srgbClr val="353535"/>
                      </a:gs>
                      <a:gs pos="100000">
                        <a:srgbClr val="353535"/>
                      </a:gs>
                    </a:gsLst>
                    <a:lin ang="16200000" scaled="1"/>
                  </a:gradFill>
                  <a:latin typeface="Segoe UI Semilight"/>
                  <a:cs typeface="Segoe UI Semibold" panose="020B0702040204020203" pitchFamily="34" charset="0"/>
                </a:rPr>
                <a:t>Cortana Analytics answers questions</a:t>
              </a:r>
            </a:p>
          </p:txBody>
        </p:sp>
        <p:grpSp>
          <p:nvGrpSpPr>
            <p:cNvPr id="274" name="cortana">
              <a:extLst>
                <a:ext uri="{FF2B5EF4-FFF2-40B4-BE49-F238E27FC236}">
                  <a16:creationId xmlns:a16="http://schemas.microsoft.com/office/drawing/2014/main" id="{338C2083-BB2E-47C5-A391-1B6A38F12C53}"/>
                </a:ext>
              </a:extLst>
            </p:cNvPr>
            <p:cNvGrpSpPr>
              <a:grpSpLocks noChangeAspect="1"/>
            </p:cNvGrpSpPr>
            <p:nvPr/>
          </p:nvGrpSpPr>
          <p:grpSpPr bwMode="auto">
            <a:xfrm>
              <a:off x="9523521" y="5516351"/>
              <a:ext cx="393700" cy="393700"/>
              <a:chOff x="2059" y="1500"/>
              <a:chExt cx="248" cy="248"/>
            </a:xfrm>
            <a:solidFill>
              <a:srgbClr val="525252"/>
            </a:solidFill>
          </p:grpSpPr>
          <p:sp>
            <p:nvSpPr>
              <p:cNvPr id="276" name="Freeform 21">
                <a:extLst>
                  <a:ext uri="{FF2B5EF4-FFF2-40B4-BE49-F238E27FC236}">
                    <a16:creationId xmlns:a16="http://schemas.microsoft.com/office/drawing/2014/main" id="{14D433CE-E503-4A02-97E8-E8DADA38A533}"/>
                  </a:ext>
                </a:extLst>
              </p:cNvPr>
              <p:cNvSpPr>
                <a:spLocks noEditPoints="1"/>
              </p:cNvSpPr>
              <p:nvPr/>
            </p:nvSpPr>
            <p:spPr bwMode="auto">
              <a:xfrm>
                <a:off x="2059" y="1500"/>
                <a:ext cx="248" cy="248"/>
              </a:xfrm>
              <a:custGeom>
                <a:avLst/>
                <a:gdLst>
                  <a:gd name="T0" fmla="*/ 171 w 342"/>
                  <a:gd name="T1" fmla="*/ 319 h 342"/>
                  <a:gd name="T2" fmla="*/ 131 w 342"/>
                  <a:gd name="T3" fmla="*/ 313 h 342"/>
                  <a:gd name="T4" fmla="*/ 96 w 342"/>
                  <a:gd name="T5" fmla="*/ 299 h 342"/>
                  <a:gd name="T6" fmla="*/ 67 w 342"/>
                  <a:gd name="T7" fmla="*/ 275 h 342"/>
                  <a:gd name="T8" fmla="*/ 43 w 342"/>
                  <a:gd name="T9" fmla="*/ 245 h 342"/>
                  <a:gd name="T10" fmla="*/ 29 w 342"/>
                  <a:gd name="T11" fmla="*/ 211 h 342"/>
                  <a:gd name="T12" fmla="*/ 23 w 342"/>
                  <a:gd name="T13" fmla="*/ 171 h 342"/>
                  <a:gd name="T14" fmla="*/ 29 w 342"/>
                  <a:gd name="T15" fmla="*/ 132 h 342"/>
                  <a:gd name="T16" fmla="*/ 43 w 342"/>
                  <a:gd name="T17" fmla="*/ 97 h 342"/>
                  <a:gd name="T18" fmla="*/ 67 w 342"/>
                  <a:gd name="T19" fmla="*/ 67 h 342"/>
                  <a:gd name="T20" fmla="*/ 96 w 342"/>
                  <a:gd name="T21" fmla="*/ 44 h 342"/>
                  <a:gd name="T22" fmla="*/ 131 w 342"/>
                  <a:gd name="T23" fmla="*/ 29 h 342"/>
                  <a:gd name="T24" fmla="*/ 171 w 342"/>
                  <a:gd name="T25" fmla="*/ 24 h 342"/>
                  <a:gd name="T26" fmla="*/ 210 w 342"/>
                  <a:gd name="T27" fmla="*/ 29 h 342"/>
                  <a:gd name="T28" fmla="*/ 244 w 342"/>
                  <a:gd name="T29" fmla="*/ 44 h 342"/>
                  <a:gd name="T30" fmla="*/ 275 w 342"/>
                  <a:gd name="T31" fmla="*/ 67 h 342"/>
                  <a:gd name="T32" fmla="*/ 298 w 342"/>
                  <a:gd name="T33" fmla="*/ 97 h 342"/>
                  <a:gd name="T34" fmla="*/ 313 w 342"/>
                  <a:gd name="T35" fmla="*/ 132 h 342"/>
                  <a:gd name="T36" fmla="*/ 318 w 342"/>
                  <a:gd name="T37" fmla="*/ 171 h 342"/>
                  <a:gd name="T38" fmla="*/ 313 w 342"/>
                  <a:gd name="T39" fmla="*/ 211 h 342"/>
                  <a:gd name="T40" fmla="*/ 298 w 342"/>
                  <a:gd name="T41" fmla="*/ 245 h 342"/>
                  <a:gd name="T42" fmla="*/ 275 w 342"/>
                  <a:gd name="T43" fmla="*/ 275 h 342"/>
                  <a:gd name="T44" fmla="*/ 244 w 342"/>
                  <a:gd name="T45" fmla="*/ 299 h 342"/>
                  <a:gd name="T46" fmla="*/ 210 w 342"/>
                  <a:gd name="T47" fmla="*/ 313 h 342"/>
                  <a:gd name="T48" fmla="*/ 171 w 342"/>
                  <a:gd name="T49" fmla="*/ 319 h 342"/>
                  <a:gd name="T50" fmla="*/ 171 w 342"/>
                  <a:gd name="T51" fmla="*/ 0 h 342"/>
                  <a:gd name="T52" fmla="*/ 125 w 342"/>
                  <a:gd name="T53" fmla="*/ 6 h 342"/>
                  <a:gd name="T54" fmla="*/ 85 w 342"/>
                  <a:gd name="T55" fmla="*/ 24 h 342"/>
                  <a:gd name="T56" fmla="*/ 50 w 342"/>
                  <a:gd name="T57" fmla="*/ 51 h 342"/>
                  <a:gd name="T58" fmla="*/ 23 w 342"/>
                  <a:gd name="T59" fmla="*/ 85 h 342"/>
                  <a:gd name="T60" fmla="*/ 5 w 342"/>
                  <a:gd name="T61" fmla="*/ 126 h 342"/>
                  <a:gd name="T62" fmla="*/ 0 w 342"/>
                  <a:gd name="T63" fmla="*/ 171 h 342"/>
                  <a:gd name="T64" fmla="*/ 5 w 342"/>
                  <a:gd name="T65" fmla="*/ 216 h 342"/>
                  <a:gd name="T66" fmla="*/ 23 w 342"/>
                  <a:gd name="T67" fmla="*/ 257 h 342"/>
                  <a:gd name="T68" fmla="*/ 50 w 342"/>
                  <a:gd name="T69" fmla="*/ 292 h 342"/>
                  <a:gd name="T70" fmla="*/ 85 w 342"/>
                  <a:gd name="T71" fmla="*/ 319 h 342"/>
                  <a:gd name="T72" fmla="*/ 125 w 342"/>
                  <a:gd name="T73" fmla="*/ 336 h 342"/>
                  <a:gd name="T74" fmla="*/ 171 w 342"/>
                  <a:gd name="T75" fmla="*/ 342 h 342"/>
                  <a:gd name="T76" fmla="*/ 215 w 342"/>
                  <a:gd name="T77" fmla="*/ 336 h 342"/>
                  <a:gd name="T78" fmla="*/ 257 w 342"/>
                  <a:gd name="T79" fmla="*/ 319 h 342"/>
                  <a:gd name="T80" fmla="*/ 291 w 342"/>
                  <a:gd name="T81" fmla="*/ 292 h 342"/>
                  <a:gd name="T82" fmla="*/ 318 w 342"/>
                  <a:gd name="T83" fmla="*/ 257 h 342"/>
                  <a:gd name="T84" fmla="*/ 335 w 342"/>
                  <a:gd name="T85" fmla="*/ 216 h 342"/>
                  <a:gd name="T86" fmla="*/ 342 w 342"/>
                  <a:gd name="T87" fmla="*/ 171 h 342"/>
                  <a:gd name="T88" fmla="*/ 335 w 342"/>
                  <a:gd name="T89" fmla="*/ 126 h 342"/>
                  <a:gd name="T90" fmla="*/ 318 w 342"/>
                  <a:gd name="T91" fmla="*/ 85 h 342"/>
                  <a:gd name="T92" fmla="*/ 291 w 342"/>
                  <a:gd name="T93" fmla="*/ 51 h 342"/>
                  <a:gd name="T94" fmla="*/ 257 w 342"/>
                  <a:gd name="T95" fmla="*/ 24 h 342"/>
                  <a:gd name="T96" fmla="*/ 215 w 342"/>
                  <a:gd name="T97" fmla="*/ 6 h 342"/>
                  <a:gd name="T98" fmla="*/ 171 w 342"/>
                  <a:gd name="T9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2" h="342">
                    <a:moveTo>
                      <a:pt x="171" y="319"/>
                    </a:moveTo>
                    <a:cubicBezTo>
                      <a:pt x="157" y="319"/>
                      <a:pt x="144" y="317"/>
                      <a:pt x="131" y="313"/>
                    </a:cubicBezTo>
                    <a:cubicBezTo>
                      <a:pt x="119" y="310"/>
                      <a:pt x="107" y="304"/>
                      <a:pt x="96" y="299"/>
                    </a:cubicBezTo>
                    <a:cubicBezTo>
                      <a:pt x="86" y="292"/>
                      <a:pt x="76" y="284"/>
                      <a:pt x="67" y="275"/>
                    </a:cubicBezTo>
                    <a:cubicBezTo>
                      <a:pt x="58" y="266"/>
                      <a:pt x="50" y="256"/>
                      <a:pt x="43" y="245"/>
                    </a:cubicBezTo>
                    <a:cubicBezTo>
                      <a:pt x="36" y="235"/>
                      <a:pt x="32" y="223"/>
                      <a:pt x="29" y="211"/>
                    </a:cubicBezTo>
                    <a:cubicBezTo>
                      <a:pt x="25" y="198"/>
                      <a:pt x="23" y="185"/>
                      <a:pt x="23" y="171"/>
                    </a:cubicBezTo>
                    <a:cubicBezTo>
                      <a:pt x="23" y="158"/>
                      <a:pt x="25" y="145"/>
                      <a:pt x="29" y="132"/>
                    </a:cubicBezTo>
                    <a:cubicBezTo>
                      <a:pt x="32" y="120"/>
                      <a:pt x="36" y="108"/>
                      <a:pt x="43" y="97"/>
                    </a:cubicBezTo>
                    <a:cubicBezTo>
                      <a:pt x="50" y="86"/>
                      <a:pt x="58" y="76"/>
                      <a:pt x="67" y="67"/>
                    </a:cubicBezTo>
                    <a:cubicBezTo>
                      <a:pt x="76" y="58"/>
                      <a:pt x="86" y="51"/>
                      <a:pt x="96" y="44"/>
                    </a:cubicBezTo>
                    <a:cubicBezTo>
                      <a:pt x="107" y="37"/>
                      <a:pt x="119" y="33"/>
                      <a:pt x="131" y="29"/>
                    </a:cubicBezTo>
                    <a:cubicBezTo>
                      <a:pt x="144" y="26"/>
                      <a:pt x="157" y="24"/>
                      <a:pt x="171" y="24"/>
                    </a:cubicBezTo>
                    <a:cubicBezTo>
                      <a:pt x="184" y="24"/>
                      <a:pt x="197" y="26"/>
                      <a:pt x="210" y="29"/>
                    </a:cubicBezTo>
                    <a:cubicBezTo>
                      <a:pt x="222" y="33"/>
                      <a:pt x="234" y="37"/>
                      <a:pt x="244" y="44"/>
                    </a:cubicBezTo>
                    <a:cubicBezTo>
                      <a:pt x="256" y="51"/>
                      <a:pt x="266" y="58"/>
                      <a:pt x="275" y="67"/>
                    </a:cubicBezTo>
                    <a:cubicBezTo>
                      <a:pt x="283" y="76"/>
                      <a:pt x="291" y="86"/>
                      <a:pt x="298" y="97"/>
                    </a:cubicBezTo>
                    <a:cubicBezTo>
                      <a:pt x="304" y="108"/>
                      <a:pt x="309" y="120"/>
                      <a:pt x="313" y="132"/>
                    </a:cubicBezTo>
                    <a:cubicBezTo>
                      <a:pt x="316" y="145"/>
                      <a:pt x="318" y="158"/>
                      <a:pt x="318" y="171"/>
                    </a:cubicBezTo>
                    <a:cubicBezTo>
                      <a:pt x="318" y="185"/>
                      <a:pt x="316" y="198"/>
                      <a:pt x="313" y="211"/>
                    </a:cubicBezTo>
                    <a:cubicBezTo>
                      <a:pt x="309" y="223"/>
                      <a:pt x="304" y="235"/>
                      <a:pt x="298" y="245"/>
                    </a:cubicBezTo>
                    <a:cubicBezTo>
                      <a:pt x="291" y="256"/>
                      <a:pt x="283" y="266"/>
                      <a:pt x="275" y="275"/>
                    </a:cubicBezTo>
                    <a:cubicBezTo>
                      <a:pt x="266" y="284"/>
                      <a:pt x="256" y="292"/>
                      <a:pt x="244" y="299"/>
                    </a:cubicBezTo>
                    <a:cubicBezTo>
                      <a:pt x="234" y="304"/>
                      <a:pt x="222" y="310"/>
                      <a:pt x="210" y="313"/>
                    </a:cubicBezTo>
                    <a:cubicBezTo>
                      <a:pt x="197" y="317"/>
                      <a:pt x="184" y="319"/>
                      <a:pt x="171" y="319"/>
                    </a:cubicBezTo>
                    <a:moveTo>
                      <a:pt x="171" y="0"/>
                    </a:moveTo>
                    <a:cubicBezTo>
                      <a:pt x="155" y="0"/>
                      <a:pt x="139" y="3"/>
                      <a:pt x="125" y="6"/>
                    </a:cubicBezTo>
                    <a:cubicBezTo>
                      <a:pt x="110" y="10"/>
                      <a:pt x="97" y="16"/>
                      <a:pt x="85" y="24"/>
                    </a:cubicBezTo>
                    <a:cubicBezTo>
                      <a:pt x="71" y="32"/>
                      <a:pt x="60" y="41"/>
                      <a:pt x="50" y="51"/>
                    </a:cubicBezTo>
                    <a:cubicBezTo>
                      <a:pt x="40" y="61"/>
                      <a:pt x="31" y="72"/>
                      <a:pt x="23" y="85"/>
                    </a:cubicBezTo>
                    <a:cubicBezTo>
                      <a:pt x="15" y="98"/>
                      <a:pt x="10" y="111"/>
                      <a:pt x="5" y="126"/>
                    </a:cubicBezTo>
                    <a:cubicBezTo>
                      <a:pt x="2" y="140"/>
                      <a:pt x="0" y="156"/>
                      <a:pt x="0" y="171"/>
                    </a:cubicBezTo>
                    <a:cubicBezTo>
                      <a:pt x="0" y="187"/>
                      <a:pt x="2" y="202"/>
                      <a:pt x="5" y="216"/>
                    </a:cubicBezTo>
                    <a:cubicBezTo>
                      <a:pt x="10" y="231"/>
                      <a:pt x="15" y="245"/>
                      <a:pt x="23" y="257"/>
                    </a:cubicBezTo>
                    <a:cubicBezTo>
                      <a:pt x="31" y="270"/>
                      <a:pt x="40" y="282"/>
                      <a:pt x="50" y="292"/>
                    </a:cubicBezTo>
                    <a:cubicBezTo>
                      <a:pt x="60" y="302"/>
                      <a:pt x="71" y="311"/>
                      <a:pt x="85" y="319"/>
                    </a:cubicBezTo>
                    <a:cubicBezTo>
                      <a:pt x="97" y="326"/>
                      <a:pt x="110" y="332"/>
                      <a:pt x="125" y="336"/>
                    </a:cubicBezTo>
                    <a:cubicBezTo>
                      <a:pt x="139" y="340"/>
                      <a:pt x="155" y="342"/>
                      <a:pt x="171" y="342"/>
                    </a:cubicBezTo>
                    <a:cubicBezTo>
                      <a:pt x="186" y="342"/>
                      <a:pt x="201" y="340"/>
                      <a:pt x="215" y="336"/>
                    </a:cubicBezTo>
                    <a:cubicBezTo>
                      <a:pt x="230" y="332"/>
                      <a:pt x="244" y="326"/>
                      <a:pt x="257" y="319"/>
                    </a:cubicBezTo>
                    <a:cubicBezTo>
                      <a:pt x="269" y="311"/>
                      <a:pt x="281" y="302"/>
                      <a:pt x="291" y="292"/>
                    </a:cubicBezTo>
                    <a:cubicBezTo>
                      <a:pt x="301" y="282"/>
                      <a:pt x="310" y="270"/>
                      <a:pt x="318" y="257"/>
                    </a:cubicBezTo>
                    <a:cubicBezTo>
                      <a:pt x="325" y="245"/>
                      <a:pt x="332" y="231"/>
                      <a:pt x="335" y="216"/>
                    </a:cubicBezTo>
                    <a:cubicBezTo>
                      <a:pt x="339" y="202"/>
                      <a:pt x="342" y="187"/>
                      <a:pt x="342" y="171"/>
                    </a:cubicBezTo>
                    <a:cubicBezTo>
                      <a:pt x="342" y="156"/>
                      <a:pt x="339" y="140"/>
                      <a:pt x="335" y="126"/>
                    </a:cubicBezTo>
                    <a:cubicBezTo>
                      <a:pt x="332" y="111"/>
                      <a:pt x="325" y="98"/>
                      <a:pt x="318" y="85"/>
                    </a:cubicBezTo>
                    <a:cubicBezTo>
                      <a:pt x="310" y="72"/>
                      <a:pt x="301" y="61"/>
                      <a:pt x="291" y="51"/>
                    </a:cubicBezTo>
                    <a:cubicBezTo>
                      <a:pt x="281" y="41"/>
                      <a:pt x="269" y="32"/>
                      <a:pt x="257" y="24"/>
                    </a:cubicBezTo>
                    <a:cubicBezTo>
                      <a:pt x="244" y="16"/>
                      <a:pt x="230" y="10"/>
                      <a:pt x="215" y="6"/>
                    </a:cubicBezTo>
                    <a:cubicBezTo>
                      <a:pt x="201" y="3"/>
                      <a:pt x="186" y="0"/>
                      <a:pt x="171" y="0"/>
                    </a:cubicBezTo>
                  </a:path>
                </a:pathLst>
              </a:custGeom>
              <a:solidFill>
                <a:schemeClr val="accent3">
                  <a:alpha val="41961"/>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882">
                  <a:solidFill>
                    <a:srgbClr val="353535"/>
                  </a:solidFill>
                  <a:latin typeface="Segoe UI Semilight"/>
                </a:endParaRPr>
              </a:p>
            </p:txBody>
          </p:sp>
          <p:sp>
            <p:nvSpPr>
              <p:cNvPr id="277" name="Freeform 22">
                <a:extLst>
                  <a:ext uri="{FF2B5EF4-FFF2-40B4-BE49-F238E27FC236}">
                    <a16:creationId xmlns:a16="http://schemas.microsoft.com/office/drawing/2014/main" id="{7D783A12-EF62-4463-AF90-9BA7BDEBF594}"/>
                  </a:ext>
                </a:extLst>
              </p:cNvPr>
              <p:cNvSpPr>
                <a:spLocks noEditPoints="1"/>
              </p:cNvSpPr>
              <p:nvPr/>
            </p:nvSpPr>
            <p:spPr bwMode="auto">
              <a:xfrm>
                <a:off x="2072" y="1515"/>
                <a:ext cx="220" cy="219"/>
              </a:xfrm>
              <a:custGeom>
                <a:avLst/>
                <a:gdLst>
                  <a:gd name="T0" fmla="*/ 152 w 303"/>
                  <a:gd name="T1" fmla="*/ 0 h 303"/>
                  <a:gd name="T2" fmla="*/ 191 w 303"/>
                  <a:gd name="T3" fmla="*/ 6 h 303"/>
                  <a:gd name="T4" fmla="*/ 227 w 303"/>
                  <a:gd name="T5" fmla="*/ 20 h 303"/>
                  <a:gd name="T6" fmla="*/ 258 w 303"/>
                  <a:gd name="T7" fmla="*/ 44 h 303"/>
                  <a:gd name="T8" fmla="*/ 282 w 303"/>
                  <a:gd name="T9" fmla="*/ 75 h 303"/>
                  <a:gd name="T10" fmla="*/ 297 w 303"/>
                  <a:gd name="T11" fmla="*/ 111 h 303"/>
                  <a:gd name="T12" fmla="*/ 303 w 303"/>
                  <a:gd name="T13" fmla="*/ 151 h 303"/>
                  <a:gd name="T14" fmla="*/ 297 w 303"/>
                  <a:gd name="T15" fmla="*/ 191 h 303"/>
                  <a:gd name="T16" fmla="*/ 282 w 303"/>
                  <a:gd name="T17" fmla="*/ 227 h 303"/>
                  <a:gd name="T18" fmla="*/ 258 w 303"/>
                  <a:gd name="T19" fmla="*/ 258 h 303"/>
                  <a:gd name="T20" fmla="*/ 227 w 303"/>
                  <a:gd name="T21" fmla="*/ 281 h 303"/>
                  <a:gd name="T22" fmla="*/ 191 w 303"/>
                  <a:gd name="T23" fmla="*/ 297 h 303"/>
                  <a:gd name="T24" fmla="*/ 152 w 303"/>
                  <a:gd name="T25" fmla="*/ 303 h 303"/>
                  <a:gd name="T26" fmla="*/ 111 w 303"/>
                  <a:gd name="T27" fmla="*/ 297 h 303"/>
                  <a:gd name="T28" fmla="*/ 75 w 303"/>
                  <a:gd name="T29" fmla="*/ 281 h 303"/>
                  <a:gd name="T30" fmla="*/ 44 w 303"/>
                  <a:gd name="T31" fmla="*/ 258 h 303"/>
                  <a:gd name="T32" fmla="*/ 21 w 303"/>
                  <a:gd name="T33" fmla="*/ 227 h 303"/>
                  <a:gd name="T34" fmla="*/ 6 w 303"/>
                  <a:gd name="T35" fmla="*/ 191 h 303"/>
                  <a:gd name="T36" fmla="*/ 0 w 303"/>
                  <a:gd name="T37" fmla="*/ 151 h 303"/>
                  <a:gd name="T38" fmla="*/ 6 w 303"/>
                  <a:gd name="T39" fmla="*/ 111 h 303"/>
                  <a:gd name="T40" fmla="*/ 21 w 303"/>
                  <a:gd name="T41" fmla="*/ 75 h 303"/>
                  <a:gd name="T42" fmla="*/ 44 w 303"/>
                  <a:gd name="T43" fmla="*/ 44 h 303"/>
                  <a:gd name="T44" fmla="*/ 75 w 303"/>
                  <a:gd name="T45" fmla="*/ 20 h 303"/>
                  <a:gd name="T46" fmla="*/ 111 w 303"/>
                  <a:gd name="T47" fmla="*/ 6 h 303"/>
                  <a:gd name="T48" fmla="*/ 152 w 303"/>
                  <a:gd name="T49" fmla="*/ 0 h 303"/>
                  <a:gd name="T50" fmla="*/ 152 w 303"/>
                  <a:gd name="T51" fmla="*/ 272 h 303"/>
                  <a:gd name="T52" fmla="*/ 183 w 303"/>
                  <a:gd name="T53" fmla="*/ 269 h 303"/>
                  <a:gd name="T54" fmla="*/ 213 w 303"/>
                  <a:gd name="T55" fmla="*/ 256 h 303"/>
                  <a:gd name="T56" fmla="*/ 237 w 303"/>
                  <a:gd name="T57" fmla="*/ 237 h 303"/>
                  <a:gd name="T58" fmla="*/ 257 w 303"/>
                  <a:gd name="T59" fmla="*/ 212 h 303"/>
                  <a:gd name="T60" fmla="*/ 269 w 303"/>
                  <a:gd name="T61" fmla="*/ 184 h 303"/>
                  <a:gd name="T62" fmla="*/ 272 w 303"/>
                  <a:gd name="T63" fmla="*/ 151 h 303"/>
                  <a:gd name="T64" fmla="*/ 269 w 303"/>
                  <a:gd name="T65" fmla="*/ 119 h 303"/>
                  <a:gd name="T66" fmla="*/ 257 w 303"/>
                  <a:gd name="T67" fmla="*/ 90 h 303"/>
                  <a:gd name="T68" fmla="*/ 237 w 303"/>
                  <a:gd name="T69" fmla="*/ 66 h 303"/>
                  <a:gd name="T70" fmla="*/ 213 w 303"/>
                  <a:gd name="T71" fmla="*/ 46 h 303"/>
                  <a:gd name="T72" fmla="*/ 183 w 303"/>
                  <a:gd name="T73" fmla="*/ 34 h 303"/>
                  <a:gd name="T74" fmla="*/ 152 w 303"/>
                  <a:gd name="T75" fmla="*/ 29 h 303"/>
                  <a:gd name="T76" fmla="*/ 119 w 303"/>
                  <a:gd name="T77" fmla="*/ 34 h 303"/>
                  <a:gd name="T78" fmla="*/ 91 w 303"/>
                  <a:gd name="T79" fmla="*/ 46 h 303"/>
                  <a:gd name="T80" fmla="*/ 66 w 303"/>
                  <a:gd name="T81" fmla="*/ 66 h 303"/>
                  <a:gd name="T82" fmla="*/ 47 w 303"/>
                  <a:gd name="T83" fmla="*/ 90 h 303"/>
                  <a:gd name="T84" fmla="*/ 34 w 303"/>
                  <a:gd name="T85" fmla="*/ 119 h 303"/>
                  <a:gd name="T86" fmla="*/ 30 w 303"/>
                  <a:gd name="T87" fmla="*/ 151 h 303"/>
                  <a:gd name="T88" fmla="*/ 34 w 303"/>
                  <a:gd name="T89" fmla="*/ 183 h 303"/>
                  <a:gd name="T90" fmla="*/ 47 w 303"/>
                  <a:gd name="T91" fmla="*/ 212 h 303"/>
                  <a:gd name="T92" fmla="*/ 66 w 303"/>
                  <a:gd name="T93" fmla="*/ 237 h 303"/>
                  <a:gd name="T94" fmla="*/ 91 w 303"/>
                  <a:gd name="T95" fmla="*/ 256 h 303"/>
                  <a:gd name="T96" fmla="*/ 119 w 303"/>
                  <a:gd name="T97" fmla="*/ 269 h 303"/>
                  <a:gd name="T98" fmla="*/ 152 w 303"/>
                  <a:gd name="T99" fmla="*/ 27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3" h="303">
                    <a:moveTo>
                      <a:pt x="152" y="0"/>
                    </a:moveTo>
                    <a:cubicBezTo>
                      <a:pt x="165" y="0"/>
                      <a:pt x="179" y="2"/>
                      <a:pt x="191" y="6"/>
                    </a:cubicBezTo>
                    <a:cubicBezTo>
                      <a:pt x="205" y="9"/>
                      <a:pt x="216" y="15"/>
                      <a:pt x="227" y="20"/>
                    </a:cubicBezTo>
                    <a:cubicBezTo>
                      <a:pt x="239" y="27"/>
                      <a:pt x="249" y="35"/>
                      <a:pt x="258" y="44"/>
                    </a:cubicBezTo>
                    <a:cubicBezTo>
                      <a:pt x="268" y="53"/>
                      <a:pt x="275" y="63"/>
                      <a:pt x="282" y="75"/>
                    </a:cubicBezTo>
                    <a:cubicBezTo>
                      <a:pt x="288" y="86"/>
                      <a:pt x="294" y="98"/>
                      <a:pt x="297" y="111"/>
                    </a:cubicBezTo>
                    <a:cubicBezTo>
                      <a:pt x="301" y="124"/>
                      <a:pt x="303" y="138"/>
                      <a:pt x="303" y="151"/>
                    </a:cubicBezTo>
                    <a:cubicBezTo>
                      <a:pt x="303" y="165"/>
                      <a:pt x="301" y="179"/>
                      <a:pt x="297" y="191"/>
                    </a:cubicBezTo>
                    <a:cubicBezTo>
                      <a:pt x="294" y="205"/>
                      <a:pt x="288" y="216"/>
                      <a:pt x="282" y="227"/>
                    </a:cubicBezTo>
                    <a:cubicBezTo>
                      <a:pt x="275" y="238"/>
                      <a:pt x="268" y="249"/>
                      <a:pt x="258" y="258"/>
                    </a:cubicBezTo>
                    <a:cubicBezTo>
                      <a:pt x="249" y="268"/>
                      <a:pt x="239" y="275"/>
                      <a:pt x="227" y="281"/>
                    </a:cubicBezTo>
                    <a:cubicBezTo>
                      <a:pt x="216" y="288"/>
                      <a:pt x="205" y="294"/>
                      <a:pt x="191" y="297"/>
                    </a:cubicBezTo>
                    <a:cubicBezTo>
                      <a:pt x="179" y="301"/>
                      <a:pt x="165" y="303"/>
                      <a:pt x="152" y="303"/>
                    </a:cubicBezTo>
                    <a:cubicBezTo>
                      <a:pt x="138" y="303"/>
                      <a:pt x="124" y="301"/>
                      <a:pt x="111" y="297"/>
                    </a:cubicBezTo>
                    <a:cubicBezTo>
                      <a:pt x="98" y="294"/>
                      <a:pt x="86" y="288"/>
                      <a:pt x="75" y="281"/>
                    </a:cubicBezTo>
                    <a:cubicBezTo>
                      <a:pt x="63" y="275"/>
                      <a:pt x="53" y="268"/>
                      <a:pt x="44" y="258"/>
                    </a:cubicBezTo>
                    <a:cubicBezTo>
                      <a:pt x="35" y="249"/>
                      <a:pt x="27" y="238"/>
                      <a:pt x="21" y="227"/>
                    </a:cubicBezTo>
                    <a:cubicBezTo>
                      <a:pt x="15" y="216"/>
                      <a:pt x="9" y="205"/>
                      <a:pt x="6" y="191"/>
                    </a:cubicBezTo>
                    <a:cubicBezTo>
                      <a:pt x="2" y="179"/>
                      <a:pt x="0" y="165"/>
                      <a:pt x="0" y="151"/>
                    </a:cubicBezTo>
                    <a:cubicBezTo>
                      <a:pt x="0" y="138"/>
                      <a:pt x="2" y="124"/>
                      <a:pt x="6" y="111"/>
                    </a:cubicBezTo>
                    <a:cubicBezTo>
                      <a:pt x="9" y="98"/>
                      <a:pt x="15" y="86"/>
                      <a:pt x="21" y="75"/>
                    </a:cubicBezTo>
                    <a:cubicBezTo>
                      <a:pt x="27" y="63"/>
                      <a:pt x="35" y="53"/>
                      <a:pt x="44" y="44"/>
                    </a:cubicBezTo>
                    <a:cubicBezTo>
                      <a:pt x="53" y="35"/>
                      <a:pt x="63" y="27"/>
                      <a:pt x="75" y="20"/>
                    </a:cubicBezTo>
                    <a:cubicBezTo>
                      <a:pt x="86" y="15"/>
                      <a:pt x="98" y="9"/>
                      <a:pt x="111" y="6"/>
                    </a:cubicBezTo>
                    <a:cubicBezTo>
                      <a:pt x="124" y="2"/>
                      <a:pt x="138" y="0"/>
                      <a:pt x="152" y="0"/>
                    </a:cubicBezTo>
                    <a:moveTo>
                      <a:pt x="152" y="272"/>
                    </a:moveTo>
                    <a:cubicBezTo>
                      <a:pt x="163" y="272"/>
                      <a:pt x="173" y="271"/>
                      <a:pt x="183" y="269"/>
                    </a:cubicBezTo>
                    <a:cubicBezTo>
                      <a:pt x="195" y="266"/>
                      <a:pt x="204" y="261"/>
                      <a:pt x="213" y="256"/>
                    </a:cubicBezTo>
                    <a:cubicBezTo>
                      <a:pt x="222" y="251"/>
                      <a:pt x="230" y="245"/>
                      <a:pt x="237" y="237"/>
                    </a:cubicBezTo>
                    <a:cubicBezTo>
                      <a:pt x="245" y="229"/>
                      <a:pt x="251" y="221"/>
                      <a:pt x="257" y="212"/>
                    </a:cubicBezTo>
                    <a:cubicBezTo>
                      <a:pt x="261" y="203"/>
                      <a:pt x="266" y="194"/>
                      <a:pt x="269" y="184"/>
                    </a:cubicBezTo>
                    <a:cubicBezTo>
                      <a:pt x="271" y="173"/>
                      <a:pt x="272" y="163"/>
                      <a:pt x="272" y="151"/>
                    </a:cubicBezTo>
                    <a:cubicBezTo>
                      <a:pt x="272" y="140"/>
                      <a:pt x="271" y="129"/>
                      <a:pt x="269" y="119"/>
                    </a:cubicBezTo>
                    <a:cubicBezTo>
                      <a:pt x="266" y="108"/>
                      <a:pt x="261" y="98"/>
                      <a:pt x="257" y="90"/>
                    </a:cubicBezTo>
                    <a:cubicBezTo>
                      <a:pt x="251" y="81"/>
                      <a:pt x="245" y="72"/>
                      <a:pt x="237" y="66"/>
                    </a:cubicBezTo>
                    <a:cubicBezTo>
                      <a:pt x="230" y="58"/>
                      <a:pt x="222" y="52"/>
                      <a:pt x="213" y="46"/>
                    </a:cubicBezTo>
                    <a:cubicBezTo>
                      <a:pt x="204" y="41"/>
                      <a:pt x="195" y="37"/>
                      <a:pt x="183" y="34"/>
                    </a:cubicBezTo>
                    <a:cubicBezTo>
                      <a:pt x="173" y="32"/>
                      <a:pt x="163" y="29"/>
                      <a:pt x="152" y="29"/>
                    </a:cubicBezTo>
                    <a:cubicBezTo>
                      <a:pt x="140" y="29"/>
                      <a:pt x="129" y="32"/>
                      <a:pt x="119" y="34"/>
                    </a:cubicBezTo>
                    <a:cubicBezTo>
                      <a:pt x="109" y="37"/>
                      <a:pt x="98" y="41"/>
                      <a:pt x="91" y="46"/>
                    </a:cubicBezTo>
                    <a:cubicBezTo>
                      <a:pt x="82" y="52"/>
                      <a:pt x="72" y="58"/>
                      <a:pt x="66" y="66"/>
                    </a:cubicBezTo>
                    <a:cubicBezTo>
                      <a:pt x="58" y="72"/>
                      <a:pt x="52" y="81"/>
                      <a:pt x="47" y="90"/>
                    </a:cubicBezTo>
                    <a:cubicBezTo>
                      <a:pt x="41" y="98"/>
                      <a:pt x="37" y="108"/>
                      <a:pt x="34" y="119"/>
                    </a:cubicBezTo>
                    <a:cubicBezTo>
                      <a:pt x="32" y="129"/>
                      <a:pt x="30" y="140"/>
                      <a:pt x="30" y="151"/>
                    </a:cubicBezTo>
                    <a:cubicBezTo>
                      <a:pt x="30" y="163"/>
                      <a:pt x="32" y="173"/>
                      <a:pt x="34" y="183"/>
                    </a:cubicBezTo>
                    <a:cubicBezTo>
                      <a:pt x="37" y="194"/>
                      <a:pt x="41" y="203"/>
                      <a:pt x="47" y="212"/>
                    </a:cubicBezTo>
                    <a:cubicBezTo>
                      <a:pt x="52" y="221"/>
                      <a:pt x="58" y="229"/>
                      <a:pt x="66" y="237"/>
                    </a:cubicBezTo>
                    <a:cubicBezTo>
                      <a:pt x="72" y="245"/>
                      <a:pt x="82" y="251"/>
                      <a:pt x="91" y="256"/>
                    </a:cubicBezTo>
                    <a:cubicBezTo>
                      <a:pt x="98" y="261"/>
                      <a:pt x="109" y="266"/>
                      <a:pt x="119" y="269"/>
                    </a:cubicBezTo>
                    <a:cubicBezTo>
                      <a:pt x="129" y="271"/>
                      <a:pt x="140" y="272"/>
                      <a:pt x="152" y="272"/>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defTabSz="914049">
                  <a:defRPr/>
                </a:pPr>
                <a:endParaRPr lang="en-US" sz="882">
                  <a:solidFill>
                    <a:srgbClr val="353535"/>
                  </a:solidFill>
                  <a:latin typeface="Segoe UI Semilight"/>
                </a:endParaRPr>
              </a:p>
            </p:txBody>
          </p:sp>
        </p:grpSp>
        <p:cxnSp>
          <p:nvCxnSpPr>
            <p:cNvPr id="275" name="Straight Arrow Connector 274">
              <a:extLst>
                <a:ext uri="{FF2B5EF4-FFF2-40B4-BE49-F238E27FC236}">
                  <a16:creationId xmlns:a16="http://schemas.microsoft.com/office/drawing/2014/main" id="{638646C2-5AE2-48E1-A052-A22659812C2B}"/>
                </a:ext>
              </a:extLst>
            </p:cNvPr>
            <p:cNvCxnSpPr>
              <a:cxnSpLocks/>
            </p:cNvCxnSpPr>
            <p:nvPr/>
          </p:nvCxnSpPr>
          <p:spPr>
            <a:xfrm>
              <a:off x="9043108" y="5711137"/>
              <a:ext cx="347382" cy="4129"/>
            </a:xfrm>
            <a:prstGeom prst="straightConnector1">
              <a:avLst/>
            </a:prstGeom>
            <a:ln w="15875">
              <a:solidFill>
                <a:schemeClr val="bg1">
                  <a:lumMod val="65000"/>
                </a:schemeClr>
              </a:solidFill>
              <a:prstDash val="sysDash"/>
              <a:headEnd type="none"/>
              <a:tailEnd type="arrow" w="med" len="sm"/>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9F8E421-42B3-4A76-AA0D-FCF7F6BE7817}"/>
              </a:ext>
            </a:extLst>
          </p:cNvPr>
          <p:cNvSpPr>
            <a:spLocks noGrp="1"/>
          </p:cNvSpPr>
          <p:nvPr>
            <p:ph type="title"/>
          </p:nvPr>
        </p:nvSpPr>
        <p:spPr/>
        <p:txBody>
          <a:bodyPr/>
          <a:lstStyle/>
          <a:p>
            <a:r>
              <a:rPr lang="en-US" sz="4800" err="1"/>
              <a:t>Serverless</a:t>
            </a:r>
            <a:r>
              <a:rPr lang="en-US" sz="4800"/>
              <a:t> scenarios:</a:t>
            </a:r>
            <a:endParaRPr lang="en-US"/>
          </a:p>
        </p:txBody>
      </p:sp>
    </p:spTree>
    <p:extLst>
      <p:ext uri="{BB962C8B-B14F-4D97-AF65-F5344CB8AC3E}">
        <p14:creationId xmlns:p14="http://schemas.microsoft.com/office/powerpoint/2010/main" val="3126097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par>
                                <p:cTn id="8" presetID="35" presetClass="path" presetSubtype="0" decel="100000" fill="hold" nodeType="withEffect">
                                  <p:stCondLst>
                                    <p:cond delay="0"/>
                                  </p:stCondLst>
                                  <p:childTnLst>
                                    <p:animMotion origin="layout" path="M -4.08731E-6 -4.48933E-6 L -0.02387 -4.48933E-6 " pathEditMode="relative" rAng="0" ptsTypes="AA">
                                      <p:cBhvr>
                                        <p:cTn id="9" dur="750" spd="-100000" fill="hold"/>
                                        <p:tgtEl>
                                          <p:spTgt spid="255"/>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BBFA-C101-49DC-9FB9-4F0F1EEE981E}"/>
              </a:ext>
            </a:extLst>
          </p:cNvPr>
          <p:cNvSpPr>
            <a:spLocks noGrp="1"/>
          </p:cNvSpPr>
          <p:nvPr>
            <p:ph type="title"/>
          </p:nvPr>
        </p:nvSpPr>
        <p:spPr/>
        <p:txBody>
          <a:bodyPr/>
          <a:lstStyle/>
          <a:p>
            <a:r>
              <a:rPr lang="en-US"/>
              <a:t>Bot Services Demo</a:t>
            </a:r>
          </a:p>
        </p:txBody>
      </p:sp>
      <p:sp>
        <p:nvSpPr>
          <p:cNvPr id="4" name="Text Placeholder 3">
            <a:extLst>
              <a:ext uri="{FF2B5EF4-FFF2-40B4-BE49-F238E27FC236}">
                <a16:creationId xmlns:a16="http://schemas.microsoft.com/office/drawing/2014/main" id="{C4CBE5AF-AF35-4B43-92AE-4B36D0587B7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32969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16F9-76B9-4840-AA7C-E819536D5F5C}"/>
              </a:ext>
            </a:extLst>
          </p:cNvPr>
          <p:cNvSpPr>
            <a:spLocks noGrp="1"/>
          </p:cNvSpPr>
          <p:nvPr>
            <p:ph type="title"/>
          </p:nvPr>
        </p:nvSpPr>
        <p:spPr/>
        <p:txBody>
          <a:bodyPr/>
          <a:lstStyle/>
          <a:p>
            <a:r>
              <a:rPr lang="en-US"/>
              <a:t>Pete’s SPA application</a:t>
            </a:r>
          </a:p>
        </p:txBody>
      </p:sp>
      <p:sp>
        <p:nvSpPr>
          <p:cNvPr id="4" name="Text Placeholder 3">
            <a:extLst>
              <a:ext uri="{FF2B5EF4-FFF2-40B4-BE49-F238E27FC236}">
                <a16:creationId xmlns:a16="http://schemas.microsoft.com/office/drawing/2014/main" id="{2D41D895-7979-4CD5-8B45-03B75240D68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31020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About Us</a:t>
            </a:r>
          </a:p>
        </p:txBody>
      </p:sp>
      <p:sp>
        <p:nvSpPr>
          <p:cNvPr id="6" name="Text Placeholder 3"/>
          <p:cNvSpPr txBox="1">
            <a:spLocks/>
          </p:cNvSpPr>
          <p:nvPr/>
        </p:nvSpPr>
        <p:spPr>
          <a:xfrm>
            <a:off x="269238" y="1113236"/>
            <a:ext cx="5627979" cy="5551544"/>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None/>
            </a:pPr>
            <a:r>
              <a:rPr lang="en-US" sz="2353" b="1">
                <a:solidFill>
                  <a:schemeClr val="tx1"/>
                </a:solidFill>
              </a:rPr>
              <a:t>Elizabeth Graham </a:t>
            </a:r>
          </a:p>
          <a:p>
            <a:pPr marL="0" indent="0">
              <a:buClr>
                <a:srgbClr val="FFFFFF"/>
              </a:buClr>
              <a:buNone/>
            </a:pPr>
            <a:r>
              <a:rPr lang="en-US" sz="1961">
                <a:solidFill>
                  <a:schemeClr val="tx1"/>
                </a:solidFill>
              </a:rPr>
              <a:t>Global Black Belt Azure Architect </a:t>
            </a:r>
          </a:p>
          <a:p>
            <a:pPr marL="0" indent="0">
              <a:buClr>
                <a:srgbClr val="FFFFFF"/>
              </a:buClr>
              <a:buNone/>
            </a:pPr>
            <a:r>
              <a:rPr lang="en-US" sz="1961">
                <a:solidFill>
                  <a:schemeClr val="tx1"/>
                </a:solidFill>
              </a:rPr>
              <a:t>Based in Indianapolis, IN</a:t>
            </a:r>
          </a:p>
          <a:p>
            <a:pPr marL="0" indent="0">
              <a:buClr>
                <a:srgbClr val="FFFFFF"/>
              </a:buClr>
              <a:buNone/>
            </a:pPr>
            <a:r>
              <a:rPr lang="en-US" sz="1961">
                <a:solidFill>
                  <a:schemeClr val="tx1"/>
                </a:solidFill>
              </a:rPr>
              <a:t>Been at Microsoft for 4 years</a:t>
            </a:r>
          </a:p>
          <a:p>
            <a:pPr marL="0" indent="0">
              <a:buClr>
                <a:srgbClr val="FFFFFF"/>
              </a:buClr>
              <a:buNone/>
            </a:pPr>
            <a:r>
              <a:rPr lang="en-US" sz="1961">
                <a:solidFill>
                  <a:schemeClr val="tx1"/>
                </a:solidFill>
              </a:rPr>
              <a:t>17 years in various roles in Integration</a:t>
            </a:r>
          </a:p>
          <a:p>
            <a:pPr marL="0" indent="0">
              <a:buClr>
                <a:srgbClr val="FFFFFF"/>
              </a:buClr>
              <a:buNone/>
            </a:pPr>
            <a:r>
              <a:rPr lang="en-US" sz="1961">
                <a:solidFill>
                  <a:schemeClr val="tx1"/>
                </a:solidFill>
              </a:rPr>
              <a:t>Worked with Azure back in 2010</a:t>
            </a:r>
          </a:p>
          <a:p>
            <a:pPr marL="0" indent="0">
              <a:buClr>
                <a:srgbClr val="FFFFFF"/>
              </a:buClr>
              <a:buNone/>
            </a:pPr>
            <a:r>
              <a:rPr lang="en-US" sz="1961">
                <a:solidFill>
                  <a:schemeClr val="tx1"/>
                </a:solidFill>
              </a:rPr>
              <a:t>       </a:t>
            </a:r>
            <a:r>
              <a:rPr lang="en-US" sz="1961" b="1">
                <a:solidFill>
                  <a:schemeClr val="accent1"/>
                </a:solidFill>
              </a:rPr>
              <a:t>@esgraham13</a:t>
            </a:r>
          </a:p>
          <a:p>
            <a:pPr marL="0" indent="0">
              <a:buClr>
                <a:srgbClr val="FFFFFF"/>
              </a:buClr>
              <a:buNone/>
            </a:pPr>
            <a:endParaRPr lang="en-US" sz="1961">
              <a:solidFill>
                <a:schemeClr val="tx1"/>
              </a:solidFill>
            </a:endParaRPr>
          </a:p>
          <a:p>
            <a:pPr marL="0" indent="0">
              <a:buClr>
                <a:srgbClr val="FFFFFF"/>
              </a:buClr>
              <a:buNone/>
            </a:pPr>
            <a:r>
              <a:rPr lang="en-US" sz="2353" b="1">
                <a:solidFill>
                  <a:schemeClr val="tx1"/>
                </a:solidFill>
              </a:rPr>
              <a:t>Pete Roden</a:t>
            </a:r>
          </a:p>
          <a:p>
            <a:pPr marL="0" indent="0">
              <a:buClr>
                <a:srgbClr val="FFFFFF"/>
              </a:buClr>
              <a:buNone/>
            </a:pPr>
            <a:r>
              <a:rPr lang="en-US" sz="1961">
                <a:solidFill>
                  <a:schemeClr val="tx1"/>
                </a:solidFill>
              </a:rPr>
              <a:t>Global Black Belt Azure Architect </a:t>
            </a:r>
          </a:p>
          <a:p>
            <a:pPr marL="0" indent="0">
              <a:buClr>
                <a:srgbClr val="FFFFFF"/>
              </a:buClr>
              <a:buNone/>
            </a:pPr>
            <a:r>
              <a:rPr lang="en-US" sz="1961">
                <a:solidFill>
                  <a:schemeClr val="tx1"/>
                </a:solidFill>
              </a:rPr>
              <a:t>Based in Cincinnati, OH</a:t>
            </a:r>
          </a:p>
          <a:p>
            <a:pPr marL="0" indent="0">
              <a:buClr>
                <a:srgbClr val="FFFFFF"/>
              </a:buClr>
              <a:buNone/>
            </a:pPr>
            <a:r>
              <a:rPr lang="en-US" sz="1961">
                <a:solidFill>
                  <a:schemeClr val="tx1"/>
                </a:solidFill>
              </a:rPr>
              <a:t>Been at Microsoft for 8 years</a:t>
            </a:r>
          </a:p>
          <a:p>
            <a:pPr marL="0" indent="0">
              <a:buClr>
                <a:srgbClr val="FFFFFF"/>
              </a:buClr>
              <a:buNone/>
            </a:pPr>
            <a:r>
              <a:rPr lang="en-US" sz="1961">
                <a:solidFill>
                  <a:schemeClr val="tx1"/>
                </a:solidFill>
              </a:rPr>
              <a:t>Has been in IT stuff for many years</a:t>
            </a:r>
          </a:p>
          <a:p>
            <a:pPr marL="0" indent="0">
              <a:buClr>
                <a:srgbClr val="FFFFFF"/>
              </a:buClr>
              <a:buNone/>
            </a:pPr>
            <a:r>
              <a:rPr lang="en-US" sz="1961">
                <a:solidFill>
                  <a:schemeClr val="tx1"/>
                </a:solidFill>
              </a:rPr>
              <a:t>         </a:t>
            </a:r>
            <a:r>
              <a:rPr lang="en-US" sz="1961" b="1">
                <a:solidFill>
                  <a:schemeClr val="accent1"/>
                </a:solidFill>
              </a:rPr>
              <a:t>@</a:t>
            </a:r>
            <a:r>
              <a:rPr lang="en-US" sz="1961" b="1" err="1">
                <a:solidFill>
                  <a:schemeClr val="accent1"/>
                </a:solidFill>
              </a:rPr>
              <a:t>peteroden</a:t>
            </a:r>
            <a:endParaRPr lang="en-US" sz="1961" b="1">
              <a:solidFill>
                <a:schemeClr val="accent1"/>
              </a:solidFill>
            </a:endParaRPr>
          </a:p>
          <a:p>
            <a:pPr marL="0" indent="0">
              <a:buClr>
                <a:srgbClr val="FFFFFF"/>
              </a:buClr>
              <a:buNone/>
            </a:pPr>
            <a:endParaRPr lang="en-US" sz="1961">
              <a:solidFill>
                <a:schemeClr val="tx1"/>
              </a:solidFill>
            </a:endParaRPr>
          </a:p>
          <a:p>
            <a:pPr marL="0" indent="0">
              <a:buClr>
                <a:srgbClr val="FFFFFF"/>
              </a:buClr>
              <a:buNone/>
            </a:pPr>
            <a:endParaRPr lang="en-US" sz="1961">
              <a:solidFill>
                <a:schemeClr val="tx1"/>
              </a:solidFill>
            </a:endParaRPr>
          </a:p>
        </p:txBody>
      </p:sp>
      <p:sp>
        <p:nvSpPr>
          <p:cNvPr id="14" name="Text Placeholder 3">
            <a:extLst>
              <a:ext uri="{FF2B5EF4-FFF2-40B4-BE49-F238E27FC236}">
                <a16:creationId xmlns:a16="http://schemas.microsoft.com/office/drawing/2014/main" id="{289366B6-4E0D-4BC8-A888-F97282452CBE}"/>
              </a:ext>
            </a:extLst>
          </p:cNvPr>
          <p:cNvSpPr txBox="1">
            <a:spLocks/>
          </p:cNvSpPr>
          <p:nvPr/>
        </p:nvSpPr>
        <p:spPr>
          <a:xfrm>
            <a:off x="5994177" y="1113235"/>
            <a:ext cx="5627979" cy="3771377"/>
          </a:xfrm>
          <a:prstGeom prst="rect">
            <a:avLst/>
          </a:prstGeom>
        </p:spPr>
        <p:txBody>
          <a:bodyPr vert="horz" wrap="square" lIns="143428" tIns="89642" rIns="143428" bIns="89642" rtlCol="0" anchor="t">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FFFFFF"/>
              </a:buClr>
              <a:buNone/>
            </a:pPr>
            <a:r>
              <a:rPr lang="en-US" sz="2353" b="1">
                <a:solidFill>
                  <a:schemeClr val="tx1"/>
                </a:solidFill>
              </a:rPr>
              <a:t>David Barkol </a:t>
            </a:r>
          </a:p>
          <a:p>
            <a:pPr marL="0" indent="0">
              <a:buClr>
                <a:srgbClr val="FFFFFF"/>
              </a:buClr>
              <a:buNone/>
            </a:pPr>
            <a:r>
              <a:rPr lang="en-US" sz="1961">
                <a:solidFill>
                  <a:schemeClr val="tx1"/>
                </a:solidFill>
              </a:rPr>
              <a:t>Global Black Belt Azure Architect</a:t>
            </a:r>
          </a:p>
          <a:p>
            <a:pPr marL="0" indent="0">
              <a:buClr>
                <a:srgbClr val="FFFFFF"/>
              </a:buClr>
              <a:buNone/>
            </a:pPr>
            <a:r>
              <a:rPr lang="en-US" sz="1961">
                <a:solidFill>
                  <a:schemeClr val="tx1"/>
                </a:solidFill>
              </a:rPr>
              <a:t>Based in Irvine, CA</a:t>
            </a:r>
          </a:p>
          <a:p>
            <a:pPr marL="0" indent="0">
              <a:buClr>
                <a:srgbClr val="FFFFFF"/>
              </a:buClr>
              <a:buNone/>
            </a:pPr>
            <a:r>
              <a:rPr lang="en-US" sz="1961">
                <a:solidFill>
                  <a:schemeClr val="tx1"/>
                </a:solidFill>
              </a:rPr>
              <a:t>Been at Microsoft for 2 years</a:t>
            </a:r>
          </a:p>
          <a:p>
            <a:pPr>
              <a:buNone/>
            </a:pPr>
            <a:r>
              <a:rPr lang="en-US" sz="1950" b="1">
                <a:solidFill>
                  <a:schemeClr val="tx1"/>
                </a:solidFill>
                <a:cs typeface="Segoe UI Light"/>
              </a:rPr>
              <a:t>         @</a:t>
            </a:r>
            <a:r>
              <a:rPr lang="en-US" sz="1950" b="1" err="1">
                <a:solidFill>
                  <a:schemeClr val="tx1"/>
                </a:solidFill>
                <a:cs typeface="Segoe UI Light"/>
              </a:rPr>
              <a:t>dbarkol</a:t>
            </a:r>
            <a:endParaRPr lang="en-US" err="1">
              <a:solidFill>
                <a:schemeClr val="tx1"/>
              </a:solidFill>
            </a:endParaRPr>
          </a:p>
          <a:p>
            <a:pPr marL="0" indent="0">
              <a:buClr>
                <a:srgbClr val="FFFFFF"/>
              </a:buClr>
              <a:buNone/>
            </a:pPr>
            <a:r>
              <a:rPr lang="en-US" sz="1961">
                <a:solidFill>
                  <a:schemeClr val="tx1"/>
                </a:solidFill>
              </a:rPr>
              <a:t> </a:t>
            </a:r>
          </a:p>
          <a:p>
            <a:pPr marL="0" indent="0">
              <a:buClr>
                <a:srgbClr val="FFFFFF"/>
              </a:buClr>
              <a:buNone/>
            </a:pPr>
            <a:endParaRPr lang="en-US" sz="1961">
              <a:solidFill>
                <a:schemeClr val="tx1"/>
              </a:solidFill>
            </a:endParaRPr>
          </a:p>
          <a:p>
            <a:pPr marL="0" indent="0">
              <a:buClr>
                <a:srgbClr val="FFFFFF"/>
              </a:buClr>
              <a:buNone/>
            </a:pPr>
            <a:endParaRPr lang="en-US" sz="1961">
              <a:solidFill>
                <a:schemeClr val="tx1"/>
              </a:solidFill>
            </a:endParaRPr>
          </a:p>
          <a:p>
            <a:pPr marL="0" indent="0">
              <a:buClr>
                <a:srgbClr val="FFFFFF"/>
              </a:buClr>
              <a:buNone/>
            </a:pPr>
            <a:endParaRPr lang="en-US" sz="1961">
              <a:solidFill>
                <a:schemeClr val="tx1"/>
              </a:solidFill>
            </a:endParaRPr>
          </a:p>
          <a:p>
            <a:pPr marL="0" indent="0">
              <a:buClr>
                <a:srgbClr val="FFFFFF"/>
              </a:buClr>
              <a:buNone/>
            </a:pPr>
            <a:r>
              <a:rPr lang="en-US" sz="1961">
                <a:solidFill>
                  <a:schemeClr val="tx1"/>
                </a:solidFill>
              </a:rPr>
              <a:t>        </a:t>
            </a:r>
            <a:r>
              <a:rPr lang="en-US" sz="3600">
                <a:solidFill>
                  <a:schemeClr val="accent1"/>
                </a:solidFill>
              </a:rPr>
              <a:t>@</a:t>
            </a:r>
            <a:r>
              <a:rPr lang="en-US" sz="3600" err="1">
                <a:solidFill>
                  <a:schemeClr val="accent1"/>
                </a:solidFill>
              </a:rPr>
              <a:t>azureninjas</a:t>
            </a:r>
            <a:endParaRPr lang="en-US" sz="3600">
              <a:solidFill>
                <a:schemeClr val="accent1"/>
              </a:solidFill>
            </a:endParaRPr>
          </a:p>
        </p:txBody>
      </p:sp>
      <p:pic>
        <p:nvPicPr>
          <p:cNvPr id="1026" name="Picture 2" descr="Image result for twitter">
            <a:extLst>
              <a:ext uri="{FF2B5EF4-FFF2-40B4-BE49-F238E27FC236}">
                <a16:creationId xmlns:a16="http://schemas.microsoft.com/office/drawing/2014/main" id="{7DAE067A-D1AF-4B72-927C-6166ADB6E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12" y="3170150"/>
            <a:ext cx="504335" cy="44129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twitter">
            <a:extLst>
              <a:ext uri="{FF2B5EF4-FFF2-40B4-BE49-F238E27FC236}">
                <a16:creationId xmlns:a16="http://schemas.microsoft.com/office/drawing/2014/main" id="{AB9BB8BA-F81D-42D3-BE3A-828429328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83" y="5564152"/>
            <a:ext cx="504335" cy="44129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twitter">
            <a:extLst>
              <a:ext uri="{FF2B5EF4-FFF2-40B4-BE49-F238E27FC236}">
                <a16:creationId xmlns:a16="http://schemas.microsoft.com/office/drawing/2014/main" id="{1ED2F97C-C411-4906-BC57-1801CF4C3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886" y="2593681"/>
            <a:ext cx="504335" cy="4412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twitter">
            <a:extLst>
              <a:ext uri="{FF2B5EF4-FFF2-40B4-BE49-F238E27FC236}">
                <a16:creationId xmlns:a16="http://schemas.microsoft.com/office/drawing/2014/main" id="{A1D53D70-5688-4490-BDF6-44DB23BA6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2748" y="4218833"/>
            <a:ext cx="590473" cy="51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47215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303" y="1187963"/>
            <a:ext cx="11655078" cy="2950884"/>
          </a:xfrm>
        </p:spPr>
        <p:txBody>
          <a:bodyPr/>
          <a:lstStyle/>
          <a:p>
            <a:r>
              <a:rPr lang="en-US"/>
              <a:t>Based on class libraries</a:t>
            </a:r>
          </a:p>
          <a:p>
            <a:r>
              <a:rPr lang="en-US"/>
              <a:t>Get the full power of IntelliSense, unit testing, and local debugging</a:t>
            </a:r>
          </a:p>
          <a:p>
            <a:r>
              <a:rPr lang="en-US"/>
              <a:t>Use </a:t>
            </a:r>
            <a:r>
              <a:rPr lang="en-US" err="1"/>
              <a:t>WebJobs</a:t>
            </a:r>
            <a:r>
              <a:rPr lang="en-US"/>
              <a:t> attributes to define triggers and bindings</a:t>
            </a:r>
          </a:p>
          <a:p>
            <a:r>
              <a:rPr lang="en-US"/>
              <a:t>Learn more at </a:t>
            </a:r>
            <a:r>
              <a:rPr lang="en-US" u="sng">
                <a:hlinkClick r:id="rId3"/>
              </a:rPr>
              <a:t>https://aka.ms/2017functiontools</a:t>
            </a:r>
            <a:endParaRPr lang="en-US"/>
          </a:p>
        </p:txBody>
      </p:sp>
      <p:sp>
        <p:nvSpPr>
          <p:cNvPr id="2" name="Title 1"/>
          <p:cNvSpPr>
            <a:spLocks noGrp="1"/>
          </p:cNvSpPr>
          <p:nvPr>
            <p:ph type="title"/>
          </p:nvPr>
        </p:nvSpPr>
        <p:spPr/>
        <p:txBody>
          <a:bodyPr/>
          <a:lstStyle/>
          <a:p>
            <a:r>
              <a:rPr lang="en-US"/>
              <a:t>New Visual Studio 2017 tooling</a:t>
            </a:r>
          </a:p>
        </p:txBody>
      </p:sp>
    </p:spTree>
    <p:extLst>
      <p:ext uri="{BB962C8B-B14F-4D97-AF65-F5344CB8AC3E}">
        <p14:creationId xmlns:p14="http://schemas.microsoft.com/office/powerpoint/2010/main" val="253466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 Studio 2017 Tooling</a:t>
            </a:r>
          </a:p>
        </p:txBody>
      </p:sp>
      <p:pic>
        <p:nvPicPr>
          <p:cNvPr id="4" name="Picture 3"/>
          <p:cNvPicPr>
            <a:picLocks noChangeAspect="1"/>
          </p:cNvPicPr>
          <p:nvPr/>
        </p:nvPicPr>
        <p:blipFill>
          <a:blip r:embed="rId3"/>
          <a:stretch>
            <a:fillRect/>
          </a:stretch>
        </p:blipFill>
        <p:spPr>
          <a:xfrm>
            <a:off x="382453" y="1189494"/>
            <a:ext cx="11429415" cy="5397966"/>
          </a:xfrm>
          <a:prstGeom prst="rect">
            <a:avLst/>
          </a:prstGeom>
        </p:spPr>
      </p:pic>
      <p:sp>
        <p:nvSpPr>
          <p:cNvPr id="5" name="Rectangle 4"/>
          <p:cNvSpPr/>
          <p:nvPr/>
        </p:nvSpPr>
        <p:spPr bwMode="auto">
          <a:xfrm>
            <a:off x="2211493" y="2648642"/>
            <a:ext cx="6797888" cy="705657"/>
          </a:xfrm>
          <a:prstGeom prst="rect">
            <a:avLst/>
          </a:prstGeom>
          <a:noFill/>
          <a:ln w="28575">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Rectangle 5"/>
          <p:cNvSpPr/>
          <p:nvPr/>
        </p:nvSpPr>
        <p:spPr bwMode="auto">
          <a:xfrm>
            <a:off x="1837982" y="2233768"/>
            <a:ext cx="2767504" cy="242168"/>
          </a:xfrm>
          <a:prstGeom prst="rect">
            <a:avLst/>
          </a:prstGeom>
          <a:noFill/>
          <a:ln w="28575">
            <a:solidFill>
              <a:srgbClr val="FF8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372302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5413-D8A0-4AAE-980B-9369E3982117}"/>
              </a:ext>
            </a:extLst>
          </p:cNvPr>
          <p:cNvSpPr>
            <a:spLocks noGrp="1"/>
          </p:cNvSpPr>
          <p:nvPr>
            <p:ph type="title"/>
          </p:nvPr>
        </p:nvSpPr>
        <p:spPr/>
        <p:txBody>
          <a:bodyPr/>
          <a:lstStyle/>
          <a:p>
            <a:r>
              <a:rPr lang="en-US"/>
              <a:t>Advanced stuff</a:t>
            </a:r>
          </a:p>
        </p:txBody>
      </p:sp>
      <p:sp>
        <p:nvSpPr>
          <p:cNvPr id="3" name="Text Placeholder 2">
            <a:extLst>
              <a:ext uri="{FF2B5EF4-FFF2-40B4-BE49-F238E27FC236}">
                <a16:creationId xmlns:a16="http://schemas.microsoft.com/office/drawing/2014/main" id="{7FFBEA6B-FBC6-45C5-B743-76E989CFF09B}"/>
              </a:ext>
            </a:extLst>
          </p:cNvPr>
          <p:cNvSpPr>
            <a:spLocks noGrp="1"/>
          </p:cNvSpPr>
          <p:nvPr>
            <p:ph type="body" sz="quarter" idx="10"/>
          </p:nvPr>
        </p:nvSpPr>
        <p:spPr>
          <a:xfrm>
            <a:off x="269239" y="1189177"/>
            <a:ext cx="11653523" cy="727700"/>
          </a:xfrm>
        </p:spPr>
        <p:txBody>
          <a:bodyPr/>
          <a:lstStyle/>
          <a:p>
            <a:r>
              <a:rPr lang="en-US"/>
              <a:t>Functions CLI and debugging</a:t>
            </a:r>
          </a:p>
        </p:txBody>
      </p:sp>
    </p:spTree>
    <p:extLst>
      <p:ext uri="{BB962C8B-B14F-4D97-AF65-F5344CB8AC3E}">
        <p14:creationId xmlns:p14="http://schemas.microsoft.com/office/powerpoint/2010/main" val="38910676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Platform and scaling</a:t>
            </a:r>
          </a:p>
        </p:txBody>
      </p:sp>
      <p:sp>
        <p:nvSpPr>
          <p:cNvPr id="3" name="Text Placeholder 2"/>
          <p:cNvSpPr>
            <a:spLocks noGrp="1"/>
          </p:cNvSpPr>
          <p:nvPr>
            <p:ph type="body" sz="quarter" idx="10"/>
          </p:nvPr>
        </p:nvSpPr>
        <p:spPr>
          <a:xfrm>
            <a:off x="269239" y="1189177"/>
            <a:ext cx="11653523" cy="5373651"/>
          </a:xfrm>
        </p:spPr>
        <p:txBody>
          <a:bodyPr/>
          <a:lstStyle/>
          <a:p>
            <a:pPr marL="571500" indent="-571500">
              <a:buFont typeface="Arial" panose="020B0604020202020204" pitchFamily="34" charset="0"/>
              <a:buChar char="•"/>
            </a:pPr>
            <a:r>
              <a:rPr lang="en-US"/>
              <a:t>App Service offers dedicated and dynamic tiers.</a:t>
            </a:r>
          </a:p>
          <a:p>
            <a:pPr marL="571500" indent="-571500">
              <a:buFont typeface="Arial" panose="020B0604020202020204" pitchFamily="34" charset="0"/>
              <a:buChar char="•"/>
            </a:pPr>
            <a:r>
              <a:rPr lang="en-US"/>
              <a:t>Dedicated is the existing App Service plan tiers</a:t>
            </a:r>
          </a:p>
          <a:p>
            <a:pPr marL="1371600" indent="-457200">
              <a:buFont typeface="Arial" panose="020B0604020202020204" pitchFamily="34" charset="0"/>
              <a:buChar char="•"/>
            </a:pPr>
            <a:r>
              <a:rPr lang="en-US"/>
              <a:t>Basic, Standard, Premium</a:t>
            </a:r>
          </a:p>
          <a:p>
            <a:pPr marL="1371600" indent="-457200">
              <a:buFont typeface="Arial" panose="020B0604020202020204" pitchFamily="34" charset="0"/>
              <a:buChar char="•"/>
            </a:pPr>
            <a:r>
              <a:rPr lang="en-US"/>
              <a:t>Pay based on # of reserved VMs</a:t>
            </a:r>
          </a:p>
          <a:p>
            <a:pPr marL="1371600" indent="-457200">
              <a:buFont typeface="Arial" panose="020B0604020202020204" pitchFamily="34" charset="0"/>
              <a:buChar char="•"/>
            </a:pPr>
            <a:r>
              <a:rPr lang="en-US"/>
              <a:t>You’re responsible for scale</a:t>
            </a:r>
          </a:p>
          <a:p>
            <a:pPr marL="571500" indent="-571500">
              <a:buFont typeface="Arial" panose="020B0604020202020204" pitchFamily="34" charset="0"/>
              <a:buChar char="•"/>
            </a:pPr>
            <a:r>
              <a:rPr lang="en-US"/>
              <a:t>Dynamic </a:t>
            </a:r>
          </a:p>
          <a:p>
            <a:pPr marL="1371600" indent="-457200">
              <a:buFont typeface="Arial" panose="020B0604020202020204" pitchFamily="34" charset="0"/>
              <a:buChar char="•"/>
            </a:pPr>
            <a:r>
              <a:rPr lang="en-US"/>
              <a:t>Pay on number of executions</a:t>
            </a:r>
          </a:p>
          <a:p>
            <a:pPr marL="1371600" indent="-457200">
              <a:buFont typeface="Arial" panose="020B0604020202020204" pitchFamily="34" charset="0"/>
              <a:buChar char="•"/>
            </a:pPr>
            <a:r>
              <a:rPr lang="en-US"/>
              <a:t>Platform responsible for scale</a:t>
            </a:r>
          </a:p>
        </p:txBody>
      </p:sp>
    </p:spTree>
    <p:extLst>
      <p:ext uri="{BB962C8B-B14F-4D97-AF65-F5344CB8AC3E}">
        <p14:creationId xmlns:p14="http://schemas.microsoft.com/office/powerpoint/2010/main" val="357476565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Dynamic tier pricing</a:t>
            </a:r>
          </a:p>
        </p:txBody>
      </p:sp>
      <p:sp>
        <p:nvSpPr>
          <p:cNvPr id="3" name="Text Placeholder 2"/>
          <p:cNvSpPr>
            <a:spLocks noGrp="1"/>
          </p:cNvSpPr>
          <p:nvPr>
            <p:ph type="body" sz="quarter" idx="10"/>
          </p:nvPr>
        </p:nvSpPr>
        <p:spPr>
          <a:xfrm>
            <a:off x="269239" y="1189177"/>
            <a:ext cx="11653523" cy="3382529"/>
          </a:xfrm>
        </p:spPr>
        <p:txBody>
          <a:bodyPr/>
          <a:lstStyle/>
          <a:p>
            <a:r>
              <a:rPr lang="en-US"/>
              <a:t>Pay per execution model - two meters, three units</a:t>
            </a:r>
          </a:p>
          <a:p>
            <a:pPr marL="571500" indent="-571500">
              <a:buFont typeface="Arial" panose="020B0604020202020204" pitchFamily="34" charset="0"/>
              <a:buChar char="•"/>
            </a:pPr>
            <a:r>
              <a:rPr lang="en-US" u="sng"/>
              <a:t>Number of executions</a:t>
            </a:r>
          </a:p>
          <a:p>
            <a:pPr marL="571500" indent="-571500">
              <a:buFont typeface="Arial" panose="020B0604020202020204" pitchFamily="34" charset="0"/>
              <a:buChar char="•"/>
            </a:pPr>
            <a:r>
              <a:rPr lang="en-US" u="sng"/>
              <a:t>Duration of execution</a:t>
            </a:r>
            <a:r>
              <a:rPr lang="en-US"/>
              <a:t> x </a:t>
            </a:r>
            <a:r>
              <a:rPr lang="en-US" u="sng"/>
              <a:t>reserved memory</a:t>
            </a:r>
          </a:p>
          <a:p>
            <a:pPr marL="571500" indent="-571500">
              <a:buFont typeface="Arial" panose="020B0604020202020204" pitchFamily="34" charset="0"/>
              <a:buChar char="•"/>
            </a:pPr>
            <a:endParaRPr lang="en-US"/>
          </a:p>
          <a:p>
            <a:r>
              <a:rPr lang="en-US"/>
              <a:t>First million executions free.</a:t>
            </a:r>
          </a:p>
        </p:txBody>
      </p:sp>
    </p:spTree>
    <p:extLst>
      <p:ext uri="{BB962C8B-B14F-4D97-AF65-F5344CB8AC3E}">
        <p14:creationId xmlns:p14="http://schemas.microsoft.com/office/powerpoint/2010/main" val="371927495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What’s new in Azure Functions</a:t>
            </a:r>
          </a:p>
        </p:txBody>
      </p:sp>
      <p:sp>
        <p:nvSpPr>
          <p:cNvPr id="78" name="Rectangle 77"/>
          <p:cNvSpPr/>
          <p:nvPr/>
        </p:nvSpPr>
        <p:spPr bwMode="auto">
          <a:xfrm>
            <a:off x="10204614" y="4848339"/>
            <a:ext cx="1320536" cy="1115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Analytics</a:t>
            </a:r>
          </a:p>
        </p:txBody>
      </p:sp>
      <p:sp>
        <p:nvSpPr>
          <p:cNvPr id="73" name="Rectangle 72"/>
          <p:cNvSpPr/>
          <p:nvPr/>
        </p:nvSpPr>
        <p:spPr bwMode="auto">
          <a:xfrm>
            <a:off x="10203894" y="1412044"/>
            <a:ext cx="1320536" cy="1115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Database</a:t>
            </a:r>
          </a:p>
        </p:txBody>
      </p:sp>
      <p:sp>
        <p:nvSpPr>
          <p:cNvPr id="96" name="Rectangle 95"/>
          <p:cNvSpPr/>
          <p:nvPr/>
        </p:nvSpPr>
        <p:spPr bwMode="auto">
          <a:xfrm>
            <a:off x="10204614" y="3130192"/>
            <a:ext cx="1320536" cy="1115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366" rIns="0"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r>
              <a:rPr lang="en-US" sz="1371" kern="0">
                <a:gradFill>
                  <a:gsLst>
                    <a:gs pos="0">
                      <a:srgbClr val="FFFFFF"/>
                    </a:gs>
                    <a:gs pos="100000">
                      <a:srgbClr val="FFFFFF"/>
                    </a:gs>
                  </a:gsLst>
                  <a:lin ang="5400000" scaled="0"/>
                </a:gradFill>
                <a:latin typeface="Segoe UI"/>
                <a:cs typeface="Segoe UI" pitchFamily="34" charset="0"/>
              </a:rPr>
              <a:t>Security</a:t>
            </a:r>
          </a:p>
        </p:txBody>
      </p:sp>
      <p:pic>
        <p:nvPicPr>
          <p:cNvPr id="26" name="Picture 2" descr="Image result for azure cosmos db icon">
            <a:hlinkClick r:id="rId3"/>
            <a:extLst>
              <a:ext uri="{FF2B5EF4-FFF2-40B4-BE49-F238E27FC236}">
                <a16:creationId xmlns:a16="http://schemas.microsoft.com/office/drawing/2014/main" id="{B4E57D9A-AA17-47D4-935A-F80D2339844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0438461" y="1966168"/>
            <a:ext cx="797589" cy="4187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stream analytics icon">
            <a:hlinkClick r:id="rId6"/>
            <a:extLst>
              <a:ext uri="{FF2B5EF4-FFF2-40B4-BE49-F238E27FC236}">
                <a16:creationId xmlns:a16="http://schemas.microsoft.com/office/drawing/2014/main" id="{FF9A9356-9504-45FE-853D-229892799C74}"/>
              </a:ext>
            </a:extLst>
          </p:cNvPr>
          <p:cNvPicPr>
            <a:picLocks noChangeAspect="1" noChangeArrowheads="1"/>
          </p:cNvPicPr>
          <p:nvPr/>
        </p:nvPicPr>
        <p:blipFill rotWithShape="1">
          <a:blip r:embed="rId7">
            <a:biLevel thresh="25000"/>
            <a:extLst>
              <a:ext uri="{28A0092B-C50C-407E-A947-70E740481C1C}">
                <a14:useLocalDpi xmlns:a14="http://schemas.microsoft.com/office/drawing/2010/main" val="0"/>
              </a:ext>
            </a:extLst>
          </a:blip>
          <a:srcRect t="7228" b="7991"/>
          <a:stretch/>
        </p:blipFill>
        <p:spPr bwMode="auto">
          <a:xfrm>
            <a:off x="10596422" y="5379083"/>
            <a:ext cx="536919" cy="45521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zure active directory icon">
            <a:hlinkClick r:id="rId8"/>
            <a:extLst>
              <a:ext uri="{FF2B5EF4-FFF2-40B4-BE49-F238E27FC236}">
                <a16:creationId xmlns:a16="http://schemas.microsoft.com/office/drawing/2014/main" id="{AD844650-CF5F-47A0-93CA-0DACD0DD31F6}"/>
              </a:ext>
            </a:extLst>
          </p:cNvPr>
          <p:cNvPicPr>
            <a:picLocks noChangeAspect="1" noChangeArrowheads="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10642684" y="3671757"/>
            <a:ext cx="444394" cy="444394"/>
          </a:xfrm>
          <a:prstGeom prst="rect">
            <a:avLst/>
          </a:prstGeom>
          <a:noFill/>
          <a:extLst>
            <a:ext uri="{909E8E84-426E-40DD-AFC4-6F175D3DCCD1}">
              <a14:hiddenFill xmlns:a14="http://schemas.microsoft.com/office/drawing/2010/main">
                <a:solidFill>
                  <a:srgbClr val="FFFFFF"/>
                </a:solidFill>
              </a14:hiddenFill>
            </a:ext>
          </a:extLst>
        </p:spPr>
      </p:pic>
      <p:sp>
        <p:nvSpPr>
          <p:cNvPr id="106" name="Rectangle 105"/>
          <p:cNvSpPr/>
          <p:nvPr/>
        </p:nvSpPr>
        <p:spPr bwMode="auto">
          <a:xfrm>
            <a:off x="488029" y="1959932"/>
            <a:ext cx="2321081" cy="74392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Local Development</a:t>
            </a:r>
          </a:p>
        </p:txBody>
      </p:sp>
      <p:sp>
        <p:nvSpPr>
          <p:cNvPr id="104" name="Rectangle 103"/>
          <p:cNvSpPr/>
          <p:nvPr/>
        </p:nvSpPr>
        <p:spPr bwMode="auto">
          <a:xfrm>
            <a:off x="488029" y="4627325"/>
            <a:ext cx="2321081" cy="74392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Monitoring</a:t>
            </a:r>
          </a:p>
        </p:txBody>
      </p:sp>
      <p:sp>
        <p:nvSpPr>
          <p:cNvPr id="67" name="Freeform 33"/>
          <p:cNvSpPr>
            <a:spLocks noEditPoints="1"/>
          </p:cNvSpPr>
          <p:nvPr/>
        </p:nvSpPr>
        <p:spPr bwMode="auto">
          <a:xfrm>
            <a:off x="711284" y="2175718"/>
            <a:ext cx="360666" cy="325243"/>
          </a:xfrm>
          <a:custGeom>
            <a:avLst/>
            <a:gdLst>
              <a:gd name="T0" fmla="*/ 110 w 236"/>
              <a:gd name="T1" fmla="*/ 0 h 204"/>
              <a:gd name="T2" fmla="*/ 110 w 236"/>
              <a:gd name="T3" fmla="*/ 51 h 204"/>
              <a:gd name="T4" fmla="*/ 0 w 236"/>
              <a:gd name="T5" fmla="*/ 51 h 204"/>
              <a:gd name="T6" fmla="*/ 0 w 236"/>
              <a:gd name="T7" fmla="*/ 60 h 204"/>
              <a:gd name="T8" fmla="*/ 0 w 236"/>
              <a:gd name="T9" fmla="*/ 170 h 204"/>
              <a:gd name="T10" fmla="*/ 84 w 236"/>
              <a:gd name="T11" fmla="*/ 170 h 204"/>
              <a:gd name="T12" fmla="*/ 84 w 236"/>
              <a:gd name="T13" fmla="*/ 187 h 204"/>
              <a:gd name="T14" fmla="*/ 51 w 236"/>
              <a:gd name="T15" fmla="*/ 187 h 204"/>
              <a:gd name="T16" fmla="*/ 51 w 236"/>
              <a:gd name="T17" fmla="*/ 204 h 204"/>
              <a:gd name="T18" fmla="*/ 236 w 236"/>
              <a:gd name="T19" fmla="*/ 204 h 204"/>
              <a:gd name="T20" fmla="*/ 236 w 236"/>
              <a:gd name="T21" fmla="*/ 0 h 204"/>
              <a:gd name="T22" fmla="*/ 110 w 236"/>
              <a:gd name="T23" fmla="*/ 0 h 204"/>
              <a:gd name="T24" fmla="*/ 126 w 236"/>
              <a:gd name="T25" fmla="*/ 17 h 204"/>
              <a:gd name="T26" fmla="*/ 219 w 236"/>
              <a:gd name="T27" fmla="*/ 17 h 204"/>
              <a:gd name="T28" fmla="*/ 219 w 236"/>
              <a:gd name="T29" fmla="*/ 68 h 204"/>
              <a:gd name="T30" fmla="*/ 177 w 236"/>
              <a:gd name="T31" fmla="*/ 68 h 204"/>
              <a:gd name="T32" fmla="*/ 177 w 236"/>
              <a:gd name="T33" fmla="*/ 51 h 204"/>
              <a:gd name="T34" fmla="*/ 126 w 236"/>
              <a:gd name="T35" fmla="*/ 51 h 204"/>
              <a:gd name="T36" fmla="*/ 126 w 236"/>
              <a:gd name="T37" fmla="*/ 17 h 204"/>
              <a:gd name="T38" fmla="*/ 177 w 236"/>
              <a:gd name="T39" fmla="*/ 85 h 204"/>
              <a:gd name="T40" fmla="*/ 219 w 236"/>
              <a:gd name="T41" fmla="*/ 85 h 204"/>
              <a:gd name="T42" fmla="*/ 219 w 236"/>
              <a:gd name="T43" fmla="*/ 119 h 204"/>
              <a:gd name="T44" fmla="*/ 177 w 236"/>
              <a:gd name="T45" fmla="*/ 119 h 204"/>
              <a:gd name="T46" fmla="*/ 177 w 236"/>
              <a:gd name="T47" fmla="*/ 85 h 204"/>
              <a:gd name="T48" fmla="*/ 17 w 236"/>
              <a:gd name="T49" fmla="*/ 68 h 204"/>
              <a:gd name="T50" fmla="*/ 160 w 236"/>
              <a:gd name="T51" fmla="*/ 68 h 204"/>
              <a:gd name="T52" fmla="*/ 160 w 236"/>
              <a:gd name="T53" fmla="*/ 153 h 204"/>
              <a:gd name="T54" fmla="*/ 17 w 236"/>
              <a:gd name="T55" fmla="*/ 153 h 204"/>
              <a:gd name="T56" fmla="*/ 17 w 236"/>
              <a:gd name="T57" fmla="*/ 68 h 204"/>
              <a:gd name="T58" fmla="*/ 101 w 236"/>
              <a:gd name="T59" fmla="*/ 187 h 204"/>
              <a:gd name="T60" fmla="*/ 101 w 236"/>
              <a:gd name="T61" fmla="*/ 170 h 204"/>
              <a:gd name="T62" fmla="*/ 177 w 236"/>
              <a:gd name="T63" fmla="*/ 170 h 204"/>
              <a:gd name="T64" fmla="*/ 177 w 236"/>
              <a:gd name="T65" fmla="*/ 136 h 204"/>
              <a:gd name="T66" fmla="*/ 219 w 236"/>
              <a:gd name="T67" fmla="*/ 136 h 204"/>
              <a:gd name="T68" fmla="*/ 219 w 236"/>
              <a:gd name="T69" fmla="*/ 187 h 204"/>
              <a:gd name="T70" fmla="*/ 101 w 236"/>
              <a:gd name="T71" fmla="*/ 187 h 204"/>
              <a:gd name="T72" fmla="*/ 202 w 236"/>
              <a:gd name="T73" fmla="*/ 51 h 204"/>
              <a:gd name="T74" fmla="*/ 185 w 236"/>
              <a:gd name="T75" fmla="*/ 51 h 204"/>
              <a:gd name="T76" fmla="*/ 185 w 236"/>
              <a:gd name="T77" fmla="*/ 34 h 204"/>
              <a:gd name="T78" fmla="*/ 202 w 236"/>
              <a:gd name="T79" fmla="*/ 34 h 204"/>
              <a:gd name="T80" fmla="*/ 202 w 236"/>
              <a:gd name="T81" fmla="*/ 5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04">
                <a:moveTo>
                  <a:pt x="110" y="0"/>
                </a:moveTo>
                <a:lnTo>
                  <a:pt x="110" y="51"/>
                </a:lnTo>
                <a:lnTo>
                  <a:pt x="0" y="51"/>
                </a:lnTo>
                <a:lnTo>
                  <a:pt x="0" y="60"/>
                </a:lnTo>
                <a:lnTo>
                  <a:pt x="0" y="170"/>
                </a:lnTo>
                <a:lnTo>
                  <a:pt x="84" y="170"/>
                </a:lnTo>
                <a:lnTo>
                  <a:pt x="84" y="187"/>
                </a:lnTo>
                <a:lnTo>
                  <a:pt x="51" y="187"/>
                </a:lnTo>
                <a:lnTo>
                  <a:pt x="51" y="204"/>
                </a:lnTo>
                <a:lnTo>
                  <a:pt x="236" y="204"/>
                </a:lnTo>
                <a:lnTo>
                  <a:pt x="236" y="0"/>
                </a:lnTo>
                <a:lnTo>
                  <a:pt x="110" y="0"/>
                </a:lnTo>
                <a:close/>
                <a:moveTo>
                  <a:pt x="126" y="17"/>
                </a:moveTo>
                <a:lnTo>
                  <a:pt x="219" y="17"/>
                </a:lnTo>
                <a:lnTo>
                  <a:pt x="219" y="68"/>
                </a:lnTo>
                <a:lnTo>
                  <a:pt x="177" y="68"/>
                </a:lnTo>
                <a:lnTo>
                  <a:pt x="177" y="51"/>
                </a:lnTo>
                <a:lnTo>
                  <a:pt x="126" y="51"/>
                </a:lnTo>
                <a:lnTo>
                  <a:pt x="126" y="17"/>
                </a:lnTo>
                <a:close/>
                <a:moveTo>
                  <a:pt x="177" y="85"/>
                </a:moveTo>
                <a:lnTo>
                  <a:pt x="219" y="85"/>
                </a:lnTo>
                <a:lnTo>
                  <a:pt x="219" y="119"/>
                </a:lnTo>
                <a:lnTo>
                  <a:pt x="177" y="119"/>
                </a:lnTo>
                <a:lnTo>
                  <a:pt x="177" y="85"/>
                </a:lnTo>
                <a:close/>
                <a:moveTo>
                  <a:pt x="17" y="68"/>
                </a:moveTo>
                <a:lnTo>
                  <a:pt x="160" y="68"/>
                </a:lnTo>
                <a:lnTo>
                  <a:pt x="160" y="153"/>
                </a:lnTo>
                <a:lnTo>
                  <a:pt x="17" y="153"/>
                </a:lnTo>
                <a:lnTo>
                  <a:pt x="17" y="68"/>
                </a:lnTo>
                <a:close/>
                <a:moveTo>
                  <a:pt x="101" y="187"/>
                </a:moveTo>
                <a:lnTo>
                  <a:pt x="101" y="170"/>
                </a:lnTo>
                <a:lnTo>
                  <a:pt x="177" y="170"/>
                </a:lnTo>
                <a:lnTo>
                  <a:pt x="177" y="136"/>
                </a:lnTo>
                <a:lnTo>
                  <a:pt x="219" y="136"/>
                </a:lnTo>
                <a:lnTo>
                  <a:pt x="219" y="187"/>
                </a:lnTo>
                <a:lnTo>
                  <a:pt x="101" y="187"/>
                </a:lnTo>
                <a:close/>
                <a:moveTo>
                  <a:pt x="202" y="51"/>
                </a:moveTo>
                <a:lnTo>
                  <a:pt x="185" y="51"/>
                </a:lnTo>
                <a:lnTo>
                  <a:pt x="185" y="34"/>
                </a:lnTo>
                <a:lnTo>
                  <a:pt x="202" y="34"/>
                </a:lnTo>
                <a:lnTo>
                  <a:pt x="202" y="51"/>
                </a:ln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3799">
              <a:defRPr/>
            </a:pPr>
            <a:endParaRPr lang="en-US" sz="1765">
              <a:solidFill>
                <a:srgbClr val="505050"/>
              </a:solidFill>
              <a:latin typeface="Segoe UI"/>
            </a:endParaRPr>
          </a:p>
        </p:txBody>
      </p:sp>
      <p:sp>
        <p:nvSpPr>
          <p:cNvPr id="117" name="Freeform 41"/>
          <p:cNvSpPr>
            <a:spLocks noEditPoints="1"/>
          </p:cNvSpPr>
          <p:nvPr/>
        </p:nvSpPr>
        <p:spPr bwMode="auto">
          <a:xfrm>
            <a:off x="689224" y="4784708"/>
            <a:ext cx="404785" cy="432694"/>
          </a:xfrm>
          <a:custGeom>
            <a:avLst/>
            <a:gdLst>
              <a:gd name="T0" fmla="*/ 56 w 104"/>
              <a:gd name="T1" fmla="*/ 104 h 104"/>
              <a:gd name="T2" fmla="*/ 56 w 104"/>
              <a:gd name="T3" fmla="*/ 88 h 104"/>
              <a:gd name="T4" fmla="*/ 88 w 104"/>
              <a:gd name="T5" fmla="*/ 56 h 104"/>
              <a:gd name="T6" fmla="*/ 104 w 104"/>
              <a:gd name="T7" fmla="*/ 56 h 104"/>
              <a:gd name="T8" fmla="*/ 104 w 104"/>
              <a:gd name="T9" fmla="*/ 48 h 104"/>
              <a:gd name="T10" fmla="*/ 88 w 104"/>
              <a:gd name="T11" fmla="*/ 48 h 104"/>
              <a:gd name="T12" fmla="*/ 56 w 104"/>
              <a:gd name="T13" fmla="*/ 16 h 104"/>
              <a:gd name="T14" fmla="*/ 56 w 104"/>
              <a:gd name="T15" fmla="*/ 0 h 104"/>
              <a:gd name="T16" fmla="*/ 48 w 104"/>
              <a:gd name="T17" fmla="*/ 0 h 104"/>
              <a:gd name="T18" fmla="*/ 48 w 104"/>
              <a:gd name="T19" fmla="*/ 16 h 104"/>
              <a:gd name="T20" fmla="*/ 16 w 104"/>
              <a:gd name="T21" fmla="*/ 48 h 104"/>
              <a:gd name="T22" fmla="*/ 0 w 104"/>
              <a:gd name="T23" fmla="*/ 48 h 104"/>
              <a:gd name="T24" fmla="*/ 0 w 104"/>
              <a:gd name="T25" fmla="*/ 56 h 104"/>
              <a:gd name="T26" fmla="*/ 16 w 104"/>
              <a:gd name="T27" fmla="*/ 56 h 104"/>
              <a:gd name="T28" fmla="*/ 48 w 104"/>
              <a:gd name="T29" fmla="*/ 88 h 104"/>
              <a:gd name="T30" fmla="*/ 48 w 104"/>
              <a:gd name="T31" fmla="*/ 104 h 104"/>
              <a:gd name="T32" fmla="*/ 56 w 104"/>
              <a:gd name="T33" fmla="*/ 104 h 104"/>
              <a:gd name="T34" fmla="*/ 24 w 104"/>
              <a:gd name="T35" fmla="*/ 52 h 104"/>
              <a:gd name="T36" fmla="*/ 52 w 104"/>
              <a:gd name="T37" fmla="*/ 24 h 104"/>
              <a:gd name="T38" fmla="*/ 80 w 104"/>
              <a:gd name="T39" fmla="*/ 52 h 104"/>
              <a:gd name="T40" fmla="*/ 52 w 104"/>
              <a:gd name="T41" fmla="*/ 80 h 104"/>
              <a:gd name="T42" fmla="*/ 24 w 104"/>
              <a:gd name="T43" fmla="*/ 52 h 104"/>
              <a:gd name="T44" fmla="*/ 68 w 104"/>
              <a:gd name="T45" fmla="*/ 52 h 104"/>
              <a:gd name="T46" fmla="*/ 52 w 104"/>
              <a:gd name="T47" fmla="*/ 36 h 104"/>
              <a:gd name="T48" fmla="*/ 36 w 104"/>
              <a:gd name="T49" fmla="*/ 52 h 104"/>
              <a:gd name="T50" fmla="*/ 52 w 104"/>
              <a:gd name="T51" fmla="*/ 68 h 104"/>
              <a:gd name="T52" fmla="*/ 68 w 104"/>
              <a:gd name="T53" fmla="*/ 52 h 104"/>
              <a:gd name="T54" fmla="*/ 44 w 104"/>
              <a:gd name="T55" fmla="*/ 52 h 104"/>
              <a:gd name="T56" fmla="*/ 52 w 104"/>
              <a:gd name="T57" fmla="*/ 44 h 104"/>
              <a:gd name="T58" fmla="*/ 60 w 104"/>
              <a:gd name="T59" fmla="*/ 52 h 104"/>
              <a:gd name="T60" fmla="*/ 52 w 104"/>
              <a:gd name="T61" fmla="*/ 60 h 104"/>
              <a:gd name="T62" fmla="*/ 44 w 104"/>
              <a:gd name="T6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4" h="104">
                <a:moveTo>
                  <a:pt x="56" y="104"/>
                </a:moveTo>
                <a:cubicBezTo>
                  <a:pt x="56" y="88"/>
                  <a:pt x="56" y="88"/>
                  <a:pt x="56" y="88"/>
                </a:cubicBezTo>
                <a:cubicBezTo>
                  <a:pt x="73" y="86"/>
                  <a:pt x="86" y="73"/>
                  <a:pt x="88" y="56"/>
                </a:cubicBezTo>
                <a:cubicBezTo>
                  <a:pt x="104" y="56"/>
                  <a:pt x="104" y="56"/>
                  <a:pt x="104" y="56"/>
                </a:cubicBezTo>
                <a:cubicBezTo>
                  <a:pt x="104" y="48"/>
                  <a:pt x="104" y="48"/>
                  <a:pt x="104" y="48"/>
                </a:cubicBezTo>
                <a:cubicBezTo>
                  <a:pt x="88" y="48"/>
                  <a:pt x="88" y="48"/>
                  <a:pt x="88" y="48"/>
                </a:cubicBezTo>
                <a:cubicBezTo>
                  <a:pt x="86" y="31"/>
                  <a:pt x="73" y="18"/>
                  <a:pt x="56" y="16"/>
                </a:cubicBezTo>
                <a:cubicBezTo>
                  <a:pt x="56" y="0"/>
                  <a:pt x="56" y="0"/>
                  <a:pt x="56" y="0"/>
                </a:cubicBezTo>
                <a:cubicBezTo>
                  <a:pt x="48" y="0"/>
                  <a:pt x="48" y="0"/>
                  <a:pt x="48" y="0"/>
                </a:cubicBezTo>
                <a:cubicBezTo>
                  <a:pt x="48" y="16"/>
                  <a:pt x="48" y="16"/>
                  <a:pt x="48" y="16"/>
                </a:cubicBezTo>
                <a:cubicBezTo>
                  <a:pt x="31" y="18"/>
                  <a:pt x="18" y="31"/>
                  <a:pt x="16" y="48"/>
                </a:cubicBezTo>
                <a:cubicBezTo>
                  <a:pt x="0" y="48"/>
                  <a:pt x="0" y="48"/>
                  <a:pt x="0" y="48"/>
                </a:cubicBezTo>
                <a:cubicBezTo>
                  <a:pt x="0" y="56"/>
                  <a:pt x="0" y="56"/>
                  <a:pt x="0" y="56"/>
                </a:cubicBezTo>
                <a:cubicBezTo>
                  <a:pt x="16" y="56"/>
                  <a:pt x="16" y="56"/>
                  <a:pt x="16" y="56"/>
                </a:cubicBezTo>
                <a:cubicBezTo>
                  <a:pt x="18" y="73"/>
                  <a:pt x="31" y="86"/>
                  <a:pt x="48" y="88"/>
                </a:cubicBezTo>
                <a:cubicBezTo>
                  <a:pt x="48" y="104"/>
                  <a:pt x="48" y="104"/>
                  <a:pt x="48" y="104"/>
                </a:cubicBezTo>
                <a:lnTo>
                  <a:pt x="56" y="104"/>
                </a:lnTo>
                <a:close/>
                <a:moveTo>
                  <a:pt x="24" y="52"/>
                </a:moveTo>
                <a:cubicBezTo>
                  <a:pt x="24" y="37"/>
                  <a:pt x="37" y="24"/>
                  <a:pt x="52" y="24"/>
                </a:cubicBezTo>
                <a:cubicBezTo>
                  <a:pt x="67" y="24"/>
                  <a:pt x="80" y="37"/>
                  <a:pt x="80" y="52"/>
                </a:cubicBezTo>
                <a:cubicBezTo>
                  <a:pt x="80" y="67"/>
                  <a:pt x="67" y="80"/>
                  <a:pt x="52" y="80"/>
                </a:cubicBezTo>
                <a:cubicBezTo>
                  <a:pt x="37" y="80"/>
                  <a:pt x="24" y="67"/>
                  <a:pt x="24" y="52"/>
                </a:cubicBezTo>
                <a:close/>
                <a:moveTo>
                  <a:pt x="68" y="52"/>
                </a:moveTo>
                <a:cubicBezTo>
                  <a:pt x="68" y="43"/>
                  <a:pt x="61" y="36"/>
                  <a:pt x="52" y="36"/>
                </a:cubicBezTo>
                <a:cubicBezTo>
                  <a:pt x="43" y="36"/>
                  <a:pt x="36" y="43"/>
                  <a:pt x="36" y="52"/>
                </a:cubicBezTo>
                <a:cubicBezTo>
                  <a:pt x="36" y="61"/>
                  <a:pt x="43" y="68"/>
                  <a:pt x="52" y="68"/>
                </a:cubicBezTo>
                <a:cubicBezTo>
                  <a:pt x="61" y="68"/>
                  <a:pt x="68" y="61"/>
                  <a:pt x="68" y="52"/>
                </a:cubicBezTo>
                <a:close/>
                <a:moveTo>
                  <a:pt x="44" y="52"/>
                </a:moveTo>
                <a:cubicBezTo>
                  <a:pt x="44" y="48"/>
                  <a:pt x="48" y="44"/>
                  <a:pt x="52" y="44"/>
                </a:cubicBezTo>
                <a:cubicBezTo>
                  <a:pt x="56" y="44"/>
                  <a:pt x="60" y="48"/>
                  <a:pt x="60" y="52"/>
                </a:cubicBezTo>
                <a:cubicBezTo>
                  <a:pt x="60" y="56"/>
                  <a:pt x="56" y="60"/>
                  <a:pt x="52" y="60"/>
                </a:cubicBezTo>
                <a:cubicBezTo>
                  <a:pt x="48" y="60"/>
                  <a:pt x="44" y="56"/>
                  <a:pt x="44" y="52"/>
                </a:cubicBezTo>
                <a:close/>
              </a:path>
            </a:pathLst>
          </a:custGeom>
          <a:solidFill>
            <a:schemeClr val="bg1"/>
          </a:solidFill>
          <a:ln>
            <a:noFill/>
          </a:ln>
        </p:spPr>
        <p:txBody>
          <a:bodyPr vert="horz" wrap="square" lIns="89604" tIns="44802" rIns="89604" bIns="44802" numCol="1" anchor="t" anchorCtr="0" compatLnSpc="1">
            <a:prstTxWarp prst="textNoShape">
              <a:avLst/>
            </a:prstTxWarp>
          </a:bodyPr>
          <a:lstStyle/>
          <a:p>
            <a:pPr defTabSz="913799">
              <a:defRPr/>
            </a:pPr>
            <a:endParaRPr lang="en-US" sz="1765">
              <a:solidFill>
                <a:srgbClr val="505050"/>
              </a:solidFill>
              <a:latin typeface="Segoe UI"/>
            </a:endParaRPr>
          </a:p>
        </p:txBody>
      </p:sp>
      <p:sp>
        <p:nvSpPr>
          <p:cNvPr id="75" name="Eye">
            <a:extLst>
              <a:ext uri="{FF2B5EF4-FFF2-40B4-BE49-F238E27FC236}">
                <a16:creationId xmlns:a16="http://schemas.microsoft.com/office/drawing/2014/main" id="{A345FAC2-D06D-47B9-A9D6-D14DFA1C23B7}"/>
              </a:ext>
            </a:extLst>
          </p:cNvPr>
          <p:cNvSpPr>
            <a:spLocks noChangeAspect="1" noEditPoints="1"/>
          </p:cNvSpPr>
          <p:nvPr/>
        </p:nvSpPr>
        <p:spPr bwMode="auto">
          <a:xfrm>
            <a:off x="791032" y="5674196"/>
            <a:ext cx="403334" cy="222689"/>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882">
              <a:gradFill>
                <a:gsLst>
                  <a:gs pos="0">
                    <a:srgbClr val="505050"/>
                  </a:gs>
                  <a:gs pos="100000">
                    <a:srgbClr val="505050"/>
                  </a:gs>
                </a:gsLst>
                <a:lin ang="5400000" scaled="1"/>
              </a:gradFill>
              <a:latin typeface="Segoe UI Semilight"/>
            </a:endParaRPr>
          </a:p>
        </p:txBody>
      </p:sp>
      <p:grpSp>
        <p:nvGrpSpPr>
          <p:cNvPr id="79" name="Group 78">
            <a:extLst>
              <a:ext uri="{FF2B5EF4-FFF2-40B4-BE49-F238E27FC236}">
                <a16:creationId xmlns:a16="http://schemas.microsoft.com/office/drawing/2014/main" id="{FD7A6A91-8AEF-44FA-B6FE-3C40FFEA9B3F}"/>
              </a:ext>
            </a:extLst>
          </p:cNvPr>
          <p:cNvGrpSpPr/>
          <p:nvPr/>
        </p:nvGrpSpPr>
        <p:grpSpPr>
          <a:xfrm>
            <a:off x="4851204" y="2726319"/>
            <a:ext cx="2738838" cy="1971494"/>
            <a:chOff x="3436883" y="2389036"/>
            <a:chExt cx="2794153" cy="2011312"/>
          </a:xfrm>
        </p:grpSpPr>
        <p:sp>
          <p:nvSpPr>
            <p:cNvPr id="80" name="Rectangle 79">
              <a:extLst>
                <a:ext uri="{FF2B5EF4-FFF2-40B4-BE49-F238E27FC236}">
                  <a16:creationId xmlns:a16="http://schemas.microsoft.com/office/drawing/2014/main" id="{16CA87FF-784A-4D45-BC6F-90202E1A6172}"/>
                </a:ext>
              </a:extLst>
            </p:cNvPr>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81" name="Rectangle 80">
              <a:extLst>
                <a:ext uri="{FF2B5EF4-FFF2-40B4-BE49-F238E27FC236}">
                  <a16:creationId xmlns:a16="http://schemas.microsoft.com/office/drawing/2014/main" id="{5963908D-859E-47FB-8875-B0023036FA7D}"/>
                </a:ext>
              </a:extLst>
            </p:cNvPr>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Execute your code based on events you specify</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82" name="Group 81">
              <a:extLst>
                <a:ext uri="{FF2B5EF4-FFF2-40B4-BE49-F238E27FC236}">
                  <a16:creationId xmlns:a16="http://schemas.microsoft.com/office/drawing/2014/main" id="{B0BB7A18-A4D8-4715-B2FF-2A3873F68BDA}"/>
                </a:ext>
              </a:extLst>
            </p:cNvPr>
            <p:cNvGrpSpPr/>
            <p:nvPr/>
          </p:nvGrpSpPr>
          <p:grpSpPr>
            <a:xfrm>
              <a:off x="3626039" y="2531117"/>
              <a:ext cx="481498" cy="321504"/>
              <a:chOff x="6795675" y="2984792"/>
              <a:chExt cx="651897" cy="435283"/>
            </a:xfrm>
            <a:solidFill>
              <a:schemeClr val="bg1"/>
            </a:solidFill>
          </p:grpSpPr>
          <p:sp>
            <p:nvSpPr>
              <p:cNvPr id="83" name="Freeform 18">
                <a:extLst>
                  <a:ext uri="{FF2B5EF4-FFF2-40B4-BE49-F238E27FC236}">
                    <a16:creationId xmlns:a16="http://schemas.microsoft.com/office/drawing/2014/main" id="{30C93AC4-7FE8-4FB9-B1C7-4BA5B24D1522}"/>
                  </a:ext>
                </a:extLst>
              </p:cNvPr>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04" tIns="44802" rIns="89604" bIns="44802" numCol="1" anchor="t" anchorCtr="0" compatLnSpc="1">
                <a:prstTxWarp prst="textNoShape">
                  <a:avLst/>
                </a:prstTxWarp>
              </a:bodyPr>
              <a:lstStyle/>
              <a:p>
                <a:pPr defTabSz="913799">
                  <a:defRPr/>
                </a:pPr>
                <a:endParaRPr lang="en-US" sz="1765">
                  <a:gradFill>
                    <a:gsLst>
                      <a:gs pos="0">
                        <a:srgbClr val="505050"/>
                      </a:gs>
                      <a:gs pos="100000">
                        <a:srgbClr val="505050"/>
                      </a:gs>
                    </a:gsLst>
                    <a:lin ang="5400000" scaled="0"/>
                  </a:gradFill>
                  <a:latin typeface="Segoe UI"/>
                </a:endParaRPr>
              </a:p>
            </p:txBody>
          </p:sp>
          <p:grpSp>
            <p:nvGrpSpPr>
              <p:cNvPr id="84" name="Group 83">
                <a:extLst>
                  <a:ext uri="{FF2B5EF4-FFF2-40B4-BE49-F238E27FC236}">
                    <a16:creationId xmlns:a16="http://schemas.microsoft.com/office/drawing/2014/main" id="{0C72BFD4-65BC-44C1-88F1-F0D19D943467}"/>
                  </a:ext>
                </a:extLst>
              </p:cNvPr>
              <p:cNvGrpSpPr/>
              <p:nvPr/>
            </p:nvGrpSpPr>
            <p:grpSpPr>
              <a:xfrm>
                <a:off x="6795675" y="3059346"/>
                <a:ext cx="141873" cy="271583"/>
                <a:chOff x="3016688" y="2176623"/>
                <a:chExt cx="166688" cy="319087"/>
              </a:xfrm>
              <a:grpFill/>
            </p:grpSpPr>
            <p:cxnSp>
              <p:nvCxnSpPr>
                <p:cNvPr id="88" name="Straight Connector 87">
                  <a:extLst>
                    <a:ext uri="{FF2B5EF4-FFF2-40B4-BE49-F238E27FC236}">
                      <a16:creationId xmlns:a16="http://schemas.microsoft.com/office/drawing/2014/main" id="{9C4B5603-DE5C-4520-B806-7F961E992E43}"/>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7D91688-7AAB-4BF4-BC4D-EE160A1D869A}"/>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F0488DD9-1C06-4339-AAD2-35369D6F752E}"/>
                  </a:ext>
                </a:extLst>
              </p:cNvPr>
              <p:cNvGrpSpPr/>
              <p:nvPr/>
            </p:nvGrpSpPr>
            <p:grpSpPr>
              <a:xfrm flipH="1">
                <a:off x="7305699" y="3059346"/>
                <a:ext cx="141873" cy="271583"/>
                <a:chOff x="3016688" y="2176623"/>
                <a:chExt cx="166688" cy="319087"/>
              </a:xfrm>
              <a:grpFill/>
            </p:grpSpPr>
            <p:cxnSp>
              <p:nvCxnSpPr>
                <p:cNvPr id="86" name="Straight Connector 85">
                  <a:extLst>
                    <a:ext uri="{FF2B5EF4-FFF2-40B4-BE49-F238E27FC236}">
                      <a16:creationId xmlns:a16="http://schemas.microsoft.com/office/drawing/2014/main" id="{C019AEA0-97EF-4EBF-9D51-BF6FBB32F3D9}"/>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07DF6C4-6018-4BE4-A325-072E0F460AF7}"/>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
        <p:nvSpPr>
          <p:cNvPr id="3" name="TextBox 2">
            <a:extLst>
              <a:ext uri="{FF2B5EF4-FFF2-40B4-BE49-F238E27FC236}">
                <a16:creationId xmlns:a16="http://schemas.microsoft.com/office/drawing/2014/main" id="{C90F2EC7-6F9E-41DA-810C-9C326531E820}"/>
              </a:ext>
            </a:extLst>
          </p:cNvPr>
          <p:cNvSpPr txBox="1"/>
          <p:nvPr/>
        </p:nvSpPr>
        <p:spPr>
          <a:xfrm>
            <a:off x="8337062" y="1537179"/>
            <a:ext cx="1984116" cy="859920"/>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Trigger a function based on changes in Cosmos DB</a:t>
            </a:r>
          </a:p>
        </p:txBody>
      </p:sp>
      <p:sp>
        <p:nvSpPr>
          <p:cNvPr id="53" name="TextBox 52">
            <a:extLst>
              <a:ext uri="{FF2B5EF4-FFF2-40B4-BE49-F238E27FC236}">
                <a16:creationId xmlns:a16="http://schemas.microsoft.com/office/drawing/2014/main" id="{CC30763B-14AD-4573-B5BB-F899A6A0CD2C}"/>
              </a:ext>
            </a:extLst>
          </p:cNvPr>
          <p:cNvSpPr txBox="1"/>
          <p:nvPr/>
        </p:nvSpPr>
        <p:spPr>
          <a:xfrm>
            <a:off x="8329939" y="3162688"/>
            <a:ext cx="1984116" cy="1050007"/>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Securely provide access to information in Microsoft Graph through a function</a:t>
            </a:r>
          </a:p>
        </p:txBody>
      </p:sp>
      <p:sp>
        <p:nvSpPr>
          <p:cNvPr id="59" name="TextBox 58">
            <a:extLst>
              <a:ext uri="{FF2B5EF4-FFF2-40B4-BE49-F238E27FC236}">
                <a16:creationId xmlns:a16="http://schemas.microsoft.com/office/drawing/2014/main" id="{0087E411-51DD-4AFE-B11E-7D85209E1667}"/>
              </a:ext>
            </a:extLst>
          </p:cNvPr>
          <p:cNvSpPr txBox="1"/>
          <p:nvPr/>
        </p:nvSpPr>
        <p:spPr>
          <a:xfrm>
            <a:off x="8315772" y="4886566"/>
            <a:ext cx="1984116" cy="1050007"/>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Trigger a function from a real-time analytics pipeline in Stream Analytics</a:t>
            </a:r>
          </a:p>
        </p:txBody>
      </p:sp>
      <p:sp>
        <p:nvSpPr>
          <p:cNvPr id="60" name="TextBox 59">
            <a:extLst>
              <a:ext uri="{FF2B5EF4-FFF2-40B4-BE49-F238E27FC236}">
                <a16:creationId xmlns:a16="http://schemas.microsoft.com/office/drawing/2014/main" id="{96F8E2FD-1110-4817-910F-D8543CDE08E6}"/>
              </a:ext>
            </a:extLst>
          </p:cNvPr>
          <p:cNvSpPr txBox="1"/>
          <p:nvPr/>
        </p:nvSpPr>
        <p:spPr>
          <a:xfrm>
            <a:off x="2749804" y="1901936"/>
            <a:ext cx="1984116" cy="859920"/>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Develop functions locally on Linux, MacOS, Windows</a:t>
            </a:r>
          </a:p>
        </p:txBody>
      </p:sp>
      <p:sp>
        <p:nvSpPr>
          <p:cNvPr id="63" name="TextBox 62">
            <a:extLst>
              <a:ext uri="{FF2B5EF4-FFF2-40B4-BE49-F238E27FC236}">
                <a16:creationId xmlns:a16="http://schemas.microsoft.com/office/drawing/2014/main" id="{E137874E-F77B-44E7-AB72-4B7CC299E13C}"/>
              </a:ext>
            </a:extLst>
          </p:cNvPr>
          <p:cNvSpPr txBox="1"/>
          <p:nvPr/>
        </p:nvSpPr>
        <p:spPr>
          <a:xfrm>
            <a:off x="2749804" y="4581929"/>
            <a:ext cx="1984116" cy="859920"/>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Monitor serverless applications using Application Insights</a:t>
            </a:r>
          </a:p>
        </p:txBody>
      </p:sp>
      <p:pic>
        <p:nvPicPr>
          <p:cNvPr id="6" name="Graphic 5" descr="Star">
            <a:extLst>
              <a:ext uri="{FF2B5EF4-FFF2-40B4-BE49-F238E27FC236}">
                <a16:creationId xmlns:a16="http://schemas.microsoft.com/office/drawing/2014/main" id="{34EE2C3F-8C1E-4329-AF1F-706F0DB793D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49804" y="1457945"/>
            <a:ext cx="398089" cy="398089"/>
          </a:xfrm>
          <a:prstGeom prst="rect">
            <a:avLst/>
          </a:prstGeom>
        </p:spPr>
      </p:pic>
      <p:pic>
        <p:nvPicPr>
          <p:cNvPr id="64" name="Graphic 63" descr="Star">
            <a:extLst>
              <a:ext uri="{FF2B5EF4-FFF2-40B4-BE49-F238E27FC236}">
                <a16:creationId xmlns:a16="http://schemas.microsoft.com/office/drawing/2014/main" id="{21621CCC-746F-42F9-9EDF-090A057713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09109" y="4158641"/>
            <a:ext cx="398089" cy="398089"/>
          </a:xfrm>
          <a:prstGeom prst="rect">
            <a:avLst/>
          </a:prstGeom>
        </p:spPr>
      </p:pic>
      <p:pic>
        <p:nvPicPr>
          <p:cNvPr id="65" name="Graphic 64" descr="Star">
            <a:extLst>
              <a:ext uri="{FF2B5EF4-FFF2-40B4-BE49-F238E27FC236}">
                <a16:creationId xmlns:a16="http://schemas.microsoft.com/office/drawing/2014/main" id="{B173E468-3B3F-4F5C-838B-9227E95970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56402" y="1137963"/>
            <a:ext cx="398089" cy="398089"/>
          </a:xfrm>
          <a:prstGeom prst="rect">
            <a:avLst/>
          </a:prstGeom>
        </p:spPr>
      </p:pic>
      <p:pic>
        <p:nvPicPr>
          <p:cNvPr id="69" name="Graphic 68" descr="Star">
            <a:extLst>
              <a:ext uri="{FF2B5EF4-FFF2-40B4-BE49-F238E27FC236}">
                <a16:creationId xmlns:a16="http://schemas.microsoft.com/office/drawing/2014/main" id="{782715FF-3514-481D-A60F-11F8E18E863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56402" y="2819873"/>
            <a:ext cx="398089" cy="398089"/>
          </a:xfrm>
          <a:prstGeom prst="rect">
            <a:avLst/>
          </a:prstGeom>
        </p:spPr>
      </p:pic>
      <p:pic>
        <p:nvPicPr>
          <p:cNvPr id="70" name="Graphic 69" descr="Star">
            <a:extLst>
              <a:ext uri="{FF2B5EF4-FFF2-40B4-BE49-F238E27FC236}">
                <a16:creationId xmlns:a16="http://schemas.microsoft.com/office/drawing/2014/main" id="{3AC7D11A-B391-4C6E-8E5D-6D943FA6F39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56402" y="4555511"/>
            <a:ext cx="398089" cy="398089"/>
          </a:xfrm>
          <a:prstGeom prst="rect">
            <a:avLst/>
          </a:prstGeom>
        </p:spPr>
      </p:pic>
      <p:sp>
        <p:nvSpPr>
          <p:cNvPr id="39" name="Rectangle 38">
            <a:extLst>
              <a:ext uri="{FF2B5EF4-FFF2-40B4-BE49-F238E27FC236}">
                <a16:creationId xmlns:a16="http://schemas.microsoft.com/office/drawing/2014/main" id="{F3443C66-B673-44C7-9EFE-7548DDA24F5E}"/>
              </a:ext>
            </a:extLst>
          </p:cNvPr>
          <p:cNvSpPr/>
          <p:nvPr/>
        </p:nvSpPr>
        <p:spPr bwMode="auto">
          <a:xfrm>
            <a:off x="434378" y="3223857"/>
            <a:ext cx="2321081" cy="74392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06554" tIns="143366" rIns="179208" bIns="143366" numCol="1" spcCol="0" rtlCol="0" fromWordArt="0" anchor="ctr" anchorCtr="0" forceAA="0" compatLnSpc="1">
            <a:prstTxWarp prst="textNoShape">
              <a:avLst/>
            </a:prstTxWarp>
            <a:noAutofit/>
          </a:bodyPr>
          <a:lstStyle/>
          <a:p>
            <a:pPr defTabSz="913587" fontAlgn="base">
              <a:lnSpc>
                <a:spcPct val="90000"/>
              </a:lnSpc>
              <a:spcBef>
                <a:spcPct val="0"/>
              </a:spcBef>
              <a:spcAft>
                <a:spcPct val="0"/>
              </a:spcAft>
              <a:defRPr/>
            </a:pPr>
            <a:r>
              <a:rPr lang="en-US" sz="1567" kern="0">
                <a:gradFill>
                  <a:gsLst>
                    <a:gs pos="0">
                      <a:srgbClr val="FFFFFF"/>
                    </a:gs>
                    <a:gs pos="100000">
                      <a:srgbClr val="FFFFFF"/>
                    </a:gs>
                  </a:gsLst>
                  <a:lin ang="5400000" scaled="0"/>
                </a:gradFill>
                <a:latin typeface="Segoe UI"/>
                <a:cs typeface="Segoe UI" pitchFamily="34" charset="0"/>
              </a:rPr>
              <a:t>Durable Functions</a:t>
            </a:r>
          </a:p>
        </p:txBody>
      </p:sp>
      <p:sp>
        <p:nvSpPr>
          <p:cNvPr id="40" name="TextBox 39">
            <a:extLst>
              <a:ext uri="{FF2B5EF4-FFF2-40B4-BE49-F238E27FC236}">
                <a16:creationId xmlns:a16="http://schemas.microsoft.com/office/drawing/2014/main" id="{3AA296F0-7E41-44FB-81D9-BFBB9C83FF5C}"/>
              </a:ext>
            </a:extLst>
          </p:cNvPr>
          <p:cNvSpPr txBox="1"/>
          <p:nvPr/>
        </p:nvSpPr>
        <p:spPr>
          <a:xfrm>
            <a:off x="2902204" y="3165862"/>
            <a:ext cx="1984116" cy="669761"/>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Long running, </a:t>
            </a:r>
            <a:r>
              <a:rPr lang="en-US" sz="1372" err="1">
                <a:gradFill>
                  <a:gsLst>
                    <a:gs pos="2917">
                      <a:srgbClr val="353535"/>
                    </a:gs>
                    <a:gs pos="30000">
                      <a:srgbClr val="353535"/>
                    </a:gs>
                  </a:gsLst>
                  <a:lin ang="5400000" scaled="0"/>
                </a:gradFill>
                <a:latin typeface="Segoe UI Semilight"/>
              </a:rPr>
              <a:t>stateful</a:t>
            </a:r>
            <a:r>
              <a:rPr lang="en-US" sz="1372">
                <a:gradFill>
                  <a:gsLst>
                    <a:gs pos="2917">
                      <a:srgbClr val="353535"/>
                    </a:gs>
                    <a:gs pos="30000">
                      <a:srgbClr val="353535"/>
                    </a:gs>
                  </a:gsLst>
                  <a:lin ang="5400000" scaled="0"/>
                </a:gradFill>
                <a:latin typeface="Segoe UI Semilight"/>
              </a:rPr>
              <a:t> functions</a:t>
            </a:r>
          </a:p>
        </p:txBody>
      </p:sp>
      <p:pic>
        <p:nvPicPr>
          <p:cNvPr id="41" name="Graphic 40" descr="Star">
            <a:extLst>
              <a:ext uri="{FF2B5EF4-FFF2-40B4-BE49-F238E27FC236}">
                <a16:creationId xmlns:a16="http://schemas.microsoft.com/office/drawing/2014/main" id="{F78D4252-4A67-44EE-B775-7121662EC6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02204" y="2721871"/>
            <a:ext cx="398089" cy="398089"/>
          </a:xfrm>
          <a:prstGeom prst="rect">
            <a:avLst/>
          </a:prstGeom>
        </p:spPr>
      </p:pic>
    </p:spTree>
    <p:extLst>
      <p:ext uri="{BB962C8B-B14F-4D97-AF65-F5344CB8AC3E}">
        <p14:creationId xmlns:p14="http://schemas.microsoft.com/office/powerpoint/2010/main" val="3989928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bwMode="auto">
          <a:xfrm>
            <a:off x="88" y="537"/>
            <a:ext cx="4228388"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p:cNvSpPr>
            <a:spLocks noGrp="1"/>
          </p:cNvSpPr>
          <p:nvPr>
            <p:ph type="title"/>
          </p:nvPr>
        </p:nvSpPr>
        <p:spPr>
          <a:xfrm>
            <a:off x="269323" y="537"/>
            <a:ext cx="3585647" cy="6856930"/>
          </a:xfrm>
        </p:spPr>
        <p:txBody>
          <a:bodyPr anchor="ctr" anchorCtr="0"/>
          <a:lstStyle/>
          <a:p>
            <a:r>
              <a:rPr lang="en-NZ">
                <a:gradFill>
                  <a:gsLst>
                    <a:gs pos="1250">
                      <a:schemeClr val="bg1"/>
                    </a:gs>
                    <a:gs pos="100000">
                      <a:schemeClr val="bg1"/>
                    </a:gs>
                  </a:gsLst>
                  <a:lin ang="5400000" scaled="0"/>
                </a:gradFill>
              </a:rPr>
              <a:t>Logic Apps connects everything</a:t>
            </a:r>
          </a:p>
        </p:txBody>
      </p:sp>
      <p:grpSp>
        <p:nvGrpSpPr>
          <p:cNvPr id="11" name="Group 10"/>
          <p:cNvGrpSpPr/>
          <p:nvPr/>
        </p:nvGrpSpPr>
        <p:grpSpPr>
          <a:xfrm>
            <a:off x="5429842" y="2722858"/>
            <a:ext cx="5959952" cy="3616964"/>
            <a:chOff x="5361534" y="2697337"/>
            <a:chExt cx="6267340" cy="3719324"/>
          </a:xfrm>
        </p:grpSpPr>
        <p:cxnSp>
          <p:nvCxnSpPr>
            <p:cNvPr id="76" name="Straight Connector 75"/>
            <p:cNvCxnSpPr/>
            <p:nvPr/>
          </p:nvCxnSpPr>
          <p:spPr>
            <a:xfrm flipV="1">
              <a:off x="8466561" y="2697337"/>
              <a:ext cx="0" cy="782505"/>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7698276" y="3664846"/>
              <a:ext cx="1659168" cy="885196"/>
              <a:chOff x="7649759" y="3473718"/>
              <a:chExt cx="1692678" cy="903076"/>
            </a:xfrm>
          </p:grpSpPr>
          <p:sp>
            <p:nvSpPr>
              <p:cNvPr id="124" name="TextBox 123"/>
              <p:cNvSpPr txBox="1"/>
              <p:nvPr/>
            </p:nvSpPr>
            <p:spPr>
              <a:xfrm>
                <a:off x="7649759" y="3978710"/>
                <a:ext cx="1692678" cy="398084"/>
              </a:xfrm>
              <a:prstGeom prst="rect">
                <a:avLst/>
              </a:prstGeom>
              <a:noFill/>
            </p:spPr>
            <p:txBody>
              <a:bodyPr wrap="square" lIns="0" tIns="0" rIns="0" bIns="0" rtlCol="0">
                <a:spAutoFit/>
              </a:bodyPr>
              <a:lstStyle/>
              <a:p>
                <a:pPr algn="ctr" defTabSz="896167">
                  <a:lnSpc>
                    <a:spcPct val="90000"/>
                  </a:lnSpc>
                  <a:spcAft>
                    <a:spcPts val="588"/>
                  </a:spcAft>
                  <a:defRPr/>
                </a:pPr>
                <a:r>
                  <a:rPr lang="en-US" sz="1370" kern="0">
                    <a:gradFill>
                      <a:gsLst>
                        <a:gs pos="2917">
                          <a:srgbClr val="D2D2D2">
                            <a:lumMod val="50000"/>
                          </a:srgbClr>
                        </a:gs>
                        <a:gs pos="30000">
                          <a:srgbClr val="D2D2D2">
                            <a:lumMod val="50000"/>
                          </a:srgbClr>
                        </a:gs>
                      </a:gsLst>
                      <a:lin ang="5400000" scaled="0"/>
                    </a:gradFill>
                    <a:latin typeface="Segoe UI"/>
                  </a:rPr>
                  <a:t>On-premises data gateway</a:t>
                </a:r>
              </a:p>
            </p:txBody>
          </p:sp>
          <p:grpSp>
            <p:nvGrpSpPr>
              <p:cNvPr id="126" name="Group 125"/>
              <p:cNvGrpSpPr/>
              <p:nvPr/>
            </p:nvGrpSpPr>
            <p:grpSpPr>
              <a:xfrm>
                <a:off x="8179408" y="3473718"/>
                <a:ext cx="556534" cy="447498"/>
                <a:chOff x="8100034" y="3465305"/>
                <a:chExt cx="556534" cy="447498"/>
              </a:xfrm>
            </p:grpSpPr>
            <p:sp>
              <p:nvSpPr>
                <p:cNvPr id="127" name="Freeform 128"/>
                <p:cNvSpPr>
                  <a:spLocks noChangeAspect="1"/>
                </p:cNvSpPr>
                <p:nvPr/>
              </p:nvSpPr>
              <p:spPr bwMode="white">
                <a:xfrm>
                  <a:off x="8100034" y="3465305"/>
                  <a:ext cx="556534" cy="3074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34925">
                  <a:solidFill>
                    <a:schemeClr val="accent1"/>
                  </a:solidFill>
                </a:ln>
                <a:extLst/>
              </p:spPr>
              <p:txBody>
                <a:bodyPr vert="horz" wrap="square" lIns="89616" tIns="44807" rIns="89616" bIns="44807" numCol="1" anchor="t" anchorCtr="0" compatLnSpc="1">
                  <a:prstTxWarp prst="textNoShape">
                    <a:avLst/>
                  </a:prstTxWarp>
                </a:bodyPr>
                <a:lstStyle/>
                <a:p>
                  <a:pPr defTabSz="896130">
                    <a:defRPr/>
                  </a:pPr>
                  <a:endParaRPr lang="en-US" sz="1766" kern="0">
                    <a:solidFill>
                      <a:srgbClr val="FFFFFF"/>
                    </a:solidFill>
                    <a:latin typeface="Segoe UI"/>
                  </a:endParaRPr>
                </a:p>
              </p:txBody>
            </p:sp>
            <p:sp>
              <p:nvSpPr>
                <p:cNvPr id="128" name="Rectangle 127"/>
                <p:cNvSpPr/>
                <p:nvPr/>
              </p:nvSpPr>
              <p:spPr bwMode="auto">
                <a:xfrm>
                  <a:off x="8371887" y="3733781"/>
                  <a:ext cx="83932" cy="762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1" tIns="143385" rIns="179231" bIns="143385" numCol="1" spcCol="0" rtlCol="0" fromWordArt="0" anchor="t" anchorCtr="0" forceAA="0" compatLnSpc="1">
                  <a:prstTxWarp prst="textNoShape">
                    <a:avLst/>
                  </a:prstTxWarp>
                  <a:noAutofit/>
                </a:bodyPr>
                <a:lstStyle/>
                <a:p>
                  <a:pPr algn="ctr" defTabSz="913878"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29" name="Straight Arrow Connector 128"/>
                <p:cNvCxnSpPr/>
                <p:nvPr/>
              </p:nvCxnSpPr>
              <p:spPr>
                <a:xfrm>
                  <a:off x="8378495" y="3632682"/>
                  <a:ext cx="0" cy="280121"/>
                </a:xfrm>
                <a:prstGeom prst="straightConnector1">
                  <a:avLst/>
                </a:prstGeom>
                <a:ln w="41275">
                  <a:solidFill>
                    <a:schemeClr val="accent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grpSp>
        <p:grpSp>
          <p:nvGrpSpPr>
            <p:cNvPr id="25" name="Group 24"/>
            <p:cNvGrpSpPr/>
            <p:nvPr/>
          </p:nvGrpSpPr>
          <p:grpSpPr>
            <a:xfrm>
              <a:off x="5361534" y="4629353"/>
              <a:ext cx="6267340" cy="1787308"/>
              <a:chOff x="5608637" y="4721857"/>
              <a:chExt cx="6393920" cy="1823405"/>
            </a:xfrm>
          </p:grpSpPr>
          <p:sp>
            <p:nvSpPr>
              <p:cNvPr id="22" name="TextBox 21"/>
              <p:cNvSpPr txBox="1"/>
              <p:nvPr/>
            </p:nvSpPr>
            <p:spPr>
              <a:xfrm>
                <a:off x="10693371" y="6175409"/>
                <a:ext cx="461714" cy="290587"/>
              </a:xfrm>
              <a:prstGeom prst="rect">
                <a:avLst/>
              </a:prstGeom>
              <a:noFill/>
            </p:spPr>
            <p:txBody>
              <a:bodyPr wrap="square" lIns="0" tIns="0" rIns="0" bIns="0" rtlCol="0">
                <a:spAutoFit/>
              </a:bodyPr>
              <a:lstStyle/>
              <a:p>
                <a:pPr defTabSz="896167">
                  <a:lnSpc>
                    <a:spcPct val="90000"/>
                  </a:lnSpc>
                  <a:spcAft>
                    <a:spcPts val="588"/>
                  </a:spcAft>
                  <a:defRPr/>
                </a:pPr>
                <a:r>
                  <a:rPr lang="en-US" sz="981" kern="0">
                    <a:gradFill>
                      <a:gsLst>
                        <a:gs pos="2917">
                          <a:srgbClr val="D2D2D2">
                            <a:lumMod val="50000"/>
                          </a:srgbClr>
                        </a:gs>
                        <a:gs pos="30000">
                          <a:srgbClr val="D2D2D2">
                            <a:lumMod val="50000"/>
                          </a:srgbClr>
                        </a:gs>
                      </a:gsLst>
                      <a:lin ang="5400000" scaled="0"/>
                    </a:gradFill>
                    <a:latin typeface="Segoe UI"/>
                  </a:rPr>
                  <a:t>BizTalk</a:t>
                </a:r>
                <a:br>
                  <a:rPr lang="en-US" sz="981" kern="0">
                    <a:gradFill>
                      <a:gsLst>
                        <a:gs pos="2917">
                          <a:srgbClr val="D2D2D2">
                            <a:lumMod val="50000"/>
                          </a:srgbClr>
                        </a:gs>
                        <a:gs pos="30000">
                          <a:srgbClr val="D2D2D2">
                            <a:lumMod val="50000"/>
                          </a:srgbClr>
                        </a:gs>
                      </a:gsLst>
                      <a:lin ang="5400000" scaled="0"/>
                    </a:gradFill>
                    <a:latin typeface="Segoe UI"/>
                  </a:rPr>
                </a:br>
                <a:r>
                  <a:rPr lang="en-US" sz="981" kern="0">
                    <a:gradFill>
                      <a:gsLst>
                        <a:gs pos="2917">
                          <a:srgbClr val="D2D2D2">
                            <a:lumMod val="50000"/>
                          </a:srgbClr>
                        </a:gs>
                        <a:gs pos="30000">
                          <a:srgbClr val="D2D2D2">
                            <a:lumMod val="50000"/>
                          </a:srgbClr>
                        </a:gs>
                      </a:gsLst>
                      <a:lin ang="5400000" scaled="0"/>
                    </a:gradFill>
                    <a:latin typeface="Segoe UI"/>
                  </a:rPr>
                  <a:t>server</a:t>
                </a:r>
              </a:p>
            </p:txBody>
          </p:sp>
          <p:grpSp>
            <p:nvGrpSpPr>
              <p:cNvPr id="23" name="Group 22"/>
              <p:cNvGrpSpPr/>
              <p:nvPr/>
            </p:nvGrpSpPr>
            <p:grpSpPr>
              <a:xfrm>
                <a:off x="5608637" y="4721857"/>
                <a:ext cx="6393920" cy="1823405"/>
                <a:chOff x="5608637" y="4721857"/>
                <a:chExt cx="6393920" cy="1823405"/>
              </a:xfrm>
            </p:grpSpPr>
            <p:grpSp>
              <p:nvGrpSpPr>
                <p:cNvPr id="162" name="Group 161"/>
                <p:cNvGrpSpPr/>
                <p:nvPr/>
              </p:nvGrpSpPr>
              <p:grpSpPr>
                <a:xfrm>
                  <a:off x="6388013" y="4721857"/>
                  <a:ext cx="4529138" cy="857826"/>
                  <a:chOff x="6184899" y="4457700"/>
                  <a:chExt cx="4529138" cy="857826"/>
                </a:xfrm>
              </p:grpSpPr>
              <p:cxnSp>
                <p:nvCxnSpPr>
                  <p:cNvPr id="14" name="Straight Connector 13"/>
                  <p:cNvCxnSpPr/>
                  <p:nvPr/>
                </p:nvCxnSpPr>
                <p:spPr>
                  <a:xfrm flipV="1">
                    <a:off x="8605923" y="4457700"/>
                    <a:ext cx="0" cy="857826"/>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184899" y="4678362"/>
                    <a:ext cx="2329949"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97599"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386723"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705875" y="4675445"/>
                    <a:ext cx="0" cy="64008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40231" y="4678362"/>
                    <a:ext cx="2273806"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608637" y="5585457"/>
                  <a:ext cx="6393920" cy="959805"/>
                  <a:chOff x="5608637" y="5585457"/>
                  <a:chExt cx="6393920" cy="959805"/>
                </a:xfrm>
              </p:grpSpPr>
              <p:grpSp>
                <p:nvGrpSpPr>
                  <p:cNvPr id="163" name="Group 162"/>
                  <p:cNvGrpSpPr/>
                  <p:nvPr/>
                </p:nvGrpSpPr>
                <p:grpSpPr>
                  <a:xfrm>
                    <a:off x="5608637" y="5585457"/>
                    <a:ext cx="6393920" cy="959805"/>
                    <a:chOff x="5405523" y="5321300"/>
                    <a:chExt cx="6393920" cy="959805"/>
                  </a:xfrm>
                </p:grpSpPr>
                <p:sp>
                  <p:nvSpPr>
                    <p:cNvPr id="18" name="Freeform 5"/>
                    <p:cNvSpPr>
                      <a:spLocks noChangeAspect="1" noEditPoints="1"/>
                    </p:cNvSpPr>
                    <p:nvPr/>
                  </p:nvSpPr>
                  <p:spPr bwMode="black">
                    <a:xfrm>
                      <a:off x="5405523" y="5495294"/>
                      <a:ext cx="1259212" cy="252411"/>
                    </a:xfrm>
                    <a:custGeom>
                      <a:avLst/>
                      <a:gdLst>
                        <a:gd name="T0" fmla="*/ 437 w 1686"/>
                        <a:gd name="T1" fmla="*/ 261 h 336"/>
                        <a:gd name="T2" fmla="*/ 516 w 1686"/>
                        <a:gd name="T3" fmla="*/ 200 h 336"/>
                        <a:gd name="T4" fmla="*/ 501 w 1686"/>
                        <a:gd name="T5" fmla="*/ 64 h 336"/>
                        <a:gd name="T6" fmla="*/ 462 w 1686"/>
                        <a:gd name="T7" fmla="*/ 116 h 336"/>
                        <a:gd name="T8" fmla="*/ 549 w 1686"/>
                        <a:gd name="T9" fmla="*/ 218 h 336"/>
                        <a:gd name="T10" fmla="*/ 613 w 1686"/>
                        <a:gd name="T11" fmla="*/ 155 h 336"/>
                        <a:gd name="T12" fmla="*/ 602 w 1686"/>
                        <a:gd name="T13" fmla="*/ 56 h 336"/>
                        <a:gd name="T14" fmla="*/ 698 w 1686"/>
                        <a:gd name="T15" fmla="*/ 269 h 336"/>
                        <a:gd name="T16" fmla="*/ 768 w 1686"/>
                        <a:gd name="T17" fmla="*/ 273 h 336"/>
                        <a:gd name="T18" fmla="*/ 783 w 1686"/>
                        <a:gd name="T19" fmla="*/ 142 h 336"/>
                        <a:gd name="T20" fmla="*/ 836 w 1686"/>
                        <a:gd name="T21" fmla="*/ 176 h 336"/>
                        <a:gd name="T22" fmla="*/ 745 w 1686"/>
                        <a:gd name="T23" fmla="*/ 229 h 336"/>
                        <a:gd name="T24" fmla="*/ 813 w 1686"/>
                        <a:gd name="T25" fmla="*/ 196 h 336"/>
                        <a:gd name="T26" fmla="*/ 894 w 1686"/>
                        <a:gd name="T27" fmla="*/ 269 h 336"/>
                        <a:gd name="T28" fmla="*/ 895 w 1686"/>
                        <a:gd name="T29" fmla="*/ 155 h 336"/>
                        <a:gd name="T30" fmla="*/ 1075 w 1686"/>
                        <a:gd name="T31" fmla="*/ 203 h 336"/>
                        <a:gd name="T32" fmla="*/ 1064 w 1686"/>
                        <a:gd name="T33" fmla="*/ 259 h 336"/>
                        <a:gd name="T34" fmla="*/ 982 w 1686"/>
                        <a:gd name="T35" fmla="*/ 132 h 336"/>
                        <a:gd name="T36" fmla="*/ 1051 w 1686"/>
                        <a:gd name="T37" fmla="*/ 184 h 336"/>
                        <a:gd name="T38" fmla="*/ 1051 w 1686"/>
                        <a:gd name="T39" fmla="*/ 184 h 336"/>
                        <a:gd name="T40" fmla="*/ 1127 w 1686"/>
                        <a:gd name="T41" fmla="*/ 269 h 336"/>
                        <a:gd name="T42" fmla="*/ 1227 w 1686"/>
                        <a:gd name="T43" fmla="*/ 128 h 336"/>
                        <a:gd name="T44" fmla="*/ 1152 w 1686"/>
                        <a:gd name="T45" fmla="*/ 172 h 336"/>
                        <a:gd name="T46" fmla="*/ 1302 w 1686"/>
                        <a:gd name="T47" fmla="*/ 273 h 336"/>
                        <a:gd name="T48" fmla="*/ 1356 w 1686"/>
                        <a:gd name="T49" fmla="*/ 142 h 336"/>
                        <a:gd name="T50" fmla="*/ 1269 w 1686"/>
                        <a:gd name="T51" fmla="*/ 156 h 336"/>
                        <a:gd name="T52" fmla="*/ 1351 w 1686"/>
                        <a:gd name="T53" fmla="*/ 198 h 336"/>
                        <a:gd name="T54" fmla="*/ 1399 w 1686"/>
                        <a:gd name="T55" fmla="*/ 74 h 336"/>
                        <a:gd name="T56" fmla="*/ 1425 w 1686"/>
                        <a:gd name="T57" fmla="*/ 269 h 336"/>
                        <a:gd name="T58" fmla="*/ 1584 w 1686"/>
                        <a:gd name="T59" fmla="*/ 269 h 336"/>
                        <a:gd name="T60" fmla="*/ 1487 w 1686"/>
                        <a:gd name="T61" fmla="*/ 187 h 336"/>
                        <a:gd name="T62" fmla="*/ 1487 w 1686"/>
                        <a:gd name="T63" fmla="*/ 149 h 336"/>
                        <a:gd name="T64" fmla="*/ 1584 w 1686"/>
                        <a:gd name="T65" fmla="*/ 269 h 336"/>
                        <a:gd name="T66" fmla="*/ 1602 w 1686"/>
                        <a:gd name="T67" fmla="*/ 145 h 336"/>
                        <a:gd name="T68" fmla="*/ 1650 w 1686"/>
                        <a:gd name="T69" fmla="*/ 125 h 336"/>
                        <a:gd name="T70" fmla="*/ 1655 w 1686"/>
                        <a:gd name="T71" fmla="*/ 247 h 336"/>
                        <a:gd name="T72" fmla="*/ 0 w 1686"/>
                        <a:gd name="T73" fmla="*/ 301 h 336"/>
                        <a:gd name="T74" fmla="*/ 85 w 1686"/>
                        <a:gd name="T75" fmla="*/ 99 h 336"/>
                        <a:gd name="T76" fmla="*/ 58 w 1686"/>
                        <a:gd name="T77" fmla="*/ 123 h 336"/>
                        <a:gd name="T78" fmla="*/ 68 w 1686"/>
                        <a:gd name="T79" fmla="*/ 170 h 336"/>
                        <a:gd name="T80" fmla="*/ 93 w 1686"/>
                        <a:gd name="T81" fmla="*/ 189 h 336"/>
                        <a:gd name="T82" fmla="*/ 98 w 1686"/>
                        <a:gd name="T83" fmla="*/ 204 h 336"/>
                        <a:gd name="T84" fmla="*/ 90 w 1686"/>
                        <a:gd name="T85" fmla="*/ 214 h 336"/>
                        <a:gd name="T86" fmla="*/ 62 w 1686"/>
                        <a:gd name="T87" fmla="*/ 206 h 336"/>
                        <a:gd name="T88" fmla="*/ 74 w 1686"/>
                        <a:gd name="T89" fmla="*/ 238 h 336"/>
                        <a:gd name="T90" fmla="*/ 115 w 1686"/>
                        <a:gd name="T91" fmla="*/ 227 h 336"/>
                        <a:gd name="T92" fmla="*/ 124 w 1686"/>
                        <a:gd name="T93" fmla="*/ 192 h 336"/>
                        <a:gd name="T94" fmla="*/ 108 w 1686"/>
                        <a:gd name="T95" fmla="*/ 165 h 336"/>
                        <a:gd name="T96" fmla="*/ 85 w 1686"/>
                        <a:gd name="T97" fmla="*/ 149 h 336"/>
                        <a:gd name="T98" fmla="*/ 79 w 1686"/>
                        <a:gd name="T99" fmla="*/ 136 h 336"/>
                        <a:gd name="T100" fmla="*/ 86 w 1686"/>
                        <a:gd name="T101" fmla="*/ 124 h 336"/>
                        <a:gd name="T102" fmla="*/ 107 w 1686"/>
                        <a:gd name="T103" fmla="*/ 124 h 336"/>
                        <a:gd name="T104" fmla="*/ 107 w 1686"/>
                        <a:gd name="T105" fmla="*/ 98 h 336"/>
                        <a:gd name="T106" fmla="*/ 270 w 1686"/>
                        <a:gd name="T107" fmla="*/ 86 h 336"/>
                        <a:gd name="T108" fmla="*/ 238 w 1686"/>
                        <a:gd name="T109" fmla="*/ 113 h 336"/>
                        <a:gd name="T110" fmla="*/ 262 w 1686"/>
                        <a:gd name="T111" fmla="*/ 235 h 336"/>
                        <a:gd name="T112" fmla="*/ 270 w 1686"/>
                        <a:gd name="T113" fmla="*/ 257 h 336"/>
                        <a:gd name="T114" fmla="*/ 324 w 1686"/>
                        <a:gd name="T115" fmla="*/ 1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6" h="336">
                          <a:moveTo>
                            <a:pt x="549" y="218"/>
                          </a:moveTo>
                          <a:cubicBezTo>
                            <a:pt x="549" y="235"/>
                            <a:pt x="543" y="249"/>
                            <a:pt x="531" y="258"/>
                          </a:cubicBezTo>
                          <a:cubicBezTo>
                            <a:pt x="519" y="268"/>
                            <a:pt x="503" y="273"/>
                            <a:pt x="482" y="273"/>
                          </a:cubicBezTo>
                          <a:cubicBezTo>
                            <a:pt x="475" y="273"/>
                            <a:pt x="466" y="272"/>
                            <a:pt x="457" y="269"/>
                          </a:cubicBezTo>
                          <a:cubicBezTo>
                            <a:pt x="447" y="267"/>
                            <a:pt x="441" y="264"/>
                            <a:pt x="437" y="261"/>
                          </a:cubicBezTo>
                          <a:cubicBezTo>
                            <a:pt x="437" y="233"/>
                            <a:pt x="437" y="233"/>
                            <a:pt x="437" y="233"/>
                          </a:cubicBezTo>
                          <a:cubicBezTo>
                            <a:pt x="442" y="238"/>
                            <a:pt x="450" y="243"/>
                            <a:pt x="459" y="246"/>
                          </a:cubicBezTo>
                          <a:cubicBezTo>
                            <a:pt x="469" y="250"/>
                            <a:pt x="477" y="251"/>
                            <a:pt x="485" y="251"/>
                          </a:cubicBezTo>
                          <a:cubicBezTo>
                            <a:pt x="511" y="251"/>
                            <a:pt x="524" y="241"/>
                            <a:pt x="524" y="221"/>
                          </a:cubicBezTo>
                          <a:cubicBezTo>
                            <a:pt x="524" y="213"/>
                            <a:pt x="521" y="206"/>
                            <a:pt x="516" y="200"/>
                          </a:cubicBezTo>
                          <a:cubicBezTo>
                            <a:pt x="510" y="193"/>
                            <a:pt x="499" y="186"/>
                            <a:pt x="482" y="176"/>
                          </a:cubicBezTo>
                          <a:cubicBezTo>
                            <a:pt x="465" y="166"/>
                            <a:pt x="454" y="157"/>
                            <a:pt x="447" y="149"/>
                          </a:cubicBezTo>
                          <a:cubicBezTo>
                            <a:pt x="440" y="141"/>
                            <a:pt x="437" y="130"/>
                            <a:pt x="437" y="118"/>
                          </a:cubicBezTo>
                          <a:cubicBezTo>
                            <a:pt x="437" y="102"/>
                            <a:pt x="443" y="89"/>
                            <a:pt x="455" y="79"/>
                          </a:cubicBezTo>
                          <a:cubicBezTo>
                            <a:pt x="467" y="69"/>
                            <a:pt x="482" y="64"/>
                            <a:pt x="501" y="64"/>
                          </a:cubicBezTo>
                          <a:cubicBezTo>
                            <a:pt x="519" y="64"/>
                            <a:pt x="532" y="67"/>
                            <a:pt x="541" y="71"/>
                          </a:cubicBezTo>
                          <a:cubicBezTo>
                            <a:pt x="541" y="98"/>
                            <a:pt x="541" y="98"/>
                            <a:pt x="541" y="98"/>
                          </a:cubicBezTo>
                          <a:cubicBezTo>
                            <a:pt x="530" y="90"/>
                            <a:pt x="517" y="86"/>
                            <a:pt x="500" y="86"/>
                          </a:cubicBezTo>
                          <a:cubicBezTo>
                            <a:pt x="489" y="86"/>
                            <a:pt x="479" y="88"/>
                            <a:pt x="472" y="94"/>
                          </a:cubicBezTo>
                          <a:cubicBezTo>
                            <a:pt x="465" y="99"/>
                            <a:pt x="462" y="107"/>
                            <a:pt x="462" y="116"/>
                          </a:cubicBezTo>
                          <a:cubicBezTo>
                            <a:pt x="462" y="123"/>
                            <a:pt x="463" y="128"/>
                            <a:pt x="465" y="132"/>
                          </a:cubicBezTo>
                          <a:cubicBezTo>
                            <a:pt x="467" y="136"/>
                            <a:pt x="471" y="140"/>
                            <a:pt x="476" y="144"/>
                          </a:cubicBezTo>
                          <a:cubicBezTo>
                            <a:pt x="481" y="148"/>
                            <a:pt x="489" y="153"/>
                            <a:pt x="501" y="160"/>
                          </a:cubicBezTo>
                          <a:cubicBezTo>
                            <a:pt x="519" y="170"/>
                            <a:pt x="531" y="179"/>
                            <a:pt x="538" y="188"/>
                          </a:cubicBezTo>
                          <a:cubicBezTo>
                            <a:pt x="546" y="197"/>
                            <a:pt x="549" y="207"/>
                            <a:pt x="549" y="218"/>
                          </a:cubicBezTo>
                          <a:close/>
                          <a:moveTo>
                            <a:pt x="698" y="269"/>
                          </a:moveTo>
                          <a:cubicBezTo>
                            <a:pt x="675" y="269"/>
                            <a:pt x="675" y="269"/>
                            <a:pt x="675" y="269"/>
                          </a:cubicBezTo>
                          <a:cubicBezTo>
                            <a:pt x="675" y="186"/>
                            <a:pt x="675" y="186"/>
                            <a:pt x="675" y="186"/>
                          </a:cubicBezTo>
                          <a:cubicBezTo>
                            <a:pt x="675" y="156"/>
                            <a:pt x="664" y="142"/>
                            <a:pt x="641" y="142"/>
                          </a:cubicBezTo>
                          <a:cubicBezTo>
                            <a:pt x="630" y="142"/>
                            <a:pt x="620" y="146"/>
                            <a:pt x="613" y="155"/>
                          </a:cubicBezTo>
                          <a:cubicBezTo>
                            <a:pt x="605" y="163"/>
                            <a:pt x="602" y="174"/>
                            <a:pt x="602" y="188"/>
                          </a:cubicBezTo>
                          <a:cubicBezTo>
                            <a:pt x="602" y="269"/>
                            <a:pt x="602" y="269"/>
                            <a:pt x="602" y="269"/>
                          </a:cubicBezTo>
                          <a:cubicBezTo>
                            <a:pt x="578" y="269"/>
                            <a:pt x="578" y="269"/>
                            <a:pt x="578" y="269"/>
                          </a:cubicBezTo>
                          <a:cubicBezTo>
                            <a:pt x="578" y="56"/>
                            <a:pt x="578" y="56"/>
                            <a:pt x="578" y="56"/>
                          </a:cubicBezTo>
                          <a:cubicBezTo>
                            <a:pt x="602" y="56"/>
                            <a:pt x="602" y="56"/>
                            <a:pt x="602" y="56"/>
                          </a:cubicBezTo>
                          <a:cubicBezTo>
                            <a:pt x="602" y="149"/>
                            <a:pt x="602" y="149"/>
                            <a:pt x="602" y="149"/>
                          </a:cubicBezTo>
                          <a:cubicBezTo>
                            <a:pt x="602" y="149"/>
                            <a:pt x="602" y="149"/>
                            <a:pt x="602" y="149"/>
                          </a:cubicBezTo>
                          <a:cubicBezTo>
                            <a:pt x="613" y="131"/>
                            <a:pt x="629" y="122"/>
                            <a:pt x="649" y="122"/>
                          </a:cubicBezTo>
                          <a:cubicBezTo>
                            <a:pt x="682" y="122"/>
                            <a:pt x="698" y="141"/>
                            <a:pt x="698" y="181"/>
                          </a:cubicBezTo>
                          <a:lnTo>
                            <a:pt x="698" y="269"/>
                          </a:lnTo>
                          <a:close/>
                          <a:moveTo>
                            <a:pt x="836" y="269"/>
                          </a:moveTo>
                          <a:cubicBezTo>
                            <a:pt x="813" y="269"/>
                            <a:pt x="813" y="269"/>
                            <a:pt x="813" y="269"/>
                          </a:cubicBezTo>
                          <a:cubicBezTo>
                            <a:pt x="813" y="247"/>
                            <a:pt x="813" y="247"/>
                            <a:pt x="813" y="247"/>
                          </a:cubicBezTo>
                          <a:cubicBezTo>
                            <a:pt x="812" y="247"/>
                            <a:pt x="812" y="247"/>
                            <a:pt x="812" y="247"/>
                          </a:cubicBezTo>
                          <a:cubicBezTo>
                            <a:pt x="802" y="264"/>
                            <a:pt x="787" y="273"/>
                            <a:pt x="768" y="273"/>
                          </a:cubicBezTo>
                          <a:cubicBezTo>
                            <a:pt x="754" y="273"/>
                            <a:pt x="743" y="269"/>
                            <a:pt x="734" y="262"/>
                          </a:cubicBezTo>
                          <a:cubicBezTo>
                            <a:pt x="726" y="254"/>
                            <a:pt x="722" y="244"/>
                            <a:pt x="722" y="231"/>
                          </a:cubicBezTo>
                          <a:cubicBezTo>
                            <a:pt x="722" y="204"/>
                            <a:pt x="738" y="189"/>
                            <a:pt x="769" y="184"/>
                          </a:cubicBezTo>
                          <a:cubicBezTo>
                            <a:pt x="813" y="178"/>
                            <a:pt x="813" y="178"/>
                            <a:pt x="813" y="178"/>
                          </a:cubicBezTo>
                          <a:cubicBezTo>
                            <a:pt x="813" y="154"/>
                            <a:pt x="803" y="142"/>
                            <a:pt x="783" y="142"/>
                          </a:cubicBezTo>
                          <a:cubicBezTo>
                            <a:pt x="766" y="142"/>
                            <a:pt x="750" y="147"/>
                            <a:pt x="736" y="159"/>
                          </a:cubicBezTo>
                          <a:cubicBezTo>
                            <a:pt x="736" y="135"/>
                            <a:pt x="736" y="135"/>
                            <a:pt x="736" y="135"/>
                          </a:cubicBezTo>
                          <a:cubicBezTo>
                            <a:pt x="740" y="132"/>
                            <a:pt x="747" y="129"/>
                            <a:pt x="758" y="126"/>
                          </a:cubicBezTo>
                          <a:cubicBezTo>
                            <a:pt x="768" y="123"/>
                            <a:pt x="777" y="122"/>
                            <a:pt x="785" y="122"/>
                          </a:cubicBezTo>
                          <a:cubicBezTo>
                            <a:pt x="819" y="122"/>
                            <a:pt x="836" y="140"/>
                            <a:pt x="836" y="176"/>
                          </a:cubicBezTo>
                          <a:lnTo>
                            <a:pt x="836" y="269"/>
                          </a:lnTo>
                          <a:close/>
                          <a:moveTo>
                            <a:pt x="813" y="196"/>
                          </a:moveTo>
                          <a:cubicBezTo>
                            <a:pt x="778" y="201"/>
                            <a:pt x="778" y="201"/>
                            <a:pt x="778" y="201"/>
                          </a:cubicBezTo>
                          <a:cubicBezTo>
                            <a:pt x="766" y="203"/>
                            <a:pt x="757" y="206"/>
                            <a:pt x="753" y="210"/>
                          </a:cubicBezTo>
                          <a:cubicBezTo>
                            <a:pt x="748" y="214"/>
                            <a:pt x="745" y="220"/>
                            <a:pt x="745" y="229"/>
                          </a:cubicBezTo>
                          <a:cubicBezTo>
                            <a:pt x="745" y="236"/>
                            <a:pt x="748" y="242"/>
                            <a:pt x="753" y="247"/>
                          </a:cubicBezTo>
                          <a:cubicBezTo>
                            <a:pt x="758" y="251"/>
                            <a:pt x="765" y="253"/>
                            <a:pt x="773" y="253"/>
                          </a:cubicBezTo>
                          <a:cubicBezTo>
                            <a:pt x="784" y="253"/>
                            <a:pt x="794" y="249"/>
                            <a:pt x="801" y="241"/>
                          </a:cubicBezTo>
                          <a:cubicBezTo>
                            <a:pt x="809" y="233"/>
                            <a:pt x="813" y="223"/>
                            <a:pt x="813" y="211"/>
                          </a:cubicBezTo>
                          <a:lnTo>
                            <a:pt x="813" y="196"/>
                          </a:lnTo>
                          <a:close/>
                          <a:moveTo>
                            <a:pt x="946" y="149"/>
                          </a:moveTo>
                          <a:cubicBezTo>
                            <a:pt x="942" y="146"/>
                            <a:pt x="936" y="144"/>
                            <a:pt x="929" y="144"/>
                          </a:cubicBezTo>
                          <a:cubicBezTo>
                            <a:pt x="919" y="144"/>
                            <a:pt x="910" y="149"/>
                            <a:pt x="904" y="158"/>
                          </a:cubicBezTo>
                          <a:cubicBezTo>
                            <a:pt x="898" y="168"/>
                            <a:pt x="894" y="181"/>
                            <a:pt x="894" y="196"/>
                          </a:cubicBezTo>
                          <a:cubicBezTo>
                            <a:pt x="894" y="269"/>
                            <a:pt x="894" y="269"/>
                            <a:pt x="894" y="269"/>
                          </a:cubicBezTo>
                          <a:cubicBezTo>
                            <a:pt x="871" y="269"/>
                            <a:pt x="871" y="269"/>
                            <a:pt x="871" y="269"/>
                          </a:cubicBezTo>
                          <a:cubicBezTo>
                            <a:pt x="871" y="125"/>
                            <a:pt x="871" y="125"/>
                            <a:pt x="871" y="125"/>
                          </a:cubicBezTo>
                          <a:cubicBezTo>
                            <a:pt x="894" y="125"/>
                            <a:pt x="894" y="125"/>
                            <a:pt x="894" y="125"/>
                          </a:cubicBezTo>
                          <a:cubicBezTo>
                            <a:pt x="894" y="155"/>
                            <a:pt x="894" y="155"/>
                            <a:pt x="894" y="155"/>
                          </a:cubicBezTo>
                          <a:cubicBezTo>
                            <a:pt x="895" y="155"/>
                            <a:pt x="895" y="155"/>
                            <a:pt x="895" y="155"/>
                          </a:cubicBezTo>
                          <a:cubicBezTo>
                            <a:pt x="898" y="145"/>
                            <a:pt x="903" y="137"/>
                            <a:pt x="910" y="131"/>
                          </a:cubicBezTo>
                          <a:cubicBezTo>
                            <a:pt x="916" y="126"/>
                            <a:pt x="924" y="123"/>
                            <a:pt x="933" y="123"/>
                          </a:cubicBezTo>
                          <a:cubicBezTo>
                            <a:pt x="939" y="123"/>
                            <a:pt x="943" y="123"/>
                            <a:pt x="946" y="125"/>
                          </a:cubicBezTo>
                          <a:lnTo>
                            <a:pt x="946" y="149"/>
                          </a:lnTo>
                          <a:close/>
                          <a:moveTo>
                            <a:pt x="1075" y="203"/>
                          </a:moveTo>
                          <a:cubicBezTo>
                            <a:pt x="973" y="203"/>
                            <a:pt x="973" y="203"/>
                            <a:pt x="973" y="203"/>
                          </a:cubicBezTo>
                          <a:cubicBezTo>
                            <a:pt x="973" y="219"/>
                            <a:pt x="978" y="232"/>
                            <a:pt x="986" y="240"/>
                          </a:cubicBezTo>
                          <a:cubicBezTo>
                            <a:pt x="994" y="249"/>
                            <a:pt x="1005" y="253"/>
                            <a:pt x="1020" y="253"/>
                          </a:cubicBezTo>
                          <a:cubicBezTo>
                            <a:pt x="1036" y="253"/>
                            <a:pt x="1051" y="248"/>
                            <a:pt x="1064" y="237"/>
                          </a:cubicBezTo>
                          <a:cubicBezTo>
                            <a:pt x="1064" y="259"/>
                            <a:pt x="1064" y="259"/>
                            <a:pt x="1064" y="259"/>
                          </a:cubicBezTo>
                          <a:cubicBezTo>
                            <a:pt x="1052" y="268"/>
                            <a:pt x="1035" y="273"/>
                            <a:pt x="1014" y="273"/>
                          </a:cubicBezTo>
                          <a:cubicBezTo>
                            <a:pt x="994" y="273"/>
                            <a:pt x="978" y="266"/>
                            <a:pt x="966" y="253"/>
                          </a:cubicBezTo>
                          <a:cubicBezTo>
                            <a:pt x="955" y="240"/>
                            <a:pt x="949" y="221"/>
                            <a:pt x="949" y="198"/>
                          </a:cubicBezTo>
                          <a:cubicBezTo>
                            <a:pt x="949" y="184"/>
                            <a:pt x="952" y="171"/>
                            <a:pt x="958" y="159"/>
                          </a:cubicBezTo>
                          <a:cubicBezTo>
                            <a:pt x="963" y="147"/>
                            <a:pt x="971" y="138"/>
                            <a:pt x="982" y="132"/>
                          </a:cubicBezTo>
                          <a:cubicBezTo>
                            <a:pt x="992" y="125"/>
                            <a:pt x="1003" y="122"/>
                            <a:pt x="1015" y="122"/>
                          </a:cubicBezTo>
                          <a:cubicBezTo>
                            <a:pt x="1034" y="122"/>
                            <a:pt x="1048" y="128"/>
                            <a:pt x="1059" y="140"/>
                          </a:cubicBezTo>
                          <a:cubicBezTo>
                            <a:pt x="1069" y="152"/>
                            <a:pt x="1075" y="169"/>
                            <a:pt x="1075" y="191"/>
                          </a:cubicBezTo>
                          <a:lnTo>
                            <a:pt x="1075" y="203"/>
                          </a:lnTo>
                          <a:close/>
                          <a:moveTo>
                            <a:pt x="1051" y="184"/>
                          </a:moveTo>
                          <a:cubicBezTo>
                            <a:pt x="1051" y="170"/>
                            <a:pt x="1048" y="160"/>
                            <a:pt x="1041" y="153"/>
                          </a:cubicBezTo>
                          <a:cubicBezTo>
                            <a:pt x="1035" y="145"/>
                            <a:pt x="1026" y="142"/>
                            <a:pt x="1015" y="142"/>
                          </a:cubicBezTo>
                          <a:cubicBezTo>
                            <a:pt x="1004" y="142"/>
                            <a:pt x="995" y="145"/>
                            <a:pt x="988" y="153"/>
                          </a:cubicBezTo>
                          <a:cubicBezTo>
                            <a:pt x="980" y="161"/>
                            <a:pt x="975" y="171"/>
                            <a:pt x="973" y="184"/>
                          </a:cubicBezTo>
                          <a:lnTo>
                            <a:pt x="1051" y="184"/>
                          </a:lnTo>
                          <a:close/>
                          <a:moveTo>
                            <a:pt x="1227" y="128"/>
                          </a:moveTo>
                          <a:cubicBezTo>
                            <a:pt x="1227" y="147"/>
                            <a:pt x="1220" y="163"/>
                            <a:pt x="1207" y="175"/>
                          </a:cubicBezTo>
                          <a:cubicBezTo>
                            <a:pt x="1193" y="187"/>
                            <a:pt x="1176" y="193"/>
                            <a:pt x="1154" y="193"/>
                          </a:cubicBezTo>
                          <a:cubicBezTo>
                            <a:pt x="1127" y="193"/>
                            <a:pt x="1127" y="193"/>
                            <a:pt x="1127" y="193"/>
                          </a:cubicBezTo>
                          <a:cubicBezTo>
                            <a:pt x="1127" y="269"/>
                            <a:pt x="1127" y="269"/>
                            <a:pt x="1127" y="269"/>
                          </a:cubicBezTo>
                          <a:cubicBezTo>
                            <a:pt x="1104" y="269"/>
                            <a:pt x="1104" y="269"/>
                            <a:pt x="1104" y="269"/>
                          </a:cubicBezTo>
                          <a:cubicBezTo>
                            <a:pt x="1104" y="68"/>
                            <a:pt x="1104" y="68"/>
                            <a:pt x="1104" y="68"/>
                          </a:cubicBezTo>
                          <a:cubicBezTo>
                            <a:pt x="1159" y="68"/>
                            <a:pt x="1159" y="68"/>
                            <a:pt x="1159" y="68"/>
                          </a:cubicBezTo>
                          <a:cubicBezTo>
                            <a:pt x="1181" y="68"/>
                            <a:pt x="1197" y="73"/>
                            <a:pt x="1209" y="83"/>
                          </a:cubicBezTo>
                          <a:cubicBezTo>
                            <a:pt x="1221" y="94"/>
                            <a:pt x="1227" y="109"/>
                            <a:pt x="1227" y="128"/>
                          </a:cubicBezTo>
                          <a:close/>
                          <a:moveTo>
                            <a:pt x="1202" y="129"/>
                          </a:moveTo>
                          <a:cubicBezTo>
                            <a:pt x="1202" y="102"/>
                            <a:pt x="1186" y="89"/>
                            <a:pt x="1155" y="89"/>
                          </a:cubicBezTo>
                          <a:cubicBezTo>
                            <a:pt x="1127" y="89"/>
                            <a:pt x="1127" y="89"/>
                            <a:pt x="1127" y="89"/>
                          </a:cubicBezTo>
                          <a:cubicBezTo>
                            <a:pt x="1127" y="172"/>
                            <a:pt x="1127" y="172"/>
                            <a:pt x="1127" y="172"/>
                          </a:cubicBezTo>
                          <a:cubicBezTo>
                            <a:pt x="1152" y="172"/>
                            <a:pt x="1152" y="172"/>
                            <a:pt x="1152" y="172"/>
                          </a:cubicBezTo>
                          <a:cubicBezTo>
                            <a:pt x="1168" y="172"/>
                            <a:pt x="1181" y="168"/>
                            <a:pt x="1189" y="161"/>
                          </a:cubicBezTo>
                          <a:cubicBezTo>
                            <a:pt x="1198" y="153"/>
                            <a:pt x="1202" y="143"/>
                            <a:pt x="1202" y="129"/>
                          </a:cubicBezTo>
                          <a:close/>
                          <a:moveTo>
                            <a:pt x="1374" y="197"/>
                          </a:moveTo>
                          <a:cubicBezTo>
                            <a:pt x="1374" y="220"/>
                            <a:pt x="1368" y="238"/>
                            <a:pt x="1355" y="252"/>
                          </a:cubicBezTo>
                          <a:cubicBezTo>
                            <a:pt x="1342" y="266"/>
                            <a:pt x="1324" y="273"/>
                            <a:pt x="1302" y="273"/>
                          </a:cubicBezTo>
                          <a:cubicBezTo>
                            <a:pt x="1281" y="273"/>
                            <a:pt x="1264" y="266"/>
                            <a:pt x="1251" y="253"/>
                          </a:cubicBezTo>
                          <a:cubicBezTo>
                            <a:pt x="1239" y="239"/>
                            <a:pt x="1232" y="221"/>
                            <a:pt x="1232" y="199"/>
                          </a:cubicBezTo>
                          <a:cubicBezTo>
                            <a:pt x="1232" y="175"/>
                            <a:pt x="1239" y="156"/>
                            <a:pt x="1252" y="143"/>
                          </a:cubicBezTo>
                          <a:cubicBezTo>
                            <a:pt x="1265" y="129"/>
                            <a:pt x="1283" y="122"/>
                            <a:pt x="1306" y="122"/>
                          </a:cubicBezTo>
                          <a:cubicBezTo>
                            <a:pt x="1327" y="122"/>
                            <a:pt x="1344" y="128"/>
                            <a:pt x="1356" y="142"/>
                          </a:cubicBezTo>
                          <a:cubicBezTo>
                            <a:pt x="1368" y="155"/>
                            <a:pt x="1374" y="174"/>
                            <a:pt x="1374" y="197"/>
                          </a:cubicBezTo>
                          <a:close/>
                          <a:moveTo>
                            <a:pt x="1351" y="198"/>
                          </a:moveTo>
                          <a:cubicBezTo>
                            <a:pt x="1351" y="180"/>
                            <a:pt x="1347" y="166"/>
                            <a:pt x="1339" y="156"/>
                          </a:cubicBezTo>
                          <a:cubicBezTo>
                            <a:pt x="1331" y="146"/>
                            <a:pt x="1319" y="142"/>
                            <a:pt x="1304" y="142"/>
                          </a:cubicBezTo>
                          <a:cubicBezTo>
                            <a:pt x="1289" y="142"/>
                            <a:pt x="1278" y="146"/>
                            <a:pt x="1269" y="156"/>
                          </a:cubicBezTo>
                          <a:cubicBezTo>
                            <a:pt x="1260" y="166"/>
                            <a:pt x="1256" y="180"/>
                            <a:pt x="1256" y="198"/>
                          </a:cubicBezTo>
                          <a:cubicBezTo>
                            <a:pt x="1256" y="215"/>
                            <a:pt x="1260" y="229"/>
                            <a:pt x="1269" y="239"/>
                          </a:cubicBezTo>
                          <a:cubicBezTo>
                            <a:pt x="1278" y="248"/>
                            <a:pt x="1289" y="253"/>
                            <a:pt x="1304" y="253"/>
                          </a:cubicBezTo>
                          <a:cubicBezTo>
                            <a:pt x="1319" y="253"/>
                            <a:pt x="1331" y="248"/>
                            <a:pt x="1339" y="239"/>
                          </a:cubicBezTo>
                          <a:cubicBezTo>
                            <a:pt x="1347" y="229"/>
                            <a:pt x="1351" y="216"/>
                            <a:pt x="1351" y="198"/>
                          </a:cubicBezTo>
                          <a:close/>
                          <a:moveTo>
                            <a:pt x="1429" y="74"/>
                          </a:moveTo>
                          <a:cubicBezTo>
                            <a:pt x="1429" y="78"/>
                            <a:pt x="1428" y="82"/>
                            <a:pt x="1425" y="84"/>
                          </a:cubicBezTo>
                          <a:cubicBezTo>
                            <a:pt x="1422" y="87"/>
                            <a:pt x="1418" y="89"/>
                            <a:pt x="1414" y="89"/>
                          </a:cubicBezTo>
                          <a:cubicBezTo>
                            <a:pt x="1410" y="89"/>
                            <a:pt x="1406" y="87"/>
                            <a:pt x="1403" y="85"/>
                          </a:cubicBezTo>
                          <a:cubicBezTo>
                            <a:pt x="1400" y="82"/>
                            <a:pt x="1399" y="78"/>
                            <a:pt x="1399" y="74"/>
                          </a:cubicBezTo>
                          <a:cubicBezTo>
                            <a:pt x="1399" y="70"/>
                            <a:pt x="1400" y="66"/>
                            <a:pt x="1403" y="63"/>
                          </a:cubicBezTo>
                          <a:cubicBezTo>
                            <a:pt x="1406" y="60"/>
                            <a:pt x="1410" y="59"/>
                            <a:pt x="1414" y="59"/>
                          </a:cubicBezTo>
                          <a:cubicBezTo>
                            <a:pt x="1418" y="59"/>
                            <a:pt x="1422" y="60"/>
                            <a:pt x="1425" y="63"/>
                          </a:cubicBezTo>
                          <a:cubicBezTo>
                            <a:pt x="1428" y="66"/>
                            <a:pt x="1429" y="70"/>
                            <a:pt x="1429" y="74"/>
                          </a:cubicBezTo>
                          <a:close/>
                          <a:moveTo>
                            <a:pt x="1425" y="269"/>
                          </a:moveTo>
                          <a:cubicBezTo>
                            <a:pt x="1402" y="269"/>
                            <a:pt x="1402" y="269"/>
                            <a:pt x="1402" y="269"/>
                          </a:cubicBezTo>
                          <a:cubicBezTo>
                            <a:pt x="1402" y="125"/>
                            <a:pt x="1402" y="125"/>
                            <a:pt x="1402" y="125"/>
                          </a:cubicBezTo>
                          <a:cubicBezTo>
                            <a:pt x="1425" y="125"/>
                            <a:pt x="1425" y="125"/>
                            <a:pt x="1425" y="125"/>
                          </a:cubicBezTo>
                          <a:lnTo>
                            <a:pt x="1425" y="269"/>
                          </a:lnTo>
                          <a:close/>
                          <a:moveTo>
                            <a:pt x="1584" y="269"/>
                          </a:moveTo>
                          <a:cubicBezTo>
                            <a:pt x="1561" y="269"/>
                            <a:pt x="1561" y="269"/>
                            <a:pt x="1561" y="269"/>
                          </a:cubicBezTo>
                          <a:cubicBezTo>
                            <a:pt x="1561" y="187"/>
                            <a:pt x="1561" y="187"/>
                            <a:pt x="1561" y="187"/>
                          </a:cubicBezTo>
                          <a:cubicBezTo>
                            <a:pt x="1561" y="157"/>
                            <a:pt x="1549" y="142"/>
                            <a:pt x="1527" y="142"/>
                          </a:cubicBezTo>
                          <a:cubicBezTo>
                            <a:pt x="1516" y="142"/>
                            <a:pt x="1506" y="146"/>
                            <a:pt x="1499" y="154"/>
                          </a:cubicBezTo>
                          <a:cubicBezTo>
                            <a:pt x="1491" y="163"/>
                            <a:pt x="1487" y="174"/>
                            <a:pt x="1487" y="187"/>
                          </a:cubicBezTo>
                          <a:cubicBezTo>
                            <a:pt x="1487" y="269"/>
                            <a:pt x="1487" y="269"/>
                            <a:pt x="1487" y="269"/>
                          </a:cubicBezTo>
                          <a:cubicBezTo>
                            <a:pt x="1464" y="269"/>
                            <a:pt x="1464" y="269"/>
                            <a:pt x="1464" y="269"/>
                          </a:cubicBezTo>
                          <a:cubicBezTo>
                            <a:pt x="1464" y="125"/>
                            <a:pt x="1464" y="125"/>
                            <a:pt x="1464" y="125"/>
                          </a:cubicBezTo>
                          <a:cubicBezTo>
                            <a:pt x="1487" y="125"/>
                            <a:pt x="1487" y="125"/>
                            <a:pt x="1487" y="125"/>
                          </a:cubicBezTo>
                          <a:cubicBezTo>
                            <a:pt x="1487" y="149"/>
                            <a:pt x="1487" y="149"/>
                            <a:pt x="1487" y="149"/>
                          </a:cubicBezTo>
                          <a:cubicBezTo>
                            <a:pt x="1488" y="149"/>
                            <a:pt x="1488" y="149"/>
                            <a:pt x="1488" y="149"/>
                          </a:cubicBezTo>
                          <a:cubicBezTo>
                            <a:pt x="1499" y="131"/>
                            <a:pt x="1514" y="122"/>
                            <a:pt x="1535" y="122"/>
                          </a:cubicBezTo>
                          <a:cubicBezTo>
                            <a:pt x="1551" y="122"/>
                            <a:pt x="1563" y="127"/>
                            <a:pt x="1571" y="137"/>
                          </a:cubicBezTo>
                          <a:cubicBezTo>
                            <a:pt x="1579" y="148"/>
                            <a:pt x="1584" y="162"/>
                            <a:pt x="1584" y="181"/>
                          </a:cubicBezTo>
                          <a:lnTo>
                            <a:pt x="1584" y="269"/>
                          </a:lnTo>
                          <a:close/>
                          <a:moveTo>
                            <a:pt x="1686" y="268"/>
                          </a:moveTo>
                          <a:cubicBezTo>
                            <a:pt x="1681" y="271"/>
                            <a:pt x="1673" y="273"/>
                            <a:pt x="1664" y="273"/>
                          </a:cubicBezTo>
                          <a:cubicBezTo>
                            <a:pt x="1639" y="273"/>
                            <a:pt x="1627" y="258"/>
                            <a:pt x="1627" y="230"/>
                          </a:cubicBezTo>
                          <a:cubicBezTo>
                            <a:pt x="1627" y="145"/>
                            <a:pt x="1627" y="145"/>
                            <a:pt x="1627" y="145"/>
                          </a:cubicBezTo>
                          <a:cubicBezTo>
                            <a:pt x="1602" y="145"/>
                            <a:pt x="1602" y="145"/>
                            <a:pt x="1602" y="145"/>
                          </a:cubicBezTo>
                          <a:cubicBezTo>
                            <a:pt x="1602" y="125"/>
                            <a:pt x="1602" y="125"/>
                            <a:pt x="1602" y="125"/>
                          </a:cubicBezTo>
                          <a:cubicBezTo>
                            <a:pt x="1627" y="125"/>
                            <a:pt x="1627" y="125"/>
                            <a:pt x="1627" y="125"/>
                          </a:cubicBezTo>
                          <a:cubicBezTo>
                            <a:pt x="1627" y="90"/>
                            <a:pt x="1627" y="90"/>
                            <a:pt x="1627" y="90"/>
                          </a:cubicBezTo>
                          <a:cubicBezTo>
                            <a:pt x="1650" y="83"/>
                            <a:pt x="1650" y="83"/>
                            <a:pt x="1650" y="83"/>
                          </a:cubicBezTo>
                          <a:cubicBezTo>
                            <a:pt x="1650" y="125"/>
                            <a:pt x="1650" y="125"/>
                            <a:pt x="1650" y="125"/>
                          </a:cubicBezTo>
                          <a:cubicBezTo>
                            <a:pt x="1686" y="125"/>
                            <a:pt x="1686" y="125"/>
                            <a:pt x="1686" y="125"/>
                          </a:cubicBezTo>
                          <a:cubicBezTo>
                            <a:pt x="1686" y="145"/>
                            <a:pt x="1686" y="145"/>
                            <a:pt x="1686" y="145"/>
                          </a:cubicBezTo>
                          <a:cubicBezTo>
                            <a:pt x="1650" y="145"/>
                            <a:pt x="1650" y="145"/>
                            <a:pt x="1650" y="145"/>
                          </a:cubicBezTo>
                          <a:cubicBezTo>
                            <a:pt x="1650" y="226"/>
                            <a:pt x="1650" y="226"/>
                            <a:pt x="1650" y="226"/>
                          </a:cubicBezTo>
                          <a:cubicBezTo>
                            <a:pt x="1650" y="236"/>
                            <a:pt x="1651" y="243"/>
                            <a:pt x="1655" y="247"/>
                          </a:cubicBezTo>
                          <a:cubicBezTo>
                            <a:pt x="1658" y="251"/>
                            <a:pt x="1664" y="253"/>
                            <a:pt x="1671" y="253"/>
                          </a:cubicBezTo>
                          <a:cubicBezTo>
                            <a:pt x="1677" y="253"/>
                            <a:pt x="1682" y="251"/>
                            <a:pt x="1686" y="248"/>
                          </a:cubicBezTo>
                          <a:lnTo>
                            <a:pt x="1686" y="268"/>
                          </a:lnTo>
                          <a:close/>
                          <a:moveTo>
                            <a:pt x="196" y="336"/>
                          </a:moveTo>
                          <a:cubicBezTo>
                            <a:pt x="0" y="301"/>
                            <a:pt x="0" y="301"/>
                            <a:pt x="0" y="301"/>
                          </a:cubicBezTo>
                          <a:cubicBezTo>
                            <a:pt x="0" y="35"/>
                            <a:pt x="0" y="35"/>
                            <a:pt x="0" y="35"/>
                          </a:cubicBezTo>
                          <a:cubicBezTo>
                            <a:pt x="196" y="0"/>
                            <a:pt x="196" y="0"/>
                            <a:pt x="196" y="0"/>
                          </a:cubicBezTo>
                          <a:lnTo>
                            <a:pt x="196" y="336"/>
                          </a:lnTo>
                          <a:close/>
                          <a:moveTo>
                            <a:pt x="93" y="98"/>
                          </a:moveTo>
                          <a:cubicBezTo>
                            <a:pt x="90" y="98"/>
                            <a:pt x="87" y="98"/>
                            <a:pt x="85" y="99"/>
                          </a:cubicBezTo>
                          <a:cubicBezTo>
                            <a:pt x="82" y="99"/>
                            <a:pt x="79" y="100"/>
                            <a:pt x="77" y="101"/>
                          </a:cubicBezTo>
                          <a:cubicBezTo>
                            <a:pt x="75" y="102"/>
                            <a:pt x="73" y="104"/>
                            <a:pt x="71" y="105"/>
                          </a:cubicBezTo>
                          <a:cubicBezTo>
                            <a:pt x="69" y="107"/>
                            <a:pt x="67" y="108"/>
                            <a:pt x="65" y="110"/>
                          </a:cubicBezTo>
                          <a:cubicBezTo>
                            <a:pt x="64" y="112"/>
                            <a:pt x="62" y="114"/>
                            <a:pt x="61" y="116"/>
                          </a:cubicBezTo>
                          <a:cubicBezTo>
                            <a:pt x="60" y="118"/>
                            <a:pt x="58" y="121"/>
                            <a:pt x="58" y="123"/>
                          </a:cubicBezTo>
                          <a:cubicBezTo>
                            <a:pt x="57" y="126"/>
                            <a:pt x="56" y="128"/>
                            <a:pt x="56" y="131"/>
                          </a:cubicBezTo>
                          <a:cubicBezTo>
                            <a:pt x="55" y="134"/>
                            <a:pt x="55" y="136"/>
                            <a:pt x="55" y="139"/>
                          </a:cubicBezTo>
                          <a:cubicBezTo>
                            <a:pt x="55" y="143"/>
                            <a:pt x="56" y="147"/>
                            <a:pt x="57" y="151"/>
                          </a:cubicBezTo>
                          <a:cubicBezTo>
                            <a:pt x="58" y="155"/>
                            <a:pt x="59" y="158"/>
                            <a:pt x="61" y="161"/>
                          </a:cubicBezTo>
                          <a:cubicBezTo>
                            <a:pt x="63" y="165"/>
                            <a:pt x="65" y="168"/>
                            <a:pt x="68" y="170"/>
                          </a:cubicBezTo>
                          <a:cubicBezTo>
                            <a:pt x="71" y="173"/>
                            <a:pt x="75" y="176"/>
                            <a:pt x="79" y="178"/>
                          </a:cubicBezTo>
                          <a:cubicBezTo>
                            <a:pt x="80" y="179"/>
                            <a:pt x="82" y="181"/>
                            <a:pt x="83" y="181"/>
                          </a:cubicBezTo>
                          <a:cubicBezTo>
                            <a:pt x="85" y="182"/>
                            <a:pt x="86" y="183"/>
                            <a:pt x="87" y="184"/>
                          </a:cubicBezTo>
                          <a:cubicBezTo>
                            <a:pt x="89" y="185"/>
                            <a:pt x="90" y="186"/>
                            <a:pt x="91" y="187"/>
                          </a:cubicBezTo>
                          <a:cubicBezTo>
                            <a:pt x="92" y="188"/>
                            <a:pt x="92" y="188"/>
                            <a:pt x="93" y="189"/>
                          </a:cubicBezTo>
                          <a:cubicBezTo>
                            <a:pt x="94" y="190"/>
                            <a:pt x="95" y="191"/>
                            <a:pt x="95" y="192"/>
                          </a:cubicBezTo>
                          <a:cubicBezTo>
                            <a:pt x="96" y="193"/>
                            <a:pt x="96" y="194"/>
                            <a:pt x="97" y="195"/>
                          </a:cubicBezTo>
                          <a:cubicBezTo>
                            <a:pt x="97" y="196"/>
                            <a:pt x="98" y="197"/>
                            <a:pt x="98" y="198"/>
                          </a:cubicBezTo>
                          <a:cubicBezTo>
                            <a:pt x="98" y="199"/>
                            <a:pt x="98" y="200"/>
                            <a:pt x="98" y="201"/>
                          </a:cubicBezTo>
                          <a:cubicBezTo>
                            <a:pt x="98" y="202"/>
                            <a:pt x="98" y="203"/>
                            <a:pt x="98" y="204"/>
                          </a:cubicBezTo>
                          <a:cubicBezTo>
                            <a:pt x="98" y="205"/>
                            <a:pt x="98" y="206"/>
                            <a:pt x="97" y="207"/>
                          </a:cubicBezTo>
                          <a:cubicBezTo>
                            <a:pt x="97" y="207"/>
                            <a:pt x="97" y="208"/>
                            <a:pt x="96" y="209"/>
                          </a:cubicBezTo>
                          <a:cubicBezTo>
                            <a:pt x="96" y="209"/>
                            <a:pt x="95" y="210"/>
                            <a:pt x="95" y="211"/>
                          </a:cubicBezTo>
                          <a:cubicBezTo>
                            <a:pt x="94" y="211"/>
                            <a:pt x="93" y="212"/>
                            <a:pt x="92" y="213"/>
                          </a:cubicBezTo>
                          <a:cubicBezTo>
                            <a:pt x="92" y="213"/>
                            <a:pt x="91" y="214"/>
                            <a:pt x="90" y="214"/>
                          </a:cubicBezTo>
                          <a:cubicBezTo>
                            <a:pt x="89" y="214"/>
                            <a:pt x="88" y="214"/>
                            <a:pt x="86" y="215"/>
                          </a:cubicBezTo>
                          <a:cubicBezTo>
                            <a:pt x="85" y="215"/>
                            <a:pt x="84" y="215"/>
                            <a:pt x="83" y="215"/>
                          </a:cubicBezTo>
                          <a:cubicBezTo>
                            <a:pt x="80" y="215"/>
                            <a:pt x="78" y="214"/>
                            <a:pt x="75" y="214"/>
                          </a:cubicBezTo>
                          <a:cubicBezTo>
                            <a:pt x="73" y="213"/>
                            <a:pt x="71" y="212"/>
                            <a:pt x="68" y="211"/>
                          </a:cubicBezTo>
                          <a:cubicBezTo>
                            <a:pt x="66" y="209"/>
                            <a:pt x="64" y="208"/>
                            <a:pt x="62" y="206"/>
                          </a:cubicBezTo>
                          <a:cubicBezTo>
                            <a:pt x="60" y="204"/>
                            <a:pt x="58" y="202"/>
                            <a:pt x="56" y="200"/>
                          </a:cubicBezTo>
                          <a:cubicBezTo>
                            <a:pt x="56" y="230"/>
                            <a:pt x="56" y="230"/>
                            <a:pt x="56" y="230"/>
                          </a:cubicBezTo>
                          <a:cubicBezTo>
                            <a:pt x="57" y="231"/>
                            <a:pt x="59" y="232"/>
                            <a:pt x="61" y="233"/>
                          </a:cubicBezTo>
                          <a:cubicBezTo>
                            <a:pt x="63" y="234"/>
                            <a:pt x="65" y="235"/>
                            <a:pt x="67" y="236"/>
                          </a:cubicBezTo>
                          <a:cubicBezTo>
                            <a:pt x="70" y="237"/>
                            <a:pt x="72" y="237"/>
                            <a:pt x="74" y="238"/>
                          </a:cubicBezTo>
                          <a:cubicBezTo>
                            <a:pt x="77" y="238"/>
                            <a:pt x="79" y="239"/>
                            <a:pt x="82" y="239"/>
                          </a:cubicBezTo>
                          <a:cubicBezTo>
                            <a:pt x="86" y="239"/>
                            <a:pt x="89" y="239"/>
                            <a:pt x="92" y="239"/>
                          </a:cubicBezTo>
                          <a:cubicBezTo>
                            <a:pt x="96" y="238"/>
                            <a:pt x="99" y="238"/>
                            <a:pt x="101" y="237"/>
                          </a:cubicBezTo>
                          <a:cubicBezTo>
                            <a:pt x="104" y="236"/>
                            <a:pt x="107" y="235"/>
                            <a:pt x="109" y="233"/>
                          </a:cubicBezTo>
                          <a:cubicBezTo>
                            <a:pt x="111" y="231"/>
                            <a:pt x="113" y="230"/>
                            <a:pt x="115" y="227"/>
                          </a:cubicBezTo>
                          <a:cubicBezTo>
                            <a:pt x="117" y="226"/>
                            <a:pt x="118" y="224"/>
                            <a:pt x="119" y="222"/>
                          </a:cubicBezTo>
                          <a:cubicBezTo>
                            <a:pt x="120" y="220"/>
                            <a:pt x="121" y="218"/>
                            <a:pt x="122" y="215"/>
                          </a:cubicBezTo>
                          <a:cubicBezTo>
                            <a:pt x="123" y="213"/>
                            <a:pt x="123" y="210"/>
                            <a:pt x="124" y="208"/>
                          </a:cubicBezTo>
                          <a:cubicBezTo>
                            <a:pt x="124" y="205"/>
                            <a:pt x="124" y="202"/>
                            <a:pt x="124" y="199"/>
                          </a:cubicBezTo>
                          <a:cubicBezTo>
                            <a:pt x="124" y="197"/>
                            <a:pt x="124" y="194"/>
                            <a:pt x="124" y="192"/>
                          </a:cubicBezTo>
                          <a:cubicBezTo>
                            <a:pt x="124" y="190"/>
                            <a:pt x="123" y="188"/>
                            <a:pt x="122" y="186"/>
                          </a:cubicBezTo>
                          <a:cubicBezTo>
                            <a:pt x="122" y="183"/>
                            <a:pt x="121" y="181"/>
                            <a:pt x="120" y="179"/>
                          </a:cubicBezTo>
                          <a:cubicBezTo>
                            <a:pt x="119" y="178"/>
                            <a:pt x="118" y="176"/>
                            <a:pt x="117" y="174"/>
                          </a:cubicBezTo>
                          <a:cubicBezTo>
                            <a:pt x="116" y="173"/>
                            <a:pt x="114" y="171"/>
                            <a:pt x="113" y="170"/>
                          </a:cubicBezTo>
                          <a:cubicBezTo>
                            <a:pt x="112" y="168"/>
                            <a:pt x="110" y="167"/>
                            <a:pt x="108" y="165"/>
                          </a:cubicBezTo>
                          <a:cubicBezTo>
                            <a:pt x="106" y="164"/>
                            <a:pt x="105" y="162"/>
                            <a:pt x="102" y="161"/>
                          </a:cubicBezTo>
                          <a:cubicBezTo>
                            <a:pt x="100" y="160"/>
                            <a:pt x="98" y="158"/>
                            <a:pt x="96" y="157"/>
                          </a:cubicBezTo>
                          <a:cubicBezTo>
                            <a:pt x="94" y="156"/>
                            <a:pt x="93" y="155"/>
                            <a:pt x="91" y="154"/>
                          </a:cubicBezTo>
                          <a:cubicBezTo>
                            <a:pt x="90" y="153"/>
                            <a:pt x="89" y="152"/>
                            <a:pt x="88" y="151"/>
                          </a:cubicBezTo>
                          <a:cubicBezTo>
                            <a:pt x="87" y="151"/>
                            <a:pt x="86" y="150"/>
                            <a:pt x="85" y="149"/>
                          </a:cubicBezTo>
                          <a:cubicBezTo>
                            <a:pt x="84" y="148"/>
                            <a:pt x="83" y="148"/>
                            <a:pt x="83" y="147"/>
                          </a:cubicBezTo>
                          <a:cubicBezTo>
                            <a:pt x="82" y="146"/>
                            <a:pt x="82" y="145"/>
                            <a:pt x="81" y="145"/>
                          </a:cubicBezTo>
                          <a:cubicBezTo>
                            <a:pt x="81" y="144"/>
                            <a:pt x="81" y="143"/>
                            <a:pt x="80" y="142"/>
                          </a:cubicBezTo>
                          <a:cubicBezTo>
                            <a:pt x="80" y="141"/>
                            <a:pt x="80" y="140"/>
                            <a:pt x="80" y="139"/>
                          </a:cubicBezTo>
                          <a:cubicBezTo>
                            <a:pt x="79" y="138"/>
                            <a:pt x="79" y="137"/>
                            <a:pt x="79" y="136"/>
                          </a:cubicBezTo>
                          <a:cubicBezTo>
                            <a:pt x="79" y="135"/>
                            <a:pt x="79" y="134"/>
                            <a:pt x="80" y="133"/>
                          </a:cubicBezTo>
                          <a:cubicBezTo>
                            <a:pt x="80" y="132"/>
                            <a:pt x="80" y="131"/>
                            <a:pt x="80" y="131"/>
                          </a:cubicBezTo>
                          <a:cubicBezTo>
                            <a:pt x="81" y="130"/>
                            <a:pt x="81" y="129"/>
                            <a:pt x="82" y="128"/>
                          </a:cubicBezTo>
                          <a:cubicBezTo>
                            <a:pt x="82" y="127"/>
                            <a:pt x="83" y="127"/>
                            <a:pt x="83" y="126"/>
                          </a:cubicBezTo>
                          <a:cubicBezTo>
                            <a:pt x="84" y="125"/>
                            <a:pt x="85" y="125"/>
                            <a:pt x="86" y="124"/>
                          </a:cubicBezTo>
                          <a:cubicBezTo>
                            <a:pt x="86" y="124"/>
                            <a:pt x="87" y="123"/>
                            <a:pt x="88" y="123"/>
                          </a:cubicBezTo>
                          <a:cubicBezTo>
                            <a:pt x="89" y="123"/>
                            <a:pt x="90" y="122"/>
                            <a:pt x="91" y="122"/>
                          </a:cubicBezTo>
                          <a:cubicBezTo>
                            <a:pt x="92" y="122"/>
                            <a:pt x="93" y="122"/>
                            <a:pt x="94" y="122"/>
                          </a:cubicBezTo>
                          <a:cubicBezTo>
                            <a:pt x="96" y="122"/>
                            <a:pt x="99" y="122"/>
                            <a:pt x="101" y="122"/>
                          </a:cubicBezTo>
                          <a:cubicBezTo>
                            <a:pt x="103" y="122"/>
                            <a:pt x="105" y="123"/>
                            <a:pt x="107" y="124"/>
                          </a:cubicBezTo>
                          <a:cubicBezTo>
                            <a:pt x="110" y="124"/>
                            <a:pt x="112" y="125"/>
                            <a:pt x="114" y="126"/>
                          </a:cubicBezTo>
                          <a:cubicBezTo>
                            <a:pt x="116" y="128"/>
                            <a:pt x="118" y="129"/>
                            <a:pt x="119" y="131"/>
                          </a:cubicBezTo>
                          <a:cubicBezTo>
                            <a:pt x="119" y="101"/>
                            <a:pt x="119" y="101"/>
                            <a:pt x="119" y="101"/>
                          </a:cubicBezTo>
                          <a:cubicBezTo>
                            <a:pt x="118" y="100"/>
                            <a:pt x="116" y="100"/>
                            <a:pt x="114" y="99"/>
                          </a:cubicBezTo>
                          <a:cubicBezTo>
                            <a:pt x="112" y="99"/>
                            <a:pt x="110" y="98"/>
                            <a:pt x="107" y="98"/>
                          </a:cubicBezTo>
                          <a:cubicBezTo>
                            <a:pt x="105" y="98"/>
                            <a:pt x="103" y="97"/>
                            <a:pt x="100" y="97"/>
                          </a:cubicBezTo>
                          <a:cubicBezTo>
                            <a:pt x="98" y="97"/>
                            <a:pt x="95" y="97"/>
                            <a:pt x="93" y="98"/>
                          </a:cubicBezTo>
                          <a:moveTo>
                            <a:pt x="324" y="135"/>
                          </a:moveTo>
                          <a:cubicBezTo>
                            <a:pt x="322" y="135"/>
                            <a:pt x="320" y="135"/>
                            <a:pt x="318" y="136"/>
                          </a:cubicBezTo>
                          <a:cubicBezTo>
                            <a:pt x="309" y="113"/>
                            <a:pt x="292" y="95"/>
                            <a:pt x="270" y="86"/>
                          </a:cubicBezTo>
                          <a:cubicBezTo>
                            <a:pt x="270" y="84"/>
                            <a:pt x="270" y="82"/>
                            <a:pt x="270" y="80"/>
                          </a:cubicBezTo>
                          <a:cubicBezTo>
                            <a:pt x="270" y="61"/>
                            <a:pt x="256" y="47"/>
                            <a:pt x="238" y="47"/>
                          </a:cubicBezTo>
                          <a:cubicBezTo>
                            <a:pt x="229" y="47"/>
                            <a:pt x="221" y="50"/>
                            <a:pt x="215" y="57"/>
                          </a:cubicBezTo>
                          <a:cubicBezTo>
                            <a:pt x="215" y="103"/>
                            <a:pt x="215" y="103"/>
                            <a:pt x="215" y="103"/>
                          </a:cubicBezTo>
                          <a:cubicBezTo>
                            <a:pt x="221" y="109"/>
                            <a:pt x="229" y="113"/>
                            <a:pt x="238" y="113"/>
                          </a:cubicBezTo>
                          <a:cubicBezTo>
                            <a:pt x="248" y="113"/>
                            <a:pt x="256" y="109"/>
                            <a:pt x="262" y="102"/>
                          </a:cubicBezTo>
                          <a:cubicBezTo>
                            <a:pt x="281" y="109"/>
                            <a:pt x="295" y="125"/>
                            <a:pt x="302" y="144"/>
                          </a:cubicBezTo>
                          <a:cubicBezTo>
                            <a:pt x="296" y="150"/>
                            <a:pt x="292" y="159"/>
                            <a:pt x="292" y="168"/>
                          </a:cubicBezTo>
                          <a:cubicBezTo>
                            <a:pt x="292" y="178"/>
                            <a:pt x="296" y="187"/>
                            <a:pt x="302" y="193"/>
                          </a:cubicBezTo>
                          <a:cubicBezTo>
                            <a:pt x="295" y="212"/>
                            <a:pt x="281" y="227"/>
                            <a:pt x="262" y="235"/>
                          </a:cubicBezTo>
                          <a:cubicBezTo>
                            <a:pt x="256" y="228"/>
                            <a:pt x="247" y="224"/>
                            <a:pt x="238" y="224"/>
                          </a:cubicBezTo>
                          <a:cubicBezTo>
                            <a:pt x="229" y="224"/>
                            <a:pt x="221" y="228"/>
                            <a:pt x="215" y="234"/>
                          </a:cubicBezTo>
                          <a:cubicBezTo>
                            <a:pt x="215" y="280"/>
                            <a:pt x="215" y="280"/>
                            <a:pt x="215" y="280"/>
                          </a:cubicBezTo>
                          <a:cubicBezTo>
                            <a:pt x="221" y="286"/>
                            <a:pt x="229" y="290"/>
                            <a:pt x="238" y="290"/>
                          </a:cubicBezTo>
                          <a:cubicBezTo>
                            <a:pt x="256" y="290"/>
                            <a:pt x="270" y="275"/>
                            <a:pt x="270" y="257"/>
                          </a:cubicBezTo>
                          <a:cubicBezTo>
                            <a:pt x="270" y="255"/>
                            <a:pt x="270" y="253"/>
                            <a:pt x="270" y="251"/>
                          </a:cubicBezTo>
                          <a:cubicBezTo>
                            <a:pt x="292" y="241"/>
                            <a:pt x="309" y="224"/>
                            <a:pt x="318" y="201"/>
                          </a:cubicBezTo>
                          <a:cubicBezTo>
                            <a:pt x="320" y="201"/>
                            <a:pt x="322" y="202"/>
                            <a:pt x="324" y="202"/>
                          </a:cubicBezTo>
                          <a:cubicBezTo>
                            <a:pt x="342" y="202"/>
                            <a:pt x="356" y="187"/>
                            <a:pt x="356" y="168"/>
                          </a:cubicBezTo>
                          <a:cubicBezTo>
                            <a:pt x="356" y="150"/>
                            <a:pt x="342" y="135"/>
                            <a:pt x="324" y="135"/>
                          </a:cubicBezTo>
                          <a:close/>
                        </a:path>
                      </a:pathLst>
                    </a:custGeom>
                    <a:solidFill>
                      <a:schemeClr val="accent1"/>
                    </a:solidFill>
                    <a:ln>
                      <a:noFill/>
                    </a:ln>
                    <a:extLst/>
                  </p:spPr>
                  <p:txBody>
                    <a:bodyPr vert="horz" wrap="square" lIns="87853" tIns="43927" rIns="87853" bIns="43927"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134">
                        <a:defRPr/>
                      </a:pPr>
                      <a:endParaRPr lang="en-US" sz="1729" kern="0">
                        <a:solidFill>
                          <a:srgbClr val="505050"/>
                        </a:solidFill>
                        <a:latin typeface="Segoe UI"/>
                      </a:endParaRPr>
                    </a:p>
                  </p:txBody>
                </p:sp>
                <p:pic>
                  <p:nvPicPr>
                    <p:cNvPr id="20" name="Picture 19"/>
                    <p:cNvPicPr>
                      <a:picLocks noChangeAspect="1"/>
                    </p:cNvPicPr>
                    <p:nvPr/>
                  </p:nvPicPr>
                  <p:blipFill>
                    <a:blip r:embed="rId3">
                      <a:duotone>
                        <a:schemeClr val="accent1">
                          <a:shade val="45000"/>
                          <a:satMod val="135000"/>
                        </a:schemeClr>
                        <a:prstClr val="white"/>
                      </a:duotone>
                    </a:blip>
                    <a:stretch>
                      <a:fillRect/>
                    </a:stretch>
                  </p:blipFill>
                  <p:spPr>
                    <a:xfrm>
                      <a:off x="8441012" y="5413979"/>
                      <a:ext cx="393511" cy="393511"/>
                    </a:xfrm>
                    <a:prstGeom prst="rect">
                      <a:avLst/>
                    </a:prstGeom>
                  </p:spPr>
                </p:pic>
                <p:grpSp>
                  <p:nvGrpSpPr>
                    <p:cNvPr id="24" name="Group 23"/>
                    <p:cNvGrpSpPr/>
                    <p:nvPr/>
                  </p:nvGrpSpPr>
                  <p:grpSpPr>
                    <a:xfrm>
                      <a:off x="9478961" y="5321300"/>
                      <a:ext cx="2320482" cy="959805"/>
                      <a:chOff x="9418637" y="4908550"/>
                      <a:chExt cx="2320482" cy="959805"/>
                    </a:xfrm>
                  </p:grpSpPr>
                  <p:pic>
                    <p:nvPicPr>
                      <p:cNvPr id="28" name="Picture 27"/>
                      <p:cNvPicPr>
                        <a:picLocks noChangeAspect="1"/>
                      </p:cNvPicPr>
                      <p:nvPr/>
                    </p:nvPicPr>
                    <p:blipFill>
                      <a:blip r:embed="rId4"/>
                      <a:stretch>
                        <a:fillRect/>
                      </a:stretch>
                    </p:blipFill>
                    <p:spPr>
                      <a:xfrm>
                        <a:off x="9535057" y="4999293"/>
                        <a:ext cx="437706" cy="223128"/>
                      </a:xfrm>
                      <a:prstGeom prst="rect">
                        <a:avLst/>
                      </a:prstGeom>
                    </p:spPr>
                  </p:pic>
                  <p:pic>
                    <p:nvPicPr>
                      <p:cNvPr id="29" name="Picture 28"/>
                      <p:cNvPicPr>
                        <a:picLocks noChangeAspect="1"/>
                      </p:cNvPicPr>
                      <p:nvPr/>
                    </p:nvPicPr>
                    <p:blipFill>
                      <a:blip r:embed="rId5">
                        <a:duotone>
                          <a:schemeClr val="accent1">
                            <a:shade val="45000"/>
                            <a:satMod val="135000"/>
                          </a:schemeClr>
                          <a:prstClr val="white"/>
                        </a:duotone>
                      </a:blip>
                      <a:stretch>
                        <a:fillRect/>
                      </a:stretch>
                    </p:blipFill>
                    <p:spPr>
                      <a:xfrm>
                        <a:off x="11109423" y="5659020"/>
                        <a:ext cx="583656" cy="82751"/>
                      </a:xfrm>
                      <a:prstGeom prst="rect">
                        <a:avLst/>
                      </a:prstGeom>
                    </p:spPr>
                  </p:pic>
                  <p:pic>
                    <p:nvPicPr>
                      <p:cNvPr id="30" name="Picture 29"/>
                      <p:cNvPicPr>
                        <a:picLocks noChangeAspect="1"/>
                      </p:cNvPicPr>
                      <p:nvPr/>
                    </p:nvPicPr>
                    <p:blipFill>
                      <a:blip r:embed="rId6"/>
                      <a:stretch>
                        <a:fillRect/>
                      </a:stretch>
                    </p:blipFill>
                    <p:spPr>
                      <a:xfrm>
                        <a:off x="9536698" y="5636481"/>
                        <a:ext cx="597320" cy="150544"/>
                      </a:xfrm>
                      <a:prstGeom prst="rect">
                        <a:avLst/>
                      </a:prstGeom>
                    </p:spPr>
                  </p:pic>
                  <p:pic>
                    <p:nvPicPr>
                      <p:cNvPr id="31" name="Picture 30"/>
                      <p:cNvPicPr>
                        <a:picLocks noChangeAspect="1"/>
                      </p:cNvPicPr>
                      <p:nvPr/>
                    </p:nvPicPr>
                    <p:blipFill>
                      <a:blip r:embed="rId7"/>
                      <a:stretch>
                        <a:fillRect/>
                      </a:stretch>
                    </p:blipFill>
                    <p:spPr>
                      <a:xfrm>
                        <a:off x="11096024" y="5079455"/>
                        <a:ext cx="603851" cy="93762"/>
                      </a:xfrm>
                      <a:prstGeom prst="rect">
                        <a:avLst/>
                      </a:prstGeom>
                    </p:spPr>
                  </p:pic>
                  <p:grpSp>
                    <p:nvGrpSpPr>
                      <p:cNvPr id="32" name="Group 31"/>
                      <p:cNvGrpSpPr/>
                      <p:nvPr/>
                    </p:nvGrpSpPr>
                    <p:grpSpPr>
                      <a:xfrm>
                        <a:off x="10176085" y="5139169"/>
                        <a:ext cx="200019" cy="539806"/>
                        <a:chOff x="7258847" y="5219926"/>
                        <a:chExt cx="665292" cy="979277"/>
                      </a:xfrm>
                    </p:grpSpPr>
                    <p:cxnSp>
                      <p:nvCxnSpPr>
                        <p:cNvPr id="38" name="Straight Connector 37"/>
                        <p:cNvCxnSpPr/>
                        <p:nvPr/>
                      </p:nvCxnSpPr>
                      <p:spPr>
                        <a:xfrm>
                          <a:off x="7258847" y="5219926"/>
                          <a:ext cx="665292" cy="334736"/>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7305696" y="5877384"/>
                          <a:ext cx="616122" cy="321819"/>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bwMode="auto">
                      <a:xfrm>
                        <a:off x="9418637" y="4908550"/>
                        <a:ext cx="2320482" cy="959805"/>
                      </a:xfrm>
                      <a:prstGeom prst="rect">
                        <a:avLst/>
                      </a:prstGeom>
                      <a:noFill/>
                      <a:ln w="22225">
                        <a:solidFill>
                          <a:schemeClr val="tx1">
                            <a:lumMod val="40000"/>
                            <a:lumOff val="6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1" tIns="143385" rIns="179231" bIns="143385" numCol="1" spcCol="0" rtlCol="0" fromWordArt="0" anchor="t" anchorCtr="0" forceAA="0" compatLnSpc="1">
                        <a:prstTxWarp prst="textNoShape">
                          <a:avLst/>
                        </a:prstTxWarp>
                        <a:noAutofit/>
                      </a:bodyPr>
                      <a:lstStyle/>
                      <a:p>
                        <a:pPr algn="ctr" defTabSz="913878"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Freeform 5"/>
                      <p:cNvSpPr>
                        <a:spLocks noChangeAspect="1" noEditPoints="1"/>
                      </p:cNvSpPr>
                      <p:nvPr/>
                    </p:nvSpPr>
                    <p:spPr bwMode="auto">
                      <a:xfrm>
                        <a:off x="10517646" y="5100421"/>
                        <a:ext cx="192210" cy="359682"/>
                      </a:xfrm>
                      <a:custGeom>
                        <a:avLst/>
                        <a:gdLst>
                          <a:gd name="T0" fmla="*/ 77 w 83"/>
                          <a:gd name="T1" fmla="*/ 151 h 157"/>
                          <a:gd name="T2" fmla="*/ 6 w 83"/>
                          <a:gd name="T3" fmla="*/ 6 h 157"/>
                          <a:gd name="T4" fmla="*/ 83 w 83"/>
                          <a:gd name="T5" fmla="*/ 0 h 157"/>
                          <a:gd name="T6" fmla="*/ 6 w 83"/>
                          <a:gd name="T7" fmla="*/ 0 h 157"/>
                          <a:gd name="T8" fmla="*/ 0 w 83"/>
                          <a:gd name="T9" fmla="*/ 6 h 157"/>
                          <a:gd name="T10" fmla="*/ 0 w 83"/>
                          <a:gd name="T11" fmla="*/ 157 h 157"/>
                          <a:gd name="T12" fmla="*/ 77 w 83"/>
                          <a:gd name="T13" fmla="*/ 157 h 157"/>
                          <a:gd name="T14" fmla="*/ 83 w 83"/>
                          <a:gd name="T15" fmla="*/ 151 h 157"/>
                          <a:gd name="T16" fmla="*/ 83 w 83"/>
                          <a:gd name="T17" fmla="*/ 0 h 157"/>
                          <a:gd name="T18" fmla="*/ 15 w 83"/>
                          <a:gd name="T19" fmla="*/ 102 h 157"/>
                          <a:gd name="T20" fmla="*/ 20 w 83"/>
                          <a:gd name="T21" fmla="*/ 102 h 157"/>
                          <a:gd name="T22" fmla="*/ 26 w 83"/>
                          <a:gd name="T23" fmla="*/ 104 h 157"/>
                          <a:gd name="T24" fmla="*/ 26 w 83"/>
                          <a:gd name="T25" fmla="*/ 99 h 157"/>
                          <a:gd name="T26" fmla="*/ 26 w 83"/>
                          <a:gd name="T27" fmla="*/ 104 h 157"/>
                          <a:gd name="T28" fmla="*/ 67 w 83"/>
                          <a:gd name="T29" fmla="*/ 89 h 157"/>
                          <a:gd name="T30" fmla="*/ 15 w 83"/>
                          <a:gd name="T31" fmla="*/ 88 h 157"/>
                          <a:gd name="T32" fmla="*/ 17 w 83"/>
                          <a:gd name="T33" fmla="*/ 79 h 157"/>
                          <a:gd name="T34" fmla="*/ 68 w 83"/>
                          <a:gd name="T35" fmla="*/ 80 h 157"/>
                          <a:gd name="T36" fmla="*/ 68 w 83"/>
                          <a:gd name="T37" fmla="*/ 88 h 157"/>
                          <a:gd name="T38" fmla="*/ 67 w 83"/>
                          <a:gd name="T39" fmla="*/ 74 h 157"/>
                          <a:gd name="T40" fmla="*/ 15 w 83"/>
                          <a:gd name="T41" fmla="*/ 72 h 157"/>
                          <a:gd name="T42" fmla="*/ 17 w 83"/>
                          <a:gd name="T43" fmla="*/ 63 h 157"/>
                          <a:gd name="T44" fmla="*/ 68 w 83"/>
                          <a:gd name="T45" fmla="*/ 64 h 157"/>
                          <a:gd name="T46" fmla="*/ 68 w 83"/>
                          <a:gd name="T47" fmla="*/ 72 h 157"/>
                          <a:gd name="T48" fmla="*/ 67 w 83"/>
                          <a:gd name="T49" fmla="*/ 58 h 157"/>
                          <a:gd name="T50" fmla="*/ 15 w 83"/>
                          <a:gd name="T51" fmla="*/ 57 h 157"/>
                          <a:gd name="T52" fmla="*/ 17 w 83"/>
                          <a:gd name="T53" fmla="*/ 47 h 157"/>
                          <a:gd name="T54" fmla="*/ 68 w 83"/>
                          <a:gd name="T55" fmla="*/ 49 h 157"/>
                          <a:gd name="T56" fmla="*/ 68 w 83"/>
                          <a:gd name="T57" fmla="*/ 57 h 157"/>
                          <a:gd name="T58" fmla="*/ 67 w 83"/>
                          <a:gd name="T59" fmla="*/ 42 h 157"/>
                          <a:gd name="T60" fmla="*/ 15 w 83"/>
                          <a:gd name="T61" fmla="*/ 41 h 157"/>
                          <a:gd name="T62" fmla="*/ 17 w 83"/>
                          <a:gd name="T63" fmla="*/ 31 h 157"/>
                          <a:gd name="T64" fmla="*/ 68 w 83"/>
                          <a:gd name="T65" fmla="*/ 33 h 157"/>
                          <a:gd name="T66" fmla="*/ 68 w 83"/>
                          <a:gd name="T67" fmla="*/ 41 h 157"/>
                          <a:gd name="T68" fmla="*/ 67 w 83"/>
                          <a:gd name="T69" fmla="*/ 27 h 157"/>
                          <a:gd name="T70" fmla="*/ 15 w 83"/>
                          <a:gd name="T71" fmla="*/ 25 h 157"/>
                          <a:gd name="T72" fmla="*/ 17 w 83"/>
                          <a:gd name="T73" fmla="*/ 16 h 157"/>
                          <a:gd name="T74" fmla="*/ 68 w 83"/>
                          <a:gd name="T75" fmla="*/ 17 h 157"/>
                          <a:gd name="T76" fmla="*/ 68 w 83"/>
                          <a:gd name="T77"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3" h="157">
                            <a:moveTo>
                              <a:pt x="77" y="6"/>
                            </a:moveTo>
                            <a:cubicBezTo>
                              <a:pt x="77" y="151"/>
                              <a:pt x="77" y="151"/>
                              <a:pt x="77" y="151"/>
                            </a:cubicBezTo>
                            <a:cubicBezTo>
                              <a:pt x="6" y="151"/>
                              <a:pt x="6" y="151"/>
                              <a:pt x="6" y="151"/>
                            </a:cubicBezTo>
                            <a:cubicBezTo>
                              <a:pt x="6" y="6"/>
                              <a:pt x="6" y="6"/>
                              <a:pt x="6" y="6"/>
                            </a:cubicBezTo>
                            <a:cubicBezTo>
                              <a:pt x="77" y="6"/>
                              <a:pt x="77" y="6"/>
                              <a:pt x="77" y="6"/>
                            </a:cubicBezTo>
                            <a:moveTo>
                              <a:pt x="83" y="0"/>
                            </a:moveTo>
                            <a:cubicBezTo>
                              <a:pt x="77" y="0"/>
                              <a:pt x="77" y="0"/>
                              <a:pt x="77" y="0"/>
                            </a:cubicBezTo>
                            <a:cubicBezTo>
                              <a:pt x="6" y="0"/>
                              <a:pt x="6" y="0"/>
                              <a:pt x="6" y="0"/>
                            </a:cubicBezTo>
                            <a:cubicBezTo>
                              <a:pt x="0" y="0"/>
                              <a:pt x="0" y="0"/>
                              <a:pt x="0" y="0"/>
                            </a:cubicBezTo>
                            <a:cubicBezTo>
                              <a:pt x="0" y="6"/>
                              <a:pt x="0" y="6"/>
                              <a:pt x="0" y="6"/>
                            </a:cubicBezTo>
                            <a:cubicBezTo>
                              <a:pt x="0" y="151"/>
                              <a:pt x="0" y="151"/>
                              <a:pt x="0" y="151"/>
                            </a:cubicBezTo>
                            <a:cubicBezTo>
                              <a:pt x="0" y="157"/>
                              <a:pt x="0" y="157"/>
                              <a:pt x="0" y="157"/>
                            </a:cubicBezTo>
                            <a:cubicBezTo>
                              <a:pt x="6" y="157"/>
                              <a:pt x="6" y="157"/>
                              <a:pt x="6" y="157"/>
                            </a:cubicBezTo>
                            <a:cubicBezTo>
                              <a:pt x="77" y="157"/>
                              <a:pt x="77" y="157"/>
                              <a:pt x="77" y="157"/>
                            </a:cubicBezTo>
                            <a:cubicBezTo>
                              <a:pt x="83" y="157"/>
                              <a:pt x="83" y="157"/>
                              <a:pt x="83" y="157"/>
                            </a:cubicBezTo>
                            <a:cubicBezTo>
                              <a:pt x="83" y="151"/>
                              <a:pt x="83" y="151"/>
                              <a:pt x="83" y="151"/>
                            </a:cubicBezTo>
                            <a:cubicBezTo>
                              <a:pt x="83" y="6"/>
                              <a:pt x="83" y="6"/>
                              <a:pt x="83" y="6"/>
                            </a:cubicBezTo>
                            <a:cubicBezTo>
                              <a:pt x="83" y="0"/>
                              <a:pt x="83" y="0"/>
                              <a:pt x="83" y="0"/>
                            </a:cubicBezTo>
                            <a:close/>
                            <a:moveTo>
                              <a:pt x="18" y="104"/>
                            </a:moveTo>
                            <a:cubicBezTo>
                              <a:pt x="16" y="104"/>
                              <a:pt x="15" y="103"/>
                              <a:pt x="15" y="102"/>
                            </a:cubicBezTo>
                            <a:cubicBezTo>
                              <a:pt x="15" y="100"/>
                              <a:pt x="16" y="99"/>
                              <a:pt x="18" y="99"/>
                            </a:cubicBezTo>
                            <a:cubicBezTo>
                              <a:pt x="19" y="99"/>
                              <a:pt x="20" y="100"/>
                              <a:pt x="20" y="102"/>
                            </a:cubicBezTo>
                            <a:cubicBezTo>
                              <a:pt x="20" y="103"/>
                              <a:pt x="19" y="104"/>
                              <a:pt x="18" y="104"/>
                            </a:cubicBezTo>
                            <a:close/>
                            <a:moveTo>
                              <a:pt x="26" y="104"/>
                            </a:moveTo>
                            <a:cubicBezTo>
                              <a:pt x="24" y="104"/>
                              <a:pt x="23" y="103"/>
                              <a:pt x="23" y="102"/>
                            </a:cubicBezTo>
                            <a:cubicBezTo>
                              <a:pt x="23" y="100"/>
                              <a:pt x="24" y="99"/>
                              <a:pt x="26" y="99"/>
                            </a:cubicBezTo>
                            <a:cubicBezTo>
                              <a:pt x="27" y="99"/>
                              <a:pt x="28" y="100"/>
                              <a:pt x="28" y="102"/>
                            </a:cubicBezTo>
                            <a:cubicBezTo>
                              <a:pt x="28" y="103"/>
                              <a:pt x="27" y="104"/>
                              <a:pt x="26" y="104"/>
                            </a:cubicBezTo>
                            <a:close/>
                            <a:moveTo>
                              <a:pt x="68" y="88"/>
                            </a:moveTo>
                            <a:cubicBezTo>
                              <a:pt x="68" y="89"/>
                              <a:pt x="67" y="89"/>
                              <a:pt x="67" y="89"/>
                            </a:cubicBezTo>
                            <a:cubicBezTo>
                              <a:pt x="17" y="89"/>
                              <a:pt x="17" y="89"/>
                              <a:pt x="17" y="89"/>
                            </a:cubicBezTo>
                            <a:cubicBezTo>
                              <a:pt x="16" y="89"/>
                              <a:pt x="15" y="89"/>
                              <a:pt x="15" y="88"/>
                            </a:cubicBezTo>
                            <a:cubicBezTo>
                              <a:pt x="15" y="80"/>
                              <a:pt x="15" y="80"/>
                              <a:pt x="15" y="80"/>
                            </a:cubicBezTo>
                            <a:cubicBezTo>
                              <a:pt x="15" y="79"/>
                              <a:pt x="16" y="79"/>
                              <a:pt x="17" y="79"/>
                            </a:cubicBezTo>
                            <a:cubicBezTo>
                              <a:pt x="67" y="79"/>
                              <a:pt x="67" y="79"/>
                              <a:pt x="67" y="79"/>
                            </a:cubicBezTo>
                            <a:cubicBezTo>
                              <a:pt x="67" y="79"/>
                              <a:pt x="68" y="79"/>
                              <a:pt x="68" y="80"/>
                            </a:cubicBezTo>
                            <a:cubicBezTo>
                              <a:pt x="68" y="88"/>
                              <a:pt x="68" y="88"/>
                              <a:pt x="68" y="88"/>
                            </a:cubicBezTo>
                            <a:cubicBezTo>
                              <a:pt x="68" y="88"/>
                              <a:pt x="68" y="88"/>
                              <a:pt x="68" y="88"/>
                            </a:cubicBezTo>
                            <a:close/>
                            <a:moveTo>
                              <a:pt x="68" y="72"/>
                            </a:moveTo>
                            <a:cubicBezTo>
                              <a:pt x="68" y="73"/>
                              <a:pt x="67" y="74"/>
                              <a:pt x="67" y="74"/>
                            </a:cubicBezTo>
                            <a:cubicBezTo>
                              <a:pt x="17" y="74"/>
                              <a:pt x="17" y="74"/>
                              <a:pt x="17" y="74"/>
                            </a:cubicBezTo>
                            <a:cubicBezTo>
                              <a:pt x="16" y="74"/>
                              <a:pt x="15" y="73"/>
                              <a:pt x="15" y="72"/>
                            </a:cubicBezTo>
                            <a:cubicBezTo>
                              <a:pt x="15" y="64"/>
                              <a:pt x="15" y="64"/>
                              <a:pt x="15" y="64"/>
                            </a:cubicBezTo>
                            <a:cubicBezTo>
                              <a:pt x="15" y="63"/>
                              <a:pt x="16" y="63"/>
                              <a:pt x="17" y="63"/>
                            </a:cubicBezTo>
                            <a:cubicBezTo>
                              <a:pt x="67" y="63"/>
                              <a:pt x="67" y="63"/>
                              <a:pt x="67" y="63"/>
                            </a:cubicBezTo>
                            <a:cubicBezTo>
                              <a:pt x="67" y="63"/>
                              <a:pt x="68" y="63"/>
                              <a:pt x="68" y="64"/>
                            </a:cubicBezTo>
                            <a:cubicBezTo>
                              <a:pt x="68" y="72"/>
                              <a:pt x="68" y="72"/>
                              <a:pt x="68" y="72"/>
                            </a:cubicBezTo>
                            <a:cubicBezTo>
                              <a:pt x="68" y="72"/>
                              <a:pt x="68" y="72"/>
                              <a:pt x="68" y="72"/>
                            </a:cubicBezTo>
                            <a:close/>
                            <a:moveTo>
                              <a:pt x="68" y="57"/>
                            </a:moveTo>
                            <a:cubicBezTo>
                              <a:pt x="68" y="57"/>
                              <a:pt x="67" y="58"/>
                              <a:pt x="67" y="58"/>
                            </a:cubicBezTo>
                            <a:cubicBezTo>
                              <a:pt x="17" y="58"/>
                              <a:pt x="17" y="58"/>
                              <a:pt x="17" y="58"/>
                            </a:cubicBezTo>
                            <a:cubicBezTo>
                              <a:pt x="16" y="58"/>
                              <a:pt x="15" y="57"/>
                              <a:pt x="15" y="57"/>
                            </a:cubicBezTo>
                            <a:cubicBezTo>
                              <a:pt x="15" y="49"/>
                              <a:pt x="15" y="49"/>
                              <a:pt x="15" y="49"/>
                            </a:cubicBezTo>
                            <a:cubicBezTo>
                              <a:pt x="15" y="48"/>
                              <a:pt x="16" y="47"/>
                              <a:pt x="17" y="47"/>
                            </a:cubicBezTo>
                            <a:cubicBezTo>
                              <a:pt x="67" y="47"/>
                              <a:pt x="67" y="47"/>
                              <a:pt x="67" y="47"/>
                            </a:cubicBezTo>
                            <a:cubicBezTo>
                              <a:pt x="67" y="47"/>
                              <a:pt x="68" y="48"/>
                              <a:pt x="68" y="49"/>
                            </a:cubicBezTo>
                            <a:cubicBezTo>
                              <a:pt x="68" y="57"/>
                              <a:pt x="68" y="57"/>
                              <a:pt x="68" y="57"/>
                            </a:cubicBezTo>
                            <a:cubicBezTo>
                              <a:pt x="68" y="57"/>
                              <a:pt x="68" y="57"/>
                              <a:pt x="68" y="57"/>
                            </a:cubicBezTo>
                            <a:close/>
                            <a:moveTo>
                              <a:pt x="68" y="41"/>
                            </a:moveTo>
                            <a:cubicBezTo>
                              <a:pt x="68" y="42"/>
                              <a:pt x="67" y="42"/>
                              <a:pt x="67" y="42"/>
                            </a:cubicBezTo>
                            <a:cubicBezTo>
                              <a:pt x="17" y="42"/>
                              <a:pt x="17" y="42"/>
                              <a:pt x="17" y="42"/>
                            </a:cubicBezTo>
                            <a:cubicBezTo>
                              <a:pt x="16" y="42"/>
                              <a:pt x="15" y="42"/>
                              <a:pt x="15" y="41"/>
                            </a:cubicBezTo>
                            <a:cubicBezTo>
                              <a:pt x="15" y="33"/>
                              <a:pt x="15" y="33"/>
                              <a:pt x="15" y="33"/>
                            </a:cubicBezTo>
                            <a:cubicBezTo>
                              <a:pt x="15" y="32"/>
                              <a:pt x="16" y="31"/>
                              <a:pt x="17" y="31"/>
                            </a:cubicBezTo>
                            <a:cubicBezTo>
                              <a:pt x="67" y="31"/>
                              <a:pt x="67" y="31"/>
                              <a:pt x="67" y="31"/>
                            </a:cubicBezTo>
                            <a:cubicBezTo>
                              <a:pt x="67" y="31"/>
                              <a:pt x="68" y="32"/>
                              <a:pt x="68" y="33"/>
                            </a:cubicBezTo>
                            <a:cubicBezTo>
                              <a:pt x="68" y="41"/>
                              <a:pt x="68" y="41"/>
                              <a:pt x="68" y="41"/>
                            </a:cubicBezTo>
                            <a:cubicBezTo>
                              <a:pt x="68" y="41"/>
                              <a:pt x="68" y="41"/>
                              <a:pt x="68" y="41"/>
                            </a:cubicBezTo>
                            <a:close/>
                            <a:moveTo>
                              <a:pt x="68" y="25"/>
                            </a:moveTo>
                            <a:cubicBezTo>
                              <a:pt x="68" y="26"/>
                              <a:pt x="67" y="27"/>
                              <a:pt x="67" y="27"/>
                            </a:cubicBezTo>
                            <a:cubicBezTo>
                              <a:pt x="17" y="27"/>
                              <a:pt x="17" y="27"/>
                              <a:pt x="17" y="27"/>
                            </a:cubicBezTo>
                            <a:cubicBezTo>
                              <a:pt x="16" y="27"/>
                              <a:pt x="15" y="26"/>
                              <a:pt x="15" y="25"/>
                            </a:cubicBezTo>
                            <a:cubicBezTo>
                              <a:pt x="15" y="17"/>
                              <a:pt x="15" y="17"/>
                              <a:pt x="15" y="17"/>
                            </a:cubicBezTo>
                            <a:cubicBezTo>
                              <a:pt x="15" y="16"/>
                              <a:pt x="16" y="16"/>
                              <a:pt x="17" y="16"/>
                            </a:cubicBezTo>
                            <a:cubicBezTo>
                              <a:pt x="67" y="16"/>
                              <a:pt x="67" y="16"/>
                              <a:pt x="67" y="16"/>
                            </a:cubicBezTo>
                            <a:cubicBezTo>
                              <a:pt x="67" y="16"/>
                              <a:pt x="68" y="16"/>
                              <a:pt x="68" y="17"/>
                            </a:cubicBezTo>
                            <a:cubicBezTo>
                              <a:pt x="68" y="25"/>
                              <a:pt x="68" y="25"/>
                              <a:pt x="68" y="25"/>
                            </a:cubicBezTo>
                            <a:cubicBezTo>
                              <a:pt x="68" y="25"/>
                              <a:pt x="68" y="25"/>
                              <a:pt x="68" y="25"/>
                            </a:cubicBezTo>
                            <a:close/>
                          </a:path>
                        </a:pathLst>
                      </a:custGeom>
                      <a:solidFill>
                        <a:schemeClr val="accent1"/>
                      </a:solidFill>
                      <a:ln w="2540">
                        <a:noFill/>
                      </a:ln>
                    </p:spPr>
                    <p:txBody>
                      <a:bodyPr vert="horz" wrap="square" lIns="89616" tIns="44807" rIns="89616" bIns="44807" numCol="1" anchor="t" anchorCtr="0" compatLnSpc="1">
                        <a:prstTxWarp prst="textNoShape">
                          <a:avLst/>
                        </a:prstTxWarp>
                      </a:bodyPr>
                      <a:lstStyle/>
                      <a:p>
                        <a:pPr defTabSz="914143">
                          <a:defRPr/>
                        </a:pPr>
                        <a:endParaRPr lang="en-US" sz="1766" kern="0">
                          <a:solidFill>
                            <a:srgbClr val="505050"/>
                          </a:solidFill>
                          <a:latin typeface="Segoe UI"/>
                        </a:endParaRPr>
                      </a:p>
                    </p:txBody>
                  </p:sp>
                  <p:grpSp>
                    <p:nvGrpSpPr>
                      <p:cNvPr id="35" name="Group 34"/>
                      <p:cNvGrpSpPr/>
                      <p:nvPr/>
                    </p:nvGrpSpPr>
                    <p:grpSpPr>
                      <a:xfrm flipH="1">
                        <a:off x="10835114" y="5139169"/>
                        <a:ext cx="200019" cy="539806"/>
                        <a:chOff x="7367040" y="5219926"/>
                        <a:chExt cx="665292" cy="979277"/>
                      </a:xfrm>
                    </p:grpSpPr>
                    <p:cxnSp>
                      <p:nvCxnSpPr>
                        <p:cNvPr id="36" name="Straight Connector 35"/>
                        <p:cNvCxnSpPr/>
                        <p:nvPr/>
                      </p:nvCxnSpPr>
                      <p:spPr>
                        <a:xfrm>
                          <a:off x="7367040" y="5219926"/>
                          <a:ext cx="665292" cy="334736"/>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413885" y="5877384"/>
                          <a:ext cx="616122" cy="321819"/>
                        </a:xfrm>
                        <a:prstGeom prst="line">
                          <a:avLst/>
                        </a:prstGeom>
                        <a:ln w="317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pic>
                <p:nvPicPr>
                  <p:cNvPr id="166" name="Picture 165"/>
                  <p:cNvPicPr>
                    <a:picLocks noChangeAspect="1"/>
                  </p:cNvPicPr>
                  <p:nvPr/>
                </p:nvPicPr>
                <p:blipFill>
                  <a:blip r:embed="rId8"/>
                  <a:stretch>
                    <a:fillRect/>
                  </a:stretch>
                </p:blipFill>
                <p:spPr>
                  <a:xfrm>
                    <a:off x="7361237" y="5707062"/>
                    <a:ext cx="484512" cy="484512"/>
                  </a:xfrm>
                  <a:prstGeom prst="rect">
                    <a:avLst/>
                  </a:prstGeom>
                </p:spPr>
              </p:pic>
            </p:grpSp>
          </p:grpSp>
        </p:grpSp>
      </p:grpSp>
      <p:grpSp>
        <p:nvGrpSpPr>
          <p:cNvPr id="157" name="Group 156"/>
          <p:cNvGrpSpPr/>
          <p:nvPr/>
        </p:nvGrpSpPr>
        <p:grpSpPr>
          <a:xfrm>
            <a:off x="6532974" y="956537"/>
            <a:ext cx="1447493" cy="2341919"/>
            <a:chOff x="6482027" y="881592"/>
            <a:chExt cx="1528456" cy="2684511"/>
          </a:xfrm>
        </p:grpSpPr>
        <p:cxnSp>
          <p:nvCxnSpPr>
            <p:cNvPr id="138" name="Straight Connector 137"/>
            <p:cNvCxnSpPr/>
            <p:nvPr/>
          </p:nvCxnSpPr>
          <p:spPr>
            <a:xfrm flipV="1">
              <a:off x="7245322" y="881592"/>
              <a:ext cx="15216" cy="2684511"/>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H="1">
              <a:off x="6496361" y="881592"/>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H="1">
              <a:off x="6496361" y="1776428"/>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482028" y="2671263"/>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H="1">
              <a:off x="6482027" y="3566099"/>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H="1">
              <a:off x="7241366" y="2209075"/>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4899979" y="2273343"/>
            <a:ext cx="1772586" cy="483082"/>
          </a:xfrm>
          <a:prstGeom prst="rect">
            <a:avLst/>
          </a:prstGeom>
          <a:noFill/>
        </p:spPr>
        <p:txBody>
          <a:bodyPr wrap="none" lIns="179231" tIns="143385" rIns="179231" bIns="143385" rtlCol="0">
            <a:spAutoFit/>
          </a:bodyPr>
          <a:lstStyle/>
          <a:p>
            <a:pPr algn="r" defTabSz="896167">
              <a:lnSpc>
                <a:spcPct val="90000"/>
              </a:lnSpc>
              <a:spcAft>
                <a:spcPts val="588"/>
              </a:spcAft>
              <a:defRPr/>
            </a:pPr>
            <a:r>
              <a:rPr lang="en-US" sz="1370" kern="0">
                <a:gradFill>
                  <a:gsLst>
                    <a:gs pos="2917">
                      <a:srgbClr val="D2D2D2">
                        <a:lumMod val="50000"/>
                      </a:srgbClr>
                    </a:gs>
                    <a:gs pos="30000">
                      <a:srgbClr val="D2D2D2">
                        <a:lumMod val="50000"/>
                      </a:srgbClr>
                    </a:gs>
                  </a:gsLst>
                  <a:lin ang="5400000" scaled="0"/>
                </a:gradFill>
                <a:latin typeface="Segoe UI"/>
              </a:rPr>
              <a:t>Cognitive services</a:t>
            </a:r>
          </a:p>
        </p:txBody>
      </p:sp>
      <p:pic>
        <p:nvPicPr>
          <p:cNvPr id="58" name="Picture 57"/>
          <p:cNvPicPr>
            <a:picLocks noChangeAspect="1"/>
          </p:cNvPicPr>
          <p:nvPr/>
        </p:nvPicPr>
        <p:blipFill>
          <a:blip r:embed="rId9"/>
          <a:stretch>
            <a:fillRect/>
          </a:stretch>
        </p:blipFill>
        <p:spPr>
          <a:xfrm>
            <a:off x="4549295" y="2272142"/>
            <a:ext cx="506000" cy="485653"/>
          </a:xfrm>
          <a:prstGeom prst="rect">
            <a:avLst/>
          </a:prstGeom>
        </p:spPr>
      </p:pic>
      <p:sp>
        <p:nvSpPr>
          <p:cNvPr id="60" name="TextBox 59"/>
          <p:cNvSpPr txBox="1"/>
          <p:nvPr/>
        </p:nvSpPr>
        <p:spPr>
          <a:xfrm>
            <a:off x="5273169" y="1650183"/>
            <a:ext cx="1209007" cy="189732"/>
          </a:xfrm>
          <a:prstGeom prst="rect">
            <a:avLst/>
          </a:prstGeom>
          <a:noFill/>
        </p:spPr>
        <p:txBody>
          <a:bodyPr wrap="square" lIns="0" tIns="0" rIns="0" bIns="0" rtlCol="0">
            <a:spAutoFit/>
          </a:bodyPr>
          <a:lstStyle>
            <a:defPPr>
              <a:defRPr lang="en-US"/>
            </a:defPPr>
            <a:lvl1pPr lvl="0" algn="ctr" defTabSz="914400">
              <a:lnSpc>
                <a:spcPct val="90000"/>
              </a:lnSpc>
              <a:spcAft>
                <a:spcPts val="600"/>
              </a:spcAft>
              <a:defRPr sz="1400" kern="0">
                <a:gradFill>
                  <a:gsLst>
                    <a:gs pos="2917">
                      <a:schemeClr val="bg2">
                        <a:lumMod val="50000"/>
                      </a:schemeClr>
                    </a:gs>
                    <a:gs pos="30000">
                      <a:schemeClr val="bg2">
                        <a:lumMod val="50000"/>
                      </a:schemeClr>
                    </a:gs>
                  </a:gsLst>
                  <a:lin ang="5400000" scaled="0"/>
                </a:gradFill>
              </a:defRPr>
            </a:lvl1pPr>
          </a:lstStyle>
          <a:p>
            <a:pPr algn="r" defTabSz="1218776">
              <a:spcAft>
                <a:spcPts val="800"/>
              </a:spcAft>
              <a:defRPr/>
            </a:pPr>
            <a:r>
              <a:rPr lang="en-US" sz="1370">
                <a:gradFill>
                  <a:gsLst>
                    <a:gs pos="2917">
                      <a:srgbClr val="D2D2D2">
                        <a:lumMod val="50000"/>
                      </a:srgbClr>
                    </a:gs>
                    <a:gs pos="30000">
                      <a:srgbClr val="D2D2D2">
                        <a:lumMod val="50000"/>
                      </a:srgbClr>
                    </a:gs>
                  </a:gsLst>
                  <a:lin ang="5400000" scaled="0"/>
                </a:gradFill>
                <a:latin typeface="Segoe UI"/>
              </a:rPr>
              <a:t>Service bus</a:t>
            </a:r>
          </a:p>
        </p:txBody>
      </p:sp>
      <p:sp>
        <p:nvSpPr>
          <p:cNvPr id="61" name="TextBox 60"/>
          <p:cNvSpPr txBox="1"/>
          <p:nvPr/>
        </p:nvSpPr>
        <p:spPr>
          <a:xfrm>
            <a:off x="5102059" y="3171024"/>
            <a:ext cx="1380116" cy="189732"/>
          </a:xfrm>
          <a:prstGeom prst="rect">
            <a:avLst/>
          </a:prstGeom>
          <a:noFill/>
        </p:spPr>
        <p:txBody>
          <a:bodyPr wrap="square" lIns="0" tIns="0" rIns="0" bIns="0" rtlCol="0">
            <a:spAutoFit/>
          </a:bodyPr>
          <a:lstStyle>
            <a:defPPr>
              <a:defRPr lang="en-US"/>
            </a:defPPr>
            <a:lvl1pPr lvl="0" algn="ctr" defTabSz="914400">
              <a:lnSpc>
                <a:spcPct val="90000"/>
              </a:lnSpc>
              <a:spcAft>
                <a:spcPts val="600"/>
              </a:spcAft>
              <a:defRPr sz="1400" kern="0">
                <a:gradFill>
                  <a:gsLst>
                    <a:gs pos="2917">
                      <a:schemeClr val="bg2">
                        <a:lumMod val="50000"/>
                      </a:schemeClr>
                    </a:gs>
                    <a:gs pos="30000">
                      <a:schemeClr val="bg2">
                        <a:lumMod val="50000"/>
                      </a:schemeClr>
                    </a:gs>
                  </a:gsLst>
                  <a:lin ang="5400000" scaled="0"/>
                </a:gradFill>
              </a:defRPr>
            </a:lvl1pPr>
          </a:lstStyle>
          <a:p>
            <a:pPr algn="r" defTabSz="1218776">
              <a:spcAft>
                <a:spcPts val="800"/>
              </a:spcAft>
              <a:defRPr/>
            </a:pPr>
            <a:r>
              <a:rPr lang="en-US" sz="1370">
                <a:gradFill>
                  <a:gsLst>
                    <a:gs pos="2917">
                      <a:srgbClr val="D2D2D2">
                        <a:lumMod val="50000"/>
                      </a:srgbClr>
                    </a:gs>
                    <a:gs pos="30000">
                      <a:srgbClr val="D2D2D2">
                        <a:lumMod val="50000"/>
                      </a:srgbClr>
                    </a:gs>
                  </a:gsLst>
                  <a:lin ang="5400000" scaled="0"/>
                </a:gradFill>
                <a:latin typeface="Segoe UI"/>
              </a:rPr>
              <a:t>Machine learning </a:t>
            </a:r>
          </a:p>
        </p:txBody>
      </p:sp>
      <p:pic>
        <p:nvPicPr>
          <p:cNvPr id="63" name="Picture 62"/>
          <p:cNvPicPr>
            <a:picLocks noChangeAspect="1"/>
          </p:cNvPicPr>
          <p:nvPr/>
        </p:nvPicPr>
        <p:blipFill>
          <a:blip r:embed="rId10"/>
          <a:stretch>
            <a:fillRect/>
          </a:stretch>
        </p:blipFill>
        <p:spPr>
          <a:xfrm>
            <a:off x="4748032" y="3086712"/>
            <a:ext cx="362701" cy="334111"/>
          </a:xfrm>
          <a:prstGeom prst="rect">
            <a:avLst/>
          </a:prstGeom>
        </p:spPr>
      </p:pic>
      <p:sp>
        <p:nvSpPr>
          <p:cNvPr id="142" name="Rectangle 141"/>
          <p:cNvSpPr/>
          <p:nvPr/>
        </p:nvSpPr>
        <p:spPr bwMode="auto">
          <a:xfrm>
            <a:off x="4899010" y="884674"/>
            <a:ext cx="1583165" cy="189732"/>
          </a:xfrm>
          <a:prstGeom prst="rect">
            <a:avLst/>
          </a:prstGeom>
          <a:noFill/>
          <a:ln w="130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r" defTabSz="913702" fontAlgn="base">
              <a:lnSpc>
                <a:spcPct val="90000"/>
              </a:lnSpc>
              <a:spcBef>
                <a:spcPct val="0"/>
              </a:spcBef>
              <a:spcAft>
                <a:spcPct val="0"/>
              </a:spcAft>
              <a:defRPr/>
            </a:pPr>
            <a:r>
              <a:rPr lang="en-US" sz="1370" kern="0">
                <a:gradFill>
                  <a:gsLst>
                    <a:gs pos="2917">
                      <a:srgbClr val="D2D2D2">
                        <a:lumMod val="50000"/>
                      </a:srgbClr>
                    </a:gs>
                    <a:gs pos="30000">
                      <a:srgbClr val="D2D2D2">
                        <a:lumMod val="50000"/>
                      </a:srgbClr>
                    </a:gs>
                  </a:gsLst>
                  <a:lin ang="5400000" scaled="0"/>
                </a:gradFill>
                <a:latin typeface="Segoe UI"/>
              </a:rPr>
              <a:t>Azure Functions</a:t>
            </a:r>
          </a:p>
        </p:txBody>
      </p:sp>
      <p:pic>
        <p:nvPicPr>
          <p:cNvPr id="75" name="Picture 74"/>
          <p:cNvPicPr>
            <a:picLocks noChangeAspect="1"/>
          </p:cNvPicPr>
          <p:nvPr/>
        </p:nvPicPr>
        <p:blipFill>
          <a:blip r:embed="rId11"/>
          <a:stretch>
            <a:fillRect/>
          </a:stretch>
        </p:blipFill>
        <p:spPr>
          <a:xfrm>
            <a:off x="5252586" y="1593188"/>
            <a:ext cx="306467" cy="282310"/>
          </a:xfrm>
          <a:prstGeom prst="rect">
            <a:avLst/>
          </a:prstGeom>
        </p:spPr>
      </p:pic>
      <p:grpSp>
        <p:nvGrpSpPr>
          <p:cNvPr id="169" name="Group 168"/>
          <p:cNvGrpSpPr/>
          <p:nvPr/>
        </p:nvGrpSpPr>
        <p:grpSpPr>
          <a:xfrm>
            <a:off x="10342562" y="706969"/>
            <a:ext cx="1371298" cy="1224060"/>
            <a:chOff x="10693372" y="1242777"/>
            <a:chExt cx="1448001" cy="1403125"/>
          </a:xfrm>
        </p:grpSpPr>
        <p:pic>
          <p:nvPicPr>
            <p:cNvPr id="64" name="Picture 63"/>
            <p:cNvPicPr>
              <a:picLocks noChangeAspect="1"/>
            </p:cNvPicPr>
            <p:nvPr/>
          </p:nvPicPr>
          <p:blipFill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colorTemperature colorTemp="7200"/>
                      </a14:imgEffect>
                      <a14:imgEffect>
                        <a14:saturation sat="234000"/>
                      </a14:imgEffect>
                    </a14:imgLayer>
                  </a14:imgProps>
                </a:ext>
              </a:extLst>
            </a:blip>
            <a:srcRect t="24251" b="26614"/>
            <a:stretch/>
          </p:blipFill>
          <p:spPr>
            <a:xfrm>
              <a:off x="10693372" y="2182142"/>
              <a:ext cx="1448001" cy="463760"/>
            </a:xfrm>
            <a:prstGeom prst="rect">
              <a:avLst/>
            </a:prstGeom>
            <a:noFill/>
          </p:spPr>
        </p:pic>
        <p:pic>
          <p:nvPicPr>
            <p:cNvPr id="168" name="Picture 16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0808416" y="1242777"/>
              <a:ext cx="673820" cy="673820"/>
            </a:xfrm>
            <a:prstGeom prst="rect">
              <a:avLst/>
            </a:prstGeom>
          </p:spPr>
        </p:pic>
      </p:grpSp>
      <p:grpSp>
        <p:nvGrpSpPr>
          <p:cNvPr id="6" name="Group 5"/>
          <p:cNvGrpSpPr/>
          <p:nvPr/>
        </p:nvGrpSpPr>
        <p:grpSpPr>
          <a:xfrm>
            <a:off x="7818489" y="1823804"/>
            <a:ext cx="1237065" cy="964908"/>
            <a:chOff x="7884215" y="1622064"/>
            <a:chExt cx="1280400" cy="1084166"/>
          </a:xfrm>
        </p:grpSpPr>
        <p:sp>
          <p:nvSpPr>
            <p:cNvPr id="41" name="TextBox 40"/>
            <p:cNvSpPr txBox="1"/>
            <p:nvPr/>
          </p:nvSpPr>
          <p:spPr>
            <a:xfrm>
              <a:off x="7884215" y="2163329"/>
              <a:ext cx="1280400" cy="542901"/>
            </a:xfrm>
            <a:prstGeom prst="rect">
              <a:avLst/>
            </a:prstGeom>
            <a:noFill/>
          </p:spPr>
          <p:txBody>
            <a:bodyPr wrap="none" lIns="179231" tIns="143385" rIns="179231" bIns="143385" rtlCol="0">
              <a:spAutoFit/>
            </a:bodyPr>
            <a:lstStyle/>
            <a:p>
              <a:pPr defTabSz="896167">
                <a:lnSpc>
                  <a:spcPct val="90000"/>
                </a:lnSpc>
                <a:spcAft>
                  <a:spcPts val="588"/>
                </a:spcAft>
                <a:defRPr/>
              </a:pPr>
              <a:r>
                <a:rPr lang="en-US" sz="1370" kern="0">
                  <a:gradFill>
                    <a:gsLst>
                      <a:gs pos="2917">
                        <a:srgbClr val="D2D2D2">
                          <a:lumMod val="50000"/>
                        </a:srgbClr>
                      </a:gs>
                      <a:gs pos="30000">
                        <a:srgbClr val="D2D2D2">
                          <a:lumMod val="50000"/>
                        </a:srgbClr>
                      </a:gs>
                    </a:gsLst>
                    <a:lin ang="5400000" scaled="0"/>
                  </a:gradFill>
                  <a:latin typeface="Segoe UI"/>
                </a:rPr>
                <a:t>Logic Apps</a:t>
              </a:r>
            </a:p>
          </p:txBody>
        </p:sp>
        <p:pic>
          <p:nvPicPr>
            <p:cNvPr id="8" name="Picture 7"/>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8189160" y="1622064"/>
              <a:ext cx="618831" cy="618831"/>
            </a:xfrm>
            <a:prstGeom prst="rect">
              <a:avLst/>
            </a:prstGeom>
          </p:spPr>
        </p:pic>
      </p:grpSp>
      <p:pic>
        <p:nvPicPr>
          <p:cNvPr id="1028" name="Picture 4" descr="Image result for docusign logo"/>
          <p:cNvPicPr>
            <a:picLocks noChangeAspect="1" noChangeArrowheads="1"/>
          </p:cNvPicPr>
          <p:nvPr/>
        </p:nvPicPr>
        <p:blipFill rotWithShape="1">
          <a:blip r:embed="rId16">
            <a:extLst>
              <a:ext uri="{28A0092B-C50C-407E-A947-70E740481C1C}">
                <a14:useLocalDpi xmlns:a14="http://schemas.microsoft.com/office/drawing/2010/main" val="0"/>
              </a:ext>
            </a:extLst>
          </a:blip>
          <a:srcRect b="22366"/>
          <a:stretch/>
        </p:blipFill>
        <p:spPr bwMode="auto">
          <a:xfrm>
            <a:off x="10360473" y="3090663"/>
            <a:ext cx="1452545" cy="396679"/>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p:cNvGrpSpPr/>
          <p:nvPr/>
        </p:nvGrpSpPr>
        <p:grpSpPr>
          <a:xfrm flipH="1">
            <a:off x="8819234" y="956537"/>
            <a:ext cx="1447493" cy="2341919"/>
            <a:chOff x="6482027" y="881592"/>
            <a:chExt cx="1528456" cy="2684511"/>
          </a:xfrm>
        </p:grpSpPr>
        <p:cxnSp>
          <p:nvCxnSpPr>
            <p:cNvPr id="81" name="Straight Connector 80"/>
            <p:cNvCxnSpPr/>
            <p:nvPr/>
          </p:nvCxnSpPr>
          <p:spPr>
            <a:xfrm flipV="1">
              <a:off x="7245322" y="881592"/>
              <a:ext cx="15216" cy="2684511"/>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6496361" y="881592"/>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496361" y="1776428"/>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6482028" y="2671263"/>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6482027" y="3566099"/>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7241366" y="2209075"/>
              <a:ext cx="769117" cy="0"/>
            </a:xfrm>
            <a:prstGeom prst="line">
              <a:avLst/>
            </a:prstGeom>
            <a:ln w="254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DD6D2618-3F98-4E7F-8D38-B2D63C32E723}"/>
              </a:ext>
            </a:extLst>
          </p:cNvPr>
          <p:cNvPicPr>
            <a:picLocks noChangeAspect="1"/>
          </p:cNvPicPr>
          <p:nvPr/>
        </p:nvPicPr>
        <p:blipFill>
          <a:blip r:embed="rId17"/>
          <a:stretch>
            <a:fillRect/>
          </a:stretch>
        </p:blipFill>
        <p:spPr>
          <a:xfrm>
            <a:off x="10345394" y="2210096"/>
            <a:ext cx="1129079" cy="644503"/>
          </a:xfrm>
          <a:prstGeom prst="rect">
            <a:avLst/>
          </a:prstGeom>
        </p:spPr>
      </p:pic>
      <p:pic>
        <p:nvPicPr>
          <p:cNvPr id="5" name="Picture 4">
            <a:extLst>
              <a:ext uri="{FF2B5EF4-FFF2-40B4-BE49-F238E27FC236}">
                <a16:creationId xmlns:a16="http://schemas.microsoft.com/office/drawing/2014/main" id="{D1900456-8116-48F1-80C6-F76E3DE48CEF}"/>
              </a:ext>
            </a:extLst>
          </p:cNvPr>
          <p:cNvPicPr>
            <a:picLocks noChangeAspect="1"/>
          </p:cNvPicPr>
          <p:nvPr/>
        </p:nvPicPr>
        <p:blipFill rotWithShape="1">
          <a:blip r:embed="rId18" cstate="hqprint">
            <a:extLst>
              <a:ext uri="{28A0092B-C50C-407E-A947-70E740481C1C}">
                <a14:useLocalDpi xmlns:a14="http://schemas.microsoft.com/office/drawing/2010/main" val="0"/>
              </a:ext>
            </a:extLst>
          </a:blip>
          <a:srcRect l="53306" t="14008" b="11601"/>
          <a:stretch/>
        </p:blipFill>
        <p:spPr>
          <a:xfrm>
            <a:off x="4673426" y="719597"/>
            <a:ext cx="529266" cy="473880"/>
          </a:xfrm>
          <a:prstGeom prst="rect">
            <a:avLst/>
          </a:prstGeom>
        </p:spPr>
      </p:pic>
    </p:spTree>
    <p:extLst>
      <p:ext uri="{BB962C8B-B14F-4D97-AF65-F5344CB8AC3E}">
        <p14:creationId xmlns:p14="http://schemas.microsoft.com/office/powerpoint/2010/main" val="3266221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172FA-ED64-49F1-902A-97A658D86119}"/>
              </a:ext>
            </a:extLst>
          </p:cNvPr>
          <p:cNvSpPr txBox="1"/>
          <p:nvPr/>
        </p:nvSpPr>
        <p:spPr>
          <a:xfrm>
            <a:off x="291549" y="549965"/>
            <a:ext cx="5797100" cy="904863"/>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Everything?  Really?</a:t>
            </a:r>
          </a:p>
        </p:txBody>
      </p:sp>
      <p:sp>
        <p:nvSpPr>
          <p:cNvPr id="3" name="TextBox 2">
            <a:extLst>
              <a:ext uri="{FF2B5EF4-FFF2-40B4-BE49-F238E27FC236}">
                <a16:creationId xmlns:a16="http://schemas.microsoft.com/office/drawing/2014/main" id="{38D7BBB2-69DE-4B9D-A6F9-FA99D1525A09}"/>
              </a:ext>
            </a:extLst>
          </p:cNvPr>
          <p:cNvSpPr txBox="1"/>
          <p:nvPr/>
        </p:nvSpPr>
        <p:spPr>
          <a:xfrm>
            <a:off x="2365513" y="2690193"/>
            <a:ext cx="9469580" cy="1446550"/>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Okay, not everything.  But there are </a:t>
            </a:r>
            <a:r>
              <a:rPr lang="en-US" sz="2400">
                <a:solidFill>
                  <a:srgbClr val="FFFFFF"/>
                </a:solidFill>
                <a:latin typeface="Century Gothic" panose="020B0502020202020204" pitchFamily="34" charset="0"/>
              </a:rPr>
              <a:t>200</a:t>
            </a:r>
            <a:r>
              <a:rPr kumimoji="0" lang="en-US" sz="24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 connectors and in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a:solidFill>
                  <a:srgbClr val="FFFFFF"/>
                </a:solidFill>
                <a:latin typeface="Century Gothic" panose="020B0502020202020204" pitchFamily="34" charset="0"/>
              </a:rPr>
              <a:t>p</a:t>
            </a:r>
            <a:r>
              <a:rPr kumimoji="0" lang="en-US" sz="24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review is the ability to create custom connectors.  And with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400">
                <a:solidFill>
                  <a:srgbClr val="FFFFFF"/>
                </a:solidFill>
                <a:latin typeface="Century Gothic" panose="020B0502020202020204" pitchFamily="34" charset="0"/>
              </a:rPr>
              <a:t>Event Grid, we have many more options as well.</a:t>
            </a:r>
            <a:endParaRPr kumimoji="0" lang="en-US" sz="2400" b="0" i="0" u="none" strike="noStrike" kern="1200" cap="none" spc="0" normalizeH="0" baseline="0" noProof="0">
              <a:ln>
                <a:noFill/>
              </a:ln>
              <a:solidFill>
                <a:srgbClr val="FFFFFF"/>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760228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C4C8-5357-4ED6-8F1D-902E60748702}"/>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9B8500E0-54AD-435E-BD6D-34AA8923E162}"/>
              </a:ext>
            </a:extLst>
          </p:cNvPr>
          <p:cNvSpPr txBox="1"/>
          <p:nvPr/>
        </p:nvSpPr>
        <p:spPr>
          <a:xfrm>
            <a:off x="4378120" y="487"/>
            <a:ext cx="2745208" cy="6548935"/>
          </a:xfrm>
          <a:prstGeom prst="rect">
            <a:avLst/>
          </a:prstGeom>
          <a:noFill/>
        </p:spPr>
        <p:txBody>
          <a:bodyPr wrap="square" lIns="179285" tIns="143428" rIns="179285" bIns="143428" rtlCol="0">
            <a:spAutoFit/>
          </a:bodyPr>
          <a:lstStyle/>
          <a:p>
            <a:pPr defTabSz="913429">
              <a:spcAft>
                <a:spcPts val="147"/>
              </a:spcAft>
              <a:defRPr/>
            </a:pPr>
            <a:r>
              <a:rPr lang="en-US" sz="2353" kern="0">
                <a:solidFill>
                  <a:srgbClr val="7030A0"/>
                </a:solidFill>
                <a:latin typeface="Segoe UI"/>
              </a:rPr>
              <a:t>SaaS</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10to8</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Act!</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Adobe Creative Cloud</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appFigures</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Asana</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Active Directory</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API Management</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App Services</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Application Insights</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Automation</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Cognitive Face API</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Cognitive LUIS</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Cognitive Text Analytics</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Cognitive Vision</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Data Lake Store</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Document DB</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Event Hubs</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Event Grid</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Files</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Functions</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Machine Learning</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Resource Manager</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Service Bus</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SQL</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Storage Blob</a:t>
            </a:r>
          </a:p>
          <a:p>
            <a:pPr marL="169487" indent="-169487" defTabSz="913429">
              <a:spcAft>
                <a:spcPts val="147"/>
              </a:spcAft>
              <a:buFont typeface="Arial" panose="020B0604020202020204" pitchFamily="34" charset="0"/>
              <a:buChar char="•"/>
              <a:defRPr/>
            </a:pPr>
            <a:r>
              <a:rPr lang="en-US" sz="1078" kern="0">
                <a:solidFill>
                  <a:schemeClr val="tx2">
                    <a:lumMod val="60000"/>
                    <a:lumOff val="40000"/>
                  </a:schemeClr>
                </a:solidFill>
                <a:latin typeface="Segoe UI"/>
              </a:rPr>
              <a:t>Azure Storage Queues</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Basecamp2&amp;3</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Benchmark Email</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Bing Maps</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Bing Search</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BitBucket</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Bitly</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Blogger</a:t>
            </a:r>
          </a:p>
        </p:txBody>
      </p:sp>
      <p:sp>
        <p:nvSpPr>
          <p:cNvPr id="4" name="TextBox 3">
            <a:extLst>
              <a:ext uri="{FF2B5EF4-FFF2-40B4-BE49-F238E27FC236}">
                <a16:creationId xmlns:a16="http://schemas.microsoft.com/office/drawing/2014/main" id="{2F300F48-1E7F-4B15-868E-1C9FDC1B3C1D}"/>
              </a:ext>
            </a:extLst>
          </p:cNvPr>
          <p:cNvSpPr txBox="1"/>
          <p:nvPr/>
        </p:nvSpPr>
        <p:spPr>
          <a:xfrm>
            <a:off x="6469512" y="198675"/>
            <a:ext cx="2745208" cy="6352727"/>
          </a:xfrm>
          <a:prstGeom prst="rect">
            <a:avLst/>
          </a:prstGeom>
          <a:noFill/>
        </p:spPr>
        <p:txBody>
          <a:bodyPr wrap="square" lIns="179285" tIns="143428" rIns="179285" bIns="143428" rtlCol="0">
            <a:spAutoFit/>
          </a:bodyPr>
          <a:lstStyle/>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Box</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Buffer</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Calendly</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Campfire</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CapsuleCRM</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Chatter</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Cognito</a:t>
            </a:r>
            <a:r>
              <a:rPr lang="en-US" sz="1078" kern="0">
                <a:solidFill>
                  <a:schemeClr val="accent4"/>
                </a:solidFill>
                <a:latin typeface="Segoe UI"/>
              </a:rPr>
              <a:t> Forms</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Common Data Service</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Disqus</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GB" sz="1078" kern="0">
                <a:solidFill>
                  <a:schemeClr val="accent4"/>
                </a:solidFill>
                <a:latin typeface="Segoe UI"/>
              </a:rPr>
              <a:t>DocuSign</a:t>
            </a:r>
          </a:p>
          <a:p>
            <a:pPr marL="169487" indent="-169487" defTabSz="913429">
              <a:spcAft>
                <a:spcPts val="147"/>
              </a:spcAft>
              <a:buFont typeface="Arial" panose="020B0604020202020204" pitchFamily="34" charset="0"/>
              <a:buChar char="•"/>
              <a:defRPr/>
            </a:pPr>
            <a:r>
              <a:rPr lang="en-GB" sz="1078" kern="0">
                <a:solidFill>
                  <a:schemeClr val="accent4"/>
                </a:solidFill>
                <a:latin typeface="Segoe UI"/>
              </a:rPr>
              <a:t>Dropbox</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Dynamics CRM Online</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Dynamics CRM Service Bus</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Dynamics for Financials</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Dynamics for Operations</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Dynamics NAV</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Easy Redmine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Elastic Forms</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Eventbrite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Facebook</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FreshBooks</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Freshdesk</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FreshService</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GitHub</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Gmail</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Google Calendar</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Google Contacts</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Google Drive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Google Sheets</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Google Tasks</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GoTo</a:t>
            </a:r>
            <a:r>
              <a:rPr lang="en-US" sz="1078" kern="0">
                <a:solidFill>
                  <a:schemeClr val="accent4"/>
                </a:solidFill>
                <a:latin typeface="Segoe UI"/>
              </a:rPr>
              <a:t> Meeting</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GoTo</a:t>
            </a:r>
            <a:r>
              <a:rPr lang="en-US" sz="1078" kern="0">
                <a:solidFill>
                  <a:schemeClr val="accent4"/>
                </a:solidFill>
                <a:latin typeface="Segoe UI"/>
              </a:rPr>
              <a:t> Training</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GoTo</a:t>
            </a:r>
            <a:r>
              <a:rPr lang="en-US" sz="1078" kern="0">
                <a:solidFill>
                  <a:schemeClr val="accent4"/>
                </a:solidFill>
                <a:latin typeface="Segoe UI"/>
              </a:rPr>
              <a:t> Webinar</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Harvest</a:t>
            </a:r>
          </a:p>
        </p:txBody>
      </p:sp>
      <p:sp>
        <p:nvSpPr>
          <p:cNvPr id="5" name="TextBox 4">
            <a:extLst>
              <a:ext uri="{FF2B5EF4-FFF2-40B4-BE49-F238E27FC236}">
                <a16:creationId xmlns:a16="http://schemas.microsoft.com/office/drawing/2014/main" id="{12B1B10B-12AE-409D-ACC4-013441805B91}"/>
              </a:ext>
            </a:extLst>
          </p:cNvPr>
          <p:cNvSpPr txBox="1"/>
          <p:nvPr/>
        </p:nvSpPr>
        <p:spPr>
          <a:xfrm>
            <a:off x="8561169" y="198675"/>
            <a:ext cx="2745208" cy="6352727"/>
          </a:xfrm>
          <a:prstGeom prst="rect">
            <a:avLst/>
          </a:prstGeom>
          <a:noFill/>
        </p:spPr>
        <p:txBody>
          <a:bodyPr wrap="square" lIns="179285" tIns="143428" rIns="179285" bIns="143428" rtlCol="0">
            <a:spAutoFit/>
          </a:bodyPr>
          <a:lstStyle/>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HelloSign</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HipChat</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Infusionsoft</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Inoreader</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Insightly</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Instagram</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Instapaper</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Intercom</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JIRA</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JotForm</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LeanKit</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LiveChat</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MailChimp</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Mandrill</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Microsoft Forms</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Microsoft Teams</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Microsoft Translator</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Medium</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MSN Weather</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Muhimbi</a:t>
            </a:r>
            <a:r>
              <a:rPr lang="en-US" sz="1078" kern="0">
                <a:solidFill>
                  <a:schemeClr val="accent4"/>
                </a:solidFill>
                <a:latin typeface="Segoe UI"/>
              </a:rPr>
              <a:t> PDF</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Nexmo</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Office 365</a:t>
            </a:r>
          </a:p>
          <a:p>
            <a:pPr marL="169487" indent="-169487" defTabSz="913429">
              <a:spcAft>
                <a:spcPts val="147"/>
              </a:spcAft>
              <a:buFont typeface="Arial" panose="020B0604020202020204" pitchFamily="34" charset="0"/>
              <a:buChar char="•"/>
              <a:defRPr/>
            </a:pPr>
            <a:r>
              <a:rPr lang="en-US" altLang="ja-JP" sz="1078" kern="0">
                <a:solidFill>
                  <a:srgbClr val="7030A0"/>
                </a:solidFill>
                <a:latin typeface="Segoe UI"/>
              </a:rPr>
              <a:t>Office</a:t>
            </a:r>
            <a:r>
              <a:rPr lang="ja-JP" altLang="en-US" sz="1078" kern="0">
                <a:solidFill>
                  <a:srgbClr val="7030A0"/>
                </a:solidFill>
                <a:latin typeface="Segoe UI"/>
              </a:rPr>
              <a:t> </a:t>
            </a:r>
            <a:r>
              <a:rPr lang="en-US" altLang="ja-JP" sz="1078" kern="0">
                <a:solidFill>
                  <a:srgbClr val="7030A0"/>
                </a:solidFill>
                <a:latin typeface="Segoe UI"/>
              </a:rPr>
              <a:t>365</a:t>
            </a:r>
            <a:r>
              <a:rPr lang="ja-JP" altLang="en-US" sz="1078" kern="0">
                <a:solidFill>
                  <a:srgbClr val="7030A0"/>
                </a:solidFill>
                <a:latin typeface="Segoe UI"/>
              </a:rPr>
              <a:t> </a:t>
            </a:r>
            <a:r>
              <a:rPr lang="en-US" altLang="ja-JP" sz="1078" kern="0">
                <a:solidFill>
                  <a:srgbClr val="7030A0"/>
                </a:solidFill>
                <a:latin typeface="Segoe UI"/>
              </a:rPr>
              <a:t>Users</a:t>
            </a:r>
          </a:p>
          <a:p>
            <a:pPr marL="169487" indent="-169487" defTabSz="913429">
              <a:spcAft>
                <a:spcPts val="147"/>
              </a:spcAft>
              <a:buFont typeface="Arial" panose="020B0604020202020204" pitchFamily="34" charset="0"/>
              <a:buChar char="•"/>
              <a:defRPr/>
            </a:pPr>
            <a:r>
              <a:rPr lang="en-US" altLang="ja-JP" sz="1078" kern="0">
                <a:solidFill>
                  <a:srgbClr val="7030A0"/>
                </a:solidFill>
                <a:latin typeface="Segoe UI"/>
              </a:rPr>
              <a:t>Office 365 Video</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OneDrive</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OneDrive for Business</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OneNote</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Outlook.com</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Outlook Customer Manager</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Outlook Tasks</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Paylocity</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PagerDuty</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Parserr</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Pinterest</a:t>
            </a:r>
          </a:p>
        </p:txBody>
      </p:sp>
      <p:sp>
        <p:nvSpPr>
          <p:cNvPr id="6" name="TextBox 5">
            <a:extLst>
              <a:ext uri="{FF2B5EF4-FFF2-40B4-BE49-F238E27FC236}">
                <a16:creationId xmlns:a16="http://schemas.microsoft.com/office/drawing/2014/main" id="{15D366E0-910D-4BBB-8825-846D92FD9FFB}"/>
              </a:ext>
            </a:extLst>
          </p:cNvPr>
          <p:cNvSpPr txBox="1"/>
          <p:nvPr/>
        </p:nvSpPr>
        <p:spPr>
          <a:xfrm>
            <a:off x="10578124" y="198675"/>
            <a:ext cx="2745208" cy="5995322"/>
          </a:xfrm>
          <a:prstGeom prst="rect">
            <a:avLst/>
          </a:prstGeom>
          <a:noFill/>
        </p:spPr>
        <p:txBody>
          <a:bodyPr wrap="square" lIns="179285" tIns="143428" rIns="179285" bIns="143428" rtlCol="0">
            <a:spAutoFit/>
          </a:bodyPr>
          <a:lstStyle/>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Pipedrive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Pivotal Tracker</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Planner</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Power BI</a:t>
            </a: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Project Online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Redmine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Salesforce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Salesforce Chatter</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SendGrid</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rgbClr val="7030A0"/>
                </a:solidFill>
                <a:latin typeface="Segoe UI"/>
              </a:rPr>
              <a:t>SharePoint Online </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Slack</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SmartSheet</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SparkPost</a:t>
            </a:r>
            <a:r>
              <a:rPr lang="en-US" sz="1078" kern="0">
                <a:solidFill>
                  <a:schemeClr val="accent4"/>
                </a:solidFill>
                <a:latin typeface="Segoe UI"/>
              </a:rPr>
              <a:t> </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Stripe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Survey Monkey</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Teamwork</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Teradata</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Todoist</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Toodledo</a:t>
            </a:r>
            <a:endParaRPr lang="en-US"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Trello</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Twilio</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Twitter</a:t>
            </a:r>
          </a:p>
          <a:p>
            <a:pPr marL="169487" indent="-169487" defTabSz="913429">
              <a:spcAft>
                <a:spcPts val="147"/>
              </a:spcAft>
              <a:buFont typeface="Arial" panose="020B0604020202020204" pitchFamily="34" charset="0"/>
              <a:buChar char="•"/>
              <a:defRPr/>
            </a:pPr>
            <a:r>
              <a:rPr lang="en-GB" sz="1078" kern="0" err="1">
                <a:solidFill>
                  <a:schemeClr val="accent4"/>
                </a:solidFill>
                <a:latin typeface="Segoe UI"/>
              </a:rPr>
              <a:t>Typeform</a:t>
            </a:r>
            <a:endParaRPr lang="en-GB"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GB" sz="1078" kern="0" err="1">
                <a:solidFill>
                  <a:schemeClr val="accent4"/>
                </a:solidFill>
                <a:latin typeface="Segoe UI"/>
              </a:rPr>
              <a:t>UserVoice</a:t>
            </a:r>
            <a:endParaRPr lang="en-GB"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GB" sz="1078" kern="0">
                <a:solidFill>
                  <a:schemeClr val="accent4"/>
                </a:solidFill>
                <a:latin typeface="Segoe UI"/>
              </a:rPr>
              <a:t>Vimeo</a:t>
            </a:r>
          </a:p>
          <a:p>
            <a:pPr marL="169487" indent="-169487" defTabSz="913429">
              <a:spcAft>
                <a:spcPts val="147"/>
              </a:spcAft>
              <a:buFont typeface="Arial" panose="020B0604020202020204" pitchFamily="34" charset="0"/>
              <a:buChar char="•"/>
              <a:defRPr/>
            </a:pPr>
            <a:r>
              <a:rPr lang="en-GB" sz="1078" kern="0">
                <a:solidFill>
                  <a:srgbClr val="7030A0"/>
                </a:solidFill>
                <a:latin typeface="Segoe UI"/>
              </a:rPr>
              <a:t>VS Team Services</a:t>
            </a:r>
          </a:p>
          <a:p>
            <a:pPr marL="169487" indent="-169487" defTabSz="913429">
              <a:spcAft>
                <a:spcPts val="147"/>
              </a:spcAft>
              <a:buFont typeface="Arial" panose="020B0604020202020204" pitchFamily="34" charset="0"/>
              <a:buChar char="•"/>
              <a:defRPr/>
            </a:pPr>
            <a:r>
              <a:rPr lang="en-GB" sz="1078" kern="0" err="1">
                <a:solidFill>
                  <a:schemeClr val="accent4"/>
                </a:solidFill>
                <a:latin typeface="Segoe UI"/>
              </a:rPr>
              <a:t>Webmerge</a:t>
            </a:r>
            <a:endParaRPr lang="en-GB"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GB" sz="1078" kern="0" err="1">
                <a:solidFill>
                  <a:schemeClr val="accent4"/>
                </a:solidFill>
                <a:latin typeface="Segoe UI"/>
              </a:rPr>
              <a:t>Wordpress</a:t>
            </a:r>
            <a:endParaRPr lang="en-GB" sz="1078" kern="0">
              <a:solidFill>
                <a:schemeClr val="accent4"/>
              </a:solidFill>
              <a:latin typeface="Segoe UI"/>
            </a:endParaRPr>
          </a:p>
          <a:p>
            <a:pPr marL="169487" indent="-169487" defTabSz="913429">
              <a:spcAft>
                <a:spcPts val="147"/>
              </a:spcAft>
              <a:buFont typeface="Arial" panose="020B0604020202020204" pitchFamily="34" charset="0"/>
              <a:buChar char="•"/>
              <a:defRPr/>
            </a:pPr>
            <a:r>
              <a:rPr lang="en-GB" sz="1078" kern="0">
                <a:solidFill>
                  <a:srgbClr val="7030A0"/>
                </a:solidFill>
                <a:latin typeface="Segoe UI"/>
              </a:rPr>
              <a:t>Wunderlist</a:t>
            </a:r>
          </a:p>
          <a:p>
            <a:pPr marL="169487" indent="-169487" defTabSz="913429">
              <a:spcAft>
                <a:spcPts val="147"/>
              </a:spcAft>
              <a:buFont typeface="Arial" panose="020B0604020202020204" pitchFamily="34" charset="0"/>
              <a:buChar char="•"/>
              <a:defRPr/>
            </a:pPr>
            <a:r>
              <a:rPr lang="en-GB" sz="1078" kern="0">
                <a:solidFill>
                  <a:srgbClr val="7030A0"/>
                </a:solidFill>
                <a:latin typeface="Segoe UI"/>
              </a:rPr>
              <a:t>Yammer</a:t>
            </a:r>
          </a:p>
          <a:p>
            <a:pPr marL="169487" indent="-169487" defTabSz="913429">
              <a:spcAft>
                <a:spcPts val="147"/>
              </a:spcAft>
              <a:buFont typeface="Arial" panose="020B0604020202020204" pitchFamily="34" charset="0"/>
              <a:buChar char="•"/>
              <a:defRPr/>
            </a:pPr>
            <a:r>
              <a:rPr lang="en-GB" sz="1078" kern="0">
                <a:solidFill>
                  <a:schemeClr val="accent4"/>
                </a:solidFill>
                <a:latin typeface="Segoe UI"/>
              </a:rPr>
              <a:t>YouTube</a:t>
            </a:r>
          </a:p>
          <a:p>
            <a:pPr marL="169487" indent="-169487" defTabSz="913429">
              <a:spcAft>
                <a:spcPts val="147"/>
              </a:spcAft>
              <a:buFont typeface="Arial" panose="020B0604020202020204" pitchFamily="34" charset="0"/>
              <a:buChar char="•"/>
              <a:defRPr/>
            </a:pPr>
            <a:r>
              <a:rPr lang="en-GB" sz="1078" kern="0">
                <a:solidFill>
                  <a:schemeClr val="accent4"/>
                </a:solidFill>
                <a:latin typeface="Segoe UI"/>
              </a:rPr>
              <a:t>Zendesk</a:t>
            </a:r>
          </a:p>
        </p:txBody>
      </p:sp>
      <p:sp>
        <p:nvSpPr>
          <p:cNvPr id="7" name="Rectangle 6">
            <a:extLst>
              <a:ext uri="{FF2B5EF4-FFF2-40B4-BE49-F238E27FC236}">
                <a16:creationId xmlns:a16="http://schemas.microsoft.com/office/drawing/2014/main" id="{F72E95C1-DEA5-401B-A5D6-7AE1CFAAC75E}"/>
              </a:ext>
            </a:extLst>
          </p:cNvPr>
          <p:cNvSpPr/>
          <p:nvPr/>
        </p:nvSpPr>
        <p:spPr bwMode="auto">
          <a:xfrm>
            <a:off x="867" y="974"/>
            <a:ext cx="4227848" cy="685605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9" name="Picture 8">
            <a:extLst>
              <a:ext uri="{FF2B5EF4-FFF2-40B4-BE49-F238E27FC236}">
                <a16:creationId xmlns:a16="http://schemas.microsoft.com/office/drawing/2014/main" id="{B5442D51-8F54-49D0-8D04-28A5BB5E5BCD}"/>
              </a:ext>
            </a:extLst>
          </p:cNvPr>
          <p:cNvPicPr>
            <a:picLocks noChangeAspect="1"/>
          </p:cNvPicPr>
          <p:nvPr/>
        </p:nvPicPr>
        <p:blipFill>
          <a:blip r:embed="rId3"/>
          <a:stretch>
            <a:fillRect/>
          </a:stretch>
        </p:blipFill>
        <p:spPr>
          <a:xfrm>
            <a:off x="119835" y="115162"/>
            <a:ext cx="3735427" cy="1249126"/>
          </a:xfrm>
          <a:prstGeom prst="rect">
            <a:avLst/>
          </a:prstGeom>
        </p:spPr>
      </p:pic>
      <p:sp>
        <p:nvSpPr>
          <p:cNvPr id="10" name="Text Placeholder 2">
            <a:extLst>
              <a:ext uri="{FF2B5EF4-FFF2-40B4-BE49-F238E27FC236}">
                <a16:creationId xmlns:a16="http://schemas.microsoft.com/office/drawing/2014/main" id="{30F9F01E-CF70-458D-B577-D2E29C19C794}"/>
              </a:ext>
            </a:extLst>
          </p:cNvPr>
          <p:cNvSpPr txBox="1">
            <a:spLocks/>
          </p:cNvSpPr>
          <p:nvPr/>
        </p:nvSpPr>
        <p:spPr>
          <a:xfrm>
            <a:off x="300984" y="1699050"/>
            <a:ext cx="4163905" cy="2496286"/>
          </a:xfrm>
          <a:prstGeom prst="rect">
            <a:avLst/>
          </a:prstGeom>
        </p:spPr>
        <p:txBody>
          <a:bodyPr lIns="179158" tIns="143326" rIns="179158"/>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1218483">
              <a:spcAft>
                <a:spcPts val="392"/>
              </a:spcAft>
              <a:buNone/>
              <a:defRPr/>
            </a:pPr>
            <a:r>
              <a:rPr lang="en-US" sz="1961">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Cloud APIs and </a:t>
            </a:r>
            <a:br>
              <a:rPr lang="en-US" sz="1961">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br>
            <a:r>
              <a:rPr lang="en-US" sz="1961">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platform functionality</a:t>
            </a:r>
          </a:p>
          <a:p>
            <a:pPr marL="0" lvl="1" indent="0" defTabSz="914192">
              <a:spcBef>
                <a:spcPts val="0"/>
              </a:spcBef>
              <a:spcAft>
                <a:spcPts val="600"/>
              </a:spcAft>
              <a:buNone/>
              <a:defRPr/>
            </a:pPr>
            <a:r>
              <a:rPr lang="en-US" sz="1765">
                <a:gradFill>
                  <a:gsLst>
                    <a:gs pos="2917">
                      <a:srgbClr val="FFFFFF"/>
                    </a:gs>
                    <a:gs pos="30000">
                      <a:srgbClr val="FFFFFF"/>
                    </a:gs>
                  </a:gsLst>
                  <a:lin ang="5400000" scaled="0"/>
                </a:gradFill>
                <a:latin typeface="Segoe UI Semilight"/>
              </a:rPr>
              <a:t>To your services, apps, LOB systems </a:t>
            </a:r>
          </a:p>
          <a:p>
            <a:pPr marL="0" lvl="1" indent="0" defTabSz="914192">
              <a:spcBef>
                <a:spcPts val="0"/>
              </a:spcBef>
              <a:spcAft>
                <a:spcPts val="600"/>
              </a:spcAft>
              <a:buNone/>
              <a:defRPr/>
            </a:pPr>
            <a:r>
              <a:rPr lang="en-US" sz="1765">
                <a:gradFill>
                  <a:gsLst>
                    <a:gs pos="2917">
                      <a:srgbClr val="FFFFFF"/>
                    </a:gs>
                    <a:gs pos="30000">
                      <a:srgbClr val="FFFFFF"/>
                    </a:gs>
                  </a:gsLst>
                  <a:lin ang="5400000" scaled="0"/>
                </a:gradFill>
                <a:latin typeface="Segoe UI Semilight"/>
              </a:rPr>
              <a:t>Hosted and managed within </a:t>
            </a:r>
            <a:br>
              <a:rPr lang="en-US" sz="1765">
                <a:gradFill>
                  <a:gsLst>
                    <a:gs pos="2917">
                      <a:srgbClr val="FFFFFF"/>
                    </a:gs>
                    <a:gs pos="30000">
                      <a:srgbClr val="FFFFFF"/>
                    </a:gs>
                  </a:gsLst>
                  <a:lin ang="5400000" scaled="0"/>
                </a:gradFill>
                <a:latin typeface="Segoe UI Semilight"/>
              </a:rPr>
            </a:br>
            <a:r>
              <a:rPr lang="en-US" sz="1765">
                <a:gradFill>
                  <a:gsLst>
                    <a:gs pos="2917">
                      <a:srgbClr val="FFFFFF"/>
                    </a:gs>
                    <a:gs pos="30000">
                      <a:srgbClr val="FFFFFF"/>
                    </a:gs>
                  </a:gsLst>
                  <a:lin ang="5400000" scaled="0"/>
                </a:gradFill>
                <a:latin typeface="Segoe UI Semilight"/>
              </a:rPr>
              <a:t>the platform</a:t>
            </a:r>
          </a:p>
          <a:p>
            <a:pPr marL="0" lvl="1" indent="0" defTabSz="914192">
              <a:spcBef>
                <a:spcPts val="0"/>
              </a:spcBef>
              <a:spcAft>
                <a:spcPts val="600"/>
              </a:spcAft>
              <a:buNone/>
              <a:defRPr/>
            </a:pPr>
            <a:r>
              <a:rPr lang="en-US" sz="1765">
                <a:gradFill>
                  <a:gsLst>
                    <a:gs pos="2917">
                      <a:srgbClr val="FFFFFF"/>
                    </a:gs>
                    <a:gs pos="30000">
                      <a:srgbClr val="FFFFFF"/>
                    </a:gs>
                  </a:gsLst>
                  <a:lin ang="5400000" scaled="0"/>
                </a:gradFill>
                <a:latin typeface="Segoe UI Semilight"/>
              </a:rPr>
              <a:t>Scales to meet your needs </a:t>
            </a:r>
          </a:p>
          <a:p>
            <a:pPr marL="0" lvl="1" indent="0" defTabSz="914192">
              <a:spcBef>
                <a:spcPts val="0"/>
              </a:spcBef>
              <a:spcAft>
                <a:spcPts val="600"/>
              </a:spcAft>
              <a:buNone/>
              <a:defRPr/>
            </a:pPr>
            <a:r>
              <a:rPr lang="en-US" sz="1765">
                <a:gradFill>
                  <a:gsLst>
                    <a:gs pos="2917">
                      <a:srgbClr val="FFFFFF"/>
                    </a:gs>
                    <a:gs pos="30000">
                      <a:srgbClr val="FFFFFF"/>
                    </a:gs>
                  </a:gsLst>
                  <a:lin ang="5400000" scaled="0"/>
                </a:gradFill>
                <a:latin typeface="Segoe UI Semilight"/>
              </a:rPr>
              <a:t>First class designer experience</a:t>
            </a:r>
          </a:p>
          <a:p>
            <a:pPr marL="0" lvl="1" indent="0" defTabSz="914192">
              <a:spcBef>
                <a:spcPts val="0"/>
              </a:spcBef>
              <a:spcAft>
                <a:spcPts val="600"/>
              </a:spcAft>
              <a:buNone/>
              <a:defRPr/>
            </a:pPr>
            <a:r>
              <a:rPr lang="en-US" sz="1765">
                <a:gradFill>
                  <a:gsLst>
                    <a:gs pos="2917">
                      <a:srgbClr val="FFFFFF"/>
                    </a:gs>
                    <a:gs pos="30000">
                      <a:srgbClr val="FFFFFF"/>
                    </a:gs>
                  </a:gsLst>
                  <a:lin ang="5400000" scaled="0"/>
                </a:gradFill>
                <a:latin typeface="Segoe UI Semilight"/>
              </a:rPr>
              <a:t>Rapid development</a:t>
            </a:r>
          </a:p>
        </p:txBody>
      </p:sp>
      <p:sp>
        <p:nvSpPr>
          <p:cNvPr id="11" name="Text Placeholder 2">
            <a:extLst>
              <a:ext uri="{FF2B5EF4-FFF2-40B4-BE49-F238E27FC236}">
                <a16:creationId xmlns:a16="http://schemas.microsoft.com/office/drawing/2014/main" id="{392E136A-415F-4ABC-B19F-4699C6A65456}"/>
              </a:ext>
            </a:extLst>
          </p:cNvPr>
          <p:cNvSpPr txBox="1">
            <a:spLocks/>
          </p:cNvSpPr>
          <p:nvPr/>
        </p:nvSpPr>
        <p:spPr>
          <a:xfrm>
            <a:off x="298276" y="4317254"/>
            <a:ext cx="4171022" cy="2289797"/>
          </a:xfrm>
          <a:prstGeom prst="rect">
            <a:avLst/>
          </a:prstGeom>
        </p:spPr>
        <p:txBody>
          <a:bodyPr vert="horz" wrap="square" lIns="179158" tIns="143326" rIns="179158" bIns="89567"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lang="en-US" sz="3200" kern="1200" spc="0" baseline="0">
                <a:gradFill>
                  <a:gsLst>
                    <a:gs pos="1250">
                      <a:schemeClr val="tx1"/>
                    </a:gs>
                    <a:gs pos="100000">
                      <a:schemeClr val="tx1"/>
                    </a:gs>
                  </a:gsLst>
                  <a:lin ang="5400000" scaled="0"/>
                </a:gradFill>
                <a:latin typeface="+mj-lt"/>
                <a:ea typeface="+mn-ea"/>
                <a:cs typeface="+mn-cs"/>
              </a:defRPr>
            </a:lvl1pPr>
            <a:lvl2pPr marL="531166" marR="0" indent="-233195"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a:gradFill>
                  <a:gsLst>
                    <a:gs pos="1250">
                      <a:schemeClr val="tx1"/>
                    </a:gs>
                    <a:gs pos="100000">
                      <a:schemeClr val="tx1"/>
                    </a:gs>
                  </a:gsLst>
                  <a:lin ang="5400000" scaled="0"/>
                </a:gradFill>
                <a:latin typeface="+mn-lt"/>
                <a:ea typeface="+mn-ea"/>
                <a:cs typeface="Segoe UI" panose="020B0502040204020203" pitchFamily="34" charset="0"/>
              </a:defRPr>
            </a:lvl2pPr>
            <a:lvl3pPr marL="699585"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880958" marR="0" indent="-181374"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049377" marR="0" indent="-168419"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18483">
              <a:spcBef>
                <a:spcPct val="20000"/>
              </a:spcBef>
              <a:spcAft>
                <a:spcPts val="392"/>
              </a:spcAft>
              <a:buClrTx/>
              <a:buNone/>
              <a:defRPr/>
            </a:pPr>
            <a:r>
              <a:rPr lang="en-US" sz="1961">
                <a:gradFill>
                  <a:gsLst>
                    <a:gs pos="2917">
                      <a:srgbClr val="FFFFFF"/>
                    </a:gs>
                    <a:gs pos="30000">
                      <a:srgbClr val="FFFFFF"/>
                    </a:gs>
                  </a:gsLst>
                  <a:lin ang="5400000" scaled="0"/>
                </a:gradFill>
                <a:latin typeface="Segoe UI Semibold" panose="020B0702040204020203" pitchFamily="34" charset="0"/>
                <a:cs typeface="Segoe UI Semibold" panose="020B0702040204020203" pitchFamily="34" charset="0"/>
              </a:rPr>
              <a:t>API connections</a:t>
            </a:r>
          </a:p>
          <a:p>
            <a:pPr marL="0" lvl="1" indent="0" defTabSz="914192">
              <a:spcBef>
                <a:spcPts val="0"/>
              </a:spcBef>
              <a:spcAft>
                <a:spcPts val="600"/>
              </a:spcAft>
              <a:buNone/>
              <a:defRPr/>
            </a:pPr>
            <a:r>
              <a:rPr lang="en-US" sz="1765">
                <a:gradFill>
                  <a:gsLst>
                    <a:gs pos="2917">
                      <a:srgbClr val="FFFFFF"/>
                    </a:gs>
                    <a:gs pos="30000">
                      <a:srgbClr val="FFFFFF"/>
                    </a:gs>
                  </a:gsLst>
                  <a:lin ang="5400000" scaled="0"/>
                </a:gradFill>
                <a:latin typeface="Segoe UI Semilight"/>
              </a:rPr>
              <a:t>Authenticate once and reuse</a:t>
            </a:r>
          </a:p>
          <a:p>
            <a:pPr marL="0" lvl="1" indent="0" defTabSz="914192">
              <a:spcBef>
                <a:spcPts val="0"/>
              </a:spcBef>
              <a:spcAft>
                <a:spcPts val="600"/>
              </a:spcAft>
              <a:buNone/>
              <a:defRPr/>
            </a:pPr>
            <a:r>
              <a:rPr lang="en-US" sz="1765">
                <a:gradFill>
                  <a:gsLst>
                    <a:gs pos="2917">
                      <a:srgbClr val="FFFFFF"/>
                    </a:gs>
                    <a:gs pos="30000">
                      <a:srgbClr val="FFFFFF"/>
                    </a:gs>
                  </a:gsLst>
                  <a:lin ang="5400000" scaled="0"/>
                </a:gradFill>
                <a:latin typeface="Segoe UI Semilight"/>
              </a:rPr>
              <a:t>Differentiate connection </a:t>
            </a:r>
            <a:br>
              <a:rPr lang="en-US" sz="1765">
                <a:gradFill>
                  <a:gsLst>
                    <a:gs pos="2917">
                      <a:srgbClr val="FFFFFF"/>
                    </a:gs>
                    <a:gs pos="30000">
                      <a:srgbClr val="FFFFFF"/>
                    </a:gs>
                  </a:gsLst>
                  <a:lin ang="5400000" scaled="0"/>
                </a:gradFill>
                <a:latin typeface="Segoe UI Semilight"/>
              </a:rPr>
            </a:br>
            <a:r>
              <a:rPr lang="en-US" sz="1765">
                <a:gradFill>
                  <a:gsLst>
                    <a:gs pos="2917">
                      <a:srgbClr val="FFFFFF"/>
                    </a:gs>
                    <a:gs pos="30000">
                      <a:srgbClr val="FFFFFF"/>
                    </a:gs>
                  </a:gsLst>
                  <a:lin ang="5400000" scaled="0"/>
                </a:gradFill>
                <a:latin typeface="Segoe UI Semilight"/>
              </a:rPr>
              <a:t>configuration</a:t>
            </a:r>
          </a:p>
          <a:p>
            <a:pPr marL="0" lvl="1" indent="0" defTabSz="914192">
              <a:spcBef>
                <a:spcPts val="0"/>
              </a:spcBef>
              <a:spcAft>
                <a:spcPts val="600"/>
              </a:spcAft>
              <a:buNone/>
              <a:defRPr/>
            </a:pPr>
            <a:r>
              <a:rPr lang="en-US" sz="1765">
                <a:gradFill>
                  <a:gsLst>
                    <a:gs pos="2917">
                      <a:srgbClr val="FFFFFF"/>
                    </a:gs>
                    <a:gs pos="30000">
                      <a:srgbClr val="FFFFFF"/>
                    </a:gs>
                  </a:gsLst>
                  <a:lin ang="5400000" scaled="0"/>
                </a:gradFill>
                <a:latin typeface="Segoe UI Semilight"/>
              </a:rPr>
              <a:t>Simple to deploy</a:t>
            </a:r>
          </a:p>
          <a:p>
            <a:pPr marL="0" lvl="1" indent="0" defTabSz="914192">
              <a:spcBef>
                <a:spcPts val="0"/>
              </a:spcBef>
              <a:spcAft>
                <a:spcPts val="600"/>
              </a:spcAft>
              <a:buNone/>
              <a:defRPr/>
            </a:pPr>
            <a:r>
              <a:rPr lang="en-US" sz="1765">
                <a:gradFill>
                  <a:gsLst>
                    <a:gs pos="2917">
                      <a:srgbClr val="FFFFFF"/>
                    </a:gs>
                    <a:gs pos="30000">
                      <a:srgbClr val="FFFFFF"/>
                    </a:gs>
                  </a:gsLst>
                  <a:lin ang="5400000" scaled="0"/>
                </a:gradFill>
                <a:latin typeface="Segoe UI Semilight"/>
              </a:rPr>
              <a:t>Portal experience for managing </a:t>
            </a:r>
            <a:br>
              <a:rPr lang="en-US" sz="1765">
                <a:gradFill>
                  <a:gsLst>
                    <a:gs pos="2917">
                      <a:srgbClr val="FFFFFF"/>
                    </a:gs>
                    <a:gs pos="30000">
                      <a:srgbClr val="FFFFFF"/>
                    </a:gs>
                  </a:gsLst>
                  <a:lin ang="5400000" scaled="0"/>
                </a:gradFill>
                <a:latin typeface="Segoe UI Semilight"/>
              </a:rPr>
            </a:br>
            <a:r>
              <a:rPr lang="en-US" sz="1765">
                <a:gradFill>
                  <a:gsLst>
                    <a:gs pos="2917">
                      <a:srgbClr val="FFFFFF"/>
                    </a:gs>
                    <a:gs pos="30000">
                      <a:srgbClr val="FFFFFF"/>
                    </a:gs>
                  </a:gsLst>
                  <a:lin ang="5400000" scaled="0"/>
                </a:gradFill>
                <a:latin typeface="Segoe UI Semilight"/>
              </a:rPr>
              <a:t>API Connections</a:t>
            </a:r>
          </a:p>
        </p:txBody>
      </p:sp>
      <p:sp>
        <p:nvSpPr>
          <p:cNvPr id="12" name="TextBox 11">
            <a:extLst>
              <a:ext uri="{FF2B5EF4-FFF2-40B4-BE49-F238E27FC236}">
                <a16:creationId xmlns:a16="http://schemas.microsoft.com/office/drawing/2014/main" id="{A64EA601-E73C-4D2C-A11F-3AD7766B8AF8}"/>
              </a:ext>
            </a:extLst>
          </p:cNvPr>
          <p:cNvSpPr txBox="1"/>
          <p:nvPr/>
        </p:nvSpPr>
        <p:spPr>
          <a:xfrm>
            <a:off x="4378350" y="9647"/>
            <a:ext cx="2745208" cy="2634979"/>
          </a:xfrm>
          <a:prstGeom prst="rect">
            <a:avLst/>
          </a:prstGeom>
          <a:noFill/>
        </p:spPr>
        <p:txBody>
          <a:bodyPr wrap="square" lIns="179285" tIns="143428" rIns="179285" bIns="143428" rtlCol="0">
            <a:spAutoFit/>
          </a:bodyPr>
          <a:lstStyle/>
          <a:p>
            <a:pPr defTabSz="913429">
              <a:spcAft>
                <a:spcPts val="147"/>
              </a:spcAft>
              <a:defRPr/>
            </a:pPr>
            <a:r>
              <a:rPr lang="en-US" sz="2353" kern="0">
                <a:solidFill>
                  <a:srgbClr val="7030A0"/>
                </a:solidFill>
                <a:latin typeface="Segoe UI"/>
              </a:rPr>
              <a:t>XML</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XML Validation</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Transform XML (+Mapper)</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Flat File Encode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Flat File Decode</a:t>
            </a:r>
          </a:p>
          <a:p>
            <a:pPr marL="169487" indent="-169487" defTabSz="913429">
              <a:spcAft>
                <a:spcPts val="147"/>
              </a:spcAft>
              <a:buFont typeface="Arial" panose="020B0604020202020204" pitchFamily="34" charset="0"/>
              <a:buChar char="•"/>
              <a:defRPr/>
            </a:pPr>
            <a:r>
              <a:rPr lang="en-US" sz="1078" kern="0" err="1">
                <a:solidFill>
                  <a:schemeClr val="accent4"/>
                </a:solidFill>
                <a:latin typeface="Segoe UI"/>
              </a:rPr>
              <a:t>Int</a:t>
            </a:r>
            <a:r>
              <a:rPr lang="en-US" sz="1078" kern="0">
                <a:solidFill>
                  <a:schemeClr val="accent4"/>
                </a:solidFill>
                <a:latin typeface="Segoe UI"/>
              </a:rPr>
              <a:t> Account Artifact Lookup</a:t>
            </a:r>
          </a:p>
          <a:p>
            <a:pPr defTabSz="913429">
              <a:spcAft>
                <a:spcPts val="147"/>
              </a:spcAft>
              <a:defRPr/>
            </a:pPr>
            <a:r>
              <a:rPr lang="en-US" sz="2353" kern="0">
                <a:solidFill>
                  <a:srgbClr val="7030A0"/>
                </a:solidFill>
                <a:latin typeface="Segoe UI"/>
              </a:rPr>
              <a:t>EDI</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X12</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EDIFACT</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AS2</a:t>
            </a:r>
          </a:p>
          <a:p>
            <a:pPr marL="169487" indent="-169487" defTabSz="913429">
              <a:spcAft>
                <a:spcPts val="147"/>
              </a:spcAft>
              <a:buFont typeface="Arial" panose="020B0604020202020204" pitchFamily="34" charset="0"/>
              <a:buChar char="•"/>
              <a:defRPr/>
            </a:pPr>
            <a:endParaRPr lang="en-US" sz="1078" kern="0">
              <a:solidFill>
                <a:schemeClr val="accent4"/>
              </a:solidFill>
              <a:latin typeface="Segoe UI"/>
            </a:endParaRPr>
          </a:p>
        </p:txBody>
      </p:sp>
      <p:sp>
        <p:nvSpPr>
          <p:cNvPr id="13" name="TextBox 12">
            <a:extLst>
              <a:ext uri="{FF2B5EF4-FFF2-40B4-BE49-F238E27FC236}">
                <a16:creationId xmlns:a16="http://schemas.microsoft.com/office/drawing/2014/main" id="{615E72FF-FB03-4362-9F5B-64D89879435F}"/>
              </a:ext>
            </a:extLst>
          </p:cNvPr>
          <p:cNvSpPr txBox="1"/>
          <p:nvPr/>
        </p:nvSpPr>
        <p:spPr>
          <a:xfrm>
            <a:off x="6469511" y="9648"/>
            <a:ext cx="2745208" cy="3171087"/>
          </a:xfrm>
          <a:prstGeom prst="rect">
            <a:avLst/>
          </a:prstGeom>
          <a:noFill/>
        </p:spPr>
        <p:txBody>
          <a:bodyPr wrap="square" lIns="179285" tIns="143428" rIns="179285" bIns="143428" rtlCol="0">
            <a:spAutoFit/>
          </a:bodyPr>
          <a:lstStyle/>
          <a:p>
            <a:pPr defTabSz="913429">
              <a:spcAft>
                <a:spcPts val="147"/>
              </a:spcAft>
              <a:defRPr/>
            </a:pPr>
            <a:r>
              <a:rPr lang="en-US" sz="2353" kern="0">
                <a:solidFill>
                  <a:srgbClr val="7030A0"/>
                </a:solidFill>
                <a:latin typeface="Segoe UI"/>
              </a:rPr>
              <a:t>Protocol/</a:t>
            </a:r>
          </a:p>
          <a:p>
            <a:pPr defTabSz="913429">
              <a:spcAft>
                <a:spcPts val="147"/>
              </a:spcAft>
              <a:defRPr/>
            </a:pPr>
            <a:r>
              <a:rPr lang="en-US" sz="2353" kern="0">
                <a:solidFill>
                  <a:srgbClr val="7030A0"/>
                </a:solidFill>
                <a:latin typeface="Segoe UI"/>
              </a:rPr>
              <a:t>Native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Batching</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HTTP, HTTPS</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HTTP </a:t>
            </a:r>
            <a:r>
              <a:rPr lang="en-US" sz="1078" kern="0" err="1">
                <a:solidFill>
                  <a:schemeClr val="accent4"/>
                </a:solidFill>
                <a:latin typeface="Segoe UI"/>
              </a:rPr>
              <a:t>Webhook</a:t>
            </a:r>
            <a:r>
              <a:rPr lang="en-US" sz="1078" kern="0">
                <a:solidFill>
                  <a:schemeClr val="accent4"/>
                </a:solidFill>
                <a:latin typeface="Segoe UI"/>
              </a:rPr>
              <a:t> </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FTP, SFTP</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SMTP</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RSS</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Compose, Parse JSON</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Query, Join, Table, Select</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Schedule, Wait</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Terminate</a:t>
            </a:r>
          </a:p>
          <a:p>
            <a:pPr marL="169487" indent="-169487" defTabSz="913429">
              <a:spcAft>
                <a:spcPts val="147"/>
              </a:spcAft>
              <a:buFont typeface="Arial" panose="020B0604020202020204" pitchFamily="34" charset="0"/>
              <a:buChar char="•"/>
              <a:defRPr/>
            </a:pPr>
            <a:r>
              <a:rPr lang="en-US" sz="1078" kern="0">
                <a:solidFill>
                  <a:schemeClr val="accent4"/>
                </a:solidFill>
                <a:latin typeface="Segoe UI"/>
              </a:rPr>
              <a:t>Workflow</a:t>
            </a:r>
          </a:p>
          <a:p>
            <a:pPr marL="169487" indent="-169487" defTabSz="913429">
              <a:spcAft>
                <a:spcPts val="147"/>
              </a:spcAft>
              <a:buFont typeface="Arial" panose="020B0604020202020204" pitchFamily="34" charset="0"/>
              <a:buChar char="•"/>
              <a:defRPr/>
            </a:pPr>
            <a:endParaRPr lang="en-US" sz="1078" kern="0">
              <a:solidFill>
                <a:schemeClr val="accent4"/>
              </a:solidFill>
              <a:latin typeface="Segoe UI"/>
            </a:endParaRPr>
          </a:p>
        </p:txBody>
      </p:sp>
      <p:sp>
        <p:nvSpPr>
          <p:cNvPr id="14" name="TextBox 13">
            <a:extLst>
              <a:ext uri="{FF2B5EF4-FFF2-40B4-BE49-F238E27FC236}">
                <a16:creationId xmlns:a16="http://schemas.microsoft.com/office/drawing/2014/main" id="{C26EE073-0FB9-41CA-A827-B1B1F0E11EAD}"/>
              </a:ext>
            </a:extLst>
          </p:cNvPr>
          <p:cNvSpPr txBox="1"/>
          <p:nvPr/>
        </p:nvSpPr>
        <p:spPr>
          <a:xfrm>
            <a:off x="8561169" y="9647"/>
            <a:ext cx="2745208" cy="3135942"/>
          </a:xfrm>
          <a:prstGeom prst="rect">
            <a:avLst/>
          </a:prstGeom>
          <a:noFill/>
        </p:spPr>
        <p:txBody>
          <a:bodyPr wrap="square" lIns="179285" tIns="143428" rIns="179285" bIns="143428" rtlCol="0">
            <a:spAutoFit/>
          </a:bodyPr>
          <a:lstStyle/>
          <a:p>
            <a:pPr defTabSz="913429">
              <a:spcAft>
                <a:spcPts val="147"/>
              </a:spcAft>
              <a:defRPr/>
            </a:pPr>
            <a:r>
              <a:rPr lang="en-US" sz="2353" kern="0">
                <a:solidFill>
                  <a:srgbClr val="7030A0"/>
                </a:solidFill>
                <a:latin typeface="Segoe UI"/>
              </a:rPr>
              <a:t>Hybrid</a:t>
            </a:r>
          </a:p>
          <a:p>
            <a:pPr marL="172971" indent="-172971" defTabSz="932205">
              <a:spcAft>
                <a:spcPts val="150"/>
              </a:spcAft>
              <a:buFont typeface="Arial" panose="020B0604020202020204" pitchFamily="34" charset="0"/>
              <a:buChar char="•"/>
              <a:defRPr/>
            </a:pPr>
            <a:r>
              <a:rPr lang="en-US" sz="1078" kern="0">
                <a:solidFill>
                  <a:srgbClr val="7030A0"/>
                </a:solidFill>
                <a:latin typeface="Segoe UI"/>
              </a:rPr>
              <a:t>BizTalk Server</a:t>
            </a:r>
          </a:p>
          <a:p>
            <a:pPr marL="172971" indent="-172971" defTabSz="932205">
              <a:spcAft>
                <a:spcPts val="150"/>
              </a:spcAft>
              <a:buFont typeface="Arial" panose="020B0604020202020204" pitchFamily="34" charset="0"/>
              <a:buChar char="•"/>
              <a:defRPr/>
            </a:pPr>
            <a:r>
              <a:rPr lang="en-US" sz="1078" kern="0">
                <a:solidFill>
                  <a:srgbClr val="7030A0"/>
                </a:solidFill>
                <a:latin typeface="Segoe UI"/>
              </a:rPr>
              <a:t>File System</a:t>
            </a:r>
          </a:p>
          <a:p>
            <a:pPr marL="172971" indent="-172971" defTabSz="932205">
              <a:spcAft>
                <a:spcPts val="150"/>
              </a:spcAft>
              <a:buFont typeface="Arial" panose="020B0604020202020204" pitchFamily="34" charset="0"/>
              <a:buChar char="•"/>
              <a:defRPr/>
            </a:pPr>
            <a:r>
              <a:rPr lang="en-US" sz="1078" kern="0">
                <a:solidFill>
                  <a:schemeClr val="accent4"/>
                </a:solidFill>
                <a:latin typeface="Segoe UI"/>
              </a:rPr>
              <a:t>IBM DB2</a:t>
            </a:r>
          </a:p>
          <a:p>
            <a:pPr marL="172971" indent="-172971" defTabSz="932205">
              <a:spcAft>
                <a:spcPts val="150"/>
              </a:spcAft>
              <a:buFont typeface="Arial" panose="020B0604020202020204" pitchFamily="34" charset="0"/>
              <a:buChar char="•"/>
              <a:defRPr/>
            </a:pPr>
            <a:r>
              <a:rPr lang="en-US" sz="1078" kern="0">
                <a:solidFill>
                  <a:schemeClr val="accent4"/>
                </a:solidFill>
                <a:latin typeface="Segoe UI"/>
              </a:rPr>
              <a:t>Informix</a:t>
            </a:r>
          </a:p>
          <a:p>
            <a:pPr marL="172971" indent="-172971" defTabSz="932205">
              <a:spcAft>
                <a:spcPts val="150"/>
              </a:spcAft>
              <a:buFont typeface="Arial" panose="020B0604020202020204" pitchFamily="34" charset="0"/>
              <a:buChar char="•"/>
              <a:defRPr/>
            </a:pPr>
            <a:r>
              <a:rPr lang="en-US" sz="1078" kern="0">
                <a:solidFill>
                  <a:schemeClr val="accent4"/>
                </a:solidFill>
                <a:latin typeface="Segoe UI"/>
              </a:rPr>
              <a:t>Oracle DB</a:t>
            </a:r>
          </a:p>
          <a:p>
            <a:pPr marL="172971" indent="-172971" defTabSz="932205">
              <a:spcAft>
                <a:spcPts val="150"/>
              </a:spcAft>
              <a:buFont typeface="Arial" panose="020B0604020202020204" pitchFamily="34" charset="0"/>
              <a:buChar char="•"/>
              <a:defRPr/>
            </a:pPr>
            <a:r>
              <a:rPr lang="en-US" sz="1078" kern="0">
                <a:solidFill>
                  <a:schemeClr val="accent4"/>
                </a:solidFill>
                <a:latin typeface="Segoe UI"/>
              </a:rPr>
              <a:t>MySQL</a:t>
            </a:r>
          </a:p>
          <a:p>
            <a:pPr marL="172971" indent="-172971" defTabSz="932205">
              <a:spcAft>
                <a:spcPts val="150"/>
              </a:spcAft>
              <a:buFont typeface="Arial" panose="020B0604020202020204" pitchFamily="34" charset="0"/>
              <a:buChar char="•"/>
              <a:defRPr/>
            </a:pPr>
            <a:r>
              <a:rPr lang="en-US" sz="1078" kern="0">
                <a:solidFill>
                  <a:schemeClr val="accent4"/>
                </a:solidFill>
                <a:latin typeface="Segoe UI"/>
              </a:rPr>
              <a:t>PostgreSQL</a:t>
            </a:r>
          </a:p>
          <a:p>
            <a:pPr marL="172971" indent="-172971" defTabSz="932205">
              <a:spcAft>
                <a:spcPts val="150"/>
              </a:spcAft>
              <a:buFont typeface="Arial" panose="020B0604020202020204" pitchFamily="34" charset="0"/>
              <a:buChar char="•"/>
              <a:defRPr/>
            </a:pPr>
            <a:r>
              <a:rPr lang="en-US" sz="1078" kern="0">
                <a:solidFill>
                  <a:srgbClr val="7030A0"/>
                </a:solidFill>
                <a:latin typeface="Segoe UI"/>
              </a:rPr>
              <a:t>SharePoint Server</a:t>
            </a:r>
          </a:p>
          <a:p>
            <a:pPr marL="172971" indent="-172971" defTabSz="932205">
              <a:spcAft>
                <a:spcPts val="150"/>
              </a:spcAft>
              <a:buFont typeface="Arial" panose="020B0604020202020204" pitchFamily="34" charset="0"/>
              <a:buChar char="•"/>
              <a:defRPr/>
            </a:pPr>
            <a:r>
              <a:rPr lang="en-US" sz="1078" kern="0">
                <a:solidFill>
                  <a:srgbClr val="7030A0"/>
                </a:solidFill>
                <a:latin typeface="Segoe UI"/>
              </a:rPr>
              <a:t>SQL Server</a:t>
            </a:r>
          </a:p>
          <a:p>
            <a:pPr marL="172971" indent="-172971" defTabSz="932205">
              <a:spcAft>
                <a:spcPts val="150"/>
              </a:spcAft>
              <a:buFont typeface="Arial" panose="020B0604020202020204" pitchFamily="34" charset="0"/>
              <a:buChar char="•"/>
              <a:defRPr/>
            </a:pPr>
            <a:r>
              <a:rPr lang="en-US" sz="1078" kern="0">
                <a:solidFill>
                  <a:schemeClr val="accent4"/>
                </a:solidFill>
                <a:latin typeface="Segoe UI"/>
              </a:rPr>
              <a:t>SAP</a:t>
            </a:r>
          </a:p>
          <a:p>
            <a:pPr marL="172971" indent="-172971" defTabSz="932205">
              <a:spcAft>
                <a:spcPts val="150"/>
              </a:spcAft>
              <a:buFont typeface="Arial" panose="020B0604020202020204" pitchFamily="34" charset="0"/>
              <a:buChar char="•"/>
              <a:defRPr/>
            </a:pPr>
            <a:r>
              <a:rPr lang="en-US" sz="1078" kern="0">
                <a:solidFill>
                  <a:schemeClr val="accent4"/>
                </a:solidFill>
                <a:latin typeface="Segoe UI"/>
              </a:rPr>
              <a:t>Teradata</a:t>
            </a:r>
          </a:p>
          <a:p>
            <a:pPr marL="172971" indent="-172971" defTabSz="932205">
              <a:spcAft>
                <a:spcPts val="150"/>
              </a:spcAft>
              <a:buFont typeface="Arial" panose="020B0604020202020204" pitchFamily="34" charset="0"/>
              <a:buChar char="•"/>
              <a:defRPr/>
            </a:pPr>
            <a:r>
              <a:rPr lang="en-US" sz="1078" kern="0" err="1">
                <a:solidFill>
                  <a:schemeClr val="accent4"/>
                </a:solidFill>
                <a:latin typeface="Segoe UI"/>
              </a:rPr>
              <a:t>Websphere</a:t>
            </a:r>
            <a:r>
              <a:rPr lang="en-US" sz="1078" kern="0">
                <a:solidFill>
                  <a:schemeClr val="accent4"/>
                </a:solidFill>
                <a:latin typeface="Segoe UI"/>
              </a:rPr>
              <a:t> MQ</a:t>
            </a:r>
          </a:p>
          <a:p>
            <a:pPr marL="172971" indent="-172971" defTabSz="932205">
              <a:spcAft>
                <a:spcPts val="150"/>
              </a:spcAft>
              <a:defRPr/>
            </a:pPr>
            <a:endParaRPr lang="en-US" sz="1078" kern="0">
              <a:solidFill>
                <a:schemeClr val="accent4"/>
              </a:solidFill>
              <a:latin typeface="Segoe UI"/>
            </a:endParaRPr>
          </a:p>
        </p:txBody>
      </p:sp>
      <p:sp>
        <p:nvSpPr>
          <p:cNvPr id="16" name="TextBox 15">
            <a:extLst>
              <a:ext uri="{FF2B5EF4-FFF2-40B4-BE49-F238E27FC236}">
                <a16:creationId xmlns:a16="http://schemas.microsoft.com/office/drawing/2014/main" id="{549989DC-A53F-40C2-A579-1AA67048CBC9}"/>
              </a:ext>
            </a:extLst>
          </p:cNvPr>
          <p:cNvSpPr txBox="1"/>
          <p:nvPr/>
        </p:nvSpPr>
        <p:spPr>
          <a:xfrm>
            <a:off x="3825691" y="2223272"/>
            <a:ext cx="9099106" cy="2471139"/>
          </a:xfrm>
          <a:prstGeom prst="rect">
            <a:avLst/>
          </a:prstGeom>
          <a:noFill/>
        </p:spPr>
        <p:txBody>
          <a:bodyPr wrap="square" lIns="179285" tIns="143428" rIns="179285" bIns="143428" rtlCol="0">
            <a:spAutoFit/>
          </a:bodyPr>
          <a:lstStyle/>
          <a:p>
            <a:pPr algn="ctr">
              <a:lnSpc>
                <a:spcPct val="90000"/>
              </a:lnSpc>
              <a:spcAft>
                <a:spcPts val="588"/>
              </a:spcAft>
            </a:pPr>
            <a:r>
              <a:rPr lang="en-US" sz="3921">
                <a:gradFill>
                  <a:gsLst>
                    <a:gs pos="2917">
                      <a:schemeClr val="tx1"/>
                    </a:gs>
                    <a:gs pos="30000">
                      <a:schemeClr val="tx1"/>
                    </a:gs>
                  </a:gsLst>
                  <a:lin ang="5400000" scaled="0"/>
                </a:gradFill>
              </a:rPr>
              <a:t>Over 160 built-in connectors</a:t>
            </a:r>
          </a:p>
          <a:p>
            <a:pPr algn="ctr">
              <a:lnSpc>
                <a:spcPct val="90000"/>
              </a:lnSpc>
              <a:spcAft>
                <a:spcPts val="588"/>
              </a:spcAft>
            </a:pPr>
            <a:r>
              <a:rPr lang="en-US" sz="3921">
                <a:gradFill>
                  <a:gsLst>
                    <a:gs pos="2917">
                      <a:schemeClr val="tx1"/>
                    </a:gs>
                    <a:gs pos="30000">
                      <a:schemeClr val="tx1"/>
                    </a:gs>
                  </a:gsLst>
                  <a:lin ang="5400000" scaled="0"/>
                </a:gradFill>
              </a:rPr>
              <a:t>Don’t see what you need?</a:t>
            </a:r>
          </a:p>
          <a:p>
            <a:pPr algn="ctr">
              <a:lnSpc>
                <a:spcPct val="90000"/>
              </a:lnSpc>
              <a:spcAft>
                <a:spcPts val="588"/>
              </a:spcAft>
            </a:pPr>
            <a:r>
              <a:rPr lang="en-US" sz="3921">
                <a:gradFill>
                  <a:gsLst>
                    <a:gs pos="2917">
                      <a:schemeClr val="tx1"/>
                    </a:gs>
                    <a:gs pos="30000">
                      <a:schemeClr val="tx1"/>
                    </a:gs>
                  </a:gsLst>
                  <a:lin ang="5400000" scaled="0"/>
                </a:gradFill>
              </a:rPr>
              <a:t>aka.ms/</a:t>
            </a:r>
            <a:r>
              <a:rPr lang="en-US" sz="3921" err="1">
                <a:gradFill>
                  <a:gsLst>
                    <a:gs pos="2917">
                      <a:schemeClr val="tx1"/>
                    </a:gs>
                    <a:gs pos="30000">
                      <a:schemeClr val="tx1"/>
                    </a:gs>
                  </a:gsLst>
                  <a:lin ang="5400000" scaled="0"/>
                </a:gradFill>
              </a:rPr>
              <a:t>logicapps</a:t>
            </a:r>
            <a:r>
              <a:rPr lang="en-US" sz="3921">
                <a:gradFill>
                  <a:gsLst>
                    <a:gs pos="2917">
                      <a:schemeClr val="tx1"/>
                    </a:gs>
                    <a:gs pos="30000">
                      <a:schemeClr val="tx1"/>
                    </a:gs>
                  </a:gsLst>
                  <a:lin ang="5400000" scaled="0"/>
                </a:gradFill>
              </a:rPr>
              <a:t>-wish</a:t>
            </a:r>
          </a:p>
          <a:p>
            <a:pPr algn="ctr">
              <a:lnSpc>
                <a:spcPct val="90000"/>
              </a:lnSpc>
              <a:spcAft>
                <a:spcPts val="588"/>
              </a:spcAft>
            </a:pPr>
            <a:endParaRPr lang="en-US" sz="2353"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6904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0" fill="hold"/>
                                        <p:tgtEl>
                                          <p:spTgt spid="3"/>
                                        </p:tgtEl>
                                        <p:attrNameLst>
                                          <p:attrName>ppt_x</p:attrName>
                                        </p:attrNameLst>
                                      </p:cBhvr>
                                      <p:tavLst>
                                        <p:tav tm="0">
                                          <p:val>
                                            <p:strVal val="#ppt_x"/>
                                          </p:val>
                                        </p:tav>
                                        <p:tav tm="100000">
                                          <p:val>
                                            <p:strVal val="#ppt_x"/>
                                          </p:val>
                                        </p:tav>
                                      </p:tavLst>
                                    </p:anim>
                                    <p:anim calcmode="lin" valueType="num">
                                      <p:cBhvr>
                                        <p:cTn id="8" dur="15000" fill="hold"/>
                                        <p:tgtEl>
                                          <p:spTgt spid="3"/>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5000" fill="hold"/>
                                        <p:tgtEl>
                                          <p:spTgt spid="4"/>
                                        </p:tgtEl>
                                        <p:attrNameLst>
                                          <p:attrName>ppt_x</p:attrName>
                                        </p:attrNameLst>
                                      </p:cBhvr>
                                      <p:tavLst>
                                        <p:tav tm="0">
                                          <p:val>
                                            <p:strVal val="#ppt_x"/>
                                          </p:val>
                                        </p:tav>
                                        <p:tav tm="100000">
                                          <p:val>
                                            <p:strVal val="#ppt_x"/>
                                          </p:val>
                                        </p:tav>
                                      </p:tavLst>
                                    </p:anim>
                                    <p:anim calcmode="lin" valueType="num">
                                      <p:cBhvr>
                                        <p:cTn id="12" dur="15000" fill="hold"/>
                                        <p:tgtEl>
                                          <p:spTgt spid="4"/>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5000" fill="hold"/>
                                        <p:tgtEl>
                                          <p:spTgt spid="5"/>
                                        </p:tgtEl>
                                        <p:attrNameLst>
                                          <p:attrName>ppt_x</p:attrName>
                                        </p:attrNameLst>
                                      </p:cBhvr>
                                      <p:tavLst>
                                        <p:tav tm="0">
                                          <p:val>
                                            <p:strVal val="#ppt_x"/>
                                          </p:val>
                                        </p:tav>
                                        <p:tav tm="100000">
                                          <p:val>
                                            <p:strVal val="#ppt_x"/>
                                          </p:val>
                                        </p:tav>
                                      </p:tavLst>
                                    </p:anim>
                                    <p:anim calcmode="lin" valueType="num">
                                      <p:cBhvr>
                                        <p:cTn id="16" dur="15000" fill="hold"/>
                                        <p:tgtEl>
                                          <p:spTgt spid="5"/>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5000" fill="hold"/>
                                        <p:tgtEl>
                                          <p:spTgt spid="6"/>
                                        </p:tgtEl>
                                        <p:attrNameLst>
                                          <p:attrName>ppt_x</p:attrName>
                                        </p:attrNameLst>
                                      </p:cBhvr>
                                      <p:tavLst>
                                        <p:tav tm="0">
                                          <p:val>
                                            <p:strVal val="#ppt_x"/>
                                          </p:val>
                                        </p:tav>
                                        <p:tav tm="100000">
                                          <p:val>
                                            <p:strVal val="#ppt_x"/>
                                          </p:val>
                                        </p:tav>
                                      </p:tavLst>
                                    </p:anim>
                                    <p:anim calcmode="lin" valueType="num">
                                      <p:cBhvr>
                                        <p:cTn id="20" dur="15000" fill="hold"/>
                                        <p:tgtEl>
                                          <p:spTgt spid="6"/>
                                        </p:tgtEl>
                                        <p:attrNameLst>
                                          <p:attrName>ppt_y</p:attrName>
                                        </p:attrNameLst>
                                      </p:cBhvr>
                                      <p:tavLst>
                                        <p:tav tm="0">
                                          <p:val>
                                            <p:strVal val="#ppt_y+1"/>
                                          </p:val>
                                        </p:tav>
                                        <p:tav tm="100000">
                                          <p:val>
                                            <p:strVal val="#ppt_y-1"/>
                                          </p:val>
                                        </p:tav>
                                      </p:tavLst>
                                    </p:anim>
                                  </p:childTnLst>
                                </p:cTn>
                              </p:par>
                              <p:par>
                                <p:cTn id="21" presetID="28" presetClass="entr" presetSubtype="0" fill="hold" grpId="0" nodeType="withEffect">
                                  <p:stCondLst>
                                    <p:cond delay="750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5000" fill="hold"/>
                                        <p:tgtEl>
                                          <p:spTgt spid="12"/>
                                        </p:tgtEl>
                                        <p:attrNameLst>
                                          <p:attrName>ppt_x</p:attrName>
                                        </p:attrNameLst>
                                      </p:cBhvr>
                                      <p:tavLst>
                                        <p:tav tm="0">
                                          <p:val>
                                            <p:strVal val="#ppt_x"/>
                                          </p:val>
                                        </p:tav>
                                        <p:tav tm="100000">
                                          <p:val>
                                            <p:strVal val="#ppt_x"/>
                                          </p:val>
                                        </p:tav>
                                      </p:tavLst>
                                    </p:anim>
                                    <p:anim calcmode="lin" valueType="num">
                                      <p:cBhvr>
                                        <p:cTn id="24" dur="15000" fill="hold"/>
                                        <p:tgtEl>
                                          <p:spTgt spid="12"/>
                                        </p:tgtEl>
                                        <p:attrNameLst>
                                          <p:attrName>ppt_y</p:attrName>
                                        </p:attrNameLst>
                                      </p:cBhvr>
                                      <p:tavLst>
                                        <p:tav tm="0">
                                          <p:val>
                                            <p:strVal val="#ppt_y+1"/>
                                          </p:val>
                                        </p:tav>
                                        <p:tav tm="100000">
                                          <p:val>
                                            <p:strVal val="#ppt_y-1"/>
                                          </p:val>
                                        </p:tav>
                                      </p:tavLst>
                                    </p:anim>
                                  </p:childTnLst>
                                </p:cTn>
                              </p:par>
                              <p:par>
                                <p:cTn id="25" presetID="28" presetClass="entr" presetSubtype="0" fill="hold" grpId="0" nodeType="withEffect">
                                  <p:stCondLst>
                                    <p:cond delay="7500"/>
                                  </p:stCondLst>
                                  <p:childTnLst>
                                    <p:set>
                                      <p:cBhvr>
                                        <p:cTn id="26" dur="1" fill="hold">
                                          <p:stCondLst>
                                            <p:cond delay="0"/>
                                          </p:stCondLst>
                                        </p:cTn>
                                        <p:tgtEl>
                                          <p:spTgt spid="13"/>
                                        </p:tgtEl>
                                        <p:attrNameLst>
                                          <p:attrName>style.visibility</p:attrName>
                                        </p:attrNameLst>
                                      </p:cBhvr>
                                      <p:to>
                                        <p:strVal val="visible"/>
                                      </p:to>
                                    </p:set>
                                    <p:anim calcmode="lin" valueType="num">
                                      <p:cBhvr>
                                        <p:cTn id="27" dur="15000" fill="hold"/>
                                        <p:tgtEl>
                                          <p:spTgt spid="13"/>
                                        </p:tgtEl>
                                        <p:attrNameLst>
                                          <p:attrName>ppt_x</p:attrName>
                                        </p:attrNameLst>
                                      </p:cBhvr>
                                      <p:tavLst>
                                        <p:tav tm="0">
                                          <p:val>
                                            <p:strVal val="#ppt_x"/>
                                          </p:val>
                                        </p:tav>
                                        <p:tav tm="100000">
                                          <p:val>
                                            <p:strVal val="#ppt_x"/>
                                          </p:val>
                                        </p:tav>
                                      </p:tavLst>
                                    </p:anim>
                                    <p:anim calcmode="lin" valueType="num">
                                      <p:cBhvr>
                                        <p:cTn id="28" dur="15000" fill="hold"/>
                                        <p:tgtEl>
                                          <p:spTgt spid="13"/>
                                        </p:tgtEl>
                                        <p:attrNameLst>
                                          <p:attrName>ppt_y</p:attrName>
                                        </p:attrNameLst>
                                      </p:cBhvr>
                                      <p:tavLst>
                                        <p:tav tm="0">
                                          <p:val>
                                            <p:strVal val="#ppt_y+1"/>
                                          </p:val>
                                        </p:tav>
                                        <p:tav tm="100000">
                                          <p:val>
                                            <p:strVal val="#ppt_y-1"/>
                                          </p:val>
                                        </p:tav>
                                      </p:tavLst>
                                    </p:anim>
                                  </p:childTnLst>
                                </p:cTn>
                              </p:par>
                              <p:par>
                                <p:cTn id="29" presetID="28" presetClass="entr" presetSubtype="0" fill="hold" grpId="0" nodeType="withEffect">
                                  <p:stCondLst>
                                    <p:cond delay="750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5000" fill="hold"/>
                                        <p:tgtEl>
                                          <p:spTgt spid="14"/>
                                        </p:tgtEl>
                                        <p:attrNameLst>
                                          <p:attrName>ppt_x</p:attrName>
                                        </p:attrNameLst>
                                      </p:cBhvr>
                                      <p:tavLst>
                                        <p:tav tm="0">
                                          <p:val>
                                            <p:strVal val="#ppt_x"/>
                                          </p:val>
                                        </p:tav>
                                        <p:tav tm="100000">
                                          <p:val>
                                            <p:strVal val="#ppt_x"/>
                                          </p:val>
                                        </p:tav>
                                      </p:tavLst>
                                    </p:anim>
                                    <p:anim calcmode="lin" valueType="num">
                                      <p:cBhvr>
                                        <p:cTn id="32" dur="15000" fill="hold"/>
                                        <p:tgtEl>
                                          <p:spTgt spid="14"/>
                                        </p:tgtEl>
                                        <p:attrNameLst>
                                          <p:attrName>ppt_y</p:attrName>
                                        </p:attrNameLst>
                                      </p:cBhvr>
                                      <p:tavLst>
                                        <p:tav tm="0">
                                          <p:val>
                                            <p:strVal val="#ppt_y+1"/>
                                          </p:val>
                                        </p:tav>
                                        <p:tav tm="100000">
                                          <p:val>
                                            <p:strVal val="#ppt_y-1"/>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2" grpId="0"/>
      <p:bldP spid="13" grpId="0"/>
      <p:bldP spid="14" grpId="0"/>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624" y="576952"/>
            <a:ext cx="7231427" cy="5722820"/>
          </a:xfrm>
          <a:prstGeom prst="rect">
            <a:avLst/>
          </a:prstGeom>
        </p:spPr>
      </p:pic>
      <p:sp>
        <p:nvSpPr>
          <p:cNvPr id="5" name="Rectangle 4"/>
          <p:cNvSpPr/>
          <p:nvPr/>
        </p:nvSpPr>
        <p:spPr bwMode="auto">
          <a:xfrm>
            <a:off x="88" y="537"/>
            <a:ext cx="4228388"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69326" y="290003"/>
            <a:ext cx="3735048"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78">
              <a:defRPr/>
            </a:pPr>
            <a:r>
              <a:rPr lang="en-NZ" sz="4705" spc="-100">
                <a:gradFill>
                  <a:gsLst>
                    <a:gs pos="2917">
                      <a:srgbClr val="FFFFFF"/>
                    </a:gs>
                    <a:gs pos="30000">
                      <a:srgbClr val="FFFFFF"/>
                    </a:gs>
                  </a:gsLst>
                  <a:lin ang="5400000" scaled="0"/>
                </a:gradFill>
                <a:latin typeface="Segoe UI Light"/>
              </a:rPr>
              <a:t>Logic Apps</a:t>
            </a:r>
            <a:br>
              <a:rPr lang="en-NZ" sz="4705" spc="-100">
                <a:gradFill>
                  <a:gsLst>
                    <a:gs pos="2917">
                      <a:srgbClr val="FFFFFF"/>
                    </a:gs>
                    <a:gs pos="30000">
                      <a:srgbClr val="FFFFFF"/>
                    </a:gs>
                  </a:gsLst>
                  <a:lin ang="5400000" scaled="0"/>
                </a:gradFill>
                <a:latin typeface="Segoe UI Light"/>
              </a:rPr>
            </a:br>
            <a:r>
              <a:rPr lang="en-NZ" sz="4705" spc="-100">
                <a:gradFill>
                  <a:gsLst>
                    <a:gs pos="2917">
                      <a:srgbClr val="FFFFFF"/>
                    </a:gs>
                    <a:gs pos="30000">
                      <a:srgbClr val="FFFFFF"/>
                    </a:gs>
                  </a:gsLst>
                  <a:lin ang="5400000" scaled="0"/>
                </a:gradFill>
                <a:latin typeface="Segoe UI Light"/>
              </a:rPr>
              <a:t>Workflow Designer</a:t>
            </a:r>
          </a:p>
        </p:txBody>
      </p:sp>
      <p:sp>
        <p:nvSpPr>
          <p:cNvPr id="8" name="Text Placeholder 2"/>
          <p:cNvSpPr txBox="1">
            <a:spLocks/>
          </p:cNvSpPr>
          <p:nvPr/>
        </p:nvSpPr>
        <p:spPr>
          <a:xfrm>
            <a:off x="262209" y="2358286"/>
            <a:ext cx="3219257"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378">
              <a:spcBef>
                <a:spcPts val="0"/>
              </a:spcBef>
              <a:spcAft>
                <a:spcPts val="1765"/>
              </a:spcAft>
              <a:buNone/>
              <a:defRPr/>
            </a:pPr>
            <a:r>
              <a:rPr lang="en-US" sz="2157">
                <a:gradFill>
                  <a:gsLst>
                    <a:gs pos="2917">
                      <a:srgbClr val="FFFFFF"/>
                    </a:gs>
                    <a:gs pos="30000">
                      <a:srgbClr val="FFFFFF"/>
                    </a:gs>
                  </a:gsLst>
                  <a:lin ang="5400000" scaled="0"/>
                </a:gradFill>
                <a:latin typeface="Segoe UI Semilight"/>
              </a:rPr>
              <a:t>Workflow in the cloud</a:t>
            </a:r>
          </a:p>
          <a:p>
            <a:pPr marL="0" lvl="1" indent="0" defTabSz="914378">
              <a:spcBef>
                <a:spcPts val="0"/>
              </a:spcBef>
              <a:spcAft>
                <a:spcPts val="1765"/>
              </a:spcAft>
              <a:buNone/>
              <a:defRPr/>
            </a:pPr>
            <a:r>
              <a:rPr lang="en-US" sz="2157">
                <a:gradFill>
                  <a:gsLst>
                    <a:gs pos="2917">
                      <a:srgbClr val="FFFFFF"/>
                    </a:gs>
                    <a:gs pos="30000">
                      <a:srgbClr val="FFFFFF"/>
                    </a:gs>
                  </a:gsLst>
                  <a:lin ang="5400000" scaled="0"/>
                </a:gradFill>
                <a:latin typeface="Segoe UI Semilight"/>
              </a:rPr>
              <a:t>Powerful control flow</a:t>
            </a:r>
          </a:p>
          <a:p>
            <a:pPr marL="0" lvl="1" indent="0" defTabSz="914378">
              <a:spcBef>
                <a:spcPts val="0"/>
              </a:spcBef>
              <a:spcAft>
                <a:spcPts val="1765"/>
              </a:spcAft>
              <a:buNone/>
              <a:defRPr/>
            </a:pPr>
            <a:r>
              <a:rPr lang="en-US" sz="2157">
                <a:gradFill>
                  <a:gsLst>
                    <a:gs pos="2917">
                      <a:srgbClr val="FFFFFF"/>
                    </a:gs>
                    <a:gs pos="30000">
                      <a:srgbClr val="FFFFFF"/>
                    </a:gs>
                  </a:gsLst>
                  <a:lin ang="5400000" scaled="0"/>
                </a:gradFill>
                <a:latin typeface="Segoe UI Semilight"/>
              </a:rPr>
              <a:t>Connect disparate applications</a:t>
            </a:r>
          </a:p>
          <a:p>
            <a:pPr marL="0" lvl="1" indent="0" defTabSz="914378">
              <a:spcBef>
                <a:spcPts val="0"/>
              </a:spcBef>
              <a:spcAft>
                <a:spcPts val="1765"/>
              </a:spcAft>
              <a:buNone/>
              <a:defRPr/>
            </a:pPr>
            <a:r>
              <a:rPr lang="en-US" sz="2157">
                <a:gradFill>
                  <a:gsLst>
                    <a:gs pos="2917">
                      <a:srgbClr val="FFFFFF"/>
                    </a:gs>
                    <a:gs pos="30000">
                      <a:srgbClr val="FFFFFF"/>
                    </a:gs>
                  </a:gsLst>
                  <a:lin ang="5400000" scaled="0"/>
                </a:gradFill>
                <a:latin typeface="Segoe UI Semilight"/>
              </a:rPr>
              <a:t>No code designer for </a:t>
            </a:r>
            <a:br>
              <a:rPr lang="en-US" sz="2157">
                <a:gradFill>
                  <a:gsLst>
                    <a:gs pos="2917">
                      <a:srgbClr val="FFFFFF"/>
                    </a:gs>
                    <a:gs pos="30000">
                      <a:srgbClr val="FFFFFF"/>
                    </a:gs>
                  </a:gsLst>
                  <a:lin ang="5400000" scaled="0"/>
                </a:gradFill>
                <a:latin typeface="Segoe UI Semilight"/>
              </a:rPr>
            </a:br>
            <a:r>
              <a:rPr lang="en-US" sz="2157">
                <a:gradFill>
                  <a:gsLst>
                    <a:gs pos="2917">
                      <a:srgbClr val="FFFFFF"/>
                    </a:gs>
                    <a:gs pos="30000">
                      <a:srgbClr val="FFFFFF"/>
                    </a:gs>
                  </a:gsLst>
                  <a:lin ang="5400000" scaled="0"/>
                </a:gradFill>
                <a:latin typeface="Segoe UI Semilight"/>
              </a:rPr>
              <a:t>rapid creation</a:t>
            </a:r>
          </a:p>
          <a:p>
            <a:pPr marL="0" lvl="1" indent="0" defTabSz="914378">
              <a:spcBef>
                <a:spcPts val="0"/>
              </a:spcBef>
              <a:spcAft>
                <a:spcPts val="1765"/>
              </a:spcAft>
              <a:buNone/>
              <a:defRPr/>
            </a:pPr>
            <a:r>
              <a:rPr lang="en-US" sz="2157">
                <a:gradFill>
                  <a:gsLst>
                    <a:gs pos="2917">
                      <a:srgbClr val="FFFFFF"/>
                    </a:gs>
                    <a:gs pos="30000">
                      <a:srgbClr val="FFFFFF"/>
                    </a:gs>
                  </a:gsLst>
                  <a:lin ang="5400000" scaled="0"/>
                </a:gradFill>
                <a:latin typeface="Segoe UI Semilight"/>
              </a:rPr>
              <a:t>Also works within Visual Studio for added CI/CD</a:t>
            </a:r>
          </a:p>
        </p:txBody>
      </p:sp>
    </p:spTree>
    <p:extLst>
      <p:ext uri="{BB962C8B-B14F-4D97-AF65-F5344CB8AC3E}">
        <p14:creationId xmlns:p14="http://schemas.microsoft.com/office/powerpoint/2010/main" val="382610975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Freeform 50"/>
          <p:cNvSpPr>
            <a:spLocks/>
          </p:cNvSpPr>
          <p:nvPr/>
        </p:nvSpPr>
        <p:spPr bwMode="auto">
          <a:xfrm>
            <a:off x="4715196" y="3004242"/>
            <a:ext cx="2739452" cy="1837047"/>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tx2"/>
          </a:solidFill>
          <a:ln w="19050" cap="flat">
            <a:solidFill>
              <a:schemeClr val="tx2"/>
            </a:solidFill>
            <a:prstDash val="solid"/>
            <a:miter lim="800000"/>
            <a:headEnd/>
            <a:tailEnd/>
          </a:ln>
        </p:spPr>
        <p:txBody>
          <a:bodyPr rot="0" spcFirstLastPara="0" vertOverflow="overflow" horzOverflow="overflow" vert="horz" wrap="square" lIns="89641" tIns="44820" rIns="89641" bIns="44820" numCol="1" spcCol="0" rtlCol="0" fromWordArt="0" anchor="t" anchorCtr="0" forceAA="0" compatLnSpc="1">
            <a:prstTxWarp prst="textNoShape">
              <a:avLst/>
            </a:prstTxWarp>
            <a:noAutofit/>
          </a:bodyPr>
          <a:lstStyle/>
          <a:p>
            <a:pPr defTabSz="914378">
              <a:defRPr/>
            </a:pPr>
            <a:endParaRPr lang="en-US" sz="1765">
              <a:solidFill>
                <a:srgbClr val="353535"/>
              </a:solidFill>
              <a:latin typeface="Segoe UI Semilight"/>
            </a:endParaRPr>
          </a:p>
        </p:txBody>
      </p:sp>
      <p:sp>
        <p:nvSpPr>
          <p:cNvPr id="31" name="Title 30"/>
          <p:cNvSpPr>
            <a:spLocks noGrp="1"/>
          </p:cNvSpPr>
          <p:nvPr>
            <p:ph type="title"/>
          </p:nvPr>
        </p:nvSpPr>
        <p:spPr>
          <a:xfrm>
            <a:off x="269325" y="290003"/>
            <a:ext cx="12250963" cy="899524"/>
          </a:xfrm>
        </p:spPr>
        <p:txBody>
          <a:bodyPr/>
          <a:lstStyle/>
          <a:p>
            <a:r>
              <a:rPr lang="en-US" sz="4607"/>
              <a:t>The future is </a:t>
            </a:r>
            <a:r>
              <a:rPr lang="en-US" sz="4607" err="1"/>
              <a:t>Serverless</a:t>
            </a:r>
            <a:endParaRPr lang="en-US" sz="4607"/>
          </a:p>
        </p:txBody>
      </p:sp>
      <p:grpSp>
        <p:nvGrpSpPr>
          <p:cNvPr id="155" name="Group 154"/>
          <p:cNvGrpSpPr/>
          <p:nvPr/>
        </p:nvGrpSpPr>
        <p:grpSpPr>
          <a:xfrm>
            <a:off x="1720800" y="3381170"/>
            <a:ext cx="1314299" cy="1314299"/>
            <a:chOff x="2775150" y="2127586"/>
            <a:chExt cx="1340672" cy="1340672"/>
          </a:xfrm>
        </p:grpSpPr>
        <p:sp>
          <p:nvSpPr>
            <p:cNvPr id="156" name="Oval 155"/>
            <p:cNvSpPr/>
            <p:nvPr/>
          </p:nvSpPr>
          <p:spPr bwMode="auto">
            <a:xfrm>
              <a:off x="2775150"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7" name="Freeform 5"/>
            <p:cNvSpPr>
              <a:spLocks noEditPoints="1"/>
            </p:cNvSpPr>
            <p:nvPr/>
          </p:nvSpPr>
          <p:spPr bwMode="auto">
            <a:xfrm>
              <a:off x="3028228" y="2365339"/>
              <a:ext cx="794968" cy="855843"/>
            </a:xfrm>
            <a:custGeom>
              <a:avLst/>
              <a:gdLst>
                <a:gd name="T0" fmla="*/ 8 w 104"/>
                <a:gd name="T1" fmla="*/ 112 h 112"/>
                <a:gd name="T2" fmla="*/ 92 w 104"/>
                <a:gd name="T3" fmla="*/ 112 h 112"/>
                <a:gd name="T4" fmla="*/ 100 w 104"/>
                <a:gd name="T5" fmla="*/ 112 h 112"/>
                <a:gd name="T6" fmla="*/ 104 w 104"/>
                <a:gd name="T7" fmla="*/ 40 h 112"/>
                <a:gd name="T8" fmla="*/ 72 w 104"/>
                <a:gd name="T9" fmla="*/ 24 h 112"/>
                <a:gd name="T10" fmla="*/ 68 w 104"/>
                <a:gd name="T11" fmla="*/ 0 h 112"/>
                <a:gd name="T12" fmla="*/ 40 w 104"/>
                <a:gd name="T13" fmla="*/ 0 h 112"/>
                <a:gd name="T14" fmla="*/ 32 w 104"/>
                <a:gd name="T15" fmla="*/ 0 h 112"/>
                <a:gd name="T16" fmla="*/ 0 w 104"/>
                <a:gd name="T17" fmla="*/ 24 h 112"/>
                <a:gd name="T18" fmla="*/ 4 w 104"/>
                <a:gd name="T19" fmla="*/ 50 h 112"/>
                <a:gd name="T20" fmla="*/ 28 w 104"/>
                <a:gd name="T21" fmla="*/ 72 h 112"/>
                <a:gd name="T22" fmla="*/ 48 w 104"/>
                <a:gd name="T23" fmla="*/ 104 h 112"/>
                <a:gd name="T24" fmla="*/ 28 w 104"/>
                <a:gd name="T25" fmla="*/ 72 h 112"/>
                <a:gd name="T26" fmla="*/ 76 w 104"/>
                <a:gd name="T27" fmla="*/ 104 h 112"/>
                <a:gd name="T28" fmla="*/ 56 w 104"/>
                <a:gd name="T29" fmla="*/ 72 h 112"/>
                <a:gd name="T30" fmla="*/ 84 w 104"/>
                <a:gd name="T31" fmla="*/ 104 h 112"/>
                <a:gd name="T32" fmla="*/ 84 w 104"/>
                <a:gd name="T33" fmla="*/ 68 h 112"/>
                <a:gd name="T34" fmla="*/ 28 w 104"/>
                <a:gd name="T35" fmla="*/ 64 h 112"/>
                <a:gd name="T36" fmla="*/ 20 w 104"/>
                <a:gd name="T37" fmla="*/ 64 h 112"/>
                <a:gd name="T38" fmla="*/ 12 w 104"/>
                <a:gd name="T39" fmla="*/ 104 h 112"/>
                <a:gd name="T40" fmla="*/ 16 w 104"/>
                <a:gd name="T41" fmla="*/ 56 h 112"/>
                <a:gd name="T42" fmla="*/ 40 w 104"/>
                <a:gd name="T43" fmla="*/ 56 h 112"/>
                <a:gd name="T44" fmla="*/ 64 w 104"/>
                <a:gd name="T45" fmla="*/ 56 h 112"/>
                <a:gd name="T46" fmla="*/ 88 w 104"/>
                <a:gd name="T47" fmla="*/ 56 h 112"/>
                <a:gd name="T48" fmla="*/ 92 w 104"/>
                <a:gd name="T49" fmla="*/ 104 h 112"/>
                <a:gd name="T50" fmla="*/ 32 w 104"/>
                <a:gd name="T51" fmla="*/ 32 h 112"/>
                <a:gd name="T52" fmla="*/ 48 w 104"/>
                <a:gd name="T53" fmla="*/ 40 h 112"/>
                <a:gd name="T54" fmla="*/ 32 w 104"/>
                <a:gd name="T55" fmla="*/ 40 h 112"/>
                <a:gd name="T56" fmla="*/ 56 w 104"/>
                <a:gd name="T57" fmla="*/ 32 h 112"/>
                <a:gd name="T58" fmla="*/ 72 w 104"/>
                <a:gd name="T59" fmla="*/ 40 h 112"/>
                <a:gd name="T60" fmla="*/ 56 w 104"/>
                <a:gd name="T61" fmla="*/ 40 h 112"/>
                <a:gd name="T62" fmla="*/ 96 w 104"/>
                <a:gd name="T63" fmla="*/ 40 h 112"/>
                <a:gd name="T64" fmla="*/ 80 w 104"/>
                <a:gd name="T65" fmla="*/ 40 h 112"/>
                <a:gd name="T66" fmla="*/ 96 w 104"/>
                <a:gd name="T67" fmla="*/ 32 h 112"/>
                <a:gd name="T68" fmla="*/ 40 w 104"/>
                <a:gd name="T69" fmla="*/ 8 h 112"/>
                <a:gd name="T70" fmla="*/ 64 w 104"/>
                <a:gd name="T71" fmla="*/ 24 h 112"/>
                <a:gd name="T72" fmla="*/ 40 w 104"/>
                <a:gd name="T73" fmla="*/ 8 h 112"/>
                <a:gd name="T74" fmla="*/ 24 w 104"/>
                <a:gd name="T75" fmla="*/ 32 h 112"/>
                <a:gd name="T76" fmla="*/ 16 w 104"/>
                <a:gd name="T77" fmla="*/ 48 h 112"/>
                <a:gd name="T78" fmla="*/ 8 w 104"/>
                <a:gd name="T79" fmla="*/ 3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2">
                  <a:moveTo>
                    <a:pt x="4" y="112"/>
                  </a:moveTo>
                  <a:cubicBezTo>
                    <a:pt x="8" y="112"/>
                    <a:pt x="8" y="112"/>
                    <a:pt x="8" y="112"/>
                  </a:cubicBezTo>
                  <a:cubicBezTo>
                    <a:pt x="12" y="112"/>
                    <a:pt x="12" y="112"/>
                    <a:pt x="12" y="112"/>
                  </a:cubicBezTo>
                  <a:cubicBezTo>
                    <a:pt x="92" y="112"/>
                    <a:pt x="92" y="112"/>
                    <a:pt x="92" y="112"/>
                  </a:cubicBezTo>
                  <a:cubicBezTo>
                    <a:pt x="96" y="112"/>
                    <a:pt x="96" y="112"/>
                    <a:pt x="96" y="112"/>
                  </a:cubicBezTo>
                  <a:cubicBezTo>
                    <a:pt x="100" y="112"/>
                    <a:pt x="100" y="112"/>
                    <a:pt x="100" y="112"/>
                  </a:cubicBezTo>
                  <a:cubicBezTo>
                    <a:pt x="100" y="50"/>
                    <a:pt x="100" y="50"/>
                    <a:pt x="100" y="50"/>
                  </a:cubicBezTo>
                  <a:cubicBezTo>
                    <a:pt x="102" y="48"/>
                    <a:pt x="104" y="44"/>
                    <a:pt x="104" y="40"/>
                  </a:cubicBezTo>
                  <a:cubicBezTo>
                    <a:pt x="104" y="24"/>
                    <a:pt x="104" y="24"/>
                    <a:pt x="104" y="24"/>
                  </a:cubicBezTo>
                  <a:cubicBezTo>
                    <a:pt x="72" y="24"/>
                    <a:pt x="72" y="24"/>
                    <a:pt x="72" y="24"/>
                  </a:cubicBezTo>
                  <a:cubicBezTo>
                    <a:pt x="72" y="0"/>
                    <a:pt x="72" y="0"/>
                    <a:pt x="72" y="0"/>
                  </a:cubicBezTo>
                  <a:cubicBezTo>
                    <a:pt x="68" y="0"/>
                    <a:pt x="68" y="0"/>
                    <a:pt x="68" y="0"/>
                  </a:cubicBezTo>
                  <a:cubicBezTo>
                    <a:pt x="64" y="0"/>
                    <a:pt x="64" y="0"/>
                    <a:pt x="64" y="0"/>
                  </a:cubicBezTo>
                  <a:cubicBezTo>
                    <a:pt x="40" y="0"/>
                    <a:pt x="40" y="0"/>
                    <a:pt x="40" y="0"/>
                  </a:cubicBezTo>
                  <a:cubicBezTo>
                    <a:pt x="36" y="0"/>
                    <a:pt x="36" y="0"/>
                    <a:pt x="36" y="0"/>
                  </a:cubicBezTo>
                  <a:cubicBezTo>
                    <a:pt x="32" y="0"/>
                    <a:pt x="32" y="0"/>
                    <a:pt x="32" y="0"/>
                  </a:cubicBezTo>
                  <a:cubicBezTo>
                    <a:pt x="32" y="24"/>
                    <a:pt x="32" y="24"/>
                    <a:pt x="32" y="24"/>
                  </a:cubicBezTo>
                  <a:cubicBezTo>
                    <a:pt x="0" y="24"/>
                    <a:pt x="0" y="24"/>
                    <a:pt x="0" y="24"/>
                  </a:cubicBezTo>
                  <a:cubicBezTo>
                    <a:pt x="0" y="40"/>
                    <a:pt x="0" y="40"/>
                    <a:pt x="0" y="40"/>
                  </a:cubicBezTo>
                  <a:cubicBezTo>
                    <a:pt x="0" y="44"/>
                    <a:pt x="2" y="48"/>
                    <a:pt x="4" y="50"/>
                  </a:cubicBezTo>
                  <a:lnTo>
                    <a:pt x="4" y="112"/>
                  </a:lnTo>
                  <a:close/>
                  <a:moveTo>
                    <a:pt x="28" y="72"/>
                  </a:moveTo>
                  <a:cubicBezTo>
                    <a:pt x="48" y="72"/>
                    <a:pt x="48" y="72"/>
                    <a:pt x="48" y="72"/>
                  </a:cubicBezTo>
                  <a:cubicBezTo>
                    <a:pt x="48" y="104"/>
                    <a:pt x="48" y="104"/>
                    <a:pt x="48" y="104"/>
                  </a:cubicBezTo>
                  <a:cubicBezTo>
                    <a:pt x="28" y="104"/>
                    <a:pt x="28" y="104"/>
                    <a:pt x="28" y="104"/>
                  </a:cubicBezTo>
                  <a:lnTo>
                    <a:pt x="28" y="72"/>
                  </a:lnTo>
                  <a:close/>
                  <a:moveTo>
                    <a:pt x="76" y="72"/>
                  </a:moveTo>
                  <a:cubicBezTo>
                    <a:pt x="76" y="104"/>
                    <a:pt x="76" y="104"/>
                    <a:pt x="76" y="104"/>
                  </a:cubicBezTo>
                  <a:cubicBezTo>
                    <a:pt x="56" y="104"/>
                    <a:pt x="56" y="104"/>
                    <a:pt x="56" y="104"/>
                  </a:cubicBezTo>
                  <a:cubicBezTo>
                    <a:pt x="56" y="72"/>
                    <a:pt x="56" y="72"/>
                    <a:pt x="56" y="72"/>
                  </a:cubicBezTo>
                  <a:lnTo>
                    <a:pt x="76" y="72"/>
                  </a:lnTo>
                  <a:close/>
                  <a:moveTo>
                    <a:pt x="84" y="104"/>
                  </a:moveTo>
                  <a:cubicBezTo>
                    <a:pt x="84" y="72"/>
                    <a:pt x="84" y="72"/>
                    <a:pt x="84" y="72"/>
                  </a:cubicBezTo>
                  <a:cubicBezTo>
                    <a:pt x="84" y="68"/>
                    <a:pt x="84" y="68"/>
                    <a:pt x="84" y="68"/>
                  </a:cubicBezTo>
                  <a:cubicBezTo>
                    <a:pt x="84" y="64"/>
                    <a:pt x="84" y="64"/>
                    <a:pt x="84" y="64"/>
                  </a:cubicBezTo>
                  <a:cubicBezTo>
                    <a:pt x="28" y="64"/>
                    <a:pt x="28" y="64"/>
                    <a:pt x="28" y="64"/>
                  </a:cubicBezTo>
                  <a:cubicBezTo>
                    <a:pt x="24" y="64"/>
                    <a:pt x="24" y="64"/>
                    <a:pt x="24" y="64"/>
                  </a:cubicBezTo>
                  <a:cubicBezTo>
                    <a:pt x="20" y="64"/>
                    <a:pt x="20" y="64"/>
                    <a:pt x="20" y="64"/>
                  </a:cubicBezTo>
                  <a:cubicBezTo>
                    <a:pt x="20" y="104"/>
                    <a:pt x="20" y="104"/>
                    <a:pt x="20" y="104"/>
                  </a:cubicBezTo>
                  <a:cubicBezTo>
                    <a:pt x="12" y="104"/>
                    <a:pt x="12" y="104"/>
                    <a:pt x="12" y="104"/>
                  </a:cubicBezTo>
                  <a:cubicBezTo>
                    <a:pt x="12" y="55"/>
                    <a:pt x="12" y="55"/>
                    <a:pt x="12" y="55"/>
                  </a:cubicBezTo>
                  <a:cubicBezTo>
                    <a:pt x="13" y="56"/>
                    <a:pt x="15" y="56"/>
                    <a:pt x="16" y="56"/>
                  </a:cubicBezTo>
                  <a:cubicBezTo>
                    <a:pt x="21" y="56"/>
                    <a:pt x="25" y="54"/>
                    <a:pt x="28" y="50"/>
                  </a:cubicBezTo>
                  <a:cubicBezTo>
                    <a:pt x="31" y="54"/>
                    <a:pt x="35" y="56"/>
                    <a:pt x="40" y="56"/>
                  </a:cubicBezTo>
                  <a:cubicBezTo>
                    <a:pt x="45" y="56"/>
                    <a:pt x="49" y="54"/>
                    <a:pt x="52" y="50"/>
                  </a:cubicBezTo>
                  <a:cubicBezTo>
                    <a:pt x="55" y="54"/>
                    <a:pt x="59" y="56"/>
                    <a:pt x="64" y="56"/>
                  </a:cubicBezTo>
                  <a:cubicBezTo>
                    <a:pt x="69" y="56"/>
                    <a:pt x="73" y="54"/>
                    <a:pt x="76" y="50"/>
                  </a:cubicBezTo>
                  <a:cubicBezTo>
                    <a:pt x="79" y="54"/>
                    <a:pt x="83" y="56"/>
                    <a:pt x="88" y="56"/>
                  </a:cubicBezTo>
                  <a:cubicBezTo>
                    <a:pt x="89" y="56"/>
                    <a:pt x="91" y="56"/>
                    <a:pt x="92" y="55"/>
                  </a:cubicBezTo>
                  <a:cubicBezTo>
                    <a:pt x="92" y="104"/>
                    <a:pt x="92" y="104"/>
                    <a:pt x="92" y="104"/>
                  </a:cubicBezTo>
                  <a:lnTo>
                    <a:pt x="84" y="104"/>
                  </a:lnTo>
                  <a:close/>
                  <a:moveTo>
                    <a:pt x="32" y="32"/>
                  </a:moveTo>
                  <a:cubicBezTo>
                    <a:pt x="48" y="32"/>
                    <a:pt x="48" y="32"/>
                    <a:pt x="48" y="32"/>
                  </a:cubicBezTo>
                  <a:cubicBezTo>
                    <a:pt x="48" y="40"/>
                    <a:pt x="48" y="40"/>
                    <a:pt x="48" y="40"/>
                  </a:cubicBezTo>
                  <a:cubicBezTo>
                    <a:pt x="48" y="44"/>
                    <a:pt x="44" y="48"/>
                    <a:pt x="40" y="48"/>
                  </a:cubicBezTo>
                  <a:cubicBezTo>
                    <a:pt x="36" y="48"/>
                    <a:pt x="32" y="44"/>
                    <a:pt x="32" y="40"/>
                  </a:cubicBezTo>
                  <a:lnTo>
                    <a:pt x="32" y="32"/>
                  </a:lnTo>
                  <a:close/>
                  <a:moveTo>
                    <a:pt x="56" y="32"/>
                  </a:moveTo>
                  <a:cubicBezTo>
                    <a:pt x="72" y="32"/>
                    <a:pt x="72" y="32"/>
                    <a:pt x="72" y="32"/>
                  </a:cubicBezTo>
                  <a:cubicBezTo>
                    <a:pt x="72" y="40"/>
                    <a:pt x="72" y="40"/>
                    <a:pt x="72" y="40"/>
                  </a:cubicBezTo>
                  <a:cubicBezTo>
                    <a:pt x="72" y="44"/>
                    <a:pt x="68" y="48"/>
                    <a:pt x="64" y="48"/>
                  </a:cubicBezTo>
                  <a:cubicBezTo>
                    <a:pt x="60" y="48"/>
                    <a:pt x="56" y="44"/>
                    <a:pt x="56" y="40"/>
                  </a:cubicBezTo>
                  <a:lnTo>
                    <a:pt x="56" y="32"/>
                  </a:lnTo>
                  <a:close/>
                  <a:moveTo>
                    <a:pt x="96" y="40"/>
                  </a:moveTo>
                  <a:cubicBezTo>
                    <a:pt x="96" y="44"/>
                    <a:pt x="92" y="48"/>
                    <a:pt x="88" y="48"/>
                  </a:cubicBezTo>
                  <a:cubicBezTo>
                    <a:pt x="84" y="48"/>
                    <a:pt x="80" y="44"/>
                    <a:pt x="80" y="40"/>
                  </a:cubicBezTo>
                  <a:cubicBezTo>
                    <a:pt x="80" y="32"/>
                    <a:pt x="80" y="32"/>
                    <a:pt x="80" y="32"/>
                  </a:cubicBezTo>
                  <a:cubicBezTo>
                    <a:pt x="96" y="32"/>
                    <a:pt x="96" y="32"/>
                    <a:pt x="96" y="32"/>
                  </a:cubicBezTo>
                  <a:lnTo>
                    <a:pt x="96" y="40"/>
                  </a:lnTo>
                  <a:close/>
                  <a:moveTo>
                    <a:pt x="40" y="8"/>
                  </a:moveTo>
                  <a:cubicBezTo>
                    <a:pt x="64" y="8"/>
                    <a:pt x="64" y="8"/>
                    <a:pt x="64" y="8"/>
                  </a:cubicBezTo>
                  <a:cubicBezTo>
                    <a:pt x="64" y="24"/>
                    <a:pt x="64" y="24"/>
                    <a:pt x="64" y="24"/>
                  </a:cubicBezTo>
                  <a:cubicBezTo>
                    <a:pt x="40" y="24"/>
                    <a:pt x="40" y="24"/>
                    <a:pt x="40" y="24"/>
                  </a:cubicBezTo>
                  <a:lnTo>
                    <a:pt x="40" y="8"/>
                  </a:lnTo>
                  <a:close/>
                  <a:moveTo>
                    <a:pt x="8" y="32"/>
                  </a:moveTo>
                  <a:cubicBezTo>
                    <a:pt x="24" y="32"/>
                    <a:pt x="24" y="32"/>
                    <a:pt x="24" y="32"/>
                  </a:cubicBezTo>
                  <a:cubicBezTo>
                    <a:pt x="24" y="40"/>
                    <a:pt x="24" y="40"/>
                    <a:pt x="24" y="40"/>
                  </a:cubicBezTo>
                  <a:cubicBezTo>
                    <a:pt x="24" y="44"/>
                    <a:pt x="20" y="48"/>
                    <a:pt x="16" y="48"/>
                  </a:cubicBezTo>
                  <a:cubicBezTo>
                    <a:pt x="12" y="48"/>
                    <a:pt x="8" y="44"/>
                    <a:pt x="8" y="40"/>
                  </a:cubicBezTo>
                  <a:lnTo>
                    <a:pt x="8" y="32"/>
                  </a:lnTo>
                  <a:close/>
                </a:path>
              </a:pathLst>
            </a:custGeom>
            <a:solidFill>
              <a:srgbClr val="737373"/>
            </a:solidFill>
            <a:ln w="38100">
              <a:solidFill>
                <a:srgbClr val="EAEAEA"/>
              </a:solidFill>
              <a:miter lim="800000"/>
            </a:ln>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nvGrpSpPr>
          <p:cNvPr id="158" name="Group 157"/>
          <p:cNvGrpSpPr/>
          <p:nvPr/>
        </p:nvGrpSpPr>
        <p:grpSpPr>
          <a:xfrm>
            <a:off x="9191377" y="3381170"/>
            <a:ext cx="1314299" cy="1314299"/>
            <a:chOff x="8320652" y="2127586"/>
            <a:chExt cx="1340672" cy="1340672"/>
          </a:xfrm>
        </p:grpSpPr>
        <p:sp>
          <p:nvSpPr>
            <p:cNvPr id="159" name="Oval 158"/>
            <p:cNvSpPr/>
            <p:nvPr/>
          </p:nvSpPr>
          <p:spPr bwMode="auto">
            <a:xfrm>
              <a:off x="8320652" y="2127586"/>
              <a:ext cx="1340672" cy="1340672"/>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60" name="Group 8"/>
            <p:cNvGrpSpPr>
              <a:grpSpLocks noChangeAspect="1"/>
            </p:cNvGrpSpPr>
            <p:nvPr/>
          </p:nvGrpSpPr>
          <p:grpSpPr bwMode="auto">
            <a:xfrm>
              <a:off x="8561965" y="2577338"/>
              <a:ext cx="897974" cy="451613"/>
              <a:chOff x="7" y="12"/>
              <a:chExt cx="342" cy="172"/>
            </a:xfrm>
          </p:grpSpPr>
          <p:sp>
            <p:nvSpPr>
              <p:cNvPr id="161" name="Rectangle 9"/>
              <p:cNvSpPr>
                <a:spLocks noChangeArrowheads="1"/>
              </p:cNvSpPr>
              <p:nvPr/>
            </p:nvSpPr>
            <p:spPr bwMode="auto">
              <a:xfrm>
                <a:off x="7" y="64"/>
                <a:ext cx="87" cy="120"/>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62" name="Rectangle 10"/>
              <p:cNvSpPr>
                <a:spLocks noChangeArrowheads="1"/>
              </p:cNvSpPr>
              <p:nvPr/>
            </p:nvSpPr>
            <p:spPr bwMode="auto">
              <a:xfrm>
                <a:off x="195" y="76"/>
                <a:ext cx="154" cy="108"/>
              </a:xfrm>
              <a:prstGeom prst="rect">
                <a:avLst/>
              </a:pr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63" name="Line 11"/>
              <p:cNvSpPr>
                <a:spLocks noChangeShapeType="1"/>
              </p:cNvSpPr>
              <p:nvPr/>
            </p:nvSpPr>
            <p:spPr bwMode="auto">
              <a:xfrm flipV="1">
                <a:off x="311" y="124"/>
                <a:ext cx="0" cy="17"/>
              </a:xfrm>
              <a:prstGeom prst="line">
                <a:avLst/>
              </a:prstGeom>
              <a:noFill/>
              <a:ln w="25400" cap="flat">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64" name="Freeform 12"/>
              <p:cNvSpPr>
                <a:spLocks/>
              </p:cNvSpPr>
              <p:nvPr/>
            </p:nvSpPr>
            <p:spPr bwMode="auto">
              <a:xfrm>
                <a:off x="127" y="150"/>
                <a:ext cx="68" cy="34"/>
              </a:xfrm>
              <a:custGeom>
                <a:avLst/>
                <a:gdLst>
                  <a:gd name="T0" fmla="*/ 68 w 68"/>
                  <a:gd name="T1" fmla="*/ 0 h 34"/>
                  <a:gd name="T2" fmla="*/ 0 w 68"/>
                  <a:gd name="T3" fmla="*/ 0 h 34"/>
                  <a:gd name="T4" fmla="*/ 0 w 68"/>
                  <a:gd name="T5" fmla="*/ 34 h 34"/>
                  <a:gd name="T6" fmla="*/ 43 w 68"/>
                  <a:gd name="T7" fmla="*/ 34 h 34"/>
                </a:gdLst>
                <a:ahLst/>
                <a:cxnLst>
                  <a:cxn ang="0">
                    <a:pos x="T0" y="T1"/>
                  </a:cxn>
                  <a:cxn ang="0">
                    <a:pos x="T2" y="T3"/>
                  </a:cxn>
                  <a:cxn ang="0">
                    <a:pos x="T4" y="T5"/>
                  </a:cxn>
                  <a:cxn ang="0">
                    <a:pos x="T6" y="T7"/>
                  </a:cxn>
                </a:cxnLst>
                <a:rect l="0" t="0" r="r" b="b"/>
                <a:pathLst>
                  <a:path w="68" h="34">
                    <a:moveTo>
                      <a:pt x="68" y="0"/>
                    </a:moveTo>
                    <a:lnTo>
                      <a:pt x="0" y="0"/>
                    </a:lnTo>
                    <a:lnTo>
                      <a:pt x="0" y="34"/>
                    </a:lnTo>
                    <a:lnTo>
                      <a:pt x="43" y="3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65" name="Freeform 13"/>
              <p:cNvSpPr>
                <a:spLocks/>
              </p:cNvSpPr>
              <p:nvPr/>
            </p:nvSpPr>
            <p:spPr bwMode="auto">
              <a:xfrm>
                <a:off x="7" y="12"/>
                <a:ext cx="238" cy="64"/>
              </a:xfrm>
              <a:custGeom>
                <a:avLst/>
                <a:gdLst>
                  <a:gd name="T0" fmla="*/ 0 w 238"/>
                  <a:gd name="T1" fmla="*/ 26 h 64"/>
                  <a:gd name="T2" fmla="*/ 0 w 238"/>
                  <a:gd name="T3" fmla="*/ 0 h 64"/>
                  <a:gd name="T4" fmla="*/ 238 w 238"/>
                  <a:gd name="T5" fmla="*/ 0 h 64"/>
                  <a:gd name="T6" fmla="*/ 238 w 238"/>
                  <a:gd name="T7" fmla="*/ 64 h 64"/>
                </a:gdLst>
                <a:ahLst/>
                <a:cxnLst>
                  <a:cxn ang="0">
                    <a:pos x="T0" y="T1"/>
                  </a:cxn>
                  <a:cxn ang="0">
                    <a:pos x="T2" y="T3"/>
                  </a:cxn>
                  <a:cxn ang="0">
                    <a:pos x="T4" y="T5"/>
                  </a:cxn>
                  <a:cxn ang="0">
                    <a:pos x="T6" y="T7"/>
                  </a:cxn>
                </a:cxnLst>
                <a:rect l="0" t="0" r="r" b="b"/>
                <a:pathLst>
                  <a:path w="238" h="64">
                    <a:moveTo>
                      <a:pt x="0" y="26"/>
                    </a:moveTo>
                    <a:lnTo>
                      <a:pt x="0" y="0"/>
                    </a:lnTo>
                    <a:lnTo>
                      <a:pt x="238" y="0"/>
                    </a:lnTo>
                    <a:lnTo>
                      <a:pt x="238" y="64"/>
                    </a:lnTo>
                  </a:path>
                </a:pathLst>
              </a:custGeom>
              <a:noFill/>
              <a:ln w="19050" cap="flat">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cxnSp>
        <p:nvCxnSpPr>
          <p:cNvPr id="166" name="Straight Arrow Connector 165"/>
          <p:cNvCxnSpPr>
            <a:cxnSpLocks/>
          </p:cNvCxnSpPr>
          <p:nvPr/>
        </p:nvCxnSpPr>
        <p:spPr>
          <a:xfrm>
            <a:off x="3248588" y="4013815"/>
            <a:ext cx="1183792"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cxnSpLocks/>
          </p:cNvCxnSpPr>
          <p:nvPr/>
        </p:nvCxnSpPr>
        <p:spPr>
          <a:xfrm flipH="1">
            <a:off x="7742380" y="4013815"/>
            <a:ext cx="1183792"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983693" y="2272946"/>
            <a:ext cx="6044051" cy="400104"/>
          </a:xfrm>
          <a:prstGeom prst="rect">
            <a:avLst/>
          </a:prstGeom>
          <a:noFill/>
        </p:spPr>
        <p:txBody>
          <a:bodyPr wrap="square" rtlCol="0">
            <a:spAutoFit/>
          </a:bodyPr>
          <a:lstStyle>
            <a:defPPr>
              <a:defRPr lang="en-US"/>
            </a:defPPr>
            <a:lvl1pPr defTabSz="914224">
              <a:defRPr sz="1500" kern="0">
                <a:gradFill>
                  <a:gsLst>
                    <a:gs pos="1250">
                      <a:schemeClr val="tx1"/>
                    </a:gs>
                    <a:gs pos="100000">
                      <a:schemeClr val="tx1"/>
                    </a:gs>
                  </a:gsLst>
                  <a:lin ang="5400000" scaled="0"/>
                </a:gradFill>
                <a:latin typeface="Segoe UI"/>
              </a:defRPr>
            </a:lvl1pPr>
          </a:lstStyle>
          <a:p>
            <a:pPr algn="ctr" defTabSz="896225">
              <a:defRPr/>
            </a:pPr>
            <a:r>
              <a:rPr lang="en-US" sz="1961">
                <a:gradFill>
                  <a:gsLst>
                    <a:gs pos="1250">
                      <a:srgbClr val="353535"/>
                    </a:gs>
                    <a:gs pos="100000">
                      <a:srgbClr val="353535"/>
                    </a:gs>
                  </a:gsLst>
                  <a:lin ang="5400000" scaled="0"/>
                </a:gradFill>
              </a:rPr>
              <a:t>How do I </a:t>
            </a:r>
            <a:r>
              <a:rPr lang="en-US" sz="1961" b="1">
                <a:gradFill>
                  <a:gsLst>
                    <a:gs pos="1250">
                      <a:srgbClr val="353535"/>
                    </a:gs>
                    <a:gs pos="100000">
                      <a:srgbClr val="353535"/>
                    </a:gs>
                  </a:gsLst>
                  <a:lin ang="5400000" scaled="0"/>
                </a:gradFill>
              </a:rPr>
              <a:t>architect</a:t>
            </a:r>
            <a:r>
              <a:rPr lang="en-US" sz="1961">
                <a:gradFill>
                  <a:gsLst>
                    <a:gs pos="1250">
                      <a:srgbClr val="353535"/>
                    </a:gs>
                    <a:gs pos="100000">
                      <a:srgbClr val="353535"/>
                    </a:gs>
                  </a:gsLst>
                  <a:lin ang="5400000" scaled="0"/>
                </a:gradFill>
              </a:rPr>
              <a:t> my app to become </a:t>
            </a:r>
            <a:r>
              <a:rPr lang="en-US" sz="1961" err="1">
                <a:gradFill>
                  <a:gsLst>
                    <a:gs pos="1250">
                      <a:srgbClr val="353535"/>
                    </a:gs>
                    <a:gs pos="100000">
                      <a:srgbClr val="353535"/>
                    </a:gs>
                  </a:gsLst>
                  <a:lin ang="5400000" scaled="0"/>
                </a:gradFill>
              </a:rPr>
              <a:t>Serverless</a:t>
            </a:r>
            <a:r>
              <a:rPr lang="en-US" sz="1961">
                <a:gradFill>
                  <a:gsLst>
                    <a:gs pos="1250">
                      <a:srgbClr val="353535"/>
                    </a:gs>
                    <a:gs pos="100000">
                      <a:srgbClr val="353535"/>
                    </a:gs>
                  </a:gsLst>
                  <a:lin ang="5400000" scaled="0"/>
                </a:gradFill>
              </a:rPr>
              <a:t>?</a:t>
            </a:r>
          </a:p>
        </p:txBody>
      </p:sp>
      <p:grpSp>
        <p:nvGrpSpPr>
          <p:cNvPr id="4" name="Group 4"/>
          <p:cNvGrpSpPr>
            <a:grpSpLocks noChangeAspect="1"/>
          </p:cNvGrpSpPr>
          <p:nvPr/>
        </p:nvGrpSpPr>
        <p:grpSpPr bwMode="auto">
          <a:xfrm>
            <a:off x="5549701" y="3436796"/>
            <a:ext cx="160385" cy="257283"/>
            <a:chOff x="6" y="12"/>
            <a:chExt cx="192" cy="308"/>
          </a:xfrm>
        </p:grpSpPr>
        <p:sp>
          <p:nvSpPr>
            <p:cNvPr id="6" name="Rectangle 5"/>
            <p:cNvSpPr>
              <a:spLocks noChangeArrowheads="1"/>
            </p:cNvSpPr>
            <p:nvPr/>
          </p:nvSpPr>
          <p:spPr bwMode="auto">
            <a:xfrm>
              <a:off x="28" y="12"/>
              <a:ext cx="170" cy="308"/>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7" name="Rectangle 6"/>
            <p:cNvSpPr>
              <a:spLocks noChangeArrowheads="1"/>
            </p:cNvSpPr>
            <p:nvPr/>
          </p:nvSpPr>
          <p:spPr bwMode="auto">
            <a:xfrm>
              <a:off x="53" y="35"/>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8" name="Rectangle 7"/>
            <p:cNvSpPr>
              <a:spLocks noChangeArrowheads="1"/>
            </p:cNvSpPr>
            <p:nvPr/>
          </p:nvSpPr>
          <p:spPr bwMode="auto">
            <a:xfrm>
              <a:off x="53" y="100"/>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9" name="Rectangle 8"/>
            <p:cNvSpPr>
              <a:spLocks noChangeArrowheads="1"/>
            </p:cNvSpPr>
            <p:nvPr/>
          </p:nvSpPr>
          <p:spPr bwMode="auto">
            <a:xfrm>
              <a:off x="53" y="166"/>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0"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1"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2" name="Oval 11"/>
            <p:cNvSpPr>
              <a:spLocks noChangeArrowheads="1"/>
            </p:cNvSpPr>
            <p:nvPr/>
          </p:nvSpPr>
          <p:spPr bwMode="auto">
            <a:xfrm>
              <a:off x="53"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3" name="Oval 12"/>
            <p:cNvSpPr>
              <a:spLocks noChangeArrowheads="1"/>
            </p:cNvSpPr>
            <p:nvPr/>
          </p:nvSpPr>
          <p:spPr bwMode="auto">
            <a:xfrm>
              <a:off x="100"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4" name="Rectangle 13"/>
            <p:cNvSpPr>
              <a:spLocks noChangeArrowheads="1"/>
            </p:cNvSpPr>
            <p:nvPr/>
          </p:nvSpPr>
          <p:spPr bwMode="auto">
            <a:xfrm>
              <a:off x="149" y="263"/>
              <a:ext cx="24" cy="24"/>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nvGrpSpPr>
          <p:cNvPr id="50" name="Group 4"/>
          <p:cNvGrpSpPr>
            <a:grpSpLocks noChangeAspect="1"/>
          </p:cNvGrpSpPr>
          <p:nvPr/>
        </p:nvGrpSpPr>
        <p:grpSpPr bwMode="auto">
          <a:xfrm>
            <a:off x="6147310" y="3221722"/>
            <a:ext cx="160385" cy="257283"/>
            <a:chOff x="6" y="12"/>
            <a:chExt cx="192" cy="308"/>
          </a:xfrm>
        </p:grpSpPr>
        <p:sp>
          <p:nvSpPr>
            <p:cNvPr id="51" name="Rectangle 50"/>
            <p:cNvSpPr>
              <a:spLocks noChangeArrowheads="1"/>
            </p:cNvSpPr>
            <p:nvPr/>
          </p:nvSpPr>
          <p:spPr bwMode="auto">
            <a:xfrm>
              <a:off x="28" y="12"/>
              <a:ext cx="170" cy="308"/>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52" name="Rectangle 51"/>
            <p:cNvSpPr>
              <a:spLocks noChangeArrowheads="1"/>
            </p:cNvSpPr>
            <p:nvPr/>
          </p:nvSpPr>
          <p:spPr bwMode="auto">
            <a:xfrm>
              <a:off x="53" y="35"/>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53" name="Rectangle 52"/>
            <p:cNvSpPr>
              <a:spLocks noChangeArrowheads="1"/>
            </p:cNvSpPr>
            <p:nvPr/>
          </p:nvSpPr>
          <p:spPr bwMode="auto">
            <a:xfrm>
              <a:off x="53" y="100"/>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54" name="Rectangle 53"/>
            <p:cNvSpPr>
              <a:spLocks noChangeArrowheads="1"/>
            </p:cNvSpPr>
            <p:nvPr/>
          </p:nvSpPr>
          <p:spPr bwMode="auto">
            <a:xfrm>
              <a:off x="53" y="166"/>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55"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56"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57" name="Oval 56"/>
            <p:cNvSpPr>
              <a:spLocks noChangeArrowheads="1"/>
            </p:cNvSpPr>
            <p:nvPr/>
          </p:nvSpPr>
          <p:spPr bwMode="auto">
            <a:xfrm>
              <a:off x="53"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58" name="Oval 57"/>
            <p:cNvSpPr>
              <a:spLocks noChangeArrowheads="1"/>
            </p:cNvSpPr>
            <p:nvPr/>
          </p:nvSpPr>
          <p:spPr bwMode="auto">
            <a:xfrm>
              <a:off x="100"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59" name="Rectangle 58"/>
            <p:cNvSpPr>
              <a:spLocks noChangeArrowheads="1"/>
            </p:cNvSpPr>
            <p:nvPr/>
          </p:nvSpPr>
          <p:spPr bwMode="auto">
            <a:xfrm>
              <a:off x="149" y="263"/>
              <a:ext cx="24" cy="24"/>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nvGrpSpPr>
          <p:cNvPr id="60" name="Group 4"/>
          <p:cNvGrpSpPr>
            <a:grpSpLocks noChangeAspect="1"/>
          </p:cNvGrpSpPr>
          <p:nvPr/>
        </p:nvGrpSpPr>
        <p:grpSpPr bwMode="auto">
          <a:xfrm>
            <a:off x="5311644" y="3991717"/>
            <a:ext cx="160385" cy="257283"/>
            <a:chOff x="6" y="12"/>
            <a:chExt cx="192" cy="308"/>
          </a:xfrm>
        </p:grpSpPr>
        <p:sp>
          <p:nvSpPr>
            <p:cNvPr id="61" name="Rectangle 60"/>
            <p:cNvSpPr>
              <a:spLocks noChangeArrowheads="1"/>
            </p:cNvSpPr>
            <p:nvPr/>
          </p:nvSpPr>
          <p:spPr bwMode="auto">
            <a:xfrm>
              <a:off x="28" y="12"/>
              <a:ext cx="170" cy="308"/>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68" name="Rectangle 67"/>
            <p:cNvSpPr>
              <a:spLocks noChangeArrowheads="1"/>
            </p:cNvSpPr>
            <p:nvPr/>
          </p:nvSpPr>
          <p:spPr bwMode="auto">
            <a:xfrm>
              <a:off x="53" y="35"/>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69" name="Rectangle 68"/>
            <p:cNvSpPr>
              <a:spLocks noChangeArrowheads="1"/>
            </p:cNvSpPr>
            <p:nvPr/>
          </p:nvSpPr>
          <p:spPr bwMode="auto">
            <a:xfrm>
              <a:off x="53" y="100"/>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70" name="Rectangle 69"/>
            <p:cNvSpPr>
              <a:spLocks noChangeArrowheads="1"/>
            </p:cNvSpPr>
            <p:nvPr/>
          </p:nvSpPr>
          <p:spPr bwMode="auto">
            <a:xfrm>
              <a:off x="53" y="166"/>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7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7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73" name="Oval 72"/>
            <p:cNvSpPr>
              <a:spLocks noChangeArrowheads="1"/>
            </p:cNvSpPr>
            <p:nvPr/>
          </p:nvSpPr>
          <p:spPr bwMode="auto">
            <a:xfrm>
              <a:off x="53"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74" name="Oval 73"/>
            <p:cNvSpPr>
              <a:spLocks noChangeArrowheads="1"/>
            </p:cNvSpPr>
            <p:nvPr/>
          </p:nvSpPr>
          <p:spPr bwMode="auto">
            <a:xfrm>
              <a:off x="100"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75" name="Rectangle 74"/>
            <p:cNvSpPr>
              <a:spLocks noChangeArrowheads="1"/>
            </p:cNvSpPr>
            <p:nvPr/>
          </p:nvSpPr>
          <p:spPr bwMode="auto">
            <a:xfrm>
              <a:off x="149" y="263"/>
              <a:ext cx="24" cy="24"/>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nvGrpSpPr>
          <p:cNvPr id="76" name="Group 4"/>
          <p:cNvGrpSpPr>
            <a:grpSpLocks noChangeAspect="1"/>
          </p:cNvGrpSpPr>
          <p:nvPr/>
        </p:nvGrpSpPr>
        <p:grpSpPr bwMode="auto">
          <a:xfrm>
            <a:off x="5909251" y="3889926"/>
            <a:ext cx="160385" cy="257283"/>
            <a:chOff x="6" y="12"/>
            <a:chExt cx="192" cy="308"/>
          </a:xfrm>
        </p:grpSpPr>
        <p:sp>
          <p:nvSpPr>
            <p:cNvPr id="77" name="Rectangle 76"/>
            <p:cNvSpPr>
              <a:spLocks noChangeArrowheads="1"/>
            </p:cNvSpPr>
            <p:nvPr/>
          </p:nvSpPr>
          <p:spPr bwMode="auto">
            <a:xfrm>
              <a:off x="28" y="12"/>
              <a:ext cx="170" cy="308"/>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78" name="Rectangle 77"/>
            <p:cNvSpPr>
              <a:spLocks noChangeArrowheads="1"/>
            </p:cNvSpPr>
            <p:nvPr/>
          </p:nvSpPr>
          <p:spPr bwMode="auto">
            <a:xfrm>
              <a:off x="53" y="35"/>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79" name="Rectangle 78"/>
            <p:cNvSpPr>
              <a:spLocks noChangeArrowheads="1"/>
            </p:cNvSpPr>
            <p:nvPr/>
          </p:nvSpPr>
          <p:spPr bwMode="auto">
            <a:xfrm>
              <a:off x="53" y="100"/>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80" name="Rectangle 79"/>
            <p:cNvSpPr>
              <a:spLocks noChangeArrowheads="1"/>
            </p:cNvSpPr>
            <p:nvPr/>
          </p:nvSpPr>
          <p:spPr bwMode="auto">
            <a:xfrm>
              <a:off x="53" y="166"/>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8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8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83" name="Oval 82"/>
            <p:cNvSpPr>
              <a:spLocks noChangeArrowheads="1"/>
            </p:cNvSpPr>
            <p:nvPr/>
          </p:nvSpPr>
          <p:spPr bwMode="auto">
            <a:xfrm>
              <a:off x="53"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84" name="Oval 83"/>
            <p:cNvSpPr>
              <a:spLocks noChangeArrowheads="1"/>
            </p:cNvSpPr>
            <p:nvPr/>
          </p:nvSpPr>
          <p:spPr bwMode="auto">
            <a:xfrm>
              <a:off x="100"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85" name="Rectangle 84"/>
            <p:cNvSpPr>
              <a:spLocks noChangeArrowheads="1"/>
            </p:cNvSpPr>
            <p:nvPr/>
          </p:nvSpPr>
          <p:spPr bwMode="auto">
            <a:xfrm>
              <a:off x="149" y="263"/>
              <a:ext cx="24" cy="24"/>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nvGrpSpPr>
          <p:cNvPr id="86" name="Group 4"/>
          <p:cNvGrpSpPr>
            <a:grpSpLocks noChangeAspect="1"/>
          </p:cNvGrpSpPr>
          <p:nvPr/>
        </p:nvGrpSpPr>
        <p:grpSpPr bwMode="auto">
          <a:xfrm>
            <a:off x="6659545" y="4305298"/>
            <a:ext cx="160385" cy="257283"/>
            <a:chOff x="6" y="12"/>
            <a:chExt cx="192" cy="308"/>
          </a:xfrm>
        </p:grpSpPr>
        <p:sp>
          <p:nvSpPr>
            <p:cNvPr id="87" name="Rectangle 86"/>
            <p:cNvSpPr>
              <a:spLocks noChangeArrowheads="1"/>
            </p:cNvSpPr>
            <p:nvPr/>
          </p:nvSpPr>
          <p:spPr bwMode="auto">
            <a:xfrm>
              <a:off x="28" y="12"/>
              <a:ext cx="170" cy="308"/>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88" name="Rectangle 87"/>
            <p:cNvSpPr>
              <a:spLocks noChangeArrowheads="1"/>
            </p:cNvSpPr>
            <p:nvPr/>
          </p:nvSpPr>
          <p:spPr bwMode="auto">
            <a:xfrm>
              <a:off x="53" y="35"/>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89" name="Rectangle 88"/>
            <p:cNvSpPr>
              <a:spLocks noChangeArrowheads="1"/>
            </p:cNvSpPr>
            <p:nvPr/>
          </p:nvSpPr>
          <p:spPr bwMode="auto">
            <a:xfrm>
              <a:off x="53" y="100"/>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90" name="Rectangle 89"/>
            <p:cNvSpPr>
              <a:spLocks noChangeArrowheads="1"/>
            </p:cNvSpPr>
            <p:nvPr/>
          </p:nvSpPr>
          <p:spPr bwMode="auto">
            <a:xfrm>
              <a:off x="53" y="166"/>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9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9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93" name="Oval 92"/>
            <p:cNvSpPr>
              <a:spLocks noChangeArrowheads="1"/>
            </p:cNvSpPr>
            <p:nvPr/>
          </p:nvSpPr>
          <p:spPr bwMode="auto">
            <a:xfrm>
              <a:off x="53"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94" name="Oval 93"/>
            <p:cNvSpPr>
              <a:spLocks noChangeArrowheads="1"/>
            </p:cNvSpPr>
            <p:nvPr/>
          </p:nvSpPr>
          <p:spPr bwMode="auto">
            <a:xfrm>
              <a:off x="100"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95" name="Rectangle 94"/>
            <p:cNvSpPr>
              <a:spLocks noChangeArrowheads="1"/>
            </p:cNvSpPr>
            <p:nvPr/>
          </p:nvSpPr>
          <p:spPr bwMode="auto">
            <a:xfrm>
              <a:off x="149" y="263"/>
              <a:ext cx="24" cy="24"/>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nvGrpSpPr>
          <p:cNvPr id="96" name="Group 4"/>
          <p:cNvGrpSpPr>
            <a:grpSpLocks noChangeAspect="1"/>
          </p:cNvGrpSpPr>
          <p:nvPr/>
        </p:nvGrpSpPr>
        <p:grpSpPr bwMode="auto">
          <a:xfrm>
            <a:off x="6474024" y="3770078"/>
            <a:ext cx="160385" cy="257283"/>
            <a:chOff x="6" y="12"/>
            <a:chExt cx="192" cy="308"/>
          </a:xfrm>
        </p:grpSpPr>
        <p:sp>
          <p:nvSpPr>
            <p:cNvPr id="97" name="Rectangle 96"/>
            <p:cNvSpPr>
              <a:spLocks noChangeArrowheads="1"/>
            </p:cNvSpPr>
            <p:nvPr/>
          </p:nvSpPr>
          <p:spPr bwMode="auto">
            <a:xfrm>
              <a:off x="28" y="12"/>
              <a:ext cx="170" cy="308"/>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98" name="Rectangle 97"/>
            <p:cNvSpPr>
              <a:spLocks noChangeArrowheads="1"/>
            </p:cNvSpPr>
            <p:nvPr/>
          </p:nvSpPr>
          <p:spPr bwMode="auto">
            <a:xfrm>
              <a:off x="53" y="35"/>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99" name="Rectangle 98"/>
            <p:cNvSpPr>
              <a:spLocks noChangeArrowheads="1"/>
            </p:cNvSpPr>
            <p:nvPr/>
          </p:nvSpPr>
          <p:spPr bwMode="auto">
            <a:xfrm>
              <a:off x="53" y="100"/>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00" name="Rectangle 99"/>
            <p:cNvSpPr>
              <a:spLocks noChangeArrowheads="1"/>
            </p:cNvSpPr>
            <p:nvPr/>
          </p:nvSpPr>
          <p:spPr bwMode="auto">
            <a:xfrm>
              <a:off x="53" y="166"/>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0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0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03" name="Oval 102"/>
            <p:cNvSpPr>
              <a:spLocks noChangeArrowheads="1"/>
            </p:cNvSpPr>
            <p:nvPr/>
          </p:nvSpPr>
          <p:spPr bwMode="auto">
            <a:xfrm>
              <a:off x="53"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04" name="Oval 103"/>
            <p:cNvSpPr>
              <a:spLocks noChangeArrowheads="1"/>
            </p:cNvSpPr>
            <p:nvPr/>
          </p:nvSpPr>
          <p:spPr bwMode="auto">
            <a:xfrm>
              <a:off x="100"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05" name="Rectangle 104"/>
            <p:cNvSpPr>
              <a:spLocks noChangeArrowheads="1"/>
            </p:cNvSpPr>
            <p:nvPr/>
          </p:nvSpPr>
          <p:spPr bwMode="auto">
            <a:xfrm>
              <a:off x="149" y="263"/>
              <a:ext cx="24" cy="24"/>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nvGrpSpPr>
          <p:cNvPr id="106" name="Group 4"/>
          <p:cNvGrpSpPr>
            <a:grpSpLocks noChangeAspect="1"/>
          </p:cNvGrpSpPr>
          <p:nvPr/>
        </p:nvGrpSpPr>
        <p:grpSpPr bwMode="auto">
          <a:xfrm>
            <a:off x="7007603" y="3909629"/>
            <a:ext cx="160385" cy="257283"/>
            <a:chOff x="6" y="12"/>
            <a:chExt cx="192" cy="308"/>
          </a:xfrm>
        </p:grpSpPr>
        <p:sp>
          <p:nvSpPr>
            <p:cNvPr id="107" name="Rectangle 106"/>
            <p:cNvSpPr>
              <a:spLocks noChangeArrowheads="1"/>
            </p:cNvSpPr>
            <p:nvPr/>
          </p:nvSpPr>
          <p:spPr bwMode="auto">
            <a:xfrm>
              <a:off x="28" y="12"/>
              <a:ext cx="170" cy="308"/>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08" name="Rectangle 107"/>
            <p:cNvSpPr>
              <a:spLocks noChangeArrowheads="1"/>
            </p:cNvSpPr>
            <p:nvPr/>
          </p:nvSpPr>
          <p:spPr bwMode="auto">
            <a:xfrm>
              <a:off x="53" y="35"/>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09" name="Rectangle 108"/>
            <p:cNvSpPr>
              <a:spLocks noChangeArrowheads="1"/>
            </p:cNvSpPr>
            <p:nvPr/>
          </p:nvSpPr>
          <p:spPr bwMode="auto">
            <a:xfrm>
              <a:off x="53" y="100"/>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10" name="Rectangle 109"/>
            <p:cNvSpPr>
              <a:spLocks noChangeArrowheads="1"/>
            </p:cNvSpPr>
            <p:nvPr/>
          </p:nvSpPr>
          <p:spPr bwMode="auto">
            <a:xfrm>
              <a:off x="53" y="166"/>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1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1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13" name="Oval 112"/>
            <p:cNvSpPr>
              <a:spLocks noChangeArrowheads="1"/>
            </p:cNvSpPr>
            <p:nvPr/>
          </p:nvSpPr>
          <p:spPr bwMode="auto">
            <a:xfrm>
              <a:off x="53"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14" name="Oval 113"/>
            <p:cNvSpPr>
              <a:spLocks noChangeArrowheads="1"/>
            </p:cNvSpPr>
            <p:nvPr/>
          </p:nvSpPr>
          <p:spPr bwMode="auto">
            <a:xfrm>
              <a:off x="100"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15" name="Rectangle 114"/>
            <p:cNvSpPr>
              <a:spLocks noChangeArrowheads="1"/>
            </p:cNvSpPr>
            <p:nvPr/>
          </p:nvSpPr>
          <p:spPr bwMode="auto">
            <a:xfrm>
              <a:off x="149" y="263"/>
              <a:ext cx="24" cy="24"/>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nvGrpSpPr>
          <p:cNvPr id="116" name="Group 4"/>
          <p:cNvGrpSpPr>
            <a:grpSpLocks noChangeAspect="1"/>
          </p:cNvGrpSpPr>
          <p:nvPr/>
        </p:nvGrpSpPr>
        <p:grpSpPr bwMode="auto">
          <a:xfrm>
            <a:off x="5886265" y="4443208"/>
            <a:ext cx="160385" cy="257283"/>
            <a:chOff x="6" y="12"/>
            <a:chExt cx="192" cy="308"/>
          </a:xfrm>
        </p:grpSpPr>
        <p:sp>
          <p:nvSpPr>
            <p:cNvPr id="117" name="Rectangle 116"/>
            <p:cNvSpPr>
              <a:spLocks noChangeArrowheads="1"/>
            </p:cNvSpPr>
            <p:nvPr/>
          </p:nvSpPr>
          <p:spPr bwMode="auto">
            <a:xfrm>
              <a:off x="28" y="12"/>
              <a:ext cx="170" cy="308"/>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18" name="Rectangle 117"/>
            <p:cNvSpPr>
              <a:spLocks noChangeArrowheads="1"/>
            </p:cNvSpPr>
            <p:nvPr/>
          </p:nvSpPr>
          <p:spPr bwMode="auto">
            <a:xfrm>
              <a:off x="53" y="35"/>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19" name="Rectangle 118"/>
            <p:cNvSpPr>
              <a:spLocks noChangeArrowheads="1"/>
            </p:cNvSpPr>
            <p:nvPr/>
          </p:nvSpPr>
          <p:spPr bwMode="auto">
            <a:xfrm>
              <a:off x="53" y="100"/>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20" name="Rectangle 119"/>
            <p:cNvSpPr>
              <a:spLocks noChangeArrowheads="1"/>
            </p:cNvSpPr>
            <p:nvPr/>
          </p:nvSpPr>
          <p:spPr bwMode="auto">
            <a:xfrm>
              <a:off x="53" y="166"/>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2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2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23" name="Oval 122"/>
            <p:cNvSpPr>
              <a:spLocks noChangeArrowheads="1"/>
            </p:cNvSpPr>
            <p:nvPr/>
          </p:nvSpPr>
          <p:spPr bwMode="auto">
            <a:xfrm>
              <a:off x="53"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24" name="Oval 123"/>
            <p:cNvSpPr>
              <a:spLocks noChangeArrowheads="1"/>
            </p:cNvSpPr>
            <p:nvPr/>
          </p:nvSpPr>
          <p:spPr bwMode="auto">
            <a:xfrm>
              <a:off x="100"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25" name="Rectangle 124"/>
            <p:cNvSpPr>
              <a:spLocks noChangeArrowheads="1"/>
            </p:cNvSpPr>
            <p:nvPr/>
          </p:nvSpPr>
          <p:spPr bwMode="auto">
            <a:xfrm>
              <a:off x="149" y="263"/>
              <a:ext cx="24" cy="24"/>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nvGrpSpPr>
          <p:cNvPr id="126" name="Group 4"/>
          <p:cNvGrpSpPr>
            <a:grpSpLocks noChangeAspect="1"/>
          </p:cNvGrpSpPr>
          <p:nvPr/>
        </p:nvGrpSpPr>
        <p:grpSpPr bwMode="auto">
          <a:xfrm>
            <a:off x="5016122" y="4395595"/>
            <a:ext cx="160385" cy="257283"/>
            <a:chOff x="6" y="12"/>
            <a:chExt cx="192" cy="308"/>
          </a:xfrm>
        </p:grpSpPr>
        <p:sp>
          <p:nvSpPr>
            <p:cNvPr id="127" name="Rectangle 126"/>
            <p:cNvSpPr>
              <a:spLocks noChangeArrowheads="1"/>
            </p:cNvSpPr>
            <p:nvPr/>
          </p:nvSpPr>
          <p:spPr bwMode="auto">
            <a:xfrm>
              <a:off x="28" y="12"/>
              <a:ext cx="170" cy="308"/>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28" name="Rectangle 127"/>
            <p:cNvSpPr>
              <a:spLocks noChangeArrowheads="1"/>
            </p:cNvSpPr>
            <p:nvPr/>
          </p:nvSpPr>
          <p:spPr bwMode="auto">
            <a:xfrm>
              <a:off x="53" y="35"/>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29" name="Rectangle 128"/>
            <p:cNvSpPr>
              <a:spLocks noChangeArrowheads="1"/>
            </p:cNvSpPr>
            <p:nvPr/>
          </p:nvSpPr>
          <p:spPr bwMode="auto">
            <a:xfrm>
              <a:off x="53" y="100"/>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30" name="Rectangle 129"/>
            <p:cNvSpPr>
              <a:spLocks noChangeArrowheads="1"/>
            </p:cNvSpPr>
            <p:nvPr/>
          </p:nvSpPr>
          <p:spPr bwMode="auto">
            <a:xfrm>
              <a:off x="53" y="166"/>
              <a:ext cx="120" cy="32"/>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31"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32"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33" name="Oval 132"/>
            <p:cNvSpPr>
              <a:spLocks noChangeArrowheads="1"/>
            </p:cNvSpPr>
            <p:nvPr/>
          </p:nvSpPr>
          <p:spPr bwMode="auto">
            <a:xfrm>
              <a:off x="53"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34" name="Oval 133"/>
            <p:cNvSpPr>
              <a:spLocks noChangeArrowheads="1"/>
            </p:cNvSpPr>
            <p:nvPr/>
          </p:nvSpPr>
          <p:spPr bwMode="auto">
            <a:xfrm>
              <a:off x="100" y="263"/>
              <a:ext cx="26" cy="26"/>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35" name="Rectangle 134"/>
            <p:cNvSpPr>
              <a:spLocks noChangeArrowheads="1"/>
            </p:cNvSpPr>
            <p:nvPr/>
          </p:nvSpPr>
          <p:spPr bwMode="auto">
            <a:xfrm>
              <a:off x="149" y="263"/>
              <a:ext cx="24" cy="24"/>
            </a:xfrm>
            <a:prstGeom prst="rect">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spTree>
    <p:extLst>
      <p:ext uri="{BB962C8B-B14F-4D97-AF65-F5344CB8AC3E}">
        <p14:creationId xmlns:p14="http://schemas.microsoft.com/office/powerpoint/2010/main" val="406821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5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path" presetSubtype="0" decel="100000" fill="hold" grpId="1" nodeType="withEffect">
                                  <p:stCondLst>
                                    <p:cond delay="650"/>
                                  </p:stCondLst>
                                  <p:childTnLst>
                                    <p:animMotion origin="layout" path="M 4.02349E-6 -4.07626E-6 L 0.03676 -4.07626E-6 " pathEditMode="relative" rAng="0" ptsTypes="AA">
                                      <p:cBhvr>
                                        <p:cTn id="9" dur="500" spd="-100000" fill="hold"/>
                                        <p:tgtEl>
                                          <p:spTgt spid="31"/>
                                        </p:tgtEl>
                                        <p:attrNameLst>
                                          <p:attrName>ppt_x</p:attrName>
                                          <p:attrName>ppt_y</p:attrName>
                                        </p:attrNameLst>
                                      </p:cBhvr>
                                      <p:rCtr x="1838" y="0"/>
                                    </p:animMotion>
                                  </p:childTnLst>
                                </p:cTn>
                              </p:par>
                            </p:childTnLst>
                          </p:cTn>
                        </p:par>
                        <p:par>
                          <p:cTn id="10" fill="hold">
                            <p:stCondLst>
                              <p:cond delay="1150"/>
                            </p:stCondLst>
                            <p:childTnLst>
                              <p:par>
                                <p:cTn id="11" presetID="53" presetClass="entr" presetSubtype="16" fill="hold" nodeType="afterEffect">
                                  <p:stCondLst>
                                    <p:cond delay="0"/>
                                  </p:stCondLst>
                                  <p:childTnLst>
                                    <p:set>
                                      <p:cBhvr>
                                        <p:cTn id="12" dur="1" fill="hold">
                                          <p:stCondLst>
                                            <p:cond delay="0"/>
                                          </p:stCondLst>
                                        </p:cTn>
                                        <p:tgtEl>
                                          <p:spTgt spid="126"/>
                                        </p:tgtEl>
                                        <p:attrNameLst>
                                          <p:attrName>style.visibility</p:attrName>
                                        </p:attrNameLst>
                                      </p:cBhvr>
                                      <p:to>
                                        <p:strVal val="visible"/>
                                      </p:to>
                                    </p:set>
                                    <p:anim calcmode="lin" valueType="num">
                                      <p:cBhvr>
                                        <p:cTn id="13" dur="500" fill="hold"/>
                                        <p:tgtEl>
                                          <p:spTgt spid="126"/>
                                        </p:tgtEl>
                                        <p:attrNameLst>
                                          <p:attrName>ppt_w</p:attrName>
                                        </p:attrNameLst>
                                      </p:cBhvr>
                                      <p:tavLst>
                                        <p:tav tm="0">
                                          <p:val>
                                            <p:fltVal val="0"/>
                                          </p:val>
                                        </p:tav>
                                        <p:tav tm="100000">
                                          <p:val>
                                            <p:strVal val="#ppt_w"/>
                                          </p:val>
                                        </p:tav>
                                      </p:tavLst>
                                    </p:anim>
                                    <p:anim calcmode="lin" valueType="num">
                                      <p:cBhvr>
                                        <p:cTn id="14" dur="500" fill="hold"/>
                                        <p:tgtEl>
                                          <p:spTgt spid="126"/>
                                        </p:tgtEl>
                                        <p:attrNameLst>
                                          <p:attrName>ppt_h</p:attrName>
                                        </p:attrNameLst>
                                      </p:cBhvr>
                                      <p:tavLst>
                                        <p:tav tm="0">
                                          <p:val>
                                            <p:fltVal val="0"/>
                                          </p:val>
                                        </p:tav>
                                        <p:tav tm="100000">
                                          <p:val>
                                            <p:strVal val="#ppt_h"/>
                                          </p:val>
                                        </p:tav>
                                      </p:tavLst>
                                    </p:anim>
                                    <p:animEffect transition="in" filter="fade">
                                      <p:cBhvr>
                                        <p:cTn id="15" dur="500"/>
                                        <p:tgtEl>
                                          <p:spTgt spid="1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650"/>
                                        <p:tgtEl>
                                          <p:spTgt spid="66"/>
                                        </p:tgtEl>
                                      </p:cBhvr>
                                    </p:animEffect>
                                  </p:childTnLst>
                                </p:cTn>
                              </p:par>
                              <p:par>
                                <p:cTn id="19" presetID="42" presetClass="path" presetSubtype="0" decel="100000" fill="hold" grpId="1" nodeType="withEffect">
                                  <p:stCondLst>
                                    <p:cond delay="0"/>
                                  </p:stCondLst>
                                  <p:childTnLst>
                                    <p:animMotion origin="layout" path="M -4.70258E-6 -4.61189E-6 L -4.70258E-6 0.04358 " pathEditMode="relative" rAng="0" ptsTypes="AA">
                                      <p:cBhvr>
                                        <p:cTn id="20" dur="650" spd="-100000" fill="hold"/>
                                        <p:tgtEl>
                                          <p:spTgt spid="66"/>
                                        </p:tgtEl>
                                        <p:attrNameLst>
                                          <p:attrName>ppt_x</p:attrName>
                                          <p:attrName>ppt_y</p:attrName>
                                        </p:attrNameLst>
                                      </p:cBhvr>
                                      <p:rCtr x="0" y="2179"/>
                                    </p:animMotion>
                                  </p:childTnLst>
                                </p:cTn>
                              </p:par>
                              <p:par>
                                <p:cTn id="21" presetID="53" presetClass="entr" presetSubtype="16" fill="hold" nodeType="withEffect">
                                  <p:stCondLst>
                                    <p:cond delay="50"/>
                                  </p:stCondLst>
                                  <p:childTnLst>
                                    <p:set>
                                      <p:cBhvr>
                                        <p:cTn id="22" dur="1" fill="hold">
                                          <p:stCondLst>
                                            <p:cond delay="0"/>
                                          </p:stCondLst>
                                        </p:cTn>
                                        <p:tgtEl>
                                          <p:spTgt spid="60"/>
                                        </p:tgtEl>
                                        <p:attrNameLst>
                                          <p:attrName>style.visibility</p:attrName>
                                        </p:attrNameLst>
                                      </p:cBhvr>
                                      <p:to>
                                        <p:strVal val="visible"/>
                                      </p:to>
                                    </p:set>
                                    <p:anim calcmode="lin" valueType="num">
                                      <p:cBhvr>
                                        <p:cTn id="23" dur="500" fill="hold"/>
                                        <p:tgtEl>
                                          <p:spTgt spid="60"/>
                                        </p:tgtEl>
                                        <p:attrNameLst>
                                          <p:attrName>ppt_w</p:attrName>
                                        </p:attrNameLst>
                                      </p:cBhvr>
                                      <p:tavLst>
                                        <p:tav tm="0">
                                          <p:val>
                                            <p:fltVal val="0"/>
                                          </p:val>
                                        </p:tav>
                                        <p:tav tm="100000">
                                          <p:val>
                                            <p:strVal val="#ppt_w"/>
                                          </p:val>
                                        </p:tav>
                                      </p:tavLst>
                                    </p:anim>
                                    <p:anim calcmode="lin" valueType="num">
                                      <p:cBhvr>
                                        <p:cTn id="24" dur="500" fill="hold"/>
                                        <p:tgtEl>
                                          <p:spTgt spid="60"/>
                                        </p:tgtEl>
                                        <p:attrNameLst>
                                          <p:attrName>ppt_h</p:attrName>
                                        </p:attrNameLst>
                                      </p:cBhvr>
                                      <p:tavLst>
                                        <p:tav tm="0">
                                          <p:val>
                                            <p:fltVal val="0"/>
                                          </p:val>
                                        </p:tav>
                                        <p:tav tm="100000">
                                          <p:val>
                                            <p:strVal val="#ppt_h"/>
                                          </p:val>
                                        </p:tav>
                                      </p:tavLst>
                                    </p:anim>
                                    <p:animEffect transition="in" filter="fade">
                                      <p:cBhvr>
                                        <p:cTn id="25" dur="500"/>
                                        <p:tgtEl>
                                          <p:spTgt spid="60"/>
                                        </p:tgtEl>
                                      </p:cBhvr>
                                    </p:animEffect>
                                  </p:childTnLst>
                                </p:cTn>
                              </p:par>
                              <p:par>
                                <p:cTn id="26" presetID="53" presetClass="entr" presetSubtype="16" fill="hold" nodeType="withEffect">
                                  <p:stCondLst>
                                    <p:cond delay="100"/>
                                  </p:stCondLst>
                                  <p:childTnLst>
                                    <p:set>
                                      <p:cBhvr>
                                        <p:cTn id="27" dur="1" fill="hold">
                                          <p:stCondLst>
                                            <p:cond delay="0"/>
                                          </p:stCondLst>
                                        </p:cTn>
                                        <p:tgtEl>
                                          <p:spTgt spid="76"/>
                                        </p:tgtEl>
                                        <p:attrNameLst>
                                          <p:attrName>style.visibility</p:attrName>
                                        </p:attrNameLst>
                                      </p:cBhvr>
                                      <p:to>
                                        <p:strVal val="visible"/>
                                      </p:to>
                                    </p:set>
                                    <p:anim calcmode="lin" valueType="num">
                                      <p:cBhvr>
                                        <p:cTn id="28" dur="500" fill="hold"/>
                                        <p:tgtEl>
                                          <p:spTgt spid="76"/>
                                        </p:tgtEl>
                                        <p:attrNameLst>
                                          <p:attrName>ppt_w</p:attrName>
                                        </p:attrNameLst>
                                      </p:cBhvr>
                                      <p:tavLst>
                                        <p:tav tm="0">
                                          <p:val>
                                            <p:fltVal val="0"/>
                                          </p:val>
                                        </p:tav>
                                        <p:tav tm="100000">
                                          <p:val>
                                            <p:strVal val="#ppt_w"/>
                                          </p:val>
                                        </p:tav>
                                      </p:tavLst>
                                    </p:anim>
                                    <p:anim calcmode="lin" valueType="num">
                                      <p:cBhvr>
                                        <p:cTn id="29" dur="500" fill="hold"/>
                                        <p:tgtEl>
                                          <p:spTgt spid="76"/>
                                        </p:tgtEl>
                                        <p:attrNameLst>
                                          <p:attrName>ppt_h</p:attrName>
                                        </p:attrNameLst>
                                      </p:cBhvr>
                                      <p:tavLst>
                                        <p:tav tm="0">
                                          <p:val>
                                            <p:fltVal val="0"/>
                                          </p:val>
                                        </p:tav>
                                        <p:tav tm="100000">
                                          <p:val>
                                            <p:strVal val="#ppt_h"/>
                                          </p:val>
                                        </p:tav>
                                      </p:tavLst>
                                    </p:anim>
                                    <p:animEffect transition="in" filter="fade">
                                      <p:cBhvr>
                                        <p:cTn id="30" dur="500"/>
                                        <p:tgtEl>
                                          <p:spTgt spid="76"/>
                                        </p:tgtEl>
                                      </p:cBhvr>
                                    </p:animEffect>
                                  </p:childTnLst>
                                </p:cTn>
                              </p:par>
                              <p:par>
                                <p:cTn id="31" presetID="53" presetClass="entr" presetSubtype="16" fill="hold" nodeType="withEffect">
                                  <p:stCondLst>
                                    <p:cond delay="150"/>
                                  </p:stCondLst>
                                  <p:childTnLst>
                                    <p:set>
                                      <p:cBhvr>
                                        <p:cTn id="32" dur="1" fill="hold">
                                          <p:stCondLst>
                                            <p:cond delay="0"/>
                                          </p:stCondLst>
                                        </p:cTn>
                                        <p:tgtEl>
                                          <p:spTgt spid="96"/>
                                        </p:tgtEl>
                                        <p:attrNameLst>
                                          <p:attrName>style.visibility</p:attrName>
                                        </p:attrNameLst>
                                      </p:cBhvr>
                                      <p:to>
                                        <p:strVal val="visible"/>
                                      </p:to>
                                    </p:set>
                                    <p:anim calcmode="lin" valueType="num">
                                      <p:cBhvr>
                                        <p:cTn id="33" dur="500" fill="hold"/>
                                        <p:tgtEl>
                                          <p:spTgt spid="96"/>
                                        </p:tgtEl>
                                        <p:attrNameLst>
                                          <p:attrName>ppt_w</p:attrName>
                                        </p:attrNameLst>
                                      </p:cBhvr>
                                      <p:tavLst>
                                        <p:tav tm="0">
                                          <p:val>
                                            <p:fltVal val="0"/>
                                          </p:val>
                                        </p:tav>
                                        <p:tav tm="100000">
                                          <p:val>
                                            <p:strVal val="#ppt_w"/>
                                          </p:val>
                                        </p:tav>
                                      </p:tavLst>
                                    </p:anim>
                                    <p:anim calcmode="lin" valueType="num">
                                      <p:cBhvr>
                                        <p:cTn id="34" dur="500" fill="hold"/>
                                        <p:tgtEl>
                                          <p:spTgt spid="96"/>
                                        </p:tgtEl>
                                        <p:attrNameLst>
                                          <p:attrName>ppt_h</p:attrName>
                                        </p:attrNameLst>
                                      </p:cBhvr>
                                      <p:tavLst>
                                        <p:tav tm="0">
                                          <p:val>
                                            <p:fltVal val="0"/>
                                          </p:val>
                                        </p:tav>
                                        <p:tav tm="100000">
                                          <p:val>
                                            <p:strVal val="#ppt_h"/>
                                          </p:val>
                                        </p:tav>
                                      </p:tavLst>
                                    </p:anim>
                                    <p:animEffect transition="in" filter="fade">
                                      <p:cBhvr>
                                        <p:cTn id="35" dur="500"/>
                                        <p:tgtEl>
                                          <p:spTgt spid="96"/>
                                        </p:tgtEl>
                                      </p:cBhvr>
                                    </p:animEffect>
                                  </p:childTnLst>
                                </p:cTn>
                              </p:par>
                              <p:par>
                                <p:cTn id="36" presetID="53" presetClass="entr" presetSubtype="16" fill="hold" nodeType="withEffect">
                                  <p:stCondLst>
                                    <p:cond delay="200"/>
                                  </p:stCondLst>
                                  <p:childTnLst>
                                    <p:set>
                                      <p:cBhvr>
                                        <p:cTn id="37" dur="1" fill="hold">
                                          <p:stCondLst>
                                            <p:cond delay="0"/>
                                          </p:stCondLst>
                                        </p:cTn>
                                        <p:tgtEl>
                                          <p:spTgt spid="86"/>
                                        </p:tgtEl>
                                        <p:attrNameLst>
                                          <p:attrName>style.visibility</p:attrName>
                                        </p:attrNameLst>
                                      </p:cBhvr>
                                      <p:to>
                                        <p:strVal val="visible"/>
                                      </p:to>
                                    </p:set>
                                    <p:anim calcmode="lin" valueType="num">
                                      <p:cBhvr>
                                        <p:cTn id="38" dur="500" fill="hold"/>
                                        <p:tgtEl>
                                          <p:spTgt spid="86"/>
                                        </p:tgtEl>
                                        <p:attrNameLst>
                                          <p:attrName>ppt_w</p:attrName>
                                        </p:attrNameLst>
                                      </p:cBhvr>
                                      <p:tavLst>
                                        <p:tav tm="0">
                                          <p:val>
                                            <p:fltVal val="0"/>
                                          </p:val>
                                        </p:tav>
                                        <p:tav tm="100000">
                                          <p:val>
                                            <p:strVal val="#ppt_w"/>
                                          </p:val>
                                        </p:tav>
                                      </p:tavLst>
                                    </p:anim>
                                    <p:anim calcmode="lin" valueType="num">
                                      <p:cBhvr>
                                        <p:cTn id="39" dur="500" fill="hold"/>
                                        <p:tgtEl>
                                          <p:spTgt spid="86"/>
                                        </p:tgtEl>
                                        <p:attrNameLst>
                                          <p:attrName>ppt_h</p:attrName>
                                        </p:attrNameLst>
                                      </p:cBhvr>
                                      <p:tavLst>
                                        <p:tav tm="0">
                                          <p:val>
                                            <p:fltVal val="0"/>
                                          </p:val>
                                        </p:tav>
                                        <p:tav tm="100000">
                                          <p:val>
                                            <p:strVal val="#ppt_h"/>
                                          </p:val>
                                        </p:tav>
                                      </p:tavLst>
                                    </p:anim>
                                    <p:animEffect transition="in" filter="fade">
                                      <p:cBhvr>
                                        <p:cTn id="40" dur="500"/>
                                        <p:tgtEl>
                                          <p:spTgt spid="86"/>
                                        </p:tgtEl>
                                      </p:cBhvr>
                                    </p:animEffect>
                                  </p:childTnLst>
                                </p:cTn>
                              </p:par>
                              <p:par>
                                <p:cTn id="41" presetID="53" presetClass="entr" presetSubtype="16" fill="hold" nodeType="withEffect">
                                  <p:stCondLst>
                                    <p:cond delay="250"/>
                                  </p:stCondLst>
                                  <p:childTnLst>
                                    <p:set>
                                      <p:cBhvr>
                                        <p:cTn id="42" dur="1" fill="hold">
                                          <p:stCondLst>
                                            <p:cond delay="0"/>
                                          </p:stCondLst>
                                        </p:cTn>
                                        <p:tgtEl>
                                          <p:spTgt spid="106"/>
                                        </p:tgtEl>
                                        <p:attrNameLst>
                                          <p:attrName>style.visibility</p:attrName>
                                        </p:attrNameLst>
                                      </p:cBhvr>
                                      <p:to>
                                        <p:strVal val="visible"/>
                                      </p:to>
                                    </p:set>
                                    <p:anim calcmode="lin" valueType="num">
                                      <p:cBhvr>
                                        <p:cTn id="43" dur="500" fill="hold"/>
                                        <p:tgtEl>
                                          <p:spTgt spid="106"/>
                                        </p:tgtEl>
                                        <p:attrNameLst>
                                          <p:attrName>ppt_w</p:attrName>
                                        </p:attrNameLst>
                                      </p:cBhvr>
                                      <p:tavLst>
                                        <p:tav tm="0">
                                          <p:val>
                                            <p:fltVal val="0"/>
                                          </p:val>
                                        </p:tav>
                                        <p:tav tm="100000">
                                          <p:val>
                                            <p:strVal val="#ppt_w"/>
                                          </p:val>
                                        </p:tav>
                                      </p:tavLst>
                                    </p:anim>
                                    <p:anim calcmode="lin" valueType="num">
                                      <p:cBhvr>
                                        <p:cTn id="44" dur="500" fill="hold"/>
                                        <p:tgtEl>
                                          <p:spTgt spid="106"/>
                                        </p:tgtEl>
                                        <p:attrNameLst>
                                          <p:attrName>ppt_h</p:attrName>
                                        </p:attrNameLst>
                                      </p:cBhvr>
                                      <p:tavLst>
                                        <p:tav tm="0">
                                          <p:val>
                                            <p:fltVal val="0"/>
                                          </p:val>
                                        </p:tav>
                                        <p:tav tm="100000">
                                          <p:val>
                                            <p:strVal val="#ppt_h"/>
                                          </p:val>
                                        </p:tav>
                                      </p:tavLst>
                                    </p:anim>
                                    <p:animEffect transition="in" filter="fade">
                                      <p:cBhvr>
                                        <p:cTn id="45" dur="500"/>
                                        <p:tgtEl>
                                          <p:spTgt spid="106"/>
                                        </p:tgtEl>
                                      </p:cBhvr>
                                    </p:animEffect>
                                  </p:childTnLst>
                                </p:cTn>
                              </p:par>
                              <p:par>
                                <p:cTn id="46" presetID="53" presetClass="entr" presetSubtype="16" fill="hold" nodeType="withEffect">
                                  <p:stCondLst>
                                    <p:cond delay="30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animEffect transition="in" filter="fade">
                                      <p:cBhvr>
                                        <p:cTn id="50" dur="500"/>
                                        <p:tgtEl>
                                          <p:spTgt spid="4"/>
                                        </p:tgtEl>
                                      </p:cBhvr>
                                    </p:animEffect>
                                  </p:childTnLst>
                                </p:cTn>
                              </p:par>
                              <p:par>
                                <p:cTn id="51" presetID="53" presetClass="entr" presetSubtype="16" fill="hold" nodeType="withEffect">
                                  <p:stCondLst>
                                    <p:cond delay="350"/>
                                  </p:stCondLst>
                                  <p:childTnLst>
                                    <p:set>
                                      <p:cBhvr>
                                        <p:cTn id="52" dur="1" fill="hold">
                                          <p:stCondLst>
                                            <p:cond delay="0"/>
                                          </p:stCondLst>
                                        </p:cTn>
                                        <p:tgtEl>
                                          <p:spTgt spid="50"/>
                                        </p:tgtEl>
                                        <p:attrNameLst>
                                          <p:attrName>style.visibility</p:attrName>
                                        </p:attrNameLst>
                                      </p:cBhvr>
                                      <p:to>
                                        <p:strVal val="visible"/>
                                      </p:to>
                                    </p:set>
                                    <p:anim calcmode="lin" valueType="num">
                                      <p:cBhvr>
                                        <p:cTn id="53" dur="500" fill="hold"/>
                                        <p:tgtEl>
                                          <p:spTgt spid="50"/>
                                        </p:tgtEl>
                                        <p:attrNameLst>
                                          <p:attrName>ppt_w</p:attrName>
                                        </p:attrNameLst>
                                      </p:cBhvr>
                                      <p:tavLst>
                                        <p:tav tm="0">
                                          <p:val>
                                            <p:fltVal val="0"/>
                                          </p:val>
                                        </p:tav>
                                        <p:tav tm="100000">
                                          <p:val>
                                            <p:strVal val="#ppt_w"/>
                                          </p:val>
                                        </p:tav>
                                      </p:tavLst>
                                    </p:anim>
                                    <p:anim calcmode="lin" valueType="num">
                                      <p:cBhvr>
                                        <p:cTn id="54" dur="500" fill="hold"/>
                                        <p:tgtEl>
                                          <p:spTgt spid="50"/>
                                        </p:tgtEl>
                                        <p:attrNameLst>
                                          <p:attrName>ppt_h</p:attrName>
                                        </p:attrNameLst>
                                      </p:cBhvr>
                                      <p:tavLst>
                                        <p:tav tm="0">
                                          <p:val>
                                            <p:fltVal val="0"/>
                                          </p:val>
                                        </p:tav>
                                        <p:tav tm="100000">
                                          <p:val>
                                            <p:strVal val="#ppt_h"/>
                                          </p:val>
                                        </p:tav>
                                      </p:tavLst>
                                    </p:anim>
                                    <p:animEffect transition="in" filter="fade">
                                      <p:cBhvr>
                                        <p:cTn id="55" dur="500"/>
                                        <p:tgtEl>
                                          <p:spTgt spid="50"/>
                                        </p:tgtEl>
                                      </p:cBhvr>
                                    </p:animEffect>
                                  </p:childTnLst>
                                </p:cTn>
                              </p:par>
                              <p:par>
                                <p:cTn id="56" presetID="53" presetClass="entr" presetSubtype="16" fill="hold" nodeType="withEffect">
                                  <p:stCondLst>
                                    <p:cond delay="400"/>
                                  </p:stCondLst>
                                  <p:childTnLst>
                                    <p:set>
                                      <p:cBhvr>
                                        <p:cTn id="57" dur="1" fill="hold">
                                          <p:stCondLst>
                                            <p:cond delay="0"/>
                                          </p:stCondLst>
                                        </p:cTn>
                                        <p:tgtEl>
                                          <p:spTgt spid="116"/>
                                        </p:tgtEl>
                                        <p:attrNameLst>
                                          <p:attrName>style.visibility</p:attrName>
                                        </p:attrNameLst>
                                      </p:cBhvr>
                                      <p:to>
                                        <p:strVal val="visible"/>
                                      </p:to>
                                    </p:set>
                                    <p:anim calcmode="lin" valueType="num">
                                      <p:cBhvr>
                                        <p:cTn id="58" dur="500" fill="hold"/>
                                        <p:tgtEl>
                                          <p:spTgt spid="116"/>
                                        </p:tgtEl>
                                        <p:attrNameLst>
                                          <p:attrName>ppt_w</p:attrName>
                                        </p:attrNameLst>
                                      </p:cBhvr>
                                      <p:tavLst>
                                        <p:tav tm="0">
                                          <p:val>
                                            <p:fltVal val="0"/>
                                          </p:val>
                                        </p:tav>
                                        <p:tav tm="100000">
                                          <p:val>
                                            <p:strVal val="#ppt_w"/>
                                          </p:val>
                                        </p:tav>
                                      </p:tavLst>
                                    </p:anim>
                                    <p:anim calcmode="lin" valueType="num">
                                      <p:cBhvr>
                                        <p:cTn id="59" dur="500" fill="hold"/>
                                        <p:tgtEl>
                                          <p:spTgt spid="116"/>
                                        </p:tgtEl>
                                        <p:attrNameLst>
                                          <p:attrName>ppt_h</p:attrName>
                                        </p:attrNameLst>
                                      </p:cBhvr>
                                      <p:tavLst>
                                        <p:tav tm="0">
                                          <p:val>
                                            <p:fltVal val="0"/>
                                          </p:val>
                                        </p:tav>
                                        <p:tav tm="100000">
                                          <p:val>
                                            <p:strVal val="#ppt_h"/>
                                          </p:val>
                                        </p:tav>
                                      </p:tavLst>
                                    </p:anim>
                                    <p:animEffect transition="in" filter="fade">
                                      <p:cBhvr>
                                        <p:cTn id="60"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66" grpId="0"/>
      <p:bldP spid="6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7" y="537"/>
            <a:ext cx="3087669"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0" y="296629"/>
            <a:ext cx="3173896"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78">
              <a:defRPr/>
            </a:pPr>
            <a:r>
              <a:rPr lang="en-NZ" sz="4705" spc="-100">
                <a:gradFill>
                  <a:gsLst>
                    <a:gs pos="2917">
                      <a:srgbClr val="FFFFFF"/>
                    </a:gs>
                    <a:gs pos="30000">
                      <a:srgbClr val="FFFFFF"/>
                    </a:gs>
                  </a:gsLst>
                  <a:lin ang="5400000" scaled="0"/>
                </a:gradFill>
                <a:latin typeface="Segoe UI Light"/>
              </a:rPr>
              <a:t>Triggers</a:t>
            </a:r>
          </a:p>
        </p:txBody>
      </p:sp>
      <p:sp>
        <p:nvSpPr>
          <p:cNvPr id="8" name="Text Placeholder 2"/>
          <p:cNvSpPr txBox="1">
            <a:spLocks/>
          </p:cNvSpPr>
          <p:nvPr/>
        </p:nvSpPr>
        <p:spPr>
          <a:xfrm>
            <a:off x="109809" y="1554853"/>
            <a:ext cx="2852052"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378">
              <a:spcBef>
                <a:spcPts val="0"/>
              </a:spcBef>
              <a:spcAft>
                <a:spcPts val="1765"/>
              </a:spcAft>
              <a:buNone/>
              <a:defRPr/>
            </a:pPr>
            <a:r>
              <a:rPr lang="en-US" sz="2157">
                <a:gradFill>
                  <a:gsLst>
                    <a:gs pos="2917">
                      <a:srgbClr val="FFFFFF"/>
                    </a:gs>
                    <a:gs pos="30000">
                      <a:srgbClr val="FFFFFF"/>
                    </a:gs>
                  </a:gsLst>
                  <a:lin ang="5400000" scaled="0"/>
                </a:gradFill>
              </a:rPr>
              <a:t>All logic apps start with a trigger, typically a connector</a:t>
            </a:r>
          </a:p>
          <a:p>
            <a:pPr marL="342900" lvl="1" indent="-342900" defTabSz="914378">
              <a:spcBef>
                <a:spcPts val="0"/>
              </a:spcBef>
              <a:spcAft>
                <a:spcPts val="1765"/>
              </a:spcAft>
              <a:defRPr/>
            </a:pPr>
            <a:r>
              <a:rPr lang="en-US" sz="2157">
                <a:gradFill>
                  <a:gsLst>
                    <a:gs pos="2917">
                      <a:srgbClr val="FFFFFF"/>
                    </a:gs>
                    <a:gs pos="30000">
                      <a:srgbClr val="FFFFFF"/>
                    </a:gs>
                  </a:gsLst>
                  <a:lin ang="5400000" scaled="0"/>
                </a:gradFill>
              </a:rPr>
              <a:t>Recurring and Adv. Scheduling</a:t>
            </a:r>
          </a:p>
          <a:p>
            <a:pPr marL="342900" lvl="1" indent="-342900" defTabSz="914378">
              <a:spcBef>
                <a:spcPts val="0"/>
              </a:spcBef>
              <a:spcAft>
                <a:spcPts val="1765"/>
              </a:spcAft>
              <a:defRPr/>
            </a:pPr>
            <a:r>
              <a:rPr lang="en-US" sz="2157">
                <a:gradFill>
                  <a:gsLst>
                    <a:gs pos="2917">
                      <a:srgbClr val="FFFFFF"/>
                    </a:gs>
                    <a:gs pos="30000">
                      <a:srgbClr val="FFFFFF"/>
                    </a:gs>
                  </a:gsLst>
                  <a:lin ang="5400000" scaled="0"/>
                </a:gradFill>
              </a:rPr>
              <a:t>Polling</a:t>
            </a:r>
          </a:p>
          <a:p>
            <a:pPr marL="342900" lvl="1" indent="-342900" defTabSz="914378">
              <a:spcBef>
                <a:spcPts val="0"/>
              </a:spcBef>
              <a:spcAft>
                <a:spcPts val="1765"/>
              </a:spcAft>
              <a:defRPr/>
            </a:pPr>
            <a:r>
              <a:rPr lang="en-US" sz="2157" err="1">
                <a:gradFill>
                  <a:gsLst>
                    <a:gs pos="2917">
                      <a:srgbClr val="FFFFFF"/>
                    </a:gs>
                    <a:gs pos="30000">
                      <a:srgbClr val="FFFFFF"/>
                    </a:gs>
                  </a:gsLst>
                  <a:lin ang="5400000" scaled="0"/>
                </a:gradFill>
              </a:rPr>
              <a:t>Webhook</a:t>
            </a:r>
            <a:endParaRPr lang="en-US" sz="2157">
              <a:gradFill>
                <a:gsLst>
                  <a:gs pos="2917">
                    <a:srgbClr val="FFFFFF"/>
                  </a:gs>
                  <a:gs pos="30000">
                    <a:srgbClr val="FFFFFF"/>
                  </a:gs>
                </a:gsLst>
                <a:lin ang="5400000" scaled="0"/>
              </a:gradFill>
            </a:endParaRPr>
          </a:p>
          <a:p>
            <a:pPr marL="342900" lvl="1" indent="-342900" defTabSz="914378">
              <a:spcBef>
                <a:spcPts val="0"/>
              </a:spcBef>
              <a:spcAft>
                <a:spcPts val="1765"/>
              </a:spcAft>
              <a:defRPr/>
            </a:pPr>
            <a:r>
              <a:rPr lang="en-US" sz="2157">
                <a:gradFill>
                  <a:gsLst>
                    <a:gs pos="2917">
                      <a:srgbClr val="FFFFFF"/>
                    </a:gs>
                    <a:gs pos="30000">
                      <a:srgbClr val="FFFFFF"/>
                    </a:gs>
                  </a:gsLst>
                  <a:lin ang="5400000" scaled="0"/>
                </a:gradFill>
              </a:rPr>
              <a:t>Request</a:t>
            </a:r>
          </a:p>
          <a:p>
            <a:pPr marL="0" lvl="1" indent="0" defTabSz="914378">
              <a:spcBef>
                <a:spcPts val="0"/>
              </a:spcBef>
              <a:spcAft>
                <a:spcPts val="1765"/>
              </a:spcAft>
              <a:buNone/>
              <a:defRPr/>
            </a:pPr>
            <a:endParaRPr lang="en-US" sz="2157">
              <a:gradFill>
                <a:gsLst>
                  <a:gs pos="2917">
                    <a:srgbClr val="FFFFFF"/>
                  </a:gs>
                  <a:gs pos="30000">
                    <a:srgbClr val="FFFFFF"/>
                  </a:gs>
                </a:gsLst>
                <a:lin ang="5400000" scaled="0"/>
              </a:gradFill>
              <a:latin typeface="Segoe UI Semilight"/>
            </a:endParaRPr>
          </a:p>
        </p:txBody>
      </p:sp>
      <p:pic>
        <p:nvPicPr>
          <p:cNvPr id="7" name="Picture 6">
            <a:extLst>
              <a:ext uri="{FF2B5EF4-FFF2-40B4-BE49-F238E27FC236}">
                <a16:creationId xmlns:a16="http://schemas.microsoft.com/office/drawing/2014/main" id="{557C1F7E-A677-4490-87B8-4032DB7B0ADA}"/>
              </a:ext>
            </a:extLst>
          </p:cNvPr>
          <p:cNvPicPr>
            <a:picLocks noChangeAspect="1"/>
          </p:cNvPicPr>
          <p:nvPr/>
        </p:nvPicPr>
        <p:blipFill>
          <a:blip r:embed="rId3"/>
          <a:stretch>
            <a:fillRect/>
          </a:stretch>
        </p:blipFill>
        <p:spPr>
          <a:xfrm>
            <a:off x="3313044" y="1554853"/>
            <a:ext cx="8739808" cy="2487060"/>
          </a:xfrm>
          <a:prstGeom prst="rect">
            <a:avLst/>
          </a:prstGeom>
        </p:spPr>
      </p:pic>
    </p:spTree>
    <p:extLst>
      <p:ext uri="{BB962C8B-B14F-4D97-AF65-F5344CB8AC3E}">
        <p14:creationId xmlns:p14="http://schemas.microsoft.com/office/powerpoint/2010/main" val="191383979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7" y="537"/>
            <a:ext cx="3087669"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0" y="296629"/>
            <a:ext cx="3173896"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78">
              <a:defRPr/>
            </a:pPr>
            <a:r>
              <a:rPr lang="en-NZ" sz="4705" spc="-100">
                <a:gradFill>
                  <a:gsLst>
                    <a:gs pos="2917">
                      <a:srgbClr val="FFFFFF"/>
                    </a:gs>
                    <a:gs pos="30000">
                      <a:srgbClr val="FFFFFF"/>
                    </a:gs>
                  </a:gsLst>
                  <a:lin ang="5400000" scaled="0"/>
                </a:gradFill>
                <a:latin typeface="Segoe UI Light"/>
              </a:rPr>
              <a:t>Actions</a:t>
            </a:r>
          </a:p>
        </p:txBody>
      </p:sp>
      <p:sp>
        <p:nvSpPr>
          <p:cNvPr id="8" name="Text Placeholder 2"/>
          <p:cNvSpPr txBox="1">
            <a:spLocks/>
          </p:cNvSpPr>
          <p:nvPr/>
        </p:nvSpPr>
        <p:spPr>
          <a:xfrm>
            <a:off x="109809" y="1554853"/>
            <a:ext cx="2852052"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378">
              <a:spcBef>
                <a:spcPts val="0"/>
              </a:spcBef>
              <a:spcAft>
                <a:spcPts val="1765"/>
              </a:spcAft>
              <a:buNone/>
              <a:defRPr/>
            </a:pPr>
            <a:r>
              <a:rPr lang="en-US" sz="2157">
                <a:gradFill>
                  <a:gsLst>
                    <a:gs pos="2917">
                      <a:srgbClr val="FFFFFF"/>
                    </a:gs>
                    <a:gs pos="30000">
                      <a:srgbClr val="FFFFFF"/>
                    </a:gs>
                  </a:gsLst>
                  <a:lin ang="5400000" scaled="0"/>
                </a:gradFill>
              </a:rPr>
              <a:t>All logic apps continue with actions, which is also most of the time, a connector</a:t>
            </a:r>
          </a:p>
          <a:p>
            <a:pPr marL="342900" lvl="1" indent="-342900" defTabSz="914378">
              <a:spcBef>
                <a:spcPts val="0"/>
              </a:spcBef>
              <a:spcAft>
                <a:spcPts val="1765"/>
              </a:spcAft>
              <a:defRPr/>
            </a:pPr>
            <a:r>
              <a:rPr lang="en-US" sz="2157">
                <a:gradFill>
                  <a:gsLst>
                    <a:gs pos="2917">
                      <a:srgbClr val="FFFFFF"/>
                    </a:gs>
                    <a:gs pos="30000">
                      <a:srgbClr val="FFFFFF"/>
                    </a:gs>
                  </a:gsLst>
                  <a:lin ang="5400000" scaled="0"/>
                </a:gradFill>
              </a:rPr>
              <a:t>Invoke APIs and Services</a:t>
            </a:r>
          </a:p>
          <a:p>
            <a:pPr marL="342900" lvl="1" indent="-342900" defTabSz="914378">
              <a:spcBef>
                <a:spcPts val="0"/>
              </a:spcBef>
              <a:spcAft>
                <a:spcPts val="1765"/>
              </a:spcAft>
              <a:defRPr/>
            </a:pPr>
            <a:r>
              <a:rPr lang="en-US" sz="2157">
                <a:gradFill>
                  <a:gsLst>
                    <a:gs pos="2917">
                      <a:srgbClr val="FFFFFF"/>
                    </a:gs>
                    <a:gs pos="30000">
                      <a:srgbClr val="FFFFFF"/>
                    </a:gs>
                  </a:gsLst>
                  <a:lin ang="5400000" scaled="0"/>
                </a:gradFill>
              </a:rPr>
              <a:t>Behaviors</a:t>
            </a:r>
          </a:p>
          <a:p>
            <a:pPr marL="342900" lvl="1" indent="-342900" defTabSz="914378">
              <a:spcBef>
                <a:spcPts val="0"/>
              </a:spcBef>
              <a:spcAft>
                <a:spcPts val="1765"/>
              </a:spcAft>
              <a:defRPr/>
            </a:pPr>
            <a:r>
              <a:rPr lang="en-US" sz="2157">
                <a:gradFill>
                  <a:gsLst>
                    <a:gs pos="2917">
                      <a:srgbClr val="FFFFFF"/>
                    </a:gs>
                    <a:gs pos="30000">
                      <a:srgbClr val="FFFFFF"/>
                    </a:gs>
                  </a:gsLst>
                  <a:lin ang="5400000" scaled="0"/>
                </a:gradFill>
              </a:rPr>
              <a:t>Variables</a:t>
            </a:r>
          </a:p>
          <a:p>
            <a:pPr marL="342900" lvl="1" indent="-342900" defTabSz="914378">
              <a:spcBef>
                <a:spcPts val="0"/>
              </a:spcBef>
              <a:spcAft>
                <a:spcPts val="1765"/>
              </a:spcAft>
              <a:defRPr/>
            </a:pPr>
            <a:r>
              <a:rPr lang="en-US" sz="2157">
                <a:gradFill>
                  <a:gsLst>
                    <a:gs pos="2917">
                      <a:srgbClr val="FFFFFF"/>
                    </a:gs>
                    <a:gs pos="30000">
                      <a:srgbClr val="FFFFFF"/>
                    </a:gs>
                  </a:gsLst>
                  <a:lin ang="5400000" scaled="0"/>
                </a:gradFill>
              </a:rPr>
              <a:t>Expressions and Operators</a:t>
            </a:r>
          </a:p>
          <a:p>
            <a:pPr marL="0" lvl="1" indent="0" defTabSz="914378">
              <a:spcBef>
                <a:spcPts val="0"/>
              </a:spcBef>
              <a:spcAft>
                <a:spcPts val="1765"/>
              </a:spcAft>
              <a:buNone/>
              <a:defRPr/>
            </a:pPr>
            <a:endParaRPr lang="en-US" sz="2157">
              <a:gradFill>
                <a:gsLst>
                  <a:gs pos="2917">
                    <a:srgbClr val="FFFFFF"/>
                  </a:gs>
                  <a:gs pos="30000">
                    <a:srgbClr val="FFFFFF"/>
                  </a:gs>
                </a:gsLst>
                <a:lin ang="5400000" scaled="0"/>
              </a:gradFill>
              <a:latin typeface="Segoe UI Semilight"/>
            </a:endParaRPr>
          </a:p>
        </p:txBody>
      </p:sp>
      <p:pic>
        <p:nvPicPr>
          <p:cNvPr id="4" name="Picture 3">
            <a:extLst>
              <a:ext uri="{FF2B5EF4-FFF2-40B4-BE49-F238E27FC236}">
                <a16:creationId xmlns:a16="http://schemas.microsoft.com/office/drawing/2014/main" id="{6B621B15-AEFF-4029-8AE9-E62BE575A843}"/>
              </a:ext>
            </a:extLst>
          </p:cNvPr>
          <p:cNvPicPr>
            <a:picLocks noChangeAspect="1"/>
          </p:cNvPicPr>
          <p:nvPr/>
        </p:nvPicPr>
        <p:blipFill>
          <a:blip r:embed="rId3"/>
          <a:stretch>
            <a:fillRect/>
          </a:stretch>
        </p:blipFill>
        <p:spPr>
          <a:xfrm>
            <a:off x="3306418" y="1554853"/>
            <a:ext cx="8565717" cy="2769704"/>
          </a:xfrm>
          <a:prstGeom prst="rect">
            <a:avLst/>
          </a:prstGeom>
        </p:spPr>
      </p:pic>
    </p:spTree>
    <p:extLst>
      <p:ext uri="{BB962C8B-B14F-4D97-AF65-F5344CB8AC3E}">
        <p14:creationId xmlns:p14="http://schemas.microsoft.com/office/powerpoint/2010/main" val="249306813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7" y="537"/>
            <a:ext cx="2928643"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69326" y="290003"/>
            <a:ext cx="2659404"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78">
              <a:defRPr/>
            </a:pPr>
            <a:r>
              <a:rPr lang="en-NZ" sz="4705" spc="-100">
                <a:gradFill>
                  <a:gsLst>
                    <a:gs pos="2917">
                      <a:srgbClr val="FFFFFF"/>
                    </a:gs>
                    <a:gs pos="30000">
                      <a:srgbClr val="FFFFFF"/>
                    </a:gs>
                  </a:gsLst>
                  <a:lin ang="5400000" scaled="0"/>
                </a:gradFill>
              </a:rPr>
              <a:t>Workflow Features</a:t>
            </a:r>
            <a:endParaRPr lang="en-NZ" sz="4705" spc="-100">
              <a:gradFill>
                <a:gsLst>
                  <a:gs pos="2917">
                    <a:srgbClr val="FFFFFF"/>
                  </a:gs>
                  <a:gs pos="30000">
                    <a:srgbClr val="FFFFFF"/>
                  </a:gs>
                </a:gsLst>
                <a:lin ang="5400000" scaled="0"/>
              </a:gradFill>
              <a:latin typeface="Segoe UI Light"/>
            </a:endParaRPr>
          </a:p>
        </p:txBody>
      </p:sp>
      <p:sp>
        <p:nvSpPr>
          <p:cNvPr id="8" name="Text Placeholder 2"/>
          <p:cNvSpPr txBox="1">
            <a:spLocks/>
          </p:cNvSpPr>
          <p:nvPr/>
        </p:nvSpPr>
        <p:spPr>
          <a:xfrm>
            <a:off x="262210" y="2358286"/>
            <a:ext cx="2381600"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378">
              <a:spcBef>
                <a:spcPts val="0"/>
              </a:spcBef>
              <a:spcAft>
                <a:spcPts val="1765"/>
              </a:spcAft>
              <a:buNone/>
              <a:defRPr/>
            </a:pPr>
            <a:r>
              <a:rPr lang="en-US" sz="2157">
                <a:gradFill>
                  <a:gsLst>
                    <a:gs pos="2917">
                      <a:srgbClr val="FFFFFF"/>
                    </a:gs>
                    <a:gs pos="30000">
                      <a:srgbClr val="FFFFFF"/>
                    </a:gs>
                  </a:gsLst>
                  <a:lin ang="5400000" scaled="0"/>
                </a:gradFill>
              </a:rPr>
              <a:t>To control your logic app's workflow, you can specify different paths for your logic app to run and how to process data in arrays, collections, and batches</a:t>
            </a:r>
            <a:endParaRPr lang="en-US" sz="2157">
              <a:gradFill>
                <a:gsLst>
                  <a:gs pos="2917">
                    <a:srgbClr val="FFFFFF"/>
                  </a:gs>
                  <a:gs pos="30000">
                    <a:srgbClr val="FFFFFF"/>
                  </a:gs>
                </a:gsLst>
                <a:lin ang="5400000" scaled="0"/>
              </a:gradFill>
              <a:latin typeface="Segoe UI Semilight"/>
            </a:endParaRPr>
          </a:p>
        </p:txBody>
      </p:sp>
      <p:pic>
        <p:nvPicPr>
          <p:cNvPr id="2" name="Picture 1">
            <a:extLst>
              <a:ext uri="{FF2B5EF4-FFF2-40B4-BE49-F238E27FC236}">
                <a16:creationId xmlns:a16="http://schemas.microsoft.com/office/drawing/2014/main" id="{691D98C1-6671-4BB5-A845-713B63E194DC}"/>
              </a:ext>
            </a:extLst>
          </p:cNvPr>
          <p:cNvPicPr>
            <a:picLocks noChangeAspect="1"/>
          </p:cNvPicPr>
          <p:nvPr/>
        </p:nvPicPr>
        <p:blipFill>
          <a:blip r:embed="rId3"/>
          <a:stretch>
            <a:fillRect/>
          </a:stretch>
        </p:blipFill>
        <p:spPr>
          <a:xfrm>
            <a:off x="3008243" y="2259496"/>
            <a:ext cx="9071114" cy="1928191"/>
          </a:xfrm>
          <a:prstGeom prst="rect">
            <a:avLst/>
          </a:prstGeom>
        </p:spPr>
      </p:pic>
    </p:spTree>
    <p:extLst>
      <p:ext uri="{BB962C8B-B14F-4D97-AF65-F5344CB8AC3E}">
        <p14:creationId xmlns:p14="http://schemas.microsoft.com/office/powerpoint/2010/main" val="168544836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86"/>
            <a:ext cx="9859116" cy="1162178"/>
          </a:xfrm>
        </p:spPr>
        <p:txBody>
          <a:bodyPr/>
          <a:lstStyle/>
          <a:p>
            <a:r>
              <a:rPr lang="en-US"/>
              <a:t>Logic Apps Demo</a:t>
            </a:r>
          </a:p>
        </p:txBody>
      </p:sp>
      <p:sp>
        <p:nvSpPr>
          <p:cNvPr id="5" name="Text Placeholder 4"/>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284719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8" y="537"/>
            <a:ext cx="2796122"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marL="0" marR="0" lvl="0" indent="0" algn="ctr" defTabSz="914113"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Title 1"/>
          <p:cNvSpPr txBox="1">
            <a:spLocks/>
          </p:cNvSpPr>
          <p:nvPr/>
        </p:nvSpPr>
        <p:spPr>
          <a:xfrm>
            <a:off x="269326" y="290003"/>
            <a:ext cx="2374483"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14378" rtl="0" eaLnBrk="1" fontAlgn="auto" latinLnBrk="0" hangingPunct="1">
              <a:lnSpc>
                <a:spcPct val="90000"/>
              </a:lnSpc>
              <a:spcBef>
                <a:spcPct val="0"/>
              </a:spcBef>
              <a:spcAft>
                <a:spcPts val="0"/>
              </a:spcAft>
              <a:buClrTx/>
              <a:buSzTx/>
              <a:buFontTx/>
              <a:buNone/>
              <a:tabLst/>
              <a:defRPr/>
            </a:pPr>
            <a:r>
              <a:rPr kumimoji="0" lang="en-NZ" sz="4705" b="0" i="0" u="none" strike="noStrike" kern="1200" cap="none" spc="-100" normalizeH="0" baseline="0" noProof="0">
                <a:ln w="3175">
                  <a:noFill/>
                </a:ln>
                <a:gradFill>
                  <a:gsLst>
                    <a:gs pos="2917">
                      <a:srgbClr val="FFFFFF"/>
                    </a:gs>
                    <a:gs pos="30000">
                      <a:srgbClr val="FFFFFF"/>
                    </a:gs>
                  </a:gsLst>
                  <a:lin ang="5400000" scaled="0"/>
                </a:gradFill>
                <a:effectLst/>
                <a:uLnTx/>
                <a:uFillTx/>
                <a:latin typeface="Segoe UI Light"/>
                <a:ea typeface="+mn-ea"/>
                <a:cs typeface="Segoe UI" pitchFamily="34" charset="0"/>
              </a:rPr>
              <a:t>Tips and Tricks</a:t>
            </a:r>
          </a:p>
        </p:txBody>
      </p:sp>
      <p:sp>
        <p:nvSpPr>
          <p:cNvPr id="8" name="Text Placeholder 2"/>
          <p:cNvSpPr txBox="1">
            <a:spLocks/>
          </p:cNvSpPr>
          <p:nvPr/>
        </p:nvSpPr>
        <p:spPr>
          <a:xfrm>
            <a:off x="174217" y="1859811"/>
            <a:ext cx="3110468"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kumimoji="0" lang="en-US" sz="2157" b="0" i="0" u="none" strike="noStrike" kern="1200" cap="none" spc="0" normalizeH="0" baseline="0" noProof="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rPr>
              <a:t>Dynamic Content </a:t>
            </a: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endParaRPr lang="en-US" sz="2157">
              <a:gradFill>
                <a:gsLst>
                  <a:gs pos="2917">
                    <a:srgbClr val="FFFFFF"/>
                  </a:gs>
                  <a:gs pos="30000">
                    <a:srgbClr val="FFFFFF"/>
                  </a:gs>
                </a:gsLst>
                <a:lin ang="5400000" scaled="0"/>
              </a:gradFill>
              <a:latin typeface="Segoe UI Semilight"/>
            </a:endParaRP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endParaRPr kumimoji="0" lang="en-US" sz="2157" b="0" i="0" u="none" strike="noStrike" kern="1200" cap="none" spc="0" normalizeH="0" baseline="0" noProof="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a:p>
            <a:pPr marL="0" marR="0" lvl="1" indent="0" algn="l" defTabSz="914378" rtl="0" eaLnBrk="1" fontAlgn="auto" latinLnBrk="0" hangingPunct="1">
              <a:lnSpc>
                <a:spcPct val="90000"/>
              </a:lnSpc>
              <a:spcBef>
                <a:spcPts val="0"/>
              </a:spcBef>
              <a:spcAft>
                <a:spcPts val="1765"/>
              </a:spcAft>
              <a:buClrTx/>
              <a:buSzPct val="90000"/>
              <a:buFont typeface="Arial" pitchFamily="34" charset="0"/>
              <a:buNone/>
              <a:tabLst/>
              <a:defRPr/>
            </a:pPr>
            <a:r>
              <a:rPr lang="en-US" sz="2157">
                <a:gradFill>
                  <a:gsLst>
                    <a:gs pos="2917">
                      <a:srgbClr val="FFFFFF"/>
                    </a:gs>
                    <a:gs pos="30000">
                      <a:srgbClr val="FFFFFF"/>
                    </a:gs>
                  </a:gsLst>
                  <a:lin ang="5400000" scaled="0"/>
                </a:gradFill>
                <a:latin typeface="Segoe UI Semilight"/>
              </a:rPr>
              <a:t>Expressions</a:t>
            </a:r>
            <a:endParaRPr kumimoji="0" lang="en-US" sz="2157" b="0" i="0" u="none" strike="noStrike" kern="1200" cap="none" spc="0" normalizeH="0" baseline="0" noProof="0">
              <a:ln>
                <a:noFill/>
              </a:ln>
              <a:gradFill>
                <a:gsLst>
                  <a:gs pos="2917">
                    <a:srgbClr val="FFFFFF"/>
                  </a:gs>
                  <a:gs pos="30000">
                    <a:srgbClr val="FFFFFF"/>
                  </a:gs>
                </a:gsLst>
                <a:lin ang="5400000" scaled="0"/>
              </a:gradFill>
              <a:effectLst/>
              <a:uLnTx/>
              <a:uFillTx/>
              <a:latin typeface="Segoe UI Semilight"/>
              <a:ea typeface="+mn-ea"/>
              <a:cs typeface="Segoe UI" panose="020B0502040204020203" pitchFamily="34" charset="0"/>
            </a:endParaRPr>
          </a:p>
        </p:txBody>
      </p:sp>
      <p:pic>
        <p:nvPicPr>
          <p:cNvPr id="2" name="Picture 1">
            <a:extLst>
              <a:ext uri="{FF2B5EF4-FFF2-40B4-BE49-F238E27FC236}">
                <a16:creationId xmlns:a16="http://schemas.microsoft.com/office/drawing/2014/main" id="{9A88B520-4876-4369-8B9A-E559E758583C}"/>
              </a:ext>
            </a:extLst>
          </p:cNvPr>
          <p:cNvPicPr>
            <a:picLocks noChangeAspect="1"/>
          </p:cNvPicPr>
          <p:nvPr/>
        </p:nvPicPr>
        <p:blipFill>
          <a:blip r:embed="rId3"/>
          <a:stretch>
            <a:fillRect/>
          </a:stretch>
        </p:blipFill>
        <p:spPr>
          <a:xfrm>
            <a:off x="4009160" y="410148"/>
            <a:ext cx="5721438" cy="2899326"/>
          </a:xfrm>
          <a:prstGeom prst="rect">
            <a:avLst/>
          </a:prstGeom>
        </p:spPr>
      </p:pic>
      <p:pic>
        <p:nvPicPr>
          <p:cNvPr id="9" name="Picture 8">
            <a:extLst>
              <a:ext uri="{FF2B5EF4-FFF2-40B4-BE49-F238E27FC236}">
                <a16:creationId xmlns:a16="http://schemas.microsoft.com/office/drawing/2014/main" id="{DE397852-8B34-4208-B69F-81AE47C6F61D}"/>
              </a:ext>
            </a:extLst>
          </p:cNvPr>
          <p:cNvPicPr>
            <a:picLocks noChangeAspect="1"/>
          </p:cNvPicPr>
          <p:nvPr/>
        </p:nvPicPr>
        <p:blipFill>
          <a:blip r:embed="rId4"/>
          <a:stretch>
            <a:fillRect/>
          </a:stretch>
        </p:blipFill>
        <p:spPr>
          <a:xfrm>
            <a:off x="4154093" y="3464256"/>
            <a:ext cx="5576504" cy="3208889"/>
          </a:xfrm>
          <a:prstGeom prst="rect">
            <a:avLst/>
          </a:prstGeom>
        </p:spPr>
      </p:pic>
    </p:spTree>
    <p:extLst>
      <p:ext uri="{BB962C8B-B14F-4D97-AF65-F5344CB8AC3E}">
        <p14:creationId xmlns:p14="http://schemas.microsoft.com/office/powerpoint/2010/main" val="344667935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87" y="537"/>
            <a:ext cx="3458729"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69326" y="290003"/>
            <a:ext cx="2374483"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78">
              <a:defRPr/>
            </a:pPr>
            <a:r>
              <a:rPr lang="en-NZ" sz="4705" spc="-100">
                <a:gradFill>
                  <a:gsLst>
                    <a:gs pos="2917">
                      <a:srgbClr val="FFFFFF"/>
                    </a:gs>
                    <a:gs pos="30000">
                      <a:srgbClr val="FFFFFF"/>
                    </a:gs>
                  </a:gsLst>
                  <a:lin ang="5400000" scaled="0"/>
                </a:gradFill>
                <a:latin typeface="Segoe UI Light"/>
              </a:rPr>
              <a:t>Tips and Tricks</a:t>
            </a:r>
          </a:p>
        </p:txBody>
      </p:sp>
      <p:sp>
        <p:nvSpPr>
          <p:cNvPr id="8" name="Text Placeholder 2"/>
          <p:cNvSpPr txBox="1">
            <a:spLocks/>
          </p:cNvSpPr>
          <p:nvPr/>
        </p:nvSpPr>
        <p:spPr>
          <a:xfrm>
            <a:off x="174217" y="1859811"/>
            <a:ext cx="3110468"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378">
              <a:spcBef>
                <a:spcPts val="0"/>
              </a:spcBef>
              <a:spcAft>
                <a:spcPts val="1765"/>
              </a:spcAft>
              <a:buNone/>
              <a:defRPr/>
            </a:pPr>
            <a:r>
              <a:rPr lang="en-US" sz="2157">
                <a:gradFill>
                  <a:gsLst>
                    <a:gs pos="2917">
                      <a:srgbClr val="FFFFFF"/>
                    </a:gs>
                    <a:gs pos="30000">
                      <a:srgbClr val="FFFFFF"/>
                    </a:gs>
                  </a:gsLst>
                  <a:lin ang="5400000" scaled="0"/>
                </a:gradFill>
                <a:latin typeface="Segoe UI Semilight"/>
              </a:rPr>
              <a:t>Common shapes that will be used</a:t>
            </a:r>
          </a:p>
          <a:p>
            <a:pPr marL="0" lvl="1" indent="0" defTabSz="914378">
              <a:spcBef>
                <a:spcPts val="0"/>
              </a:spcBef>
              <a:spcAft>
                <a:spcPts val="1765"/>
              </a:spcAft>
              <a:buNone/>
              <a:defRPr/>
            </a:pPr>
            <a:r>
              <a:rPr lang="en-US" sz="2157" b="1">
                <a:gradFill>
                  <a:gsLst>
                    <a:gs pos="2917">
                      <a:srgbClr val="FFFFFF"/>
                    </a:gs>
                    <a:gs pos="30000">
                      <a:srgbClr val="FFFFFF"/>
                    </a:gs>
                  </a:gsLst>
                  <a:lin ang="5400000" scaled="0"/>
                </a:gradFill>
                <a:latin typeface="Segoe UI Semilight"/>
              </a:rPr>
              <a:t>Parse JSON </a:t>
            </a:r>
          </a:p>
          <a:p>
            <a:pPr marL="0" lvl="1" indent="0" defTabSz="914378">
              <a:spcBef>
                <a:spcPts val="0"/>
              </a:spcBef>
              <a:spcAft>
                <a:spcPts val="1765"/>
              </a:spcAft>
              <a:buNone/>
              <a:defRPr/>
            </a:pPr>
            <a:endParaRPr lang="en-US" sz="2157" b="1">
              <a:gradFill>
                <a:gsLst>
                  <a:gs pos="2917">
                    <a:srgbClr val="FFFFFF"/>
                  </a:gs>
                  <a:gs pos="30000">
                    <a:srgbClr val="FFFFFF"/>
                  </a:gs>
                </a:gsLst>
                <a:lin ang="5400000" scaled="0"/>
              </a:gradFill>
              <a:latin typeface="Segoe UI Semilight"/>
            </a:endParaRPr>
          </a:p>
          <a:p>
            <a:pPr marL="0" lvl="1" indent="0" defTabSz="914378">
              <a:spcBef>
                <a:spcPts val="0"/>
              </a:spcBef>
              <a:spcAft>
                <a:spcPts val="1765"/>
              </a:spcAft>
              <a:buNone/>
              <a:defRPr/>
            </a:pPr>
            <a:endParaRPr lang="en-US" sz="2157" b="1">
              <a:gradFill>
                <a:gsLst>
                  <a:gs pos="2917">
                    <a:srgbClr val="FFFFFF"/>
                  </a:gs>
                  <a:gs pos="30000">
                    <a:srgbClr val="FFFFFF"/>
                  </a:gs>
                </a:gsLst>
                <a:lin ang="5400000" scaled="0"/>
              </a:gradFill>
              <a:latin typeface="Segoe UI Semilight"/>
            </a:endParaRPr>
          </a:p>
          <a:p>
            <a:pPr marL="0" lvl="1" indent="0" defTabSz="914378">
              <a:spcBef>
                <a:spcPts val="0"/>
              </a:spcBef>
              <a:spcAft>
                <a:spcPts val="1765"/>
              </a:spcAft>
              <a:buNone/>
              <a:defRPr/>
            </a:pPr>
            <a:r>
              <a:rPr lang="en-US" sz="2157" b="1">
                <a:gradFill>
                  <a:gsLst>
                    <a:gs pos="2917">
                      <a:srgbClr val="FFFFFF"/>
                    </a:gs>
                    <a:gs pos="30000">
                      <a:srgbClr val="FFFFFF"/>
                    </a:gs>
                  </a:gsLst>
                  <a:lin ang="5400000" scaled="0"/>
                </a:gradFill>
                <a:latin typeface="Segoe UI Semilight"/>
              </a:rPr>
              <a:t>Compose</a:t>
            </a:r>
            <a:endParaRPr lang="en-US" sz="2157">
              <a:gradFill>
                <a:gsLst>
                  <a:gs pos="2917">
                    <a:srgbClr val="FFFFFF"/>
                  </a:gs>
                  <a:gs pos="30000">
                    <a:srgbClr val="FFFFFF"/>
                  </a:gs>
                </a:gsLst>
                <a:lin ang="5400000" scaled="0"/>
              </a:gradFill>
              <a:latin typeface="Segoe UI Semilight"/>
            </a:endParaRPr>
          </a:p>
        </p:txBody>
      </p:sp>
      <p:pic>
        <p:nvPicPr>
          <p:cNvPr id="3" name="Picture 2">
            <a:extLst>
              <a:ext uri="{FF2B5EF4-FFF2-40B4-BE49-F238E27FC236}">
                <a16:creationId xmlns:a16="http://schemas.microsoft.com/office/drawing/2014/main" id="{5E44028C-F564-430A-9CC2-AD125C1BED96}"/>
              </a:ext>
            </a:extLst>
          </p:cNvPr>
          <p:cNvPicPr>
            <a:picLocks noChangeAspect="1"/>
          </p:cNvPicPr>
          <p:nvPr/>
        </p:nvPicPr>
        <p:blipFill>
          <a:blip r:embed="rId3"/>
          <a:stretch>
            <a:fillRect/>
          </a:stretch>
        </p:blipFill>
        <p:spPr>
          <a:xfrm>
            <a:off x="3728054" y="233365"/>
            <a:ext cx="7900729" cy="3510374"/>
          </a:xfrm>
          <a:prstGeom prst="rect">
            <a:avLst/>
          </a:prstGeom>
        </p:spPr>
      </p:pic>
      <p:pic>
        <p:nvPicPr>
          <p:cNvPr id="4" name="Picture 3">
            <a:extLst>
              <a:ext uri="{FF2B5EF4-FFF2-40B4-BE49-F238E27FC236}">
                <a16:creationId xmlns:a16="http://schemas.microsoft.com/office/drawing/2014/main" id="{10456D28-4104-4921-B4C5-070B33F5C765}"/>
              </a:ext>
            </a:extLst>
          </p:cNvPr>
          <p:cNvPicPr>
            <a:picLocks noChangeAspect="1"/>
          </p:cNvPicPr>
          <p:nvPr/>
        </p:nvPicPr>
        <p:blipFill>
          <a:blip r:embed="rId4"/>
          <a:stretch>
            <a:fillRect/>
          </a:stretch>
        </p:blipFill>
        <p:spPr>
          <a:xfrm>
            <a:off x="3728054" y="4031974"/>
            <a:ext cx="7962537" cy="1600200"/>
          </a:xfrm>
          <a:prstGeom prst="rect">
            <a:avLst/>
          </a:prstGeom>
        </p:spPr>
      </p:pic>
    </p:spTree>
    <p:extLst>
      <p:ext uri="{BB962C8B-B14F-4D97-AF65-F5344CB8AC3E}">
        <p14:creationId xmlns:p14="http://schemas.microsoft.com/office/powerpoint/2010/main" val="187601979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C8D775-EDF6-419F-A689-BBA28F4F646C}"/>
              </a:ext>
            </a:extLst>
          </p:cNvPr>
          <p:cNvSpPr>
            <a:spLocks noGrp="1"/>
          </p:cNvSpPr>
          <p:nvPr>
            <p:ph type="title"/>
          </p:nvPr>
        </p:nvSpPr>
        <p:spPr/>
        <p:txBody>
          <a:bodyPr/>
          <a:lstStyle/>
          <a:p>
            <a:r>
              <a:rPr lang="en-US"/>
              <a:t>Workflow Patterns</a:t>
            </a:r>
          </a:p>
        </p:txBody>
      </p:sp>
    </p:spTree>
    <p:extLst>
      <p:ext uri="{BB962C8B-B14F-4D97-AF65-F5344CB8AC3E}">
        <p14:creationId xmlns:p14="http://schemas.microsoft.com/office/powerpoint/2010/main" val="130147433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bwMode="auto">
          <a:xfrm>
            <a:off x="88" y="537"/>
            <a:ext cx="2908764" cy="68569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Title 1"/>
          <p:cNvSpPr txBox="1">
            <a:spLocks/>
          </p:cNvSpPr>
          <p:nvPr/>
        </p:nvSpPr>
        <p:spPr>
          <a:xfrm>
            <a:off x="269326" y="290003"/>
            <a:ext cx="2639526" cy="899524"/>
          </a:xfrm>
          <a:prstGeom prst="rect">
            <a:avLst/>
          </a:prstGeom>
        </p:spPr>
        <p:txBody>
          <a:bodyPr vert="horz" wrap="square" lIns="143426" tIns="89641" rIns="143426" bIns="8964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78">
              <a:defRPr/>
            </a:pPr>
            <a:r>
              <a:rPr lang="en-NZ" sz="4705" spc="-100">
                <a:gradFill>
                  <a:gsLst>
                    <a:gs pos="2917">
                      <a:srgbClr val="FFFFFF"/>
                    </a:gs>
                    <a:gs pos="30000">
                      <a:srgbClr val="FFFFFF"/>
                    </a:gs>
                  </a:gsLst>
                  <a:lin ang="5400000" scaled="0"/>
                </a:gradFill>
              </a:rPr>
              <a:t>Error Handling</a:t>
            </a:r>
            <a:endParaRPr lang="en-NZ" sz="4705" spc="-100">
              <a:gradFill>
                <a:gsLst>
                  <a:gs pos="2917">
                    <a:srgbClr val="FFFFFF"/>
                  </a:gs>
                  <a:gs pos="30000">
                    <a:srgbClr val="FFFFFF"/>
                  </a:gs>
                </a:gsLst>
                <a:lin ang="5400000" scaled="0"/>
              </a:gradFill>
              <a:latin typeface="Segoe UI Light"/>
            </a:endParaRPr>
          </a:p>
        </p:txBody>
      </p:sp>
      <p:sp>
        <p:nvSpPr>
          <p:cNvPr id="8" name="Text Placeholder 2"/>
          <p:cNvSpPr txBox="1">
            <a:spLocks/>
          </p:cNvSpPr>
          <p:nvPr/>
        </p:nvSpPr>
        <p:spPr>
          <a:xfrm>
            <a:off x="262210" y="2358286"/>
            <a:ext cx="2381600" cy="3138382"/>
          </a:xfrm>
          <a:prstGeom prst="rect">
            <a:avLst/>
          </a:prstGeom>
        </p:spPr>
        <p:txBody>
          <a:bodyPr lIns="179180" tIns="143344" rIns="179180"/>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1" indent="0" defTabSz="914378">
              <a:spcBef>
                <a:spcPts val="0"/>
              </a:spcBef>
              <a:spcAft>
                <a:spcPts val="1765"/>
              </a:spcAft>
              <a:buNone/>
              <a:defRPr/>
            </a:pPr>
            <a:endParaRPr lang="en-US" sz="2157">
              <a:gradFill>
                <a:gsLst>
                  <a:gs pos="2917">
                    <a:srgbClr val="FFFFFF"/>
                  </a:gs>
                  <a:gs pos="30000">
                    <a:srgbClr val="FFFFFF"/>
                  </a:gs>
                </a:gsLst>
                <a:lin ang="5400000" scaled="0"/>
              </a:gradFill>
              <a:latin typeface="Segoe UI Semilight"/>
            </a:endParaRPr>
          </a:p>
        </p:txBody>
      </p:sp>
      <p:pic>
        <p:nvPicPr>
          <p:cNvPr id="7" name="Picture 6">
            <a:extLst>
              <a:ext uri="{FF2B5EF4-FFF2-40B4-BE49-F238E27FC236}">
                <a16:creationId xmlns:a16="http://schemas.microsoft.com/office/drawing/2014/main" id="{1FC26477-457A-4408-8218-42ADB4A6E2E7}"/>
              </a:ext>
            </a:extLst>
          </p:cNvPr>
          <p:cNvPicPr>
            <a:picLocks noChangeAspect="1"/>
          </p:cNvPicPr>
          <p:nvPr/>
        </p:nvPicPr>
        <p:blipFill>
          <a:blip r:embed="rId3"/>
          <a:stretch>
            <a:fillRect/>
          </a:stretch>
        </p:blipFill>
        <p:spPr>
          <a:xfrm>
            <a:off x="3935435" y="72887"/>
            <a:ext cx="6680015" cy="6784580"/>
          </a:xfrm>
          <a:prstGeom prst="rect">
            <a:avLst/>
          </a:prstGeom>
        </p:spPr>
      </p:pic>
    </p:spTree>
    <p:extLst>
      <p:ext uri="{BB962C8B-B14F-4D97-AF65-F5344CB8AC3E}">
        <p14:creationId xmlns:p14="http://schemas.microsoft.com/office/powerpoint/2010/main" val="10823921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BF5F-8ABF-4328-8109-F487A2669B1D}"/>
              </a:ext>
            </a:extLst>
          </p:cNvPr>
          <p:cNvSpPr>
            <a:spLocks noGrp="1"/>
          </p:cNvSpPr>
          <p:nvPr>
            <p:ph type="title"/>
          </p:nvPr>
        </p:nvSpPr>
        <p:spPr>
          <a:xfrm>
            <a:off x="194537" y="142109"/>
            <a:ext cx="4795873" cy="1484494"/>
          </a:xfrm>
        </p:spPr>
        <p:txBody>
          <a:bodyPr/>
          <a:lstStyle/>
          <a:p>
            <a:r>
              <a:rPr lang="en-US"/>
              <a:t>Try-Catch-Finally Pattern</a:t>
            </a:r>
          </a:p>
        </p:txBody>
      </p:sp>
      <p:sp>
        <p:nvSpPr>
          <p:cNvPr id="7" name="Rectangle 6">
            <a:extLst>
              <a:ext uri="{FF2B5EF4-FFF2-40B4-BE49-F238E27FC236}">
                <a16:creationId xmlns:a16="http://schemas.microsoft.com/office/drawing/2014/main" id="{FFAA865B-6650-4FB3-916C-B7FC473F7B46}"/>
              </a:ext>
            </a:extLst>
          </p:cNvPr>
          <p:cNvSpPr/>
          <p:nvPr/>
        </p:nvSpPr>
        <p:spPr>
          <a:xfrm>
            <a:off x="343941" y="1629881"/>
            <a:ext cx="5453251" cy="4918139"/>
          </a:xfrm>
          <a:prstGeom prst="rect">
            <a:avLst/>
          </a:prstGeom>
        </p:spPr>
        <p:txBody>
          <a:bodyPr wrap="square">
            <a:spAutoFit/>
          </a:bodyPr>
          <a:lstStyle/>
          <a:p>
            <a:r>
              <a:rPr lang="en-US" sz="3137"/>
              <a:t>Try</a:t>
            </a:r>
          </a:p>
          <a:p>
            <a:pPr lvl="1"/>
            <a:r>
              <a:rPr lang="en-US" sz="3137"/>
              <a:t>Put actions in a </a:t>
            </a:r>
            <a:r>
              <a:rPr lang="en-US" sz="3137" i="1"/>
              <a:t>Try</a:t>
            </a:r>
            <a:r>
              <a:rPr lang="en-US" sz="3137"/>
              <a:t> scope</a:t>
            </a:r>
          </a:p>
          <a:p>
            <a:endParaRPr lang="en-US" sz="3137"/>
          </a:p>
          <a:p>
            <a:r>
              <a:rPr lang="en-US" sz="3137"/>
              <a:t>Catch</a:t>
            </a:r>
          </a:p>
          <a:p>
            <a:pPr lvl="1"/>
            <a:r>
              <a:rPr lang="en-US" sz="3137"/>
              <a:t>Run after </a:t>
            </a:r>
            <a:r>
              <a:rPr lang="en-US" sz="3137" i="1"/>
              <a:t>Try</a:t>
            </a:r>
            <a:r>
              <a:rPr lang="en-US" sz="3137"/>
              <a:t> scope </a:t>
            </a:r>
            <a:r>
              <a:rPr lang="en-US" sz="3137" b="1"/>
              <a:t>Failed</a:t>
            </a:r>
          </a:p>
          <a:p>
            <a:endParaRPr lang="en-US" sz="3137"/>
          </a:p>
          <a:p>
            <a:r>
              <a:rPr lang="en-US" sz="3137"/>
              <a:t>Finally</a:t>
            </a:r>
          </a:p>
          <a:p>
            <a:pPr lvl="1"/>
            <a:r>
              <a:rPr lang="en-US" sz="3137"/>
              <a:t>Run after </a:t>
            </a:r>
            <a:r>
              <a:rPr lang="en-US" sz="3137" i="1"/>
              <a:t>Catch </a:t>
            </a:r>
            <a:r>
              <a:rPr lang="en-US" sz="3137"/>
              <a:t>scope </a:t>
            </a:r>
            <a:r>
              <a:rPr lang="en-US" sz="3137" b="1"/>
              <a:t>Succeeded</a:t>
            </a:r>
            <a:r>
              <a:rPr lang="en-US" sz="3137"/>
              <a:t>, </a:t>
            </a:r>
            <a:r>
              <a:rPr lang="en-US" sz="3137" b="1"/>
              <a:t>Skipped</a:t>
            </a:r>
            <a:r>
              <a:rPr lang="en-US" sz="3137"/>
              <a:t>, </a:t>
            </a:r>
            <a:r>
              <a:rPr lang="en-US" sz="3137" b="1" err="1"/>
              <a:t>TimedOut</a:t>
            </a:r>
            <a:r>
              <a:rPr lang="en-US" sz="3137"/>
              <a:t>, or </a:t>
            </a:r>
            <a:r>
              <a:rPr lang="en-US" sz="3137" b="1"/>
              <a:t>Failed</a:t>
            </a:r>
          </a:p>
        </p:txBody>
      </p:sp>
      <p:pic>
        <p:nvPicPr>
          <p:cNvPr id="8" name="Picture 7">
            <a:extLst>
              <a:ext uri="{FF2B5EF4-FFF2-40B4-BE49-F238E27FC236}">
                <a16:creationId xmlns:a16="http://schemas.microsoft.com/office/drawing/2014/main" id="{EBAB7CB8-AACB-49AA-8DD7-45C7F01A8CDB}"/>
              </a:ext>
            </a:extLst>
          </p:cNvPr>
          <p:cNvPicPr>
            <a:picLocks noChangeAspect="1"/>
          </p:cNvPicPr>
          <p:nvPr/>
        </p:nvPicPr>
        <p:blipFill>
          <a:blip r:embed="rId3"/>
          <a:stretch>
            <a:fillRect/>
          </a:stretch>
        </p:blipFill>
        <p:spPr>
          <a:xfrm>
            <a:off x="5722490" y="392445"/>
            <a:ext cx="6271046" cy="6174043"/>
          </a:xfrm>
          <a:prstGeom prst="rect">
            <a:avLst/>
          </a:prstGeom>
        </p:spPr>
      </p:pic>
    </p:spTree>
    <p:extLst>
      <p:ext uri="{BB962C8B-B14F-4D97-AF65-F5344CB8AC3E}">
        <p14:creationId xmlns:p14="http://schemas.microsoft.com/office/powerpoint/2010/main" val="243494270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EFD4-FA0E-4DCA-A17D-A76DD1AD60B5}"/>
              </a:ext>
            </a:extLst>
          </p:cNvPr>
          <p:cNvSpPr>
            <a:spLocks noGrp="1"/>
          </p:cNvSpPr>
          <p:nvPr>
            <p:ph type="title"/>
          </p:nvPr>
        </p:nvSpPr>
        <p:spPr/>
        <p:txBody>
          <a:bodyPr/>
          <a:lstStyle/>
          <a:p>
            <a:r>
              <a:rPr lang="en-US"/>
              <a:t>Long Running Processing</a:t>
            </a:r>
          </a:p>
        </p:txBody>
      </p:sp>
      <p:graphicFrame>
        <p:nvGraphicFramePr>
          <p:cNvPr id="4" name="Diagram 3">
            <a:extLst>
              <a:ext uri="{FF2B5EF4-FFF2-40B4-BE49-F238E27FC236}">
                <a16:creationId xmlns:a16="http://schemas.microsoft.com/office/drawing/2014/main" id="{F218653E-A15F-4C35-8D2C-C56D2DB8E931}"/>
              </a:ext>
            </a:extLst>
          </p:cNvPr>
          <p:cNvGraphicFramePr/>
          <p:nvPr>
            <p:extLst/>
          </p:nvPr>
        </p:nvGraphicFramePr>
        <p:xfrm>
          <a:off x="269303" y="1187962"/>
          <a:ext cx="11655078" cy="3856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0420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B3964202-89FD-4062-BC8E-CB653064A20A}"/>
                                            </p:graphicEl>
                                          </p:spTgt>
                                        </p:tgtEl>
                                        <p:attrNameLst>
                                          <p:attrName>style.visibility</p:attrName>
                                        </p:attrNameLst>
                                      </p:cBhvr>
                                      <p:to>
                                        <p:strVal val="visible"/>
                                      </p:to>
                                    </p:set>
                                    <p:animEffect transition="in" filter="fade">
                                      <p:cBhvr>
                                        <p:cTn id="7" dur="1000"/>
                                        <p:tgtEl>
                                          <p:spTgt spid="4">
                                            <p:graphicEl>
                                              <a:dgm id="{B3964202-89FD-4062-BC8E-CB653064A20A}"/>
                                            </p:graphicEl>
                                          </p:spTgt>
                                        </p:tgtEl>
                                      </p:cBhvr>
                                    </p:animEffect>
                                    <p:anim calcmode="lin" valueType="num">
                                      <p:cBhvr>
                                        <p:cTn id="8" dur="1000" fill="hold"/>
                                        <p:tgtEl>
                                          <p:spTgt spid="4">
                                            <p:graphicEl>
                                              <a:dgm id="{B3964202-89FD-4062-BC8E-CB653064A20A}"/>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B3964202-89FD-4062-BC8E-CB653064A20A}"/>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878362F5-E574-41E7-9B5F-FAE813C7A667}"/>
                                            </p:graphicEl>
                                          </p:spTgt>
                                        </p:tgtEl>
                                        <p:attrNameLst>
                                          <p:attrName>style.visibility</p:attrName>
                                        </p:attrNameLst>
                                      </p:cBhvr>
                                      <p:to>
                                        <p:strVal val="visible"/>
                                      </p:to>
                                    </p:set>
                                    <p:animEffect transition="in" filter="fade">
                                      <p:cBhvr>
                                        <p:cTn id="14" dur="1000"/>
                                        <p:tgtEl>
                                          <p:spTgt spid="4">
                                            <p:graphicEl>
                                              <a:dgm id="{878362F5-E574-41E7-9B5F-FAE813C7A667}"/>
                                            </p:graphicEl>
                                          </p:spTgt>
                                        </p:tgtEl>
                                      </p:cBhvr>
                                    </p:animEffect>
                                    <p:anim calcmode="lin" valueType="num">
                                      <p:cBhvr>
                                        <p:cTn id="15" dur="1000" fill="hold"/>
                                        <p:tgtEl>
                                          <p:spTgt spid="4">
                                            <p:graphicEl>
                                              <a:dgm id="{878362F5-E574-41E7-9B5F-FAE813C7A667}"/>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878362F5-E574-41E7-9B5F-FAE813C7A667}"/>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dgm id="{CC6F5973-359D-431D-840B-3F2957BF478E}"/>
                                            </p:graphicEl>
                                          </p:spTgt>
                                        </p:tgtEl>
                                        <p:attrNameLst>
                                          <p:attrName>style.visibility</p:attrName>
                                        </p:attrNameLst>
                                      </p:cBhvr>
                                      <p:to>
                                        <p:strVal val="visible"/>
                                      </p:to>
                                    </p:set>
                                    <p:animEffect transition="in" filter="fade">
                                      <p:cBhvr>
                                        <p:cTn id="21" dur="1000"/>
                                        <p:tgtEl>
                                          <p:spTgt spid="4">
                                            <p:graphicEl>
                                              <a:dgm id="{CC6F5973-359D-431D-840B-3F2957BF478E}"/>
                                            </p:graphicEl>
                                          </p:spTgt>
                                        </p:tgtEl>
                                      </p:cBhvr>
                                    </p:animEffect>
                                    <p:anim calcmode="lin" valueType="num">
                                      <p:cBhvr>
                                        <p:cTn id="22" dur="1000" fill="hold"/>
                                        <p:tgtEl>
                                          <p:spTgt spid="4">
                                            <p:graphicEl>
                                              <a:dgm id="{CC6F5973-359D-431D-840B-3F2957BF478E}"/>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dgm id="{CC6F5973-359D-431D-840B-3F2957BF478E}"/>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dgm id="{796C15A5-5A60-4ECF-8A4B-FBE641371D76}"/>
                                            </p:graphicEl>
                                          </p:spTgt>
                                        </p:tgtEl>
                                        <p:attrNameLst>
                                          <p:attrName>style.visibility</p:attrName>
                                        </p:attrNameLst>
                                      </p:cBhvr>
                                      <p:to>
                                        <p:strVal val="visible"/>
                                      </p:to>
                                    </p:set>
                                    <p:animEffect transition="in" filter="fade">
                                      <p:cBhvr>
                                        <p:cTn id="28" dur="1000"/>
                                        <p:tgtEl>
                                          <p:spTgt spid="4">
                                            <p:graphicEl>
                                              <a:dgm id="{796C15A5-5A60-4ECF-8A4B-FBE641371D76}"/>
                                            </p:graphicEl>
                                          </p:spTgt>
                                        </p:tgtEl>
                                      </p:cBhvr>
                                    </p:animEffect>
                                    <p:anim calcmode="lin" valueType="num">
                                      <p:cBhvr>
                                        <p:cTn id="29" dur="1000" fill="hold"/>
                                        <p:tgtEl>
                                          <p:spTgt spid="4">
                                            <p:graphicEl>
                                              <a:dgm id="{796C15A5-5A60-4ECF-8A4B-FBE641371D76}"/>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dgm id="{796C15A5-5A60-4ECF-8A4B-FBE641371D76}"/>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dgm id="{0DE1028A-9BB6-445B-98A7-B6AB778CE811}"/>
                                            </p:graphicEl>
                                          </p:spTgt>
                                        </p:tgtEl>
                                        <p:attrNameLst>
                                          <p:attrName>style.visibility</p:attrName>
                                        </p:attrNameLst>
                                      </p:cBhvr>
                                      <p:to>
                                        <p:strVal val="visible"/>
                                      </p:to>
                                    </p:set>
                                    <p:animEffect transition="in" filter="fade">
                                      <p:cBhvr>
                                        <p:cTn id="35" dur="1000"/>
                                        <p:tgtEl>
                                          <p:spTgt spid="4">
                                            <p:graphicEl>
                                              <a:dgm id="{0DE1028A-9BB6-445B-98A7-B6AB778CE811}"/>
                                            </p:graphicEl>
                                          </p:spTgt>
                                        </p:tgtEl>
                                      </p:cBhvr>
                                    </p:animEffect>
                                    <p:anim calcmode="lin" valueType="num">
                                      <p:cBhvr>
                                        <p:cTn id="36" dur="1000" fill="hold"/>
                                        <p:tgtEl>
                                          <p:spTgt spid="4">
                                            <p:graphicEl>
                                              <a:dgm id="{0DE1028A-9BB6-445B-98A7-B6AB778CE811}"/>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dgm id="{0DE1028A-9BB6-445B-98A7-B6AB778CE811}"/>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dgm id="{A23C36D8-D6EE-4234-A13B-464DFDB54C41}"/>
                                            </p:graphicEl>
                                          </p:spTgt>
                                        </p:tgtEl>
                                        <p:attrNameLst>
                                          <p:attrName>style.visibility</p:attrName>
                                        </p:attrNameLst>
                                      </p:cBhvr>
                                      <p:to>
                                        <p:strVal val="visible"/>
                                      </p:to>
                                    </p:set>
                                    <p:animEffect transition="in" filter="fade">
                                      <p:cBhvr>
                                        <p:cTn id="42" dur="1000"/>
                                        <p:tgtEl>
                                          <p:spTgt spid="4">
                                            <p:graphicEl>
                                              <a:dgm id="{A23C36D8-D6EE-4234-A13B-464DFDB54C41}"/>
                                            </p:graphicEl>
                                          </p:spTgt>
                                        </p:tgtEl>
                                      </p:cBhvr>
                                    </p:animEffect>
                                    <p:anim calcmode="lin" valueType="num">
                                      <p:cBhvr>
                                        <p:cTn id="43" dur="1000" fill="hold"/>
                                        <p:tgtEl>
                                          <p:spTgt spid="4">
                                            <p:graphicEl>
                                              <a:dgm id="{A23C36D8-D6EE-4234-A13B-464DFDB54C41}"/>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dgm id="{A23C36D8-D6EE-4234-A13B-464DFDB54C4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6083" y="4050581"/>
            <a:ext cx="2666638" cy="1015607"/>
          </a:xfrm>
          <a:prstGeom prst="rect">
            <a:avLst/>
          </a:prstGeom>
          <a:noFill/>
        </p:spPr>
        <p:txBody>
          <a:bodyPr wrap="square" lIns="91426" tIns="146282" rIns="182851" bIns="146282" rtlCol="0">
            <a:spAutoFit/>
          </a:bodyPr>
          <a:lstStyle/>
          <a:p>
            <a:pPr algn="ctr" defTabSz="1218950">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Event-driven/ instant scale</a:t>
            </a:r>
          </a:p>
        </p:txBody>
      </p:sp>
      <p:sp>
        <p:nvSpPr>
          <p:cNvPr id="61" name="TextBox 60"/>
          <p:cNvSpPr txBox="1"/>
          <p:nvPr/>
        </p:nvSpPr>
        <p:spPr>
          <a:xfrm>
            <a:off x="8421178" y="4050581"/>
            <a:ext cx="2455689" cy="655515"/>
          </a:xfrm>
          <a:prstGeom prst="rect">
            <a:avLst/>
          </a:prstGeom>
          <a:noFill/>
        </p:spPr>
        <p:txBody>
          <a:bodyPr wrap="square" lIns="91426" tIns="146282" rIns="182851" bIns="146282" rtlCol="0">
            <a:spAutoFit/>
          </a:bodyPr>
          <a:lstStyle/>
          <a:p>
            <a:pPr algn="ctr" defTabSz="1218950">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Micro-billing</a:t>
            </a:r>
          </a:p>
        </p:txBody>
      </p:sp>
      <p:sp>
        <p:nvSpPr>
          <p:cNvPr id="60" name="TextBox 59"/>
          <p:cNvSpPr txBox="1"/>
          <p:nvPr/>
        </p:nvSpPr>
        <p:spPr>
          <a:xfrm>
            <a:off x="1317093" y="4050581"/>
            <a:ext cx="2580533" cy="1015607"/>
          </a:xfrm>
          <a:prstGeom prst="rect">
            <a:avLst/>
          </a:prstGeom>
          <a:noFill/>
        </p:spPr>
        <p:txBody>
          <a:bodyPr wrap="square" lIns="91426" tIns="146282" rIns="182851" bIns="146282" rtlCol="0">
            <a:spAutoFit/>
          </a:bodyPr>
          <a:lstStyle/>
          <a:p>
            <a:pPr algn="ctr" defTabSz="1218950">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Abstraction </a:t>
            </a:r>
            <a:br>
              <a:rPr lang="en-US" sz="2549" kern="0">
                <a:gradFill>
                  <a:gsLst>
                    <a:gs pos="1250">
                      <a:srgbClr val="353535"/>
                    </a:gs>
                    <a:gs pos="100000">
                      <a:srgbClr val="353535"/>
                    </a:gs>
                  </a:gsLst>
                  <a:lin ang="5400000" scaled="0"/>
                </a:gradFill>
                <a:latin typeface="Segoe UI Semilight"/>
                <a:cs typeface="Segoe UI"/>
              </a:rPr>
            </a:br>
            <a:r>
              <a:rPr lang="en-US" sz="2549" kern="0">
                <a:gradFill>
                  <a:gsLst>
                    <a:gs pos="1250">
                      <a:srgbClr val="353535"/>
                    </a:gs>
                    <a:gs pos="100000">
                      <a:srgbClr val="353535"/>
                    </a:gs>
                  </a:gsLst>
                  <a:lin ang="5400000" scaled="0"/>
                </a:gradFill>
                <a:latin typeface="Segoe UI Semilight"/>
                <a:cs typeface="Segoe UI"/>
              </a:rPr>
              <a:t>of servers</a:t>
            </a:r>
          </a:p>
        </p:txBody>
      </p:sp>
      <p:sp>
        <p:nvSpPr>
          <p:cNvPr id="3" name="Title 2"/>
          <p:cNvSpPr>
            <a:spLocks noGrp="1"/>
          </p:cNvSpPr>
          <p:nvPr>
            <p:ph type="title"/>
          </p:nvPr>
        </p:nvSpPr>
        <p:spPr/>
        <p:txBody>
          <a:bodyPr/>
          <a:lstStyle/>
          <a:p>
            <a:r>
              <a:rPr lang="en-US"/>
              <a:t>What is </a:t>
            </a:r>
            <a:r>
              <a:rPr lang="en-US" err="1"/>
              <a:t>Serverless</a:t>
            </a:r>
            <a:r>
              <a:rPr lang="en-US"/>
              <a:t>?</a:t>
            </a:r>
            <a:br>
              <a:rPr lang="en-US"/>
            </a:br>
            <a:endParaRPr lang="en-US"/>
          </a:p>
        </p:txBody>
      </p:sp>
      <p:grpSp>
        <p:nvGrpSpPr>
          <p:cNvPr id="20" name="Group 19"/>
          <p:cNvGrpSpPr/>
          <p:nvPr/>
        </p:nvGrpSpPr>
        <p:grpSpPr>
          <a:xfrm>
            <a:off x="8806194" y="2303664"/>
            <a:ext cx="1685653" cy="1685653"/>
            <a:chOff x="8982815" y="2349343"/>
            <a:chExt cx="1719478" cy="1719478"/>
          </a:xfrm>
        </p:grpSpPr>
        <p:sp>
          <p:nvSpPr>
            <p:cNvPr id="207" name="Oval 206"/>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9" name="Group 4"/>
            <p:cNvGrpSpPr>
              <a:grpSpLocks noChangeAspect="1"/>
            </p:cNvGrpSpPr>
            <p:nvPr/>
          </p:nvGrpSpPr>
          <p:grpSpPr bwMode="auto">
            <a:xfrm>
              <a:off x="9516647" y="2813805"/>
              <a:ext cx="651814" cy="755044"/>
              <a:chOff x="6136" y="1969"/>
              <a:chExt cx="221" cy="256"/>
            </a:xfrm>
          </p:grpSpPr>
          <p:sp>
            <p:nvSpPr>
              <p:cNvPr id="12" name="Freeform 5"/>
              <p:cNvSpPr>
                <a:spLocks/>
              </p:cNvSpPr>
              <p:nvPr/>
            </p:nvSpPr>
            <p:spPr bwMode="auto">
              <a:xfrm>
                <a:off x="6247" y="2046"/>
                <a:ext cx="42" cy="111"/>
              </a:xfrm>
              <a:custGeom>
                <a:avLst/>
                <a:gdLst>
                  <a:gd name="T0" fmla="*/ 0 w 42"/>
                  <a:gd name="T1" fmla="*/ 0 h 111"/>
                  <a:gd name="T2" fmla="*/ 0 w 42"/>
                  <a:gd name="T3" fmla="*/ 68 h 111"/>
                  <a:gd name="T4" fmla="*/ 42 w 42"/>
                  <a:gd name="T5" fmla="*/ 111 h 111"/>
                </a:gdLst>
                <a:ahLst/>
                <a:cxnLst>
                  <a:cxn ang="0">
                    <a:pos x="T0" y="T1"/>
                  </a:cxn>
                  <a:cxn ang="0">
                    <a:pos x="T2" y="T3"/>
                  </a:cxn>
                  <a:cxn ang="0">
                    <a:pos x="T4" y="T5"/>
                  </a:cxn>
                </a:cxnLst>
                <a:rect l="0" t="0" r="r" b="b"/>
                <a:pathLst>
                  <a:path w="42" h="111">
                    <a:moveTo>
                      <a:pt x="0" y="0"/>
                    </a:moveTo>
                    <a:lnTo>
                      <a:pt x="0" y="68"/>
                    </a:lnTo>
                    <a:lnTo>
                      <a:pt x="42" y="111"/>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3" name="Oval 6"/>
              <p:cNvSpPr>
                <a:spLocks noChangeArrowheads="1"/>
              </p:cNvSpPr>
              <p:nvPr/>
            </p:nvSpPr>
            <p:spPr bwMode="auto">
              <a:xfrm>
                <a:off x="6136" y="2003"/>
                <a:ext cx="221" cy="222"/>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4" name="Line 7"/>
              <p:cNvSpPr>
                <a:spLocks noChangeShapeType="1"/>
              </p:cNvSpPr>
              <p:nvPr/>
            </p:nvSpPr>
            <p:spPr bwMode="auto">
              <a:xfrm>
                <a:off x="6221" y="1969"/>
                <a:ext cx="51"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5" name="Line 8"/>
              <p:cNvSpPr>
                <a:spLocks noChangeShapeType="1"/>
              </p:cNvSpPr>
              <p:nvPr/>
            </p:nvSpPr>
            <p:spPr bwMode="auto">
              <a:xfrm flipV="1">
                <a:off x="6247" y="1969"/>
                <a:ext cx="0" cy="34"/>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6" name="Line 9"/>
              <p:cNvSpPr>
                <a:spLocks noChangeShapeType="1"/>
              </p:cNvSpPr>
              <p:nvPr/>
            </p:nvSpPr>
            <p:spPr bwMode="auto">
              <a:xfrm flipH="1">
                <a:off x="6323"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7" name="Line 10"/>
              <p:cNvSpPr>
                <a:spLocks noChangeShapeType="1"/>
              </p:cNvSpPr>
              <p:nvPr/>
            </p:nvSpPr>
            <p:spPr bwMode="auto">
              <a:xfrm>
                <a:off x="6140" y="2008"/>
                <a:ext cx="30" cy="29"/>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sp>
          <p:nvSpPr>
            <p:cNvPr id="18" name="Oval 17"/>
            <p:cNvSpPr/>
            <p:nvPr/>
          </p:nvSpPr>
          <p:spPr bwMode="auto">
            <a:xfrm>
              <a:off x="9558292" y="3400148"/>
              <a:ext cx="210105" cy="21010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TextBox 18"/>
            <p:cNvSpPr txBox="1"/>
            <p:nvPr/>
          </p:nvSpPr>
          <p:spPr>
            <a:xfrm>
              <a:off x="9435652" y="3287113"/>
              <a:ext cx="454292" cy="461665"/>
            </a:xfrm>
            <a:prstGeom prst="rect">
              <a:avLst/>
            </a:prstGeom>
            <a:noFill/>
          </p:spPr>
          <p:txBody>
            <a:bodyPr wrap="none" lIns="179282" tIns="143426" rIns="179282" bIns="143426" rtlCol="0">
              <a:spAutoFit/>
            </a:bodyPr>
            <a:lstStyle/>
            <a:p>
              <a:pPr defTabSz="914378">
                <a:lnSpc>
                  <a:spcPct val="90000"/>
                </a:lnSpc>
                <a:spcAft>
                  <a:spcPts val="588"/>
                </a:spcAft>
                <a:defRPr/>
              </a:pPr>
              <a:r>
                <a:rPr lang="en-US" sz="1176">
                  <a:gradFill>
                    <a:gsLst>
                      <a:gs pos="2917">
                        <a:srgbClr val="0078D7"/>
                      </a:gs>
                      <a:gs pos="30000">
                        <a:srgbClr val="0078D7"/>
                      </a:gs>
                    </a:gsLst>
                    <a:lin ang="5400000" scaled="0"/>
                  </a:gradFill>
                  <a:latin typeface="Segoe UI Semibold" panose="020B0702040204020203" pitchFamily="34" charset="0"/>
                  <a:cs typeface="Segoe UI Semibold" panose="020B0702040204020203" pitchFamily="34" charset="0"/>
                </a:rPr>
                <a:t>$</a:t>
              </a:r>
            </a:p>
          </p:txBody>
        </p:sp>
      </p:grpSp>
      <p:grpSp>
        <p:nvGrpSpPr>
          <p:cNvPr id="27" name="Group 26"/>
          <p:cNvGrpSpPr/>
          <p:nvPr/>
        </p:nvGrpSpPr>
        <p:grpSpPr>
          <a:xfrm>
            <a:off x="5316574" y="2303664"/>
            <a:ext cx="1685653" cy="1685653"/>
            <a:chOff x="5423171" y="2349343"/>
            <a:chExt cx="1719478" cy="1719478"/>
          </a:xfrm>
        </p:grpSpPr>
        <p:sp>
          <p:nvSpPr>
            <p:cNvPr id="195" name="Oval 194"/>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6" name="Group 25"/>
            <p:cNvGrpSpPr/>
            <p:nvPr/>
          </p:nvGrpSpPr>
          <p:grpSpPr>
            <a:xfrm>
              <a:off x="5899566" y="2925199"/>
              <a:ext cx="712436" cy="614067"/>
              <a:chOff x="6093204" y="2914441"/>
              <a:chExt cx="379412" cy="327025"/>
            </a:xfrm>
            <a:solidFill>
              <a:schemeClr val="bg1"/>
            </a:solidFill>
          </p:grpSpPr>
          <p:sp>
            <p:nvSpPr>
              <p:cNvPr id="24" name="Freeform 14"/>
              <p:cNvSpPr>
                <a:spLocks noEditPoints="1"/>
              </p:cNvSpPr>
              <p:nvPr/>
            </p:nvSpPr>
            <p:spPr bwMode="auto">
              <a:xfrm>
                <a:off x="6093204" y="2914441"/>
                <a:ext cx="379412" cy="327025"/>
              </a:xfrm>
              <a:custGeom>
                <a:avLst/>
                <a:gdLst>
                  <a:gd name="T0" fmla="*/ 222 w 239"/>
                  <a:gd name="T1" fmla="*/ 189 h 206"/>
                  <a:gd name="T2" fmla="*/ 145 w 239"/>
                  <a:gd name="T3" fmla="*/ 189 h 206"/>
                  <a:gd name="T4" fmla="*/ 145 w 239"/>
                  <a:gd name="T5" fmla="*/ 94 h 206"/>
                  <a:gd name="T6" fmla="*/ 17 w 239"/>
                  <a:gd name="T7" fmla="*/ 94 h 206"/>
                  <a:gd name="T8" fmla="*/ 17 w 239"/>
                  <a:gd name="T9" fmla="*/ 17 h 206"/>
                  <a:gd name="T10" fmla="*/ 162 w 239"/>
                  <a:gd name="T11" fmla="*/ 17 h 206"/>
                  <a:gd name="T12" fmla="*/ 162 w 239"/>
                  <a:gd name="T13" fmla="*/ 0 h 206"/>
                  <a:gd name="T14" fmla="*/ 0 w 239"/>
                  <a:gd name="T15" fmla="*/ 0 h 206"/>
                  <a:gd name="T16" fmla="*/ 0 w 239"/>
                  <a:gd name="T17" fmla="*/ 206 h 206"/>
                  <a:gd name="T18" fmla="*/ 239 w 239"/>
                  <a:gd name="T19" fmla="*/ 206 h 206"/>
                  <a:gd name="T20" fmla="*/ 239 w 239"/>
                  <a:gd name="T21" fmla="*/ 77 h 206"/>
                  <a:gd name="T22" fmla="*/ 222 w 239"/>
                  <a:gd name="T23" fmla="*/ 77 h 206"/>
                  <a:gd name="T24" fmla="*/ 222 w 239"/>
                  <a:gd name="T25" fmla="*/ 189 h 206"/>
                  <a:gd name="T26" fmla="*/ 17 w 239"/>
                  <a:gd name="T27" fmla="*/ 112 h 206"/>
                  <a:gd name="T28" fmla="*/ 128 w 239"/>
                  <a:gd name="T29" fmla="*/ 112 h 206"/>
                  <a:gd name="T30" fmla="*/ 128 w 239"/>
                  <a:gd name="T31" fmla="*/ 189 h 206"/>
                  <a:gd name="T32" fmla="*/ 17 w 239"/>
                  <a:gd name="T33" fmla="*/ 189 h 206"/>
                  <a:gd name="T34" fmla="*/ 17 w 239"/>
                  <a:gd name="T35" fmla="*/ 11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206">
                    <a:moveTo>
                      <a:pt x="222" y="189"/>
                    </a:moveTo>
                    <a:lnTo>
                      <a:pt x="145" y="189"/>
                    </a:lnTo>
                    <a:lnTo>
                      <a:pt x="145" y="94"/>
                    </a:lnTo>
                    <a:lnTo>
                      <a:pt x="17" y="94"/>
                    </a:lnTo>
                    <a:lnTo>
                      <a:pt x="17" y="17"/>
                    </a:lnTo>
                    <a:lnTo>
                      <a:pt x="162" y="17"/>
                    </a:lnTo>
                    <a:lnTo>
                      <a:pt x="162" y="0"/>
                    </a:lnTo>
                    <a:lnTo>
                      <a:pt x="0" y="0"/>
                    </a:lnTo>
                    <a:lnTo>
                      <a:pt x="0" y="206"/>
                    </a:lnTo>
                    <a:lnTo>
                      <a:pt x="239" y="206"/>
                    </a:lnTo>
                    <a:lnTo>
                      <a:pt x="239" y="77"/>
                    </a:lnTo>
                    <a:lnTo>
                      <a:pt x="222" y="77"/>
                    </a:lnTo>
                    <a:lnTo>
                      <a:pt x="222" y="189"/>
                    </a:lnTo>
                    <a:close/>
                    <a:moveTo>
                      <a:pt x="17" y="112"/>
                    </a:moveTo>
                    <a:lnTo>
                      <a:pt x="128" y="112"/>
                    </a:lnTo>
                    <a:lnTo>
                      <a:pt x="128" y="189"/>
                    </a:lnTo>
                    <a:lnTo>
                      <a:pt x="17" y="189"/>
                    </a:lnTo>
                    <a:lnTo>
                      <a:pt x="17" y="112"/>
                    </a:lnTo>
                    <a:close/>
                  </a:path>
                </a:pathLst>
              </a:custGeom>
              <a:grpFill/>
              <a:ln w="15875">
                <a:solidFill>
                  <a:schemeClr val="tx2"/>
                </a:solidFill>
                <a:miter lim="800000"/>
                <a:headEnd/>
                <a:tailEnd/>
              </a:ln>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5" name="Freeform 15"/>
              <p:cNvSpPr>
                <a:spLocks/>
              </p:cNvSpPr>
              <p:nvPr/>
            </p:nvSpPr>
            <p:spPr bwMode="auto">
              <a:xfrm>
                <a:off x="6326566" y="2914441"/>
                <a:ext cx="146050" cy="146050"/>
              </a:xfrm>
              <a:custGeom>
                <a:avLst/>
                <a:gdLst>
                  <a:gd name="T0" fmla="*/ 32 w 92"/>
                  <a:gd name="T1" fmla="*/ 17 h 92"/>
                  <a:gd name="T2" fmla="*/ 62 w 92"/>
                  <a:gd name="T3" fmla="*/ 17 h 92"/>
                  <a:gd name="T4" fmla="*/ 0 w 92"/>
                  <a:gd name="T5" fmla="*/ 79 h 92"/>
                  <a:gd name="T6" fmla="*/ 13 w 92"/>
                  <a:gd name="T7" fmla="*/ 92 h 92"/>
                  <a:gd name="T8" fmla="*/ 75 w 92"/>
                  <a:gd name="T9" fmla="*/ 30 h 92"/>
                  <a:gd name="T10" fmla="*/ 75 w 92"/>
                  <a:gd name="T11" fmla="*/ 60 h 92"/>
                  <a:gd name="T12" fmla="*/ 92 w 92"/>
                  <a:gd name="T13" fmla="*/ 60 h 92"/>
                  <a:gd name="T14" fmla="*/ 92 w 92"/>
                  <a:gd name="T15" fmla="*/ 0 h 92"/>
                  <a:gd name="T16" fmla="*/ 32 w 92"/>
                  <a:gd name="T17" fmla="*/ 0 h 92"/>
                  <a:gd name="T18" fmla="*/ 32 w 92"/>
                  <a:gd name="T19"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92">
                    <a:moveTo>
                      <a:pt x="32" y="17"/>
                    </a:moveTo>
                    <a:lnTo>
                      <a:pt x="62" y="17"/>
                    </a:lnTo>
                    <a:lnTo>
                      <a:pt x="0" y="79"/>
                    </a:lnTo>
                    <a:lnTo>
                      <a:pt x="13" y="92"/>
                    </a:lnTo>
                    <a:lnTo>
                      <a:pt x="75" y="30"/>
                    </a:lnTo>
                    <a:lnTo>
                      <a:pt x="75" y="60"/>
                    </a:lnTo>
                    <a:lnTo>
                      <a:pt x="92" y="60"/>
                    </a:lnTo>
                    <a:lnTo>
                      <a:pt x="92" y="0"/>
                    </a:lnTo>
                    <a:lnTo>
                      <a:pt x="32" y="0"/>
                    </a:lnTo>
                    <a:lnTo>
                      <a:pt x="32" y="17"/>
                    </a:lnTo>
                    <a:close/>
                  </a:path>
                </a:pathLst>
              </a:custGeom>
              <a:grpFill/>
              <a:ln w="15875">
                <a:solidFill>
                  <a:schemeClr val="tx2"/>
                </a:solidFill>
                <a:miter lim="800000"/>
                <a:headEnd/>
                <a:tailEnd/>
              </a:ln>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grpSp>
        <p:nvGrpSpPr>
          <p:cNvPr id="30" name="Group 29"/>
          <p:cNvGrpSpPr/>
          <p:nvPr/>
        </p:nvGrpSpPr>
        <p:grpSpPr>
          <a:xfrm>
            <a:off x="1764533" y="2303664"/>
            <a:ext cx="1685653" cy="1685653"/>
            <a:chOff x="1799852" y="2349343"/>
            <a:chExt cx="1719478" cy="1719478"/>
          </a:xfrm>
        </p:grpSpPr>
        <p:sp>
          <p:nvSpPr>
            <p:cNvPr id="190" name="Oval 189"/>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09" name="Group 4"/>
            <p:cNvGrpSpPr>
              <a:grpSpLocks noChangeAspect="1"/>
            </p:cNvGrpSpPr>
            <p:nvPr/>
          </p:nvGrpSpPr>
          <p:grpSpPr bwMode="auto">
            <a:xfrm>
              <a:off x="2340343" y="2748281"/>
              <a:ext cx="562401" cy="902183"/>
              <a:chOff x="6" y="12"/>
              <a:chExt cx="192" cy="308"/>
            </a:xfrm>
          </p:grpSpPr>
          <p:sp>
            <p:nvSpPr>
              <p:cNvPr id="210" name="Rectangle 209"/>
              <p:cNvSpPr>
                <a:spLocks noChangeArrowheads="1"/>
              </p:cNvSpPr>
              <p:nvPr/>
            </p:nvSpPr>
            <p:spPr bwMode="auto">
              <a:xfrm>
                <a:off x="28" y="12"/>
                <a:ext cx="170" cy="308"/>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11" name="Rectangle 210"/>
              <p:cNvSpPr>
                <a:spLocks noChangeArrowheads="1"/>
              </p:cNvSpPr>
              <p:nvPr/>
            </p:nvSpPr>
            <p:spPr bwMode="auto">
              <a:xfrm>
                <a:off x="53" y="35"/>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12" name="Rectangle 211"/>
              <p:cNvSpPr>
                <a:spLocks noChangeArrowheads="1"/>
              </p:cNvSpPr>
              <p:nvPr/>
            </p:nvSpPr>
            <p:spPr bwMode="auto">
              <a:xfrm>
                <a:off x="53" y="100"/>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13" name="Rectangle 212"/>
              <p:cNvSpPr>
                <a:spLocks noChangeArrowheads="1"/>
              </p:cNvSpPr>
              <p:nvPr/>
            </p:nvSpPr>
            <p:spPr bwMode="auto">
              <a:xfrm>
                <a:off x="53" y="166"/>
                <a:ext cx="120" cy="32"/>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14" name="Freeform 9"/>
              <p:cNvSpPr>
                <a:spLocks/>
              </p:cNvSpPr>
              <p:nvPr/>
            </p:nvSpPr>
            <p:spPr bwMode="auto">
              <a:xfrm>
                <a:off x="6" y="50"/>
                <a:ext cx="22" cy="55"/>
              </a:xfrm>
              <a:custGeom>
                <a:avLst/>
                <a:gdLst>
                  <a:gd name="T0" fmla="*/ 10 w 10"/>
                  <a:gd name="T1" fmla="*/ 26 h 26"/>
                  <a:gd name="T2" fmla="*/ 0 w 10"/>
                  <a:gd name="T3" fmla="*/ 13 h 26"/>
                  <a:gd name="T4" fmla="*/ 10 w 10"/>
                  <a:gd name="T5" fmla="*/ 0 h 26"/>
                </a:gdLst>
                <a:ahLst/>
                <a:cxnLst>
                  <a:cxn ang="0">
                    <a:pos x="T0" y="T1"/>
                  </a:cxn>
                  <a:cxn ang="0">
                    <a:pos x="T2" y="T3"/>
                  </a:cxn>
                  <a:cxn ang="0">
                    <a:pos x="T4" y="T5"/>
                  </a:cxn>
                </a:cxnLst>
                <a:rect l="0" t="0" r="r" b="b"/>
                <a:pathLst>
                  <a:path w="10" h="26">
                    <a:moveTo>
                      <a:pt x="10" y="26"/>
                    </a:moveTo>
                    <a:cubicBezTo>
                      <a:pt x="4" y="26"/>
                      <a:pt x="0" y="20"/>
                      <a:pt x="0" y="13"/>
                    </a:cubicBezTo>
                    <a:cubicBezTo>
                      <a:pt x="0" y="6"/>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15" name="Freeform 10"/>
              <p:cNvSpPr>
                <a:spLocks/>
              </p:cNvSpPr>
              <p:nvPr/>
            </p:nvSpPr>
            <p:spPr bwMode="auto">
              <a:xfrm>
                <a:off x="6" y="162"/>
                <a:ext cx="22" cy="53"/>
              </a:xfrm>
              <a:custGeom>
                <a:avLst/>
                <a:gdLst>
                  <a:gd name="T0" fmla="*/ 10 w 10"/>
                  <a:gd name="T1" fmla="*/ 25 h 25"/>
                  <a:gd name="T2" fmla="*/ 0 w 10"/>
                  <a:gd name="T3" fmla="*/ 12 h 25"/>
                  <a:gd name="T4" fmla="*/ 10 w 10"/>
                  <a:gd name="T5" fmla="*/ 0 h 25"/>
                </a:gdLst>
                <a:ahLst/>
                <a:cxnLst>
                  <a:cxn ang="0">
                    <a:pos x="T0" y="T1"/>
                  </a:cxn>
                  <a:cxn ang="0">
                    <a:pos x="T2" y="T3"/>
                  </a:cxn>
                  <a:cxn ang="0">
                    <a:pos x="T4" y="T5"/>
                  </a:cxn>
                </a:cxnLst>
                <a:rect l="0" t="0" r="r" b="b"/>
                <a:pathLst>
                  <a:path w="10" h="25">
                    <a:moveTo>
                      <a:pt x="10" y="25"/>
                    </a:moveTo>
                    <a:cubicBezTo>
                      <a:pt x="4" y="25"/>
                      <a:pt x="0" y="19"/>
                      <a:pt x="0" y="12"/>
                    </a:cubicBezTo>
                    <a:cubicBezTo>
                      <a:pt x="0" y="5"/>
                      <a:pt x="4" y="0"/>
                      <a:pt x="10" y="0"/>
                    </a:cubicBezTo>
                  </a:path>
                </a:pathLst>
              </a:cu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16" name="Oval 215"/>
              <p:cNvSpPr>
                <a:spLocks noChangeArrowheads="1"/>
              </p:cNvSpPr>
              <p:nvPr/>
            </p:nvSpPr>
            <p:spPr bwMode="auto">
              <a:xfrm>
                <a:off x="53"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17" name="Oval 216"/>
              <p:cNvSpPr>
                <a:spLocks noChangeArrowheads="1"/>
              </p:cNvSpPr>
              <p:nvPr/>
            </p:nvSpPr>
            <p:spPr bwMode="auto">
              <a:xfrm>
                <a:off x="100" y="263"/>
                <a:ext cx="26" cy="26"/>
              </a:xfrm>
              <a:prstGeom prst="ellipse">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18" name="Rectangle 217"/>
              <p:cNvSpPr>
                <a:spLocks noChangeArrowheads="1"/>
              </p:cNvSpPr>
              <p:nvPr/>
            </p:nvSpPr>
            <p:spPr bwMode="auto">
              <a:xfrm>
                <a:off x="149" y="263"/>
                <a:ext cx="24" cy="24"/>
              </a:xfrm>
              <a:prstGeom prst="rect">
                <a:avLst/>
              </a:prstGeom>
              <a:noFill/>
              <a:ln w="254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sp>
          <p:nvSpPr>
            <p:cNvPr id="29" name="Rectangle 28"/>
            <p:cNvSpPr/>
            <p:nvPr/>
          </p:nvSpPr>
          <p:spPr bwMode="auto">
            <a:xfrm>
              <a:off x="2540162" y="272256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9" name="Rectangle 218"/>
            <p:cNvSpPr/>
            <p:nvPr/>
          </p:nvSpPr>
          <p:spPr bwMode="auto">
            <a:xfrm>
              <a:off x="2720322" y="27184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0" name="Rectangle 219"/>
            <p:cNvSpPr/>
            <p:nvPr/>
          </p:nvSpPr>
          <p:spPr bwMode="auto">
            <a:xfrm>
              <a:off x="2797315" y="27160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1" name="Rectangle 220"/>
            <p:cNvSpPr/>
            <p:nvPr/>
          </p:nvSpPr>
          <p:spPr bwMode="auto">
            <a:xfrm>
              <a:off x="2865967" y="271971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2" name="Rectangle 221"/>
            <p:cNvSpPr/>
            <p:nvPr/>
          </p:nvSpPr>
          <p:spPr bwMode="auto">
            <a:xfrm>
              <a:off x="2791040" y="279301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3" name="Rectangle 222"/>
            <p:cNvSpPr/>
            <p:nvPr/>
          </p:nvSpPr>
          <p:spPr bwMode="auto">
            <a:xfrm>
              <a:off x="2717221" y="278110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4" name="Rectangle 223"/>
            <p:cNvSpPr/>
            <p:nvPr/>
          </p:nvSpPr>
          <p:spPr bwMode="auto">
            <a:xfrm>
              <a:off x="2793421" y="2859589"/>
              <a:ext cx="57247" cy="7243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5" name="Rectangle 224"/>
            <p:cNvSpPr/>
            <p:nvPr/>
          </p:nvSpPr>
          <p:spPr bwMode="auto">
            <a:xfrm>
              <a:off x="2628239" y="271549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7" name="Rectangle 226"/>
            <p:cNvSpPr/>
            <p:nvPr/>
          </p:nvSpPr>
          <p:spPr bwMode="auto">
            <a:xfrm>
              <a:off x="2878277" y="279226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8" name="Rectangle 227"/>
            <p:cNvSpPr/>
            <p:nvPr/>
          </p:nvSpPr>
          <p:spPr bwMode="auto">
            <a:xfrm>
              <a:off x="2877485" y="2870842"/>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9" name="Rectangle 228"/>
            <p:cNvSpPr/>
            <p:nvPr/>
          </p:nvSpPr>
          <p:spPr bwMode="auto">
            <a:xfrm>
              <a:off x="2873508" y="2956004"/>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0" name="Rectangle 229"/>
            <p:cNvSpPr/>
            <p:nvPr/>
          </p:nvSpPr>
          <p:spPr bwMode="auto">
            <a:xfrm>
              <a:off x="2873508" y="3048980"/>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1" name="Rectangle 230"/>
            <p:cNvSpPr/>
            <p:nvPr/>
          </p:nvSpPr>
          <p:spPr bwMode="auto">
            <a:xfrm>
              <a:off x="2715944" y="288197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2" name="Rectangle 231"/>
            <p:cNvSpPr/>
            <p:nvPr/>
          </p:nvSpPr>
          <p:spPr bwMode="auto">
            <a:xfrm>
              <a:off x="2753880" y="298133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3" name="Rectangle 232"/>
            <p:cNvSpPr/>
            <p:nvPr/>
          </p:nvSpPr>
          <p:spPr bwMode="auto">
            <a:xfrm>
              <a:off x="2796117" y="3016317"/>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4" name="Rectangle 233"/>
            <p:cNvSpPr/>
            <p:nvPr/>
          </p:nvSpPr>
          <p:spPr bwMode="auto">
            <a:xfrm>
              <a:off x="2678699" y="2980353"/>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5" name="Rectangle 234"/>
            <p:cNvSpPr/>
            <p:nvPr/>
          </p:nvSpPr>
          <p:spPr bwMode="auto">
            <a:xfrm>
              <a:off x="2628238" y="2775588"/>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6" name="Rectangle 235"/>
            <p:cNvSpPr/>
            <p:nvPr/>
          </p:nvSpPr>
          <p:spPr bwMode="auto">
            <a:xfrm>
              <a:off x="2633652" y="2889549"/>
              <a:ext cx="57247" cy="57247"/>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4251404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0"/>
                                  </p:stCondLst>
                                  <p:childTnLst>
                                    <p:animMotion origin="layout" path="M 3.55629E-6 4.87971E-6 L 3.55629E-6 -0.05448 " pathEditMode="relative" rAng="0" ptsTypes="AA">
                                      <p:cBhvr>
                                        <p:cTn id="14" dur="500" spd="-100000" fill="hold"/>
                                        <p:tgtEl>
                                          <p:spTgt spid="60"/>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42" presetClass="path" presetSubtype="0" decel="100000" fill="hold" grpId="1" nodeType="withEffect">
                                  <p:stCondLst>
                                    <p:cond delay="200"/>
                                  </p:stCondLst>
                                  <p:childTnLst>
                                    <p:animMotion origin="layout" path="M 3.55629E-6 4.87971E-6 L 3.55629E-6 -0.05448 " pathEditMode="relative" rAng="0" ptsTypes="AA">
                                      <p:cBhvr>
                                        <p:cTn id="24" dur="500" spd="-100000" fill="hold"/>
                                        <p:tgtEl>
                                          <p:spTgt spid="10"/>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400"/>
                                  </p:stCondLst>
                                  <p:childTnLst>
                                    <p:animMotion origin="layout" path="M 3.55629E-6 4.87971E-6 L 3.55629E-6 -0.05448 " pathEditMode="relative" rAng="0" ptsTypes="AA">
                                      <p:cBhvr>
                                        <p:cTn id="34" dur="500" spd="-100000" fill="hold"/>
                                        <p:tgtEl>
                                          <p:spTgt spid="6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P spid="61" grpId="1"/>
      <p:bldP spid="60" grpId="0"/>
      <p:bldP spid="60" grpId="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7FDA-B497-4CF3-8955-CA4039C3F381}"/>
              </a:ext>
            </a:extLst>
          </p:cNvPr>
          <p:cNvSpPr>
            <a:spLocks noGrp="1"/>
          </p:cNvSpPr>
          <p:nvPr>
            <p:ph type="title"/>
          </p:nvPr>
        </p:nvSpPr>
        <p:spPr/>
        <p:txBody>
          <a:bodyPr/>
          <a:lstStyle/>
          <a:p>
            <a:r>
              <a:rPr lang="en-US"/>
              <a:t>Concurrency Control</a:t>
            </a:r>
          </a:p>
        </p:txBody>
      </p:sp>
      <p:sp>
        <p:nvSpPr>
          <p:cNvPr id="3" name="Text Placeholder 2">
            <a:extLst>
              <a:ext uri="{FF2B5EF4-FFF2-40B4-BE49-F238E27FC236}">
                <a16:creationId xmlns:a16="http://schemas.microsoft.com/office/drawing/2014/main" id="{2FC048DE-5D75-4B70-A422-17EFF2E356BA}"/>
              </a:ext>
            </a:extLst>
          </p:cNvPr>
          <p:cNvSpPr>
            <a:spLocks noGrp="1"/>
          </p:cNvSpPr>
          <p:nvPr>
            <p:ph type="body" sz="quarter" idx="10"/>
          </p:nvPr>
        </p:nvSpPr>
        <p:spPr>
          <a:xfrm>
            <a:off x="269241" y="1187962"/>
            <a:ext cx="5378548" cy="3969228"/>
          </a:xfrm>
        </p:spPr>
        <p:txBody>
          <a:bodyPr/>
          <a:lstStyle/>
          <a:p>
            <a:pPr marL="0" indent="0">
              <a:buNone/>
            </a:pPr>
            <a:r>
              <a:rPr lang="en-US" u="sng"/>
              <a:t>Runs</a:t>
            </a:r>
          </a:p>
          <a:p>
            <a:r>
              <a:rPr lang="en-US"/>
              <a:t>Instances are created concurrently</a:t>
            </a:r>
          </a:p>
          <a:p>
            <a:r>
              <a:rPr lang="en-US"/>
              <a:t>Singleton trigger executions</a:t>
            </a:r>
          </a:p>
          <a:p>
            <a:r>
              <a:rPr lang="en-US"/>
              <a:t>Degrees of parallel execution</a:t>
            </a:r>
          </a:p>
          <a:p>
            <a:pPr lvl="1"/>
            <a:r>
              <a:rPr lang="en-US"/>
              <a:t>Only for non split-on polling triggers</a:t>
            </a:r>
          </a:p>
          <a:p>
            <a:endParaRPr lang="en-US"/>
          </a:p>
        </p:txBody>
      </p:sp>
      <p:sp>
        <p:nvSpPr>
          <p:cNvPr id="4" name="Text Placeholder 3">
            <a:extLst>
              <a:ext uri="{FF2B5EF4-FFF2-40B4-BE49-F238E27FC236}">
                <a16:creationId xmlns:a16="http://schemas.microsoft.com/office/drawing/2014/main" id="{D5E7D0B4-48AB-4CBB-8A93-43BE15F27523}"/>
              </a:ext>
            </a:extLst>
          </p:cNvPr>
          <p:cNvSpPr>
            <a:spLocks noGrp="1"/>
          </p:cNvSpPr>
          <p:nvPr>
            <p:ph type="body" sz="quarter" idx="11"/>
          </p:nvPr>
        </p:nvSpPr>
        <p:spPr>
          <a:xfrm>
            <a:off x="6544215" y="1187963"/>
            <a:ext cx="5378548" cy="3077609"/>
          </a:xfrm>
        </p:spPr>
        <p:txBody>
          <a:bodyPr/>
          <a:lstStyle/>
          <a:p>
            <a:pPr marL="0" indent="0">
              <a:buNone/>
            </a:pPr>
            <a:r>
              <a:rPr lang="en-US" u="sng"/>
              <a:t>For Each Loops</a:t>
            </a:r>
          </a:p>
          <a:p>
            <a:r>
              <a:rPr lang="en-US"/>
              <a:t>Collections handled concurrently</a:t>
            </a:r>
          </a:p>
          <a:p>
            <a:r>
              <a:rPr lang="en-US"/>
              <a:t>Sequential For Each</a:t>
            </a:r>
          </a:p>
          <a:p>
            <a:r>
              <a:rPr lang="en-US"/>
              <a:t>For each degrees of parallelism</a:t>
            </a:r>
          </a:p>
        </p:txBody>
      </p:sp>
      <p:sp>
        <p:nvSpPr>
          <p:cNvPr id="6" name="Text Placeholder 3">
            <a:extLst>
              <a:ext uri="{FF2B5EF4-FFF2-40B4-BE49-F238E27FC236}">
                <a16:creationId xmlns:a16="http://schemas.microsoft.com/office/drawing/2014/main" id="{8A05DFA0-2128-43AA-ABC4-1EFE64F546FE}"/>
              </a:ext>
            </a:extLst>
          </p:cNvPr>
          <p:cNvSpPr txBox="1">
            <a:spLocks/>
          </p:cNvSpPr>
          <p:nvPr/>
        </p:nvSpPr>
        <p:spPr>
          <a:xfrm>
            <a:off x="6544215" y="5042548"/>
            <a:ext cx="5378548" cy="1146560"/>
          </a:xfrm>
          <a:prstGeom prst="rect">
            <a:avLst/>
          </a:prstGeom>
        </p:spPr>
        <p:txBody>
          <a:bodyPr vert="horz" wrap="square" lIns="143428" tIns="89642" rIns="143428" bIns="89642"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lang="en-US" sz="3000" b="0" kern="1200" spc="0" baseline="0" dirty="0">
                <a:gradFill>
                  <a:gsLst>
                    <a:gs pos="1250">
                      <a:schemeClr val="tx1"/>
                    </a:gs>
                    <a:gs pos="100000">
                      <a:schemeClr val="tx1"/>
                    </a:gs>
                  </a:gsLst>
                  <a:lin ang="5400000" scaled="0"/>
                </a:gradFill>
                <a:latin typeface="+mn-lt"/>
                <a:ea typeface="+mn-ea"/>
                <a:cs typeface="+mn-cs"/>
              </a:defRPr>
            </a:lvl1pPr>
            <a:lvl2pPr marL="598488"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400" b="0" kern="1200" spc="0" baseline="0" dirty="0">
                <a:gradFill>
                  <a:gsLst>
                    <a:gs pos="1250">
                      <a:schemeClr val="tx1"/>
                    </a:gs>
                    <a:gs pos="100000">
                      <a:schemeClr val="tx1"/>
                    </a:gs>
                  </a:gsLst>
                  <a:lin ang="5400000" scaled="0"/>
                </a:gradFill>
                <a:latin typeface="+mn-lt"/>
                <a:ea typeface="+mn-ea"/>
                <a:cs typeface="+mn-cs"/>
              </a:defRPr>
            </a:lvl2pPr>
            <a:lvl3pPr marL="79375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4pPr>
            <a:lvl5pPr marL="1196975"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941" u="sng"/>
              <a:t>Do Until Loops</a:t>
            </a:r>
          </a:p>
          <a:p>
            <a:r>
              <a:rPr lang="en-US" sz="2941"/>
              <a:t>Runs sequentially</a:t>
            </a:r>
          </a:p>
        </p:txBody>
      </p:sp>
      <p:sp>
        <p:nvSpPr>
          <p:cNvPr id="7" name="Text Placeholder 3">
            <a:extLst>
              <a:ext uri="{FF2B5EF4-FFF2-40B4-BE49-F238E27FC236}">
                <a16:creationId xmlns:a16="http://schemas.microsoft.com/office/drawing/2014/main" id="{0957A28B-B919-4680-BC5A-5D4812864ECD}"/>
              </a:ext>
            </a:extLst>
          </p:cNvPr>
          <p:cNvSpPr txBox="1">
            <a:spLocks/>
          </p:cNvSpPr>
          <p:nvPr/>
        </p:nvSpPr>
        <p:spPr>
          <a:xfrm>
            <a:off x="269241" y="5042546"/>
            <a:ext cx="5378548" cy="1704754"/>
          </a:xfrm>
          <a:prstGeom prst="rect">
            <a:avLst/>
          </a:prstGeom>
        </p:spPr>
        <p:txBody>
          <a:bodyPr vert="horz" wrap="square" lIns="143428" tIns="89642" rIns="143428" bIns="89642" rtlCol="0">
            <a:spAutoFit/>
          </a:bodyPr>
          <a:lstStyle>
            <a:lvl1pPr marL="287338" marR="0" indent="-287338" algn="l" defTabSz="932742" rtl="0" eaLnBrk="1" fontAlgn="auto" latinLnBrk="0" hangingPunct="1">
              <a:lnSpc>
                <a:spcPct val="90000"/>
              </a:lnSpc>
              <a:spcBef>
                <a:spcPts val="1224"/>
              </a:spcBef>
              <a:spcAft>
                <a:spcPts val="0"/>
              </a:spcAft>
              <a:buClr>
                <a:schemeClr val="tx1"/>
              </a:buClr>
              <a:buSzPct val="90000"/>
              <a:buFont typeface="Arial" pitchFamily="34" charset="0"/>
              <a:buChar char="•"/>
              <a:tabLst/>
              <a:defRPr lang="en-US" sz="3000" b="0" kern="1200" spc="0" baseline="0" dirty="0">
                <a:gradFill>
                  <a:gsLst>
                    <a:gs pos="1250">
                      <a:schemeClr val="tx1"/>
                    </a:gs>
                    <a:gs pos="100000">
                      <a:schemeClr val="tx1"/>
                    </a:gs>
                  </a:gsLst>
                  <a:lin ang="5400000" scaled="0"/>
                </a:gradFill>
                <a:latin typeface="+mn-lt"/>
                <a:ea typeface="+mn-ea"/>
                <a:cs typeface="+mn-cs"/>
              </a:defRPr>
            </a:lvl1pPr>
            <a:lvl2pPr marL="598488"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400" b="0" kern="1200" spc="0" baseline="0" dirty="0">
                <a:gradFill>
                  <a:gsLst>
                    <a:gs pos="1250">
                      <a:schemeClr val="tx1"/>
                    </a:gs>
                    <a:gs pos="100000">
                      <a:schemeClr val="tx1"/>
                    </a:gs>
                  </a:gsLst>
                  <a:lin ang="5400000" scaled="0"/>
                </a:gradFill>
                <a:latin typeface="+mn-lt"/>
                <a:ea typeface="+mn-ea"/>
                <a:cs typeface="+mn-cs"/>
              </a:defRPr>
            </a:lvl2pPr>
            <a:lvl3pPr marL="79375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4pPr>
            <a:lvl5pPr marL="1196975"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941" u="sng"/>
              <a:t>Parallel actions</a:t>
            </a:r>
          </a:p>
          <a:p>
            <a:r>
              <a:rPr lang="en-US" sz="2941"/>
              <a:t>Explicit parallelization</a:t>
            </a:r>
          </a:p>
          <a:p>
            <a:r>
              <a:rPr lang="en-US" sz="2941"/>
              <a:t>Join with Run After</a:t>
            </a:r>
          </a:p>
        </p:txBody>
      </p:sp>
    </p:spTree>
    <p:extLst>
      <p:ext uri="{BB962C8B-B14F-4D97-AF65-F5344CB8AC3E}">
        <p14:creationId xmlns:p14="http://schemas.microsoft.com/office/powerpoint/2010/main" val="1200401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C048DE-5D75-4B70-A422-17EFF2E356BA}"/>
              </a:ext>
            </a:extLst>
          </p:cNvPr>
          <p:cNvSpPr>
            <a:spLocks noGrp="1"/>
          </p:cNvSpPr>
          <p:nvPr>
            <p:ph type="body" sz="quarter" idx="10"/>
          </p:nvPr>
        </p:nvSpPr>
        <p:spPr>
          <a:xfrm>
            <a:off x="269302" y="1187962"/>
            <a:ext cx="9322716" cy="5458674"/>
          </a:xfrm>
        </p:spPr>
        <p:txBody>
          <a:bodyPr/>
          <a:lstStyle/>
          <a:p>
            <a:r>
              <a:rPr lang="en-US" sz="3137"/>
              <a:t>Example workloads</a:t>
            </a:r>
          </a:p>
          <a:p>
            <a:pPr lvl="1"/>
            <a:r>
              <a:rPr lang="en-US" sz="2353"/>
              <a:t>Cleanup jobs, data synchronization, running reports, data compression</a:t>
            </a:r>
          </a:p>
          <a:p>
            <a:r>
              <a:rPr lang="en-US" sz="3137"/>
              <a:t>Simple Recurrence</a:t>
            </a:r>
          </a:p>
          <a:p>
            <a:pPr lvl="1"/>
            <a:r>
              <a:rPr lang="en-US" sz="2353"/>
              <a:t>Every 5 minutes, every 2 days</a:t>
            </a:r>
          </a:p>
          <a:p>
            <a:r>
              <a:rPr lang="en-US" sz="3137"/>
              <a:t>Recurrence with deterministic time</a:t>
            </a:r>
          </a:p>
          <a:p>
            <a:pPr lvl="1"/>
            <a:r>
              <a:rPr lang="en-US" sz="2353"/>
              <a:t>Use start time</a:t>
            </a:r>
          </a:p>
          <a:p>
            <a:pPr lvl="1"/>
            <a:r>
              <a:rPr lang="en-US" sz="2353"/>
              <a:t>Every hour on the hour, every day at midnight</a:t>
            </a:r>
          </a:p>
          <a:p>
            <a:r>
              <a:rPr lang="en-US" sz="3137"/>
              <a:t>Complex schedules</a:t>
            </a:r>
          </a:p>
          <a:p>
            <a:pPr lvl="1"/>
            <a:r>
              <a:rPr lang="en-US" sz="2353"/>
              <a:t>Every Sunday at noon, every 15 minutes during work hours</a:t>
            </a:r>
          </a:p>
          <a:p>
            <a:r>
              <a:rPr lang="en-US" sz="3137"/>
              <a:t>Run once jobs</a:t>
            </a:r>
          </a:p>
          <a:p>
            <a:pPr lvl="1"/>
            <a:r>
              <a:rPr lang="en-US" sz="2353"/>
              <a:t>Show pattern (next slide)</a:t>
            </a:r>
          </a:p>
        </p:txBody>
      </p:sp>
      <p:sp>
        <p:nvSpPr>
          <p:cNvPr id="2" name="Title 1">
            <a:extLst>
              <a:ext uri="{FF2B5EF4-FFF2-40B4-BE49-F238E27FC236}">
                <a16:creationId xmlns:a16="http://schemas.microsoft.com/office/drawing/2014/main" id="{7A467FDA-B497-4CF3-8955-CA4039C3F381}"/>
              </a:ext>
            </a:extLst>
          </p:cNvPr>
          <p:cNvSpPr>
            <a:spLocks noGrp="1"/>
          </p:cNvSpPr>
          <p:nvPr>
            <p:ph type="title"/>
          </p:nvPr>
        </p:nvSpPr>
        <p:spPr/>
        <p:txBody>
          <a:bodyPr/>
          <a:lstStyle/>
          <a:p>
            <a:r>
              <a:rPr lang="en-US"/>
              <a:t>Scheduling executions</a:t>
            </a:r>
          </a:p>
        </p:txBody>
      </p:sp>
      <p:grpSp>
        <p:nvGrpSpPr>
          <p:cNvPr id="14" name="Group 13">
            <a:extLst>
              <a:ext uri="{FF2B5EF4-FFF2-40B4-BE49-F238E27FC236}">
                <a16:creationId xmlns:a16="http://schemas.microsoft.com/office/drawing/2014/main" id="{E7CF51DD-F383-461C-ADE5-7DAD0D8F2415}"/>
              </a:ext>
            </a:extLst>
          </p:cNvPr>
          <p:cNvGrpSpPr/>
          <p:nvPr/>
        </p:nvGrpSpPr>
        <p:grpSpPr>
          <a:xfrm>
            <a:off x="9054170" y="2087195"/>
            <a:ext cx="2599604" cy="2599604"/>
            <a:chOff x="4663774" y="1577042"/>
            <a:chExt cx="2651731" cy="2651731"/>
          </a:xfrm>
          <a:solidFill>
            <a:schemeClr val="tx1">
              <a:lumMod val="95000"/>
            </a:schemeClr>
          </a:solidFill>
        </p:grpSpPr>
        <p:sp>
          <p:nvSpPr>
            <p:cNvPr id="15" name="Arrow: Circular 14">
              <a:extLst>
                <a:ext uri="{FF2B5EF4-FFF2-40B4-BE49-F238E27FC236}">
                  <a16:creationId xmlns:a16="http://schemas.microsoft.com/office/drawing/2014/main" id="{CC0A852C-FFBA-4C9C-89B3-7A785BF3B77E}"/>
                </a:ext>
              </a:extLst>
            </p:cNvPr>
            <p:cNvSpPr/>
            <p:nvPr/>
          </p:nvSpPr>
          <p:spPr bwMode="auto">
            <a:xfrm>
              <a:off x="4663774" y="1577042"/>
              <a:ext cx="2651731" cy="2651731"/>
            </a:xfrm>
            <a:prstGeom prst="circularArrow">
              <a:avLst>
                <a:gd name="adj1" fmla="val 7766"/>
                <a:gd name="adj2" fmla="val 1113320"/>
                <a:gd name="adj3" fmla="val 20534949"/>
                <a:gd name="adj4" fmla="val 1517603"/>
                <a:gd name="adj5" fmla="val 945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8B451AE-E1D7-4A43-961A-8132628BD9B3}"/>
                </a:ext>
              </a:extLst>
            </p:cNvPr>
            <p:cNvSpPr/>
            <p:nvPr/>
          </p:nvSpPr>
          <p:spPr bwMode="auto">
            <a:xfrm>
              <a:off x="5796046" y="2765750"/>
              <a:ext cx="365760" cy="36576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CCA6C4FC-1CD9-4E3F-A75B-D8E3A936C1D5}"/>
                </a:ext>
              </a:extLst>
            </p:cNvPr>
            <p:cNvSpPr/>
            <p:nvPr/>
          </p:nvSpPr>
          <p:spPr bwMode="auto">
            <a:xfrm>
              <a:off x="5900741" y="2181028"/>
              <a:ext cx="137160" cy="73152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35935449-6221-4F4E-9FB2-E03B48C79793}"/>
                </a:ext>
              </a:extLst>
            </p:cNvPr>
            <p:cNvSpPr/>
            <p:nvPr/>
          </p:nvSpPr>
          <p:spPr bwMode="auto">
            <a:xfrm rot="7676284">
              <a:off x="6169467" y="2899008"/>
              <a:ext cx="137160" cy="53848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0896927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Advanced scheduling</a:t>
            </a:r>
          </a:p>
        </p:txBody>
      </p:sp>
      <p:sp>
        <p:nvSpPr>
          <p:cNvPr id="6" name="Text Placeholder 5"/>
          <p:cNvSpPr>
            <a:spLocks noGrp="1"/>
          </p:cNvSpPr>
          <p:nvPr>
            <p:ph type="body" sz="quarter" idx="10"/>
          </p:nvPr>
        </p:nvSpPr>
        <p:spPr>
          <a:xfrm>
            <a:off x="865" y="1197955"/>
            <a:ext cx="11738301" cy="5865582"/>
          </a:xfrm>
        </p:spPr>
        <p:txBody>
          <a:bodyPr/>
          <a:lstStyle/>
          <a:p>
            <a:r>
              <a:rPr lang="en-US" sz="1600">
                <a:solidFill>
                  <a:srgbClr val="000000"/>
                </a:solidFill>
              </a:rPr>
              <a:t> </a:t>
            </a:r>
            <a:r>
              <a:rPr lang="en-US" sz="1600">
                <a:solidFill>
                  <a:srgbClr val="008000"/>
                </a:solidFill>
              </a:rPr>
              <a:t>// Occur on the last Friday of every month at 8:30am and 5:30pm</a:t>
            </a:r>
            <a:endParaRPr lang="en-US" sz="1600">
              <a:solidFill>
                <a:srgbClr val="000000"/>
              </a:solidFill>
            </a:endParaRPr>
          </a:p>
          <a:p>
            <a:r>
              <a:rPr lang="en-US" sz="1600">
                <a:solidFill>
                  <a:srgbClr val="A31515"/>
                </a:solidFill>
              </a:rPr>
              <a:t> "triggers"</a:t>
            </a:r>
            <a:r>
              <a:rPr lang="en-US" sz="1600">
                <a:solidFill>
                  <a:srgbClr val="000000"/>
                </a:solidFill>
              </a:rPr>
              <a:t>: {</a:t>
            </a:r>
          </a:p>
          <a:p>
            <a:r>
              <a:rPr lang="en-US" sz="1600">
                <a:solidFill>
                  <a:srgbClr val="A31515"/>
                </a:solidFill>
              </a:rPr>
              <a:t>    "Recurrence"</a:t>
            </a:r>
            <a:r>
              <a:rPr lang="en-US" sz="1600">
                <a:solidFill>
                  <a:srgbClr val="000000"/>
                </a:solidFill>
              </a:rPr>
              <a:t>:</a:t>
            </a:r>
            <a:r>
              <a:rPr lang="en-US" sz="1600">
                <a:solidFill>
                  <a:srgbClr val="A31515"/>
                </a:solidFill>
              </a:rPr>
              <a:t>    </a:t>
            </a:r>
          </a:p>
          <a:p>
            <a:r>
              <a:rPr lang="en-US" sz="1600">
                <a:solidFill>
                  <a:srgbClr val="A31515"/>
                </a:solidFill>
              </a:rPr>
              <a:t>        "recurrence"</a:t>
            </a:r>
            <a:r>
              <a:rPr lang="en-US" sz="1600">
                <a:solidFill>
                  <a:srgbClr val="000000"/>
                </a:solidFill>
              </a:rPr>
              <a:t>:</a:t>
            </a:r>
          </a:p>
          <a:p>
            <a:r>
              <a:rPr lang="en-US" sz="1600">
                <a:solidFill>
                  <a:srgbClr val="000000"/>
                </a:solidFill>
              </a:rPr>
              <a:t>        {</a:t>
            </a:r>
          </a:p>
          <a:p>
            <a:r>
              <a:rPr lang="en-US" sz="1600">
                <a:solidFill>
                  <a:srgbClr val="000000"/>
                </a:solidFill>
              </a:rPr>
              <a:t>           </a:t>
            </a:r>
            <a:r>
              <a:rPr lang="en-US" sz="1600">
                <a:solidFill>
                  <a:srgbClr val="A31515"/>
                </a:solidFill>
              </a:rPr>
              <a:t>“</a:t>
            </a:r>
            <a:r>
              <a:rPr lang="en-US" sz="1600" err="1">
                <a:solidFill>
                  <a:srgbClr val="A31515"/>
                </a:solidFill>
              </a:rPr>
              <a:t>startTime</a:t>
            </a:r>
            <a:r>
              <a:rPr lang="en-US" sz="1600">
                <a:solidFill>
                  <a:srgbClr val="A31515"/>
                </a:solidFill>
              </a:rPr>
              <a:t>"</a:t>
            </a:r>
            <a:r>
              <a:rPr lang="en-US" sz="1600">
                <a:solidFill>
                  <a:srgbClr val="000000"/>
                </a:solidFill>
              </a:rPr>
              <a:t>: </a:t>
            </a:r>
            <a:r>
              <a:rPr lang="en-US" sz="1600">
                <a:solidFill>
                  <a:srgbClr val="A31515"/>
                </a:solidFill>
              </a:rPr>
              <a:t>"</a:t>
            </a:r>
            <a:r>
              <a:rPr lang="en-US" sz="1600" b="1"/>
              <a:t>2017-11-01T15:30:30Z</a:t>
            </a:r>
            <a:r>
              <a:rPr lang="en-US" sz="1600">
                <a:solidFill>
                  <a:srgbClr val="A31515"/>
                </a:solidFill>
              </a:rPr>
              <a:t>"</a:t>
            </a:r>
            <a:r>
              <a:rPr lang="en-US" sz="1600">
                <a:solidFill>
                  <a:srgbClr val="000000"/>
                </a:solidFill>
              </a:rPr>
              <a:t>,</a:t>
            </a:r>
          </a:p>
          <a:p>
            <a:r>
              <a:rPr lang="en-US" sz="1600">
                <a:solidFill>
                  <a:srgbClr val="000000"/>
                </a:solidFill>
              </a:rPr>
              <a:t>           </a:t>
            </a:r>
            <a:r>
              <a:rPr lang="en-US" sz="1600">
                <a:solidFill>
                  <a:srgbClr val="A31515"/>
                </a:solidFill>
              </a:rPr>
              <a:t>"frequency"</a:t>
            </a:r>
            <a:r>
              <a:rPr lang="en-US" sz="1600">
                <a:solidFill>
                  <a:srgbClr val="000000"/>
                </a:solidFill>
              </a:rPr>
              <a:t>: </a:t>
            </a:r>
            <a:r>
              <a:rPr lang="en-US" sz="1600">
                <a:solidFill>
                  <a:srgbClr val="A31515"/>
                </a:solidFill>
              </a:rPr>
              <a:t>"month"</a:t>
            </a:r>
            <a:r>
              <a:rPr lang="en-US" sz="1600">
                <a:solidFill>
                  <a:srgbClr val="000000"/>
                </a:solidFill>
              </a:rPr>
              <a:t>,</a:t>
            </a:r>
          </a:p>
          <a:p>
            <a:r>
              <a:rPr lang="en-US" sz="1600">
                <a:solidFill>
                  <a:srgbClr val="000000"/>
                </a:solidFill>
              </a:rPr>
              <a:t>           </a:t>
            </a:r>
            <a:r>
              <a:rPr lang="en-US" sz="1600">
                <a:solidFill>
                  <a:srgbClr val="A31515"/>
                </a:solidFill>
              </a:rPr>
              <a:t>"interval"</a:t>
            </a:r>
            <a:r>
              <a:rPr lang="en-US" sz="1600">
                <a:solidFill>
                  <a:srgbClr val="000000"/>
                </a:solidFill>
              </a:rPr>
              <a:t>: 1,</a:t>
            </a:r>
          </a:p>
          <a:p>
            <a:r>
              <a:rPr lang="en-US" sz="1600">
                <a:solidFill>
                  <a:srgbClr val="A31515"/>
                </a:solidFill>
              </a:rPr>
              <a:t>           "schedule"</a:t>
            </a:r>
            <a:r>
              <a:rPr lang="en-US" sz="1600">
                <a:solidFill>
                  <a:srgbClr val="000000"/>
                </a:solidFill>
              </a:rPr>
              <a:t>:</a:t>
            </a:r>
          </a:p>
          <a:p>
            <a:r>
              <a:rPr lang="en-US" sz="1600">
                <a:solidFill>
                  <a:srgbClr val="000000"/>
                </a:solidFill>
              </a:rPr>
              <a:t>           {</a:t>
            </a:r>
          </a:p>
          <a:p>
            <a:r>
              <a:rPr lang="en-US" sz="1600">
                <a:solidFill>
                  <a:srgbClr val="000000"/>
                </a:solidFill>
              </a:rPr>
              <a:t>               </a:t>
            </a:r>
            <a:r>
              <a:rPr lang="en-US" sz="1600">
                <a:solidFill>
                  <a:srgbClr val="A31515"/>
                </a:solidFill>
              </a:rPr>
              <a:t>"minutes"</a:t>
            </a:r>
            <a:r>
              <a:rPr lang="en-US" sz="1600">
                <a:solidFill>
                  <a:srgbClr val="000000"/>
                </a:solidFill>
              </a:rPr>
              <a:t>: [30],</a:t>
            </a:r>
          </a:p>
          <a:p>
            <a:r>
              <a:rPr lang="en-US" sz="1600">
                <a:solidFill>
                  <a:srgbClr val="000000"/>
                </a:solidFill>
              </a:rPr>
              <a:t>               </a:t>
            </a:r>
            <a:r>
              <a:rPr lang="en-US" sz="1600">
                <a:solidFill>
                  <a:srgbClr val="A31515"/>
                </a:solidFill>
              </a:rPr>
              <a:t>"hours"</a:t>
            </a:r>
            <a:r>
              <a:rPr lang="en-US" sz="1600">
                <a:solidFill>
                  <a:srgbClr val="000000"/>
                </a:solidFill>
              </a:rPr>
              <a:t>: [8,17],</a:t>
            </a:r>
          </a:p>
          <a:p>
            <a:r>
              <a:rPr lang="en-US" sz="1600">
                <a:solidFill>
                  <a:srgbClr val="000000"/>
                </a:solidFill>
              </a:rPr>
              <a:t>               </a:t>
            </a:r>
            <a:r>
              <a:rPr lang="en-US" sz="1600">
                <a:solidFill>
                  <a:srgbClr val="A31515"/>
                </a:solidFill>
              </a:rPr>
              <a:t>"</a:t>
            </a:r>
            <a:r>
              <a:rPr lang="en-US" sz="1600" err="1">
                <a:solidFill>
                  <a:srgbClr val="A31515"/>
                </a:solidFill>
              </a:rPr>
              <a:t>monthlyOccurrences</a:t>
            </a:r>
            <a:r>
              <a:rPr lang="en-US" sz="1600">
                <a:solidFill>
                  <a:srgbClr val="A31515"/>
                </a:solidFill>
              </a:rPr>
              <a:t>"</a:t>
            </a:r>
            <a:r>
              <a:rPr lang="en-US" sz="1600">
                <a:solidFill>
                  <a:srgbClr val="000000"/>
                </a:solidFill>
              </a:rPr>
              <a:t>: </a:t>
            </a:r>
          </a:p>
          <a:p>
            <a:r>
              <a:rPr lang="en-US" sz="1600">
                <a:solidFill>
                  <a:srgbClr val="000000"/>
                </a:solidFill>
              </a:rPr>
              <a:t>               [</a:t>
            </a:r>
          </a:p>
          <a:p>
            <a:r>
              <a:rPr lang="en-US" sz="1600">
                <a:solidFill>
                  <a:srgbClr val="000000"/>
                </a:solidFill>
              </a:rPr>
              <a:t>                   {</a:t>
            </a:r>
            <a:r>
              <a:rPr lang="en-US" sz="1600">
                <a:solidFill>
                  <a:srgbClr val="A31515"/>
                </a:solidFill>
              </a:rPr>
              <a:t>"day"</a:t>
            </a:r>
            <a:r>
              <a:rPr lang="en-US" sz="1600">
                <a:solidFill>
                  <a:srgbClr val="000000"/>
                </a:solidFill>
              </a:rPr>
              <a:t>: </a:t>
            </a:r>
            <a:r>
              <a:rPr lang="en-US" sz="1600">
                <a:solidFill>
                  <a:srgbClr val="A31515"/>
                </a:solidFill>
              </a:rPr>
              <a:t>"</a:t>
            </a:r>
            <a:r>
              <a:rPr lang="en-US" sz="1600" err="1">
                <a:solidFill>
                  <a:srgbClr val="A31515"/>
                </a:solidFill>
              </a:rPr>
              <a:t>friday</a:t>
            </a:r>
            <a:r>
              <a:rPr lang="en-US" sz="1600">
                <a:solidFill>
                  <a:srgbClr val="A31515"/>
                </a:solidFill>
              </a:rPr>
              <a:t>"</a:t>
            </a:r>
            <a:r>
              <a:rPr lang="en-US" sz="1600">
                <a:solidFill>
                  <a:srgbClr val="000000"/>
                </a:solidFill>
              </a:rPr>
              <a:t>, </a:t>
            </a:r>
            <a:r>
              <a:rPr lang="en-US" sz="1600">
                <a:solidFill>
                  <a:srgbClr val="A31515"/>
                </a:solidFill>
              </a:rPr>
              <a:t>"occurrence"</a:t>
            </a:r>
            <a:r>
              <a:rPr lang="en-US" sz="1600">
                <a:solidFill>
                  <a:srgbClr val="000000"/>
                </a:solidFill>
              </a:rPr>
              <a:t>: -1}</a:t>
            </a:r>
          </a:p>
          <a:p>
            <a:r>
              <a:rPr lang="en-US" sz="1600">
                <a:solidFill>
                  <a:srgbClr val="000000"/>
                </a:solidFill>
              </a:rPr>
              <a:t>               ]</a:t>
            </a:r>
          </a:p>
          <a:p>
            <a:r>
              <a:rPr lang="en-US" sz="1600">
                <a:solidFill>
                  <a:srgbClr val="000000"/>
                </a:solidFill>
              </a:rPr>
              <a:t>           }</a:t>
            </a:r>
          </a:p>
          <a:p>
            <a:r>
              <a:rPr lang="en-US" sz="1600">
                <a:solidFill>
                  <a:srgbClr val="000000"/>
                </a:solidFill>
              </a:rPr>
              <a:t>       },</a:t>
            </a:r>
            <a:endParaRPr lang="en-US" sz="1600"/>
          </a:p>
          <a:p>
            <a:pPr>
              <a:spcBef>
                <a:spcPts val="1200"/>
              </a:spcBef>
              <a:buClr>
                <a:srgbClr val="353535"/>
              </a:buClr>
            </a:pPr>
            <a:r>
              <a:rPr lang="en-US" sz="1600"/>
              <a:t> </a:t>
            </a:r>
            <a:r>
              <a:rPr lang="en-US" sz="1600">
                <a:solidFill>
                  <a:srgbClr val="A31515"/>
                </a:solidFill>
              </a:rPr>
              <a:t> "type"</a:t>
            </a:r>
            <a:r>
              <a:rPr lang="en-US" sz="1600">
                <a:solidFill>
                  <a:srgbClr val="000000"/>
                </a:solidFill>
              </a:rPr>
              <a:t>: </a:t>
            </a:r>
            <a:r>
              <a:rPr lang="en-US" sz="1600">
                <a:solidFill>
                  <a:srgbClr val="A31515"/>
                </a:solidFill>
              </a:rPr>
              <a:t>"Recurrence"</a:t>
            </a:r>
            <a:endParaRPr lang="en-US" sz="1600">
              <a:solidFill>
                <a:srgbClr val="000000"/>
              </a:solidFill>
            </a:endParaRPr>
          </a:p>
          <a:p>
            <a:pPr>
              <a:spcBef>
                <a:spcPts val="1200"/>
              </a:spcBef>
              <a:buClr>
                <a:srgbClr val="353535"/>
              </a:buClr>
            </a:pPr>
            <a:r>
              <a:rPr lang="en-US" sz="1600"/>
              <a:t>}</a:t>
            </a:r>
          </a:p>
        </p:txBody>
      </p:sp>
    </p:spTree>
    <p:extLst>
      <p:ext uri="{BB962C8B-B14F-4D97-AF65-F5344CB8AC3E}">
        <p14:creationId xmlns:p14="http://schemas.microsoft.com/office/powerpoint/2010/main" val="196238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BF5F-8ABF-4328-8109-F487A2669B1D}"/>
              </a:ext>
            </a:extLst>
          </p:cNvPr>
          <p:cNvSpPr>
            <a:spLocks noGrp="1"/>
          </p:cNvSpPr>
          <p:nvPr>
            <p:ph type="title"/>
          </p:nvPr>
        </p:nvSpPr>
        <p:spPr>
          <a:xfrm>
            <a:off x="194537" y="467974"/>
            <a:ext cx="4795873" cy="832764"/>
          </a:xfrm>
        </p:spPr>
        <p:txBody>
          <a:bodyPr/>
          <a:lstStyle/>
          <a:p>
            <a:r>
              <a:rPr lang="en-US"/>
              <a:t>Run Once Jobs</a:t>
            </a:r>
          </a:p>
        </p:txBody>
      </p:sp>
      <p:sp>
        <p:nvSpPr>
          <p:cNvPr id="7" name="Rectangle 6">
            <a:extLst>
              <a:ext uri="{FF2B5EF4-FFF2-40B4-BE49-F238E27FC236}">
                <a16:creationId xmlns:a16="http://schemas.microsoft.com/office/drawing/2014/main" id="{FFAA865B-6650-4FB3-916C-B7FC473F7B46}"/>
              </a:ext>
            </a:extLst>
          </p:cNvPr>
          <p:cNvSpPr/>
          <p:nvPr/>
        </p:nvSpPr>
        <p:spPr>
          <a:xfrm>
            <a:off x="343941" y="1629881"/>
            <a:ext cx="4855634" cy="3892270"/>
          </a:xfrm>
          <a:prstGeom prst="rect">
            <a:avLst/>
          </a:prstGeom>
        </p:spPr>
        <p:txBody>
          <a:bodyPr wrap="square">
            <a:spAutoFit/>
          </a:bodyPr>
          <a:lstStyle/>
          <a:p>
            <a:r>
              <a:rPr lang="en-US" sz="3529"/>
              <a:t>Request trigger</a:t>
            </a:r>
          </a:p>
          <a:p>
            <a:pPr lvl="1"/>
            <a:r>
              <a:rPr lang="en-US" sz="3529"/>
              <a:t>Start time input</a:t>
            </a:r>
          </a:p>
          <a:p>
            <a:endParaRPr lang="en-US" sz="3529"/>
          </a:p>
          <a:p>
            <a:r>
              <a:rPr lang="en-US" sz="3529"/>
              <a:t>Delay Until (start time)</a:t>
            </a:r>
          </a:p>
          <a:p>
            <a:endParaRPr lang="en-US" sz="3529"/>
          </a:p>
          <a:p>
            <a:r>
              <a:rPr lang="en-US" sz="3529"/>
              <a:t>Instantiate millions of scheduled jobs</a:t>
            </a:r>
          </a:p>
        </p:txBody>
      </p:sp>
      <p:pic>
        <p:nvPicPr>
          <p:cNvPr id="3" name="Picture 2">
            <a:extLst>
              <a:ext uri="{FF2B5EF4-FFF2-40B4-BE49-F238E27FC236}">
                <a16:creationId xmlns:a16="http://schemas.microsoft.com/office/drawing/2014/main" id="{09355AC7-D478-4131-9E73-F78A8357ABCA}"/>
              </a:ext>
            </a:extLst>
          </p:cNvPr>
          <p:cNvPicPr>
            <a:picLocks noChangeAspect="1"/>
          </p:cNvPicPr>
          <p:nvPr/>
        </p:nvPicPr>
        <p:blipFill>
          <a:blip r:embed="rId3"/>
          <a:stretch>
            <a:fillRect/>
          </a:stretch>
        </p:blipFill>
        <p:spPr>
          <a:xfrm>
            <a:off x="6057876" y="467974"/>
            <a:ext cx="5815389" cy="5650301"/>
          </a:xfrm>
          <a:prstGeom prst="rect">
            <a:avLst/>
          </a:prstGeom>
        </p:spPr>
      </p:pic>
    </p:spTree>
    <p:extLst>
      <p:ext uri="{BB962C8B-B14F-4D97-AF65-F5344CB8AC3E}">
        <p14:creationId xmlns:p14="http://schemas.microsoft.com/office/powerpoint/2010/main" val="126068790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a:t>Grouping and processing messages</a:t>
            </a:r>
          </a:p>
          <a:p>
            <a:pPr lvl="1"/>
            <a:r>
              <a:rPr lang="en-US"/>
              <a:t>2 Logic Apps – sender and receiver</a:t>
            </a:r>
          </a:p>
          <a:p>
            <a:pPr lvl="1"/>
            <a:r>
              <a:rPr lang="en-US"/>
              <a:t>‘batcher’ aware of batching logic app</a:t>
            </a:r>
          </a:p>
          <a:p>
            <a:pPr lvl="1"/>
            <a:r>
              <a:rPr lang="en-US"/>
              <a:t>Batching logic app not aware of batcher(s) – 1:n</a:t>
            </a:r>
          </a:p>
          <a:p>
            <a:endParaRPr lang="en-US"/>
          </a:p>
          <a:p>
            <a:endParaRPr lang="en-US"/>
          </a:p>
          <a:p>
            <a:endParaRPr lang="en-US"/>
          </a:p>
          <a:p>
            <a:endParaRPr lang="en-US"/>
          </a:p>
          <a:p>
            <a:pPr lvl="1"/>
            <a:endParaRPr lang="en-US"/>
          </a:p>
          <a:p>
            <a:endParaRPr lang="en-US"/>
          </a:p>
          <a:p>
            <a:endParaRPr lang="en-US"/>
          </a:p>
          <a:p>
            <a:endParaRPr lang="en-US"/>
          </a:p>
        </p:txBody>
      </p:sp>
      <p:sp>
        <p:nvSpPr>
          <p:cNvPr id="2" name="Title 1"/>
          <p:cNvSpPr>
            <a:spLocks noGrp="1"/>
          </p:cNvSpPr>
          <p:nvPr>
            <p:ph type="title"/>
          </p:nvPr>
        </p:nvSpPr>
        <p:spPr/>
        <p:txBody>
          <a:bodyPr/>
          <a:lstStyle/>
          <a:p>
            <a:r>
              <a:rPr lang="en-US"/>
              <a:t>Batching</a:t>
            </a:r>
          </a:p>
        </p:txBody>
      </p:sp>
      <p:pic>
        <p:nvPicPr>
          <p:cNvPr id="6" name="Picture 5"/>
          <p:cNvPicPr>
            <a:picLocks noChangeAspect="1"/>
          </p:cNvPicPr>
          <p:nvPr/>
        </p:nvPicPr>
        <p:blipFill>
          <a:blip r:embed="rId3"/>
          <a:stretch>
            <a:fillRect/>
          </a:stretch>
        </p:blipFill>
        <p:spPr>
          <a:xfrm>
            <a:off x="4224325" y="5076084"/>
            <a:ext cx="739423" cy="579058"/>
          </a:xfrm>
          <a:prstGeom prst="rect">
            <a:avLst/>
          </a:prstGeom>
        </p:spPr>
      </p:pic>
      <p:pic>
        <p:nvPicPr>
          <p:cNvPr id="7" name="Picture 6"/>
          <p:cNvPicPr>
            <a:picLocks noChangeAspect="1"/>
          </p:cNvPicPr>
          <p:nvPr/>
        </p:nvPicPr>
        <p:blipFill>
          <a:blip r:embed="rId3"/>
          <a:stretch>
            <a:fillRect/>
          </a:stretch>
        </p:blipFill>
        <p:spPr>
          <a:xfrm>
            <a:off x="8643697" y="5076084"/>
            <a:ext cx="739423" cy="579058"/>
          </a:xfrm>
          <a:prstGeom prst="rect">
            <a:avLst/>
          </a:prstGeom>
        </p:spPr>
      </p:pic>
      <p:sp>
        <p:nvSpPr>
          <p:cNvPr id="9" name="TextBox 8"/>
          <p:cNvSpPr txBox="1"/>
          <p:nvPr/>
        </p:nvSpPr>
        <p:spPr>
          <a:xfrm>
            <a:off x="2410211" y="4765239"/>
            <a:ext cx="1279979" cy="374793"/>
          </a:xfrm>
          <a:prstGeom prst="rect">
            <a:avLst/>
          </a:prstGeom>
          <a:noFill/>
        </p:spPr>
        <p:txBody>
          <a:bodyPr wrap="square" rtlCol="0">
            <a:spAutoFit/>
          </a:bodyPr>
          <a:lstStyle/>
          <a:p>
            <a:pPr algn="ctr"/>
            <a:r>
              <a:rPr lang="en-US"/>
              <a:t>Event</a:t>
            </a:r>
          </a:p>
        </p:txBody>
      </p:sp>
      <p:sp>
        <p:nvSpPr>
          <p:cNvPr id="10" name="Rectangle 9"/>
          <p:cNvSpPr/>
          <p:nvPr/>
        </p:nvSpPr>
        <p:spPr>
          <a:xfrm>
            <a:off x="7111310" y="4325939"/>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111310" y="5281259"/>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111259" y="5534064"/>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6" idx="0"/>
            <a:endCxn id="10" idx="0"/>
          </p:cNvCxnSpPr>
          <p:nvPr/>
        </p:nvCxnSpPr>
        <p:spPr>
          <a:xfrm rot="5400000" flipH="1" flipV="1">
            <a:off x="5669163" y="3250813"/>
            <a:ext cx="750145" cy="2900397"/>
          </a:xfrm>
          <a:prstGeom prst="bentConnector3">
            <a:avLst>
              <a:gd name="adj1" fmla="val 1304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2"/>
            <a:endCxn id="7" idx="2"/>
          </p:cNvCxnSpPr>
          <p:nvPr/>
        </p:nvCxnSpPr>
        <p:spPr>
          <a:xfrm rot="5400000" flipH="1" flipV="1">
            <a:off x="8249130" y="4900394"/>
            <a:ext cx="9532" cy="1519028"/>
          </a:xfrm>
          <a:prstGeom prst="bentConnector3">
            <a:avLst>
              <a:gd name="adj1" fmla="val -2397986"/>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32887" y="4437516"/>
            <a:ext cx="1279979" cy="939739"/>
          </a:xfrm>
          <a:prstGeom prst="rect">
            <a:avLst/>
          </a:prstGeom>
          <a:noFill/>
        </p:spPr>
        <p:txBody>
          <a:bodyPr wrap="square" rtlCol="0">
            <a:spAutoFit/>
          </a:bodyPr>
          <a:lstStyle/>
          <a:p>
            <a:pPr algn="ctr"/>
            <a:r>
              <a:rPr lang="en-US"/>
              <a:t>Partition within batch</a:t>
            </a:r>
          </a:p>
        </p:txBody>
      </p:sp>
      <p:sp>
        <p:nvSpPr>
          <p:cNvPr id="18" name="TextBox 17"/>
          <p:cNvSpPr txBox="1"/>
          <p:nvPr/>
        </p:nvSpPr>
        <p:spPr>
          <a:xfrm>
            <a:off x="9139563" y="5019760"/>
            <a:ext cx="1279979" cy="657265"/>
          </a:xfrm>
          <a:prstGeom prst="rect">
            <a:avLst/>
          </a:prstGeom>
          <a:noFill/>
        </p:spPr>
        <p:txBody>
          <a:bodyPr wrap="square" rtlCol="0">
            <a:spAutoFit/>
          </a:bodyPr>
          <a:lstStyle/>
          <a:p>
            <a:pPr algn="ctr"/>
            <a:r>
              <a:rPr lang="en-US"/>
              <a:t>Batch</a:t>
            </a:r>
          </a:p>
          <a:p>
            <a:pPr algn="ctr"/>
            <a:r>
              <a:rPr lang="en-US"/>
              <a:t>Trigger</a:t>
            </a:r>
          </a:p>
        </p:txBody>
      </p:sp>
      <p:cxnSp>
        <p:nvCxnSpPr>
          <p:cNvPr id="26" name="Straight Arrow Connector 25"/>
          <p:cNvCxnSpPr>
            <a:endCxn id="6" idx="1"/>
          </p:cNvCxnSpPr>
          <p:nvPr/>
        </p:nvCxnSpPr>
        <p:spPr>
          <a:xfrm>
            <a:off x="3273953" y="5364349"/>
            <a:ext cx="950372" cy="1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Lightning Bolt 26"/>
          <p:cNvSpPr/>
          <p:nvPr/>
        </p:nvSpPr>
        <p:spPr>
          <a:xfrm>
            <a:off x="2891381" y="5164533"/>
            <a:ext cx="382023" cy="494672"/>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117811" y="4567050"/>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117810" y="4807284"/>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117810" y="5048528"/>
            <a:ext cx="766246" cy="13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766465" y="4517840"/>
            <a:ext cx="1487429" cy="734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0" name="TextBox 19"/>
          <p:cNvSpPr txBox="1"/>
          <p:nvPr/>
        </p:nvSpPr>
        <p:spPr>
          <a:xfrm>
            <a:off x="10152401" y="4765170"/>
            <a:ext cx="1788791" cy="1198356"/>
          </a:xfrm>
          <a:prstGeom prst="rect">
            <a:avLst/>
          </a:prstGeom>
          <a:noFill/>
        </p:spPr>
        <p:txBody>
          <a:bodyPr wrap="square" rtlCol="0">
            <a:spAutoFit/>
          </a:bodyPr>
          <a:lstStyle/>
          <a:p>
            <a:pPr algn="ctr"/>
            <a:r>
              <a:rPr lang="en-US"/>
              <a:t>Time based</a:t>
            </a:r>
          </a:p>
          <a:p>
            <a:pPr algn="ctr"/>
            <a:r>
              <a:rPr lang="en-US"/>
              <a:t>Count Based</a:t>
            </a:r>
          </a:p>
          <a:p>
            <a:pPr algn="ctr"/>
            <a:r>
              <a:rPr lang="en-US"/>
              <a:t>Size based (soon)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982" y="4188035"/>
            <a:ext cx="520165" cy="520165"/>
          </a:xfrm>
          <a:prstGeom prst="rect">
            <a:avLst/>
          </a:prstGeom>
        </p:spPr>
      </p:pic>
      <p:sp>
        <p:nvSpPr>
          <p:cNvPr id="22" name="TextBox 21"/>
          <p:cNvSpPr txBox="1"/>
          <p:nvPr/>
        </p:nvSpPr>
        <p:spPr>
          <a:xfrm>
            <a:off x="9169971" y="4314588"/>
            <a:ext cx="1279979" cy="367477"/>
          </a:xfrm>
          <a:prstGeom prst="rect">
            <a:avLst/>
          </a:prstGeom>
          <a:noFill/>
        </p:spPr>
        <p:txBody>
          <a:bodyPr wrap="square" rtlCol="0">
            <a:spAutoFit/>
          </a:bodyPr>
          <a:lstStyle/>
          <a:p>
            <a:pPr algn="ctr"/>
            <a:r>
              <a:rPr lang="en-US" err="1"/>
              <a:t>Config</a:t>
            </a:r>
            <a:endParaRPr lang="en-US"/>
          </a:p>
        </p:txBody>
      </p:sp>
      <p:cxnSp>
        <p:nvCxnSpPr>
          <p:cNvPr id="8" name="Straight Arrow Connector 7"/>
          <p:cNvCxnSpPr>
            <a:stCxn id="7" idx="0"/>
          </p:cNvCxnSpPr>
          <p:nvPr/>
        </p:nvCxnSpPr>
        <p:spPr>
          <a:xfrm flipV="1">
            <a:off x="9013409" y="4697659"/>
            <a:ext cx="0" cy="3784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98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73F7A3-0C96-4B4A-ADF8-53BE64771FF2}"/>
              </a:ext>
            </a:extLst>
          </p:cNvPr>
          <p:cNvSpPr>
            <a:spLocks noGrp="1"/>
          </p:cNvSpPr>
          <p:nvPr>
            <p:ph type="title"/>
          </p:nvPr>
        </p:nvSpPr>
        <p:spPr>
          <a:xfrm>
            <a:off x="269239" y="2084186"/>
            <a:ext cx="9859116" cy="2139688"/>
          </a:xfrm>
        </p:spPr>
        <p:txBody>
          <a:bodyPr/>
          <a:lstStyle/>
          <a:p>
            <a:r>
              <a:rPr lang="en-US"/>
              <a:t>Hands on Lab:  Logic Apps</a:t>
            </a:r>
          </a:p>
        </p:txBody>
      </p:sp>
      <p:sp>
        <p:nvSpPr>
          <p:cNvPr id="6" name="Text Placeholder 5">
            <a:extLst>
              <a:ext uri="{FF2B5EF4-FFF2-40B4-BE49-F238E27FC236}">
                <a16:creationId xmlns:a16="http://schemas.microsoft.com/office/drawing/2014/main" id="{F589F95F-2368-4EFE-B5B4-4B55FCF9D1D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8828919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84BFF8-52C0-4A76-99F7-5DD1DC4EBC31}"/>
              </a:ext>
            </a:extLst>
          </p:cNvPr>
          <p:cNvSpPr>
            <a:spLocks noGrp="1"/>
          </p:cNvSpPr>
          <p:nvPr>
            <p:ph type="body" sz="quarter" idx="10"/>
          </p:nvPr>
        </p:nvSpPr>
        <p:spPr>
          <a:xfrm>
            <a:off x="269303" y="1187645"/>
            <a:ext cx="11655078" cy="4638065"/>
          </a:xfrm>
        </p:spPr>
        <p:txBody>
          <a:bodyPr/>
          <a:lstStyle/>
          <a:p>
            <a:r>
              <a:rPr lang="en-US"/>
              <a:t>Know the Limits of Logic Apps</a:t>
            </a:r>
          </a:p>
          <a:p>
            <a:r>
              <a:rPr lang="en-US"/>
              <a:t>Consider the workflow – high throughput vs long running 	workflow</a:t>
            </a:r>
          </a:p>
          <a:p>
            <a:r>
              <a:rPr lang="en-US"/>
              <a:t>Understand the data structure</a:t>
            </a:r>
          </a:p>
          <a:p>
            <a:r>
              <a:rPr lang="en-US"/>
              <a:t>Leverage concurrency as much as possible</a:t>
            </a:r>
          </a:p>
          <a:p>
            <a:r>
              <a:rPr lang="en-US"/>
              <a:t>Consider side-by-side strategy for testing</a:t>
            </a:r>
          </a:p>
          <a:p>
            <a:r>
              <a:rPr lang="en-US"/>
              <a:t>Logic Apps are ran either at least once or at most once, not only once.</a:t>
            </a:r>
          </a:p>
        </p:txBody>
      </p:sp>
      <p:sp>
        <p:nvSpPr>
          <p:cNvPr id="2" name="Title 1">
            <a:extLst>
              <a:ext uri="{FF2B5EF4-FFF2-40B4-BE49-F238E27FC236}">
                <a16:creationId xmlns:a16="http://schemas.microsoft.com/office/drawing/2014/main" id="{495413AB-737B-4EBA-9C16-9AA33DDD0013}"/>
              </a:ext>
            </a:extLst>
          </p:cNvPr>
          <p:cNvSpPr>
            <a:spLocks noGrp="1"/>
          </p:cNvSpPr>
          <p:nvPr>
            <p:ph type="title"/>
          </p:nvPr>
        </p:nvSpPr>
        <p:spPr/>
        <p:txBody>
          <a:bodyPr/>
          <a:lstStyle/>
          <a:p>
            <a:r>
              <a:rPr lang="en-US"/>
              <a:t>Learnings</a:t>
            </a:r>
          </a:p>
        </p:txBody>
      </p:sp>
    </p:spTree>
    <p:extLst>
      <p:ext uri="{BB962C8B-B14F-4D97-AF65-F5344CB8AC3E}">
        <p14:creationId xmlns:p14="http://schemas.microsoft.com/office/powerpoint/2010/main" val="57009447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84BFF8-52C0-4A76-99F7-5DD1DC4EBC31}"/>
              </a:ext>
            </a:extLst>
          </p:cNvPr>
          <p:cNvSpPr>
            <a:spLocks noGrp="1"/>
          </p:cNvSpPr>
          <p:nvPr>
            <p:ph type="body" sz="quarter" idx="10"/>
          </p:nvPr>
        </p:nvSpPr>
        <p:spPr>
          <a:xfrm>
            <a:off x="269303" y="1187645"/>
            <a:ext cx="11655078" cy="3660489"/>
          </a:xfrm>
        </p:spPr>
        <p:txBody>
          <a:bodyPr/>
          <a:lstStyle/>
          <a:p>
            <a:r>
              <a:rPr lang="en-US"/>
              <a:t>Not a lightweight BizTalk</a:t>
            </a:r>
          </a:p>
          <a:p>
            <a:r>
              <a:rPr lang="en-US"/>
              <a:t>Its not a silver bullet</a:t>
            </a:r>
          </a:p>
          <a:p>
            <a:r>
              <a:rPr lang="en-US"/>
              <a:t>Be aware of the workload (for loops, </a:t>
            </a:r>
            <a:r>
              <a:rPr lang="en-US" err="1"/>
              <a:t>etc</a:t>
            </a:r>
            <a:r>
              <a:rPr lang="en-US"/>
              <a:t>)</a:t>
            </a:r>
          </a:p>
          <a:p>
            <a:r>
              <a:rPr lang="en-US"/>
              <a:t>Management is either in the portal or Visual Studio</a:t>
            </a:r>
          </a:p>
          <a:p>
            <a:r>
              <a:rPr lang="en-US"/>
              <a:t>ALM is defined in VSTS, but has short comings</a:t>
            </a:r>
          </a:p>
          <a:p>
            <a:r>
              <a:rPr lang="en-US"/>
              <a:t>There is not much guidance – but that’s why were here!</a:t>
            </a:r>
          </a:p>
        </p:txBody>
      </p:sp>
      <p:sp>
        <p:nvSpPr>
          <p:cNvPr id="2" name="Title 1">
            <a:extLst>
              <a:ext uri="{FF2B5EF4-FFF2-40B4-BE49-F238E27FC236}">
                <a16:creationId xmlns:a16="http://schemas.microsoft.com/office/drawing/2014/main" id="{495413AB-737B-4EBA-9C16-9AA33DDD0013}"/>
              </a:ext>
            </a:extLst>
          </p:cNvPr>
          <p:cNvSpPr>
            <a:spLocks noGrp="1"/>
          </p:cNvSpPr>
          <p:nvPr>
            <p:ph type="title"/>
          </p:nvPr>
        </p:nvSpPr>
        <p:spPr/>
        <p:txBody>
          <a:bodyPr/>
          <a:lstStyle/>
          <a:p>
            <a:r>
              <a:rPr lang="en-US"/>
              <a:t>Misconceptions and </a:t>
            </a:r>
            <a:r>
              <a:rPr lang="en-US" err="1"/>
              <a:t>Gotchas</a:t>
            </a:r>
            <a:endParaRPr lang="en-US"/>
          </a:p>
        </p:txBody>
      </p:sp>
    </p:spTree>
    <p:extLst>
      <p:ext uri="{BB962C8B-B14F-4D97-AF65-F5344CB8AC3E}">
        <p14:creationId xmlns:p14="http://schemas.microsoft.com/office/powerpoint/2010/main" val="314988049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Messaging Services</a:t>
            </a:r>
          </a:p>
        </p:txBody>
      </p:sp>
      <p:sp>
        <p:nvSpPr>
          <p:cNvPr id="5" name="Rectangle 4"/>
          <p:cNvSpPr/>
          <p:nvPr/>
        </p:nvSpPr>
        <p:spPr bwMode="auto">
          <a:xfrm>
            <a:off x="270067" y="1189812"/>
            <a:ext cx="11654187" cy="5450922"/>
          </a:xfrm>
          <a:prstGeom prst="rect">
            <a:avLst/>
          </a:prstGeom>
          <a:solidFill>
            <a:schemeClr val="bg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09" rIns="0" bIns="43709" numCol="1" rtlCol="0" anchor="ctr" anchorCtr="0" compatLnSpc="1">
            <a:prstTxWarp prst="textNoShape">
              <a:avLst/>
            </a:prstTxWarp>
          </a:bodyPr>
          <a:lstStyle/>
          <a:p>
            <a:pPr algn="ctr" defTabSz="873857" fontAlgn="base">
              <a:spcBef>
                <a:spcPct val="0"/>
              </a:spcBef>
              <a:spcAft>
                <a:spcPct val="0"/>
              </a:spcAft>
              <a:defRPr/>
            </a:pPr>
            <a:endParaRPr lang="en-US" sz="1873" kern="0">
              <a:gradFill>
                <a:gsLst>
                  <a:gs pos="0">
                    <a:srgbClr val="FFFFFF"/>
                  </a:gs>
                  <a:gs pos="100000">
                    <a:srgbClr val="FFFFFF"/>
                  </a:gs>
                </a:gsLst>
                <a:lin ang="5400000" scaled="0"/>
              </a:gradFill>
              <a:latin typeface="Segoe UI"/>
            </a:endParaRPr>
          </a:p>
        </p:txBody>
      </p:sp>
      <p:pic>
        <p:nvPicPr>
          <p:cNvPr id="6" name="Picture 5"/>
          <p:cNvPicPr>
            <a:picLocks noChangeAspect="1"/>
          </p:cNvPicPr>
          <p:nvPr/>
        </p:nvPicPr>
        <p:blipFill>
          <a:blip r:embed="rId3"/>
          <a:stretch>
            <a:fillRect/>
          </a:stretch>
        </p:blipFill>
        <p:spPr>
          <a:xfrm>
            <a:off x="1091673" y="1789147"/>
            <a:ext cx="1839772" cy="1839772"/>
          </a:xfrm>
          <a:prstGeom prst="rect">
            <a:avLst/>
          </a:prstGeom>
          <a:ln>
            <a:noFill/>
          </a:ln>
        </p:spPr>
      </p:pic>
      <p:pic>
        <p:nvPicPr>
          <p:cNvPr id="7" name="Picture 6"/>
          <p:cNvPicPr>
            <a:picLocks noChangeAspect="1"/>
          </p:cNvPicPr>
          <p:nvPr/>
        </p:nvPicPr>
        <p:blipFill rotWithShape="1">
          <a:blip r:embed="rId4"/>
          <a:srcRect l="2769" t="1446" r="6258"/>
          <a:stretch/>
        </p:blipFill>
        <p:spPr>
          <a:xfrm>
            <a:off x="3864717" y="1760814"/>
            <a:ext cx="1783651" cy="1932288"/>
          </a:xfrm>
          <a:prstGeom prst="rect">
            <a:avLst/>
          </a:prstGeom>
        </p:spPr>
      </p:pic>
      <p:pic>
        <p:nvPicPr>
          <p:cNvPr id="8" name="Picture 7"/>
          <p:cNvPicPr>
            <a:picLocks noChangeAspect="1"/>
          </p:cNvPicPr>
          <p:nvPr/>
        </p:nvPicPr>
        <p:blipFill>
          <a:blip r:embed="rId5"/>
          <a:stretch>
            <a:fillRect/>
          </a:stretch>
        </p:blipFill>
        <p:spPr>
          <a:xfrm>
            <a:off x="6673212" y="1791360"/>
            <a:ext cx="1841986" cy="1841986"/>
          </a:xfrm>
          <a:prstGeom prst="rect">
            <a:avLst/>
          </a:prstGeom>
        </p:spPr>
      </p:pic>
      <p:sp>
        <p:nvSpPr>
          <p:cNvPr id="9" name="TextBox 8"/>
          <p:cNvSpPr txBox="1"/>
          <p:nvPr/>
        </p:nvSpPr>
        <p:spPr>
          <a:xfrm>
            <a:off x="942288" y="3877149"/>
            <a:ext cx="2166053" cy="621968"/>
          </a:xfrm>
          <a:prstGeom prst="rect">
            <a:avLst/>
          </a:prstGeom>
          <a:noFill/>
        </p:spPr>
        <p:txBody>
          <a:bodyPr wrap="square" lIns="179259" tIns="143407" rIns="179259" bIns="143407" rtlCol="0">
            <a:spAutoFit/>
          </a:bodyPr>
          <a:lstStyle/>
          <a:p>
            <a:pPr algn="ctr" defTabSz="896214">
              <a:lnSpc>
                <a:spcPct val="90000"/>
              </a:lnSpc>
              <a:spcAft>
                <a:spcPts val="588"/>
              </a:spcAft>
              <a:defRPr/>
            </a:pPr>
            <a:r>
              <a:rPr lang="en-US" sz="2353" kern="0">
                <a:solidFill>
                  <a:srgbClr val="F8F8F8"/>
                </a:solidFill>
                <a:latin typeface="Segoe UI"/>
              </a:rPr>
              <a:t>Service Bus</a:t>
            </a:r>
          </a:p>
        </p:txBody>
      </p:sp>
      <p:sp>
        <p:nvSpPr>
          <p:cNvPr id="10" name="TextBox 9"/>
          <p:cNvSpPr txBox="1"/>
          <p:nvPr/>
        </p:nvSpPr>
        <p:spPr>
          <a:xfrm>
            <a:off x="3838484" y="3867320"/>
            <a:ext cx="1888608" cy="621968"/>
          </a:xfrm>
          <a:prstGeom prst="rect">
            <a:avLst/>
          </a:prstGeom>
          <a:noFill/>
        </p:spPr>
        <p:txBody>
          <a:bodyPr wrap="square" lIns="179259" tIns="143407" rIns="179259" bIns="143407" rtlCol="0">
            <a:spAutoFit/>
          </a:bodyPr>
          <a:lstStyle/>
          <a:p>
            <a:pPr algn="ctr" defTabSz="896214">
              <a:lnSpc>
                <a:spcPct val="90000"/>
              </a:lnSpc>
              <a:spcAft>
                <a:spcPts val="588"/>
              </a:spcAft>
              <a:defRPr/>
            </a:pPr>
            <a:r>
              <a:rPr lang="en-US" sz="2353" kern="0">
                <a:solidFill>
                  <a:srgbClr val="F8F8F8"/>
                </a:solidFill>
                <a:latin typeface="Segoe UI"/>
              </a:rPr>
              <a:t>Event Hubs</a:t>
            </a:r>
          </a:p>
        </p:txBody>
      </p:sp>
      <p:sp>
        <p:nvSpPr>
          <p:cNvPr id="11" name="TextBox 10"/>
          <p:cNvSpPr txBox="1"/>
          <p:nvPr/>
        </p:nvSpPr>
        <p:spPr>
          <a:xfrm>
            <a:off x="6649900" y="3867320"/>
            <a:ext cx="1888608" cy="621968"/>
          </a:xfrm>
          <a:prstGeom prst="rect">
            <a:avLst/>
          </a:prstGeom>
          <a:noFill/>
        </p:spPr>
        <p:txBody>
          <a:bodyPr wrap="square" lIns="179259" tIns="143407" rIns="179259" bIns="143407" rtlCol="0">
            <a:spAutoFit/>
          </a:bodyPr>
          <a:lstStyle/>
          <a:p>
            <a:pPr algn="ctr" defTabSz="896214">
              <a:lnSpc>
                <a:spcPct val="90000"/>
              </a:lnSpc>
              <a:spcAft>
                <a:spcPts val="588"/>
              </a:spcAft>
              <a:defRPr/>
            </a:pPr>
            <a:r>
              <a:rPr lang="en-US" sz="2353" kern="0">
                <a:solidFill>
                  <a:srgbClr val="F8F8F8"/>
                </a:solidFill>
                <a:latin typeface="Segoe UI"/>
              </a:rPr>
              <a:t>Relay</a:t>
            </a:r>
          </a:p>
        </p:txBody>
      </p:sp>
      <p:sp>
        <p:nvSpPr>
          <p:cNvPr id="12" name="TextBox 11"/>
          <p:cNvSpPr txBox="1"/>
          <p:nvPr/>
        </p:nvSpPr>
        <p:spPr>
          <a:xfrm>
            <a:off x="3413444" y="4492583"/>
            <a:ext cx="2727346" cy="744971"/>
          </a:xfrm>
          <a:prstGeom prst="rect">
            <a:avLst/>
          </a:prstGeom>
          <a:noFill/>
        </p:spPr>
        <p:txBody>
          <a:bodyPr wrap="square" lIns="179259" tIns="143407" rIns="179259" bIns="143407" rtlCol="0">
            <a:spAutoFit/>
          </a:bodyPr>
          <a:lstStyle/>
          <a:p>
            <a:pPr algn="ctr" defTabSz="896214">
              <a:lnSpc>
                <a:spcPct val="90000"/>
              </a:lnSpc>
              <a:spcAft>
                <a:spcPts val="588"/>
              </a:spcAft>
              <a:defRPr/>
            </a:pPr>
            <a:r>
              <a:rPr lang="en-US" sz="1567" kern="0">
                <a:solidFill>
                  <a:srgbClr val="F8F8F8"/>
                </a:solidFill>
                <a:latin typeface="Segoe UI"/>
              </a:rPr>
              <a:t>Distributed data streaming</a:t>
            </a:r>
          </a:p>
          <a:p>
            <a:pPr defTabSz="896214">
              <a:lnSpc>
                <a:spcPct val="90000"/>
              </a:lnSpc>
              <a:spcAft>
                <a:spcPts val="588"/>
              </a:spcAft>
              <a:defRPr/>
            </a:pPr>
            <a:endParaRPr lang="en-US" sz="1175" kern="0" err="1">
              <a:solidFill>
                <a:srgbClr val="F8F8F8"/>
              </a:solidFill>
              <a:latin typeface="Segoe UI"/>
            </a:endParaRPr>
          </a:p>
        </p:txBody>
      </p:sp>
      <p:sp>
        <p:nvSpPr>
          <p:cNvPr id="13" name="TextBox 12"/>
          <p:cNvSpPr txBox="1"/>
          <p:nvPr/>
        </p:nvSpPr>
        <p:spPr>
          <a:xfrm>
            <a:off x="647886" y="4470282"/>
            <a:ext cx="2727346" cy="732495"/>
          </a:xfrm>
          <a:prstGeom prst="rect">
            <a:avLst/>
          </a:prstGeom>
          <a:noFill/>
        </p:spPr>
        <p:txBody>
          <a:bodyPr wrap="square" lIns="179259" tIns="143407" rIns="179259" bIns="143407" rtlCol="0">
            <a:spAutoFit/>
          </a:bodyPr>
          <a:lstStyle/>
          <a:p>
            <a:pPr algn="ctr" defTabSz="896214">
              <a:lnSpc>
                <a:spcPct val="90000"/>
              </a:lnSpc>
              <a:spcAft>
                <a:spcPts val="588"/>
              </a:spcAft>
              <a:defRPr/>
            </a:pPr>
            <a:r>
              <a:rPr lang="en-US" sz="1567" kern="0">
                <a:solidFill>
                  <a:srgbClr val="F8F8F8"/>
                </a:solidFill>
                <a:latin typeface="Segoe UI"/>
              </a:rPr>
              <a:t>Asynchronous enterprise messaging </a:t>
            </a:r>
          </a:p>
        </p:txBody>
      </p:sp>
      <p:sp>
        <p:nvSpPr>
          <p:cNvPr id="14" name="TextBox 13"/>
          <p:cNvSpPr txBox="1"/>
          <p:nvPr/>
        </p:nvSpPr>
        <p:spPr>
          <a:xfrm>
            <a:off x="6230531" y="4492584"/>
            <a:ext cx="2727346" cy="1196915"/>
          </a:xfrm>
          <a:prstGeom prst="rect">
            <a:avLst/>
          </a:prstGeom>
          <a:noFill/>
        </p:spPr>
        <p:txBody>
          <a:bodyPr wrap="square" lIns="179259" tIns="143407" rIns="179259" bIns="143407" rtlCol="0">
            <a:spAutoFit/>
          </a:bodyPr>
          <a:lstStyle/>
          <a:p>
            <a:pPr algn="ctr" defTabSz="896214">
              <a:lnSpc>
                <a:spcPct val="90000"/>
              </a:lnSpc>
              <a:spcAft>
                <a:spcPts val="588"/>
              </a:spcAft>
              <a:defRPr/>
            </a:pPr>
            <a:r>
              <a:rPr lang="en-US" sz="1567" kern="0">
                <a:solidFill>
                  <a:srgbClr val="F8F8F8"/>
                </a:solidFill>
                <a:latin typeface="Segoe UI"/>
              </a:rPr>
              <a:t>Secure two way communication without changes to your network</a:t>
            </a:r>
          </a:p>
          <a:p>
            <a:pPr defTabSz="896214">
              <a:lnSpc>
                <a:spcPct val="90000"/>
              </a:lnSpc>
              <a:spcAft>
                <a:spcPts val="588"/>
              </a:spcAft>
              <a:defRPr/>
            </a:pPr>
            <a:endParaRPr lang="en-US" sz="1175" kern="0" err="1">
              <a:solidFill>
                <a:srgbClr val="F8F8F8"/>
              </a:solidFill>
              <a:latin typeface="Segoe UI"/>
            </a:endParaRPr>
          </a:p>
        </p:txBody>
      </p:sp>
      <p:pic>
        <p:nvPicPr>
          <p:cNvPr id="17" name="Picture 16">
            <a:extLst>
              <a:ext uri="{FF2B5EF4-FFF2-40B4-BE49-F238E27FC236}">
                <a16:creationId xmlns:a16="http://schemas.microsoft.com/office/drawing/2014/main" id="{00067919-F615-4DB7-8EC6-30595B096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9366" y="1706985"/>
            <a:ext cx="2018243" cy="2018243"/>
          </a:xfrm>
          <a:prstGeom prst="rect">
            <a:avLst/>
          </a:prstGeom>
        </p:spPr>
      </p:pic>
      <p:sp>
        <p:nvSpPr>
          <p:cNvPr id="18" name="TextBox 17">
            <a:extLst>
              <a:ext uri="{FF2B5EF4-FFF2-40B4-BE49-F238E27FC236}">
                <a16:creationId xmlns:a16="http://schemas.microsoft.com/office/drawing/2014/main" id="{F93B3D15-6B29-4838-8A15-D8CEDBDD4AC3}"/>
              </a:ext>
            </a:extLst>
          </p:cNvPr>
          <p:cNvSpPr txBox="1"/>
          <p:nvPr/>
        </p:nvSpPr>
        <p:spPr>
          <a:xfrm>
            <a:off x="9425133" y="3866876"/>
            <a:ext cx="1888608" cy="621968"/>
          </a:xfrm>
          <a:prstGeom prst="rect">
            <a:avLst/>
          </a:prstGeom>
          <a:noFill/>
        </p:spPr>
        <p:txBody>
          <a:bodyPr wrap="square" lIns="179259" tIns="143407" rIns="179259" bIns="143407" rtlCol="0">
            <a:spAutoFit/>
          </a:bodyPr>
          <a:lstStyle/>
          <a:p>
            <a:pPr algn="ctr" defTabSz="896214">
              <a:lnSpc>
                <a:spcPct val="90000"/>
              </a:lnSpc>
              <a:spcAft>
                <a:spcPts val="588"/>
              </a:spcAft>
              <a:defRPr/>
            </a:pPr>
            <a:r>
              <a:rPr lang="en-US" sz="2353" kern="0">
                <a:solidFill>
                  <a:srgbClr val="F8F8F8"/>
                </a:solidFill>
                <a:latin typeface="Segoe UI"/>
              </a:rPr>
              <a:t>Event Grid</a:t>
            </a:r>
          </a:p>
        </p:txBody>
      </p:sp>
      <p:sp>
        <p:nvSpPr>
          <p:cNvPr id="19" name="TextBox 18">
            <a:extLst>
              <a:ext uri="{FF2B5EF4-FFF2-40B4-BE49-F238E27FC236}">
                <a16:creationId xmlns:a16="http://schemas.microsoft.com/office/drawing/2014/main" id="{665529ED-81BE-4323-A62F-66F2F48851CD}"/>
              </a:ext>
            </a:extLst>
          </p:cNvPr>
          <p:cNvSpPr txBox="1"/>
          <p:nvPr/>
        </p:nvSpPr>
        <p:spPr>
          <a:xfrm>
            <a:off x="9000093" y="4492139"/>
            <a:ext cx="2727346" cy="975476"/>
          </a:xfrm>
          <a:prstGeom prst="rect">
            <a:avLst/>
          </a:prstGeom>
          <a:noFill/>
        </p:spPr>
        <p:txBody>
          <a:bodyPr wrap="square" lIns="179259" tIns="143407" rIns="179259" bIns="143407" rtlCol="0">
            <a:spAutoFit/>
          </a:bodyPr>
          <a:lstStyle/>
          <a:p>
            <a:pPr algn="ctr" defTabSz="896214">
              <a:lnSpc>
                <a:spcPct val="90000"/>
              </a:lnSpc>
              <a:spcAft>
                <a:spcPts val="588"/>
              </a:spcAft>
              <a:defRPr/>
            </a:pPr>
            <a:r>
              <a:rPr lang="en-US" sz="1567" kern="0">
                <a:solidFill>
                  <a:srgbClr val="F8F8F8"/>
                </a:solidFill>
                <a:latin typeface="Segoe UI"/>
              </a:rPr>
              <a:t>Cross cloud reactive </a:t>
            </a:r>
            <a:r>
              <a:rPr lang="en-US" sz="1567" kern="0" err="1">
                <a:solidFill>
                  <a:srgbClr val="F8F8F8"/>
                </a:solidFill>
                <a:latin typeface="Segoe UI"/>
              </a:rPr>
              <a:t>eventing</a:t>
            </a:r>
            <a:endParaRPr lang="en-US" sz="1567" kern="0">
              <a:solidFill>
                <a:srgbClr val="F8F8F8"/>
              </a:solidFill>
              <a:latin typeface="Segoe UI"/>
            </a:endParaRPr>
          </a:p>
          <a:p>
            <a:pPr defTabSz="896214">
              <a:lnSpc>
                <a:spcPct val="90000"/>
              </a:lnSpc>
              <a:spcAft>
                <a:spcPts val="588"/>
              </a:spcAft>
              <a:defRPr/>
            </a:pPr>
            <a:endParaRPr lang="en-US" sz="1175" kern="0">
              <a:solidFill>
                <a:srgbClr val="F8F8F8"/>
              </a:solidFill>
              <a:latin typeface="Segoe UI"/>
            </a:endParaRPr>
          </a:p>
        </p:txBody>
      </p:sp>
    </p:spTree>
    <p:extLst>
      <p:ext uri="{BB962C8B-B14F-4D97-AF65-F5344CB8AC3E}">
        <p14:creationId xmlns:p14="http://schemas.microsoft.com/office/powerpoint/2010/main" val="25087212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P spid="11" grpId="0"/>
      <p:bldP spid="12" grpId="0"/>
      <p:bldP spid="13" grpId="0"/>
      <p:bldP spid="14" grpId="0"/>
      <p:bldP spid="18" grpId="0"/>
      <p:bldP spid="19"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60" name="TextBox 59">
            <a:extLst>
              <a:ext uri="{FF2B5EF4-FFF2-40B4-BE49-F238E27FC236}">
                <a16:creationId xmlns:a16="http://schemas.microsoft.com/office/drawing/2014/main" id="{AAB1B677-9285-4576-94D6-1B9809CC2210}"/>
              </a:ext>
            </a:extLst>
          </p:cNvPr>
          <p:cNvSpPr txBox="1"/>
          <p:nvPr/>
        </p:nvSpPr>
        <p:spPr>
          <a:xfrm>
            <a:off x="3054718" y="294899"/>
            <a:ext cx="3225079" cy="633625"/>
          </a:xfrm>
          <a:prstGeom prst="rect">
            <a:avLst/>
          </a:prstGeom>
          <a:noFill/>
        </p:spPr>
        <p:txBody>
          <a:bodyPr wrap="square" rtlCol="0" anchor="ctr" anchorCtr="0">
            <a:spAutoFit/>
          </a:bodyPr>
          <a:lstStyle/>
          <a:p>
            <a:pPr defTabSz="914228">
              <a:lnSpc>
                <a:spcPct val="90000"/>
              </a:lnSpc>
              <a:defRPr/>
            </a:pP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Modern computing </a:t>
            </a:r>
            <a:b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b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is all about events</a:t>
            </a:r>
          </a:p>
        </p:txBody>
      </p:sp>
    </p:spTree>
    <p:extLst>
      <p:ext uri="{BB962C8B-B14F-4D97-AF65-F5344CB8AC3E}">
        <p14:creationId xmlns:p14="http://schemas.microsoft.com/office/powerpoint/2010/main" val="2612928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80"/>
                                        </p:tgtEl>
                                        <p:attrNameLst>
                                          <p:attrName>style.visibility</p:attrName>
                                        </p:attrNameLst>
                                      </p:cBhvr>
                                      <p:to>
                                        <p:strVal val="visible"/>
                                      </p:to>
                                    </p:set>
                                    <p:animEffect transition="in" filter="wipe(up)">
                                      <p:cBhvr>
                                        <p:cTn id="7" dur="800"/>
                                        <p:tgtEl>
                                          <p:spTgt spid="480"/>
                                        </p:tgtEl>
                                      </p:cBhvr>
                                    </p:animEffect>
                                  </p:childTnLst>
                                </p:cTn>
                              </p:par>
                              <p:par>
                                <p:cTn id="8" presetID="22" presetClass="entr" presetSubtype="4" fill="hold" nodeType="withEffect">
                                  <p:stCondLst>
                                    <p:cond delay="50"/>
                                  </p:stCondLst>
                                  <p:childTnLst>
                                    <p:set>
                                      <p:cBhvr>
                                        <p:cTn id="9" dur="1" fill="hold">
                                          <p:stCondLst>
                                            <p:cond delay="0"/>
                                          </p:stCondLst>
                                        </p:cTn>
                                        <p:tgtEl>
                                          <p:spTgt spid="476"/>
                                        </p:tgtEl>
                                        <p:attrNameLst>
                                          <p:attrName>style.visibility</p:attrName>
                                        </p:attrNameLst>
                                      </p:cBhvr>
                                      <p:to>
                                        <p:strVal val="visible"/>
                                      </p:to>
                                    </p:set>
                                    <p:animEffect transition="in" filter="wipe(down)">
                                      <p:cBhvr>
                                        <p:cTn id="10" dur="800"/>
                                        <p:tgtEl>
                                          <p:spTgt spid="476"/>
                                        </p:tgtEl>
                                      </p:cBhvr>
                                    </p:animEffect>
                                  </p:childTnLst>
                                </p:cTn>
                              </p:par>
                              <p:par>
                                <p:cTn id="11" presetID="22" presetClass="entr" presetSubtype="1" fill="hold" nodeType="withEffect">
                                  <p:stCondLst>
                                    <p:cond delay="100"/>
                                  </p:stCondLst>
                                  <p:childTnLst>
                                    <p:set>
                                      <p:cBhvr>
                                        <p:cTn id="12" dur="1" fill="hold">
                                          <p:stCondLst>
                                            <p:cond delay="0"/>
                                          </p:stCondLst>
                                        </p:cTn>
                                        <p:tgtEl>
                                          <p:spTgt spid="463"/>
                                        </p:tgtEl>
                                        <p:attrNameLst>
                                          <p:attrName>style.visibility</p:attrName>
                                        </p:attrNameLst>
                                      </p:cBhvr>
                                      <p:to>
                                        <p:strVal val="visible"/>
                                      </p:to>
                                    </p:set>
                                    <p:animEffect transition="in" filter="wipe(up)">
                                      <p:cBhvr>
                                        <p:cTn id="13" dur="800"/>
                                        <p:tgtEl>
                                          <p:spTgt spid="463"/>
                                        </p:tgtEl>
                                      </p:cBhvr>
                                    </p:animEffect>
                                  </p:childTnLst>
                                </p:cTn>
                              </p:par>
                              <p:par>
                                <p:cTn id="14" presetID="1" presetClass="entr" presetSubtype="0" fill="hold" nodeType="withEffect">
                                  <p:stCondLst>
                                    <p:cond delay="100"/>
                                  </p:stCondLst>
                                  <p:childTnLst>
                                    <p:set>
                                      <p:cBhvr>
                                        <p:cTn id="15" dur="1" fill="hold">
                                          <p:stCondLst>
                                            <p:cond delay="499"/>
                                          </p:stCondLst>
                                        </p:cTn>
                                        <p:tgtEl>
                                          <p:spTgt spid="528"/>
                                        </p:tgtEl>
                                        <p:attrNameLst>
                                          <p:attrName>style.visibility</p:attrName>
                                        </p:attrNameLst>
                                      </p:cBhvr>
                                      <p:to>
                                        <p:strVal val="visible"/>
                                      </p:to>
                                    </p:set>
                                  </p:childTnLst>
                                </p:cTn>
                              </p:par>
                              <p:par>
                                <p:cTn id="16" presetID="6" presetClass="emph" presetSubtype="0" accel="100000" autoRev="1" fill="hold" nodeType="withEffect">
                                  <p:stCondLst>
                                    <p:cond delay="100"/>
                                  </p:stCondLst>
                                  <p:childTnLst>
                                    <p:animScale>
                                      <p:cBhvr>
                                        <p:cTn id="17" dur="500" fill="hold"/>
                                        <p:tgtEl>
                                          <p:spTgt spid="528"/>
                                        </p:tgtEl>
                                      </p:cBhvr>
                                      <p:by x="0" y="0"/>
                                    </p:animScale>
                                  </p:childTnLst>
                                </p:cTn>
                              </p:par>
                              <p:par>
                                <p:cTn id="18" presetID="2" presetClass="entr" presetSubtype="8" decel="100000" fill="hold" nodeType="withEffect">
                                  <p:stCondLst>
                                    <p:cond delay="600"/>
                                  </p:stCondLst>
                                  <p:childTnLst>
                                    <p:set>
                                      <p:cBhvr>
                                        <p:cTn id="19" dur="1" fill="hold">
                                          <p:stCondLst>
                                            <p:cond delay="0"/>
                                          </p:stCondLst>
                                        </p:cTn>
                                        <p:tgtEl>
                                          <p:spTgt spid="528"/>
                                        </p:tgtEl>
                                        <p:attrNameLst>
                                          <p:attrName>style.visibility</p:attrName>
                                        </p:attrNameLst>
                                      </p:cBhvr>
                                      <p:to>
                                        <p:strVal val="visible"/>
                                      </p:to>
                                    </p:set>
                                    <p:anim calcmode="lin" valueType="num">
                                      <p:cBhvr additive="base">
                                        <p:cTn id="20" dur="500" fill="hold"/>
                                        <p:tgtEl>
                                          <p:spTgt spid="528"/>
                                        </p:tgtEl>
                                        <p:attrNameLst>
                                          <p:attrName>ppt_x</p:attrName>
                                        </p:attrNameLst>
                                      </p:cBhvr>
                                      <p:tavLst>
                                        <p:tav tm="0">
                                          <p:val>
                                            <p:strVal val="0-#ppt_w/2"/>
                                          </p:val>
                                        </p:tav>
                                        <p:tav tm="100000">
                                          <p:val>
                                            <p:strVal val="#ppt_x"/>
                                          </p:val>
                                        </p:tav>
                                      </p:tavLst>
                                    </p:anim>
                                    <p:anim calcmode="lin" valueType="num">
                                      <p:cBhvr additive="base">
                                        <p:cTn id="21" dur="500" fill="hold"/>
                                        <p:tgtEl>
                                          <p:spTgt spid="528"/>
                                        </p:tgtEl>
                                        <p:attrNameLst>
                                          <p:attrName>ppt_y</p:attrName>
                                        </p:attrNameLst>
                                      </p:cBhvr>
                                      <p:tavLst>
                                        <p:tav tm="0">
                                          <p:val>
                                            <p:strVal val="#ppt_y"/>
                                          </p:val>
                                        </p:tav>
                                        <p:tav tm="100000">
                                          <p:val>
                                            <p:strVal val="#ppt_y"/>
                                          </p:val>
                                        </p:tav>
                                      </p:tavLst>
                                    </p:anim>
                                  </p:childTnLst>
                                </p:cTn>
                              </p:par>
                              <p:par>
                                <p:cTn id="22" presetID="22" presetClass="entr" presetSubtype="4" fill="hold" nodeType="withEffect">
                                  <p:stCondLst>
                                    <p:cond delay="150"/>
                                  </p:stCondLst>
                                  <p:childTnLst>
                                    <p:set>
                                      <p:cBhvr>
                                        <p:cTn id="23" dur="1" fill="hold">
                                          <p:stCondLst>
                                            <p:cond delay="0"/>
                                          </p:stCondLst>
                                        </p:cTn>
                                        <p:tgtEl>
                                          <p:spTgt spid="465"/>
                                        </p:tgtEl>
                                        <p:attrNameLst>
                                          <p:attrName>style.visibility</p:attrName>
                                        </p:attrNameLst>
                                      </p:cBhvr>
                                      <p:to>
                                        <p:strVal val="visible"/>
                                      </p:to>
                                    </p:set>
                                    <p:animEffect transition="in" filter="wipe(down)">
                                      <p:cBhvr>
                                        <p:cTn id="24" dur="800"/>
                                        <p:tgtEl>
                                          <p:spTgt spid="465"/>
                                        </p:tgtEl>
                                      </p:cBhvr>
                                    </p:animEffect>
                                  </p:childTnLst>
                                </p:cTn>
                              </p:par>
                              <p:par>
                                <p:cTn id="25" presetID="1" presetClass="entr" presetSubtype="0" fill="hold" nodeType="withEffect">
                                  <p:stCondLst>
                                    <p:cond delay="150"/>
                                  </p:stCondLst>
                                  <p:childTnLst>
                                    <p:set>
                                      <p:cBhvr>
                                        <p:cTn id="26" dur="1" fill="hold">
                                          <p:stCondLst>
                                            <p:cond delay="499"/>
                                          </p:stCondLst>
                                        </p:cTn>
                                        <p:tgtEl>
                                          <p:spTgt spid="522"/>
                                        </p:tgtEl>
                                        <p:attrNameLst>
                                          <p:attrName>style.visibility</p:attrName>
                                        </p:attrNameLst>
                                      </p:cBhvr>
                                      <p:to>
                                        <p:strVal val="visible"/>
                                      </p:to>
                                    </p:set>
                                  </p:childTnLst>
                                </p:cTn>
                              </p:par>
                              <p:par>
                                <p:cTn id="27" presetID="6" presetClass="emph" presetSubtype="0" accel="100000" autoRev="1" fill="hold" nodeType="withEffect">
                                  <p:stCondLst>
                                    <p:cond delay="150"/>
                                  </p:stCondLst>
                                  <p:childTnLst>
                                    <p:animScale>
                                      <p:cBhvr>
                                        <p:cTn id="28" dur="500" fill="hold"/>
                                        <p:tgtEl>
                                          <p:spTgt spid="522"/>
                                        </p:tgtEl>
                                      </p:cBhvr>
                                      <p:by x="0" y="0"/>
                                    </p:animScale>
                                  </p:childTnLst>
                                </p:cTn>
                              </p:par>
                              <p:par>
                                <p:cTn id="29" presetID="2" presetClass="entr" presetSubtype="1" decel="100000" fill="hold" nodeType="withEffect">
                                  <p:stCondLst>
                                    <p:cond delay="650"/>
                                  </p:stCondLst>
                                  <p:childTnLst>
                                    <p:set>
                                      <p:cBhvr>
                                        <p:cTn id="30" dur="1" fill="hold">
                                          <p:stCondLst>
                                            <p:cond delay="0"/>
                                          </p:stCondLst>
                                        </p:cTn>
                                        <p:tgtEl>
                                          <p:spTgt spid="522"/>
                                        </p:tgtEl>
                                        <p:attrNameLst>
                                          <p:attrName>style.visibility</p:attrName>
                                        </p:attrNameLst>
                                      </p:cBhvr>
                                      <p:to>
                                        <p:strVal val="visible"/>
                                      </p:to>
                                    </p:set>
                                    <p:anim calcmode="lin" valueType="num">
                                      <p:cBhvr additive="base">
                                        <p:cTn id="31" dur="500" fill="hold"/>
                                        <p:tgtEl>
                                          <p:spTgt spid="522"/>
                                        </p:tgtEl>
                                        <p:attrNameLst>
                                          <p:attrName>ppt_x</p:attrName>
                                        </p:attrNameLst>
                                      </p:cBhvr>
                                      <p:tavLst>
                                        <p:tav tm="0">
                                          <p:val>
                                            <p:strVal val="#ppt_x"/>
                                          </p:val>
                                        </p:tav>
                                        <p:tav tm="100000">
                                          <p:val>
                                            <p:strVal val="#ppt_x"/>
                                          </p:val>
                                        </p:tav>
                                      </p:tavLst>
                                    </p:anim>
                                    <p:anim calcmode="lin" valueType="num">
                                      <p:cBhvr additive="base">
                                        <p:cTn id="32" dur="500" fill="hold"/>
                                        <p:tgtEl>
                                          <p:spTgt spid="522"/>
                                        </p:tgtEl>
                                        <p:attrNameLst>
                                          <p:attrName>ppt_y</p:attrName>
                                        </p:attrNameLst>
                                      </p:cBhvr>
                                      <p:tavLst>
                                        <p:tav tm="0">
                                          <p:val>
                                            <p:strVal val="0-#ppt_h/2"/>
                                          </p:val>
                                        </p:tav>
                                        <p:tav tm="100000">
                                          <p:val>
                                            <p:strVal val="#ppt_y"/>
                                          </p:val>
                                        </p:tav>
                                      </p:tavLst>
                                    </p:anim>
                                  </p:childTnLst>
                                </p:cTn>
                              </p:par>
                              <p:par>
                                <p:cTn id="33" presetID="22" presetClass="entr" presetSubtype="4" fill="hold" nodeType="withEffect">
                                  <p:stCondLst>
                                    <p:cond delay="200"/>
                                  </p:stCondLst>
                                  <p:childTnLst>
                                    <p:set>
                                      <p:cBhvr>
                                        <p:cTn id="34" dur="1" fill="hold">
                                          <p:stCondLst>
                                            <p:cond delay="0"/>
                                          </p:stCondLst>
                                        </p:cTn>
                                        <p:tgtEl>
                                          <p:spTgt spid="435"/>
                                        </p:tgtEl>
                                        <p:attrNameLst>
                                          <p:attrName>style.visibility</p:attrName>
                                        </p:attrNameLst>
                                      </p:cBhvr>
                                      <p:to>
                                        <p:strVal val="visible"/>
                                      </p:to>
                                    </p:set>
                                    <p:animEffect transition="in" filter="wipe(down)">
                                      <p:cBhvr>
                                        <p:cTn id="35" dur="800"/>
                                        <p:tgtEl>
                                          <p:spTgt spid="435"/>
                                        </p:tgtEl>
                                      </p:cBhvr>
                                    </p:animEffect>
                                  </p:childTnLst>
                                </p:cTn>
                              </p:par>
                              <p:par>
                                <p:cTn id="36" presetID="1" presetClass="entr" presetSubtype="0" fill="hold" nodeType="withEffect">
                                  <p:stCondLst>
                                    <p:cond delay="200"/>
                                  </p:stCondLst>
                                  <p:childTnLst>
                                    <p:set>
                                      <p:cBhvr>
                                        <p:cTn id="37" dur="1" fill="hold">
                                          <p:stCondLst>
                                            <p:cond delay="499"/>
                                          </p:stCondLst>
                                        </p:cTn>
                                        <p:tgtEl>
                                          <p:spTgt spid="514"/>
                                        </p:tgtEl>
                                        <p:attrNameLst>
                                          <p:attrName>style.visibility</p:attrName>
                                        </p:attrNameLst>
                                      </p:cBhvr>
                                      <p:to>
                                        <p:strVal val="visible"/>
                                      </p:to>
                                    </p:set>
                                  </p:childTnLst>
                                </p:cTn>
                              </p:par>
                              <p:par>
                                <p:cTn id="38" presetID="6" presetClass="emph" presetSubtype="0" accel="100000" autoRev="1" fill="hold" nodeType="withEffect">
                                  <p:stCondLst>
                                    <p:cond delay="200"/>
                                  </p:stCondLst>
                                  <p:childTnLst>
                                    <p:animScale>
                                      <p:cBhvr>
                                        <p:cTn id="39" dur="500" fill="hold"/>
                                        <p:tgtEl>
                                          <p:spTgt spid="514"/>
                                        </p:tgtEl>
                                      </p:cBhvr>
                                      <p:by x="0" y="0"/>
                                    </p:animScale>
                                  </p:childTnLst>
                                </p:cTn>
                              </p:par>
                              <p:par>
                                <p:cTn id="40" presetID="2" presetClass="entr" presetSubtype="4" decel="100000" fill="hold" nodeType="withEffect">
                                  <p:stCondLst>
                                    <p:cond delay="700"/>
                                  </p:stCondLst>
                                  <p:childTnLst>
                                    <p:set>
                                      <p:cBhvr>
                                        <p:cTn id="41" dur="1" fill="hold">
                                          <p:stCondLst>
                                            <p:cond delay="0"/>
                                          </p:stCondLst>
                                        </p:cTn>
                                        <p:tgtEl>
                                          <p:spTgt spid="514"/>
                                        </p:tgtEl>
                                        <p:attrNameLst>
                                          <p:attrName>style.visibility</p:attrName>
                                        </p:attrNameLst>
                                      </p:cBhvr>
                                      <p:to>
                                        <p:strVal val="visible"/>
                                      </p:to>
                                    </p:set>
                                    <p:anim calcmode="lin" valueType="num">
                                      <p:cBhvr additive="base">
                                        <p:cTn id="42" dur="700" fill="hold"/>
                                        <p:tgtEl>
                                          <p:spTgt spid="514"/>
                                        </p:tgtEl>
                                        <p:attrNameLst>
                                          <p:attrName>ppt_x</p:attrName>
                                        </p:attrNameLst>
                                      </p:cBhvr>
                                      <p:tavLst>
                                        <p:tav tm="0">
                                          <p:val>
                                            <p:strVal val="#ppt_x"/>
                                          </p:val>
                                        </p:tav>
                                        <p:tav tm="100000">
                                          <p:val>
                                            <p:strVal val="#ppt_x"/>
                                          </p:val>
                                        </p:tav>
                                      </p:tavLst>
                                    </p:anim>
                                    <p:anim calcmode="lin" valueType="num">
                                      <p:cBhvr additive="base">
                                        <p:cTn id="43" dur="700" fill="hold"/>
                                        <p:tgtEl>
                                          <p:spTgt spid="514"/>
                                        </p:tgtEl>
                                        <p:attrNameLst>
                                          <p:attrName>ppt_y</p:attrName>
                                        </p:attrNameLst>
                                      </p:cBhvr>
                                      <p:tavLst>
                                        <p:tav tm="0">
                                          <p:val>
                                            <p:strVal val="1+#ppt_h/2"/>
                                          </p:val>
                                        </p:tav>
                                        <p:tav tm="100000">
                                          <p:val>
                                            <p:strVal val="#ppt_y"/>
                                          </p:val>
                                        </p:tav>
                                      </p:tavLst>
                                    </p:anim>
                                  </p:childTnLst>
                                </p:cTn>
                              </p:par>
                              <p:par>
                                <p:cTn id="44" presetID="22" presetClass="entr" presetSubtype="2" fill="hold" nodeType="withEffect">
                                  <p:stCondLst>
                                    <p:cond delay="250"/>
                                  </p:stCondLst>
                                  <p:childTnLst>
                                    <p:set>
                                      <p:cBhvr>
                                        <p:cTn id="45" dur="1" fill="hold">
                                          <p:stCondLst>
                                            <p:cond delay="0"/>
                                          </p:stCondLst>
                                        </p:cTn>
                                        <p:tgtEl>
                                          <p:spTgt spid="439"/>
                                        </p:tgtEl>
                                        <p:attrNameLst>
                                          <p:attrName>style.visibility</p:attrName>
                                        </p:attrNameLst>
                                      </p:cBhvr>
                                      <p:to>
                                        <p:strVal val="visible"/>
                                      </p:to>
                                    </p:set>
                                    <p:animEffect transition="in" filter="wipe(right)">
                                      <p:cBhvr>
                                        <p:cTn id="46" dur="800"/>
                                        <p:tgtEl>
                                          <p:spTgt spid="439"/>
                                        </p:tgtEl>
                                      </p:cBhvr>
                                    </p:animEffect>
                                  </p:childTnLst>
                                </p:cTn>
                              </p:par>
                              <p:par>
                                <p:cTn id="47" presetID="22" presetClass="entr" presetSubtype="4" fill="hold" nodeType="withEffect">
                                  <p:stCondLst>
                                    <p:cond delay="300"/>
                                  </p:stCondLst>
                                  <p:childTnLst>
                                    <p:set>
                                      <p:cBhvr>
                                        <p:cTn id="48" dur="1" fill="hold">
                                          <p:stCondLst>
                                            <p:cond delay="0"/>
                                          </p:stCondLst>
                                        </p:cTn>
                                        <p:tgtEl>
                                          <p:spTgt spid="441"/>
                                        </p:tgtEl>
                                        <p:attrNameLst>
                                          <p:attrName>style.visibility</p:attrName>
                                        </p:attrNameLst>
                                      </p:cBhvr>
                                      <p:to>
                                        <p:strVal val="visible"/>
                                      </p:to>
                                    </p:set>
                                    <p:animEffect transition="in" filter="wipe(down)">
                                      <p:cBhvr>
                                        <p:cTn id="49" dur="800"/>
                                        <p:tgtEl>
                                          <p:spTgt spid="441"/>
                                        </p:tgtEl>
                                      </p:cBhvr>
                                    </p:animEffect>
                                  </p:childTnLst>
                                </p:cTn>
                              </p:par>
                              <p:par>
                                <p:cTn id="50" presetID="22" presetClass="entr" presetSubtype="1" fill="hold" nodeType="withEffect">
                                  <p:stCondLst>
                                    <p:cond delay="350"/>
                                  </p:stCondLst>
                                  <p:childTnLst>
                                    <p:set>
                                      <p:cBhvr>
                                        <p:cTn id="51" dur="1" fill="hold">
                                          <p:stCondLst>
                                            <p:cond delay="0"/>
                                          </p:stCondLst>
                                        </p:cTn>
                                        <p:tgtEl>
                                          <p:spTgt spid="446"/>
                                        </p:tgtEl>
                                        <p:attrNameLst>
                                          <p:attrName>style.visibility</p:attrName>
                                        </p:attrNameLst>
                                      </p:cBhvr>
                                      <p:to>
                                        <p:strVal val="visible"/>
                                      </p:to>
                                    </p:set>
                                    <p:animEffect transition="in" filter="wipe(up)">
                                      <p:cBhvr>
                                        <p:cTn id="52" dur="800"/>
                                        <p:tgtEl>
                                          <p:spTgt spid="446"/>
                                        </p:tgtEl>
                                      </p:cBhvr>
                                    </p:animEffect>
                                  </p:childTnLst>
                                </p:cTn>
                              </p:par>
                              <p:par>
                                <p:cTn id="53" presetID="1" presetClass="entr" presetSubtype="0" fill="hold" nodeType="withEffect">
                                  <p:stCondLst>
                                    <p:cond delay="350"/>
                                  </p:stCondLst>
                                  <p:childTnLst>
                                    <p:set>
                                      <p:cBhvr>
                                        <p:cTn id="54" dur="1" fill="hold">
                                          <p:stCondLst>
                                            <p:cond delay="499"/>
                                          </p:stCondLst>
                                        </p:cTn>
                                        <p:tgtEl>
                                          <p:spTgt spid="486"/>
                                        </p:tgtEl>
                                        <p:attrNameLst>
                                          <p:attrName>style.visibility</p:attrName>
                                        </p:attrNameLst>
                                      </p:cBhvr>
                                      <p:to>
                                        <p:strVal val="visible"/>
                                      </p:to>
                                    </p:set>
                                  </p:childTnLst>
                                </p:cTn>
                              </p:par>
                              <p:par>
                                <p:cTn id="55" presetID="6" presetClass="emph" presetSubtype="0" accel="100000" autoRev="1" fill="hold" nodeType="withEffect">
                                  <p:stCondLst>
                                    <p:cond delay="350"/>
                                  </p:stCondLst>
                                  <p:childTnLst>
                                    <p:animScale>
                                      <p:cBhvr>
                                        <p:cTn id="56" dur="500" fill="hold"/>
                                        <p:tgtEl>
                                          <p:spTgt spid="486"/>
                                        </p:tgtEl>
                                      </p:cBhvr>
                                      <p:by x="0" y="0"/>
                                    </p:animScale>
                                  </p:childTnLst>
                                </p:cTn>
                              </p:par>
                              <p:par>
                                <p:cTn id="57" presetID="2" presetClass="entr" presetSubtype="1" decel="100000" fill="hold" nodeType="withEffect">
                                  <p:stCondLst>
                                    <p:cond delay="850"/>
                                  </p:stCondLst>
                                  <p:childTnLst>
                                    <p:set>
                                      <p:cBhvr>
                                        <p:cTn id="58" dur="1" fill="hold">
                                          <p:stCondLst>
                                            <p:cond delay="0"/>
                                          </p:stCondLst>
                                        </p:cTn>
                                        <p:tgtEl>
                                          <p:spTgt spid="486"/>
                                        </p:tgtEl>
                                        <p:attrNameLst>
                                          <p:attrName>style.visibility</p:attrName>
                                        </p:attrNameLst>
                                      </p:cBhvr>
                                      <p:to>
                                        <p:strVal val="visible"/>
                                      </p:to>
                                    </p:set>
                                    <p:anim calcmode="lin" valueType="num">
                                      <p:cBhvr additive="base">
                                        <p:cTn id="59" dur="500" fill="hold"/>
                                        <p:tgtEl>
                                          <p:spTgt spid="486"/>
                                        </p:tgtEl>
                                        <p:attrNameLst>
                                          <p:attrName>ppt_x</p:attrName>
                                        </p:attrNameLst>
                                      </p:cBhvr>
                                      <p:tavLst>
                                        <p:tav tm="0">
                                          <p:val>
                                            <p:strVal val="#ppt_x"/>
                                          </p:val>
                                        </p:tav>
                                        <p:tav tm="100000">
                                          <p:val>
                                            <p:strVal val="#ppt_x"/>
                                          </p:val>
                                        </p:tav>
                                      </p:tavLst>
                                    </p:anim>
                                    <p:anim calcmode="lin" valueType="num">
                                      <p:cBhvr additive="base">
                                        <p:cTn id="60" dur="500" fill="hold"/>
                                        <p:tgtEl>
                                          <p:spTgt spid="486"/>
                                        </p:tgtEl>
                                        <p:attrNameLst>
                                          <p:attrName>ppt_y</p:attrName>
                                        </p:attrNameLst>
                                      </p:cBhvr>
                                      <p:tavLst>
                                        <p:tav tm="0">
                                          <p:val>
                                            <p:strVal val="0-#ppt_h/2"/>
                                          </p:val>
                                        </p:tav>
                                        <p:tav tm="100000">
                                          <p:val>
                                            <p:strVal val="#ppt_y"/>
                                          </p:val>
                                        </p:tav>
                                      </p:tavLst>
                                    </p:anim>
                                  </p:childTnLst>
                                </p:cTn>
                              </p:par>
                              <p:par>
                                <p:cTn id="61" presetID="22" presetClass="entr" presetSubtype="2" fill="hold" nodeType="withEffect">
                                  <p:stCondLst>
                                    <p:cond delay="400"/>
                                  </p:stCondLst>
                                  <p:childTnLst>
                                    <p:set>
                                      <p:cBhvr>
                                        <p:cTn id="62" dur="1" fill="hold">
                                          <p:stCondLst>
                                            <p:cond delay="0"/>
                                          </p:stCondLst>
                                        </p:cTn>
                                        <p:tgtEl>
                                          <p:spTgt spid="453"/>
                                        </p:tgtEl>
                                        <p:attrNameLst>
                                          <p:attrName>style.visibility</p:attrName>
                                        </p:attrNameLst>
                                      </p:cBhvr>
                                      <p:to>
                                        <p:strVal val="visible"/>
                                      </p:to>
                                    </p:set>
                                    <p:animEffect transition="in" filter="wipe(right)">
                                      <p:cBhvr>
                                        <p:cTn id="63" dur="800"/>
                                        <p:tgtEl>
                                          <p:spTgt spid="453"/>
                                        </p:tgtEl>
                                      </p:cBhvr>
                                    </p:animEffect>
                                  </p:childTnLst>
                                </p:cTn>
                              </p:par>
                              <p:par>
                                <p:cTn id="64" presetID="1" presetClass="entr" presetSubtype="0" fill="hold" nodeType="withEffect">
                                  <p:stCondLst>
                                    <p:cond delay="400"/>
                                  </p:stCondLst>
                                  <p:childTnLst>
                                    <p:set>
                                      <p:cBhvr>
                                        <p:cTn id="65" dur="1" fill="hold">
                                          <p:stCondLst>
                                            <p:cond delay="499"/>
                                          </p:stCondLst>
                                        </p:cTn>
                                        <p:tgtEl>
                                          <p:spTgt spid="491"/>
                                        </p:tgtEl>
                                        <p:attrNameLst>
                                          <p:attrName>style.visibility</p:attrName>
                                        </p:attrNameLst>
                                      </p:cBhvr>
                                      <p:to>
                                        <p:strVal val="visible"/>
                                      </p:to>
                                    </p:set>
                                  </p:childTnLst>
                                </p:cTn>
                              </p:par>
                              <p:par>
                                <p:cTn id="66" presetID="6" presetClass="emph" presetSubtype="0" accel="100000" autoRev="1" fill="hold" nodeType="withEffect">
                                  <p:stCondLst>
                                    <p:cond delay="400"/>
                                  </p:stCondLst>
                                  <p:childTnLst>
                                    <p:animScale>
                                      <p:cBhvr>
                                        <p:cTn id="67" dur="500" fill="hold"/>
                                        <p:tgtEl>
                                          <p:spTgt spid="491"/>
                                        </p:tgtEl>
                                      </p:cBhvr>
                                      <p:by x="0" y="0"/>
                                    </p:animScale>
                                  </p:childTnLst>
                                </p:cTn>
                              </p:par>
                              <p:par>
                                <p:cTn id="68" presetID="2" presetClass="entr" presetSubtype="8" decel="100000" fill="hold" nodeType="withEffect">
                                  <p:stCondLst>
                                    <p:cond delay="900"/>
                                  </p:stCondLst>
                                  <p:childTnLst>
                                    <p:set>
                                      <p:cBhvr>
                                        <p:cTn id="69" dur="1" fill="hold">
                                          <p:stCondLst>
                                            <p:cond delay="0"/>
                                          </p:stCondLst>
                                        </p:cTn>
                                        <p:tgtEl>
                                          <p:spTgt spid="491"/>
                                        </p:tgtEl>
                                        <p:attrNameLst>
                                          <p:attrName>style.visibility</p:attrName>
                                        </p:attrNameLst>
                                      </p:cBhvr>
                                      <p:to>
                                        <p:strVal val="visible"/>
                                      </p:to>
                                    </p:set>
                                    <p:anim calcmode="lin" valueType="num">
                                      <p:cBhvr additive="base">
                                        <p:cTn id="70" dur="500" fill="hold"/>
                                        <p:tgtEl>
                                          <p:spTgt spid="491"/>
                                        </p:tgtEl>
                                        <p:attrNameLst>
                                          <p:attrName>ppt_x</p:attrName>
                                        </p:attrNameLst>
                                      </p:cBhvr>
                                      <p:tavLst>
                                        <p:tav tm="0">
                                          <p:val>
                                            <p:strVal val="0-#ppt_w/2"/>
                                          </p:val>
                                        </p:tav>
                                        <p:tav tm="100000">
                                          <p:val>
                                            <p:strVal val="#ppt_x"/>
                                          </p:val>
                                        </p:tav>
                                      </p:tavLst>
                                    </p:anim>
                                    <p:anim calcmode="lin" valueType="num">
                                      <p:cBhvr additive="base">
                                        <p:cTn id="71" dur="500" fill="hold"/>
                                        <p:tgtEl>
                                          <p:spTgt spid="491"/>
                                        </p:tgtEl>
                                        <p:attrNameLst>
                                          <p:attrName>ppt_y</p:attrName>
                                        </p:attrNameLst>
                                      </p:cBhvr>
                                      <p:tavLst>
                                        <p:tav tm="0">
                                          <p:val>
                                            <p:strVal val="#ppt_y"/>
                                          </p:val>
                                        </p:tav>
                                        <p:tav tm="100000">
                                          <p:val>
                                            <p:strVal val="#ppt_y"/>
                                          </p:val>
                                        </p:tav>
                                      </p:tavLst>
                                    </p:anim>
                                  </p:childTnLst>
                                </p:cTn>
                              </p:par>
                              <p:par>
                                <p:cTn id="72" presetID="50" presetClass="path" presetSubtype="0" decel="100000" fill="hold" nodeType="withEffect">
                                  <p:stCondLst>
                                    <p:cond delay="900"/>
                                  </p:stCondLst>
                                  <p:childTnLst>
                                    <p:animMotion origin="layout" path="M 3.40311E-6 -0.00023 L 0.14577 -0.00023 C 0.14577 0.07716 0.14501 0.38697 0.14501 0.46459 " pathEditMode="relative" rAng="0" ptsTypes="AAA">
                                      <p:cBhvr>
                                        <p:cTn id="73" dur="1000" spd="-100000" fill="hold"/>
                                        <p:tgtEl>
                                          <p:spTgt spid="491"/>
                                        </p:tgtEl>
                                        <p:attrNameLst>
                                          <p:attrName>ppt_x</p:attrName>
                                          <p:attrName>ppt_y</p:attrName>
                                        </p:attrNameLst>
                                      </p:cBhvr>
                                      <p:rCtr x="7289" y="23241"/>
                                    </p:animMotion>
                                  </p:childTnLst>
                                </p:cTn>
                              </p:par>
                              <p:par>
                                <p:cTn id="74" presetID="22" presetClass="entr" presetSubtype="4" fill="hold" nodeType="withEffect">
                                  <p:stCondLst>
                                    <p:cond delay="450"/>
                                  </p:stCondLst>
                                  <p:childTnLst>
                                    <p:set>
                                      <p:cBhvr>
                                        <p:cTn id="75" dur="1" fill="hold">
                                          <p:stCondLst>
                                            <p:cond delay="0"/>
                                          </p:stCondLst>
                                        </p:cTn>
                                        <p:tgtEl>
                                          <p:spTgt spid="455"/>
                                        </p:tgtEl>
                                        <p:attrNameLst>
                                          <p:attrName>style.visibility</p:attrName>
                                        </p:attrNameLst>
                                      </p:cBhvr>
                                      <p:to>
                                        <p:strVal val="visible"/>
                                      </p:to>
                                    </p:set>
                                    <p:animEffect transition="in" filter="wipe(down)">
                                      <p:cBhvr>
                                        <p:cTn id="76" dur="800"/>
                                        <p:tgtEl>
                                          <p:spTgt spid="455"/>
                                        </p:tgtEl>
                                      </p:cBhvr>
                                    </p:animEffect>
                                  </p:childTnLst>
                                </p:cTn>
                              </p:par>
                              <p:par>
                                <p:cTn id="77" presetID="22" presetClass="entr" presetSubtype="8" fill="hold" nodeType="withEffect">
                                  <p:stCondLst>
                                    <p:cond delay="500"/>
                                  </p:stCondLst>
                                  <p:childTnLst>
                                    <p:set>
                                      <p:cBhvr>
                                        <p:cTn id="78" dur="1" fill="hold">
                                          <p:stCondLst>
                                            <p:cond delay="0"/>
                                          </p:stCondLst>
                                        </p:cTn>
                                        <p:tgtEl>
                                          <p:spTgt spid="461"/>
                                        </p:tgtEl>
                                        <p:attrNameLst>
                                          <p:attrName>style.visibility</p:attrName>
                                        </p:attrNameLst>
                                      </p:cBhvr>
                                      <p:to>
                                        <p:strVal val="visible"/>
                                      </p:to>
                                    </p:set>
                                    <p:animEffect transition="in" filter="wipe(left)">
                                      <p:cBhvr>
                                        <p:cTn id="79" dur="800"/>
                                        <p:tgtEl>
                                          <p:spTgt spid="461"/>
                                        </p:tgtEl>
                                      </p:cBhvr>
                                    </p:animEffect>
                                  </p:childTnLst>
                                </p:cTn>
                              </p:par>
                              <p:par>
                                <p:cTn id="80" presetID="22" presetClass="entr" presetSubtype="1" fill="hold" nodeType="withEffect">
                                  <p:stCondLst>
                                    <p:cond delay="550"/>
                                  </p:stCondLst>
                                  <p:childTnLst>
                                    <p:set>
                                      <p:cBhvr>
                                        <p:cTn id="81" dur="1" fill="hold">
                                          <p:stCondLst>
                                            <p:cond delay="0"/>
                                          </p:stCondLst>
                                        </p:cTn>
                                        <p:tgtEl>
                                          <p:spTgt spid="467"/>
                                        </p:tgtEl>
                                        <p:attrNameLst>
                                          <p:attrName>style.visibility</p:attrName>
                                        </p:attrNameLst>
                                      </p:cBhvr>
                                      <p:to>
                                        <p:strVal val="visible"/>
                                      </p:to>
                                    </p:set>
                                    <p:animEffect transition="in" filter="wipe(up)">
                                      <p:cBhvr>
                                        <p:cTn id="82" dur="800"/>
                                        <p:tgtEl>
                                          <p:spTgt spid="467"/>
                                        </p:tgtEl>
                                      </p:cBhvr>
                                    </p:animEffect>
                                  </p:childTnLst>
                                </p:cTn>
                              </p:par>
                              <p:par>
                                <p:cTn id="83" presetID="1" presetClass="entr" presetSubtype="0" fill="hold" nodeType="withEffect">
                                  <p:stCondLst>
                                    <p:cond delay="550"/>
                                  </p:stCondLst>
                                  <p:childTnLst>
                                    <p:set>
                                      <p:cBhvr>
                                        <p:cTn id="84" dur="1" fill="hold">
                                          <p:stCondLst>
                                            <p:cond delay="499"/>
                                          </p:stCondLst>
                                        </p:cTn>
                                        <p:tgtEl>
                                          <p:spTgt spid="510"/>
                                        </p:tgtEl>
                                        <p:attrNameLst>
                                          <p:attrName>style.visibility</p:attrName>
                                        </p:attrNameLst>
                                      </p:cBhvr>
                                      <p:to>
                                        <p:strVal val="visible"/>
                                      </p:to>
                                    </p:set>
                                  </p:childTnLst>
                                </p:cTn>
                              </p:par>
                              <p:par>
                                <p:cTn id="85" presetID="6" presetClass="emph" presetSubtype="0" accel="100000" autoRev="1" fill="hold" nodeType="withEffect">
                                  <p:stCondLst>
                                    <p:cond delay="550"/>
                                  </p:stCondLst>
                                  <p:childTnLst>
                                    <p:animScale>
                                      <p:cBhvr>
                                        <p:cTn id="86" dur="500" fill="hold"/>
                                        <p:tgtEl>
                                          <p:spTgt spid="510"/>
                                        </p:tgtEl>
                                      </p:cBhvr>
                                      <p:by x="0" y="0"/>
                                    </p:animScale>
                                  </p:childTnLst>
                                </p:cTn>
                              </p:par>
                              <p:par>
                                <p:cTn id="87" presetID="2" presetClass="entr" presetSubtype="8" decel="100000" fill="hold" nodeType="withEffect">
                                  <p:stCondLst>
                                    <p:cond delay="1050"/>
                                  </p:stCondLst>
                                  <p:childTnLst>
                                    <p:set>
                                      <p:cBhvr>
                                        <p:cTn id="88" dur="1" fill="hold">
                                          <p:stCondLst>
                                            <p:cond delay="0"/>
                                          </p:stCondLst>
                                        </p:cTn>
                                        <p:tgtEl>
                                          <p:spTgt spid="510"/>
                                        </p:tgtEl>
                                        <p:attrNameLst>
                                          <p:attrName>style.visibility</p:attrName>
                                        </p:attrNameLst>
                                      </p:cBhvr>
                                      <p:to>
                                        <p:strVal val="visible"/>
                                      </p:to>
                                    </p:set>
                                    <p:anim calcmode="lin" valueType="num">
                                      <p:cBhvr additive="base">
                                        <p:cTn id="89" dur="500" fill="hold"/>
                                        <p:tgtEl>
                                          <p:spTgt spid="510"/>
                                        </p:tgtEl>
                                        <p:attrNameLst>
                                          <p:attrName>ppt_x</p:attrName>
                                        </p:attrNameLst>
                                      </p:cBhvr>
                                      <p:tavLst>
                                        <p:tav tm="0">
                                          <p:val>
                                            <p:strVal val="0-#ppt_w/2"/>
                                          </p:val>
                                        </p:tav>
                                        <p:tav tm="100000">
                                          <p:val>
                                            <p:strVal val="#ppt_x"/>
                                          </p:val>
                                        </p:tav>
                                      </p:tavLst>
                                    </p:anim>
                                    <p:anim calcmode="lin" valueType="num">
                                      <p:cBhvr additive="base">
                                        <p:cTn id="90" dur="500" fill="hold"/>
                                        <p:tgtEl>
                                          <p:spTgt spid="510"/>
                                        </p:tgtEl>
                                        <p:attrNameLst>
                                          <p:attrName>ppt_y</p:attrName>
                                        </p:attrNameLst>
                                      </p:cBhvr>
                                      <p:tavLst>
                                        <p:tav tm="0">
                                          <p:val>
                                            <p:strVal val="#ppt_y"/>
                                          </p:val>
                                        </p:tav>
                                        <p:tav tm="100000">
                                          <p:val>
                                            <p:strVal val="#ppt_y"/>
                                          </p:val>
                                        </p:tav>
                                      </p:tavLst>
                                    </p:anim>
                                  </p:childTnLst>
                                </p:cTn>
                              </p:par>
                              <p:par>
                                <p:cTn id="91" presetID="0" presetClass="path" presetSubtype="0" decel="100000" fill="hold" nodeType="withEffect">
                                  <p:stCondLst>
                                    <p:cond delay="1050"/>
                                  </p:stCondLst>
                                  <p:childTnLst>
                                    <p:animMotion origin="layout" path="M 0.00012 -0.00045 L 0.00012 -0.15842 L 0.18139 -0.15842 L 0.18139 -0.36904 " pathEditMode="relative" ptsTypes="AAAA">
                                      <p:cBhvr>
                                        <p:cTn id="92" dur="1000" spd="-100000" fill="hold"/>
                                        <p:tgtEl>
                                          <p:spTgt spid="510"/>
                                        </p:tgtEl>
                                        <p:attrNameLst>
                                          <p:attrName>ppt_x</p:attrName>
                                          <p:attrName>ppt_y</p:attrName>
                                        </p:attrNameLst>
                                      </p:cBhvr>
                                    </p:animMotion>
                                  </p:childTnLst>
                                </p:cTn>
                              </p:par>
                              <p:par>
                                <p:cTn id="93" presetID="1" presetClass="entr" presetSubtype="0" fill="hold" nodeType="withEffect">
                                  <p:stCondLst>
                                    <p:cond delay="1050"/>
                                  </p:stCondLst>
                                  <p:childTnLst>
                                    <p:set>
                                      <p:cBhvr>
                                        <p:cTn id="94" dur="1" fill="hold">
                                          <p:stCondLst>
                                            <p:cond delay="499"/>
                                          </p:stCondLst>
                                        </p:cTn>
                                        <p:tgtEl>
                                          <p:spTgt spid="516"/>
                                        </p:tgtEl>
                                        <p:attrNameLst>
                                          <p:attrName>style.visibility</p:attrName>
                                        </p:attrNameLst>
                                      </p:cBhvr>
                                      <p:to>
                                        <p:strVal val="visible"/>
                                      </p:to>
                                    </p:set>
                                  </p:childTnLst>
                                </p:cTn>
                              </p:par>
                              <p:par>
                                <p:cTn id="95" presetID="6" presetClass="emph" presetSubtype="0" accel="100000" autoRev="1" fill="hold" nodeType="withEffect">
                                  <p:stCondLst>
                                    <p:cond delay="1050"/>
                                  </p:stCondLst>
                                  <p:childTnLst>
                                    <p:animScale>
                                      <p:cBhvr>
                                        <p:cTn id="96" dur="500" fill="hold"/>
                                        <p:tgtEl>
                                          <p:spTgt spid="516"/>
                                        </p:tgtEl>
                                      </p:cBhvr>
                                      <p:by x="0" y="0"/>
                                    </p:animScale>
                                  </p:childTnLst>
                                </p:cTn>
                              </p:par>
                              <p:par>
                                <p:cTn id="97" presetID="2" presetClass="entr" presetSubtype="1" decel="100000" fill="hold" nodeType="withEffect">
                                  <p:stCondLst>
                                    <p:cond delay="1550"/>
                                  </p:stCondLst>
                                  <p:childTnLst>
                                    <p:set>
                                      <p:cBhvr>
                                        <p:cTn id="98" dur="1" fill="hold">
                                          <p:stCondLst>
                                            <p:cond delay="0"/>
                                          </p:stCondLst>
                                        </p:cTn>
                                        <p:tgtEl>
                                          <p:spTgt spid="516"/>
                                        </p:tgtEl>
                                        <p:attrNameLst>
                                          <p:attrName>style.visibility</p:attrName>
                                        </p:attrNameLst>
                                      </p:cBhvr>
                                      <p:to>
                                        <p:strVal val="visible"/>
                                      </p:to>
                                    </p:set>
                                    <p:anim calcmode="lin" valueType="num">
                                      <p:cBhvr additive="base">
                                        <p:cTn id="99" dur="500" fill="hold"/>
                                        <p:tgtEl>
                                          <p:spTgt spid="516"/>
                                        </p:tgtEl>
                                        <p:attrNameLst>
                                          <p:attrName>ppt_x</p:attrName>
                                        </p:attrNameLst>
                                      </p:cBhvr>
                                      <p:tavLst>
                                        <p:tav tm="0">
                                          <p:val>
                                            <p:strVal val="#ppt_x"/>
                                          </p:val>
                                        </p:tav>
                                        <p:tav tm="100000">
                                          <p:val>
                                            <p:strVal val="#ppt_x"/>
                                          </p:val>
                                        </p:tav>
                                      </p:tavLst>
                                    </p:anim>
                                    <p:anim calcmode="lin" valueType="num">
                                      <p:cBhvr additive="base">
                                        <p:cTn id="100" dur="500" fill="hold"/>
                                        <p:tgtEl>
                                          <p:spTgt spid="516"/>
                                        </p:tgtEl>
                                        <p:attrNameLst>
                                          <p:attrName>ppt_y</p:attrName>
                                        </p:attrNameLst>
                                      </p:cBhvr>
                                      <p:tavLst>
                                        <p:tav tm="0">
                                          <p:val>
                                            <p:strVal val="0-#ppt_h/2"/>
                                          </p:val>
                                        </p:tav>
                                        <p:tav tm="100000">
                                          <p:val>
                                            <p:strVal val="#ppt_y"/>
                                          </p:val>
                                        </p:tav>
                                      </p:tavLst>
                                    </p:anim>
                                  </p:childTnLst>
                                </p:cTn>
                              </p:par>
                              <p:par>
                                <p:cTn id="101" presetID="22" presetClass="entr" presetSubtype="8" fill="hold" nodeType="withEffect">
                                  <p:stCondLst>
                                    <p:cond delay="600"/>
                                  </p:stCondLst>
                                  <p:childTnLst>
                                    <p:set>
                                      <p:cBhvr>
                                        <p:cTn id="102" dur="1" fill="hold">
                                          <p:stCondLst>
                                            <p:cond delay="0"/>
                                          </p:stCondLst>
                                        </p:cTn>
                                        <p:tgtEl>
                                          <p:spTgt spid="469"/>
                                        </p:tgtEl>
                                        <p:attrNameLst>
                                          <p:attrName>style.visibility</p:attrName>
                                        </p:attrNameLst>
                                      </p:cBhvr>
                                      <p:to>
                                        <p:strVal val="visible"/>
                                      </p:to>
                                    </p:set>
                                    <p:animEffect transition="in" filter="wipe(left)">
                                      <p:cBhvr>
                                        <p:cTn id="103" dur="800"/>
                                        <p:tgtEl>
                                          <p:spTgt spid="469"/>
                                        </p:tgtEl>
                                      </p:cBhvr>
                                    </p:animEffect>
                                  </p:childTnLst>
                                </p:cTn>
                              </p:par>
                              <p:par>
                                <p:cTn id="104" presetID="22" presetClass="entr" presetSubtype="2" fill="hold" nodeType="withEffect">
                                  <p:stCondLst>
                                    <p:cond delay="650"/>
                                  </p:stCondLst>
                                  <p:childTnLst>
                                    <p:set>
                                      <p:cBhvr>
                                        <p:cTn id="105" dur="1" fill="hold">
                                          <p:stCondLst>
                                            <p:cond delay="0"/>
                                          </p:stCondLst>
                                        </p:cTn>
                                        <p:tgtEl>
                                          <p:spTgt spid="472"/>
                                        </p:tgtEl>
                                        <p:attrNameLst>
                                          <p:attrName>style.visibility</p:attrName>
                                        </p:attrNameLst>
                                      </p:cBhvr>
                                      <p:to>
                                        <p:strVal val="visible"/>
                                      </p:to>
                                    </p:set>
                                    <p:animEffect transition="in" filter="wipe(right)">
                                      <p:cBhvr>
                                        <p:cTn id="106" dur="800"/>
                                        <p:tgtEl>
                                          <p:spTgt spid="472"/>
                                        </p:tgtEl>
                                      </p:cBhvr>
                                    </p:animEffect>
                                  </p:childTnLst>
                                </p:cTn>
                              </p:par>
                              <p:par>
                                <p:cTn id="107" presetID="1" presetClass="entr" presetSubtype="0" fill="hold" nodeType="withEffect">
                                  <p:stCondLst>
                                    <p:cond delay="650"/>
                                  </p:stCondLst>
                                  <p:childTnLst>
                                    <p:set>
                                      <p:cBhvr>
                                        <p:cTn id="108" dur="1" fill="hold">
                                          <p:stCondLst>
                                            <p:cond delay="499"/>
                                          </p:stCondLst>
                                        </p:cTn>
                                        <p:tgtEl>
                                          <p:spTgt spid="523"/>
                                        </p:tgtEl>
                                        <p:attrNameLst>
                                          <p:attrName>style.visibility</p:attrName>
                                        </p:attrNameLst>
                                      </p:cBhvr>
                                      <p:to>
                                        <p:strVal val="visible"/>
                                      </p:to>
                                    </p:set>
                                  </p:childTnLst>
                                </p:cTn>
                              </p:par>
                              <p:par>
                                <p:cTn id="109" presetID="6" presetClass="emph" presetSubtype="0" accel="100000" autoRev="1" fill="hold" nodeType="withEffect">
                                  <p:stCondLst>
                                    <p:cond delay="650"/>
                                  </p:stCondLst>
                                  <p:childTnLst>
                                    <p:animScale>
                                      <p:cBhvr>
                                        <p:cTn id="110" dur="500" fill="hold"/>
                                        <p:tgtEl>
                                          <p:spTgt spid="523"/>
                                        </p:tgtEl>
                                      </p:cBhvr>
                                      <p:by x="0" y="0"/>
                                    </p:animScale>
                                  </p:childTnLst>
                                </p:cTn>
                              </p:par>
                              <p:par>
                                <p:cTn id="111" presetID="2" presetClass="entr" presetSubtype="8" decel="100000" fill="hold" nodeType="withEffect">
                                  <p:stCondLst>
                                    <p:cond delay="1150"/>
                                  </p:stCondLst>
                                  <p:childTnLst>
                                    <p:set>
                                      <p:cBhvr>
                                        <p:cTn id="112" dur="1" fill="hold">
                                          <p:stCondLst>
                                            <p:cond delay="0"/>
                                          </p:stCondLst>
                                        </p:cTn>
                                        <p:tgtEl>
                                          <p:spTgt spid="523"/>
                                        </p:tgtEl>
                                        <p:attrNameLst>
                                          <p:attrName>style.visibility</p:attrName>
                                        </p:attrNameLst>
                                      </p:cBhvr>
                                      <p:to>
                                        <p:strVal val="visible"/>
                                      </p:to>
                                    </p:set>
                                    <p:anim calcmode="lin" valueType="num">
                                      <p:cBhvr additive="base">
                                        <p:cTn id="113" dur="500" fill="hold"/>
                                        <p:tgtEl>
                                          <p:spTgt spid="523"/>
                                        </p:tgtEl>
                                        <p:attrNameLst>
                                          <p:attrName>ppt_x</p:attrName>
                                        </p:attrNameLst>
                                      </p:cBhvr>
                                      <p:tavLst>
                                        <p:tav tm="0">
                                          <p:val>
                                            <p:strVal val="0-#ppt_w/2"/>
                                          </p:val>
                                        </p:tav>
                                        <p:tav tm="100000">
                                          <p:val>
                                            <p:strVal val="#ppt_x"/>
                                          </p:val>
                                        </p:tav>
                                      </p:tavLst>
                                    </p:anim>
                                    <p:anim calcmode="lin" valueType="num">
                                      <p:cBhvr additive="base">
                                        <p:cTn id="114" dur="500" fill="hold"/>
                                        <p:tgtEl>
                                          <p:spTgt spid="523"/>
                                        </p:tgtEl>
                                        <p:attrNameLst>
                                          <p:attrName>ppt_y</p:attrName>
                                        </p:attrNameLst>
                                      </p:cBhvr>
                                      <p:tavLst>
                                        <p:tav tm="0">
                                          <p:val>
                                            <p:strVal val="#ppt_y"/>
                                          </p:val>
                                        </p:tav>
                                        <p:tav tm="100000">
                                          <p:val>
                                            <p:strVal val="#ppt_y"/>
                                          </p:val>
                                        </p:tav>
                                      </p:tavLst>
                                    </p:anim>
                                  </p:childTnLst>
                                </p:cTn>
                              </p:par>
                              <p:par>
                                <p:cTn id="115" presetID="50" presetClass="path" presetSubtype="0" decel="100000" fill="hold" nodeType="withEffect">
                                  <p:stCondLst>
                                    <p:cond delay="1150"/>
                                  </p:stCondLst>
                                  <p:childTnLst>
                                    <p:animMotion origin="layout" path="M 3.50013E-6 -0.00022 L -0.09982 -0.00022 C -0.09982 0.09737 -0.09931 0.48866 -0.09931 0.5867 " pathEditMode="relative" rAng="0" ptsTypes="AAA">
                                      <p:cBhvr>
                                        <p:cTn id="116" dur="1100" spd="-100000" fill="hold"/>
                                        <p:tgtEl>
                                          <p:spTgt spid="523"/>
                                        </p:tgtEl>
                                        <p:attrNameLst>
                                          <p:attrName>ppt_x</p:attrName>
                                          <p:attrName>ppt_y</p:attrName>
                                        </p:attrNameLst>
                                      </p:cBhvr>
                                      <p:rCtr x="-4991" y="29346"/>
                                    </p:animMotion>
                                  </p:childTnLst>
                                </p:cTn>
                              </p:par>
                              <p:par>
                                <p:cTn id="117" presetID="1" presetClass="entr" presetSubtype="0" fill="hold" nodeType="withEffect">
                                  <p:stCondLst>
                                    <p:cond delay="1000"/>
                                  </p:stCondLst>
                                  <p:childTnLst>
                                    <p:set>
                                      <p:cBhvr>
                                        <p:cTn id="118" dur="1" fill="hold">
                                          <p:stCondLst>
                                            <p:cond delay="499"/>
                                          </p:stCondLst>
                                        </p:cTn>
                                        <p:tgtEl>
                                          <p:spTgt spid="511"/>
                                        </p:tgtEl>
                                        <p:attrNameLst>
                                          <p:attrName>style.visibility</p:attrName>
                                        </p:attrNameLst>
                                      </p:cBhvr>
                                      <p:to>
                                        <p:strVal val="visible"/>
                                      </p:to>
                                    </p:set>
                                  </p:childTnLst>
                                </p:cTn>
                              </p:par>
                              <p:par>
                                <p:cTn id="119" presetID="6" presetClass="emph" presetSubtype="0" accel="100000" autoRev="1" fill="hold" nodeType="withEffect">
                                  <p:stCondLst>
                                    <p:cond delay="1000"/>
                                  </p:stCondLst>
                                  <p:childTnLst>
                                    <p:animScale>
                                      <p:cBhvr>
                                        <p:cTn id="120" dur="500" fill="hold"/>
                                        <p:tgtEl>
                                          <p:spTgt spid="511"/>
                                        </p:tgtEl>
                                      </p:cBhvr>
                                      <p:by x="0" y="0"/>
                                    </p:animScale>
                                  </p:childTnLst>
                                </p:cTn>
                              </p:par>
                              <p:par>
                                <p:cTn id="121" presetID="2" presetClass="entr" presetSubtype="4" decel="100000" fill="hold" nodeType="withEffect">
                                  <p:stCondLst>
                                    <p:cond delay="1500"/>
                                  </p:stCondLst>
                                  <p:childTnLst>
                                    <p:set>
                                      <p:cBhvr>
                                        <p:cTn id="122" dur="1" fill="hold">
                                          <p:stCondLst>
                                            <p:cond delay="0"/>
                                          </p:stCondLst>
                                        </p:cTn>
                                        <p:tgtEl>
                                          <p:spTgt spid="511"/>
                                        </p:tgtEl>
                                        <p:attrNameLst>
                                          <p:attrName>style.visibility</p:attrName>
                                        </p:attrNameLst>
                                      </p:cBhvr>
                                      <p:to>
                                        <p:strVal val="visible"/>
                                      </p:to>
                                    </p:set>
                                    <p:anim calcmode="lin" valueType="num">
                                      <p:cBhvr additive="base">
                                        <p:cTn id="123" dur="700" fill="hold"/>
                                        <p:tgtEl>
                                          <p:spTgt spid="511"/>
                                        </p:tgtEl>
                                        <p:attrNameLst>
                                          <p:attrName>ppt_x</p:attrName>
                                        </p:attrNameLst>
                                      </p:cBhvr>
                                      <p:tavLst>
                                        <p:tav tm="0">
                                          <p:val>
                                            <p:strVal val="#ppt_x"/>
                                          </p:val>
                                        </p:tav>
                                        <p:tav tm="100000">
                                          <p:val>
                                            <p:strVal val="#ppt_x"/>
                                          </p:val>
                                        </p:tav>
                                      </p:tavLst>
                                    </p:anim>
                                    <p:anim calcmode="lin" valueType="num">
                                      <p:cBhvr additive="base">
                                        <p:cTn id="124" dur="700" fill="hold"/>
                                        <p:tgtEl>
                                          <p:spTgt spid="511"/>
                                        </p:tgtEl>
                                        <p:attrNameLst>
                                          <p:attrName>ppt_y</p:attrName>
                                        </p:attrNameLst>
                                      </p:cBhvr>
                                      <p:tavLst>
                                        <p:tav tm="0">
                                          <p:val>
                                            <p:strVal val="1+#ppt_h/2"/>
                                          </p:val>
                                        </p:tav>
                                        <p:tav tm="100000">
                                          <p:val>
                                            <p:strVal val="#ppt_y"/>
                                          </p:val>
                                        </p:tav>
                                      </p:tavLst>
                                    </p:anim>
                                  </p:childTnLst>
                                </p:cTn>
                              </p:par>
                              <p:par>
                                <p:cTn id="125" presetID="22" presetClass="entr" presetSubtype="8" fill="hold" nodeType="withEffect">
                                  <p:stCondLst>
                                    <p:cond delay="700"/>
                                  </p:stCondLst>
                                  <p:childTnLst>
                                    <p:set>
                                      <p:cBhvr>
                                        <p:cTn id="126" dur="1" fill="hold">
                                          <p:stCondLst>
                                            <p:cond delay="0"/>
                                          </p:stCondLst>
                                        </p:cTn>
                                        <p:tgtEl>
                                          <p:spTgt spid="474"/>
                                        </p:tgtEl>
                                        <p:attrNameLst>
                                          <p:attrName>style.visibility</p:attrName>
                                        </p:attrNameLst>
                                      </p:cBhvr>
                                      <p:to>
                                        <p:strVal val="visible"/>
                                      </p:to>
                                    </p:set>
                                    <p:animEffect transition="in" filter="wipe(left)">
                                      <p:cBhvr>
                                        <p:cTn id="127" dur="800"/>
                                        <p:tgtEl>
                                          <p:spTgt spid="474"/>
                                        </p:tgtEl>
                                      </p:cBhvr>
                                    </p:animEffect>
                                  </p:childTnLst>
                                </p:cTn>
                              </p:par>
                              <p:par>
                                <p:cTn id="128" presetID="22" presetClass="entr" presetSubtype="1" fill="hold" nodeType="withEffect">
                                  <p:stCondLst>
                                    <p:cond delay="750"/>
                                  </p:stCondLst>
                                  <p:childTnLst>
                                    <p:set>
                                      <p:cBhvr>
                                        <p:cTn id="129" dur="1" fill="hold">
                                          <p:stCondLst>
                                            <p:cond delay="0"/>
                                          </p:stCondLst>
                                        </p:cTn>
                                        <p:tgtEl>
                                          <p:spTgt spid="478"/>
                                        </p:tgtEl>
                                        <p:attrNameLst>
                                          <p:attrName>style.visibility</p:attrName>
                                        </p:attrNameLst>
                                      </p:cBhvr>
                                      <p:to>
                                        <p:strVal val="visible"/>
                                      </p:to>
                                    </p:set>
                                    <p:animEffect transition="in" filter="wipe(up)">
                                      <p:cBhvr>
                                        <p:cTn id="130" dur="800"/>
                                        <p:tgtEl>
                                          <p:spTgt spid="478"/>
                                        </p:tgtEl>
                                      </p:cBhvr>
                                    </p:animEffect>
                                  </p:childTnLst>
                                </p:cTn>
                              </p:par>
                              <p:par>
                                <p:cTn id="131" presetID="1" presetClass="entr" presetSubtype="0" fill="hold" nodeType="withEffect">
                                  <p:stCondLst>
                                    <p:cond delay="750"/>
                                  </p:stCondLst>
                                  <p:childTnLst>
                                    <p:set>
                                      <p:cBhvr>
                                        <p:cTn id="132" dur="1" fill="hold">
                                          <p:stCondLst>
                                            <p:cond delay="499"/>
                                          </p:stCondLst>
                                        </p:cTn>
                                        <p:tgtEl>
                                          <p:spTgt spid="534"/>
                                        </p:tgtEl>
                                        <p:attrNameLst>
                                          <p:attrName>style.visibility</p:attrName>
                                        </p:attrNameLst>
                                      </p:cBhvr>
                                      <p:to>
                                        <p:strVal val="visible"/>
                                      </p:to>
                                    </p:set>
                                  </p:childTnLst>
                                </p:cTn>
                              </p:par>
                              <p:par>
                                <p:cTn id="133" presetID="6" presetClass="emph" presetSubtype="0" accel="100000" autoRev="1" fill="hold" nodeType="withEffect">
                                  <p:stCondLst>
                                    <p:cond delay="750"/>
                                  </p:stCondLst>
                                  <p:childTnLst>
                                    <p:animScale>
                                      <p:cBhvr>
                                        <p:cTn id="134" dur="500" fill="hold"/>
                                        <p:tgtEl>
                                          <p:spTgt spid="534"/>
                                        </p:tgtEl>
                                      </p:cBhvr>
                                      <p:by x="0" y="0"/>
                                    </p:animScale>
                                  </p:childTnLst>
                                </p:cTn>
                              </p:par>
                              <p:par>
                                <p:cTn id="135" presetID="2" presetClass="entr" presetSubtype="1" decel="100000" fill="hold" nodeType="withEffect">
                                  <p:stCondLst>
                                    <p:cond delay="1250"/>
                                  </p:stCondLst>
                                  <p:childTnLst>
                                    <p:set>
                                      <p:cBhvr>
                                        <p:cTn id="136" dur="1" fill="hold">
                                          <p:stCondLst>
                                            <p:cond delay="0"/>
                                          </p:stCondLst>
                                        </p:cTn>
                                        <p:tgtEl>
                                          <p:spTgt spid="534"/>
                                        </p:tgtEl>
                                        <p:attrNameLst>
                                          <p:attrName>style.visibility</p:attrName>
                                        </p:attrNameLst>
                                      </p:cBhvr>
                                      <p:to>
                                        <p:strVal val="visible"/>
                                      </p:to>
                                    </p:set>
                                    <p:anim calcmode="lin" valueType="num">
                                      <p:cBhvr additive="base">
                                        <p:cTn id="137" dur="500" fill="hold"/>
                                        <p:tgtEl>
                                          <p:spTgt spid="534"/>
                                        </p:tgtEl>
                                        <p:attrNameLst>
                                          <p:attrName>ppt_x</p:attrName>
                                        </p:attrNameLst>
                                      </p:cBhvr>
                                      <p:tavLst>
                                        <p:tav tm="0">
                                          <p:val>
                                            <p:strVal val="#ppt_x"/>
                                          </p:val>
                                        </p:tav>
                                        <p:tav tm="100000">
                                          <p:val>
                                            <p:strVal val="#ppt_x"/>
                                          </p:val>
                                        </p:tav>
                                      </p:tavLst>
                                    </p:anim>
                                    <p:anim calcmode="lin" valueType="num">
                                      <p:cBhvr additive="base">
                                        <p:cTn id="138" dur="500" fill="hold"/>
                                        <p:tgtEl>
                                          <p:spTgt spid="534"/>
                                        </p:tgtEl>
                                        <p:attrNameLst>
                                          <p:attrName>ppt_y</p:attrName>
                                        </p:attrNameLst>
                                      </p:cBhvr>
                                      <p:tavLst>
                                        <p:tav tm="0">
                                          <p:val>
                                            <p:strVal val="0-#ppt_h/2"/>
                                          </p:val>
                                        </p:tav>
                                        <p:tav tm="100000">
                                          <p:val>
                                            <p:strVal val="#ppt_y"/>
                                          </p:val>
                                        </p:tav>
                                      </p:tavLst>
                                    </p:anim>
                                  </p:childTnLst>
                                </p:cTn>
                              </p:par>
                              <p:par>
                                <p:cTn id="139" presetID="22" presetClass="entr" presetSubtype="8" fill="hold" nodeType="withEffect">
                                  <p:stCondLst>
                                    <p:cond delay="800"/>
                                  </p:stCondLst>
                                  <p:childTnLst>
                                    <p:set>
                                      <p:cBhvr>
                                        <p:cTn id="140" dur="1" fill="hold">
                                          <p:stCondLst>
                                            <p:cond delay="0"/>
                                          </p:stCondLst>
                                        </p:cTn>
                                        <p:tgtEl>
                                          <p:spTgt spid="265"/>
                                        </p:tgtEl>
                                        <p:attrNameLst>
                                          <p:attrName>style.visibility</p:attrName>
                                        </p:attrNameLst>
                                      </p:cBhvr>
                                      <p:to>
                                        <p:strVal val="visible"/>
                                      </p:to>
                                    </p:set>
                                    <p:animEffect transition="in" filter="wipe(left)">
                                      <p:cBhvr>
                                        <p:cTn id="141" dur="800"/>
                                        <p:tgtEl>
                                          <p:spTgt spid="265"/>
                                        </p:tgtEl>
                                      </p:cBhvr>
                                    </p:animEffect>
                                  </p:childTnLst>
                                </p:cTn>
                              </p:par>
                              <p:par>
                                <p:cTn id="142" presetID="22" presetClass="entr" presetSubtype="8" fill="hold" nodeType="withEffect">
                                  <p:stCondLst>
                                    <p:cond delay="850"/>
                                  </p:stCondLst>
                                  <p:childTnLst>
                                    <p:set>
                                      <p:cBhvr>
                                        <p:cTn id="143" dur="1" fill="hold">
                                          <p:stCondLst>
                                            <p:cond delay="0"/>
                                          </p:stCondLst>
                                        </p:cTn>
                                        <p:tgtEl>
                                          <p:spTgt spid="271"/>
                                        </p:tgtEl>
                                        <p:attrNameLst>
                                          <p:attrName>style.visibility</p:attrName>
                                        </p:attrNameLst>
                                      </p:cBhvr>
                                      <p:to>
                                        <p:strVal val="visible"/>
                                      </p:to>
                                    </p:set>
                                    <p:animEffect transition="in" filter="wipe(left)">
                                      <p:cBhvr>
                                        <p:cTn id="144" dur="800"/>
                                        <p:tgtEl>
                                          <p:spTgt spid="271"/>
                                        </p:tgtEl>
                                      </p:cBhvr>
                                    </p:animEffect>
                                  </p:childTnLst>
                                </p:cTn>
                              </p:par>
                              <p:par>
                                <p:cTn id="145" presetID="22" presetClass="entr" presetSubtype="2" fill="hold" nodeType="withEffect">
                                  <p:stCondLst>
                                    <p:cond delay="900"/>
                                  </p:stCondLst>
                                  <p:childTnLst>
                                    <p:set>
                                      <p:cBhvr>
                                        <p:cTn id="146" dur="1" fill="hold">
                                          <p:stCondLst>
                                            <p:cond delay="0"/>
                                          </p:stCondLst>
                                        </p:cTn>
                                        <p:tgtEl>
                                          <p:spTgt spid="274"/>
                                        </p:tgtEl>
                                        <p:attrNameLst>
                                          <p:attrName>style.visibility</p:attrName>
                                        </p:attrNameLst>
                                      </p:cBhvr>
                                      <p:to>
                                        <p:strVal val="visible"/>
                                      </p:to>
                                    </p:set>
                                    <p:animEffect transition="in" filter="wipe(right)">
                                      <p:cBhvr>
                                        <p:cTn id="147" dur="800"/>
                                        <p:tgtEl>
                                          <p:spTgt spid="274"/>
                                        </p:tgtEl>
                                      </p:cBhvr>
                                    </p:animEffect>
                                  </p:childTnLst>
                                </p:cTn>
                              </p:par>
                              <p:par>
                                <p:cTn id="148" presetID="1" presetClass="entr" presetSubtype="0" fill="hold" nodeType="withEffect">
                                  <p:stCondLst>
                                    <p:cond delay="900"/>
                                  </p:stCondLst>
                                  <p:childTnLst>
                                    <p:set>
                                      <p:cBhvr>
                                        <p:cTn id="149" dur="1" fill="hold">
                                          <p:stCondLst>
                                            <p:cond delay="499"/>
                                          </p:stCondLst>
                                        </p:cTn>
                                        <p:tgtEl>
                                          <p:spTgt spid="521"/>
                                        </p:tgtEl>
                                        <p:attrNameLst>
                                          <p:attrName>style.visibility</p:attrName>
                                        </p:attrNameLst>
                                      </p:cBhvr>
                                      <p:to>
                                        <p:strVal val="visible"/>
                                      </p:to>
                                    </p:set>
                                  </p:childTnLst>
                                </p:cTn>
                              </p:par>
                              <p:par>
                                <p:cTn id="150" presetID="6" presetClass="emph" presetSubtype="0" accel="100000" autoRev="1" fill="hold" nodeType="withEffect">
                                  <p:stCondLst>
                                    <p:cond delay="900"/>
                                  </p:stCondLst>
                                  <p:childTnLst>
                                    <p:animScale>
                                      <p:cBhvr>
                                        <p:cTn id="151" dur="500" fill="hold"/>
                                        <p:tgtEl>
                                          <p:spTgt spid="521"/>
                                        </p:tgtEl>
                                      </p:cBhvr>
                                      <p:by x="0" y="0"/>
                                    </p:animScale>
                                  </p:childTnLst>
                                </p:cTn>
                              </p:par>
                              <p:par>
                                <p:cTn id="152" presetID="2" presetClass="entr" presetSubtype="8" decel="100000" fill="hold" nodeType="withEffect">
                                  <p:stCondLst>
                                    <p:cond delay="1400"/>
                                  </p:stCondLst>
                                  <p:childTnLst>
                                    <p:set>
                                      <p:cBhvr>
                                        <p:cTn id="153" dur="1" fill="hold">
                                          <p:stCondLst>
                                            <p:cond delay="0"/>
                                          </p:stCondLst>
                                        </p:cTn>
                                        <p:tgtEl>
                                          <p:spTgt spid="521"/>
                                        </p:tgtEl>
                                        <p:attrNameLst>
                                          <p:attrName>style.visibility</p:attrName>
                                        </p:attrNameLst>
                                      </p:cBhvr>
                                      <p:to>
                                        <p:strVal val="visible"/>
                                      </p:to>
                                    </p:set>
                                    <p:anim calcmode="lin" valueType="num">
                                      <p:cBhvr additive="base">
                                        <p:cTn id="154" dur="500" fill="hold"/>
                                        <p:tgtEl>
                                          <p:spTgt spid="521"/>
                                        </p:tgtEl>
                                        <p:attrNameLst>
                                          <p:attrName>ppt_x</p:attrName>
                                        </p:attrNameLst>
                                      </p:cBhvr>
                                      <p:tavLst>
                                        <p:tav tm="0">
                                          <p:val>
                                            <p:strVal val="0-#ppt_w/2"/>
                                          </p:val>
                                        </p:tav>
                                        <p:tav tm="100000">
                                          <p:val>
                                            <p:strVal val="#ppt_x"/>
                                          </p:val>
                                        </p:tav>
                                      </p:tavLst>
                                    </p:anim>
                                    <p:anim calcmode="lin" valueType="num">
                                      <p:cBhvr additive="base">
                                        <p:cTn id="155" dur="500" fill="hold"/>
                                        <p:tgtEl>
                                          <p:spTgt spid="521"/>
                                        </p:tgtEl>
                                        <p:attrNameLst>
                                          <p:attrName>ppt_y</p:attrName>
                                        </p:attrNameLst>
                                      </p:cBhvr>
                                      <p:tavLst>
                                        <p:tav tm="0">
                                          <p:val>
                                            <p:strVal val="#ppt_y"/>
                                          </p:val>
                                        </p:tav>
                                        <p:tav tm="100000">
                                          <p:val>
                                            <p:strVal val="#ppt_y"/>
                                          </p:val>
                                        </p:tav>
                                      </p:tavLst>
                                    </p:anim>
                                  </p:childTnLst>
                                </p:cTn>
                              </p:par>
                              <p:par>
                                <p:cTn id="156" presetID="50" presetClass="path" presetSubtype="0" decel="100000" fill="hold" nodeType="withEffect">
                                  <p:stCondLst>
                                    <p:cond delay="1400"/>
                                  </p:stCondLst>
                                  <p:childTnLst>
                                    <p:animMotion origin="layout" path="M -0.00064 -0.00023 C -0.00089 -0.00023 -0.00166 0.19223 -0.00089 0.19405 C -1.82282E-6 0.19564 0.08897 0.19564 0.08897 0.19428 " pathEditMode="relative" rAng="0" ptsTypes="AAA">
                                      <p:cBhvr>
                                        <p:cTn id="157" dur="800" spd="-100000" fill="hold"/>
                                        <p:tgtEl>
                                          <p:spTgt spid="521"/>
                                        </p:tgtEl>
                                        <p:attrNameLst>
                                          <p:attrName>ppt_x</p:attrName>
                                          <p:attrName>ppt_y</p:attrName>
                                        </p:attrNameLst>
                                      </p:cBhvr>
                                      <p:rCtr x="4455" y="9782"/>
                                    </p:animMotion>
                                  </p:childTnLst>
                                </p:cTn>
                              </p:par>
                              <p:par>
                                <p:cTn id="158" presetID="22" presetClass="entr" presetSubtype="8" fill="hold" nodeType="withEffect">
                                  <p:stCondLst>
                                    <p:cond delay="950"/>
                                  </p:stCondLst>
                                  <p:childTnLst>
                                    <p:set>
                                      <p:cBhvr>
                                        <p:cTn id="159" dur="1" fill="hold">
                                          <p:stCondLst>
                                            <p:cond delay="0"/>
                                          </p:stCondLst>
                                        </p:cTn>
                                        <p:tgtEl>
                                          <p:spTgt spid="276"/>
                                        </p:tgtEl>
                                        <p:attrNameLst>
                                          <p:attrName>style.visibility</p:attrName>
                                        </p:attrNameLst>
                                      </p:cBhvr>
                                      <p:to>
                                        <p:strVal val="visible"/>
                                      </p:to>
                                    </p:set>
                                    <p:animEffect transition="in" filter="wipe(left)">
                                      <p:cBhvr>
                                        <p:cTn id="160" dur="800"/>
                                        <p:tgtEl>
                                          <p:spTgt spid="276"/>
                                        </p:tgtEl>
                                      </p:cBhvr>
                                    </p:animEffect>
                                  </p:childTnLst>
                                </p:cTn>
                              </p:par>
                              <p:par>
                                <p:cTn id="161" presetID="22" presetClass="entr" presetSubtype="4" fill="hold" nodeType="withEffect">
                                  <p:stCondLst>
                                    <p:cond delay="1000"/>
                                  </p:stCondLst>
                                  <p:childTnLst>
                                    <p:set>
                                      <p:cBhvr>
                                        <p:cTn id="162" dur="1" fill="hold">
                                          <p:stCondLst>
                                            <p:cond delay="0"/>
                                          </p:stCondLst>
                                        </p:cTn>
                                        <p:tgtEl>
                                          <p:spTgt spid="277"/>
                                        </p:tgtEl>
                                        <p:attrNameLst>
                                          <p:attrName>style.visibility</p:attrName>
                                        </p:attrNameLst>
                                      </p:cBhvr>
                                      <p:to>
                                        <p:strVal val="visible"/>
                                      </p:to>
                                    </p:set>
                                    <p:animEffect transition="in" filter="wipe(down)">
                                      <p:cBhvr>
                                        <p:cTn id="163" dur="800"/>
                                        <p:tgtEl>
                                          <p:spTgt spid="277"/>
                                        </p:tgtEl>
                                      </p:cBhvr>
                                    </p:animEffect>
                                  </p:childTnLst>
                                </p:cTn>
                              </p:par>
                              <p:par>
                                <p:cTn id="164" presetID="2" presetClass="entr" presetSubtype="1" decel="100000" fill="hold" grpId="0" nodeType="withEffect">
                                  <p:stCondLst>
                                    <p:cond delay="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700" fill="hold"/>
                                        <p:tgtEl>
                                          <p:spTgt spid="60"/>
                                        </p:tgtEl>
                                        <p:attrNameLst>
                                          <p:attrName>ppt_x</p:attrName>
                                        </p:attrNameLst>
                                      </p:cBhvr>
                                      <p:tavLst>
                                        <p:tav tm="0">
                                          <p:val>
                                            <p:strVal val="#ppt_x"/>
                                          </p:val>
                                        </p:tav>
                                        <p:tav tm="100000">
                                          <p:val>
                                            <p:strVal val="#ppt_x"/>
                                          </p:val>
                                        </p:tav>
                                      </p:tavLst>
                                    </p:anim>
                                    <p:anim calcmode="lin" valueType="num">
                                      <p:cBhvr additive="base">
                                        <p:cTn id="167" dur="700" fill="hold"/>
                                        <p:tgtEl>
                                          <p:spTgt spid="6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4826083" y="4050581"/>
            <a:ext cx="2666638" cy="1001512"/>
          </a:xfrm>
          <a:prstGeom prst="rect">
            <a:avLst/>
          </a:prstGeom>
          <a:noFill/>
        </p:spPr>
        <p:txBody>
          <a:bodyPr wrap="square" lIns="91426" tIns="146282" rIns="182851" bIns="146282" rtlCol="0">
            <a:spAutoFit/>
          </a:bodyPr>
          <a:lstStyle/>
          <a:p>
            <a:pPr algn="ctr" defTabSz="1218950">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Manage apps not servers</a:t>
            </a:r>
          </a:p>
        </p:txBody>
      </p:sp>
      <p:sp>
        <p:nvSpPr>
          <p:cNvPr id="61" name="TextBox 60"/>
          <p:cNvSpPr txBox="1"/>
          <p:nvPr/>
        </p:nvSpPr>
        <p:spPr>
          <a:xfrm>
            <a:off x="8421178" y="4050581"/>
            <a:ext cx="2455689" cy="1015607"/>
          </a:xfrm>
          <a:prstGeom prst="rect">
            <a:avLst/>
          </a:prstGeom>
          <a:noFill/>
        </p:spPr>
        <p:txBody>
          <a:bodyPr wrap="square" lIns="91426" tIns="146282" rIns="182851" bIns="146282" rtlCol="0">
            <a:spAutoFit/>
          </a:bodyPr>
          <a:lstStyle/>
          <a:p>
            <a:pPr algn="ctr" defTabSz="1218950">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Faster time to market</a:t>
            </a:r>
          </a:p>
        </p:txBody>
      </p:sp>
      <p:sp>
        <p:nvSpPr>
          <p:cNvPr id="60" name="TextBox 59"/>
          <p:cNvSpPr txBox="1"/>
          <p:nvPr/>
        </p:nvSpPr>
        <p:spPr>
          <a:xfrm>
            <a:off x="1317093" y="4050581"/>
            <a:ext cx="2580533" cy="1015607"/>
          </a:xfrm>
          <a:prstGeom prst="rect">
            <a:avLst/>
          </a:prstGeom>
          <a:noFill/>
        </p:spPr>
        <p:txBody>
          <a:bodyPr wrap="square" lIns="91426" tIns="146282" rIns="182851" bIns="146282" rtlCol="0">
            <a:spAutoFit/>
          </a:bodyPr>
          <a:lstStyle/>
          <a:p>
            <a:pPr algn="ctr" defTabSz="1218950">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Reduced DevOps</a:t>
            </a:r>
          </a:p>
        </p:txBody>
      </p:sp>
      <p:sp>
        <p:nvSpPr>
          <p:cNvPr id="3" name="Title 2"/>
          <p:cNvSpPr>
            <a:spLocks noGrp="1"/>
          </p:cNvSpPr>
          <p:nvPr>
            <p:ph type="title"/>
          </p:nvPr>
        </p:nvSpPr>
        <p:spPr/>
        <p:txBody>
          <a:bodyPr/>
          <a:lstStyle/>
          <a:p>
            <a:r>
              <a:rPr lang="en-US"/>
              <a:t>Benefits of </a:t>
            </a:r>
            <a:r>
              <a:rPr lang="en-US" err="1"/>
              <a:t>Serverless</a:t>
            </a:r>
            <a:br>
              <a:rPr lang="en-US"/>
            </a:br>
            <a:endParaRPr lang="en-US"/>
          </a:p>
        </p:txBody>
      </p:sp>
      <p:grpSp>
        <p:nvGrpSpPr>
          <p:cNvPr id="237" name="Group 236"/>
          <p:cNvGrpSpPr/>
          <p:nvPr/>
        </p:nvGrpSpPr>
        <p:grpSpPr>
          <a:xfrm>
            <a:off x="1764533" y="2303664"/>
            <a:ext cx="1685653" cy="1685653"/>
            <a:chOff x="1799852" y="2349343"/>
            <a:chExt cx="1719478" cy="1719478"/>
          </a:xfrm>
        </p:grpSpPr>
        <p:sp>
          <p:nvSpPr>
            <p:cNvPr id="190" name="Oval 189"/>
            <p:cNvSpPr/>
            <p:nvPr/>
          </p:nvSpPr>
          <p:spPr bwMode="auto">
            <a:xfrm>
              <a:off x="1799852"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4" name="Group 4"/>
            <p:cNvGrpSpPr>
              <a:grpSpLocks noChangeAspect="1"/>
            </p:cNvGrpSpPr>
            <p:nvPr/>
          </p:nvGrpSpPr>
          <p:grpSpPr bwMode="auto">
            <a:xfrm>
              <a:off x="2084315" y="2864915"/>
              <a:ext cx="1119410" cy="646770"/>
              <a:chOff x="12" y="8"/>
              <a:chExt cx="270" cy="156"/>
            </a:xfrm>
          </p:grpSpPr>
          <p:sp>
            <p:nvSpPr>
              <p:cNvPr id="6" name="Oval 5"/>
              <p:cNvSpPr>
                <a:spLocks noChangeArrowheads="1"/>
              </p:cNvSpPr>
              <p:nvPr/>
            </p:nvSpPr>
            <p:spPr bwMode="auto">
              <a:xfrm>
                <a:off x="31" y="8"/>
                <a:ext cx="89" cy="91"/>
              </a:xfrm>
              <a:prstGeom prst="ellipse">
                <a:avLst/>
              </a:pr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7" name="Freeform 6"/>
              <p:cNvSpPr>
                <a:spLocks/>
              </p:cNvSpPr>
              <p:nvPr/>
            </p:nvSpPr>
            <p:spPr bwMode="auto">
              <a:xfrm>
                <a:off x="12" y="99"/>
                <a:ext cx="124" cy="65"/>
              </a:xfrm>
              <a:custGeom>
                <a:avLst/>
                <a:gdLst>
                  <a:gd name="T0" fmla="*/ 59 w 59"/>
                  <a:gd name="T1" fmla="*/ 30 h 30"/>
                  <a:gd name="T2" fmla="*/ 30 w 59"/>
                  <a:gd name="T3" fmla="*/ 0 h 30"/>
                  <a:gd name="T4" fmla="*/ 0 w 59"/>
                  <a:gd name="T5" fmla="*/ 30 h 30"/>
                </a:gdLst>
                <a:ahLst/>
                <a:cxnLst>
                  <a:cxn ang="0">
                    <a:pos x="T0" y="T1"/>
                  </a:cxn>
                  <a:cxn ang="0">
                    <a:pos x="T2" y="T3"/>
                  </a:cxn>
                  <a:cxn ang="0">
                    <a:pos x="T4" y="T5"/>
                  </a:cxn>
                </a:cxnLst>
                <a:rect l="0" t="0" r="r" b="b"/>
                <a:pathLst>
                  <a:path w="59" h="30">
                    <a:moveTo>
                      <a:pt x="59" y="30"/>
                    </a:moveTo>
                    <a:cubicBezTo>
                      <a:pt x="59" y="13"/>
                      <a:pt x="46" y="0"/>
                      <a:pt x="30" y="0"/>
                    </a:cubicBezTo>
                    <a:cubicBezTo>
                      <a:pt x="13" y="0"/>
                      <a:pt x="0" y="13"/>
                      <a:pt x="0" y="3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8" name="Freeform 7"/>
              <p:cNvSpPr>
                <a:spLocks/>
              </p:cNvSpPr>
              <p:nvPr/>
            </p:nvSpPr>
            <p:spPr bwMode="auto">
              <a:xfrm>
                <a:off x="113" y="30"/>
                <a:ext cx="125" cy="93"/>
              </a:xfrm>
              <a:custGeom>
                <a:avLst/>
                <a:gdLst>
                  <a:gd name="T0" fmla="*/ 11 w 125"/>
                  <a:gd name="T1" fmla="*/ 93 h 93"/>
                  <a:gd name="T2" fmla="*/ 125 w 125"/>
                  <a:gd name="T3" fmla="*/ 93 h 93"/>
                  <a:gd name="T4" fmla="*/ 125 w 125"/>
                  <a:gd name="T5" fmla="*/ 0 h 93"/>
                  <a:gd name="T6" fmla="*/ 0 w 125"/>
                  <a:gd name="T7" fmla="*/ 0 h 93"/>
                </a:gdLst>
                <a:ahLst/>
                <a:cxnLst>
                  <a:cxn ang="0">
                    <a:pos x="T0" y="T1"/>
                  </a:cxn>
                  <a:cxn ang="0">
                    <a:pos x="T2" y="T3"/>
                  </a:cxn>
                  <a:cxn ang="0">
                    <a:pos x="T4" y="T5"/>
                  </a:cxn>
                  <a:cxn ang="0">
                    <a:pos x="T6" y="T7"/>
                  </a:cxn>
                </a:cxnLst>
                <a:rect l="0" t="0" r="r" b="b"/>
                <a:pathLst>
                  <a:path w="125" h="93">
                    <a:moveTo>
                      <a:pt x="11" y="93"/>
                    </a:moveTo>
                    <a:lnTo>
                      <a:pt x="125" y="93"/>
                    </a:lnTo>
                    <a:lnTo>
                      <a:pt x="125" y="0"/>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11" name="Line 8"/>
              <p:cNvSpPr>
                <a:spLocks noChangeShapeType="1"/>
              </p:cNvSpPr>
              <p:nvPr/>
            </p:nvSpPr>
            <p:spPr bwMode="auto">
              <a:xfrm flipV="1">
                <a:off x="170" y="123"/>
                <a:ext cx="0" cy="32"/>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1" name="Freeform 9"/>
              <p:cNvSpPr>
                <a:spLocks/>
              </p:cNvSpPr>
              <p:nvPr/>
            </p:nvSpPr>
            <p:spPr bwMode="auto">
              <a:xfrm>
                <a:off x="223" y="47"/>
                <a:ext cx="59" cy="108"/>
              </a:xfrm>
              <a:custGeom>
                <a:avLst/>
                <a:gdLst>
                  <a:gd name="T0" fmla="*/ 15 w 59"/>
                  <a:gd name="T1" fmla="*/ 0 h 108"/>
                  <a:gd name="T2" fmla="*/ 59 w 59"/>
                  <a:gd name="T3" fmla="*/ 0 h 108"/>
                  <a:gd name="T4" fmla="*/ 59 w 59"/>
                  <a:gd name="T5" fmla="*/ 108 h 108"/>
                  <a:gd name="T6" fmla="*/ 0 w 59"/>
                  <a:gd name="T7" fmla="*/ 108 h 108"/>
                  <a:gd name="T8" fmla="*/ 0 w 59"/>
                  <a:gd name="T9" fmla="*/ 76 h 108"/>
                </a:gdLst>
                <a:ahLst/>
                <a:cxnLst>
                  <a:cxn ang="0">
                    <a:pos x="T0" y="T1"/>
                  </a:cxn>
                  <a:cxn ang="0">
                    <a:pos x="T2" y="T3"/>
                  </a:cxn>
                  <a:cxn ang="0">
                    <a:pos x="T4" y="T5"/>
                  </a:cxn>
                  <a:cxn ang="0">
                    <a:pos x="T6" y="T7"/>
                  </a:cxn>
                  <a:cxn ang="0">
                    <a:pos x="T8" y="T9"/>
                  </a:cxn>
                </a:cxnLst>
                <a:rect l="0" t="0" r="r" b="b"/>
                <a:pathLst>
                  <a:path w="59" h="108">
                    <a:moveTo>
                      <a:pt x="15" y="0"/>
                    </a:moveTo>
                    <a:lnTo>
                      <a:pt x="59" y="0"/>
                    </a:lnTo>
                    <a:lnTo>
                      <a:pt x="59" y="108"/>
                    </a:lnTo>
                    <a:lnTo>
                      <a:pt x="0" y="108"/>
                    </a:lnTo>
                    <a:lnTo>
                      <a:pt x="0" y="76"/>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2" name="Line 10"/>
              <p:cNvSpPr>
                <a:spLocks noChangeShapeType="1"/>
              </p:cNvSpPr>
              <p:nvPr/>
            </p:nvSpPr>
            <p:spPr bwMode="auto">
              <a:xfrm flipH="1">
                <a:off x="130" y="155"/>
                <a:ext cx="68"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3" name="Line 11"/>
              <p:cNvSpPr>
                <a:spLocks noChangeShapeType="1"/>
              </p:cNvSpPr>
              <p:nvPr/>
            </p:nvSpPr>
            <p:spPr bwMode="auto">
              <a:xfrm flipH="1">
                <a:off x="238" y="82"/>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8" name="Line 12"/>
              <p:cNvSpPr>
                <a:spLocks noChangeShapeType="1"/>
              </p:cNvSpPr>
              <p:nvPr/>
            </p:nvSpPr>
            <p:spPr bwMode="auto">
              <a:xfrm flipH="1">
                <a:off x="238" y="110"/>
                <a:ext cx="44"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31" name="Line 13"/>
              <p:cNvSpPr>
                <a:spLocks noChangeShapeType="1"/>
              </p:cNvSpPr>
              <p:nvPr/>
            </p:nvSpPr>
            <p:spPr bwMode="auto">
              <a:xfrm>
                <a:off x="145" y="58"/>
                <a:ext cx="19" cy="37"/>
              </a:xfrm>
              <a:prstGeom prst="line">
                <a:avLst/>
              </a:prstGeom>
              <a:noFill/>
              <a:ln w="2063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26" name="Freeform 14"/>
              <p:cNvSpPr>
                <a:spLocks/>
              </p:cNvSpPr>
              <p:nvPr/>
            </p:nvSpPr>
            <p:spPr bwMode="auto">
              <a:xfrm>
                <a:off x="183" y="54"/>
                <a:ext cx="19" cy="41"/>
              </a:xfrm>
              <a:custGeom>
                <a:avLst/>
                <a:gdLst>
                  <a:gd name="T0" fmla="*/ 0 w 19"/>
                  <a:gd name="T1" fmla="*/ 0 h 41"/>
                  <a:gd name="T2" fmla="*/ 19 w 19"/>
                  <a:gd name="T3" fmla="*/ 21 h 41"/>
                  <a:gd name="T4" fmla="*/ 0 w 19"/>
                  <a:gd name="T5" fmla="*/ 41 h 41"/>
                </a:gdLst>
                <a:ahLst/>
                <a:cxnLst>
                  <a:cxn ang="0">
                    <a:pos x="T0" y="T1"/>
                  </a:cxn>
                  <a:cxn ang="0">
                    <a:pos x="T2" y="T3"/>
                  </a:cxn>
                  <a:cxn ang="0">
                    <a:pos x="T4" y="T5"/>
                  </a:cxn>
                </a:cxnLst>
                <a:rect l="0" t="0" r="r" b="b"/>
                <a:pathLst>
                  <a:path w="19" h="41">
                    <a:moveTo>
                      <a:pt x="0" y="0"/>
                    </a:moveTo>
                    <a:lnTo>
                      <a:pt x="19" y="21"/>
                    </a:lnTo>
                    <a:lnTo>
                      <a:pt x="0" y="41"/>
                    </a:lnTo>
                  </a:path>
                </a:pathLst>
              </a:custGeom>
              <a:noFill/>
              <a:ln w="2063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grpSp>
        <p:nvGrpSpPr>
          <p:cNvPr id="250" name="Group 249"/>
          <p:cNvGrpSpPr/>
          <p:nvPr/>
        </p:nvGrpSpPr>
        <p:grpSpPr>
          <a:xfrm>
            <a:off x="5316574" y="2303664"/>
            <a:ext cx="1685653" cy="1685653"/>
            <a:chOff x="5423171" y="2349343"/>
            <a:chExt cx="1719478" cy="1719478"/>
          </a:xfrm>
        </p:grpSpPr>
        <p:sp>
          <p:nvSpPr>
            <p:cNvPr id="195" name="Oval 194"/>
            <p:cNvSpPr/>
            <p:nvPr/>
          </p:nvSpPr>
          <p:spPr bwMode="auto">
            <a:xfrm>
              <a:off x="5423171"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40" name="Group 17"/>
            <p:cNvGrpSpPr>
              <a:grpSpLocks noChangeAspect="1"/>
            </p:cNvGrpSpPr>
            <p:nvPr/>
          </p:nvGrpSpPr>
          <p:grpSpPr bwMode="auto">
            <a:xfrm>
              <a:off x="5954114" y="2865066"/>
              <a:ext cx="646697" cy="749504"/>
              <a:chOff x="9" y="9"/>
              <a:chExt cx="195" cy="226"/>
            </a:xfrm>
          </p:grpSpPr>
          <p:sp>
            <p:nvSpPr>
              <p:cNvPr id="242" name="Freeform 18"/>
              <p:cNvSpPr>
                <a:spLocks/>
              </p:cNvSpPr>
              <p:nvPr/>
            </p:nvSpPr>
            <p:spPr bwMode="auto">
              <a:xfrm>
                <a:off x="9" y="204"/>
                <a:ext cx="195" cy="31"/>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43" name="Freeform 19"/>
              <p:cNvSpPr>
                <a:spLocks/>
              </p:cNvSpPr>
              <p:nvPr/>
            </p:nvSpPr>
            <p:spPr bwMode="auto">
              <a:xfrm>
                <a:off x="9" y="9"/>
                <a:ext cx="172" cy="197"/>
              </a:xfrm>
              <a:custGeom>
                <a:avLst/>
                <a:gdLst>
                  <a:gd name="T0" fmla="*/ 0 w 172"/>
                  <a:gd name="T1" fmla="*/ 197 h 197"/>
                  <a:gd name="T2" fmla="*/ 0 w 172"/>
                  <a:gd name="T3" fmla="*/ 0 h 197"/>
                  <a:gd name="T4" fmla="*/ 172 w 172"/>
                  <a:gd name="T5" fmla="*/ 0 h 197"/>
                  <a:gd name="T6" fmla="*/ 172 w 172"/>
                  <a:gd name="T7" fmla="*/ 195 h 197"/>
                </a:gdLst>
                <a:ahLst/>
                <a:cxnLst>
                  <a:cxn ang="0">
                    <a:pos x="T0" y="T1"/>
                  </a:cxn>
                  <a:cxn ang="0">
                    <a:pos x="T2" y="T3"/>
                  </a:cxn>
                  <a:cxn ang="0">
                    <a:pos x="T4" y="T5"/>
                  </a:cxn>
                  <a:cxn ang="0">
                    <a:pos x="T6" y="T7"/>
                  </a:cxn>
                </a:cxnLst>
                <a:rect l="0" t="0" r="r" b="b"/>
                <a:pathLst>
                  <a:path w="172" h="197">
                    <a:moveTo>
                      <a:pt x="0" y="197"/>
                    </a:moveTo>
                    <a:lnTo>
                      <a:pt x="0" y="0"/>
                    </a:lnTo>
                    <a:lnTo>
                      <a:pt x="172" y="0"/>
                    </a:lnTo>
                    <a:lnTo>
                      <a:pt x="172" y="195"/>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44" name="Line 20"/>
              <p:cNvSpPr>
                <a:spLocks noChangeShapeType="1"/>
              </p:cNvSpPr>
              <p:nvPr/>
            </p:nvSpPr>
            <p:spPr bwMode="auto">
              <a:xfrm>
                <a:off x="78" y="58"/>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45" name="Line 21"/>
              <p:cNvSpPr>
                <a:spLocks noChangeShapeType="1"/>
              </p:cNvSpPr>
              <p:nvPr/>
            </p:nvSpPr>
            <p:spPr bwMode="auto">
              <a:xfrm>
                <a:off x="78" y="105"/>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46" name="Line 22"/>
              <p:cNvSpPr>
                <a:spLocks noChangeShapeType="1"/>
              </p:cNvSpPr>
              <p:nvPr/>
            </p:nvSpPr>
            <p:spPr bwMode="auto">
              <a:xfrm>
                <a:off x="78" y="154"/>
                <a:ext cx="69"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47" name="Line 23"/>
              <p:cNvSpPr>
                <a:spLocks noChangeShapeType="1"/>
              </p:cNvSpPr>
              <p:nvPr/>
            </p:nvSpPr>
            <p:spPr bwMode="auto">
              <a:xfrm>
                <a:off x="44" y="58"/>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48" name="Line 24"/>
              <p:cNvSpPr>
                <a:spLocks noChangeShapeType="1"/>
              </p:cNvSpPr>
              <p:nvPr/>
            </p:nvSpPr>
            <p:spPr bwMode="auto">
              <a:xfrm>
                <a:off x="44" y="105"/>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49" name="Line 25"/>
              <p:cNvSpPr>
                <a:spLocks noChangeShapeType="1"/>
              </p:cNvSpPr>
              <p:nvPr/>
            </p:nvSpPr>
            <p:spPr bwMode="auto">
              <a:xfrm>
                <a:off x="44" y="154"/>
                <a:ext cx="17" cy="0"/>
              </a:xfrm>
              <a:prstGeom prst="line">
                <a:avLst/>
              </a:prstGeom>
              <a:noFill/>
              <a:ln w="26988"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grpSp>
        <p:nvGrpSpPr>
          <p:cNvPr id="33" name="Group 32"/>
          <p:cNvGrpSpPr/>
          <p:nvPr/>
        </p:nvGrpSpPr>
        <p:grpSpPr>
          <a:xfrm>
            <a:off x="8806194" y="2303664"/>
            <a:ext cx="1685653" cy="1685653"/>
            <a:chOff x="8982815" y="2349343"/>
            <a:chExt cx="1719478" cy="1719478"/>
          </a:xfrm>
        </p:grpSpPr>
        <p:sp>
          <p:nvSpPr>
            <p:cNvPr id="207" name="Oval 206"/>
            <p:cNvSpPr/>
            <p:nvPr/>
          </p:nvSpPr>
          <p:spPr bwMode="auto">
            <a:xfrm>
              <a:off x="8982815" y="2349343"/>
              <a:ext cx="1719478" cy="1719478"/>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2" tIns="143426" rIns="179282" bIns="143426" numCol="1" spcCol="0" rtlCol="0" fromWordArt="0" anchor="t" anchorCtr="0" forceAA="0" compatLnSpc="1">
              <a:prstTxWarp prst="textNoShape">
                <a:avLst/>
              </a:prstTxWarp>
              <a:noAutofit/>
            </a:bodyPr>
            <a:lstStyle/>
            <a:p>
              <a:pPr algn="ctr" defTabSz="914113"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52" name="Group 28"/>
            <p:cNvGrpSpPr>
              <a:grpSpLocks noChangeAspect="1"/>
            </p:cNvGrpSpPr>
            <p:nvPr/>
          </p:nvGrpSpPr>
          <p:grpSpPr bwMode="auto">
            <a:xfrm>
              <a:off x="9491591" y="2863270"/>
              <a:ext cx="684072" cy="686754"/>
              <a:chOff x="8" y="7"/>
              <a:chExt cx="255" cy="256"/>
            </a:xfrm>
          </p:grpSpPr>
          <p:sp>
            <p:nvSpPr>
              <p:cNvPr id="254" name="Freeform 29"/>
              <p:cNvSpPr>
                <a:spLocks/>
              </p:cNvSpPr>
              <p:nvPr/>
            </p:nvSpPr>
            <p:spPr bwMode="auto">
              <a:xfrm>
                <a:off x="8" y="7"/>
                <a:ext cx="255" cy="256"/>
              </a:xfrm>
              <a:custGeom>
                <a:avLst/>
                <a:gdLst>
                  <a:gd name="T0" fmla="*/ 4 w 120"/>
                  <a:gd name="T1" fmla="*/ 38 h 120"/>
                  <a:gd name="T2" fmla="*/ 5 w 120"/>
                  <a:gd name="T3" fmla="*/ 36 h 120"/>
                  <a:gd name="T4" fmla="*/ 9 w 120"/>
                  <a:gd name="T5" fmla="*/ 28 h 120"/>
                  <a:gd name="T6" fmla="*/ 60 w 120"/>
                  <a:gd name="T7" fmla="*/ 0 h 120"/>
                  <a:gd name="T8" fmla="*/ 120 w 120"/>
                  <a:gd name="T9" fmla="*/ 60 h 120"/>
                  <a:gd name="T10" fmla="*/ 60 w 120"/>
                  <a:gd name="T11" fmla="*/ 120 h 120"/>
                  <a:gd name="T12" fmla="*/ 0 w 120"/>
                  <a:gd name="T13" fmla="*/ 60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4" y="38"/>
                    </a:moveTo>
                    <a:cubicBezTo>
                      <a:pt x="4" y="38"/>
                      <a:pt x="5" y="37"/>
                      <a:pt x="5" y="36"/>
                    </a:cubicBezTo>
                    <a:cubicBezTo>
                      <a:pt x="6" y="33"/>
                      <a:pt x="8" y="31"/>
                      <a:pt x="9" y="28"/>
                    </a:cubicBezTo>
                    <a:cubicBezTo>
                      <a:pt x="20" y="11"/>
                      <a:pt x="39" y="0"/>
                      <a:pt x="60" y="0"/>
                    </a:cubicBezTo>
                    <a:cubicBezTo>
                      <a:pt x="93" y="0"/>
                      <a:pt x="120" y="27"/>
                      <a:pt x="120" y="60"/>
                    </a:cubicBezTo>
                    <a:cubicBezTo>
                      <a:pt x="120" y="93"/>
                      <a:pt x="93" y="120"/>
                      <a:pt x="60" y="120"/>
                    </a:cubicBezTo>
                    <a:cubicBezTo>
                      <a:pt x="27" y="120"/>
                      <a:pt x="0" y="93"/>
                      <a:pt x="0" y="60"/>
                    </a:cubicBez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255" name="Freeform 30"/>
              <p:cNvSpPr>
                <a:spLocks/>
              </p:cNvSpPr>
              <p:nvPr/>
            </p:nvSpPr>
            <p:spPr bwMode="auto">
              <a:xfrm>
                <a:off x="136" y="67"/>
                <a:ext cx="48" cy="117"/>
              </a:xfrm>
              <a:custGeom>
                <a:avLst/>
                <a:gdLst>
                  <a:gd name="T0" fmla="*/ 0 w 48"/>
                  <a:gd name="T1" fmla="*/ 0 h 117"/>
                  <a:gd name="T2" fmla="*/ 0 w 48"/>
                  <a:gd name="T3" fmla="*/ 68 h 117"/>
                  <a:gd name="T4" fmla="*/ 48 w 48"/>
                  <a:gd name="T5" fmla="*/ 117 h 117"/>
                </a:gdLst>
                <a:ahLst/>
                <a:cxnLst>
                  <a:cxn ang="0">
                    <a:pos x="T0" y="T1"/>
                  </a:cxn>
                  <a:cxn ang="0">
                    <a:pos x="T2" y="T3"/>
                  </a:cxn>
                  <a:cxn ang="0">
                    <a:pos x="T4" y="T5"/>
                  </a:cxn>
                </a:cxnLst>
                <a:rect l="0" t="0" r="r" b="b"/>
                <a:pathLst>
                  <a:path w="48" h="117">
                    <a:moveTo>
                      <a:pt x="0" y="0"/>
                    </a:moveTo>
                    <a:lnTo>
                      <a:pt x="0" y="68"/>
                    </a:lnTo>
                    <a:lnTo>
                      <a:pt x="48" y="117"/>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sp>
            <p:nvSpPr>
              <p:cNvPr id="32" name="Freeform 31"/>
              <p:cNvSpPr>
                <a:spLocks/>
              </p:cNvSpPr>
              <p:nvPr/>
            </p:nvSpPr>
            <p:spPr bwMode="auto">
              <a:xfrm>
                <a:off x="8" y="33"/>
                <a:ext cx="60" cy="59"/>
              </a:xfrm>
              <a:custGeom>
                <a:avLst/>
                <a:gdLst>
                  <a:gd name="T0" fmla="*/ 60 w 60"/>
                  <a:gd name="T1" fmla="*/ 59 h 59"/>
                  <a:gd name="T2" fmla="*/ 0 w 60"/>
                  <a:gd name="T3" fmla="*/ 59 h 59"/>
                  <a:gd name="T4" fmla="*/ 0 w 60"/>
                  <a:gd name="T5" fmla="*/ 0 h 59"/>
                </a:gdLst>
                <a:ahLst/>
                <a:cxnLst>
                  <a:cxn ang="0">
                    <a:pos x="T0" y="T1"/>
                  </a:cxn>
                  <a:cxn ang="0">
                    <a:pos x="T2" y="T3"/>
                  </a:cxn>
                  <a:cxn ang="0">
                    <a:pos x="T4" y="T5"/>
                  </a:cxn>
                </a:cxnLst>
                <a:rect l="0" t="0" r="r" b="b"/>
                <a:pathLst>
                  <a:path w="60" h="59">
                    <a:moveTo>
                      <a:pt x="60" y="59"/>
                    </a:moveTo>
                    <a:lnTo>
                      <a:pt x="0" y="59"/>
                    </a:lnTo>
                    <a:lnTo>
                      <a:pt x="0" y="0"/>
                    </a:lnTo>
                  </a:path>
                </a:pathLst>
              </a:custGeom>
              <a:noFill/>
              <a:ln w="26988"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1" tIns="44820" rIns="89641" bIns="44820" numCol="1" anchor="t" anchorCtr="0" compatLnSpc="1">
                <a:prstTxWarp prst="textNoShape">
                  <a:avLst/>
                </a:prstTxWarp>
              </a:bodyPr>
              <a:lstStyle/>
              <a:p>
                <a:pPr defTabSz="914378">
                  <a:defRPr/>
                </a:pPr>
                <a:endParaRPr lang="en-US" sz="1765">
                  <a:solidFill>
                    <a:srgbClr val="353535"/>
                  </a:solidFill>
                  <a:latin typeface="Segoe UI Semilight"/>
                </a:endParaRPr>
              </a:p>
            </p:txBody>
          </p:sp>
        </p:grpSp>
      </p:grpSp>
    </p:spTree>
    <p:extLst>
      <p:ext uri="{BB962C8B-B14F-4D97-AF65-F5344CB8AC3E}">
        <p14:creationId xmlns:p14="http://schemas.microsoft.com/office/powerpoint/2010/main" val="20763322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p:cTn id="7" dur="500" fill="hold"/>
                                        <p:tgtEl>
                                          <p:spTgt spid="237"/>
                                        </p:tgtEl>
                                        <p:attrNameLst>
                                          <p:attrName>ppt_w</p:attrName>
                                        </p:attrNameLst>
                                      </p:cBhvr>
                                      <p:tavLst>
                                        <p:tav tm="0">
                                          <p:val>
                                            <p:fltVal val="0"/>
                                          </p:val>
                                        </p:tav>
                                        <p:tav tm="100000">
                                          <p:val>
                                            <p:strVal val="#ppt_w"/>
                                          </p:val>
                                        </p:tav>
                                      </p:tavLst>
                                    </p:anim>
                                    <p:anim calcmode="lin" valueType="num">
                                      <p:cBhvr>
                                        <p:cTn id="8" dur="500" fill="hold"/>
                                        <p:tgtEl>
                                          <p:spTgt spid="237"/>
                                        </p:tgtEl>
                                        <p:attrNameLst>
                                          <p:attrName>ppt_h</p:attrName>
                                        </p:attrNameLst>
                                      </p:cBhvr>
                                      <p:tavLst>
                                        <p:tav tm="0">
                                          <p:val>
                                            <p:fltVal val="0"/>
                                          </p:val>
                                        </p:tav>
                                        <p:tav tm="100000">
                                          <p:val>
                                            <p:strVal val="#ppt_h"/>
                                          </p:val>
                                        </p:tav>
                                      </p:tavLst>
                                    </p:anim>
                                    <p:animEffect transition="in" filter="fade">
                                      <p:cBhvr>
                                        <p:cTn id="9" dur="500"/>
                                        <p:tgtEl>
                                          <p:spTgt spid="23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0"/>
                                  </p:stCondLst>
                                  <p:childTnLst>
                                    <p:animMotion origin="layout" path="M -1.5905E-6 -4.90241E-7 L -1.5905E-6 -0.05447 " pathEditMode="relative" rAng="0" ptsTypes="AA">
                                      <p:cBhvr>
                                        <p:cTn id="14" dur="500" spd="-100000" fill="hold"/>
                                        <p:tgtEl>
                                          <p:spTgt spid="60"/>
                                        </p:tgtEl>
                                        <p:attrNameLst>
                                          <p:attrName>ppt_x</p:attrName>
                                          <p:attrName>ppt_y</p:attrName>
                                        </p:attrNameLst>
                                      </p:cBhvr>
                                      <p:rCtr x="0" y="-2724"/>
                                    </p:animMotion>
                                  </p:childTnLst>
                                </p:cTn>
                              </p:par>
                              <p:par>
                                <p:cTn id="15" presetID="53" presetClass="entr" presetSubtype="16" fill="hold" nodeType="withEffect">
                                  <p:stCondLst>
                                    <p:cond delay="200"/>
                                  </p:stCondLst>
                                  <p:childTnLst>
                                    <p:set>
                                      <p:cBhvr>
                                        <p:cTn id="16" dur="1" fill="hold">
                                          <p:stCondLst>
                                            <p:cond delay="0"/>
                                          </p:stCondLst>
                                        </p:cTn>
                                        <p:tgtEl>
                                          <p:spTgt spid="250"/>
                                        </p:tgtEl>
                                        <p:attrNameLst>
                                          <p:attrName>style.visibility</p:attrName>
                                        </p:attrNameLst>
                                      </p:cBhvr>
                                      <p:to>
                                        <p:strVal val="visible"/>
                                      </p:to>
                                    </p:set>
                                    <p:anim calcmode="lin" valueType="num">
                                      <p:cBhvr>
                                        <p:cTn id="17" dur="500" fill="hold"/>
                                        <p:tgtEl>
                                          <p:spTgt spid="250"/>
                                        </p:tgtEl>
                                        <p:attrNameLst>
                                          <p:attrName>ppt_w</p:attrName>
                                        </p:attrNameLst>
                                      </p:cBhvr>
                                      <p:tavLst>
                                        <p:tav tm="0">
                                          <p:val>
                                            <p:fltVal val="0"/>
                                          </p:val>
                                        </p:tav>
                                        <p:tav tm="100000">
                                          <p:val>
                                            <p:strVal val="#ppt_w"/>
                                          </p:val>
                                        </p:tav>
                                      </p:tavLst>
                                    </p:anim>
                                    <p:anim calcmode="lin" valueType="num">
                                      <p:cBhvr>
                                        <p:cTn id="18" dur="500" fill="hold"/>
                                        <p:tgtEl>
                                          <p:spTgt spid="250"/>
                                        </p:tgtEl>
                                        <p:attrNameLst>
                                          <p:attrName>ppt_h</p:attrName>
                                        </p:attrNameLst>
                                      </p:cBhvr>
                                      <p:tavLst>
                                        <p:tav tm="0">
                                          <p:val>
                                            <p:fltVal val="0"/>
                                          </p:val>
                                        </p:tav>
                                        <p:tav tm="100000">
                                          <p:val>
                                            <p:strVal val="#ppt_h"/>
                                          </p:val>
                                        </p:tav>
                                      </p:tavLst>
                                    </p:anim>
                                    <p:animEffect transition="in" filter="fade">
                                      <p:cBhvr>
                                        <p:cTn id="19" dur="500"/>
                                        <p:tgtEl>
                                          <p:spTgt spid="250"/>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42" presetClass="path" presetSubtype="0" decel="100000" fill="hold" grpId="1" nodeType="withEffect">
                                  <p:stCondLst>
                                    <p:cond delay="200"/>
                                  </p:stCondLst>
                                  <p:childTnLst>
                                    <p:animMotion origin="layout" path="M 4.05157E-6 -4.90241E-7 L 4.05157E-6 -0.05447 " pathEditMode="relative" rAng="0" ptsTypes="AA">
                                      <p:cBhvr>
                                        <p:cTn id="24" dur="500" spd="-100000" fill="hold"/>
                                        <p:tgtEl>
                                          <p:spTgt spid="10"/>
                                        </p:tgtEl>
                                        <p:attrNameLst>
                                          <p:attrName>ppt_x</p:attrName>
                                          <p:attrName>ppt_y</p:attrName>
                                        </p:attrNameLst>
                                      </p:cBhvr>
                                      <p:rCtr x="0" y="-2724"/>
                                    </p:animMotion>
                                  </p:childTnLst>
                                </p:cTn>
                              </p:par>
                              <p:par>
                                <p:cTn id="25" presetID="53" presetClass="entr" presetSubtype="16" fill="hold" nodeType="withEffect">
                                  <p:stCondLst>
                                    <p:cond delay="40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par>
                                <p:cTn id="30" presetID="10" presetClass="entr" presetSubtype="0" fill="hold" grpId="0" nodeType="withEffect">
                                  <p:stCondLst>
                                    <p:cond delay="4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400"/>
                                  </p:stCondLst>
                                  <p:childTnLst>
                                    <p:animMotion origin="layout" path="M -2.00664E-6 -4.90241E-7 L -2.00664E-6 -0.05447 " pathEditMode="relative" rAng="0" ptsTypes="AA">
                                      <p:cBhvr>
                                        <p:cTn id="34" dur="500" spd="-100000" fill="hold"/>
                                        <p:tgtEl>
                                          <p:spTgt spid="61"/>
                                        </p:tgtEl>
                                        <p:attrNameLst>
                                          <p:attrName>ppt_x</p:attrName>
                                          <p:attrName>ppt_y</p:attrName>
                                        </p:attrNameLst>
                                      </p:cBhvr>
                                      <p:rCtr x="0" y="-27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61" grpId="0"/>
      <p:bldP spid="61" grpId="1"/>
      <p:bldP spid="60" grpId="0"/>
      <p:bldP spid="60" grpId="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7" name="Picture 516"/>
            <p:cNvPicPr>
              <a:picLocks noChangeAspect="1"/>
            </p:cNvPicPr>
            <p:nvPr/>
          </p:nvPicPr>
          <p:blipFill>
            <a:blip r:embed="rId9"/>
            <a:stretch>
              <a:fillRect/>
            </a:stretch>
          </p:blipFill>
          <p:spPr>
            <a:xfrm>
              <a:off x="7601870" y="2882181"/>
              <a:ext cx="395448"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8" name="Picture 517"/>
            <p:cNvPicPr>
              <a:picLocks noChangeAspect="1"/>
            </p:cNvPicPr>
            <p:nvPr/>
          </p:nvPicPr>
          <p:blipFill>
            <a:blip r:embed="rId10"/>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0" name="Picture 5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7" name="Picture 526"/>
            <p:cNvPicPr>
              <a:picLocks noChangeAspect="1"/>
            </p:cNvPicPr>
            <p:nvPr/>
          </p:nvPicPr>
          <p:blipFill>
            <a:blip r:embed="rId12"/>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30" name="Picture 5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sp>
        <p:nvSpPr>
          <p:cNvPr id="535" name="TextBox 534"/>
          <p:cNvSpPr txBox="1"/>
          <p:nvPr/>
        </p:nvSpPr>
        <p:spPr>
          <a:xfrm>
            <a:off x="3054718" y="294899"/>
            <a:ext cx="3225079" cy="633625"/>
          </a:xfrm>
          <a:prstGeom prst="rect">
            <a:avLst/>
          </a:prstGeom>
          <a:noFill/>
        </p:spPr>
        <p:txBody>
          <a:bodyPr wrap="square" rtlCol="0" anchor="ctr" anchorCtr="0">
            <a:spAutoFit/>
          </a:bodyPr>
          <a:lstStyle/>
          <a:p>
            <a:pPr defTabSz="914228">
              <a:lnSpc>
                <a:spcPct val="90000"/>
              </a:lnSpc>
              <a:defRPr/>
            </a:pP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Managing events is important but cumbersome</a:t>
            </a:r>
          </a:p>
        </p:txBody>
      </p:sp>
      <p:sp>
        <p:nvSpPr>
          <p:cNvPr id="60" name="TextBox 59">
            <a:extLst>
              <a:ext uri="{FF2B5EF4-FFF2-40B4-BE49-F238E27FC236}">
                <a16:creationId xmlns:a16="http://schemas.microsoft.com/office/drawing/2014/main" id="{CB2A8167-6D7C-476C-AEC4-5ED50B3C077C}"/>
              </a:ext>
            </a:extLst>
          </p:cNvPr>
          <p:cNvSpPr txBox="1"/>
          <p:nvPr/>
        </p:nvSpPr>
        <p:spPr>
          <a:xfrm>
            <a:off x="7848352" y="1020828"/>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1" name="TextBox 60">
            <a:extLst>
              <a:ext uri="{FF2B5EF4-FFF2-40B4-BE49-F238E27FC236}">
                <a16:creationId xmlns:a16="http://schemas.microsoft.com/office/drawing/2014/main" id="{E1AF7FBD-AD7F-4140-8A51-4EC659AD38C2}"/>
              </a:ext>
            </a:extLst>
          </p:cNvPr>
          <p:cNvSpPr txBox="1"/>
          <p:nvPr/>
        </p:nvSpPr>
        <p:spPr>
          <a:xfrm>
            <a:off x="10362595" y="411314"/>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2" name="TextBox 61">
            <a:extLst>
              <a:ext uri="{FF2B5EF4-FFF2-40B4-BE49-F238E27FC236}">
                <a16:creationId xmlns:a16="http://schemas.microsoft.com/office/drawing/2014/main" id="{C6FD1852-E156-4EF6-A141-DBAA91BD8994}"/>
              </a:ext>
            </a:extLst>
          </p:cNvPr>
          <p:cNvSpPr txBox="1"/>
          <p:nvPr/>
        </p:nvSpPr>
        <p:spPr>
          <a:xfrm>
            <a:off x="762757" y="1554151"/>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3" name="TextBox 62">
            <a:extLst>
              <a:ext uri="{FF2B5EF4-FFF2-40B4-BE49-F238E27FC236}">
                <a16:creationId xmlns:a16="http://schemas.microsoft.com/office/drawing/2014/main" id="{132514CA-1B5E-476B-8376-633753E49D25}"/>
              </a:ext>
            </a:extLst>
          </p:cNvPr>
          <p:cNvSpPr txBox="1"/>
          <p:nvPr/>
        </p:nvSpPr>
        <p:spPr>
          <a:xfrm>
            <a:off x="5410297" y="2392233"/>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4" name="TextBox 63">
            <a:extLst>
              <a:ext uri="{FF2B5EF4-FFF2-40B4-BE49-F238E27FC236}">
                <a16:creationId xmlns:a16="http://schemas.microsoft.com/office/drawing/2014/main" id="{FE65CCF8-067C-41E1-A993-DEC3EBE5256F}"/>
              </a:ext>
            </a:extLst>
          </p:cNvPr>
          <p:cNvSpPr txBox="1"/>
          <p:nvPr/>
        </p:nvSpPr>
        <p:spPr>
          <a:xfrm>
            <a:off x="7543595" y="3611260"/>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5" name="TextBox 64">
            <a:extLst>
              <a:ext uri="{FF2B5EF4-FFF2-40B4-BE49-F238E27FC236}">
                <a16:creationId xmlns:a16="http://schemas.microsoft.com/office/drawing/2014/main" id="{76E674FE-8DDF-4CC1-9465-36586837E1BE}"/>
              </a:ext>
            </a:extLst>
          </p:cNvPr>
          <p:cNvSpPr txBox="1"/>
          <p:nvPr/>
        </p:nvSpPr>
        <p:spPr>
          <a:xfrm>
            <a:off x="10134027" y="3154125"/>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6" name="TextBox 65">
            <a:extLst>
              <a:ext uri="{FF2B5EF4-FFF2-40B4-BE49-F238E27FC236}">
                <a16:creationId xmlns:a16="http://schemas.microsoft.com/office/drawing/2014/main" id="{887F655F-1AAF-453D-AEEB-DB53A8C448F1}"/>
              </a:ext>
            </a:extLst>
          </p:cNvPr>
          <p:cNvSpPr txBox="1"/>
          <p:nvPr/>
        </p:nvSpPr>
        <p:spPr>
          <a:xfrm>
            <a:off x="1296080" y="3382692"/>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7" name="TextBox 66">
            <a:extLst>
              <a:ext uri="{FF2B5EF4-FFF2-40B4-BE49-F238E27FC236}">
                <a16:creationId xmlns:a16="http://schemas.microsoft.com/office/drawing/2014/main" id="{9D6D8633-C5D2-484F-B6DF-E8B770DCF463}"/>
              </a:ext>
            </a:extLst>
          </p:cNvPr>
          <p:cNvSpPr txBox="1"/>
          <p:nvPr/>
        </p:nvSpPr>
        <p:spPr>
          <a:xfrm>
            <a:off x="3353189" y="1858908"/>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8" name="TextBox 67">
            <a:extLst>
              <a:ext uri="{FF2B5EF4-FFF2-40B4-BE49-F238E27FC236}">
                <a16:creationId xmlns:a16="http://schemas.microsoft.com/office/drawing/2014/main" id="{22B60EDF-4EC5-43F6-A96F-878154467701}"/>
              </a:ext>
            </a:extLst>
          </p:cNvPr>
          <p:cNvSpPr txBox="1"/>
          <p:nvPr/>
        </p:nvSpPr>
        <p:spPr>
          <a:xfrm>
            <a:off x="11581622" y="4830287"/>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69" name="TextBox 68">
            <a:extLst>
              <a:ext uri="{FF2B5EF4-FFF2-40B4-BE49-F238E27FC236}">
                <a16:creationId xmlns:a16="http://schemas.microsoft.com/office/drawing/2014/main" id="{16FAC48F-03F5-49F3-8B75-63495FD79B11}"/>
              </a:ext>
            </a:extLst>
          </p:cNvPr>
          <p:cNvSpPr txBox="1"/>
          <p:nvPr/>
        </p:nvSpPr>
        <p:spPr>
          <a:xfrm>
            <a:off x="4496027" y="3916016"/>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70" name="TextBox 69">
            <a:extLst>
              <a:ext uri="{FF2B5EF4-FFF2-40B4-BE49-F238E27FC236}">
                <a16:creationId xmlns:a16="http://schemas.microsoft.com/office/drawing/2014/main" id="{B113846D-F999-4246-B188-737860A475AF}"/>
              </a:ext>
            </a:extLst>
          </p:cNvPr>
          <p:cNvSpPr txBox="1"/>
          <p:nvPr/>
        </p:nvSpPr>
        <p:spPr>
          <a:xfrm>
            <a:off x="229432" y="59955"/>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sp>
        <p:nvSpPr>
          <p:cNvPr id="71" name="TextBox 70">
            <a:extLst>
              <a:ext uri="{FF2B5EF4-FFF2-40B4-BE49-F238E27FC236}">
                <a16:creationId xmlns:a16="http://schemas.microsoft.com/office/drawing/2014/main" id="{B9A3A100-085D-49D4-8ED6-A591CB33F43D}"/>
              </a:ext>
            </a:extLst>
          </p:cNvPr>
          <p:cNvSpPr txBox="1"/>
          <p:nvPr/>
        </p:nvSpPr>
        <p:spPr>
          <a:xfrm>
            <a:off x="9067379" y="4449341"/>
            <a:ext cx="304757" cy="754315"/>
          </a:xfrm>
          <a:prstGeom prst="rect">
            <a:avLst/>
          </a:prstGeom>
          <a:noFill/>
        </p:spPr>
        <p:txBody>
          <a:bodyPr wrap="square" rtlCol="0">
            <a:spAutoFit/>
          </a:bodyPr>
          <a:lstStyle/>
          <a:p>
            <a:pPr algn="ctr" defTabSz="914228">
              <a:defRPr/>
            </a:pPr>
            <a:r>
              <a:rPr lang="en-US" sz="4313">
                <a:gradFill>
                  <a:gsLst>
                    <a:gs pos="9551">
                      <a:srgbClr val="00BCF2"/>
                    </a:gs>
                    <a:gs pos="21910">
                      <a:srgbClr val="00BCF2"/>
                    </a:gs>
                  </a:gsLst>
                  <a:lin ang="5400000" scaled="1"/>
                </a:gradFill>
                <a:latin typeface="Segoe UI Semibold" panose="020B0702040204020203" pitchFamily="34" charset="0"/>
                <a:cs typeface="Segoe UI Semibold" panose="020B0702040204020203" pitchFamily="34" charset="0"/>
              </a:rPr>
              <a:t>?</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spTree>
    <p:extLst>
      <p:ext uri="{BB962C8B-B14F-4D97-AF65-F5344CB8AC3E}">
        <p14:creationId xmlns:p14="http://schemas.microsoft.com/office/powerpoint/2010/main" val="19491031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3"/>
                                        </p:tgtEl>
                                        <p:attrNameLst>
                                          <p:attrName>ppt_x</p:attrName>
                                          <p:attrName>ppt_y</p:attrName>
                                        </p:attrNameLst>
                                      </p:cBhvr>
                                      <p:rCtr x="0" y="1852"/>
                                    </p:animMotion>
                                  </p:childTnLst>
                                </p:cTn>
                              </p:par>
                              <p:par>
                                <p:cTn id="10" presetID="10" presetClass="entr" presetSubtype="0" fill="hold" grpId="0" nodeType="withEffect">
                                  <p:stCondLst>
                                    <p:cond delay="5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par>
                                <p:cTn id="13" presetID="42" presetClass="path" presetSubtype="0" decel="100000" fill="hold" grpId="1" nodeType="withEffect">
                                  <p:stCondLst>
                                    <p:cond delay="50"/>
                                  </p:stCondLst>
                                  <p:childTnLst>
                                    <p:animMotion origin="layout" path="M -3.125E-6 4.44444E-6 L -3.125E-6 0.03703 " pathEditMode="relative" rAng="0" ptsTypes="AA">
                                      <p:cBhvr>
                                        <p:cTn id="14" dur="600" spd="-100000" fill="hold"/>
                                        <p:tgtEl>
                                          <p:spTgt spid="60"/>
                                        </p:tgtEl>
                                        <p:attrNameLst>
                                          <p:attrName>ppt_x</p:attrName>
                                          <p:attrName>ppt_y</p:attrName>
                                        </p:attrNameLst>
                                      </p:cBhvr>
                                      <p:rCtr x="0" y="1852"/>
                                    </p:animMotion>
                                  </p:childTnLst>
                                </p:cTn>
                              </p:par>
                              <p:par>
                                <p:cTn id="15" presetID="10" presetClass="entr" presetSubtype="0" fill="hold" grpId="0" nodeType="withEffect">
                                  <p:stCondLst>
                                    <p:cond delay="10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par>
                                <p:cTn id="18" presetID="42" presetClass="path" presetSubtype="0" decel="100000" fill="hold" grpId="1" nodeType="withEffect">
                                  <p:stCondLst>
                                    <p:cond delay="100"/>
                                  </p:stCondLst>
                                  <p:childTnLst>
                                    <p:animMotion origin="layout" path="M -3.125E-6 4.44444E-6 L -3.125E-6 0.03703 " pathEditMode="relative" rAng="0" ptsTypes="AA">
                                      <p:cBhvr>
                                        <p:cTn id="19" dur="600" spd="-100000" fill="hold"/>
                                        <p:tgtEl>
                                          <p:spTgt spid="62"/>
                                        </p:tgtEl>
                                        <p:attrNameLst>
                                          <p:attrName>ppt_x</p:attrName>
                                          <p:attrName>ppt_y</p:attrName>
                                        </p:attrNameLst>
                                      </p:cBhvr>
                                      <p:rCtr x="0" y="1852"/>
                                    </p:animMotion>
                                  </p:childTnLst>
                                </p:cTn>
                              </p:par>
                              <p:par>
                                <p:cTn id="20" presetID="10" presetClass="entr" presetSubtype="0" fill="hold" grpId="0" nodeType="withEffect">
                                  <p:stCondLst>
                                    <p:cond delay="15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childTnLst>
                                </p:cTn>
                              </p:par>
                              <p:par>
                                <p:cTn id="23" presetID="42" presetClass="path" presetSubtype="0" decel="100000" fill="hold" grpId="1" nodeType="withEffect">
                                  <p:stCondLst>
                                    <p:cond delay="150"/>
                                  </p:stCondLst>
                                  <p:childTnLst>
                                    <p:animMotion origin="layout" path="M -3.125E-6 4.44444E-6 L -3.125E-6 0.03703 " pathEditMode="relative" rAng="0" ptsTypes="AA">
                                      <p:cBhvr>
                                        <p:cTn id="24" dur="600" spd="-100000" fill="hold"/>
                                        <p:tgtEl>
                                          <p:spTgt spid="67"/>
                                        </p:tgtEl>
                                        <p:attrNameLst>
                                          <p:attrName>ppt_x</p:attrName>
                                          <p:attrName>ppt_y</p:attrName>
                                        </p:attrNameLst>
                                      </p:cBhvr>
                                      <p:rCtr x="0" y="1852"/>
                                    </p:animMotion>
                                  </p:childTnLst>
                                </p:cTn>
                              </p:par>
                              <p:par>
                                <p:cTn id="25" presetID="10" presetClass="entr" presetSubtype="0" fill="hold" grpId="0" nodeType="withEffect">
                                  <p:stCondLst>
                                    <p:cond delay="20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par>
                                <p:cTn id="28" presetID="42" presetClass="path" presetSubtype="0" decel="100000" fill="hold" grpId="1" nodeType="withEffect">
                                  <p:stCondLst>
                                    <p:cond delay="200"/>
                                  </p:stCondLst>
                                  <p:childTnLst>
                                    <p:animMotion origin="layout" path="M -3.125E-6 4.44444E-6 L -3.125E-6 0.03703 " pathEditMode="relative" rAng="0" ptsTypes="AA">
                                      <p:cBhvr>
                                        <p:cTn id="29" dur="600" spd="-100000" fill="hold"/>
                                        <p:tgtEl>
                                          <p:spTgt spid="65"/>
                                        </p:tgtEl>
                                        <p:attrNameLst>
                                          <p:attrName>ppt_x</p:attrName>
                                          <p:attrName>ppt_y</p:attrName>
                                        </p:attrNameLst>
                                      </p:cBhvr>
                                      <p:rCtr x="0" y="1852"/>
                                    </p:animMotion>
                                  </p:childTnLst>
                                </p:cTn>
                              </p:par>
                              <p:par>
                                <p:cTn id="30" presetID="10" presetClass="entr" presetSubtype="0" fill="hold" grpId="0" nodeType="withEffect">
                                  <p:stCondLst>
                                    <p:cond delay="25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par>
                                <p:cTn id="33" presetID="42" presetClass="path" presetSubtype="0" decel="100000" fill="hold" grpId="1" nodeType="withEffect">
                                  <p:stCondLst>
                                    <p:cond delay="250"/>
                                  </p:stCondLst>
                                  <p:childTnLst>
                                    <p:animMotion origin="layout" path="M -3.125E-6 4.44444E-6 L -3.125E-6 0.03703 " pathEditMode="relative" rAng="0" ptsTypes="AA">
                                      <p:cBhvr>
                                        <p:cTn id="34" dur="600" spd="-100000" fill="hold"/>
                                        <p:tgtEl>
                                          <p:spTgt spid="61"/>
                                        </p:tgtEl>
                                        <p:attrNameLst>
                                          <p:attrName>ppt_x</p:attrName>
                                          <p:attrName>ppt_y</p:attrName>
                                        </p:attrNameLst>
                                      </p:cBhvr>
                                      <p:rCtr x="0" y="1852"/>
                                    </p:animMotion>
                                  </p:childTnLst>
                                </p:cTn>
                              </p:par>
                              <p:par>
                                <p:cTn id="35" presetID="10" presetClass="entr" presetSubtype="0" fill="hold" grpId="0" nodeType="withEffect">
                                  <p:stCondLst>
                                    <p:cond delay="30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42" presetClass="path" presetSubtype="0" decel="100000" fill="hold" grpId="1" nodeType="withEffect">
                                  <p:stCondLst>
                                    <p:cond delay="300"/>
                                  </p:stCondLst>
                                  <p:childTnLst>
                                    <p:animMotion origin="layout" path="M -3.125E-6 4.44444E-6 L -3.125E-6 0.03703 " pathEditMode="relative" rAng="0" ptsTypes="AA">
                                      <p:cBhvr>
                                        <p:cTn id="39" dur="600" spd="-100000" fill="hold"/>
                                        <p:tgtEl>
                                          <p:spTgt spid="66"/>
                                        </p:tgtEl>
                                        <p:attrNameLst>
                                          <p:attrName>ppt_x</p:attrName>
                                          <p:attrName>ppt_y</p:attrName>
                                        </p:attrNameLst>
                                      </p:cBhvr>
                                      <p:rCtr x="0" y="1852"/>
                                    </p:animMotion>
                                  </p:childTnLst>
                                </p:cTn>
                              </p:par>
                              <p:par>
                                <p:cTn id="40" presetID="10" presetClass="entr" presetSubtype="0" fill="hold" grpId="0" nodeType="withEffect">
                                  <p:stCondLst>
                                    <p:cond delay="35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42" presetClass="path" presetSubtype="0" decel="100000" fill="hold" grpId="1" nodeType="withEffect">
                                  <p:stCondLst>
                                    <p:cond delay="350"/>
                                  </p:stCondLst>
                                  <p:childTnLst>
                                    <p:animMotion origin="layout" path="M -3.125E-6 4.44444E-6 L -3.125E-6 0.03703 " pathEditMode="relative" rAng="0" ptsTypes="AA">
                                      <p:cBhvr>
                                        <p:cTn id="44" dur="600" spd="-100000" fill="hold"/>
                                        <p:tgtEl>
                                          <p:spTgt spid="68"/>
                                        </p:tgtEl>
                                        <p:attrNameLst>
                                          <p:attrName>ppt_x</p:attrName>
                                          <p:attrName>ppt_y</p:attrName>
                                        </p:attrNameLst>
                                      </p:cBhvr>
                                      <p:rCtr x="0" y="1852"/>
                                    </p:animMotion>
                                  </p:childTnLst>
                                </p:cTn>
                              </p:par>
                              <p:par>
                                <p:cTn id="45" presetID="10" presetClass="entr" presetSubtype="0" fill="hold" grpId="0" nodeType="withEffect">
                                  <p:stCondLst>
                                    <p:cond delay="40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42" presetClass="path" presetSubtype="0" decel="100000" fill="hold" grpId="1" nodeType="withEffect">
                                  <p:stCondLst>
                                    <p:cond delay="400"/>
                                  </p:stCondLst>
                                  <p:childTnLst>
                                    <p:animMotion origin="layout" path="M -3.125E-6 4.44444E-6 L -3.125E-6 0.03703 " pathEditMode="relative" rAng="0" ptsTypes="AA">
                                      <p:cBhvr>
                                        <p:cTn id="49" dur="600" spd="-100000" fill="hold"/>
                                        <p:tgtEl>
                                          <p:spTgt spid="71"/>
                                        </p:tgtEl>
                                        <p:attrNameLst>
                                          <p:attrName>ppt_x</p:attrName>
                                          <p:attrName>ppt_y</p:attrName>
                                        </p:attrNameLst>
                                      </p:cBhvr>
                                      <p:rCtr x="0" y="1852"/>
                                    </p:animMotion>
                                  </p:childTnLst>
                                </p:cTn>
                              </p:par>
                              <p:par>
                                <p:cTn id="50" presetID="10" presetClass="entr" presetSubtype="0" fill="hold" grpId="0" nodeType="withEffect">
                                  <p:stCondLst>
                                    <p:cond delay="45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par>
                                <p:cTn id="53" presetID="42" presetClass="path" presetSubtype="0" decel="100000" fill="hold" grpId="1" nodeType="withEffect">
                                  <p:stCondLst>
                                    <p:cond delay="450"/>
                                  </p:stCondLst>
                                  <p:childTnLst>
                                    <p:animMotion origin="layout" path="M -3.125E-6 4.44444E-6 L -3.125E-6 0.03703 " pathEditMode="relative" rAng="0" ptsTypes="AA">
                                      <p:cBhvr>
                                        <p:cTn id="54" dur="600" spd="-100000" fill="hold"/>
                                        <p:tgtEl>
                                          <p:spTgt spid="69"/>
                                        </p:tgtEl>
                                        <p:attrNameLst>
                                          <p:attrName>ppt_x</p:attrName>
                                          <p:attrName>ppt_y</p:attrName>
                                        </p:attrNameLst>
                                      </p:cBhvr>
                                      <p:rCtr x="0" y="1852"/>
                                    </p:animMotion>
                                  </p:childTnLst>
                                </p:cTn>
                              </p:par>
                              <p:par>
                                <p:cTn id="55" presetID="10" presetClass="entr" presetSubtype="0" fill="hold" grpId="0" nodeType="withEffect">
                                  <p:stCondLst>
                                    <p:cond delay="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par>
                                <p:cTn id="58" presetID="42" presetClass="path" presetSubtype="0" decel="100000" fill="hold" grpId="1" nodeType="withEffect">
                                  <p:stCondLst>
                                    <p:cond delay="500"/>
                                  </p:stCondLst>
                                  <p:childTnLst>
                                    <p:animMotion origin="layout" path="M -3.125E-6 4.44444E-6 L -3.125E-6 0.03703 " pathEditMode="relative" rAng="0" ptsTypes="AA">
                                      <p:cBhvr>
                                        <p:cTn id="59" dur="600" spd="-100000" fill="hold"/>
                                        <p:tgtEl>
                                          <p:spTgt spid="64"/>
                                        </p:tgtEl>
                                        <p:attrNameLst>
                                          <p:attrName>ppt_x</p:attrName>
                                          <p:attrName>ppt_y</p:attrName>
                                        </p:attrNameLst>
                                      </p:cBhvr>
                                      <p:rCtr x="0" y="1852"/>
                                    </p:animMotion>
                                  </p:childTnLst>
                                </p:cTn>
                              </p:par>
                              <p:par>
                                <p:cTn id="60" presetID="10" presetClass="entr" presetSubtype="0" fill="hold" grpId="0" nodeType="withEffect">
                                  <p:stCondLst>
                                    <p:cond delay="55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42" presetClass="path" presetSubtype="0" decel="100000" fill="hold" grpId="1" nodeType="withEffect">
                                  <p:stCondLst>
                                    <p:cond delay="550"/>
                                  </p:stCondLst>
                                  <p:childTnLst>
                                    <p:animMotion origin="layout" path="M -3.125E-6 4.44444E-6 L -3.125E-6 0.03703 " pathEditMode="relative" rAng="0" ptsTypes="AA">
                                      <p:cBhvr>
                                        <p:cTn id="64" dur="600" spd="-100000" fill="hold"/>
                                        <p:tgtEl>
                                          <p:spTgt spid="70"/>
                                        </p:tgtEl>
                                        <p:attrNameLst>
                                          <p:attrName>ppt_x</p:attrName>
                                          <p:attrName>ppt_y</p:attrName>
                                        </p:attrNameLst>
                                      </p:cBhvr>
                                      <p:rCtr x="0" y="1852"/>
                                    </p:animMotion>
                                  </p:childTnLst>
                                </p:cTn>
                              </p:par>
                              <p:par>
                                <p:cTn id="65" presetID="2" presetClass="entr" presetSubtype="1" decel="100000" fill="hold" grpId="0" nodeType="withEffect">
                                  <p:stCondLst>
                                    <p:cond delay="0"/>
                                  </p:stCondLst>
                                  <p:childTnLst>
                                    <p:set>
                                      <p:cBhvr>
                                        <p:cTn id="66" dur="1" fill="hold">
                                          <p:stCondLst>
                                            <p:cond delay="0"/>
                                          </p:stCondLst>
                                        </p:cTn>
                                        <p:tgtEl>
                                          <p:spTgt spid="535"/>
                                        </p:tgtEl>
                                        <p:attrNameLst>
                                          <p:attrName>style.visibility</p:attrName>
                                        </p:attrNameLst>
                                      </p:cBhvr>
                                      <p:to>
                                        <p:strVal val="visible"/>
                                      </p:to>
                                    </p:set>
                                    <p:anim calcmode="lin" valueType="num">
                                      <p:cBhvr additive="base">
                                        <p:cTn id="67" dur="700" fill="hold"/>
                                        <p:tgtEl>
                                          <p:spTgt spid="535"/>
                                        </p:tgtEl>
                                        <p:attrNameLst>
                                          <p:attrName>ppt_x</p:attrName>
                                        </p:attrNameLst>
                                      </p:cBhvr>
                                      <p:tavLst>
                                        <p:tav tm="0">
                                          <p:val>
                                            <p:strVal val="#ppt_x"/>
                                          </p:val>
                                        </p:tav>
                                        <p:tav tm="100000">
                                          <p:val>
                                            <p:strVal val="#ppt_x"/>
                                          </p:val>
                                        </p:tav>
                                      </p:tavLst>
                                    </p:anim>
                                    <p:anim calcmode="lin" valueType="num">
                                      <p:cBhvr additive="base">
                                        <p:cTn id="68" dur="700" fill="hold"/>
                                        <p:tgtEl>
                                          <p:spTgt spid="535"/>
                                        </p:tgtEl>
                                        <p:attrNameLst>
                                          <p:attrName>ppt_y</p:attrName>
                                        </p:attrNameLst>
                                      </p:cBhvr>
                                      <p:tavLst>
                                        <p:tav tm="0">
                                          <p:val>
                                            <p:strVal val="0-#ppt_h/2"/>
                                          </p:val>
                                        </p:tav>
                                        <p:tav tm="100000">
                                          <p:val>
                                            <p:strVal val="#ppt_y"/>
                                          </p:val>
                                        </p:tav>
                                      </p:tavLst>
                                    </p:anim>
                                  </p:childTnLst>
                                </p:cTn>
                              </p:par>
                              <p:par>
                                <p:cTn id="69" presetID="2" presetClass="entr" presetSubtype="4" decel="10000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80" name="Straight Connector 479"/>
          <p:cNvCxnSpPr/>
          <p:nvPr/>
        </p:nvCxnSpPr>
        <p:spPr>
          <a:xfrm flipV="1">
            <a:off x="8685568" y="3048055"/>
            <a:ext cx="0" cy="297137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p:cNvCxnSpPr/>
          <p:nvPr/>
        </p:nvCxnSpPr>
        <p:spPr>
          <a:xfrm flipV="1">
            <a:off x="11138860" y="2514732"/>
            <a:ext cx="0" cy="220948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flipV="1">
            <a:off x="6567508"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flipV="1">
            <a:off x="9691265" y="487"/>
            <a:ext cx="0" cy="6857027"/>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flipV="1">
            <a:off x="685703" y="2743299"/>
            <a:ext cx="0" cy="411421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a:off x="685703" y="2743299"/>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flipV="1">
            <a:off x="2895189" y="487"/>
            <a:ext cx="0" cy="2742811"/>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flipV="1">
            <a:off x="2300913" y="488"/>
            <a:ext cx="0" cy="5257054"/>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2285677" y="3657569"/>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flipV="1">
            <a:off x="5211341" y="3657569"/>
            <a:ext cx="0" cy="3199946"/>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 y="929995"/>
            <a:ext cx="228567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flipV="1">
            <a:off x="4342784" y="1371893"/>
            <a:ext cx="0" cy="2285675"/>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a:off x="4342784" y="1371893"/>
            <a:ext cx="2209486"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a:off x="6552270" y="3063293"/>
            <a:ext cx="315423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a:xfrm>
            <a:off x="9676028" y="2514731"/>
            <a:ext cx="251424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flipV="1">
            <a:off x="11733136" y="488"/>
            <a:ext cx="0" cy="2514243"/>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 y="5257542"/>
            <a:ext cx="2313103"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8685568" y="6019433"/>
            <a:ext cx="350470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123622" y="4724217"/>
            <a:ext cx="1066648"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2285677" y="4876596"/>
            <a:ext cx="2925665"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flipV="1">
            <a:off x="3123757" y="4876596"/>
            <a:ext cx="0" cy="1980919"/>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35" name="TextBox 534"/>
          <p:cNvSpPr txBox="1"/>
          <p:nvPr/>
        </p:nvSpPr>
        <p:spPr>
          <a:xfrm>
            <a:off x="3054718" y="261246"/>
            <a:ext cx="3225079" cy="905179"/>
          </a:xfrm>
          <a:prstGeom prst="rect">
            <a:avLst/>
          </a:prstGeom>
          <a:noFill/>
        </p:spPr>
        <p:txBody>
          <a:bodyPr wrap="square" rtlCol="0" anchor="ctr" anchorCtr="0">
            <a:spAutoFit/>
          </a:bodyPr>
          <a:lstStyle/>
          <a:p>
            <a:pPr defTabSz="914228">
              <a:lnSpc>
                <a:spcPct val="90000"/>
              </a:lnSpc>
              <a:defRPr/>
            </a:pPr>
            <a:r>
              <a:rPr lang="en-US" sz="1961">
                <a:gradFill>
                  <a:gsLst>
                    <a:gs pos="21910">
                      <a:srgbClr val="353535"/>
                    </a:gs>
                    <a:gs pos="53000">
                      <a:srgbClr val="353535"/>
                    </a:gs>
                  </a:gsLst>
                  <a:lin ang="5400000" scaled="1"/>
                </a:gradFill>
                <a:latin typeface="Segoe UI Semilight" panose="020B0402040204020203" pitchFamily="34" charset="0"/>
                <a:cs typeface="Segoe UI Semilight" panose="020B0402040204020203" pitchFamily="34" charset="0"/>
              </a:rPr>
              <a:t>What if all these events could be managed and directed from one place?</a:t>
            </a:r>
          </a:p>
        </p:txBody>
      </p:sp>
      <p:grpSp>
        <p:nvGrpSpPr>
          <p:cNvPr id="5" name="Group 4">
            <a:extLst>
              <a:ext uri="{FF2B5EF4-FFF2-40B4-BE49-F238E27FC236}">
                <a16:creationId xmlns:a16="http://schemas.microsoft.com/office/drawing/2014/main" id="{3EE192C8-3B5B-4AA6-9372-366ABA0403B7}"/>
              </a:ext>
            </a:extLst>
          </p:cNvPr>
          <p:cNvGrpSpPr/>
          <p:nvPr/>
        </p:nvGrpSpPr>
        <p:grpSpPr>
          <a:xfrm>
            <a:off x="1" y="4114703"/>
            <a:ext cx="12191377" cy="2742811"/>
            <a:chOff x="881" y="4236809"/>
            <a:chExt cx="12434712" cy="2797810"/>
          </a:xfrm>
        </p:grpSpPr>
        <p:grpSp>
          <p:nvGrpSpPr>
            <p:cNvPr id="74" name="Group 73">
              <a:extLst>
                <a:ext uri="{FF2B5EF4-FFF2-40B4-BE49-F238E27FC236}">
                  <a16:creationId xmlns:a16="http://schemas.microsoft.com/office/drawing/2014/main" id="{736B1C65-A12C-468E-90BA-F8ED0417A321}"/>
                </a:ext>
              </a:extLst>
            </p:cNvPr>
            <p:cNvGrpSpPr/>
            <p:nvPr/>
          </p:nvGrpSpPr>
          <p:grpSpPr>
            <a:xfrm>
              <a:off x="4353030" y="5757125"/>
              <a:ext cx="1942924" cy="1277494"/>
              <a:chOff x="7518401" y="5083176"/>
              <a:chExt cx="241300" cy="896938"/>
            </a:xfrm>
          </p:grpSpPr>
          <p:sp>
            <p:nvSpPr>
              <p:cNvPr id="75" name="Rectangle 105">
                <a:extLst>
                  <a:ext uri="{FF2B5EF4-FFF2-40B4-BE49-F238E27FC236}">
                    <a16:creationId xmlns:a16="http://schemas.microsoft.com/office/drawing/2014/main" id="{4A475F6A-C91F-4C40-B946-8081DA3A593F}"/>
                  </a:ext>
                </a:extLst>
              </p:cNvPr>
              <p:cNvSpPr>
                <a:spLocks noChangeArrowheads="1"/>
              </p:cNvSpPr>
              <p:nvPr/>
            </p:nvSpPr>
            <p:spPr bwMode="auto">
              <a:xfrm>
                <a:off x="7518401" y="5373688"/>
                <a:ext cx="241300" cy="606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6" name="Rectangle 106">
                <a:extLst>
                  <a:ext uri="{FF2B5EF4-FFF2-40B4-BE49-F238E27FC236}">
                    <a16:creationId xmlns:a16="http://schemas.microsoft.com/office/drawing/2014/main" id="{7A056F8D-AD03-4406-8D2D-4118D0997C24}"/>
                  </a:ext>
                </a:extLst>
              </p:cNvPr>
              <p:cNvSpPr>
                <a:spLocks noChangeArrowheads="1"/>
              </p:cNvSpPr>
              <p:nvPr/>
            </p:nvSpPr>
            <p:spPr bwMode="auto">
              <a:xfrm>
                <a:off x="7550151" y="5200651"/>
                <a:ext cx="177800" cy="1730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7" name="Freeform 107">
                <a:extLst>
                  <a:ext uri="{FF2B5EF4-FFF2-40B4-BE49-F238E27FC236}">
                    <a16:creationId xmlns:a16="http://schemas.microsoft.com/office/drawing/2014/main" id="{F76EF744-96B5-44D4-90E3-65ECE37E2A5F}"/>
                  </a:ext>
                </a:extLst>
              </p:cNvPr>
              <p:cNvSpPr>
                <a:spLocks/>
              </p:cNvSpPr>
              <p:nvPr/>
            </p:nvSpPr>
            <p:spPr bwMode="auto">
              <a:xfrm>
                <a:off x="7591426" y="5083176"/>
                <a:ext cx="95250" cy="117475"/>
              </a:xfrm>
              <a:custGeom>
                <a:avLst/>
                <a:gdLst>
                  <a:gd name="T0" fmla="*/ 42 w 60"/>
                  <a:gd name="T1" fmla="*/ 0 h 74"/>
                  <a:gd name="T2" fmla="*/ 18 w 60"/>
                  <a:gd name="T3" fmla="*/ 0 h 74"/>
                  <a:gd name="T4" fmla="*/ 0 w 60"/>
                  <a:gd name="T5" fmla="*/ 74 h 74"/>
                  <a:gd name="T6" fmla="*/ 60 w 60"/>
                  <a:gd name="T7" fmla="*/ 74 h 74"/>
                  <a:gd name="T8" fmla="*/ 42 w 60"/>
                  <a:gd name="T9" fmla="*/ 0 h 74"/>
                </a:gdLst>
                <a:ahLst/>
                <a:cxnLst>
                  <a:cxn ang="0">
                    <a:pos x="T0" y="T1"/>
                  </a:cxn>
                  <a:cxn ang="0">
                    <a:pos x="T2" y="T3"/>
                  </a:cxn>
                  <a:cxn ang="0">
                    <a:pos x="T4" y="T5"/>
                  </a:cxn>
                  <a:cxn ang="0">
                    <a:pos x="T6" y="T7"/>
                  </a:cxn>
                  <a:cxn ang="0">
                    <a:pos x="T8" y="T9"/>
                  </a:cxn>
                </a:cxnLst>
                <a:rect l="0" t="0" r="r" b="b"/>
                <a:pathLst>
                  <a:path w="60" h="74">
                    <a:moveTo>
                      <a:pt x="42" y="0"/>
                    </a:moveTo>
                    <a:lnTo>
                      <a:pt x="18" y="0"/>
                    </a:lnTo>
                    <a:lnTo>
                      <a:pt x="0" y="74"/>
                    </a:lnTo>
                    <a:lnTo>
                      <a:pt x="60" y="74"/>
                    </a:lnTo>
                    <a:lnTo>
                      <a:pt x="4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8" name="Rectangle 108">
                <a:extLst>
                  <a:ext uri="{FF2B5EF4-FFF2-40B4-BE49-F238E27FC236}">
                    <a16:creationId xmlns:a16="http://schemas.microsoft.com/office/drawing/2014/main" id="{031DBF0D-F1E2-45AF-86DD-7822CB05A8FC}"/>
                  </a:ext>
                </a:extLst>
              </p:cNvPr>
              <p:cNvSpPr>
                <a:spLocks noChangeArrowheads="1"/>
              </p:cNvSpPr>
              <p:nvPr/>
            </p:nvSpPr>
            <p:spPr bwMode="auto">
              <a:xfrm>
                <a:off x="755332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79" name="Rectangle 109">
                <a:extLst>
                  <a:ext uri="{FF2B5EF4-FFF2-40B4-BE49-F238E27FC236}">
                    <a16:creationId xmlns:a16="http://schemas.microsoft.com/office/drawing/2014/main" id="{FD32DE92-AA38-4A0E-B4C3-620AC2E82CA1}"/>
                  </a:ext>
                </a:extLst>
              </p:cNvPr>
              <p:cNvSpPr>
                <a:spLocks noChangeArrowheads="1"/>
              </p:cNvSpPr>
              <p:nvPr/>
            </p:nvSpPr>
            <p:spPr bwMode="auto">
              <a:xfrm>
                <a:off x="7602538"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0" name="Rectangle 110">
                <a:extLst>
                  <a:ext uri="{FF2B5EF4-FFF2-40B4-BE49-F238E27FC236}">
                    <a16:creationId xmlns:a16="http://schemas.microsoft.com/office/drawing/2014/main" id="{85BDCDF4-29BF-41FA-BFD8-DB525C3BF0FC}"/>
                  </a:ext>
                </a:extLst>
              </p:cNvPr>
              <p:cNvSpPr>
                <a:spLocks noChangeArrowheads="1"/>
              </p:cNvSpPr>
              <p:nvPr/>
            </p:nvSpPr>
            <p:spPr bwMode="auto">
              <a:xfrm>
                <a:off x="7651751" y="5416551"/>
                <a:ext cx="23813"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1" name="Rectangle 111">
                <a:extLst>
                  <a:ext uri="{FF2B5EF4-FFF2-40B4-BE49-F238E27FC236}">
                    <a16:creationId xmlns:a16="http://schemas.microsoft.com/office/drawing/2014/main" id="{F401A7E4-2471-4E0B-BC2C-91563A12DF87}"/>
                  </a:ext>
                </a:extLst>
              </p:cNvPr>
              <p:cNvSpPr>
                <a:spLocks noChangeArrowheads="1"/>
              </p:cNvSpPr>
              <p:nvPr/>
            </p:nvSpPr>
            <p:spPr bwMode="auto">
              <a:xfrm>
                <a:off x="7699376" y="5416551"/>
                <a:ext cx="25400" cy="56356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2" name="Rectangle 112">
                <a:extLst>
                  <a:ext uri="{FF2B5EF4-FFF2-40B4-BE49-F238E27FC236}">
                    <a16:creationId xmlns:a16="http://schemas.microsoft.com/office/drawing/2014/main" id="{7749637B-A0D8-4587-B147-F87AE8AB99C5}"/>
                  </a:ext>
                </a:extLst>
              </p:cNvPr>
              <p:cNvSpPr>
                <a:spLocks noChangeArrowheads="1"/>
              </p:cNvSpPr>
              <p:nvPr/>
            </p:nvSpPr>
            <p:spPr bwMode="auto">
              <a:xfrm>
                <a:off x="7550151" y="5200651"/>
                <a:ext cx="1778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3" name="Rectangle 113">
                <a:extLst>
                  <a:ext uri="{FF2B5EF4-FFF2-40B4-BE49-F238E27FC236}">
                    <a16:creationId xmlns:a16="http://schemas.microsoft.com/office/drawing/2014/main" id="{C074CEFA-1FD5-4804-945F-792E1941D54C}"/>
                  </a:ext>
                </a:extLst>
              </p:cNvPr>
              <p:cNvSpPr>
                <a:spLocks noChangeArrowheads="1"/>
              </p:cNvSpPr>
              <p:nvPr/>
            </p:nvSpPr>
            <p:spPr bwMode="auto">
              <a:xfrm>
                <a:off x="7518401" y="5356226"/>
                <a:ext cx="241300" cy="1746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84" name="Group 83">
              <a:extLst>
                <a:ext uri="{FF2B5EF4-FFF2-40B4-BE49-F238E27FC236}">
                  <a16:creationId xmlns:a16="http://schemas.microsoft.com/office/drawing/2014/main" id="{1036B745-4CD3-4DEE-8870-9CE25AB9E488}"/>
                </a:ext>
              </a:extLst>
            </p:cNvPr>
            <p:cNvGrpSpPr/>
            <p:nvPr/>
          </p:nvGrpSpPr>
          <p:grpSpPr>
            <a:xfrm>
              <a:off x="3331803" y="4401099"/>
              <a:ext cx="1086122" cy="2633520"/>
              <a:chOff x="6019801" y="5249863"/>
              <a:chExt cx="417512" cy="730250"/>
            </a:xfrm>
          </p:grpSpPr>
          <p:sp>
            <p:nvSpPr>
              <p:cNvPr id="85" name="Rectangle 382">
                <a:extLst>
                  <a:ext uri="{FF2B5EF4-FFF2-40B4-BE49-F238E27FC236}">
                    <a16:creationId xmlns:a16="http://schemas.microsoft.com/office/drawing/2014/main" id="{33211CBF-3C3A-4276-8BE0-65BBA5C1E322}"/>
                  </a:ext>
                </a:extLst>
              </p:cNvPr>
              <p:cNvSpPr>
                <a:spLocks noChangeArrowheads="1"/>
              </p:cNvSpPr>
              <p:nvPr/>
            </p:nvSpPr>
            <p:spPr bwMode="auto">
              <a:xfrm>
                <a:off x="6019801" y="5764611"/>
                <a:ext cx="292100" cy="21550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6" name="Freeform 383">
                <a:extLst>
                  <a:ext uri="{FF2B5EF4-FFF2-40B4-BE49-F238E27FC236}">
                    <a16:creationId xmlns:a16="http://schemas.microsoft.com/office/drawing/2014/main" id="{4AFEECAA-1008-472B-9505-4457C13CC98F}"/>
                  </a:ext>
                </a:extLst>
              </p:cNvPr>
              <p:cNvSpPr>
                <a:spLocks/>
              </p:cNvSpPr>
              <p:nvPr/>
            </p:nvSpPr>
            <p:spPr bwMode="auto">
              <a:xfrm>
                <a:off x="6186488" y="5326063"/>
                <a:ext cx="250825" cy="654050"/>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7" name="Freeform 384">
                <a:extLst>
                  <a:ext uri="{FF2B5EF4-FFF2-40B4-BE49-F238E27FC236}">
                    <a16:creationId xmlns:a16="http://schemas.microsoft.com/office/drawing/2014/main" id="{6B4D5D85-B746-4DE5-A225-43041FFE76D0}"/>
                  </a:ext>
                </a:extLst>
              </p:cNvPr>
              <p:cNvSpPr>
                <a:spLocks/>
              </p:cNvSpPr>
              <p:nvPr/>
            </p:nvSpPr>
            <p:spPr bwMode="auto">
              <a:xfrm>
                <a:off x="6019801" y="5751513"/>
                <a:ext cx="166688" cy="228600"/>
              </a:xfrm>
              <a:custGeom>
                <a:avLst/>
                <a:gdLst>
                  <a:gd name="T0" fmla="*/ 0 w 105"/>
                  <a:gd name="T1" fmla="*/ 144 h 144"/>
                  <a:gd name="T2" fmla="*/ 105 w 105"/>
                  <a:gd name="T3" fmla="*/ 144 h 144"/>
                  <a:gd name="T4" fmla="*/ 105 w 105"/>
                  <a:gd name="T5" fmla="*/ 0 h 144"/>
                  <a:gd name="T6" fmla="*/ 0 w 105"/>
                  <a:gd name="T7" fmla="*/ 144 h 144"/>
                </a:gdLst>
                <a:ahLst/>
                <a:cxnLst>
                  <a:cxn ang="0">
                    <a:pos x="T0" y="T1"/>
                  </a:cxn>
                  <a:cxn ang="0">
                    <a:pos x="T2" y="T3"/>
                  </a:cxn>
                  <a:cxn ang="0">
                    <a:pos x="T4" y="T5"/>
                  </a:cxn>
                  <a:cxn ang="0">
                    <a:pos x="T6" y="T7"/>
                  </a:cxn>
                </a:cxnLst>
                <a:rect l="0" t="0" r="r" b="b"/>
                <a:pathLst>
                  <a:path w="105" h="144">
                    <a:moveTo>
                      <a:pt x="0" y="144"/>
                    </a:moveTo>
                    <a:lnTo>
                      <a:pt x="105" y="144"/>
                    </a:lnTo>
                    <a:lnTo>
                      <a:pt x="105" y="0"/>
                    </a:lnTo>
                    <a:lnTo>
                      <a:pt x="0" y="144"/>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8" name="Rectangle 385">
                <a:extLst>
                  <a:ext uri="{FF2B5EF4-FFF2-40B4-BE49-F238E27FC236}">
                    <a16:creationId xmlns:a16="http://schemas.microsoft.com/office/drawing/2014/main" id="{3BE8C190-E359-420C-B317-EBDFBE1C3A66}"/>
                  </a:ext>
                </a:extLst>
              </p:cNvPr>
              <p:cNvSpPr>
                <a:spLocks noChangeArrowheads="1"/>
              </p:cNvSpPr>
              <p:nvPr/>
            </p:nvSpPr>
            <p:spPr bwMode="auto">
              <a:xfrm>
                <a:off x="6273801" y="53736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89" name="Rectangle 386">
                <a:extLst>
                  <a:ext uri="{FF2B5EF4-FFF2-40B4-BE49-F238E27FC236}">
                    <a16:creationId xmlns:a16="http://schemas.microsoft.com/office/drawing/2014/main" id="{19703F06-BE6F-4B2E-884B-7B27339D78F2}"/>
                  </a:ext>
                </a:extLst>
              </p:cNvPr>
              <p:cNvSpPr>
                <a:spLocks noChangeArrowheads="1"/>
              </p:cNvSpPr>
              <p:nvPr/>
            </p:nvSpPr>
            <p:spPr bwMode="auto">
              <a:xfrm>
                <a:off x="6326188" y="53736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0" name="Rectangle 387">
                <a:extLst>
                  <a:ext uri="{FF2B5EF4-FFF2-40B4-BE49-F238E27FC236}">
                    <a16:creationId xmlns:a16="http://schemas.microsoft.com/office/drawing/2014/main" id="{8C602A8B-85B7-4D24-BA14-7B0E1B85AC5B}"/>
                  </a:ext>
                </a:extLst>
              </p:cNvPr>
              <p:cNvSpPr>
                <a:spLocks noChangeArrowheads="1"/>
              </p:cNvSpPr>
              <p:nvPr/>
            </p:nvSpPr>
            <p:spPr bwMode="auto">
              <a:xfrm>
                <a:off x="6326188" y="54435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1" name="Rectangle 388">
                <a:extLst>
                  <a:ext uri="{FF2B5EF4-FFF2-40B4-BE49-F238E27FC236}">
                    <a16:creationId xmlns:a16="http://schemas.microsoft.com/office/drawing/2014/main" id="{6BF13E33-0486-43D3-9A8A-9FD35B9AFF53}"/>
                  </a:ext>
                </a:extLst>
              </p:cNvPr>
              <p:cNvSpPr>
                <a:spLocks noChangeArrowheads="1"/>
              </p:cNvSpPr>
              <p:nvPr/>
            </p:nvSpPr>
            <p:spPr bwMode="auto">
              <a:xfrm>
                <a:off x="6218238" y="5513388"/>
                <a:ext cx="28575"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2" name="Rectangle 389">
                <a:extLst>
                  <a:ext uri="{FF2B5EF4-FFF2-40B4-BE49-F238E27FC236}">
                    <a16:creationId xmlns:a16="http://schemas.microsoft.com/office/drawing/2014/main" id="{A29C6F4D-6E85-40EB-BB37-57C9D5FA553F}"/>
                  </a:ext>
                </a:extLst>
              </p:cNvPr>
              <p:cNvSpPr>
                <a:spLocks noChangeArrowheads="1"/>
              </p:cNvSpPr>
              <p:nvPr/>
            </p:nvSpPr>
            <p:spPr bwMode="auto">
              <a:xfrm>
                <a:off x="6273801" y="5581651"/>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3" name="Rectangle 390">
                <a:extLst>
                  <a:ext uri="{FF2B5EF4-FFF2-40B4-BE49-F238E27FC236}">
                    <a16:creationId xmlns:a16="http://schemas.microsoft.com/office/drawing/2014/main" id="{677D4391-3BD3-4044-9516-8A2455FACEB1}"/>
                  </a:ext>
                </a:extLst>
              </p:cNvPr>
              <p:cNvSpPr>
                <a:spLocks noChangeArrowheads="1"/>
              </p:cNvSpPr>
              <p:nvPr/>
            </p:nvSpPr>
            <p:spPr bwMode="auto">
              <a:xfrm>
                <a:off x="6326188" y="5581651"/>
                <a:ext cx="23813"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4" name="Rectangle 391">
                <a:extLst>
                  <a:ext uri="{FF2B5EF4-FFF2-40B4-BE49-F238E27FC236}">
                    <a16:creationId xmlns:a16="http://schemas.microsoft.com/office/drawing/2014/main" id="{2A83A36E-F5F9-4A0F-A0AA-256F74B667B1}"/>
                  </a:ext>
                </a:extLst>
              </p:cNvPr>
              <p:cNvSpPr>
                <a:spLocks noChangeArrowheads="1"/>
              </p:cNvSpPr>
              <p:nvPr/>
            </p:nvSpPr>
            <p:spPr bwMode="auto">
              <a:xfrm>
                <a:off x="6326188"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5" name="Rectangle 392">
                <a:extLst>
                  <a:ext uri="{FF2B5EF4-FFF2-40B4-BE49-F238E27FC236}">
                    <a16:creationId xmlns:a16="http://schemas.microsoft.com/office/drawing/2014/main" id="{1F74A231-6785-47A6-A028-D2C6C20DE4B3}"/>
                  </a:ext>
                </a:extLst>
              </p:cNvPr>
              <p:cNvSpPr>
                <a:spLocks noChangeArrowheads="1"/>
              </p:cNvSpPr>
              <p:nvPr/>
            </p:nvSpPr>
            <p:spPr bwMode="auto">
              <a:xfrm>
                <a:off x="6381751" y="5651501"/>
                <a:ext cx="23813" cy="47625"/>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6" name="Rectangle 393">
                <a:extLst>
                  <a:ext uri="{FF2B5EF4-FFF2-40B4-BE49-F238E27FC236}">
                    <a16:creationId xmlns:a16="http://schemas.microsoft.com/office/drawing/2014/main" id="{ABDA38AB-3EF9-4B78-AE72-228679CA6226}"/>
                  </a:ext>
                </a:extLst>
              </p:cNvPr>
              <p:cNvSpPr>
                <a:spLocks noChangeArrowheads="1"/>
              </p:cNvSpPr>
              <p:nvPr/>
            </p:nvSpPr>
            <p:spPr bwMode="auto">
              <a:xfrm>
                <a:off x="6218238" y="5719763"/>
                <a:ext cx="28575"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7" name="Rectangle 394">
                <a:extLst>
                  <a:ext uri="{FF2B5EF4-FFF2-40B4-BE49-F238E27FC236}">
                    <a16:creationId xmlns:a16="http://schemas.microsoft.com/office/drawing/2014/main" id="{3F6C173C-9B1A-4FCA-BCCA-FA29F797132A}"/>
                  </a:ext>
                </a:extLst>
              </p:cNvPr>
              <p:cNvSpPr>
                <a:spLocks noChangeArrowheads="1"/>
              </p:cNvSpPr>
              <p:nvPr/>
            </p:nvSpPr>
            <p:spPr bwMode="auto">
              <a:xfrm>
                <a:off x="6273801" y="5719763"/>
                <a:ext cx="25400" cy="4921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8" name="Rectangle 395">
                <a:extLst>
                  <a:ext uri="{FF2B5EF4-FFF2-40B4-BE49-F238E27FC236}">
                    <a16:creationId xmlns:a16="http://schemas.microsoft.com/office/drawing/2014/main" id="{9B7E81A9-A011-4342-8BF6-65C5A7D1AA7D}"/>
                  </a:ext>
                </a:extLst>
              </p:cNvPr>
              <p:cNvSpPr>
                <a:spLocks noChangeArrowheads="1"/>
              </p:cNvSpPr>
              <p:nvPr/>
            </p:nvSpPr>
            <p:spPr bwMode="auto">
              <a:xfrm>
                <a:off x="6218238" y="5792788"/>
                <a:ext cx="285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99" name="Rectangle 396">
                <a:extLst>
                  <a:ext uri="{FF2B5EF4-FFF2-40B4-BE49-F238E27FC236}">
                    <a16:creationId xmlns:a16="http://schemas.microsoft.com/office/drawing/2014/main" id="{8D57D225-7544-49BB-9685-DCE1B4F6C24D}"/>
                  </a:ext>
                </a:extLst>
              </p:cNvPr>
              <p:cNvSpPr>
                <a:spLocks noChangeArrowheads="1"/>
              </p:cNvSpPr>
              <p:nvPr/>
            </p:nvSpPr>
            <p:spPr bwMode="auto">
              <a:xfrm>
                <a:off x="6326188" y="5792788"/>
                <a:ext cx="23813"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0" name="Rectangle 397">
                <a:extLst>
                  <a:ext uri="{FF2B5EF4-FFF2-40B4-BE49-F238E27FC236}">
                    <a16:creationId xmlns:a16="http://schemas.microsoft.com/office/drawing/2014/main" id="{426D30FA-100C-45D3-808B-77FB9894015A}"/>
                  </a:ext>
                </a:extLst>
              </p:cNvPr>
              <p:cNvSpPr>
                <a:spLocks noChangeArrowheads="1"/>
              </p:cNvSpPr>
              <p:nvPr/>
            </p:nvSpPr>
            <p:spPr bwMode="auto">
              <a:xfrm>
                <a:off x="6037263" y="5792788"/>
                <a:ext cx="25400"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1" name="Rectangle 398">
                <a:extLst>
                  <a:ext uri="{FF2B5EF4-FFF2-40B4-BE49-F238E27FC236}">
                    <a16:creationId xmlns:a16="http://schemas.microsoft.com/office/drawing/2014/main" id="{0F4E7E9B-E629-4FFC-A540-29F7728F848D}"/>
                  </a:ext>
                </a:extLst>
              </p:cNvPr>
              <p:cNvSpPr>
                <a:spLocks noChangeArrowheads="1"/>
              </p:cNvSpPr>
              <p:nvPr/>
            </p:nvSpPr>
            <p:spPr bwMode="auto">
              <a:xfrm>
                <a:off x="6092826"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2" name="Rectangle 399">
                <a:extLst>
                  <a:ext uri="{FF2B5EF4-FFF2-40B4-BE49-F238E27FC236}">
                    <a16:creationId xmlns:a16="http://schemas.microsoft.com/office/drawing/2014/main" id="{12897585-0E1C-44F0-B16D-273740ACEBBB}"/>
                  </a:ext>
                </a:extLst>
              </p:cNvPr>
              <p:cNvSpPr>
                <a:spLocks noChangeArrowheads="1"/>
              </p:cNvSpPr>
              <p:nvPr/>
            </p:nvSpPr>
            <p:spPr bwMode="auto">
              <a:xfrm>
                <a:off x="6273801" y="5862638"/>
                <a:ext cx="25400"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3" name="Rectangle 400">
                <a:extLst>
                  <a:ext uri="{FF2B5EF4-FFF2-40B4-BE49-F238E27FC236}">
                    <a16:creationId xmlns:a16="http://schemas.microsoft.com/office/drawing/2014/main" id="{048004FB-8308-4991-BEC3-799B668B4A69}"/>
                  </a:ext>
                </a:extLst>
              </p:cNvPr>
              <p:cNvSpPr>
                <a:spLocks noChangeArrowheads="1"/>
              </p:cNvSpPr>
              <p:nvPr/>
            </p:nvSpPr>
            <p:spPr bwMode="auto">
              <a:xfrm>
                <a:off x="6381751" y="5862638"/>
                <a:ext cx="23813" cy="4445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4" name="Rectangle 401">
                <a:extLst>
                  <a:ext uri="{FF2B5EF4-FFF2-40B4-BE49-F238E27FC236}">
                    <a16:creationId xmlns:a16="http://schemas.microsoft.com/office/drawing/2014/main" id="{69B89B1E-800D-4DB6-B121-A67F1BE3AB5C}"/>
                  </a:ext>
                </a:extLst>
              </p:cNvPr>
              <p:cNvSpPr>
                <a:spLocks noChangeArrowheads="1"/>
              </p:cNvSpPr>
              <p:nvPr/>
            </p:nvSpPr>
            <p:spPr bwMode="auto">
              <a:xfrm>
                <a:off x="6326188" y="5280026"/>
                <a:ext cx="79375" cy="460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5" name="Rectangle 402">
                <a:extLst>
                  <a:ext uri="{FF2B5EF4-FFF2-40B4-BE49-F238E27FC236}">
                    <a16:creationId xmlns:a16="http://schemas.microsoft.com/office/drawing/2014/main" id="{544BBA6D-12BC-40EA-A571-884A38DCBFCD}"/>
                  </a:ext>
                </a:extLst>
              </p:cNvPr>
              <p:cNvSpPr>
                <a:spLocks noChangeArrowheads="1"/>
              </p:cNvSpPr>
              <p:nvPr/>
            </p:nvSpPr>
            <p:spPr bwMode="auto">
              <a:xfrm>
                <a:off x="6246813" y="5249863"/>
                <a:ext cx="12700" cy="7620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6" name="Rectangle 403">
                <a:extLst>
                  <a:ext uri="{FF2B5EF4-FFF2-40B4-BE49-F238E27FC236}">
                    <a16:creationId xmlns:a16="http://schemas.microsoft.com/office/drawing/2014/main" id="{C63ABBB3-24F4-4FFD-A84E-39AED953E77B}"/>
                  </a:ext>
                </a:extLst>
              </p:cNvPr>
              <p:cNvSpPr>
                <a:spLocks noChangeArrowheads="1"/>
              </p:cNvSpPr>
              <p:nvPr/>
            </p:nvSpPr>
            <p:spPr bwMode="auto">
              <a:xfrm>
                <a:off x="6218238" y="5373688"/>
                <a:ext cx="28575"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7" name="Rectangle 404">
                <a:extLst>
                  <a:ext uri="{FF2B5EF4-FFF2-40B4-BE49-F238E27FC236}">
                    <a16:creationId xmlns:a16="http://schemas.microsoft.com/office/drawing/2014/main" id="{6EA834C1-705E-4BAE-8CC7-A257B5EE1723}"/>
                  </a:ext>
                </a:extLst>
              </p:cNvPr>
              <p:cNvSpPr>
                <a:spLocks noChangeArrowheads="1"/>
              </p:cNvSpPr>
              <p:nvPr/>
            </p:nvSpPr>
            <p:spPr bwMode="auto">
              <a:xfrm>
                <a:off x="6381751" y="5373688"/>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8" name="Rectangle 405">
                <a:extLst>
                  <a:ext uri="{FF2B5EF4-FFF2-40B4-BE49-F238E27FC236}">
                    <a16:creationId xmlns:a16="http://schemas.microsoft.com/office/drawing/2014/main" id="{A8BE6497-CECC-4792-A817-B20E52A2E06A}"/>
                  </a:ext>
                </a:extLst>
              </p:cNvPr>
              <p:cNvSpPr>
                <a:spLocks noChangeArrowheads="1"/>
              </p:cNvSpPr>
              <p:nvPr/>
            </p:nvSpPr>
            <p:spPr bwMode="auto">
              <a:xfrm>
                <a:off x="6218238" y="5443538"/>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09" name="Rectangle 407">
                <a:extLst>
                  <a:ext uri="{FF2B5EF4-FFF2-40B4-BE49-F238E27FC236}">
                    <a16:creationId xmlns:a16="http://schemas.microsoft.com/office/drawing/2014/main" id="{D59049F4-56E2-48D3-AEDD-9FFE60DD493E}"/>
                  </a:ext>
                </a:extLst>
              </p:cNvPr>
              <p:cNvSpPr>
                <a:spLocks noChangeArrowheads="1"/>
              </p:cNvSpPr>
              <p:nvPr/>
            </p:nvSpPr>
            <p:spPr bwMode="auto">
              <a:xfrm>
                <a:off x="6273801" y="54435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0" name="Rectangle 408">
                <a:extLst>
                  <a:ext uri="{FF2B5EF4-FFF2-40B4-BE49-F238E27FC236}">
                    <a16:creationId xmlns:a16="http://schemas.microsoft.com/office/drawing/2014/main" id="{C3B3D4AF-77F0-467A-9E67-3EAABF219B6B}"/>
                  </a:ext>
                </a:extLst>
              </p:cNvPr>
              <p:cNvSpPr>
                <a:spLocks noChangeArrowheads="1"/>
              </p:cNvSpPr>
              <p:nvPr/>
            </p:nvSpPr>
            <p:spPr bwMode="auto">
              <a:xfrm>
                <a:off x="6381751" y="54435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1" name="Rectangle 409">
                <a:extLst>
                  <a:ext uri="{FF2B5EF4-FFF2-40B4-BE49-F238E27FC236}">
                    <a16:creationId xmlns:a16="http://schemas.microsoft.com/office/drawing/2014/main" id="{3337C007-3962-4465-81B0-1A3123DDB17B}"/>
                  </a:ext>
                </a:extLst>
              </p:cNvPr>
              <p:cNvSpPr>
                <a:spLocks noChangeArrowheads="1"/>
              </p:cNvSpPr>
              <p:nvPr/>
            </p:nvSpPr>
            <p:spPr bwMode="auto">
              <a:xfrm>
                <a:off x="6273801" y="551338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2" name="Rectangle 410">
                <a:extLst>
                  <a:ext uri="{FF2B5EF4-FFF2-40B4-BE49-F238E27FC236}">
                    <a16:creationId xmlns:a16="http://schemas.microsoft.com/office/drawing/2014/main" id="{C1A76C48-9259-4CE1-8B70-064D2EFFE489}"/>
                  </a:ext>
                </a:extLst>
              </p:cNvPr>
              <p:cNvSpPr>
                <a:spLocks noChangeArrowheads="1"/>
              </p:cNvSpPr>
              <p:nvPr/>
            </p:nvSpPr>
            <p:spPr bwMode="auto">
              <a:xfrm>
                <a:off x="6326188"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3" name="Rectangle 411">
                <a:extLst>
                  <a:ext uri="{FF2B5EF4-FFF2-40B4-BE49-F238E27FC236}">
                    <a16:creationId xmlns:a16="http://schemas.microsoft.com/office/drawing/2014/main" id="{4D41D76C-F8DE-49E4-B79E-25BA621A7945}"/>
                  </a:ext>
                </a:extLst>
              </p:cNvPr>
              <p:cNvSpPr>
                <a:spLocks noChangeArrowheads="1"/>
              </p:cNvSpPr>
              <p:nvPr/>
            </p:nvSpPr>
            <p:spPr bwMode="auto">
              <a:xfrm>
                <a:off x="6381751" y="551338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4" name="Rectangle 412">
                <a:extLst>
                  <a:ext uri="{FF2B5EF4-FFF2-40B4-BE49-F238E27FC236}">
                    <a16:creationId xmlns:a16="http://schemas.microsoft.com/office/drawing/2014/main" id="{649A84EB-DEFF-47A2-913C-3CADA0CC20A0}"/>
                  </a:ext>
                </a:extLst>
              </p:cNvPr>
              <p:cNvSpPr>
                <a:spLocks noChangeArrowheads="1"/>
              </p:cNvSpPr>
              <p:nvPr/>
            </p:nvSpPr>
            <p:spPr bwMode="auto">
              <a:xfrm>
                <a:off x="6218238" y="5581651"/>
                <a:ext cx="28575"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5" name="Rectangle 413">
                <a:extLst>
                  <a:ext uri="{FF2B5EF4-FFF2-40B4-BE49-F238E27FC236}">
                    <a16:creationId xmlns:a16="http://schemas.microsoft.com/office/drawing/2014/main" id="{E8E9C5A1-4484-48E0-BAEB-CAF62147941E}"/>
                  </a:ext>
                </a:extLst>
              </p:cNvPr>
              <p:cNvSpPr>
                <a:spLocks noChangeArrowheads="1"/>
              </p:cNvSpPr>
              <p:nvPr/>
            </p:nvSpPr>
            <p:spPr bwMode="auto">
              <a:xfrm>
                <a:off x="6381751" y="5581651"/>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6" name="Rectangle 414">
                <a:extLst>
                  <a:ext uri="{FF2B5EF4-FFF2-40B4-BE49-F238E27FC236}">
                    <a16:creationId xmlns:a16="http://schemas.microsoft.com/office/drawing/2014/main" id="{E56EDA7D-BD3A-4CF2-8454-956E7F6EF900}"/>
                  </a:ext>
                </a:extLst>
              </p:cNvPr>
              <p:cNvSpPr>
                <a:spLocks noChangeArrowheads="1"/>
              </p:cNvSpPr>
              <p:nvPr/>
            </p:nvSpPr>
            <p:spPr bwMode="auto">
              <a:xfrm>
                <a:off x="6218238" y="5651501"/>
                <a:ext cx="28575"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7" name="Rectangle 415">
                <a:extLst>
                  <a:ext uri="{FF2B5EF4-FFF2-40B4-BE49-F238E27FC236}">
                    <a16:creationId xmlns:a16="http://schemas.microsoft.com/office/drawing/2014/main" id="{00AA57EA-23FD-4491-8F56-C72F07971392}"/>
                  </a:ext>
                </a:extLst>
              </p:cNvPr>
              <p:cNvSpPr>
                <a:spLocks noChangeArrowheads="1"/>
              </p:cNvSpPr>
              <p:nvPr/>
            </p:nvSpPr>
            <p:spPr bwMode="auto">
              <a:xfrm>
                <a:off x="6273801" y="5651501"/>
                <a:ext cx="25400" cy="4762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8" name="Rectangle 416">
                <a:extLst>
                  <a:ext uri="{FF2B5EF4-FFF2-40B4-BE49-F238E27FC236}">
                    <a16:creationId xmlns:a16="http://schemas.microsoft.com/office/drawing/2014/main" id="{DFAE702A-EF5E-4423-AE8A-3B229BC24482}"/>
                  </a:ext>
                </a:extLst>
              </p:cNvPr>
              <p:cNvSpPr>
                <a:spLocks noChangeArrowheads="1"/>
              </p:cNvSpPr>
              <p:nvPr/>
            </p:nvSpPr>
            <p:spPr bwMode="auto">
              <a:xfrm>
                <a:off x="6326188"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19" name="Rectangle 417">
                <a:extLst>
                  <a:ext uri="{FF2B5EF4-FFF2-40B4-BE49-F238E27FC236}">
                    <a16:creationId xmlns:a16="http://schemas.microsoft.com/office/drawing/2014/main" id="{E477B8CD-8A13-4A23-AF29-701A845A7117}"/>
                  </a:ext>
                </a:extLst>
              </p:cNvPr>
              <p:cNvSpPr>
                <a:spLocks noChangeArrowheads="1"/>
              </p:cNvSpPr>
              <p:nvPr/>
            </p:nvSpPr>
            <p:spPr bwMode="auto">
              <a:xfrm>
                <a:off x="6381751" y="5719764"/>
                <a:ext cx="23813" cy="49213"/>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0" name="Rectangle 418">
                <a:extLst>
                  <a:ext uri="{FF2B5EF4-FFF2-40B4-BE49-F238E27FC236}">
                    <a16:creationId xmlns:a16="http://schemas.microsoft.com/office/drawing/2014/main" id="{D8797206-B819-4774-B838-DDF8CCD384FE}"/>
                  </a:ext>
                </a:extLst>
              </p:cNvPr>
              <p:cNvSpPr>
                <a:spLocks noChangeArrowheads="1"/>
              </p:cNvSpPr>
              <p:nvPr/>
            </p:nvSpPr>
            <p:spPr bwMode="auto">
              <a:xfrm>
                <a:off x="6273801"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1" name="Rectangle 419">
                <a:extLst>
                  <a:ext uri="{FF2B5EF4-FFF2-40B4-BE49-F238E27FC236}">
                    <a16:creationId xmlns:a16="http://schemas.microsoft.com/office/drawing/2014/main" id="{6686B3C5-BB1D-411F-B979-EE6BFE96BFD5}"/>
                  </a:ext>
                </a:extLst>
              </p:cNvPr>
              <p:cNvSpPr>
                <a:spLocks noChangeArrowheads="1"/>
              </p:cNvSpPr>
              <p:nvPr/>
            </p:nvSpPr>
            <p:spPr bwMode="auto">
              <a:xfrm>
                <a:off x="6381751"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2" name="Rectangle 420">
                <a:extLst>
                  <a:ext uri="{FF2B5EF4-FFF2-40B4-BE49-F238E27FC236}">
                    <a16:creationId xmlns:a16="http://schemas.microsoft.com/office/drawing/2014/main" id="{F1023A3F-4705-47BD-927B-E98EADD3D284}"/>
                  </a:ext>
                </a:extLst>
              </p:cNvPr>
              <p:cNvSpPr>
                <a:spLocks noChangeArrowheads="1"/>
              </p:cNvSpPr>
              <p:nvPr/>
            </p:nvSpPr>
            <p:spPr bwMode="auto">
              <a:xfrm>
                <a:off x="6092826" y="5792789"/>
                <a:ext cx="25400"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3" name="Rectangle 421">
                <a:extLst>
                  <a:ext uri="{FF2B5EF4-FFF2-40B4-BE49-F238E27FC236}">
                    <a16:creationId xmlns:a16="http://schemas.microsoft.com/office/drawing/2014/main" id="{85C65BCD-8F94-493B-9135-BB96E64674AB}"/>
                  </a:ext>
                </a:extLst>
              </p:cNvPr>
              <p:cNvSpPr>
                <a:spLocks noChangeArrowheads="1"/>
              </p:cNvSpPr>
              <p:nvPr/>
            </p:nvSpPr>
            <p:spPr bwMode="auto">
              <a:xfrm>
                <a:off x="6145213" y="5792789"/>
                <a:ext cx="23813" cy="460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4" name="Rectangle 422">
                <a:extLst>
                  <a:ext uri="{FF2B5EF4-FFF2-40B4-BE49-F238E27FC236}">
                    <a16:creationId xmlns:a16="http://schemas.microsoft.com/office/drawing/2014/main" id="{7985AE73-5DA2-4ABB-AC92-8B1B56D6ADF5}"/>
                  </a:ext>
                </a:extLst>
              </p:cNvPr>
              <p:cNvSpPr>
                <a:spLocks noChangeArrowheads="1"/>
              </p:cNvSpPr>
              <p:nvPr/>
            </p:nvSpPr>
            <p:spPr bwMode="auto">
              <a:xfrm>
                <a:off x="6037263" y="5862639"/>
                <a:ext cx="25400"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5" name="Rectangle 423">
                <a:extLst>
                  <a:ext uri="{FF2B5EF4-FFF2-40B4-BE49-F238E27FC236}">
                    <a16:creationId xmlns:a16="http://schemas.microsoft.com/office/drawing/2014/main" id="{9D5BF474-33F3-4300-93EA-9C62312A96B7}"/>
                  </a:ext>
                </a:extLst>
              </p:cNvPr>
              <p:cNvSpPr>
                <a:spLocks noChangeArrowheads="1"/>
              </p:cNvSpPr>
              <p:nvPr/>
            </p:nvSpPr>
            <p:spPr bwMode="auto">
              <a:xfrm>
                <a:off x="6145213"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6" name="Rectangle 424">
                <a:extLst>
                  <a:ext uri="{FF2B5EF4-FFF2-40B4-BE49-F238E27FC236}">
                    <a16:creationId xmlns:a16="http://schemas.microsoft.com/office/drawing/2014/main" id="{3F85FFB8-2A1C-47E3-BDA4-F52F0CCCFEBB}"/>
                  </a:ext>
                </a:extLst>
              </p:cNvPr>
              <p:cNvSpPr>
                <a:spLocks noChangeArrowheads="1"/>
              </p:cNvSpPr>
              <p:nvPr/>
            </p:nvSpPr>
            <p:spPr bwMode="auto">
              <a:xfrm>
                <a:off x="6218238" y="5862639"/>
                <a:ext cx="28575"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27" name="Rectangle 425">
                <a:extLst>
                  <a:ext uri="{FF2B5EF4-FFF2-40B4-BE49-F238E27FC236}">
                    <a16:creationId xmlns:a16="http://schemas.microsoft.com/office/drawing/2014/main" id="{66E12583-554C-4890-86F0-47B0AE329184}"/>
                  </a:ext>
                </a:extLst>
              </p:cNvPr>
              <p:cNvSpPr>
                <a:spLocks noChangeArrowheads="1"/>
              </p:cNvSpPr>
              <p:nvPr/>
            </p:nvSpPr>
            <p:spPr bwMode="auto">
              <a:xfrm>
                <a:off x="6326188" y="5862639"/>
                <a:ext cx="23813" cy="44450"/>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128" name="Group 127">
              <a:extLst>
                <a:ext uri="{FF2B5EF4-FFF2-40B4-BE49-F238E27FC236}">
                  <a16:creationId xmlns:a16="http://schemas.microsoft.com/office/drawing/2014/main" id="{9F52E9BF-96F7-4369-8E8E-03AB95F1FB7D}"/>
                </a:ext>
              </a:extLst>
            </p:cNvPr>
            <p:cNvGrpSpPr/>
            <p:nvPr/>
          </p:nvGrpSpPr>
          <p:grpSpPr>
            <a:xfrm>
              <a:off x="881" y="5013978"/>
              <a:ext cx="1465715" cy="2020641"/>
              <a:chOff x="772694" y="4876800"/>
              <a:chExt cx="1437106" cy="1981200"/>
            </a:xfrm>
          </p:grpSpPr>
          <p:sp>
            <p:nvSpPr>
              <p:cNvPr id="129" name="Rectangle 497">
                <a:extLst>
                  <a:ext uri="{FF2B5EF4-FFF2-40B4-BE49-F238E27FC236}">
                    <a16:creationId xmlns:a16="http://schemas.microsoft.com/office/drawing/2014/main" id="{C0A41EFB-34A9-4D14-8076-D89F20D9764F}"/>
                  </a:ext>
                </a:extLst>
              </p:cNvPr>
              <p:cNvSpPr>
                <a:spLocks noChangeArrowheads="1"/>
              </p:cNvSpPr>
              <p:nvPr/>
            </p:nvSpPr>
            <p:spPr bwMode="auto">
              <a:xfrm>
                <a:off x="772694" y="4876800"/>
                <a:ext cx="1437106" cy="4455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0" name="Rectangle 498">
                <a:extLst>
                  <a:ext uri="{FF2B5EF4-FFF2-40B4-BE49-F238E27FC236}">
                    <a16:creationId xmlns:a16="http://schemas.microsoft.com/office/drawing/2014/main" id="{6F5D6805-6625-40BD-9115-F97895FF4A68}"/>
                  </a:ext>
                </a:extLst>
              </p:cNvPr>
              <p:cNvSpPr>
                <a:spLocks noChangeArrowheads="1"/>
              </p:cNvSpPr>
              <p:nvPr/>
            </p:nvSpPr>
            <p:spPr bwMode="auto">
              <a:xfrm>
                <a:off x="772694" y="5322352"/>
                <a:ext cx="1437106" cy="153564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1" name="Freeform 499">
                <a:extLst>
                  <a:ext uri="{FF2B5EF4-FFF2-40B4-BE49-F238E27FC236}">
                    <a16:creationId xmlns:a16="http://schemas.microsoft.com/office/drawing/2014/main" id="{0A4AA893-986D-4C70-94BF-88AC336073C8}"/>
                  </a:ext>
                </a:extLst>
              </p:cNvPr>
              <p:cNvSpPr>
                <a:spLocks/>
              </p:cNvSpPr>
              <p:nvPr/>
            </p:nvSpPr>
            <p:spPr bwMode="auto">
              <a:xfrm>
                <a:off x="1183296" y="4924382"/>
                <a:ext cx="606354" cy="350388"/>
              </a:xfrm>
              <a:custGeom>
                <a:avLst/>
                <a:gdLst>
                  <a:gd name="T0" fmla="*/ 63 w 127"/>
                  <a:gd name="T1" fmla="*/ 0 h 81"/>
                  <a:gd name="T2" fmla="*/ 0 w 127"/>
                  <a:gd name="T3" fmla="*/ 81 h 81"/>
                  <a:gd name="T4" fmla="*/ 127 w 127"/>
                  <a:gd name="T5" fmla="*/ 81 h 81"/>
                  <a:gd name="T6" fmla="*/ 63 w 127"/>
                  <a:gd name="T7" fmla="*/ 0 h 81"/>
                </a:gdLst>
                <a:ahLst/>
                <a:cxnLst>
                  <a:cxn ang="0">
                    <a:pos x="T0" y="T1"/>
                  </a:cxn>
                  <a:cxn ang="0">
                    <a:pos x="T2" y="T3"/>
                  </a:cxn>
                  <a:cxn ang="0">
                    <a:pos x="T4" y="T5"/>
                  </a:cxn>
                  <a:cxn ang="0">
                    <a:pos x="T6" y="T7"/>
                  </a:cxn>
                </a:cxnLst>
                <a:rect l="0" t="0" r="r" b="b"/>
                <a:pathLst>
                  <a:path w="127" h="81">
                    <a:moveTo>
                      <a:pt x="63" y="0"/>
                    </a:moveTo>
                    <a:lnTo>
                      <a:pt x="0" y="81"/>
                    </a:lnTo>
                    <a:lnTo>
                      <a:pt x="127" y="81"/>
                    </a:lnTo>
                    <a:lnTo>
                      <a:pt x="63"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2" name="Rectangle 500">
                <a:extLst>
                  <a:ext uri="{FF2B5EF4-FFF2-40B4-BE49-F238E27FC236}">
                    <a16:creationId xmlns:a16="http://schemas.microsoft.com/office/drawing/2014/main" id="{0BFF8AC9-24A4-45A6-9BFB-1731AFA9D8E8}"/>
                  </a:ext>
                </a:extLst>
              </p:cNvPr>
              <p:cNvSpPr>
                <a:spLocks noChangeArrowheads="1"/>
              </p:cNvSpPr>
              <p:nvPr/>
            </p:nvSpPr>
            <p:spPr bwMode="auto">
              <a:xfrm>
                <a:off x="1904236"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3" name="Freeform 501">
                <a:extLst>
                  <a:ext uri="{FF2B5EF4-FFF2-40B4-BE49-F238E27FC236}">
                    <a16:creationId xmlns:a16="http://schemas.microsoft.com/office/drawing/2014/main" id="{16B4505A-E9EC-4F2F-9EEA-E662A9510CD1}"/>
                  </a:ext>
                </a:extLst>
              </p:cNvPr>
              <p:cNvSpPr>
                <a:spLocks/>
              </p:cNvSpPr>
              <p:nvPr/>
            </p:nvSpPr>
            <p:spPr bwMode="auto">
              <a:xfrm>
                <a:off x="1904236" y="5019549"/>
                <a:ext cx="167107" cy="112470"/>
              </a:xfrm>
              <a:custGeom>
                <a:avLst/>
                <a:gdLst>
                  <a:gd name="T0" fmla="*/ 35 w 35"/>
                  <a:gd name="T1" fmla="*/ 26 h 26"/>
                  <a:gd name="T2" fmla="*/ 0 w 35"/>
                  <a:gd name="T3" fmla="*/ 26 h 26"/>
                  <a:gd name="T4" fmla="*/ 18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8"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4" name="Rectangle 502">
                <a:extLst>
                  <a:ext uri="{FF2B5EF4-FFF2-40B4-BE49-F238E27FC236}">
                    <a16:creationId xmlns:a16="http://schemas.microsoft.com/office/drawing/2014/main" id="{8A80CAFF-6385-4A07-9704-AE73180F8762}"/>
                  </a:ext>
                </a:extLst>
              </p:cNvPr>
              <p:cNvSpPr>
                <a:spLocks noChangeArrowheads="1"/>
              </p:cNvSpPr>
              <p:nvPr/>
            </p:nvSpPr>
            <p:spPr bwMode="auto">
              <a:xfrm>
                <a:off x="1947205" y="5179603"/>
                <a:ext cx="81167"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5" name="Rectangle 503">
                <a:extLst>
                  <a:ext uri="{FF2B5EF4-FFF2-40B4-BE49-F238E27FC236}">
                    <a16:creationId xmlns:a16="http://schemas.microsoft.com/office/drawing/2014/main" id="{E4562828-57B5-4A77-8189-536A6024E5F8}"/>
                  </a:ext>
                </a:extLst>
              </p:cNvPr>
              <p:cNvSpPr>
                <a:spLocks noChangeArrowheads="1"/>
              </p:cNvSpPr>
              <p:nvPr/>
            </p:nvSpPr>
            <p:spPr bwMode="auto">
              <a:xfrm>
                <a:off x="911154" y="5149322"/>
                <a:ext cx="167107" cy="12544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6" name="Freeform 504">
                <a:extLst>
                  <a:ext uri="{FF2B5EF4-FFF2-40B4-BE49-F238E27FC236}">
                    <a16:creationId xmlns:a16="http://schemas.microsoft.com/office/drawing/2014/main" id="{ABFED8BB-9543-4EE1-88B4-523AB35A11B9}"/>
                  </a:ext>
                </a:extLst>
              </p:cNvPr>
              <p:cNvSpPr>
                <a:spLocks/>
              </p:cNvSpPr>
              <p:nvPr/>
            </p:nvSpPr>
            <p:spPr bwMode="auto">
              <a:xfrm>
                <a:off x="911154" y="5019549"/>
                <a:ext cx="167107" cy="112470"/>
              </a:xfrm>
              <a:custGeom>
                <a:avLst/>
                <a:gdLst>
                  <a:gd name="T0" fmla="*/ 35 w 35"/>
                  <a:gd name="T1" fmla="*/ 26 h 26"/>
                  <a:gd name="T2" fmla="*/ 0 w 35"/>
                  <a:gd name="T3" fmla="*/ 26 h 26"/>
                  <a:gd name="T4" fmla="*/ 17 w 35"/>
                  <a:gd name="T5" fmla="*/ 0 h 26"/>
                  <a:gd name="T6" fmla="*/ 35 w 35"/>
                  <a:gd name="T7" fmla="*/ 26 h 26"/>
                </a:gdLst>
                <a:ahLst/>
                <a:cxnLst>
                  <a:cxn ang="0">
                    <a:pos x="T0" y="T1"/>
                  </a:cxn>
                  <a:cxn ang="0">
                    <a:pos x="T2" y="T3"/>
                  </a:cxn>
                  <a:cxn ang="0">
                    <a:pos x="T4" y="T5"/>
                  </a:cxn>
                  <a:cxn ang="0">
                    <a:pos x="T6" y="T7"/>
                  </a:cxn>
                </a:cxnLst>
                <a:rect l="0" t="0" r="r" b="b"/>
                <a:pathLst>
                  <a:path w="35" h="26">
                    <a:moveTo>
                      <a:pt x="35" y="26"/>
                    </a:moveTo>
                    <a:lnTo>
                      <a:pt x="0" y="26"/>
                    </a:lnTo>
                    <a:lnTo>
                      <a:pt x="17" y="0"/>
                    </a:lnTo>
                    <a:lnTo>
                      <a:pt x="35" y="26"/>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7" name="Rectangle 505">
                <a:extLst>
                  <a:ext uri="{FF2B5EF4-FFF2-40B4-BE49-F238E27FC236}">
                    <a16:creationId xmlns:a16="http://schemas.microsoft.com/office/drawing/2014/main" id="{91201C2B-BACB-4B1C-98F7-CC38D5CB219A}"/>
                  </a:ext>
                </a:extLst>
              </p:cNvPr>
              <p:cNvSpPr>
                <a:spLocks noChangeArrowheads="1"/>
              </p:cNvSpPr>
              <p:nvPr/>
            </p:nvSpPr>
            <p:spPr bwMode="auto">
              <a:xfrm>
                <a:off x="954123" y="5179603"/>
                <a:ext cx="71618" cy="6488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8" name="Freeform 506">
                <a:extLst>
                  <a:ext uri="{FF2B5EF4-FFF2-40B4-BE49-F238E27FC236}">
                    <a16:creationId xmlns:a16="http://schemas.microsoft.com/office/drawing/2014/main" id="{32B7EC4C-C7E3-454A-81DD-E6ADB3E57D39}"/>
                  </a:ext>
                </a:extLst>
              </p:cNvPr>
              <p:cNvSpPr>
                <a:spLocks/>
              </p:cNvSpPr>
              <p:nvPr/>
            </p:nvSpPr>
            <p:spPr bwMode="auto">
              <a:xfrm>
                <a:off x="1422017" y="5084437"/>
                <a:ext cx="128911" cy="190334"/>
              </a:xfrm>
              <a:custGeom>
                <a:avLst/>
                <a:gdLst>
                  <a:gd name="T0" fmla="*/ 6 w 12"/>
                  <a:gd name="T1" fmla="*/ 0 h 20"/>
                  <a:gd name="T2" fmla="*/ 0 w 12"/>
                  <a:gd name="T3" fmla="*/ 5 h 20"/>
                  <a:gd name="T4" fmla="*/ 0 w 12"/>
                  <a:gd name="T5" fmla="*/ 20 h 20"/>
                  <a:gd name="T6" fmla="*/ 12 w 12"/>
                  <a:gd name="T7" fmla="*/ 20 h 20"/>
                  <a:gd name="T8" fmla="*/ 12 w 12"/>
                  <a:gd name="T9" fmla="*/ 5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5"/>
                    </a:cubicBezTo>
                    <a:cubicBezTo>
                      <a:pt x="0" y="20"/>
                      <a:pt x="0" y="20"/>
                      <a:pt x="0" y="20"/>
                    </a:cubicBezTo>
                    <a:cubicBezTo>
                      <a:pt x="12" y="20"/>
                      <a:pt x="12" y="20"/>
                      <a:pt x="12" y="20"/>
                    </a:cubicBezTo>
                    <a:cubicBezTo>
                      <a:pt x="12" y="5"/>
                      <a:pt x="12" y="5"/>
                      <a:pt x="12" y="5"/>
                    </a:cubicBezTo>
                    <a:cubicBezTo>
                      <a:pt x="12" y="2"/>
                      <a:pt x="10"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39" name="Freeform 507">
                <a:extLst>
                  <a:ext uri="{FF2B5EF4-FFF2-40B4-BE49-F238E27FC236}">
                    <a16:creationId xmlns:a16="http://schemas.microsoft.com/office/drawing/2014/main" id="{1F1D27BD-723E-468E-821C-312DBB3EC6B9}"/>
                  </a:ext>
                </a:extLst>
              </p:cNvPr>
              <p:cNvSpPr>
                <a:spLocks/>
              </p:cNvSpPr>
              <p:nvPr/>
            </p:nvSpPr>
            <p:spPr bwMode="auto">
              <a:xfrm>
                <a:off x="839536"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0" name="Freeform 508">
                <a:extLst>
                  <a:ext uri="{FF2B5EF4-FFF2-40B4-BE49-F238E27FC236}">
                    <a16:creationId xmlns:a16="http://schemas.microsoft.com/office/drawing/2014/main" id="{B75AE408-F303-4AA6-B098-12434D605E32}"/>
                  </a:ext>
                </a:extLst>
              </p:cNvPr>
              <p:cNvSpPr>
                <a:spLocks/>
              </p:cNvSpPr>
              <p:nvPr/>
            </p:nvSpPr>
            <p:spPr bwMode="auto">
              <a:xfrm>
                <a:off x="2009274"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1" name="Freeform 509">
                <a:extLst>
                  <a:ext uri="{FF2B5EF4-FFF2-40B4-BE49-F238E27FC236}">
                    <a16:creationId xmlns:a16="http://schemas.microsoft.com/office/drawing/2014/main" id="{10D71525-69D8-4DF4-A5B1-7A334735C1A2}"/>
                  </a:ext>
                </a:extLst>
              </p:cNvPr>
              <p:cNvSpPr>
                <a:spLocks/>
              </p:cNvSpPr>
              <p:nvPr/>
            </p:nvSpPr>
            <p:spPr bwMode="auto">
              <a:xfrm>
                <a:off x="1799199" y="5460777"/>
                <a:ext cx="124135" cy="198985"/>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2" name="Freeform 510">
                <a:extLst>
                  <a:ext uri="{FF2B5EF4-FFF2-40B4-BE49-F238E27FC236}">
                    <a16:creationId xmlns:a16="http://schemas.microsoft.com/office/drawing/2014/main" id="{F8F6AD21-66B4-4D34-BF1D-496E0650EA8A}"/>
                  </a:ext>
                </a:extLst>
              </p:cNvPr>
              <p:cNvSpPr>
                <a:spLocks/>
              </p:cNvSpPr>
              <p:nvPr/>
            </p:nvSpPr>
            <p:spPr bwMode="auto">
              <a:xfrm>
                <a:off x="1059160" y="5460777"/>
                <a:ext cx="114586" cy="198985"/>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3" name="Freeform 511">
                <a:extLst>
                  <a:ext uri="{FF2B5EF4-FFF2-40B4-BE49-F238E27FC236}">
                    <a16:creationId xmlns:a16="http://schemas.microsoft.com/office/drawing/2014/main" id="{DA4E6438-A8C8-47F6-A738-C65FD390B763}"/>
                  </a:ext>
                </a:extLst>
              </p:cNvPr>
              <p:cNvSpPr>
                <a:spLocks/>
              </p:cNvSpPr>
              <p:nvPr/>
            </p:nvSpPr>
            <p:spPr bwMode="auto">
              <a:xfrm>
                <a:off x="839536"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4" name="Freeform 512">
                <a:extLst>
                  <a:ext uri="{FF2B5EF4-FFF2-40B4-BE49-F238E27FC236}">
                    <a16:creationId xmlns:a16="http://schemas.microsoft.com/office/drawing/2014/main" id="{4ED16994-CDA2-4FC2-8128-DFE30C202197}"/>
                  </a:ext>
                </a:extLst>
              </p:cNvPr>
              <p:cNvSpPr>
                <a:spLocks/>
              </p:cNvSpPr>
              <p:nvPr/>
            </p:nvSpPr>
            <p:spPr bwMode="auto">
              <a:xfrm>
                <a:off x="2009274"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5" name="Freeform 513">
                <a:extLst>
                  <a:ext uri="{FF2B5EF4-FFF2-40B4-BE49-F238E27FC236}">
                    <a16:creationId xmlns:a16="http://schemas.microsoft.com/office/drawing/2014/main" id="{5D6497C7-3375-41AB-9148-E9F1303B2113}"/>
                  </a:ext>
                </a:extLst>
              </p:cNvPr>
              <p:cNvSpPr>
                <a:spLocks/>
              </p:cNvSpPr>
              <p:nvPr/>
            </p:nvSpPr>
            <p:spPr bwMode="auto">
              <a:xfrm>
                <a:off x="1799199" y="5793862"/>
                <a:ext cx="124135" cy="194661"/>
              </a:xfrm>
              <a:custGeom>
                <a:avLst/>
                <a:gdLst>
                  <a:gd name="T0" fmla="*/ 6 w 12"/>
                  <a:gd name="T1" fmla="*/ 0 h 21"/>
                  <a:gd name="T2" fmla="*/ 0 w 12"/>
                  <a:gd name="T3" fmla="*/ 6 h 21"/>
                  <a:gd name="T4" fmla="*/ 0 w 12"/>
                  <a:gd name="T5" fmla="*/ 21 h 21"/>
                  <a:gd name="T6" fmla="*/ 12 w 12"/>
                  <a:gd name="T7" fmla="*/ 21 h 21"/>
                  <a:gd name="T8" fmla="*/ 12 w 12"/>
                  <a:gd name="T9" fmla="*/ 6 h 21"/>
                  <a:gd name="T10" fmla="*/ 6 w 12"/>
                  <a:gd name="T11" fmla="*/ 0 h 21"/>
                </a:gdLst>
                <a:ahLst/>
                <a:cxnLst>
                  <a:cxn ang="0">
                    <a:pos x="T0" y="T1"/>
                  </a:cxn>
                  <a:cxn ang="0">
                    <a:pos x="T2" y="T3"/>
                  </a:cxn>
                  <a:cxn ang="0">
                    <a:pos x="T4" y="T5"/>
                  </a:cxn>
                  <a:cxn ang="0">
                    <a:pos x="T6" y="T7"/>
                  </a:cxn>
                  <a:cxn ang="0">
                    <a:pos x="T8" y="T9"/>
                  </a:cxn>
                  <a:cxn ang="0">
                    <a:pos x="T10" y="T11"/>
                  </a:cxn>
                </a:cxnLst>
                <a:rect l="0" t="0" r="r" b="b"/>
                <a:pathLst>
                  <a:path w="12" h="21">
                    <a:moveTo>
                      <a:pt x="6" y="0"/>
                    </a:moveTo>
                    <a:cubicBezTo>
                      <a:pt x="3" y="0"/>
                      <a:pt x="0" y="3"/>
                      <a:pt x="0" y="6"/>
                    </a:cubicBezTo>
                    <a:cubicBezTo>
                      <a:pt x="0" y="21"/>
                      <a:pt x="0" y="21"/>
                      <a:pt x="0" y="21"/>
                    </a:cubicBezTo>
                    <a:cubicBezTo>
                      <a:pt x="12" y="21"/>
                      <a:pt x="12" y="21"/>
                      <a:pt x="12" y="21"/>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6" name="Freeform 514">
                <a:extLst>
                  <a:ext uri="{FF2B5EF4-FFF2-40B4-BE49-F238E27FC236}">
                    <a16:creationId xmlns:a16="http://schemas.microsoft.com/office/drawing/2014/main" id="{DCC9A9AA-76AC-47EF-8F4C-BB410F567EF9}"/>
                  </a:ext>
                </a:extLst>
              </p:cNvPr>
              <p:cNvSpPr>
                <a:spLocks/>
              </p:cNvSpPr>
              <p:nvPr/>
            </p:nvSpPr>
            <p:spPr bwMode="auto">
              <a:xfrm>
                <a:off x="1059160" y="5793862"/>
                <a:ext cx="114586" cy="194661"/>
              </a:xfrm>
              <a:custGeom>
                <a:avLst/>
                <a:gdLst>
                  <a:gd name="T0" fmla="*/ 6 w 11"/>
                  <a:gd name="T1" fmla="*/ 0 h 21"/>
                  <a:gd name="T2" fmla="*/ 0 w 11"/>
                  <a:gd name="T3" fmla="*/ 6 h 21"/>
                  <a:gd name="T4" fmla="*/ 0 w 11"/>
                  <a:gd name="T5" fmla="*/ 21 h 21"/>
                  <a:gd name="T6" fmla="*/ 11 w 11"/>
                  <a:gd name="T7" fmla="*/ 21 h 21"/>
                  <a:gd name="T8" fmla="*/ 11 w 11"/>
                  <a:gd name="T9" fmla="*/ 6 h 21"/>
                  <a:gd name="T10" fmla="*/ 6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6" y="0"/>
                    </a:moveTo>
                    <a:cubicBezTo>
                      <a:pt x="2" y="0"/>
                      <a:pt x="0" y="3"/>
                      <a:pt x="0" y="6"/>
                    </a:cubicBezTo>
                    <a:cubicBezTo>
                      <a:pt x="0" y="21"/>
                      <a:pt x="0" y="21"/>
                      <a:pt x="0" y="21"/>
                    </a:cubicBezTo>
                    <a:cubicBezTo>
                      <a:pt x="11" y="21"/>
                      <a:pt x="11" y="21"/>
                      <a:pt x="11" y="21"/>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7" name="Freeform 515">
                <a:extLst>
                  <a:ext uri="{FF2B5EF4-FFF2-40B4-BE49-F238E27FC236}">
                    <a16:creationId xmlns:a16="http://schemas.microsoft.com/office/drawing/2014/main" id="{CBEC299F-E3F1-4EEC-9917-B3A9BEDABCD1}"/>
                  </a:ext>
                </a:extLst>
              </p:cNvPr>
              <p:cNvSpPr>
                <a:spLocks/>
              </p:cNvSpPr>
              <p:nvPr/>
            </p:nvSpPr>
            <p:spPr bwMode="auto">
              <a:xfrm>
                <a:off x="839536"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8" name="Freeform 516">
                <a:extLst>
                  <a:ext uri="{FF2B5EF4-FFF2-40B4-BE49-F238E27FC236}">
                    <a16:creationId xmlns:a16="http://schemas.microsoft.com/office/drawing/2014/main" id="{9462226B-43F7-47A9-8EA1-1665C3210408}"/>
                  </a:ext>
                </a:extLst>
              </p:cNvPr>
              <p:cNvSpPr>
                <a:spLocks/>
              </p:cNvSpPr>
              <p:nvPr/>
            </p:nvSpPr>
            <p:spPr bwMode="auto">
              <a:xfrm>
                <a:off x="2009274"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49" name="Freeform 517">
                <a:extLst>
                  <a:ext uri="{FF2B5EF4-FFF2-40B4-BE49-F238E27FC236}">
                    <a16:creationId xmlns:a16="http://schemas.microsoft.com/office/drawing/2014/main" id="{9280A125-3AD7-4C97-9264-596A5EA71FFB}"/>
                  </a:ext>
                </a:extLst>
              </p:cNvPr>
              <p:cNvSpPr>
                <a:spLocks/>
              </p:cNvSpPr>
              <p:nvPr/>
            </p:nvSpPr>
            <p:spPr bwMode="auto">
              <a:xfrm>
                <a:off x="1799199" y="6131272"/>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2"/>
                      <a:pt x="0" y="6"/>
                    </a:cubicBezTo>
                    <a:cubicBezTo>
                      <a:pt x="0" y="20"/>
                      <a:pt x="0" y="20"/>
                      <a:pt x="0" y="20"/>
                    </a:cubicBezTo>
                    <a:cubicBezTo>
                      <a:pt x="12" y="20"/>
                      <a:pt x="12" y="20"/>
                      <a:pt x="12" y="20"/>
                    </a:cubicBezTo>
                    <a:cubicBezTo>
                      <a:pt x="12" y="6"/>
                      <a:pt x="12" y="6"/>
                      <a:pt x="12" y="6"/>
                    </a:cubicBezTo>
                    <a:cubicBezTo>
                      <a:pt x="12"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0" name="Freeform 518">
                <a:extLst>
                  <a:ext uri="{FF2B5EF4-FFF2-40B4-BE49-F238E27FC236}">
                    <a16:creationId xmlns:a16="http://schemas.microsoft.com/office/drawing/2014/main" id="{68D97D0D-E9A1-4375-B150-38BFAE03887F}"/>
                  </a:ext>
                </a:extLst>
              </p:cNvPr>
              <p:cNvSpPr>
                <a:spLocks/>
              </p:cNvSpPr>
              <p:nvPr/>
            </p:nvSpPr>
            <p:spPr bwMode="auto">
              <a:xfrm>
                <a:off x="1059160" y="6131272"/>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2"/>
                      <a:pt x="0" y="6"/>
                    </a:cubicBezTo>
                    <a:cubicBezTo>
                      <a:pt x="0" y="20"/>
                      <a:pt x="0" y="20"/>
                      <a:pt x="0" y="20"/>
                    </a:cubicBezTo>
                    <a:cubicBezTo>
                      <a:pt x="11" y="20"/>
                      <a:pt x="11" y="20"/>
                      <a:pt x="11" y="20"/>
                    </a:cubicBezTo>
                    <a:cubicBezTo>
                      <a:pt x="11" y="6"/>
                      <a:pt x="11" y="6"/>
                      <a:pt x="11" y="6"/>
                    </a:cubicBezTo>
                    <a:cubicBezTo>
                      <a:pt x="11" y="2"/>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1" name="Freeform 519">
                <a:extLst>
                  <a:ext uri="{FF2B5EF4-FFF2-40B4-BE49-F238E27FC236}">
                    <a16:creationId xmlns:a16="http://schemas.microsoft.com/office/drawing/2014/main" id="{BE71EADA-19B6-4BA7-8CA5-72AEB11E218A}"/>
                  </a:ext>
                </a:extLst>
              </p:cNvPr>
              <p:cNvSpPr>
                <a:spLocks/>
              </p:cNvSpPr>
              <p:nvPr/>
            </p:nvSpPr>
            <p:spPr bwMode="auto">
              <a:xfrm>
                <a:off x="839536"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2" name="Freeform 520">
                <a:extLst>
                  <a:ext uri="{FF2B5EF4-FFF2-40B4-BE49-F238E27FC236}">
                    <a16:creationId xmlns:a16="http://schemas.microsoft.com/office/drawing/2014/main" id="{37D79969-66C8-4593-94B5-507EB5B95B88}"/>
                  </a:ext>
                </a:extLst>
              </p:cNvPr>
              <p:cNvSpPr>
                <a:spLocks/>
              </p:cNvSpPr>
              <p:nvPr/>
            </p:nvSpPr>
            <p:spPr bwMode="auto">
              <a:xfrm>
                <a:off x="2009274"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3" name="Freeform 521">
                <a:extLst>
                  <a:ext uri="{FF2B5EF4-FFF2-40B4-BE49-F238E27FC236}">
                    <a16:creationId xmlns:a16="http://schemas.microsoft.com/office/drawing/2014/main" id="{CB264F56-757D-4487-AF17-3BCCE0F8A3B8}"/>
                  </a:ext>
                </a:extLst>
              </p:cNvPr>
              <p:cNvSpPr>
                <a:spLocks/>
              </p:cNvSpPr>
              <p:nvPr/>
            </p:nvSpPr>
            <p:spPr bwMode="auto">
              <a:xfrm>
                <a:off x="1799199" y="6460030"/>
                <a:ext cx="124135" cy="190334"/>
              </a:xfrm>
              <a:custGeom>
                <a:avLst/>
                <a:gdLst>
                  <a:gd name="T0" fmla="*/ 6 w 12"/>
                  <a:gd name="T1" fmla="*/ 0 h 20"/>
                  <a:gd name="T2" fmla="*/ 0 w 12"/>
                  <a:gd name="T3" fmla="*/ 6 h 20"/>
                  <a:gd name="T4" fmla="*/ 0 w 12"/>
                  <a:gd name="T5" fmla="*/ 20 h 20"/>
                  <a:gd name="T6" fmla="*/ 12 w 12"/>
                  <a:gd name="T7" fmla="*/ 20 h 20"/>
                  <a:gd name="T8" fmla="*/ 12 w 12"/>
                  <a:gd name="T9" fmla="*/ 6 h 20"/>
                  <a:gd name="T10" fmla="*/ 6 w 12"/>
                  <a:gd name="T11" fmla="*/ 0 h 20"/>
                </a:gdLst>
                <a:ahLst/>
                <a:cxnLst>
                  <a:cxn ang="0">
                    <a:pos x="T0" y="T1"/>
                  </a:cxn>
                  <a:cxn ang="0">
                    <a:pos x="T2" y="T3"/>
                  </a:cxn>
                  <a:cxn ang="0">
                    <a:pos x="T4" y="T5"/>
                  </a:cxn>
                  <a:cxn ang="0">
                    <a:pos x="T6" y="T7"/>
                  </a:cxn>
                  <a:cxn ang="0">
                    <a:pos x="T8" y="T9"/>
                  </a:cxn>
                  <a:cxn ang="0">
                    <a:pos x="T10" y="T11"/>
                  </a:cxn>
                </a:cxnLst>
                <a:rect l="0" t="0" r="r" b="b"/>
                <a:pathLst>
                  <a:path w="12" h="20">
                    <a:moveTo>
                      <a:pt x="6" y="0"/>
                    </a:moveTo>
                    <a:cubicBezTo>
                      <a:pt x="3" y="0"/>
                      <a:pt x="0" y="3"/>
                      <a:pt x="0" y="6"/>
                    </a:cubicBezTo>
                    <a:cubicBezTo>
                      <a:pt x="0" y="20"/>
                      <a:pt x="0" y="20"/>
                      <a:pt x="0" y="20"/>
                    </a:cubicBezTo>
                    <a:cubicBezTo>
                      <a:pt x="12" y="20"/>
                      <a:pt x="12" y="20"/>
                      <a:pt x="12" y="20"/>
                    </a:cubicBezTo>
                    <a:cubicBezTo>
                      <a:pt x="12" y="6"/>
                      <a:pt x="12" y="6"/>
                      <a:pt x="12" y="6"/>
                    </a:cubicBezTo>
                    <a:cubicBezTo>
                      <a:pt x="12"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4" name="Freeform 522">
                <a:extLst>
                  <a:ext uri="{FF2B5EF4-FFF2-40B4-BE49-F238E27FC236}">
                    <a16:creationId xmlns:a16="http://schemas.microsoft.com/office/drawing/2014/main" id="{CC339251-0A68-48B7-AD03-BBE5BCEAB81B}"/>
                  </a:ext>
                </a:extLst>
              </p:cNvPr>
              <p:cNvSpPr>
                <a:spLocks/>
              </p:cNvSpPr>
              <p:nvPr/>
            </p:nvSpPr>
            <p:spPr bwMode="auto">
              <a:xfrm>
                <a:off x="1059160" y="6460030"/>
                <a:ext cx="114586" cy="190334"/>
              </a:xfrm>
              <a:custGeom>
                <a:avLst/>
                <a:gdLst>
                  <a:gd name="T0" fmla="*/ 6 w 11"/>
                  <a:gd name="T1" fmla="*/ 0 h 20"/>
                  <a:gd name="T2" fmla="*/ 0 w 11"/>
                  <a:gd name="T3" fmla="*/ 6 h 20"/>
                  <a:gd name="T4" fmla="*/ 0 w 11"/>
                  <a:gd name="T5" fmla="*/ 20 h 20"/>
                  <a:gd name="T6" fmla="*/ 11 w 11"/>
                  <a:gd name="T7" fmla="*/ 20 h 20"/>
                  <a:gd name="T8" fmla="*/ 11 w 11"/>
                  <a:gd name="T9" fmla="*/ 6 h 20"/>
                  <a:gd name="T10" fmla="*/ 6 w 11"/>
                  <a:gd name="T11" fmla="*/ 0 h 20"/>
                </a:gdLst>
                <a:ahLst/>
                <a:cxnLst>
                  <a:cxn ang="0">
                    <a:pos x="T0" y="T1"/>
                  </a:cxn>
                  <a:cxn ang="0">
                    <a:pos x="T2" y="T3"/>
                  </a:cxn>
                  <a:cxn ang="0">
                    <a:pos x="T4" y="T5"/>
                  </a:cxn>
                  <a:cxn ang="0">
                    <a:pos x="T6" y="T7"/>
                  </a:cxn>
                  <a:cxn ang="0">
                    <a:pos x="T8" y="T9"/>
                  </a:cxn>
                  <a:cxn ang="0">
                    <a:pos x="T10" y="T11"/>
                  </a:cxn>
                </a:cxnLst>
                <a:rect l="0" t="0" r="r" b="b"/>
                <a:pathLst>
                  <a:path w="11" h="20">
                    <a:moveTo>
                      <a:pt x="6" y="0"/>
                    </a:moveTo>
                    <a:cubicBezTo>
                      <a:pt x="2" y="0"/>
                      <a:pt x="0" y="3"/>
                      <a:pt x="0" y="6"/>
                    </a:cubicBezTo>
                    <a:cubicBezTo>
                      <a:pt x="0" y="20"/>
                      <a:pt x="0" y="20"/>
                      <a:pt x="0" y="20"/>
                    </a:cubicBezTo>
                    <a:cubicBezTo>
                      <a:pt x="11" y="20"/>
                      <a:pt x="11" y="20"/>
                      <a:pt x="11" y="20"/>
                    </a:cubicBezTo>
                    <a:cubicBezTo>
                      <a:pt x="11" y="6"/>
                      <a:pt x="11" y="6"/>
                      <a:pt x="11" y="6"/>
                    </a:cubicBezTo>
                    <a:cubicBezTo>
                      <a:pt x="11" y="3"/>
                      <a:pt x="9" y="0"/>
                      <a:pt x="6"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5" name="Rectangle 523">
                <a:extLst>
                  <a:ext uri="{FF2B5EF4-FFF2-40B4-BE49-F238E27FC236}">
                    <a16:creationId xmlns:a16="http://schemas.microsoft.com/office/drawing/2014/main" id="{8A2D2481-849C-4845-B82A-E95782ED2825}"/>
                  </a:ext>
                </a:extLst>
              </p:cNvPr>
              <p:cNvSpPr>
                <a:spLocks noChangeArrowheads="1"/>
              </p:cNvSpPr>
              <p:nvPr/>
            </p:nvSpPr>
            <p:spPr bwMode="auto">
              <a:xfrm>
                <a:off x="772694" y="5365610"/>
                <a:ext cx="1437106" cy="2163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6" name="Freeform 524">
                <a:extLst>
                  <a:ext uri="{FF2B5EF4-FFF2-40B4-BE49-F238E27FC236}">
                    <a16:creationId xmlns:a16="http://schemas.microsoft.com/office/drawing/2014/main" id="{3BD6E486-765C-4AAA-A9AD-77835072C193}"/>
                  </a:ext>
                </a:extLst>
              </p:cNvPr>
              <p:cNvSpPr>
                <a:spLocks/>
              </p:cNvSpPr>
              <p:nvPr/>
            </p:nvSpPr>
            <p:spPr bwMode="auto">
              <a:xfrm>
                <a:off x="1369500" y="5426171"/>
                <a:ext cx="243498" cy="233591"/>
              </a:xfrm>
              <a:custGeom>
                <a:avLst/>
                <a:gdLst>
                  <a:gd name="T0" fmla="*/ 11 w 23"/>
                  <a:gd name="T1" fmla="*/ 0 h 25"/>
                  <a:gd name="T2" fmla="*/ 0 w 23"/>
                  <a:gd name="T3" fmla="*/ 11 h 25"/>
                  <a:gd name="T4" fmla="*/ 0 w 23"/>
                  <a:gd name="T5" fmla="*/ 25 h 25"/>
                  <a:gd name="T6" fmla="*/ 23 w 23"/>
                  <a:gd name="T7" fmla="*/ 25 h 25"/>
                  <a:gd name="T8" fmla="*/ 23 w 23"/>
                  <a:gd name="T9" fmla="*/ 11 h 25"/>
                  <a:gd name="T10" fmla="*/ 11 w 23"/>
                  <a:gd name="T11" fmla="*/ 0 h 25"/>
                </a:gdLst>
                <a:ahLst/>
                <a:cxnLst>
                  <a:cxn ang="0">
                    <a:pos x="T0" y="T1"/>
                  </a:cxn>
                  <a:cxn ang="0">
                    <a:pos x="T2" y="T3"/>
                  </a:cxn>
                  <a:cxn ang="0">
                    <a:pos x="T4" y="T5"/>
                  </a:cxn>
                  <a:cxn ang="0">
                    <a:pos x="T6" y="T7"/>
                  </a:cxn>
                  <a:cxn ang="0">
                    <a:pos x="T8" y="T9"/>
                  </a:cxn>
                  <a:cxn ang="0">
                    <a:pos x="T10" y="T11"/>
                  </a:cxn>
                </a:cxnLst>
                <a:rect l="0" t="0" r="r" b="b"/>
                <a:pathLst>
                  <a:path w="23" h="25">
                    <a:moveTo>
                      <a:pt x="11" y="0"/>
                    </a:moveTo>
                    <a:cubicBezTo>
                      <a:pt x="5" y="0"/>
                      <a:pt x="0" y="5"/>
                      <a:pt x="0" y="11"/>
                    </a:cubicBezTo>
                    <a:cubicBezTo>
                      <a:pt x="0" y="25"/>
                      <a:pt x="0" y="25"/>
                      <a:pt x="0" y="25"/>
                    </a:cubicBezTo>
                    <a:cubicBezTo>
                      <a:pt x="23" y="25"/>
                      <a:pt x="23" y="25"/>
                      <a:pt x="23" y="25"/>
                    </a:cubicBezTo>
                    <a:cubicBezTo>
                      <a:pt x="23" y="11"/>
                      <a:pt x="23" y="11"/>
                      <a:pt x="23" y="11"/>
                    </a:cubicBezTo>
                    <a:cubicBezTo>
                      <a:pt x="23" y="5"/>
                      <a:pt x="18" y="0"/>
                      <a:pt x="11"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7" name="Rectangle 525">
                <a:extLst>
                  <a:ext uri="{FF2B5EF4-FFF2-40B4-BE49-F238E27FC236}">
                    <a16:creationId xmlns:a16="http://schemas.microsoft.com/office/drawing/2014/main" id="{7DEDE94B-4129-4D70-A060-99392F9D4936}"/>
                  </a:ext>
                </a:extLst>
              </p:cNvPr>
              <p:cNvSpPr>
                <a:spLocks noChangeArrowheads="1"/>
              </p:cNvSpPr>
              <p:nvPr/>
            </p:nvSpPr>
            <p:spPr bwMode="auto">
              <a:xfrm>
                <a:off x="1484086" y="5413195"/>
                <a:ext cx="14325" cy="246570"/>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8" name="Rectangle 526">
                <a:extLst>
                  <a:ext uri="{FF2B5EF4-FFF2-40B4-BE49-F238E27FC236}">
                    <a16:creationId xmlns:a16="http://schemas.microsoft.com/office/drawing/2014/main" id="{6A2915FA-5576-4F27-BB92-34FFAE416449}"/>
                  </a:ext>
                </a:extLst>
              </p:cNvPr>
              <p:cNvSpPr>
                <a:spLocks noChangeArrowheads="1"/>
              </p:cNvSpPr>
              <p:nvPr/>
            </p:nvSpPr>
            <p:spPr bwMode="auto">
              <a:xfrm>
                <a:off x="1350402" y="5508362"/>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59" name="Rectangle 527">
                <a:extLst>
                  <a:ext uri="{FF2B5EF4-FFF2-40B4-BE49-F238E27FC236}">
                    <a16:creationId xmlns:a16="http://schemas.microsoft.com/office/drawing/2014/main" id="{B14CFB8A-D881-48FE-8DA8-44C6DB832F8C}"/>
                  </a:ext>
                </a:extLst>
              </p:cNvPr>
              <p:cNvSpPr>
                <a:spLocks noChangeArrowheads="1"/>
              </p:cNvSpPr>
              <p:nvPr/>
            </p:nvSpPr>
            <p:spPr bwMode="auto">
              <a:xfrm>
                <a:off x="1350402" y="5586225"/>
                <a:ext cx="27214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0" name="Freeform 528">
                <a:extLst>
                  <a:ext uri="{FF2B5EF4-FFF2-40B4-BE49-F238E27FC236}">
                    <a16:creationId xmlns:a16="http://schemas.microsoft.com/office/drawing/2014/main" id="{B38FF331-7958-4374-B142-D770EDA271DA}"/>
                  </a:ext>
                </a:extLst>
              </p:cNvPr>
              <p:cNvSpPr>
                <a:spLocks/>
              </p:cNvSpPr>
              <p:nvPr/>
            </p:nvSpPr>
            <p:spPr bwMode="auto">
              <a:xfrm>
                <a:off x="1226267" y="5707347"/>
                <a:ext cx="520415" cy="56236"/>
              </a:xfrm>
              <a:custGeom>
                <a:avLst/>
                <a:gdLst>
                  <a:gd name="T0" fmla="*/ 109 w 109"/>
                  <a:gd name="T1" fmla="*/ 13 h 13"/>
                  <a:gd name="T2" fmla="*/ 0 w 109"/>
                  <a:gd name="T3" fmla="*/ 13 h 13"/>
                  <a:gd name="T4" fmla="*/ 19 w 109"/>
                  <a:gd name="T5" fmla="*/ 0 h 13"/>
                  <a:gd name="T6" fmla="*/ 89 w 109"/>
                  <a:gd name="T7" fmla="*/ 0 h 13"/>
                  <a:gd name="T8" fmla="*/ 109 w 109"/>
                  <a:gd name="T9" fmla="*/ 13 h 13"/>
                </a:gdLst>
                <a:ahLst/>
                <a:cxnLst>
                  <a:cxn ang="0">
                    <a:pos x="T0" y="T1"/>
                  </a:cxn>
                  <a:cxn ang="0">
                    <a:pos x="T2" y="T3"/>
                  </a:cxn>
                  <a:cxn ang="0">
                    <a:pos x="T4" y="T5"/>
                  </a:cxn>
                  <a:cxn ang="0">
                    <a:pos x="T6" y="T7"/>
                  </a:cxn>
                  <a:cxn ang="0">
                    <a:pos x="T8" y="T9"/>
                  </a:cxn>
                </a:cxnLst>
                <a:rect l="0" t="0" r="r" b="b"/>
                <a:pathLst>
                  <a:path w="109" h="13">
                    <a:moveTo>
                      <a:pt x="109" y="13"/>
                    </a:moveTo>
                    <a:lnTo>
                      <a:pt x="0" y="13"/>
                    </a:lnTo>
                    <a:lnTo>
                      <a:pt x="19" y="0"/>
                    </a:lnTo>
                    <a:lnTo>
                      <a:pt x="89" y="0"/>
                    </a:lnTo>
                    <a:lnTo>
                      <a:pt x="109" y="13"/>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1" name="Rectangle 529">
                <a:extLst>
                  <a:ext uri="{FF2B5EF4-FFF2-40B4-BE49-F238E27FC236}">
                    <a16:creationId xmlns:a16="http://schemas.microsoft.com/office/drawing/2014/main" id="{A0C92966-F0E3-4606-91BA-7BD33F812676}"/>
                  </a:ext>
                </a:extLst>
              </p:cNvPr>
              <p:cNvSpPr>
                <a:spLocks noChangeArrowheads="1"/>
              </p:cNvSpPr>
              <p:nvPr/>
            </p:nvSpPr>
            <p:spPr bwMode="auto">
              <a:xfrm>
                <a:off x="1393371" y="5793862"/>
                <a:ext cx="195753"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2" name="Rectangle 530">
                <a:extLst>
                  <a:ext uri="{FF2B5EF4-FFF2-40B4-BE49-F238E27FC236}">
                    <a16:creationId xmlns:a16="http://schemas.microsoft.com/office/drawing/2014/main" id="{828C1258-CDD7-4602-BDC4-1B35E58536E3}"/>
                  </a:ext>
                </a:extLst>
              </p:cNvPr>
              <p:cNvSpPr>
                <a:spLocks noChangeArrowheads="1"/>
              </p:cNvSpPr>
              <p:nvPr/>
            </p:nvSpPr>
            <p:spPr bwMode="auto">
              <a:xfrm>
                <a:off x="1254914"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3" name="Rectangle 531">
                <a:extLst>
                  <a:ext uri="{FF2B5EF4-FFF2-40B4-BE49-F238E27FC236}">
                    <a16:creationId xmlns:a16="http://schemas.microsoft.com/office/drawing/2014/main" id="{263330D5-916B-498D-A9AB-5B4B60117958}"/>
                  </a:ext>
                </a:extLst>
              </p:cNvPr>
              <p:cNvSpPr>
                <a:spLocks noChangeArrowheads="1"/>
              </p:cNvSpPr>
              <p:nvPr/>
            </p:nvSpPr>
            <p:spPr bwMode="auto">
              <a:xfrm>
                <a:off x="1235816"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4" name="Rectangle 532">
                <a:extLst>
                  <a:ext uri="{FF2B5EF4-FFF2-40B4-BE49-F238E27FC236}">
                    <a16:creationId xmlns:a16="http://schemas.microsoft.com/office/drawing/2014/main" id="{7D8F7576-E99F-4A62-9ABD-BAC315D64460}"/>
                  </a:ext>
                </a:extLst>
              </p:cNvPr>
              <p:cNvSpPr>
                <a:spLocks noChangeArrowheads="1"/>
              </p:cNvSpPr>
              <p:nvPr/>
            </p:nvSpPr>
            <p:spPr bwMode="auto">
              <a:xfrm>
                <a:off x="1632092" y="5793862"/>
                <a:ext cx="95489" cy="194661"/>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5" name="Rectangle 533">
                <a:extLst>
                  <a:ext uri="{FF2B5EF4-FFF2-40B4-BE49-F238E27FC236}">
                    <a16:creationId xmlns:a16="http://schemas.microsoft.com/office/drawing/2014/main" id="{A00783F9-5C14-4CAE-919F-A31CD520381C}"/>
                  </a:ext>
                </a:extLst>
              </p:cNvPr>
              <p:cNvSpPr>
                <a:spLocks noChangeArrowheads="1"/>
              </p:cNvSpPr>
              <p:nvPr/>
            </p:nvSpPr>
            <p:spPr bwMode="auto">
              <a:xfrm>
                <a:off x="1612994" y="5884702"/>
                <a:ext cx="133684" cy="1297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6" name="Freeform 534">
                <a:extLst>
                  <a:ext uri="{FF2B5EF4-FFF2-40B4-BE49-F238E27FC236}">
                    <a16:creationId xmlns:a16="http://schemas.microsoft.com/office/drawing/2014/main" id="{4DDF4E46-ECCE-4D79-A927-36EBE9BED9B4}"/>
                  </a:ext>
                </a:extLst>
              </p:cNvPr>
              <p:cNvSpPr>
                <a:spLocks/>
              </p:cNvSpPr>
              <p:nvPr/>
            </p:nvSpPr>
            <p:spPr bwMode="auto">
              <a:xfrm>
                <a:off x="1226267" y="6044756"/>
                <a:ext cx="520415" cy="60561"/>
              </a:xfrm>
              <a:custGeom>
                <a:avLst/>
                <a:gdLst>
                  <a:gd name="T0" fmla="*/ 109 w 109"/>
                  <a:gd name="T1" fmla="*/ 14 h 14"/>
                  <a:gd name="T2" fmla="*/ 0 w 109"/>
                  <a:gd name="T3" fmla="*/ 14 h 14"/>
                  <a:gd name="T4" fmla="*/ 19 w 109"/>
                  <a:gd name="T5" fmla="*/ 0 h 14"/>
                  <a:gd name="T6" fmla="*/ 89 w 109"/>
                  <a:gd name="T7" fmla="*/ 0 h 14"/>
                  <a:gd name="T8" fmla="*/ 109 w 109"/>
                  <a:gd name="T9" fmla="*/ 14 h 14"/>
                </a:gdLst>
                <a:ahLst/>
                <a:cxnLst>
                  <a:cxn ang="0">
                    <a:pos x="T0" y="T1"/>
                  </a:cxn>
                  <a:cxn ang="0">
                    <a:pos x="T2" y="T3"/>
                  </a:cxn>
                  <a:cxn ang="0">
                    <a:pos x="T4" y="T5"/>
                  </a:cxn>
                  <a:cxn ang="0">
                    <a:pos x="T6" y="T7"/>
                  </a:cxn>
                  <a:cxn ang="0">
                    <a:pos x="T8" y="T9"/>
                  </a:cxn>
                </a:cxnLst>
                <a:rect l="0" t="0" r="r" b="b"/>
                <a:pathLst>
                  <a:path w="109" h="14">
                    <a:moveTo>
                      <a:pt x="109" y="14"/>
                    </a:moveTo>
                    <a:lnTo>
                      <a:pt x="0" y="14"/>
                    </a:lnTo>
                    <a:lnTo>
                      <a:pt x="19" y="0"/>
                    </a:lnTo>
                    <a:lnTo>
                      <a:pt x="89" y="0"/>
                    </a:lnTo>
                    <a:lnTo>
                      <a:pt x="109" y="14"/>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7" name="Rectangle 535">
                <a:extLst>
                  <a:ext uri="{FF2B5EF4-FFF2-40B4-BE49-F238E27FC236}">
                    <a16:creationId xmlns:a16="http://schemas.microsoft.com/office/drawing/2014/main" id="{9BA2B80F-875E-483C-8052-253B06D18E96}"/>
                  </a:ext>
                </a:extLst>
              </p:cNvPr>
              <p:cNvSpPr>
                <a:spLocks noChangeArrowheads="1"/>
              </p:cNvSpPr>
              <p:nvPr/>
            </p:nvSpPr>
            <p:spPr bwMode="auto">
              <a:xfrm>
                <a:off x="1393371" y="6131272"/>
                <a:ext cx="195753"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8" name="Rectangle 536">
                <a:extLst>
                  <a:ext uri="{FF2B5EF4-FFF2-40B4-BE49-F238E27FC236}">
                    <a16:creationId xmlns:a16="http://schemas.microsoft.com/office/drawing/2014/main" id="{1121C33E-9C87-4F6E-9D6E-2635D42435FE}"/>
                  </a:ext>
                </a:extLst>
              </p:cNvPr>
              <p:cNvSpPr>
                <a:spLocks noChangeArrowheads="1"/>
              </p:cNvSpPr>
              <p:nvPr/>
            </p:nvSpPr>
            <p:spPr bwMode="auto">
              <a:xfrm>
                <a:off x="1254914"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69" name="Rectangle 537">
                <a:extLst>
                  <a:ext uri="{FF2B5EF4-FFF2-40B4-BE49-F238E27FC236}">
                    <a16:creationId xmlns:a16="http://schemas.microsoft.com/office/drawing/2014/main" id="{4191E6E2-4181-4D57-BA4F-3B3FF66FF84B}"/>
                  </a:ext>
                </a:extLst>
              </p:cNvPr>
              <p:cNvSpPr>
                <a:spLocks noChangeArrowheads="1"/>
              </p:cNvSpPr>
              <p:nvPr/>
            </p:nvSpPr>
            <p:spPr bwMode="auto">
              <a:xfrm>
                <a:off x="1235816"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0" name="Rectangle 538">
                <a:extLst>
                  <a:ext uri="{FF2B5EF4-FFF2-40B4-BE49-F238E27FC236}">
                    <a16:creationId xmlns:a16="http://schemas.microsoft.com/office/drawing/2014/main" id="{8482DB1E-605D-4D4A-A51E-5E492B061BAD}"/>
                  </a:ext>
                </a:extLst>
              </p:cNvPr>
              <p:cNvSpPr>
                <a:spLocks noChangeArrowheads="1"/>
              </p:cNvSpPr>
              <p:nvPr/>
            </p:nvSpPr>
            <p:spPr bwMode="auto">
              <a:xfrm>
                <a:off x="1632092" y="6131272"/>
                <a:ext cx="95489" cy="19033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1" name="Rectangle 539">
                <a:extLst>
                  <a:ext uri="{FF2B5EF4-FFF2-40B4-BE49-F238E27FC236}">
                    <a16:creationId xmlns:a16="http://schemas.microsoft.com/office/drawing/2014/main" id="{BBC7FEAE-5D91-4541-949C-13ED4F1A6B6A}"/>
                  </a:ext>
                </a:extLst>
              </p:cNvPr>
              <p:cNvSpPr>
                <a:spLocks noChangeArrowheads="1"/>
              </p:cNvSpPr>
              <p:nvPr/>
            </p:nvSpPr>
            <p:spPr bwMode="auto">
              <a:xfrm>
                <a:off x="1612994" y="6217787"/>
                <a:ext cx="133684" cy="865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2" name="Freeform 540">
                <a:extLst>
                  <a:ext uri="{FF2B5EF4-FFF2-40B4-BE49-F238E27FC236}">
                    <a16:creationId xmlns:a16="http://schemas.microsoft.com/office/drawing/2014/main" id="{FA91BC66-00CF-41D8-A1FD-7CA61C47D71E}"/>
                  </a:ext>
                </a:extLst>
              </p:cNvPr>
              <p:cNvSpPr>
                <a:spLocks/>
              </p:cNvSpPr>
              <p:nvPr/>
            </p:nvSpPr>
            <p:spPr bwMode="auto">
              <a:xfrm>
                <a:off x="1340853" y="6403793"/>
                <a:ext cx="291242" cy="324434"/>
              </a:xfrm>
              <a:custGeom>
                <a:avLst/>
                <a:gdLst>
                  <a:gd name="T0" fmla="*/ 14 w 28"/>
                  <a:gd name="T1" fmla="*/ 0 h 34"/>
                  <a:gd name="T2" fmla="*/ 0 w 28"/>
                  <a:gd name="T3" fmla="*/ 14 h 34"/>
                  <a:gd name="T4" fmla="*/ 0 w 28"/>
                  <a:gd name="T5" fmla="*/ 34 h 34"/>
                  <a:gd name="T6" fmla="*/ 28 w 28"/>
                  <a:gd name="T7" fmla="*/ 34 h 34"/>
                  <a:gd name="T8" fmla="*/ 28 w 28"/>
                  <a:gd name="T9" fmla="*/ 14 h 34"/>
                  <a:gd name="T10" fmla="*/ 14 w 28"/>
                  <a:gd name="T11" fmla="*/ 0 h 34"/>
                </a:gdLst>
                <a:ahLst/>
                <a:cxnLst>
                  <a:cxn ang="0">
                    <a:pos x="T0" y="T1"/>
                  </a:cxn>
                  <a:cxn ang="0">
                    <a:pos x="T2" y="T3"/>
                  </a:cxn>
                  <a:cxn ang="0">
                    <a:pos x="T4" y="T5"/>
                  </a:cxn>
                  <a:cxn ang="0">
                    <a:pos x="T6" y="T7"/>
                  </a:cxn>
                  <a:cxn ang="0">
                    <a:pos x="T8" y="T9"/>
                  </a:cxn>
                  <a:cxn ang="0">
                    <a:pos x="T10" y="T11"/>
                  </a:cxn>
                </a:cxnLst>
                <a:rect l="0" t="0" r="r" b="b"/>
                <a:pathLst>
                  <a:path w="28" h="34">
                    <a:moveTo>
                      <a:pt x="14" y="0"/>
                    </a:moveTo>
                    <a:cubicBezTo>
                      <a:pt x="6" y="0"/>
                      <a:pt x="0" y="7"/>
                      <a:pt x="0" y="14"/>
                    </a:cubicBezTo>
                    <a:cubicBezTo>
                      <a:pt x="0" y="34"/>
                      <a:pt x="0" y="34"/>
                      <a:pt x="0" y="34"/>
                    </a:cubicBezTo>
                    <a:cubicBezTo>
                      <a:pt x="28" y="34"/>
                      <a:pt x="28" y="34"/>
                      <a:pt x="28" y="34"/>
                    </a:cubicBezTo>
                    <a:cubicBezTo>
                      <a:pt x="28" y="14"/>
                      <a:pt x="28" y="14"/>
                      <a:pt x="28" y="14"/>
                    </a:cubicBezTo>
                    <a:cubicBezTo>
                      <a:pt x="28" y="7"/>
                      <a:pt x="21" y="0"/>
                      <a:pt x="14" y="0"/>
                    </a:cubicBez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3" name="Rectangle 541">
                <a:extLst>
                  <a:ext uri="{FF2B5EF4-FFF2-40B4-BE49-F238E27FC236}">
                    <a16:creationId xmlns:a16="http://schemas.microsoft.com/office/drawing/2014/main" id="{8EC4B6F2-339F-4228-BE88-CA33DFEE6A5C}"/>
                  </a:ext>
                </a:extLst>
              </p:cNvPr>
              <p:cNvSpPr>
                <a:spLocks noChangeArrowheads="1"/>
              </p:cNvSpPr>
              <p:nvPr/>
            </p:nvSpPr>
            <p:spPr bwMode="auto">
              <a:xfrm>
                <a:off x="1288333" y="6745530"/>
                <a:ext cx="396279"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4" name="Rectangle 542">
                <a:extLst>
                  <a:ext uri="{FF2B5EF4-FFF2-40B4-BE49-F238E27FC236}">
                    <a16:creationId xmlns:a16="http://schemas.microsoft.com/office/drawing/2014/main" id="{0B7DC785-7CC6-4769-8DEF-B693B953B1AD}"/>
                  </a:ext>
                </a:extLst>
              </p:cNvPr>
              <p:cNvSpPr>
                <a:spLocks noChangeArrowheads="1"/>
              </p:cNvSpPr>
              <p:nvPr/>
            </p:nvSpPr>
            <p:spPr bwMode="auto">
              <a:xfrm>
                <a:off x="1235816" y="6793112"/>
                <a:ext cx="491768"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75" name="Rectangle 543">
                <a:extLst>
                  <a:ext uri="{FF2B5EF4-FFF2-40B4-BE49-F238E27FC236}">
                    <a16:creationId xmlns:a16="http://schemas.microsoft.com/office/drawing/2014/main" id="{0C35D2BA-48D8-447C-83DD-956F1DD9EAD5}"/>
                  </a:ext>
                </a:extLst>
              </p:cNvPr>
              <p:cNvSpPr>
                <a:spLocks noChangeArrowheads="1"/>
              </p:cNvSpPr>
              <p:nvPr/>
            </p:nvSpPr>
            <p:spPr bwMode="auto">
              <a:xfrm>
                <a:off x="1173747" y="6832045"/>
                <a:ext cx="625452" cy="25955"/>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176" name="Group 175">
              <a:extLst>
                <a:ext uri="{FF2B5EF4-FFF2-40B4-BE49-F238E27FC236}">
                  <a16:creationId xmlns:a16="http://schemas.microsoft.com/office/drawing/2014/main" id="{3DAC26E5-311D-46C1-90F9-4C159FFA338C}"/>
                </a:ext>
              </a:extLst>
            </p:cNvPr>
            <p:cNvGrpSpPr/>
            <p:nvPr/>
          </p:nvGrpSpPr>
          <p:grpSpPr>
            <a:xfrm>
              <a:off x="1311163" y="5946582"/>
              <a:ext cx="2253791" cy="1088037"/>
              <a:chOff x="1679576" y="5699126"/>
              <a:chExt cx="636588" cy="280988"/>
            </a:xfrm>
          </p:grpSpPr>
          <p:sp>
            <p:nvSpPr>
              <p:cNvPr id="177" name="Rectangle 545">
                <a:extLst>
                  <a:ext uri="{FF2B5EF4-FFF2-40B4-BE49-F238E27FC236}">
                    <a16:creationId xmlns:a16="http://schemas.microsoft.com/office/drawing/2014/main" id="{218EB86B-8306-4139-BAC7-8A68BD3448A2}"/>
                  </a:ext>
                </a:extLst>
              </p:cNvPr>
              <p:cNvSpPr>
                <a:spLocks noChangeArrowheads="1"/>
              </p:cNvSpPr>
              <p:nvPr/>
            </p:nvSpPr>
            <p:spPr bwMode="auto">
              <a:xfrm>
                <a:off x="1738313" y="5737226"/>
                <a:ext cx="261938" cy="587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78" name="Rectangle 546">
                <a:extLst>
                  <a:ext uri="{FF2B5EF4-FFF2-40B4-BE49-F238E27FC236}">
                    <a16:creationId xmlns:a16="http://schemas.microsoft.com/office/drawing/2014/main" id="{B7CAEA12-3639-4E10-A670-5D639CF8F7E4}"/>
                  </a:ext>
                </a:extLst>
              </p:cNvPr>
              <p:cNvSpPr>
                <a:spLocks noChangeArrowheads="1"/>
              </p:cNvSpPr>
              <p:nvPr/>
            </p:nvSpPr>
            <p:spPr bwMode="auto">
              <a:xfrm>
                <a:off x="2000251" y="5775326"/>
                <a:ext cx="315913" cy="87313"/>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79" name="Rectangle 547">
                <a:extLst>
                  <a:ext uri="{FF2B5EF4-FFF2-40B4-BE49-F238E27FC236}">
                    <a16:creationId xmlns:a16="http://schemas.microsoft.com/office/drawing/2014/main" id="{5D12D2D3-2809-40AB-AAC4-326608E5E7AE}"/>
                  </a:ext>
                </a:extLst>
              </p:cNvPr>
              <p:cNvSpPr>
                <a:spLocks noChangeArrowheads="1"/>
              </p:cNvSpPr>
              <p:nvPr/>
            </p:nvSpPr>
            <p:spPr bwMode="auto">
              <a:xfrm>
                <a:off x="1738313" y="5737226"/>
                <a:ext cx="261938" cy="38100"/>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0" name="Rectangle 548">
                <a:extLst>
                  <a:ext uri="{FF2B5EF4-FFF2-40B4-BE49-F238E27FC236}">
                    <a16:creationId xmlns:a16="http://schemas.microsoft.com/office/drawing/2014/main" id="{9D9E5BE4-053D-4C75-BAA5-949B0A24BEB6}"/>
                  </a:ext>
                </a:extLst>
              </p:cNvPr>
              <p:cNvSpPr>
                <a:spLocks noChangeArrowheads="1"/>
              </p:cNvSpPr>
              <p:nvPr/>
            </p:nvSpPr>
            <p:spPr bwMode="auto">
              <a:xfrm>
                <a:off x="2027238" y="5862639"/>
                <a:ext cx="257175" cy="1174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1" name="Freeform 549">
                <a:extLst>
                  <a:ext uri="{FF2B5EF4-FFF2-40B4-BE49-F238E27FC236}">
                    <a16:creationId xmlns:a16="http://schemas.microsoft.com/office/drawing/2014/main" id="{0B3D1655-515D-4391-9320-FB15AE8A8BB3}"/>
                  </a:ext>
                </a:extLst>
              </p:cNvPr>
              <p:cNvSpPr>
                <a:spLocks/>
              </p:cNvSpPr>
              <p:nvPr/>
            </p:nvSpPr>
            <p:spPr bwMode="auto">
              <a:xfrm>
                <a:off x="1714501" y="5716589"/>
                <a:ext cx="312738" cy="263525"/>
              </a:xfrm>
              <a:custGeom>
                <a:avLst/>
                <a:gdLst>
                  <a:gd name="T0" fmla="*/ 197 w 197"/>
                  <a:gd name="T1" fmla="*/ 74 h 166"/>
                  <a:gd name="T2" fmla="*/ 99 w 197"/>
                  <a:gd name="T3" fmla="*/ 0 h 166"/>
                  <a:gd name="T4" fmla="*/ 0 w 197"/>
                  <a:gd name="T5" fmla="*/ 74 h 166"/>
                  <a:gd name="T6" fmla="*/ 0 w 197"/>
                  <a:gd name="T7" fmla="*/ 166 h 166"/>
                  <a:gd name="T8" fmla="*/ 197 w 197"/>
                  <a:gd name="T9" fmla="*/ 166 h 166"/>
                  <a:gd name="T10" fmla="*/ 197 w 197"/>
                  <a:gd name="T11" fmla="*/ 74 h 166"/>
                </a:gdLst>
                <a:ahLst/>
                <a:cxnLst>
                  <a:cxn ang="0">
                    <a:pos x="T0" y="T1"/>
                  </a:cxn>
                  <a:cxn ang="0">
                    <a:pos x="T2" y="T3"/>
                  </a:cxn>
                  <a:cxn ang="0">
                    <a:pos x="T4" y="T5"/>
                  </a:cxn>
                  <a:cxn ang="0">
                    <a:pos x="T6" y="T7"/>
                  </a:cxn>
                  <a:cxn ang="0">
                    <a:pos x="T8" y="T9"/>
                  </a:cxn>
                  <a:cxn ang="0">
                    <a:pos x="T10" y="T11"/>
                  </a:cxn>
                </a:cxnLst>
                <a:rect l="0" t="0" r="r" b="b"/>
                <a:pathLst>
                  <a:path w="197" h="166">
                    <a:moveTo>
                      <a:pt x="197" y="74"/>
                    </a:moveTo>
                    <a:lnTo>
                      <a:pt x="99" y="0"/>
                    </a:lnTo>
                    <a:lnTo>
                      <a:pt x="0" y="74"/>
                    </a:lnTo>
                    <a:lnTo>
                      <a:pt x="0" y="166"/>
                    </a:lnTo>
                    <a:lnTo>
                      <a:pt x="197" y="166"/>
                    </a:lnTo>
                    <a:lnTo>
                      <a:pt x="197" y="7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2" name="Freeform 550">
                <a:extLst>
                  <a:ext uri="{FF2B5EF4-FFF2-40B4-BE49-F238E27FC236}">
                    <a16:creationId xmlns:a16="http://schemas.microsoft.com/office/drawing/2014/main" id="{61D6E6AE-061E-43A4-873E-09723B44A002}"/>
                  </a:ext>
                </a:extLst>
              </p:cNvPr>
              <p:cNvSpPr>
                <a:spLocks/>
              </p:cNvSpPr>
              <p:nvPr/>
            </p:nvSpPr>
            <p:spPr bwMode="auto">
              <a:xfrm>
                <a:off x="2027238" y="5862639"/>
                <a:ext cx="160338" cy="117475"/>
              </a:xfrm>
              <a:custGeom>
                <a:avLst/>
                <a:gdLst>
                  <a:gd name="T0" fmla="*/ 0 w 101"/>
                  <a:gd name="T1" fmla="*/ 0 h 74"/>
                  <a:gd name="T2" fmla="*/ 0 w 101"/>
                  <a:gd name="T3" fmla="*/ 0 h 74"/>
                  <a:gd name="T4" fmla="*/ 0 w 101"/>
                  <a:gd name="T5" fmla="*/ 74 h 74"/>
                  <a:gd name="T6" fmla="*/ 101 w 101"/>
                  <a:gd name="T7" fmla="*/ 74 h 74"/>
                  <a:gd name="T8" fmla="*/ 0 w 101"/>
                  <a:gd name="T9" fmla="*/ 0 h 74"/>
                </a:gdLst>
                <a:ahLst/>
                <a:cxnLst>
                  <a:cxn ang="0">
                    <a:pos x="T0" y="T1"/>
                  </a:cxn>
                  <a:cxn ang="0">
                    <a:pos x="T2" y="T3"/>
                  </a:cxn>
                  <a:cxn ang="0">
                    <a:pos x="T4" y="T5"/>
                  </a:cxn>
                  <a:cxn ang="0">
                    <a:pos x="T6" y="T7"/>
                  </a:cxn>
                  <a:cxn ang="0">
                    <a:pos x="T8" y="T9"/>
                  </a:cxn>
                </a:cxnLst>
                <a:rect l="0" t="0" r="r" b="b"/>
                <a:pathLst>
                  <a:path w="101" h="74">
                    <a:moveTo>
                      <a:pt x="0" y="0"/>
                    </a:moveTo>
                    <a:lnTo>
                      <a:pt x="0" y="0"/>
                    </a:lnTo>
                    <a:lnTo>
                      <a:pt x="0" y="74"/>
                    </a:lnTo>
                    <a:lnTo>
                      <a:pt x="101" y="74"/>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3" name="Rectangle 551">
                <a:extLst>
                  <a:ext uri="{FF2B5EF4-FFF2-40B4-BE49-F238E27FC236}">
                    <a16:creationId xmlns:a16="http://schemas.microsoft.com/office/drawing/2014/main" id="{2E4F6108-53AA-4BCB-94EE-5154FB4FC746}"/>
                  </a:ext>
                </a:extLst>
              </p:cNvPr>
              <p:cNvSpPr>
                <a:spLocks noChangeArrowheads="1"/>
              </p:cNvSpPr>
              <p:nvPr/>
            </p:nvSpPr>
            <p:spPr bwMode="auto">
              <a:xfrm>
                <a:off x="2070101" y="5730876"/>
                <a:ext cx="33338"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4" name="Rectangle 552">
                <a:extLst>
                  <a:ext uri="{FF2B5EF4-FFF2-40B4-BE49-F238E27FC236}">
                    <a16:creationId xmlns:a16="http://schemas.microsoft.com/office/drawing/2014/main" id="{50C4C244-1E90-4360-833E-9FAD404D1D67}"/>
                  </a:ext>
                </a:extLst>
              </p:cNvPr>
              <p:cNvSpPr>
                <a:spLocks noChangeArrowheads="1"/>
              </p:cNvSpPr>
              <p:nvPr/>
            </p:nvSpPr>
            <p:spPr bwMode="auto">
              <a:xfrm>
                <a:off x="2187576" y="5880101"/>
                <a:ext cx="6350" cy="650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5" name="Freeform 553">
                <a:extLst>
                  <a:ext uri="{FF2B5EF4-FFF2-40B4-BE49-F238E27FC236}">
                    <a16:creationId xmlns:a16="http://schemas.microsoft.com/office/drawing/2014/main" id="{A9E5D2E8-63A4-49EB-8CE2-DC8446C1ABDF}"/>
                  </a:ext>
                </a:extLst>
              </p:cNvPr>
              <p:cNvSpPr>
                <a:spLocks/>
              </p:cNvSpPr>
              <p:nvPr/>
            </p:nvSpPr>
            <p:spPr bwMode="auto">
              <a:xfrm>
                <a:off x="1679576" y="5699126"/>
                <a:ext cx="390525" cy="149225"/>
              </a:xfrm>
              <a:custGeom>
                <a:avLst/>
                <a:gdLst>
                  <a:gd name="T0" fmla="*/ 121 w 246"/>
                  <a:gd name="T1" fmla="*/ 11 h 94"/>
                  <a:gd name="T2" fmla="*/ 230 w 246"/>
                  <a:gd name="T3" fmla="*/ 94 h 94"/>
                  <a:gd name="T4" fmla="*/ 246 w 246"/>
                  <a:gd name="T5" fmla="*/ 94 h 94"/>
                  <a:gd name="T6" fmla="*/ 121 w 246"/>
                  <a:gd name="T7" fmla="*/ 0 h 94"/>
                  <a:gd name="T8" fmla="*/ 0 w 246"/>
                  <a:gd name="T9" fmla="*/ 90 h 94"/>
                  <a:gd name="T10" fmla="*/ 15 w 246"/>
                  <a:gd name="T11" fmla="*/ 90 h 94"/>
                  <a:gd name="T12" fmla="*/ 121 w 246"/>
                  <a:gd name="T13" fmla="*/ 11 h 94"/>
                </a:gdLst>
                <a:ahLst/>
                <a:cxnLst>
                  <a:cxn ang="0">
                    <a:pos x="T0" y="T1"/>
                  </a:cxn>
                  <a:cxn ang="0">
                    <a:pos x="T2" y="T3"/>
                  </a:cxn>
                  <a:cxn ang="0">
                    <a:pos x="T4" y="T5"/>
                  </a:cxn>
                  <a:cxn ang="0">
                    <a:pos x="T6" y="T7"/>
                  </a:cxn>
                  <a:cxn ang="0">
                    <a:pos x="T8" y="T9"/>
                  </a:cxn>
                  <a:cxn ang="0">
                    <a:pos x="T10" y="T11"/>
                  </a:cxn>
                  <a:cxn ang="0">
                    <a:pos x="T12" y="T13"/>
                  </a:cxn>
                </a:cxnLst>
                <a:rect l="0" t="0" r="r" b="b"/>
                <a:pathLst>
                  <a:path w="246" h="94">
                    <a:moveTo>
                      <a:pt x="121" y="11"/>
                    </a:moveTo>
                    <a:lnTo>
                      <a:pt x="230" y="94"/>
                    </a:lnTo>
                    <a:lnTo>
                      <a:pt x="246" y="94"/>
                    </a:lnTo>
                    <a:lnTo>
                      <a:pt x="121" y="0"/>
                    </a:lnTo>
                    <a:lnTo>
                      <a:pt x="0" y="90"/>
                    </a:lnTo>
                    <a:lnTo>
                      <a:pt x="15" y="90"/>
                    </a:lnTo>
                    <a:lnTo>
                      <a:pt x="121" y="11"/>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6" name="Rectangle 554">
                <a:extLst>
                  <a:ext uri="{FF2B5EF4-FFF2-40B4-BE49-F238E27FC236}">
                    <a16:creationId xmlns:a16="http://schemas.microsoft.com/office/drawing/2014/main" id="{071540A3-32AF-446C-A319-43C9EE8CAFC8}"/>
                  </a:ext>
                </a:extLst>
              </p:cNvPr>
              <p:cNvSpPr>
                <a:spLocks noChangeArrowheads="1"/>
              </p:cNvSpPr>
              <p:nvPr/>
            </p:nvSpPr>
            <p:spPr bwMode="auto">
              <a:xfrm>
                <a:off x="1836738" y="5868989"/>
                <a:ext cx="61913" cy="11112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7" name="Rectangle 555">
                <a:extLst>
                  <a:ext uri="{FF2B5EF4-FFF2-40B4-BE49-F238E27FC236}">
                    <a16:creationId xmlns:a16="http://schemas.microsoft.com/office/drawing/2014/main" id="{4455C42D-422B-4BEF-8121-0C0ABDFB74C0}"/>
                  </a:ext>
                </a:extLst>
              </p:cNvPr>
              <p:cNvSpPr>
                <a:spLocks noChangeArrowheads="1"/>
              </p:cNvSpPr>
              <p:nvPr/>
            </p:nvSpPr>
            <p:spPr bwMode="auto">
              <a:xfrm>
                <a:off x="1735138" y="5886451"/>
                <a:ext cx="76200"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8" name="Rectangle 556">
                <a:extLst>
                  <a:ext uri="{FF2B5EF4-FFF2-40B4-BE49-F238E27FC236}">
                    <a16:creationId xmlns:a16="http://schemas.microsoft.com/office/drawing/2014/main" id="{08572A55-62E2-4126-9BE8-8965649854E2}"/>
                  </a:ext>
                </a:extLst>
              </p:cNvPr>
              <p:cNvSpPr>
                <a:spLocks noChangeArrowheads="1"/>
              </p:cNvSpPr>
              <p:nvPr/>
            </p:nvSpPr>
            <p:spPr bwMode="auto">
              <a:xfrm>
                <a:off x="1922463" y="5886451"/>
                <a:ext cx="77788"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sp>
            <p:nvSpPr>
              <p:cNvPr id="189" name="Rectangle 557">
                <a:extLst>
                  <a:ext uri="{FF2B5EF4-FFF2-40B4-BE49-F238E27FC236}">
                    <a16:creationId xmlns:a16="http://schemas.microsoft.com/office/drawing/2014/main" id="{FC047E1F-A168-4181-8F9F-2FDEBD6C2BC0}"/>
                  </a:ext>
                </a:extLst>
              </p:cNvPr>
              <p:cNvSpPr>
                <a:spLocks noChangeArrowheads="1"/>
              </p:cNvSpPr>
              <p:nvPr/>
            </p:nvSpPr>
            <p:spPr bwMode="auto">
              <a:xfrm>
                <a:off x="2128838" y="5886451"/>
                <a:ext cx="125413" cy="5238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8">
                  <a:defRPr/>
                </a:pPr>
                <a:endParaRPr lang="en-US" sz="1836">
                  <a:solidFill>
                    <a:srgbClr val="353535"/>
                  </a:solidFill>
                  <a:latin typeface="Segoe UI Semilight"/>
                </a:endParaRPr>
              </a:p>
            </p:txBody>
          </p:sp>
        </p:grpSp>
        <p:grpSp>
          <p:nvGrpSpPr>
            <p:cNvPr id="190" name="Group 189">
              <a:extLst>
                <a:ext uri="{FF2B5EF4-FFF2-40B4-BE49-F238E27FC236}">
                  <a16:creationId xmlns:a16="http://schemas.microsoft.com/office/drawing/2014/main" id="{FCB604BE-4D4D-4616-B33A-4A22E7DF8F86}"/>
                </a:ext>
              </a:extLst>
            </p:cNvPr>
            <p:cNvGrpSpPr/>
            <p:nvPr/>
          </p:nvGrpSpPr>
          <p:grpSpPr>
            <a:xfrm>
              <a:off x="11580707" y="5791148"/>
              <a:ext cx="854886" cy="1243471"/>
              <a:chOff x="8737777" y="3526557"/>
              <a:chExt cx="637237" cy="1062428"/>
            </a:xfrm>
          </p:grpSpPr>
          <p:sp>
            <p:nvSpPr>
              <p:cNvPr id="191" name="Rectangle 463">
                <a:extLst>
                  <a:ext uri="{FF2B5EF4-FFF2-40B4-BE49-F238E27FC236}">
                    <a16:creationId xmlns:a16="http://schemas.microsoft.com/office/drawing/2014/main" id="{54E1B924-5E06-45EF-95DE-F5BD29874FDD}"/>
                  </a:ext>
                </a:extLst>
              </p:cNvPr>
              <p:cNvSpPr>
                <a:spLocks noChangeArrowheads="1"/>
              </p:cNvSpPr>
              <p:nvPr/>
            </p:nvSpPr>
            <p:spPr bwMode="auto">
              <a:xfrm>
                <a:off x="8737777" y="3526557"/>
                <a:ext cx="637237" cy="105175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2" name="Rectangle 464">
                <a:extLst>
                  <a:ext uri="{FF2B5EF4-FFF2-40B4-BE49-F238E27FC236}">
                    <a16:creationId xmlns:a16="http://schemas.microsoft.com/office/drawing/2014/main" id="{52775130-F017-4873-BD7F-BE4EB2557F1B}"/>
                  </a:ext>
                </a:extLst>
              </p:cNvPr>
              <p:cNvSpPr>
                <a:spLocks noChangeArrowheads="1"/>
              </p:cNvSpPr>
              <p:nvPr/>
            </p:nvSpPr>
            <p:spPr bwMode="auto">
              <a:xfrm>
                <a:off x="882953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3" name="Rectangle 465">
                <a:extLst>
                  <a:ext uri="{FF2B5EF4-FFF2-40B4-BE49-F238E27FC236}">
                    <a16:creationId xmlns:a16="http://schemas.microsoft.com/office/drawing/2014/main" id="{1DE99EA3-9C05-4F73-91E6-5B9294514525}"/>
                  </a:ext>
                </a:extLst>
              </p:cNvPr>
              <p:cNvSpPr>
                <a:spLocks noChangeArrowheads="1"/>
              </p:cNvSpPr>
              <p:nvPr/>
            </p:nvSpPr>
            <p:spPr bwMode="auto">
              <a:xfrm>
                <a:off x="896208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4" name="Rectangle 466">
                <a:extLst>
                  <a:ext uri="{FF2B5EF4-FFF2-40B4-BE49-F238E27FC236}">
                    <a16:creationId xmlns:a16="http://schemas.microsoft.com/office/drawing/2014/main" id="{3DE5A02C-5071-4333-9AEF-7C620E2D22C5}"/>
                  </a:ext>
                </a:extLst>
              </p:cNvPr>
              <p:cNvSpPr>
                <a:spLocks noChangeArrowheads="1"/>
              </p:cNvSpPr>
              <p:nvPr/>
            </p:nvSpPr>
            <p:spPr bwMode="auto">
              <a:xfrm>
                <a:off x="9094629"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5" name="Rectangle 467">
                <a:extLst>
                  <a:ext uri="{FF2B5EF4-FFF2-40B4-BE49-F238E27FC236}">
                    <a16:creationId xmlns:a16="http://schemas.microsoft.com/office/drawing/2014/main" id="{292F2099-41CC-46F1-846A-148FE414F0F7}"/>
                  </a:ext>
                </a:extLst>
              </p:cNvPr>
              <p:cNvSpPr>
                <a:spLocks noChangeArrowheads="1"/>
              </p:cNvSpPr>
              <p:nvPr/>
            </p:nvSpPr>
            <p:spPr bwMode="auto">
              <a:xfrm>
                <a:off x="9227174" y="372409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6" name="Rectangle 468">
                <a:extLst>
                  <a:ext uri="{FF2B5EF4-FFF2-40B4-BE49-F238E27FC236}">
                    <a16:creationId xmlns:a16="http://schemas.microsoft.com/office/drawing/2014/main" id="{50103706-124B-43A6-B154-B7EAFED9CEB6}"/>
                  </a:ext>
                </a:extLst>
              </p:cNvPr>
              <p:cNvSpPr>
                <a:spLocks noChangeArrowheads="1"/>
              </p:cNvSpPr>
              <p:nvPr/>
            </p:nvSpPr>
            <p:spPr bwMode="auto">
              <a:xfrm>
                <a:off x="882953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7" name="Rectangle 469">
                <a:extLst>
                  <a:ext uri="{FF2B5EF4-FFF2-40B4-BE49-F238E27FC236}">
                    <a16:creationId xmlns:a16="http://schemas.microsoft.com/office/drawing/2014/main" id="{CFEB6D79-8810-4A89-8BB9-5CC14684D006}"/>
                  </a:ext>
                </a:extLst>
              </p:cNvPr>
              <p:cNvSpPr>
                <a:spLocks noChangeArrowheads="1"/>
              </p:cNvSpPr>
              <p:nvPr/>
            </p:nvSpPr>
            <p:spPr bwMode="auto">
              <a:xfrm>
                <a:off x="896208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8" name="Rectangle 470">
                <a:extLst>
                  <a:ext uri="{FF2B5EF4-FFF2-40B4-BE49-F238E27FC236}">
                    <a16:creationId xmlns:a16="http://schemas.microsoft.com/office/drawing/2014/main" id="{A49CA060-16AE-4750-A61C-F62E0E386516}"/>
                  </a:ext>
                </a:extLst>
              </p:cNvPr>
              <p:cNvSpPr>
                <a:spLocks noChangeArrowheads="1"/>
              </p:cNvSpPr>
              <p:nvPr/>
            </p:nvSpPr>
            <p:spPr bwMode="auto">
              <a:xfrm>
                <a:off x="9094629"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199" name="Rectangle 471">
                <a:extLst>
                  <a:ext uri="{FF2B5EF4-FFF2-40B4-BE49-F238E27FC236}">
                    <a16:creationId xmlns:a16="http://schemas.microsoft.com/office/drawing/2014/main" id="{B6DCB3A0-3274-491F-93F9-9F49701B1E6C}"/>
                  </a:ext>
                </a:extLst>
              </p:cNvPr>
              <p:cNvSpPr>
                <a:spLocks noChangeArrowheads="1"/>
              </p:cNvSpPr>
              <p:nvPr/>
            </p:nvSpPr>
            <p:spPr bwMode="auto">
              <a:xfrm>
                <a:off x="9227174" y="3959002"/>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0" name="Freeform 472">
                <a:extLst>
                  <a:ext uri="{FF2B5EF4-FFF2-40B4-BE49-F238E27FC236}">
                    <a16:creationId xmlns:a16="http://schemas.microsoft.com/office/drawing/2014/main" id="{80B89128-D2D4-4102-A5FA-0A30EDCB5A66}"/>
                  </a:ext>
                </a:extLst>
              </p:cNvPr>
              <p:cNvSpPr>
                <a:spLocks/>
              </p:cNvSpPr>
              <p:nvPr/>
            </p:nvSpPr>
            <p:spPr bwMode="auto">
              <a:xfrm>
                <a:off x="8982475" y="4322043"/>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01" name="Group 200">
              <a:extLst>
                <a:ext uri="{FF2B5EF4-FFF2-40B4-BE49-F238E27FC236}">
                  <a16:creationId xmlns:a16="http://schemas.microsoft.com/office/drawing/2014/main" id="{1E12CF72-4B97-4839-BB81-9CD9C260E61A}"/>
                </a:ext>
              </a:extLst>
            </p:cNvPr>
            <p:cNvGrpSpPr/>
            <p:nvPr/>
          </p:nvGrpSpPr>
          <p:grpSpPr>
            <a:xfrm>
              <a:off x="6295954" y="5247129"/>
              <a:ext cx="2098358" cy="1787490"/>
              <a:chOff x="5257800" y="2695151"/>
              <a:chExt cx="1305058" cy="1697754"/>
            </a:xfrm>
          </p:grpSpPr>
          <p:sp>
            <p:nvSpPr>
              <p:cNvPr id="202" name="Freeform 429">
                <a:extLst>
                  <a:ext uri="{FF2B5EF4-FFF2-40B4-BE49-F238E27FC236}">
                    <a16:creationId xmlns:a16="http://schemas.microsoft.com/office/drawing/2014/main" id="{3A2F833C-B155-48F7-8F5A-13C536C1878B}"/>
                  </a:ext>
                </a:extLst>
              </p:cNvPr>
              <p:cNvSpPr>
                <a:spLocks noEditPoints="1"/>
              </p:cNvSpPr>
              <p:nvPr/>
            </p:nvSpPr>
            <p:spPr bwMode="auto">
              <a:xfrm>
                <a:off x="5701317" y="3197003"/>
                <a:ext cx="300777" cy="384397"/>
              </a:xfrm>
              <a:custGeom>
                <a:avLst/>
                <a:gdLst>
                  <a:gd name="T0" fmla="*/ 0 w 27"/>
                  <a:gd name="T1" fmla="*/ 0 h 33"/>
                  <a:gd name="T2" fmla="*/ 0 w 27"/>
                  <a:gd name="T3" fmla="*/ 33 h 33"/>
                  <a:gd name="T4" fmla="*/ 27 w 27"/>
                  <a:gd name="T5" fmla="*/ 33 h 33"/>
                  <a:gd name="T6" fmla="*/ 27 w 27"/>
                  <a:gd name="T7" fmla="*/ 0 h 33"/>
                  <a:gd name="T8" fmla="*/ 0 w 27"/>
                  <a:gd name="T9" fmla="*/ 0 h 33"/>
                  <a:gd name="T10" fmla="*/ 14 w 27"/>
                  <a:gd name="T11" fmla="*/ 21 h 33"/>
                  <a:gd name="T12" fmla="*/ 6 w 27"/>
                  <a:gd name="T13" fmla="*/ 14 h 33"/>
                  <a:gd name="T14" fmla="*/ 14 w 27"/>
                  <a:gd name="T15" fmla="*/ 7 h 33"/>
                  <a:gd name="T16" fmla="*/ 21 w 27"/>
                  <a:gd name="T17" fmla="*/ 14 h 33"/>
                  <a:gd name="T18" fmla="*/ 14 w 27"/>
                  <a:gd name="T19" fmla="*/ 2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33">
                    <a:moveTo>
                      <a:pt x="0" y="0"/>
                    </a:moveTo>
                    <a:cubicBezTo>
                      <a:pt x="0" y="33"/>
                      <a:pt x="0" y="33"/>
                      <a:pt x="0" y="33"/>
                    </a:cubicBezTo>
                    <a:cubicBezTo>
                      <a:pt x="27" y="33"/>
                      <a:pt x="27" y="33"/>
                      <a:pt x="27" y="33"/>
                    </a:cubicBezTo>
                    <a:cubicBezTo>
                      <a:pt x="27" y="0"/>
                      <a:pt x="27" y="0"/>
                      <a:pt x="27" y="0"/>
                    </a:cubicBezTo>
                    <a:lnTo>
                      <a:pt x="0" y="0"/>
                    </a:lnTo>
                    <a:close/>
                    <a:moveTo>
                      <a:pt x="14" y="21"/>
                    </a:moveTo>
                    <a:cubicBezTo>
                      <a:pt x="10" y="21"/>
                      <a:pt x="6" y="18"/>
                      <a:pt x="6" y="14"/>
                    </a:cubicBezTo>
                    <a:cubicBezTo>
                      <a:pt x="6" y="10"/>
                      <a:pt x="10" y="7"/>
                      <a:pt x="14" y="7"/>
                    </a:cubicBezTo>
                    <a:cubicBezTo>
                      <a:pt x="18" y="7"/>
                      <a:pt x="21" y="10"/>
                      <a:pt x="21" y="14"/>
                    </a:cubicBezTo>
                    <a:cubicBezTo>
                      <a:pt x="21" y="18"/>
                      <a:pt x="18" y="21"/>
                      <a:pt x="14" y="2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3" name="Freeform 432">
                <a:extLst>
                  <a:ext uri="{FF2B5EF4-FFF2-40B4-BE49-F238E27FC236}">
                    <a16:creationId xmlns:a16="http://schemas.microsoft.com/office/drawing/2014/main" id="{1144744E-EAD9-491E-9D62-BA7CB1470F2C}"/>
                  </a:ext>
                </a:extLst>
              </p:cNvPr>
              <p:cNvSpPr>
                <a:spLocks/>
              </p:cNvSpPr>
              <p:nvPr/>
            </p:nvSpPr>
            <p:spPr bwMode="auto">
              <a:xfrm>
                <a:off x="5701317" y="3020823"/>
                <a:ext cx="300777" cy="149488"/>
              </a:xfrm>
              <a:custGeom>
                <a:avLst/>
                <a:gdLst>
                  <a:gd name="T0" fmla="*/ 59 w 59"/>
                  <a:gd name="T1" fmla="*/ 28 h 28"/>
                  <a:gd name="T2" fmla="*/ 0 w 59"/>
                  <a:gd name="T3" fmla="*/ 28 h 28"/>
                  <a:gd name="T4" fmla="*/ 22 w 59"/>
                  <a:gd name="T5" fmla="*/ 0 h 28"/>
                  <a:gd name="T6" fmla="*/ 38 w 59"/>
                  <a:gd name="T7" fmla="*/ 0 h 28"/>
                  <a:gd name="T8" fmla="*/ 59 w 59"/>
                  <a:gd name="T9" fmla="*/ 28 h 28"/>
                </a:gdLst>
                <a:ahLst/>
                <a:cxnLst>
                  <a:cxn ang="0">
                    <a:pos x="T0" y="T1"/>
                  </a:cxn>
                  <a:cxn ang="0">
                    <a:pos x="T2" y="T3"/>
                  </a:cxn>
                  <a:cxn ang="0">
                    <a:pos x="T4" y="T5"/>
                  </a:cxn>
                  <a:cxn ang="0">
                    <a:pos x="T6" y="T7"/>
                  </a:cxn>
                  <a:cxn ang="0">
                    <a:pos x="T8" y="T9"/>
                  </a:cxn>
                </a:cxnLst>
                <a:rect l="0" t="0" r="r" b="b"/>
                <a:pathLst>
                  <a:path w="59" h="28">
                    <a:moveTo>
                      <a:pt x="59" y="28"/>
                    </a:moveTo>
                    <a:lnTo>
                      <a:pt x="0" y="28"/>
                    </a:lnTo>
                    <a:lnTo>
                      <a:pt x="22" y="0"/>
                    </a:lnTo>
                    <a:lnTo>
                      <a:pt x="38" y="0"/>
                    </a:lnTo>
                    <a:lnTo>
                      <a:pt x="59"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4" name="Freeform 433">
                <a:extLst>
                  <a:ext uri="{FF2B5EF4-FFF2-40B4-BE49-F238E27FC236}">
                    <a16:creationId xmlns:a16="http://schemas.microsoft.com/office/drawing/2014/main" id="{D875B472-EA51-481B-A107-8902B4813544}"/>
                  </a:ext>
                </a:extLst>
              </p:cNvPr>
              <p:cNvSpPr>
                <a:spLocks noEditPoints="1"/>
              </p:cNvSpPr>
              <p:nvPr/>
            </p:nvSpPr>
            <p:spPr bwMode="auto">
              <a:xfrm>
                <a:off x="5813471" y="2855317"/>
                <a:ext cx="91762" cy="154828"/>
              </a:xfrm>
              <a:custGeom>
                <a:avLst/>
                <a:gdLst>
                  <a:gd name="T0" fmla="*/ 4 w 8"/>
                  <a:gd name="T1" fmla="*/ 0 h 13"/>
                  <a:gd name="T2" fmla="*/ 0 w 8"/>
                  <a:gd name="T3" fmla="*/ 4 h 13"/>
                  <a:gd name="T4" fmla="*/ 0 w 8"/>
                  <a:gd name="T5" fmla="*/ 13 h 13"/>
                  <a:gd name="T6" fmla="*/ 8 w 8"/>
                  <a:gd name="T7" fmla="*/ 13 h 13"/>
                  <a:gd name="T8" fmla="*/ 8 w 8"/>
                  <a:gd name="T9" fmla="*/ 4 h 13"/>
                  <a:gd name="T10" fmla="*/ 4 w 8"/>
                  <a:gd name="T11" fmla="*/ 0 h 13"/>
                  <a:gd name="T12" fmla="*/ 5 w 8"/>
                  <a:gd name="T13" fmla="*/ 10 h 13"/>
                  <a:gd name="T14" fmla="*/ 3 w 8"/>
                  <a:gd name="T15" fmla="*/ 10 h 13"/>
                  <a:gd name="T16" fmla="*/ 3 w 8"/>
                  <a:gd name="T17" fmla="*/ 6 h 13"/>
                  <a:gd name="T18" fmla="*/ 5 w 8"/>
                  <a:gd name="T19" fmla="*/ 6 h 13"/>
                  <a:gd name="T20" fmla="*/ 5 w 8"/>
                  <a:gd name="T21"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4" y="0"/>
                    </a:moveTo>
                    <a:cubicBezTo>
                      <a:pt x="1" y="0"/>
                      <a:pt x="0" y="2"/>
                      <a:pt x="0" y="4"/>
                    </a:cubicBezTo>
                    <a:cubicBezTo>
                      <a:pt x="0" y="13"/>
                      <a:pt x="0" y="13"/>
                      <a:pt x="0" y="13"/>
                    </a:cubicBezTo>
                    <a:cubicBezTo>
                      <a:pt x="8" y="13"/>
                      <a:pt x="8" y="13"/>
                      <a:pt x="8" y="13"/>
                    </a:cubicBezTo>
                    <a:cubicBezTo>
                      <a:pt x="8" y="4"/>
                      <a:pt x="8" y="4"/>
                      <a:pt x="8" y="4"/>
                    </a:cubicBezTo>
                    <a:cubicBezTo>
                      <a:pt x="8" y="2"/>
                      <a:pt x="6" y="0"/>
                      <a:pt x="4" y="0"/>
                    </a:cubicBezTo>
                    <a:close/>
                    <a:moveTo>
                      <a:pt x="5" y="10"/>
                    </a:moveTo>
                    <a:cubicBezTo>
                      <a:pt x="3" y="10"/>
                      <a:pt x="3" y="10"/>
                      <a:pt x="3" y="10"/>
                    </a:cubicBezTo>
                    <a:cubicBezTo>
                      <a:pt x="3" y="6"/>
                      <a:pt x="3" y="6"/>
                      <a:pt x="3" y="6"/>
                    </a:cubicBezTo>
                    <a:cubicBezTo>
                      <a:pt x="5" y="6"/>
                      <a:pt x="5" y="6"/>
                      <a:pt x="5" y="6"/>
                    </a:cubicBezTo>
                    <a:lnTo>
                      <a:pt x="5" y="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5" name="Rectangle 434">
                <a:extLst>
                  <a:ext uri="{FF2B5EF4-FFF2-40B4-BE49-F238E27FC236}">
                    <a16:creationId xmlns:a16="http://schemas.microsoft.com/office/drawing/2014/main" id="{4FCFC067-0DC6-425C-A8C6-BF0740AC21FA}"/>
                  </a:ext>
                </a:extLst>
              </p:cNvPr>
              <p:cNvSpPr>
                <a:spLocks noChangeArrowheads="1"/>
              </p:cNvSpPr>
              <p:nvPr/>
            </p:nvSpPr>
            <p:spPr bwMode="auto">
              <a:xfrm>
                <a:off x="5849154" y="2695151"/>
                <a:ext cx="10196" cy="176184"/>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6" name="Freeform 435">
                <a:extLst>
                  <a:ext uri="{FF2B5EF4-FFF2-40B4-BE49-F238E27FC236}">
                    <a16:creationId xmlns:a16="http://schemas.microsoft.com/office/drawing/2014/main" id="{5C786F39-3720-4B7C-AA74-1A1377A836AB}"/>
                  </a:ext>
                </a:extLst>
              </p:cNvPr>
              <p:cNvSpPr>
                <a:spLocks/>
              </p:cNvSpPr>
              <p:nvPr/>
            </p:nvSpPr>
            <p:spPr bwMode="auto">
              <a:xfrm>
                <a:off x="5849154" y="2695151"/>
                <a:ext cx="10196" cy="176184"/>
              </a:xfrm>
              <a:custGeom>
                <a:avLst/>
                <a:gdLst>
                  <a:gd name="T0" fmla="*/ 2 w 2"/>
                  <a:gd name="T1" fmla="*/ 33 h 33"/>
                  <a:gd name="T2" fmla="*/ 2 w 2"/>
                  <a:gd name="T3" fmla="*/ 0 h 33"/>
                  <a:gd name="T4" fmla="*/ 0 w 2"/>
                  <a:gd name="T5" fmla="*/ 0 h 33"/>
                  <a:gd name="T6" fmla="*/ 0 w 2"/>
                  <a:gd name="T7" fmla="*/ 33 h 33"/>
                </a:gdLst>
                <a:ahLst/>
                <a:cxnLst>
                  <a:cxn ang="0">
                    <a:pos x="T0" y="T1"/>
                  </a:cxn>
                  <a:cxn ang="0">
                    <a:pos x="T2" y="T3"/>
                  </a:cxn>
                  <a:cxn ang="0">
                    <a:pos x="T4" y="T5"/>
                  </a:cxn>
                  <a:cxn ang="0">
                    <a:pos x="T6" y="T7"/>
                  </a:cxn>
                </a:cxnLst>
                <a:rect l="0" t="0" r="r" b="b"/>
                <a:pathLst>
                  <a:path w="2" h="33">
                    <a:moveTo>
                      <a:pt x="2" y="33"/>
                    </a:moveTo>
                    <a:lnTo>
                      <a:pt x="2" y="0"/>
                    </a:lnTo>
                    <a:lnTo>
                      <a:pt x="0" y="0"/>
                    </a:lnTo>
                    <a:lnTo>
                      <a:pt x="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7" name="Freeform 436">
                <a:extLst>
                  <a:ext uri="{FF2B5EF4-FFF2-40B4-BE49-F238E27FC236}">
                    <a16:creationId xmlns:a16="http://schemas.microsoft.com/office/drawing/2014/main" id="{CF400856-B604-40F4-A792-B82D441AD9B3}"/>
                  </a:ext>
                </a:extLst>
              </p:cNvPr>
              <p:cNvSpPr>
                <a:spLocks/>
              </p:cNvSpPr>
              <p:nvPr/>
            </p:nvSpPr>
            <p:spPr bwMode="auto">
              <a:xfrm>
                <a:off x="5859350" y="2695151"/>
                <a:ext cx="198819" cy="90762"/>
              </a:xfrm>
              <a:custGeom>
                <a:avLst/>
                <a:gdLst>
                  <a:gd name="T0" fmla="*/ 39 w 39"/>
                  <a:gd name="T1" fmla="*/ 17 h 17"/>
                  <a:gd name="T2" fmla="*/ 0 w 39"/>
                  <a:gd name="T3" fmla="*/ 17 h 17"/>
                  <a:gd name="T4" fmla="*/ 0 w 39"/>
                  <a:gd name="T5" fmla="*/ 0 h 17"/>
                  <a:gd name="T6" fmla="*/ 39 w 39"/>
                  <a:gd name="T7" fmla="*/ 0 h 17"/>
                  <a:gd name="T8" fmla="*/ 35 w 39"/>
                  <a:gd name="T9" fmla="*/ 9 h 17"/>
                  <a:gd name="T10" fmla="*/ 39 w 39"/>
                  <a:gd name="T11" fmla="*/ 17 h 17"/>
                </a:gdLst>
                <a:ahLst/>
                <a:cxnLst>
                  <a:cxn ang="0">
                    <a:pos x="T0" y="T1"/>
                  </a:cxn>
                  <a:cxn ang="0">
                    <a:pos x="T2" y="T3"/>
                  </a:cxn>
                  <a:cxn ang="0">
                    <a:pos x="T4" y="T5"/>
                  </a:cxn>
                  <a:cxn ang="0">
                    <a:pos x="T6" y="T7"/>
                  </a:cxn>
                  <a:cxn ang="0">
                    <a:pos x="T8" y="T9"/>
                  </a:cxn>
                  <a:cxn ang="0">
                    <a:pos x="T10" y="T11"/>
                  </a:cxn>
                </a:cxnLst>
                <a:rect l="0" t="0" r="r" b="b"/>
                <a:pathLst>
                  <a:path w="39" h="17">
                    <a:moveTo>
                      <a:pt x="39" y="17"/>
                    </a:moveTo>
                    <a:lnTo>
                      <a:pt x="0" y="17"/>
                    </a:lnTo>
                    <a:lnTo>
                      <a:pt x="0" y="0"/>
                    </a:lnTo>
                    <a:lnTo>
                      <a:pt x="39" y="0"/>
                    </a:lnTo>
                    <a:lnTo>
                      <a:pt x="35" y="9"/>
                    </a:lnTo>
                    <a:lnTo>
                      <a:pt x="39" y="1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8" name="Freeform 474">
                <a:extLst>
                  <a:ext uri="{FF2B5EF4-FFF2-40B4-BE49-F238E27FC236}">
                    <a16:creationId xmlns:a16="http://schemas.microsoft.com/office/drawing/2014/main" id="{D6D16C7A-3474-4B7A-B23B-77E94872FB66}"/>
                  </a:ext>
                </a:extLst>
              </p:cNvPr>
              <p:cNvSpPr>
                <a:spLocks noEditPoints="1"/>
              </p:cNvSpPr>
              <p:nvPr/>
            </p:nvSpPr>
            <p:spPr bwMode="auto">
              <a:xfrm>
                <a:off x="5257800" y="3581400"/>
                <a:ext cx="1305058" cy="811505"/>
              </a:xfrm>
              <a:custGeom>
                <a:avLst/>
                <a:gdLst>
                  <a:gd name="T0" fmla="*/ 0 w 117"/>
                  <a:gd name="T1" fmla="*/ 70 h 70"/>
                  <a:gd name="T2" fmla="*/ 34 w 117"/>
                  <a:gd name="T3" fmla="*/ 54 h 70"/>
                  <a:gd name="T4" fmla="*/ 47 w 117"/>
                  <a:gd name="T5" fmla="*/ 54 h 70"/>
                  <a:gd name="T6" fmla="*/ 117 w 117"/>
                  <a:gd name="T7" fmla="*/ 70 h 70"/>
                  <a:gd name="T8" fmla="*/ 0 w 117"/>
                  <a:gd name="T9" fmla="*/ 0 h 70"/>
                  <a:gd name="T10" fmla="*/ 5 w 117"/>
                  <a:gd name="T11" fmla="*/ 38 h 70"/>
                  <a:gd name="T12" fmla="*/ 10 w 117"/>
                  <a:gd name="T13" fmla="*/ 28 h 70"/>
                  <a:gd name="T14" fmla="*/ 10 w 117"/>
                  <a:gd name="T15" fmla="*/ 19 h 70"/>
                  <a:gd name="T16" fmla="*/ 5 w 117"/>
                  <a:gd name="T17" fmla="*/ 9 h 70"/>
                  <a:gd name="T18" fmla="*/ 10 w 117"/>
                  <a:gd name="T19" fmla="*/ 19 h 70"/>
                  <a:gd name="T20" fmla="*/ 17 w 117"/>
                  <a:gd name="T21" fmla="*/ 38 h 70"/>
                  <a:gd name="T22" fmla="*/ 22 w 117"/>
                  <a:gd name="T23" fmla="*/ 28 h 70"/>
                  <a:gd name="T24" fmla="*/ 22 w 117"/>
                  <a:gd name="T25" fmla="*/ 19 h 70"/>
                  <a:gd name="T26" fmla="*/ 17 w 117"/>
                  <a:gd name="T27" fmla="*/ 9 h 70"/>
                  <a:gd name="T28" fmla="*/ 22 w 117"/>
                  <a:gd name="T29" fmla="*/ 19 h 70"/>
                  <a:gd name="T30" fmla="*/ 35 w 117"/>
                  <a:gd name="T31" fmla="*/ 38 h 70"/>
                  <a:gd name="T32" fmla="*/ 29 w 117"/>
                  <a:gd name="T33" fmla="*/ 38 h 70"/>
                  <a:gd name="T34" fmla="*/ 29 w 117"/>
                  <a:gd name="T35" fmla="*/ 28 h 70"/>
                  <a:gd name="T36" fmla="*/ 35 w 117"/>
                  <a:gd name="T37" fmla="*/ 28 h 70"/>
                  <a:gd name="T38" fmla="*/ 35 w 117"/>
                  <a:gd name="T39" fmla="*/ 19 h 70"/>
                  <a:gd name="T40" fmla="*/ 29 w 117"/>
                  <a:gd name="T41" fmla="*/ 19 h 70"/>
                  <a:gd name="T42" fmla="*/ 29 w 117"/>
                  <a:gd name="T43" fmla="*/ 9 h 70"/>
                  <a:gd name="T44" fmla="*/ 35 w 117"/>
                  <a:gd name="T45" fmla="*/ 9 h 70"/>
                  <a:gd name="T46" fmla="*/ 35 w 117"/>
                  <a:gd name="T47" fmla="*/ 19 h 70"/>
                  <a:gd name="T48" fmla="*/ 41 w 117"/>
                  <a:gd name="T49" fmla="*/ 38 h 70"/>
                  <a:gd name="T50" fmla="*/ 47 w 117"/>
                  <a:gd name="T51" fmla="*/ 28 h 70"/>
                  <a:gd name="T52" fmla="*/ 47 w 117"/>
                  <a:gd name="T53" fmla="*/ 19 h 70"/>
                  <a:gd name="T54" fmla="*/ 41 w 117"/>
                  <a:gd name="T55" fmla="*/ 9 h 70"/>
                  <a:gd name="T56" fmla="*/ 47 w 117"/>
                  <a:gd name="T57" fmla="*/ 19 h 70"/>
                  <a:gd name="T58" fmla="*/ 53 w 117"/>
                  <a:gd name="T59" fmla="*/ 38 h 70"/>
                  <a:gd name="T60" fmla="*/ 59 w 117"/>
                  <a:gd name="T61" fmla="*/ 28 h 70"/>
                  <a:gd name="T62" fmla="*/ 59 w 117"/>
                  <a:gd name="T63" fmla="*/ 19 h 70"/>
                  <a:gd name="T64" fmla="*/ 53 w 117"/>
                  <a:gd name="T65" fmla="*/ 9 h 70"/>
                  <a:gd name="T66" fmla="*/ 59 w 117"/>
                  <a:gd name="T67" fmla="*/ 19 h 70"/>
                  <a:gd name="T68" fmla="*/ 65 w 117"/>
                  <a:gd name="T69" fmla="*/ 38 h 70"/>
                  <a:gd name="T70" fmla="*/ 71 w 117"/>
                  <a:gd name="T71" fmla="*/ 28 h 70"/>
                  <a:gd name="T72" fmla="*/ 71 w 117"/>
                  <a:gd name="T73" fmla="*/ 19 h 70"/>
                  <a:gd name="T74" fmla="*/ 65 w 117"/>
                  <a:gd name="T75" fmla="*/ 9 h 70"/>
                  <a:gd name="T76" fmla="*/ 71 w 117"/>
                  <a:gd name="T77" fmla="*/ 19 h 70"/>
                  <a:gd name="T78" fmla="*/ 77 w 117"/>
                  <a:gd name="T79" fmla="*/ 38 h 70"/>
                  <a:gd name="T80" fmla="*/ 83 w 117"/>
                  <a:gd name="T81" fmla="*/ 28 h 70"/>
                  <a:gd name="T82" fmla="*/ 83 w 117"/>
                  <a:gd name="T83" fmla="*/ 19 h 70"/>
                  <a:gd name="T84" fmla="*/ 77 w 117"/>
                  <a:gd name="T85" fmla="*/ 9 h 70"/>
                  <a:gd name="T86" fmla="*/ 83 w 117"/>
                  <a:gd name="T87" fmla="*/ 19 h 70"/>
                  <a:gd name="T88" fmla="*/ 89 w 117"/>
                  <a:gd name="T89" fmla="*/ 38 h 70"/>
                  <a:gd name="T90" fmla="*/ 95 w 117"/>
                  <a:gd name="T91" fmla="*/ 28 h 70"/>
                  <a:gd name="T92" fmla="*/ 95 w 117"/>
                  <a:gd name="T93" fmla="*/ 19 h 70"/>
                  <a:gd name="T94" fmla="*/ 89 w 117"/>
                  <a:gd name="T95" fmla="*/ 9 h 70"/>
                  <a:gd name="T96" fmla="*/ 95 w 117"/>
                  <a:gd name="T97" fmla="*/ 19 h 70"/>
                  <a:gd name="T98" fmla="*/ 101 w 117"/>
                  <a:gd name="T99" fmla="*/ 38 h 70"/>
                  <a:gd name="T100" fmla="*/ 107 w 117"/>
                  <a:gd name="T101" fmla="*/ 28 h 70"/>
                  <a:gd name="T102" fmla="*/ 107 w 117"/>
                  <a:gd name="T103" fmla="*/ 19 h 70"/>
                  <a:gd name="T104" fmla="*/ 101 w 117"/>
                  <a:gd name="T105" fmla="*/ 9 h 70"/>
                  <a:gd name="T106" fmla="*/ 107 w 117"/>
                  <a:gd name="T107"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70">
                    <a:moveTo>
                      <a:pt x="0" y="0"/>
                    </a:moveTo>
                    <a:cubicBezTo>
                      <a:pt x="0" y="70"/>
                      <a:pt x="0" y="70"/>
                      <a:pt x="0" y="70"/>
                    </a:cubicBezTo>
                    <a:cubicBezTo>
                      <a:pt x="34" y="70"/>
                      <a:pt x="34" y="70"/>
                      <a:pt x="34" y="70"/>
                    </a:cubicBezTo>
                    <a:cubicBezTo>
                      <a:pt x="34" y="54"/>
                      <a:pt x="34" y="54"/>
                      <a:pt x="34" y="54"/>
                    </a:cubicBezTo>
                    <a:cubicBezTo>
                      <a:pt x="34" y="51"/>
                      <a:pt x="37" y="48"/>
                      <a:pt x="41" y="48"/>
                    </a:cubicBezTo>
                    <a:cubicBezTo>
                      <a:pt x="44" y="48"/>
                      <a:pt x="47" y="51"/>
                      <a:pt x="47" y="54"/>
                    </a:cubicBezTo>
                    <a:cubicBezTo>
                      <a:pt x="47" y="70"/>
                      <a:pt x="47" y="70"/>
                      <a:pt x="47" y="70"/>
                    </a:cubicBezTo>
                    <a:cubicBezTo>
                      <a:pt x="117" y="70"/>
                      <a:pt x="117" y="70"/>
                      <a:pt x="117" y="70"/>
                    </a:cubicBezTo>
                    <a:cubicBezTo>
                      <a:pt x="117" y="0"/>
                      <a:pt x="117" y="0"/>
                      <a:pt x="117" y="0"/>
                    </a:cubicBezTo>
                    <a:lnTo>
                      <a:pt x="0" y="0"/>
                    </a:lnTo>
                    <a:close/>
                    <a:moveTo>
                      <a:pt x="10" y="38"/>
                    </a:moveTo>
                    <a:cubicBezTo>
                      <a:pt x="5" y="38"/>
                      <a:pt x="5" y="38"/>
                      <a:pt x="5" y="38"/>
                    </a:cubicBezTo>
                    <a:cubicBezTo>
                      <a:pt x="5" y="28"/>
                      <a:pt x="5" y="28"/>
                      <a:pt x="5" y="28"/>
                    </a:cubicBezTo>
                    <a:cubicBezTo>
                      <a:pt x="10" y="28"/>
                      <a:pt x="10" y="28"/>
                      <a:pt x="10" y="28"/>
                    </a:cubicBezTo>
                    <a:lnTo>
                      <a:pt x="10" y="38"/>
                    </a:lnTo>
                    <a:close/>
                    <a:moveTo>
                      <a:pt x="10" y="19"/>
                    </a:moveTo>
                    <a:cubicBezTo>
                      <a:pt x="5" y="19"/>
                      <a:pt x="5" y="19"/>
                      <a:pt x="5" y="19"/>
                    </a:cubicBezTo>
                    <a:cubicBezTo>
                      <a:pt x="5" y="9"/>
                      <a:pt x="5" y="9"/>
                      <a:pt x="5" y="9"/>
                    </a:cubicBezTo>
                    <a:cubicBezTo>
                      <a:pt x="10" y="9"/>
                      <a:pt x="10" y="9"/>
                      <a:pt x="10" y="9"/>
                    </a:cubicBezTo>
                    <a:lnTo>
                      <a:pt x="10" y="19"/>
                    </a:lnTo>
                    <a:close/>
                    <a:moveTo>
                      <a:pt x="22" y="38"/>
                    </a:moveTo>
                    <a:cubicBezTo>
                      <a:pt x="17" y="38"/>
                      <a:pt x="17" y="38"/>
                      <a:pt x="17" y="38"/>
                    </a:cubicBezTo>
                    <a:cubicBezTo>
                      <a:pt x="17" y="28"/>
                      <a:pt x="17" y="28"/>
                      <a:pt x="17" y="28"/>
                    </a:cubicBezTo>
                    <a:cubicBezTo>
                      <a:pt x="22" y="28"/>
                      <a:pt x="22" y="28"/>
                      <a:pt x="22" y="28"/>
                    </a:cubicBezTo>
                    <a:lnTo>
                      <a:pt x="22" y="38"/>
                    </a:lnTo>
                    <a:close/>
                    <a:moveTo>
                      <a:pt x="22" y="19"/>
                    </a:moveTo>
                    <a:cubicBezTo>
                      <a:pt x="17" y="19"/>
                      <a:pt x="17" y="19"/>
                      <a:pt x="17" y="19"/>
                    </a:cubicBezTo>
                    <a:cubicBezTo>
                      <a:pt x="17" y="9"/>
                      <a:pt x="17" y="9"/>
                      <a:pt x="17" y="9"/>
                    </a:cubicBezTo>
                    <a:cubicBezTo>
                      <a:pt x="22" y="9"/>
                      <a:pt x="22" y="9"/>
                      <a:pt x="22" y="9"/>
                    </a:cubicBezTo>
                    <a:lnTo>
                      <a:pt x="22" y="19"/>
                    </a:lnTo>
                    <a:close/>
                    <a:moveTo>
                      <a:pt x="35" y="38"/>
                    </a:moveTo>
                    <a:cubicBezTo>
                      <a:pt x="35" y="38"/>
                      <a:pt x="35" y="38"/>
                      <a:pt x="35" y="38"/>
                    </a:cubicBezTo>
                    <a:cubicBezTo>
                      <a:pt x="29" y="38"/>
                      <a:pt x="29" y="38"/>
                      <a:pt x="29" y="38"/>
                    </a:cubicBezTo>
                    <a:cubicBezTo>
                      <a:pt x="29" y="38"/>
                      <a:pt x="29" y="38"/>
                      <a:pt x="29" y="38"/>
                    </a:cubicBezTo>
                    <a:cubicBezTo>
                      <a:pt x="29" y="28"/>
                      <a:pt x="29" y="28"/>
                      <a:pt x="29" y="28"/>
                    </a:cubicBezTo>
                    <a:cubicBezTo>
                      <a:pt x="29" y="28"/>
                      <a:pt x="29" y="28"/>
                      <a:pt x="29" y="28"/>
                    </a:cubicBezTo>
                    <a:cubicBezTo>
                      <a:pt x="35" y="28"/>
                      <a:pt x="35" y="28"/>
                      <a:pt x="35" y="28"/>
                    </a:cubicBezTo>
                    <a:cubicBezTo>
                      <a:pt x="35" y="28"/>
                      <a:pt x="35" y="28"/>
                      <a:pt x="35" y="28"/>
                    </a:cubicBezTo>
                    <a:lnTo>
                      <a:pt x="35" y="38"/>
                    </a:lnTo>
                    <a:close/>
                    <a:moveTo>
                      <a:pt x="35" y="19"/>
                    </a:moveTo>
                    <a:cubicBezTo>
                      <a:pt x="29" y="19"/>
                      <a:pt x="29" y="19"/>
                      <a:pt x="29" y="19"/>
                    </a:cubicBezTo>
                    <a:cubicBezTo>
                      <a:pt x="29" y="19"/>
                      <a:pt x="29" y="19"/>
                      <a:pt x="29" y="19"/>
                    </a:cubicBezTo>
                    <a:cubicBezTo>
                      <a:pt x="29" y="19"/>
                      <a:pt x="29" y="19"/>
                      <a:pt x="29" y="19"/>
                    </a:cubicBezTo>
                    <a:cubicBezTo>
                      <a:pt x="29" y="9"/>
                      <a:pt x="29" y="9"/>
                      <a:pt x="29" y="9"/>
                    </a:cubicBezTo>
                    <a:cubicBezTo>
                      <a:pt x="35" y="9"/>
                      <a:pt x="35" y="9"/>
                      <a:pt x="35" y="9"/>
                    </a:cubicBezTo>
                    <a:cubicBezTo>
                      <a:pt x="35" y="9"/>
                      <a:pt x="35" y="9"/>
                      <a:pt x="35" y="9"/>
                    </a:cubicBezTo>
                    <a:cubicBezTo>
                      <a:pt x="35" y="9"/>
                      <a:pt x="35" y="9"/>
                      <a:pt x="35" y="9"/>
                    </a:cubicBezTo>
                    <a:lnTo>
                      <a:pt x="35" y="19"/>
                    </a:lnTo>
                    <a:close/>
                    <a:moveTo>
                      <a:pt x="47" y="38"/>
                    </a:moveTo>
                    <a:cubicBezTo>
                      <a:pt x="41" y="38"/>
                      <a:pt x="41" y="38"/>
                      <a:pt x="41" y="38"/>
                    </a:cubicBezTo>
                    <a:cubicBezTo>
                      <a:pt x="41" y="28"/>
                      <a:pt x="41" y="28"/>
                      <a:pt x="41" y="28"/>
                    </a:cubicBezTo>
                    <a:cubicBezTo>
                      <a:pt x="47" y="28"/>
                      <a:pt x="47" y="28"/>
                      <a:pt x="47" y="28"/>
                    </a:cubicBezTo>
                    <a:lnTo>
                      <a:pt x="47" y="38"/>
                    </a:lnTo>
                    <a:close/>
                    <a:moveTo>
                      <a:pt x="47" y="19"/>
                    </a:moveTo>
                    <a:cubicBezTo>
                      <a:pt x="41" y="19"/>
                      <a:pt x="41" y="19"/>
                      <a:pt x="41" y="19"/>
                    </a:cubicBezTo>
                    <a:cubicBezTo>
                      <a:pt x="41" y="9"/>
                      <a:pt x="41" y="9"/>
                      <a:pt x="41" y="9"/>
                    </a:cubicBezTo>
                    <a:cubicBezTo>
                      <a:pt x="47" y="9"/>
                      <a:pt x="47" y="9"/>
                      <a:pt x="47" y="9"/>
                    </a:cubicBezTo>
                    <a:lnTo>
                      <a:pt x="47" y="19"/>
                    </a:lnTo>
                    <a:close/>
                    <a:moveTo>
                      <a:pt x="59" y="38"/>
                    </a:moveTo>
                    <a:cubicBezTo>
                      <a:pt x="53" y="38"/>
                      <a:pt x="53" y="38"/>
                      <a:pt x="53" y="38"/>
                    </a:cubicBezTo>
                    <a:cubicBezTo>
                      <a:pt x="53" y="28"/>
                      <a:pt x="53" y="28"/>
                      <a:pt x="53" y="28"/>
                    </a:cubicBezTo>
                    <a:cubicBezTo>
                      <a:pt x="59" y="28"/>
                      <a:pt x="59" y="28"/>
                      <a:pt x="59" y="28"/>
                    </a:cubicBezTo>
                    <a:lnTo>
                      <a:pt x="59" y="38"/>
                    </a:lnTo>
                    <a:close/>
                    <a:moveTo>
                      <a:pt x="59" y="19"/>
                    </a:moveTo>
                    <a:cubicBezTo>
                      <a:pt x="53" y="19"/>
                      <a:pt x="53" y="19"/>
                      <a:pt x="53" y="19"/>
                    </a:cubicBezTo>
                    <a:cubicBezTo>
                      <a:pt x="53" y="9"/>
                      <a:pt x="53" y="9"/>
                      <a:pt x="53" y="9"/>
                    </a:cubicBezTo>
                    <a:cubicBezTo>
                      <a:pt x="59" y="9"/>
                      <a:pt x="59" y="9"/>
                      <a:pt x="59" y="9"/>
                    </a:cubicBezTo>
                    <a:lnTo>
                      <a:pt x="59" y="19"/>
                    </a:lnTo>
                    <a:close/>
                    <a:moveTo>
                      <a:pt x="71" y="38"/>
                    </a:moveTo>
                    <a:cubicBezTo>
                      <a:pt x="65" y="38"/>
                      <a:pt x="65" y="38"/>
                      <a:pt x="65" y="38"/>
                    </a:cubicBezTo>
                    <a:cubicBezTo>
                      <a:pt x="65" y="28"/>
                      <a:pt x="65" y="28"/>
                      <a:pt x="65" y="28"/>
                    </a:cubicBezTo>
                    <a:cubicBezTo>
                      <a:pt x="71" y="28"/>
                      <a:pt x="71" y="28"/>
                      <a:pt x="71" y="28"/>
                    </a:cubicBezTo>
                    <a:lnTo>
                      <a:pt x="71" y="38"/>
                    </a:lnTo>
                    <a:close/>
                    <a:moveTo>
                      <a:pt x="71" y="19"/>
                    </a:moveTo>
                    <a:cubicBezTo>
                      <a:pt x="65" y="19"/>
                      <a:pt x="65" y="19"/>
                      <a:pt x="65" y="19"/>
                    </a:cubicBezTo>
                    <a:cubicBezTo>
                      <a:pt x="65" y="9"/>
                      <a:pt x="65" y="9"/>
                      <a:pt x="65" y="9"/>
                    </a:cubicBezTo>
                    <a:cubicBezTo>
                      <a:pt x="71" y="9"/>
                      <a:pt x="71" y="9"/>
                      <a:pt x="71" y="9"/>
                    </a:cubicBezTo>
                    <a:lnTo>
                      <a:pt x="71" y="19"/>
                    </a:lnTo>
                    <a:close/>
                    <a:moveTo>
                      <a:pt x="83" y="38"/>
                    </a:moveTo>
                    <a:cubicBezTo>
                      <a:pt x="77" y="38"/>
                      <a:pt x="77" y="38"/>
                      <a:pt x="77" y="38"/>
                    </a:cubicBezTo>
                    <a:cubicBezTo>
                      <a:pt x="77" y="28"/>
                      <a:pt x="77" y="28"/>
                      <a:pt x="77" y="28"/>
                    </a:cubicBezTo>
                    <a:cubicBezTo>
                      <a:pt x="83" y="28"/>
                      <a:pt x="83" y="28"/>
                      <a:pt x="83" y="28"/>
                    </a:cubicBezTo>
                    <a:lnTo>
                      <a:pt x="83" y="38"/>
                    </a:lnTo>
                    <a:close/>
                    <a:moveTo>
                      <a:pt x="83" y="19"/>
                    </a:moveTo>
                    <a:cubicBezTo>
                      <a:pt x="77" y="19"/>
                      <a:pt x="77" y="19"/>
                      <a:pt x="77" y="19"/>
                    </a:cubicBezTo>
                    <a:cubicBezTo>
                      <a:pt x="77" y="9"/>
                      <a:pt x="77" y="9"/>
                      <a:pt x="77" y="9"/>
                    </a:cubicBezTo>
                    <a:cubicBezTo>
                      <a:pt x="83" y="9"/>
                      <a:pt x="83" y="9"/>
                      <a:pt x="83" y="9"/>
                    </a:cubicBezTo>
                    <a:lnTo>
                      <a:pt x="83" y="19"/>
                    </a:lnTo>
                    <a:close/>
                    <a:moveTo>
                      <a:pt x="95" y="38"/>
                    </a:moveTo>
                    <a:cubicBezTo>
                      <a:pt x="89" y="38"/>
                      <a:pt x="89" y="38"/>
                      <a:pt x="89" y="38"/>
                    </a:cubicBezTo>
                    <a:cubicBezTo>
                      <a:pt x="89" y="28"/>
                      <a:pt x="89" y="28"/>
                      <a:pt x="89" y="28"/>
                    </a:cubicBezTo>
                    <a:cubicBezTo>
                      <a:pt x="95" y="28"/>
                      <a:pt x="95" y="28"/>
                      <a:pt x="95" y="28"/>
                    </a:cubicBezTo>
                    <a:lnTo>
                      <a:pt x="95" y="38"/>
                    </a:lnTo>
                    <a:close/>
                    <a:moveTo>
                      <a:pt x="95" y="19"/>
                    </a:moveTo>
                    <a:cubicBezTo>
                      <a:pt x="89" y="19"/>
                      <a:pt x="89" y="19"/>
                      <a:pt x="89" y="19"/>
                    </a:cubicBezTo>
                    <a:cubicBezTo>
                      <a:pt x="89" y="9"/>
                      <a:pt x="89" y="9"/>
                      <a:pt x="89" y="9"/>
                    </a:cubicBezTo>
                    <a:cubicBezTo>
                      <a:pt x="95" y="9"/>
                      <a:pt x="95" y="9"/>
                      <a:pt x="95" y="9"/>
                    </a:cubicBezTo>
                    <a:lnTo>
                      <a:pt x="95" y="19"/>
                    </a:lnTo>
                    <a:close/>
                    <a:moveTo>
                      <a:pt x="107" y="38"/>
                    </a:moveTo>
                    <a:cubicBezTo>
                      <a:pt x="101" y="38"/>
                      <a:pt x="101" y="38"/>
                      <a:pt x="101" y="38"/>
                    </a:cubicBezTo>
                    <a:cubicBezTo>
                      <a:pt x="101" y="28"/>
                      <a:pt x="101" y="28"/>
                      <a:pt x="101" y="28"/>
                    </a:cubicBezTo>
                    <a:cubicBezTo>
                      <a:pt x="107" y="28"/>
                      <a:pt x="107" y="28"/>
                      <a:pt x="107" y="28"/>
                    </a:cubicBezTo>
                    <a:lnTo>
                      <a:pt x="107" y="38"/>
                    </a:lnTo>
                    <a:close/>
                    <a:moveTo>
                      <a:pt x="107" y="19"/>
                    </a:moveTo>
                    <a:cubicBezTo>
                      <a:pt x="101" y="19"/>
                      <a:pt x="101" y="19"/>
                      <a:pt x="101" y="19"/>
                    </a:cubicBezTo>
                    <a:cubicBezTo>
                      <a:pt x="101" y="9"/>
                      <a:pt x="101" y="9"/>
                      <a:pt x="101" y="9"/>
                    </a:cubicBezTo>
                    <a:cubicBezTo>
                      <a:pt x="107" y="9"/>
                      <a:pt x="107" y="9"/>
                      <a:pt x="107" y="9"/>
                    </a:cubicBezTo>
                    <a:lnTo>
                      <a:pt x="107" y="1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09" name="Freeform 478">
                <a:extLst>
                  <a:ext uri="{FF2B5EF4-FFF2-40B4-BE49-F238E27FC236}">
                    <a16:creationId xmlns:a16="http://schemas.microsoft.com/office/drawing/2014/main" id="{D963BA18-41E5-42E6-9564-DFBF3E4A3E76}"/>
                  </a:ext>
                </a:extLst>
              </p:cNvPr>
              <p:cNvSpPr>
                <a:spLocks/>
              </p:cNvSpPr>
              <p:nvPr/>
            </p:nvSpPr>
            <p:spPr bwMode="auto">
              <a:xfrm>
                <a:off x="6114244" y="4093930"/>
                <a:ext cx="137644" cy="160165"/>
              </a:xfrm>
              <a:custGeom>
                <a:avLst/>
                <a:gdLst>
                  <a:gd name="T0" fmla="*/ 27 w 27"/>
                  <a:gd name="T1" fmla="*/ 30 h 30"/>
                  <a:gd name="T2" fmla="*/ 0 w 27"/>
                  <a:gd name="T3" fmla="*/ 0 h 30"/>
                  <a:gd name="T4" fmla="*/ 27 w 27"/>
                  <a:gd name="T5" fmla="*/ 21 h 30"/>
                  <a:gd name="T6" fmla="*/ 27 w 27"/>
                  <a:gd name="T7" fmla="*/ 30 h 30"/>
                </a:gdLst>
                <a:ahLst/>
                <a:cxnLst>
                  <a:cxn ang="0">
                    <a:pos x="T0" y="T1"/>
                  </a:cxn>
                  <a:cxn ang="0">
                    <a:pos x="T2" y="T3"/>
                  </a:cxn>
                  <a:cxn ang="0">
                    <a:pos x="T4" y="T5"/>
                  </a:cxn>
                  <a:cxn ang="0">
                    <a:pos x="T6" y="T7"/>
                  </a:cxn>
                </a:cxnLst>
                <a:rect l="0" t="0" r="r" b="b"/>
                <a:pathLst>
                  <a:path w="27" h="30">
                    <a:moveTo>
                      <a:pt x="27" y="30"/>
                    </a:moveTo>
                    <a:lnTo>
                      <a:pt x="0" y="0"/>
                    </a:lnTo>
                    <a:lnTo>
                      <a:pt x="27" y="21"/>
                    </a:lnTo>
                    <a:lnTo>
                      <a:pt x="27"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0" name="Freeform 481">
                <a:extLst>
                  <a:ext uri="{FF2B5EF4-FFF2-40B4-BE49-F238E27FC236}">
                    <a16:creationId xmlns:a16="http://schemas.microsoft.com/office/drawing/2014/main" id="{F8643678-19C0-4036-9408-95C11A407D13}"/>
                  </a:ext>
                </a:extLst>
              </p:cNvPr>
              <p:cNvSpPr>
                <a:spLocks/>
              </p:cNvSpPr>
              <p:nvPr/>
            </p:nvSpPr>
            <p:spPr bwMode="auto">
              <a:xfrm>
                <a:off x="6251889" y="4093930"/>
                <a:ext cx="132545" cy="160165"/>
              </a:xfrm>
              <a:custGeom>
                <a:avLst/>
                <a:gdLst>
                  <a:gd name="T0" fmla="*/ 0 w 26"/>
                  <a:gd name="T1" fmla="*/ 30 h 30"/>
                  <a:gd name="T2" fmla="*/ 26 w 26"/>
                  <a:gd name="T3" fmla="*/ 0 h 30"/>
                  <a:gd name="T4" fmla="*/ 0 w 26"/>
                  <a:gd name="T5" fmla="*/ 21 h 30"/>
                  <a:gd name="T6" fmla="*/ 0 w 26"/>
                  <a:gd name="T7" fmla="*/ 30 h 30"/>
                </a:gdLst>
                <a:ahLst/>
                <a:cxnLst>
                  <a:cxn ang="0">
                    <a:pos x="T0" y="T1"/>
                  </a:cxn>
                  <a:cxn ang="0">
                    <a:pos x="T2" y="T3"/>
                  </a:cxn>
                  <a:cxn ang="0">
                    <a:pos x="T4" y="T5"/>
                  </a:cxn>
                  <a:cxn ang="0">
                    <a:pos x="T6" y="T7"/>
                  </a:cxn>
                </a:cxnLst>
                <a:rect l="0" t="0" r="r" b="b"/>
                <a:pathLst>
                  <a:path w="26" h="30">
                    <a:moveTo>
                      <a:pt x="0" y="30"/>
                    </a:moveTo>
                    <a:lnTo>
                      <a:pt x="26" y="0"/>
                    </a:lnTo>
                    <a:lnTo>
                      <a:pt x="0" y="21"/>
                    </a:lnTo>
                    <a:lnTo>
                      <a:pt x="0" y="3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11" name="Group 210">
              <a:extLst>
                <a:ext uri="{FF2B5EF4-FFF2-40B4-BE49-F238E27FC236}">
                  <a16:creationId xmlns:a16="http://schemas.microsoft.com/office/drawing/2014/main" id="{0130FDB3-9047-443D-94E9-4552212D5DA2}"/>
                </a:ext>
              </a:extLst>
            </p:cNvPr>
            <p:cNvGrpSpPr/>
            <p:nvPr/>
          </p:nvGrpSpPr>
          <p:grpSpPr>
            <a:xfrm>
              <a:off x="8394311" y="4547677"/>
              <a:ext cx="621736" cy="2486942"/>
              <a:chOff x="6639328" y="2940738"/>
              <a:chExt cx="412930" cy="1537592"/>
            </a:xfrm>
          </p:grpSpPr>
          <p:sp>
            <p:nvSpPr>
              <p:cNvPr id="212" name="Rectangle 428">
                <a:extLst>
                  <a:ext uri="{FF2B5EF4-FFF2-40B4-BE49-F238E27FC236}">
                    <a16:creationId xmlns:a16="http://schemas.microsoft.com/office/drawing/2014/main" id="{2E8E80FC-64B0-4CE7-B6D1-92294C16000F}"/>
                  </a:ext>
                </a:extLst>
              </p:cNvPr>
              <p:cNvSpPr>
                <a:spLocks noChangeArrowheads="1"/>
              </p:cNvSpPr>
              <p:nvPr/>
            </p:nvSpPr>
            <p:spPr bwMode="auto">
              <a:xfrm>
                <a:off x="6639328" y="3287765"/>
                <a:ext cx="412930" cy="1190565"/>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3" name="Oval 438">
                <a:extLst>
                  <a:ext uri="{FF2B5EF4-FFF2-40B4-BE49-F238E27FC236}">
                    <a16:creationId xmlns:a16="http://schemas.microsoft.com/office/drawing/2014/main" id="{A2CEEABA-788F-4B6E-A0D9-852B4BD233CA}"/>
                  </a:ext>
                </a:extLst>
              </p:cNvPr>
              <p:cNvSpPr>
                <a:spLocks noChangeArrowheads="1"/>
              </p:cNvSpPr>
              <p:nvPr/>
            </p:nvSpPr>
            <p:spPr bwMode="auto">
              <a:xfrm>
                <a:off x="6787165" y="3068871"/>
                <a:ext cx="122349" cy="1281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4" name="Freeform 439">
                <a:extLst>
                  <a:ext uri="{FF2B5EF4-FFF2-40B4-BE49-F238E27FC236}">
                    <a16:creationId xmlns:a16="http://schemas.microsoft.com/office/drawing/2014/main" id="{0386CC4F-C72F-4075-9162-73D67D9A8961}"/>
                  </a:ext>
                </a:extLst>
              </p:cNvPr>
              <p:cNvSpPr>
                <a:spLocks/>
              </p:cNvSpPr>
              <p:nvPr/>
            </p:nvSpPr>
            <p:spPr bwMode="auto">
              <a:xfrm>
                <a:off x="6720894" y="3495979"/>
                <a:ext cx="254894" cy="245587"/>
              </a:xfrm>
              <a:custGeom>
                <a:avLst/>
                <a:gdLst>
                  <a:gd name="T0" fmla="*/ 12 w 23"/>
                  <a:gd name="T1" fmla="*/ 0 h 21"/>
                  <a:gd name="T2" fmla="*/ 0 w 23"/>
                  <a:gd name="T3" fmla="*/ 12 h 21"/>
                  <a:gd name="T4" fmla="*/ 0 w 23"/>
                  <a:gd name="T5" fmla="*/ 21 h 21"/>
                  <a:gd name="T6" fmla="*/ 23 w 23"/>
                  <a:gd name="T7" fmla="*/ 21 h 21"/>
                  <a:gd name="T8" fmla="*/ 23 w 23"/>
                  <a:gd name="T9" fmla="*/ 12 h 21"/>
                  <a:gd name="T10" fmla="*/ 12 w 23"/>
                  <a:gd name="T11" fmla="*/ 0 h 21"/>
                </a:gdLst>
                <a:ahLst/>
                <a:cxnLst>
                  <a:cxn ang="0">
                    <a:pos x="T0" y="T1"/>
                  </a:cxn>
                  <a:cxn ang="0">
                    <a:pos x="T2" y="T3"/>
                  </a:cxn>
                  <a:cxn ang="0">
                    <a:pos x="T4" y="T5"/>
                  </a:cxn>
                  <a:cxn ang="0">
                    <a:pos x="T6" y="T7"/>
                  </a:cxn>
                  <a:cxn ang="0">
                    <a:pos x="T8" y="T9"/>
                  </a:cxn>
                  <a:cxn ang="0">
                    <a:pos x="T10" y="T11"/>
                  </a:cxn>
                </a:cxnLst>
                <a:rect l="0" t="0" r="r" b="b"/>
                <a:pathLst>
                  <a:path w="23" h="21">
                    <a:moveTo>
                      <a:pt x="12" y="0"/>
                    </a:moveTo>
                    <a:cubicBezTo>
                      <a:pt x="5" y="0"/>
                      <a:pt x="0" y="5"/>
                      <a:pt x="0" y="12"/>
                    </a:cubicBezTo>
                    <a:cubicBezTo>
                      <a:pt x="0" y="21"/>
                      <a:pt x="0" y="21"/>
                      <a:pt x="0" y="21"/>
                    </a:cubicBezTo>
                    <a:cubicBezTo>
                      <a:pt x="23" y="21"/>
                      <a:pt x="23" y="21"/>
                      <a:pt x="23" y="21"/>
                    </a:cubicBezTo>
                    <a:cubicBezTo>
                      <a:pt x="23" y="12"/>
                      <a:pt x="23" y="12"/>
                      <a:pt x="23" y="12"/>
                    </a:cubicBezTo>
                    <a:cubicBezTo>
                      <a:pt x="23" y="5"/>
                      <a:pt x="18" y="0"/>
                      <a:pt x="12"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5" name="Freeform 486">
                <a:extLst>
                  <a:ext uri="{FF2B5EF4-FFF2-40B4-BE49-F238E27FC236}">
                    <a16:creationId xmlns:a16="http://schemas.microsoft.com/office/drawing/2014/main" id="{2E85F938-FF60-40AA-B37C-4BA162C48E58}"/>
                  </a:ext>
                </a:extLst>
              </p:cNvPr>
              <p:cNvSpPr>
                <a:spLocks/>
              </p:cNvSpPr>
              <p:nvPr/>
            </p:nvSpPr>
            <p:spPr bwMode="auto">
              <a:xfrm>
                <a:off x="6639328" y="2940738"/>
                <a:ext cx="412930" cy="325672"/>
              </a:xfrm>
              <a:custGeom>
                <a:avLst/>
                <a:gdLst>
                  <a:gd name="T0" fmla="*/ 42 w 81"/>
                  <a:gd name="T1" fmla="*/ 0 h 61"/>
                  <a:gd name="T2" fmla="*/ 0 w 81"/>
                  <a:gd name="T3" fmla="*/ 61 h 61"/>
                  <a:gd name="T4" fmla="*/ 81 w 81"/>
                  <a:gd name="T5" fmla="*/ 61 h 61"/>
                  <a:gd name="T6" fmla="*/ 42 w 81"/>
                  <a:gd name="T7" fmla="*/ 0 h 61"/>
                </a:gdLst>
                <a:ahLst/>
                <a:cxnLst>
                  <a:cxn ang="0">
                    <a:pos x="T0" y="T1"/>
                  </a:cxn>
                  <a:cxn ang="0">
                    <a:pos x="T2" y="T3"/>
                  </a:cxn>
                  <a:cxn ang="0">
                    <a:pos x="T4" y="T5"/>
                  </a:cxn>
                  <a:cxn ang="0">
                    <a:pos x="T6" y="T7"/>
                  </a:cxn>
                </a:cxnLst>
                <a:rect l="0" t="0" r="r" b="b"/>
                <a:pathLst>
                  <a:path w="81" h="61">
                    <a:moveTo>
                      <a:pt x="42" y="0"/>
                    </a:moveTo>
                    <a:lnTo>
                      <a:pt x="0" y="61"/>
                    </a:lnTo>
                    <a:lnTo>
                      <a:pt x="81" y="61"/>
                    </a:lnTo>
                    <a:lnTo>
                      <a:pt x="42"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6" name="Rectangle 487">
                <a:extLst>
                  <a:ext uri="{FF2B5EF4-FFF2-40B4-BE49-F238E27FC236}">
                    <a16:creationId xmlns:a16="http://schemas.microsoft.com/office/drawing/2014/main" id="{5B6447AD-4007-4817-879B-7DAA1ABC9352}"/>
                  </a:ext>
                </a:extLst>
              </p:cNvPr>
              <p:cNvSpPr>
                <a:spLocks noChangeArrowheads="1"/>
              </p:cNvSpPr>
              <p:nvPr/>
            </p:nvSpPr>
            <p:spPr bwMode="auto">
              <a:xfrm>
                <a:off x="6776969" y="3474623"/>
                <a:ext cx="10196"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7" name="Rectangle 488">
                <a:extLst>
                  <a:ext uri="{FF2B5EF4-FFF2-40B4-BE49-F238E27FC236}">
                    <a16:creationId xmlns:a16="http://schemas.microsoft.com/office/drawing/2014/main" id="{17B3E043-CE93-4A36-882D-592A03564C53}"/>
                  </a:ext>
                </a:extLst>
              </p:cNvPr>
              <p:cNvSpPr>
                <a:spLocks noChangeArrowheads="1"/>
              </p:cNvSpPr>
              <p:nvPr/>
            </p:nvSpPr>
            <p:spPr bwMode="auto">
              <a:xfrm>
                <a:off x="6909514" y="3474623"/>
                <a:ext cx="20392" cy="35236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18" name="Rectangle 489">
                <a:extLst>
                  <a:ext uri="{FF2B5EF4-FFF2-40B4-BE49-F238E27FC236}">
                    <a16:creationId xmlns:a16="http://schemas.microsoft.com/office/drawing/2014/main" id="{41C45F1B-EB2C-4CF0-BA42-6AE6BBFCFD6E}"/>
                  </a:ext>
                </a:extLst>
              </p:cNvPr>
              <p:cNvSpPr>
                <a:spLocks noChangeArrowheads="1"/>
              </p:cNvSpPr>
              <p:nvPr/>
            </p:nvSpPr>
            <p:spPr bwMode="auto">
              <a:xfrm>
                <a:off x="6675012" y="3650807"/>
                <a:ext cx="336460" cy="1067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19" name="Group 218">
              <a:extLst>
                <a:ext uri="{FF2B5EF4-FFF2-40B4-BE49-F238E27FC236}">
                  <a16:creationId xmlns:a16="http://schemas.microsoft.com/office/drawing/2014/main" id="{85A79443-C6C8-498E-8624-57BA1B66E807}"/>
                </a:ext>
              </a:extLst>
            </p:cNvPr>
            <p:cNvGrpSpPr/>
            <p:nvPr/>
          </p:nvGrpSpPr>
          <p:grpSpPr>
            <a:xfrm>
              <a:off x="9016047" y="5831242"/>
              <a:ext cx="1787490" cy="1203377"/>
              <a:chOff x="3505200" y="2286000"/>
              <a:chExt cx="637237" cy="1179888"/>
            </a:xfrm>
          </p:grpSpPr>
          <p:sp>
            <p:nvSpPr>
              <p:cNvPr id="220" name="Rectangle 437">
                <a:extLst>
                  <a:ext uri="{FF2B5EF4-FFF2-40B4-BE49-F238E27FC236}">
                    <a16:creationId xmlns:a16="http://schemas.microsoft.com/office/drawing/2014/main" id="{4710C98F-1093-4B76-AE0A-F7C8506A516A}"/>
                  </a:ext>
                </a:extLst>
              </p:cNvPr>
              <p:cNvSpPr>
                <a:spLocks noChangeArrowheads="1"/>
              </p:cNvSpPr>
              <p:nvPr/>
            </p:nvSpPr>
            <p:spPr bwMode="auto">
              <a:xfrm>
                <a:off x="3505200" y="2286000"/>
                <a:ext cx="637237" cy="1179888"/>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1" name="Freeform 443">
                <a:extLst>
                  <a:ext uri="{FF2B5EF4-FFF2-40B4-BE49-F238E27FC236}">
                    <a16:creationId xmlns:a16="http://schemas.microsoft.com/office/drawing/2014/main" id="{AD9E005A-E75B-40D5-ACCF-60EA05089918}"/>
                  </a:ext>
                </a:extLst>
              </p:cNvPr>
              <p:cNvSpPr>
                <a:spLocks/>
              </p:cNvSpPr>
              <p:nvPr/>
            </p:nvSpPr>
            <p:spPr bwMode="auto">
              <a:xfrm>
                <a:off x="3551079" y="3081486"/>
                <a:ext cx="142741"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2" name="Freeform 444">
                <a:extLst>
                  <a:ext uri="{FF2B5EF4-FFF2-40B4-BE49-F238E27FC236}">
                    <a16:creationId xmlns:a16="http://schemas.microsoft.com/office/drawing/2014/main" id="{8E7E85DC-D0FC-4BF2-BFDB-67F7C4F41677}"/>
                  </a:ext>
                </a:extLst>
              </p:cNvPr>
              <p:cNvSpPr>
                <a:spLocks/>
              </p:cNvSpPr>
              <p:nvPr/>
            </p:nvSpPr>
            <p:spPr bwMode="auto">
              <a:xfrm>
                <a:off x="3938518" y="3081486"/>
                <a:ext cx="147840" cy="266942"/>
              </a:xfrm>
              <a:custGeom>
                <a:avLst/>
                <a:gdLst>
                  <a:gd name="T0" fmla="*/ 7 w 13"/>
                  <a:gd name="T1" fmla="*/ 0 h 23"/>
                  <a:gd name="T2" fmla="*/ 0 w 13"/>
                  <a:gd name="T3" fmla="*/ 6 h 23"/>
                  <a:gd name="T4" fmla="*/ 0 w 13"/>
                  <a:gd name="T5" fmla="*/ 23 h 23"/>
                  <a:gd name="T6" fmla="*/ 13 w 13"/>
                  <a:gd name="T7" fmla="*/ 23 h 23"/>
                  <a:gd name="T8" fmla="*/ 13 w 13"/>
                  <a:gd name="T9" fmla="*/ 6 h 23"/>
                  <a:gd name="T10" fmla="*/ 7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7" y="0"/>
                    </a:moveTo>
                    <a:cubicBezTo>
                      <a:pt x="3" y="0"/>
                      <a:pt x="0" y="3"/>
                      <a:pt x="0" y="6"/>
                    </a:cubicBezTo>
                    <a:cubicBezTo>
                      <a:pt x="0" y="23"/>
                      <a:pt x="0" y="23"/>
                      <a:pt x="0" y="23"/>
                    </a:cubicBezTo>
                    <a:cubicBezTo>
                      <a:pt x="13" y="23"/>
                      <a:pt x="13" y="23"/>
                      <a:pt x="13" y="23"/>
                    </a:cubicBezTo>
                    <a:cubicBezTo>
                      <a:pt x="13" y="6"/>
                      <a:pt x="13" y="6"/>
                      <a:pt x="13" y="6"/>
                    </a:cubicBezTo>
                    <a:cubicBezTo>
                      <a:pt x="13" y="3"/>
                      <a:pt x="10" y="0"/>
                      <a:pt x="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3" name="Freeform 445">
                <a:extLst>
                  <a:ext uri="{FF2B5EF4-FFF2-40B4-BE49-F238E27FC236}">
                    <a16:creationId xmlns:a16="http://schemas.microsoft.com/office/drawing/2014/main" id="{920A2A6C-B10F-40F5-B5A7-1D4BA15D0A31}"/>
                  </a:ext>
                </a:extLst>
              </p:cNvPr>
              <p:cNvSpPr>
                <a:spLocks/>
              </p:cNvSpPr>
              <p:nvPr/>
            </p:nvSpPr>
            <p:spPr bwMode="auto">
              <a:xfrm>
                <a:off x="3749898" y="3081486"/>
                <a:ext cx="147840" cy="266942"/>
              </a:xfrm>
              <a:custGeom>
                <a:avLst/>
                <a:gdLst>
                  <a:gd name="T0" fmla="*/ 6 w 13"/>
                  <a:gd name="T1" fmla="*/ 0 h 23"/>
                  <a:gd name="T2" fmla="*/ 0 w 13"/>
                  <a:gd name="T3" fmla="*/ 6 h 23"/>
                  <a:gd name="T4" fmla="*/ 0 w 13"/>
                  <a:gd name="T5" fmla="*/ 23 h 23"/>
                  <a:gd name="T6" fmla="*/ 13 w 13"/>
                  <a:gd name="T7" fmla="*/ 23 h 23"/>
                  <a:gd name="T8" fmla="*/ 13 w 13"/>
                  <a:gd name="T9" fmla="*/ 6 h 23"/>
                  <a:gd name="T10" fmla="*/ 6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6" y="0"/>
                    </a:moveTo>
                    <a:cubicBezTo>
                      <a:pt x="3" y="0"/>
                      <a:pt x="0" y="3"/>
                      <a:pt x="0" y="6"/>
                    </a:cubicBezTo>
                    <a:cubicBezTo>
                      <a:pt x="0" y="23"/>
                      <a:pt x="0" y="23"/>
                      <a:pt x="0" y="23"/>
                    </a:cubicBezTo>
                    <a:cubicBezTo>
                      <a:pt x="13" y="23"/>
                      <a:pt x="13" y="23"/>
                      <a:pt x="13" y="23"/>
                    </a:cubicBezTo>
                    <a:cubicBezTo>
                      <a:pt x="13" y="6"/>
                      <a:pt x="13" y="6"/>
                      <a:pt x="13" y="6"/>
                    </a:cubicBezTo>
                    <a:cubicBezTo>
                      <a:pt x="13" y="3"/>
                      <a:pt x="10" y="0"/>
                      <a:pt x="6"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4" name="Rectangle 446">
                <a:extLst>
                  <a:ext uri="{FF2B5EF4-FFF2-40B4-BE49-F238E27FC236}">
                    <a16:creationId xmlns:a16="http://schemas.microsoft.com/office/drawing/2014/main" id="{CC23506A-54D6-4B9B-937F-E41A7706873E}"/>
                  </a:ext>
                </a:extLst>
              </p:cNvPr>
              <p:cNvSpPr>
                <a:spLocks noChangeArrowheads="1"/>
              </p:cNvSpPr>
              <p:nvPr/>
            </p:nvSpPr>
            <p:spPr bwMode="auto">
              <a:xfrm>
                <a:off x="3505200" y="3449869"/>
                <a:ext cx="637237" cy="160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5" name="Rectangle 447">
                <a:extLst>
                  <a:ext uri="{FF2B5EF4-FFF2-40B4-BE49-F238E27FC236}">
                    <a16:creationId xmlns:a16="http://schemas.microsoft.com/office/drawing/2014/main" id="{1D5C3A13-DE32-4E26-921E-2A26354191F9}"/>
                  </a:ext>
                </a:extLst>
              </p:cNvPr>
              <p:cNvSpPr>
                <a:spLocks noChangeArrowheads="1"/>
              </p:cNvSpPr>
              <p:nvPr/>
            </p:nvSpPr>
            <p:spPr bwMode="auto">
              <a:xfrm>
                <a:off x="3505200" y="3407158"/>
                <a:ext cx="637237" cy="1067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6" name="Rectangle 448">
                <a:extLst>
                  <a:ext uri="{FF2B5EF4-FFF2-40B4-BE49-F238E27FC236}">
                    <a16:creationId xmlns:a16="http://schemas.microsoft.com/office/drawing/2014/main" id="{E042C257-BAEC-4862-B25A-A2570F0F58FE}"/>
                  </a:ext>
                </a:extLst>
              </p:cNvPr>
              <p:cNvSpPr>
                <a:spLocks noChangeArrowheads="1"/>
              </p:cNvSpPr>
              <p:nvPr/>
            </p:nvSpPr>
            <p:spPr bwMode="auto">
              <a:xfrm>
                <a:off x="3505200" y="3348429"/>
                <a:ext cx="637237" cy="213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7" name="Rectangle 449">
                <a:extLst>
                  <a:ext uri="{FF2B5EF4-FFF2-40B4-BE49-F238E27FC236}">
                    <a16:creationId xmlns:a16="http://schemas.microsoft.com/office/drawing/2014/main" id="{254AEB14-27C1-44FD-B46E-37DFD37018D5}"/>
                  </a:ext>
                </a:extLst>
              </p:cNvPr>
              <p:cNvSpPr>
                <a:spLocks noChangeArrowheads="1"/>
              </p:cNvSpPr>
              <p:nvPr/>
            </p:nvSpPr>
            <p:spPr bwMode="auto">
              <a:xfrm>
                <a:off x="3596962" y="248353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8" name="Rectangle 450">
                <a:extLst>
                  <a:ext uri="{FF2B5EF4-FFF2-40B4-BE49-F238E27FC236}">
                    <a16:creationId xmlns:a16="http://schemas.microsoft.com/office/drawing/2014/main" id="{0478D99E-3FAD-4B72-BE44-39692AFCB0C3}"/>
                  </a:ext>
                </a:extLst>
              </p:cNvPr>
              <p:cNvSpPr>
                <a:spLocks noChangeArrowheads="1"/>
              </p:cNvSpPr>
              <p:nvPr/>
            </p:nvSpPr>
            <p:spPr bwMode="auto">
              <a:xfrm>
                <a:off x="372950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29" name="Rectangle 451">
                <a:extLst>
                  <a:ext uri="{FF2B5EF4-FFF2-40B4-BE49-F238E27FC236}">
                    <a16:creationId xmlns:a16="http://schemas.microsoft.com/office/drawing/2014/main" id="{281A26A2-18E7-425E-846E-B196A3CC0536}"/>
                  </a:ext>
                </a:extLst>
              </p:cNvPr>
              <p:cNvSpPr>
                <a:spLocks noChangeArrowheads="1"/>
              </p:cNvSpPr>
              <p:nvPr/>
            </p:nvSpPr>
            <p:spPr bwMode="auto">
              <a:xfrm>
                <a:off x="3862052"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0" name="Rectangle 452">
                <a:extLst>
                  <a:ext uri="{FF2B5EF4-FFF2-40B4-BE49-F238E27FC236}">
                    <a16:creationId xmlns:a16="http://schemas.microsoft.com/office/drawing/2014/main" id="{7A6B0536-8B88-4103-8B31-2DE84D8A0019}"/>
                  </a:ext>
                </a:extLst>
              </p:cNvPr>
              <p:cNvSpPr>
                <a:spLocks noChangeArrowheads="1"/>
              </p:cNvSpPr>
              <p:nvPr/>
            </p:nvSpPr>
            <p:spPr bwMode="auto">
              <a:xfrm>
                <a:off x="3994597" y="248353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1" name="Rectangle 453">
                <a:extLst>
                  <a:ext uri="{FF2B5EF4-FFF2-40B4-BE49-F238E27FC236}">
                    <a16:creationId xmlns:a16="http://schemas.microsoft.com/office/drawing/2014/main" id="{47C26F50-6A86-472A-8743-81F968D493DD}"/>
                  </a:ext>
                </a:extLst>
              </p:cNvPr>
              <p:cNvSpPr>
                <a:spLocks noChangeArrowheads="1"/>
              </p:cNvSpPr>
              <p:nvPr/>
            </p:nvSpPr>
            <p:spPr bwMode="auto">
              <a:xfrm>
                <a:off x="3596962" y="2718445"/>
                <a:ext cx="50979"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2" name="Rectangle 454">
                <a:extLst>
                  <a:ext uri="{FF2B5EF4-FFF2-40B4-BE49-F238E27FC236}">
                    <a16:creationId xmlns:a16="http://schemas.microsoft.com/office/drawing/2014/main" id="{666144AD-A564-4FF6-8049-71F8DEAA066B}"/>
                  </a:ext>
                </a:extLst>
              </p:cNvPr>
              <p:cNvSpPr>
                <a:spLocks noChangeArrowheads="1"/>
              </p:cNvSpPr>
              <p:nvPr/>
            </p:nvSpPr>
            <p:spPr bwMode="auto">
              <a:xfrm>
                <a:off x="372950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3" name="Rectangle 455">
                <a:extLst>
                  <a:ext uri="{FF2B5EF4-FFF2-40B4-BE49-F238E27FC236}">
                    <a16:creationId xmlns:a16="http://schemas.microsoft.com/office/drawing/2014/main" id="{377A1899-28B7-486B-8A21-0E911113219A}"/>
                  </a:ext>
                </a:extLst>
              </p:cNvPr>
              <p:cNvSpPr>
                <a:spLocks noChangeArrowheads="1"/>
              </p:cNvSpPr>
              <p:nvPr/>
            </p:nvSpPr>
            <p:spPr bwMode="auto">
              <a:xfrm>
                <a:off x="3862052"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4" name="Rectangle 456">
                <a:extLst>
                  <a:ext uri="{FF2B5EF4-FFF2-40B4-BE49-F238E27FC236}">
                    <a16:creationId xmlns:a16="http://schemas.microsoft.com/office/drawing/2014/main" id="{28250AA3-777B-4EBC-8090-F41CD3EA1267}"/>
                  </a:ext>
                </a:extLst>
              </p:cNvPr>
              <p:cNvSpPr>
                <a:spLocks noChangeArrowheads="1"/>
              </p:cNvSpPr>
              <p:nvPr/>
            </p:nvSpPr>
            <p:spPr bwMode="auto">
              <a:xfrm>
                <a:off x="3994597" y="2718445"/>
                <a:ext cx="56078" cy="11745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nvGrpSpPr>
            <p:cNvPr id="235" name="Group 234">
              <a:extLst>
                <a:ext uri="{FF2B5EF4-FFF2-40B4-BE49-F238E27FC236}">
                  <a16:creationId xmlns:a16="http://schemas.microsoft.com/office/drawing/2014/main" id="{249870B0-A748-4AE1-8546-BC15E66AEE5C}"/>
                </a:ext>
              </a:extLst>
            </p:cNvPr>
            <p:cNvGrpSpPr/>
            <p:nvPr/>
          </p:nvGrpSpPr>
          <p:grpSpPr>
            <a:xfrm>
              <a:off x="10803537" y="4236809"/>
              <a:ext cx="777169" cy="2797810"/>
              <a:chOff x="6063962" y="2362200"/>
              <a:chExt cx="639762" cy="2582117"/>
            </a:xfrm>
          </p:grpSpPr>
          <p:sp>
            <p:nvSpPr>
              <p:cNvPr id="236" name="Freeform 383">
                <a:extLst>
                  <a:ext uri="{FF2B5EF4-FFF2-40B4-BE49-F238E27FC236}">
                    <a16:creationId xmlns:a16="http://schemas.microsoft.com/office/drawing/2014/main" id="{CB7AE6CE-E9E2-44F3-A29C-14745BBAE602}"/>
                  </a:ext>
                </a:extLst>
              </p:cNvPr>
              <p:cNvSpPr>
                <a:spLocks/>
              </p:cNvSpPr>
              <p:nvPr/>
            </p:nvSpPr>
            <p:spPr bwMode="auto">
              <a:xfrm>
                <a:off x="6063962" y="2631638"/>
                <a:ext cx="639762" cy="2312679"/>
              </a:xfrm>
              <a:custGeom>
                <a:avLst/>
                <a:gdLst>
                  <a:gd name="T0" fmla="*/ 0 w 158"/>
                  <a:gd name="T1" fmla="*/ 0 h 412"/>
                  <a:gd name="T2" fmla="*/ 158 w 158"/>
                  <a:gd name="T3" fmla="*/ 0 h 412"/>
                  <a:gd name="T4" fmla="*/ 158 w 158"/>
                  <a:gd name="T5" fmla="*/ 412 h 412"/>
                  <a:gd name="T6" fmla="*/ 0 w 158"/>
                  <a:gd name="T7" fmla="*/ 412 h 412"/>
                  <a:gd name="T8" fmla="*/ 0 w 158"/>
                  <a:gd name="T9" fmla="*/ 268 h 412"/>
                  <a:gd name="T10" fmla="*/ 0 w 158"/>
                  <a:gd name="T11" fmla="*/ 0 h 412"/>
                </a:gdLst>
                <a:ahLst/>
                <a:cxnLst>
                  <a:cxn ang="0">
                    <a:pos x="T0" y="T1"/>
                  </a:cxn>
                  <a:cxn ang="0">
                    <a:pos x="T2" y="T3"/>
                  </a:cxn>
                  <a:cxn ang="0">
                    <a:pos x="T4" y="T5"/>
                  </a:cxn>
                  <a:cxn ang="0">
                    <a:pos x="T6" y="T7"/>
                  </a:cxn>
                  <a:cxn ang="0">
                    <a:pos x="T8" y="T9"/>
                  </a:cxn>
                  <a:cxn ang="0">
                    <a:pos x="T10" y="T11"/>
                  </a:cxn>
                </a:cxnLst>
                <a:rect l="0" t="0" r="r" b="b"/>
                <a:pathLst>
                  <a:path w="158" h="412">
                    <a:moveTo>
                      <a:pt x="0" y="0"/>
                    </a:moveTo>
                    <a:lnTo>
                      <a:pt x="158" y="0"/>
                    </a:lnTo>
                    <a:lnTo>
                      <a:pt x="158" y="412"/>
                    </a:lnTo>
                    <a:lnTo>
                      <a:pt x="0" y="412"/>
                    </a:lnTo>
                    <a:lnTo>
                      <a:pt x="0" y="268"/>
                    </a:lnTo>
                    <a:lnTo>
                      <a:pt x="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7" name="Rectangle 236">
                <a:extLst>
                  <a:ext uri="{FF2B5EF4-FFF2-40B4-BE49-F238E27FC236}">
                    <a16:creationId xmlns:a16="http://schemas.microsoft.com/office/drawing/2014/main" id="{807C02B8-AE0D-4DE0-B37B-F44C7D350708}"/>
                  </a:ext>
                </a:extLst>
              </p:cNvPr>
              <p:cNvSpPr>
                <a:spLocks noChangeArrowheads="1"/>
              </p:cNvSpPr>
              <p:nvPr/>
            </p:nvSpPr>
            <p:spPr bwMode="auto">
              <a:xfrm>
                <a:off x="6286662" y="2800037"/>
                <a:ext cx="6478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8" name="Rectangle 237">
                <a:extLst>
                  <a:ext uri="{FF2B5EF4-FFF2-40B4-BE49-F238E27FC236}">
                    <a16:creationId xmlns:a16="http://schemas.microsoft.com/office/drawing/2014/main" id="{B0208929-82D9-43DE-AB42-EA1FBD35ECD7}"/>
                  </a:ext>
                </a:extLst>
              </p:cNvPr>
              <p:cNvSpPr>
                <a:spLocks noChangeArrowheads="1"/>
              </p:cNvSpPr>
              <p:nvPr/>
            </p:nvSpPr>
            <p:spPr bwMode="auto">
              <a:xfrm>
                <a:off x="6420282" y="2800037"/>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39" name="Rectangle 238">
                <a:extLst>
                  <a:ext uri="{FF2B5EF4-FFF2-40B4-BE49-F238E27FC236}">
                    <a16:creationId xmlns:a16="http://schemas.microsoft.com/office/drawing/2014/main" id="{DCA0BBE2-D707-427A-9E3D-0E252CFAC0CE}"/>
                  </a:ext>
                </a:extLst>
              </p:cNvPr>
              <p:cNvSpPr>
                <a:spLocks noChangeArrowheads="1"/>
              </p:cNvSpPr>
              <p:nvPr/>
            </p:nvSpPr>
            <p:spPr bwMode="auto">
              <a:xfrm>
                <a:off x="6420282" y="3047022"/>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0" name="Rectangle 239">
                <a:extLst>
                  <a:ext uri="{FF2B5EF4-FFF2-40B4-BE49-F238E27FC236}">
                    <a16:creationId xmlns:a16="http://schemas.microsoft.com/office/drawing/2014/main" id="{5D7B8D98-8E19-47BC-9BF4-E70D56E22215}"/>
                  </a:ext>
                </a:extLst>
              </p:cNvPr>
              <p:cNvSpPr>
                <a:spLocks noChangeArrowheads="1"/>
              </p:cNvSpPr>
              <p:nvPr/>
            </p:nvSpPr>
            <p:spPr bwMode="auto">
              <a:xfrm>
                <a:off x="6144942" y="3294007"/>
                <a:ext cx="72884"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1" name="Rectangle 240">
                <a:extLst>
                  <a:ext uri="{FF2B5EF4-FFF2-40B4-BE49-F238E27FC236}">
                    <a16:creationId xmlns:a16="http://schemas.microsoft.com/office/drawing/2014/main" id="{DDCB712C-3956-4825-9C4F-0E7BCEFD48D5}"/>
                  </a:ext>
                </a:extLst>
              </p:cNvPr>
              <p:cNvSpPr>
                <a:spLocks noChangeArrowheads="1"/>
              </p:cNvSpPr>
              <p:nvPr/>
            </p:nvSpPr>
            <p:spPr bwMode="auto">
              <a:xfrm>
                <a:off x="6286662" y="3535381"/>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2" name="Rectangle 241">
                <a:extLst>
                  <a:ext uri="{FF2B5EF4-FFF2-40B4-BE49-F238E27FC236}">
                    <a16:creationId xmlns:a16="http://schemas.microsoft.com/office/drawing/2014/main" id="{5314CA79-DA3C-43FE-8BBC-3A5EE4CF423B}"/>
                  </a:ext>
                </a:extLst>
              </p:cNvPr>
              <p:cNvSpPr>
                <a:spLocks noChangeArrowheads="1"/>
              </p:cNvSpPr>
              <p:nvPr/>
            </p:nvSpPr>
            <p:spPr bwMode="auto">
              <a:xfrm>
                <a:off x="6420282" y="3535381"/>
                <a:ext cx="60738"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3" name="Rectangle 242">
                <a:extLst>
                  <a:ext uri="{FF2B5EF4-FFF2-40B4-BE49-F238E27FC236}">
                    <a16:creationId xmlns:a16="http://schemas.microsoft.com/office/drawing/2014/main" id="{044DA74B-7D55-427C-9F8F-E27F083CA476}"/>
                  </a:ext>
                </a:extLst>
              </p:cNvPr>
              <p:cNvSpPr>
                <a:spLocks noChangeArrowheads="1"/>
              </p:cNvSpPr>
              <p:nvPr/>
            </p:nvSpPr>
            <p:spPr bwMode="auto">
              <a:xfrm>
                <a:off x="6420282"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4" name="Rectangle 243">
                <a:extLst>
                  <a:ext uri="{FF2B5EF4-FFF2-40B4-BE49-F238E27FC236}">
                    <a16:creationId xmlns:a16="http://schemas.microsoft.com/office/drawing/2014/main" id="{25F8AEE4-06E2-4F94-B633-136FEE754CA2}"/>
                  </a:ext>
                </a:extLst>
              </p:cNvPr>
              <p:cNvSpPr>
                <a:spLocks noChangeArrowheads="1"/>
              </p:cNvSpPr>
              <p:nvPr/>
            </p:nvSpPr>
            <p:spPr bwMode="auto">
              <a:xfrm>
                <a:off x="6562003" y="3782366"/>
                <a:ext cx="60738" cy="1683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5" name="Rectangle 244">
                <a:extLst>
                  <a:ext uri="{FF2B5EF4-FFF2-40B4-BE49-F238E27FC236}">
                    <a16:creationId xmlns:a16="http://schemas.microsoft.com/office/drawing/2014/main" id="{2735D177-D762-4ED0-9F23-4049ABD71C47}"/>
                  </a:ext>
                </a:extLst>
              </p:cNvPr>
              <p:cNvSpPr>
                <a:spLocks noChangeArrowheads="1"/>
              </p:cNvSpPr>
              <p:nvPr/>
            </p:nvSpPr>
            <p:spPr bwMode="auto">
              <a:xfrm>
                <a:off x="6144942" y="4023736"/>
                <a:ext cx="72884"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6" name="Rectangle 245">
                <a:extLst>
                  <a:ext uri="{FF2B5EF4-FFF2-40B4-BE49-F238E27FC236}">
                    <a16:creationId xmlns:a16="http://schemas.microsoft.com/office/drawing/2014/main" id="{9C13DAF0-C552-4B86-9946-5B70BE52C738}"/>
                  </a:ext>
                </a:extLst>
              </p:cNvPr>
              <p:cNvSpPr>
                <a:spLocks noChangeArrowheads="1"/>
              </p:cNvSpPr>
              <p:nvPr/>
            </p:nvSpPr>
            <p:spPr bwMode="auto">
              <a:xfrm>
                <a:off x="6286662" y="4023736"/>
                <a:ext cx="64786" cy="174014"/>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7" name="Rectangle 246">
                <a:extLst>
                  <a:ext uri="{FF2B5EF4-FFF2-40B4-BE49-F238E27FC236}">
                    <a16:creationId xmlns:a16="http://schemas.microsoft.com/office/drawing/2014/main" id="{8AF29BF2-64A7-42CF-A67E-9250A9BD6894}"/>
                  </a:ext>
                </a:extLst>
              </p:cNvPr>
              <p:cNvSpPr>
                <a:spLocks noChangeArrowheads="1"/>
              </p:cNvSpPr>
              <p:nvPr/>
            </p:nvSpPr>
            <p:spPr bwMode="auto">
              <a:xfrm>
                <a:off x="6144942" y="4281948"/>
                <a:ext cx="72884"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8" name="Rectangle 247">
                <a:extLst>
                  <a:ext uri="{FF2B5EF4-FFF2-40B4-BE49-F238E27FC236}">
                    <a16:creationId xmlns:a16="http://schemas.microsoft.com/office/drawing/2014/main" id="{73E1452B-82AD-4738-9C00-89C02F724B67}"/>
                  </a:ext>
                </a:extLst>
              </p:cNvPr>
              <p:cNvSpPr>
                <a:spLocks noChangeArrowheads="1"/>
              </p:cNvSpPr>
              <p:nvPr/>
            </p:nvSpPr>
            <p:spPr bwMode="auto">
              <a:xfrm>
                <a:off x="6420282" y="4281948"/>
                <a:ext cx="60738"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49" name="Rectangle 248">
                <a:extLst>
                  <a:ext uri="{FF2B5EF4-FFF2-40B4-BE49-F238E27FC236}">
                    <a16:creationId xmlns:a16="http://schemas.microsoft.com/office/drawing/2014/main" id="{0CC53DDB-48C3-4B22-B3B6-8701BF434A0D}"/>
                  </a:ext>
                </a:extLst>
              </p:cNvPr>
              <p:cNvSpPr>
                <a:spLocks noChangeArrowheads="1"/>
              </p:cNvSpPr>
              <p:nvPr/>
            </p:nvSpPr>
            <p:spPr bwMode="auto">
              <a:xfrm>
                <a:off x="6286662" y="4528933"/>
                <a:ext cx="64786"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0" name="Rectangle 249">
                <a:extLst>
                  <a:ext uri="{FF2B5EF4-FFF2-40B4-BE49-F238E27FC236}">
                    <a16:creationId xmlns:a16="http://schemas.microsoft.com/office/drawing/2014/main" id="{8EB0BA2E-8FD3-4761-BBF1-A89CBB676850}"/>
                  </a:ext>
                </a:extLst>
              </p:cNvPr>
              <p:cNvSpPr>
                <a:spLocks noChangeArrowheads="1"/>
              </p:cNvSpPr>
              <p:nvPr/>
            </p:nvSpPr>
            <p:spPr bwMode="auto">
              <a:xfrm>
                <a:off x="6562003" y="4528933"/>
                <a:ext cx="60738" cy="157172"/>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1" name="Rectangle 250">
                <a:extLst>
                  <a:ext uri="{FF2B5EF4-FFF2-40B4-BE49-F238E27FC236}">
                    <a16:creationId xmlns:a16="http://schemas.microsoft.com/office/drawing/2014/main" id="{56DB5CC5-AFA2-4468-A499-FD0C94FF8BC1}"/>
                  </a:ext>
                </a:extLst>
              </p:cNvPr>
              <p:cNvSpPr>
                <a:spLocks noChangeArrowheads="1"/>
              </p:cNvSpPr>
              <p:nvPr/>
            </p:nvSpPr>
            <p:spPr bwMode="auto">
              <a:xfrm>
                <a:off x="6420282" y="2468854"/>
                <a:ext cx="202456" cy="162787"/>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2" name="Rectangle 251">
                <a:extLst>
                  <a:ext uri="{FF2B5EF4-FFF2-40B4-BE49-F238E27FC236}">
                    <a16:creationId xmlns:a16="http://schemas.microsoft.com/office/drawing/2014/main" id="{4EE80796-F6B2-4762-82E5-D0C7208865BA}"/>
                  </a:ext>
                </a:extLst>
              </p:cNvPr>
              <p:cNvSpPr>
                <a:spLocks noChangeArrowheads="1"/>
              </p:cNvSpPr>
              <p:nvPr/>
            </p:nvSpPr>
            <p:spPr bwMode="auto">
              <a:xfrm>
                <a:off x="6217826" y="2362200"/>
                <a:ext cx="32393" cy="26943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3" name="Rectangle 252">
                <a:extLst>
                  <a:ext uri="{FF2B5EF4-FFF2-40B4-BE49-F238E27FC236}">
                    <a16:creationId xmlns:a16="http://schemas.microsoft.com/office/drawing/2014/main" id="{7EBC46D4-5DD2-4CF6-9F18-14FEA185F692}"/>
                  </a:ext>
                </a:extLst>
              </p:cNvPr>
              <p:cNvSpPr>
                <a:spLocks noChangeArrowheads="1"/>
              </p:cNvSpPr>
              <p:nvPr/>
            </p:nvSpPr>
            <p:spPr bwMode="auto">
              <a:xfrm>
                <a:off x="6144942" y="2800037"/>
                <a:ext cx="72884"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4" name="Rectangle 253">
                <a:extLst>
                  <a:ext uri="{FF2B5EF4-FFF2-40B4-BE49-F238E27FC236}">
                    <a16:creationId xmlns:a16="http://schemas.microsoft.com/office/drawing/2014/main" id="{CA520931-6B4C-41D5-8032-87C91365EB72}"/>
                  </a:ext>
                </a:extLst>
              </p:cNvPr>
              <p:cNvSpPr>
                <a:spLocks noChangeArrowheads="1"/>
              </p:cNvSpPr>
              <p:nvPr/>
            </p:nvSpPr>
            <p:spPr bwMode="auto">
              <a:xfrm>
                <a:off x="6562003" y="2800037"/>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5" name="Rectangle 254">
                <a:extLst>
                  <a:ext uri="{FF2B5EF4-FFF2-40B4-BE49-F238E27FC236}">
                    <a16:creationId xmlns:a16="http://schemas.microsoft.com/office/drawing/2014/main" id="{A637254C-40B2-4143-96C7-542B7EB08CE5}"/>
                  </a:ext>
                </a:extLst>
              </p:cNvPr>
              <p:cNvSpPr>
                <a:spLocks noChangeArrowheads="1"/>
              </p:cNvSpPr>
              <p:nvPr/>
            </p:nvSpPr>
            <p:spPr bwMode="auto">
              <a:xfrm>
                <a:off x="6144942" y="3047022"/>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6" name="Rectangle 407">
                <a:extLst>
                  <a:ext uri="{FF2B5EF4-FFF2-40B4-BE49-F238E27FC236}">
                    <a16:creationId xmlns:a16="http://schemas.microsoft.com/office/drawing/2014/main" id="{E9236B73-D16B-43DD-A3A1-B9BAD2C663FE}"/>
                  </a:ext>
                </a:extLst>
              </p:cNvPr>
              <p:cNvSpPr>
                <a:spLocks noChangeArrowheads="1"/>
              </p:cNvSpPr>
              <p:nvPr/>
            </p:nvSpPr>
            <p:spPr bwMode="auto">
              <a:xfrm>
                <a:off x="6286662" y="3047026"/>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7" name="Rectangle 408">
                <a:extLst>
                  <a:ext uri="{FF2B5EF4-FFF2-40B4-BE49-F238E27FC236}">
                    <a16:creationId xmlns:a16="http://schemas.microsoft.com/office/drawing/2014/main" id="{B3CC7D1F-8053-4DAD-B53E-93E7ED91891A}"/>
                  </a:ext>
                </a:extLst>
              </p:cNvPr>
              <p:cNvSpPr>
                <a:spLocks noChangeArrowheads="1"/>
              </p:cNvSpPr>
              <p:nvPr/>
            </p:nvSpPr>
            <p:spPr bwMode="auto">
              <a:xfrm>
                <a:off x="6562003" y="304702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8" name="Rectangle 409">
                <a:extLst>
                  <a:ext uri="{FF2B5EF4-FFF2-40B4-BE49-F238E27FC236}">
                    <a16:creationId xmlns:a16="http://schemas.microsoft.com/office/drawing/2014/main" id="{B8BC0A91-E911-43A7-AD2F-FAFD40B49FA1}"/>
                  </a:ext>
                </a:extLst>
              </p:cNvPr>
              <p:cNvSpPr>
                <a:spLocks noChangeArrowheads="1"/>
              </p:cNvSpPr>
              <p:nvPr/>
            </p:nvSpPr>
            <p:spPr bwMode="auto">
              <a:xfrm>
                <a:off x="6286662" y="3294011"/>
                <a:ext cx="64786"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59" name="Rectangle 410">
                <a:extLst>
                  <a:ext uri="{FF2B5EF4-FFF2-40B4-BE49-F238E27FC236}">
                    <a16:creationId xmlns:a16="http://schemas.microsoft.com/office/drawing/2014/main" id="{5CC29D79-A945-4A7D-ADAF-CD7195175F43}"/>
                  </a:ext>
                </a:extLst>
              </p:cNvPr>
              <p:cNvSpPr>
                <a:spLocks noChangeArrowheads="1"/>
              </p:cNvSpPr>
              <p:nvPr/>
            </p:nvSpPr>
            <p:spPr bwMode="auto">
              <a:xfrm>
                <a:off x="6420282"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0" name="Rectangle 411">
                <a:extLst>
                  <a:ext uri="{FF2B5EF4-FFF2-40B4-BE49-F238E27FC236}">
                    <a16:creationId xmlns:a16="http://schemas.microsoft.com/office/drawing/2014/main" id="{0CD8FAD5-FD6F-474E-B38C-F55066396A5E}"/>
                  </a:ext>
                </a:extLst>
              </p:cNvPr>
              <p:cNvSpPr>
                <a:spLocks noChangeArrowheads="1"/>
              </p:cNvSpPr>
              <p:nvPr/>
            </p:nvSpPr>
            <p:spPr bwMode="auto">
              <a:xfrm>
                <a:off x="6562003" y="3294011"/>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1" name="Rectangle 412">
                <a:extLst>
                  <a:ext uri="{FF2B5EF4-FFF2-40B4-BE49-F238E27FC236}">
                    <a16:creationId xmlns:a16="http://schemas.microsoft.com/office/drawing/2014/main" id="{E68E9D3B-EF2D-43EF-8683-7607D9C9A4E2}"/>
                  </a:ext>
                </a:extLst>
              </p:cNvPr>
              <p:cNvSpPr>
                <a:spLocks noChangeArrowheads="1"/>
              </p:cNvSpPr>
              <p:nvPr/>
            </p:nvSpPr>
            <p:spPr bwMode="auto">
              <a:xfrm>
                <a:off x="6144942" y="3535381"/>
                <a:ext cx="72884"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2" name="Rectangle 413">
                <a:extLst>
                  <a:ext uri="{FF2B5EF4-FFF2-40B4-BE49-F238E27FC236}">
                    <a16:creationId xmlns:a16="http://schemas.microsoft.com/office/drawing/2014/main" id="{4DFA4CAB-98C8-4E95-B25A-539F2C702DD9}"/>
                  </a:ext>
                </a:extLst>
              </p:cNvPr>
              <p:cNvSpPr>
                <a:spLocks noChangeArrowheads="1"/>
              </p:cNvSpPr>
              <p:nvPr/>
            </p:nvSpPr>
            <p:spPr bwMode="auto">
              <a:xfrm>
                <a:off x="6562003" y="3535381"/>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3" name="Rectangle 414">
                <a:extLst>
                  <a:ext uri="{FF2B5EF4-FFF2-40B4-BE49-F238E27FC236}">
                    <a16:creationId xmlns:a16="http://schemas.microsoft.com/office/drawing/2014/main" id="{F55C8983-9EBD-44EA-93DB-806992072CC7}"/>
                  </a:ext>
                </a:extLst>
              </p:cNvPr>
              <p:cNvSpPr>
                <a:spLocks noChangeArrowheads="1"/>
              </p:cNvSpPr>
              <p:nvPr/>
            </p:nvSpPr>
            <p:spPr bwMode="auto">
              <a:xfrm>
                <a:off x="6144942" y="3782366"/>
                <a:ext cx="72884"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4" name="Rectangle 415">
                <a:extLst>
                  <a:ext uri="{FF2B5EF4-FFF2-40B4-BE49-F238E27FC236}">
                    <a16:creationId xmlns:a16="http://schemas.microsoft.com/office/drawing/2014/main" id="{4FBDD212-798C-43D4-811D-B8530BD7523C}"/>
                  </a:ext>
                </a:extLst>
              </p:cNvPr>
              <p:cNvSpPr>
                <a:spLocks noChangeArrowheads="1"/>
              </p:cNvSpPr>
              <p:nvPr/>
            </p:nvSpPr>
            <p:spPr bwMode="auto">
              <a:xfrm>
                <a:off x="6286662" y="3782366"/>
                <a:ext cx="64786" cy="168399"/>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6" name="Rectangle 416">
                <a:extLst>
                  <a:ext uri="{FF2B5EF4-FFF2-40B4-BE49-F238E27FC236}">
                    <a16:creationId xmlns:a16="http://schemas.microsoft.com/office/drawing/2014/main" id="{70CAE253-C455-42A5-ACEA-1C7B067C2DDE}"/>
                  </a:ext>
                </a:extLst>
              </p:cNvPr>
              <p:cNvSpPr>
                <a:spLocks noChangeArrowheads="1"/>
              </p:cNvSpPr>
              <p:nvPr/>
            </p:nvSpPr>
            <p:spPr bwMode="auto">
              <a:xfrm>
                <a:off x="6420282"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7" name="Rectangle 417">
                <a:extLst>
                  <a:ext uri="{FF2B5EF4-FFF2-40B4-BE49-F238E27FC236}">
                    <a16:creationId xmlns:a16="http://schemas.microsoft.com/office/drawing/2014/main" id="{DB483B60-4759-4740-8335-C50483796F71}"/>
                  </a:ext>
                </a:extLst>
              </p:cNvPr>
              <p:cNvSpPr>
                <a:spLocks noChangeArrowheads="1"/>
              </p:cNvSpPr>
              <p:nvPr/>
            </p:nvSpPr>
            <p:spPr bwMode="auto">
              <a:xfrm>
                <a:off x="6562003" y="4023740"/>
                <a:ext cx="60738" cy="174014"/>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8" name="Rectangle 418">
                <a:extLst>
                  <a:ext uri="{FF2B5EF4-FFF2-40B4-BE49-F238E27FC236}">
                    <a16:creationId xmlns:a16="http://schemas.microsoft.com/office/drawing/2014/main" id="{20344880-5F04-4067-94FC-7BB2394D1FD9}"/>
                  </a:ext>
                </a:extLst>
              </p:cNvPr>
              <p:cNvSpPr>
                <a:spLocks noChangeArrowheads="1"/>
              </p:cNvSpPr>
              <p:nvPr/>
            </p:nvSpPr>
            <p:spPr bwMode="auto">
              <a:xfrm>
                <a:off x="6286662" y="4281951"/>
                <a:ext cx="64786"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69" name="Rectangle 419">
                <a:extLst>
                  <a:ext uri="{FF2B5EF4-FFF2-40B4-BE49-F238E27FC236}">
                    <a16:creationId xmlns:a16="http://schemas.microsoft.com/office/drawing/2014/main" id="{9F871D23-A64B-4D1F-83D1-F4CADC695A9B}"/>
                  </a:ext>
                </a:extLst>
              </p:cNvPr>
              <p:cNvSpPr>
                <a:spLocks noChangeArrowheads="1"/>
              </p:cNvSpPr>
              <p:nvPr/>
            </p:nvSpPr>
            <p:spPr bwMode="auto">
              <a:xfrm>
                <a:off x="6562003" y="4281951"/>
                <a:ext cx="60738" cy="162787"/>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70" name="Rectangle 424">
                <a:extLst>
                  <a:ext uri="{FF2B5EF4-FFF2-40B4-BE49-F238E27FC236}">
                    <a16:creationId xmlns:a16="http://schemas.microsoft.com/office/drawing/2014/main" id="{C87094CB-5C24-44FA-9D95-C0441736CD97}"/>
                  </a:ext>
                </a:extLst>
              </p:cNvPr>
              <p:cNvSpPr>
                <a:spLocks noChangeArrowheads="1"/>
              </p:cNvSpPr>
              <p:nvPr/>
            </p:nvSpPr>
            <p:spPr bwMode="auto">
              <a:xfrm>
                <a:off x="6144942" y="4528936"/>
                <a:ext cx="72884"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sp>
            <p:nvSpPr>
              <p:cNvPr id="272" name="Rectangle 425">
                <a:extLst>
                  <a:ext uri="{FF2B5EF4-FFF2-40B4-BE49-F238E27FC236}">
                    <a16:creationId xmlns:a16="http://schemas.microsoft.com/office/drawing/2014/main" id="{9C4EAEE0-4107-4109-8B27-C3FDEEF53D19}"/>
                  </a:ext>
                </a:extLst>
              </p:cNvPr>
              <p:cNvSpPr>
                <a:spLocks noChangeArrowheads="1"/>
              </p:cNvSpPr>
              <p:nvPr/>
            </p:nvSpPr>
            <p:spPr bwMode="auto">
              <a:xfrm>
                <a:off x="6420282" y="4528936"/>
                <a:ext cx="60738" cy="157172"/>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defRPr/>
                </a:pPr>
                <a:endParaRPr lang="en-US" sz="1836">
                  <a:solidFill>
                    <a:srgbClr val="505050"/>
                  </a:solidFill>
                  <a:latin typeface="Segoe UI"/>
                </a:endParaRPr>
              </a:p>
            </p:txBody>
          </p:sp>
        </p:grpSp>
      </p:grpSp>
      <p:cxnSp>
        <p:nvCxnSpPr>
          <p:cNvPr id="275" name="Straight Connector 274">
            <a:extLst>
              <a:ext uri="{FF2B5EF4-FFF2-40B4-BE49-F238E27FC236}">
                <a16:creationId xmlns:a16="http://schemas.microsoft.com/office/drawing/2014/main" id="{E7E4C217-A0EF-4DC9-888B-6EA386364330}"/>
              </a:ext>
            </a:extLst>
          </p:cNvPr>
          <p:cNvCxnSpPr>
            <a:cxnSpLocks/>
          </p:cNvCxnSpPr>
          <p:nvPr/>
        </p:nvCxnSpPr>
        <p:spPr>
          <a:xfrm flipV="1">
            <a:off x="6096001" y="3237728"/>
            <a:ext cx="0" cy="1100459"/>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AD897202-EF60-492D-80C0-88AF3992966E}"/>
              </a:ext>
            </a:extLst>
          </p:cNvPr>
          <p:cNvCxnSpPr>
            <a:cxnSpLocks/>
          </p:cNvCxnSpPr>
          <p:nvPr/>
        </p:nvCxnSpPr>
        <p:spPr>
          <a:xfrm flipV="1">
            <a:off x="6568373" y="486"/>
            <a:ext cx="0" cy="188949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08CDA6C-CE9A-41A2-86E7-1580091F8625}"/>
              </a:ext>
            </a:extLst>
          </p:cNvPr>
          <p:cNvCxnSpPr/>
          <p:nvPr/>
        </p:nvCxnSpPr>
        <p:spPr>
          <a:xfrm flipV="1">
            <a:off x="9692130" y="486"/>
            <a:ext cx="0" cy="3047568"/>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6E4165F-5BFC-4755-A5C3-B1D9EC2811EB}"/>
              </a:ext>
            </a:extLst>
          </p:cNvPr>
          <p:cNvCxnSpPr/>
          <p:nvPr/>
        </p:nvCxnSpPr>
        <p:spPr>
          <a:xfrm flipV="1">
            <a:off x="686567" y="2743297"/>
            <a:ext cx="0" cy="1752352"/>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5C28BE51-9264-47A7-B5AA-8F2A27248907}"/>
              </a:ext>
            </a:extLst>
          </p:cNvPr>
          <p:cNvCxnSpPr/>
          <p:nvPr/>
        </p:nvCxnSpPr>
        <p:spPr>
          <a:xfrm>
            <a:off x="686568" y="2743298"/>
            <a:ext cx="220948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9BCFC498-54B5-4072-968C-4C78D11B4F60}"/>
              </a:ext>
            </a:extLst>
          </p:cNvPr>
          <p:cNvCxnSpPr/>
          <p:nvPr/>
        </p:nvCxnSpPr>
        <p:spPr>
          <a:xfrm flipV="1">
            <a:off x="2896054" y="486"/>
            <a:ext cx="0" cy="274281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0D59535-BDCC-47BD-B948-BC08324D3A9F}"/>
              </a:ext>
            </a:extLst>
          </p:cNvPr>
          <p:cNvCxnSpPr/>
          <p:nvPr/>
        </p:nvCxnSpPr>
        <p:spPr>
          <a:xfrm flipV="1">
            <a:off x="2301778" y="486"/>
            <a:ext cx="0" cy="449516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FC60A1E-24BA-4077-8067-67FC1E158E36}"/>
              </a:ext>
            </a:extLst>
          </p:cNvPr>
          <p:cNvCxnSpPr>
            <a:cxnSpLocks/>
          </p:cNvCxnSpPr>
          <p:nvPr/>
        </p:nvCxnSpPr>
        <p:spPr>
          <a:xfrm>
            <a:off x="2286541" y="3657568"/>
            <a:ext cx="2072346"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8E43D201-B084-4349-9C68-F342607631D4}"/>
              </a:ext>
            </a:extLst>
          </p:cNvPr>
          <p:cNvCxnSpPr/>
          <p:nvPr/>
        </p:nvCxnSpPr>
        <p:spPr>
          <a:xfrm>
            <a:off x="865" y="929994"/>
            <a:ext cx="2285675"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F4EFD2-9685-4906-9EFA-11C820A4E286}"/>
              </a:ext>
            </a:extLst>
          </p:cNvPr>
          <p:cNvCxnSpPr>
            <a:cxnSpLocks/>
          </p:cNvCxnSpPr>
          <p:nvPr/>
        </p:nvCxnSpPr>
        <p:spPr>
          <a:xfrm flipV="1">
            <a:off x="4358887" y="2773773"/>
            <a:ext cx="0" cy="883796"/>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9B642DD8-CC3F-490C-88FB-30BE7694D5A6}"/>
              </a:ext>
            </a:extLst>
          </p:cNvPr>
          <p:cNvCxnSpPr>
            <a:cxnSpLocks/>
          </p:cNvCxnSpPr>
          <p:nvPr/>
        </p:nvCxnSpPr>
        <p:spPr>
          <a:xfrm>
            <a:off x="8107394" y="3063292"/>
            <a:ext cx="159997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F408890-E1BB-43E3-BAB7-5BB37BD05502}"/>
              </a:ext>
            </a:extLst>
          </p:cNvPr>
          <p:cNvCxnSpPr/>
          <p:nvPr/>
        </p:nvCxnSpPr>
        <p:spPr>
          <a:xfrm>
            <a:off x="9676892" y="2514730"/>
            <a:ext cx="251424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C91AF4E-064F-4B8D-84CB-9935AC1C1559}"/>
              </a:ext>
            </a:extLst>
          </p:cNvPr>
          <p:cNvCxnSpPr/>
          <p:nvPr/>
        </p:nvCxnSpPr>
        <p:spPr>
          <a:xfrm flipV="1">
            <a:off x="11734000" y="487"/>
            <a:ext cx="0" cy="251424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AE22849-BBEB-481D-942A-3BF9418CB864}"/>
              </a:ext>
            </a:extLst>
          </p:cNvPr>
          <p:cNvCxnSpPr/>
          <p:nvPr/>
        </p:nvCxnSpPr>
        <p:spPr>
          <a:xfrm>
            <a:off x="865" y="4495648"/>
            <a:ext cx="2313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6E4E413-E1AE-4B76-9000-595C098E71E6}"/>
              </a:ext>
            </a:extLst>
          </p:cNvPr>
          <p:cNvCxnSpPr>
            <a:cxnSpLocks/>
          </p:cNvCxnSpPr>
          <p:nvPr/>
        </p:nvCxnSpPr>
        <p:spPr>
          <a:xfrm>
            <a:off x="4678881" y="2453778"/>
            <a:ext cx="91652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9DABED5-AD3A-4E53-A8E3-D297D4657728}"/>
              </a:ext>
            </a:extLst>
          </p:cNvPr>
          <p:cNvCxnSpPr>
            <a:cxnSpLocks/>
          </p:cNvCxnSpPr>
          <p:nvPr/>
        </p:nvCxnSpPr>
        <p:spPr>
          <a:xfrm flipV="1">
            <a:off x="11139725" y="2514730"/>
            <a:ext cx="0" cy="556181"/>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7D3AE66-74E9-43C6-930F-6562834DCE0E}"/>
              </a:ext>
            </a:extLst>
          </p:cNvPr>
          <p:cNvCxnSpPr>
            <a:cxnSpLocks/>
          </p:cNvCxnSpPr>
          <p:nvPr/>
        </p:nvCxnSpPr>
        <p:spPr>
          <a:xfrm>
            <a:off x="6876660" y="2457068"/>
            <a:ext cx="916634"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4AA3858-DAF7-4D92-A34D-7BEFC96AE4C8}"/>
              </a:ext>
            </a:extLst>
          </p:cNvPr>
          <p:cNvCxnSpPr>
            <a:cxnSpLocks/>
          </p:cNvCxnSpPr>
          <p:nvPr/>
        </p:nvCxnSpPr>
        <p:spPr>
          <a:xfrm>
            <a:off x="6080749" y="4328033"/>
            <a:ext cx="167630"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486" name="Group 485"/>
          <p:cNvGrpSpPr/>
          <p:nvPr/>
        </p:nvGrpSpPr>
        <p:grpSpPr>
          <a:xfrm>
            <a:off x="1981784" y="1371892"/>
            <a:ext cx="639989" cy="639989"/>
            <a:chOff x="1981200" y="1371600"/>
            <a:chExt cx="640080" cy="640080"/>
          </a:xfrm>
        </p:grpSpPr>
        <p:sp>
          <p:nvSpPr>
            <p:cNvPr id="484" name="Oval 483"/>
            <p:cNvSpPr/>
            <p:nvPr/>
          </p:nvSpPr>
          <p:spPr>
            <a:xfrm>
              <a:off x="1981200" y="1371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85" name="Picture 484"/>
            <p:cNvPicPr>
              <a:picLocks noChangeAspect="1"/>
            </p:cNvPicPr>
            <p:nvPr/>
          </p:nvPicPr>
          <p:blipFill>
            <a:blip r:embed="rId3"/>
            <a:stretch>
              <a:fillRect/>
            </a:stretch>
          </p:blipFill>
          <p:spPr>
            <a:xfrm>
              <a:off x="2114204" y="1504604"/>
              <a:ext cx="374072" cy="374072"/>
            </a:xfrm>
            <a:prstGeom prst="rect">
              <a:avLst/>
            </a:prstGeom>
            <a:ln>
              <a:noFill/>
            </a:ln>
          </p:spPr>
        </p:pic>
      </p:grpSp>
      <p:grpSp>
        <p:nvGrpSpPr>
          <p:cNvPr id="491" name="Group 490"/>
          <p:cNvGrpSpPr/>
          <p:nvPr/>
        </p:nvGrpSpPr>
        <p:grpSpPr>
          <a:xfrm>
            <a:off x="3124621" y="3352811"/>
            <a:ext cx="639989" cy="639989"/>
            <a:chOff x="3124200" y="3352800"/>
            <a:chExt cx="640080" cy="640080"/>
          </a:xfrm>
        </p:grpSpPr>
        <p:sp>
          <p:nvSpPr>
            <p:cNvPr id="488" name="Oval 487"/>
            <p:cNvSpPr/>
            <p:nvPr/>
          </p:nvSpPr>
          <p:spPr>
            <a:xfrm>
              <a:off x="3124200" y="3352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490" name="Picture 489"/>
            <p:cNvPicPr>
              <a:picLocks noChangeAspect="1"/>
            </p:cNvPicPr>
            <p:nvPr/>
          </p:nvPicPr>
          <p:blipFill>
            <a:blip r:embed="rId4"/>
            <a:stretch>
              <a:fillRect/>
            </a:stretch>
          </p:blipFill>
          <p:spPr>
            <a:xfrm>
              <a:off x="3274208" y="3502808"/>
              <a:ext cx="340065" cy="340065"/>
            </a:xfrm>
            <a:prstGeom prst="rect">
              <a:avLst/>
            </a:prstGeom>
            <a:ln>
              <a:noFill/>
            </a:ln>
          </p:spPr>
        </p:pic>
      </p:grpSp>
      <p:grpSp>
        <p:nvGrpSpPr>
          <p:cNvPr id="510" name="Group 509"/>
          <p:cNvGrpSpPr/>
          <p:nvPr/>
        </p:nvGrpSpPr>
        <p:grpSpPr>
          <a:xfrm>
            <a:off x="4038892" y="2133784"/>
            <a:ext cx="639989" cy="639989"/>
            <a:chOff x="4038600" y="2133600"/>
            <a:chExt cx="640080" cy="640080"/>
          </a:xfrm>
        </p:grpSpPr>
        <p:sp>
          <p:nvSpPr>
            <p:cNvPr id="496" name="Oval 495"/>
            <p:cNvSpPr/>
            <p:nvPr/>
          </p:nvSpPr>
          <p:spPr>
            <a:xfrm>
              <a:off x="4038600" y="2133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03" name="Picture 502"/>
            <p:cNvPicPr>
              <a:picLocks noChangeAspect="1"/>
            </p:cNvPicPr>
            <p:nvPr/>
          </p:nvPicPr>
          <p:blipFill>
            <a:blip r:embed="rId5"/>
            <a:stretch>
              <a:fillRect/>
            </a:stretch>
          </p:blipFill>
          <p:spPr>
            <a:xfrm>
              <a:off x="4171604" y="2331745"/>
              <a:ext cx="374072" cy="243791"/>
            </a:xfrm>
            <a:prstGeom prst="rect">
              <a:avLst/>
            </a:prstGeom>
          </p:spPr>
        </p:pic>
      </p:grpSp>
      <p:grpSp>
        <p:nvGrpSpPr>
          <p:cNvPr id="511" name="Group 510"/>
          <p:cNvGrpSpPr/>
          <p:nvPr/>
        </p:nvGrpSpPr>
        <p:grpSpPr>
          <a:xfrm>
            <a:off x="6248378" y="4008038"/>
            <a:ext cx="639989" cy="639989"/>
            <a:chOff x="6248400" y="4008120"/>
            <a:chExt cx="640080" cy="640080"/>
          </a:xfrm>
        </p:grpSpPr>
        <p:sp>
          <p:nvSpPr>
            <p:cNvPr id="494" name="Oval 493"/>
            <p:cNvSpPr/>
            <p:nvPr/>
          </p:nvSpPr>
          <p:spPr>
            <a:xfrm>
              <a:off x="6248400" y="400812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nvGrpSpPr>
            <p:cNvPr id="509" name="Group 508"/>
            <p:cNvGrpSpPr/>
            <p:nvPr/>
          </p:nvGrpSpPr>
          <p:grpSpPr>
            <a:xfrm>
              <a:off x="6381403" y="4141123"/>
              <a:ext cx="374072" cy="374072"/>
              <a:chOff x="3857186" y="2158274"/>
              <a:chExt cx="2467833" cy="2017563"/>
            </a:xfrm>
          </p:grpSpPr>
          <p:pic>
            <p:nvPicPr>
              <p:cNvPr id="504" name="Picture 503"/>
              <p:cNvPicPr>
                <a:picLocks noChangeAspect="1"/>
              </p:cNvPicPr>
              <p:nvPr/>
            </p:nvPicPr>
            <p:blipFill>
              <a:blip r:embed="rId6"/>
              <a:stretch>
                <a:fillRect/>
              </a:stretch>
            </p:blipFill>
            <p:spPr>
              <a:xfrm>
                <a:off x="3857186" y="2158274"/>
                <a:ext cx="2467833" cy="2017563"/>
              </a:xfrm>
              <a:prstGeom prst="rect">
                <a:avLst/>
              </a:prstGeom>
            </p:spPr>
          </p:pic>
          <p:sp>
            <p:nvSpPr>
              <p:cNvPr id="508" name="Oval 507"/>
              <p:cNvSpPr/>
              <p:nvPr/>
            </p:nvSpPr>
            <p:spPr>
              <a:xfrm>
                <a:off x="4419598" y="2729335"/>
                <a:ext cx="1447799" cy="1246903"/>
              </a:xfrm>
              <a:prstGeom prst="ellipse">
                <a:avLst/>
              </a:prstGeom>
              <a:noFill/>
              <a:ln w="28575">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grpSp>
      </p:grpSp>
      <p:grpSp>
        <p:nvGrpSpPr>
          <p:cNvPr id="514" name="Group 513"/>
          <p:cNvGrpSpPr/>
          <p:nvPr/>
        </p:nvGrpSpPr>
        <p:grpSpPr>
          <a:xfrm>
            <a:off x="381810" y="3505189"/>
            <a:ext cx="639989" cy="639989"/>
            <a:chOff x="381000" y="3505200"/>
            <a:chExt cx="640080" cy="640080"/>
          </a:xfrm>
        </p:grpSpPr>
        <p:sp>
          <p:nvSpPr>
            <p:cNvPr id="492" name="Oval 491"/>
            <p:cNvSpPr/>
            <p:nvPr/>
          </p:nvSpPr>
          <p:spPr>
            <a:xfrm>
              <a:off x="381000" y="3505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3" name="Picture 5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465" y="3670665"/>
              <a:ext cx="309151" cy="309151"/>
            </a:xfrm>
            <a:prstGeom prst="rect">
              <a:avLst/>
            </a:prstGeom>
          </p:spPr>
        </p:pic>
      </p:grpSp>
      <p:grpSp>
        <p:nvGrpSpPr>
          <p:cNvPr id="516" name="Group 515"/>
          <p:cNvGrpSpPr/>
          <p:nvPr/>
        </p:nvGrpSpPr>
        <p:grpSpPr>
          <a:xfrm>
            <a:off x="6248378" y="305243"/>
            <a:ext cx="639989" cy="639989"/>
            <a:chOff x="6248400" y="304800"/>
            <a:chExt cx="640080" cy="640080"/>
          </a:xfrm>
        </p:grpSpPr>
        <p:sp>
          <p:nvSpPr>
            <p:cNvPr id="493" name="Oval 492"/>
            <p:cNvSpPr/>
            <p:nvPr/>
          </p:nvSpPr>
          <p:spPr>
            <a:xfrm>
              <a:off x="62484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5" name="Picture 514"/>
            <p:cNvPicPr>
              <a:picLocks noChangeAspect="1"/>
            </p:cNvPicPr>
            <p:nvPr/>
          </p:nvPicPr>
          <p:blipFill>
            <a:blip r:embed="rId8"/>
            <a:stretch>
              <a:fillRect/>
            </a:stretch>
          </p:blipFill>
          <p:spPr>
            <a:xfrm>
              <a:off x="6372197" y="437803"/>
              <a:ext cx="392489" cy="374072"/>
            </a:xfrm>
            <a:prstGeom prst="rect">
              <a:avLst/>
            </a:prstGeom>
          </p:spPr>
        </p:pic>
      </p:grpSp>
      <p:grpSp>
        <p:nvGrpSpPr>
          <p:cNvPr id="522" name="Group 521"/>
          <p:cNvGrpSpPr/>
          <p:nvPr/>
        </p:nvGrpSpPr>
        <p:grpSpPr>
          <a:xfrm>
            <a:off x="9372136" y="1569984"/>
            <a:ext cx="639989" cy="639989"/>
            <a:chOff x="9372600" y="914400"/>
            <a:chExt cx="640080" cy="640080"/>
          </a:xfrm>
        </p:grpSpPr>
        <p:sp>
          <p:nvSpPr>
            <p:cNvPr id="495" name="Oval 494"/>
            <p:cNvSpPr/>
            <p:nvPr/>
          </p:nvSpPr>
          <p:spPr>
            <a:xfrm>
              <a:off x="9372600" y="9144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8" name="Picture 517"/>
            <p:cNvPicPr>
              <a:picLocks noChangeAspect="1"/>
            </p:cNvPicPr>
            <p:nvPr/>
          </p:nvPicPr>
          <p:blipFill>
            <a:blip r:embed="rId9"/>
            <a:stretch>
              <a:fillRect/>
            </a:stretch>
          </p:blipFill>
          <p:spPr>
            <a:xfrm>
              <a:off x="9532003" y="1079865"/>
              <a:ext cx="321274" cy="309151"/>
            </a:xfrm>
            <a:prstGeom prst="rect">
              <a:avLst/>
            </a:prstGeom>
          </p:spPr>
        </p:pic>
      </p:grpSp>
      <p:grpSp>
        <p:nvGrpSpPr>
          <p:cNvPr id="521" name="Group 520"/>
          <p:cNvGrpSpPr/>
          <p:nvPr/>
        </p:nvGrpSpPr>
        <p:grpSpPr>
          <a:xfrm>
            <a:off x="10819730" y="3070911"/>
            <a:ext cx="639989" cy="639989"/>
            <a:chOff x="10820400" y="3070860"/>
            <a:chExt cx="640080" cy="640080"/>
          </a:xfrm>
        </p:grpSpPr>
        <p:sp>
          <p:nvSpPr>
            <p:cNvPr id="500" name="Oval 499"/>
            <p:cNvSpPr/>
            <p:nvPr/>
          </p:nvSpPr>
          <p:spPr>
            <a:xfrm>
              <a:off x="10820400" y="307086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0" name="Picture 51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85865" y="3236325"/>
              <a:ext cx="309151" cy="309151"/>
            </a:xfrm>
            <a:prstGeom prst="rect">
              <a:avLst/>
            </a:prstGeom>
          </p:spPr>
        </p:pic>
      </p:grpSp>
      <p:grpSp>
        <p:nvGrpSpPr>
          <p:cNvPr id="528" name="Group 527"/>
          <p:cNvGrpSpPr/>
          <p:nvPr/>
        </p:nvGrpSpPr>
        <p:grpSpPr>
          <a:xfrm>
            <a:off x="915135" y="610000"/>
            <a:ext cx="639989" cy="639989"/>
            <a:chOff x="914400" y="609600"/>
            <a:chExt cx="640080" cy="640080"/>
          </a:xfrm>
        </p:grpSpPr>
        <p:sp>
          <p:nvSpPr>
            <p:cNvPr id="525" name="Oval 524"/>
            <p:cNvSpPr/>
            <p:nvPr/>
          </p:nvSpPr>
          <p:spPr>
            <a:xfrm>
              <a:off x="914400" y="6096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27" name="Picture 526"/>
            <p:cNvPicPr>
              <a:picLocks noChangeAspect="1"/>
            </p:cNvPicPr>
            <p:nvPr/>
          </p:nvPicPr>
          <p:blipFill>
            <a:blip r:embed="rId11"/>
            <a:stretch>
              <a:fillRect/>
            </a:stretch>
          </p:blipFill>
          <p:spPr>
            <a:xfrm>
              <a:off x="1055906" y="759608"/>
              <a:ext cx="357069" cy="340065"/>
            </a:xfrm>
            <a:prstGeom prst="rect">
              <a:avLst/>
            </a:prstGeom>
          </p:spPr>
        </p:pic>
      </p:grpSp>
      <p:grpSp>
        <p:nvGrpSpPr>
          <p:cNvPr id="534" name="Group 533"/>
          <p:cNvGrpSpPr/>
          <p:nvPr/>
        </p:nvGrpSpPr>
        <p:grpSpPr>
          <a:xfrm>
            <a:off x="11429243" y="305243"/>
            <a:ext cx="639989" cy="639989"/>
            <a:chOff x="11430000" y="304800"/>
            <a:chExt cx="640080" cy="640080"/>
          </a:xfrm>
        </p:grpSpPr>
        <p:sp>
          <p:nvSpPr>
            <p:cNvPr id="532" name="Oval 531"/>
            <p:cNvSpPr/>
            <p:nvPr/>
          </p:nvSpPr>
          <p:spPr>
            <a:xfrm>
              <a:off x="11430000" y="3048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30" name="Picture 52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95465" y="462794"/>
              <a:ext cx="309151" cy="309151"/>
            </a:xfrm>
            <a:prstGeom prst="rect">
              <a:avLst/>
            </a:prstGeom>
          </p:spPr>
        </p:pic>
      </p:grpSp>
      <p:grpSp>
        <p:nvGrpSpPr>
          <p:cNvPr id="295" name="Group 294">
            <a:extLst>
              <a:ext uri="{FF2B5EF4-FFF2-40B4-BE49-F238E27FC236}">
                <a16:creationId xmlns:a16="http://schemas.microsoft.com/office/drawing/2014/main" id="{2AE8C10D-D3B8-45E1-8060-D819E8CBC1E5}"/>
              </a:ext>
            </a:extLst>
          </p:cNvPr>
          <p:cNvGrpSpPr/>
          <p:nvPr/>
        </p:nvGrpSpPr>
        <p:grpSpPr>
          <a:xfrm>
            <a:off x="5315341" y="1676409"/>
            <a:ext cx="1561319" cy="1561319"/>
            <a:chOff x="5421924" y="2143244"/>
            <a:chExt cx="1592627" cy="1592627"/>
          </a:xfrm>
        </p:grpSpPr>
        <p:sp>
          <p:nvSpPr>
            <p:cNvPr id="296" name="Oval 295">
              <a:extLst>
                <a:ext uri="{FF2B5EF4-FFF2-40B4-BE49-F238E27FC236}">
                  <a16:creationId xmlns:a16="http://schemas.microsoft.com/office/drawing/2014/main" id="{DF7F39FD-3719-4814-98E6-C43509EB2DB5}"/>
                </a:ext>
              </a:extLst>
            </p:cNvPr>
            <p:cNvSpPr/>
            <p:nvPr/>
          </p:nvSpPr>
          <p:spPr bwMode="auto">
            <a:xfrm>
              <a:off x="5421924" y="2143244"/>
              <a:ext cx="1592627" cy="1592627"/>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97" name="Picture 296">
              <a:extLst>
                <a:ext uri="{FF2B5EF4-FFF2-40B4-BE49-F238E27FC236}">
                  <a16:creationId xmlns:a16="http://schemas.microsoft.com/office/drawing/2014/main" id="{EC85A985-C402-442D-9824-EC54C6F275A6}"/>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56317" y="2577637"/>
              <a:ext cx="723841" cy="723841"/>
            </a:xfrm>
            <a:prstGeom prst="rect">
              <a:avLst/>
            </a:prstGeom>
          </p:spPr>
        </p:pic>
      </p:grpSp>
      <p:cxnSp>
        <p:nvCxnSpPr>
          <p:cNvPr id="298" name="Straight Connector 297">
            <a:extLst>
              <a:ext uri="{FF2B5EF4-FFF2-40B4-BE49-F238E27FC236}">
                <a16:creationId xmlns:a16="http://schemas.microsoft.com/office/drawing/2014/main" id="{8051972E-845F-4C18-BDD1-705C85B92F27}"/>
              </a:ext>
            </a:extLst>
          </p:cNvPr>
          <p:cNvCxnSpPr>
            <a:cxnSpLocks/>
          </p:cNvCxnSpPr>
          <p:nvPr/>
        </p:nvCxnSpPr>
        <p:spPr>
          <a:xfrm flipV="1">
            <a:off x="7787400" y="2453778"/>
            <a:ext cx="0" cy="28952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523" name="Group 522"/>
          <p:cNvGrpSpPr/>
          <p:nvPr/>
        </p:nvGrpSpPr>
        <p:grpSpPr>
          <a:xfrm>
            <a:off x="7467405" y="2743298"/>
            <a:ext cx="639989" cy="639989"/>
            <a:chOff x="7467600" y="2743200"/>
            <a:chExt cx="640080" cy="640080"/>
          </a:xfrm>
        </p:grpSpPr>
        <p:sp>
          <p:nvSpPr>
            <p:cNvPr id="502" name="Oval 501"/>
            <p:cNvSpPr/>
            <p:nvPr/>
          </p:nvSpPr>
          <p:spPr>
            <a:xfrm>
              <a:off x="7467600" y="2743200"/>
              <a:ext cx="640080" cy="640080"/>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defRPr/>
              </a:pPr>
              <a:endParaRPr lang="en-US" sz="1836">
                <a:solidFill>
                  <a:srgbClr val="FFFFFF"/>
                </a:solidFill>
                <a:latin typeface="Segoe UI Semilight"/>
              </a:endParaRPr>
            </a:p>
          </p:txBody>
        </p:sp>
        <p:pic>
          <p:nvPicPr>
            <p:cNvPr id="517" name="Picture 516"/>
            <p:cNvPicPr>
              <a:picLocks noChangeAspect="1"/>
            </p:cNvPicPr>
            <p:nvPr/>
          </p:nvPicPr>
          <p:blipFill>
            <a:blip r:embed="rId15"/>
            <a:stretch>
              <a:fillRect/>
            </a:stretch>
          </p:blipFill>
          <p:spPr>
            <a:xfrm>
              <a:off x="7601870" y="2882181"/>
              <a:ext cx="395448" cy="374072"/>
            </a:xfrm>
            <a:prstGeom prst="rect">
              <a:avLst/>
            </a:prstGeom>
          </p:spPr>
        </p:pic>
      </p:grpSp>
    </p:spTree>
    <p:extLst>
      <p:ext uri="{BB962C8B-B14F-4D97-AF65-F5344CB8AC3E}">
        <p14:creationId xmlns:p14="http://schemas.microsoft.com/office/powerpoint/2010/main" val="99650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withEffect">
                                  <p:stCondLst>
                                    <p:cond delay="0"/>
                                  </p:stCondLst>
                                  <p:childTnLst>
                                    <p:animEffect transition="out" filter="wipe(up)">
                                      <p:cBhvr>
                                        <p:cTn id="6" dur="300"/>
                                        <p:tgtEl>
                                          <p:spTgt spid="480"/>
                                        </p:tgtEl>
                                      </p:cBhvr>
                                    </p:animEffect>
                                    <p:set>
                                      <p:cBhvr>
                                        <p:cTn id="7" dur="1" fill="hold">
                                          <p:stCondLst>
                                            <p:cond delay="299"/>
                                          </p:stCondLst>
                                        </p:cTn>
                                        <p:tgtEl>
                                          <p:spTgt spid="480"/>
                                        </p:tgtEl>
                                        <p:attrNameLst>
                                          <p:attrName>style.visibility</p:attrName>
                                        </p:attrNameLst>
                                      </p:cBhvr>
                                      <p:to>
                                        <p:strVal val="hidden"/>
                                      </p:to>
                                    </p:set>
                                  </p:childTnLst>
                                </p:cTn>
                              </p:par>
                              <p:par>
                                <p:cTn id="8" presetID="22" presetClass="exit" presetSubtype="1" fill="hold" nodeType="withEffect">
                                  <p:stCondLst>
                                    <p:cond delay="0"/>
                                  </p:stCondLst>
                                  <p:childTnLst>
                                    <p:animEffect transition="out" filter="wipe(up)">
                                      <p:cBhvr>
                                        <p:cTn id="9" dur="300"/>
                                        <p:tgtEl>
                                          <p:spTgt spid="476"/>
                                        </p:tgtEl>
                                      </p:cBhvr>
                                    </p:animEffect>
                                    <p:set>
                                      <p:cBhvr>
                                        <p:cTn id="10" dur="1" fill="hold">
                                          <p:stCondLst>
                                            <p:cond delay="299"/>
                                          </p:stCondLst>
                                        </p:cTn>
                                        <p:tgtEl>
                                          <p:spTgt spid="476"/>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300"/>
                                        <p:tgtEl>
                                          <p:spTgt spid="463"/>
                                        </p:tgtEl>
                                      </p:cBhvr>
                                    </p:animEffect>
                                    <p:set>
                                      <p:cBhvr>
                                        <p:cTn id="13" dur="1" fill="hold">
                                          <p:stCondLst>
                                            <p:cond delay="299"/>
                                          </p:stCondLst>
                                        </p:cTn>
                                        <p:tgtEl>
                                          <p:spTgt spid="463"/>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300"/>
                                        <p:tgtEl>
                                          <p:spTgt spid="465"/>
                                        </p:tgtEl>
                                      </p:cBhvr>
                                    </p:animEffect>
                                    <p:set>
                                      <p:cBhvr>
                                        <p:cTn id="16" dur="1" fill="hold">
                                          <p:stCondLst>
                                            <p:cond delay="299"/>
                                          </p:stCondLst>
                                        </p:cTn>
                                        <p:tgtEl>
                                          <p:spTgt spid="465"/>
                                        </p:tgtEl>
                                        <p:attrNameLst>
                                          <p:attrName>style.visibility</p:attrName>
                                        </p:attrNameLst>
                                      </p:cBhvr>
                                      <p:to>
                                        <p:strVal val="hidden"/>
                                      </p:to>
                                    </p:set>
                                  </p:childTnLst>
                                </p:cTn>
                              </p:par>
                              <p:par>
                                <p:cTn id="17" presetID="22" presetClass="exit" presetSubtype="1" fill="hold" nodeType="withEffect">
                                  <p:stCondLst>
                                    <p:cond delay="0"/>
                                  </p:stCondLst>
                                  <p:childTnLst>
                                    <p:animEffect transition="out" filter="wipe(up)">
                                      <p:cBhvr>
                                        <p:cTn id="18" dur="300"/>
                                        <p:tgtEl>
                                          <p:spTgt spid="435"/>
                                        </p:tgtEl>
                                      </p:cBhvr>
                                    </p:animEffect>
                                    <p:set>
                                      <p:cBhvr>
                                        <p:cTn id="19" dur="1" fill="hold">
                                          <p:stCondLst>
                                            <p:cond delay="299"/>
                                          </p:stCondLst>
                                        </p:cTn>
                                        <p:tgtEl>
                                          <p:spTgt spid="435"/>
                                        </p:tgtEl>
                                        <p:attrNameLst>
                                          <p:attrName>style.visibility</p:attrName>
                                        </p:attrNameLst>
                                      </p:cBhvr>
                                      <p:to>
                                        <p:strVal val="hidden"/>
                                      </p:to>
                                    </p:set>
                                  </p:childTnLst>
                                </p:cTn>
                              </p:par>
                              <p:par>
                                <p:cTn id="20" presetID="22" presetClass="exit" presetSubtype="2" fill="hold" nodeType="withEffect">
                                  <p:stCondLst>
                                    <p:cond delay="0"/>
                                  </p:stCondLst>
                                  <p:childTnLst>
                                    <p:animEffect transition="out" filter="wipe(right)">
                                      <p:cBhvr>
                                        <p:cTn id="21" dur="300"/>
                                        <p:tgtEl>
                                          <p:spTgt spid="439"/>
                                        </p:tgtEl>
                                      </p:cBhvr>
                                    </p:animEffect>
                                    <p:set>
                                      <p:cBhvr>
                                        <p:cTn id="22" dur="1" fill="hold">
                                          <p:stCondLst>
                                            <p:cond delay="299"/>
                                          </p:stCondLst>
                                        </p:cTn>
                                        <p:tgtEl>
                                          <p:spTgt spid="439"/>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300"/>
                                        <p:tgtEl>
                                          <p:spTgt spid="441"/>
                                        </p:tgtEl>
                                      </p:cBhvr>
                                    </p:animEffect>
                                    <p:set>
                                      <p:cBhvr>
                                        <p:cTn id="25" dur="1" fill="hold">
                                          <p:stCondLst>
                                            <p:cond delay="299"/>
                                          </p:stCondLst>
                                        </p:cTn>
                                        <p:tgtEl>
                                          <p:spTgt spid="441"/>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300"/>
                                        <p:tgtEl>
                                          <p:spTgt spid="446"/>
                                        </p:tgtEl>
                                      </p:cBhvr>
                                    </p:animEffect>
                                    <p:set>
                                      <p:cBhvr>
                                        <p:cTn id="28" dur="1" fill="hold">
                                          <p:stCondLst>
                                            <p:cond delay="299"/>
                                          </p:stCondLst>
                                        </p:cTn>
                                        <p:tgtEl>
                                          <p:spTgt spid="446"/>
                                        </p:tgtEl>
                                        <p:attrNameLst>
                                          <p:attrName>style.visibility</p:attrName>
                                        </p:attrNameLst>
                                      </p:cBhvr>
                                      <p:to>
                                        <p:strVal val="hidden"/>
                                      </p:to>
                                    </p:set>
                                  </p:childTnLst>
                                </p:cTn>
                              </p:par>
                              <p:par>
                                <p:cTn id="29" presetID="22" presetClass="exit" presetSubtype="2" fill="hold" nodeType="withEffect">
                                  <p:stCondLst>
                                    <p:cond delay="0"/>
                                  </p:stCondLst>
                                  <p:childTnLst>
                                    <p:animEffect transition="out" filter="wipe(right)">
                                      <p:cBhvr>
                                        <p:cTn id="30" dur="300"/>
                                        <p:tgtEl>
                                          <p:spTgt spid="453"/>
                                        </p:tgtEl>
                                      </p:cBhvr>
                                    </p:animEffect>
                                    <p:set>
                                      <p:cBhvr>
                                        <p:cTn id="31" dur="1" fill="hold">
                                          <p:stCondLst>
                                            <p:cond delay="299"/>
                                          </p:stCondLst>
                                        </p:cTn>
                                        <p:tgtEl>
                                          <p:spTgt spid="453"/>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300"/>
                                        <p:tgtEl>
                                          <p:spTgt spid="455"/>
                                        </p:tgtEl>
                                      </p:cBhvr>
                                    </p:animEffect>
                                    <p:set>
                                      <p:cBhvr>
                                        <p:cTn id="34" dur="1" fill="hold">
                                          <p:stCondLst>
                                            <p:cond delay="299"/>
                                          </p:stCondLst>
                                        </p:cTn>
                                        <p:tgtEl>
                                          <p:spTgt spid="455"/>
                                        </p:tgtEl>
                                        <p:attrNameLst>
                                          <p:attrName>style.visibility</p:attrName>
                                        </p:attrNameLst>
                                      </p:cBhvr>
                                      <p:to>
                                        <p:strVal val="hidden"/>
                                      </p:to>
                                    </p:set>
                                  </p:childTnLst>
                                </p:cTn>
                              </p:par>
                              <p:par>
                                <p:cTn id="35" presetID="22" presetClass="exit" presetSubtype="2" fill="hold" nodeType="withEffect">
                                  <p:stCondLst>
                                    <p:cond delay="0"/>
                                  </p:stCondLst>
                                  <p:childTnLst>
                                    <p:animEffect transition="out" filter="wipe(right)">
                                      <p:cBhvr>
                                        <p:cTn id="36" dur="300"/>
                                        <p:tgtEl>
                                          <p:spTgt spid="461"/>
                                        </p:tgtEl>
                                      </p:cBhvr>
                                    </p:animEffect>
                                    <p:set>
                                      <p:cBhvr>
                                        <p:cTn id="37" dur="1" fill="hold">
                                          <p:stCondLst>
                                            <p:cond delay="299"/>
                                          </p:stCondLst>
                                        </p:cTn>
                                        <p:tgtEl>
                                          <p:spTgt spid="461"/>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300"/>
                                        <p:tgtEl>
                                          <p:spTgt spid="467"/>
                                        </p:tgtEl>
                                      </p:cBhvr>
                                    </p:animEffect>
                                    <p:set>
                                      <p:cBhvr>
                                        <p:cTn id="40" dur="1" fill="hold">
                                          <p:stCondLst>
                                            <p:cond delay="299"/>
                                          </p:stCondLst>
                                        </p:cTn>
                                        <p:tgtEl>
                                          <p:spTgt spid="467"/>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300"/>
                                        <p:tgtEl>
                                          <p:spTgt spid="469"/>
                                        </p:tgtEl>
                                      </p:cBhvr>
                                    </p:animEffect>
                                    <p:set>
                                      <p:cBhvr>
                                        <p:cTn id="43" dur="1" fill="hold">
                                          <p:stCondLst>
                                            <p:cond delay="299"/>
                                          </p:stCondLst>
                                        </p:cTn>
                                        <p:tgtEl>
                                          <p:spTgt spid="469"/>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300"/>
                                        <p:tgtEl>
                                          <p:spTgt spid="472"/>
                                        </p:tgtEl>
                                      </p:cBhvr>
                                    </p:animEffect>
                                    <p:set>
                                      <p:cBhvr>
                                        <p:cTn id="46" dur="1" fill="hold">
                                          <p:stCondLst>
                                            <p:cond delay="299"/>
                                          </p:stCondLst>
                                        </p:cTn>
                                        <p:tgtEl>
                                          <p:spTgt spid="472"/>
                                        </p:tgtEl>
                                        <p:attrNameLst>
                                          <p:attrName>style.visibility</p:attrName>
                                        </p:attrNameLst>
                                      </p:cBhvr>
                                      <p:to>
                                        <p:strVal val="hidden"/>
                                      </p:to>
                                    </p:set>
                                  </p:childTnLst>
                                </p:cTn>
                              </p:par>
                              <p:par>
                                <p:cTn id="47" presetID="22" presetClass="exit" presetSubtype="8" fill="hold" nodeType="withEffect">
                                  <p:stCondLst>
                                    <p:cond delay="0"/>
                                  </p:stCondLst>
                                  <p:childTnLst>
                                    <p:animEffect transition="out" filter="wipe(left)">
                                      <p:cBhvr>
                                        <p:cTn id="48" dur="300"/>
                                        <p:tgtEl>
                                          <p:spTgt spid="474"/>
                                        </p:tgtEl>
                                      </p:cBhvr>
                                    </p:animEffect>
                                    <p:set>
                                      <p:cBhvr>
                                        <p:cTn id="49" dur="1" fill="hold">
                                          <p:stCondLst>
                                            <p:cond delay="299"/>
                                          </p:stCondLst>
                                        </p:cTn>
                                        <p:tgtEl>
                                          <p:spTgt spid="474"/>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300"/>
                                        <p:tgtEl>
                                          <p:spTgt spid="478"/>
                                        </p:tgtEl>
                                      </p:cBhvr>
                                    </p:animEffect>
                                    <p:set>
                                      <p:cBhvr>
                                        <p:cTn id="52" dur="1" fill="hold">
                                          <p:stCondLst>
                                            <p:cond delay="299"/>
                                          </p:stCondLst>
                                        </p:cTn>
                                        <p:tgtEl>
                                          <p:spTgt spid="478"/>
                                        </p:tgtEl>
                                        <p:attrNameLst>
                                          <p:attrName>style.visibility</p:attrName>
                                        </p:attrNameLst>
                                      </p:cBhvr>
                                      <p:to>
                                        <p:strVal val="hidden"/>
                                      </p:to>
                                    </p:set>
                                  </p:childTnLst>
                                </p:cTn>
                              </p:par>
                              <p:par>
                                <p:cTn id="53" presetID="22" presetClass="exit" presetSubtype="2" fill="hold" nodeType="withEffect">
                                  <p:stCondLst>
                                    <p:cond delay="0"/>
                                  </p:stCondLst>
                                  <p:childTnLst>
                                    <p:animEffect transition="out" filter="wipe(right)">
                                      <p:cBhvr>
                                        <p:cTn id="54" dur="300"/>
                                        <p:tgtEl>
                                          <p:spTgt spid="265"/>
                                        </p:tgtEl>
                                      </p:cBhvr>
                                    </p:animEffect>
                                    <p:set>
                                      <p:cBhvr>
                                        <p:cTn id="55" dur="1" fill="hold">
                                          <p:stCondLst>
                                            <p:cond delay="299"/>
                                          </p:stCondLst>
                                        </p:cTn>
                                        <p:tgtEl>
                                          <p:spTgt spid="265"/>
                                        </p:tgtEl>
                                        <p:attrNameLst>
                                          <p:attrName>style.visibility</p:attrName>
                                        </p:attrNameLst>
                                      </p:cBhvr>
                                      <p:to>
                                        <p:strVal val="hidden"/>
                                      </p:to>
                                    </p:set>
                                  </p:childTnLst>
                                </p:cTn>
                              </p:par>
                              <p:par>
                                <p:cTn id="56" presetID="22" presetClass="exit" presetSubtype="8" fill="hold" nodeType="withEffect">
                                  <p:stCondLst>
                                    <p:cond delay="0"/>
                                  </p:stCondLst>
                                  <p:childTnLst>
                                    <p:animEffect transition="out" filter="wipe(left)">
                                      <p:cBhvr>
                                        <p:cTn id="57" dur="300"/>
                                        <p:tgtEl>
                                          <p:spTgt spid="271"/>
                                        </p:tgtEl>
                                      </p:cBhvr>
                                    </p:animEffect>
                                    <p:set>
                                      <p:cBhvr>
                                        <p:cTn id="58" dur="1" fill="hold">
                                          <p:stCondLst>
                                            <p:cond delay="299"/>
                                          </p:stCondLst>
                                        </p:cTn>
                                        <p:tgtEl>
                                          <p:spTgt spid="271"/>
                                        </p:tgtEl>
                                        <p:attrNameLst>
                                          <p:attrName>style.visibility</p:attrName>
                                        </p:attrNameLst>
                                      </p:cBhvr>
                                      <p:to>
                                        <p:strVal val="hidden"/>
                                      </p:to>
                                    </p:set>
                                  </p:childTnLst>
                                </p:cTn>
                              </p:par>
                              <p:par>
                                <p:cTn id="59" presetID="22" presetClass="exit" presetSubtype="8" fill="hold" nodeType="withEffect">
                                  <p:stCondLst>
                                    <p:cond delay="0"/>
                                  </p:stCondLst>
                                  <p:childTnLst>
                                    <p:animEffect transition="out" filter="wipe(left)">
                                      <p:cBhvr>
                                        <p:cTn id="60" dur="300"/>
                                        <p:tgtEl>
                                          <p:spTgt spid="274"/>
                                        </p:tgtEl>
                                      </p:cBhvr>
                                    </p:animEffect>
                                    <p:set>
                                      <p:cBhvr>
                                        <p:cTn id="61" dur="1" fill="hold">
                                          <p:stCondLst>
                                            <p:cond delay="299"/>
                                          </p:stCondLst>
                                        </p:cTn>
                                        <p:tgtEl>
                                          <p:spTgt spid="274"/>
                                        </p:tgtEl>
                                        <p:attrNameLst>
                                          <p:attrName>style.visibility</p:attrName>
                                        </p:attrNameLst>
                                      </p:cBhvr>
                                      <p:to>
                                        <p:strVal val="hidden"/>
                                      </p:to>
                                    </p:set>
                                  </p:childTnLst>
                                </p:cTn>
                              </p:par>
                              <p:par>
                                <p:cTn id="62" presetID="22" presetClass="exit" presetSubtype="8" fill="hold" nodeType="withEffect">
                                  <p:stCondLst>
                                    <p:cond delay="0"/>
                                  </p:stCondLst>
                                  <p:childTnLst>
                                    <p:animEffect transition="out" filter="wipe(left)">
                                      <p:cBhvr>
                                        <p:cTn id="63" dur="300"/>
                                        <p:tgtEl>
                                          <p:spTgt spid="276"/>
                                        </p:tgtEl>
                                      </p:cBhvr>
                                    </p:animEffect>
                                    <p:set>
                                      <p:cBhvr>
                                        <p:cTn id="64" dur="1" fill="hold">
                                          <p:stCondLst>
                                            <p:cond delay="299"/>
                                          </p:stCondLst>
                                        </p:cTn>
                                        <p:tgtEl>
                                          <p:spTgt spid="276"/>
                                        </p:tgtEl>
                                        <p:attrNameLst>
                                          <p:attrName>style.visibility</p:attrName>
                                        </p:attrNameLst>
                                      </p:cBhvr>
                                      <p:to>
                                        <p:strVal val="hidden"/>
                                      </p:to>
                                    </p:set>
                                  </p:childTnLst>
                                </p:cTn>
                              </p:par>
                              <p:par>
                                <p:cTn id="65" presetID="22" presetClass="exit" presetSubtype="1" fill="hold" nodeType="withEffect">
                                  <p:stCondLst>
                                    <p:cond delay="0"/>
                                  </p:stCondLst>
                                  <p:childTnLst>
                                    <p:animEffect transition="out" filter="wipe(up)">
                                      <p:cBhvr>
                                        <p:cTn id="66" dur="300"/>
                                        <p:tgtEl>
                                          <p:spTgt spid="277"/>
                                        </p:tgtEl>
                                      </p:cBhvr>
                                    </p:animEffect>
                                    <p:set>
                                      <p:cBhvr>
                                        <p:cTn id="67" dur="1" fill="hold">
                                          <p:stCondLst>
                                            <p:cond delay="299"/>
                                          </p:stCondLst>
                                        </p:cTn>
                                        <p:tgtEl>
                                          <p:spTgt spid="277"/>
                                        </p:tgtEl>
                                        <p:attrNameLst>
                                          <p:attrName>style.visibility</p:attrName>
                                        </p:attrNameLst>
                                      </p:cBhvr>
                                      <p:to>
                                        <p:strVal val="hidden"/>
                                      </p:to>
                                    </p:set>
                                  </p:childTnLst>
                                </p:cTn>
                              </p:par>
                              <p:par>
                                <p:cTn id="68" presetID="10" presetClass="entr" presetSubtype="0" fill="hold" nodeType="withEffect">
                                  <p:stCondLst>
                                    <p:cond delay="100"/>
                                  </p:stCondLst>
                                  <p:childTnLst>
                                    <p:set>
                                      <p:cBhvr>
                                        <p:cTn id="69" dur="1" fill="hold">
                                          <p:stCondLst>
                                            <p:cond delay="0"/>
                                          </p:stCondLst>
                                        </p:cTn>
                                        <p:tgtEl>
                                          <p:spTgt spid="295"/>
                                        </p:tgtEl>
                                        <p:attrNameLst>
                                          <p:attrName>style.visibility</p:attrName>
                                        </p:attrNameLst>
                                      </p:cBhvr>
                                      <p:to>
                                        <p:strVal val="visible"/>
                                      </p:to>
                                    </p:set>
                                    <p:animEffect transition="in" filter="fade">
                                      <p:cBhvr>
                                        <p:cTn id="70" dur="750"/>
                                        <p:tgtEl>
                                          <p:spTgt spid="295"/>
                                        </p:tgtEl>
                                      </p:cBhvr>
                                    </p:animEffect>
                                  </p:childTnLst>
                                </p:cTn>
                              </p:par>
                              <p:par>
                                <p:cTn id="71" presetID="22" presetClass="entr" presetSubtype="4" fill="hold" nodeType="withEffect">
                                  <p:stCondLst>
                                    <p:cond delay="500"/>
                                  </p:stCondLst>
                                  <p:childTnLst>
                                    <p:set>
                                      <p:cBhvr>
                                        <p:cTn id="72" dur="1" fill="hold">
                                          <p:stCondLst>
                                            <p:cond delay="0"/>
                                          </p:stCondLst>
                                        </p:cTn>
                                        <p:tgtEl>
                                          <p:spTgt spid="275"/>
                                        </p:tgtEl>
                                        <p:attrNameLst>
                                          <p:attrName>style.visibility</p:attrName>
                                        </p:attrNameLst>
                                      </p:cBhvr>
                                      <p:to>
                                        <p:strVal val="visible"/>
                                      </p:to>
                                    </p:set>
                                    <p:animEffect transition="in" filter="wipe(down)">
                                      <p:cBhvr>
                                        <p:cTn id="73" dur="500"/>
                                        <p:tgtEl>
                                          <p:spTgt spid="275"/>
                                        </p:tgtEl>
                                      </p:cBhvr>
                                    </p:animEffect>
                                  </p:childTnLst>
                                </p:cTn>
                              </p:par>
                              <p:par>
                                <p:cTn id="74" presetID="22" presetClass="entr" presetSubtype="1" fill="hold" nodeType="withEffect">
                                  <p:stCondLst>
                                    <p:cond delay="300"/>
                                  </p:stCondLst>
                                  <p:childTnLst>
                                    <p:set>
                                      <p:cBhvr>
                                        <p:cTn id="75" dur="1" fill="hold">
                                          <p:stCondLst>
                                            <p:cond delay="0"/>
                                          </p:stCondLst>
                                        </p:cTn>
                                        <p:tgtEl>
                                          <p:spTgt spid="278"/>
                                        </p:tgtEl>
                                        <p:attrNameLst>
                                          <p:attrName>style.visibility</p:attrName>
                                        </p:attrNameLst>
                                      </p:cBhvr>
                                      <p:to>
                                        <p:strVal val="visible"/>
                                      </p:to>
                                    </p:set>
                                    <p:animEffect transition="in" filter="wipe(up)">
                                      <p:cBhvr>
                                        <p:cTn id="76" dur="500"/>
                                        <p:tgtEl>
                                          <p:spTgt spid="278"/>
                                        </p:tgtEl>
                                      </p:cBhvr>
                                    </p:animEffect>
                                  </p:childTnLst>
                                </p:cTn>
                              </p:par>
                              <p:par>
                                <p:cTn id="77" presetID="22" presetClass="entr" presetSubtype="1" fill="hold" nodeType="withEffect">
                                  <p:stCondLst>
                                    <p:cond delay="300"/>
                                  </p:stCondLst>
                                  <p:childTnLst>
                                    <p:set>
                                      <p:cBhvr>
                                        <p:cTn id="78" dur="1" fill="hold">
                                          <p:stCondLst>
                                            <p:cond delay="0"/>
                                          </p:stCondLst>
                                        </p:cTn>
                                        <p:tgtEl>
                                          <p:spTgt spid="279"/>
                                        </p:tgtEl>
                                        <p:attrNameLst>
                                          <p:attrName>style.visibility</p:attrName>
                                        </p:attrNameLst>
                                      </p:cBhvr>
                                      <p:to>
                                        <p:strVal val="visible"/>
                                      </p:to>
                                    </p:set>
                                    <p:animEffect transition="in" filter="wipe(up)">
                                      <p:cBhvr>
                                        <p:cTn id="79" dur="500"/>
                                        <p:tgtEl>
                                          <p:spTgt spid="279"/>
                                        </p:tgtEl>
                                      </p:cBhvr>
                                    </p:animEffect>
                                  </p:childTnLst>
                                </p:cTn>
                              </p:par>
                              <p:par>
                                <p:cTn id="80" presetID="22" presetClass="entr" presetSubtype="4" fill="hold" nodeType="withEffect">
                                  <p:stCondLst>
                                    <p:cond delay="500"/>
                                  </p:stCondLst>
                                  <p:childTnLst>
                                    <p:set>
                                      <p:cBhvr>
                                        <p:cTn id="81" dur="1" fill="hold">
                                          <p:stCondLst>
                                            <p:cond delay="0"/>
                                          </p:stCondLst>
                                        </p:cTn>
                                        <p:tgtEl>
                                          <p:spTgt spid="280"/>
                                        </p:tgtEl>
                                        <p:attrNameLst>
                                          <p:attrName>style.visibility</p:attrName>
                                        </p:attrNameLst>
                                      </p:cBhvr>
                                      <p:to>
                                        <p:strVal val="visible"/>
                                      </p:to>
                                    </p:set>
                                    <p:animEffect transition="in" filter="wipe(down)">
                                      <p:cBhvr>
                                        <p:cTn id="82" dur="500"/>
                                        <p:tgtEl>
                                          <p:spTgt spid="280"/>
                                        </p:tgtEl>
                                      </p:cBhvr>
                                    </p:animEffect>
                                  </p:childTnLst>
                                </p:cTn>
                              </p:par>
                              <p:par>
                                <p:cTn id="83" presetID="22" presetClass="entr" presetSubtype="8" fill="hold" nodeType="withEffect">
                                  <p:stCondLst>
                                    <p:cond delay="800"/>
                                  </p:stCondLst>
                                  <p:childTnLst>
                                    <p:set>
                                      <p:cBhvr>
                                        <p:cTn id="84" dur="1" fill="hold">
                                          <p:stCondLst>
                                            <p:cond delay="0"/>
                                          </p:stCondLst>
                                        </p:cTn>
                                        <p:tgtEl>
                                          <p:spTgt spid="281"/>
                                        </p:tgtEl>
                                        <p:attrNameLst>
                                          <p:attrName>style.visibility</p:attrName>
                                        </p:attrNameLst>
                                      </p:cBhvr>
                                      <p:to>
                                        <p:strVal val="visible"/>
                                      </p:to>
                                    </p:set>
                                    <p:animEffect transition="in" filter="wipe(left)">
                                      <p:cBhvr>
                                        <p:cTn id="85" dur="500"/>
                                        <p:tgtEl>
                                          <p:spTgt spid="281"/>
                                        </p:tgtEl>
                                      </p:cBhvr>
                                    </p:animEffect>
                                  </p:childTnLst>
                                </p:cTn>
                              </p:par>
                              <p:par>
                                <p:cTn id="86" presetID="22" presetClass="entr" presetSubtype="1" fill="hold" nodeType="withEffect">
                                  <p:stCondLst>
                                    <p:cond delay="300"/>
                                  </p:stCondLst>
                                  <p:childTnLst>
                                    <p:set>
                                      <p:cBhvr>
                                        <p:cTn id="87" dur="1" fill="hold">
                                          <p:stCondLst>
                                            <p:cond delay="0"/>
                                          </p:stCondLst>
                                        </p:cTn>
                                        <p:tgtEl>
                                          <p:spTgt spid="282"/>
                                        </p:tgtEl>
                                        <p:attrNameLst>
                                          <p:attrName>style.visibility</p:attrName>
                                        </p:attrNameLst>
                                      </p:cBhvr>
                                      <p:to>
                                        <p:strVal val="visible"/>
                                      </p:to>
                                    </p:set>
                                    <p:animEffect transition="in" filter="wipe(up)">
                                      <p:cBhvr>
                                        <p:cTn id="88" dur="500"/>
                                        <p:tgtEl>
                                          <p:spTgt spid="282"/>
                                        </p:tgtEl>
                                      </p:cBhvr>
                                    </p:animEffect>
                                  </p:childTnLst>
                                </p:cTn>
                              </p:par>
                              <p:par>
                                <p:cTn id="89" presetID="22" presetClass="entr" presetSubtype="1" fill="hold" nodeType="withEffect">
                                  <p:stCondLst>
                                    <p:cond delay="300"/>
                                  </p:stCondLst>
                                  <p:childTnLst>
                                    <p:set>
                                      <p:cBhvr>
                                        <p:cTn id="90" dur="1" fill="hold">
                                          <p:stCondLst>
                                            <p:cond delay="0"/>
                                          </p:stCondLst>
                                        </p:cTn>
                                        <p:tgtEl>
                                          <p:spTgt spid="283"/>
                                        </p:tgtEl>
                                        <p:attrNameLst>
                                          <p:attrName>style.visibility</p:attrName>
                                        </p:attrNameLst>
                                      </p:cBhvr>
                                      <p:to>
                                        <p:strVal val="visible"/>
                                      </p:to>
                                    </p:set>
                                    <p:animEffect transition="in" filter="wipe(up)">
                                      <p:cBhvr>
                                        <p:cTn id="91" dur="500"/>
                                        <p:tgtEl>
                                          <p:spTgt spid="283"/>
                                        </p:tgtEl>
                                      </p:cBhvr>
                                    </p:animEffect>
                                  </p:childTnLst>
                                </p:cTn>
                              </p:par>
                              <p:par>
                                <p:cTn id="92" presetID="22" presetClass="entr" presetSubtype="8" fill="hold" nodeType="withEffect">
                                  <p:stCondLst>
                                    <p:cond delay="800"/>
                                  </p:stCondLst>
                                  <p:childTnLst>
                                    <p:set>
                                      <p:cBhvr>
                                        <p:cTn id="93" dur="1" fill="hold">
                                          <p:stCondLst>
                                            <p:cond delay="0"/>
                                          </p:stCondLst>
                                        </p:cTn>
                                        <p:tgtEl>
                                          <p:spTgt spid="284"/>
                                        </p:tgtEl>
                                        <p:attrNameLst>
                                          <p:attrName>style.visibility</p:attrName>
                                        </p:attrNameLst>
                                      </p:cBhvr>
                                      <p:to>
                                        <p:strVal val="visible"/>
                                      </p:to>
                                    </p:set>
                                    <p:animEffect transition="in" filter="wipe(left)">
                                      <p:cBhvr>
                                        <p:cTn id="94" dur="500"/>
                                        <p:tgtEl>
                                          <p:spTgt spid="284"/>
                                        </p:tgtEl>
                                      </p:cBhvr>
                                    </p:animEffect>
                                  </p:childTnLst>
                                </p:cTn>
                              </p:par>
                              <p:par>
                                <p:cTn id="95" presetID="22" presetClass="entr" presetSubtype="8" fill="hold" nodeType="withEffect">
                                  <p:stCondLst>
                                    <p:cond delay="300"/>
                                  </p:stCondLst>
                                  <p:childTnLst>
                                    <p:set>
                                      <p:cBhvr>
                                        <p:cTn id="96" dur="1" fill="hold">
                                          <p:stCondLst>
                                            <p:cond delay="0"/>
                                          </p:stCondLst>
                                        </p:cTn>
                                        <p:tgtEl>
                                          <p:spTgt spid="285"/>
                                        </p:tgtEl>
                                        <p:attrNameLst>
                                          <p:attrName>style.visibility</p:attrName>
                                        </p:attrNameLst>
                                      </p:cBhvr>
                                      <p:to>
                                        <p:strVal val="visible"/>
                                      </p:to>
                                    </p:set>
                                    <p:animEffect transition="in" filter="wipe(left)">
                                      <p:cBhvr>
                                        <p:cTn id="97" dur="500"/>
                                        <p:tgtEl>
                                          <p:spTgt spid="285"/>
                                        </p:tgtEl>
                                      </p:cBhvr>
                                    </p:animEffect>
                                  </p:childTnLst>
                                </p:cTn>
                              </p:par>
                              <p:par>
                                <p:cTn id="98" presetID="22" presetClass="entr" presetSubtype="4" fill="hold" nodeType="withEffect">
                                  <p:stCondLst>
                                    <p:cond delay="1000"/>
                                  </p:stCondLst>
                                  <p:childTnLst>
                                    <p:set>
                                      <p:cBhvr>
                                        <p:cTn id="99" dur="1" fill="hold">
                                          <p:stCondLst>
                                            <p:cond delay="0"/>
                                          </p:stCondLst>
                                        </p:cTn>
                                        <p:tgtEl>
                                          <p:spTgt spid="286"/>
                                        </p:tgtEl>
                                        <p:attrNameLst>
                                          <p:attrName>style.visibility</p:attrName>
                                        </p:attrNameLst>
                                      </p:cBhvr>
                                      <p:to>
                                        <p:strVal val="visible"/>
                                      </p:to>
                                    </p:set>
                                    <p:animEffect transition="in" filter="wipe(down)">
                                      <p:cBhvr>
                                        <p:cTn id="100" dur="500"/>
                                        <p:tgtEl>
                                          <p:spTgt spid="286"/>
                                        </p:tgtEl>
                                      </p:cBhvr>
                                    </p:animEffect>
                                  </p:childTnLst>
                                </p:cTn>
                              </p:par>
                              <p:par>
                                <p:cTn id="101" presetID="22" presetClass="entr" presetSubtype="2" fill="hold" nodeType="withEffect">
                                  <p:stCondLst>
                                    <p:cond delay="600"/>
                                  </p:stCondLst>
                                  <p:childTnLst>
                                    <p:set>
                                      <p:cBhvr>
                                        <p:cTn id="102" dur="1" fill="hold">
                                          <p:stCondLst>
                                            <p:cond delay="0"/>
                                          </p:stCondLst>
                                        </p:cTn>
                                        <p:tgtEl>
                                          <p:spTgt spid="287"/>
                                        </p:tgtEl>
                                        <p:attrNameLst>
                                          <p:attrName>style.visibility</p:attrName>
                                        </p:attrNameLst>
                                      </p:cBhvr>
                                      <p:to>
                                        <p:strVal val="visible"/>
                                      </p:to>
                                    </p:set>
                                    <p:animEffect transition="in" filter="wipe(right)">
                                      <p:cBhvr>
                                        <p:cTn id="103" dur="500"/>
                                        <p:tgtEl>
                                          <p:spTgt spid="287"/>
                                        </p:tgtEl>
                                      </p:cBhvr>
                                    </p:animEffect>
                                  </p:childTnLst>
                                </p:cTn>
                              </p:par>
                              <p:par>
                                <p:cTn id="104" presetID="22" presetClass="entr" presetSubtype="2" fill="hold" nodeType="withEffect">
                                  <p:stCondLst>
                                    <p:cond delay="300"/>
                                  </p:stCondLst>
                                  <p:childTnLst>
                                    <p:set>
                                      <p:cBhvr>
                                        <p:cTn id="105" dur="1" fill="hold">
                                          <p:stCondLst>
                                            <p:cond delay="0"/>
                                          </p:stCondLst>
                                        </p:cTn>
                                        <p:tgtEl>
                                          <p:spTgt spid="288"/>
                                        </p:tgtEl>
                                        <p:attrNameLst>
                                          <p:attrName>style.visibility</p:attrName>
                                        </p:attrNameLst>
                                      </p:cBhvr>
                                      <p:to>
                                        <p:strVal val="visible"/>
                                      </p:to>
                                    </p:set>
                                    <p:animEffect transition="in" filter="wipe(right)">
                                      <p:cBhvr>
                                        <p:cTn id="106" dur="500"/>
                                        <p:tgtEl>
                                          <p:spTgt spid="288"/>
                                        </p:tgtEl>
                                      </p:cBhvr>
                                    </p:animEffect>
                                  </p:childTnLst>
                                </p:cTn>
                              </p:par>
                              <p:par>
                                <p:cTn id="107" presetID="22" presetClass="entr" presetSubtype="1" fill="hold" nodeType="withEffect">
                                  <p:stCondLst>
                                    <p:cond delay="300"/>
                                  </p:stCondLst>
                                  <p:childTnLst>
                                    <p:set>
                                      <p:cBhvr>
                                        <p:cTn id="108" dur="1" fill="hold">
                                          <p:stCondLst>
                                            <p:cond delay="0"/>
                                          </p:stCondLst>
                                        </p:cTn>
                                        <p:tgtEl>
                                          <p:spTgt spid="289"/>
                                        </p:tgtEl>
                                        <p:attrNameLst>
                                          <p:attrName>style.visibility</p:attrName>
                                        </p:attrNameLst>
                                      </p:cBhvr>
                                      <p:to>
                                        <p:strVal val="visible"/>
                                      </p:to>
                                    </p:set>
                                    <p:animEffect transition="in" filter="wipe(up)">
                                      <p:cBhvr>
                                        <p:cTn id="109" dur="500"/>
                                        <p:tgtEl>
                                          <p:spTgt spid="289"/>
                                        </p:tgtEl>
                                      </p:cBhvr>
                                    </p:animEffect>
                                  </p:childTnLst>
                                </p:cTn>
                              </p:par>
                              <p:par>
                                <p:cTn id="110" presetID="22" presetClass="entr" presetSubtype="8" fill="hold" nodeType="withEffect">
                                  <p:stCondLst>
                                    <p:cond delay="300"/>
                                  </p:stCondLst>
                                  <p:childTnLst>
                                    <p:set>
                                      <p:cBhvr>
                                        <p:cTn id="111" dur="1" fill="hold">
                                          <p:stCondLst>
                                            <p:cond delay="0"/>
                                          </p:stCondLst>
                                        </p:cTn>
                                        <p:tgtEl>
                                          <p:spTgt spid="290"/>
                                        </p:tgtEl>
                                        <p:attrNameLst>
                                          <p:attrName>style.visibility</p:attrName>
                                        </p:attrNameLst>
                                      </p:cBhvr>
                                      <p:to>
                                        <p:strVal val="visible"/>
                                      </p:to>
                                    </p:set>
                                    <p:animEffect transition="in" filter="wipe(left)">
                                      <p:cBhvr>
                                        <p:cTn id="112" dur="500"/>
                                        <p:tgtEl>
                                          <p:spTgt spid="290"/>
                                        </p:tgtEl>
                                      </p:cBhvr>
                                    </p:animEffect>
                                  </p:childTnLst>
                                </p:cTn>
                              </p:par>
                              <p:par>
                                <p:cTn id="113" presetID="22" presetClass="entr" presetSubtype="8" fill="hold" nodeType="withEffect">
                                  <p:stCondLst>
                                    <p:cond delay="1200"/>
                                  </p:stCondLst>
                                  <p:childTnLst>
                                    <p:set>
                                      <p:cBhvr>
                                        <p:cTn id="114" dur="1" fill="hold">
                                          <p:stCondLst>
                                            <p:cond delay="0"/>
                                          </p:stCondLst>
                                        </p:cTn>
                                        <p:tgtEl>
                                          <p:spTgt spid="291"/>
                                        </p:tgtEl>
                                        <p:attrNameLst>
                                          <p:attrName>style.visibility</p:attrName>
                                        </p:attrNameLst>
                                      </p:cBhvr>
                                      <p:to>
                                        <p:strVal val="visible"/>
                                      </p:to>
                                    </p:set>
                                    <p:animEffect transition="in" filter="wipe(left)">
                                      <p:cBhvr>
                                        <p:cTn id="115" dur="500"/>
                                        <p:tgtEl>
                                          <p:spTgt spid="291"/>
                                        </p:tgtEl>
                                      </p:cBhvr>
                                    </p:animEffect>
                                  </p:childTnLst>
                                </p:cTn>
                              </p:par>
                              <p:par>
                                <p:cTn id="116" presetID="22" presetClass="entr" presetSubtype="4" fill="hold" nodeType="withEffect">
                                  <p:stCondLst>
                                    <p:cond delay="300"/>
                                  </p:stCondLst>
                                  <p:childTnLst>
                                    <p:set>
                                      <p:cBhvr>
                                        <p:cTn id="117" dur="1" fill="hold">
                                          <p:stCondLst>
                                            <p:cond delay="0"/>
                                          </p:stCondLst>
                                        </p:cTn>
                                        <p:tgtEl>
                                          <p:spTgt spid="292"/>
                                        </p:tgtEl>
                                        <p:attrNameLst>
                                          <p:attrName>style.visibility</p:attrName>
                                        </p:attrNameLst>
                                      </p:cBhvr>
                                      <p:to>
                                        <p:strVal val="visible"/>
                                      </p:to>
                                    </p:set>
                                    <p:animEffect transition="in" filter="wipe(down)">
                                      <p:cBhvr>
                                        <p:cTn id="118" dur="500"/>
                                        <p:tgtEl>
                                          <p:spTgt spid="292"/>
                                        </p:tgtEl>
                                      </p:cBhvr>
                                    </p:animEffect>
                                  </p:childTnLst>
                                </p:cTn>
                              </p:par>
                              <p:par>
                                <p:cTn id="119" presetID="22" presetClass="entr" presetSubtype="2" fill="hold" nodeType="withEffect">
                                  <p:stCondLst>
                                    <p:cond delay="1000"/>
                                  </p:stCondLst>
                                  <p:childTnLst>
                                    <p:set>
                                      <p:cBhvr>
                                        <p:cTn id="120" dur="1" fill="hold">
                                          <p:stCondLst>
                                            <p:cond delay="0"/>
                                          </p:stCondLst>
                                        </p:cTn>
                                        <p:tgtEl>
                                          <p:spTgt spid="293"/>
                                        </p:tgtEl>
                                        <p:attrNameLst>
                                          <p:attrName>style.visibility</p:attrName>
                                        </p:attrNameLst>
                                      </p:cBhvr>
                                      <p:to>
                                        <p:strVal val="visible"/>
                                      </p:to>
                                    </p:set>
                                    <p:animEffect transition="in" filter="wipe(right)">
                                      <p:cBhvr>
                                        <p:cTn id="121" dur="500"/>
                                        <p:tgtEl>
                                          <p:spTgt spid="293"/>
                                        </p:tgtEl>
                                      </p:cBhvr>
                                    </p:animEffect>
                                  </p:childTnLst>
                                </p:cTn>
                              </p:par>
                              <p:par>
                                <p:cTn id="122" presetID="22" presetClass="entr" presetSubtype="2" fill="hold" nodeType="withEffect">
                                  <p:stCondLst>
                                    <p:cond delay="300"/>
                                  </p:stCondLst>
                                  <p:childTnLst>
                                    <p:set>
                                      <p:cBhvr>
                                        <p:cTn id="123" dur="1" fill="hold">
                                          <p:stCondLst>
                                            <p:cond delay="0"/>
                                          </p:stCondLst>
                                        </p:cTn>
                                        <p:tgtEl>
                                          <p:spTgt spid="294"/>
                                        </p:tgtEl>
                                        <p:attrNameLst>
                                          <p:attrName>style.visibility</p:attrName>
                                        </p:attrNameLst>
                                      </p:cBhvr>
                                      <p:to>
                                        <p:strVal val="visible"/>
                                      </p:to>
                                    </p:set>
                                    <p:animEffect transition="in" filter="wipe(right)">
                                      <p:cBhvr>
                                        <p:cTn id="124" dur="500"/>
                                        <p:tgtEl>
                                          <p:spTgt spid="294"/>
                                        </p:tgtEl>
                                      </p:cBhvr>
                                    </p:animEffect>
                                  </p:childTnLst>
                                </p:cTn>
                              </p:par>
                              <p:par>
                                <p:cTn id="125" presetID="22" presetClass="entr" presetSubtype="4" fill="hold" nodeType="withEffect">
                                  <p:stCondLst>
                                    <p:cond delay="800"/>
                                  </p:stCondLst>
                                  <p:childTnLst>
                                    <p:set>
                                      <p:cBhvr>
                                        <p:cTn id="126" dur="1" fill="hold">
                                          <p:stCondLst>
                                            <p:cond delay="0"/>
                                          </p:stCondLst>
                                        </p:cTn>
                                        <p:tgtEl>
                                          <p:spTgt spid="298"/>
                                        </p:tgtEl>
                                        <p:attrNameLst>
                                          <p:attrName>style.visibility</p:attrName>
                                        </p:attrNameLst>
                                      </p:cBhvr>
                                      <p:to>
                                        <p:strVal val="visible"/>
                                      </p:to>
                                    </p:set>
                                    <p:animEffect transition="in" filter="wipe(down)">
                                      <p:cBhvr>
                                        <p:cTn id="127" dur="500"/>
                                        <p:tgtEl>
                                          <p:spTgt spid="298"/>
                                        </p:tgtEl>
                                      </p:cBhvr>
                                    </p:animEffect>
                                  </p:childTnLst>
                                </p:cTn>
                              </p:par>
                              <p:par>
                                <p:cTn id="128" presetID="2" presetClass="entr" presetSubtype="1" decel="100000" fill="hold" grpId="0" nodeType="withEffect">
                                  <p:stCondLst>
                                    <p:cond delay="0"/>
                                  </p:stCondLst>
                                  <p:childTnLst>
                                    <p:set>
                                      <p:cBhvr>
                                        <p:cTn id="129" dur="1" fill="hold">
                                          <p:stCondLst>
                                            <p:cond delay="0"/>
                                          </p:stCondLst>
                                        </p:cTn>
                                        <p:tgtEl>
                                          <p:spTgt spid="535"/>
                                        </p:tgtEl>
                                        <p:attrNameLst>
                                          <p:attrName>style.visibility</p:attrName>
                                        </p:attrNameLst>
                                      </p:cBhvr>
                                      <p:to>
                                        <p:strVal val="visible"/>
                                      </p:to>
                                    </p:set>
                                    <p:anim calcmode="lin" valueType="num">
                                      <p:cBhvr additive="base">
                                        <p:cTn id="130" dur="700" fill="hold"/>
                                        <p:tgtEl>
                                          <p:spTgt spid="535"/>
                                        </p:tgtEl>
                                        <p:attrNameLst>
                                          <p:attrName>ppt_x</p:attrName>
                                        </p:attrNameLst>
                                      </p:cBhvr>
                                      <p:tavLst>
                                        <p:tav tm="0">
                                          <p:val>
                                            <p:strVal val="#ppt_x"/>
                                          </p:val>
                                        </p:tav>
                                        <p:tav tm="100000">
                                          <p:val>
                                            <p:strVal val="#ppt_x"/>
                                          </p:val>
                                        </p:tav>
                                      </p:tavLst>
                                    </p:anim>
                                    <p:anim calcmode="lin" valueType="num">
                                      <p:cBhvr additive="base">
                                        <p:cTn id="131" dur="700" fill="hold"/>
                                        <p:tgtEl>
                                          <p:spTgt spid="5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Azure Event Grid</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Broad coverage within Azure and beyond</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Fully-managed </a:t>
            </a:r>
            <a:br>
              <a:rPr lang="en-US" sz="2157" kern="0">
                <a:gradFill>
                  <a:gsLst>
                    <a:gs pos="13483">
                      <a:srgbClr val="353535"/>
                    </a:gs>
                    <a:gs pos="62000">
                      <a:srgbClr val="353535"/>
                    </a:gs>
                  </a:gsLst>
                  <a:lin ang="5400000" scaled="0"/>
                </a:gradFill>
                <a:latin typeface="Segoe UI Semilight"/>
                <a:cs typeface="Segoe UI"/>
              </a:rPr>
            </a:br>
            <a:r>
              <a:rPr lang="en-US" sz="2157" kern="0">
                <a:gradFill>
                  <a:gsLst>
                    <a:gs pos="13483">
                      <a:srgbClr val="353535"/>
                    </a:gs>
                    <a:gs pos="62000">
                      <a:srgbClr val="353535"/>
                    </a:gs>
                  </a:gsLst>
                  <a:lin ang="5400000" scaled="0"/>
                </a:gradFill>
                <a:latin typeface="Segoe UI Semilight"/>
                <a:cs typeface="Segoe UI"/>
              </a:rPr>
              <a:t>event routing</a:t>
            </a:r>
          </a:p>
        </p:txBody>
      </p:sp>
      <p:sp>
        <p:nvSpPr>
          <p:cNvPr id="7" name="TextBox 6"/>
          <p:cNvSpPr txBox="1"/>
          <p:nvPr/>
        </p:nvSpPr>
        <p:spPr>
          <a:xfrm>
            <a:off x="4482436" y="3787566"/>
            <a:ext cx="3227129" cy="892801"/>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Near real-time event delivery at scale</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spcBef>
                <a:spcPts val="0"/>
              </a:spcBef>
              <a:defRPr/>
            </a:pPr>
            <a:r>
              <a:rPr lang="en-US" sz="4313" spc="-98">
                <a:gradFill>
                  <a:gsLst>
                    <a:gs pos="92135">
                      <a:srgbClr val="0078D7"/>
                    </a:gs>
                    <a:gs pos="84831">
                      <a:srgbClr val="0078D7"/>
                    </a:gs>
                  </a:gsLst>
                  <a:lin ang="5400000" scaled="0"/>
                </a:gradFill>
                <a:latin typeface="Segoe UI Light"/>
              </a:rPr>
              <a:t>Backbone of event-driven computing</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86B878D3-FE1E-48F4-B2D9-F5E7886BE035}"/>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 name="Intelligence">
              <a:extLst>
                <a:ext uri="{FF2B5EF4-FFF2-40B4-BE49-F238E27FC236}">
                  <a16:creationId xmlns:a16="http://schemas.microsoft.com/office/drawing/2014/main" id="{48E5D2D7-C993-4321-A07E-59370D9A7C3B}"/>
                </a:ext>
              </a:extLst>
            </p:cNvPr>
            <p:cNvSpPr>
              <a:spLocks noChangeAspect="1" noEditPoints="1"/>
            </p:cNvSpPr>
            <p:nvPr/>
          </p:nvSpPr>
          <p:spPr bwMode="auto">
            <a:xfrm>
              <a:off x="9820109" y="2395959"/>
              <a:ext cx="769686" cy="739602"/>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4" name="Group 3">
            <a:extLst>
              <a:ext uri="{FF2B5EF4-FFF2-40B4-BE49-F238E27FC236}">
                <a16:creationId xmlns:a16="http://schemas.microsoft.com/office/drawing/2014/main" id="{37580E91-D4E6-49B7-AB71-2A351E0C18DC}"/>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strategy">
              <a:extLst>
                <a:ext uri="{FF2B5EF4-FFF2-40B4-BE49-F238E27FC236}">
                  <a16:creationId xmlns:a16="http://schemas.microsoft.com/office/drawing/2014/main" id="{FA07B47D-E702-445A-A6BF-A7FC9221C1BA}"/>
                </a:ext>
              </a:extLst>
            </p:cNvPr>
            <p:cNvSpPr>
              <a:spLocks noChangeAspect="1" noEditPoints="1"/>
            </p:cNvSpPr>
            <p:nvPr/>
          </p:nvSpPr>
          <p:spPr bwMode="auto">
            <a:xfrm>
              <a:off x="1971188" y="2388065"/>
              <a:ext cx="566970" cy="755390"/>
            </a:xfrm>
            <a:custGeom>
              <a:avLst/>
              <a:gdLst>
                <a:gd name="T0" fmla="*/ 208 w 240"/>
                <a:gd name="T1" fmla="*/ 83 h 322"/>
                <a:gd name="T2" fmla="*/ 207 w 240"/>
                <a:gd name="T3" fmla="*/ 128 h 322"/>
                <a:gd name="T4" fmla="*/ 166 w 240"/>
                <a:gd name="T5" fmla="*/ 178 h 322"/>
                <a:gd name="T6" fmla="*/ 83 w 240"/>
                <a:gd name="T7" fmla="*/ 178 h 322"/>
                <a:gd name="T8" fmla="*/ 43 w 240"/>
                <a:gd name="T9" fmla="*/ 191 h 322"/>
                <a:gd name="T10" fmla="*/ 25 w 240"/>
                <a:gd name="T11" fmla="*/ 230 h 322"/>
                <a:gd name="T12" fmla="*/ 25 w 240"/>
                <a:gd name="T13" fmla="*/ 239 h 322"/>
                <a:gd name="T14" fmla="*/ 239 w 240"/>
                <a:gd name="T15" fmla="*/ 114 h 322"/>
                <a:gd name="T16" fmla="*/ 208 w 240"/>
                <a:gd name="T17" fmla="*/ 83 h 322"/>
                <a:gd name="T18" fmla="*/ 177 w 240"/>
                <a:gd name="T19" fmla="*/ 114 h 322"/>
                <a:gd name="T20" fmla="*/ 0 w 240"/>
                <a:gd name="T21" fmla="*/ 296 h 322"/>
                <a:gd name="T22" fmla="*/ 26 w 240"/>
                <a:gd name="T23" fmla="*/ 322 h 322"/>
                <a:gd name="T24" fmla="*/ 52 w 240"/>
                <a:gd name="T25" fmla="*/ 296 h 322"/>
                <a:gd name="T26" fmla="*/ 26 w 240"/>
                <a:gd name="T27" fmla="*/ 270 h 322"/>
                <a:gd name="T28" fmla="*/ 0 w 240"/>
                <a:gd name="T29" fmla="*/ 296 h 322"/>
                <a:gd name="T30" fmla="*/ 187 w 240"/>
                <a:gd name="T31" fmla="*/ 26 h 322"/>
                <a:gd name="T32" fmla="*/ 213 w 240"/>
                <a:gd name="T33" fmla="*/ 52 h 322"/>
                <a:gd name="T34" fmla="*/ 239 w 240"/>
                <a:gd name="T35" fmla="*/ 26 h 322"/>
                <a:gd name="T36" fmla="*/ 213 w 240"/>
                <a:gd name="T37" fmla="*/ 0 h 322"/>
                <a:gd name="T38" fmla="*/ 187 w 240"/>
                <a:gd name="T39" fmla="*/ 26 h 322"/>
                <a:gd name="T40" fmla="*/ 67 w 240"/>
                <a:gd name="T41" fmla="*/ 96 h 322"/>
                <a:gd name="T42" fmla="*/ 119 w 240"/>
                <a:gd name="T43" fmla="*/ 148 h 322"/>
                <a:gd name="T44" fmla="*/ 119 w 240"/>
                <a:gd name="T45" fmla="*/ 96 h 322"/>
                <a:gd name="T46" fmla="*/ 67 w 240"/>
                <a:gd name="T47" fmla="*/ 148 h 322"/>
                <a:gd name="T48" fmla="*/ 189 w 240"/>
                <a:gd name="T49" fmla="*/ 203 h 322"/>
                <a:gd name="T50" fmla="*/ 240 w 240"/>
                <a:gd name="T51" fmla="*/ 255 h 322"/>
                <a:gd name="T52" fmla="*/ 240 w 240"/>
                <a:gd name="T53" fmla="*/ 203 h 322"/>
                <a:gd name="T54" fmla="*/ 189 w 240"/>
                <a:gd name="T55" fmla="*/ 255 h 322"/>
                <a:gd name="T56" fmla="*/ 93 w 240"/>
                <a:gd name="T57" fmla="*/ 227 h 322"/>
                <a:gd name="T58" fmla="*/ 145 w 240"/>
                <a:gd name="T59" fmla="*/ 279 h 322"/>
                <a:gd name="T60" fmla="*/ 145 w 240"/>
                <a:gd name="T61" fmla="*/ 227 h 322"/>
                <a:gd name="T62" fmla="*/ 93 w 240"/>
                <a:gd name="T63" fmla="*/ 2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322">
                  <a:moveTo>
                    <a:pt x="208" y="83"/>
                  </a:moveTo>
                  <a:cubicBezTo>
                    <a:pt x="208" y="83"/>
                    <a:pt x="208" y="103"/>
                    <a:pt x="207" y="128"/>
                  </a:cubicBezTo>
                  <a:cubicBezTo>
                    <a:pt x="206" y="177"/>
                    <a:pt x="166" y="178"/>
                    <a:pt x="166" y="178"/>
                  </a:cubicBezTo>
                  <a:cubicBezTo>
                    <a:pt x="83" y="178"/>
                    <a:pt x="83" y="178"/>
                    <a:pt x="83" y="178"/>
                  </a:cubicBezTo>
                  <a:cubicBezTo>
                    <a:pt x="83" y="178"/>
                    <a:pt x="58" y="178"/>
                    <a:pt x="43" y="191"/>
                  </a:cubicBezTo>
                  <a:cubicBezTo>
                    <a:pt x="28" y="203"/>
                    <a:pt x="25" y="220"/>
                    <a:pt x="25" y="230"/>
                  </a:cubicBezTo>
                  <a:cubicBezTo>
                    <a:pt x="25" y="239"/>
                    <a:pt x="25" y="239"/>
                    <a:pt x="25" y="239"/>
                  </a:cubicBezTo>
                  <a:moveTo>
                    <a:pt x="239" y="114"/>
                  </a:moveTo>
                  <a:cubicBezTo>
                    <a:pt x="208" y="83"/>
                    <a:pt x="208" y="83"/>
                    <a:pt x="208" y="83"/>
                  </a:cubicBezTo>
                  <a:cubicBezTo>
                    <a:pt x="177" y="114"/>
                    <a:pt x="177" y="114"/>
                    <a:pt x="177" y="114"/>
                  </a:cubicBezTo>
                  <a:moveTo>
                    <a:pt x="0" y="296"/>
                  </a:moveTo>
                  <a:cubicBezTo>
                    <a:pt x="0" y="310"/>
                    <a:pt x="12" y="322"/>
                    <a:pt x="26" y="322"/>
                  </a:cubicBezTo>
                  <a:cubicBezTo>
                    <a:pt x="40" y="322"/>
                    <a:pt x="52" y="310"/>
                    <a:pt x="52" y="296"/>
                  </a:cubicBezTo>
                  <a:cubicBezTo>
                    <a:pt x="52" y="282"/>
                    <a:pt x="40" y="270"/>
                    <a:pt x="26" y="270"/>
                  </a:cubicBezTo>
                  <a:cubicBezTo>
                    <a:pt x="12" y="270"/>
                    <a:pt x="0" y="282"/>
                    <a:pt x="0" y="296"/>
                  </a:cubicBezTo>
                  <a:close/>
                  <a:moveTo>
                    <a:pt x="187" y="26"/>
                  </a:moveTo>
                  <a:cubicBezTo>
                    <a:pt x="187" y="40"/>
                    <a:pt x="199" y="52"/>
                    <a:pt x="213" y="52"/>
                  </a:cubicBezTo>
                  <a:cubicBezTo>
                    <a:pt x="227" y="52"/>
                    <a:pt x="239" y="40"/>
                    <a:pt x="239" y="26"/>
                  </a:cubicBezTo>
                  <a:cubicBezTo>
                    <a:pt x="239" y="12"/>
                    <a:pt x="227" y="0"/>
                    <a:pt x="213" y="0"/>
                  </a:cubicBezTo>
                  <a:cubicBezTo>
                    <a:pt x="199" y="0"/>
                    <a:pt x="187" y="12"/>
                    <a:pt x="187" y="26"/>
                  </a:cubicBezTo>
                  <a:close/>
                  <a:moveTo>
                    <a:pt x="67" y="96"/>
                  </a:moveTo>
                  <a:cubicBezTo>
                    <a:pt x="119" y="148"/>
                    <a:pt x="119" y="148"/>
                    <a:pt x="119" y="148"/>
                  </a:cubicBezTo>
                  <a:moveTo>
                    <a:pt x="119" y="96"/>
                  </a:moveTo>
                  <a:cubicBezTo>
                    <a:pt x="67" y="148"/>
                    <a:pt x="67" y="148"/>
                    <a:pt x="67" y="148"/>
                  </a:cubicBezTo>
                  <a:moveTo>
                    <a:pt x="189" y="203"/>
                  </a:moveTo>
                  <a:cubicBezTo>
                    <a:pt x="240" y="255"/>
                    <a:pt x="240" y="255"/>
                    <a:pt x="240" y="255"/>
                  </a:cubicBezTo>
                  <a:moveTo>
                    <a:pt x="240" y="203"/>
                  </a:moveTo>
                  <a:cubicBezTo>
                    <a:pt x="189" y="255"/>
                    <a:pt x="189" y="255"/>
                    <a:pt x="189" y="255"/>
                  </a:cubicBezTo>
                  <a:moveTo>
                    <a:pt x="93" y="227"/>
                  </a:moveTo>
                  <a:cubicBezTo>
                    <a:pt x="145" y="279"/>
                    <a:pt x="145" y="279"/>
                    <a:pt x="145" y="279"/>
                  </a:cubicBezTo>
                  <a:moveTo>
                    <a:pt x="145" y="227"/>
                  </a:moveTo>
                  <a:cubicBezTo>
                    <a:pt x="93" y="279"/>
                    <a:pt x="93" y="279"/>
                    <a:pt x="93" y="279"/>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5" name="Group 4">
            <a:extLst>
              <a:ext uri="{FF2B5EF4-FFF2-40B4-BE49-F238E27FC236}">
                <a16:creationId xmlns:a16="http://schemas.microsoft.com/office/drawing/2014/main" id="{993E74CE-CB9A-40BA-B06B-A69D911EF67B}"/>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5" name="send">
              <a:extLst>
                <a:ext uri="{FF2B5EF4-FFF2-40B4-BE49-F238E27FC236}">
                  <a16:creationId xmlns:a16="http://schemas.microsoft.com/office/drawing/2014/main" id="{B4EF0F81-B67A-4E7C-83E8-A671C7ACFD38}"/>
                </a:ext>
              </a:extLst>
            </p:cNvPr>
            <p:cNvSpPr>
              <a:spLocks noChangeAspect="1" noEditPoints="1"/>
            </p:cNvSpPr>
            <p:nvPr/>
          </p:nvSpPr>
          <p:spPr bwMode="auto">
            <a:xfrm rot="20700000">
              <a:off x="5858128" y="2480969"/>
              <a:ext cx="801858" cy="536927"/>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spTree>
    <p:extLst>
      <p:ext uri="{BB962C8B-B14F-4D97-AF65-F5344CB8AC3E}">
        <p14:creationId xmlns:p14="http://schemas.microsoft.com/office/powerpoint/2010/main" val="3763325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4"/>
                                        </p:tgtEl>
                                        <p:attrNameLst>
                                          <p:attrName>ppt_x</p:attrName>
                                          <p:attrName>ppt_y</p:attrName>
                                        </p:attrNameLst>
                                      </p:cBhvr>
                                      <p:rCtr x="0" y="1852"/>
                                    </p:animMotion>
                                  </p:childTnLst>
                                </p:cTn>
                              </p:par>
                              <p:par>
                                <p:cTn id="10" presetID="10" presetClass="entr" presetSubtype="0" fill="hold" grpId="0" nodeType="withEffect">
                                  <p:stCondLst>
                                    <p:cond delay="1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64" presetClass="path" presetSubtype="0" decel="100000" fill="hold" grpId="1" nodeType="withEffect">
                                  <p:stCondLst>
                                    <p:cond delay="100"/>
                                  </p:stCondLst>
                                  <p:childTnLst>
                                    <p:animMotion origin="layout" path="M -1.16926E-6 9.07853E-9 L -1.16926E-6 -0.04539 " pathEditMode="relative" rAng="0" ptsTypes="AA">
                                      <p:cBhvr>
                                        <p:cTn id="14" dur="600" spd="-100000" fill="hold"/>
                                        <p:tgtEl>
                                          <p:spTgt spid="10"/>
                                        </p:tgtEl>
                                        <p:attrNameLst>
                                          <p:attrName>ppt_x</p:attrName>
                                          <p:attrName>ppt_y</p:attrName>
                                        </p:attrNameLst>
                                      </p:cBhvr>
                                      <p:rCtr x="0" y="-2270"/>
                                    </p:animMotion>
                                  </p:childTnLst>
                                </p:cTn>
                              </p:par>
                              <p:par>
                                <p:cTn id="15" presetID="10" presetClass="entr" presetSubtype="0" fill="hold" nodeType="withEffect">
                                  <p:stCondLst>
                                    <p:cond delay="1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42" presetClass="path" presetSubtype="0" decel="100000" fill="hold" nodeType="withEffect">
                                  <p:stCondLst>
                                    <p:cond delay="100"/>
                                  </p:stCondLst>
                                  <p:childTnLst>
                                    <p:animMotion origin="layout" path="M -3.125E-6 4.44444E-6 L -3.125E-6 0.03703 " pathEditMode="relative" rAng="0" ptsTypes="AA">
                                      <p:cBhvr>
                                        <p:cTn id="19" dur="600" spd="-100000" fill="hold"/>
                                        <p:tgtEl>
                                          <p:spTgt spid="5"/>
                                        </p:tgtEl>
                                        <p:attrNameLst>
                                          <p:attrName>ppt_x</p:attrName>
                                          <p:attrName>ppt_y</p:attrName>
                                        </p:attrNameLst>
                                      </p:cBhvr>
                                      <p:rCtr x="0" y="1852"/>
                                    </p:animMotion>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64" presetClass="path" presetSubtype="0" decel="100000" fill="hold" grpId="1" nodeType="withEffect">
                                  <p:stCondLst>
                                    <p:cond delay="200"/>
                                  </p:stCondLst>
                                  <p:childTnLst>
                                    <p:animMotion origin="layout" path="M 0 9.07853E-9 L 0 -0.04539 " pathEditMode="relative" rAng="0" ptsTypes="AA">
                                      <p:cBhvr>
                                        <p:cTn id="24" dur="600" spd="-100000" fill="hold"/>
                                        <p:tgtEl>
                                          <p:spTgt spid="7"/>
                                        </p:tgtEl>
                                        <p:attrNameLst>
                                          <p:attrName>ppt_x</p:attrName>
                                          <p:attrName>ppt_y</p:attrName>
                                        </p:attrNameLst>
                                      </p:cBhvr>
                                      <p:rCtr x="0" y="-2270"/>
                                    </p:animMotion>
                                  </p:childTnLst>
                                </p:cTn>
                              </p:par>
                              <p:par>
                                <p:cTn id="25" presetID="10"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42" presetClass="path" presetSubtype="0" decel="100000" fill="hold" nodeType="withEffect">
                                  <p:stCondLst>
                                    <p:cond delay="200"/>
                                  </p:stCondLst>
                                  <p:childTnLst>
                                    <p:animMotion origin="layout" path="M -3.125E-6 4.44444E-6 L -3.125E-6 0.03703 " pathEditMode="relative" rAng="0" ptsTypes="AA">
                                      <p:cBhvr>
                                        <p:cTn id="29" dur="600" spd="-100000" fill="hold"/>
                                        <p:tgtEl>
                                          <p:spTgt spid="6"/>
                                        </p:tgtEl>
                                        <p:attrNameLst>
                                          <p:attrName>ppt_x</p:attrName>
                                          <p:attrName>ppt_y</p:attrName>
                                        </p:attrNameLst>
                                      </p:cBhvr>
                                      <p:rCtr x="0" y="1852"/>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C9AD-003A-4A65-BEF0-F3F847567861}"/>
              </a:ext>
            </a:extLst>
          </p:cNvPr>
          <p:cNvSpPr>
            <a:spLocks noGrp="1"/>
          </p:cNvSpPr>
          <p:nvPr>
            <p:ph type="title"/>
          </p:nvPr>
        </p:nvSpPr>
        <p:spPr/>
        <p:txBody>
          <a:bodyPr/>
          <a:lstStyle/>
          <a:p>
            <a:pPr>
              <a:spcBef>
                <a:spcPts val="0"/>
              </a:spcBef>
              <a:defRPr/>
            </a:pPr>
            <a:r>
              <a:rPr lang="en-US"/>
              <a:t>Benefits</a:t>
            </a:r>
          </a:p>
        </p:txBody>
      </p:sp>
      <p:sp>
        <p:nvSpPr>
          <p:cNvPr id="13" name="TextBox 12"/>
          <p:cNvSpPr txBox="1"/>
          <p:nvPr/>
        </p:nvSpPr>
        <p:spPr>
          <a:xfrm>
            <a:off x="8368084" y="3787566"/>
            <a:ext cx="3227129" cy="892801"/>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157" kern="0">
                <a:gradFill>
                  <a:gsLst>
                    <a:gs pos="13483">
                      <a:srgbClr val="353535"/>
                    </a:gs>
                    <a:gs pos="62000">
                      <a:srgbClr val="353535"/>
                    </a:gs>
                  </a:gsLst>
                  <a:lin ang="5400000" scaled="0"/>
                </a:gradFill>
                <a:latin typeface="Segoe UI Semilight"/>
                <a:cs typeface="Segoe UI"/>
              </a:rPr>
              <a:t>Unlock new scenarios </a:t>
            </a:r>
            <a:br>
              <a:rPr lang="en-US" sz="2157" kern="0">
                <a:gradFill>
                  <a:gsLst>
                    <a:gs pos="13483">
                      <a:srgbClr val="353535"/>
                    </a:gs>
                    <a:gs pos="62000">
                      <a:srgbClr val="353535"/>
                    </a:gs>
                  </a:gsLst>
                  <a:lin ang="5400000" scaled="0"/>
                </a:gradFill>
                <a:latin typeface="Segoe UI Semilight"/>
                <a:cs typeface="Segoe UI"/>
              </a:rPr>
            </a:br>
            <a:r>
              <a:rPr lang="en-US" sz="2157" kern="0">
                <a:gradFill>
                  <a:gsLst>
                    <a:gs pos="13483">
                      <a:srgbClr val="353535"/>
                    </a:gs>
                    <a:gs pos="62000">
                      <a:srgbClr val="353535"/>
                    </a:gs>
                  </a:gsLst>
                  <a:lin ang="5400000" scaled="0"/>
                </a:gradFill>
                <a:latin typeface="Segoe UI Semilight"/>
                <a:cs typeface="Segoe UI"/>
              </a:rPr>
              <a:t>for your apps</a:t>
            </a:r>
          </a:p>
        </p:txBody>
      </p:sp>
      <p:sp>
        <p:nvSpPr>
          <p:cNvPr id="10" name="TextBox 9"/>
          <p:cNvSpPr txBox="1"/>
          <p:nvPr/>
        </p:nvSpPr>
        <p:spPr>
          <a:xfrm>
            <a:off x="596787" y="3787566"/>
            <a:ext cx="3227129" cy="892801"/>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157" kern="0">
                <a:gradFill>
                  <a:gsLst>
                    <a:gs pos="13483">
                      <a:srgbClr val="353535"/>
                    </a:gs>
                    <a:gs pos="62000">
                      <a:srgbClr val="353535"/>
                    </a:gs>
                  </a:gsLst>
                  <a:lin ang="5400000" scaled="0"/>
                </a:gradFill>
                <a:latin typeface="Segoe UI Semilight"/>
                <a:cs typeface="Segoe UI"/>
              </a:rPr>
              <a:t>Focus on innovation </a:t>
            </a:r>
            <a:br>
              <a:rPr lang="en-US" sz="2157" kern="0">
                <a:gradFill>
                  <a:gsLst>
                    <a:gs pos="13483">
                      <a:srgbClr val="353535"/>
                    </a:gs>
                    <a:gs pos="62000">
                      <a:srgbClr val="353535"/>
                    </a:gs>
                  </a:gsLst>
                  <a:lin ang="5400000" scaled="0"/>
                </a:gradFill>
                <a:latin typeface="Segoe UI Semilight"/>
                <a:cs typeface="Segoe UI"/>
              </a:rPr>
            </a:br>
            <a:r>
              <a:rPr lang="en-US" sz="2157" kern="0">
                <a:gradFill>
                  <a:gsLst>
                    <a:gs pos="13483">
                      <a:srgbClr val="353535"/>
                    </a:gs>
                    <a:gs pos="62000">
                      <a:srgbClr val="353535"/>
                    </a:gs>
                  </a:gsLst>
                  <a:lin ang="5400000" scaled="0"/>
                </a:gradFill>
                <a:latin typeface="Segoe UI Semilight"/>
                <a:cs typeface="Segoe UI"/>
              </a:rPr>
              <a:t>and pay per event</a:t>
            </a:r>
          </a:p>
        </p:txBody>
      </p:sp>
      <p:sp>
        <p:nvSpPr>
          <p:cNvPr id="7" name="TextBox 6"/>
          <p:cNvSpPr txBox="1"/>
          <p:nvPr/>
        </p:nvSpPr>
        <p:spPr>
          <a:xfrm>
            <a:off x="4213529" y="3787566"/>
            <a:ext cx="3764943" cy="892801"/>
          </a:xfrm>
          <a:prstGeom prst="rect">
            <a:avLst/>
          </a:prstGeom>
          <a:noFill/>
        </p:spPr>
        <p:txBody>
          <a:bodyPr wrap="square" lIns="91414" tIns="146263" rIns="182828" bIns="146263" rtlCol="0">
            <a:spAutoFit/>
          </a:bodyPr>
          <a:lstStyle/>
          <a:p>
            <a:pPr algn="ctr" defTabSz="1218701">
              <a:lnSpc>
                <a:spcPct val="90000"/>
              </a:lnSpc>
              <a:spcAft>
                <a:spcPts val="1200"/>
              </a:spcAft>
              <a:defRPr/>
            </a:pPr>
            <a:r>
              <a:rPr lang="en-US" sz="2157" kern="0">
                <a:gradFill>
                  <a:gsLst>
                    <a:gs pos="13483">
                      <a:srgbClr val="353535"/>
                    </a:gs>
                    <a:gs pos="62000">
                      <a:srgbClr val="353535"/>
                    </a:gs>
                  </a:gsLst>
                  <a:lin ang="5400000" scaled="0"/>
                </a:gradFill>
                <a:latin typeface="Segoe UI Semilight"/>
                <a:cs typeface="Segoe UI"/>
              </a:rPr>
              <a:t>Ensure reliability and performance for your apps</a:t>
            </a:r>
          </a:p>
        </p:txBody>
      </p:sp>
      <p:sp>
        <p:nvSpPr>
          <p:cNvPr id="16" name="Title 2">
            <a:extLst>
              <a:ext uri="{FF2B5EF4-FFF2-40B4-BE49-F238E27FC236}">
                <a16:creationId xmlns:a16="http://schemas.microsoft.com/office/drawing/2014/main" id="{DEF09F0F-09C3-430A-80B3-D5800376AD86}"/>
              </a:ext>
            </a:extLst>
          </p:cNvPr>
          <p:cNvSpPr txBox="1">
            <a:spLocks/>
          </p:cNvSpPr>
          <p:nvPr/>
        </p:nvSpPr>
        <p:spPr>
          <a:xfrm>
            <a:off x="268907" y="5490755"/>
            <a:ext cx="11654187" cy="782057"/>
          </a:xfrm>
          <a:prstGeom prst="rect">
            <a:avLst/>
          </a:prstGeom>
        </p:spPr>
        <p:txBody>
          <a:bodyPr vert="horz" wrap="square" lIns="146284" tIns="91427" rIns="146284" bIns="91427" rtlCol="0" anchor="t">
            <a:sp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896354">
              <a:spcBef>
                <a:spcPts val="0"/>
              </a:spcBef>
              <a:defRPr/>
            </a:pPr>
            <a:r>
              <a:rPr lang="en-US" sz="4313" spc="-98">
                <a:gradFill>
                  <a:gsLst>
                    <a:gs pos="92135">
                      <a:srgbClr val="0078D7"/>
                    </a:gs>
                    <a:gs pos="84831">
                      <a:srgbClr val="0078D7"/>
                    </a:gs>
                  </a:gsLst>
                  <a:lin ang="5400000" scaled="0"/>
                </a:gradFill>
                <a:latin typeface="Segoe UI Light"/>
              </a:rPr>
              <a:t>Manage all events in one place</a:t>
            </a:r>
          </a:p>
        </p:txBody>
      </p:sp>
      <p:cxnSp>
        <p:nvCxnSpPr>
          <p:cNvPr id="3" name="Straight Connector 2">
            <a:extLst>
              <a:ext uri="{FF2B5EF4-FFF2-40B4-BE49-F238E27FC236}">
                <a16:creationId xmlns:a16="http://schemas.microsoft.com/office/drawing/2014/main" id="{E7A1C71E-D042-4613-A263-BD37AB1DCA50}"/>
              </a:ext>
            </a:extLst>
          </p:cNvPr>
          <p:cNvCxnSpPr/>
          <p:nvPr/>
        </p:nvCxnSpPr>
        <p:spPr>
          <a:xfrm>
            <a:off x="0" y="5042547"/>
            <a:ext cx="12191377"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4FCB6D2-D0E1-4597-A856-7E0C1DAAF981}"/>
              </a:ext>
            </a:extLst>
          </p:cNvPr>
          <p:cNvGrpSpPr/>
          <p:nvPr/>
        </p:nvGrpSpPr>
        <p:grpSpPr>
          <a:xfrm>
            <a:off x="1313926" y="1815453"/>
            <a:ext cx="1792850" cy="1792850"/>
            <a:chOff x="1340273" y="1851360"/>
            <a:chExt cx="1828800" cy="1828800"/>
          </a:xfrm>
        </p:grpSpPr>
        <p:sp>
          <p:nvSpPr>
            <p:cNvPr id="12" name="Oval 11"/>
            <p:cNvSpPr/>
            <p:nvPr/>
          </p:nvSpPr>
          <p:spPr bwMode="auto">
            <a:xfrm>
              <a:off x="1340273"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target_2">
              <a:extLst>
                <a:ext uri="{FF2B5EF4-FFF2-40B4-BE49-F238E27FC236}">
                  <a16:creationId xmlns:a16="http://schemas.microsoft.com/office/drawing/2014/main" id="{F2C0DDB3-56B1-41A7-B1E2-86ED2DE59C1E}"/>
                </a:ext>
              </a:extLst>
            </p:cNvPr>
            <p:cNvSpPr>
              <a:spLocks noChangeAspect="1" noEditPoints="1"/>
            </p:cNvSpPr>
            <p:nvPr/>
          </p:nvSpPr>
          <p:spPr bwMode="auto">
            <a:xfrm>
              <a:off x="1929393" y="2441777"/>
              <a:ext cx="650560" cy="647967"/>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11" name="Group 10">
            <a:extLst>
              <a:ext uri="{FF2B5EF4-FFF2-40B4-BE49-F238E27FC236}">
                <a16:creationId xmlns:a16="http://schemas.microsoft.com/office/drawing/2014/main" id="{B47ECF0F-6DD9-450C-ACE4-AFA5489E9782}"/>
              </a:ext>
            </a:extLst>
          </p:cNvPr>
          <p:cNvGrpSpPr/>
          <p:nvPr/>
        </p:nvGrpSpPr>
        <p:grpSpPr>
          <a:xfrm>
            <a:off x="5199575" y="1815453"/>
            <a:ext cx="1792850" cy="1792850"/>
            <a:chOff x="5303837" y="1851360"/>
            <a:chExt cx="1828800" cy="1828800"/>
          </a:xfrm>
        </p:grpSpPr>
        <p:sp>
          <p:nvSpPr>
            <p:cNvPr id="8" name="Oval 7"/>
            <p:cNvSpPr/>
            <p:nvPr/>
          </p:nvSpPr>
          <p:spPr bwMode="auto">
            <a:xfrm>
              <a:off x="5303837"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 name="Processing_E9F5">
              <a:extLst>
                <a:ext uri="{FF2B5EF4-FFF2-40B4-BE49-F238E27FC236}">
                  <a16:creationId xmlns:a16="http://schemas.microsoft.com/office/drawing/2014/main" id="{C4DB4564-1901-4DFB-9611-5CA84A6887CB}"/>
                </a:ext>
              </a:extLst>
            </p:cNvPr>
            <p:cNvSpPr>
              <a:spLocks noChangeAspect="1" noEditPoints="1"/>
            </p:cNvSpPr>
            <p:nvPr/>
          </p:nvSpPr>
          <p:spPr bwMode="auto">
            <a:xfrm>
              <a:off x="5830699" y="2428241"/>
              <a:ext cx="775078" cy="675040"/>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solidFill>
                  <a:srgbClr val="353535"/>
                </a:solidFill>
                <a:latin typeface="Segoe UI Semilight"/>
              </a:endParaRPr>
            </a:p>
          </p:txBody>
        </p:sp>
      </p:grpSp>
      <p:grpSp>
        <p:nvGrpSpPr>
          <p:cNvPr id="22" name="Group 21">
            <a:extLst>
              <a:ext uri="{FF2B5EF4-FFF2-40B4-BE49-F238E27FC236}">
                <a16:creationId xmlns:a16="http://schemas.microsoft.com/office/drawing/2014/main" id="{0C849A0A-8707-4209-BA22-87CBED3E50B6}"/>
              </a:ext>
            </a:extLst>
          </p:cNvPr>
          <p:cNvGrpSpPr/>
          <p:nvPr/>
        </p:nvGrpSpPr>
        <p:grpSpPr>
          <a:xfrm>
            <a:off x="9085224" y="1815453"/>
            <a:ext cx="1792850" cy="1792850"/>
            <a:chOff x="9267401" y="1851360"/>
            <a:chExt cx="1828800" cy="1828800"/>
          </a:xfrm>
        </p:grpSpPr>
        <p:sp>
          <p:nvSpPr>
            <p:cNvPr id="14" name="Oval 13"/>
            <p:cNvSpPr/>
            <p:nvPr/>
          </p:nvSpPr>
          <p:spPr bwMode="auto">
            <a:xfrm>
              <a:off x="9267401" y="1851360"/>
              <a:ext cx="1828800" cy="182880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Lock_2">
              <a:extLst>
                <a:ext uri="{FF2B5EF4-FFF2-40B4-BE49-F238E27FC236}">
                  <a16:creationId xmlns:a16="http://schemas.microsoft.com/office/drawing/2014/main" id="{091C6A32-C100-4BCC-BDD5-D6A4CF829F7B}"/>
                </a:ext>
              </a:extLst>
            </p:cNvPr>
            <p:cNvSpPr>
              <a:spLocks noChangeAspect="1" noEditPoints="1"/>
            </p:cNvSpPr>
            <p:nvPr/>
          </p:nvSpPr>
          <p:spPr bwMode="auto">
            <a:xfrm>
              <a:off x="9942332" y="2431067"/>
              <a:ext cx="478938" cy="66938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path>
              </a:pathLst>
            </a:custGeom>
            <a:noFill/>
            <a:ln w="2222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a:gradFill>
                  <a:gsLst>
                    <a:gs pos="0">
                      <a:srgbClr val="505050"/>
                    </a:gs>
                    <a:gs pos="100000">
                      <a:srgbClr val="505050"/>
                    </a:gs>
                  </a:gsLst>
                </a:gradFill>
                <a:latin typeface="Segoe UI Semilight"/>
              </a:endParaRPr>
            </a:p>
          </p:txBody>
        </p:sp>
      </p:grpSp>
    </p:spTree>
    <p:extLst>
      <p:ext uri="{BB962C8B-B14F-4D97-AF65-F5344CB8AC3E}">
        <p14:creationId xmlns:p14="http://schemas.microsoft.com/office/powerpoint/2010/main" val="1673939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9"/>
                                        </p:tgtEl>
                                        <p:attrNameLst>
                                          <p:attrName>ppt_x</p:attrName>
                                          <p:attrName>ppt_y</p:attrName>
                                        </p:attrNameLst>
                                      </p:cBhvr>
                                      <p:rCtr x="0" y="1852"/>
                                    </p:animMotion>
                                  </p:childTnLst>
                                </p:cTn>
                              </p:par>
                              <p:par>
                                <p:cTn id="10" presetID="10" presetClass="entr" presetSubtype="0" fill="hold" nodeType="withEffect">
                                  <p:stCondLst>
                                    <p:cond delay="1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path" presetSubtype="0" decel="100000" fill="hold" nodeType="withEffect">
                                  <p:stCondLst>
                                    <p:cond delay="100"/>
                                  </p:stCondLst>
                                  <p:childTnLst>
                                    <p:animMotion origin="layout" path="M -3.125E-6 4.44444E-6 L -3.125E-6 0.03703 " pathEditMode="relative" rAng="0" ptsTypes="AA">
                                      <p:cBhvr>
                                        <p:cTn id="14" dur="600" spd="-100000" fill="hold"/>
                                        <p:tgtEl>
                                          <p:spTgt spid="11"/>
                                        </p:tgtEl>
                                        <p:attrNameLst>
                                          <p:attrName>ppt_x</p:attrName>
                                          <p:attrName>ppt_y</p:attrName>
                                        </p:attrNameLst>
                                      </p:cBhvr>
                                      <p:rCtr x="0" y="1852"/>
                                    </p:animMotion>
                                  </p:childTnLst>
                                </p:cTn>
                              </p:par>
                              <p:par>
                                <p:cTn id="15" presetID="10" presetClass="entr" presetSubtype="0" fill="hold" nodeType="withEffect">
                                  <p:stCondLst>
                                    <p:cond delay="20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42" presetClass="path" presetSubtype="0" decel="100000" fill="hold" nodeType="withEffect">
                                  <p:stCondLst>
                                    <p:cond delay="200"/>
                                  </p:stCondLst>
                                  <p:childTnLst>
                                    <p:animMotion origin="layout" path="M -3.125E-6 4.44444E-6 L -3.125E-6 0.03703 " pathEditMode="relative" rAng="0" ptsTypes="AA">
                                      <p:cBhvr>
                                        <p:cTn id="19" dur="600" spd="-100000" fill="hold"/>
                                        <p:tgtEl>
                                          <p:spTgt spid="22"/>
                                        </p:tgtEl>
                                        <p:attrNameLst>
                                          <p:attrName>ppt_x</p:attrName>
                                          <p:attrName>ppt_y</p:attrName>
                                        </p:attrNameLst>
                                      </p:cBhvr>
                                      <p:rCtr x="0" y="1852"/>
                                    </p:animMotion>
                                  </p:childTnLst>
                                </p:cTn>
                              </p:par>
                              <p:par>
                                <p:cTn id="20" presetID="10" presetClass="entr" presetSubtype="0" fill="hold" grpId="0" nodeType="withEffect">
                                  <p:stCondLst>
                                    <p:cond delay="1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64" presetClass="path" presetSubtype="0" decel="100000" fill="hold" grpId="1" nodeType="withEffect">
                                  <p:stCondLst>
                                    <p:cond delay="100"/>
                                  </p:stCondLst>
                                  <p:childTnLst>
                                    <p:animMotion origin="layout" path="M -1.16926E-6 9.07853E-9 L -1.16926E-6 -0.04539 " pathEditMode="relative" rAng="0" ptsTypes="AA">
                                      <p:cBhvr>
                                        <p:cTn id="24" dur="600" spd="-100000" fill="hold"/>
                                        <p:tgtEl>
                                          <p:spTgt spid="10"/>
                                        </p:tgtEl>
                                        <p:attrNameLst>
                                          <p:attrName>ppt_x</p:attrName>
                                          <p:attrName>ppt_y</p:attrName>
                                        </p:attrNameLst>
                                      </p:cBhvr>
                                      <p:rCtr x="0" y="-2270"/>
                                    </p:animMotion>
                                  </p:childTnLst>
                                </p:cTn>
                              </p:par>
                              <p:par>
                                <p:cTn id="25" presetID="10" presetClass="entr" presetSubtype="0" fill="hold" grpId="0" nodeType="withEffect">
                                  <p:stCondLst>
                                    <p:cond delay="2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64" presetClass="path" presetSubtype="0" decel="100000" fill="hold" grpId="1" nodeType="withEffect">
                                  <p:stCondLst>
                                    <p:cond delay="200"/>
                                  </p:stCondLst>
                                  <p:childTnLst>
                                    <p:animMotion origin="layout" path="M 0 9.07853E-9 L 0 -0.04539 " pathEditMode="relative" rAng="0" ptsTypes="AA">
                                      <p:cBhvr>
                                        <p:cTn id="29" dur="600" spd="-100000" fill="hold"/>
                                        <p:tgtEl>
                                          <p:spTgt spid="7"/>
                                        </p:tgtEl>
                                        <p:attrNameLst>
                                          <p:attrName>ppt_x</p:attrName>
                                          <p:attrName>ppt_y</p:attrName>
                                        </p:attrNameLst>
                                      </p:cBhvr>
                                      <p:rCtr x="0" y="-2270"/>
                                    </p:animMotion>
                                  </p:childTnLst>
                                </p:cTn>
                              </p:par>
                              <p:par>
                                <p:cTn id="30" presetID="10" presetClass="entr" presetSubtype="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64" presetClass="path" presetSubtype="0" decel="100000" fill="hold" grpId="1" nodeType="withEffect">
                                  <p:stCondLst>
                                    <p:cond delay="300"/>
                                  </p:stCondLst>
                                  <p:childTnLst>
                                    <p:animMotion origin="layout" path="M 1.16926E-6 9.07853E-9 L 1.16926E-6 -0.04539 " pathEditMode="relative" rAng="0" ptsTypes="AA">
                                      <p:cBhvr>
                                        <p:cTn id="34" dur="600" spd="-100000" fill="hold"/>
                                        <p:tgtEl>
                                          <p:spTgt spid="13"/>
                                        </p:tgtEl>
                                        <p:attrNameLst>
                                          <p:attrName>ppt_x</p:attrName>
                                          <p:attrName>ppt_y</p:attrName>
                                        </p:attrNameLst>
                                      </p:cBhvr>
                                      <p:rCtr x="0" y="-2270"/>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8" decel="10000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0-#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10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42" presetClass="path" presetSubtype="0" decel="100000" fill="hold" grpId="1" nodeType="withEffect">
                                  <p:stCondLst>
                                    <p:cond delay="100"/>
                                  </p:stCondLst>
                                  <p:childTnLst>
                                    <p:animMotion origin="layout" path="M 0 -4.05356E-6 L 0 0.037 " pathEditMode="relative" rAng="0" ptsTypes="AA">
                                      <p:cBhvr>
                                        <p:cTn id="45" dur="600" spd="-100000" fill="hold"/>
                                        <p:tgtEl>
                                          <p:spTgt spid="16"/>
                                        </p:tgtEl>
                                        <p:attrNameLst>
                                          <p:attrName>ppt_x</p:attrName>
                                          <p:attrName>ppt_y</p:attrName>
                                        </p:attrNameLst>
                                      </p:cBhvr>
                                      <p:rCtr x="0" y="1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0" grpId="0"/>
      <p:bldP spid="10" grpId="1"/>
      <p:bldP spid="7" grpId="0"/>
      <p:bldP spid="7" grpId="1"/>
      <p:bldP spid="16" grpId="0"/>
      <p:bldP spid="1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B3F79-6CAD-4BC3-A707-B9F5200F5B1F}"/>
              </a:ext>
            </a:extLst>
          </p:cNvPr>
          <p:cNvSpPr/>
          <p:nvPr/>
        </p:nvSpPr>
        <p:spPr bwMode="auto">
          <a:xfrm>
            <a:off x="4975469" y="2945815"/>
            <a:ext cx="2241062" cy="22410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1613928" y="1546528"/>
            <a:ext cx="2689274" cy="642677"/>
          </a:xfrm>
          <a:prstGeom prst="rect">
            <a:avLst/>
          </a:prstGeom>
          <a:noFill/>
          <a:ln>
            <a:noFill/>
          </a:ln>
        </p:spPr>
        <p:txBody>
          <a:bodyPr wrap="square" lIns="179285" tIns="143428" rIns="179285" bIns="143428"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Event publishers</a:t>
            </a:r>
          </a:p>
        </p:txBody>
      </p:sp>
      <p:sp>
        <p:nvSpPr>
          <p:cNvPr id="166" name="TextBox 165"/>
          <p:cNvSpPr txBox="1"/>
          <p:nvPr/>
        </p:nvSpPr>
        <p:spPr>
          <a:xfrm>
            <a:off x="8026248" y="1905094"/>
            <a:ext cx="2414439" cy="642677"/>
          </a:xfrm>
          <a:prstGeom prst="rect">
            <a:avLst/>
          </a:prstGeom>
          <a:noFill/>
          <a:ln>
            <a:noFill/>
          </a:ln>
        </p:spPr>
        <p:txBody>
          <a:bodyPr wrap="none" lIns="179285" tIns="143428" rIns="179285" bIns="143428"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Event handlers</a:t>
            </a:r>
          </a:p>
        </p:txBody>
      </p:sp>
      <p:cxnSp>
        <p:nvCxnSpPr>
          <p:cNvPr id="59" name="Straight Connector 58"/>
          <p:cNvCxnSpPr>
            <a:cxnSpLocks/>
          </p:cNvCxnSpPr>
          <p:nvPr/>
        </p:nvCxnSpPr>
        <p:spPr>
          <a:xfrm>
            <a:off x="4419839" y="3499710"/>
            <a:ext cx="918619" cy="891453"/>
          </a:xfrm>
          <a:prstGeom prst="line">
            <a:avLst/>
          </a:prstGeom>
          <a:noFill/>
          <a:ln w="9525" cap="flat" cmpd="sng" algn="ctr">
            <a:noFill/>
            <a:prstDash val="solid"/>
            <a:headEnd type="none"/>
            <a:tailEnd type="none"/>
          </a:ln>
          <a:effectLst/>
        </p:spPr>
      </p:cxnSp>
      <p:pic>
        <p:nvPicPr>
          <p:cNvPr id="54" name="Picture 53">
            <a:extLst>
              <a:ext uri="{FF2B5EF4-FFF2-40B4-BE49-F238E27FC236}">
                <a16:creationId xmlns:a16="http://schemas.microsoft.com/office/drawing/2014/main" id="{1E82793E-5FE5-4462-9B8C-E0E347E4E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2079" y="3452424"/>
            <a:ext cx="1227843" cy="1227843"/>
          </a:xfrm>
          <a:prstGeom prst="rect">
            <a:avLst/>
          </a:prstGeom>
        </p:spPr>
      </p:pic>
      <p:grpSp>
        <p:nvGrpSpPr>
          <p:cNvPr id="25" name="Group 24">
            <a:extLst>
              <a:ext uri="{FF2B5EF4-FFF2-40B4-BE49-F238E27FC236}">
                <a16:creationId xmlns:a16="http://schemas.microsoft.com/office/drawing/2014/main" id="{2C411C01-8BBD-4D4D-BE16-17641B77B3D3}"/>
              </a:ext>
            </a:extLst>
          </p:cNvPr>
          <p:cNvGrpSpPr/>
          <p:nvPr/>
        </p:nvGrpSpPr>
        <p:grpSpPr>
          <a:xfrm>
            <a:off x="7082058" y="2856172"/>
            <a:ext cx="648143" cy="2420347"/>
            <a:chOff x="722406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722406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761447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26" name="Group 25">
            <a:extLst>
              <a:ext uri="{FF2B5EF4-FFF2-40B4-BE49-F238E27FC236}">
                <a16:creationId xmlns:a16="http://schemas.microsoft.com/office/drawing/2014/main" id="{0FEFE59A-A912-413A-B282-19A791EE6F48}"/>
              </a:ext>
            </a:extLst>
          </p:cNvPr>
          <p:cNvGrpSpPr/>
          <p:nvPr/>
        </p:nvGrpSpPr>
        <p:grpSpPr>
          <a:xfrm>
            <a:off x="4178188" y="2183851"/>
            <a:ext cx="643398" cy="3764984"/>
            <a:chOff x="4261969"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21" name="Group 20">
            <a:extLst>
              <a:ext uri="{FF2B5EF4-FFF2-40B4-BE49-F238E27FC236}">
                <a16:creationId xmlns:a16="http://schemas.microsoft.com/office/drawing/2014/main" id="{D932B88A-9652-4DC4-82A3-6C9565AC5CCC}"/>
              </a:ext>
            </a:extLst>
          </p:cNvPr>
          <p:cNvGrpSpPr/>
          <p:nvPr/>
        </p:nvGrpSpPr>
        <p:grpSpPr>
          <a:xfrm>
            <a:off x="1613928" y="2282470"/>
            <a:ext cx="2689274" cy="3567747"/>
            <a:chOff x="1646290" y="2327742"/>
            <a:chExt cx="27432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5352EA2-E345-47A8-B979-D2F2D70F5AF4}"/>
              </a:ext>
            </a:extLst>
          </p:cNvPr>
          <p:cNvGrpSpPr/>
          <p:nvPr/>
        </p:nvGrpSpPr>
        <p:grpSpPr>
          <a:xfrm>
            <a:off x="7888830" y="2641036"/>
            <a:ext cx="2689274" cy="2850615"/>
            <a:chOff x="8047017" y="2693498"/>
            <a:chExt cx="27432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765B14C9-3992-4098-89C2-40174474D10C}"/>
              </a:ext>
            </a:extLst>
          </p:cNvPr>
          <p:cNvGrpSpPr/>
          <p:nvPr/>
        </p:nvGrpSpPr>
        <p:grpSpPr>
          <a:xfrm>
            <a:off x="1613925" y="2523455"/>
            <a:ext cx="2420350" cy="3085779"/>
            <a:chOff x="1646287" y="2573559"/>
            <a:chExt cx="2468883" cy="3147655"/>
          </a:xfrm>
        </p:grpSpPr>
        <p:sp>
          <p:nvSpPr>
            <p:cNvPr id="139" name="TextBox 138"/>
            <p:cNvSpPr txBox="1"/>
            <p:nvPr/>
          </p:nvSpPr>
          <p:spPr>
            <a:xfrm>
              <a:off x="1646289" y="3305079"/>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Resource Groups</a:t>
              </a:r>
            </a:p>
          </p:txBody>
        </p:sp>
        <p:sp>
          <p:nvSpPr>
            <p:cNvPr id="142" name="TextBox 141"/>
            <p:cNvSpPr txBox="1"/>
            <p:nvPr/>
          </p:nvSpPr>
          <p:spPr>
            <a:xfrm>
              <a:off x="1646290" y="4768103"/>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Event Hubs</a:t>
              </a:r>
            </a:p>
          </p:txBody>
        </p:sp>
        <p:sp>
          <p:nvSpPr>
            <p:cNvPr id="136" name="TextBox 135"/>
            <p:cNvSpPr txBox="1"/>
            <p:nvPr/>
          </p:nvSpPr>
          <p:spPr>
            <a:xfrm>
              <a:off x="1646290" y="4036591"/>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Azure Subscriptions</a:t>
              </a:r>
            </a:p>
          </p:txBody>
        </p:sp>
        <p:sp>
          <p:nvSpPr>
            <p:cNvPr id="133" name="TextBox 132"/>
            <p:cNvSpPr txBox="1"/>
            <p:nvPr/>
          </p:nvSpPr>
          <p:spPr>
            <a:xfrm>
              <a:off x="1646287" y="5499615"/>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Custom Events</a:t>
              </a:r>
            </a:p>
          </p:txBody>
        </p:sp>
        <p:sp>
          <p:nvSpPr>
            <p:cNvPr id="130" name="TextBox 129"/>
            <p:cNvSpPr txBox="1"/>
            <p:nvPr/>
          </p:nvSpPr>
          <p:spPr>
            <a:xfrm>
              <a:off x="1646290" y="2573559"/>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Blob Storage</a:t>
              </a:r>
            </a:p>
          </p:txBody>
        </p:sp>
      </p:grpSp>
      <p:grpSp>
        <p:nvGrpSpPr>
          <p:cNvPr id="28" name="Group 27">
            <a:extLst>
              <a:ext uri="{FF2B5EF4-FFF2-40B4-BE49-F238E27FC236}">
                <a16:creationId xmlns:a16="http://schemas.microsoft.com/office/drawing/2014/main" id="{E8AD474A-D44D-4068-9AC0-E075C4A15FB1}"/>
              </a:ext>
            </a:extLst>
          </p:cNvPr>
          <p:cNvGrpSpPr/>
          <p:nvPr/>
        </p:nvGrpSpPr>
        <p:grpSpPr>
          <a:xfrm>
            <a:off x="7888830" y="2882021"/>
            <a:ext cx="2420347" cy="2368647"/>
            <a:chOff x="8047017" y="2939315"/>
            <a:chExt cx="2468880" cy="2416143"/>
          </a:xfrm>
        </p:grpSpPr>
        <p:sp>
          <p:nvSpPr>
            <p:cNvPr id="80" name="TextBox 79">
              <a:extLst>
                <a:ext uri="{FF2B5EF4-FFF2-40B4-BE49-F238E27FC236}">
                  <a16:creationId xmlns:a16="http://schemas.microsoft.com/office/drawing/2014/main" id="{FB218A8C-0032-4D10-9AA8-9B7816410325}"/>
                </a:ext>
              </a:extLst>
            </p:cNvPr>
            <p:cNvSpPr txBox="1"/>
            <p:nvPr/>
          </p:nvSpPr>
          <p:spPr>
            <a:xfrm>
              <a:off x="8047017" y="2939315"/>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Azure Functions</a:t>
              </a:r>
            </a:p>
          </p:txBody>
        </p:sp>
        <p:sp>
          <p:nvSpPr>
            <p:cNvPr id="81" name="TextBox 80">
              <a:extLst>
                <a:ext uri="{FF2B5EF4-FFF2-40B4-BE49-F238E27FC236}">
                  <a16:creationId xmlns:a16="http://schemas.microsoft.com/office/drawing/2014/main" id="{ACF3C21B-22D1-474D-B696-373FC1C5250A}"/>
                </a:ext>
              </a:extLst>
            </p:cNvPr>
            <p:cNvSpPr txBox="1"/>
            <p:nvPr/>
          </p:nvSpPr>
          <p:spPr>
            <a:xfrm>
              <a:off x="8047017" y="4402347"/>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Azure Automation</a:t>
              </a:r>
            </a:p>
          </p:txBody>
        </p:sp>
        <p:sp>
          <p:nvSpPr>
            <p:cNvPr id="82" name="TextBox 81">
              <a:extLst>
                <a:ext uri="{FF2B5EF4-FFF2-40B4-BE49-F238E27FC236}">
                  <a16:creationId xmlns:a16="http://schemas.microsoft.com/office/drawing/2014/main" id="{5132851C-5C6B-487F-B36C-5FABED0EBCF8}"/>
                </a:ext>
              </a:extLst>
            </p:cNvPr>
            <p:cNvSpPr txBox="1"/>
            <p:nvPr/>
          </p:nvSpPr>
          <p:spPr>
            <a:xfrm>
              <a:off x="8047017" y="3670835"/>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a:gradFill>
                    <a:gsLst>
                      <a:gs pos="1250">
                        <a:srgbClr val="353535"/>
                      </a:gs>
                      <a:gs pos="100000">
                        <a:srgbClr val="353535"/>
                      </a:gs>
                    </a:gsLst>
                    <a:lin ang="5400000" scaled="0"/>
                  </a:gradFill>
                  <a:latin typeface="Segoe UI"/>
                </a:rPr>
                <a:t>Logic Apps</a:t>
              </a:r>
            </a:p>
          </p:txBody>
        </p:sp>
        <p:sp>
          <p:nvSpPr>
            <p:cNvPr id="83" name="TextBox 82">
              <a:extLst>
                <a:ext uri="{FF2B5EF4-FFF2-40B4-BE49-F238E27FC236}">
                  <a16:creationId xmlns:a16="http://schemas.microsoft.com/office/drawing/2014/main" id="{E6ECB19F-78B2-4F77-83D6-D1CA12618F6D}"/>
                </a:ext>
              </a:extLst>
            </p:cNvPr>
            <p:cNvSpPr txBox="1"/>
            <p:nvPr/>
          </p:nvSpPr>
          <p:spPr>
            <a:xfrm>
              <a:off x="8047017" y="5133859"/>
              <a:ext cx="2468880" cy="221599"/>
            </a:xfrm>
            <a:prstGeom prst="rect">
              <a:avLst/>
            </a:prstGeom>
            <a:noFill/>
            <a:ln>
              <a:noFill/>
            </a:ln>
          </p:spPr>
          <p:txBody>
            <a:bodyPr wrap="square" lIns="627497" tIns="0" rIns="0" bIns="0" rtlCol="0" anchor="ctr" anchorCtr="0">
              <a:spAutoFit/>
            </a:bodyPr>
            <a:lstStyle/>
            <a:p>
              <a:pPr defTabSz="932563">
                <a:lnSpc>
                  <a:spcPct val="90000"/>
                </a:lnSpc>
                <a:defRPr/>
              </a:pPr>
              <a:r>
                <a:rPr lang="en-US" sz="1568" kern="0" err="1">
                  <a:gradFill>
                    <a:gsLst>
                      <a:gs pos="1250">
                        <a:srgbClr val="353535"/>
                      </a:gs>
                      <a:gs pos="100000">
                        <a:srgbClr val="353535"/>
                      </a:gs>
                    </a:gsLst>
                    <a:lin ang="5400000" scaled="0"/>
                  </a:gradFill>
                  <a:latin typeface="Segoe UI"/>
                </a:rPr>
                <a:t>WebHooks</a:t>
              </a:r>
              <a:endParaRPr lang="en-US" sz="1568" kern="0">
                <a:gradFill>
                  <a:gsLst>
                    <a:gs pos="1250">
                      <a:srgbClr val="353535"/>
                    </a:gs>
                    <a:gs pos="100000">
                      <a:srgbClr val="353535"/>
                    </a:gs>
                  </a:gsLst>
                  <a:lin ang="5400000" scaled="0"/>
                </a:gradFill>
                <a:latin typeface="Segoe UI"/>
              </a:endParaRPr>
            </a:p>
          </p:txBody>
        </p:sp>
      </p:grpSp>
      <p:grpSp>
        <p:nvGrpSpPr>
          <p:cNvPr id="22" name="Group 21">
            <a:extLst>
              <a:ext uri="{FF2B5EF4-FFF2-40B4-BE49-F238E27FC236}">
                <a16:creationId xmlns:a16="http://schemas.microsoft.com/office/drawing/2014/main" id="{393536B3-83E9-4175-A7C3-A24CC551DC03}"/>
              </a:ext>
            </a:extLst>
          </p:cNvPr>
          <p:cNvGrpSpPr/>
          <p:nvPr/>
        </p:nvGrpSpPr>
        <p:grpSpPr>
          <a:xfrm>
            <a:off x="1776831" y="2476189"/>
            <a:ext cx="311775" cy="3166950"/>
            <a:chOff x="1812459" y="2525345"/>
            <a:chExt cx="318027" cy="3230454"/>
          </a:xfrm>
        </p:grpSpPr>
        <p:pic>
          <p:nvPicPr>
            <p:cNvPr id="144" name="Picture 143"/>
            <p:cNvPicPr>
              <a:picLocks noChangeAspect="1"/>
            </p:cNvPicPr>
            <p:nvPr/>
          </p:nvPicPr>
          <p:blipFill rotWithShape="1">
            <a:blip r:embed="rId4"/>
            <a:srcRect b="32970"/>
            <a:stretch/>
          </p:blipFill>
          <p:spPr>
            <a:xfrm>
              <a:off x="1812459" y="4718545"/>
              <a:ext cx="318027" cy="320715"/>
            </a:xfrm>
            <a:prstGeom prst="rect">
              <a:avLst/>
            </a:prstGeom>
            <a:ln>
              <a:noFill/>
            </a:ln>
          </p:spPr>
        </p:pic>
        <p:pic>
          <p:nvPicPr>
            <p:cNvPr id="141" name="Picture 140"/>
            <p:cNvPicPr>
              <a:picLocks noChangeAspect="1"/>
            </p:cNvPicPr>
            <p:nvPr/>
          </p:nvPicPr>
          <p:blipFill>
            <a:blip r:embed="rId5"/>
            <a:stretch>
              <a:fillRect/>
            </a:stretch>
          </p:blipFill>
          <p:spPr>
            <a:xfrm>
              <a:off x="1812459" y="3256865"/>
              <a:ext cx="318027" cy="318027"/>
            </a:xfrm>
            <a:prstGeom prst="rect">
              <a:avLst/>
            </a:prstGeom>
            <a:ln>
              <a:noFill/>
            </a:ln>
          </p:spPr>
        </p:pic>
        <p:pic>
          <p:nvPicPr>
            <p:cNvPr id="138" name="Picture 137"/>
            <p:cNvPicPr>
              <a:picLocks noChangeAspect="1"/>
            </p:cNvPicPr>
            <p:nvPr/>
          </p:nvPicPr>
          <p:blipFill>
            <a:blip r:embed="rId6"/>
            <a:stretch>
              <a:fillRect/>
            </a:stretch>
          </p:blipFill>
          <p:spPr>
            <a:xfrm>
              <a:off x="1819273" y="3995191"/>
              <a:ext cx="304398" cy="304398"/>
            </a:xfrm>
            <a:prstGeom prst="rect">
              <a:avLst/>
            </a:prstGeom>
            <a:ln>
              <a:noFill/>
            </a:ln>
          </p:spPr>
        </p:pic>
        <p:pic>
          <p:nvPicPr>
            <p:cNvPr id="135" name="Picture 134"/>
            <p:cNvPicPr>
              <a:picLocks noChangeAspect="1"/>
            </p:cNvPicPr>
            <p:nvPr/>
          </p:nvPicPr>
          <p:blipFill>
            <a:blip r:embed="rId7"/>
            <a:stretch>
              <a:fillRect/>
            </a:stretch>
          </p:blipFill>
          <p:spPr>
            <a:xfrm>
              <a:off x="1826087" y="5465029"/>
              <a:ext cx="290770" cy="290770"/>
            </a:xfrm>
            <a:prstGeom prst="rect">
              <a:avLst/>
            </a:prstGeom>
            <a:ln>
              <a:noFill/>
            </a:ln>
          </p:spPr>
        </p:pic>
        <p:pic>
          <p:nvPicPr>
            <p:cNvPr id="132" name="Picture 131"/>
            <p:cNvPicPr>
              <a:picLocks noChangeAspect="1"/>
            </p:cNvPicPr>
            <p:nvPr/>
          </p:nvPicPr>
          <p:blipFill>
            <a:blip r:embed="rId8"/>
            <a:stretch>
              <a:fillRect/>
            </a:stretch>
          </p:blipFill>
          <p:spPr>
            <a:xfrm>
              <a:off x="1812459" y="2525345"/>
              <a:ext cx="318027" cy="318027"/>
            </a:xfrm>
            <a:prstGeom prst="rect">
              <a:avLst/>
            </a:prstGeom>
            <a:ln>
              <a:noFill/>
            </a:ln>
          </p:spPr>
        </p:pic>
      </p:grpSp>
      <p:grpSp>
        <p:nvGrpSpPr>
          <p:cNvPr id="23" name="Group 22">
            <a:extLst>
              <a:ext uri="{FF2B5EF4-FFF2-40B4-BE49-F238E27FC236}">
                <a16:creationId xmlns:a16="http://schemas.microsoft.com/office/drawing/2014/main" id="{B45EC93F-AE7A-4524-BFD8-A11B62F34E5B}"/>
              </a:ext>
            </a:extLst>
          </p:cNvPr>
          <p:cNvGrpSpPr/>
          <p:nvPr/>
        </p:nvGrpSpPr>
        <p:grpSpPr>
          <a:xfrm>
            <a:off x="8059993" y="2834528"/>
            <a:ext cx="312230" cy="2463634"/>
            <a:chOff x="8221612" y="2890869"/>
            <a:chExt cx="318491" cy="2513035"/>
          </a:xfrm>
        </p:grpSpPr>
        <p:pic>
          <p:nvPicPr>
            <p:cNvPr id="163" name="Picture 162"/>
            <p:cNvPicPr>
              <a:picLocks noChangeAspect="1"/>
            </p:cNvPicPr>
            <p:nvPr/>
          </p:nvPicPr>
          <p:blipFill>
            <a:blip r:embed="rId9"/>
            <a:stretch>
              <a:fillRect/>
            </a:stretch>
          </p:blipFill>
          <p:spPr>
            <a:xfrm>
              <a:off x="822161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822161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822161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1388286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63" presetClass="path" presetSubtype="0" decel="100000" fill="hold" grpId="1" nodeType="withEffect">
                                  <p:stCondLst>
                                    <p:cond delay="0"/>
                                  </p:stCondLst>
                                  <p:childTnLst>
                                    <p:animMotion origin="layout" path="M -9.9566E-8 4.1035E-6 L -0.02578 4.1035E-6 " pathEditMode="relative" rAng="0" ptsTypes="AA">
                                      <p:cBhvr>
                                        <p:cTn id="9" dur="500" spd="-100000" fill="hold"/>
                                        <p:tgtEl>
                                          <p:spTgt spid="112"/>
                                        </p:tgtEl>
                                        <p:attrNameLst>
                                          <p:attrName>ppt_x</p:attrName>
                                          <p:attrName>ppt_y</p:attrName>
                                        </p:attrNameLst>
                                      </p:cBhvr>
                                      <p:rCtr x="-1289" y="0"/>
                                    </p:animMotion>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63" presetClass="path" presetSubtype="0" decel="100000" fill="hold" nodeType="withEffect">
                                  <p:stCondLst>
                                    <p:cond delay="0"/>
                                  </p:stCondLst>
                                  <p:childTnLst>
                                    <p:animMotion origin="layout" path="M -9.9566E-8 4.1035E-6 L -0.02578 4.1035E-6 " pathEditMode="relative" rAng="0" ptsTypes="AA">
                                      <p:cBhvr>
                                        <p:cTn id="14" dur="500" spd="-100000" fill="hold"/>
                                        <p:tgtEl>
                                          <p:spTgt spid="21"/>
                                        </p:tgtEl>
                                        <p:attrNameLst>
                                          <p:attrName>ppt_x</p:attrName>
                                          <p:attrName>ppt_y</p:attrName>
                                        </p:attrNameLst>
                                      </p:cBhvr>
                                      <p:rCtr x="-1289" y="0"/>
                                    </p:animMotion>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63" presetClass="path" presetSubtype="0" decel="100000" fill="hold" nodeType="withEffect">
                                  <p:stCondLst>
                                    <p:cond delay="0"/>
                                  </p:stCondLst>
                                  <p:childTnLst>
                                    <p:animMotion origin="layout" path="M -9.9566E-8 4.1035E-6 L -0.02578 4.1035E-6 " pathEditMode="relative" rAng="0" ptsTypes="AA">
                                      <p:cBhvr>
                                        <p:cTn id="19" dur="500" spd="-100000" fill="hold"/>
                                        <p:tgtEl>
                                          <p:spTgt spid="22"/>
                                        </p:tgtEl>
                                        <p:attrNameLst>
                                          <p:attrName>ppt_x</p:attrName>
                                          <p:attrName>ppt_y</p:attrName>
                                        </p:attrNameLst>
                                      </p:cBhvr>
                                      <p:rCtr x="-1289" y="0"/>
                                    </p:animMotion>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63" presetClass="path" presetSubtype="0" decel="100000" fill="hold" nodeType="withEffect">
                                  <p:stCondLst>
                                    <p:cond delay="0"/>
                                  </p:stCondLst>
                                  <p:childTnLst>
                                    <p:animMotion origin="layout" path="M -9.9566E-8 4.1035E-6 L -0.02578 4.1035E-6 " pathEditMode="relative" rAng="0" ptsTypes="AA">
                                      <p:cBhvr>
                                        <p:cTn id="24" dur="500" spd="-100000" fill="hold"/>
                                        <p:tgtEl>
                                          <p:spTgt spid="27"/>
                                        </p:tgtEl>
                                        <p:attrNameLst>
                                          <p:attrName>ppt_x</p:attrName>
                                          <p:attrName>ppt_y</p:attrName>
                                        </p:attrNameLst>
                                      </p:cBhvr>
                                      <p:rCtr x="-1289" y="0"/>
                                    </p:animMotion>
                                  </p:childTnLst>
                                </p:cTn>
                              </p:par>
                              <p:par>
                                <p:cTn id="25" presetID="10" presetClass="entr" presetSubtype="0" fill="hold" nodeType="withEffect">
                                  <p:stCondLst>
                                    <p:cond delay="1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63" presetClass="path" presetSubtype="0" decel="100000" fill="hold" nodeType="withEffect">
                                  <p:stCondLst>
                                    <p:cond delay="100"/>
                                  </p:stCondLst>
                                  <p:childTnLst>
                                    <p:animMotion origin="layout" path="M -9.9566E-8 4.1035E-6 L -0.02578 4.1035E-6 " pathEditMode="relative" rAng="0" ptsTypes="AA">
                                      <p:cBhvr>
                                        <p:cTn id="29" dur="500" spd="-100000" fill="hold"/>
                                        <p:tgtEl>
                                          <p:spTgt spid="26"/>
                                        </p:tgtEl>
                                        <p:attrNameLst>
                                          <p:attrName>ppt_x</p:attrName>
                                          <p:attrName>ppt_y</p:attrName>
                                        </p:attrNameLst>
                                      </p:cBhvr>
                                      <p:rCtr x="-1289" y="0"/>
                                    </p:animMotion>
                                  </p:childTnLst>
                                </p:cTn>
                              </p:par>
                              <p:par>
                                <p:cTn id="30" presetID="10" presetClass="entr" presetSubtype="0" fill="hold" grpId="0" nodeType="with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100000" fill="hold" grpId="1" nodeType="withEffect">
                                  <p:stCondLst>
                                    <p:cond delay="200"/>
                                  </p:stCondLst>
                                  <p:childTnLst>
                                    <p:animMotion origin="layout" path="M -9.9566E-8 4.1035E-6 L -0.02578 4.1035E-6 " pathEditMode="relative" rAng="0" ptsTypes="AA">
                                      <p:cBhvr>
                                        <p:cTn id="34" dur="500" spd="-100000" fill="hold"/>
                                        <p:tgtEl>
                                          <p:spTgt spid="8"/>
                                        </p:tgtEl>
                                        <p:attrNameLst>
                                          <p:attrName>ppt_x</p:attrName>
                                          <p:attrName>ppt_y</p:attrName>
                                        </p:attrNameLst>
                                      </p:cBhvr>
                                      <p:rCtr x="-1289" y="0"/>
                                    </p:animMotion>
                                  </p:childTnLst>
                                </p:cTn>
                              </p:par>
                              <p:par>
                                <p:cTn id="35" presetID="10" presetClass="entr" presetSubtype="0" fill="hold" nodeType="withEffect">
                                  <p:stCondLst>
                                    <p:cond delay="20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63" presetClass="path" presetSubtype="0" decel="100000" fill="hold" nodeType="withEffect">
                                  <p:stCondLst>
                                    <p:cond delay="200"/>
                                  </p:stCondLst>
                                  <p:childTnLst>
                                    <p:animMotion origin="layout" path="M -9.9566E-8 4.1035E-6 L -0.02578 4.1035E-6 " pathEditMode="relative" rAng="0" ptsTypes="AA">
                                      <p:cBhvr>
                                        <p:cTn id="39" dur="500" spd="-100000" fill="hold"/>
                                        <p:tgtEl>
                                          <p:spTgt spid="54"/>
                                        </p:tgtEl>
                                        <p:attrNameLst>
                                          <p:attrName>ppt_x</p:attrName>
                                          <p:attrName>ppt_y</p:attrName>
                                        </p:attrNameLst>
                                      </p:cBhvr>
                                      <p:rCtr x="-1289" y="0"/>
                                    </p:animMotion>
                                  </p:childTnLst>
                                </p:cTn>
                              </p:par>
                              <p:par>
                                <p:cTn id="40" presetID="10" presetClass="entr" presetSubtype="0" fill="hold" nodeType="withEffect">
                                  <p:stCondLst>
                                    <p:cond delay="3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63" presetClass="path" presetSubtype="0" decel="100000" fill="hold" nodeType="withEffect">
                                  <p:stCondLst>
                                    <p:cond delay="300"/>
                                  </p:stCondLst>
                                  <p:childTnLst>
                                    <p:animMotion origin="layout" path="M -9.9566E-8 4.1035E-6 L -0.02578 4.1035E-6 " pathEditMode="relative" rAng="0" ptsTypes="AA">
                                      <p:cBhvr>
                                        <p:cTn id="44" dur="500" spd="-100000" fill="hold"/>
                                        <p:tgtEl>
                                          <p:spTgt spid="25"/>
                                        </p:tgtEl>
                                        <p:attrNameLst>
                                          <p:attrName>ppt_x</p:attrName>
                                          <p:attrName>ppt_y</p:attrName>
                                        </p:attrNameLst>
                                      </p:cBhvr>
                                      <p:rCtr x="-1289" y="0"/>
                                    </p:animMotion>
                                  </p:childTnLst>
                                </p:cTn>
                              </p:par>
                              <p:par>
                                <p:cTn id="45" presetID="10" presetClass="entr" presetSubtype="0" fill="hold" grpId="0" nodeType="withEffect">
                                  <p:stCondLst>
                                    <p:cond delay="40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63" presetClass="path" presetSubtype="0" decel="100000" fill="hold" grpId="1" nodeType="withEffect">
                                  <p:stCondLst>
                                    <p:cond delay="400"/>
                                  </p:stCondLst>
                                  <p:childTnLst>
                                    <p:animMotion origin="layout" path="M -9.9566E-8 4.1035E-6 L -0.02578 4.1035E-6 " pathEditMode="relative" rAng="0" ptsTypes="AA">
                                      <p:cBhvr>
                                        <p:cTn id="49" dur="500" spd="-100000" fill="hold"/>
                                        <p:tgtEl>
                                          <p:spTgt spid="166"/>
                                        </p:tgtEl>
                                        <p:attrNameLst>
                                          <p:attrName>ppt_x</p:attrName>
                                          <p:attrName>ppt_y</p:attrName>
                                        </p:attrNameLst>
                                      </p:cBhvr>
                                      <p:rCtr x="-1289" y="0"/>
                                    </p:animMotion>
                                  </p:childTnLst>
                                </p:cTn>
                              </p:par>
                              <p:par>
                                <p:cTn id="50" presetID="10" presetClass="entr" presetSubtype="0" fill="hold" nodeType="withEffect">
                                  <p:stCondLst>
                                    <p:cond delay="40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63" presetClass="path" presetSubtype="0" decel="100000" fill="hold" nodeType="withEffect">
                                  <p:stCondLst>
                                    <p:cond delay="400"/>
                                  </p:stCondLst>
                                  <p:childTnLst>
                                    <p:animMotion origin="layout" path="M -9.9566E-8 4.1035E-6 L -0.02578 4.1035E-6 " pathEditMode="relative" rAng="0" ptsTypes="AA">
                                      <p:cBhvr>
                                        <p:cTn id="54" dur="500" spd="-100000" fill="hold"/>
                                        <p:tgtEl>
                                          <p:spTgt spid="24"/>
                                        </p:tgtEl>
                                        <p:attrNameLst>
                                          <p:attrName>ppt_x</p:attrName>
                                          <p:attrName>ppt_y</p:attrName>
                                        </p:attrNameLst>
                                      </p:cBhvr>
                                      <p:rCtr x="-1289" y="0"/>
                                    </p:animMotion>
                                  </p:childTnLst>
                                </p:cTn>
                              </p:par>
                              <p:par>
                                <p:cTn id="55" presetID="10" presetClass="entr" presetSubtype="0" fill="hold" nodeType="withEffect">
                                  <p:stCondLst>
                                    <p:cond delay="4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63" presetClass="path" presetSubtype="0" decel="100000" fill="hold" nodeType="withEffect">
                                  <p:stCondLst>
                                    <p:cond delay="400"/>
                                  </p:stCondLst>
                                  <p:childTnLst>
                                    <p:animMotion origin="layout" path="M -9.9566E-8 4.1035E-6 L -0.02578 4.1035E-6 " pathEditMode="relative" rAng="0" ptsTypes="AA">
                                      <p:cBhvr>
                                        <p:cTn id="59" dur="500" spd="-100000" fill="hold"/>
                                        <p:tgtEl>
                                          <p:spTgt spid="23"/>
                                        </p:tgtEl>
                                        <p:attrNameLst>
                                          <p:attrName>ppt_x</p:attrName>
                                          <p:attrName>ppt_y</p:attrName>
                                        </p:attrNameLst>
                                      </p:cBhvr>
                                      <p:rCtr x="-1289" y="0"/>
                                    </p:animMotion>
                                  </p:childTnLst>
                                </p:cTn>
                              </p:par>
                              <p:par>
                                <p:cTn id="60" presetID="10" presetClass="entr" presetSubtype="0" fill="hold" nodeType="withEffect">
                                  <p:stCondLst>
                                    <p:cond delay="40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63" presetClass="path" presetSubtype="0" decel="100000" fill="hold" nodeType="withEffect">
                                  <p:stCondLst>
                                    <p:cond delay="400"/>
                                  </p:stCondLst>
                                  <p:childTnLst>
                                    <p:animMotion origin="layout" path="M -9.9566E-8 4.1035E-6 L -0.02578 4.1035E-6 " pathEditMode="relative" rAng="0" ptsTypes="AA">
                                      <p:cBhvr>
                                        <p:cTn id="64" dur="500" spd="-100000" fill="hold"/>
                                        <p:tgtEl>
                                          <p:spTgt spid="28"/>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2" grpId="0"/>
      <p:bldP spid="112" grpId="1"/>
      <p:bldP spid="166" grpId="0"/>
      <p:bldP spid="166" grpId="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5438830" y="1367189"/>
            <a:ext cx="3047811" cy="5199264"/>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5438830" y="1367189"/>
            <a:ext cx="3047811" cy="5199264"/>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a:xfrm>
            <a:off x="269241" y="289957"/>
            <a:ext cx="11655840" cy="899537"/>
          </a:xfrm>
        </p:spPr>
        <p:txBody>
          <a:bodyPr/>
          <a:lstStyle/>
          <a:p>
            <a:pPr>
              <a:defRPr/>
            </a:pPr>
            <a:r>
              <a:rPr lang="en-US"/>
              <a:t>Manage all events in one place</a:t>
            </a:r>
          </a:p>
        </p:txBody>
      </p:sp>
      <p:sp>
        <p:nvSpPr>
          <p:cNvPr id="112" name="TextBox 111"/>
          <p:cNvSpPr txBox="1"/>
          <p:nvPr/>
        </p:nvSpPr>
        <p:spPr>
          <a:xfrm>
            <a:off x="448586" y="1546528"/>
            <a:ext cx="2689275" cy="642677"/>
          </a:xfrm>
          <a:prstGeom prst="rect">
            <a:avLst/>
          </a:prstGeom>
          <a:noFill/>
          <a:ln>
            <a:noFill/>
          </a:ln>
        </p:spPr>
        <p:txBody>
          <a:bodyPr wrap="square" lIns="179285" tIns="143428" rIns="179285" bIns="143428"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Event publishers</a:t>
            </a:r>
          </a:p>
        </p:txBody>
      </p:sp>
      <p:sp>
        <p:nvSpPr>
          <p:cNvPr id="166" name="TextBox 165"/>
          <p:cNvSpPr txBox="1"/>
          <p:nvPr/>
        </p:nvSpPr>
        <p:spPr>
          <a:xfrm>
            <a:off x="9328975" y="1905094"/>
            <a:ext cx="2414439" cy="642677"/>
          </a:xfrm>
          <a:prstGeom prst="rect">
            <a:avLst/>
          </a:prstGeom>
          <a:noFill/>
          <a:ln>
            <a:noFill/>
          </a:ln>
        </p:spPr>
        <p:txBody>
          <a:bodyPr wrap="none" lIns="179285" tIns="143428" rIns="179285" bIns="143428" rtlCol="0">
            <a:spAutoFit/>
          </a:bodyPr>
          <a:lstStyle/>
          <a:p>
            <a:pPr algn="ctr" defTabSz="1218701">
              <a:lnSpc>
                <a:spcPct val="90000"/>
              </a:lnSpc>
              <a:spcAft>
                <a:spcPts val="1200"/>
              </a:spcAft>
              <a:defRPr/>
            </a:pPr>
            <a:r>
              <a:rPr lang="en-US" sz="2549" kern="0">
                <a:gradFill>
                  <a:gsLst>
                    <a:gs pos="1250">
                      <a:srgbClr val="353535"/>
                    </a:gs>
                    <a:gs pos="100000">
                      <a:srgbClr val="353535"/>
                    </a:gs>
                  </a:gsLst>
                  <a:lin ang="5400000" scaled="0"/>
                </a:gradFill>
                <a:latin typeface="Segoe UI Semilight"/>
                <a:cs typeface="Segoe UI"/>
              </a:rPr>
              <a:t>Event handlers</a:t>
            </a:r>
          </a:p>
        </p:txBody>
      </p:sp>
      <p:grpSp>
        <p:nvGrpSpPr>
          <p:cNvPr id="11" name="Group 10">
            <a:extLst>
              <a:ext uri="{FF2B5EF4-FFF2-40B4-BE49-F238E27FC236}">
                <a16:creationId xmlns:a16="http://schemas.microsoft.com/office/drawing/2014/main" id="{DBE64BD1-BE7B-4C74-96FE-A03A96CDDF09}"/>
              </a:ext>
            </a:extLst>
          </p:cNvPr>
          <p:cNvGrpSpPr/>
          <p:nvPr/>
        </p:nvGrpSpPr>
        <p:grpSpPr>
          <a:xfrm>
            <a:off x="896798" y="2282470"/>
            <a:ext cx="1792850" cy="3567747"/>
            <a:chOff x="914780" y="2327742"/>
            <a:chExt cx="1828800" cy="3639288"/>
          </a:xfrm>
        </p:grpSpPr>
        <p:sp>
          <p:nvSpPr>
            <p:cNvPr id="13" name="Rectangle 12">
              <a:extLst>
                <a:ext uri="{FF2B5EF4-FFF2-40B4-BE49-F238E27FC236}">
                  <a16:creationId xmlns:a16="http://schemas.microsoft.com/office/drawing/2014/main" id="{C4C1B0A2-A315-4563-AA64-C374A5ECF32C}"/>
                </a:ext>
              </a:extLst>
            </p:cNvPr>
            <p:cNvSpPr/>
            <p:nvPr/>
          </p:nvSpPr>
          <p:spPr bwMode="auto">
            <a:xfrm>
              <a:off x="914780" y="23277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7D62C885-950A-4FEE-84B3-A4EB7E8433FA}"/>
                </a:ext>
              </a:extLst>
            </p:cNvPr>
            <p:cNvSpPr/>
            <p:nvPr/>
          </p:nvSpPr>
          <p:spPr bwMode="auto">
            <a:xfrm>
              <a:off x="914780" y="305926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8" name="Rectangle 67">
              <a:extLst>
                <a:ext uri="{FF2B5EF4-FFF2-40B4-BE49-F238E27FC236}">
                  <a16:creationId xmlns:a16="http://schemas.microsoft.com/office/drawing/2014/main" id="{D91401D8-6628-4D5F-8BE0-43ADB2FE205D}"/>
                </a:ext>
              </a:extLst>
            </p:cNvPr>
            <p:cNvSpPr/>
            <p:nvPr/>
          </p:nvSpPr>
          <p:spPr bwMode="auto">
            <a:xfrm>
              <a:off x="914780" y="3790774"/>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9" name="Rectangle 68">
              <a:extLst>
                <a:ext uri="{FF2B5EF4-FFF2-40B4-BE49-F238E27FC236}">
                  <a16:creationId xmlns:a16="http://schemas.microsoft.com/office/drawing/2014/main" id="{18A92E95-6C4E-47E7-80A5-B8E8F54E28C1}"/>
                </a:ext>
              </a:extLst>
            </p:cNvPr>
            <p:cNvSpPr/>
            <p:nvPr/>
          </p:nvSpPr>
          <p:spPr bwMode="auto">
            <a:xfrm>
              <a:off x="914780" y="4522286"/>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0" name="Rectangle 69">
              <a:extLst>
                <a:ext uri="{FF2B5EF4-FFF2-40B4-BE49-F238E27FC236}">
                  <a16:creationId xmlns:a16="http://schemas.microsoft.com/office/drawing/2014/main" id="{52F8D129-625B-450C-8B9B-A79D7DD04708}"/>
                </a:ext>
              </a:extLst>
            </p:cNvPr>
            <p:cNvSpPr/>
            <p:nvPr/>
          </p:nvSpPr>
          <p:spPr bwMode="auto">
            <a:xfrm>
              <a:off x="914780" y="52537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DAE83698-ACB1-4F40-9980-7777C8871B6C}"/>
              </a:ext>
            </a:extLst>
          </p:cNvPr>
          <p:cNvGrpSpPr/>
          <p:nvPr/>
        </p:nvGrpSpPr>
        <p:grpSpPr>
          <a:xfrm>
            <a:off x="9639770" y="2641036"/>
            <a:ext cx="1792850" cy="2850615"/>
            <a:chOff x="9833067" y="2693498"/>
            <a:chExt cx="1828800" cy="2907776"/>
          </a:xfrm>
        </p:grpSpPr>
        <p:sp>
          <p:nvSpPr>
            <p:cNvPr id="72" name="Rectangle 71">
              <a:extLst>
                <a:ext uri="{FF2B5EF4-FFF2-40B4-BE49-F238E27FC236}">
                  <a16:creationId xmlns:a16="http://schemas.microsoft.com/office/drawing/2014/main" id="{5088C66C-6F39-40B2-95FB-F1A545E6C60D}"/>
                </a:ext>
              </a:extLst>
            </p:cNvPr>
            <p:cNvSpPr/>
            <p:nvPr/>
          </p:nvSpPr>
          <p:spPr bwMode="auto">
            <a:xfrm>
              <a:off x="9833067" y="269349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Rectangle 72">
              <a:extLst>
                <a:ext uri="{FF2B5EF4-FFF2-40B4-BE49-F238E27FC236}">
                  <a16:creationId xmlns:a16="http://schemas.microsoft.com/office/drawing/2014/main" id="{4F3D54C8-E82F-4769-94D4-30351411D36E}"/>
                </a:ext>
              </a:extLst>
            </p:cNvPr>
            <p:cNvSpPr/>
            <p:nvPr/>
          </p:nvSpPr>
          <p:spPr bwMode="auto">
            <a:xfrm>
              <a:off x="9833067" y="3425018"/>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Rectangle 76">
              <a:extLst>
                <a:ext uri="{FF2B5EF4-FFF2-40B4-BE49-F238E27FC236}">
                  <a16:creationId xmlns:a16="http://schemas.microsoft.com/office/drawing/2014/main" id="{92B57EAE-A63A-49F0-AC99-9950DE11059A}"/>
                </a:ext>
              </a:extLst>
            </p:cNvPr>
            <p:cNvSpPr/>
            <p:nvPr/>
          </p:nvSpPr>
          <p:spPr bwMode="auto">
            <a:xfrm>
              <a:off x="9833067" y="4156530"/>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B9AF45E-BB62-40C9-B30A-FA601FD745A7}"/>
                </a:ext>
              </a:extLst>
            </p:cNvPr>
            <p:cNvSpPr/>
            <p:nvPr/>
          </p:nvSpPr>
          <p:spPr bwMode="auto">
            <a:xfrm>
              <a:off x="9833067" y="4888042"/>
              <a:ext cx="18288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pic>
        <p:nvPicPr>
          <p:cNvPr id="144" name="Picture 143"/>
          <p:cNvPicPr>
            <a:picLocks noChangeAspect="1"/>
          </p:cNvPicPr>
          <p:nvPr/>
        </p:nvPicPr>
        <p:blipFill rotWithShape="1">
          <a:blip r:embed="rId4"/>
          <a:srcRect b="32970"/>
          <a:stretch/>
        </p:blipFill>
        <p:spPr>
          <a:xfrm>
            <a:off x="1637336" y="4626276"/>
            <a:ext cx="311775" cy="314410"/>
          </a:xfrm>
          <a:prstGeom prst="rect">
            <a:avLst/>
          </a:prstGeom>
          <a:ln>
            <a:noFill/>
          </a:ln>
        </p:spPr>
      </p:pic>
      <p:pic>
        <p:nvPicPr>
          <p:cNvPr id="141" name="Picture 140"/>
          <p:cNvPicPr>
            <a:picLocks noChangeAspect="1"/>
          </p:cNvPicPr>
          <p:nvPr/>
        </p:nvPicPr>
        <p:blipFill>
          <a:blip r:embed="rId5"/>
          <a:stretch>
            <a:fillRect/>
          </a:stretch>
        </p:blipFill>
        <p:spPr>
          <a:xfrm>
            <a:off x="1637336" y="3193329"/>
            <a:ext cx="311775" cy="311775"/>
          </a:xfrm>
          <a:prstGeom prst="rect">
            <a:avLst/>
          </a:prstGeom>
          <a:ln>
            <a:noFill/>
          </a:ln>
        </p:spPr>
      </p:pic>
      <p:pic>
        <p:nvPicPr>
          <p:cNvPr id="138" name="Picture 137"/>
          <p:cNvPicPr>
            <a:picLocks noChangeAspect="1"/>
          </p:cNvPicPr>
          <p:nvPr/>
        </p:nvPicPr>
        <p:blipFill>
          <a:blip r:embed="rId6"/>
          <a:stretch>
            <a:fillRect/>
          </a:stretch>
        </p:blipFill>
        <p:spPr>
          <a:xfrm>
            <a:off x="1644016" y="3917141"/>
            <a:ext cx="298414" cy="298414"/>
          </a:xfrm>
          <a:prstGeom prst="rect">
            <a:avLst/>
          </a:prstGeom>
          <a:ln>
            <a:noFill/>
          </a:ln>
        </p:spPr>
      </p:pic>
      <p:pic>
        <p:nvPicPr>
          <p:cNvPr id="135" name="Picture 134"/>
          <p:cNvPicPr>
            <a:picLocks noChangeAspect="1"/>
          </p:cNvPicPr>
          <p:nvPr/>
        </p:nvPicPr>
        <p:blipFill>
          <a:blip r:embed="rId7"/>
          <a:stretch>
            <a:fillRect/>
          </a:stretch>
        </p:blipFill>
        <p:spPr>
          <a:xfrm>
            <a:off x="1650696" y="5358085"/>
            <a:ext cx="285054" cy="285054"/>
          </a:xfrm>
          <a:prstGeom prst="rect">
            <a:avLst/>
          </a:prstGeom>
          <a:ln>
            <a:noFill/>
          </a:ln>
        </p:spPr>
      </p:pic>
      <p:pic>
        <p:nvPicPr>
          <p:cNvPr id="132" name="Picture 131"/>
          <p:cNvPicPr>
            <a:picLocks noChangeAspect="1"/>
          </p:cNvPicPr>
          <p:nvPr/>
        </p:nvPicPr>
        <p:blipFill>
          <a:blip r:embed="rId8"/>
          <a:stretch>
            <a:fillRect/>
          </a:stretch>
        </p:blipFill>
        <p:spPr>
          <a:xfrm>
            <a:off x="1637336" y="2476189"/>
            <a:ext cx="311775" cy="311775"/>
          </a:xfrm>
          <a:prstGeom prst="rect">
            <a:avLst/>
          </a:prstGeom>
          <a:ln>
            <a:noFill/>
          </a:ln>
        </p:spPr>
      </p:pic>
      <p:grpSp>
        <p:nvGrpSpPr>
          <p:cNvPr id="12" name="Group 11">
            <a:extLst>
              <a:ext uri="{FF2B5EF4-FFF2-40B4-BE49-F238E27FC236}">
                <a16:creationId xmlns:a16="http://schemas.microsoft.com/office/drawing/2014/main" id="{90D1AE7E-AD2A-4A6B-B798-6F7660324185}"/>
              </a:ext>
            </a:extLst>
          </p:cNvPr>
          <p:cNvGrpSpPr/>
          <p:nvPr/>
        </p:nvGrpSpPr>
        <p:grpSpPr>
          <a:xfrm>
            <a:off x="10380081" y="2834528"/>
            <a:ext cx="312230" cy="2463634"/>
            <a:chOff x="10588222" y="2890869"/>
            <a:chExt cx="318491" cy="2513035"/>
          </a:xfrm>
        </p:grpSpPr>
        <p:pic>
          <p:nvPicPr>
            <p:cNvPr id="163" name="Picture 162"/>
            <p:cNvPicPr>
              <a:picLocks noChangeAspect="1"/>
            </p:cNvPicPr>
            <p:nvPr/>
          </p:nvPicPr>
          <p:blipFill>
            <a:blip r:embed="rId9"/>
            <a:stretch>
              <a:fillRect/>
            </a:stretch>
          </p:blipFill>
          <p:spPr>
            <a:xfrm>
              <a:off x="10588222" y="2890869"/>
              <a:ext cx="318491" cy="318491"/>
            </a:xfrm>
            <a:prstGeom prst="rect">
              <a:avLst/>
            </a:prstGeom>
            <a:ln>
              <a:noFill/>
            </a:ln>
          </p:spPr>
        </p:pic>
        <p:pic>
          <p:nvPicPr>
            <p:cNvPr id="155" name="Picture 154"/>
            <p:cNvPicPr>
              <a:picLocks noChangeAspect="1"/>
            </p:cNvPicPr>
            <p:nvPr/>
          </p:nvPicPr>
          <p:blipFill>
            <a:blip r:embed="rId10"/>
            <a:stretch>
              <a:fillRect/>
            </a:stretch>
          </p:blipFill>
          <p:spPr>
            <a:xfrm>
              <a:off x="10588222" y="4353901"/>
              <a:ext cx="318491" cy="318491"/>
            </a:xfrm>
            <a:prstGeom prst="rect">
              <a:avLst/>
            </a:prstGeom>
            <a:ln>
              <a:noFill/>
            </a:ln>
          </p:spPr>
        </p:pic>
        <p:pic>
          <p:nvPicPr>
            <p:cNvPr id="151" name="Picture 150"/>
            <p:cNvPicPr>
              <a:picLocks noChangeAspect="1"/>
            </p:cNvPicPr>
            <p:nvPr/>
          </p:nvPicPr>
          <p:blipFill>
            <a:blip r:embed="rId11"/>
            <a:stretch>
              <a:fillRect/>
            </a:stretch>
          </p:blipFill>
          <p:spPr>
            <a:xfrm>
              <a:off x="10588222" y="5085413"/>
              <a:ext cx="318491" cy="318491"/>
            </a:xfrm>
            <a:prstGeom prst="rect">
              <a:avLst/>
            </a:prstGeom>
            <a:ln>
              <a:noFill/>
            </a:ln>
          </p:spPr>
        </p:pic>
        <p:pic>
          <p:nvPicPr>
            <p:cNvPr id="180" name="Picture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588222" y="3622389"/>
              <a:ext cx="318491" cy="318491"/>
            </a:xfrm>
            <a:prstGeom prst="rect">
              <a:avLst/>
            </a:prstGeom>
          </p:spPr>
        </p:pic>
      </p:grpSp>
      <p:grpSp>
        <p:nvGrpSpPr>
          <p:cNvPr id="15" name="Group 14">
            <a:extLst>
              <a:ext uri="{FF2B5EF4-FFF2-40B4-BE49-F238E27FC236}">
                <a16:creationId xmlns:a16="http://schemas.microsoft.com/office/drawing/2014/main" id="{F39AA7E0-EE4B-4B43-8A0A-3D1F2494ECA4}"/>
              </a:ext>
            </a:extLst>
          </p:cNvPr>
          <p:cNvGrpSpPr/>
          <p:nvPr/>
        </p:nvGrpSpPr>
        <p:grpSpPr>
          <a:xfrm>
            <a:off x="2564930" y="2183851"/>
            <a:ext cx="643398" cy="3764984"/>
            <a:chOff x="2616361" y="2227145"/>
            <a:chExt cx="656299" cy="3840480"/>
          </a:xfrm>
        </p:grpSpPr>
        <p:sp>
          <p:nvSpPr>
            <p:cNvPr id="62" name="Freeform 5">
              <a:extLst>
                <a:ext uri="{FF2B5EF4-FFF2-40B4-BE49-F238E27FC236}">
                  <a16:creationId xmlns:a16="http://schemas.microsoft.com/office/drawing/2014/main" id="{5352CC2B-B969-4202-863D-AD50CA17D694}"/>
                </a:ext>
              </a:extLst>
            </p:cNvPr>
            <p:cNvSpPr>
              <a:spLocks/>
            </p:cNvSpPr>
            <p:nvPr/>
          </p:nvSpPr>
          <p:spPr bwMode="auto">
            <a:xfrm rot="10800000">
              <a:off x="2616361"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sp>
          <p:nvSpPr>
            <p:cNvPr id="65"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3001930"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16" name="Group 15">
            <a:extLst>
              <a:ext uri="{FF2B5EF4-FFF2-40B4-BE49-F238E27FC236}">
                <a16:creationId xmlns:a16="http://schemas.microsoft.com/office/drawing/2014/main" id="{E3590C2C-1860-4F5E-A436-3DFB980AC3FB}"/>
              </a:ext>
            </a:extLst>
          </p:cNvPr>
          <p:cNvGrpSpPr/>
          <p:nvPr/>
        </p:nvGrpSpPr>
        <p:grpSpPr>
          <a:xfrm>
            <a:off x="8832958" y="2856172"/>
            <a:ext cx="648143" cy="2420347"/>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3514505" y="3167622"/>
            <a:ext cx="2025918" cy="1040956"/>
            <a:chOff x="3584978" y="3230643"/>
            <a:chExt cx="2066542" cy="106182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0" cy="1061829"/>
            </a:xfrm>
            <a:prstGeom prst="rect">
              <a:avLst/>
            </a:prstGeom>
          </p:spPr>
          <p:txBody>
            <a:bodyPr wrap="square">
              <a:spAutoFit/>
            </a:bodyPr>
            <a:lstStyle/>
            <a:p>
              <a:pPr defTabSz="914228">
                <a:lnSpc>
                  <a:spcPct val="90000"/>
                </a:lnSpc>
                <a:defRPr/>
              </a:pPr>
              <a: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3514505" y="4301246"/>
            <a:ext cx="2025918" cy="660781"/>
            <a:chOff x="3584978" y="4386998"/>
            <a:chExt cx="2066542" cy="674031"/>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0" cy="674031"/>
            </a:xfrm>
            <a:prstGeom prst="rect">
              <a:avLst/>
            </a:prstGeom>
          </p:spPr>
          <p:txBody>
            <a:bodyPr wrap="square">
              <a:spAutoFit/>
            </a:bodyPr>
            <a:lstStyle/>
            <a:p>
              <a:pPr defTabSz="914228">
                <a:lnSpc>
                  <a:spcPct val="90000"/>
                </a:lnSpc>
                <a:defRPr/>
              </a:pPr>
              <a: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3514505" y="5468163"/>
            <a:ext cx="2025918" cy="660781"/>
            <a:chOff x="3584978" y="5577314"/>
            <a:chExt cx="2066542" cy="674031"/>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0" cy="674031"/>
            </a:xfrm>
            <a:prstGeom prst="rect">
              <a:avLst/>
            </a:prstGeom>
          </p:spPr>
          <p:txBody>
            <a:bodyPr wrap="square">
              <a:spAutoFit/>
            </a:bodyPr>
            <a:lstStyle/>
            <a:p>
              <a:pPr defTabSz="914228">
                <a:lnSpc>
                  <a:spcPct val="90000"/>
                </a:lnSpc>
                <a:defRPr/>
              </a:pPr>
              <a: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372">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78652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3941-B06F-4971-9BC7-15C3CC060AAF}"/>
              </a:ext>
            </a:extLst>
          </p:cNvPr>
          <p:cNvSpPr>
            <a:spLocks noGrp="1"/>
          </p:cNvSpPr>
          <p:nvPr>
            <p:ph type="title"/>
          </p:nvPr>
        </p:nvSpPr>
        <p:spPr/>
        <p:txBody>
          <a:bodyPr/>
          <a:lstStyle/>
          <a:p>
            <a:pPr lvl="0">
              <a:defRPr/>
            </a:pPr>
            <a:r>
              <a:rPr lang="en-US"/>
              <a:t>Ensure reliability and performance in your apps</a:t>
            </a:r>
          </a:p>
        </p:txBody>
      </p:sp>
      <p:sp>
        <p:nvSpPr>
          <p:cNvPr id="13" name="TextBox 12">
            <a:extLst>
              <a:ext uri="{FF2B5EF4-FFF2-40B4-BE49-F238E27FC236}">
                <a16:creationId xmlns:a16="http://schemas.microsoft.com/office/drawing/2014/main" id="{14CEFE14-23BA-4417-BAA0-723AA23C1F99}"/>
              </a:ext>
            </a:extLst>
          </p:cNvPr>
          <p:cNvSpPr txBox="1"/>
          <p:nvPr/>
        </p:nvSpPr>
        <p:spPr>
          <a:xfrm>
            <a:off x="8368084" y="4469767"/>
            <a:ext cx="3227129" cy="594092"/>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High reliability</a:t>
            </a:r>
          </a:p>
        </p:txBody>
      </p:sp>
      <p:sp>
        <p:nvSpPr>
          <p:cNvPr id="14" name="TextBox 13">
            <a:extLst>
              <a:ext uri="{FF2B5EF4-FFF2-40B4-BE49-F238E27FC236}">
                <a16:creationId xmlns:a16="http://schemas.microsoft.com/office/drawing/2014/main" id="{A26A4FEB-CE28-4574-AB9C-D74779E92C82}"/>
              </a:ext>
            </a:extLst>
          </p:cNvPr>
          <p:cNvSpPr txBox="1"/>
          <p:nvPr/>
        </p:nvSpPr>
        <p:spPr>
          <a:xfrm>
            <a:off x="596787" y="4469767"/>
            <a:ext cx="3227129" cy="594092"/>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Near real-time</a:t>
            </a:r>
          </a:p>
        </p:txBody>
      </p:sp>
      <p:sp>
        <p:nvSpPr>
          <p:cNvPr id="15" name="TextBox 14">
            <a:extLst>
              <a:ext uri="{FF2B5EF4-FFF2-40B4-BE49-F238E27FC236}">
                <a16:creationId xmlns:a16="http://schemas.microsoft.com/office/drawing/2014/main" id="{338E1697-6498-4518-85C6-A891F9C579DC}"/>
              </a:ext>
            </a:extLst>
          </p:cNvPr>
          <p:cNvSpPr txBox="1"/>
          <p:nvPr/>
        </p:nvSpPr>
        <p:spPr>
          <a:xfrm>
            <a:off x="4482436" y="4469767"/>
            <a:ext cx="3227129" cy="594092"/>
          </a:xfrm>
          <a:prstGeom prst="rect">
            <a:avLst/>
          </a:prstGeom>
          <a:noFill/>
        </p:spPr>
        <p:txBody>
          <a:bodyPr wrap="square" lIns="91414" tIns="146263" rIns="182828" bIns="146263" rtlCol="0">
            <a:spAutoFit/>
          </a:bodyPr>
          <a:lstStyle/>
          <a:p>
            <a:pPr algn="ctr" defTabSz="1218701">
              <a:lnSpc>
                <a:spcPct val="90000"/>
              </a:lnSpc>
              <a:defRPr/>
            </a:pPr>
            <a:r>
              <a:rPr lang="en-US" sz="2157" kern="0">
                <a:gradFill>
                  <a:gsLst>
                    <a:gs pos="13483">
                      <a:srgbClr val="353535"/>
                    </a:gs>
                    <a:gs pos="62000">
                      <a:srgbClr val="353535"/>
                    </a:gs>
                  </a:gsLst>
                  <a:lin ang="5400000" scaled="0"/>
                </a:gradFill>
                <a:latin typeface="Segoe UI Semilight"/>
                <a:cs typeface="Segoe UI"/>
              </a:rPr>
              <a:t>Massive scale-out</a:t>
            </a:r>
          </a:p>
        </p:txBody>
      </p:sp>
      <p:grpSp>
        <p:nvGrpSpPr>
          <p:cNvPr id="8" name="Group 7">
            <a:extLst>
              <a:ext uri="{FF2B5EF4-FFF2-40B4-BE49-F238E27FC236}">
                <a16:creationId xmlns:a16="http://schemas.microsoft.com/office/drawing/2014/main" id="{D027ED78-3DE0-460F-B44C-05D175DD18F1}"/>
              </a:ext>
            </a:extLst>
          </p:cNvPr>
          <p:cNvGrpSpPr/>
          <p:nvPr/>
        </p:nvGrpSpPr>
        <p:grpSpPr>
          <a:xfrm>
            <a:off x="705598" y="2353302"/>
            <a:ext cx="3009507" cy="2018142"/>
            <a:chOff x="719746" y="2399994"/>
            <a:chExt cx="3069854" cy="2058610"/>
          </a:xfrm>
        </p:grpSpPr>
        <p:sp>
          <p:nvSpPr>
            <p:cNvPr id="18" name="Freeform 50"/>
            <p:cNvSpPr>
              <a:spLocks/>
            </p:cNvSpPr>
            <p:nvPr/>
          </p:nvSpPr>
          <p:spPr bwMode="auto">
            <a:xfrm>
              <a:off x="719746"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lnSpc>
                  <a:spcPct val="90000"/>
                </a:lnSpc>
                <a:defRPr/>
              </a:pPr>
              <a:endParaRPr lang="en-US" sz="1765" kern="0">
                <a:solidFill>
                  <a:srgbClr val="353535"/>
                </a:solidFill>
                <a:latin typeface="Segoe UI Semilight"/>
              </a:endParaRPr>
            </a:p>
          </p:txBody>
        </p:sp>
        <p:sp>
          <p:nvSpPr>
            <p:cNvPr id="63" name="TextBox 62"/>
            <p:cNvSpPr txBox="1"/>
            <p:nvPr/>
          </p:nvSpPr>
          <p:spPr>
            <a:xfrm>
              <a:off x="1050061" y="3401595"/>
              <a:ext cx="2409225" cy="840230"/>
            </a:xfrm>
            <a:prstGeom prst="rect">
              <a:avLst/>
            </a:prstGeom>
            <a:noFill/>
          </p:spPr>
          <p:txBody>
            <a:bodyPr wrap="square" rtlCol="0">
              <a:spAutoFit/>
            </a:bodyPr>
            <a:lstStyle/>
            <a:p>
              <a:pPr algn="ctr" defTabSz="914038">
                <a:lnSpc>
                  <a:spcPct val="90000"/>
                </a:lnSpc>
                <a:spcAft>
                  <a:spcPts val="500"/>
                </a:spcAft>
                <a:buSzPct val="90000"/>
                <a:defRPr/>
              </a:pPr>
              <a: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Sub-second </a:t>
              </a:r>
              <a:b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br>
              <a: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end-to-end latency in the </a:t>
              </a:r>
              <a:r>
                <a:rPr lang="en-US" sz="1765" b="1">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99</a:t>
              </a:r>
              <a:r>
                <a:rPr lang="en-US" sz="1765" b="1" baseline="30000">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th</a:t>
              </a:r>
              <a:r>
                <a:rPr lang="en-US" sz="1765" b="1">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 percentile</a:t>
              </a:r>
            </a:p>
          </p:txBody>
        </p:sp>
      </p:grpSp>
      <p:grpSp>
        <p:nvGrpSpPr>
          <p:cNvPr id="5" name="Group 4">
            <a:extLst>
              <a:ext uri="{FF2B5EF4-FFF2-40B4-BE49-F238E27FC236}">
                <a16:creationId xmlns:a16="http://schemas.microsoft.com/office/drawing/2014/main" id="{1853269C-1F61-4358-ADF6-3ABE0E21C346}"/>
              </a:ext>
            </a:extLst>
          </p:cNvPr>
          <p:cNvGrpSpPr/>
          <p:nvPr/>
        </p:nvGrpSpPr>
        <p:grpSpPr>
          <a:xfrm>
            <a:off x="4591247" y="2353302"/>
            <a:ext cx="3009507" cy="2018142"/>
            <a:chOff x="4683310" y="2399994"/>
            <a:chExt cx="3069854" cy="2058610"/>
          </a:xfrm>
        </p:grpSpPr>
        <p:sp>
          <p:nvSpPr>
            <p:cNvPr id="19" name="Freeform 50"/>
            <p:cNvSpPr>
              <a:spLocks/>
            </p:cNvSpPr>
            <p:nvPr/>
          </p:nvSpPr>
          <p:spPr bwMode="auto">
            <a:xfrm>
              <a:off x="4683310"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lnSpc>
                  <a:spcPct val="90000"/>
                </a:lnSpc>
                <a:defRPr/>
              </a:pPr>
              <a:endParaRPr lang="en-US" sz="1765" kern="0">
                <a:solidFill>
                  <a:srgbClr val="353535"/>
                </a:solidFill>
                <a:latin typeface="Segoe UI Semilight"/>
              </a:endParaRPr>
            </a:p>
          </p:txBody>
        </p:sp>
        <p:sp>
          <p:nvSpPr>
            <p:cNvPr id="21" name="TextBox 20"/>
            <p:cNvSpPr txBox="1"/>
            <p:nvPr/>
          </p:nvSpPr>
          <p:spPr>
            <a:xfrm>
              <a:off x="5013625" y="3526597"/>
              <a:ext cx="2409225" cy="592342"/>
            </a:xfrm>
            <a:prstGeom prst="rect">
              <a:avLst/>
            </a:prstGeom>
            <a:noFill/>
          </p:spPr>
          <p:txBody>
            <a:bodyPr wrap="square" rtlCol="0">
              <a:spAutoFit/>
            </a:bodyPr>
            <a:lstStyle/>
            <a:p>
              <a:pPr algn="ctr" defTabSz="914038">
                <a:lnSpc>
                  <a:spcPct val="90000"/>
                </a:lnSpc>
                <a:spcAft>
                  <a:spcPts val="500"/>
                </a:spcAft>
                <a:buSzPct val="90000"/>
                <a:defRPr/>
              </a:pPr>
              <a:r>
                <a:rPr lang="en-US" sz="1765" b="1">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10,000,000</a:t>
              </a:r>
              <a: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 events </a:t>
              </a:r>
              <a:b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br>
              <a: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per second per region</a:t>
              </a:r>
            </a:p>
          </p:txBody>
        </p:sp>
      </p:grpSp>
      <p:grpSp>
        <p:nvGrpSpPr>
          <p:cNvPr id="7" name="Group 6">
            <a:extLst>
              <a:ext uri="{FF2B5EF4-FFF2-40B4-BE49-F238E27FC236}">
                <a16:creationId xmlns:a16="http://schemas.microsoft.com/office/drawing/2014/main" id="{E871F1EB-3BFF-4623-B536-711E645670EE}"/>
              </a:ext>
            </a:extLst>
          </p:cNvPr>
          <p:cNvGrpSpPr/>
          <p:nvPr/>
        </p:nvGrpSpPr>
        <p:grpSpPr>
          <a:xfrm>
            <a:off x="8476895" y="2353302"/>
            <a:ext cx="3009507" cy="2018142"/>
            <a:chOff x="8646874" y="2399994"/>
            <a:chExt cx="3069854" cy="2058610"/>
          </a:xfrm>
        </p:grpSpPr>
        <p:sp>
          <p:nvSpPr>
            <p:cNvPr id="20" name="Freeform 50"/>
            <p:cNvSpPr>
              <a:spLocks/>
            </p:cNvSpPr>
            <p:nvPr/>
          </p:nvSpPr>
          <p:spPr bwMode="auto">
            <a:xfrm>
              <a:off x="8646874" y="2399994"/>
              <a:ext cx="3069854" cy="2058610"/>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rgbClr val="0078D7"/>
            </a:solidFill>
            <a:ln w="19050" cap="flat">
              <a:solidFill>
                <a:srgbClr val="0078D7"/>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lnSpc>
                  <a:spcPct val="90000"/>
                </a:lnSpc>
                <a:defRPr/>
              </a:pPr>
              <a:endParaRPr lang="en-US" sz="1765" kern="0">
                <a:solidFill>
                  <a:srgbClr val="353535"/>
                </a:solidFill>
                <a:latin typeface="Segoe UI Semilight"/>
              </a:endParaRPr>
            </a:p>
          </p:txBody>
        </p:sp>
        <p:sp>
          <p:nvSpPr>
            <p:cNvPr id="22" name="TextBox 21"/>
            <p:cNvSpPr txBox="1"/>
            <p:nvPr/>
          </p:nvSpPr>
          <p:spPr>
            <a:xfrm>
              <a:off x="8899472" y="3401595"/>
              <a:ext cx="2564659" cy="842346"/>
            </a:xfrm>
            <a:prstGeom prst="rect">
              <a:avLst/>
            </a:prstGeom>
            <a:noFill/>
          </p:spPr>
          <p:txBody>
            <a:bodyPr wrap="square" rtlCol="0">
              <a:spAutoFit/>
            </a:bodyPr>
            <a:lstStyle/>
            <a:p>
              <a:pPr algn="ctr" defTabSz="914038">
                <a:lnSpc>
                  <a:spcPct val="90000"/>
                </a:lnSpc>
                <a:spcAft>
                  <a:spcPts val="500"/>
                </a:spcAft>
                <a:buSzPct val="90000"/>
                <a:defRPr/>
              </a:pPr>
              <a:r>
                <a:rPr lang="en-US" sz="1765" b="1">
                  <a:gradFill>
                    <a:gsLst>
                      <a:gs pos="12360">
                        <a:srgbClr val="FFFFFF"/>
                      </a:gs>
                      <a:gs pos="51000">
                        <a:srgbClr val="FFFFFF"/>
                      </a:gs>
                    </a:gsLst>
                    <a:lin ang="5400000" scaled="0"/>
                  </a:gradFill>
                  <a:latin typeface="Segoe UI" panose="020B0502040204020203" pitchFamily="34" charset="0"/>
                  <a:cs typeface="Segoe UI" panose="020B0502040204020203" pitchFamily="34" charset="0"/>
                </a:rPr>
                <a:t>24-hour</a:t>
              </a:r>
              <a:r>
                <a:rPr lang="en-US" sz="1765">
                  <a:gradFill>
                    <a:gsLst>
                      <a:gs pos="12360">
                        <a:srgbClr val="FFFFFF"/>
                      </a:gs>
                      <a:gs pos="51000">
                        <a:srgbClr val="FFFFFF"/>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p>
          </p:txBody>
        </p:sp>
      </p:grpSp>
    </p:spTree>
    <p:extLst>
      <p:ext uri="{BB962C8B-B14F-4D97-AF65-F5344CB8AC3E}">
        <p14:creationId xmlns:p14="http://schemas.microsoft.com/office/powerpoint/2010/main" val="1770835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decel="100000" fill="hold" nodeType="withEffect">
                                  <p:stCondLst>
                                    <p:cond delay="0"/>
                                  </p:stCondLst>
                                  <p:childTnLst>
                                    <p:animMotion origin="layout" path="M -3.125E-6 4.44444E-6 L -3.125E-6 0.03703 " pathEditMode="relative" rAng="0" ptsTypes="AA">
                                      <p:cBhvr>
                                        <p:cTn id="9" dur="600" spd="-100000" fill="hold"/>
                                        <p:tgtEl>
                                          <p:spTgt spid="8"/>
                                        </p:tgtEl>
                                        <p:attrNameLst>
                                          <p:attrName>ppt_x</p:attrName>
                                          <p:attrName>ppt_y</p:attrName>
                                        </p:attrNameLst>
                                      </p:cBhvr>
                                      <p:rCtr x="0" y="1852"/>
                                    </p:animMotion>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4" presetClass="path" presetSubtype="0" decel="100000" fill="hold" grpId="1" nodeType="withEffect">
                                  <p:stCondLst>
                                    <p:cond delay="0"/>
                                  </p:stCondLst>
                                  <p:childTnLst>
                                    <p:animMotion origin="layout" path="M -1.16926E-6 -1.41625E-6 L -1.16926E-6 -0.04539 " pathEditMode="relative" rAng="0" ptsTypes="AA">
                                      <p:cBhvr>
                                        <p:cTn id="14" dur="600" spd="-100000" fill="hold"/>
                                        <p:tgtEl>
                                          <p:spTgt spid="14"/>
                                        </p:tgtEl>
                                        <p:attrNameLst>
                                          <p:attrName>ppt_x</p:attrName>
                                          <p:attrName>ppt_y</p:attrName>
                                        </p:attrNameLst>
                                      </p:cBhvr>
                                      <p:rCtr x="0" y="-227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42" presetClass="path" presetSubtype="0" decel="100000" fill="hold" nodeType="withEffect">
                                  <p:stCondLst>
                                    <p:cond delay="0"/>
                                  </p:stCondLst>
                                  <p:childTnLst>
                                    <p:animMotion origin="layout" path="M -3.125E-6 4.44444E-6 L -3.125E-6 0.03703 " pathEditMode="relative" rAng="0" ptsTypes="AA">
                                      <p:cBhvr>
                                        <p:cTn id="21" dur="600" spd="-100000" fill="hold"/>
                                        <p:tgtEl>
                                          <p:spTgt spid="5"/>
                                        </p:tgtEl>
                                        <p:attrNameLst>
                                          <p:attrName>ppt_x</p:attrName>
                                          <p:attrName>ppt_y</p:attrName>
                                        </p:attrNameLst>
                                      </p:cBhvr>
                                      <p:rCtr x="0" y="1852"/>
                                    </p:animMotion>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64" presetClass="path" presetSubtype="0" decel="100000" fill="hold" grpId="1" nodeType="withEffect">
                                  <p:stCondLst>
                                    <p:cond delay="0"/>
                                  </p:stCondLst>
                                  <p:childTnLst>
                                    <p:animMotion origin="layout" path="M 0 -1.41625E-6 L 0 -0.04539 " pathEditMode="relative" rAng="0" ptsTypes="AA">
                                      <p:cBhvr>
                                        <p:cTn id="26" dur="600" spd="-100000" fill="hold"/>
                                        <p:tgtEl>
                                          <p:spTgt spid="15"/>
                                        </p:tgtEl>
                                        <p:attrNameLst>
                                          <p:attrName>ppt_x</p:attrName>
                                          <p:attrName>ppt_y</p:attrName>
                                        </p:attrNameLst>
                                      </p:cBhvr>
                                      <p:rCtr x="0" y="-2270"/>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42" presetClass="path" presetSubtype="0" decel="100000" fill="hold" nodeType="withEffect">
                                  <p:stCondLst>
                                    <p:cond delay="0"/>
                                  </p:stCondLst>
                                  <p:childTnLst>
                                    <p:animMotion origin="layout" path="M -3.125E-6 4.44444E-6 L -3.125E-6 0.03703 " pathEditMode="relative" rAng="0" ptsTypes="AA">
                                      <p:cBhvr>
                                        <p:cTn id="33" dur="600" spd="-100000" fill="hold"/>
                                        <p:tgtEl>
                                          <p:spTgt spid="7"/>
                                        </p:tgtEl>
                                        <p:attrNameLst>
                                          <p:attrName>ppt_x</p:attrName>
                                          <p:attrName>ppt_y</p:attrName>
                                        </p:attrNameLst>
                                      </p:cBhvr>
                                      <p:rCtr x="0" y="1852"/>
                                    </p:animMotion>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64" presetClass="path" presetSubtype="0" decel="100000" fill="hold" grpId="1" nodeType="withEffect">
                                  <p:stCondLst>
                                    <p:cond delay="0"/>
                                  </p:stCondLst>
                                  <p:childTnLst>
                                    <p:animMotion origin="layout" path="M 1.16926E-6 -1.41625E-6 L 1.16926E-6 -0.04539 " pathEditMode="relative" rAng="0" ptsTypes="AA">
                                      <p:cBhvr>
                                        <p:cTn id="38" dur="600" spd="-100000" fill="hold"/>
                                        <p:tgtEl>
                                          <p:spTgt spid="13"/>
                                        </p:tgtEl>
                                        <p:attrNameLst>
                                          <p:attrName>ppt_x</p:attrName>
                                          <p:attrName>ppt_y</p:attrName>
                                        </p:attrNameLst>
                                      </p:cBhvr>
                                      <p:rCtr x="0" y="-22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9020-DD43-4023-B791-8F9DAD3B0E22}"/>
              </a:ext>
            </a:extLst>
          </p:cNvPr>
          <p:cNvSpPr>
            <a:spLocks noGrp="1"/>
          </p:cNvSpPr>
          <p:nvPr>
            <p:ph type="title"/>
          </p:nvPr>
        </p:nvSpPr>
        <p:spPr>
          <a:xfrm>
            <a:off x="269241" y="289957"/>
            <a:ext cx="11655840" cy="899537"/>
          </a:xfrm>
        </p:spPr>
        <p:txBody>
          <a:bodyPr/>
          <a:lstStyle/>
          <a:p>
            <a:pPr>
              <a:defRPr/>
            </a:pPr>
            <a:r>
              <a:rPr lang="en-US"/>
              <a:t>Scenarios</a:t>
            </a:r>
          </a:p>
        </p:txBody>
      </p:sp>
      <p:sp>
        <p:nvSpPr>
          <p:cNvPr id="67" name="Rectangle 66">
            <a:extLst>
              <a:ext uri="{FF2B5EF4-FFF2-40B4-BE49-F238E27FC236}">
                <a16:creationId xmlns:a16="http://schemas.microsoft.com/office/drawing/2014/main" id="{71FFEF7D-8C58-4885-9EFE-BE3140199DC3}"/>
              </a:ext>
            </a:extLst>
          </p:cNvPr>
          <p:cNvSpPr/>
          <p:nvPr/>
        </p:nvSpPr>
        <p:spPr bwMode="auto">
          <a:xfrm>
            <a:off x="269303"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228">
              <a:lnSpc>
                <a:spcPct val="90000"/>
              </a:lnSpc>
              <a:defRPr/>
            </a:pPr>
            <a:r>
              <a:rPr lang="en-US" sz="2353">
                <a:gradFill>
                  <a:gsLst>
                    <a:gs pos="12360">
                      <a:srgbClr val="FFFFFF"/>
                    </a:gs>
                    <a:gs pos="51000">
                      <a:srgbClr val="FFFFFF"/>
                    </a:gs>
                  </a:gsLst>
                  <a:lin ang="5400000" scaled="0"/>
                </a:gradFill>
                <a:latin typeface="Segoe UI Semibold" panose="020B0702040204020203" pitchFamily="34" charset="0"/>
                <a:cs typeface="Segoe UI Semibold" panose="020B0702040204020203" pitchFamily="34" charset="0"/>
              </a:rPr>
              <a:t>Serverless apps</a:t>
            </a:r>
          </a:p>
        </p:txBody>
      </p:sp>
      <p:sp>
        <p:nvSpPr>
          <p:cNvPr id="104" name="Rectangle 103">
            <a:extLst>
              <a:ext uri="{FF2B5EF4-FFF2-40B4-BE49-F238E27FC236}">
                <a16:creationId xmlns:a16="http://schemas.microsoft.com/office/drawing/2014/main" id="{9B3B0986-1575-4FD9-AF77-DC402C860181}"/>
              </a:ext>
            </a:extLst>
          </p:cNvPr>
          <p:cNvSpPr/>
          <p:nvPr/>
        </p:nvSpPr>
        <p:spPr bwMode="auto">
          <a:xfrm>
            <a:off x="4155240" y="1546528"/>
            <a:ext cx="3836698"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228">
              <a:lnSpc>
                <a:spcPct val="90000"/>
              </a:lnSpc>
              <a:defRPr/>
            </a:pPr>
            <a:r>
              <a:rPr lang="en-US" sz="2353">
                <a:gradFill>
                  <a:gsLst>
                    <a:gs pos="12360">
                      <a:srgbClr val="FFFFFF"/>
                    </a:gs>
                    <a:gs pos="51000">
                      <a:srgbClr val="FFFFFF"/>
                    </a:gs>
                  </a:gsLst>
                  <a:lin ang="5400000" scaled="0"/>
                </a:gradFill>
                <a:latin typeface="Segoe UI Semibold" panose="020B0702040204020203" pitchFamily="34" charset="0"/>
                <a:cs typeface="Segoe UI Semibold" panose="020B0702040204020203" pitchFamily="34" charset="0"/>
              </a:rPr>
              <a:t>Ops automation</a:t>
            </a:r>
          </a:p>
        </p:txBody>
      </p:sp>
      <p:sp>
        <p:nvSpPr>
          <p:cNvPr id="105" name="Rectangle 104">
            <a:extLst>
              <a:ext uri="{FF2B5EF4-FFF2-40B4-BE49-F238E27FC236}">
                <a16:creationId xmlns:a16="http://schemas.microsoft.com/office/drawing/2014/main" id="{FF061BB4-7B2B-4887-8D0A-01F5314911EE}"/>
              </a:ext>
            </a:extLst>
          </p:cNvPr>
          <p:cNvSpPr/>
          <p:nvPr/>
        </p:nvSpPr>
        <p:spPr bwMode="auto">
          <a:xfrm>
            <a:off x="8041178" y="1546528"/>
            <a:ext cx="3881519" cy="71714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4228">
              <a:lnSpc>
                <a:spcPct val="90000"/>
              </a:lnSpc>
              <a:defRPr/>
            </a:pPr>
            <a:r>
              <a:rPr lang="en-US" sz="2353">
                <a:gradFill>
                  <a:gsLst>
                    <a:gs pos="12360">
                      <a:srgbClr val="FFFFFF"/>
                    </a:gs>
                    <a:gs pos="51000">
                      <a:srgbClr val="FFFFFF"/>
                    </a:gs>
                  </a:gsLst>
                  <a:lin ang="5400000" scaled="0"/>
                </a:gradFill>
                <a:latin typeface="Segoe UI Semibold" panose="020B0702040204020203" pitchFamily="34" charset="0"/>
                <a:cs typeface="Segoe UI Semibold" panose="020B0702040204020203" pitchFamily="34" charset="0"/>
              </a:rPr>
              <a:t>Application integration</a:t>
            </a:r>
          </a:p>
        </p:txBody>
      </p:sp>
      <p:grpSp>
        <p:nvGrpSpPr>
          <p:cNvPr id="10" name="Group 9">
            <a:extLst>
              <a:ext uri="{FF2B5EF4-FFF2-40B4-BE49-F238E27FC236}">
                <a16:creationId xmlns:a16="http://schemas.microsoft.com/office/drawing/2014/main" id="{05079029-A606-40C6-8208-01F911CF320B}"/>
              </a:ext>
            </a:extLst>
          </p:cNvPr>
          <p:cNvGrpSpPr/>
          <p:nvPr/>
        </p:nvGrpSpPr>
        <p:grpSpPr>
          <a:xfrm>
            <a:off x="269302" y="2263661"/>
            <a:ext cx="3836699" cy="4302827"/>
            <a:chOff x="274701" y="2308555"/>
            <a:chExt cx="3913633" cy="4389108"/>
          </a:xfrm>
        </p:grpSpPr>
        <p:grpSp>
          <p:nvGrpSpPr>
            <p:cNvPr id="45" name="Group 44">
              <a:extLst>
                <a:ext uri="{FF2B5EF4-FFF2-40B4-BE49-F238E27FC236}">
                  <a16:creationId xmlns:a16="http://schemas.microsoft.com/office/drawing/2014/main" id="{80BF0E9D-12AA-454E-9042-86BCA8364C7C}"/>
                </a:ext>
              </a:extLst>
            </p:cNvPr>
            <p:cNvGrpSpPr/>
            <p:nvPr/>
          </p:nvGrpSpPr>
          <p:grpSpPr>
            <a:xfrm>
              <a:off x="274701" y="2308555"/>
              <a:ext cx="3913633" cy="4389108"/>
              <a:chOff x="274701" y="2308555"/>
              <a:chExt cx="3913633" cy="4389108"/>
            </a:xfrm>
          </p:grpSpPr>
          <p:sp>
            <p:nvSpPr>
              <p:cNvPr id="68" name="Rectangle 67">
                <a:extLst>
                  <a:ext uri="{FF2B5EF4-FFF2-40B4-BE49-F238E27FC236}">
                    <a16:creationId xmlns:a16="http://schemas.microsoft.com/office/drawing/2014/main" id="{2E2A4FD8-4FFD-45C9-90AE-6BFBC16BA463}"/>
                  </a:ext>
                </a:extLst>
              </p:cNvPr>
              <p:cNvSpPr/>
              <p:nvPr/>
            </p:nvSpPr>
            <p:spPr bwMode="auto">
              <a:xfrm>
                <a:off x="274702"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5" name="TextBox 124"/>
              <p:cNvSpPr txBox="1"/>
              <p:nvPr/>
            </p:nvSpPr>
            <p:spPr>
              <a:xfrm>
                <a:off x="274701" y="2308555"/>
                <a:ext cx="3913632" cy="1542102"/>
              </a:xfrm>
              <a:prstGeom prst="rect">
                <a:avLst/>
              </a:prstGeom>
              <a:noFill/>
            </p:spPr>
            <p:txBody>
              <a:bodyPr wrap="square" lIns="179285" tIns="143428" rIns="179285" bIns="143428" rtlCol="0">
                <a:spAutoFit/>
              </a:bodyPr>
              <a:lstStyle/>
              <a:p>
                <a:pPr defTabSz="914228">
                  <a:lnSpc>
                    <a:spcPct val="90000"/>
                  </a:lnSpc>
                  <a:defRPr/>
                </a:pPr>
                <a:r>
                  <a:rPr lang="en-US" sz="1765">
                    <a:gradFill>
                      <a:gsLst>
                        <a:gs pos="3371">
                          <a:srgbClr val="353535"/>
                        </a:gs>
                        <a:gs pos="12360">
                          <a:srgbClr val="353535"/>
                        </a:gs>
                      </a:gsLst>
                      <a:lin ang="5400000" scaled="0"/>
                    </a:gradFill>
                    <a:latin typeface="Segoe UI Semilight"/>
                    <a:cs typeface="Segoe UI" panose="020B0502040204020203" pitchFamily="34" charset="0"/>
                  </a:rPr>
                  <a:t>Instantly trigger a serverless function to run analysis when a new file is added to a blob storage container.</a:t>
                </a:r>
              </a:p>
              <a:p>
                <a:pPr defTabSz="914228">
                  <a:lnSpc>
                    <a:spcPct val="90000"/>
                  </a:lnSpc>
                  <a:defRPr/>
                </a:pPr>
                <a:endParaRPr lang="en-US" sz="1765">
                  <a:gradFill>
                    <a:gsLst>
                      <a:gs pos="3371">
                        <a:srgbClr val="353535"/>
                      </a:gs>
                      <a:gs pos="12360">
                        <a:srgbClr val="353535"/>
                      </a:gs>
                    </a:gsLst>
                    <a:lin ang="5400000" scaled="0"/>
                  </a:gradFill>
                  <a:latin typeface="Segoe UI Semilight"/>
                  <a:cs typeface="Segoe UI" panose="020B0502040204020203" pitchFamily="34" charset="0"/>
                </a:endParaRPr>
              </a:p>
            </p:txBody>
          </p:sp>
        </p:grpSp>
        <p:pic>
          <p:nvPicPr>
            <p:cNvPr id="5" name="Picture 4">
              <a:extLst>
                <a:ext uri="{FF2B5EF4-FFF2-40B4-BE49-F238E27FC236}">
                  <a16:creationId xmlns:a16="http://schemas.microsoft.com/office/drawing/2014/main" id="{7E3C1DB8-0535-464C-8AC0-D35D44C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10" y="4091356"/>
              <a:ext cx="3680413" cy="1115644"/>
            </a:xfrm>
            <a:prstGeom prst="rect">
              <a:avLst/>
            </a:prstGeom>
          </p:spPr>
        </p:pic>
      </p:grpSp>
      <p:grpSp>
        <p:nvGrpSpPr>
          <p:cNvPr id="11" name="Group 10">
            <a:extLst>
              <a:ext uri="{FF2B5EF4-FFF2-40B4-BE49-F238E27FC236}">
                <a16:creationId xmlns:a16="http://schemas.microsoft.com/office/drawing/2014/main" id="{D6FFE5BA-A89A-4D35-B3AB-809076B9A955}"/>
              </a:ext>
            </a:extLst>
          </p:cNvPr>
          <p:cNvGrpSpPr/>
          <p:nvPr/>
        </p:nvGrpSpPr>
        <p:grpSpPr>
          <a:xfrm>
            <a:off x="4106000" y="2263661"/>
            <a:ext cx="3885939" cy="4302827"/>
            <a:chOff x="4188333" y="2308555"/>
            <a:chExt cx="3963860" cy="4389108"/>
          </a:xfrm>
        </p:grpSpPr>
        <p:grpSp>
          <p:nvGrpSpPr>
            <p:cNvPr id="43" name="Group 42">
              <a:extLst>
                <a:ext uri="{FF2B5EF4-FFF2-40B4-BE49-F238E27FC236}">
                  <a16:creationId xmlns:a16="http://schemas.microsoft.com/office/drawing/2014/main" id="{34D6FB1E-3C65-4B6C-8F32-7E44C2D5B9B9}"/>
                </a:ext>
              </a:extLst>
            </p:cNvPr>
            <p:cNvGrpSpPr/>
            <p:nvPr/>
          </p:nvGrpSpPr>
          <p:grpSpPr>
            <a:xfrm>
              <a:off x="4188333" y="2308555"/>
              <a:ext cx="3963860" cy="4389108"/>
              <a:chOff x="4188333" y="2308555"/>
              <a:chExt cx="3963860" cy="4389108"/>
            </a:xfrm>
          </p:grpSpPr>
          <p:sp>
            <p:nvSpPr>
              <p:cNvPr id="106" name="Rectangle 105">
                <a:extLst>
                  <a:ext uri="{FF2B5EF4-FFF2-40B4-BE49-F238E27FC236}">
                    <a16:creationId xmlns:a16="http://schemas.microsoft.com/office/drawing/2014/main" id="{B962DD1A-4191-42C9-B576-0F82DDFA2BF0}"/>
                  </a:ext>
                </a:extLst>
              </p:cNvPr>
              <p:cNvSpPr/>
              <p:nvPr/>
            </p:nvSpPr>
            <p:spPr bwMode="auto">
              <a:xfrm>
                <a:off x="4238561" y="2308563"/>
                <a:ext cx="391363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2" name="TextBox 121"/>
              <p:cNvSpPr txBox="1"/>
              <p:nvPr/>
            </p:nvSpPr>
            <p:spPr>
              <a:xfrm>
                <a:off x="4188333" y="2308555"/>
                <a:ext cx="3913632" cy="1292662"/>
              </a:xfrm>
              <a:prstGeom prst="rect">
                <a:avLst/>
              </a:prstGeom>
              <a:noFill/>
            </p:spPr>
            <p:txBody>
              <a:bodyPr wrap="square" lIns="179285" tIns="143428" rIns="179285" bIns="143428" rtlCol="0">
                <a:spAutoFit/>
              </a:bodyPr>
              <a:lstStyle/>
              <a:p>
                <a:pPr defTabSz="914228">
                  <a:lnSpc>
                    <a:spcPct val="90000"/>
                  </a:lnSpc>
                  <a:defRPr/>
                </a:pPr>
                <a:r>
                  <a:rPr lang="en-US" sz="1765">
                    <a:gradFill>
                      <a:gsLst>
                        <a:gs pos="3371">
                          <a:srgbClr val="353535"/>
                        </a:gs>
                        <a:gs pos="12360">
                          <a:srgbClr val="353535"/>
                        </a:gs>
                      </a:gsLst>
                      <a:lin ang="5400000" scaled="0"/>
                    </a:gradFill>
                    <a:latin typeface="Segoe UI Semilight"/>
                    <a:cs typeface="Segoe UI" panose="020B0502040204020203" pitchFamily="34" charset="0"/>
                  </a:rPr>
                  <a:t>Speed up automation and simplify policy enforcement by notifying Azure Automation when underlying infrastructure is provisioned</a:t>
                </a:r>
              </a:p>
            </p:txBody>
          </p:sp>
          <p:cxnSp>
            <p:nvCxnSpPr>
              <p:cNvPr id="58" name="Straight Connector 57"/>
              <p:cNvCxnSpPr>
                <a:cxnSpLocks/>
              </p:cNvCxnSpPr>
              <p:nvPr/>
            </p:nvCxnSpPr>
            <p:spPr>
              <a:xfrm>
                <a:off x="6246291" y="5412925"/>
                <a:ext cx="774413" cy="751510"/>
              </a:xfrm>
              <a:prstGeom prst="line">
                <a:avLst/>
              </a:prstGeom>
              <a:noFill/>
              <a:ln w="9525" cap="flat" cmpd="sng" algn="ctr">
                <a:noFill/>
                <a:prstDash val="solid"/>
                <a:headEnd type="none"/>
                <a:tailEnd type="none"/>
              </a:ln>
              <a:effectLst/>
            </p:spPr>
          </p:cxnSp>
        </p:grpSp>
        <p:pic>
          <p:nvPicPr>
            <p:cNvPr id="7" name="Picture 6">
              <a:extLst>
                <a:ext uri="{FF2B5EF4-FFF2-40B4-BE49-F238E27FC236}">
                  <a16:creationId xmlns:a16="http://schemas.microsoft.com/office/drawing/2014/main" id="{F4B9D57A-9DF8-48D4-9D22-DA99239C97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921" y="4076507"/>
              <a:ext cx="3729398" cy="1130493"/>
            </a:xfrm>
            <a:prstGeom prst="rect">
              <a:avLst/>
            </a:prstGeom>
          </p:spPr>
        </p:pic>
      </p:grpSp>
      <p:grpSp>
        <p:nvGrpSpPr>
          <p:cNvPr id="12" name="Group 11">
            <a:extLst>
              <a:ext uri="{FF2B5EF4-FFF2-40B4-BE49-F238E27FC236}">
                <a16:creationId xmlns:a16="http://schemas.microsoft.com/office/drawing/2014/main" id="{1FAB4755-6902-4FFD-8EE0-2EA7162FF214}"/>
              </a:ext>
            </a:extLst>
          </p:cNvPr>
          <p:cNvGrpSpPr/>
          <p:nvPr/>
        </p:nvGrpSpPr>
        <p:grpSpPr>
          <a:xfrm>
            <a:off x="8041178" y="2263661"/>
            <a:ext cx="3881519" cy="4302827"/>
            <a:chOff x="8202420" y="2308555"/>
            <a:chExt cx="3959352" cy="4389108"/>
          </a:xfrm>
        </p:grpSpPr>
        <p:grpSp>
          <p:nvGrpSpPr>
            <p:cNvPr id="44" name="Group 43">
              <a:extLst>
                <a:ext uri="{FF2B5EF4-FFF2-40B4-BE49-F238E27FC236}">
                  <a16:creationId xmlns:a16="http://schemas.microsoft.com/office/drawing/2014/main" id="{8A69567C-D673-4354-BDAF-2121A3654581}"/>
                </a:ext>
              </a:extLst>
            </p:cNvPr>
            <p:cNvGrpSpPr/>
            <p:nvPr/>
          </p:nvGrpSpPr>
          <p:grpSpPr>
            <a:xfrm>
              <a:off x="8202420" y="2308555"/>
              <a:ext cx="3959352" cy="4389108"/>
              <a:chOff x="8202420" y="2308555"/>
              <a:chExt cx="3959352" cy="4389108"/>
            </a:xfrm>
          </p:grpSpPr>
          <p:sp>
            <p:nvSpPr>
              <p:cNvPr id="107" name="Rectangle 106">
                <a:extLst>
                  <a:ext uri="{FF2B5EF4-FFF2-40B4-BE49-F238E27FC236}">
                    <a16:creationId xmlns:a16="http://schemas.microsoft.com/office/drawing/2014/main" id="{AE4B2F17-0391-4ED9-B624-25CB4FE82276}"/>
                  </a:ext>
                </a:extLst>
              </p:cNvPr>
              <p:cNvSpPr/>
              <p:nvPr/>
            </p:nvSpPr>
            <p:spPr bwMode="auto">
              <a:xfrm>
                <a:off x="8202420" y="2308563"/>
                <a:ext cx="3959352" cy="4389100"/>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1" name="TextBox 130"/>
              <p:cNvSpPr txBox="1"/>
              <p:nvPr/>
            </p:nvSpPr>
            <p:spPr>
              <a:xfrm>
                <a:off x="8202420" y="2308555"/>
                <a:ext cx="3913632" cy="1292662"/>
              </a:xfrm>
              <a:prstGeom prst="rect">
                <a:avLst/>
              </a:prstGeom>
              <a:noFill/>
            </p:spPr>
            <p:txBody>
              <a:bodyPr wrap="square" lIns="179285" tIns="143428" rIns="179285" bIns="143428" rtlCol="0">
                <a:spAutoFit/>
              </a:bodyPr>
              <a:lstStyle/>
              <a:p>
                <a:pPr defTabSz="914228">
                  <a:lnSpc>
                    <a:spcPct val="90000"/>
                  </a:lnSpc>
                  <a:defRPr/>
                </a:pPr>
                <a:r>
                  <a:rPr lang="en-US" sz="1765">
                    <a:gradFill>
                      <a:gsLst>
                        <a:gs pos="3371">
                          <a:srgbClr val="353535"/>
                        </a:gs>
                        <a:gs pos="12360">
                          <a:srgbClr val="353535"/>
                        </a:gs>
                      </a:gsLst>
                      <a:lin ang="5400000" scaled="0"/>
                    </a:gradFill>
                    <a:latin typeface="Segoe UI Semilight"/>
                    <a:cs typeface="Segoe UI" panose="020B0502040204020203" pitchFamily="34" charset="0"/>
                  </a:rPr>
                  <a:t>Connects your app with other services. Create an application topic to route your app’s event data to any desired destination</a:t>
                </a:r>
              </a:p>
            </p:txBody>
          </p:sp>
        </p:grpSp>
        <p:pic>
          <p:nvPicPr>
            <p:cNvPr id="9" name="Picture 8">
              <a:extLst>
                <a:ext uri="{FF2B5EF4-FFF2-40B4-BE49-F238E27FC236}">
                  <a16:creationId xmlns:a16="http://schemas.microsoft.com/office/drawing/2014/main" id="{7F6E159B-4032-4730-95A2-E0F633947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9993" y="4091357"/>
              <a:ext cx="3680412" cy="1115644"/>
            </a:xfrm>
            <a:prstGeom prst="rect">
              <a:avLst/>
            </a:prstGeom>
          </p:spPr>
        </p:pic>
      </p:grpSp>
    </p:spTree>
    <p:extLst>
      <p:ext uri="{BB962C8B-B14F-4D97-AF65-F5344CB8AC3E}">
        <p14:creationId xmlns:p14="http://schemas.microsoft.com/office/powerpoint/2010/main" val="190275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42" presetClass="path" presetSubtype="0" decel="100000" fill="hold" grpId="1" nodeType="withEffect">
                                  <p:stCondLst>
                                    <p:cond delay="0"/>
                                  </p:stCondLst>
                                  <p:childTnLst>
                                    <p:animMotion origin="layout" path="M -3.125E-6 4.44444E-6 L -3.125E-6 0.03703 " pathEditMode="relative" rAng="0" ptsTypes="AA">
                                      <p:cBhvr>
                                        <p:cTn id="9" dur="600" spd="-100000" fill="hold"/>
                                        <p:tgtEl>
                                          <p:spTgt spid="67"/>
                                        </p:tgtEl>
                                        <p:attrNameLst>
                                          <p:attrName>ppt_x</p:attrName>
                                          <p:attrName>ppt_y</p:attrName>
                                        </p:attrNameLst>
                                      </p:cBhvr>
                                      <p:rCtr x="0" y="1852"/>
                                    </p:animMotion>
                                  </p:childTnLst>
                                </p:cTn>
                              </p:par>
                              <p:par>
                                <p:cTn id="10" presetID="10"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42" presetClass="path" presetSubtype="0" decel="100000" fill="hold" grpId="1" nodeType="withEffect">
                                  <p:stCondLst>
                                    <p:cond delay="0"/>
                                  </p:stCondLst>
                                  <p:childTnLst>
                                    <p:animMotion origin="layout" path="M -3.125E-6 4.44444E-6 L -3.125E-6 0.03703 " pathEditMode="relative" rAng="0" ptsTypes="AA">
                                      <p:cBhvr>
                                        <p:cTn id="19" dur="600" spd="-100000" fill="hold"/>
                                        <p:tgtEl>
                                          <p:spTgt spid="104"/>
                                        </p:tgtEl>
                                        <p:attrNameLst>
                                          <p:attrName>ppt_x</p:attrName>
                                          <p:attrName>ppt_y</p:attrName>
                                        </p:attrNameLst>
                                      </p:cBhvr>
                                      <p:rCtr x="0" y="1852"/>
                                    </p:animMotion>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par>
                                <p:cTn id="28" presetID="42" presetClass="path" presetSubtype="0" decel="100000" fill="hold" grpId="1" nodeType="withEffect">
                                  <p:stCondLst>
                                    <p:cond delay="0"/>
                                  </p:stCondLst>
                                  <p:childTnLst>
                                    <p:animMotion origin="layout" path="M -3.125E-6 4.44444E-6 L -3.125E-6 0.03703 " pathEditMode="relative" rAng="0" ptsTypes="AA">
                                      <p:cBhvr>
                                        <p:cTn id="29" dur="600" spd="-100000" fill="hold"/>
                                        <p:tgtEl>
                                          <p:spTgt spid="105"/>
                                        </p:tgtEl>
                                        <p:attrNameLst>
                                          <p:attrName>ppt_x</p:attrName>
                                          <p:attrName>ppt_y</p:attrName>
                                        </p:attrNameLst>
                                      </p:cBhvr>
                                      <p:rCtr x="0" y="1852"/>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104" grpId="0" animBg="1"/>
      <p:bldP spid="104" grpId="1" animBg="1"/>
      <p:bldP spid="105" grpId="0" animBg="1"/>
      <p:bldP spid="105" grpId="1" animBg="1"/>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3521217"/>
            <a:ext cx="11653523" cy="3403473"/>
          </a:xfrm>
        </p:spPr>
        <p:txBody>
          <a:bodyPr/>
          <a:lstStyle/>
          <a:p>
            <a:pPr marL="504217" indent="-504217">
              <a:buFont typeface="+mj-lt"/>
              <a:buAutoNum type="arabicPeriod"/>
            </a:pPr>
            <a:r>
              <a:rPr lang="en-US" sz="3137"/>
              <a:t>Events: what happened</a:t>
            </a:r>
          </a:p>
          <a:p>
            <a:pPr marL="504217" indent="-504217">
              <a:buFont typeface="+mj-lt"/>
              <a:buAutoNum type="arabicPeriod"/>
            </a:pPr>
            <a:r>
              <a:rPr lang="en-US" sz="3137"/>
              <a:t>Event Publishers: where it took place</a:t>
            </a:r>
          </a:p>
          <a:p>
            <a:pPr marL="504217" indent="-504217">
              <a:buFont typeface="+mj-lt"/>
              <a:buAutoNum type="arabicPeriod"/>
            </a:pPr>
            <a:r>
              <a:rPr lang="en-US" sz="3137"/>
              <a:t>Topics: where publishers send events</a:t>
            </a:r>
          </a:p>
          <a:p>
            <a:pPr marL="504217" indent="-504217">
              <a:buFont typeface="+mj-lt"/>
              <a:buAutoNum type="arabicPeriod"/>
            </a:pPr>
            <a:r>
              <a:rPr lang="en-US" sz="3137"/>
              <a:t>Event Subscriptions: how you receive events</a:t>
            </a:r>
          </a:p>
          <a:p>
            <a:pPr marL="504217" indent="-504217">
              <a:buFont typeface="+mj-lt"/>
              <a:buAutoNum type="arabicPeriod"/>
            </a:pPr>
            <a:r>
              <a:rPr lang="en-US" sz="3137"/>
              <a:t>Event Handlers: the app or service reacting to the event</a:t>
            </a:r>
          </a:p>
          <a:p>
            <a:endParaRPr lang="en-US"/>
          </a:p>
        </p:txBody>
      </p:sp>
      <p:sp>
        <p:nvSpPr>
          <p:cNvPr id="3" name="Title 2"/>
          <p:cNvSpPr>
            <a:spLocks noGrp="1"/>
          </p:cNvSpPr>
          <p:nvPr>
            <p:ph type="title"/>
          </p:nvPr>
        </p:nvSpPr>
        <p:spPr/>
        <p:txBody>
          <a:bodyPr/>
          <a:lstStyle/>
          <a:p>
            <a:r>
              <a:rPr lang="en-US"/>
              <a:t>Concepts</a:t>
            </a:r>
          </a:p>
        </p:txBody>
      </p:sp>
      <p:pic>
        <p:nvPicPr>
          <p:cNvPr id="6" name="Picture 5">
            <a:extLst>
              <a:ext uri="{FF2B5EF4-FFF2-40B4-BE49-F238E27FC236}">
                <a16:creationId xmlns:a16="http://schemas.microsoft.com/office/drawing/2014/main" id="{E8B63E5A-EA6C-4E6A-B1CC-EB8445F82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595" y="555097"/>
            <a:ext cx="5981302" cy="3368565"/>
          </a:xfrm>
          <a:prstGeom prst="rect">
            <a:avLst/>
          </a:prstGeom>
        </p:spPr>
      </p:pic>
    </p:spTree>
    <p:extLst>
      <p:ext uri="{BB962C8B-B14F-4D97-AF65-F5344CB8AC3E}">
        <p14:creationId xmlns:p14="http://schemas.microsoft.com/office/powerpoint/2010/main" val="369258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8CC697-7C45-4BB1-9979-1C9010BD36BE}"/>
              </a:ext>
            </a:extLst>
          </p:cNvPr>
          <p:cNvSpPr>
            <a:spLocks noGrp="1"/>
          </p:cNvSpPr>
          <p:nvPr>
            <p:ph type="body" sz="quarter" idx="10"/>
          </p:nvPr>
        </p:nvSpPr>
        <p:spPr>
          <a:xfrm>
            <a:off x="269239" y="1189495"/>
            <a:ext cx="11653523" cy="4722575"/>
          </a:xfrm>
        </p:spPr>
        <p:txBody>
          <a:bodyPr/>
          <a:lstStyle/>
          <a:p>
            <a:r>
              <a:rPr lang="en-US"/>
              <a:t>Events are independent</a:t>
            </a:r>
          </a:p>
          <a:p>
            <a:r>
              <a:rPr lang="en-US"/>
              <a:t>Always available</a:t>
            </a:r>
          </a:p>
          <a:p>
            <a:r>
              <a:rPr lang="en-US"/>
              <a:t>Near real-time event delivery</a:t>
            </a:r>
          </a:p>
          <a:p>
            <a:r>
              <a:rPr lang="en-US"/>
              <a:t>At least once delivery</a:t>
            </a:r>
          </a:p>
          <a:p>
            <a:r>
              <a:rPr lang="en-US"/>
              <a:t>Dynamic scale</a:t>
            </a:r>
          </a:p>
          <a:p>
            <a:r>
              <a:rPr lang="en-US"/>
              <a:t>Platform agnostic (</a:t>
            </a:r>
            <a:r>
              <a:rPr lang="en-US" err="1"/>
              <a:t>WebHook</a:t>
            </a:r>
            <a:r>
              <a:rPr lang="en-US"/>
              <a:t>)</a:t>
            </a:r>
          </a:p>
          <a:p>
            <a:r>
              <a:rPr lang="en-US"/>
              <a:t>Language agnostic (HTTP protocol)</a:t>
            </a:r>
          </a:p>
          <a:p>
            <a:pPr lvl="1"/>
            <a:endParaRPr lang="en-US"/>
          </a:p>
        </p:txBody>
      </p:sp>
      <p:sp>
        <p:nvSpPr>
          <p:cNvPr id="3" name="Title 2">
            <a:extLst>
              <a:ext uri="{FF2B5EF4-FFF2-40B4-BE49-F238E27FC236}">
                <a16:creationId xmlns:a16="http://schemas.microsoft.com/office/drawing/2014/main" id="{14158566-C901-48BD-A4FF-9B4862B45FD7}"/>
              </a:ext>
            </a:extLst>
          </p:cNvPr>
          <p:cNvSpPr>
            <a:spLocks noGrp="1"/>
          </p:cNvSpPr>
          <p:nvPr>
            <p:ph type="title"/>
          </p:nvPr>
        </p:nvSpPr>
        <p:spPr/>
        <p:txBody>
          <a:bodyPr/>
          <a:lstStyle/>
          <a:p>
            <a:r>
              <a:rPr lang="en-US"/>
              <a:t>Event Grid guiding principles</a:t>
            </a:r>
          </a:p>
        </p:txBody>
      </p:sp>
    </p:spTree>
    <p:extLst>
      <p:ext uri="{BB962C8B-B14F-4D97-AF65-F5344CB8AC3E}">
        <p14:creationId xmlns:p14="http://schemas.microsoft.com/office/powerpoint/2010/main" val="96705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1E0635CD-F3E3-4131-B424-E0BC13FEDD78}"/>
              </a:ext>
            </a:extLst>
          </p:cNvPr>
          <p:cNvSpPr>
            <a:spLocks noGrp="1"/>
          </p:cNvSpPr>
          <p:nvPr>
            <p:ph type="title"/>
          </p:nvPr>
        </p:nvSpPr>
        <p:spPr>
          <a:xfrm>
            <a:off x="269241" y="289958"/>
            <a:ext cx="11655840" cy="899537"/>
          </a:xfrm>
        </p:spPr>
        <p:txBody>
          <a:bodyPr/>
          <a:lstStyle/>
          <a:p>
            <a:r>
              <a:rPr lang="en-US"/>
              <a:t>Serverless application platform components</a:t>
            </a:r>
          </a:p>
        </p:txBody>
      </p:sp>
      <p:grpSp>
        <p:nvGrpSpPr>
          <p:cNvPr id="58" name="Group 57">
            <a:extLst>
              <a:ext uri="{FF2B5EF4-FFF2-40B4-BE49-F238E27FC236}">
                <a16:creationId xmlns:a16="http://schemas.microsoft.com/office/drawing/2014/main" id="{67B06F05-FA45-49F3-AA24-9BE1F68D4831}"/>
              </a:ext>
            </a:extLst>
          </p:cNvPr>
          <p:cNvGrpSpPr/>
          <p:nvPr/>
        </p:nvGrpSpPr>
        <p:grpSpPr>
          <a:xfrm>
            <a:off x="4627536" y="2330685"/>
            <a:ext cx="2738838" cy="1971494"/>
            <a:chOff x="3436883" y="2389036"/>
            <a:chExt cx="2794153" cy="2011312"/>
          </a:xfrm>
        </p:grpSpPr>
        <p:sp>
          <p:nvSpPr>
            <p:cNvPr id="59" name="Rectangle 58">
              <a:extLst>
                <a:ext uri="{FF2B5EF4-FFF2-40B4-BE49-F238E27FC236}">
                  <a16:creationId xmlns:a16="http://schemas.microsoft.com/office/drawing/2014/main" id="{839DA220-10DF-4B7D-B50D-D4E123756C38}"/>
                </a:ext>
              </a:extLst>
            </p:cNvPr>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60" name="Rectangle 59">
              <a:extLst>
                <a:ext uri="{FF2B5EF4-FFF2-40B4-BE49-F238E27FC236}">
                  <a16:creationId xmlns:a16="http://schemas.microsoft.com/office/drawing/2014/main" id="{442227E4-A599-4F8C-BA9B-1DB446CF9154}"/>
                </a:ext>
              </a:extLst>
            </p:cNvPr>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Execute your code based on events you specify</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61" name="Group 60">
              <a:extLst>
                <a:ext uri="{FF2B5EF4-FFF2-40B4-BE49-F238E27FC236}">
                  <a16:creationId xmlns:a16="http://schemas.microsoft.com/office/drawing/2014/main" id="{B41A806A-32DB-4C54-A541-A7E7C048CCD3}"/>
                </a:ext>
              </a:extLst>
            </p:cNvPr>
            <p:cNvGrpSpPr/>
            <p:nvPr/>
          </p:nvGrpSpPr>
          <p:grpSpPr>
            <a:xfrm>
              <a:off x="3626039" y="2531117"/>
              <a:ext cx="481498" cy="321504"/>
              <a:chOff x="6795675" y="2984792"/>
              <a:chExt cx="651897" cy="435283"/>
            </a:xfrm>
            <a:solidFill>
              <a:schemeClr val="bg1"/>
            </a:solidFill>
          </p:grpSpPr>
          <p:sp>
            <p:nvSpPr>
              <p:cNvPr id="62" name="Freeform 18">
                <a:extLst>
                  <a:ext uri="{FF2B5EF4-FFF2-40B4-BE49-F238E27FC236}">
                    <a16:creationId xmlns:a16="http://schemas.microsoft.com/office/drawing/2014/main" id="{647D0F81-D96D-42AA-9826-D8F8EC32BFE7}"/>
                  </a:ext>
                </a:extLst>
              </p:cNvPr>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04" tIns="44802" rIns="89604" bIns="44802" numCol="1" anchor="t" anchorCtr="0" compatLnSpc="1">
                <a:prstTxWarp prst="textNoShape">
                  <a:avLst/>
                </a:prstTxWarp>
              </a:bodyPr>
              <a:lstStyle/>
              <a:p>
                <a:pPr defTabSz="913799">
                  <a:defRPr/>
                </a:pPr>
                <a:endParaRPr lang="en-US" sz="1765">
                  <a:gradFill>
                    <a:gsLst>
                      <a:gs pos="0">
                        <a:srgbClr val="505050"/>
                      </a:gs>
                      <a:gs pos="100000">
                        <a:srgbClr val="505050"/>
                      </a:gs>
                    </a:gsLst>
                    <a:lin ang="5400000" scaled="0"/>
                  </a:gradFill>
                  <a:latin typeface="Segoe UI"/>
                </a:endParaRPr>
              </a:p>
            </p:txBody>
          </p:sp>
          <p:grpSp>
            <p:nvGrpSpPr>
              <p:cNvPr id="63" name="Group 62">
                <a:extLst>
                  <a:ext uri="{FF2B5EF4-FFF2-40B4-BE49-F238E27FC236}">
                    <a16:creationId xmlns:a16="http://schemas.microsoft.com/office/drawing/2014/main" id="{FE954371-9113-4802-9782-734FFBF51F51}"/>
                  </a:ext>
                </a:extLst>
              </p:cNvPr>
              <p:cNvGrpSpPr/>
              <p:nvPr/>
            </p:nvGrpSpPr>
            <p:grpSpPr>
              <a:xfrm>
                <a:off x="6795675" y="3059346"/>
                <a:ext cx="141873" cy="271583"/>
                <a:chOff x="3016688" y="2176623"/>
                <a:chExt cx="166688" cy="319087"/>
              </a:xfrm>
              <a:grpFill/>
            </p:grpSpPr>
            <p:cxnSp>
              <p:nvCxnSpPr>
                <p:cNvPr id="67" name="Straight Connector 66">
                  <a:extLst>
                    <a:ext uri="{FF2B5EF4-FFF2-40B4-BE49-F238E27FC236}">
                      <a16:creationId xmlns:a16="http://schemas.microsoft.com/office/drawing/2014/main" id="{0E881B38-A22D-44A2-AC68-2E417AA0F249}"/>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097B874-E8BE-4ABD-8950-77896E8439B4}"/>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D2DFC27-65FA-4147-A3D6-1AED7A551D55}"/>
                  </a:ext>
                </a:extLst>
              </p:cNvPr>
              <p:cNvGrpSpPr/>
              <p:nvPr/>
            </p:nvGrpSpPr>
            <p:grpSpPr>
              <a:xfrm flipH="1">
                <a:off x="7305699" y="3059346"/>
                <a:ext cx="141873" cy="271583"/>
                <a:chOff x="3016688" y="2176623"/>
                <a:chExt cx="166688" cy="319087"/>
              </a:xfrm>
              <a:grpFill/>
            </p:grpSpPr>
            <p:cxnSp>
              <p:nvCxnSpPr>
                <p:cNvPr id="65" name="Straight Connector 64">
                  <a:extLst>
                    <a:ext uri="{FF2B5EF4-FFF2-40B4-BE49-F238E27FC236}">
                      <a16:creationId xmlns:a16="http://schemas.microsoft.com/office/drawing/2014/main" id="{E22C7AB7-9CAD-40AE-864F-9815974AEE34}"/>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9E06CF-47A5-477B-B7B3-53BE91A30599}"/>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87800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465549"/>
          </a:xfrm>
        </p:spPr>
        <p:txBody>
          <a:bodyPr/>
          <a:lstStyle/>
          <a:p>
            <a:pPr lvl="0"/>
            <a:r>
              <a:rPr lang="en-US" sz="3137"/>
              <a:t>Sub-second end-to-end latency in the 99</a:t>
            </a:r>
            <a:r>
              <a:rPr lang="en-US" sz="3137" baseline="30000"/>
              <a:t>th</a:t>
            </a:r>
            <a:r>
              <a:rPr lang="en-US" sz="3137"/>
              <a:t> percentile</a:t>
            </a:r>
          </a:p>
          <a:p>
            <a:pPr lvl="0"/>
            <a:r>
              <a:rPr lang="en-US" sz="3137"/>
              <a:t>99.99% availability</a:t>
            </a:r>
          </a:p>
          <a:p>
            <a:pPr lvl="0"/>
            <a:r>
              <a:rPr lang="en-US" sz="3137"/>
              <a:t>10,000,000 events per second per region</a:t>
            </a:r>
          </a:p>
          <a:p>
            <a:pPr lvl="0"/>
            <a:r>
              <a:rPr lang="en-US" sz="3137"/>
              <a:t>100,000,000 subscriptions per region</a:t>
            </a:r>
          </a:p>
          <a:p>
            <a:pPr lvl="0"/>
            <a:r>
              <a:rPr lang="en-US" sz="3137"/>
              <a:t>50 </a:t>
            </a:r>
            <a:r>
              <a:rPr lang="en-US" sz="3137" err="1"/>
              <a:t>ms</a:t>
            </a:r>
            <a:r>
              <a:rPr lang="en-US" sz="3137"/>
              <a:t> publisher latency</a:t>
            </a:r>
          </a:p>
          <a:p>
            <a:pPr lvl="0"/>
            <a:r>
              <a:rPr lang="en-US" sz="3137"/>
              <a:t>24 hour retry with exponential back off for events not delivered</a:t>
            </a:r>
          </a:p>
          <a:p>
            <a:pPr lvl="0"/>
            <a:r>
              <a:rPr lang="en-US" sz="3137"/>
              <a:t>Transparent regional failover</a:t>
            </a:r>
          </a:p>
          <a:p>
            <a:endParaRPr lang="en-US"/>
          </a:p>
        </p:txBody>
      </p:sp>
      <p:sp>
        <p:nvSpPr>
          <p:cNvPr id="3" name="Title 2"/>
          <p:cNvSpPr>
            <a:spLocks noGrp="1"/>
          </p:cNvSpPr>
          <p:nvPr>
            <p:ph type="title"/>
          </p:nvPr>
        </p:nvSpPr>
        <p:spPr/>
        <p:txBody>
          <a:bodyPr/>
          <a:lstStyle/>
          <a:p>
            <a:r>
              <a:rPr lang="en-US"/>
              <a:t>Target performance</a:t>
            </a:r>
          </a:p>
        </p:txBody>
      </p:sp>
    </p:spTree>
    <p:extLst>
      <p:ext uri="{BB962C8B-B14F-4D97-AF65-F5344CB8AC3E}">
        <p14:creationId xmlns:p14="http://schemas.microsoft.com/office/powerpoint/2010/main" val="1615763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 y="1142026"/>
            <a:ext cx="12192000" cy="5352801"/>
          </a:xfrm>
          <a:prstGeom prst="rect">
            <a:avLst/>
          </a:prstGeom>
        </p:spPr>
      </p:pic>
      <p:sp>
        <p:nvSpPr>
          <p:cNvPr id="3" name="Title 2"/>
          <p:cNvSpPr>
            <a:spLocks noGrp="1"/>
          </p:cNvSpPr>
          <p:nvPr>
            <p:ph type="title"/>
          </p:nvPr>
        </p:nvSpPr>
        <p:spPr/>
        <p:txBody>
          <a:bodyPr/>
          <a:lstStyle/>
          <a:p>
            <a:r>
              <a:rPr lang="en-US"/>
              <a:t>Event Schema</a:t>
            </a:r>
          </a:p>
        </p:txBody>
      </p:sp>
    </p:spTree>
    <p:extLst>
      <p:ext uri="{BB962C8B-B14F-4D97-AF65-F5344CB8AC3E}">
        <p14:creationId xmlns:p14="http://schemas.microsoft.com/office/powerpoint/2010/main" val="348810089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model: extension resource</a:t>
            </a:r>
          </a:p>
        </p:txBody>
      </p:sp>
      <p:sp>
        <p:nvSpPr>
          <p:cNvPr id="3" name="Text Placeholder 2"/>
          <p:cNvSpPr>
            <a:spLocks noGrp="1"/>
          </p:cNvSpPr>
          <p:nvPr>
            <p:ph type="body" sz="quarter" idx="10"/>
          </p:nvPr>
        </p:nvSpPr>
        <p:spPr>
          <a:xfrm>
            <a:off x="269241" y="1189495"/>
            <a:ext cx="11825146" cy="1029513"/>
          </a:xfrm>
        </p:spPr>
        <p:txBody>
          <a:bodyPr/>
          <a:lstStyle/>
          <a:p>
            <a:pPr lvl="1"/>
            <a:r>
              <a:rPr lang="en-US"/>
              <a:t>ARM calls are made to a parent resource</a:t>
            </a:r>
          </a:p>
          <a:p>
            <a:pPr lvl="1"/>
            <a:r>
              <a:rPr lang="en-US"/>
              <a:t>ARM reroutes all Event Grid calls to the Event Grid RP</a:t>
            </a:r>
          </a:p>
        </p:txBody>
      </p:sp>
      <p:pic>
        <p:nvPicPr>
          <p:cNvPr id="7" name="Picture 6"/>
          <p:cNvPicPr>
            <a:picLocks noChangeAspect="1"/>
          </p:cNvPicPr>
          <p:nvPr/>
        </p:nvPicPr>
        <p:blipFill rotWithShape="1">
          <a:blip r:embed="rId3"/>
          <a:srcRect r="33521" b="32956"/>
          <a:stretch/>
        </p:blipFill>
        <p:spPr>
          <a:xfrm>
            <a:off x="3192776" y="2245537"/>
            <a:ext cx="5806449" cy="4246248"/>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A5550DEB-E596-4998-8F4B-76D38189E034}"/>
                  </a:ext>
                </a:extLst>
              </p:cNvPr>
              <p:cNvGraphicFramePr>
                <a:graphicFrameLocks noChangeAspect="1"/>
              </p:cNvGraphicFramePr>
              <p:nvPr>
                <p:extLst/>
              </p:nvPr>
            </p:nvGraphicFramePr>
            <p:xfrm>
              <a:off x="9144001" y="3429000"/>
              <a:ext cx="3048000" cy="1714257"/>
            </p:xfrm>
            <a:graphic>
              <a:graphicData uri="http://schemas.microsoft.com/office/powerpoint/2016/slidezoom">
                <pslz:sldZm>
                  <pslz:sldZmObj sldId="1583" cId="2042909903">
                    <pslz:zmPr id="{ED4CEB7E-28E2-487A-9F77-E3C62D355F36}" returnToParent="0" transitionDur="1000">
                      <p166:blipFill xmlns:p166="http://schemas.microsoft.com/office/powerpoint/2016/6/main">
                        <a:blip/>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5" name="Slide Zoom 4">
                <a:extLst>
                  <a:ext uri="{FF2B5EF4-FFF2-40B4-BE49-F238E27FC236}">
                    <a16:creationId xmlns:a16="http://schemas.microsoft.com/office/drawing/2014/main" id="{A5550DEB-E596-4998-8F4B-76D38189E034}"/>
                  </a:ext>
                </a:extLst>
              </p:cNvPr>
              <p:cNvPicPr>
                <a:picLocks noGrp="1" noRot="1" noChangeAspect="1" noMove="1" noResize="1" noEditPoints="1" noAdjustHandles="1" noChangeArrowheads="1" noChangeShapeType="1"/>
              </p:cNvPicPr>
              <p:nvPr/>
            </p:nvPicPr>
            <p:blipFill>
              <a:blip/>
              <a:stretch>
                <a:fillRect/>
              </a:stretch>
            </p:blipFill>
            <p:spPr>
              <a:xfrm>
                <a:off x="9144001" y="3429000"/>
                <a:ext cx="3048000" cy="1714257"/>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C088055B-61E3-4EF2-BD5E-35FA148E1201}"/>
                  </a:ext>
                </a:extLst>
              </p:cNvPr>
              <p:cNvGraphicFramePr>
                <a:graphicFrameLocks noChangeAspect="1"/>
              </p:cNvGraphicFramePr>
              <p:nvPr>
                <p:extLst/>
              </p:nvPr>
            </p:nvGraphicFramePr>
            <p:xfrm>
              <a:off x="9144000" y="5143258"/>
              <a:ext cx="3048000" cy="1714257"/>
            </p:xfrm>
            <a:graphic>
              <a:graphicData uri="http://schemas.microsoft.com/office/powerpoint/2016/slidezoom">
                <pslz:sldZm>
                  <pslz:sldZmObj sldId="1584" cId="4288681173">
                    <pslz:zmPr id="{94D95001-5B75-4382-96C5-7F2C07381FD7}" returnToParent="0" transitionDur="1000">
                      <p166:blipFill xmlns:p166="http://schemas.microsoft.com/office/powerpoint/2016/6/main">
                        <a:blip/>
                        <a:stretch>
                          <a:fillRect/>
                        </a:stretch>
                      </p166:blipFill>
                      <p166:spPr xmlns:p166="http://schemas.microsoft.com/office/powerpoint/2016/6/main">
                        <a:xfrm>
                          <a:off x="0" y="0"/>
                          <a:ext cx="3048000" cy="1714257"/>
                        </a:xfrm>
                        <a:prstGeom prst="rect">
                          <a:avLst/>
                        </a:prstGeom>
                        <a:ln w="3175">
                          <a:solidFill>
                            <a:prstClr val="ltGray"/>
                          </a:solidFill>
                        </a:ln>
                      </p166:spPr>
                    </pslz:zmPr>
                  </pslz:sldZmObj>
                </pslz:sldZm>
              </a:graphicData>
            </a:graphic>
          </p:graphicFrame>
        </mc:Choice>
        <mc:Fallback xmlns="">
          <p:pic>
            <p:nvPicPr>
              <p:cNvPr id="9" name="Slide Zoom 8">
                <a:extLst>
                  <a:ext uri="{FF2B5EF4-FFF2-40B4-BE49-F238E27FC236}">
                    <a16:creationId xmlns:a16="http://schemas.microsoft.com/office/drawing/2014/main" id="{C088055B-61E3-4EF2-BD5E-35FA148E1201}"/>
                  </a:ext>
                </a:extLst>
              </p:cNvPr>
              <p:cNvPicPr>
                <a:picLocks noGrp="1" noRot="1" noChangeAspect="1" noMove="1" noResize="1" noEditPoints="1" noAdjustHandles="1" noChangeArrowheads="1" noChangeShapeType="1"/>
              </p:cNvPicPr>
              <p:nvPr/>
            </p:nvPicPr>
            <p:blipFill>
              <a:blip/>
              <a:stretch>
                <a:fillRect/>
              </a:stretch>
            </p:blipFill>
            <p:spPr>
              <a:xfrm>
                <a:off x="9144000" y="5143258"/>
                <a:ext cx="3048000" cy="1714257"/>
              </a:xfrm>
              <a:prstGeom prst="rect">
                <a:avLst/>
              </a:prstGeom>
              <a:ln w="3175">
                <a:solidFill>
                  <a:prstClr val="ltGray"/>
                </a:solidFill>
              </a:ln>
            </p:spPr>
          </p:pic>
        </mc:Fallback>
      </mc:AlternateContent>
    </p:spTree>
    <p:extLst>
      <p:ext uri="{BB962C8B-B14F-4D97-AF65-F5344CB8AC3E}">
        <p14:creationId xmlns:p14="http://schemas.microsoft.com/office/powerpoint/2010/main" val="152282788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D663-AF84-4247-AA46-4307CD96F14F}"/>
              </a:ext>
            </a:extLst>
          </p:cNvPr>
          <p:cNvSpPr>
            <a:spLocks noGrp="1"/>
          </p:cNvSpPr>
          <p:nvPr>
            <p:ph type="title"/>
          </p:nvPr>
        </p:nvSpPr>
        <p:spPr/>
        <p:txBody>
          <a:bodyPr/>
          <a:lstStyle/>
          <a:p>
            <a:r>
              <a:rPr lang="en-US"/>
              <a:t>Demo</a:t>
            </a:r>
          </a:p>
        </p:txBody>
      </p:sp>
      <p:sp>
        <p:nvSpPr>
          <p:cNvPr id="3" name="Text Placeholder 2">
            <a:extLst>
              <a:ext uri="{FF2B5EF4-FFF2-40B4-BE49-F238E27FC236}">
                <a16:creationId xmlns:a16="http://schemas.microsoft.com/office/drawing/2014/main" id="{D2F5F617-2F3D-4152-8E7E-176CC2BC29D7}"/>
              </a:ext>
            </a:extLst>
          </p:cNvPr>
          <p:cNvSpPr>
            <a:spLocks noGrp="1"/>
          </p:cNvSpPr>
          <p:nvPr>
            <p:ph type="body" sz="quarter" idx="12"/>
          </p:nvPr>
        </p:nvSpPr>
        <p:spPr>
          <a:xfrm>
            <a:off x="269240" y="3877213"/>
            <a:ext cx="9860674" cy="729943"/>
          </a:xfrm>
        </p:spPr>
        <p:txBody>
          <a:bodyPr/>
          <a:lstStyle/>
          <a:p>
            <a:endParaRPr lang="en-US"/>
          </a:p>
        </p:txBody>
      </p:sp>
    </p:spTree>
    <p:extLst>
      <p:ext uri="{BB962C8B-B14F-4D97-AF65-F5344CB8AC3E}">
        <p14:creationId xmlns:p14="http://schemas.microsoft.com/office/powerpoint/2010/main" val="411846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9294-6584-4C05-A580-E08F223541A7}"/>
              </a:ext>
            </a:extLst>
          </p:cNvPr>
          <p:cNvSpPr>
            <a:spLocks noGrp="1"/>
          </p:cNvSpPr>
          <p:nvPr>
            <p:ph type="title"/>
          </p:nvPr>
        </p:nvSpPr>
        <p:spPr>
          <a:xfrm>
            <a:off x="838946" y="347090"/>
            <a:ext cx="10514108" cy="1325375"/>
          </a:xfrm>
        </p:spPr>
        <p:txBody>
          <a:bodyPr/>
          <a:lstStyle/>
          <a:p>
            <a:r>
              <a:rPr lang="en-US"/>
              <a:t>Azure Resource Manager &amp; Logic Apps</a:t>
            </a:r>
          </a:p>
        </p:txBody>
      </p:sp>
      <p:pic>
        <p:nvPicPr>
          <p:cNvPr id="7" name="Picture 6">
            <a:extLst>
              <a:ext uri="{FF2B5EF4-FFF2-40B4-BE49-F238E27FC236}">
                <a16:creationId xmlns:a16="http://schemas.microsoft.com/office/drawing/2014/main" id="{24C52554-7093-4BB9-9448-B7F1E741BCFA}"/>
              </a:ext>
            </a:extLst>
          </p:cNvPr>
          <p:cNvPicPr>
            <a:picLocks noChangeAspect="1"/>
          </p:cNvPicPr>
          <p:nvPr/>
        </p:nvPicPr>
        <p:blipFill>
          <a:blip r:embed="rId3"/>
          <a:stretch>
            <a:fillRect/>
          </a:stretch>
        </p:blipFill>
        <p:spPr>
          <a:xfrm>
            <a:off x="4942309" y="3339327"/>
            <a:ext cx="956683" cy="967224"/>
          </a:xfrm>
          <a:prstGeom prst="rect">
            <a:avLst/>
          </a:prstGeom>
        </p:spPr>
      </p:pic>
      <p:cxnSp>
        <p:nvCxnSpPr>
          <p:cNvPr id="12" name="Connector: Elbow 11">
            <a:extLst>
              <a:ext uri="{FF2B5EF4-FFF2-40B4-BE49-F238E27FC236}">
                <a16:creationId xmlns:a16="http://schemas.microsoft.com/office/drawing/2014/main" id="{684F0E01-DF42-4461-9BC0-203DA82DF66B}"/>
              </a:ext>
            </a:extLst>
          </p:cNvPr>
          <p:cNvCxnSpPr>
            <a:cxnSpLocks/>
          </p:cNvCxnSpPr>
          <p:nvPr/>
        </p:nvCxnSpPr>
        <p:spPr>
          <a:xfrm>
            <a:off x="3033215" y="3822935"/>
            <a:ext cx="1690086" cy="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A246A388-F2D5-4251-851E-FC1FC5C7D854}"/>
              </a:ext>
            </a:extLst>
          </p:cNvPr>
          <p:cNvCxnSpPr>
            <a:cxnSpLocks/>
          </p:cNvCxnSpPr>
          <p:nvPr/>
        </p:nvCxnSpPr>
        <p:spPr>
          <a:xfrm>
            <a:off x="6130188" y="3839759"/>
            <a:ext cx="1690086" cy="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0092682-A3CD-4E7E-888B-0C611A4929C1}"/>
              </a:ext>
            </a:extLst>
          </p:cNvPr>
          <p:cNvPicPr>
            <a:picLocks noChangeAspect="1"/>
          </p:cNvPicPr>
          <p:nvPr/>
        </p:nvPicPr>
        <p:blipFill>
          <a:blip r:embed="rId4"/>
          <a:stretch>
            <a:fillRect/>
          </a:stretch>
        </p:blipFill>
        <p:spPr>
          <a:xfrm>
            <a:off x="1494725" y="3262669"/>
            <a:ext cx="1120531" cy="1120531"/>
          </a:xfrm>
          <a:prstGeom prst="rect">
            <a:avLst/>
          </a:prstGeom>
          <a:ln>
            <a:noFill/>
          </a:ln>
        </p:spPr>
      </p:pic>
      <p:pic>
        <p:nvPicPr>
          <p:cNvPr id="10" name="Picture 9">
            <a:extLst>
              <a:ext uri="{FF2B5EF4-FFF2-40B4-BE49-F238E27FC236}">
                <a16:creationId xmlns:a16="http://schemas.microsoft.com/office/drawing/2014/main" id="{4475B4C6-B437-4E63-AFEB-10C13DBD38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1764" y="3194625"/>
            <a:ext cx="1256620" cy="1256620"/>
          </a:xfrm>
          <a:prstGeom prst="rect">
            <a:avLst/>
          </a:prstGeom>
        </p:spPr>
      </p:pic>
    </p:spTree>
    <p:extLst>
      <p:ext uri="{BB962C8B-B14F-4D97-AF65-F5344CB8AC3E}">
        <p14:creationId xmlns:p14="http://schemas.microsoft.com/office/powerpoint/2010/main" val="249155497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133DBA-8E4A-441B-B42D-B1E8E42A0DA0}"/>
              </a:ext>
            </a:extLst>
          </p:cNvPr>
          <p:cNvSpPr>
            <a:spLocks noGrp="1"/>
          </p:cNvSpPr>
          <p:nvPr>
            <p:ph type="body" sz="quarter" idx="10"/>
          </p:nvPr>
        </p:nvSpPr>
        <p:spPr>
          <a:xfrm>
            <a:off x="269239" y="1189495"/>
            <a:ext cx="11653523" cy="2357056"/>
          </a:xfrm>
        </p:spPr>
        <p:txBody>
          <a:bodyPr/>
          <a:lstStyle/>
          <a:p>
            <a:r>
              <a:rPr lang="en-US"/>
              <a:t>Loosely coupled</a:t>
            </a:r>
          </a:p>
          <a:p>
            <a:r>
              <a:rPr lang="en-US"/>
              <a:t>Using the right tool for the right task</a:t>
            </a:r>
          </a:p>
          <a:p>
            <a:r>
              <a:rPr lang="en-US"/>
              <a:t>Knowing the difference between Events and Telemetry / streams</a:t>
            </a:r>
          </a:p>
        </p:txBody>
      </p:sp>
      <p:sp>
        <p:nvSpPr>
          <p:cNvPr id="2" name="Title 1">
            <a:extLst>
              <a:ext uri="{FF2B5EF4-FFF2-40B4-BE49-F238E27FC236}">
                <a16:creationId xmlns:a16="http://schemas.microsoft.com/office/drawing/2014/main" id="{0D7AA83E-A8C2-4999-ACA0-51CD333165A0}"/>
              </a:ext>
            </a:extLst>
          </p:cNvPr>
          <p:cNvSpPr>
            <a:spLocks noGrp="1"/>
          </p:cNvSpPr>
          <p:nvPr>
            <p:ph type="title"/>
          </p:nvPr>
        </p:nvSpPr>
        <p:spPr/>
        <p:txBody>
          <a:bodyPr/>
          <a:lstStyle/>
          <a:p>
            <a:r>
              <a:rPr lang="en-US"/>
              <a:t>Why does this all matter anyway?</a:t>
            </a:r>
          </a:p>
        </p:txBody>
      </p:sp>
    </p:spTree>
    <p:extLst>
      <p:ext uri="{BB962C8B-B14F-4D97-AF65-F5344CB8AC3E}">
        <p14:creationId xmlns:p14="http://schemas.microsoft.com/office/powerpoint/2010/main" val="2686805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14"/>
          <p:cNvSpPr/>
          <p:nvPr/>
        </p:nvSpPr>
        <p:spPr bwMode="auto">
          <a:xfrm>
            <a:off x="7978804" y="974"/>
            <a:ext cx="4213197" cy="6856055"/>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044" y="2232643"/>
            <a:ext cx="2392718" cy="2392718"/>
          </a:xfrm>
          <a:prstGeom prst="rect">
            <a:avLst/>
          </a:prstGeom>
        </p:spPr>
      </p:pic>
      <p:sp>
        <p:nvSpPr>
          <p:cNvPr id="8" name="Content Placeholder 2">
            <a:extLst>
              <a:ext uri="{FF2B5EF4-FFF2-40B4-BE49-F238E27FC236}">
                <a16:creationId xmlns:a16="http://schemas.microsoft.com/office/drawing/2014/main" id="{08A250EA-1CEC-4391-A2D4-EE2485E5627D}"/>
              </a:ext>
            </a:extLst>
          </p:cNvPr>
          <p:cNvSpPr txBox="1">
            <a:spLocks/>
          </p:cNvSpPr>
          <p:nvPr/>
        </p:nvSpPr>
        <p:spPr>
          <a:xfrm>
            <a:off x="1345001" y="2631877"/>
            <a:ext cx="5713152" cy="1594246"/>
          </a:xfrm>
          <a:prstGeom prst="rect">
            <a:avLst/>
          </a:prstGeom>
        </p:spPr>
        <p:txBody>
          <a:bodyPr vert="horz" wrap="square" lIns="182854" tIns="143428" rIns="179285" bIns="143428" rtlCol="0" anchor="ctr" anchorCtr="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spcBef>
                <a:spcPts val="0"/>
              </a:spcBef>
              <a:buNone/>
              <a:defRPr/>
            </a:pPr>
            <a:r>
              <a:rPr lang="en-US" sz="4709">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Learn more at azure.com/</a:t>
            </a:r>
            <a:r>
              <a:rPr lang="en-US" sz="4709" err="1">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rPr>
              <a:t>EventGrid</a:t>
            </a:r>
            <a:endParaRPr lang="en-US" sz="4709">
              <a:gradFill>
                <a:gsLst>
                  <a:gs pos="1250">
                    <a:srgbClr val="353535"/>
                  </a:gs>
                  <a:gs pos="100000">
                    <a:srgbClr val="353535"/>
                  </a:gs>
                </a:gsLst>
                <a:lin ang="5400000" scaled="0"/>
              </a:gradFill>
              <a:latin typeface="Segoe UI Light" panose="020B0502040204020203" pitchFamily="34" charset="0"/>
              <a:cs typeface="Segoe UI Light" panose="020B0502040204020203" pitchFamily="34" charset="0"/>
            </a:endParaRPr>
          </a:p>
        </p:txBody>
      </p:sp>
      <p:sp>
        <p:nvSpPr>
          <p:cNvPr id="9" name="arrow_15">
            <a:extLst>
              <a:ext uri="{FF2B5EF4-FFF2-40B4-BE49-F238E27FC236}">
                <a16:creationId xmlns:a16="http://schemas.microsoft.com/office/drawing/2014/main" id="{37E10210-652C-4569-896D-AB1AE54641A1}"/>
              </a:ext>
            </a:extLst>
          </p:cNvPr>
          <p:cNvSpPr>
            <a:spLocks noChangeAspect="1" noEditPoints="1"/>
          </p:cNvSpPr>
          <p:nvPr/>
        </p:nvSpPr>
        <p:spPr bwMode="auto">
          <a:xfrm>
            <a:off x="448585" y="3079624"/>
            <a:ext cx="701941" cy="69875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22225" cap="sq">
            <a:solidFill>
              <a:schemeClr val="accent1"/>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228">
              <a:defRPr/>
            </a:pPr>
            <a:endParaRPr lang="en-US" sz="882">
              <a:gradFill>
                <a:gsLst>
                  <a:gs pos="0">
                    <a:srgbClr val="505050"/>
                  </a:gs>
                  <a:gs pos="100000">
                    <a:srgbClr val="505050"/>
                  </a:gs>
                </a:gsLst>
                <a:lin ang="5400000" scaled="1"/>
              </a:gradFill>
              <a:latin typeface="Segoe UI Semilight"/>
            </a:endParaRPr>
          </a:p>
        </p:txBody>
      </p:sp>
    </p:spTree>
    <p:extLst>
      <p:ext uri="{BB962C8B-B14F-4D97-AF65-F5344CB8AC3E}">
        <p14:creationId xmlns:p14="http://schemas.microsoft.com/office/powerpoint/2010/main" val="2487100503"/>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Integration</a:t>
            </a:r>
          </a:p>
        </p:txBody>
      </p:sp>
      <p:sp>
        <p:nvSpPr>
          <p:cNvPr id="3" name="Text Placeholder 2"/>
          <p:cNvSpPr>
            <a:spLocks noGrp="1"/>
          </p:cNvSpPr>
          <p:nvPr>
            <p:ph type="body" sz="quarter" idx="10"/>
          </p:nvPr>
        </p:nvSpPr>
        <p:spPr>
          <a:xfrm>
            <a:off x="269239" y="1189177"/>
            <a:ext cx="11653523" cy="727700"/>
          </a:xfrm>
        </p:spPr>
        <p:txBody>
          <a:bodyPr/>
          <a:lstStyle/>
          <a:p>
            <a:r>
              <a:rPr lang="en-US"/>
              <a:t>Example: Invoice Processing</a:t>
            </a:r>
          </a:p>
        </p:txBody>
      </p:sp>
      <p:sp>
        <p:nvSpPr>
          <p:cNvPr id="4" name="Rounded Rectangle 3"/>
          <p:cNvSpPr/>
          <p:nvPr/>
        </p:nvSpPr>
        <p:spPr bwMode="auto">
          <a:xfrm>
            <a:off x="2892641" y="4627130"/>
            <a:ext cx="2666594" cy="1923431"/>
          </a:xfrm>
          <a:prstGeom prst="roundRect">
            <a:avLst/>
          </a:prstGeom>
          <a:solidFill>
            <a:srgbClr val="D2D2D2">
              <a:alpha val="3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ounded Rectangle 8"/>
          <p:cNvSpPr/>
          <p:nvPr/>
        </p:nvSpPr>
        <p:spPr bwMode="auto">
          <a:xfrm>
            <a:off x="6741179" y="2039458"/>
            <a:ext cx="2132589" cy="2547894"/>
          </a:xfrm>
          <a:prstGeom prst="roundRect">
            <a:avLst/>
          </a:prstGeom>
          <a:solidFill>
            <a:srgbClr val="D2D2D2">
              <a:alpha val="3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ounded Rectangle 9"/>
          <p:cNvSpPr/>
          <p:nvPr/>
        </p:nvSpPr>
        <p:spPr bwMode="auto">
          <a:xfrm>
            <a:off x="2878365" y="2039458"/>
            <a:ext cx="8166072" cy="2547894"/>
          </a:xfrm>
          <a:prstGeom prst="roundRect">
            <a:avLst/>
          </a:prstGeom>
          <a:solidFill>
            <a:srgbClr val="D2D2D2">
              <a:alpha val="3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ounded Rectangle 10"/>
          <p:cNvSpPr/>
          <p:nvPr/>
        </p:nvSpPr>
        <p:spPr bwMode="auto">
          <a:xfrm>
            <a:off x="841742" y="2059490"/>
            <a:ext cx="2001265" cy="4468760"/>
          </a:xfrm>
          <a:prstGeom prst="roundRect">
            <a:avLst/>
          </a:prstGeom>
          <a:solidFill>
            <a:srgbClr val="D2D2D2">
              <a:alpha val="3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2" name="Group 11"/>
          <p:cNvGrpSpPr/>
          <p:nvPr/>
        </p:nvGrpSpPr>
        <p:grpSpPr>
          <a:xfrm>
            <a:off x="702527" y="2378882"/>
            <a:ext cx="10419047" cy="3982883"/>
            <a:chOff x="108945" y="1436471"/>
            <a:chExt cx="11996707" cy="4847430"/>
          </a:xfrm>
        </p:grpSpPr>
        <p:sp>
          <p:nvSpPr>
            <p:cNvPr id="13" name="TextBox 12"/>
            <p:cNvSpPr txBox="1"/>
            <p:nvPr/>
          </p:nvSpPr>
          <p:spPr>
            <a:xfrm>
              <a:off x="9783934" y="1858014"/>
              <a:ext cx="2321718" cy="627863"/>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BCF2"/>
                  </a:solidFill>
                  <a:effectLst/>
                  <a:uLnTx/>
                  <a:uFillTx/>
                  <a:latin typeface="Segoe UI"/>
                  <a:ea typeface="+mn-ea"/>
                  <a:cs typeface="+mn-cs"/>
                </a:rPr>
                <a:t>Store record</a:t>
              </a:r>
            </a:p>
          </p:txBody>
        </p:sp>
        <p:grpSp>
          <p:nvGrpSpPr>
            <p:cNvPr id="14" name="Group 13"/>
            <p:cNvGrpSpPr/>
            <p:nvPr/>
          </p:nvGrpSpPr>
          <p:grpSpPr>
            <a:xfrm>
              <a:off x="108945" y="1436471"/>
              <a:ext cx="11537748" cy="4847430"/>
              <a:chOff x="108945" y="1436471"/>
              <a:chExt cx="11537748" cy="4847430"/>
            </a:xfrm>
          </p:grpSpPr>
          <p:cxnSp>
            <p:nvCxnSpPr>
              <p:cNvPr id="15" name="Straight Arrow Connector 14"/>
              <p:cNvCxnSpPr>
                <a:stCxn id="18" idx="6"/>
                <a:endCxn id="21" idx="2"/>
              </p:cNvCxnSpPr>
              <p:nvPr/>
            </p:nvCxnSpPr>
            <p:spPr>
              <a:xfrm>
                <a:off x="4316017" y="3127492"/>
                <a:ext cx="1141808"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1" idx="6"/>
                <a:endCxn id="25" idx="2"/>
              </p:cNvCxnSpPr>
              <p:nvPr/>
            </p:nvCxnSpPr>
            <p:spPr>
              <a:xfrm>
                <a:off x="6734175" y="3127492"/>
                <a:ext cx="1218008"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5" idx="6"/>
                <a:endCxn id="27" idx="2"/>
              </p:cNvCxnSpPr>
              <p:nvPr/>
            </p:nvCxnSpPr>
            <p:spPr>
              <a:xfrm>
                <a:off x="9228533" y="3127492"/>
                <a:ext cx="1141810"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3039667" y="2498842"/>
                <a:ext cx="1276350" cy="12573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TextBox 18"/>
              <p:cNvSpPr txBox="1"/>
              <p:nvPr/>
            </p:nvSpPr>
            <p:spPr>
              <a:xfrm>
                <a:off x="2377845" y="1436471"/>
                <a:ext cx="2683073" cy="1168703"/>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BCF2"/>
                    </a:solidFill>
                    <a:effectLst/>
                    <a:uLnTx/>
                    <a:uFillTx/>
                    <a:latin typeface="Segoe UI"/>
                    <a:ea typeface="+mn-ea"/>
                    <a:cs typeface="+mn-cs"/>
                  </a:rPr>
                  <a:t>Post new invoice</a:t>
                </a:r>
              </a:p>
            </p:txBody>
          </p:sp>
          <p:sp>
            <p:nvSpPr>
              <p:cNvPr id="20" name="Right Arrow 19"/>
              <p:cNvSpPr/>
              <p:nvPr/>
            </p:nvSpPr>
            <p:spPr bwMode="auto">
              <a:xfrm>
                <a:off x="4620221" y="2917942"/>
                <a:ext cx="533400" cy="41910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Oval 20"/>
              <p:cNvSpPr/>
              <p:nvPr/>
            </p:nvSpPr>
            <p:spPr bwMode="auto">
              <a:xfrm>
                <a:off x="5457825" y="2498842"/>
                <a:ext cx="1276350" cy="12573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Oval 21"/>
              <p:cNvSpPr/>
              <p:nvPr/>
            </p:nvSpPr>
            <p:spPr bwMode="auto">
              <a:xfrm>
                <a:off x="3464695" y="5026601"/>
                <a:ext cx="1276350" cy="12573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xtBox 22"/>
              <p:cNvSpPr txBox="1"/>
              <p:nvPr/>
            </p:nvSpPr>
            <p:spPr>
              <a:xfrm>
                <a:off x="2751883" y="4333646"/>
                <a:ext cx="2705942" cy="764152"/>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BCF2"/>
                    </a:solidFill>
                    <a:effectLst/>
                    <a:uLnTx/>
                    <a:uFillTx/>
                    <a:latin typeface="Segoe UI"/>
                    <a:ea typeface="+mn-ea"/>
                    <a:cs typeface="+mn-cs"/>
                  </a:rPr>
                  <a:t>Fetch Invoice</a:t>
                </a:r>
              </a:p>
            </p:txBody>
          </p:sp>
          <p:sp>
            <p:nvSpPr>
              <p:cNvPr id="24" name="TextBox 23"/>
              <p:cNvSpPr txBox="1"/>
              <p:nvPr/>
            </p:nvSpPr>
            <p:spPr>
              <a:xfrm>
                <a:off x="4935141" y="1718900"/>
                <a:ext cx="2321718" cy="6278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BCF2"/>
                    </a:solidFill>
                    <a:effectLst/>
                    <a:uLnTx/>
                    <a:uFillTx/>
                    <a:latin typeface="Segoe UI"/>
                    <a:ea typeface="+mn-ea"/>
                    <a:cs typeface="+mn-cs"/>
                  </a:rPr>
                  <a:t>Grab raw file</a:t>
                </a:r>
              </a:p>
            </p:txBody>
          </p:sp>
          <p:sp>
            <p:nvSpPr>
              <p:cNvPr id="25" name="Oval 24"/>
              <p:cNvSpPr/>
              <p:nvPr/>
            </p:nvSpPr>
            <p:spPr bwMode="auto">
              <a:xfrm>
                <a:off x="7952183" y="2498842"/>
                <a:ext cx="1276350" cy="12573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TextBox 25"/>
              <p:cNvSpPr txBox="1"/>
              <p:nvPr/>
            </p:nvSpPr>
            <p:spPr>
              <a:xfrm>
                <a:off x="7081311" y="1517382"/>
                <a:ext cx="2321718" cy="9602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BCF2"/>
                    </a:solidFill>
                    <a:effectLst/>
                    <a:uLnTx/>
                    <a:uFillTx/>
                    <a:latin typeface="Segoe UI"/>
                    <a:ea typeface="+mn-ea"/>
                    <a:cs typeface="+mn-cs"/>
                  </a:rPr>
                  <a:t>Convert to JSON</a:t>
                </a:r>
              </a:p>
            </p:txBody>
          </p:sp>
          <p:sp>
            <p:nvSpPr>
              <p:cNvPr id="27" name="Oval 26"/>
              <p:cNvSpPr/>
              <p:nvPr/>
            </p:nvSpPr>
            <p:spPr bwMode="auto">
              <a:xfrm>
                <a:off x="10370343" y="2498842"/>
                <a:ext cx="1276350" cy="12573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Oval 27"/>
              <p:cNvSpPr/>
              <p:nvPr/>
            </p:nvSpPr>
            <p:spPr bwMode="auto">
              <a:xfrm>
                <a:off x="614365" y="3739138"/>
                <a:ext cx="1276350" cy="12573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TextBox 28"/>
              <p:cNvSpPr txBox="1"/>
              <p:nvPr/>
            </p:nvSpPr>
            <p:spPr>
              <a:xfrm>
                <a:off x="108945" y="2932469"/>
                <a:ext cx="2321718" cy="764152"/>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BCF2"/>
                    </a:solidFill>
                    <a:effectLst/>
                    <a:uLnTx/>
                    <a:uFillTx/>
                    <a:latin typeface="Segoe UI"/>
                    <a:ea typeface="+mn-ea"/>
                    <a:cs typeface="+mn-cs"/>
                  </a:rPr>
                  <a:t>API layer</a:t>
                </a:r>
              </a:p>
            </p:txBody>
          </p:sp>
          <p:sp>
            <p:nvSpPr>
              <p:cNvPr id="30" name="Equal 29"/>
              <p:cNvSpPr/>
              <p:nvPr/>
            </p:nvSpPr>
            <p:spPr bwMode="auto">
              <a:xfrm>
                <a:off x="7038379" y="2930211"/>
                <a:ext cx="609600" cy="394562"/>
              </a:xfrm>
              <a:prstGeom prst="mathEqual">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ight Arrow 30"/>
              <p:cNvSpPr/>
              <p:nvPr/>
            </p:nvSpPr>
            <p:spPr bwMode="auto">
              <a:xfrm>
                <a:off x="9532737" y="2917942"/>
                <a:ext cx="533400" cy="419100"/>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Can 31"/>
              <p:cNvSpPr/>
              <p:nvPr/>
            </p:nvSpPr>
            <p:spPr bwMode="auto">
              <a:xfrm>
                <a:off x="8147444" y="5059756"/>
                <a:ext cx="885825" cy="1190988"/>
              </a:xfrm>
              <a:prstGeom prst="can">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3" name="Straight Arrow Connector 32"/>
              <p:cNvCxnSpPr>
                <a:stCxn id="28" idx="7"/>
                <a:endCxn id="18" idx="2"/>
              </p:cNvCxnSpPr>
              <p:nvPr/>
            </p:nvCxnSpPr>
            <p:spPr>
              <a:xfrm flipV="1">
                <a:off x="1703798" y="3127492"/>
                <a:ext cx="1335869" cy="795773"/>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5"/>
                <a:endCxn id="22" idx="2"/>
              </p:cNvCxnSpPr>
              <p:nvPr/>
            </p:nvCxnSpPr>
            <p:spPr>
              <a:xfrm>
                <a:off x="1703797" y="4812310"/>
                <a:ext cx="1760898" cy="842941"/>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Plus 34"/>
              <p:cNvSpPr/>
              <p:nvPr/>
            </p:nvSpPr>
            <p:spPr bwMode="auto">
              <a:xfrm>
                <a:off x="2078238" y="3233824"/>
                <a:ext cx="533400" cy="523875"/>
              </a:xfrm>
              <a:prstGeom prst="mathPlus">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Plus 35"/>
              <p:cNvSpPr/>
              <p:nvPr/>
            </p:nvSpPr>
            <p:spPr bwMode="auto">
              <a:xfrm>
                <a:off x="2100264" y="4975811"/>
                <a:ext cx="533400" cy="523875"/>
              </a:xfrm>
              <a:prstGeom prst="mathPlus">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7" name="Straight Arrow Connector 36"/>
              <p:cNvCxnSpPr>
                <a:stCxn id="22" idx="6"/>
                <a:endCxn id="32" idx="2"/>
              </p:cNvCxnSpPr>
              <p:nvPr/>
            </p:nvCxnSpPr>
            <p:spPr>
              <a:xfrm flipV="1">
                <a:off x="4741045" y="5655250"/>
                <a:ext cx="3406399" cy="1"/>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7" idx="4"/>
                <a:endCxn id="32" idx="4"/>
              </p:cNvCxnSpPr>
              <p:nvPr/>
            </p:nvCxnSpPr>
            <p:spPr>
              <a:xfrm rot="5400000">
                <a:off x="9071340" y="3718071"/>
                <a:ext cx="1899108" cy="1975250"/>
              </a:xfrm>
              <a:prstGeom prst="bentConnector2">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39" name="TextBox 38"/>
          <p:cNvSpPr txBox="1"/>
          <p:nvPr/>
        </p:nvSpPr>
        <p:spPr>
          <a:xfrm>
            <a:off x="695147" y="2039458"/>
            <a:ext cx="2241813" cy="788998"/>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a:ea typeface="+mn-ea"/>
                <a:cs typeface="+mn-cs"/>
              </a:rPr>
              <a:t>API Management</a:t>
            </a:r>
          </a:p>
        </p:txBody>
      </p:sp>
      <p:pic>
        <p:nvPicPr>
          <p:cNvPr id="40" name="Picture 2" descr="https://az213233.vo.msecnd.net/Content/6.0.00298.4.160413-1548/ApiManagement/Images/ApiManagement.png"/>
          <p:cNvPicPr>
            <a:picLocks noChangeAspect="1" noChangeArrowheads="1"/>
          </p:cNvPicPr>
          <p:nvPr/>
        </p:nvPicPr>
        <p:blipFill rotWithShape="1">
          <a:blip r:embed="rId3">
            <a:extLst>
              <a:ext uri="{28A0092B-C50C-407E-A947-70E740481C1C}">
                <a14:useLocalDpi xmlns:a14="http://schemas.microsoft.com/office/drawing/2010/main" val="0"/>
              </a:ext>
            </a:extLst>
          </a:blip>
          <a:srcRect l="49976" t="-11700"/>
          <a:stretch/>
        </p:blipFill>
        <p:spPr bwMode="auto">
          <a:xfrm>
            <a:off x="1475175" y="4496047"/>
            <a:ext cx="441110" cy="51949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875" y="3553762"/>
            <a:ext cx="527384" cy="429087"/>
          </a:xfrm>
          <a:prstGeom prst="rect">
            <a:avLst/>
          </a:prstGeom>
        </p:spPr>
      </p:pic>
      <p:sp>
        <p:nvSpPr>
          <p:cNvPr id="43" name="TextBox 42"/>
          <p:cNvSpPr txBox="1"/>
          <p:nvPr/>
        </p:nvSpPr>
        <p:spPr>
          <a:xfrm>
            <a:off x="2876047" y="1916877"/>
            <a:ext cx="3467060" cy="627864"/>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a:ea typeface="+mn-ea"/>
                <a:cs typeface="+mn-cs"/>
              </a:rPr>
              <a:t>Logic App</a:t>
            </a:r>
          </a:p>
        </p:txBody>
      </p:sp>
      <p:pic>
        <p:nvPicPr>
          <p:cNvPr id="44" name="Picture 43"/>
          <p:cNvPicPr>
            <a:picLocks noChangeAspect="1"/>
          </p:cNvPicPr>
          <p:nvPr/>
        </p:nvPicPr>
        <p:blipFill>
          <a:blip r:embed="rId5"/>
          <a:stretch>
            <a:fillRect/>
          </a:stretch>
        </p:blipFill>
        <p:spPr>
          <a:xfrm>
            <a:off x="3553397" y="3508098"/>
            <a:ext cx="502378" cy="474751"/>
          </a:xfrm>
          <a:prstGeom prst="rect">
            <a:avLst/>
          </a:prstGeom>
        </p:spPr>
      </p:pic>
      <p:pic>
        <p:nvPicPr>
          <p:cNvPr id="45" name="Picture 44"/>
          <p:cNvPicPr>
            <a:picLocks noChangeAspect="1"/>
          </p:cNvPicPr>
          <p:nvPr/>
        </p:nvPicPr>
        <p:blipFill>
          <a:blip r:embed="rId5"/>
          <a:stretch>
            <a:fillRect/>
          </a:stretch>
        </p:blipFill>
        <p:spPr>
          <a:xfrm>
            <a:off x="5648549" y="3508098"/>
            <a:ext cx="502378" cy="474751"/>
          </a:xfrm>
          <a:prstGeom prst="rect">
            <a:avLst/>
          </a:prstGeom>
        </p:spPr>
      </p:pic>
      <p:pic>
        <p:nvPicPr>
          <p:cNvPr id="46" name="Picture 45"/>
          <p:cNvPicPr>
            <a:picLocks noChangeAspect="1"/>
          </p:cNvPicPr>
          <p:nvPr/>
        </p:nvPicPr>
        <p:blipFill>
          <a:blip r:embed="rId5"/>
          <a:stretch>
            <a:fillRect/>
          </a:stretch>
        </p:blipFill>
        <p:spPr>
          <a:xfrm>
            <a:off x="9949830" y="3508098"/>
            <a:ext cx="502378" cy="474751"/>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7528" y="5657933"/>
            <a:ext cx="527384" cy="429087"/>
          </a:xfrm>
          <a:prstGeom prst="rect">
            <a:avLst/>
          </a:prstGeom>
        </p:spPr>
      </p:pic>
      <p:sp>
        <p:nvSpPr>
          <p:cNvPr id="41" name="TextBox 40"/>
          <p:cNvSpPr txBox="1"/>
          <p:nvPr/>
        </p:nvSpPr>
        <p:spPr>
          <a:xfrm>
            <a:off x="6661749" y="1953758"/>
            <a:ext cx="2241813" cy="515883"/>
          </a:xfrm>
          <a:prstGeom prst="rect">
            <a:avLst/>
          </a:prstGeom>
          <a:noFill/>
        </p:spPr>
        <p:txBody>
          <a:bodyPr wrap="square" lIns="182880" tIns="146304" rIns="182880" bIns="146304" rtlCol="0" anchor="ctr">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0078D7"/>
                </a:solidFill>
                <a:effectLst/>
                <a:uLnTx/>
                <a:uFillTx/>
                <a:latin typeface="Segoe UI"/>
                <a:ea typeface="+mn-ea"/>
                <a:cs typeface="+mn-cs"/>
              </a:rPr>
              <a:t>Function</a:t>
            </a:r>
          </a:p>
        </p:txBody>
      </p:sp>
    </p:spTree>
    <p:extLst>
      <p:ext uri="{BB962C8B-B14F-4D97-AF65-F5344CB8AC3E}">
        <p14:creationId xmlns:p14="http://schemas.microsoft.com/office/powerpoint/2010/main" val="2977508836"/>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p:cNvSpPr>
            <a:spLocks noGrp="1"/>
          </p:cNvSpPr>
          <p:nvPr>
            <p:ph type="title" idx="4294967295"/>
          </p:nvPr>
        </p:nvSpPr>
        <p:spPr>
          <a:xfrm>
            <a:off x="0" y="319088"/>
            <a:ext cx="11655425" cy="900112"/>
          </a:xfrm>
        </p:spPr>
        <p:txBody>
          <a:bodyPr/>
          <a:lstStyle/>
          <a:p>
            <a:r>
              <a:rPr lang="en-US"/>
              <a:t>Microservice tools and approaches</a:t>
            </a:r>
          </a:p>
        </p:txBody>
      </p:sp>
      <p:grpSp>
        <p:nvGrpSpPr>
          <p:cNvPr id="2" name="Group 1"/>
          <p:cNvGrpSpPr/>
          <p:nvPr/>
        </p:nvGrpSpPr>
        <p:grpSpPr>
          <a:xfrm>
            <a:off x="449879" y="1396995"/>
            <a:ext cx="11256121" cy="5032853"/>
            <a:chOff x="288862" y="1321220"/>
            <a:chExt cx="11633900" cy="5201766"/>
          </a:xfrm>
        </p:grpSpPr>
        <p:sp>
          <p:nvSpPr>
            <p:cNvPr id="97" name="TextBox 96"/>
            <p:cNvSpPr txBox="1"/>
            <p:nvPr/>
          </p:nvSpPr>
          <p:spPr>
            <a:xfrm>
              <a:off x="288862" y="1321220"/>
              <a:ext cx="3802269" cy="5201766"/>
            </a:xfrm>
            <a:prstGeom prst="rect">
              <a:avLst/>
            </a:prstGeom>
            <a:solidFill>
              <a:schemeClr val="accent5"/>
            </a:solidFill>
          </p:spPr>
          <p:txBody>
            <a:bodyPr wrap="square" lIns="179285" tIns="143428" rIns="179285" bIns="143428" rtlCol="0">
              <a:noAutofit/>
            </a:body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2745" b="0" i="0" u="none" strike="noStrike" kern="0" cap="none" spc="0" normalizeH="0" baseline="0" noProof="0" err="1">
                  <a:ln>
                    <a:noFill/>
                  </a:ln>
                  <a:gradFill>
                    <a:gsLst>
                      <a:gs pos="59062">
                        <a:srgbClr val="FFFFFF"/>
                      </a:gs>
                      <a:gs pos="53000">
                        <a:srgbClr val="FFFFFF"/>
                      </a:gs>
                    </a:gsLst>
                    <a:lin ang="5400000" scaled="0"/>
                  </a:gradFill>
                  <a:effectLst/>
                  <a:uLnTx/>
                  <a:uFillTx/>
                  <a:latin typeface="Segoe UI Light"/>
                  <a:ea typeface="+mn-ea"/>
                  <a:cs typeface="Segoe UI" panose="020B0502040204020203" pitchFamily="34" charset="0"/>
                </a:rPr>
                <a:t>Microservices</a:t>
              </a:r>
              <a:r>
                <a:rPr kumimoji="0" lang="en-US" sz="2745" b="0" i="0" u="none" strike="noStrike" kern="0" cap="none" spc="0" normalizeH="0" baseline="0" noProof="0">
                  <a:ln>
                    <a:noFill/>
                  </a:ln>
                  <a:gradFill>
                    <a:gsLst>
                      <a:gs pos="59062">
                        <a:srgbClr val="FFFFFF"/>
                      </a:gs>
                      <a:gs pos="53000">
                        <a:srgbClr val="FFFFFF"/>
                      </a:gs>
                    </a:gsLst>
                    <a:lin ang="5400000" scaled="0"/>
                  </a:gradFill>
                  <a:effectLst/>
                  <a:uLnTx/>
                  <a:uFillTx/>
                  <a:latin typeface="Segoe UI Light"/>
                  <a:ea typeface="+mn-ea"/>
                  <a:cs typeface="Segoe UI" panose="020B0502040204020203" pitchFamily="34" charset="0"/>
                </a:rPr>
                <a:t> </a:t>
              </a:r>
              <a:br>
                <a:rPr kumimoji="0" lang="en-US" sz="2745" b="0" i="0" u="none" strike="noStrike" kern="0" cap="none" spc="0" normalizeH="0" baseline="0" noProof="0">
                  <a:ln>
                    <a:noFill/>
                  </a:ln>
                  <a:gradFill>
                    <a:gsLst>
                      <a:gs pos="59062">
                        <a:srgbClr val="FFFFFF"/>
                      </a:gs>
                      <a:gs pos="53000">
                        <a:srgbClr val="FFFFFF"/>
                      </a:gs>
                    </a:gsLst>
                    <a:lin ang="5400000" scaled="0"/>
                  </a:gradFill>
                  <a:effectLst/>
                  <a:uLnTx/>
                  <a:uFillTx/>
                  <a:latin typeface="Segoe UI Light"/>
                  <a:ea typeface="+mn-ea"/>
                  <a:cs typeface="Segoe UI" panose="020B0502040204020203" pitchFamily="34" charset="0"/>
                </a:rPr>
              </a:br>
              <a:r>
                <a:rPr kumimoji="0" lang="en-US" sz="2745" b="0" i="0" u="none" strike="noStrike" kern="0" cap="none" spc="0" normalizeH="0" baseline="0" noProof="0">
                  <a:ln>
                    <a:noFill/>
                  </a:ln>
                  <a:gradFill>
                    <a:gsLst>
                      <a:gs pos="59062">
                        <a:srgbClr val="FFFFFF"/>
                      </a:gs>
                      <a:gs pos="53000">
                        <a:srgbClr val="FFFFFF"/>
                      </a:gs>
                    </a:gsLst>
                    <a:lin ang="5400000" scaled="0"/>
                  </a:gradFill>
                  <a:effectLst/>
                  <a:uLnTx/>
                  <a:uFillTx/>
                  <a:latin typeface="Segoe UI Light"/>
                  <a:ea typeface="+mn-ea"/>
                  <a:cs typeface="Segoe UI" panose="020B0502040204020203" pitchFamily="34" charset="0"/>
                </a:rPr>
                <a:t>in the wild</a:t>
              </a:r>
            </a:p>
          </p:txBody>
        </p:sp>
        <p:sp>
          <p:nvSpPr>
            <p:cNvPr id="98" name="TextBox 97"/>
            <p:cNvSpPr txBox="1"/>
            <p:nvPr/>
          </p:nvSpPr>
          <p:spPr>
            <a:xfrm>
              <a:off x="4209293" y="1321220"/>
              <a:ext cx="3796114" cy="5201766"/>
            </a:xfrm>
            <a:prstGeom prst="rect">
              <a:avLst/>
            </a:prstGeom>
            <a:solidFill>
              <a:schemeClr val="accent5"/>
            </a:solidFill>
          </p:spPr>
          <p:txBody>
            <a:bodyPr wrap="square" lIns="179285" tIns="143428" rIns="179285" bIns="143428" rtlCol="0">
              <a:noAutofit/>
            </a:body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2745" b="0" i="0" u="none" strike="noStrike" kern="0" cap="none" spc="0" normalizeH="0" baseline="0" noProof="0">
                  <a:ln>
                    <a:noFill/>
                  </a:ln>
                  <a:gradFill>
                    <a:gsLst>
                      <a:gs pos="59062">
                        <a:srgbClr val="FFFFFF"/>
                      </a:gs>
                      <a:gs pos="53000">
                        <a:srgbClr val="FFFFFF"/>
                      </a:gs>
                    </a:gsLst>
                    <a:lin ang="5400000" scaled="0"/>
                  </a:gradFill>
                  <a:effectLst/>
                  <a:uLnTx/>
                  <a:uFillTx/>
                  <a:latin typeface="Segoe UI Light"/>
                  <a:ea typeface="+mn-ea"/>
                  <a:cs typeface="Segoe UI" panose="020B0502040204020203" pitchFamily="34" charset="0"/>
                </a:rPr>
                <a:t>Azure Functions</a:t>
              </a:r>
              <a:br>
                <a:rPr kumimoji="0" lang="en-US" sz="2745" b="0" i="0" u="none" strike="noStrike" kern="0" cap="none" spc="0" normalizeH="0" baseline="0" noProof="0">
                  <a:ln>
                    <a:noFill/>
                  </a:ln>
                  <a:gradFill>
                    <a:gsLst>
                      <a:gs pos="59062">
                        <a:srgbClr val="FFFFFF"/>
                      </a:gs>
                      <a:gs pos="53000">
                        <a:srgbClr val="FFFFFF"/>
                      </a:gs>
                    </a:gsLst>
                    <a:lin ang="5400000" scaled="0"/>
                  </a:gradFill>
                  <a:effectLst/>
                  <a:uLnTx/>
                  <a:uFillTx/>
                  <a:latin typeface="Segoe UI Light"/>
                  <a:ea typeface="+mn-ea"/>
                  <a:cs typeface="Segoe UI" panose="020B0502040204020203" pitchFamily="34" charset="0"/>
                </a:rPr>
              </a:br>
              <a:endParaRPr kumimoji="0" lang="en-US" sz="2745" b="0" i="0" u="none" strike="noStrike" kern="0" cap="none" spc="0" normalizeH="0" baseline="0" noProof="0">
                <a:ln>
                  <a:noFill/>
                </a:ln>
                <a:gradFill>
                  <a:gsLst>
                    <a:gs pos="59062">
                      <a:srgbClr val="FFFFFF"/>
                    </a:gs>
                    <a:gs pos="53000">
                      <a:srgbClr val="FFFFFF"/>
                    </a:gs>
                  </a:gsLst>
                  <a:lin ang="5400000" scaled="0"/>
                </a:gradFill>
                <a:effectLst/>
                <a:uLnTx/>
                <a:uFillTx/>
                <a:latin typeface="Segoe UI Light"/>
                <a:ea typeface="+mn-ea"/>
                <a:cs typeface="Segoe UI" panose="020B0502040204020203" pitchFamily="34" charset="0"/>
              </a:endParaRPr>
            </a:p>
          </p:txBody>
        </p:sp>
        <p:sp>
          <p:nvSpPr>
            <p:cNvPr id="99" name="TextBox 98"/>
            <p:cNvSpPr txBox="1"/>
            <p:nvPr/>
          </p:nvSpPr>
          <p:spPr>
            <a:xfrm>
              <a:off x="8126648" y="1321220"/>
              <a:ext cx="3796114" cy="5201766"/>
            </a:xfrm>
            <a:prstGeom prst="rect">
              <a:avLst/>
            </a:prstGeom>
            <a:solidFill>
              <a:schemeClr val="accent1"/>
            </a:solidFill>
          </p:spPr>
          <p:txBody>
            <a:bodyPr wrap="square" lIns="179285" tIns="143428" rIns="179285" bIns="143428" rtlCol="0">
              <a:noAutofit/>
            </a:bodyPr>
            <a:lstStyle/>
            <a:p>
              <a:pPr marL="0" marR="0" lvl="0" indent="0" algn="l" defTabSz="913927" rtl="0" eaLnBrk="1" fontAlgn="base" latinLnBrk="0" hangingPunct="1">
                <a:lnSpc>
                  <a:spcPct val="90000"/>
                </a:lnSpc>
                <a:spcBef>
                  <a:spcPct val="0"/>
                </a:spcBef>
                <a:spcAft>
                  <a:spcPct val="0"/>
                </a:spcAft>
                <a:buClrTx/>
                <a:buSzTx/>
                <a:buFontTx/>
                <a:buNone/>
                <a:tabLst/>
                <a:defRPr/>
              </a:pPr>
              <a:r>
                <a:rPr kumimoji="0" lang="en-US" sz="2745" b="0" i="0" u="none" strike="noStrike" kern="0" cap="none" spc="0" normalizeH="0" baseline="0" noProof="0">
                  <a:ln>
                    <a:noFill/>
                  </a:ln>
                  <a:gradFill>
                    <a:gsLst>
                      <a:gs pos="59062">
                        <a:srgbClr val="FFFFFF"/>
                      </a:gs>
                      <a:gs pos="53000">
                        <a:srgbClr val="FFFFFF"/>
                      </a:gs>
                    </a:gsLst>
                    <a:lin ang="5400000" scaled="0"/>
                  </a:gradFill>
                  <a:effectLst/>
                  <a:uLnTx/>
                  <a:uFillTx/>
                  <a:latin typeface="Segoe UI Light"/>
                  <a:ea typeface="+mn-ea"/>
                  <a:cs typeface="Segoe UI" panose="020B0502040204020203" pitchFamily="34" charset="0"/>
                </a:rPr>
                <a:t>Azure Service Fabric</a:t>
              </a:r>
            </a:p>
          </p:txBody>
        </p:sp>
        <p:sp>
          <p:nvSpPr>
            <p:cNvPr id="9" name="Rectangle 8"/>
            <p:cNvSpPr/>
            <p:nvPr/>
          </p:nvSpPr>
          <p:spPr bwMode="auto">
            <a:xfrm>
              <a:off x="291940" y="2255473"/>
              <a:ext cx="3796114" cy="1779157"/>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t" anchorCtr="0" compatLnSpc="1">
              <a:prstTxWarp prst="textNoShape">
                <a:avLst/>
              </a:prstTxWarp>
            </a:bodyPr>
            <a:lstStyle/>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59062">
                        <a:srgbClr val="FFFFFF"/>
                      </a:gs>
                      <a:gs pos="53000">
                        <a:srgbClr val="FFFFFF"/>
                      </a:gs>
                    </a:gsLst>
                    <a:lin ang="5400000" scaled="0"/>
                  </a:gradFill>
                  <a:effectLst/>
                  <a:uLnTx/>
                  <a:uFillTx/>
                  <a:latin typeface="Segoe UI"/>
                  <a:ea typeface="+mn-ea"/>
                  <a:cs typeface="Segoe UI" panose="020B0502040204020203" pitchFamily="34" charset="0"/>
                </a:rPr>
                <a:t>Implication: Build your own microservices platform</a:t>
              </a:r>
            </a:p>
            <a:p>
              <a:pPr marL="0" marR="0" lvl="0" indent="0" algn="l"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59062">
                      <a:srgbClr val="FFFFFF"/>
                    </a:gs>
                    <a:gs pos="53000">
                      <a:srgbClr val="FFFFFF"/>
                    </a:gs>
                  </a:gsLst>
                  <a:lin ang="5400000" scaled="0"/>
                </a:gradFill>
                <a:effectLst/>
                <a:uLnTx/>
                <a:uFillTx/>
                <a:latin typeface="Segoe UI"/>
                <a:ea typeface="+mn-ea"/>
                <a:cs typeface="Segoe UI" panose="020B0502040204020203" pitchFamily="34" charset="0"/>
              </a:endParaRPr>
            </a:p>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59062">
                        <a:srgbClr val="FFFFFF"/>
                      </a:gs>
                      <a:gs pos="53000">
                        <a:srgbClr val="FFFFFF"/>
                      </a:gs>
                    </a:gsLst>
                    <a:lin ang="5400000" scaled="0"/>
                  </a:gradFill>
                  <a:effectLst/>
                  <a:uLnTx/>
                  <a:uFillTx/>
                  <a:latin typeface="Segoe UI"/>
                  <a:ea typeface="+mn-ea"/>
                  <a:cs typeface="Segoe UI" panose="020B0502040204020203" pitchFamily="34" charset="0"/>
                </a:rPr>
                <a:t>Benefits: Customizable, pick best of breed solutions</a:t>
              </a:r>
            </a:p>
          </p:txBody>
        </p:sp>
        <p:sp>
          <p:nvSpPr>
            <p:cNvPr id="4" name="Rectangle 3"/>
            <p:cNvSpPr/>
            <p:nvPr/>
          </p:nvSpPr>
          <p:spPr bwMode="auto">
            <a:xfrm>
              <a:off x="4209293" y="2255473"/>
              <a:ext cx="3796114" cy="1779157"/>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t" anchorCtr="0" compatLnSpc="1">
              <a:prstTxWarp prst="textNoShape">
                <a:avLst/>
              </a:prstTxWarp>
            </a:bodyPr>
            <a:lstStyle/>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59062">
                        <a:srgbClr val="FFFFFF"/>
                      </a:gs>
                      <a:gs pos="53000">
                        <a:srgbClr val="FFFFFF"/>
                      </a:gs>
                    </a:gsLst>
                    <a:lin ang="5400000" scaled="0"/>
                  </a:gradFill>
                  <a:effectLst/>
                  <a:uLnTx/>
                  <a:uFillTx/>
                  <a:latin typeface="Segoe UI"/>
                  <a:ea typeface="+mn-ea"/>
                  <a:cs typeface="Segoe UI" panose="020B0502040204020203" pitchFamily="34" charset="0"/>
                </a:rPr>
                <a:t>Implication: Serverless microservices </a:t>
              </a:r>
            </a:p>
            <a:p>
              <a:pPr marL="0" marR="0" lvl="0" indent="0" algn="l"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59062">
                      <a:srgbClr val="FFFFFF"/>
                    </a:gs>
                    <a:gs pos="53000">
                      <a:srgbClr val="FFFFFF"/>
                    </a:gs>
                  </a:gsLst>
                  <a:lin ang="5400000" scaled="0"/>
                </a:gradFill>
                <a:effectLst/>
                <a:uLnTx/>
                <a:uFillTx/>
                <a:latin typeface="Segoe UI"/>
                <a:ea typeface="+mn-ea"/>
                <a:cs typeface="Segoe UI" panose="020B0502040204020203" pitchFamily="34" charset="0"/>
              </a:endParaRPr>
            </a:p>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59062">
                        <a:srgbClr val="FFFFFF"/>
                      </a:gs>
                      <a:gs pos="53000">
                        <a:srgbClr val="FFFFFF"/>
                      </a:gs>
                    </a:gsLst>
                    <a:lin ang="5400000" scaled="0"/>
                  </a:gradFill>
                  <a:effectLst/>
                  <a:uLnTx/>
                  <a:uFillTx/>
                  <a:latin typeface="Segoe UI"/>
                  <a:ea typeface="+mn-ea"/>
                  <a:cs typeface="Segoe UI" panose="020B0502040204020203" pitchFamily="34" charset="0"/>
                </a:rPr>
                <a:t>Benefits: Quick ramp up, sub second metering, zero ops</a:t>
              </a:r>
            </a:p>
          </p:txBody>
        </p:sp>
        <p:sp>
          <p:nvSpPr>
            <p:cNvPr id="102" name="Rectangle 101"/>
            <p:cNvSpPr/>
            <p:nvPr/>
          </p:nvSpPr>
          <p:spPr bwMode="auto">
            <a:xfrm>
              <a:off x="359796" y="4437589"/>
              <a:ext cx="3660401" cy="201816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16" name="Rectangle 15"/>
            <p:cNvSpPr/>
            <p:nvPr/>
          </p:nvSpPr>
          <p:spPr bwMode="auto">
            <a:xfrm>
              <a:off x="8126648" y="2255473"/>
              <a:ext cx="3796114" cy="1779157"/>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85" tIns="143428" rIns="179285" bIns="143428" numCol="1" rtlCol="0" anchor="t" anchorCtr="0" compatLnSpc="1">
              <a:prstTxWarp prst="textNoShape">
                <a:avLst/>
              </a:prstTxWarp>
            </a:bodyPr>
            <a:lstStyle/>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59062">
                        <a:srgbClr val="FFFFFF"/>
                      </a:gs>
                      <a:gs pos="53000">
                        <a:srgbClr val="FFFFFF"/>
                      </a:gs>
                    </a:gsLst>
                    <a:lin ang="5400000" scaled="0"/>
                  </a:gradFill>
                  <a:effectLst/>
                  <a:uLnTx/>
                  <a:uFillTx/>
                  <a:latin typeface="Segoe UI"/>
                  <a:ea typeface="+mn-ea"/>
                  <a:cs typeface="Segoe UI" panose="020B0502040204020203" pitchFamily="34" charset="0"/>
                </a:rPr>
                <a:t>Implication: Prescriptive microservices platform</a:t>
              </a:r>
            </a:p>
            <a:p>
              <a:pPr marL="0" marR="0" lvl="0" indent="0" algn="l"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59062">
                      <a:srgbClr val="FFFFFF"/>
                    </a:gs>
                    <a:gs pos="53000">
                      <a:srgbClr val="FFFFFF"/>
                    </a:gs>
                  </a:gsLst>
                  <a:lin ang="5400000" scaled="0"/>
                </a:gradFill>
                <a:effectLst/>
                <a:uLnTx/>
                <a:uFillTx/>
                <a:latin typeface="Segoe UI"/>
                <a:ea typeface="+mn-ea"/>
                <a:cs typeface="Segoe UI" panose="020B0502040204020203" pitchFamily="34" charset="0"/>
              </a:endParaRPr>
            </a:p>
            <a:p>
              <a:pPr marL="0" marR="0" lvl="0" indent="0" algn="l" defTabSz="913927" rtl="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gradFill>
                    <a:gsLst>
                      <a:gs pos="59062">
                        <a:srgbClr val="FFFFFF"/>
                      </a:gs>
                      <a:gs pos="53000">
                        <a:srgbClr val="FFFFFF"/>
                      </a:gs>
                    </a:gsLst>
                    <a:lin ang="5400000" scaled="0"/>
                  </a:gradFill>
                  <a:effectLst/>
                  <a:uLnTx/>
                  <a:uFillTx/>
                  <a:latin typeface="Segoe UI"/>
                  <a:ea typeface="+mn-ea"/>
                  <a:cs typeface="Segoe UI" panose="020B0502040204020203" pitchFamily="34" charset="0"/>
                </a:rPr>
                <a:t>Benefits: Easy to build, deploy and manage microservices at scale</a:t>
              </a:r>
            </a:p>
          </p:txBody>
        </p:sp>
        <p:pic>
          <p:nvPicPr>
            <p:cNvPr id="41" name="Picture 2" descr="https://blog.profitbricks.com/wp-content/uploads/2015/12/infrastructure-automation-ecosystem-landscape-infograph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76" y="4504345"/>
              <a:ext cx="3491841" cy="1872953"/>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102"/>
            <p:cNvSpPr/>
            <p:nvPr/>
          </p:nvSpPr>
          <p:spPr bwMode="auto">
            <a:xfrm>
              <a:off x="8194505" y="4437589"/>
              <a:ext cx="3660401" cy="201816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2052" name="Rectangle 2051"/>
            <p:cNvSpPr/>
            <p:nvPr/>
          </p:nvSpPr>
          <p:spPr bwMode="auto">
            <a:xfrm>
              <a:off x="4280429" y="4437589"/>
              <a:ext cx="3660401" cy="201816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pic>
          <p:nvPicPr>
            <p:cNvPr id="2051" name="Picture 2050"/>
            <p:cNvPicPr>
              <a:picLocks noChangeAspect="1"/>
            </p:cNvPicPr>
            <p:nvPr/>
          </p:nvPicPr>
          <p:blipFill>
            <a:blip r:embed="rId4"/>
            <a:stretch>
              <a:fillRect/>
            </a:stretch>
          </p:blipFill>
          <p:spPr>
            <a:xfrm>
              <a:off x="8890510" y="4692094"/>
              <a:ext cx="2268390" cy="1763661"/>
            </a:xfrm>
            <a:prstGeom prst="rect">
              <a:avLst/>
            </a:prstGeom>
          </p:spPr>
        </p:pic>
        <p:sp>
          <p:nvSpPr>
            <p:cNvPr id="34" name="Rectangle: Rounded Corners 33"/>
            <p:cNvSpPr/>
            <p:nvPr/>
          </p:nvSpPr>
          <p:spPr bwMode="auto">
            <a:xfrm>
              <a:off x="4675225" y="4563907"/>
              <a:ext cx="2798720" cy="1783218"/>
            </a:xfrm>
            <a:prstGeom prst="round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44" name="TextBox 43"/>
            <p:cNvSpPr txBox="1"/>
            <p:nvPr/>
          </p:nvSpPr>
          <p:spPr>
            <a:xfrm>
              <a:off x="4900767" y="5837364"/>
              <a:ext cx="998211" cy="416383"/>
            </a:xfrm>
            <a:prstGeom prst="rect">
              <a:avLst/>
            </a:prstGeom>
            <a:noFill/>
          </p:spPr>
          <p:txBody>
            <a:bodyPr wrap="none" lIns="89642" tIns="44821" rIns="89642" bIns="44821" rtlCol="0">
              <a:spAutoFit/>
            </a:bodyPr>
            <a:lstStyle>
              <a:defPPr>
                <a:defRPr lang="en-US"/>
              </a:defPPr>
              <a:lvl1pPr algn="ctr">
                <a:lnSpc>
                  <a:spcPct val="90000"/>
                </a:lnSpc>
                <a:defRPr sz="20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defRPr>
              </a:lvl1pPr>
            </a:lstStyle>
            <a:p>
              <a:pPr marL="0" marR="0" lvl="0" indent="0" algn="ctr" defTabSz="896386"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Event-driven</a:t>
              </a:r>
              <a:br>
                <a:rPr kumimoji="0" lang="en-US" sz="1176"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176"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scale</a:t>
              </a:r>
            </a:p>
          </p:txBody>
        </p:sp>
        <p:pic>
          <p:nvPicPr>
            <p:cNvPr id="45" name="Picture 44"/>
            <p:cNvPicPr>
              <a:picLocks noChangeAspect="1"/>
            </p:cNvPicPr>
            <p:nvPr/>
          </p:nvPicPr>
          <p:blipFill rotWithShape="1">
            <a:blip r:embed="rId5">
              <a:duotone>
                <a:schemeClr val="accent1">
                  <a:shade val="45000"/>
                  <a:satMod val="135000"/>
                </a:schemeClr>
                <a:prstClr val="white"/>
              </a:duotone>
              <a:lum contrast="25000"/>
            </a:blip>
            <a:srcRect l="24332" r="23006"/>
            <a:stretch/>
          </p:blipFill>
          <p:spPr>
            <a:xfrm>
              <a:off x="5045062" y="4573883"/>
              <a:ext cx="677428" cy="1381055"/>
            </a:xfrm>
            <a:prstGeom prst="rect">
              <a:avLst/>
            </a:prstGeom>
          </p:spPr>
        </p:pic>
        <p:grpSp>
          <p:nvGrpSpPr>
            <p:cNvPr id="35" name="Group 34"/>
            <p:cNvGrpSpPr/>
            <p:nvPr/>
          </p:nvGrpSpPr>
          <p:grpSpPr>
            <a:xfrm>
              <a:off x="6310748" y="4804554"/>
              <a:ext cx="745484" cy="1000981"/>
              <a:chOff x="14373203" y="2018937"/>
              <a:chExt cx="1233549" cy="1646564"/>
            </a:xfrm>
          </p:grpSpPr>
          <p:sp>
            <p:nvSpPr>
              <p:cNvPr id="48" name="Freeform 8"/>
              <p:cNvSpPr>
                <a:spLocks noEditPoints="1"/>
              </p:cNvSpPr>
              <p:nvPr/>
            </p:nvSpPr>
            <p:spPr bwMode="auto">
              <a:xfrm>
                <a:off x="14383815" y="2773326"/>
                <a:ext cx="341312" cy="892175"/>
              </a:xfrm>
              <a:custGeom>
                <a:avLst/>
                <a:gdLst>
                  <a:gd name="T0" fmla="*/ 66 w 91"/>
                  <a:gd name="T1" fmla="*/ 0 h 238"/>
                  <a:gd name="T2" fmla="*/ 24 w 91"/>
                  <a:gd name="T3" fmla="*/ 0 h 238"/>
                  <a:gd name="T4" fmla="*/ 0 w 91"/>
                  <a:gd name="T5" fmla="*/ 24 h 238"/>
                  <a:gd name="T6" fmla="*/ 0 w 91"/>
                  <a:gd name="T7" fmla="*/ 214 h 238"/>
                  <a:gd name="T8" fmla="*/ 24 w 91"/>
                  <a:gd name="T9" fmla="*/ 238 h 238"/>
                  <a:gd name="T10" fmla="*/ 66 w 91"/>
                  <a:gd name="T11" fmla="*/ 238 h 238"/>
                  <a:gd name="T12" fmla="*/ 91 w 91"/>
                  <a:gd name="T13" fmla="*/ 214 h 238"/>
                  <a:gd name="T14" fmla="*/ 91 w 91"/>
                  <a:gd name="T15" fmla="*/ 24 h 238"/>
                  <a:gd name="T16" fmla="*/ 66 w 91"/>
                  <a:gd name="T17" fmla="*/ 0 h 238"/>
                  <a:gd name="T18" fmla="*/ 45 w 91"/>
                  <a:gd name="T19" fmla="*/ 182 h 238"/>
                  <a:gd name="T20" fmla="*/ 33 w 91"/>
                  <a:gd name="T21" fmla="*/ 170 h 238"/>
                  <a:gd name="T22" fmla="*/ 45 w 91"/>
                  <a:gd name="T23" fmla="*/ 158 h 238"/>
                  <a:gd name="T24" fmla="*/ 57 w 91"/>
                  <a:gd name="T25" fmla="*/ 170 h 238"/>
                  <a:gd name="T26" fmla="*/ 45 w 91"/>
                  <a:gd name="T27" fmla="*/ 182 h 238"/>
                  <a:gd name="T28" fmla="*/ 66 w 91"/>
                  <a:gd name="T29" fmla="*/ 65 h 238"/>
                  <a:gd name="T30" fmla="*/ 23 w 91"/>
                  <a:gd name="T31" fmla="*/ 65 h 238"/>
                  <a:gd name="T32" fmla="*/ 23 w 91"/>
                  <a:gd name="T33" fmla="*/ 57 h 238"/>
                  <a:gd name="T34" fmla="*/ 66 w 91"/>
                  <a:gd name="T35" fmla="*/ 57 h 238"/>
                  <a:gd name="T36" fmla="*/ 66 w 91"/>
                  <a:gd name="T37" fmla="*/ 65 h 238"/>
                  <a:gd name="T38" fmla="*/ 66 w 91"/>
                  <a:gd name="T39" fmla="*/ 65 h 238"/>
                  <a:gd name="T40" fmla="*/ 66 w 91"/>
                  <a:gd name="T41" fmla="*/ 41 h 238"/>
                  <a:gd name="T42" fmla="*/ 23 w 91"/>
                  <a:gd name="T43" fmla="*/ 41 h 238"/>
                  <a:gd name="T44" fmla="*/ 23 w 91"/>
                  <a:gd name="T45" fmla="*/ 32 h 238"/>
                  <a:gd name="T46" fmla="*/ 66 w 91"/>
                  <a:gd name="T47" fmla="*/ 32 h 238"/>
                  <a:gd name="T48" fmla="*/ 66 w 91"/>
                  <a:gd name="T49" fmla="*/ 41 h 238"/>
                  <a:gd name="T50" fmla="*/ 66 w 91"/>
                  <a:gd name="T5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238">
                    <a:moveTo>
                      <a:pt x="66" y="0"/>
                    </a:moveTo>
                    <a:cubicBezTo>
                      <a:pt x="24" y="0"/>
                      <a:pt x="24" y="0"/>
                      <a:pt x="24" y="0"/>
                    </a:cubicBezTo>
                    <a:cubicBezTo>
                      <a:pt x="10" y="0"/>
                      <a:pt x="0" y="11"/>
                      <a:pt x="0" y="24"/>
                    </a:cubicBezTo>
                    <a:cubicBezTo>
                      <a:pt x="0" y="214"/>
                      <a:pt x="0" y="214"/>
                      <a:pt x="0" y="214"/>
                    </a:cubicBezTo>
                    <a:cubicBezTo>
                      <a:pt x="0" y="227"/>
                      <a:pt x="10" y="238"/>
                      <a:pt x="24" y="238"/>
                    </a:cubicBezTo>
                    <a:cubicBezTo>
                      <a:pt x="66" y="238"/>
                      <a:pt x="66" y="238"/>
                      <a:pt x="66" y="238"/>
                    </a:cubicBezTo>
                    <a:cubicBezTo>
                      <a:pt x="79" y="238"/>
                      <a:pt x="91" y="227"/>
                      <a:pt x="91" y="214"/>
                    </a:cubicBezTo>
                    <a:cubicBezTo>
                      <a:pt x="91" y="24"/>
                      <a:pt x="91" y="24"/>
                      <a:pt x="91" y="24"/>
                    </a:cubicBezTo>
                    <a:cubicBezTo>
                      <a:pt x="91" y="11"/>
                      <a:pt x="79" y="0"/>
                      <a:pt x="66" y="0"/>
                    </a:cubicBezTo>
                    <a:close/>
                    <a:moveTo>
                      <a:pt x="45" y="182"/>
                    </a:moveTo>
                    <a:cubicBezTo>
                      <a:pt x="39" y="182"/>
                      <a:pt x="33" y="176"/>
                      <a:pt x="33" y="170"/>
                    </a:cubicBezTo>
                    <a:cubicBezTo>
                      <a:pt x="33" y="163"/>
                      <a:pt x="39" y="158"/>
                      <a:pt x="45" y="158"/>
                    </a:cubicBezTo>
                    <a:cubicBezTo>
                      <a:pt x="52" y="158"/>
                      <a:pt x="57" y="163"/>
                      <a:pt x="57" y="170"/>
                    </a:cubicBezTo>
                    <a:cubicBezTo>
                      <a:pt x="57" y="176"/>
                      <a:pt x="52" y="182"/>
                      <a:pt x="45" y="182"/>
                    </a:cubicBezTo>
                    <a:close/>
                    <a:moveTo>
                      <a:pt x="66" y="65"/>
                    </a:moveTo>
                    <a:cubicBezTo>
                      <a:pt x="23" y="65"/>
                      <a:pt x="23" y="65"/>
                      <a:pt x="23" y="65"/>
                    </a:cubicBezTo>
                    <a:cubicBezTo>
                      <a:pt x="23" y="57"/>
                      <a:pt x="23" y="57"/>
                      <a:pt x="23" y="57"/>
                    </a:cubicBezTo>
                    <a:cubicBezTo>
                      <a:pt x="66" y="57"/>
                      <a:pt x="66" y="57"/>
                      <a:pt x="66" y="57"/>
                    </a:cubicBezTo>
                    <a:cubicBezTo>
                      <a:pt x="66" y="65"/>
                      <a:pt x="66" y="65"/>
                      <a:pt x="66" y="65"/>
                    </a:cubicBezTo>
                    <a:cubicBezTo>
                      <a:pt x="66" y="65"/>
                      <a:pt x="66" y="65"/>
                      <a:pt x="66" y="65"/>
                    </a:cubicBezTo>
                    <a:close/>
                    <a:moveTo>
                      <a:pt x="66" y="41"/>
                    </a:moveTo>
                    <a:cubicBezTo>
                      <a:pt x="23" y="41"/>
                      <a:pt x="23" y="41"/>
                      <a:pt x="23" y="41"/>
                    </a:cubicBezTo>
                    <a:cubicBezTo>
                      <a:pt x="23" y="32"/>
                      <a:pt x="23" y="32"/>
                      <a:pt x="23" y="32"/>
                    </a:cubicBezTo>
                    <a:cubicBezTo>
                      <a:pt x="66" y="32"/>
                      <a:pt x="66" y="32"/>
                      <a:pt x="66" y="32"/>
                    </a:cubicBezTo>
                    <a:cubicBezTo>
                      <a:pt x="66" y="41"/>
                      <a:pt x="66" y="41"/>
                      <a:pt x="66" y="41"/>
                    </a:cubicBezTo>
                    <a:cubicBezTo>
                      <a:pt x="66" y="41"/>
                      <a:pt x="66" y="41"/>
                      <a:pt x="66" y="41"/>
                    </a:cubicBezTo>
                    <a:close/>
                  </a:path>
                </a:pathLst>
              </a:custGeom>
              <a:solidFill>
                <a:srgbClr val="FFFFFF"/>
              </a:solidFill>
              <a:ln>
                <a:solidFill>
                  <a:schemeClr val="accent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9" name="Freeform 9"/>
              <p:cNvSpPr>
                <a:spLocks noEditPoints="1"/>
              </p:cNvSpPr>
              <p:nvPr/>
            </p:nvSpPr>
            <p:spPr bwMode="auto">
              <a:xfrm>
                <a:off x="14824349" y="2773326"/>
                <a:ext cx="341312" cy="892175"/>
              </a:xfrm>
              <a:custGeom>
                <a:avLst/>
                <a:gdLst>
                  <a:gd name="T0" fmla="*/ 66 w 91"/>
                  <a:gd name="T1" fmla="*/ 0 h 238"/>
                  <a:gd name="T2" fmla="*/ 24 w 91"/>
                  <a:gd name="T3" fmla="*/ 0 h 238"/>
                  <a:gd name="T4" fmla="*/ 0 w 91"/>
                  <a:gd name="T5" fmla="*/ 24 h 238"/>
                  <a:gd name="T6" fmla="*/ 0 w 91"/>
                  <a:gd name="T7" fmla="*/ 214 h 238"/>
                  <a:gd name="T8" fmla="*/ 24 w 91"/>
                  <a:gd name="T9" fmla="*/ 238 h 238"/>
                  <a:gd name="T10" fmla="*/ 66 w 91"/>
                  <a:gd name="T11" fmla="*/ 238 h 238"/>
                  <a:gd name="T12" fmla="*/ 91 w 91"/>
                  <a:gd name="T13" fmla="*/ 214 h 238"/>
                  <a:gd name="T14" fmla="*/ 91 w 91"/>
                  <a:gd name="T15" fmla="*/ 24 h 238"/>
                  <a:gd name="T16" fmla="*/ 66 w 91"/>
                  <a:gd name="T17" fmla="*/ 0 h 238"/>
                  <a:gd name="T18" fmla="*/ 45 w 91"/>
                  <a:gd name="T19" fmla="*/ 182 h 238"/>
                  <a:gd name="T20" fmla="*/ 33 w 91"/>
                  <a:gd name="T21" fmla="*/ 170 h 238"/>
                  <a:gd name="T22" fmla="*/ 45 w 91"/>
                  <a:gd name="T23" fmla="*/ 158 h 238"/>
                  <a:gd name="T24" fmla="*/ 57 w 91"/>
                  <a:gd name="T25" fmla="*/ 170 h 238"/>
                  <a:gd name="T26" fmla="*/ 45 w 91"/>
                  <a:gd name="T27" fmla="*/ 182 h 238"/>
                  <a:gd name="T28" fmla="*/ 66 w 91"/>
                  <a:gd name="T29" fmla="*/ 65 h 238"/>
                  <a:gd name="T30" fmla="*/ 23 w 91"/>
                  <a:gd name="T31" fmla="*/ 65 h 238"/>
                  <a:gd name="T32" fmla="*/ 23 w 91"/>
                  <a:gd name="T33" fmla="*/ 57 h 238"/>
                  <a:gd name="T34" fmla="*/ 66 w 91"/>
                  <a:gd name="T35" fmla="*/ 57 h 238"/>
                  <a:gd name="T36" fmla="*/ 66 w 91"/>
                  <a:gd name="T37" fmla="*/ 65 h 238"/>
                  <a:gd name="T38" fmla="*/ 66 w 91"/>
                  <a:gd name="T39" fmla="*/ 65 h 238"/>
                  <a:gd name="T40" fmla="*/ 66 w 91"/>
                  <a:gd name="T41" fmla="*/ 41 h 238"/>
                  <a:gd name="T42" fmla="*/ 23 w 91"/>
                  <a:gd name="T43" fmla="*/ 41 h 238"/>
                  <a:gd name="T44" fmla="*/ 23 w 91"/>
                  <a:gd name="T45" fmla="*/ 32 h 238"/>
                  <a:gd name="T46" fmla="*/ 66 w 91"/>
                  <a:gd name="T47" fmla="*/ 32 h 238"/>
                  <a:gd name="T48" fmla="*/ 66 w 91"/>
                  <a:gd name="T49" fmla="*/ 41 h 238"/>
                  <a:gd name="T50" fmla="*/ 66 w 91"/>
                  <a:gd name="T5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238">
                    <a:moveTo>
                      <a:pt x="66" y="0"/>
                    </a:moveTo>
                    <a:cubicBezTo>
                      <a:pt x="24" y="0"/>
                      <a:pt x="24" y="0"/>
                      <a:pt x="24" y="0"/>
                    </a:cubicBezTo>
                    <a:cubicBezTo>
                      <a:pt x="10" y="0"/>
                      <a:pt x="0" y="11"/>
                      <a:pt x="0" y="24"/>
                    </a:cubicBezTo>
                    <a:cubicBezTo>
                      <a:pt x="0" y="214"/>
                      <a:pt x="0" y="214"/>
                      <a:pt x="0" y="214"/>
                    </a:cubicBezTo>
                    <a:cubicBezTo>
                      <a:pt x="0" y="227"/>
                      <a:pt x="10" y="238"/>
                      <a:pt x="24" y="238"/>
                    </a:cubicBezTo>
                    <a:cubicBezTo>
                      <a:pt x="66" y="238"/>
                      <a:pt x="66" y="238"/>
                      <a:pt x="66" y="238"/>
                    </a:cubicBezTo>
                    <a:cubicBezTo>
                      <a:pt x="79" y="238"/>
                      <a:pt x="91" y="227"/>
                      <a:pt x="91" y="214"/>
                    </a:cubicBezTo>
                    <a:cubicBezTo>
                      <a:pt x="91" y="24"/>
                      <a:pt x="91" y="24"/>
                      <a:pt x="91" y="24"/>
                    </a:cubicBezTo>
                    <a:cubicBezTo>
                      <a:pt x="91" y="11"/>
                      <a:pt x="79" y="0"/>
                      <a:pt x="66" y="0"/>
                    </a:cubicBezTo>
                    <a:close/>
                    <a:moveTo>
                      <a:pt x="45" y="182"/>
                    </a:moveTo>
                    <a:cubicBezTo>
                      <a:pt x="39" y="182"/>
                      <a:pt x="33" y="176"/>
                      <a:pt x="33" y="170"/>
                    </a:cubicBezTo>
                    <a:cubicBezTo>
                      <a:pt x="33" y="163"/>
                      <a:pt x="39" y="158"/>
                      <a:pt x="45" y="158"/>
                    </a:cubicBezTo>
                    <a:cubicBezTo>
                      <a:pt x="52" y="158"/>
                      <a:pt x="57" y="163"/>
                      <a:pt x="57" y="170"/>
                    </a:cubicBezTo>
                    <a:cubicBezTo>
                      <a:pt x="57" y="176"/>
                      <a:pt x="52" y="182"/>
                      <a:pt x="45" y="182"/>
                    </a:cubicBezTo>
                    <a:close/>
                    <a:moveTo>
                      <a:pt x="66" y="65"/>
                    </a:moveTo>
                    <a:cubicBezTo>
                      <a:pt x="23" y="65"/>
                      <a:pt x="23" y="65"/>
                      <a:pt x="23" y="65"/>
                    </a:cubicBezTo>
                    <a:cubicBezTo>
                      <a:pt x="23" y="57"/>
                      <a:pt x="23" y="57"/>
                      <a:pt x="23" y="57"/>
                    </a:cubicBezTo>
                    <a:cubicBezTo>
                      <a:pt x="66" y="57"/>
                      <a:pt x="66" y="57"/>
                      <a:pt x="66" y="57"/>
                    </a:cubicBezTo>
                    <a:cubicBezTo>
                      <a:pt x="66" y="65"/>
                      <a:pt x="66" y="65"/>
                      <a:pt x="66" y="65"/>
                    </a:cubicBezTo>
                    <a:cubicBezTo>
                      <a:pt x="66" y="65"/>
                      <a:pt x="66" y="65"/>
                      <a:pt x="66" y="65"/>
                    </a:cubicBezTo>
                    <a:close/>
                    <a:moveTo>
                      <a:pt x="66" y="41"/>
                    </a:moveTo>
                    <a:cubicBezTo>
                      <a:pt x="23" y="41"/>
                      <a:pt x="23" y="41"/>
                      <a:pt x="23" y="41"/>
                    </a:cubicBezTo>
                    <a:cubicBezTo>
                      <a:pt x="23" y="32"/>
                      <a:pt x="23" y="32"/>
                      <a:pt x="23" y="32"/>
                    </a:cubicBezTo>
                    <a:cubicBezTo>
                      <a:pt x="66" y="32"/>
                      <a:pt x="66" y="32"/>
                      <a:pt x="66" y="32"/>
                    </a:cubicBezTo>
                    <a:cubicBezTo>
                      <a:pt x="66" y="41"/>
                      <a:pt x="66" y="41"/>
                      <a:pt x="66" y="41"/>
                    </a:cubicBezTo>
                    <a:cubicBezTo>
                      <a:pt x="66" y="41"/>
                      <a:pt x="66" y="41"/>
                      <a:pt x="66" y="41"/>
                    </a:cubicBezTo>
                    <a:close/>
                  </a:path>
                </a:pathLst>
              </a:custGeom>
              <a:solidFill>
                <a:srgbClr val="FFFFFF"/>
              </a:solidFill>
              <a:ln>
                <a:solidFill>
                  <a:schemeClr val="accent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0" name="Freeform 10"/>
              <p:cNvSpPr>
                <a:spLocks noEditPoints="1"/>
              </p:cNvSpPr>
              <p:nvPr/>
            </p:nvSpPr>
            <p:spPr bwMode="auto">
              <a:xfrm>
                <a:off x="15264883" y="2773326"/>
                <a:ext cx="341312" cy="892175"/>
              </a:xfrm>
              <a:custGeom>
                <a:avLst/>
                <a:gdLst>
                  <a:gd name="T0" fmla="*/ 67 w 91"/>
                  <a:gd name="T1" fmla="*/ 0 h 238"/>
                  <a:gd name="T2" fmla="*/ 25 w 91"/>
                  <a:gd name="T3" fmla="*/ 0 h 238"/>
                  <a:gd name="T4" fmla="*/ 0 w 91"/>
                  <a:gd name="T5" fmla="*/ 24 h 238"/>
                  <a:gd name="T6" fmla="*/ 0 w 91"/>
                  <a:gd name="T7" fmla="*/ 214 h 238"/>
                  <a:gd name="T8" fmla="*/ 25 w 91"/>
                  <a:gd name="T9" fmla="*/ 238 h 238"/>
                  <a:gd name="T10" fmla="*/ 67 w 91"/>
                  <a:gd name="T11" fmla="*/ 238 h 238"/>
                  <a:gd name="T12" fmla="*/ 91 w 91"/>
                  <a:gd name="T13" fmla="*/ 214 h 238"/>
                  <a:gd name="T14" fmla="*/ 91 w 91"/>
                  <a:gd name="T15" fmla="*/ 24 h 238"/>
                  <a:gd name="T16" fmla="*/ 67 w 91"/>
                  <a:gd name="T17" fmla="*/ 0 h 238"/>
                  <a:gd name="T18" fmla="*/ 46 w 91"/>
                  <a:gd name="T19" fmla="*/ 182 h 238"/>
                  <a:gd name="T20" fmla="*/ 34 w 91"/>
                  <a:gd name="T21" fmla="*/ 170 h 238"/>
                  <a:gd name="T22" fmla="*/ 46 w 91"/>
                  <a:gd name="T23" fmla="*/ 158 h 238"/>
                  <a:gd name="T24" fmla="*/ 57 w 91"/>
                  <a:gd name="T25" fmla="*/ 170 h 238"/>
                  <a:gd name="T26" fmla="*/ 46 w 91"/>
                  <a:gd name="T27" fmla="*/ 182 h 238"/>
                  <a:gd name="T28" fmla="*/ 67 w 91"/>
                  <a:gd name="T29" fmla="*/ 65 h 238"/>
                  <a:gd name="T30" fmla="*/ 24 w 91"/>
                  <a:gd name="T31" fmla="*/ 65 h 238"/>
                  <a:gd name="T32" fmla="*/ 24 w 91"/>
                  <a:gd name="T33" fmla="*/ 57 h 238"/>
                  <a:gd name="T34" fmla="*/ 67 w 91"/>
                  <a:gd name="T35" fmla="*/ 57 h 238"/>
                  <a:gd name="T36" fmla="*/ 67 w 91"/>
                  <a:gd name="T37" fmla="*/ 65 h 238"/>
                  <a:gd name="T38" fmla="*/ 67 w 91"/>
                  <a:gd name="T39" fmla="*/ 65 h 238"/>
                  <a:gd name="T40" fmla="*/ 67 w 91"/>
                  <a:gd name="T41" fmla="*/ 41 h 238"/>
                  <a:gd name="T42" fmla="*/ 24 w 91"/>
                  <a:gd name="T43" fmla="*/ 41 h 238"/>
                  <a:gd name="T44" fmla="*/ 24 w 91"/>
                  <a:gd name="T45" fmla="*/ 32 h 238"/>
                  <a:gd name="T46" fmla="*/ 67 w 91"/>
                  <a:gd name="T47" fmla="*/ 32 h 238"/>
                  <a:gd name="T48" fmla="*/ 67 w 91"/>
                  <a:gd name="T49" fmla="*/ 41 h 238"/>
                  <a:gd name="T50" fmla="*/ 67 w 91"/>
                  <a:gd name="T5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238">
                    <a:moveTo>
                      <a:pt x="67" y="0"/>
                    </a:moveTo>
                    <a:cubicBezTo>
                      <a:pt x="25" y="0"/>
                      <a:pt x="25" y="0"/>
                      <a:pt x="25" y="0"/>
                    </a:cubicBezTo>
                    <a:cubicBezTo>
                      <a:pt x="11" y="0"/>
                      <a:pt x="0" y="11"/>
                      <a:pt x="0" y="24"/>
                    </a:cubicBezTo>
                    <a:cubicBezTo>
                      <a:pt x="0" y="214"/>
                      <a:pt x="0" y="214"/>
                      <a:pt x="0" y="214"/>
                    </a:cubicBezTo>
                    <a:cubicBezTo>
                      <a:pt x="0" y="227"/>
                      <a:pt x="11" y="238"/>
                      <a:pt x="25" y="238"/>
                    </a:cubicBezTo>
                    <a:cubicBezTo>
                      <a:pt x="67" y="238"/>
                      <a:pt x="67" y="238"/>
                      <a:pt x="67" y="238"/>
                    </a:cubicBezTo>
                    <a:cubicBezTo>
                      <a:pt x="80" y="238"/>
                      <a:pt x="91" y="227"/>
                      <a:pt x="91" y="214"/>
                    </a:cubicBezTo>
                    <a:cubicBezTo>
                      <a:pt x="91" y="24"/>
                      <a:pt x="91" y="24"/>
                      <a:pt x="91" y="24"/>
                    </a:cubicBezTo>
                    <a:cubicBezTo>
                      <a:pt x="91" y="11"/>
                      <a:pt x="80" y="0"/>
                      <a:pt x="67" y="0"/>
                    </a:cubicBezTo>
                    <a:close/>
                    <a:moveTo>
                      <a:pt x="46" y="182"/>
                    </a:moveTo>
                    <a:cubicBezTo>
                      <a:pt x="39" y="182"/>
                      <a:pt x="34" y="176"/>
                      <a:pt x="34" y="170"/>
                    </a:cubicBezTo>
                    <a:cubicBezTo>
                      <a:pt x="34" y="163"/>
                      <a:pt x="39" y="158"/>
                      <a:pt x="46" y="158"/>
                    </a:cubicBezTo>
                    <a:cubicBezTo>
                      <a:pt x="52" y="158"/>
                      <a:pt x="57" y="163"/>
                      <a:pt x="57" y="170"/>
                    </a:cubicBezTo>
                    <a:cubicBezTo>
                      <a:pt x="57" y="176"/>
                      <a:pt x="52" y="182"/>
                      <a:pt x="46" y="182"/>
                    </a:cubicBezTo>
                    <a:close/>
                    <a:moveTo>
                      <a:pt x="67" y="65"/>
                    </a:moveTo>
                    <a:cubicBezTo>
                      <a:pt x="24" y="65"/>
                      <a:pt x="24" y="65"/>
                      <a:pt x="24" y="65"/>
                    </a:cubicBezTo>
                    <a:cubicBezTo>
                      <a:pt x="24" y="57"/>
                      <a:pt x="24" y="57"/>
                      <a:pt x="24" y="57"/>
                    </a:cubicBezTo>
                    <a:cubicBezTo>
                      <a:pt x="67" y="57"/>
                      <a:pt x="67" y="57"/>
                      <a:pt x="67" y="57"/>
                    </a:cubicBezTo>
                    <a:cubicBezTo>
                      <a:pt x="67" y="65"/>
                      <a:pt x="67" y="65"/>
                      <a:pt x="67" y="65"/>
                    </a:cubicBezTo>
                    <a:cubicBezTo>
                      <a:pt x="67" y="65"/>
                      <a:pt x="67" y="65"/>
                      <a:pt x="67" y="65"/>
                    </a:cubicBezTo>
                    <a:close/>
                    <a:moveTo>
                      <a:pt x="67" y="41"/>
                    </a:moveTo>
                    <a:cubicBezTo>
                      <a:pt x="24" y="41"/>
                      <a:pt x="24" y="41"/>
                      <a:pt x="24" y="41"/>
                    </a:cubicBezTo>
                    <a:cubicBezTo>
                      <a:pt x="24" y="32"/>
                      <a:pt x="24" y="32"/>
                      <a:pt x="24" y="32"/>
                    </a:cubicBezTo>
                    <a:cubicBezTo>
                      <a:pt x="67" y="32"/>
                      <a:pt x="67" y="32"/>
                      <a:pt x="67" y="32"/>
                    </a:cubicBezTo>
                    <a:cubicBezTo>
                      <a:pt x="67" y="41"/>
                      <a:pt x="67" y="41"/>
                      <a:pt x="67" y="41"/>
                    </a:cubicBezTo>
                    <a:cubicBezTo>
                      <a:pt x="67" y="41"/>
                      <a:pt x="67" y="41"/>
                      <a:pt x="67" y="41"/>
                    </a:cubicBezTo>
                    <a:close/>
                  </a:path>
                </a:pathLst>
              </a:custGeom>
              <a:solidFill>
                <a:srgbClr val="FFFFFF"/>
              </a:solidFill>
              <a:ln>
                <a:solidFill>
                  <a:schemeClr val="accent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1" name="Freeform 8"/>
              <p:cNvSpPr>
                <a:spLocks noEditPoints="1"/>
              </p:cNvSpPr>
              <p:nvPr/>
            </p:nvSpPr>
            <p:spPr bwMode="auto">
              <a:xfrm rot="5400000">
                <a:off x="14829107" y="1846750"/>
                <a:ext cx="341312" cy="892175"/>
              </a:xfrm>
              <a:custGeom>
                <a:avLst/>
                <a:gdLst>
                  <a:gd name="T0" fmla="*/ 66 w 91"/>
                  <a:gd name="T1" fmla="*/ 0 h 238"/>
                  <a:gd name="T2" fmla="*/ 24 w 91"/>
                  <a:gd name="T3" fmla="*/ 0 h 238"/>
                  <a:gd name="T4" fmla="*/ 0 w 91"/>
                  <a:gd name="T5" fmla="*/ 24 h 238"/>
                  <a:gd name="T6" fmla="*/ 0 w 91"/>
                  <a:gd name="T7" fmla="*/ 214 h 238"/>
                  <a:gd name="T8" fmla="*/ 24 w 91"/>
                  <a:gd name="T9" fmla="*/ 238 h 238"/>
                  <a:gd name="T10" fmla="*/ 66 w 91"/>
                  <a:gd name="T11" fmla="*/ 238 h 238"/>
                  <a:gd name="T12" fmla="*/ 91 w 91"/>
                  <a:gd name="T13" fmla="*/ 214 h 238"/>
                  <a:gd name="T14" fmla="*/ 91 w 91"/>
                  <a:gd name="T15" fmla="*/ 24 h 238"/>
                  <a:gd name="T16" fmla="*/ 66 w 91"/>
                  <a:gd name="T17" fmla="*/ 0 h 238"/>
                  <a:gd name="T18" fmla="*/ 45 w 91"/>
                  <a:gd name="T19" fmla="*/ 182 h 238"/>
                  <a:gd name="T20" fmla="*/ 33 w 91"/>
                  <a:gd name="T21" fmla="*/ 170 h 238"/>
                  <a:gd name="T22" fmla="*/ 45 w 91"/>
                  <a:gd name="T23" fmla="*/ 158 h 238"/>
                  <a:gd name="T24" fmla="*/ 57 w 91"/>
                  <a:gd name="T25" fmla="*/ 170 h 238"/>
                  <a:gd name="T26" fmla="*/ 45 w 91"/>
                  <a:gd name="T27" fmla="*/ 182 h 238"/>
                  <a:gd name="T28" fmla="*/ 66 w 91"/>
                  <a:gd name="T29" fmla="*/ 65 h 238"/>
                  <a:gd name="T30" fmla="*/ 23 w 91"/>
                  <a:gd name="T31" fmla="*/ 65 h 238"/>
                  <a:gd name="T32" fmla="*/ 23 w 91"/>
                  <a:gd name="T33" fmla="*/ 57 h 238"/>
                  <a:gd name="T34" fmla="*/ 66 w 91"/>
                  <a:gd name="T35" fmla="*/ 57 h 238"/>
                  <a:gd name="T36" fmla="*/ 66 w 91"/>
                  <a:gd name="T37" fmla="*/ 65 h 238"/>
                  <a:gd name="T38" fmla="*/ 66 w 91"/>
                  <a:gd name="T39" fmla="*/ 65 h 238"/>
                  <a:gd name="T40" fmla="*/ 66 w 91"/>
                  <a:gd name="T41" fmla="*/ 41 h 238"/>
                  <a:gd name="T42" fmla="*/ 23 w 91"/>
                  <a:gd name="T43" fmla="*/ 41 h 238"/>
                  <a:gd name="T44" fmla="*/ 23 w 91"/>
                  <a:gd name="T45" fmla="*/ 32 h 238"/>
                  <a:gd name="T46" fmla="*/ 66 w 91"/>
                  <a:gd name="T47" fmla="*/ 32 h 238"/>
                  <a:gd name="T48" fmla="*/ 66 w 91"/>
                  <a:gd name="T49" fmla="*/ 41 h 238"/>
                  <a:gd name="T50" fmla="*/ 66 w 91"/>
                  <a:gd name="T5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238">
                    <a:moveTo>
                      <a:pt x="66" y="0"/>
                    </a:moveTo>
                    <a:cubicBezTo>
                      <a:pt x="24" y="0"/>
                      <a:pt x="24" y="0"/>
                      <a:pt x="24" y="0"/>
                    </a:cubicBezTo>
                    <a:cubicBezTo>
                      <a:pt x="10" y="0"/>
                      <a:pt x="0" y="11"/>
                      <a:pt x="0" y="24"/>
                    </a:cubicBezTo>
                    <a:cubicBezTo>
                      <a:pt x="0" y="214"/>
                      <a:pt x="0" y="214"/>
                      <a:pt x="0" y="214"/>
                    </a:cubicBezTo>
                    <a:cubicBezTo>
                      <a:pt x="0" y="227"/>
                      <a:pt x="10" y="238"/>
                      <a:pt x="24" y="238"/>
                    </a:cubicBezTo>
                    <a:cubicBezTo>
                      <a:pt x="66" y="238"/>
                      <a:pt x="66" y="238"/>
                      <a:pt x="66" y="238"/>
                    </a:cubicBezTo>
                    <a:cubicBezTo>
                      <a:pt x="79" y="238"/>
                      <a:pt x="91" y="227"/>
                      <a:pt x="91" y="214"/>
                    </a:cubicBezTo>
                    <a:cubicBezTo>
                      <a:pt x="91" y="24"/>
                      <a:pt x="91" y="24"/>
                      <a:pt x="91" y="24"/>
                    </a:cubicBezTo>
                    <a:cubicBezTo>
                      <a:pt x="91" y="11"/>
                      <a:pt x="79" y="0"/>
                      <a:pt x="66" y="0"/>
                    </a:cubicBezTo>
                    <a:close/>
                    <a:moveTo>
                      <a:pt x="45" y="182"/>
                    </a:moveTo>
                    <a:cubicBezTo>
                      <a:pt x="39" y="182"/>
                      <a:pt x="33" y="176"/>
                      <a:pt x="33" y="170"/>
                    </a:cubicBezTo>
                    <a:cubicBezTo>
                      <a:pt x="33" y="163"/>
                      <a:pt x="39" y="158"/>
                      <a:pt x="45" y="158"/>
                    </a:cubicBezTo>
                    <a:cubicBezTo>
                      <a:pt x="52" y="158"/>
                      <a:pt x="57" y="163"/>
                      <a:pt x="57" y="170"/>
                    </a:cubicBezTo>
                    <a:cubicBezTo>
                      <a:pt x="57" y="176"/>
                      <a:pt x="52" y="182"/>
                      <a:pt x="45" y="182"/>
                    </a:cubicBezTo>
                    <a:close/>
                    <a:moveTo>
                      <a:pt x="66" y="65"/>
                    </a:moveTo>
                    <a:cubicBezTo>
                      <a:pt x="23" y="65"/>
                      <a:pt x="23" y="65"/>
                      <a:pt x="23" y="65"/>
                    </a:cubicBezTo>
                    <a:cubicBezTo>
                      <a:pt x="23" y="57"/>
                      <a:pt x="23" y="57"/>
                      <a:pt x="23" y="57"/>
                    </a:cubicBezTo>
                    <a:cubicBezTo>
                      <a:pt x="66" y="57"/>
                      <a:pt x="66" y="57"/>
                      <a:pt x="66" y="57"/>
                    </a:cubicBezTo>
                    <a:cubicBezTo>
                      <a:pt x="66" y="65"/>
                      <a:pt x="66" y="65"/>
                      <a:pt x="66" y="65"/>
                    </a:cubicBezTo>
                    <a:cubicBezTo>
                      <a:pt x="66" y="65"/>
                      <a:pt x="66" y="65"/>
                      <a:pt x="66" y="65"/>
                    </a:cubicBezTo>
                    <a:close/>
                    <a:moveTo>
                      <a:pt x="66" y="41"/>
                    </a:moveTo>
                    <a:cubicBezTo>
                      <a:pt x="23" y="41"/>
                      <a:pt x="23" y="41"/>
                      <a:pt x="23" y="41"/>
                    </a:cubicBezTo>
                    <a:cubicBezTo>
                      <a:pt x="23" y="32"/>
                      <a:pt x="23" y="32"/>
                      <a:pt x="23" y="32"/>
                    </a:cubicBezTo>
                    <a:cubicBezTo>
                      <a:pt x="66" y="32"/>
                      <a:pt x="66" y="32"/>
                      <a:pt x="66" y="32"/>
                    </a:cubicBezTo>
                    <a:cubicBezTo>
                      <a:pt x="66" y="41"/>
                      <a:pt x="66" y="41"/>
                      <a:pt x="66" y="41"/>
                    </a:cubicBezTo>
                    <a:cubicBezTo>
                      <a:pt x="66" y="41"/>
                      <a:pt x="66" y="41"/>
                      <a:pt x="66" y="41"/>
                    </a:cubicBezTo>
                    <a:close/>
                  </a:path>
                </a:pathLst>
              </a:custGeom>
              <a:solidFill>
                <a:srgbClr val="FFFFFF"/>
              </a:solidFill>
              <a:ln>
                <a:solidFill>
                  <a:schemeClr val="accent1"/>
                </a:solidFill>
              </a:ln>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2" name="Freeform 5"/>
              <p:cNvSpPr>
                <a:spLocks/>
              </p:cNvSpPr>
              <p:nvPr/>
            </p:nvSpPr>
            <p:spPr bwMode="auto">
              <a:xfrm>
                <a:off x="14558438" y="2412486"/>
                <a:ext cx="882650" cy="407447"/>
              </a:xfrm>
              <a:custGeom>
                <a:avLst/>
                <a:gdLst>
                  <a:gd name="T0" fmla="*/ 0 w 556"/>
                  <a:gd name="T1" fmla="*/ 557 h 557"/>
                  <a:gd name="T2" fmla="*/ 0 w 556"/>
                  <a:gd name="T3" fmla="*/ 279 h 557"/>
                  <a:gd name="T4" fmla="*/ 278 w 556"/>
                  <a:gd name="T5" fmla="*/ 279 h 557"/>
                  <a:gd name="T6" fmla="*/ 278 w 556"/>
                  <a:gd name="T7" fmla="*/ 557 h 557"/>
                  <a:gd name="T8" fmla="*/ 278 w 556"/>
                  <a:gd name="T9" fmla="*/ 0 h 557"/>
                  <a:gd name="T10" fmla="*/ 278 w 556"/>
                  <a:gd name="T11" fmla="*/ 279 h 557"/>
                  <a:gd name="T12" fmla="*/ 556 w 556"/>
                  <a:gd name="T13" fmla="*/ 279 h 557"/>
                  <a:gd name="T14" fmla="*/ 556 w 556"/>
                  <a:gd name="T15" fmla="*/ 557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557">
                    <a:moveTo>
                      <a:pt x="0" y="557"/>
                    </a:moveTo>
                    <a:lnTo>
                      <a:pt x="0" y="279"/>
                    </a:lnTo>
                    <a:lnTo>
                      <a:pt x="278" y="279"/>
                    </a:lnTo>
                    <a:lnTo>
                      <a:pt x="278" y="557"/>
                    </a:lnTo>
                    <a:lnTo>
                      <a:pt x="278" y="0"/>
                    </a:lnTo>
                    <a:lnTo>
                      <a:pt x="278" y="279"/>
                    </a:lnTo>
                    <a:lnTo>
                      <a:pt x="556" y="279"/>
                    </a:lnTo>
                    <a:lnTo>
                      <a:pt x="556" y="557"/>
                    </a:lnTo>
                  </a:path>
                </a:pathLst>
              </a:custGeom>
              <a:noFill/>
              <a:ln w="254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89638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3" name="&quot;Not Allowed&quot; Symbol 52"/>
              <p:cNvSpPr/>
              <p:nvPr/>
            </p:nvSpPr>
            <p:spPr bwMode="auto">
              <a:xfrm>
                <a:off x="14373203" y="2018937"/>
                <a:ext cx="1233549" cy="1233548"/>
              </a:xfrm>
              <a:prstGeom prst="noSmoking">
                <a:avLst>
                  <a:gd name="adj" fmla="val 8694"/>
                </a:avLst>
              </a:prstGeom>
              <a:solidFill>
                <a:srgbClr val="FFFFFF"/>
              </a:solidFill>
              <a:ln w="412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grpSp>
        <p:sp>
          <p:nvSpPr>
            <p:cNvPr id="47" name="TextBox 46"/>
            <p:cNvSpPr txBox="1"/>
            <p:nvPr/>
          </p:nvSpPr>
          <p:spPr>
            <a:xfrm>
              <a:off x="6320107" y="5954938"/>
              <a:ext cx="680770" cy="253450"/>
            </a:xfrm>
            <a:prstGeom prst="rect">
              <a:avLst/>
            </a:prstGeom>
            <a:noFill/>
          </p:spPr>
          <p:txBody>
            <a:bodyPr wrap="none" lIns="89642" tIns="44821" rIns="89642" bIns="44821" rtlCol="0">
              <a:spAutoFit/>
            </a:bodyPr>
            <a:lstStyle>
              <a:defPPr>
                <a:defRPr lang="en-US"/>
              </a:defPPr>
              <a:lvl1pPr algn="ctr">
                <a:lnSpc>
                  <a:spcPct val="90000"/>
                </a:lnSpc>
                <a:defRPr sz="20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defRPr>
              </a:lvl1pPr>
            </a:lstStyle>
            <a:p>
              <a:pPr marL="0" marR="0" lvl="0" indent="0" algn="ctr" defTabSz="896386" rtl="0" eaLnBrk="1" fontAlgn="auto" latinLnBrk="0" hangingPunct="1">
                <a:lnSpc>
                  <a:spcPct val="90000"/>
                </a:lnSpc>
                <a:spcBef>
                  <a:spcPts val="0"/>
                </a:spcBef>
                <a:spcAft>
                  <a:spcPts val="0"/>
                </a:spcAft>
                <a:buClrTx/>
                <a:buSzTx/>
                <a:buFontTx/>
                <a:buNone/>
                <a:tabLst/>
                <a:defRPr/>
              </a:pPr>
              <a:r>
                <a:rPr kumimoji="0" lang="en-US" sz="1176"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No Ops</a:t>
              </a:r>
            </a:p>
          </p:txBody>
        </p:sp>
      </p:grpSp>
    </p:spTree>
    <p:extLst>
      <p:ext uri="{BB962C8B-B14F-4D97-AF65-F5344CB8AC3E}">
        <p14:creationId xmlns:p14="http://schemas.microsoft.com/office/powerpoint/2010/main" val="2848944107"/>
      </p:ext>
    </p:extLst>
  </p:cSld>
  <p:clrMapOvr>
    <a:masterClrMapping/>
  </p:clrMapOvr>
  <p:transition spd="med">
    <p:fade/>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p:cNvSpPr/>
          <p:nvPr/>
        </p:nvSpPr>
        <p:spPr bwMode="auto">
          <a:xfrm>
            <a:off x="457281" y="2422600"/>
            <a:ext cx="5613839" cy="2846974"/>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228606" indent="-228606" defTabSz="914411">
              <a:spcAft>
                <a:spcPts val="1200"/>
              </a:spcAft>
              <a:buFont typeface="Arial" panose="020B0604020202020204" pitchFamily="34" charset="0"/>
              <a:buChar cha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Consumption and provisioned options</a:t>
            </a:r>
          </a:p>
          <a:p>
            <a:pPr marL="228606" indent="-228606" defTabSz="914411">
              <a:spcAft>
                <a:spcPts val="1200"/>
              </a:spcAft>
              <a:buFont typeface="Arial" panose="020B0604020202020204" pitchFamily="34" charset="0"/>
              <a:buChar cha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Local development and advanced </a:t>
            </a:r>
            <a:br>
              <a:rPr lang="en-US" sz="2000" kern="0">
                <a:gradFill>
                  <a:gsLst>
                    <a:gs pos="1250">
                      <a:srgbClr val="353535"/>
                    </a:gs>
                    <a:gs pos="100000">
                      <a:srgbClr val="353535"/>
                    </a:gs>
                  </a:gsLst>
                  <a:lin ang="5400000" scaled="0"/>
                </a:gradFill>
                <a:latin typeface="Segoe UI Semilight"/>
                <a:ea typeface="Times New Roman" panose="02020603050405020304" pitchFamily="18" charset="0"/>
              </a:rPr>
            </a:b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DevOps with detailed monitoring</a:t>
            </a:r>
          </a:p>
          <a:p>
            <a:pPr marL="228606" indent="-228606" defTabSz="914411">
              <a:spcAft>
                <a:spcPts val="1200"/>
              </a:spcAft>
              <a:buFont typeface="Arial" panose="020B0604020202020204" pitchFamily="34" charset="0"/>
              <a:buChar cha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Bindings to first and third-party services</a:t>
            </a:r>
          </a:p>
          <a:p>
            <a:pPr marL="228606" indent="-228606" defTabSz="914411">
              <a:spcAft>
                <a:spcPts val="1200"/>
              </a:spcAft>
              <a:buFont typeface="Arial" panose="020B0604020202020204" pitchFamily="34" charset="0"/>
              <a:buChar cha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Open source runtime</a:t>
            </a:r>
          </a:p>
        </p:txBody>
      </p:sp>
      <p:sp>
        <p:nvSpPr>
          <p:cNvPr id="15" name="Rectangle 14"/>
          <p:cNvSpPr/>
          <p:nvPr/>
        </p:nvSpPr>
        <p:spPr bwMode="auto">
          <a:xfrm>
            <a:off x="6120882" y="2422600"/>
            <a:ext cx="5624907" cy="2846974"/>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228606" indent="-228606" defTabSz="914411">
              <a:spcAft>
                <a:spcPts val="1200"/>
              </a:spcAft>
              <a:buFont typeface="Arial" panose="020B0604020202020204" pitchFamily="34" charset="0"/>
              <a:buChar cha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Rich portal visual designer </a:t>
            </a:r>
            <a:br>
              <a:rPr lang="en-US" sz="2000" kern="0">
                <a:gradFill>
                  <a:gsLst>
                    <a:gs pos="1250">
                      <a:srgbClr val="353535"/>
                    </a:gs>
                    <a:gs pos="100000">
                      <a:srgbClr val="353535"/>
                    </a:gs>
                  </a:gsLst>
                  <a:lin ang="5400000" scaled="0"/>
                </a:gradFill>
                <a:latin typeface="Segoe UI Semilight"/>
                <a:ea typeface="Times New Roman" panose="02020603050405020304" pitchFamily="18" charset="0"/>
              </a:rPr>
            </a:b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and Visual Studio integration</a:t>
            </a:r>
          </a:p>
          <a:p>
            <a:pPr marL="228606" indent="-228606" defTabSz="914411">
              <a:spcAft>
                <a:spcPts val="1200"/>
              </a:spcAft>
              <a:buFont typeface="Arial" panose="020B0604020202020204" pitchFamily="34" charset="0"/>
              <a:buChar cha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Switch statements and loops</a:t>
            </a:r>
          </a:p>
          <a:p>
            <a:pPr marL="228606" indent="-228606" defTabSz="914411">
              <a:spcAft>
                <a:spcPts val="1200"/>
              </a:spcAft>
              <a:buFont typeface="Arial" panose="020B0604020202020204" pitchFamily="34" charset="0"/>
              <a:buChar cha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120+ connectors to SaaS and PaaS, </a:t>
            </a:r>
            <a:br>
              <a:rPr lang="en-US" sz="2000" kern="0">
                <a:gradFill>
                  <a:gsLst>
                    <a:gs pos="1250">
                      <a:srgbClr val="353535"/>
                    </a:gs>
                    <a:gs pos="100000">
                      <a:srgbClr val="353535"/>
                    </a:gs>
                  </a:gsLst>
                  <a:lin ang="5400000" scaled="0"/>
                </a:gradFill>
                <a:latin typeface="Segoe UI Semilight"/>
                <a:ea typeface="Times New Roman" panose="02020603050405020304" pitchFamily="18" charset="0"/>
              </a:rPr>
            </a:b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with custom connector support</a:t>
            </a:r>
          </a:p>
          <a:p>
            <a:pPr marL="228606" indent="-228606" defTabSz="914411">
              <a:spcAft>
                <a:spcPts val="1200"/>
              </a:spcAft>
              <a:buFont typeface="Arial" panose="020B0604020202020204" pitchFamily="34" charset="0"/>
              <a:buChar char="•"/>
            </a:pPr>
            <a:r>
              <a:rPr lang="en-US" sz="2000" kern="0">
                <a:gradFill>
                  <a:gsLst>
                    <a:gs pos="1250">
                      <a:srgbClr val="353535"/>
                    </a:gs>
                    <a:gs pos="100000">
                      <a:srgbClr val="353535"/>
                    </a:gs>
                  </a:gsLst>
                  <a:lin ang="5400000" scaled="0"/>
                </a:gradFill>
                <a:latin typeface="Segoe UI Semilight"/>
                <a:ea typeface="Times New Roman" panose="02020603050405020304" pitchFamily="18" charset="0"/>
              </a:rPr>
              <a:t>ARM template-based for easy reuse </a:t>
            </a:r>
          </a:p>
          <a:p>
            <a:pPr marL="228606" indent="-228606" defTabSz="914411">
              <a:spcAft>
                <a:spcPts val="1200"/>
              </a:spcAft>
              <a:buFont typeface="Arial" panose="020B0604020202020204" pitchFamily="34" charset="0"/>
              <a:buChar char="•"/>
            </a:pPr>
            <a:endParaRPr lang="en-US" sz="2000" kern="0">
              <a:gradFill>
                <a:gsLst>
                  <a:gs pos="1250">
                    <a:srgbClr val="353535"/>
                  </a:gs>
                  <a:gs pos="100000">
                    <a:srgbClr val="353535"/>
                  </a:gs>
                </a:gsLst>
                <a:lin ang="5400000" scaled="0"/>
              </a:gradFill>
              <a:latin typeface="Segoe UI Semilight"/>
              <a:ea typeface="Times New Roman" panose="02020603050405020304" pitchFamily="18" charset="0"/>
            </a:endParaRPr>
          </a:p>
        </p:txBody>
      </p:sp>
      <p:sp>
        <p:nvSpPr>
          <p:cNvPr id="37" name="Rectangle 36"/>
          <p:cNvSpPr/>
          <p:nvPr/>
        </p:nvSpPr>
        <p:spPr bwMode="auto">
          <a:xfrm>
            <a:off x="87" y="48"/>
            <a:ext cx="12191827" cy="21896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algn="ctr" defTabSz="932483" fontAlgn="base">
              <a:lnSpc>
                <a:spcPct val="90000"/>
              </a:lnSpc>
              <a:spcBef>
                <a:spcPct val="0"/>
              </a:spcBef>
              <a:spcAft>
                <a:spcPct val="0"/>
              </a:spcAft>
            </a:pPr>
            <a:endParaRPr lang="en-US" sz="240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7718CF0C-B615-4A95-AEB4-F9CC65D0ACB3}"/>
              </a:ext>
            </a:extLst>
          </p:cNvPr>
          <p:cNvSpPr>
            <a:spLocks noGrp="1"/>
          </p:cNvSpPr>
          <p:nvPr>
            <p:ph type="title"/>
          </p:nvPr>
        </p:nvSpPr>
        <p:spPr/>
        <p:txBody>
          <a:bodyPr/>
          <a:lstStyle/>
          <a:p>
            <a:r>
              <a:rPr lang="en-US"/>
              <a:t>Summary: build apps faster</a:t>
            </a:r>
          </a:p>
        </p:txBody>
      </p:sp>
      <p:grpSp>
        <p:nvGrpSpPr>
          <p:cNvPr id="35" name="Group 34"/>
          <p:cNvGrpSpPr/>
          <p:nvPr/>
        </p:nvGrpSpPr>
        <p:grpSpPr>
          <a:xfrm>
            <a:off x="457281" y="1828764"/>
            <a:ext cx="5613839" cy="593836"/>
            <a:chOff x="457201" y="1828741"/>
            <a:chExt cx="5613918" cy="593844"/>
          </a:xfrm>
        </p:grpSpPr>
        <p:sp>
          <p:nvSpPr>
            <p:cNvPr id="11" name="Rectangle 10"/>
            <p:cNvSpPr/>
            <p:nvPr/>
          </p:nvSpPr>
          <p:spPr bwMode="auto">
            <a:xfrm>
              <a:off x="457201" y="1828741"/>
              <a:ext cx="5613918" cy="5938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87" tIns="146302" rIns="182878" bIns="146302" numCol="1" spcCol="0" rtlCol="0" fromWordArt="0" anchor="t" anchorCtr="0" forceAA="0" compatLnSpc="1">
              <a:prstTxWarp prst="textNoShape">
                <a:avLst/>
              </a:prstTxWarp>
              <a:noAutofit/>
            </a:bodyPr>
            <a:lstStyle/>
            <a:p>
              <a:pPr defTabSz="932494" fontAlgn="base">
                <a:lnSpc>
                  <a:spcPct val="90000"/>
                </a:lnSpc>
                <a:spcBef>
                  <a:spcPct val="0"/>
                </a:spcBef>
                <a:spcAft>
                  <a:spcPct val="0"/>
                </a:spcAft>
              </a:pPr>
              <a:r>
                <a:rPr lang="en-US" sz="2400" b="1" kern="0">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grpSp>
          <p:nvGrpSpPr>
            <p:cNvPr id="16" name="Group 15"/>
            <p:cNvGrpSpPr/>
            <p:nvPr/>
          </p:nvGrpSpPr>
          <p:grpSpPr>
            <a:xfrm>
              <a:off x="629391" y="1922136"/>
              <a:ext cx="609622" cy="407055"/>
              <a:chOff x="6795675" y="2984792"/>
              <a:chExt cx="651897" cy="435283"/>
            </a:xfrm>
            <a:solidFill>
              <a:schemeClr val="bg1"/>
            </a:solidFill>
          </p:grpSpPr>
          <p:sp>
            <p:nvSpPr>
              <p:cNvPr id="17" name="Freeform 18"/>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28" tIns="44813" rIns="89628" bIns="44813" numCol="1" anchor="t" anchorCtr="0" compatLnSpc="1">
                <a:prstTxWarp prst="textNoShape">
                  <a:avLst/>
                </a:prstTxWarp>
              </a:bodyPr>
              <a:lstStyle/>
              <a:p>
                <a:pPr defTabSz="914161">
                  <a:defRPr/>
                </a:pPr>
                <a:endParaRPr lang="en-US" sz="1765" kern="0">
                  <a:gradFill>
                    <a:gsLst>
                      <a:gs pos="0">
                        <a:srgbClr val="505050"/>
                      </a:gs>
                      <a:gs pos="100000">
                        <a:srgbClr val="505050"/>
                      </a:gs>
                    </a:gsLst>
                    <a:lin ang="5400000" scaled="0"/>
                  </a:gradFill>
                  <a:latin typeface="Segoe UI"/>
                </a:endParaRPr>
              </a:p>
            </p:txBody>
          </p:sp>
          <p:grpSp>
            <p:nvGrpSpPr>
              <p:cNvPr id="18" name="Group 17"/>
              <p:cNvGrpSpPr/>
              <p:nvPr/>
            </p:nvGrpSpPr>
            <p:grpSpPr>
              <a:xfrm>
                <a:off x="6795675" y="3059346"/>
                <a:ext cx="141873" cy="271583"/>
                <a:chOff x="3016688" y="2176623"/>
                <a:chExt cx="166688" cy="319087"/>
              </a:xfrm>
              <a:grpFill/>
            </p:grpSpPr>
            <p:cxnSp>
              <p:nvCxnSpPr>
                <p:cNvPr id="22" name="Straight Connector 21"/>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flipH="1">
                <a:off x="7305699" y="3059346"/>
                <a:ext cx="141873" cy="271583"/>
                <a:chOff x="3016688" y="2176623"/>
                <a:chExt cx="166688" cy="319087"/>
              </a:xfrm>
              <a:grpFill/>
            </p:grpSpPr>
            <p:cxnSp>
              <p:nvCxnSpPr>
                <p:cNvPr id="20" name="Straight Connector 19"/>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36" name="Group 35"/>
          <p:cNvGrpSpPr/>
          <p:nvPr/>
        </p:nvGrpSpPr>
        <p:grpSpPr>
          <a:xfrm>
            <a:off x="6120882" y="1828764"/>
            <a:ext cx="5624907" cy="593836"/>
            <a:chOff x="6120882" y="1828741"/>
            <a:chExt cx="5624987" cy="593844"/>
          </a:xfrm>
        </p:grpSpPr>
        <p:sp>
          <p:nvSpPr>
            <p:cNvPr id="14" name="Rectangle 13"/>
            <p:cNvSpPr/>
            <p:nvPr/>
          </p:nvSpPr>
          <p:spPr bwMode="auto">
            <a:xfrm>
              <a:off x="6120882" y="1828741"/>
              <a:ext cx="5624987" cy="5938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87" tIns="146302" rIns="182878" bIns="146302" numCol="1" spcCol="0" rtlCol="0" fromWordArt="0" anchor="t" anchorCtr="0" forceAA="0" compatLnSpc="1">
              <a:prstTxWarp prst="textNoShape">
                <a:avLst/>
              </a:prstTxWarp>
              <a:noAutofit/>
            </a:bodyPr>
            <a:lstStyle/>
            <a:p>
              <a:pPr defTabSz="932494" fontAlgn="base">
                <a:lnSpc>
                  <a:spcPct val="90000"/>
                </a:lnSpc>
                <a:spcBef>
                  <a:spcPct val="0"/>
                </a:spcBef>
                <a:spcAft>
                  <a:spcPct val="0"/>
                </a:spcAft>
              </a:pPr>
              <a:r>
                <a:rPr lang="en-US" sz="2400" b="1" kern="0">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grpSp>
          <p:nvGrpSpPr>
            <p:cNvPr id="24" name="Group 23"/>
            <p:cNvGrpSpPr/>
            <p:nvPr/>
          </p:nvGrpSpPr>
          <p:grpSpPr>
            <a:xfrm>
              <a:off x="6254378" y="1962229"/>
              <a:ext cx="609622" cy="333838"/>
              <a:chOff x="7712710" y="2866532"/>
              <a:chExt cx="900970" cy="493385"/>
            </a:xfrm>
          </p:grpSpPr>
          <p:sp>
            <p:nvSpPr>
              <p:cNvPr id="25" name="Rectangle 24"/>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7" tIns="143405" rIns="179257" bIns="143405"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Rectangle 25"/>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7" tIns="143405" rIns="179257" bIns="143405"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Rectangle 26"/>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7" tIns="143405" rIns="179257" bIns="143405"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Left Brace 27"/>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61">
                  <a:defRPr/>
                </a:pPr>
                <a:endParaRPr lang="en-US" sz="1765" kern="0">
                  <a:solidFill>
                    <a:srgbClr val="505050"/>
                  </a:solidFill>
                  <a:latin typeface="Segoe UI"/>
                </a:endParaRPr>
              </a:p>
            </p:txBody>
          </p:sp>
          <p:sp>
            <p:nvSpPr>
              <p:cNvPr id="29" name="Left Brace 28"/>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61">
                  <a:defRPr/>
                </a:pPr>
                <a:endParaRPr lang="en-US" sz="1765" kern="0">
                  <a:solidFill>
                    <a:srgbClr val="505050"/>
                  </a:solidFill>
                  <a:latin typeface="Segoe UI"/>
                </a:endParaRPr>
              </a:p>
            </p:txBody>
          </p:sp>
          <p:sp>
            <p:nvSpPr>
              <p:cNvPr id="30" name="Left Brace 29"/>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61">
                  <a:defRPr/>
                </a:pPr>
                <a:endParaRPr lang="en-US" sz="1765" kern="0">
                  <a:solidFill>
                    <a:srgbClr val="505050"/>
                  </a:solidFill>
                  <a:latin typeface="Segoe UI"/>
                </a:endParaRPr>
              </a:p>
            </p:txBody>
          </p:sp>
        </p:grpSp>
      </p:grpSp>
    </p:spTree>
    <p:extLst>
      <p:ext uri="{BB962C8B-B14F-4D97-AF65-F5344CB8AC3E}">
        <p14:creationId xmlns:p14="http://schemas.microsoft.com/office/powerpoint/2010/main" val="714018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42" presetClass="path" presetSubtype="0" decel="100000" fill="hold" nodeType="withEffect">
                                  <p:stCondLst>
                                    <p:cond delay="0"/>
                                  </p:stCondLst>
                                  <p:childTnLst>
                                    <p:animMotion origin="layout" path="M 2.25428E-6 0.04607 L 2.25428E-6 2.41943E-6 " pathEditMode="relative" rAng="0" ptsTypes="AA">
                                      <p:cBhvr>
                                        <p:cTn id="9" dur="1000" fill="hold"/>
                                        <p:tgtEl>
                                          <p:spTgt spid="35"/>
                                        </p:tgtEl>
                                        <p:attrNameLst>
                                          <p:attrName>ppt_x</p:attrName>
                                          <p:attrName>ppt_y</p:attrName>
                                        </p:attrNameLst>
                                      </p:cBhvr>
                                      <p:rCtr x="0" y="-2315"/>
                                    </p:animMotion>
                                  </p:childTnLst>
                                </p:cTn>
                              </p:par>
                            </p:childTnLst>
                          </p:cTn>
                        </p:par>
                        <p:par>
                          <p:cTn id="10" fill="hold">
                            <p:stCondLst>
                              <p:cond delay="1000"/>
                            </p:stCondLst>
                            <p:childTnLst>
                              <p:par>
                                <p:cTn id="11" presetID="2" presetClass="entr" presetSubtype="1" decel="10000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750" fill="hold"/>
                                        <p:tgtEl>
                                          <p:spTgt spid="12"/>
                                        </p:tgtEl>
                                        <p:attrNameLst>
                                          <p:attrName>ppt_x</p:attrName>
                                        </p:attrNameLst>
                                      </p:cBhvr>
                                      <p:tavLst>
                                        <p:tav tm="0">
                                          <p:val>
                                            <p:strVal val="#ppt_x"/>
                                          </p:val>
                                        </p:tav>
                                        <p:tav tm="100000">
                                          <p:val>
                                            <p:strVal val="#ppt_x"/>
                                          </p:val>
                                        </p:tav>
                                      </p:tavLst>
                                    </p:anim>
                                    <p:anim calcmode="lin" valueType="num">
                                      <p:cBhvr additive="base">
                                        <p:cTn id="14" dur="750" fill="hold"/>
                                        <p:tgtEl>
                                          <p:spTgt spid="12"/>
                                        </p:tgtEl>
                                        <p:attrNameLst>
                                          <p:attrName>ppt_y</p:attrName>
                                        </p:attrNameLst>
                                      </p:cBhvr>
                                      <p:tavLst>
                                        <p:tav tm="0">
                                          <p:val>
                                            <p:strVal val="0-#ppt_h/2"/>
                                          </p:val>
                                        </p:tav>
                                        <p:tav tm="100000">
                                          <p:val>
                                            <p:strVal val="#ppt_y"/>
                                          </p:val>
                                        </p:tav>
                                      </p:tavLst>
                                    </p:anim>
                                  </p:childTnLst>
                                </p:cTn>
                              </p:par>
                              <p:par>
                                <p:cTn id="15" presetID="10" presetClass="entr" presetSubtype="0" fill="hold" nodeType="withEffect">
                                  <p:stCondLst>
                                    <p:cond delay="50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42" presetClass="path" presetSubtype="0" decel="100000" fill="hold" nodeType="withEffect">
                                  <p:stCondLst>
                                    <p:cond delay="0"/>
                                  </p:stCondLst>
                                  <p:childTnLst>
                                    <p:animMotion origin="layout" path="M 2.25428E-6 0.04607 L 2.25428E-6 2.41943E-6 " pathEditMode="relative" rAng="0" ptsTypes="AA">
                                      <p:cBhvr>
                                        <p:cTn id="19" dur="1000" fill="hold"/>
                                        <p:tgtEl>
                                          <p:spTgt spid="36"/>
                                        </p:tgtEl>
                                        <p:attrNameLst>
                                          <p:attrName>ppt_x</p:attrName>
                                          <p:attrName>ppt_y</p:attrName>
                                        </p:attrNameLst>
                                      </p:cBhvr>
                                      <p:rCtr x="0" y="-2315"/>
                                    </p:animMotion>
                                  </p:childTnLst>
                                </p:cTn>
                              </p:par>
                            </p:childTnLst>
                          </p:cTn>
                        </p:par>
                        <p:par>
                          <p:cTn id="20" fill="hold">
                            <p:stCondLst>
                              <p:cond delay="2000"/>
                            </p:stCondLst>
                            <p:childTnLst>
                              <p:par>
                                <p:cTn id="21" presetID="2" presetClass="entr" presetSubtype="1" decel="10000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750" fill="hold"/>
                                        <p:tgtEl>
                                          <p:spTgt spid="15"/>
                                        </p:tgtEl>
                                        <p:attrNameLst>
                                          <p:attrName>ppt_x</p:attrName>
                                        </p:attrNameLst>
                                      </p:cBhvr>
                                      <p:tavLst>
                                        <p:tav tm="0">
                                          <p:val>
                                            <p:strVal val="#ppt_x"/>
                                          </p:val>
                                        </p:tav>
                                        <p:tav tm="100000">
                                          <p:val>
                                            <p:strVal val="#ppt_x"/>
                                          </p:val>
                                        </p:tav>
                                      </p:tavLst>
                                    </p:anim>
                                    <p:anim calcmode="lin" valueType="num">
                                      <p:cBhvr additive="base">
                                        <p:cTn id="24" dur="75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1E0635CD-F3E3-4131-B424-E0BC13FEDD78}"/>
              </a:ext>
            </a:extLst>
          </p:cNvPr>
          <p:cNvSpPr>
            <a:spLocks noGrp="1"/>
          </p:cNvSpPr>
          <p:nvPr>
            <p:ph type="title"/>
          </p:nvPr>
        </p:nvSpPr>
        <p:spPr>
          <a:xfrm>
            <a:off x="269241" y="289958"/>
            <a:ext cx="11655840" cy="899537"/>
          </a:xfrm>
        </p:spPr>
        <p:txBody>
          <a:bodyPr/>
          <a:lstStyle/>
          <a:p>
            <a:r>
              <a:rPr lang="en-US"/>
              <a:t>Serverless application platform components</a:t>
            </a:r>
          </a:p>
        </p:txBody>
      </p:sp>
      <p:grpSp>
        <p:nvGrpSpPr>
          <p:cNvPr id="58" name="Group 57">
            <a:extLst>
              <a:ext uri="{FF2B5EF4-FFF2-40B4-BE49-F238E27FC236}">
                <a16:creationId xmlns:a16="http://schemas.microsoft.com/office/drawing/2014/main" id="{67B06F05-FA45-49F3-AA24-9BE1F68D4831}"/>
              </a:ext>
            </a:extLst>
          </p:cNvPr>
          <p:cNvGrpSpPr/>
          <p:nvPr/>
        </p:nvGrpSpPr>
        <p:grpSpPr>
          <a:xfrm>
            <a:off x="6046437" y="2308470"/>
            <a:ext cx="2738838" cy="1971494"/>
            <a:chOff x="3436883" y="2389036"/>
            <a:chExt cx="2794153" cy="2011312"/>
          </a:xfrm>
        </p:grpSpPr>
        <p:sp>
          <p:nvSpPr>
            <p:cNvPr id="59" name="Rectangle 58">
              <a:extLst>
                <a:ext uri="{FF2B5EF4-FFF2-40B4-BE49-F238E27FC236}">
                  <a16:creationId xmlns:a16="http://schemas.microsoft.com/office/drawing/2014/main" id="{839DA220-10DF-4B7D-B50D-D4E123756C38}"/>
                </a:ext>
              </a:extLst>
            </p:cNvPr>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60" name="Rectangle 59">
              <a:extLst>
                <a:ext uri="{FF2B5EF4-FFF2-40B4-BE49-F238E27FC236}">
                  <a16:creationId xmlns:a16="http://schemas.microsoft.com/office/drawing/2014/main" id="{442227E4-A599-4F8C-BA9B-1DB446CF9154}"/>
                </a:ext>
              </a:extLst>
            </p:cNvPr>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Execute your code based on events you specify</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61" name="Group 60">
              <a:extLst>
                <a:ext uri="{FF2B5EF4-FFF2-40B4-BE49-F238E27FC236}">
                  <a16:creationId xmlns:a16="http://schemas.microsoft.com/office/drawing/2014/main" id="{B41A806A-32DB-4C54-A541-A7E7C048CCD3}"/>
                </a:ext>
              </a:extLst>
            </p:cNvPr>
            <p:cNvGrpSpPr/>
            <p:nvPr/>
          </p:nvGrpSpPr>
          <p:grpSpPr>
            <a:xfrm>
              <a:off x="3626039" y="2531117"/>
              <a:ext cx="481498" cy="321504"/>
              <a:chOff x="6795675" y="2984792"/>
              <a:chExt cx="651897" cy="435283"/>
            </a:xfrm>
            <a:solidFill>
              <a:schemeClr val="bg1"/>
            </a:solidFill>
          </p:grpSpPr>
          <p:sp>
            <p:nvSpPr>
              <p:cNvPr id="62" name="Freeform 18">
                <a:extLst>
                  <a:ext uri="{FF2B5EF4-FFF2-40B4-BE49-F238E27FC236}">
                    <a16:creationId xmlns:a16="http://schemas.microsoft.com/office/drawing/2014/main" id="{647D0F81-D96D-42AA-9826-D8F8EC32BFE7}"/>
                  </a:ext>
                </a:extLst>
              </p:cNvPr>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04" tIns="44802" rIns="89604" bIns="44802" numCol="1" anchor="t" anchorCtr="0" compatLnSpc="1">
                <a:prstTxWarp prst="textNoShape">
                  <a:avLst/>
                </a:prstTxWarp>
              </a:bodyPr>
              <a:lstStyle/>
              <a:p>
                <a:pPr defTabSz="913799">
                  <a:defRPr/>
                </a:pPr>
                <a:endParaRPr lang="en-US" sz="1765">
                  <a:gradFill>
                    <a:gsLst>
                      <a:gs pos="0">
                        <a:srgbClr val="505050"/>
                      </a:gs>
                      <a:gs pos="100000">
                        <a:srgbClr val="505050"/>
                      </a:gs>
                    </a:gsLst>
                    <a:lin ang="5400000" scaled="0"/>
                  </a:gradFill>
                  <a:latin typeface="Segoe UI"/>
                </a:endParaRPr>
              </a:p>
            </p:txBody>
          </p:sp>
          <p:grpSp>
            <p:nvGrpSpPr>
              <p:cNvPr id="63" name="Group 62">
                <a:extLst>
                  <a:ext uri="{FF2B5EF4-FFF2-40B4-BE49-F238E27FC236}">
                    <a16:creationId xmlns:a16="http://schemas.microsoft.com/office/drawing/2014/main" id="{FE954371-9113-4802-9782-734FFBF51F51}"/>
                  </a:ext>
                </a:extLst>
              </p:cNvPr>
              <p:cNvGrpSpPr/>
              <p:nvPr/>
            </p:nvGrpSpPr>
            <p:grpSpPr>
              <a:xfrm>
                <a:off x="6795675" y="3059346"/>
                <a:ext cx="141873" cy="271583"/>
                <a:chOff x="3016688" y="2176623"/>
                <a:chExt cx="166688" cy="319087"/>
              </a:xfrm>
              <a:grpFill/>
            </p:grpSpPr>
            <p:cxnSp>
              <p:nvCxnSpPr>
                <p:cNvPr id="67" name="Straight Connector 66">
                  <a:extLst>
                    <a:ext uri="{FF2B5EF4-FFF2-40B4-BE49-F238E27FC236}">
                      <a16:creationId xmlns:a16="http://schemas.microsoft.com/office/drawing/2014/main" id="{0E881B38-A22D-44A2-AC68-2E417AA0F249}"/>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097B874-E8BE-4ABD-8950-77896E8439B4}"/>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5D2DFC27-65FA-4147-A3D6-1AED7A551D55}"/>
                  </a:ext>
                </a:extLst>
              </p:cNvPr>
              <p:cNvGrpSpPr/>
              <p:nvPr/>
            </p:nvGrpSpPr>
            <p:grpSpPr>
              <a:xfrm flipH="1">
                <a:off x="7305699" y="3059346"/>
                <a:ext cx="141873" cy="271583"/>
                <a:chOff x="3016688" y="2176623"/>
                <a:chExt cx="166688" cy="319087"/>
              </a:xfrm>
              <a:grpFill/>
            </p:grpSpPr>
            <p:cxnSp>
              <p:nvCxnSpPr>
                <p:cNvPr id="65" name="Straight Connector 64">
                  <a:extLst>
                    <a:ext uri="{FF2B5EF4-FFF2-40B4-BE49-F238E27FC236}">
                      <a16:creationId xmlns:a16="http://schemas.microsoft.com/office/drawing/2014/main" id="{E22C7AB7-9CAD-40AE-864F-9815974AEE34}"/>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9E06CF-47A5-477B-B7B3-53BE91A30599}"/>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14" name="Group 13">
            <a:extLst>
              <a:ext uri="{FF2B5EF4-FFF2-40B4-BE49-F238E27FC236}">
                <a16:creationId xmlns:a16="http://schemas.microsoft.com/office/drawing/2014/main" id="{28255247-37E8-4918-8908-C0479F4F5EF2}"/>
              </a:ext>
            </a:extLst>
          </p:cNvPr>
          <p:cNvGrpSpPr/>
          <p:nvPr/>
        </p:nvGrpSpPr>
        <p:grpSpPr>
          <a:xfrm>
            <a:off x="3257322" y="2308470"/>
            <a:ext cx="2738838" cy="1971494"/>
            <a:chOff x="6265951" y="2389036"/>
            <a:chExt cx="2794153" cy="2011312"/>
          </a:xfrm>
        </p:grpSpPr>
        <p:sp>
          <p:nvSpPr>
            <p:cNvPr id="15" name="Rectangle 14">
              <a:extLst>
                <a:ext uri="{FF2B5EF4-FFF2-40B4-BE49-F238E27FC236}">
                  <a16:creationId xmlns:a16="http://schemas.microsoft.com/office/drawing/2014/main" id="{628B2790-566F-46DA-99A5-F70E112A2BAD}"/>
                </a:ext>
              </a:extLst>
            </p:cNvPr>
            <p:cNvSpPr/>
            <p:nvPr/>
          </p:nvSpPr>
          <p:spPr bwMode="auto">
            <a:xfrm>
              <a:off x="6265951"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16" name="Rectangle 15">
              <a:extLst>
                <a:ext uri="{FF2B5EF4-FFF2-40B4-BE49-F238E27FC236}">
                  <a16:creationId xmlns:a16="http://schemas.microsoft.com/office/drawing/2014/main" id="{3478E300-39AE-43DF-AC13-0EBF559718BC}"/>
                </a:ext>
              </a:extLst>
            </p:cNvPr>
            <p:cNvSpPr/>
            <p:nvPr/>
          </p:nvSpPr>
          <p:spPr bwMode="auto">
            <a:xfrm>
              <a:off x="6265951"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Design workflows and orchestrate processes</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17" name="Group 16">
              <a:extLst>
                <a:ext uri="{FF2B5EF4-FFF2-40B4-BE49-F238E27FC236}">
                  <a16:creationId xmlns:a16="http://schemas.microsoft.com/office/drawing/2014/main" id="{E27219AF-100D-41F8-9B8E-31FB3C44734C}"/>
                </a:ext>
              </a:extLst>
            </p:cNvPr>
            <p:cNvGrpSpPr/>
            <p:nvPr/>
          </p:nvGrpSpPr>
          <p:grpSpPr>
            <a:xfrm>
              <a:off x="6478718" y="2558746"/>
              <a:ext cx="499172" cy="273354"/>
              <a:chOff x="7712710" y="2866532"/>
              <a:chExt cx="900970" cy="493385"/>
            </a:xfrm>
          </p:grpSpPr>
          <p:sp>
            <p:nvSpPr>
              <p:cNvPr id="18" name="Rectangle 17">
                <a:extLst>
                  <a:ext uri="{FF2B5EF4-FFF2-40B4-BE49-F238E27FC236}">
                    <a16:creationId xmlns:a16="http://schemas.microsoft.com/office/drawing/2014/main" id="{823CF74C-EAD6-4676-9C34-CABD3434C2F5}"/>
                  </a:ext>
                </a:extLst>
              </p:cNvPr>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C6B3AC26-5FE7-443A-8AD4-3994667BF034}"/>
                  </a:ext>
                </a:extLst>
              </p:cNvPr>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Rectangle 19">
                <a:extLst>
                  <a:ext uri="{FF2B5EF4-FFF2-40B4-BE49-F238E27FC236}">
                    <a16:creationId xmlns:a16="http://schemas.microsoft.com/office/drawing/2014/main" id="{E1B17530-8D1D-46B1-8735-B98D870C0F06}"/>
                  </a:ext>
                </a:extLst>
              </p:cNvPr>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Left Brace 20">
                <a:extLst>
                  <a:ext uri="{FF2B5EF4-FFF2-40B4-BE49-F238E27FC236}">
                    <a16:creationId xmlns:a16="http://schemas.microsoft.com/office/drawing/2014/main" id="{0A17944A-C42E-4009-BF2E-E76778FECE70}"/>
                  </a:ext>
                </a:extLst>
              </p:cNvPr>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sp>
            <p:nvSpPr>
              <p:cNvPr id="22" name="Left Brace 21">
                <a:extLst>
                  <a:ext uri="{FF2B5EF4-FFF2-40B4-BE49-F238E27FC236}">
                    <a16:creationId xmlns:a16="http://schemas.microsoft.com/office/drawing/2014/main" id="{69DAF3A8-3C63-4BE9-9C57-61DCBE0F1625}"/>
                  </a:ext>
                </a:extLst>
              </p:cNvPr>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sp>
            <p:nvSpPr>
              <p:cNvPr id="23" name="Left Brace 22">
                <a:extLst>
                  <a:ext uri="{FF2B5EF4-FFF2-40B4-BE49-F238E27FC236}">
                    <a16:creationId xmlns:a16="http://schemas.microsoft.com/office/drawing/2014/main" id="{23C4BBFE-6F39-4E47-B0ED-EF8CEC04A066}"/>
                  </a:ext>
                </a:extLst>
              </p:cNvPr>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grpSp>
      </p:grpSp>
    </p:spTree>
    <p:extLst>
      <p:ext uri="{BB962C8B-B14F-4D97-AF65-F5344CB8AC3E}">
        <p14:creationId xmlns:p14="http://schemas.microsoft.com/office/powerpoint/2010/main" val="3689318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979168"/>
            <a:ext cx="11655840" cy="899665"/>
          </a:xfrm>
        </p:spPr>
        <p:txBody>
          <a:bodyPr/>
          <a:lstStyle/>
          <a:p>
            <a:r>
              <a:rPr lang="en-US" sz="13800">
                <a:solidFill>
                  <a:srgbClr val="0078D7"/>
                </a:solidFill>
              </a:rPr>
              <a:t>Questions?</a:t>
            </a:r>
          </a:p>
        </p:txBody>
      </p:sp>
    </p:spTree>
    <p:extLst>
      <p:ext uri="{BB962C8B-B14F-4D97-AF65-F5344CB8AC3E}">
        <p14:creationId xmlns:p14="http://schemas.microsoft.com/office/powerpoint/2010/main" val="17821996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11C7-DC3B-4CAD-9486-A5B5BD5C421B}"/>
              </a:ext>
            </a:extLst>
          </p:cNvPr>
          <p:cNvSpPr>
            <a:spLocks noGrp="1"/>
          </p:cNvSpPr>
          <p:nvPr>
            <p:ph type="title"/>
          </p:nvPr>
        </p:nvSpPr>
        <p:spPr/>
        <p:txBody>
          <a:bodyPr/>
          <a:lstStyle/>
          <a:p>
            <a:r>
              <a:rPr lang="en-US"/>
              <a:t>Serverless application platform components</a:t>
            </a:r>
          </a:p>
        </p:txBody>
      </p:sp>
      <p:grpSp>
        <p:nvGrpSpPr>
          <p:cNvPr id="3" name="Group 2">
            <a:extLst>
              <a:ext uri="{FF2B5EF4-FFF2-40B4-BE49-F238E27FC236}">
                <a16:creationId xmlns:a16="http://schemas.microsoft.com/office/drawing/2014/main" id="{51CE55AA-DDF9-47D1-8E24-1E0880F1CAD4}"/>
              </a:ext>
            </a:extLst>
          </p:cNvPr>
          <p:cNvGrpSpPr/>
          <p:nvPr/>
        </p:nvGrpSpPr>
        <p:grpSpPr>
          <a:xfrm>
            <a:off x="4641064" y="2352809"/>
            <a:ext cx="2738838" cy="1971494"/>
            <a:chOff x="6265951" y="2389036"/>
            <a:chExt cx="2794153" cy="2011312"/>
          </a:xfrm>
        </p:grpSpPr>
        <p:sp>
          <p:nvSpPr>
            <p:cNvPr id="4" name="Rectangle 3">
              <a:extLst>
                <a:ext uri="{FF2B5EF4-FFF2-40B4-BE49-F238E27FC236}">
                  <a16:creationId xmlns:a16="http://schemas.microsoft.com/office/drawing/2014/main" id="{F287F9F6-7F15-4BC1-A084-C5448EC9F7B0}"/>
                </a:ext>
              </a:extLst>
            </p:cNvPr>
            <p:cNvSpPr/>
            <p:nvPr/>
          </p:nvSpPr>
          <p:spPr bwMode="auto">
            <a:xfrm>
              <a:off x="6265951"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Logic Apps</a:t>
              </a:r>
            </a:p>
          </p:txBody>
        </p:sp>
        <p:sp>
          <p:nvSpPr>
            <p:cNvPr id="5" name="Rectangle 4">
              <a:extLst>
                <a:ext uri="{FF2B5EF4-FFF2-40B4-BE49-F238E27FC236}">
                  <a16:creationId xmlns:a16="http://schemas.microsoft.com/office/drawing/2014/main" id="{6A239C19-C664-4B89-A500-BC8EE9B5121A}"/>
                </a:ext>
              </a:extLst>
            </p:cNvPr>
            <p:cNvSpPr/>
            <p:nvPr/>
          </p:nvSpPr>
          <p:spPr bwMode="auto">
            <a:xfrm>
              <a:off x="6265951"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Design workflows and orchestrate processes</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6" name="Group 5">
              <a:extLst>
                <a:ext uri="{FF2B5EF4-FFF2-40B4-BE49-F238E27FC236}">
                  <a16:creationId xmlns:a16="http://schemas.microsoft.com/office/drawing/2014/main" id="{8E8F888A-08E6-440C-B8F3-110F0B287C53}"/>
                </a:ext>
              </a:extLst>
            </p:cNvPr>
            <p:cNvGrpSpPr/>
            <p:nvPr/>
          </p:nvGrpSpPr>
          <p:grpSpPr>
            <a:xfrm>
              <a:off x="6478718" y="2558746"/>
              <a:ext cx="499172" cy="273354"/>
              <a:chOff x="7712710" y="2866532"/>
              <a:chExt cx="900970" cy="493385"/>
            </a:xfrm>
          </p:grpSpPr>
          <p:sp>
            <p:nvSpPr>
              <p:cNvPr id="7" name="Rectangle 6">
                <a:extLst>
                  <a:ext uri="{FF2B5EF4-FFF2-40B4-BE49-F238E27FC236}">
                    <a16:creationId xmlns:a16="http://schemas.microsoft.com/office/drawing/2014/main" id="{839F3162-A3C8-4BA8-91EA-7EB4BAA2726C}"/>
                  </a:ext>
                </a:extLst>
              </p:cNvPr>
              <p:cNvSpPr/>
              <p:nvPr/>
            </p:nvSpPr>
            <p:spPr bwMode="auto">
              <a:xfrm>
                <a:off x="8088848" y="2869853"/>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a:extLst>
                  <a:ext uri="{FF2B5EF4-FFF2-40B4-BE49-F238E27FC236}">
                    <a16:creationId xmlns:a16="http://schemas.microsoft.com/office/drawing/2014/main" id="{56CC6AE4-1AEE-4E00-8BD3-DF39AE2DD2EF}"/>
                  </a:ext>
                </a:extLst>
              </p:cNvPr>
              <p:cNvSpPr/>
              <p:nvPr/>
            </p:nvSpPr>
            <p:spPr bwMode="auto">
              <a:xfrm>
                <a:off x="8263038"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CA4255C6-81F8-46DB-97DC-03E4A2CCFE6C}"/>
                  </a:ext>
                </a:extLst>
              </p:cNvPr>
              <p:cNvSpPr/>
              <p:nvPr/>
            </p:nvSpPr>
            <p:spPr bwMode="auto">
              <a:xfrm>
                <a:off x="7912395" y="3207942"/>
                <a:ext cx="148000" cy="148000"/>
              </a:xfrm>
              <a:prstGeom prst="rect">
                <a:avLst/>
              </a:prstGeom>
              <a:noFill/>
              <a:ln w="254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8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Left Brace 9">
                <a:extLst>
                  <a:ext uri="{FF2B5EF4-FFF2-40B4-BE49-F238E27FC236}">
                    <a16:creationId xmlns:a16="http://schemas.microsoft.com/office/drawing/2014/main" id="{CEE1E8AA-9576-4505-BEBE-23DB2A686E07}"/>
                  </a:ext>
                </a:extLst>
              </p:cNvPr>
              <p:cNvSpPr/>
              <p:nvPr/>
            </p:nvSpPr>
            <p:spPr>
              <a:xfrm rot="5400000">
                <a:off x="8069263" y="2936571"/>
                <a:ext cx="184907" cy="347471"/>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sp>
            <p:nvSpPr>
              <p:cNvPr id="11" name="Left Brace 10">
                <a:extLst>
                  <a:ext uri="{FF2B5EF4-FFF2-40B4-BE49-F238E27FC236}">
                    <a16:creationId xmlns:a16="http://schemas.microsoft.com/office/drawing/2014/main" id="{A5AEC3EB-4122-421D-A84D-33812C87DBC9}"/>
                  </a:ext>
                </a:extLst>
              </p:cNvPr>
              <p:cNvSpPr/>
              <p:nvPr/>
            </p:nvSpPr>
            <p:spPr>
              <a:xfrm rot="10800000">
                <a:off x="8469317"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sp>
            <p:nvSpPr>
              <p:cNvPr id="12" name="Left Brace 11">
                <a:extLst>
                  <a:ext uri="{FF2B5EF4-FFF2-40B4-BE49-F238E27FC236}">
                    <a16:creationId xmlns:a16="http://schemas.microsoft.com/office/drawing/2014/main" id="{8CCC9ACB-4C34-4FF6-9934-3116720DB428}"/>
                  </a:ext>
                </a:extLst>
              </p:cNvPr>
              <p:cNvSpPr/>
              <p:nvPr/>
            </p:nvSpPr>
            <p:spPr>
              <a:xfrm rot="10800000" flipH="1">
                <a:off x="7712710" y="2866532"/>
                <a:ext cx="144363" cy="493385"/>
              </a:xfrm>
              <a:prstGeom prst="leftBrace">
                <a:avLst>
                  <a:gd name="adj1" fmla="val 51383"/>
                  <a:gd name="adj2" fmla="val 50000"/>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3799">
                  <a:defRPr/>
                </a:pPr>
                <a:endParaRPr lang="en-US" sz="1765">
                  <a:solidFill>
                    <a:srgbClr val="505050"/>
                  </a:solidFill>
                  <a:latin typeface="Segoe UI"/>
                </a:endParaRPr>
              </a:p>
            </p:txBody>
          </p:sp>
        </p:grpSp>
      </p:grpSp>
      <p:grpSp>
        <p:nvGrpSpPr>
          <p:cNvPr id="13" name="Group 12">
            <a:extLst>
              <a:ext uri="{FF2B5EF4-FFF2-40B4-BE49-F238E27FC236}">
                <a16:creationId xmlns:a16="http://schemas.microsoft.com/office/drawing/2014/main" id="{F32279AF-0AF3-4CC9-9C66-A83F31FE3AFE}"/>
              </a:ext>
            </a:extLst>
          </p:cNvPr>
          <p:cNvGrpSpPr/>
          <p:nvPr/>
        </p:nvGrpSpPr>
        <p:grpSpPr>
          <a:xfrm>
            <a:off x="1846170" y="2352809"/>
            <a:ext cx="2738838" cy="1971494"/>
            <a:chOff x="9093048" y="2389036"/>
            <a:chExt cx="2794153" cy="2011312"/>
          </a:xfrm>
        </p:grpSpPr>
        <p:sp>
          <p:nvSpPr>
            <p:cNvPr id="14" name="Rectangle 13">
              <a:extLst>
                <a:ext uri="{FF2B5EF4-FFF2-40B4-BE49-F238E27FC236}">
                  <a16:creationId xmlns:a16="http://schemas.microsoft.com/office/drawing/2014/main" id="{7ECE9270-9EF8-4FBE-8806-12EA7C9222CA}"/>
                </a:ext>
              </a:extLst>
            </p:cNvPr>
            <p:cNvSpPr/>
            <p:nvPr/>
          </p:nvSpPr>
          <p:spPr bwMode="auto">
            <a:xfrm>
              <a:off x="9093048"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Event Grid</a:t>
              </a:r>
            </a:p>
          </p:txBody>
        </p:sp>
        <p:sp>
          <p:nvSpPr>
            <p:cNvPr id="15" name="Rectangle 14">
              <a:extLst>
                <a:ext uri="{FF2B5EF4-FFF2-40B4-BE49-F238E27FC236}">
                  <a16:creationId xmlns:a16="http://schemas.microsoft.com/office/drawing/2014/main" id="{6494C3BF-E628-4F9E-9551-DA72B3D145AF}"/>
                </a:ext>
              </a:extLst>
            </p:cNvPr>
            <p:cNvSpPr/>
            <p:nvPr/>
          </p:nvSpPr>
          <p:spPr bwMode="auto">
            <a:xfrm>
              <a:off x="9093048"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Manage all events that can trigger code or logic</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pic>
          <p:nvPicPr>
            <p:cNvPr id="16" name="Picture 14" descr="Image result for azure event grid">
              <a:extLst>
                <a:ext uri="{FF2B5EF4-FFF2-40B4-BE49-F238E27FC236}">
                  <a16:creationId xmlns:a16="http://schemas.microsoft.com/office/drawing/2014/main" id="{9145B429-F6DE-4935-A409-07E796327DA3}"/>
                </a:ext>
              </a:extLst>
            </p:cNvPr>
            <p:cNvPicPr>
              <a:picLocks noChangeAspect="1" noChangeArrowheads="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188516" y="2520115"/>
              <a:ext cx="656699" cy="3447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6504155-E10D-4EAD-8A27-4B8AE0C61C1D}"/>
              </a:ext>
            </a:extLst>
          </p:cNvPr>
          <p:cNvGrpSpPr/>
          <p:nvPr/>
        </p:nvGrpSpPr>
        <p:grpSpPr>
          <a:xfrm>
            <a:off x="7435958" y="2352809"/>
            <a:ext cx="2738838" cy="1971494"/>
            <a:chOff x="3436883" y="2389036"/>
            <a:chExt cx="2794153" cy="2011312"/>
          </a:xfrm>
        </p:grpSpPr>
        <p:sp>
          <p:nvSpPr>
            <p:cNvPr id="18" name="Rectangle 17">
              <a:extLst>
                <a:ext uri="{FF2B5EF4-FFF2-40B4-BE49-F238E27FC236}">
                  <a16:creationId xmlns:a16="http://schemas.microsoft.com/office/drawing/2014/main" id="{91DE1214-68A8-447A-BE29-FD312D915C7B}"/>
                </a:ext>
              </a:extLst>
            </p:cNvPr>
            <p:cNvSpPr/>
            <p:nvPr/>
          </p:nvSpPr>
          <p:spPr bwMode="auto">
            <a:xfrm>
              <a:off x="3436883" y="2389036"/>
              <a:ext cx="2794153" cy="6056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1" tIns="146263" rIns="182828" bIns="146263" numCol="1" spcCol="0" rtlCol="0" fromWordArt="0" anchor="ctr" anchorCtr="0" forceAA="0" compatLnSpc="1">
              <a:prstTxWarp prst="textNoShape">
                <a:avLst/>
              </a:prstTxWarp>
              <a:noAutofit/>
            </a:bodyPr>
            <a:lstStyle/>
            <a:p>
              <a:pPr defTabSz="932125" fontAlgn="base">
                <a:lnSpc>
                  <a:spcPct val="90000"/>
                </a:lnSpc>
                <a:spcBef>
                  <a:spcPct val="0"/>
                </a:spcBef>
                <a:spcAft>
                  <a:spcPct val="0"/>
                </a:spcAft>
                <a:defRPr/>
              </a:pPr>
              <a:r>
                <a:rPr lang="en-US" sz="1961" b="1">
                  <a:gradFill>
                    <a:gsLst>
                      <a:gs pos="0">
                        <a:srgbClr val="FFFFFF"/>
                      </a:gs>
                      <a:gs pos="100000">
                        <a:srgbClr val="FFFFFF"/>
                      </a:gs>
                    </a:gsLst>
                    <a:lin ang="5400000" scaled="0"/>
                  </a:gradFill>
                  <a:latin typeface="Segoe UI Semilight"/>
                  <a:ea typeface="Segoe UI" pitchFamily="34" charset="0"/>
                  <a:cs typeface="Segoe UI" pitchFamily="34" charset="0"/>
                </a:rPr>
                <a:t>Functions</a:t>
              </a:r>
            </a:p>
          </p:txBody>
        </p:sp>
        <p:sp>
          <p:nvSpPr>
            <p:cNvPr id="19" name="Rectangle 18">
              <a:extLst>
                <a:ext uri="{FF2B5EF4-FFF2-40B4-BE49-F238E27FC236}">
                  <a16:creationId xmlns:a16="http://schemas.microsoft.com/office/drawing/2014/main" id="{BE59C1B8-AD30-4786-A114-B88892011849}"/>
                </a:ext>
              </a:extLst>
            </p:cNvPr>
            <p:cNvSpPr/>
            <p:nvPr/>
          </p:nvSpPr>
          <p:spPr bwMode="auto">
            <a:xfrm>
              <a:off x="3436883" y="2994701"/>
              <a:ext cx="2794153" cy="1405647"/>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14049">
                <a:lnSpc>
                  <a:spcPct val="90000"/>
                </a:lnSpc>
                <a:spcAft>
                  <a:spcPts val="588"/>
                </a:spcAft>
                <a:defRPr/>
              </a:pPr>
              <a:r>
                <a:rPr lang="en-US" sz="1567">
                  <a:gradFill>
                    <a:gsLst>
                      <a:gs pos="1250">
                        <a:srgbClr val="353535"/>
                      </a:gs>
                      <a:gs pos="100000">
                        <a:srgbClr val="353535"/>
                      </a:gs>
                    </a:gsLst>
                    <a:lin ang="5400000" scaled="0"/>
                  </a:gradFill>
                  <a:latin typeface="Segoe UI Semilight"/>
                  <a:ea typeface="Times New Roman" panose="02020603050405020304" pitchFamily="18" charset="0"/>
                </a:rPr>
                <a:t>Execute your code based on events you specify</a:t>
              </a:r>
              <a:endParaRPr lang="en-US" sz="1567">
                <a:gradFill>
                  <a:gsLst>
                    <a:gs pos="1250">
                      <a:srgbClr val="353535"/>
                    </a:gs>
                    <a:gs pos="100000">
                      <a:srgbClr val="353535"/>
                    </a:gs>
                  </a:gsLst>
                  <a:lin ang="5400000" scaled="0"/>
                </a:gradFill>
                <a:latin typeface="Segoe UI Semilight"/>
                <a:ea typeface="Calibri" panose="020F0502020204030204" pitchFamily="34" charset="0"/>
              </a:endParaRPr>
            </a:p>
          </p:txBody>
        </p:sp>
        <p:grpSp>
          <p:nvGrpSpPr>
            <p:cNvPr id="20" name="Group 19">
              <a:extLst>
                <a:ext uri="{FF2B5EF4-FFF2-40B4-BE49-F238E27FC236}">
                  <a16:creationId xmlns:a16="http://schemas.microsoft.com/office/drawing/2014/main" id="{F7B88FC4-006B-4946-B1CB-4B02A28B5B13}"/>
                </a:ext>
              </a:extLst>
            </p:cNvPr>
            <p:cNvGrpSpPr/>
            <p:nvPr/>
          </p:nvGrpSpPr>
          <p:grpSpPr>
            <a:xfrm>
              <a:off x="3626039" y="2531117"/>
              <a:ext cx="481498" cy="321504"/>
              <a:chOff x="6795675" y="2984792"/>
              <a:chExt cx="651897" cy="435283"/>
            </a:xfrm>
            <a:solidFill>
              <a:schemeClr val="bg1"/>
            </a:solidFill>
          </p:grpSpPr>
          <p:sp>
            <p:nvSpPr>
              <p:cNvPr id="21" name="Freeform 18">
                <a:extLst>
                  <a:ext uri="{FF2B5EF4-FFF2-40B4-BE49-F238E27FC236}">
                    <a16:creationId xmlns:a16="http://schemas.microsoft.com/office/drawing/2014/main" id="{42D2EE24-2592-4DEF-B6F1-8752AB9D0AE8}"/>
                  </a:ext>
                </a:extLst>
              </p:cNvPr>
              <p:cNvSpPr>
                <a:spLocks noEditPoints="1"/>
              </p:cNvSpPr>
              <p:nvPr/>
            </p:nvSpPr>
            <p:spPr bwMode="auto">
              <a:xfrm>
                <a:off x="6989720" y="2984792"/>
                <a:ext cx="263807" cy="435283"/>
              </a:xfrm>
              <a:custGeom>
                <a:avLst/>
                <a:gdLst>
                  <a:gd name="T0" fmla="*/ 160 w 160"/>
                  <a:gd name="T1" fmla="*/ 82 h 264"/>
                  <a:gd name="T2" fmla="*/ 143 w 160"/>
                  <a:gd name="T3" fmla="*/ 82 h 264"/>
                  <a:gd name="T4" fmla="*/ 105 w 160"/>
                  <a:gd name="T5" fmla="*/ 82 h 264"/>
                  <a:gd name="T6" fmla="*/ 149 w 160"/>
                  <a:gd name="T7" fmla="*/ 0 h 264"/>
                  <a:gd name="T8" fmla="*/ 41 w 160"/>
                  <a:gd name="T9" fmla="*/ 0 h 264"/>
                  <a:gd name="T10" fmla="*/ 0 w 160"/>
                  <a:gd name="T11" fmla="*/ 136 h 264"/>
                  <a:gd name="T12" fmla="*/ 55 w 160"/>
                  <a:gd name="T13" fmla="*/ 136 h 264"/>
                  <a:gd name="T14" fmla="*/ 28 w 160"/>
                  <a:gd name="T15" fmla="*/ 264 h 264"/>
                  <a:gd name="T16" fmla="*/ 160 w 160"/>
                  <a:gd name="T17" fmla="*/ 82 h 264"/>
                  <a:gd name="T18" fmla="*/ 23 w 160"/>
                  <a:gd name="T19" fmla="*/ 120 h 264"/>
                  <a:gd name="T20" fmla="*/ 53 w 160"/>
                  <a:gd name="T21" fmla="*/ 17 h 264"/>
                  <a:gd name="T22" fmla="*/ 119 w 160"/>
                  <a:gd name="T23" fmla="*/ 17 h 264"/>
                  <a:gd name="T24" fmla="*/ 77 w 160"/>
                  <a:gd name="T25" fmla="*/ 99 h 264"/>
                  <a:gd name="T26" fmla="*/ 126 w 160"/>
                  <a:gd name="T27" fmla="*/ 99 h 264"/>
                  <a:gd name="T28" fmla="*/ 62 w 160"/>
                  <a:gd name="T29" fmla="*/ 189 h 264"/>
                  <a:gd name="T30" fmla="*/ 75 w 160"/>
                  <a:gd name="T31" fmla="*/ 120 h 264"/>
                  <a:gd name="T32" fmla="*/ 23 w 160"/>
                  <a:gd name="T33" fmla="*/ 12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264">
                    <a:moveTo>
                      <a:pt x="160" y="82"/>
                    </a:moveTo>
                    <a:lnTo>
                      <a:pt x="143" y="82"/>
                    </a:lnTo>
                    <a:lnTo>
                      <a:pt x="105" y="82"/>
                    </a:lnTo>
                    <a:lnTo>
                      <a:pt x="149" y="0"/>
                    </a:lnTo>
                    <a:lnTo>
                      <a:pt x="41" y="0"/>
                    </a:lnTo>
                    <a:lnTo>
                      <a:pt x="0" y="136"/>
                    </a:lnTo>
                    <a:lnTo>
                      <a:pt x="55" y="136"/>
                    </a:lnTo>
                    <a:lnTo>
                      <a:pt x="28" y="264"/>
                    </a:lnTo>
                    <a:lnTo>
                      <a:pt x="160" y="82"/>
                    </a:lnTo>
                    <a:close/>
                    <a:moveTo>
                      <a:pt x="23" y="120"/>
                    </a:moveTo>
                    <a:lnTo>
                      <a:pt x="53" y="17"/>
                    </a:lnTo>
                    <a:lnTo>
                      <a:pt x="119" y="17"/>
                    </a:lnTo>
                    <a:lnTo>
                      <a:pt x="77" y="99"/>
                    </a:lnTo>
                    <a:lnTo>
                      <a:pt x="126" y="99"/>
                    </a:lnTo>
                    <a:lnTo>
                      <a:pt x="62" y="189"/>
                    </a:lnTo>
                    <a:lnTo>
                      <a:pt x="75" y="120"/>
                    </a:lnTo>
                    <a:lnTo>
                      <a:pt x="23" y="120"/>
                    </a:lnTo>
                    <a:close/>
                  </a:path>
                </a:pathLst>
              </a:custGeom>
              <a:grpFill/>
              <a:ln>
                <a:noFill/>
              </a:ln>
            </p:spPr>
            <p:txBody>
              <a:bodyPr vert="horz" wrap="square" lIns="89604" tIns="44802" rIns="89604" bIns="44802" numCol="1" anchor="t" anchorCtr="0" compatLnSpc="1">
                <a:prstTxWarp prst="textNoShape">
                  <a:avLst/>
                </a:prstTxWarp>
              </a:bodyPr>
              <a:lstStyle/>
              <a:p>
                <a:pPr defTabSz="913799">
                  <a:defRPr/>
                </a:pPr>
                <a:endParaRPr lang="en-US" sz="1765">
                  <a:gradFill>
                    <a:gsLst>
                      <a:gs pos="0">
                        <a:srgbClr val="505050"/>
                      </a:gs>
                      <a:gs pos="100000">
                        <a:srgbClr val="505050"/>
                      </a:gs>
                    </a:gsLst>
                    <a:lin ang="5400000" scaled="0"/>
                  </a:gradFill>
                  <a:latin typeface="Segoe UI"/>
                </a:endParaRPr>
              </a:p>
            </p:txBody>
          </p:sp>
          <p:grpSp>
            <p:nvGrpSpPr>
              <p:cNvPr id="22" name="Group 21">
                <a:extLst>
                  <a:ext uri="{FF2B5EF4-FFF2-40B4-BE49-F238E27FC236}">
                    <a16:creationId xmlns:a16="http://schemas.microsoft.com/office/drawing/2014/main" id="{A8BF087D-225F-4EAB-9993-807D0911FBAB}"/>
                  </a:ext>
                </a:extLst>
              </p:cNvPr>
              <p:cNvGrpSpPr/>
              <p:nvPr/>
            </p:nvGrpSpPr>
            <p:grpSpPr>
              <a:xfrm>
                <a:off x="6795675" y="3059346"/>
                <a:ext cx="141873" cy="271583"/>
                <a:chOff x="3016688" y="2176623"/>
                <a:chExt cx="166688" cy="319087"/>
              </a:xfrm>
              <a:grpFill/>
            </p:grpSpPr>
            <p:cxnSp>
              <p:nvCxnSpPr>
                <p:cNvPr id="26" name="Straight Connector 25">
                  <a:extLst>
                    <a:ext uri="{FF2B5EF4-FFF2-40B4-BE49-F238E27FC236}">
                      <a16:creationId xmlns:a16="http://schemas.microsoft.com/office/drawing/2014/main" id="{57BBF543-11FE-4B78-9333-C6D9F766F534}"/>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232D600-E891-4FFF-A75A-8D0F28DA86E3}"/>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CC50AFDD-DA7D-4713-A125-5E6B1BC8979F}"/>
                  </a:ext>
                </a:extLst>
              </p:cNvPr>
              <p:cNvGrpSpPr/>
              <p:nvPr/>
            </p:nvGrpSpPr>
            <p:grpSpPr>
              <a:xfrm flipH="1">
                <a:off x="7305699" y="3059346"/>
                <a:ext cx="141873" cy="271583"/>
                <a:chOff x="3016688" y="2176623"/>
                <a:chExt cx="166688" cy="319087"/>
              </a:xfrm>
              <a:grpFill/>
            </p:grpSpPr>
            <p:cxnSp>
              <p:nvCxnSpPr>
                <p:cNvPr id="24" name="Straight Connector 23">
                  <a:extLst>
                    <a:ext uri="{FF2B5EF4-FFF2-40B4-BE49-F238E27FC236}">
                      <a16:creationId xmlns:a16="http://schemas.microsoft.com/office/drawing/2014/main" id="{4672C92C-AAE4-4E7B-9775-EC6691D6C5D4}"/>
                    </a:ext>
                  </a:extLst>
                </p:cNvPr>
                <p:cNvCxnSpPr>
                  <a:cxnSpLocks/>
                </p:cNvCxnSpPr>
                <p:nvPr/>
              </p:nvCxnSpPr>
              <p:spPr>
                <a:xfrm>
                  <a:off x="3019069" y="2333785"/>
                  <a:ext cx="164307" cy="161925"/>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016FBFF-B4DD-4BE9-8147-53DAF9376BF7}"/>
                    </a:ext>
                  </a:extLst>
                </p:cNvPr>
                <p:cNvCxnSpPr>
                  <a:cxnSpLocks/>
                </p:cNvCxnSpPr>
                <p:nvPr/>
              </p:nvCxnSpPr>
              <p:spPr>
                <a:xfrm flipV="1">
                  <a:off x="3016688" y="2176623"/>
                  <a:ext cx="159544" cy="157230"/>
                </a:xfrm>
                <a:prstGeom prst="line">
                  <a:avLst/>
                </a:prstGeom>
                <a:grpFill/>
                <a:ln w="31750"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560777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B3BC2E0193B241BD6DAC1CBE5DD9EA" ma:contentTypeVersion="2" ma:contentTypeDescription="Create a new document." ma:contentTypeScope="" ma:versionID="70bd9b47ef228e11fb3668433a953625">
  <xsd:schema xmlns:xsd="http://www.w3.org/2001/XMLSchema" xmlns:xs="http://www.w3.org/2001/XMLSchema" xmlns:p="http://schemas.microsoft.com/office/2006/metadata/properties" xmlns:ns2="2559ab34-b799-46e4-9204-848744062c5b" targetNamespace="http://schemas.microsoft.com/office/2006/metadata/properties" ma:root="true" ma:fieldsID="23f5014b156d4a02717bfe1725b4996a" ns2:_="">
    <xsd:import namespace="2559ab34-b799-46e4-9204-848744062c5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59ab34-b799-46e4-9204-848744062c5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B4D36A-C154-4D84-8294-CC2D904A90A6}">
  <ds:schemaRefs>
    <ds:schemaRef ds:uri="http://schemas.microsoft.com/office/2006/metadata/properties"/>
    <ds:schemaRef ds:uri="2559ab34-b799-46e4-9204-848744062c5b"/>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 ds:uri="http://purl.org/dc/terms/"/>
  </ds:schemaRefs>
</ds:datastoreItem>
</file>

<file path=customXml/itemProps2.xml><?xml version="1.0" encoding="utf-8"?>
<ds:datastoreItem xmlns:ds="http://schemas.openxmlformats.org/officeDocument/2006/customXml" ds:itemID="{4E1543A8-2509-42FE-B485-7F1FD1B7EA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59ab34-b799-46e4-9204-848744062c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6F9CC4-B826-4737-BAD3-C82F2CFD90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4392</Words>
  <Application>Microsoft Office PowerPoint</Application>
  <PresentationFormat>Widescreen</PresentationFormat>
  <Paragraphs>955</Paragraphs>
  <Slides>80</Slides>
  <Notes>80</Notes>
  <HiddenSlides>48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80</vt:i4>
      </vt:variant>
    </vt:vector>
  </HeadingPairs>
  <TitlesOfParts>
    <vt:vector size="91" baseType="lpstr">
      <vt:lpstr>Arial</vt:lpstr>
      <vt:lpstr>Calibri</vt:lpstr>
      <vt:lpstr>Century Gothic</vt:lpstr>
      <vt:lpstr>Consolas</vt:lpstr>
      <vt:lpstr>Segoe UI</vt:lpstr>
      <vt:lpstr>Segoe UI Light</vt:lpstr>
      <vt:lpstr>Segoe UI Semibold</vt:lpstr>
      <vt:lpstr>Segoe UI Semilight</vt:lpstr>
      <vt:lpstr>Times New Roman</vt:lpstr>
      <vt:lpstr>Wingdings</vt:lpstr>
      <vt:lpstr>5-30721_Build_2016_Template_Light</vt:lpstr>
      <vt:lpstr>Serverless with Azure</vt:lpstr>
      <vt:lpstr>PowerPoint Presentation</vt:lpstr>
      <vt:lpstr>About Us</vt:lpstr>
      <vt:lpstr>The future is Serverless</vt:lpstr>
      <vt:lpstr>What is Serverless? </vt:lpstr>
      <vt:lpstr>Benefits of Serverless </vt:lpstr>
      <vt:lpstr>Serverless application platform components</vt:lpstr>
      <vt:lpstr>Serverless application platform components</vt:lpstr>
      <vt:lpstr>Serverless application platform components</vt:lpstr>
      <vt:lpstr>Serverless application platform components</vt:lpstr>
      <vt:lpstr>Serverless application platform components</vt:lpstr>
      <vt:lpstr>Serverless application platform components</vt:lpstr>
      <vt:lpstr>Introducing Functions </vt:lpstr>
      <vt:lpstr>PowerPoint Presentation</vt:lpstr>
      <vt:lpstr>How is serverless development different</vt:lpstr>
      <vt:lpstr>Key Indicators for Serverless</vt:lpstr>
      <vt:lpstr>Key Indicators for Serverless</vt:lpstr>
      <vt:lpstr>Serverless scenarios: anything that responds to events</vt:lpstr>
      <vt:lpstr>Hands on Lab:  Functions</vt:lpstr>
      <vt:lpstr>Patterns to Follow</vt:lpstr>
      <vt:lpstr>Serverless scenarios:</vt:lpstr>
      <vt:lpstr>Timer Demo</vt:lpstr>
      <vt:lpstr>Serverless scenarios:</vt:lpstr>
      <vt:lpstr>IoT data streaming demo</vt:lpstr>
      <vt:lpstr>Serverless scenarios:</vt:lpstr>
      <vt:lpstr>Mobile App Backend Demo</vt:lpstr>
      <vt:lpstr>Serverless scenarios:</vt:lpstr>
      <vt:lpstr>Bot Services Demo</vt:lpstr>
      <vt:lpstr>Pete’s SPA application</vt:lpstr>
      <vt:lpstr>New Visual Studio 2017 tooling</vt:lpstr>
      <vt:lpstr>Visual Studio 2017 Tooling</vt:lpstr>
      <vt:lpstr>Advanced stuff</vt:lpstr>
      <vt:lpstr>Platform and scaling</vt:lpstr>
      <vt:lpstr>Dynamic tier pricing</vt:lpstr>
      <vt:lpstr>What’s new in Azure Functions</vt:lpstr>
      <vt:lpstr>Logic Apps connects everything</vt:lpstr>
      <vt:lpstr>PowerPoint Presentation</vt:lpstr>
      <vt:lpstr>PowerPoint Presentation</vt:lpstr>
      <vt:lpstr>PowerPoint Presentation</vt:lpstr>
      <vt:lpstr>PowerPoint Presentation</vt:lpstr>
      <vt:lpstr>PowerPoint Presentation</vt:lpstr>
      <vt:lpstr>PowerPoint Presentation</vt:lpstr>
      <vt:lpstr>Logic Apps Demo</vt:lpstr>
      <vt:lpstr>PowerPoint Presentation</vt:lpstr>
      <vt:lpstr>PowerPoint Presentation</vt:lpstr>
      <vt:lpstr>Workflow Patterns</vt:lpstr>
      <vt:lpstr>PowerPoint Presentation</vt:lpstr>
      <vt:lpstr>Try-Catch-Finally Pattern</vt:lpstr>
      <vt:lpstr>Long Running Processing</vt:lpstr>
      <vt:lpstr>Concurrency Control</vt:lpstr>
      <vt:lpstr>Scheduling executions</vt:lpstr>
      <vt:lpstr>Advanced scheduling</vt:lpstr>
      <vt:lpstr>Run Once Jobs</vt:lpstr>
      <vt:lpstr>Batching</vt:lpstr>
      <vt:lpstr>Hands on Lab:  Logic Apps</vt:lpstr>
      <vt:lpstr>Learnings</vt:lpstr>
      <vt:lpstr>Misconceptions and Gotchas</vt:lpstr>
      <vt:lpstr>Azure Messaging Services</vt:lpstr>
      <vt:lpstr>PowerPoint Presentation</vt:lpstr>
      <vt:lpstr>PowerPoint Presentation</vt:lpstr>
      <vt:lpstr>PowerPoint Presentation</vt:lpstr>
      <vt:lpstr>Azure Event Grid</vt:lpstr>
      <vt:lpstr>Benefits</vt:lpstr>
      <vt:lpstr>Manage all events in one place</vt:lpstr>
      <vt:lpstr>Manage all events in one place</vt:lpstr>
      <vt:lpstr>Ensure reliability and performance in your apps</vt:lpstr>
      <vt:lpstr>Scenarios</vt:lpstr>
      <vt:lpstr>Concepts</vt:lpstr>
      <vt:lpstr>Event Grid guiding principles</vt:lpstr>
      <vt:lpstr>Target performance</vt:lpstr>
      <vt:lpstr>Event Schema</vt:lpstr>
      <vt:lpstr>Resource model: extension resource</vt:lpstr>
      <vt:lpstr>Demo</vt:lpstr>
      <vt:lpstr>Azure Resource Manager &amp; Logic Apps</vt:lpstr>
      <vt:lpstr>Why does this all matter anyway?</vt:lpstr>
      <vt:lpstr>PowerPoint Presentation</vt:lpstr>
      <vt:lpstr>Integration</vt:lpstr>
      <vt:lpstr>Microservice tools and approaches</vt:lpstr>
      <vt:lpstr>Summary: build apps faster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with Azure</dc:title>
  <cp:lastModifiedBy>Elizabeth Graham</cp:lastModifiedBy>
  <cp:revision>1</cp:revision>
  <dcterms:modified xsi:type="dcterms:W3CDTF">2017-12-15T20:19:43Z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0x01010001B3BC2E0193B241BD6DAC1CBE5DD9EA</vt:lpwstr>
  </property>
  <property fmtid="{D5CDD505-2E9C-101B-9397-08002B2CF9AE}" pid="3" name="TaxKeyword">
    <vt:lpwstr/>
  </property>
  <property fmtid="{D5CDD505-2E9C-101B-9397-08002B2CF9AE}" pid="4" name="Audiences">
    <vt:lpwstr/>
  </property>
  <property fmtid="{D5CDD505-2E9C-101B-9397-08002B2CF9AE}" pid="5" name="Region">
    <vt:lpwstr/>
  </property>
  <property fmtid="{D5CDD505-2E9C-101B-9397-08002B2CF9AE}" pid="6" name="Confidentiality">
    <vt:lpwstr>14;#customer ready|8986c41d-21c5-4f8f-8a12-ea4625b46858</vt:lpwstr>
  </property>
  <property fmtid="{D5CDD505-2E9C-101B-9397-08002B2CF9AE}" pid="7" name="Industries">
    <vt:lpwstr/>
  </property>
  <property fmtid="{D5CDD505-2E9C-101B-9397-08002B2CF9AE}" pid="8" name="Roles">
    <vt:lpwstr/>
  </property>
  <property fmtid="{D5CDD505-2E9C-101B-9397-08002B2CF9AE}" pid="9" name="Competitors">
    <vt:lpwstr/>
  </property>
  <property fmtid="{D5CDD505-2E9C-101B-9397-08002B2CF9AE}" pid="10" name="SMSGDomain">
    <vt:lpwstr>21;#Cloud and Enterprise|adc2fe87-c79a-4ded-a449-3f86b954069d;#20;#Microsoft Azure Domain|d600a391-d529-4311-892b-2c05c1ab2538</vt:lpwstr>
  </property>
  <property fmtid="{D5CDD505-2E9C-101B-9397-08002B2CF9AE}" pid="11" name="BusinessArchitecture">
    <vt:lpwstr/>
  </property>
  <property fmtid="{D5CDD505-2E9C-101B-9397-08002B2CF9AE}" pid="12" name="Products">
    <vt:lpwstr>26;#Microsoft Azure|669a3112-5edf-444b-a003-630063601f07;#475;#applications|9aef2011-c167-449d-82f4-36727df3ac32;#346;#software development tools|24853bda-fb66-4716-8bc8-88d26fdb57cb</vt:lpwstr>
  </property>
  <property fmtid="{D5CDD505-2E9C-101B-9397-08002B2CF9AE}" pid="13" name="ActivitiesAndPrograms">
    <vt:lpwstr/>
  </property>
  <property fmtid="{D5CDD505-2E9C-101B-9397-08002B2CF9AE}" pid="14" name="Segments">
    <vt:lpwstr/>
  </property>
  <property fmtid="{D5CDD505-2E9C-101B-9397-08002B2CF9AE}" pid="15" name="Partners">
    <vt:lpwstr/>
  </property>
  <property fmtid="{D5CDD505-2E9C-101B-9397-08002B2CF9AE}" pid="16" name="Topics">
    <vt:lpwstr>29;#features|94b87768-f145-4764-adbd-fec700e47348;#30;#hub subset|c6bfd112-b986-4a0a-aa8d-90e767bfdfa6</vt:lpwstr>
  </property>
  <property fmtid="{D5CDD505-2E9C-101B-9397-08002B2CF9AE}" pid="17" name="Groups">
    <vt:lpwstr>31;#Microsoft Azure Marketing|0958c357-5252-473f-8b4e-42f27525a99d;#34;#Worldwide Readiness|c6595b84-b463-470a-bb46-2a47364645be;#42;#Cloud and Enterprise Marketing Group|4f75e184-e5aa-4234-a07f-b032d60df254</vt:lpwstr>
  </property>
  <property fmtid="{D5CDD505-2E9C-101B-9397-08002B2CF9AE}" pid="18" name="_dlc_policyId">
    <vt:lpwstr/>
  </property>
  <property fmtid="{D5CDD505-2E9C-101B-9397-08002B2CF9AE}" pid="19" name="ItemRetentionFormula">
    <vt:lpwstr/>
  </property>
  <property fmtid="{D5CDD505-2E9C-101B-9397-08002B2CF9AE}" pid="20" name="_dlc_DocIdItemGuid">
    <vt:lpwstr>d7cb5187-7108-45d2-9d59-03215b5559d3</vt:lpwstr>
  </property>
  <property fmtid="{D5CDD505-2E9C-101B-9397-08002B2CF9AE}" pid="21" name="of67e5d4b76f4a9db8769983fda9cec0">
    <vt:lpwstr/>
  </property>
  <property fmtid="{D5CDD505-2E9C-101B-9397-08002B2CF9AE}" pid="22" name="NewsType">
    <vt:lpwstr/>
  </property>
  <property fmtid="{D5CDD505-2E9C-101B-9397-08002B2CF9AE}" pid="23" name="ItemType">
    <vt:lpwstr>169;#presentations|317da5a4-398e-4c38-b265-afd519770055</vt:lpwstr>
  </property>
  <property fmtid="{D5CDD505-2E9C-101B-9397-08002B2CF9AE}" pid="24" name="ga0c0bf70a6644469c61b3efa7025301">
    <vt:lpwstr/>
  </property>
  <property fmtid="{D5CDD505-2E9C-101B-9397-08002B2CF9AE}" pid="25" name="MSProducts">
    <vt:lpwstr/>
  </property>
  <property fmtid="{D5CDD505-2E9C-101B-9397-08002B2CF9AE}" pid="26" name="ExperienceContentType">
    <vt:lpwstr/>
  </property>
  <property fmtid="{D5CDD505-2E9C-101B-9397-08002B2CF9AE}" pid="27" name="SMSGTags">
    <vt:lpwstr/>
  </property>
  <property fmtid="{D5CDD505-2E9C-101B-9397-08002B2CF9AE}" pid="28" name="MSPhysicalGeography">
    <vt:lpwstr/>
  </property>
  <property fmtid="{D5CDD505-2E9C-101B-9397-08002B2CF9AE}" pid="29" name="EnterpriseDomainTags">
    <vt:lpwstr/>
  </property>
  <property fmtid="{D5CDD505-2E9C-101B-9397-08002B2CF9AE}" pid="30" name="j3562c58ee414e028925bc902cfc01a1">
    <vt:lpwstr/>
  </property>
  <property fmtid="{D5CDD505-2E9C-101B-9397-08002B2CF9AE}" pid="31" name="l6f004f21209409da86a713c0f24627d">
    <vt:lpwstr/>
  </property>
  <property fmtid="{D5CDD505-2E9C-101B-9397-08002B2CF9AE}" pid="32" name="la4444b61d19467597d63190b69ac227">
    <vt:lpwstr/>
  </property>
  <property fmtid="{D5CDD505-2E9C-101B-9397-08002B2CF9AE}" pid="33" name="MSProductsTaxHTField0">
    <vt:lpwstr/>
  </property>
  <property fmtid="{D5CDD505-2E9C-101B-9397-08002B2CF9AE}" pid="34" name="Languages">
    <vt:lpwstr/>
  </property>
  <property fmtid="{D5CDD505-2E9C-101B-9397-08002B2CF9AE}" pid="35" name="e8080b0481964c759b2c36ae49591b31">
    <vt:lpwstr/>
  </property>
  <property fmtid="{D5CDD505-2E9C-101B-9397-08002B2CF9AE}" pid="36" name="TechnicalLevel">
    <vt:lpwstr/>
  </property>
  <property fmtid="{D5CDD505-2E9C-101B-9397-08002B2CF9AE}" pid="37" name="ldac8aee9d1f469e8cd8c3f8d6a615f2">
    <vt:lpwstr/>
  </property>
  <property fmtid="{D5CDD505-2E9C-101B-9397-08002B2CF9AE}" pid="38" name="EmployeeRole">
    <vt:lpwstr/>
  </property>
  <property fmtid="{D5CDD505-2E9C-101B-9397-08002B2CF9AE}" pid="39" name="NewsTopic">
    <vt:lpwstr/>
  </property>
  <property fmtid="{D5CDD505-2E9C-101B-9397-08002B2CF9AE}" pid="40" name="NewsSource">
    <vt:lpwstr/>
  </property>
  <property fmtid="{D5CDD505-2E9C-101B-9397-08002B2CF9AE}" pid="41" name="_docset_NoMedatataSyncRequired">
    <vt:lpwstr>False</vt:lpwstr>
  </property>
  <property fmtid="{D5CDD505-2E9C-101B-9397-08002B2CF9AE}" pid="42" name="MSIP_Label_f42aa342-8706-4288-bd11-ebb85995028c_Enabled">
    <vt:lpwstr>True</vt:lpwstr>
  </property>
  <property fmtid="{D5CDD505-2E9C-101B-9397-08002B2CF9AE}" pid="43" name="MSIP_Label_f42aa342-8706-4288-bd11-ebb85995028c_SiteId">
    <vt:lpwstr>72f988bf-86f1-41af-91ab-2d7cd011db47</vt:lpwstr>
  </property>
  <property fmtid="{D5CDD505-2E9C-101B-9397-08002B2CF9AE}" pid="44" name="MSIP_Label_f42aa342-8706-4288-bd11-ebb85995028c_Ref">
    <vt:lpwstr>https://api.informationprotection.azure.com/api/72f988bf-86f1-41af-91ab-2d7cd011db47</vt:lpwstr>
  </property>
  <property fmtid="{D5CDD505-2E9C-101B-9397-08002B2CF9AE}" pid="45" name="MSIP_Label_f42aa342-8706-4288-bd11-ebb85995028c_Owner">
    <vt:lpwstr>peroden@microsoft.com</vt:lpwstr>
  </property>
  <property fmtid="{D5CDD505-2E9C-101B-9397-08002B2CF9AE}" pid="46" name="MSIP_Label_f42aa342-8706-4288-bd11-ebb85995028c_SetDate">
    <vt:lpwstr>2017-10-05T09:34:20.8753338-07:00</vt:lpwstr>
  </property>
  <property fmtid="{D5CDD505-2E9C-101B-9397-08002B2CF9AE}" pid="47" name="MSIP_Label_f42aa342-8706-4288-bd11-ebb85995028c_Name">
    <vt:lpwstr>General</vt:lpwstr>
  </property>
  <property fmtid="{D5CDD505-2E9C-101B-9397-08002B2CF9AE}" pid="48" name="MSIP_Label_f42aa342-8706-4288-bd11-ebb85995028c_Application">
    <vt:lpwstr>Microsoft Azure Information Protection</vt:lpwstr>
  </property>
  <property fmtid="{D5CDD505-2E9C-101B-9397-08002B2CF9AE}" pid="49" name="MSIP_Label_f42aa342-8706-4288-bd11-ebb85995028c_Extended_MSFT_Method">
    <vt:lpwstr>Automatic</vt:lpwstr>
  </property>
  <property fmtid="{D5CDD505-2E9C-101B-9397-08002B2CF9AE}" pid="50" name="Sensitivity">
    <vt:lpwstr>General</vt:lpwstr>
  </property>
</Properties>
</file>