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75"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56"/>
            <p14:sldId id="257"/>
            <p14:sldId id="258"/>
            <p14:sldId id="259"/>
            <p14:sldId id="260"/>
            <p14:sldId id="261"/>
            <p14:sldId id="262"/>
            <p14:sldId id="275"/>
            <p14:sldId id="263"/>
            <p14:sldId id="264"/>
            <p14:sldId id="265"/>
            <p14:sldId id="266"/>
            <p14:sldId id="267"/>
            <p14:sldId id="268"/>
            <p14:sldId id="269"/>
            <p14:sldId id="270"/>
            <p14:sldId id="271"/>
            <p14:sldId id="272"/>
            <p14:sldId id="273"/>
            <p14:sldId id="274"/>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62933" autoAdjust="0"/>
  </p:normalViewPr>
  <p:slideViewPr>
    <p:cSldViewPr snapToGrid="0">
      <p:cViewPr varScale="1">
        <p:scale>
          <a:sx n="69" d="100"/>
          <a:sy n="69" d="100"/>
        </p:scale>
        <p:origin x="15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look at what we have in Azure today for messaging services, we have many options. Some of them include:</a:t>
            </a:r>
          </a:p>
          <a:p>
            <a:endParaRPr lang="en-US"/>
          </a:p>
          <a:p>
            <a:pPr marL="171450" indent="-171450">
              <a:buFont typeface="Arial" panose="020B0604020202020204" pitchFamily="34" charset="0"/>
              <a:buChar char="•"/>
            </a:pPr>
            <a:r>
              <a:rPr lang="en-US"/>
              <a:t>Service Bus – a messaging platform for the enterprise, similar to MSMQ or Tibco for those who are familiar with those offerings.</a:t>
            </a:r>
          </a:p>
          <a:p>
            <a:pPr marL="171450" indent="-171450">
              <a:buFont typeface="Arial" panose="020B0604020202020204" pitchFamily="34" charset="0"/>
              <a:buChar char="•"/>
            </a:pPr>
            <a:r>
              <a:rPr lang="en-US"/>
              <a:t>Event Hubs – a distributed data streaming platform. Very similar to Kafka</a:t>
            </a:r>
          </a:p>
          <a:p>
            <a:pPr marL="171450" indent="-171450">
              <a:buFont typeface="Arial" panose="020B0604020202020204" pitchFamily="34" charset="0"/>
              <a:buChar char="•"/>
            </a:pPr>
            <a:r>
              <a:rPr lang="en-US"/>
              <a:t>Relay – a service that facilitates hybrid applications by securing two-way communication within a corporate network and Azure. This is actually one of the oldest services in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Event Grid - a messaging platform that is intended to bring events to the cloud, just like what we are accustomed to with operating systems and user interfaces.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 common question is “why do we have all these different services?”. The answer is that each one is designed to support a specific type of messaging task. This is by design instead of trying to make one service do many things, which in some cases might end up being unnatural.</a:t>
            </a:r>
          </a:p>
          <a:p>
            <a:pPr marL="171450" indent="-171450">
              <a:buFont typeface="Arial" panose="020B0604020202020204" pitchFamily="34" charset="0"/>
              <a:buChar char="•"/>
            </a:pPr>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2/8/18 8:47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Serverless</a:t>
            </a:r>
            <a:r>
              <a:rPr lang="en-US"/>
              <a:t> apps turns out to be one of the areas with the most impact. Event Grid can trigger many of these scenarios.</a:t>
            </a:r>
          </a:p>
          <a:p>
            <a:endParaRPr lang="en-US"/>
          </a:p>
          <a:p>
            <a:r>
              <a:rPr lang="en-US"/>
              <a:t>Ops automation – most people use Lambda for this and we anticipate this being used in concert with ARM.</a:t>
            </a:r>
          </a:p>
          <a:p>
            <a:endParaRPr lang="en-US"/>
          </a:p>
          <a:p>
            <a:r>
              <a:rPr lang="en-US"/>
              <a:t>Application integration – probably the most obvious one, integration between applications and organizations.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2/8/18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749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2/8/18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storage event. </a:t>
            </a:r>
          </a:p>
          <a:p>
            <a:endParaRPr lang="en-US"/>
          </a:p>
          <a:p>
            <a:r>
              <a:rPr lang="en-US"/>
              <a:t>The data property contains contextual information about the payload from the publisher.</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53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2/8/18 8:47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742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74730-4D76-4860-BF8B-38D474CD3C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367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2/8/18 8:47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21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Modern computing today is distributed, more than ever. As a result, all these services can be viewed as islands.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5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they are disconnected, we are responsible for tying them together and this can end up being cumbersome. In fact, a great deal of time is often invested in managing the events that need to make these services work together and it can be quite taxing for the development process.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principal tenants of Event Grid is to bring all these events together in one place. Instead of using </a:t>
            </a:r>
            <a:r>
              <a:rPr lang="en-US" err="1"/>
              <a:t>webhooks</a:t>
            </a:r>
            <a:r>
              <a:rPr lang="en-US"/>
              <a:t> to tie everything together, we can use a centralized service instead.</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2/8/18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2/8/18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9.png"/><Relationship Id="rId5" Type="http://schemas.openxmlformats.org/officeDocument/2006/relationships/image" Target="../media/image12.png"/><Relationship Id="rId1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emf"/><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1.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emf"/><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Secure two 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Cross cloud reactive </a:t>
            </a:r>
            <a:r>
              <a:rPr kumimoji="0" lang="en-US" sz="1567" b="0" i="0" u="none" strike="noStrike" kern="0" cap="none" spc="0" normalizeH="0" baseline="0" noProof="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D663-AF84-4247-AA46-4307CD96F14F}"/>
              </a:ext>
            </a:extLst>
          </p:cNvPr>
          <p:cNvSpPr>
            <a:spLocks noGrp="1"/>
          </p:cNvSpPr>
          <p:nvPr>
            <p:ph type="title"/>
          </p:nvPr>
        </p:nvSpPr>
        <p:spPr/>
        <p:txBody>
          <a:bodyPr/>
          <a:lstStyle/>
          <a:p>
            <a:r>
              <a:rPr lang="en-US"/>
              <a:t>Demo</a:t>
            </a:r>
          </a:p>
        </p:txBody>
      </p:sp>
      <p:sp>
        <p:nvSpPr>
          <p:cNvPr id="3" name="Text Placeholder 2">
            <a:extLst>
              <a:ext uri="{FF2B5EF4-FFF2-40B4-BE49-F238E27FC236}">
                <a16:creationId xmlns:a16="http://schemas.microsoft.com/office/drawing/2014/main" id="{D2F5F617-2F3D-4152-8E7E-176CC2BC29D7}"/>
              </a:ext>
            </a:extLst>
          </p:cNvPr>
          <p:cNvSpPr>
            <a:spLocks noGrp="1"/>
          </p:cNvSpPr>
          <p:nvPr>
            <p:ph type="body" sz="quarter" idx="12"/>
          </p:nvPr>
        </p:nvSpPr>
        <p:spPr>
          <a:xfrm>
            <a:off x="269240" y="3877213"/>
            <a:ext cx="9860674" cy="729943"/>
          </a:xfrm>
        </p:spPr>
        <p:txBody>
          <a:bodyPr/>
          <a:lstStyle/>
          <a:p>
            <a:endParaRPr lang="en-US"/>
          </a:p>
        </p:txBody>
      </p:sp>
    </p:spTree>
    <p:extLst>
      <p:ext uri="{BB962C8B-B14F-4D97-AF65-F5344CB8AC3E}">
        <p14:creationId xmlns:p14="http://schemas.microsoft.com/office/powerpoint/2010/main" val="411846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9294-6584-4C05-A580-E08F223541A7}"/>
              </a:ext>
            </a:extLst>
          </p:cNvPr>
          <p:cNvSpPr>
            <a:spLocks noGrp="1"/>
          </p:cNvSpPr>
          <p:nvPr>
            <p:ph type="title"/>
          </p:nvPr>
        </p:nvSpPr>
        <p:spPr>
          <a:xfrm>
            <a:off x="838946" y="347090"/>
            <a:ext cx="10514108" cy="1325375"/>
          </a:xfrm>
        </p:spPr>
        <p:txBody>
          <a:bodyPr/>
          <a:lstStyle/>
          <a:p>
            <a:r>
              <a:rPr lang="en-US"/>
              <a:t>Azure Resource Manager &amp; Logic Apps</a:t>
            </a:r>
          </a:p>
        </p:txBody>
      </p:sp>
      <p:pic>
        <p:nvPicPr>
          <p:cNvPr id="7" name="Picture 6">
            <a:extLst>
              <a:ext uri="{FF2B5EF4-FFF2-40B4-BE49-F238E27FC236}">
                <a16:creationId xmlns:a16="http://schemas.microsoft.com/office/drawing/2014/main" id="{24C52554-7093-4BB9-9448-B7F1E741BCFA}"/>
              </a:ext>
            </a:extLst>
          </p:cNvPr>
          <p:cNvPicPr>
            <a:picLocks noChangeAspect="1"/>
          </p:cNvPicPr>
          <p:nvPr/>
        </p:nvPicPr>
        <p:blipFill>
          <a:blip r:embed="rId3"/>
          <a:stretch>
            <a:fillRect/>
          </a:stretch>
        </p:blipFill>
        <p:spPr>
          <a:xfrm>
            <a:off x="4942309" y="3339327"/>
            <a:ext cx="956683" cy="967224"/>
          </a:xfrm>
          <a:prstGeom prst="rect">
            <a:avLst/>
          </a:prstGeom>
        </p:spPr>
      </p:pic>
      <p:cxnSp>
        <p:nvCxnSpPr>
          <p:cNvPr id="12" name="Connector: Elbow 11">
            <a:extLst>
              <a:ext uri="{FF2B5EF4-FFF2-40B4-BE49-F238E27FC236}">
                <a16:creationId xmlns:a16="http://schemas.microsoft.com/office/drawing/2014/main" id="{684F0E01-DF42-4461-9BC0-203DA82DF66B}"/>
              </a:ext>
            </a:extLst>
          </p:cNvPr>
          <p:cNvCxnSpPr>
            <a:cxnSpLocks/>
          </p:cNvCxnSpPr>
          <p:nvPr/>
        </p:nvCxnSpPr>
        <p:spPr>
          <a:xfrm>
            <a:off x="3033215" y="3822935"/>
            <a:ext cx="1690086"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A246A388-F2D5-4251-851E-FC1FC5C7D854}"/>
              </a:ext>
            </a:extLst>
          </p:cNvPr>
          <p:cNvCxnSpPr>
            <a:cxnSpLocks/>
          </p:cNvCxnSpPr>
          <p:nvPr/>
        </p:nvCxnSpPr>
        <p:spPr>
          <a:xfrm>
            <a:off x="6130188" y="3839759"/>
            <a:ext cx="1690086"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0092682-A3CD-4E7E-888B-0C611A4929C1}"/>
              </a:ext>
            </a:extLst>
          </p:cNvPr>
          <p:cNvPicPr>
            <a:picLocks noChangeAspect="1"/>
          </p:cNvPicPr>
          <p:nvPr/>
        </p:nvPicPr>
        <p:blipFill>
          <a:blip r:embed="rId4"/>
          <a:stretch>
            <a:fillRect/>
          </a:stretch>
        </p:blipFill>
        <p:spPr>
          <a:xfrm>
            <a:off x="1494725" y="3262669"/>
            <a:ext cx="1120531" cy="1120531"/>
          </a:xfrm>
          <a:prstGeom prst="rect">
            <a:avLst/>
          </a:prstGeom>
          <a:ln>
            <a:noFill/>
          </a:ln>
        </p:spPr>
      </p:pic>
      <p:pic>
        <p:nvPicPr>
          <p:cNvPr id="10" name="Picture 9">
            <a:extLst>
              <a:ext uri="{FF2B5EF4-FFF2-40B4-BE49-F238E27FC236}">
                <a16:creationId xmlns:a16="http://schemas.microsoft.com/office/drawing/2014/main" id="{4475B4C6-B437-4E63-AFEB-10C13DBD3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1764" y="3194625"/>
            <a:ext cx="1256620" cy="1256620"/>
          </a:xfrm>
          <a:prstGeom prst="rect">
            <a:avLst/>
          </a:prstGeom>
        </p:spPr>
      </p:pic>
    </p:spTree>
    <p:extLst>
      <p:ext uri="{BB962C8B-B14F-4D97-AF65-F5344CB8AC3E}">
        <p14:creationId xmlns:p14="http://schemas.microsoft.com/office/powerpoint/2010/main" val="24915549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2357056"/>
          </a:xfrm>
        </p:spPr>
        <p:txBody>
          <a:bodyPr/>
          <a:lstStyle/>
          <a:p>
            <a:r>
              <a:rPr lang="en-US"/>
              <a:t>Loosely coupled</a:t>
            </a:r>
          </a:p>
          <a:p>
            <a:r>
              <a:rPr lang="en-US"/>
              <a:t>Using the right tool for the right task</a:t>
            </a:r>
          </a:p>
          <a:p>
            <a:r>
              <a:rPr lang="en-US"/>
              <a:t>Knowing the difference between Events and Telemetry / streams</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a:t>Why does this all matter anyway?</a:t>
            </a:r>
          </a:p>
        </p:txBody>
      </p:sp>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Learn more at azure.com/</a:t>
            </a:r>
            <a:r>
              <a:rPr kumimoji="0" lang="en-US" sz="4709" b="0" i="0" u="none" strike="noStrike" kern="1200" cap="none" spc="0" normalizeH="0" baseline="0" noProof="0" err="1">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EventGrid</a:t>
            </a:r>
            <a:endPar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pic>
        <p:nvPicPr>
          <p:cNvPr id="1026" name="Picture 2" descr="https://azurecomcdn.azureedge.net/mediahandler/acomblog/media/Default/blog/1f955de2-1602-4626-b273-f098e7e6959d.png">
            <a:extLst>
              <a:ext uri="{FF2B5EF4-FFF2-40B4-BE49-F238E27FC236}">
                <a16:creationId xmlns:a16="http://schemas.microsoft.com/office/drawing/2014/main" id="{EDCE0194-9731-4525-928E-A47525E35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7" y="1147931"/>
            <a:ext cx="8956963" cy="55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980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1323</Words>
  <Application>Microsoft Office PowerPoint</Application>
  <PresentationFormat>Widescreen</PresentationFormat>
  <Paragraphs>163</Paragraphs>
  <Slides>20</Slides>
  <Notes>20</Notes>
  <HiddenSlides>13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Messaging Services</vt:lpstr>
      <vt:lpstr>PowerPoint Presentation</vt:lpstr>
      <vt:lpstr>PowerPoint Presentation</vt:lpstr>
      <vt:lpstr>PowerPoint Presentation</vt:lpstr>
      <vt:lpstr>Azure Event Grid</vt:lpstr>
      <vt:lpstr>Benefits</vt:lpstr>
      <vt:lpstr>Manage all events in one place</vt:lpstr>
      <vt:lpstr>Manage all events in one place</vt:lpstr>
      <vt:lpstr>Manage all events in one place</vt:lpstr>
      <vt:lpstr>Ensure reliability and performance in your apps</vt:lpstr>
      <vt:lpstr>Scenarios</vt:lpstr>
      <vt:lpstr>Concepts</vt:lpstr>
      <vt:lpstr>Event Grid guiding principles</vt:lpstr>
      <vt:lpstr>Target performance</vt:lpstr>
      <vt:lpstr>Event Schema</vt:lpstr>
      <vt:lpstr>Resource model: extension resource</vt:lpstr>
      <vt:lpstr>Demo</vt:lpstr>
      <vt:lpstr>Azure Resource Manager &amp; Logic Apps</vt:lpstr>
      <vt:lpstr>Why does this all matter anyway?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2</cp:revision>
  <dcterms:created xsi:type="dcterms:W3CDTF">2018-01-22T17:15:05Z</dcterms:created>
  <dcterms:modified xsi:type="dcterms:W3CDTF">2018-02-09T04:51:44Z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