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tions" id="{33C104DE-A3FF-405F-BD22-1F4D060C01CF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47E8-0CC3-467E-B110-BB751E457D17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B40BC-EE73-4733-8D59-9EB3A2B0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0E1739-70A2-467C-A0CA-F4330F17009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596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39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81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78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20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196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88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10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696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2/9/18 4:45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2/9/18 4:45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1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196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70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404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65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3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Mono-lithic application -&gt; loosely coupled components</a:t>
            </a:r>
          </a:p>
          <a:p>
            <a:r>
              <a:rPr lang="en-US"/>
              <a:t>Events happening </a:t>
            </a:r>
            <a:r>
              <a:rPr lang="en-US" err="1"/>
              <a:t>async</a:t>
            </a:r>
            <a:r>
              <a:rPr lang="en-US"/>
              <a:t> outside client application</a:t>
            </a:r>
          </a:p>
          <a:p>
            <a:r>
              <a:rPr lang="en-US"/>
              <a:t>Build/use micro-functionality to react to a single event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64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75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68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9BF72-0868-4F84-9FCC-2F96DE36B2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82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Similar to microservice patterns (12 factor)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9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353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62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0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46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31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5388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2534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646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2993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67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351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97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28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0204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1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11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2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6756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732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01020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943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5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93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521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78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839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36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2017functiontoo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active-directory/" TargetMode="External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zure.microsoft.com/en-us/services/stream-analytics/" TargetMode="External"/><Relationship Id="rId11" Type="http://schemas.openxmlformats.org/officeDocument/2006/relationships/image" Target="../media/image14.sv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us 17"/>
          <p:cNvSpPr/>
          <p:nvPr/>
        </p:nvSpPr>
        <p:spPr bwMode="auto">
          <a:xfrm>
            <a:off x="5683290" y="3332780"/>
            <a:ext cx="787520" cy="684269"/>
          </a:xfrm>
          <a:prstGeom prst="mathPlus">
            <a:avLst>
              <a:gd name="adj1" fmla="val 8757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6" tIns="146261" rIns="182826" bIns="1462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648" y="2010312"/>
            <a:ext cx="1866926" cy="566929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9677" y="2010312"/>
            <a:ext cx="1866926" cy="566967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Events +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45058" y="2010312"/>
            <a:ext cx="2197055" cy="566929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Functions</a:t>
            </a:r>
            <a:br>
              <a:rPr lang="en-US"/>
            </a:b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0"/>
          <a:stretch/>
        </p:blipFill>
        <p:spPr>
          <a:xfrm>
            <a:off x="1753251" y="2349852"/>
            <a:ext cx="1016708" cy="27937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5"/>
          <a:stretch/>
        </p:blipFill>
        <p:spPr>
          <a:xfrm>
            <a:off x="3689985" y="2337654"/>
            <a:ext cx="981963" cy="2793794"/>
          </a:xfrm>
          <a:prstGeom prst="rect">
            <a:avLst/>
          </a:prstGeom>
        </p:spPr>
      </p:pic>
      <p:pic>
        <p:nvPicPr>
          <p:cNvPr id="22" name="slash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r="35159"/>
          <a:stretch/>
        </p:blipFill>
        <p:spPr>
          <a:xfrm>
            <a:off x="2708850" y="2353159"/>
            <a:ext cx="939098" cy="27937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06" y="2387462"/>
            <a:ext cx="3019506" cy="26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067E-6 -2.12438E-6 L -0.19441 -0.00567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2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7672E-6 -4.99319E-7 L 0.23296 -0.00658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2" y="-34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-4.79346E-6 L 0.23513 -0.00658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6" y="-34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265E-6 -4.42578E-6 L 0.23219 -0.00658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3" y="-3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450" fill="hold"/>
                                        <p:tgtEl>
                                          <p:spTgt spid="2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.38678E-7 3.15933E-6 L 5.38678E-7 -0.05447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5" grpId="0"/>
      <p:bldP spid="2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D9DE-B7ED-4B0E-BBF3-D3BEC0B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B3F51-8DF9-4FB0-A4E1-3A3AE44523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CF1BD9E-7FAF-4A85-BC2F-7486B49D355E}"/>
              </a:ext>
            </a:extLst>
          </p:cNvPr>
          <p:cNvGrpSpPr/>
          <p:nvPr/>
        </p:nvGrpSpPr>
        <p:grpSpPr>
          <a:xfrm>
            <a:off x="457200" y="1828799"/>
            <a:ext cx="11238336" cy="4461938"/>
            <a:chOff x="454210" y="1916792"/>
            <a:chExt cx="5733470" cy="227635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6F6D36D-0668-4B10-BD09-228C4879FAA3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stream processing</a:t>
              </a:r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3548481-94AD-4651-9297-EF7FD4A15B85}"/>
                </a:ext>
              </a:extLst>
            </p:cNvPr>
            <p:cNvGrpSpPr/>
            <p:nvPr/>
          </p:nvGrpSpPr>
          <p:grpSpPr>
            <a:xfrm>
              <a:off x="762234" y="2788571"/>
              <a:ext cx="718410" cy="625157"/>
              <a:chOff x="1755775" y="2570163"/>
              <a:chExt cx="1320800" cy="1149351"/>
            </a:xfrm>
          </p:grpSpPr>
          <p:sp>
            <p:nvSpPr>
              <p:cNvPr id="253" name="Freeform 37">
                <a:extLst>
                  <a:ext uri="{FF2B5EF4-FFF2-40B4-BE49-F238E27FC236}">
                    <a16:creationId xmlns:a16="http://schemas.microsoft.com/office/drawing/2014/main" id="{8563444B-D7B4-4E9D-8E6E-0F0F185EE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38">
                <a:extLst>
                  <a:ext uri="{FF2B5EF4-FFF2-40B4-BE49-F238E27FC236}">
                    <a16:creationId xmlns:a16="http://schemas.microsoft.com/office/drawing/2014/main" id="{6EBB6F2E-40A6-4BD7-8014-226D0AFF2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39">
                <a:extLst>
                  <a:ext uri="{FF2B5EF4-FFF2-40B4-BE49-F238E27FC236}">
                    <a16:creationId xmlns:a16="http://schemas.microsoft.com/office/drawing/2014/main" id="{F8FF46A7-F35B-43FB-B198-E90602651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40">
                <a:extLst>
                  <a:ext uri="{FF2B5EF4-FFF2-40B4-BE49-F238E27FC236}">
                    <a16:creationId xmlns:a16="http://schemas.microsoft.com/office/drawing/2014/main" id="{5C66F186-DDAD-4350-AB01-86602AA4B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41">
                <a:extLst>
                  <a:ext uri="{FF2B5EF4-FFF2-40B4-BE49-F238E27FC236}">
                    <a16:creationId xmlns:a16="http://schemas.microsoft.com/office/drawing/2014/main" id="{4A952280-BCE4-4DFA-A20E-346C0E7C61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42">
                <a:extLst>
                  <a:ext uri="{FF2B5EF4-FFF2-40B4-BE49-F238E27FC236}">
                    <a16:creationId xmlns:a16="http://schemas.microsoft.com/office/drawing/2014/main" id="{B218A867-3681-4157-A7F0-2E5B5C2D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43">
                <a:extLst>
                  <a:ext uri="{FF2B5EF4-FFF2-40B4-BE49-F238E27FC236}">
                    <a16:creationId xmlns:a16="http://schemas.microsoft.com/office/drawing/2014/main" id="{9C330AB2-2E8D-4369-B6CD-1B34DD88D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44">
                <a:extLst>
                  <a:ext uri="{FF2B5EF4-FFF2-40B4-BE49-F238E27FC236}">
                    <a16:creationId xmlns:a16="http://schemas.microsoft.com/office/drawing/2014/main" id="{BCB923FE-AB92-4728-BAB7-D3CE285C5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Rectangle 45">
                <a:extLst>
                  <a:ext uri="{FF2B5EF4-FFF2-40B4-BE49-F238E27FC236}">
                    <a16:creationId xmlns:a16="http://schemas.microsoft.com/office/drawing/2014/main" id="{2DDE9D01-8462-4589-BE61-94DE061E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46">
                <a:extLst>
                  <a:ext uri="{FF2B5EF4-FFF2-40B4-BE49-F238E27FC236}">
                    <a16:creationId xmlns:a16="http://schemas.microsoft.com/office/drawing/2014/main" id="{A7B3F3E0-C9DF-464F-9ACC-9A3193C8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47">
                <a:extLst>
                  <a:ext uri="{FF2B5EF4-FFF2-40B4-BE49-F238E27FC236}">
                    <a16:creationId xmlns:a16="http://schemas.microsoft.com/office/drawing/2014/main" id="{6B842949-E2F7-42B4-8CE3-FF6F39E9C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48">
                <a:extLst>
                  <a:ext uri="{FF2B5EF4-FFF2-40B4-BE49-F238E27FC236}">
                    <a16:creationId xmlns:a16="http://schemas.microsoft.com/office/drawing/2014/main" id="{F7100693-18D3-4FB2-89CC-EF0258D7B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Rectangle 49">
                <a:extLst>
                  <a:ext uri="{FF2B5EF4-FFF2-40B4-BE49-F238E27FC236}">
                    <a16:creationId xmlns:a16="http://schemas.microsoft.com/office/drawing/2014/main" id="{32278209-AB81-48EB-8055-C77239E21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Rectangle 50">
                <a:extLst>
                  <a:ext uri="{FF2B5EF4-FFF2-40B4-BE49-F238E27FC236}">
                    <a16:creationId xmlns:a16="http://schemas.microsoft.com/office/drawing/2014/main" id="{A63C87F5-6E7B-4929-A53F-E3FA09874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51">
                <a:extLst>
                  <a:ext uri="{FF2B5EF4-FFF2-40B4-BE49-F238E27FC236}">
                    <a16:creationId xmlns:a16="http://schemas.microsoft.com/office/drawing/2014/main" id="{471FA857-E7EB-4F31-9BE8-9E0EA5D03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52">
                <a:extLst>
                  <a:ext uri="{FF2B5EF4-FFF2-40B4-BE49-F238E27FC236}">
                    <a16:creationId xmlns:a16="http://schemas.microsoft.com/office/drawing/2014/main" id="{2E2F1091-51F7-4105-9ABC-5AF407BE7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53">
                <a:extLst>
                  <a:ext uri="{FF2B5EF4-FFF2-40B4-BE49-F238E27FC236}">
                    <a16:creationId xmlns:a16="http://schemas.microsoft.com/office/drawing/2014/main" id="{BDB60E32-AECE-4170-AEE4-BF5DB62E7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54">
                <a:extLst>
                  <a:ext uri="{FF2B5EF4-FFF2-40B4-BE49-F238E27FC236}">
                    <a16:creationId xmlns:a16="http://schemas.microsoft.com/office/drawing/2014/main" id="{D9931ED9-0A87-45C6-9F77-98386F120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55">
                <a:extLst>
                  <a:ext uri="{FF2B5EF4-FFF2-40B4-BE49-F238E27FC236}">
                    <a16:creationId xmlns:a16="http://schemas.microsoft.com/office/drawing/2014/main" id="{582387CB-23AF-43C7-9741-91BFA38E1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56">
                <a:extLst>
                  <a:ext uri="{FF2B5EF4-FFF2-40B4-BE49-F238E27FC236}">
                    <a16:creationId xmlns:a16="http://schemas.microsoft.com/office/drawing/2014/main" id="{681DC70E-E313-408F-AE8E-87920DE08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57">
                <a:extLst>
                  <a:ext uri="{FF2B5EF4-FFF2-40B4-BE49-F238E27FC236}">
                    <a16:creationId xmlns:a16="http://schemas.microsoft.com/office/drawing/2014/main" id="{87F1672B-A67C-4A0F-B5B9-E3A93A3BB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58">
                <a:extLst>
                  <a:ext uri="{FF2B5EF4-FFF2-40B4-BE49-F238E27FC236}">
                    <a16:creationId xmlns:a16="http://schemas.microsoft.com/office/drawing/2014/main" id="{CADE9FCD-F110-4D1A-9766-3915F37F9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59">
                <a:extLst>
                  <a:ext uri="{FF2B5EF4-FFF2-40B4-BE49-F238E27FC236}">
                    <a16:creationId xmlns:a16="http://schemas.microsoft.com/office/drawing/2014/main" id="{502E243A-6359-42DD-BC68-661B4C999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60">
                <a:extLst>
                  <a:ext uri="{FF2B5EF4-FFF2-40B4-BE49-F238E27FC236}">
                    <a16:creationId xmlns:a16="http://schemas.microsoft.com/office/drawing/2014/main" id="{79734B62-42C9-4A71-A8F3-76C968AC3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61">
                <a:extLst>
                  <a:ext uri="{FF2B5EF4-FFF2-40B4-BE49-F238E27FC236}">
                    <a16:creationId xmlns:a16="http://schemas.microsoft.com/office/drawing/2014/main" id="{C9E84746-8543-495F-BC66-F2E6A4A27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62">
                <a:extLst>
                  <a:ext uri="{FF2B5EF4-FFF2-40B4-BE49-F238E27FC236}">
                    <a16:creationId xmlns:a16="http://schemas.microsoft.com/office/drawing/2014/main" id="{44753D0B-A89E-48B3-ABAE-D8ED65542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63">
                <a:extLst>
                  <a:ext uri="{FF2B5EF4-FFF2-40B4-BE49-F238E27FC236}">
                    <a16:creationId xmlns:a16="http://schemas.microsoft.com/office/drawing/2014/main" id="{C145E065-4C22-40B8-BD24-A32BE391A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64">
                <a:extLst>
                  <a:ext uri="{FF2B5EF4-FFF2-40B4-BE49-F238E27FC236}">
                    <a16:creationId xmlns:a16="http://schemas.microsoft.com/office/drawing/2014/main" id="{A0DC174A-E5D6-462D-8543-6D873D257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65">
                <a:extLst>
                  <a:ext uri="{FF2B5EF4-FFF2-40B4-BE49-F238E27FC236}">
                    <a16:creationId xmlns:a16="http://schemas.microsoft.com/office/drawing/2014/main" id="{F578B2D0-46DD-4446-B471-8F5702467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Freeform 66">
                <a:extLst>
                  <a:ext uri="{FF2B5EF4-FFF2-40B4-BE49-F238E27FC236}">
                    <a16:creationId xmlns:a16="http://schemas.microsoft.com/office/drawing/2014/main" id="{CCA4D38E-83ED-433A-AC4D-AD74CA4D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 67">
                <a:extLst>
                  <a:ext uri="{FF2B5EF4-FFF2-40B4-BE49-F238E27FC236}">
                    <a16:creationId xmlns:a16="http://schemas.microsoft.com/office/drawing/2014/main" id="{42E43944-2958-4BAB-A05C-B2C7B8AE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68">
                <a:extLst>
                  <a:ext uri="{FF2B5EF4-FFF2-40B4-BE49-F238E27FC236}">
                    <a16:creationId xmlns:a16="http://schemas.microsoft.com/office/drawing/2014/main" id="{E8DE5E3E-F917-4C2C-860E-2D747A083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69">
                <a:extLst>
                  <a:ext uri="{FF2B5EF4-FFF2-40B4-BE49-F238E27FC236}">
                    <a16:creationId xmlns:a16="http://schemas.microsoft.com/office/drawing/2014/main" id="{4FDAD7D2-AE11-4873-99FD-052B01679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70">
                <a:extLst>
                  <a:ext uri="{FF2B5EF4-FFF2-40B4-BE49-F238E27FC236}">
                    <a16:creationId xmlns:a16="http://schemas.microsoft.com/office/drawing/2014/main" id="{46452410-4C2A-4543-B4F7-6FC0D7058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Freeform 71">
                <a:extLst>
                  <a:ext uri="{FF2B5EF4-FFF2-40B4-BE49-F238E27FC236}">
                    <a16:creationId xmlns:a16="http://schemas.microsoft.com/office/drawing/2014/main" id="{98D74DE1-05DD-4CEE-82C0-8DDBE72FB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Freeform 72">
                <a:extLst>
                  <a:ext uri="{FF2B5EF4-FFF2-40B4-BE49-F238E27FC236}">
                    <a16:creationId xmlns:a16="http://schemas.microsoft.com/office/drawing/2014/main" id="{467861FC-6458-486B-8211-1FC982CD4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73">
                <a:extLst>
                  <a:ext uri="{FF2B5EF4-FFF2-40B4-BE49-F238E27FC236}">
                    <a16:creationId xmlns:a16="http://schemas.microsoft.com/office/drawing/2014/main" id="{1ED145F5-A181-4286-956F-518F4C490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74">
                <a:extLst>
                  <a:ext uri="{FF2B5EF4-FFF2-40B4-BE49-F238E27FC236}">
                    <a16:creationId xmlns:a16="http://schemas.microsoft.com/office/drawing/2014/main" id="{4C74953E-4373-41AC-9B19-E1753B604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75">
                <a:extLst>
                  <a:ext uri="{FF2B5EF4-FFF2-40B4-BE49-F238E27FC236}">
                    <a16:creationId xmlns:a16="http://schemas.microsoft.com/office/drawing/2014/main" id="{1CA5BC2E-F6BD-4448-872F-29D27F0BB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Rectangle 76">
                <a:extLst>
                  <a:ext uri="{FF2B5EF4-FFF2-40B4-BE49-F238E27FC236}">
                    <a16:creationId xmlns:a16="http://schemas.microsoft.com/office/drawing/2014/main" id="{61840EAB-AD94-479E-91C9-71A9C239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Rectangle 77">
                <a:extLst>
                  <a:ext uri="{FF2B5EF4-FFF2-40B4-BE49-F238E27FC236}">
                    <a16:creationId xmlns:a16="http://schemas.microsoft.com/office/drawing/2014/main" id="{9A880619-0C70-4DCB-B451-EBB079BC1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78">
                <a:extLst>
                  <a:ext uri="{FF2B5EF4-FFF2-40B4-BE49-F238E27FC236}">
                    <a16:creationId xmlns:a16="http://schemas.microsoft.com/office/drawing/2014/main" id="{2C327731-F5C5-45DE-80B8-F06DD5B89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79">
                <a:extLst>
                  <a:ext uri="{FF2B5EF4-FFF2-40B4-BE49-F238E27FC236}">
                    <a16:creationId xmlns:a16="http://schemas.microsoft.com/office/drawing/2014/main" id="{2A327F29-83AD-4643-AD36-FCF69585E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80">
                <a:extLst>
                  <a:ext uri="{FF2B5EF4-FFF2-40B4-BE49-F238E27FC236}">
                    <a16:creationId xmlns:a16="http://schemas.microsoft.com/office/drawing/2014/main" id="{1EAC8054-5C62-496B-A101-130F41C99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81">
                <a:extLst>
                  <a:ext uri="{FF2B5EF4-FFF2-40B4-BE49-F238E27FC236}">
                    <a16:creationId xmlns:a16="http://schemas.microsoft.com/office/drawing/2014/main" id="{EA103226-2CB6-4AA4-A9E8-D49208A61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82">
                <a:extLst>
                  <a:ext uri="{FF2B5EF4-FFF2-40B4-BE49-F238E27FC236}">
                    <a16:creationId xmlns:a16="http://schemas.microsoft.com/office/drawing/2014/main" id="{83C42CD8-3936-405B-BF83-2883FAD2B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83">
                <a:extLst>
                  <a:ext uri="{FF2B5EF4-FFF2-40B4-BE49-F238E27FC236}">
                    <a16:creationId xmlns:a16="http://schemas.microsoft.com/office/drawing/2014/main" id="{B535F81B-4769-4C22-BBF7-E6E7A02EB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84">
                <a:extLst>
                  <a:ext uri="{FF2B5EF4-FFF2-40B4-BE49-F238E27FC236}">
                    <a16:creationId xmlns:a16="http://schemas.microsoft.com/office/drawing/2014/main" id="{6E2ADB31-1819-4A84-88AB-F36F52974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85">
                <a:extLst>
                  <a:ext uri="{FF2B5EF4-FFF2-40B4-BE49-F238E27FC236}">
                    <a16:creationId xmlns:a16="http://schemas.microsoft.com/office/drawing/2014/main" id="{7BB084F2-2084-42F3-88B8-B5DFF6ACD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86">
                <a:extLst>
                  <a:ext uri="{FF2B5EF4-FFF2-40B4-BE49-F238E27FC236}">
                    <a16:creationId xmlns:a16="http://schemas.microsoft.com/office/drawing/2014/main" id="{33AD2510-7E7B-4F55-A155-3730FE6BE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87">
                <a:extLst>
                  <a:ext uri="{FF2B5EF4-FFF2-40B4-BE49-F238E27FC236}">
                    <a16:creationId xmlns:a16="http://schemas.microsoft.com/office/drawing/2014/main" id="{38275CC9-0175-4E9F-B691-2D4DC3997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88">
                <a:extLst>
                  <a:ext uri="{FF2B5EF4-FFF2-40B4-BE49-F238E27FC236}">
                    <a16:creationId xmlns:a16="http://schemas.microsoft.com/office/drawing/2014/main" id="{1F3B4E87-4278-4F0C-86A0-1A8681C6A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89">
                <a:extLst>
                  <a:ext uri="{FF2B5EF4-FFF2-40B4-BE49-F238E27FC236}">
                    <a16:creationId xmlns:a16="http://schemas.microsoft.com/office/drawing/2014/main" id="{0DC85211-A937-4466-B497-03D21A980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1" name="Rectangle 47">
              <a:extLst>
                <a:ext uri="{FF2B5EF4-FFF2-40B4-BE49-F238E27FC236}">
                  <a16:creationId xmlns:a16="http://schemas.microsoft.com/office/drawing/2014/main" id="{2C45985E-9FF0-4C32-A88F-43B43263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013" y="3774773"/>
              <a:ext cx="1319938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Millions of devices feed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into Stream Analytics</a:t>
              </a:r>
              <a:endParaRPr kumimoji="0" lang="en-US" altLang="en-US" sz="1076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6294C3E-E9A7-4286-8289-C8F78748689B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5BA5235-AF0A-48FF-954A-87E61E9C9E40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245" name="Freeform 90">
                <a:extLst>
                  <a:ext uri="{FF2B5EF4-FFF2-40B4-BE49-F238E27FC236}">
                    <a16:creationId xmlns:a16="http://schemas.microsoft.com/office/drawing/2014/main" id="{1C1DFA4B-700B-432D-B899-A8AE51804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91">
                <a:extLst>
                  <a:ext uri="{FF2B5EF4-FFF2-40B4-BE49-F238E27FC236}">
                    <a16:creationId xmlns:a16="http://schemas.microsoft.com/office/drawing/2014/main" id="{7FDCCA77-5294-45D7-8F07-BD7AE0BA2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92">
                <a:extLst>
                  <a:ext uri="{FF2B5EF4-FFF2-40B4-BE49-F238E27FC236}">
                    <a16:creationId xmlns:a16="http://schemas.microsoft.com/office/drawing/2014/main" id="{F2179D58-9380-4AB4-B592-2CDC52FD1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93">
                <a:extLst>
                  <a:ext uri="{FF2B5EF4-FFF2-40B4-BE49-F238E27FC236}">
                    <a16:creationId xmlns:a16="http://schemas.microsoft.com/office/drawing/2014/main" id="{9013C168-CD9C-4A46-9283-74B6DA57B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94">
                <a:extLst>
                  <a:ext uri="{FF2B5EF4-FFF2-40B4-BE49-F238E27FC236}">
                    <a16:creationId xmlns:a16="http://schemas.microsoft.com/office/drawing/2014/main" id="{07D180CD-4A7F-442F-B44E-0135EB205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95">
                <a:extLst>
                  <a:ext uri="{FF2B5EF4-FFF2-40B4-BE49-F238E27FC236}">
                    <a16:creationId xmlns:a16="http://schemas.microsoft.com/office/drawing/2014/main" id="{8B4CC78B-A344-40BF-9407-7F45D61C2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96">
                <a:extLst>
                  <a:ext uri="{FF2B5EF4-FFF2-40B4-BE49-F238E27FC236}">
                    <a16:creationId xmlns:a16="http://schemas.microsoft.com/office/drawing/2014/main" id="{788166C1-47B2-424C-AD2C-89B43D78A7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97">
                <a:extLst>
                  <a:ext uri="{FF2B5EF4-FFF2-40B4-BE49-F238E27FC236}">
                    <a16:creationId xmlns:a16="http://schemas.microsoft.com/office/drawing/2014/main" id="{2F05DD5D-39B2-4873-8DFE-AC8560BA5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4ECF78B-A633-47D8-8018-C2306178FB9F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AA512DD-16FF-467E-B781-2F70408677FF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DDB70BF-714B-49B8-BAB3-EBC47FCDE5C3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D182D6D5-AD49-493E-8F6E-4D011621362B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40" name="Freeform 17">
                  <a:extLst>
                    <a:ext uri="{FF2B5EF4-FFF2-40B4-BE49-F238E27FC236}">
                      <a16:creationId xmlns:a16="http://schemas.microsoft.com/office/drawing/2014/main" id="{26AAC373-9353-4E30-A006-51D6593959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665CEFB0-7C3F-45B0-B278-05101D09EC21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42" name="Freeform 15">
                    <a:extLst>
                      <a:ext uri="{FF2B5EF4-FFF2-40B4-BE49-F238E27FC236}">
                        <a16:creationId xmlns:a16="http://schemas.microsoft.com/office/drawing/2014/main" id="{C9712B8D-65AB-4E3D-91C0-D81297D4DC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Freeform 16">
                    <a:extLst>
                      <a:ext uri="{FF2B5EF4-FFF2-40B4-BE49-F238E27FC236}">
                        <a16:creationId xmlns:a16="http://schemas.microsoft.com/office/drawing/2014/main" id="{16C5D679-C6D3-42CB-BDCE-B6B2F67A45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Freeform 19">
                    <a:extLst>
                      <a:ext uri="{FF2B5EF4-FFF2-40B4-BE49-F238E27FC236}">
                        <a16:creationId xmlns:a16="http://schemas.microsoft.com/office/drawing/2014/main" id="{29DCF43B-CBFF-4D01-8D56-D417B9063E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540B51D-FA8E-46F9-80D4-BB1C59915D15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107">
              <a:extLst>
                <a:ext uri="{FF2B5EF4-FFF2-40B4-BE49-F238E27FC236}">
                  <a16:creationId xmlns:a16="http://schemas.microsoft.com/office/drawing/2014/main" id="{149F382D-C877-4F86-9BF9-B9645FA9B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108">
              <a:extLst>
                <a:ext uri="{FF2B5EF4-FFF2-40B4-BE49-F238E27FC236}">
                  <a16:creationId xmlns:a16="http://schemas.microsoft.com/office/drawing/2014/main" id="{120A336F-E03B-4119-B07A-3C9519567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109">
              <a:extLst>
                <a:ext uri="{FF2B5EF4-FFF2-40B4-BE49-F238E27FC236}">
                  <a16:creationId xmlns:a16="http://schemas.microsoft.com/office/drawing/2014/main" id="{F6747940-BB3F-4DCD-A498-24A693835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110">
              <a:extLst>
                <a:ext uri="{FF2B5EF4-FFF2-40B4-BE49-F238E27FC236}">
                  <a16:creationId xmlns:a16="http://schemas.microsoft.com/office/drawing/2014/main" id="{62117E98-C1D0-47B8-903D-509FC6B29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111">
              <a:extLst>
                <a:ext uri="{FF2B5EF4-FFF2-40B4-BE49-F238E27FC236}">
                  <a16:creationId xmlns:a16="http://schemas.microsoft.com/office/drawing/2014/main" id="{B22570CA-ED76-42CA-AD5D-EB978B58C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112">
              <a:extLst>
                <a:ext uri="{FF2B5EF4-FFF2-40B4-BE49-F238E27FC236}">
                  <a16:creationId xmlns:a16="http://schemas.microsoft.com/office/drawing/2014/main" id="{E838F505-A181-4793-9E29-9916A474A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113">
              <a:extLst>
                <a:ext uri="{FF2B5EF4-FFF2-40B4-BE49-F238E27FC236}">
                  <a16:creationId xmlns:a16="http://schemas.microsoft.com/office/drawing/2014/main" id="{8733C8FE-262B-4301-9332-327D7ABA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Rectangle 114">
              <a:extLst>
                <a:ext uri="{FF2B5EF4-FFF2-40B4-BE49-F238E27FC236}">
                  <a16:creationId xmlns:a16="http://schemas.microsoft.com/office/drawing/2014/main" id="{1924797D-B227-4407-A603-EBE5BF808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115">
              <a:extLst>
                <a:ext uri="{FF2B5EF4-FFF2-40B4-BE49-F238E27FC236}">
                  <a16:creationId xmlns:a16="http://schemas.microsoft.com/office/drawing/2014/main" id="{FC23948C-9547-4E80-B6A4-3D55F7CF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116">
              <a:extLst>
                <a:ext uri="{FF2B5EF4-FFF2-40B4-BE49-F238E27FC236}">
                  <a16:creationId xmlns:a16="http://schemas.microsoft.com/office/drawing/2014/main" id="{9F86A5CD-7F32-42E4-8319-FA3079E3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7">
              <a:extLst>
                <a:ext uri="{FF2B5EF4-FFF2-40B4-BE49-F238E27FC236}">
                  <a16:creationId xmlns:a16="http://schemas.microsoft.com/office/drawing/2014/main" id="{2B7806E9-CF89-4359-9BB2-398A54D5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18">
              <a:extLst>
                <a:ext uri="{FF2B5EF4-FFF2-40B4-BE49-F238E27FC236}">
                  <a16:creationId xmlns:a16="http://schemas.microsoft.com/office/drawing/2014/main" id="{97A00A7F-D1DF-4F0A-AD2A-4F7398F8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119">
              <a:extLst>
                <a:ext uri="{FF2B5EF4-FFF2-40B4-BE49-F238E27FC236}">
                  <a16:creationId xmlns:a16="http://schemas.microsoft.com/office/drawing/2014/main" id="{A8F8B8CC-A329-45B8-98B7-0601D7E8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120">
              <a:extLst>
                <a:ext uri="{FF2B5EF4-FFF2-40B4-BE49-F238E27FC236}">
                  <a16:creationId xmlns:a16="http://schemas.microsoft.com/office/drawing/2014/main" id="{1AE88229-A720-434A-8E51-E7C5999F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121">
              <a:extLst>
                <a:ext uri="{FF2B5EF4-FFF2-40B4-BE49-F238E27FC236}">
                  <a16:creationId xmlns:a16="http://schemas.microsoft.com/office/drawing/2014/main" id="{37AA3FD0-4D98-4271-AAB3-F0EEF2F53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122">
              <a:extLst>
                <a:ext uri="{FF2B5EF4-FFF2-40B4-BE49-F238E27FC236}">
                  <a16:creationId xmlns:a16="http://schemas.microsoft.com/office/drawing/2014/main" id="{D0650B40-90F4-4B95-9B8D-789F5673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9795A5FB-3DBC-41FA-9C28-D332016DBEB9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4433497-0B8B-43AE-A741-488247EFF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2E8028A-223A-4574-9E7E-6E4E4E3CD4AD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3959D91-614B-4679-B990-7B9203009496}"/>
                </a:ext>
              </a:extLst>
            </p:cNvPr>
            <p:cNvGrpSpPr/>
            <p:nvPr/>
          </p:nvGrpSpPr>
          <p:grpSpPr>
            <a:xfrm>
              <a:off x="5171015" y="2808587"/>
              <a:ext cx="442397" cy="586047"/>
              <a:chOff x="9212263" y="2652713"/>
              <a:chExt cx="796925" cy="1055688"/>
            </a:xfrm>
          </p:grpSpPr>
          <p:sp>
            <p:nvSpPr>
              <p:cNvPr id="229" name="Freeform 98">
                <a:extLst>
                  <a:ext uri="{FF2B5EF4-FFF2-40B4-BE49-F238E27FC236}">
                    <a16:creationId xmlns:a16="http://schemas.microsoft.com/office/drawing/2014/main" id="{33DAEEE6-E660-4AF8-9225-41A1BD94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99">
                <a:extLst>
                  <a:ext uri="{FF2B5EF4-FFF2-40B4-BE49-F238E27FC236}">
                    <a16:creationId xmlns:a16="http://schemas.microsoft.com/office/drawing/2014/main" id="{9528CC61-DBCB-48D7-A312-7D149A6AD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100">
                <a:extLst>
                  <a:ext uri="{FF2B5EF4-FFF2-40B4-BE49-F238E27FC236}">
                    <a16:creationId xmlns:a16="http://schemas.microsoft.com/office/drawing/2014/main" id="{D8F451EE-442B-44B8-A85A-DD05BFCA7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101">
                <a:extLst>
                  <a:ext uri="{FF2B5EF4-FFF2-40B4-BE49-F238E27FC236}">
                    <a16:creationId xmlns:a16="http://schemas.microsoft.com/office/drawing/2014/main" id="{74EF5110-DC50-4925-9E33-340520D93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102">
                <a:extLst>
                  <a:ext uri="{FF2B5EF4-FFF2-40B4-BE49-F238E27FC236}">
                    <a16:creationId xmlns:a16="http://schemas.microsoft.com/office/drawing/2014/main" id="{07551F62-098F-41A1-A78A-DBA0D9C4A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103">
                <a:extLst>
                  <a:ext uri="{FF2B5EF4-FFF2-40B4-BE49-F238E27FC236}">
                    <a16:creationId xmlns:a16="http://schemas.microsoft.com/office/drawing/2014/main" id="{9C5531AA-78D1-405D-B8FA-9E504E5E5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104">
                <a:extLst>
                  <a:ext uri="{FF2B5EF4-FFF2-40B4-BE49-F238E27FC236}">
                    <a16:creationId xmlns:a16="http://schemas.microsoft.com/office/drawing/2014/main" id="{D35F12C9-6ED2-45C8-ADE8-939CF807B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105">
                <a:extLst>
                  <a:ext uri="{FF2B5EF4-FFF2-40B4-BE49-F238E27FC236}">
                    <a16:creationId xmlns:a16="http://schemas.microsoft.com/office/drawing/2014/main" id="{A639EBDB-DF02-4B5E-8AC2-CD83077F9C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106">
                <a:extLst>
                  <a:ext uri="{FF2B5EF4-FFF2-40B4-BE49-F238E27FC236}">
                    <a16:creationId xmlns:a16="http://schemas.microsoft.com/office/drawing/2014/main" id="{13B63631-8C00-4180-8134-D6BB19CBC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7" name="Rectangle 47">
              <a:extLst>
                <a:ext uri="{FF2B5EF4-FFF2-40B4-BE49-F238E27FC236}">
                  <a16:creationId xmlns:a16="http://schemas.microsoft.com/office/drawing/2014/main" id="{04F43F9F-979B-494F-A005-0055454A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445" y="3774773"/>
              <a:ext cx="70004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 data in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228" name="Rectangle 47">
              <a:extLst>
                <a:ext uri="{FF2B5EF4-FFF2-40B4-BE49-F238E27FC236}">
                  <a16:creationId xmlns:a16="http://schemas.microsoft.com/office/drawing/2014/main" id="{E21764C5-F426-4869-A0CD-1FA61EEE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234" y="3774773"/>
              <a:ext cx="835797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Transform to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3EAB1-6216-46AA-934E-6F42997D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/>
              <a:t>Serverless</a:t>
            </a:r>
            <a:r>
              <a:rPr lang="en-US" sz="4800"/>
              <a:t> scenarios: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8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194E-6 2.26963E-6 L -0.02387 2.26963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D9DE-B7ED-4B0E-BBF3-D3BEC0B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data streaming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436AA-7A92-4B57-B67C-8B63AB8B3F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991168-3160-4711-97AC-9F5526BEE204}"/>
              </a:ext>
            </a:extLst>
          </p:cNvPr>
          <p:cNvGrpSpPr/>
          <p:nvPr/>
        </p:nvGrpSpPr>
        <p:grpSpPr>
          <a:xfrm>
            <a:off x="457200" y="1828800"/>
            <a:ext cx="11238336" cy="4461938"/>
            <a:chOff x="454210" y="4238749"/>
            <a:chExt cx="5733470" cy="227635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3FB73B2-7A5D-42BF-BCF6-C8F8F9A192D9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Mobile app backends</a:t>
              </a:r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DFE666C-F908-44BE-855B-80F421DC78F7}"/>
                </a:ext>
              </a:extLst>
            </p:cNvPr>
            <p:cNvGrpSpPr/>
            <p:nvPr/>
          </p:nvGrpSpPr>
          <p:grpSpPr>
            <a:xfrm>
              <a:off x="1006307" y="4832078"/>
              <a:ext cx="685477" cy="1043469"/>
              <a:chOff x="2198688" y="2155826"/>
              <a:chExt cx="1212850" cy="1846263"/>
            </a:xfrm>
          </p:grpSpPr>
          <p:sp>
            <p:nvSpPr>
              <p:cNvPr id="281" name="Freeform 8">
                <a:extLst>
                  <a:ext uri="{FF2B5EF4-FFF2-40B4-BE49-F238E27FC236}">
                    <a16:creationId xmlns:a16="http://schemas.microsoft.com/office/drawing/2014/main" id="{AC1703D3-302D-44DF-A607-B052180C0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D2E4ABE9-5EA8-4AAE-BFE7-F056275C1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 10">
                <a:extLst>
                  <a:ext uri="{FF2B5EF4-FFF2-40B4-BE49-F238E27FC236}">
                    <a16:creationId xmlns:a16="http://schemas.microsoft.com/office/drawing/2014/main" id="{66BDD750-E1E3-4954-9277-B5C2996F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31">
                <a:extLst>
                  <a:ext uri="{FF2B5EF4-FFF2-40B4-BE49-F238E27FC236}">
                    <a16:creationId xmlns:a16="http://schemas.microsoft.com/office/drawing/2014/main" id="{E5E15406-DF20-41F0-BDCE-98717FA00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Rectangle 32">
                <a:extLst>
                  <a:ext uri="{FF2B5EF4-FFF2-40B4-BE49-F238E27FC236}">
                    <a16:creationId xmlns:a16="http://schemas.microsoft.com/office/drawing/2014/main" id="{84AE6E50-3A18-414A-8A45-3A4E836D5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Rectangle 33">
                <a:extLst>
                  <a:ext uri="{FF2B5EF4-FFF2-40B4-BE49-F238E27FC236}">
                    <a16:creationId xmlns:a16="http://schemas.microsoft.com/office/drawing/2014/main" id="{3BEE043B-1074-4E9E-9D85-0DE6D96DF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34">
                <a:extLst>
                  <a:ext uri="{FF2B5EF4-FFF2-40B4-BE49-F238E27FC236}">
                    <a16:creationId xmlns:a16="http://schemas.microsoft.com/office/drawing/2014/main" id="{028403B1-C199-4053-92AF-F96F057F0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Oval 35">
                <a:extLst>
                  <a:ext uri="{FF2B5EF4-FFF2-40B4-BE49-F238E27FC236}">
                    <a16:creationId xmlns:a16="http://schemas.microsoft.com/office/drawing/2014/main" id="{470013BF-8D8B-430B-B4DC-1AD717BE6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36">
                <a:extLst>
                  <a:ext uri="{FF2B5EF4-FFF2-40B4-BE49-F238E27FC236}">
                    <a16:creationId xmlns:a16="http://schemas.microsoft.com/office/drawing/2014/main" id="{2D4766CD-4740-4B40-BA2E-C029150C9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37">
                <a:extLst>
                  <a:ext uri="{FF2B5EF4-FFF2-40B4-BE49-F238E27FC236}">
                    <a16:creationId xmlns:a16="http://schemas.microsoft.com/office/drawing/2014/main" id="{78D6104D-ABAB-4820-8CF1-959768830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38">
                <a:extLst>
                  <a:ext uri="{FF2B5EF4-FFF2-40B4-BE49-F238E27FC236}">
                    <a16:creationId xmlns:a16="http://schemas.microsoft.com/office/drawing/2014/main" id="{E3220E8F-E203-4998-B7BD-4EDC9F755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39">
                <a:extLst>
                  <a:ext uri="{FF2B5EF4-FFF2-40B4-BE49-F238E27FC236}">
                    <a16:creationId xmlns:a16="http://schemas.microsoft.com/office/drawing/2014/main" id="{97AF5882-75DD-41C0-B960-2AF6E91FE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40">
                <a:extLst>
                  <a:ext uri="{FF2B5EF4-FFF2-40B4-BE49-F238E27FC236}">
                    <a16:creationId xmlns:a16="http://schemas.microsoft.com/office/drawing/2014/main" id="{FF513CB5-3AD8-454F-B1D4-9C75E09D2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41">
                <a:extLst>
                  <a:ext uri="{FF2B5EF4-FFF2-40B4-BE49-F238E27FC236}">
                    <a16:creationId xmlns:a16="http://schemas.microsoft.com/office/drawing/2014/main" id="{720B0AEA-FC99-4D8F-BEC6-175E48B8F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42">
                <a:extLst>
                  <a:ext uri="{FF2B5EF4-FFF2-40B4-BE49-F238E27FC236}">
                    <a16:creationId xmlns:a16="http://schemas.microsoft.com/office/drawing/2014/main" id="{EAB669D0-FB35-470C-8A89-65A3AE9F5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Rectangle 43">
                <a:extLst>
                  <a:ext uri="{FF2B5EF4-FFF2-40B4-BE49-F238E27FC236}">
                    <a16:creationId xmlns:a16="http://schemas.microsoft.com/office/drawing/2014/main" id="{926211C8-8594-42AA-A596-DA1833B85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Rectangle 44">
                <a:extLst>
                  <a:ext uri="{FF2B5EF4-FFF2-40B4-BE49-F238E27FC236}">
                    <a16:creationId xmlns:a16="http://schemas.microsoft.com/office/drawing/2014/main" id="{4C174ABA-02C7-4162-93BD-5CCFE3AAD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45">
                <a:extLst>
                  <a:ext uri="{FF2B5EF4-FFF2-40B4-BE49-F238E27FC236}">
                    <a16:creationId xmlns:a16="http://schemas.microsoft.com/office/drawing/2014/main" id="{5CA7B881-CE06-4CD4-8D6E-F999AF65D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Rectangle 46">
                <a:extLst>
                  <a:ext uri="{FF2B5EF4-FFF2-40B4-BE49-F238E27FC236}">
                    <a16:creationId xmlns:a16="http://schemas.microsoft.com/office/drawing/2014/main" id="{556338F3-EC9B-43FB-B879-751065B94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Rectangle 47">
                <a:extLst>
                  <a:ext uri="{FF2B5EF4-FFF2-40B4-BE49-F238E27FC236}">
                    <a16:creationId xmlns:a16="http://schemas.microsoft.com/office/drawing/2014/main" id="{DBDEF7EC-A0F9-470F-86B8-B9719E07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48">
                <a:extLst>
                  <a:ext uri="{FF2B5EF4-FFF2-40B4-BE49-F238E27FC236}">
                    <a16:creationId xmlns:a16="http://schemas.microsoft.com/office/drawing/2014/main" id="{B25518C8-9106-4D12-B9B5-582002515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49">
                <a:extLst>
                  <a:ext uri="{FF2B5EF4-FFF2-40B4-BE49-F238E27FC236}">
                    <a16:creationId xmlns:a16="http://schemas.microsoft.com/office/drawing/2014/main" id="{5F3848F0-88C9-4729-853A-BCA5B3B61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50">
                <a:extLst>
                  <a:ext uri="{FF2B5EF4-FFF2-40B4-BE49-F238E27FC236}">
                    <a16:creationId xmlns:a16="http://schemas.microsoft.com/office/drawing/2014/main" id="{2D1CAF3B-8C76-4528-A39C-FAB06B665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51">
                <a:extLst>
                  <a:ext uri="{FF2B5EF4-FFF2-40B4-BE49-F238E27FC236}">
                    <a16:creationId xmlns:a16="http://schemas.microsoft.com/office/drawing/2014/main" id="{31691CAD-2734-45A2-851B-785189B8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1" name="Rectangle 47">
              <a:extLst>
                <a:ext uri="{FF2B5EF4-FFF2-40B4-BE49-F238E27FC236}">
                  <a16:creationId xmlns:a16="http://schemas.microsoft.com/office/drawing/2014/main" id="{10965E7B-23B7-4BE3-8ECF-2444367C9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95" y="6005909"/>
              <a:ext cx="94047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Photo taken and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WebHook</a:t>
              </a: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6567210C-B659-4E82-BF64-BB54F96B5C08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31BD4BC-84BF-4DE9-9194-045787BAB378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B25CF5C-5271-457F-9C99-F2337CB99838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0CD80157-EFD7-4EA3-9B2B-57CABFBE7F7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76" name="Freeform 17">
                  <a:extLst>
                    <a:ext uri="{FF2B5EF4-FFF2-40B4-BE49-F238E27FC236}">
                      <a16:creationId xmlns:a16="http://schemas.microsoft.com/office/drawing/2014/main" id="{2E5F12B4-B1D0-4F47-A9FB-88CA95DDC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815DA4EC-3DCE-4AC9-9F85-6EDDCB37EB10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78" name="Freeform 15">
                    <a:extLst>
                      <a:ext uri="{FF2B5EF4-FFF2-40B4-BE49-F238E27FC236}">
                        <a16:creationId xmlns:a16="http://schemas.microsoft.com/office/drawing/2014/main" id="{C48ED338-11E6-41BE-A409-08DF8453D4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Freeform 16">
                    <a:extLst>
                      <a:ext uri="{FF2B5EF4-FFF2-40B4-BE49-F238E27FC236}">
                        <a16:creationId xmlns:a16="http://schemas.microsoft.com/office/drawing/2014/main" id="{54FF6E23-EF53-4DD1-ABF7-CF3A06282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Freeform 19">
                    <a:extLst>
                      <a:ext uri="{FF2B5EF4-FFF2-40B4-BE49-F238E27FC236}">
                        <a16:creationId xmlns:a16="http://schemas.microsoft.com/office/drawing/2014/main" id="{290BB25A-152E-4D76-9640-F70BBD08D1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DF8655CB-4E88-42CC-BC8D-8E03945A68A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CF32DC77-81F7-4067-BEF7-B601A77B8E90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3B09AF5-AD82-4C44-8ECE-B03ED23BDB93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62C4FE5-C02B-4A9E-9EFE-800D38C1BA0E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66C1250-568D-4675-93FE-98F031375C60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69" name="Freeform 17">
                  <a:extLst>
                    <a:ext uri="{FF2B5EF4-FFF2-40B4-BE49-F238E27FC236}">
                      <a16:creationId xmlns:a16="http://schemas.microsoft.com/office/drawing/2014/main" id="{D5C726DC-1D3A-48A8-9B28-BFF33C75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D161CBC0-AA24-4447-9459-AD829361EB5D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71" name="Freeform 15">
                    <a:extLst>
                      <a:ext uri="{FF2B5EF4-FFF2-40B4-BE49-F238E27FC236}">
                        <a16:creationId xmlns:a16="http://schemas.microsoft.com/office/drawing/2014/main" id="{B860BCAF-7AB4-4C31-9BBE-4766CDEB64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Freeform 16">
                    <a:extLst>
                      <a:ext uri="{FF2B5EF4-FFF2-40B4-BE49-F238E27FC236}">
                        <a16:creationId xmlns:a16="http://schemas.microsoft.com/office/drawing/2014/main" id="{A0FA8BA5-EF7A-42A9-A768-4B2B6B9409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Freeform 19">
                    <a:extLst>
                      <a:ext uri="{FF2B5EF4-FFF2-40B4-BE49-F238E27FC236}">
                        <a16:creationId xmlns:a16="http://schemas.microsoft.com/office/drawing/2014/main" id="{0C045628-59E9-4791-8987-878903E057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706FA9F-59A2-4E2C-99A8-3ED54B412CF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reeform 52">
              <a:extLst>
                <a:ext uri="{FF2B5EF4-FFF2-40B4-BE49-F238E27FC236}">
                  <a16:creationId xmlns:a16="http://schemas.microsoft.com/office/drawing/2014/main" id="{C011A84C-9735-4029-ABAB-2B0DB9B7F2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53">
              <a:extLst>
                <a:ext uri="{FF2B5EF4-FFF2-40B4-BE49-F238E27FC236}">
                  <a16:creationId xmlns:a16="http://schemas.microsoft.com/office/drawing/2014/main" id="{2DDEBE95-B1C4-4E74-8A63-84B75DD74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54">
              <a:extLst>
                <a:ext uri="{FF2B5EF4-FFF2-40B4-BE49-F238E27FC236}">
                  <a16:creationId xmlns:a16="http://schemas.microsoft.com/office/drawing/2014/main" id="{D99C8421-80EC-4A98-A2FF-B1E35CFFD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55">
              <a:extLst>
                <a:ext uri="{FF2B5EF4-FFF2-40B4-BE49-F238E27FC236}">
                  <a16:creationId xmlns:a16="http://schemas.microsoft.com/office/drawing/2014/main" id="{D121C257-6E17-448E-AA23-235DB0878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3097DB0-8516-4EC1-87CA-5F9290E671E7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258" name="Rectangle 56">
                <a:extLst>
                  <a:ext uri="{FF2B5EF4-FFF2-40B4-BE49-F238E27FC236}">
                    <a16:creationId xmlns:a16="http://schemas.microsoft.com/office/drawing/2014/main" id="{0BEB1BE3-9573-44AF-98B2-23CAC46C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57">
                <a:extLst>
                  <a:ext uri="{FF2B5EF4-FFF2-40B4-BE49-F238E27FC236}">
                    <a16:creationId xmlns:a16="http://schemas.microsoft.com/office/drawing/2014/main" id="{7D76EA73-D910-4A89-A14D-C2481C9CB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58">
                <a:extLst>
                  <a:ext uri="{FF2B5EF4-FFF2-40B4-BE49-F238E27FC236}">
                    <a16:creationId xmlns:a16="http://schemas.microsoft.com/office/drawing/2014/main" id="{16BF5977-1BA3-4C1A-8D4A-47710DDEA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Rectangle 59">
                <a:extLst>
                  <a:ext uri="{FF2B5EF4-FFF2-40B4-BE49-F238E27FC236}">
                    <a16:creationId xmlns:a16="http://schemas.microsoft.com/office/drawing/2014/main" id="{6843C3B1-B9F1-4266-87E6-1D07F2E62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60">
                <a:extLst>
                  <a:ext uri="{FF2B5EF4-FFF2-40B4-BE49-F238E27FC236}">
                    <a16:creationId xmlns:a16="http://schemas.microsoft.com/office/drawing/2014/main" id="{6C662EF4-DDF2-436D-9B45-A6ABE26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61">
                <a:extLst>
                  <a:ext uri="{FF2B5EF4-FFF2-40B4-BE49-F238E27FC236}">
                    <a16:creationId xmlns:a16="http://schemas.microsoft.com/office/drawing/2014/main" id="{0620CB34-C69E-41E2-B8AF-6E04D7EC3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 62">
                <a:extLst>
                  <a:ext uri="{FF2B5EF4-FFF2-40B4-BE49-F238E27FC236}">
                    <a16:creationId xmlns:a16="http://schemas.microsoft.com/office/drawing/2014/main" id="{BBFF9EE1-90DB-452F-ACAA-8BF90771C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63">
                <a:extLst>
                  <a:ext uri="{FF2B5EF4-FFF2-40B4-BE49-F238E27FC236}">
                    <a16:creationId xmlns:a16="http://schemas.microsoft.com/office/drawing/2014/main" id="{B36B4446-C28B-4754-9EB9-DD708AA6B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64">
                <a:extLst>
                  <a:ext uri="{FF2B5EF4-FFF2-40B4-BE49-F238E27FC236}">
                    <a16:creationId xmlns:a16="http://schemas.microsoft.com/office/drawing/2014/main" id="{62B7D7E5-3D19-4D29-B292-BFBEE6D33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7D74DA3-4FC5-4DC1-B9BD-BA92DE2F0663}"/>
                </a:ext>
              </a:extLst>
            </p:cNvPr>
            <p:cNvCxnSpPr>
              <a:stCxn id="249" idx="1"/>
              <a:endCxn id="222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F5C3457-DE9B-49C6-96E1-9108D6DA0257}"/>
                </a:ext>
              </a:extLst>
            </p:cNvPr>
            <p:cNvCxnSpPr>
              <a:cxnSpLocks/>
              <a:stCxn id="240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331B259-8CFD-4265-A1F3-E4808A360DF9}"/>
                </a:ext>
              </a:extLst>
            </p:cNvPr>
            <p:cNvCxnSpPr>
              <a:cxnSpLocks/>
              <a:stCxn id="231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0E1B337-008A-4A96-8F8F-2FDE453A3D57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249" name="Rectangle 56">
                <a:extLst>
                  <a:ext uri="{FF2B5EF4-FFF2-40B4-BE49-F238E27FC236}">
                    <a16:creationId xmlns:a16="http://schemas.microsoft.com/office/drawing/2014/main" id="{3BE0539B-CD47-4609-9297-C7CC317FD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Rectangle 57">
                <a:extLst>
                  <a:ext uri="{FF2B5EF4-FFF2-40B4-BE49-F238E27FC236}">
                    <a16:creationId xmlns:a16="http://schemas.microsoft.com/office/drawing/2014/main" id="{ADA1F457-8FB0-44F5-817B-171758F02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58">
                <a:extLst>
                  <a:ext uri="{FF2B5EF4-FFF2-40B4-BE49-F238E27FC236}">
                    <a16:creationId xmlns:a16="http://schemas.microsoft.com/office/drawing/2014/main" id="{323065E6-E13B-482A-B269-84302B218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Rectangle 59">
                <a:extLst>
                  <a:ext uri="{FF2B5EF4-FFF2-40B4-BE49-F238E27FC236}">
                    <a16:creationId xmlns:a16="http://schemas.microsoft.com/office/drawing/2014/main" id="{8167E4C2-AFF9-4E39-9EC4-6A63AE68F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Rectangle 60">
                <a:extLst>
                  <a:ext uri="{FF2B5EF4-FFF2-40B4-BE49-F238E27FC236}">
                    <a16:creationId xmlns:a16="http://schemas.microsoft.com/office/drawing/2014/main" id="{D5F91020-D53F-4997-ABB7-BD40784D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61">
                <a:extLst>
                  <a:ext uri="{FF2B5EF4-FFF2-40B4-BE49-F238E27FC236}">
                    <a16:creationId xmlns:a16="http://schemas.microsoft.com/office/drawing/2014/main" id="{4AB06C6C-81A0-4021-8DCD-9D4BF10CC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62">
                <a:extLst>
                  <a:ext uri="{FF2B5EF4-FFF2-40B4-BE49-F238E27FC236}">
                    <a16:creationId xmlns:a16="http://schemas.microsoft.com/office/drawing/2014/main" id="{72D40133-3ADA-45A0-87E6-A7A403915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63">
                <a:extLst>
                  <a:ext uri="{FF2B5EF4-FFF2-40B4-BE49-F238E27FC236}">
                    <a16:creationId xmlns:a16="http://schemas.microsoft.com/office/drawing/2014/main" id="{7128F7D2-67CB-49BD-A1B3-E59FEBA6E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64">
                <a:extLst>
                  <a:ext uri="{FF2B5EF4-FFF2-40B4-BE49-F238E27FC236}">
                    <a16:creationId xmlns:a16="http://schemas.microsoft.com/office/drawing/2014/main" id="{01DFFB8A-5CB0-4142-90EC-80EE0504C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C4DAFB60-D191-4631-AA5A-C28E457D9108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240" name="Rectangle 56">
                <a:extLst>
                  <a:ext uri="{FF2B5EF4-FFF2-40B4-BE49-F238E27FC236}">
                    <a16:creationId xmlns:a16="http://schemas.microsoft.com/office/drawing/2014/main" id="{8507D156-2A90-4337-A134-3AC5F7A00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 57">
                <a:extLst>
                  <a:ext uri="{FF2B5EF4-FFF2-40B4-BE49-F238E27FC236}">
                    <a16:creationId xmlns:a16="http://schemas.microsoft.com/office/drawing/2014/main" id="{827D7210-07FE-4B86-B51B-9B309403C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58">
                <a:extLst>
                  <a:ext uri="{FF2B5EF4-FFF2-40B4-BE49-F238E27FC236}">
                    <a16:creationId xmlns:a16="http://schemas.microsoft.com/office/drawing/2014/main" id="{D464CFBF-4919-4D32-A7EE-01680A9C2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59">
                <a:extLst>
                  <a:ext uri="{FF2B5EF4-FFF2-40B4-BE49-F238E27FC236}">
                    <a16:creationId xmlns:a16="http://schemas.microsoft.com/office/drawing/2014/main" id="{5CD26B16-74D4-464D-9C63-99D498751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60">
                <a:extLst>
                  <a:ext uri="{FF2B5EF4-FFF2-40B4-BE49-F238E27FC236}">
                    <a16:creationId xmlns:a16="http://schemas.microsoft.com/office/drawing/2014/main" id="{9AA99397-74C5-467C-8CF9-CF3A674EC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 61">
                <a:extLst>
                  <a:ext uri="{FF2B5EF4-FFF2-40B4-BE49-F238E27FC236}">
                    <a16:creationId xmlns:a16="http://schemas.microsoft.com/office/drawing/2014/main" id="{3496455D-A5A5-4E32-9247-D42F6116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62">
                <a:extLst>
                  <a:ext uri="{FF2B5EF4-FFF2-40B4-BE49-F238E27FC236}">
                    <a16:creationId xmlns:a16="http://schemas.microsoft.com/office/drawing/2014/main" id="{006DA048-52FA-41E6-8293-15752403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63">
                <a:extLst>
                  <a:ext uri="{FF2B5EF4-FFF2-40B4-BE49-F238E27FC236}">
                    <a16:creationId xmlns:a16="http://schemas.microsoft.com/office/drawing/2014/main" id="{372D4B1B-0B16-4371-9299-44BE53AD8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64">
                <a:extLst>
                  <a:ext uri="{FF2B5EF4-FFF2-40B4-BE49-F238E27FC236}">
                    <a16:creationId xmlns:a16="http://schemas.microsoft.com/office/drawing/2014/main" id="{C7E7C1FC-D14A-4537-9F9E-DFB36310B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CC9C5849-73D0-4858-A4D5-88106E87BD4B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231" name="Rectangle 56">
                <a:extLst>
                  <a:ext uri="{FF2B5EF4-FFF2-40B4-BE49-F238E27FC236}">
                    <a16:creationId xmlns:a16="http://schemas.microsoft.com/office/drawing/2014/main" id="{C7F68164-B3B8-41E0-AFB5-E70DEF6C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57">
                <a:extLst>
                  <a:ext uri="{FF2B5EF4-FFF2-40B4-BE49-F238E27FC236}">
                    <a16:creationId xmlns:a16="http://schemas.microsoft.com/office/drawing/2014/main" id="{C44FC248-D05C-4D6F-8BD3-59F69DBF6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58">
                <a:extLst>
                  <a:ext uri="{FF2B5EF4-FFF2-40B4-BE49-F238E27FC236}">
                    <a16:creationId xmlns:a16="http://schemas.microsoft.com/office/drawing/2014/main" id="{16C6BEB4-C193-4D07-B24F-8C169FE5D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59">
                <a:extLst>
                  <a:ext uri="{FF2B5EF4-FFF2-40B4-BE49-F238E27FC236}">
                    <a16:creationId xmlns:a16="http://schemas.microsoft.com/office/drawing/2014/main" id="{EAFBC254-7CCF-4CE6-8955-6722B4269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60">
                <a:extLst>
                  <a:ext uri="{FF2B5EF4-FFF2-40B4-BE49-F238E27FC236}">
                    <a16:creationId xmlns:a16="http://schemas.microsoft.com/office/drawing/2014/main" id="{842B0AF9-CA4D-4337-BC25-61DA1E053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61">
                <a:extLst>
                  <a:ext uri="{FF2B5EF4-FFF2-40B4-BE49-F238E27FC236}">
                    <a16:creationId xmlns:a16="http://schemas.microsoft.com/office/drawing/2014/main" id="{A46F5269-26AE-48DA-A084-91492BFE1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62">
                <a:extLst>
                  <a:ext uri="{FF2B5EF4-FFF2-40B4-BE49-F238E27FC236}">
                    <a16:creationId xmlns:a16="http://schemas.microsoft.com/office/drawing/2014/main" id="{D810CAD4-FDBC-4AEA-A2FF-C9D6325E7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63">
                <a:extLst>
                  <a:ext uri="{FF2B5EF4-FFF2-40B4-BE49-F238E27FC236}">
                    <a16:creationId xmlns:a16="http://schemas.microsoft.com/office/drawing/2014/main" id="{3E4733EB-CBAA-44AA-A910-8BFDA74FA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64">
                <a:extLst>
                  <a:ext uri="{FF2B5EF4-FFF2-40B4-BE49-F238E27FC236}">
                    <a16:creationId xmlns:a16="http://schemas.microsoft.com/office/drawing/2014/main" id="{6D9BA86E-2EBF-417C-B007-3463DCDA6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36FA96C-F6C4-4027-BC64-2AC9A2EFE5C9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222" name="Rectangle 56">
                <a:extLst>
                  <a:ext uri="{FF2B5EF4-FFF2-40B4-BE49-F238E27FC236}">
                    <a16:creationId xmlns:a16="http://schemas.microsoft.com/office/drawing/2014/main" id="{38404F3E-A409-478C-A012-B6A47964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57">
                <a:extLst>
                  <a:ext uri="{FF2B5EF4-FFF2-40B4-BE49-F238E27FC236}">
                    <a16:creationId xmlns:a16="http://schemas.microsoft.com/office/drawing/2014/main" id="{5EF45BEB-E074-49AC-A325-92553269E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58">
                <a:extLst>
                  <a:ext uri="{FF2B5EF4-FFF2-40B4-BE49-F238E27FC236}">
                    <a16:creationId xmlns:a16="http://schemas.microsoft.com/office/drawing/2014/main" id="{852F6B44-5939-4213-9AF4-50ADD106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59">
                <a:extLst>
                  <a:ext uri="{FF2B5EF4-FFF2-40B4-BE49-F238E27FC236}">
                    <a16:creationId xmlns:a16="http://schemas.microsoft.com/office/drawing/2014/main" id="{DD8E9502-B7F3-4573-BE4F-29FDFDB0A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60">
                <a:extLst>
                  <a:ext uri="{FF2B5EF4-FFF2-40B4-BE49-F238E27FC236}">
                    <a16:creationId xmlns:a16="http://schemas.microsoft.com/office/drawing/2014/main" id="{B9A4B92D-888A-44BE-9B97-BC99609E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61">
                <a:extLst>
                  <a:ext uri="{FF2B5EF4-FFF2-40B4-BE49-F238E27FC236}">
                    <a16:creationId xmlns:a16="http://schemas.microsoft.com/office/drawing/2014/main" id="{252FD42B-579D-4127-B5A7-5A1BF0D26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62">
                <a:extLst>
                  <a:ext uri="{FF2B5EF4-FFF2-40B4-BE49-F238E27FC236}">
                    <a16:creationId xmlns:a16="http://schemas.microsoft.com/office/drawing/2014/main" id="{613DC548-8E6B-434D-8FCB-A1996953D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63">
                <a:extLst>
                  <a:ext uri="{FF2B5EF4-FFF2-40B4-BE49-F238E27FC236}">
                    <a16:creationId xmlns:a16="http://schemas.microsoft.com/office/drawing/2014/main" id="{0D9F609D-20DF-43C7-86E3-47C93DA6B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64">
                <a:extLst>
                  <a:ext uri="{FF2B5EF4-FFF2-40B4-BE49-F238E27FC236}">
                    <a16:creationId xmlns:a16="http://schemas.microsoft.com/office/drawing/2014/main" id="{D9F6FFB4-7D73-41F4-8AE6-DF6EFDA65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0" name="Rectangle 47">
              <a:extLst>
                <a:ext uri="{FF2B5EF4-FFF2-40B4-BE49-F238E27FC236}">
                  <a16:creationId xmlns:a16="http://schemas.microsoft.com/office/drawing/2014/main" id="{DB0A93C7-84B4-4C19-A261-F5CB8F2F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284" y="6005909"/>
              <a:ext cx="69840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Stores in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221" name="Rectangle 47">
              <a:extLst>
                <a:ext uri="{FF2B5EF4-FFF2-40B4-BE49-F238E27FC236}">
                  <a16:creationId xmlns:a16="http://schemas.microsoft.com/office/drawing/2014/main" id="{B83B3C68-816E-49EB-915D-12C881826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262" y="6005909"/>
              <a:ext cx="88323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Produces scaled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0EAFF8-0D2F-473B-931F-7293C430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/>
              <a:t>Serverless</a:t>
            </a:r>
            <a:r>
              <a:rPr lang="en-US" sz="4800"/>
              <a:t> scenarios: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1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288E-6 -4.46664E-6 L -0.02387 -4.46664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D9DE-B7ED-4B0E-BBF3-D3BEC0B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 Backend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82DD0-F7D7-42CB-9711-B4C8E3B12C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38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2EFBDC3-BE92-4F7E-93C6-85E2A91B9B1B}"/>
              </a:ext>
            </a:extLst>
          </p:cNvPr>
          <p:cNvGrpSpPr/>
          <p:nvPr/>
        </p:nvGrpSpPr>
        <p:grpSpPr>
          <a:xfrm>
            <a:off x="457200" y="1828800"/>
            <a:ext cx="11238336" cy="4461938"/>
            <a:chOff x="6240725" y="4238749"/>
            <a:chExt cx="5733470" cy="2276351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5BEFB476-67D3-426C-9B26-4D0B03230EE0}"/>
                </a:ext>
              </a:extLst>
            </p:cNvPr>
            <p:cNvSpPr/>
            <p:nvPr/>
          </p:nvSpPr>
          <p:spPr bwMode="auto">
            <a:xfrm>
              <a:off x="6240725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bot messaging</a:t>
              </a:r>
            </a:p>
          </p:txBody>
        </p:sp>
        <p:sp>
          <p:nvSpPr>
            <p:cNvPr id="257" name="AutoShape 3">
              <a:extLst>
                <a:ext uri="{FF2B5EF4-FFF2-40B4-BE49-F238E27FC236}">
                  <a16:creationId xmlns:a16="http://schemas.microsoft.com/office/drawing/2014/main" id="{DA75493E-4B7C-4B37-9997-2A4404CE659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01306" y="4797630"/>
              <a:ext cx="2898911" cy="151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8FA65547-49A3-4230-9CA3-EAC2FAD29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56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509F7CF-93CF-448E-9FCF-C39527DD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257" y="4785992"/>
              <a:ext cx="186459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...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EAA24534-92DE-4E46-8668-87A276EE8CC2}"/>
                </a:ext>
              </a:extLst>
            </p:cNvPr>
            <p:cNvGrpSpPr/>
            <p:nvPr/>
          </p:nvGrpSpPr>
          <p:grpSpPr>
            <a:xfrm>
              <a:off x="8334186" y="5559256"/>
              <a:ext cx="575891" cy="307890"/>
              <a:chOff x="8255695" y="5678890"/>
              <a:chExt cx="325863" cy="174217"/>
            </a:xfrm>
          </p:grpSpPr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6627E4FB-FE42-4F81-B766-D0598B59D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695" y="5714157"/>
                <a:ext cx="80408" cy="122022"/>
              </a:xfrm>
              <a:custGeom>
                <a:avLst/>
                <a:gdLst>
                  <a:gd name="T0" fmla="*/ 114 w 114"/>
                  <a:gd name="T1" fmla="*/ 173 h 173"/>
                  <a:gd name="T2" fmla="*/ 0 w 114"/>
                  <a:gd name="T3" fmla="*/ 102 h 173"/>
                  <a:gd name="T4" fmla="*/ 0 w 114"/>
                  <a:gd name="T5" fmla="*/ 74 h 173"/>
                  <a:gd name="T6" fmla="*/ 114 w 114"/>
                  <a:gd name="T7" fmla="*/ 0 h 173"/>
                  <a:gd name="T8" fmla="*/ 114 w 114"/>
                  <a:gd name="T9" fmla="*/ 40 h 173"/>
                  <a:gd name="T10" fmla="*/ 34 w 114"/>
                  <a:gd name="T11" fmla="*/ 88 h 173"/>
                  <a:gd name="T12" fmla="*/ 34 w 114"/>
                  <a:gd name="T13" fmla="*/ 88 h 173"/>
                  <a:gd name="T14" fmla="*/ 114 w 114"/>
                  <a:gd name="T15" fmla="*/ 133 h 173"/>
                  <a:gd name="T16" fmla="*/ 114 w 114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73"/>
                    </a:moveTo>
                    <a:lnTo>
                      <a:pt x="0" y="102"/>
                    </a:lnTo>
                    <a:lnTo>
                      <a:pt x="0" y="74"/>
                    </a:lnTo>
                    <a:lnTo>
                      <a:pt x="114" y="0"/>
                    </a:lnTo>
                    <a:lnTo>
                      <a:pt x="114" y="4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114" y="133"/>
                    </a:lnTo>
                    <a:lnTo>
                      <a:pt x="114" y="1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0932E500-7C44-455D-BA14-18B7B75986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780" y="5678890"/>
                <a:ext cx="93809" cy="174217"/>
              </a:xfrm>
              <a:custGeom>
                <a:avLst/>
                <a:gdLst>
                  <a:gd name="T0" fmla="*/ 14 w 56"/>
                  <a:gd name="T1" fmla="*/ 73 h 104"/>
                  <a:gd name="T2" fmla="*/ 13 w 56"/>
                  <a:gd name="T3" fmla="*/ 69 h 104"/>
                  <a:gd name="T4" fmla="*/ 13 w 56"/>
                  <a:gd name="T5" fmla="*/ 65 h 104"/>
                  <a:gd name="T6" fmla="*/ 14 w 56"/>
                  <a:gd name="T7" fmla="*/ 59 h 104"/>
                  <a:gd name="T8" fmla="*/ 16 w 56"/>
                  <a:gd name="T9" fmla="*/ 54 h 104"/>
                  <a:gd name="T10" fmla="*/ 19 w 56"/>
                  <a:gd name="T11" fmla="*/ 49 h 104"/>
                  <a:gd name="T12" fmla="*/ 23 w 56"/>
                  <a:gd name="T13" fmla="*/ 45 h 104"/>
                  <a:gd name="T14" fmla="*/ 28 w 56"/>
                  <a:gd name="T15" fmla="*/ 41 h 104"/>
                  <a:gd name="T16" fmla="*/ 31 w 56"/>
                  <a:gd name="T17" fmla="*/ 37 h 104"/>
                  <a:gd name="T18" fmla="*/ 33 w 56"/>
                  <a:gd name="T19" fmla="*/ 33 h 104"/>
                  <a:gd name="T20" fmla="*/ 34 w 56"/>
                  <a:gd name="T21" fmla="*/ 28 h 104"/>
                  <a:gd name="T22" fmla="*/ 33 w 56"/>
                  <a:gd name="T23" fmla="*/ 24 h 104"/>
                  <a:gd name="T24" fmla="*/ 31 w 56"/>
                  <a:gd name="T25" fmla="*/ 21 h 104"/>
                  <a:gd name="T26" fmla="*/ 28 w 56"/>
                  <a:gd name="T27" fmla="*/ 19 h 104"/>
                  <a:gd name="T28" fmla="*/ 23 w 56"/>
                  <a:gd name="T29" fmla="*/ 18 h 104"/>
                  <a:gd name="T30" fmla="*/ 12 w 56"/>
                  <a:gd name="T31" fmla="*/ 21 h 104"/>
                  <a:gd name="T32" fmla="*/ 0 w 56"/>
                  <a:gd name="T33" fmla="*/ 28 h 104"/>
                  <a:gd name="T34" fmla="*/ 0 w 56"/>
                  <a:gd name="T35" fmla="*/ 6 h 104"/>
                  <a:gd name="T36" fmla="*/ 12 w 56"/>
                  <a:gd name="T37" fmla="*/ 2 h 104"/>
                  <a:gd name="T38" fmla="*/ 25 w 56"/>
                  <a:gd name="T39" fmla="*/ 0 h 104"/>
                  <a:gd name="T40" fmla="*/ 38 w 56"/>
                  <a:gd name="T41" fmla="*/ 1 h 104"/>
                  <a:gd name="T42" fmla="*/ 47 w 56"/>
                  <a:gd name="T43" fmla="*/ 6 h 104"/>
                  <a:gd name="T44" fmla="*/ 54 w 56"/>
                  <a:gd name="T45" fmla="*/ 14 h 104"/>
                  <a:gd name="T46" fmla="*/ 56 w 56"/>
                  <a:gd name="T47" fmla="*/ 25 h 104"/>
                  <a:gd name="T48" fmla="*/ 55 w 56"/>
                  <a:gd name="T49" fmla="*/ 33 h 104"/>
                  <a:gd name="T50" fmla="*/ 52 w 56"/>
                  <a:gd name="T51" fmla="*/ 40 h 104"/>
                  <a:gd name="T52" fmla="*/ 48 w 56"/>
                  <a:gd name="T53" fmla="*/ 46 h 104"/>
                  <a:gd name="T54" fmla="*/ 41 w 56"/>
                  <a:gd name="T55" fmla="*/ 52 h 104"/>
                  <a:gd name="T56" fmla="*/ 37 w 56"/>
                  <a:gd name="T57" fmla="*/ 55 h 104"/>
                  <a:gd name="T58" fmla="*/ 34 w 56"/>
                  <a:gd name="T59" fmla="*/ 59 h 104"/>
                  <a:gd name="T60" fmla="*/ 32 w 56"/>
                  <a:gd name="T61" fmla="*/ 62 h 104"/>
                  <a:gd name="T62" fmla="*/ 31 w 56"/>
                  <a:gd name="T63" fmla="*/ 67 h 104"/>
                  <a:gd name="T64" fmla="*/ 32 w 56"/>
                  <a:gd name="T65" fmla="*/ 70 h 104"/>
                  <a:gd name="T66" fmla="*/ 33 w 56"/>
                  <a:gd name="T67" fmla="*/ 73 h 104"/>
                  <a:gd name="T68" fmla="*/ 14 w 56"/>
                  <a:gd name="T69" fmla="*/ 73 h 104"/>
                  <a:gd name="T70" fmla="*/ 25 w 56"/>
                  <a:gd name="T71" fmla="*/ 104 h 104"/>
                  <a:gd name="T72" fmla="*/ 15 w 56"/>
                  <a:gd name="T73" fmla="*/ 101 h 104"/>
                  <a:gd name="T74" fmla="*/ 12 w 56"/>
                  <a:gd name="T75" fmla="*/ 92 h 104"/>
                  <a:gd name="T76" fmla="*/ 15 w 56"/>
                  <a:gd name="T77" fmla="*/ 84 h 104"/>
                  <a:gd name="T78" fmla="*/ 25 w 56"/>
                  <a:gd name="T79" fmla="*/ 81 h 104"/>
                  <a:gd name="T80" fmla="*/ 34 w 56"/>
                  <a:gd name="T81" fmla="*/ 84 h 104"/>
                  <a:gd name="T82" fmla="*/ 38 w 56"/>
                  <a:gd name="T83" fmla="*/ 92 h 104"/>
                  <a:gd name="T84" fmla="*/ 34 w 56"/>
                  <a:gd name="T85" fmla="*/ 101 h 104"/>
                  <a:gd name="T86" fmla="*/ 25 w 56"/>
                  <a:gd name="T8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104">
                    <a:moveTo>
                      <a:pt x="14" y="73"/>
                    </a:moveTo>
                    <a:cubicBezTo>
                      <a:pt x="14" y="72"/>
                      <a:pt x="14" y="71"/>
                      <a:pt x="13" y="69"/>
                    </a:cubicBezTo>
                    <a:cubicBezTo>
                      <a:pt x="13" y="68"/>
                      <a:pt x="13" y="66"/>
                      <a:pt x="13" y="65"/>
                    </a:cubicBezTo>
                    <a:cubicBezTo>
                      <a:pt x="13" y="63"/>
                      <a:pt x="13" y="61"/>
                      <a:pt x="14" y="59"/>
                    </a:cubicBezTo>
                    <a:cubicBezTo>
                      <a:pt x="14" y="57"/>
                      <a:pt x="15" y="55"/>
                      <a:pt x="16" y="54"/>
                    </a:cubicBezTo>
                    <a:cubicBezTo>
                      <a:pt x="16" y="52"/>
                      <a:pt x="17" y="51"/>
                      <a:pt x="19" y="49"/>
                    </a:cubicBezTo>
                    <a:cubicBezTo>
                      <a:pt x="20" y="48"/>
                      <a:pt x="21" y="47"/>
                      <a:pt x="23" y="45"/>
                    </a:cubicBezTo>
                    <a:cubicBezTo>
                      <a:pt x="25" y="44"/>
                      <a:pt x="26" y="42"/>
                      <a:pt x="28" y="41"/>
                    </a:cubicBezTo>
                    <a:cubicBezTo>
                      <a:pt x="29" y="40"/>
                      <a:pt x="30" y="38"/>
                      <a:pt x="31" y="37"/>
                    </a:cubicBezTo>
                    <a:cubicBezTo>
                      <a:pt x="32" y="36"/>
                      <a:pt x="33" y="34"/>
                      <a:pt x="33" y="33"/>
                    </a:cubicBezTo>
                    <a:cubicBezTo>
                      <a:pt x="34" y="32"/>
                      <a:pt x="34" y="30"/>
                      <a:pt x="34" y="28"/>
                    </a:cubicBezTo>
                    <a:cubicBezTo>
                      <a:pt x="34" y="27"/>
                      <a:pt x="34" y="26"/>
                      <a:pt x="33" y="24"/>
                    </a:cubicBezTo>
                    <a:cubicBezTo>
                      <a:pt x="33" y="23"/>
                      <a:pt x="32" y="22"/>
                      <a:pt x="31" y="21"/>
                    </a:cubicBezTo>
                    <a:cubicBezTo>
                      <a:pt x="30" y="20"/>
                      <a:pt x="29" y="20"/>
                      <a:pt x="28" y="19"/>
                    </a:cubicBezTo>
                    <a:cubicBezTo>
                      <a:pt x="26" y="19"/>
                      <a:pt x="25" y="18"/>
                      <a:pt x="23" y="18"/>
                    </a:cubicBezTo>
                    <a:cubicBezTo>
                      <a:pt x="19" y="18"/>
                      <a:pt x="15" y="19"/>
                      <a:pt x="12" y="21"/>
                    </a:cubicBezTo>
                    <a:cubicBezTo>
                      <a:pt x="8" y="22"/>
                      <a:pt x="4" y="24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4"/>
                      <a:pt x="8" y="3"/>
                      <a:pt x="12" y="2"/>
                    </a:cubicBezTo>
                    <a:cubicBezTo>
                      <a:pt x="16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8" y="1"/>
                    </a:cubicBezTo>
                    <a:cubicBezTo>
                      <a:pt x="41" y="2"/>
                      <a:pt x="45" y="4"/>
                      <a:pt x="47" y="6"/>
                    </a:cubicBezTo>
                    <a:cubicBezTo>
                      <a:pt x="50" y="8"/>
                      <a:pt x="52" y="11"/>
                      <a:pt x="54" y="14"/>
                    </a:cubicBezTo>
                    <a:cubicBezTo>
                      <a:pt x="55" y="17"/>
                      <a:pt x="56" y="21"/>
                      <a:pt x="56" y="25"/>
                    </a:cubicBezTo>
                    <a:cubicBezTo>
                      <a:pt x="56" y="28"/>
                      <a:pt x="56" y="31"/>
                      <a:pt x="55" y="33"/>
                    </a:cubicBezTo>
                    <a:cubicBezTo>
                      <a:pt x="55" y="35"/>
                      <a:pt x="54" y="38"/>
                      <a:pt x="52" y="40"/>
                    </a:cubicBezTo>
                    <a:cubicBezTo>
                      <a:pt x="51" y="42"/>
                      <a:pt x="50" y="44"/>
                      <a:pt x="48" y="46"/>
                    </a:cubicBezTo>
                    <a:cubicBezTo>
                      <a:pt x="46" y="48"/>
                      <a:pt x="44" y="50"/>
                      <a:pt x="41" y="52"/>
                    </a:cubicBezTo>
                    <a:cubicBezTo>
                      <a:pt x="40" y="53"/>
                      <a:pt x="38" y="54"/>
                      <a:pt x="37" y="55"/>
                    </a:cubicBezTo>
                    <a:cubicBezTo>
                      <a:pt x="36" y="57"/>
                      <a:pt x="35" y="58"/>
                      <a:pt x="34" y="59"/>
                    </a:cubicBezTo>
                    <a:cubicBezTo>
                      <a:pt x="33" y="60"/>
                      <a:pt x="32" y="61"/>
                      <a:pt x="32" y="62"/>
                    </a:cubicBezTo>
                    <a:cubicBezTo>
                      <a:pt x="32" y="64"/>
                      <a:pt x="31" y="65"/>
                      <a:pt x="31" y="67"/>
                    </a:cubicBezTo>
                    <a:cubicBezTo>
                      <a:pt x="31" y="68"/>
                      <a:pt x="31" y="69"/>
                      <a:pt x="32" y="70"/>
                    </a:cubicBezTo>
                    <a:cubicBezTo>
                      <a:pt x="32" y="71"/>
                      <a:pt x="32" y="72"/>
                      <a:pt x="33" y="73"/>
                    </a:cubicBezTo>
                    <a:lnTo>
                      <a:pt x="14" y="73"/>
                    </a:lnTo>
                    <a:close/>
                    <a:moveTo>
                      <a:pt x="25" y="104"/>
                    </a:moveTo>
                    <a:cubicBezTo>
                      <a:pt x="21" y="104"/>
                      <a:pt x="18" y="103"/>
                      <a:pt x="15" y="101"/>
                    </a:cubicBezTo>
                    <a:cubicBezTo>
                      <a:pt x="13" y="98"/>
                      <a:pt x="12" y="96"/>
                      <a:pt x="12" y="92"/>
                    </a:cubicBezTo>
                    <a:cubicBezTo>
                      <a:pt x="12" y="89"/>
                      <a:pt x="13" y="86"/>
                      <a:pt x="15" y="84"/>
                    </a:cubicBezTo>
                    <a:cubicBezTo>
                      <a:pt x="18" y="82"/>
                      <a:pt x="21" y="81"/>
                      <a:pt x="25" y="81"/>
                    </a:cubicBezTo>
                    <a:cubicBezTo>
                      <a:pt x="28" y="81"/>
                      <a:pt x="32" y="82"/>
                      <a:pt x="34" y="84"/>
                    </a:cubicBezTo>
                    <a:cubicBezTo>
                      <a:pt x="36" y="86"/>
                      <a:pt x="38" y="89"/>
                      <a:pt x="38" y="92"/>
                    </a:cubicBezTo>
                    <a:cubicBezTo>
                      <a:pt x="38" y="96"/>
                      <a:pt x="36" y="99"/>
                      <a:pt x="34" y="101"/>
                    </a:cubicBezTo>
                    <a:cubicBezTo>
                      <a:pt x="32" y="103"/>
                      <a:pt x="29" y="104"/>
                      <a:pt x="25" y="10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E6E6E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2">
                <a:extLst>
                  <a:ext uri="{FF2B5EF4-FFF2-40B4-BE49-F238E27FC236}">
                    <a16:creationId xmlns:a16="http://schemas.microsoft.com/office/drawing/2014/main" id="{6C1C4455-960E-46C8-92AE-5728A9A70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150" y="5712746"/>
                <a:ext cx="80408" cy="122022"/>
              </a:xfrm>
              <a:custGeom>
                <a:avLst/>
                <a:gdLst>
                  <a:gd name="T0" fmla="*/ 114 w 114"/>
                  <a:gd name="T1" fmla="*/ 102 h 173"/>
                  <a:gd name="T2" fmla="*/ 0 w 114"/>
                  <a:gd name="T3" fmla="*/ 173 h 173"/>
                  <a:gd name="T4" fmla="*/ 0 w 114"/>
                  <a:gd name="T5" fmla="*/ 132 h 173"/>
                  <a:gd name="T6" fmla="*/ 83 w 114"/>
                  <a:gd name="T7" fmla="*/ 87 h 173"/>
                  <a:gd name="T8" fmla="*/ 83 w 114"/>
                  <a:gd name="T9" fmla="*/ 87 h 173"/>
                  <a:gd name="T10" fmla="*/ 0 w 114"/>
                  <a:gd name="T11" fmla="*/ 40 h 173"/>
                  <a:gd name="T12" fmla="*/ 0 w 114"/>
                  <a:gd name="T13" fmla="*/ 0 h 173"/>
                  <a:gd name="T14" fmla="*/ 114 w 114"/>
                  <a:gd name="T15" fmla="*/ 76 h 173"/>
                  <a:gd name="T16" fmla="*/ 114 w 114"/>
                  <a:gd name="T17" fmla="*/ 10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02"/>
                    </a:moveTo>
                    <a:lnTo>
                      <a:pt x="0" y="173"/>
                    </a:lnTo>
                    <a:lnTo>
                      <a:pt x="0" y="132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14" y="76"/>
                    </a:lnTo>
                    <a:lnTo>
                      <a:pt x="114" y="1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Rectangle 47">
              <a:extLst>
                <a:ext uri="{FF2B5EF4-FFF2-40B4-BE49-F238E27FC236}">
                  <a16:creationId xmlns:a16="http://schemas.microsoft.com/office/drawing/2014/main" id="{1E8B8D93-A912-43EF-B082-A85D71CA5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0216" y="6024906"/>
              <a:ext cx="791635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Chatbot sends</a:t>
              </a:r>
            </a:p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response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8926A69-7C65-493B-9B94-EC3A7DFEF33B}"/>
                </a:ext>
              </a:extLst>
            </p:cNvPr>
            <p:cNvGrpSpPr/>
            <p:nvPr/>
          </p:nvGrpSpPr>
          <p:grpSpPr>
            <a:xfrm>
              <a:off x="10949168" y="5466284"/>
              <a:ext cx="493731" cy="452823"/>
              <a:chOff x="10483366" y="5527244"/>
              <a:chExt cx="493731" cy="452823"/>
            </a:xfrm>
          </p:grpSpPr>
          <p:sp>
            <p:nvSpPr>
              <p:cNvPr id="297" name="Rectangle 52">
                <a:extLst>
                  <a:ext uri="{FF2B5EF4-FFF2-40B4-BE49-F238E27FC236}">
                    <a16:creationId xmlns:a16="http://schemas.microsoft.com/office/drawing/2014/main" id="{31B2E838-F23A-4E16-A4AF-CD473B080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53">
                <a:extLst>
                  <a:ext uri="{FF2B5EF4-FFF2-40B4-BE49-F238E27FC236}">
                    <a16:creationId xmlns:a16="http://schemas.microsoft.com/office/drawing/2014/main" id="{DC55D273-288E-4A5A-993D-2FBA93DAC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Rectangle 54">
                <a:extLst>
                  <a:ext uri="{FF2B5EF4-FFF2-40B4-BE49-F238E27FC236}">
                    <a16:creationId xmlns:a16="http://schemas.microsoft.com/office/drawing/2014/main" id="{7C3EF28B-F844-4FC5-8344-5A424BD9F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55">
                <a:extLst>
                  <a:ext uri="{FF2B5EF4-FFF2-40B4-BE49-F238E27FC236}">
                    <a16:creationId xmlns:a16="http://schemas.microsoft.com/office/drawing/2014/main" id="{B8CBA6EA-8141-49B4-B6FB-7A7232F29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56">
                <a:extLst>
                  <a:ext uri="{FF2B5EF4-FFF2-40B4-BE49-F238E27FC236}">
                    <a16:creationId xmlns:a16="http://schemas.microsoft.com/office/drawing/2014/main" id="{D912DAEB-E7E3-4DE0-B04C-D0A37DBAA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57">
                <a:extLst>
                  <a:ext uri="{FF2B5EF4-FFF2-40B4-BE49-F238E27FC236}">
                    <a16:creationId xmlns:a16="http://schemas.microsoft.com/office/drawing/2014/main" id="{506221A6-301C-4136-9269-3644E0169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58">
                <a:extLst>
                  <a:ext uri="{FF2B5EF4-FFF2-40B4-BE49-F238E27FC236}">
                    <a16:creationId xmlns:a16="http://schemas.microsoft.com/office/drawing/2014/main" id="{880BEEA8-8BE9-46DA-BA49-F1AC33BD6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59">
                <a:extLst>
                  <a:ext uri="{FF2B5EF4-FFF2-40B4-BE49-F238E27FC236}">
                    <a16:creationId xmlns:a16="http://schemas.microsoft.com/office/drawing/2014/main" id="{4800D45D-CB8E-4CE2-980D-34237EF1B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60">
                <a:extLst>
                  <a:ext uri="{FF2B5EF4-FFF2-40B4-BE49-F238E27FC236}">
                    <a16:creationId xmlns:a16="http://schemas.microsoft.com/office/drawing/2014/main" id="{51CF5B99-E4CD-441F-8196-906449247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61">
                <a:extLst>
                  <a:ext uri="{FF2B5EF4-FFF2-40B4-BE49-F238E27FC236}">
                    <a16:creationId xmlns:a16="http://schemas.microsoft.com/office/drawing/2014/main" id="{30772C73-843B-4AD3-BD99-00BAAA338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 62">
                <a:extLst>
                  <a:ext uri="{FF2B5EF4-FFF2-40B4-BE49-F238E27FC236}">
                    <a16:creationId xmlns:a16="http://schemas.microsoft.com/office/drawing/2014/main" id="{6D446452-9039-4ECF-A893-39840DC06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63">
                <a:extLst>
                  <a:ext uri="{FF2B5EF4-FFF2-40B4-BE49-F238E27FC236}">
                    <a16:creationId xmlns:a16="http://schemas.microsoft.com/office/drawing/2014/main" id="{91207416-F277-4E8A-9FFD-5CC9EE36F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8861F06-CB82-4A7F-A568-DC6F8BF82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33" y="5288280"/>
              <a:ext cx="0" cy="273571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47">
              <a:extLst>
                <a:ext uri="{FF2B5EF4-FFF2-40B4-BE49-F238E27FC236}">
                  <a16:creationId xmlns:a16="http://schemas.microsoft.com/office/drawing/2014/main" id="{09746980-1C3A-4449-96B8-6075C4BFB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736" y="6024906"/>
              <a:ext cx="78182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Message sent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to Chatbot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E7A21B9-9F7C-4EC5-8CDF-3D99F0B5850C}"/>
                </a:ext>
              </a:extLst>
            </p:cNvPr>
            <p:cNvCxnSpPr>
              <a:cxnSpLocks/>
            </p:cNvCxnSpPr>
            <p:nvPr/>
          </p:nvCxnSpPr>
          <p:spPr>
            <a:xfrm>
              <a:off x="6932643" y="5200650"/>
              <a:ext cx="0" cy="29908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Freeform 28">
              <a:extLst>
                <a:ext uri="{FF2B5EF4-FFF2-40B4-BE49-F238E27FC236}">
                  <a16:creationId xmlns:a16="http://schemas.microsoft.com/office/drawing/2014/main" id="{D2DD919D-8E71-4EE5-93F1-9696A2BFC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17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E6C1396-1F72-41F4-85ED-8CFF7DBEC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48" y="4841872"/>
              <a:ext cx="101408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?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6E599CA-6F16-4132-B253-4549F02B16E4}"/>
                </a:ext>
              </a:extLst>
            </p:cNvPr>
            <p:cNvCxnSpPr>
              <a:cxnSpLocks/>
            </p:cNvCxnSpPr>
            <p:nvPr/>
          </p:nvCxnSpPr>
          <p:spPr>
            <a:xfrm>
              <a:off x="717426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26009CE7-2E0D-4D9B-A259-8FD5F06DF279}"/>
                </a:ext>
              </a:extLst>
            </p:cNvPr>
            <p:cNvGrpSpPr/>
            <p:nvPr/>
          </p:nvGrpSpPr>
          <p:grpSpPr>
            <a:xfrm>
              <a:off x="6685778" y="5466284"/>
              <a:ext cx="493731" cy="452823"/>
              <a:chOff x="10483366" y="5527244"/>
              <a:chExt cx="493731" cy="452823"/>
            </a:xfrm>
          </p:grpSpPr>
          <p:sp>
            <p:nvSpPr>
              <p:cNvPr id="285" name="Rectangle 52">
                <a:extLst>
                  <a:ext uri="{FF2B5EF4-FFF2-40B4-BE49-F238E27FC236}">
                    <a16:creationId xmlns:a16="http://schemas.microsoft.com/office/drawing/2014/main" id="{A8A89C4B-8514-4750-B496-3A78239F4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Rectangle 53">
                <a:extLst>
                  <a:ext uri="{FF2B5EF4-FFF2-40B4-BE49-F238E27FC236}">
                    <a16:creationId xmlns:a16="http://schemas.microsoft.com/office/drawing/2014/main" id="{70E0BE97-345B-47B9-903F-B7F994908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54">
                <a:extLst>
                  <a:ext uri="{FF2B5EF4-FFF2-40B4-BE49-F238E27FC236}">
                    <a16:creationId xmlns:a16="http://schemas.microsoft.com/office/drawing/2014/main" id="{B8CA4F72-4DF6-4BA6-B7EB-7A014B23A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Oval 55">
                <a:extLst>
                  <a:ext uri="{FF2B5EF4-FFF2-40B4-BE49-F238E27FC236}">
                    <a16:creationId xmlns:a16="http://schemas.microsoft.com/office/drawing/2014/main" id="{7AFBD8D7-E250-4EB9-833A-2E6DDE124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Oval 56">
                <a:extLst>
                  <a:ext uri="{FF2B5EF4-FFF2-40B4-BE49-F238E27FC236}">
                    <a16:creationId xmlns:a16="http://schemas.microsoft.com/office/drawing/2014/main" id="{952A4DE9-E236-4751-A845-7CF6D1C4D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Oval 57">
                <a:extLst>
                  <a:ext uri="{FF2B5EF4-FFF2-40B4-BE49-F238E27FC236}">
                    <a16:creationId xmlns:a16="http://schemas.microsoft.com/office/drawing/2014/main" id="{458BD737-08BF-4B3F-B8C2-FDB51D370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Oval 58">
                <a:extLst>
                  <a:ext uri="{FF2B5EF4-FFF2-40B4-BE49-F238E27FC236}">
                    <a16:creationId xmlns:a16="http://schemas.microsoft.com/office/drawing/2014/main" id="{5BAA9B8C-B1FD-4D18-B545-01B09EF02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59">
                <a:extLst>
                  <a:ext uri="{FF2B5EF4-FFF2-40B4-BE49-F238E27FC236}">
                    <a16:creationId xmlns:a16="http://schemas.microsoft.com/office/drawing/2014/main" id="{82B36584-883D-408A-B2C9-B280BACF3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60">
                <a:extLst>
                  <a:ext uri="{FF2B5EF4-FFF2-40B4-BE49-F238E27FC236}">
                    <a16:creationId xmlns:a16="http://schemas.microsoft.com/office/drawing/2014/main" id="{88677B24-534B-4FFC-9EB3-BF426DF12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61">
                <a:extLst>
                  <a:ext uri="{FF2B5EF4-FFF2-40B4-BE49-F238E27FC236}">
                    <a16:creationId xmlns:a16="http://schemas.microsoft.com/office/drawing/2014/main" id="{4090F2EE-D13C-412F-89FC-EFDE18EF7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62">
                <a:extLst>
                  <a:ext uri="{FF2B5EF4-FFF2-40B4-BE49-F238E27FC236}">
                    <a16:creationId xmlns:a16="http://schemas.microsoft.com/office/drawing/2014/main" id="{BF7B9690-8954-492F-9164-E80F782E2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63">
                <a:extLst>
                  <a:ext uri="{FF2B5EF4-FFF2-40B4-BE49-F238E27FC236}">
                    <a16:creationId xmlns:a16="http://schemas.microsoft.com/office/drawing/2014/main" id="{D7360445-20C3-4FE1-A760-33B9E9BC5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788F03B7-323F-43D0-B8DB-58677E280551}"/>
                </a:ext>
              </a:extLst>
            </p:cNvPr>
            <p:cNvSpPr/>
            <p:nvPr/>
          </p:nvSpPr>
          <p:spPr bwMode="auto">
            <a:xfrm>
              <a:off x="7914489" y="5222881"/>
              <a:ext cx="2452099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9BA0E698-D9A9-4222-9FD1-959C461C5DD2}"/>
                </a:ext>
              </a:extLst>
            </p:cNvPr>
            <p:cNvGrpSpPr/>
            <p:nvPr/>
          </p:nvGrpSpPr>
          <p:grpSpPr>
            <a:xfrm>
              <a:off x="7917950" y="5107427"/>
              <a:ext cx="452260" cy="417074"/>
              <a:chOff x="7989965" y="5173839"/>
              <a:chExt cx="308230" cy="284249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1BFEA25C-2BB2-4037-AEF1-8785FE169E09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07572F91-D2B6-48CA-9847-B3A8BBDC4A45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80" name="Freeform 17">
                  <a:extLst>
                    <a:ext uri="{FF2B5EF4-FFF2-40B4-BE49-F238E27FC236}">
                      <a16:creationId xmlns:a16="http://schemas.microsoft.com/office/drawing/2014/main" id="{19063904-D301-47EF-9B65-AE586E1B2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B3A0489F-F028-4E00-9AA8-0925F955C38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82" name="Freeform 15">
                    <a:extLst>
                      <a:ext uri="{FF2B5EF4-FFF2-40B4-BE49-F238E27FC236}">
                        <a16:creationId xmlns:a16="http://schemas.microsoft.com/office/drawing/2014/main" id="{3A7B323C-997F-465F-A1E6-0D512554D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16">
                    <a:extLst>
                      <a:ext uri="{FF2B5EF4-FFF2-40B4-BE49-F238E27FC236}">
                        <a16:creationId xmlns:a16="http://schemas.microsoft.com/office/drawing/2014/main" id="{E9099DEB-A5FB-400E-89DE-31A1CFD54E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Freeform 19">
                    <a:extLst>
                      <a:ext uri="{FF2B5EF4-FFF2-40B4-BE49-F238E27FC236}">
                        <a16:creationId xmlns:a16="http://schemas.microsoft.com/office/drawing/2014/main" id="{48A45763-08D2-4126-9A41-FD40830F26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0C19BFFD-5135-45E6-B102-BAE2DBFED1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5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47">
              <a:extLst>
                <a:ext uri="{FF2B5EF4-FFF2-40B4-BE49-F238E27FC236}">
                  <a16:creationId xmlns:a16="http://schemas.microsoft.com/office/drawing/2014/main" id="{66960F1A-D4DE-49B6-A67F-2CC7B5C6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452" y="6260060"/>
              <a:ext cx="1992174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Cortana Analytics answers questions</a:t>
              </a:r>
            </a:p>
          </p:txBody>
        </p:sp>
        <p:grpSp>
          <p:nvGrpSpPr>
            <p:cNvPr id="274" name="cortana">
              <a:extLst>
                <a:ext uri="{FF2B5EF4-FFF2-40B4-BE49-F238E27FC236}">
                  <a16:creationId xmlns:a16="http://schemas.microsoft.com/office/drawing/2014/main" id="{338C2083-BB2E-47C5-A391-1B6A38F12C5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23521" y="5516351"/>
              <a:ext cx="393700" cy="393700"/>
              <a:chOff x="2059" y="1500"/>
              <a:chExt cx="248" cy="248"/>
            </a:xfrm>
            <a:solidFill>
              <a:srgbClr val="525252"/>
            </a:solidFill>
          </p:grpSpPr>
          <p:sp>
            <p:nvSpPr>
              <p:cNvPr id="276" name="Freeform 21">
                <a:extLst>
                  <a:ext uri="{FF2B5EF4-FFF2-40B4-BE49-F238E27FC236}">
                    <a16:creationId xmlns:a16="http://schemas.microsoft.com/office/drawing/2014/main" id="{14D433CE-E503-4A02-97E8-E8DADA38A5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9" y="1500"/>
                <a:ext cx="248" cy="248"/>
              </a:xfrm>
              <a:custGeom>
                <a:avLst/>
                <a:gdLst>
                  <a:gd name="T0" fmla="*/ 171 w 342"/>
                  <a:gd name="T1" fmla="*/ 319 h 342"/>
                  <a:gd name="T2" fmla="*/ 131 w 342"/>
                  <a:gd name="T3" fmla="*/ 313 h 342"/>
                  <a:gd name="T4" fmla="*/ 96 w 342"/>
                  <a:gd name="T5" fmla="*/ 299 h 342"/>
                  <a:gd name="T6" fmla="*/ 67 w 342"/>
                  <a:gd name="T7" fmla="*/ 275 h 342"/>
                  <a:gd name="T8" fmla="*/ 43 w 342"/>
                  <a:gd name="T9" fmla="*/ 245 h 342"/>
                  <a:gd name="T10" fmla="*/ 29 w 342"/>
                  <a:gd name="T11" fmla="*/ 211 h 342"/>
                  <a:gd name="T12" fmla="*/ 23 w 342"/>
                  <a:gd name="T13" fmla="*/ 171 h 342"/>
                  <a:gd name="T14" fmla="*/ 29 w 342"/>
                  <a:gd name="T15" fmla="*/ 132 h 342"/>
                  <a:gd name="T16" fmla="*/ 43 w 342"/>
                  <a:gd name="T17" fmla="*/ 97 h 342"/>
                  <a:gd name="T18" fmla="*/ 67 w 342"/>
                  <a:gd name="T19" fmla="*/ 67 h 342"/>
                  <a:gd name="T20" fmla="*/ 96 w 342"/>
                  <a:gd name="T21" fmla="*/ 44 h 342"/>
                  <a:gd name="T22" fmla="*/ 131 w 342"/>
                  <a:gd name="T23" fmla="*/ 29 h 342"/>
                  <a:gd name="T24" fmla="*/ 171 w 342"/>
                  <a:gd name="T25" fmla="*/ 24 h 342"/>
                  <a:gd name="T26" fmla="*/ 210 w 342"/>
                  <a:gd name="T27" fmla="*/ 29 h 342"/>
                  <a:gd name="T28" fmla="*/ 244 w 342"/>
                  <a:gd name="T29" fmla="*/ 44 h 342"/>
                  <a:gd name="T30" fmla="*/ 275 w 342"/>
                  <a:gd name="T31" fmla="*/ 67 h 342"/>
                  <a:gd name="T32" fmla="*/ 298 w 342"/>
                  <a:gd name="T33" fmla="*/ 97 h 342"/>
                  <a:gd name="T34" fmla="*/ 313 w 342"/>
                  <a:gd name="T35" fmla="*/ 132 h 342"/>
                  <a:gd name="T36" fmla="*/ 318 w 342"/>
                  <a:gd name="T37" fmla="*/ 171 h 342"/>
                  <a:gd name="T38" fmla="*/ 313 w 342"/>
                  <a:gd name="T39" fmla="*/ 211 h 342"/>
                  <a:gd name="T40" fmla="*/ 298 w 342"/>
                  <a:gd name="T41" fmla="*/ 245 h 342"/>
                  <a:gd name="T42" fmla="*/ 275 w 342"/>
                  <a:gd name="T43" fmla="*/ 275 h 342"/>
                  <a:gd name="T44" fmla="*/ 244 w 342"/>
                  <a:gd name="T45" fmla="*/ 299 h 342"/>
                  <a:gd name="T46" fmla="*/ 210 w 342"/>
                  <a:gd name="T47" fmla="*/ 313 h 342"/>
                  <a:gd name="T48" fmla="*/ 171 w 342"/>
                  <a:gd name="T49" fmla="*/ 319 h 342"/>
                  <a:gd name="T50" fmla="*/ 171 w 342"/>
                  <a:gd name="T51" fmla="*/ 0 h 342"/>
                  <a:gd name="T52" fmla="*/ 125 w 342"/>
                  <a:gd name="T53" fmla="*/ 6 h 342"/>
                  <a:gd name="T54" fmla="*/ 85 w 342"/>
                  <a:gd name="T55" fmla="*/ 24 h 342"/>
                  <a:gd name="T56" fmla="*/ 50 w 342"/>
                  <a:gd name="T57" fmla="*/ 51 h 342"/>
                  <a:gd name="T58" fmla="*/ 23 w 342"/>
                  <a:gd name="T59" fmla="*/ 85 h 342"/>
                  <a:gd name="T60" fmla="*/ 5 w 342"/>
                  <a:gd name="T61" fmla="*/ 126 h 342"/>
                  <a:gd name="T62" fmla="*/ 0 w 342"/>
                  <a:gd name="T63" fmla="*/ 171 h 342"/>
                  <a:gd name="T64" fmla="*/ 5 w 342"/>
                  <a:gd name="T65" fmla="*/ 216 h 342"/>
                  <a:gd name="T66" fmla="*/ 23 w 342"/>
                  <a:gd name="T67" fmla="*/ 257 h 342"/>
                  <a:gd name="T68" fmla="*/ 50 w 342"/>
                  <a:gd name="T69" fmla="*/ 292 h 342"/>
                  <a:gd name="T70" fmla="*/ 85 w 342"/>
                  <a:gd name="T71" fmla="*/ 319 h 342"/>
                  <a:gd name="T72" fmla="*/ 125 w 342"/>
                  <a:gd name="T73" fmla="*/ 336 h 342"/>
                  <a:gd name="T74" fmla="*/ 171 w 342"/>
                  <a:gd name="T75" fmla="*/ 342 h 342"/>
                  <a:gd name="T76" fmla="*/ 215 w 342"/>
                  <a:gd name="T77" fmla="*/ 336 h 342"/>
                  <a:gd name="T78" fmla="*/ 257 w 342"/>
                  <a:gd name="T79" fmla="*/ 319 h 342"/>
                  <a:gd name="T80" fmla="*/ 291 w 342"/>
                  <a:gd name="T81" fmla="*/ 292 h 342"/>
                  <a:gd name="T82" fmla="*/ 318 w 342"/>
                  <a:gd name="T83" fmla="*/ 257 h 342"/>
                  <a:gd name="T84" fmla="*/ 335 w 342"/>
                  <a:gd name="T85" fmla="*/ 216 h 342"/>
                  <a:gd name="T86" fmla="*/ 342 w 342"/>
                  <a:gd name="T87" fmla="*/ 171 h 342"/>
                  <a:gd name="T88" fmla="*/ 335 w 342"/>
                  <a:gd name="T89" fmla="*/ 126 h 342"/>
                  <a:gd name="T90" fmla="*/ 318 w 342"/>
                  <a:gd name="T91" fmla="*/ 85 h 342"/>
                  <a:gd name="T92" fmla="*/ 291 w 342"/>
                  <a:gd name="T93" fmla="*/ 51 h 342"/>
                  <a:gd name="T94" fmla="*/ 257 w 342"/>
                  <a:gd name="T95" fmla="*/ 24 h 342"/>
                  <a:gd name="T96" fmla="*/ 215 w 342"/>
                  <a:gd name="T97" fmla="*/ 6 h 342"/>
                  <a:gd name="T98" fmla="*/ 171 w 342"/>
                  <a:gd name="T9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2" h="342">
                    <a:moveTo>
                      <a:pt x="171" y="319"/>
                    </a:moveTo>
                    <a:cubicBezTo>
                      <a:pt x="157" y="319"/>
                      <a:pt x="144" y="317"/>
                      <a:pt x="131" y="313"/>
                    </a:cubicBezTo>
                    <a:cubicBezTo>
                      <a:pt x="119" y="310"/>
                      <a:pt x="107" y="304"/>
                      <a:pt x="96" y="299"/>
                    </a:cubicBezTo>
                    <a:cubicBezTo>
                      <a:pt x="86" y="292"/>
                      <a:pt x="76" y="284"/>
                      <a:pt x="67" y="275"/>
                    </a:cubicBezTo>
                    <a:cubicBezTo>
                      <a:pt x="58" y="266"/>
                      <a:pt x="50" y="256"/>
                      <a:pt x="43" y="245"/>
                    </a:cubicBezTo>
                    <a:cubicBezTo>
                      <a:pt x="36" y="235"/>
                      <a:pt x="32" y="223"/>
                      <a:pt x="29" y="211"/>
                    </a:cubicBezTo>
                    <a:cubicBezTo>
                      <a:pt x="25" y="198"/>
                      <a:pt x="23" y="185"/>
                      <a:pt x="23" y="171"/>
                    </a:cubicBezTo>
                    <a:cubicBezTo>
                      <a:pt x="23" y="158"/>
                      <a:pt x="25" y="145"/>
                      <a:pt x="29" y="132"/>
                    </a:cubicBezTo>
                    <a:cubicBezTo>
                      <a:pt x="32" y="120"/>
                      <a:pt x="36" y="108"/>
                      <a:pt x="43" y="97"/>
                    </a:cubicBezTo>
                    <a:cubicBezTo>
                      <a:pt x="50" y="86"/>
                      <a:pt x="58" y="76"/>
                      <a:pt x="67" y="67"/>
                    </a:cubicBezTo>
                    <a:cubicBezTo>
                      <a:pt x="76" y="58"/>
                      <a:pt x="86" y="51"/>
                      <a:pt x="96" y="44"/>
                    </a:cubicBezTo>
                    <a:cubicBezTo>
                      <a:pt x="107" y="37"/>
                      <a:pt x="119" y="33"/>
                      <a:pt x="131" y="29"/>
                    </a:cubicBezTo>
                    <a:cubicBezTo>
                      <a:pt x="144" y="26"/>
                      <a:pt x="157" y="24"/>
                      <a:pt x="171" y="24"/>
                    </a:cubicBezTo>
                    <a:cubicBezTo>
                      <a:pt x="184" y="24"/>
                      <a:pt x="197" y="26"/>
                      <a:pt x="210" y="29"/>
                    </a:cubicBezTo>
                    <a:cubicBezTo>
                      <a:pt x="222" y="33"/>
                      <a:pt x="234" y="37"/>
                      <a:pt x="244" y="44"/>
                    </a:cubicBezTo>
                    <a:cubicBezTo>
                      <a:pt x="256" y="51"/>
                      <a:pt x="266" y="58"/>
                      <a:pt x="275" y="67"/>
                    </a:cubicBezTo>
                    <a:cubicBezTo>
                      <a:pt x="283" y="76"/>
                      <a:pt x="291" y="86"/>
                      <a:pt x="298" y="97"/>
                    </a:cubicBezTo>
                    <a:cubicBezTo>
                      <a:pt x="304" y="108"/>
                      <a:pt x="309" y="120"/>
                      <a:pt x="313" y="132"/>
                    </a:cubicBezTo>
                    <a:cubicBezTo>
                      <a:pt x="316" y="145"/>
                      <a:pt x="318" y="158"/>
                      <a:pt x="318" y="171"/>
                    </a:cubicBezTo>
                    <a:cubicBezTo>
                      <a:pt x="318" y="185"/>
                      <a:pt x="316" y="198"/>
                      <a:pt x="313" y="211"/>
                    </a:cubicBezTo>
                    <a:cubicBezTo>
                      <a:pt x="309" y="223"/>
                      <a:pt x="304" y="235"/>
                      <a:pt x="298" y="245"/>
                    </a:cubicBezTo>
                    <a:cubicBezTo>
                      <a:pt x="291" y="256"/>
                      <a:pt x="283" y="266"/>
                      <a:pt x="275" y="275"/>
                    </a:cubicBezTo>
                    <a:cubicBezTo>
                      <a:pt x="266" y="284"/>
                      <a:pt x="256" y="292"/>
                      <a:pt x="244" y="299"/>
                    </a:cubicBezTo>
                    <a:cubicBezTo>
                      <a:pt x="234" y="304"/>
                      <a:pt x="222" y="310"/>
                      <a:pt x="210" y="313"/>
                    </a:cubicBezTo>
                    <a:cubicBezTo>
                      <a:pt x="197" y="317"/>
                      <a:pt x="184" y="319"/>
                      <a:pt x="171" y="319"/>
                    </a:cubicBezTo>
                    <a:moveTo>
                      <a:pt x="171" y="0"/>
                    </a:moveTo>
                    <a:cubicBezTo>
                      <a:pt x="155" y="0"/>
                      <a:pt x="139" y="3"/>
                      <a:pt x="125" y="6"/>
                    </a:cubicBezTo>
                    <a:cubicBezTo>
                      <a:pt x="110" y="10"/>
                      <a:pt x="97" y="16"/>
                      <a:pt x="85" y="24"/>
                    </a:cubicBezTo>
                    <a:cubicBezTo>
                      <a:pt x="71" y="32"/>
                      <a:pt x="60" y="41"/>
                      <a:pt x="50" y="51"/>
                    </a:cubicBezTo>
                    <a:cubicBezTo>
                      <a:pt x="40" y="61"/>
                      <a:pt x="31" y="72"/>
                      <a:pt x="23" y="85"/>
                    </a:cubicBezTo>
                    <a:cubicBezTo>
                      <a:pt x="15" y="98"/>
                      <a:pt x="10" y="111"/>
                      <a:pt x="5" y="126"/>
                    </a:cubicBezTo>
                    <a:cubicBezTo>
                      <a:pt x="2" y="140"/>
                      <a:pt x="0" y="156"/>
                      <a:pt x="0" y="171"/>
                    </a:cubicBezTo>
                    <a:cubicBezTo>
                      <a:pt x="0" y="187"/>
                      <a:pt x="2" y="202"/>
                      <a:pt x="5" y="216"/>
                    </a:cubicBezTo>
                    <a:cubicBezTo>
                      <a:pt x="10" y="231"/>
                      <a:pt x="15" y="245"/>
                      <a:pt x="23" y="257"/>
                    </a:cubicBezTo>
                    <a:cubicBezTo>
                      <a:pt x="31" y="270"/>
                      <a:pt x="40" y="282"/>
                      <a:pt x="50" y="292"/>
                    </a:cubicBezTo>
                    <a:cubicBezTo>
                      <a:pt x="60" y="302"/>
                      <a:pt x="71" y="311"/>
                      <a:pt x="85" y="319"/>
                    </a:cubicBezTo>
                    <a:cubicBezTo>
                      <a:pt x="97" y="326"/>
                      <a:pt x="110" y="332"/>
                      <a:pt x="125" y="336"/>
                    </a:cubicBezTo>
                    <a:cubicBezTo>
                      <a:pt x="139" y="340"/>
                      <a:pt x="155" y="342"/>
                      <a:pt x="171" y="342"/>
                    </a:cubicBezTo>
                    <a:cubicBezTo>
                      <a:pt x="186" y="342"/>
                      <a:pt x="201" y="340"/>
                      <a:pt x="215" y="336"/>
                    </a:cubicBezTo>
                    <a:cubicBezTo>
                      <a:pt x="230" y="332"/>
                      <a:pt x="244" y="326"/>
                      <a:pt x="257" y="319"/>
                    </a:cubicBezTo>
                    <a:cubicBezTo>
                      <a:pt x="269" y="311"/>
                      <a:pt x="281" y="302"/>
                      <a:pt x="291" y="292"/>
                    </a:cubicBezTo>
                    <a:cubicBezTo>
                      <a:pt x="301" y="282"/>
                      <a:pt x="310" y="270"/>
                      <a:pt x="318" y="257"/>
                    </a:cubicBezTo>
                    <a:cubicBezTo>
                      <a:pt x="325" y="245"/>
                      <a:pt x="332" y="231"/>
                      <a:pt x="335" y="216"/>
                    </a:cubicBezTo>
                    <a:cubicBezTo>
                      <a:pt x="339" y="202"/>
                      <a:pt x="342" y="187"/>
                      <a:pt x="342" y="171"/>
                    </a:cubicBezTo>
                    <a:cubicBezTo>
                      <a:pt x="342" y="156"/>
                      <a:pt x="339" y="140"/>
                      <a:pt x="335" y="126"/>
                    </a:cubicBezTo>
                    <a:cubicBezTo>
                      <a:pt x="332" y="111"/>
                      <a:pt x="325" y="98"/>
                      <a:pt x="318" y="85"/>
                    </a:cubicBezTo>
                    <a:cubicBezTo>
                      <a:pt x="310" y="72"/>
                      <a:pt x="301" y="61"/>
                      <a:pt x="291" y="51"/>
                    </a:cubicBezTo>
                    <a:cubicBezTo>
                      <a:pt x="281" y="41"/>
                      <a:pt x="269" y="32"/>
                      <a:pt x="257" y="24"/>
                    </a:cubicBezTo>
                    <a:cubicBezTo>
                      <a:pt x="244" y="16"/>
                      <a:pt x="230" y="10"/>
                      <a:pt x="215" y="6"/>
                    </a:cubicBezTo>
                    <a:cubicBezTo>
                      <a:pt x="201" y="3"/>
                      <a:pt x="186" y="0"/>
                      <a:pt x="171" y="0"/>
                    </a:cubicBezTo>
                  </a:path>
                </a:pathLst>
              </a:custGeom>
              <a:solidFill>
                <a:schemeClr val="accent3">
                  <a:alpha val="4196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7" name="Freeform 22">
                <a:extLst>
                  <a:ext uri="{FF2B5EF4-FFF2-40B4-BE49-F238E27FC236}">
                    <a16:creationId xmlns:a16="http://schemas.microsoft.com/office/drawing/2014/main" id="{7D783A12-EF62-4463-AF90-9BA7BDEBF5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2" y="1515"/>
                <a:ext cx="220" cy="219"/>
              </a:xfrm>
              <a:custGeom>
                <a:avLst/>
                <a:gdLst>
                  <a:gd name="T0" fmla="*/ 152 w 303"/>
                  <a:gd name="T1" fmla="*/ 0 h 303"/>
                  <a:gd name="T2" fmla="*/ 191 w 303"/>
                  <a:gd name="T3" fmla="*/ 6 h 303"/>
                  <a:gd name="T4" fmla="*/ 227 w 303"/>
                  <a:gd name="T5" fmla="*/ 20 h 303"/>
                  <a:gd name="T6" fmla="*/ 258 w 303"/>
                  <a:gd name="T7" fmla="*/ 44 h 303"/>
                  <a:gd name="T8" fmla="*/ 282 w 303"/>
                  <a:gd name="T9" fmla="*/ 75 h 303"/>
                  <a:gd name="T10" fmla="*/ 297 w 303"/>
                  <a:gd name="T11" fmla="*/ 111 h 303"/>
                  <a:gd name="T12" fmla="*/ 303 w 303"/>
                  <a:gd name="T13" fmla="*/ 151 h 303"/>
                  <a:gd name="T14" fmla="*/ 297 w 303"/>
                  <a:gd name="T15" fmla="*/ 191 h 303"/>
                  <a:gd name="T16" fmla="*/ 282 w 303"/>
                  <a:gd name="T17" fmla="*/ 227 h 303"/>
                  <a:gd name="T18" fmla="*/ 258 w 303"/>
                  <a:gd name="T19" fmla="*/ 258 h 303"/>
                  <a:gd name="T20" fmla="*/ 227 w 303"/>
                  <a:gd name="T21" fmla="*/ 281 h 303"/>
                  <a:gd name="T22" fmla="*/ 191 w 303"/>
                  <a:gd name="T23" fmla="*/ 297 h 303"/>
                  <a:gd name="T24" fmla="*/ 152 w 303"/>
                  <a:gd name="T25" fmla="*/ 303 h 303"/>
                  <a:gd name="T26" fmla="*/ 111 w 303"/>
                  <a:gd name="T27" fmla="*/ 297 h 303"/>
                  <a:gd name="T28" fmla="*/ 75 w 303"/>
                  <a:gd name="T29" fmla="*/ 281 h 303"/>
                  <a:gd name="T30" fmla="*/ 44 w 303"/>
                  <a:gd name="T31" fmla="*/ 258 h 303"/>
                  <a:gd name="T32" fmla="*/ 21 w 303"/>
                  <a:gd name="T33" fmla="*/ 227 h 303"/>
                  <a:gd name="T34" fmla="*/ 6 w 303"/>
                  <a:gd name="T35" fmla="*/ 191 h 303"/>
                  <a:gd name="T36" fmla="*/ 0 w 303"/>
                  <a:gd name="T37" fmla="*/ 151 h 303"/>
                  <a:gd name="T38" fmla="*/ 6 w 303"/>
                  <a:gd name="T39" fmla="*/ 111 h 303"/>
                  <a:gd name="T40" fmla="*/ 21 w 303"/>
                  <a:gd name="T41" fmla="*/ 75 h 303"/>
                  <a:gd name="T42" fmla="*/ 44 w 303"/>
                  <a:gd name="T43" fmla="*/ 44 h 303"/>
                  <a:gd name="T44" fmla="*/ 75 w 303"/>
                  <a:gd name="T45" fmla="*/ 20 h 303"/>
                  <a:gd name="T46" fmla="*/ 111 w 303"/>
                  <a:gd name="T47" fmla="*/ 6 h 303"/>
                  <a:gd name="T48" fmla="*/ 152 w 303"/>
                  <a:gd name="T49" fmla="*/ 0 h 303"/>
                  <a:gd name="T50" fmla="*/ 152 w 303"/>
                  <a:gd name="T51" fmla="*/ 272 h 303"/>
                  <a:gd name="T52" fmla="*/ 183 w 303"/>
                  <a:gd name="T53" fmla="*/ 269 h 303"/>
                  <a:gd name="T54" fmla="*/ 213 w 303"/>
                  <a:gd name="T55" fmla="*/ 256 h 303"/>
                  <a:gd name="T56" fmla="*/ 237 w 303"/>
                  <a:gd name="T57" fmla="*/ 237 h 303"/>
                  <a:gd name="T58" fmla="*/ 257 w 303"/>
                  <a:gd name="T59" fmla="*/ 212 h 303"/>
                  <a:gd name="T60" fmla="*/ 269 w 303"/>
                  <a:gd name="T61" fmla="*/ 184 h 303"/>
                  <a:gd name="T62" fmla="*/ 272 w 303"/>
                  <a:gd name="T63" fmla="*/ 151 h 303"/>
                  <a:gd name="T64" fmla="*/ 269 w 303"/>
                  <a:gd name="T65" fmla="*/ 119 h 303"/>
                  <a:gd name="T66" fmla="*/ 257 w 303"/>
                  <a:gd name="T67" fmla="*/ 90 h 303"/>
                  <a:gd name="T68" fmla="*/ 237 w 303"/>
                  <a:gd name="T69" fmla="*/ 66 h 303"/>
                  <a:gd name="T70" fmla="*/ 213 w 303"/>
                  <a:gd name="T71" fmla="*/ 46 h 303"/>
                  <a:gd name="T72" fmla="*/ 183 w 303"/>
                  <a:gd name="T73" fmla="*/ 34 h 303"/>
                  <a:gd name="T74" fmla="*/ 152 w 303"/>
                  <a:gd name="T75" fmla="*/ 29 h 303"/>
                  <a:gd name="T76" fmla="*/ 119 w 303"/>
                  <a:gd name="T77" fmla="*/ 34 h 303"/>
                  <a:gd name="T78" fmla="*/ 91 w 303"/>
                  <a:gd name="T79" fmla="*/ 46 h 303"/>
                  <a:gd name="T80" fmla="*/ 66 w 303"/>
                  <a:gd name="T81" fmla="*/ 66 h 303"/>
                  <a:gd name="T82" fmla="*/ 47 w 303"/>
                  <a:gd name="T83" fmla="*/ 90 h 303"/>
                  <a:gd name="T84" fmla="*/ 34 w 303"/>
                  <a:gd name="T85" fmla="*/ 119 h 303"/>
                  <a:gd name="T86" fmla="*/ 30 w 303"/>
                  <a:gd name="T87" fmla="*/ 151 h 303"/>
                  <a:gd name="T88" fmla="*/ 34 w 303"/>
                  <a:gd name="T89" fmla="*/ 183 h 303"/>
                  <a:gd name="T90" fmla="*/ 47 w 303"/>
                  <a:gd name="T91" fmla="*/ 212 h 303"/>
                  <a:gd name="T92" fmla="*/ 66 w 303"/>
                  <a:gd name="T93" fmla="*/ 237 h 303"/>
                  <a:gd name="T94" fmla="*/ 91 w 303"/>
                  <a:gd name="T95" fmla="*/ 256 h 303"/>
                  <a:gd name="T96" fmla="*/ 119 w 303"/>
                  <a:gd name="T97" fmla="*/ 269 h 303"/>
                  <a:gd name="T98" fmla="*/ 152 w 303"/>
                  <a:gd name="T99" fmla="*/ 27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3">
                    <a:moveTo>
                      <a:pt x="152" y="0"/>
                    </a:moveTo>
                    <a:cubicBezTo>
                      <a:pt x="165" y="0"/>
                      <a:pt x="179" y="2"/>
                      <a:pt x="191" y="6"/>
                    </a:cubicBezTo>
                    <a:cubicBezTo>
                      <a:pt x="205" y="9"/>
                      <a:pt x="216" y="15"/>
                      <a:pt x="227" y="20"/>
                    </a:cubicBezTo>
                    <a:cubicBezTo>
                      <a:pt x="239" y="27"/>
                      <a:pt x="249" y="35"/>
                      <a:pt x="258" y="44"/>
                    </a:cubicBezTo>
                    <a:cubicBezTo>
                      <a:pt x="268" y="53"/>
                      <a:pt x="275" y="63"/>
                      <a:pt x="282" y="75"/>
                    </a:cubicBezTo>
                    <a:cubicBezTo>
                      <a:pt x="288" y="86"/>
                      <a:pt x="294" y="98"/>
                      <a:pt x="297" y="111"/>
                    </a:cubicBezTo>
                    <a:cubicBezTo>
                      <a:pt x="301" y="124"/>
                      <a:pt x="303" y="138"/>
                      <a:pt x="303" y="151"/>
                    </a:cubicBezTo>
                    <a:cubicBezTo>
                      <a:pt x="303" y="165"/>
                      <a:pt x="301" y="179"/>
                      <a:pt x="297" y="191"/>
                    </a:cubicBezTo>
                    <a:cubicBezTo>
                      <a:pt x="294" y="205"/>
                      <a:pt x="288" y="216"/>
                      <a:pt x="282" y="227"/>
                    </a:cubicBezTo>
                    <a:cubicBezTo>
                      <a:pt x="275" y="238"/>
                      <a:pt x="268" y="249"/>
                      <a:pt x="258" y="258"/>
                    </a:cubicBezTo>
                    <a:cubicBezTo>
                      <a:pt x="249" y="268"/>
                      <a:pt x="239" y="275"/>
                      <a:pt x="227" y="281"/>
                    </a:cubicBezTo>
                    <a:cubicBezTo>
                      <a:pt x="216" y="288"/>
                      <a:pt x="205" y="294"/>
                      <a:pt x="191" y="297"/>
                    </a:cubicBezTo>
                    <a:cubicBezTo>
                      <a:pt x="179" y="301"/>
                      <a:pt x="165" y="303"/>
                      <a:pt x="152" y="303"/>
                    </a:cubicBezTo>
                    <a:cubicBezTo>
                      <a:pt x="138" y="303"/>
                      <a:pt x="124" y="301"/>
                      <a:pt x="111" y="297"/>
                    </a:cubicBezTo>
                    <a:cubicBezTo>
                      <a:pt x="98" y="294"/>
                      <a:pt x="86" y="288"/>
                      <a:pt x="75" y="281"/>
                    </a:cubicBezTo>
                    <a:cubicBezTo>
                      <a:pt x="63" y="275"/>
                      <a:pt x="53" y="268"/>
                      <a:pt x="44" y="258"/>
                    </a:cubicBezTo>
                    <a:cubicBezTo>
                      <a:pt x="35" y="249"/>
                      <a:pt x="27" y="238"/>
                      <a:pt x="21" y="227"/>
                    </a:cubicBezTo>
                    <a:cubicBezTo>
                      <a:pt x="15" y="216"/>
                      <a:pt x="9" y="205"/>
                      <a:pt x="6" y="191"/>
                    </a:cubicBezTo>
                    <a:cubicBezTo>
                      <a:pt x="2" y="179"/>
                      <a:pt x="0" y="165"/>
                      <a:pt x="0" y="151"/>
                    </a:cubicBezTo>
                    <a:cubicBezTo>
                      <a:pt x="0" y="138"/>
                      <a:pt x="2" y="124"/>
                      <a:pt x="6" y="111"/>
                    </a:cubicBezTo>
                    <a:cubicBezTo>
                      <a:pt x="9" y="98"/>
                      <a:pt x="15" y="86"/>
                      <a:pt x="21" y="75"/>
                    </a:cubicBezTo>
                    <a:cubicBezTo>
                      <a:pt x="27" y="63"/>
                      <a:pt x="35" y="53"/>
                      <a:pt x="44" y="44"/>
                    </a:cubicBezTo>
                    <a:cubicBezTo>
                      <a:pt x="53" y="35"/>
                      <a:pt x="63" y="27"/>
                      <a:pt x="75" y="20"/>
                    </a:cubicBezTo>
                    <a:cubicBezTo>
                      <a:pt x="86" y="15"/>
                      <a:pt x="98" y="9"/>
                      <a:pt x="111" y="6"/>
                    </a:cubicBezTo>
                    <a:cubicBezTo>
                      <a:pt x="124" y="2"/>
                      <a:pt x="138" y="0"/>
                      <a:pt x="152" y="0"/>
                    </a:cubicBezTo>
                    <a:moveTo>
                      <a:pt x="152" y="272"/>
                    </a:moveTo>
                    <a:cubicBezTo>
                      <a:pt x="163" y="272"/>
                      <a:pt x="173" y="271"/>
                      <a:pt x="183" y="269"/>
                    </a:cubicBezTo>
                    <a:cubicBezTo>
                      <a:pt x="195" y="266"/>
                      <a:pt x="204" y="261"/>
                      <a:pt x="213" y="256"/>
                    </a:cubicBezTo>
                    <a:cubicBezTo>
                      <a:pt x="222" y="251"/>
                      <a:pt x="230" y="245"/>
                      <a:pt x="237" y="237"/>
                    </a:cubicBezTo>
                    <a:cubicBezTo>
                      <a:pt x="245" y="229"/>
                      <a:pt x="251" y="221"/>
                      <a:pt x="257" y="212"/>
                    </a:cubicBezTo>
                    <a:cubicBezTo>
                      <a:pt x="261" y="203"/>
                      <a:pt x="266" y="194"/>
                      <a:pt x="269" y="184"/>
                    </a:cubicBezTo>
                    <a:cubicBezTo>
                      <a:pt x="271" y="173"/>
                      <a:pt x="272" y="163"/>
                      <a:pt x="272" y="151"/>
                    </a:cubicBezTo>
                    <a:cubicBezTo>
                      <a:pt x="272" y="140"/>
                      <a:pt x="271" y="129"/>
                      <a:pt x="269" y="119"/>
                    </a:cubicBezTo>
                    <a:cubicBezTo>
                      <a:pt x="266" y="108"/>
                      <a:pt x="261" y="98"/>
                      <a:pt x="257" y="90"/>
                    </a:cubicBezTo>
                    <a:cubicBezTo>
                      <a:pt x="251" y="81"/>
                      <a:pt x="245" y="72"/>
                      <a:pt x="237" y="66"/>
                    </a:cubicBezTo>
                    <a:cubicBezTo>
                      <a:pt x="230" y="58"/>
                      <a:pt x="222" y="52"/>
                      <a:pt x="213" y="46"/>
                    </a:cubicBezTo>
                    <a:cubicBezTo>
                      <a:pt x="204" y="41"/>
                      <a:pt x="195" y="37"/>
                      <a:pt x="183" y="34"/>
                    </a:cubicBezTo>
                    <a:cubicBezTo>
                      <a:pt x="173" y="32"/>
                      <a:pt x="163" y="29"/>
                      <a:pt x="152" y="29"/>
                    </a:cubicBezTo>
                    <a:cubicBezTo>
                      <a:pt x="140" y="29"/>
                      <a:pt x="129" y="32"/>
                      <a:pt x="119" y="34"/>
                    </a:cubicBezTo>
                    <a:cubicBezTo>
                      <a:pt x="109" y="37"/>
                      <a:pt x="98" y="41"/>
                      <a:pt x="91" y="46"/>
                    </a:cubicBezTo>
                    <a:cubicBezTo>
                      <a:pt x="82" y="52"/>
                      <a:pt x="72" y="58"/>
                      <a:pt x="66" y="66"/>
                    </a:cubicBezTo>
                    <a:cubicBezTo>
                      <a:pt x="58" y="72"/>
                      <a:pt x="52" y="81"/>
                      <a:pt x="47" y="90"/>
                    </a:cubicBezTo>
                    <a:cubicBezTo>
                      <a:pt x="41" y="98"/>
                      <a:pt x="37" y="108"/>
                      <a:pt x="34" y="119"/>
                    </a:cubicBezTo>
                    <a:cubicBezTo>
                      <a:pt x="32" y="129"/>
                      <a:pt x="30" y="140"/>
                      <a:pt x="30" y="151"/>
                    </a:cubicBezTo>
                    <a:cubicBezTo>
                      <a:pt x="30" y="163"/>
                      <a:pt x="32" y="173"/>
                      <a:pt x="34" y="183"/>
                    </a:cubicBezTo>
                    <a:cubicBezTo>
                      <a:pt x="37" y="194"/>
                      <a:pt x="41" y="203"/>
                      <a:pt x="47" y="212"/>
                    </a:cubicBezTo>
                    <a:cubicBezTo>
                      <a:pt x="52" y="221"/>
                      <a:pt x="58" y="229"/>
                      <a:pt x="66" y="237"/>
                    </a:cubicBezTo>
                    <a:cubicBezTo>
                      <a:pt x="72" y="245"/>
                      <a:pt x="82" y="251"/>
                      <a:pt x="91" y="256"/>
                    </a:cubicBezTo>
                    <a:cubicBezTo>
                      <a:pt x="98" y="261"/>
                      <a:pt x="109" y="266"/>
                      <a:pt x="119" y="269"/>
                    </a:cubicBezTo>
                    <a:cubicBezTo>
                      <a:pt x="129" y="271"/>
                      <a:pt x="140" y="272"/>
                      <a:pt x="152" y="27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638646C2-5AE2-48E1-A052-A22659812C2B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08" y="571113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F8E421-42B3-4A76-AA0D-FCF7F6BE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/>
              <a:t>Serverless</a:t>
            </a:r>
            <a:r>
              <a:rPr lang="en-US" sz="4800"/>
              <a:t> scenarios: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7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731E-6 -4.48933E-6 L -0.02387 -4.48933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BBFA-C101-49DC-9FB9-4F0F1EEE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 Services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BE5AF-AF35-4B43-92AE-4B36D0587B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16F9-76B9-4840-AA7C-E819536D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Pete’s SPA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1D895-7979-4CD5-8B45-03B75240D6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2950884"/>
          </a:xfrm>
        </p:spPr>
        <p:txBody>
          <a:bodyPr/>
          <a:lstStyle/>
          <a:p>
            <a:r>
              <a:rPr lang="en-US"/>
              <a:t>Based on class libraries</a:t>
            </a:r>
          </a:p>
          <a:p>
            <a:r>
              <a:rPr lang="en-US"/>
              <a:t>Get the full power of IntelliSense, unit testing, and local debugging</a:t>
            </a:r>
          </a:p>
          <a:p>
            <a:r>
              <a:rPr lang="en-US"/>
              <a:t>Use </a:t>
            </a:r>
            <a:r>
              <a:rPr lang="en-US" err="1"/>
              <a:t>WebJobs</a:t>
            </a:r>
            <a:r>
              <a:rPr lang="en-US"/>
              <a:t> attributes to define triggers and bindings</a:t>
            </a:r>
          </a:p>
          <a:p>
            <a:r>
              <a:rPr lang="en-US"/>
              <a:t>Learn more at </a:t>
            </a:r>
            <a:r>
              <a:rPr lang="en-US" u="sng">
                <a:hlinkClick r:id="rId3"/>
              </a:rPr>
              <a:t>https://aka.ms/2017functiontools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Visual Studio 2017 tooling</a:t>
            </a:r>
          </a:p>
        </p:txBody>
      </p:sp>
    </p:spTree>
    <p:extLst>
      <p:ext uri="{BB962C8B-B14F-4D97-AF65-F5344CB8AC3E}">
        <p14:creationId xmlns:p14="http://schemas.microsoft.com/office/powerpoint/2010/main" val="2534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 2017 Tooling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53" y="1189494"/>
            <a:ext cx="11429415" cy="5397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211493" y="2648642"/>
            <a:ext cx="6797888" cy="705657"/>
          </a:xfrm>
          <a:prstGeom prst="rect">
            <a:avLst/>
          </a:prstGeom>
          <a:noFill/>
          <a:ln w="28575">
            <a:solidFill>
              <a:srgbClr val="FF8C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37982" y="2233768"/>
            <a:ext cx="2767504" cy="242168"/>
          </a:xfrm>
          <a:prstGeom prst="rect">
            <a:avLst/>
          </a:prstGeom>
          <a:noFill/>
          <a:ln w="28575">
            <a:solidFill>
              <a:srgbClr val="FF8C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34710" y="180522"/>
            <a:ext cx="1511543" cy="1387022"/>
            <a:chOff x="5330825" y="2343151"/>
            <a:chExt cx="693738" cy="636588"/>
          </a:xfrm>
        </p:grpSpPr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44158" y="180522"/>
            <a:ext cx="1511543" cy="1387022"/>
            <a:chOff x="5330825" y="2343151"/>
            <a:chExt cx="693738" cy="636588"/>
          </a:xfrm>
        </p:grpSpPr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53606" y="180522"/>
            <a:ext cx="1511543" cy="1387022"/>
            <a:chOff x="5330825" y="2343151"/>
            <a:chExt cx="693738" cy="636588"/>
          </a:xfrm>
        </p:grpSpPr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63054" y="180522"/>
            <a:ext cx="1511543" cy="1387022"/>
            <a:chOff x="5330825" y="2343151"/>
            <a:chExt cx="693738" cy="636588"/>
          </a:xfrm>
        </p:grpSpPr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72502" y="180522"/>
            <a:ext cx="1511543" cy="1387022"/>
            <a:chOff x="5330825" y="2343151"/>
            <a:chExt cx="693738" cy="636588"/>
          </a:xfrm>
        </p:grpSpPr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181950" y="180522"/>
            <a:ext cx="1511543" cy="1387022"/>
            <a:chOff x="5330825" y="2343151"/>
            <a:chExt cx="693738" cy="636588"/>
          </a:xfrm>
        </p:grpSpPr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991396" y="180522"/>
            <a:ext cx="1511543" cy="1387022"/>
            <a:chOff x="5330825" y="2343151"/>
            <a:chExt cx="693738" cy="636588"/>
          </a:xfrm>
        </p:grpSpPr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4710" y="1704522"/>
            <a:ext cx="1511543" cy="1387022"/>
            <a:chOff x="5330825" y="2343151"/>
            <a:chExt cx="693738" cy="636588"/>
          </a:xfrm>
        </p:grpSpPr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944158" y="1704522"/>
            <a:ext cx="1511543" cy="1387022"/>
            <a:chOff x="5330825" y="2343151"/>
            <a:chExt cx="693738" cy="636588"/>
          </a:xfrm>
        </p:grpSpPr>
        <p:sp>
          <p:nvSpPr>
            <p:cNvPr id="87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53606" y="1704522"/>
            <a:ext cx="1511543" cy="1387022"/>
            <a:chOff x="5330825" y="2343151"/>
            <a:chExt cx="693738" cy="636588"/>
          </a:xfrm>
        </p:grpSpPr>
        <p:sp>
          <p:nvSpPr>
            <p:cNvPr id="94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563054" y="1704522"/>
            <a:ext cx="1511543" cy="1387022"/>
            <a:chOff x="5330825" y="2343151"/>
            <a:chExt cx="693738" cy="636588"/>
          </a:xfrm>
        </p:grpSpPr>
        <p:sp>
          <p:nvSpPr>
            <p:cNvPr id="101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372502" y="1704522"/>
            <a:ext cx="1511543" cy="1387022"/>
            <a:chOff x="5330825" y="2343151"/>
            <a:chExt cx="693738" cy="636588"/>
          </a:xfrm>
        </p:grpSpPr>
        <p:sp>
          <p:nvSpPr>
            <p:cNvPr id="108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181950" y="1704522"/>
            <a:ext cx="1511543" cy="1387022"/>
            <a:chOff x="5330825" y="2343151"/>
            <a:chExt cx="693738" cy="636588"/>
          </a:xfrm>
        </p:grpSpPr>
        <p:sp>
          <p:nvSpPr>
            <p:cNvPr id="115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0991396" y="1704522"/>
            <a:ext cx="1511543" cy="1387022"/>
            <a:chOff x="5330825" y="2343151"/>
            <a:chExt cx="693738" cy="636588"/>
          </a:xfrm>
        </p:grpSpPr>
        <p:sp>
          <p:nvSpPr>
            <p:cNvPr id="122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34710" y="3286579"/>
            <a:ext cx="1511543" cy="1387022"/>
            <a:chOff x="5330825" y="2343151"/>
            <a:chExt cx="693738" cy="636588"/>
          </a:xfrm>
        </p:grpSpPr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944158" y="3286579"/>
            <a:ext cx="1511543" cy="1387022"/>
            <a:chOff x="5330825" y="2343151"/>
            <a:chExt cx="693738" cy="636588"/>
          </a:xfrm>
        </p:grpSpPr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753606" y="3286579"/>
            <a:ext cx="1511543" cy="1387022"/>
            <a:chOff x="5330825" y="2343151"/>
            <a:chExt cx="693738" cy="636588"/>
          </a:xfrm>
        </p:grpSpPr>
        <p:sp>
          <p:nvSpPr>
            <p:cNvPr id="143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563054" y="3286579"/>
            <a:ext cx="1511543" cy="1387022"/>
            <a:chOff x="5330825" y="2343151"/>
            <a:chExt cx="693738" cy="636588"/>
          </a:xfrm>
        </p:grpSpPr>
        <p:sp>
          <p:nvSpPr>
            <p:cNvPr id="150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72502" y="3286579"/>
            <a:ext cx="1511543" cy="1387022"/>
            <a:chOff x="5330825" y="2343151"/>
            <a:chExt cx="693738" cy="636588"/>
          </a:xfrm>
        </p:grpSpPr>
        <p:sp>
          <p:nvSpPr>
            <p:cNvPr id="157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9181950" y="3286579"/>
            <a:ext cx="1511543" cy="1387022"/>
            <a:chOff x="5330825" y="2343151"/>
            <a:chExt cx="693738" cy="636588"/>
          </a:xfrm>
        </p:grpSpPr>
        <p:sp>
          <p:nvSpPr>
            <p:cNvPr id="164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0991396" y="3286579"/>
            <a:ext cx="1511543" cy="1387022"/>
            <a:chOff x="5330825" y="2343151"/>
            <a:chExt cx="693738" cy="636588"/>
          </a:xfrm>
        </p:grpSpPr>
        <p:sp>
          <p:nvSpPr>
            <p:cNvPr id="171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34710" y="4897664"/>
            <a:ext cx="1511543" cy="1387022"/>
            <a:chOff x="5330825" y="2343151"/>
            <a:chExt cx="693738" cy="636588"/>
          </a:xfrm>
        </p:grpSpPr>
        <p:sp>
          <p:nvSpPr>
            <p:cNvPr id="178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3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944158" y="4897664"/>
            <a:ext cx="1511543" cy="1387022"/>
            <a:chOff x="5330825" y="2343151"/>
            <a:chExt cx="693738" cy="636588"/>
          </a:xfrm>
        </p:grpSpPr>
        <p:sp>
          <p:nvSpPr>
            <p:cNvPr id="185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753606" y="4897664"/>
            <a:ext cx="1511543" cy="1387022"/>
            <a:chOff x="5330825" y="2343151"/>
            <a:chExt cx="693738" cy="636588"/>
          </a:xfrm>
        </p:grpSpPr>
        <p:sp>
          <p:nvSpPr>
            <p:cNvPr id="192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563054" y="4897664"/>
            <a:ext cx="1511543" cy="1387022"/>
            <a:chOff x="5330825" y="2343151"/>
            <a:chExt cx="693738" cy="636588"/>
          </a:xfrm>
        </p:grpSpPr>
        <p:sp>
          <p:nvSpPr>
            <p:cNvPr id="199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372502" y="4897664"/>
            <a:ext cx="1511543" cy="1387022"/>
            <a:chOff x="5330825" y="2343151"/>
            <a:chExt cx="693738" cy="636588"/>
          </a:xfrm>
        </p:grpSpPr>
        <p:sp>
          <p:nvSpPr>
            <p:cNvPr id="206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9181950" y="4897664"/>
            <a:ext cx="1511543" cy="1387022"/>
            <a:chOff x="5330825" y="2343151"/>
            <a:chExt cx="693738" cy="636588"/>
          </a:xfrm>
        </p:grpSpPr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0991396" y="4897664"/>
            <a:ext cx="1511543" cy="1387022"/>
            <a:chOff x="5330825" y="2343151"/>
            <a:chExt cx="693738" cy="636588"/>
          </a:xfrm>
        </p:grpSpPr>
        <p:sp>
          <p:nvSpPr>
            <p:cNvPr id="220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142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413-D8A0-4AAE-980B-9369E398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EA6B-FBC6-45C5-B743-76E989CF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/>
              <a:t>Functions CLI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89106761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and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App Service offers dedicated and dynamic tiers.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Dedicated is the existing App Service plan tiers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Basic, Standard, Premium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Pay based on # of reserved VMs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You’re responsible for scale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Dynamic 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Pay on number of executions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5747656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tier pricing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Pay per execution model - two meters, three units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/>
              <a:t>Number of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/>
              <a:t>Duration of execution</a:t>
            </a:r>
            <a:r>
              <a:rPr lang="en-US"/>
              <a:t> x </a:t>
            </a:r>
            <a:r>
              <a:rPr lang="en-US" u="sng"/>
              <a:t>reserved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First million executions free.</a:t>
            </a:r>
          </a:p>
        </p:txBody>
      </p:sp>
    </p:spTree>
    <p:extLst>
      <p:ext uri="{BB962C8B-B14F-4D97-AF65-F5344CB8AC3E}">
        <p14:creationId xmlns:p14="http://schemas.microsoft.com/office/powerpoint/2010/main" val="371927495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new in Azure Functions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0204614" y="4848339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Analytics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0203894" y="1412044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Database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10204614" y="3130192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Security</a:t>
            </a:r>
          </a:p>
        </p:txBody>
      </p:sp>
      <p:pic>
        <p:nvPicPr>
          <p:cNvPr id="26" name="Picture 2" descr="Image result for azure cosmos db icon">
            <a:hlinkClick r:id="rId3"/>
            <a:extLst>
              <a:ext uri="{FF2B5EF4-FFF2-40B4-BE49-F238E27FC236}">
                <a16:creationId xmlns:a16="http://schemas.microsoft.com/office/drawing/2014/main" id="{B4E57D9A-AA17-47D4-935A-F80D2339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61" y="1966168"/>
            <a:ext cx="797589" cy="4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stream analytics icon">
            <a:hlinkClick r:id="rId6"/>
            <a:extLst>
              <a:ext uri="{FF2B5EF4-FFF2-40B4-BE49-F238E27FC236}">
                <a16:creationId xmlns:a16="http://schemas.microsoft.com/office/drawing/2014/main" id="{FF9A9356-9504-45FE-853D-229892799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" b="7991"/>
          <a:stretch/>
        </p:blipFill>
        <p:spPr bwMode="auto">
          <a:xfrm>
            <a:off x="10596422" y="5379083"/>
            <a:ext cx="536919" cy="4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active directory icon">
            <a:hlinkClick r:id="rId8"/>
            <a:extLst>
              <a:ext uri="{FF2B5EF4-FFF2-40B4-BE49-F238E27FC236}">
                <a16:creationId xmlns:a16="http://schemas.microsoft.com/office/drawing/2014/main" id="{AD844650-CF5F-47A0-93CA-0DACD0DD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84" y="3671757"/>
            <a:ext cx="444394" cy="44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/>
          <p:cNvSpPr/>
          <p:nvPr/>
        </p:nvSpPr>
        <p:spPr bwMode="auto">
          <a:xfrm>
            <a:off x="488029" y="1959932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Local Development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8029" y="4627325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Monitoring</a:t>
            </a:r>
          </a:p>
        </p:txBody>
      </p:sp>
      <p:sp>
        <p:nvSpPr>
          <p:cNvPr id="67" name="Freeform 33"/>
          <p:cNvSpPr>
            <a:spLocks noEditPoints="1"/>
          </p:cNvSpPr>
          <p:nvPr/>
        </p:nvSpPr>
        <p:spPr bwMode="auto">
          <a:xfrm>
            <a:off x="711284" y="2175718"/>
            <a:ext cx="360666" cy="325243"/>
          </a:xfrm>
          <a:custGeom>
            <a:avLst/>
            <a:gdLst>
              <a:gd name="T0" fmla="*/ 110 w 236"/>
              <a:gd name="T1" fmla="*/ 0 h 204"/>
              <a:gd name="T2" fmla="*/ 110 w 236"/>
              <a:gd name="T3" fmla="*/ 51 h 204"/>
              <a:gd name="T4" fmla="*/ 0 w 236"/>
              <a:gd name="T5" fmla="*/ 51 h 204"/>
              <a:gd name="T6" fmla="*/ 0 w 236"/>
              <a:gd name="T7" fmla="*/ 60 h 204"/>
              <a:gd name="T8" fmla="*/ 0 w 236"/>
              <a:gd name="T9" fmla="*/ 170 h 204"/>
              <a:gd name="T10" fmla="*/ 84 w 236"/>
              <a:gd name="T11" fmla="*/ 170 h 204"/>
              <a:gd name="T12" fmla="*/ 84 w 236"/>
              <a:gd name="T13" fmla="*/ 187 h 204"/>
              <a:gd name="T14" fmla="*/ 51 w 236"/>
              <a:gd name="T15" fmla="*/ 187 h 204"/>
              <a:gd name="T16" fmla="*/ 51 w 236"/>
              <a:gd name="T17" fmla="*/ 204 h 204"/>
              <a:gd name="T18" fmla="*/ 236 w 236"/>
              <a:gd name="T19" fmla="*/ 204 h 204"/>
              <a:gd name="T20" fmla="*/ 236 w 236"/>
              <a:gd name="T21" fmla="*/ 0 h 204"/>
              <a:gd name="T22" fmla="*/ 110 w 236"/>
              <a:gd name="T23" fmla="*/ 0 h 204"/>
              <a:gd name="T24" fmla="*/ 126 w 236"/>
              <a:gd name="T25" fmla="*/ 17 h 204"/>
              <a:gd name="T26" fmla="*/ 219 w 236"/>
              <a:gd name="T27" fmla="*/ 17 h 204"/>
              <a:gd name="T28" fmla="*/ 219 w 236"/>
              <a:gd name="T29" fmla="*/ 68 h 204"/>
              <a:gd name="T30" fmla="*/ 177 w 236"/>
              <a:gd name="T31" fmla="*/ 68 h 204"/>
              <a:gd name="T32" fmla="*/ 177 w 236"/>
              <a:gd name="T33" fmla="*/ 51 h 204"/>
              <a:gd name="T34" fmla="*/ 126 w 236"/>
              <a:gd name="T35" fmla="*/ 51 h 204"/>
              <a:gd name="T36" fmla="*/ 126 w 236"/>
              <a:gd name="T37" fmla="*/ 17 h 204"/>
              <a:gd name="T38" fmla="*/ 177 w 236"/>
              <a:gd name="T39" fmla="*/ 85 h 204"/>
              <a:gd name="T40" fmla="*/ 219 w 236"/>
              <a:gd name="T41" fmla="*/ 85 h 204"/>
              <a:gd name="T42" fmla="*/ 219 w 236"/>
              <a:gd name="T43" fmla="*/ 119 h 204"/>
              <a:gd name="T44" fmla="*/ 177 w 236"/>
              <a:gd name="T45" fmla="*/ 119 h 204"/>
              <a:gd name="T46" fmla="*/ 177 w 236"/>
              <a:gd name="T47" fmla="*/ 85 h 204"/>
              <a:gd name="T48" fmla="*/ 17 w 236"/>
              <a:gd name="T49" fmla="*/ 68 h 204"/>
              <a:gd name="T50" fmla="*/ 160 w 236"/>
              <a:gd name="T51" fmla="*/ 68 h 204"/>
              <a:gd name="T52" fmla="*/ 160 w 236"/>
              <a:gd name="T53" fmla="*/ 153 h 204"/>
              <a:gd name="T54" fmla="*/ 17 w 236"/>
              <a:gd name="T55" fmla="*/ 153 h 204"/>
              <a:gd name="T56" fmla="*/ 17 w 236"/>
              <a:gd name="T57" fmla="*/ 68 h 204"/>
              <a:gd name="T58" fmla="*/ 101 w 236"/>
              <a:gd name="T59" fmla="*/ 187 h 204"/>
              <a:gd name="T60" fmla="*/ 101 w 236"/>
              <a:gd name="T61" fmla="*/ 170 h 204"/>
              <a:gd name="T62" fmla="*/ 177 w 236"/>
              <a:gd name="T63" fmla="*/ 170 h 204"/>
              <a:gd name="T64" fmla="*/ 177 w 236"/>
              <a:gd name="T65" fmla="*/ 136 h 204"/>
              <a:gd name="T66" fmla="*/ 219 w 236"/>
              <a:gd name="T67" fmla="*/ 136 h 204"/>
              <a:gd name="T68" fmla="*/ 219 w 236"/>
              <a:gd name="T69" fmla="*/ 187 h 204"/>
              <a:gd name="T70" fmla="*/ 101 w 236"/>
              <a:gd name="T71" fmla="*/ 187 h 204"/>
              <a:gd name="T72" fmla="*/ 202 w 236"/>
              <a:gd name="T73" fmla="*/ 51 h 204"/>
              <a:gd name="T74" fmla="*/ 185 w 236"/>
              <a:gd name="T75" fmla="*/ 51 h 204"/>
              <a:gd name="T76" fmla="*/ 185 w 236"/>
              <a:gd name="T77" fmla="*/ 34 h 204"/>
              <a:gd name="T78" fmla="*/ 202 w 236"/>
              <a:gd name="T79" fmla="*/ 34 h 204"/>
              <a:gd name="T80" fmla="*/ 202 w 236"/>
              <a:gd name="T81" fmla="*/ 5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04">
                <a:moveTo>
                  <a:pt x="110" y="0"/>
                </a:moveTo>
                <a:lnTo>
                  <a:pt x="110" y="51"/>
                </a:lnTo>
                <a:lnTo>
                  <a:pt x="0" y="51"/>
                </a:lnTo>
                <a:lnTo>
                  <a:pt x="0" y="60"/>
                </a:lnTo>
                <a:lnTo>
                  <a:pt x="0" y="170"/>
                </a:lnTo>
                <a:lnTo>
                  <a:pt x="84" y="170"/>
                </a:lnTo>
                <a:lnTo>
                  <a:pt x="84" y="187"/>
                </a:lnTo>
                <a:lnTo>
                  <a:pt x="51" y="187"/>
                </a:lnTo>
                <a:lnTo>
                  <a:pt x="51" y="204"/>
                </a:lnTo>
                <a:lnTo>
                  <a:pt x="236" y="204"/>
                </a:lnTo>
                <a:lnTo>
                  <a:pt x="236" y="0"/>
                </a:lnTo>
                <a:lnTo>
                  <a:pt x="110" y="0"/>
                </a:lnTo>
                <a:close/>
                <a:moveTo>
                  <a:pt x="126" y="17"/>
                </a:moveTo>
                <a:lnTo>
                  <a:pt x="219" y="17"/>
                </a:lnTo>
                <a:lnTo>
                  <a:pt x="219" y="68"/>
                </a:lnTo>
                <a:lnTo>
                  <a:pt x="177" y="68"/>
                </a:lnTo>
                <a:lnTo>
                  <a:pt x="177" y="51"/>
                </a:lnTo>
                <a:lnTo>
                  <a:pt x="126" y="51"/>
                </a:lnTo>
                <a:lnTo>
                  <a:pt x="126" y="17"/>
                </a:lnTo>
                <a:close/>
                <a:moveTo>
                  <a:pt x="177" y="85"/>
                </a:moveTo>
                <a:lnTo>
                  <a:pt x="219" y="85"/>
                </a:lnTo>
                <a:lnTo>
                  <a:pt x="219" y="119"/>
                </a:lnTo>
                <a:lnTo>
                  <a:pt x="177" y="119"/>
                </a:lnTo>
                <a:lnTo>
                  <a:pt x="177" y="85"/>
                </a:lnTo>
                <a:close/>
                <a:moveTo>
                  <a:pt x="17" y="68"/>
                </a:moveTo>
                <a:lnTo>
                  <a:pt x="160" y="68"/>
                </a:lnTo>
                <a:lnTo>
                  <a:pt x="160" y="153"/>
                </a:lnTo>
                <a:lnTo>
                  <a:pt x="17" y="153"/>
                </a:lnTo>
                <a:lnTo>
                  <a:pt x="17" y="68"/>
                </a:lnTo>
                <a:close/>
                <a:moveTo>
                  <a:pt x="101" y="187"/>
                </a:moveTo>
                <a:lnTo>
                  <a:pt x="101" y="170"/>
                </a:lnTo>
                <a:lnTo>
                  <a:pt x="177" y="170"/>
                </a:lnTo>
                <a:lnTo>
                  <a:pt x="177" y="136"/>
                </a:lnTo>
                <a:lnTo>
                  <a:pt x="219" y="136"/>
                </a:lnTo>
                <a:lnTo>
                  <a:pt x="219" y="187"/>
                </a:lnTo>
                <a:lnTo>
                  <a:pt x="101" y="187"/>
                </a:lnTo>
                <a:close/>
                <a:moveTo>
                  <a:pt x="202" y="51"/>
                </a:moveTo>
                <a:lnTo>
                  <a:pt x="185" y="51"/>
                </a:lnTo>
                <a:lnTo>
                  <a:pt x="185" y="34"/>
                </a:lnTo>
                <a:lnTo>
                  <a:pt x="202" y="34"/>
                </a:lnTo>
                <a:lnTo>
                  <a:pt x="202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Freeform 41"/>
          <p:cNvSpPr>
            <a:spLocks noEditPoints="1"/>
          </p:cNvSpPr>
          <p:nvPr/>
        </p:nvSpPr>
        <p:spPr bwMode="auto">
          <a:xfrm>
            <a:off x="689224" y="4784708"/>
            <a:ext cx="404785" cy="432694"/>
          </a:xfrm>
          <a:custGeom>
            <a:avLst/>
            <a:gdLst>
              <a:gd name="T0" fmla="*/ 56 w 104"/>
              <a:gd name="T1" fmla="*/ 104 h 104"/>
              <a:gd name="T2" fmla="*/ 56 w 104"/>
              <a:gd name="T3" fmla="*/ 88 h 104"/>
              <a:gd name="T4" fmla="*/ 88 w 104"/>
              <a:gd name="T5" fmla="*/ 56 h 104"/>
              <a:gd name="T6" fmla="*/ 104 w 104"/>
              <a:gd name="T7" fmla="*/ 56 h 104"/>
              <a:gd name="T8" fmla="*/ 104 w 104"/>
              <a:gd name="T9" fmla="*/ 48 h 104"/>
              <a:gd name="T10" fmla="*/ 88 w 104"/>
              <a:gd name="T11" fmla="*/ 48 h 104"/>
              <a:gd name="T12" fmla="*/ 56 w 104"/>
              <a:gd name="T13" fmla="*/ 16 h 104"/>
              <a:gd name="T14" fmla="*/ 56 w 104"/>
              <a:gd name="T15" fmla="*/ 0 h 104"/>
              <a:gd name="T16" fmla="*/ 48 w 104"/>
              <a:gd name="T17" fmla="*/ 0 h 104"/>
              <a:gd name="T18" fmla="*/ 48 w 104"/>
              <a:gd name="T19" fmla="*/ 16 h 104"/>
              <a:gd name="T20" fmla="*/ 16 w 104"/>
              <a:gd name="T21" fmla="*/ 48 h 104"/>
              <a:gd name="T22" fmla="*/ 0 w 104"/>
              <a:gd name="T23" fmla="*/ 48 h 104"/>
              <a:gd name="T24" fmla="*/ 0 w 104"/>
              <a:gd name="T25" fmla="*/ 56 h 104"/>
              <a:gd name="T26" fmla="*/ 16 w 104"/>
              <a:gd name="T27" fmla="*/ 56 h 104"/>
              <a:gd name="T28" fmla="*/ 48 w 104"/>
              <a:gd name="T29" fmla="*/ 88 h 104"/>
              <a:gd name="T30" fmla="*/ 48 w 104"/>
              <a:gd name="T31" fmla="*/ 104 h 104"/>
              <a:gd name="T32" fmla="*/ 56 w 104"/>
              <a:gd name="T33" fmla="*/ 104 h 104"/>
              <a:gd name="T34" fmla="*/ 24 w 104"/>
              <a:gd name="T35" fmla="*/ 52 h 104"/>
              <a:gd name="T36" fmla="*/ 52 w 104"/>
              <a:gd name="T37" fmla="*/ 24 h 104"/>
              <a:gd name="T38" fmla="*/ 80 w 104"/>
              <a:gd name="T39" fmla="*/ 52 h 104"/>
              <a:gd name="T40" fmla="*/ 52 w 104"/>
              <a:gd name="T41" fmla="*/ 80 h 104"/>
              <a:gd name="T42" fmla="*/ 24 w 104"/>
              <a:gd name="T43" fmla="*/ 52 h 104"/>
              <a:gd name="T44" fmla="*/ 68 w 104"/>
              <a:gd name="T45" fmla="*/ 52 h 104"/>
              <a:gd name="T46" fmla="*/ 52 w 104"/>
              <a:gd name="T47" fmla="*/ 36 h 104"/>
              <a:gd name="T48" fmla="*/ 36 w 104"/>
              <a:gd name="T49" fmla="*/ 52 h 104"/>
              <a:gd name="T50" fmla="*/ 52 w 104"/>
              <a:gd name="T51" fmla="*/ 68 h 104"/>
              <a:gd name="T52" fmla="*/ 68 w 104"/>
              <a:gd name="T53" fmla="*/ 52 h 104"/>
              <a:gd name="T54" fmla="*/ 44 w 104"/>
              <a:gd name="T55" fmla="*/ 52 h 104"/>
              <a:gd name="T56" fmla="*/ 52 w 104"/>
              <a:gd name="T57" fmla="*/ 44 h 104"/>
              <a:gd name="T58" fmla="*/ 60 w 104"/>
              <a:gd name="T59" fmla="*/ 52 h 104"/>
              <a:gd name="T60" fmla="*/ 52 w 104"/>
              <a:gd name="T61" fmla="*/ 60 h 104"/>
              <a:gd name="T62" fmla="*/ 44 w 104"/>
              <a:gd name="T63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" h="104">
                <a:moveTo>
                  <a:pt x="56" y="104"/>
                </a:moveTo>
                <a:cubicBezTo>
                  <a:pt x="56" y="88"/>
                  <a:pt x="56" y="88"/>
                  <a:pt x="56" y="88"/>
                </a:cubicBezTo>
                <a:cubicBezTo>
                  <a:pt x="73" y="86"/>
                  <a:pt x="86" y="73"/>
                  <a:pt x="88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6" y="31"/>
                  <a:pt x="73" y="18"/>
                  <a:pt x="56" y="16"/>
                </a:cubicBezTo>
                <a:cubicBezTo>
                  <a:pt x="56" y="0"/>
                  <a:pt x="56" y="0"/>
                  <a:pt x="5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16"/>
                  <a:pt x="48" y="16"/>
                  <a:pt x="48" y="16"/>
                </a:cubicBezTo>
                <a:cubicBezTo>
                  <a:pt x="31" y="18"/>
                  <a:pt x="18" y="31"/>
                  <a:pt x="16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6"/>
                  <a:pt x="0" y="56"/>
                  <a:pt x="0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8" y="73"/>
                  <a:pt x="31" y="86"/>
                  <a:pt x="48" y="88"/>
                </a:cubicBezTo>
                <a:cubicBezTo>
                  <a:pt x="48" y="104"/>
                  <a:pt x="48" y="104"/>
                  <a:pt x="48" y="104"/>
                </a:cubicBezTo>
                <a:lnTo>
                  <a:pt x="56" y="104"/>
                </a:lnTo>
                <a:close/>
                <a:moveTo>
                  <a:pt x="24" y="52"/>
                </a:moveTo>
                <a:cubicBezTo>
                  <a:pt x="24" y="37"/>
                  <a:pt x="37" y="24"/>
                  <a:pt x="52" y="24"/>
                </a:cubicBezTo>
                <a:cubicBezTo>
                  <a:pt x="67" y="24"/>
                  <a:pt x="80" y="37"/>
                  <a:pt x="80" y="52"/>
                </a:cubicBezTo>
                <a:cubicBezTo>
                  <a:pt x="80" y="67"/>
                  <a:pt x="67" y="80"/>
                  <a:pt x="52" y="80"/>
                </a:cubicBezTo>
                <a:cubicBezTo>
                  <a:pt x="37" y="80"/>
                  <a:pt x="24" y="67"/>
                  <a:pt x="24" y="52"/>
                </a:cubicBezTo>
                <a:close/>
                <a:moveTo>
                  <a:pt x="68" y="52"/>
                </a:moveTo>
                <a:cubicBezTo>
                  <a:pt x="68" y="43"/>
                  <a:pt x="61" y="36"/>
                  <a:pt x="52" y="36"/>
                </a:cubicBezTo>
                <a:cubicBezTo>
                  <a:pt x="43" y="36"/>
                  <a:pt x="36" y="43"/>
                  <a:pt x="36" y="52"/>
                </a:cubicBezTo>
                <a:cubicBezTo>
                  <a:pt x="36" y="61"/>
                  <a:pt x="43" y="68"/>
                  <a:pt x="52" y="68"/>
                </a:cubicBezTo>
                <a:cubicBezTo>
                  <a:pt x="61" y="68"/>
                  <a:pt x="68" y="61"/>
                  <a:pt x="68" y="52"/>
                </a:cubicBezTo>
                <a:close/>
                <a:moveTo>
                  <a:pt x="44" y="52"/>
                </a:moveTo>
                <a:cubicBezTo>
                  <a:pt x="44" y="48"/>
                  <a:pt x="48" y="44"/>
                  <a:pt x="52" y="44"/>
                </a:cubicBezTo>
                <a:cubicBezTo>
                  <a:pt x="56" y="44"/>
                  <a:pt x="60" y="48"/>
                  <a:pt x="60" y="52"/>
                </a:cubicBezTo>
                <a:cubicBezTo>
                  <a:pt x="60" y="56"/>
                  <a:pt x="56" y="60"/>
                  <a:pt x="52" y="60"/>
                </a:cubicBezTo>
                <a:cubicBezTo>
                  <a:pt x="48" y="60"/>
                  <a:pt x="44" y="56"/>
                  <a:pt x="44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Eye">
            <a:extLst>
              <a:ext uri="{FF2B5EF4-FFF2-40B4-BE49-F238E27FC236}">
                <a16:creationId xmlns:a16="http://schemas.microsoft.com/office/drawing/2014/main" id="{A345FAC2-D06D-47B9-A9D6-D14DFA1C23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032" y="5674196"/>
            <a:ext cx="403334" cy="222689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285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4851204" y="272631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0F2EC7-6F9E-41DA-810C-9C326531E820}"/>
              </a:ext>
            </a:extLst>
          </p:cNvPr>
          <p:cNvSpPr txBox="1"/>
          <p:nvPr/>
        </p:nvSpPr>
        <p:spPr>
          <a:xfrm>
            <a:off x="8337062" y="1537179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Trigger a function based on changes in Cosmos DB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30763B-14AD-4573-B5BB-F899A6A0CD2C}"/>
              </a:ext>
            </a:extLst>
          </p:cNvPr>
          <p:cNvSpPr txBox="1"/>
          <p:nvPr/>
        </p:nvSpPr>
        <p:spPr>
          <a:xfrm>
            <a:off x="8329939" y="3162688"/>
            <a:ext cx="1984116" cy="1050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Securely provide access to information in Microsoft Graph through a 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87E411-51DD-4AFE-B11E-7D85209E1667}"/>
              </a:ext>
            </a:extLst>
          </p:cNvPr>
          <p:cNvSpPr txBox="1"/>
          <p:nvPr/>
        </p:nvSpPr>
        <p:spPr>
          <a:xfrm>
            <a:off x="8315772" y="4886566"/>
            <a:ext cx="1984116" cy="1050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Trigger a function from a real-time analytics pipeline in Stream Analytics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F8E2FD-1110-4817-910F-D8543CDE08E6}"/>
              </a:ext>
            </a:extLst>
          </p:cNvPr>
          <p:cNvSpPr txBox="1"/>
          <p:nvPr/>
        </p:nvSpPr>
        <p:spPr>
          <a:xfrm>
            <a:off x="2749804" y="1901936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Develop functions locally on Linux, MacOS, Windows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7874E-F77B-44E7-AB72-4B7CC299E13C}"/>
              </a:ext>
            </a:extLst>
          </p:cNvPr>
          <p:cNvSpPr txBox="1"/>
          <p:nvPr/>
        </p:nvSpPr>
        <p:spPr>
          <a:xfrm>
            <a:off x="2749804" y="4581929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Monitor serverless applications using Application Insights</a:t>
            </a:r>
          </a:p>
        </p:txBody>
      </p:sp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34EE2C3F-8C1E-4329-AF1F-706F0DB793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9804" y="1457945"/>
            <a:ext cx="398089" cy="398089"/>
          </a:xfrm>
          <a:prstGeom prst="rect">
            <a:avLst/>
          </a:prstGeom>
        </p:spPr>
      </p:pic>
      <p:pic>
        <p:nvPicPr>
          <p:cNvPr id="64" name="Graphic 63" descr="Star">
            <a:extLst>
              <a:ext uri="{FF2B5EF4-FFF2-40B4-BE49-F238E27FC236}">
                <a16:creationId xmlns:a16="http://schemas.microsoft.com/office/drawing/2014/main" id="{21621CCC-746F-42F9-9EDF-090A05771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9109" y="4158641"/>
            <a:ext cx="398089" cy="398089"/>
          </a:xfrm>
          <a:prstGeom prst="rect">
            <a:avLst/>
          </a:prstGeom>
        </p:spPr>
      </p:pic>
      <p:pic>
        <p:nvPicPr>
          <p:cNvPr id="65" name="Graphic 64" descr="Star">
            <a:extLst>
              <a:ext uri="{FF2B5EF4-FFF2-40B4-BE49-F238E27FC236}">
                <a16:creationId xmlns:a16="http://schemas.microsoft.com/office/drawing/2014/main" id="{B173E468-3B3F-4F5C-838B-9227E95970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1137963"/>
            <a:ext cx="398089" cy="398089"/>
          </a:xfrm>
          <a:prstGeom prst="rect">
            <a:avLst/>
          </a:prstGeom>
        </p:spPr>
      </p:pic>
      <p:pic>
        <p:nvPicPr>
          <p:cNvPr id="69" name="Graphic 68" descr="Star">
            <a:extLst>
              <a:ext uri="{FF2B5EF4-FFF2-40B4-BE49-F238E27FC236}">
                <a16:creationId xmlns:a16="http://schemas.microsoft.com/office/drawing/2014/main" id="{782715FF-3514-481D-A60F-11F8E18E86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2819873"/>
            <a:ext cx="398089" cy="398089"/>
          </a:xfrm>
          <a:prstGeom prst="rect">
            <a:avLst/>
          </a:prstGeom>
        </p:spPr>
      </p:pic>
      <p:pic>
        <p:nvPicPr>
          <p:cNvPr id="70" name="Graphic 69" descr="Star">
            <a:extLst>
              <a:ext uri="{FF2B5EF4-FFF2-40B4-BE49-F238E27FC236}">
                <a16:creationId xmlns:a16="http://schemas.microsoft.com/office/drawing/2014/main" id="{3AC7D11A-B391-4C6E-8E5D-6D943FA6F3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4555511"/>
            <a:ext cx="398089" cy="3980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3443C66-B673-44C7-9EFE-7548DDA24F5E}"/>
              </a:ext>
            </a:extLst>
          </p:cNvPr>
          <p:cNvSpPr/>
          <p:nvPr/>
        </p:nvSpPr>
        <p:spPr bwMode="auto">
          <a:xfrm>
            <a:off x="434378" y="3223857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Durable Functions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A296F0-7E41-44FB-81D9-BFBB9C83FF5C}"/>
              </a:ext>
            </a:extLst>
          </p:cNvPr>
          <p:cNvSpPr txBox="1"/>
          <p:nvPr/>
        </p:nvSpPr>
        <p:spPr>
          <a:xfrm>
            <a:off x="2902204" y="3165862"/>
            <a:ext cx="1984116" cy="66976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Long running, </a:t>
            </a:r>
            <a:r>
              <a:rPr kumimoji="0" lang="en-US" sz="1372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stateful</a:t>
            </a: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 functions</a:t>
            </a:r>
          </a:p>
        </p:txBody>
      </p:sp>
      <p:pic>
        <p:nvPicPr>
          <p:cNvPr id="41" name="Graphic 40" descr="Star">
            <a:extLst>
              <a:ext uri="{FF2B5EF4-FFF2-40B4-BE49-F238E27FC236}">
                <a16:creationId xmlns:a16="http://schemas.microsoft.com/office/drawing/2014/main" id="{F78D4252-4A67-44EE-B775-7121662EC6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2204" y="2721871"/>
            <a:ext cx="398089" cy="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How is </a:t>
            </a:r>
            <a:r>
              <a:rPr lang="en-US" err="1"/>
              <a:t>serverless</a:t>
            </a:r>
            <a:r>
              <a:rPr lang="en-US"/>
              <a:t> development different</a:t>
            </a:r>
          </a:p>
        </p:txBody>
      </p:sp>
      <p:grpSp>
        <p:nvGrpSpPr>
          <p:cNvPr id="392" name="Group 391"/>
          <p:cNvGrpSpPr/>
          <p:nvPr/>
        </p:nvGrpSpPr>
        <p:grpSpPr>
          <a:xfrm>
            <a:off x="8533578" y="1189176"/>
            <a:ext cx="2756223" cy="2097939"/>
            <a:chOff x="8533578" y="1189176"/>
            <a:chExt cx="2756223" cy="2097939"/>
          </a:xfrm>
        </p:grpSpPr>
        <p:sp>
          <p:nvSpPr>
            <p:cNvPr id="11" name="TextBox 10"/>
            <p:cNvSpPr txBox="1"/>
            <p:nvPr/>
          </p:nvSpPr>
          <p:spPr>
            <a:xfrm>
              <a:off x="9037402" y="1189176"/>
              <a:ext cx="1828800" cy="904863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Complex framework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3578" y="2125837"/>
              <a:ext cx="896991" cy="89699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9455" y="2009194"/>
              <a:ext cx="896991" cy="89699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2250" y="1885578"/>
              <a:ext cx="896991" cy="89699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0015" y="2171700"/>
              <a:ext cx="896991" cy="89699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0015" y="1772353"/>
              <a:ext cx="896991" cy="89699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810" y="2072830"/>
              <a:ext cx="896991" cy="8969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519" y="2288411"/>
              <a:ext cx="896991" cy="89699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4089" y="2390124"/>
              <a:ext cx="896991" cy="896991"/>
            </a:xfrm>
            <a:prstGeom prst="rect">
              <a:avLst/>
            </a:prstGeom>
          </p:spPr>
        </p:pic>
      </p:grpSp>
      <p:grpSp>
        <p:nvGrpSpPr>
          <p:cNvPr id="393" name="Group 392"/>
          <p:cNvGrpSpPr/>
          <p:nvPr/>
        </p:nvGrpSpPr>
        <p:grpSpPr>
          <a:xfrm>
            <a:off x="8410258" y="3111698"/>
            <a:ext cx="3057513" cy="3239627"/>
            <a:chOff x="8410258" y="3111698"/>
            <a:chExt cx="3057513" cy="3239627"/>
          </a:xfrm>
        </p:grpSpPr>
        <p:sp>
          <p:nvSpPr>
            <p:cNvPr id="8" name="TextBox 7"/>
            <p:cNvSpPr txBox="1"/>
            <p:nvPr/>
          </p:nvSpPr>
          <p:spPr>
            <a:xfrm>
              <a:off x="9037402" y="5446462"/>
              <a:ext cx="1828800" cy="904863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Micro-functionality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879064" y="3111698"/>
              <a:ext cx="38925" cy="1680861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0569" y="4699040"/>
              <a:ext cx="896991" cy="89699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0780" y="4699040"/>
              <a:ext cx="896991" cy="89699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0258" y="4699040"/>
              <a:ext cx="896991" cy="896991"/>
            </a:xfrm>
            <a:prstGeom prst="rect">
              <a:avLst/>
            </a:prstGeom>
          </p:spPr>
        </p:pic>
      </p:grpSp>
      <p:sp>
        <p:nvSpPr>
          <p:cNvPr id="63" name="AutoShape 29"/>
          <p:cNvSpPr>
            <a:spLocks noChangeAspect="1" noChangeArrowheads="1" noTextEdit="1"/>
          </p:cNvSpPr>
          <p:nvPr/>
        </p:nvSpPr>
        <p:spPr bwMode="auto">
          <a:xfrm>
            <a:off x="7604125" y="1482725"/>
            <a:ext cx="79533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5478276" y="3111698"/>
            <a:ext cx="1828800" cy="3239627"/>
            <a:chOff x="5478276" y="3111698"/>
            <a:chExt cx="1828800" cy="323962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392676" y="3111698"/>
              <a:ext cx="0" cy="1045965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/>
            <p:cNvGrpSpPr/>
            <p:nvPr/>
          </p:nvGrpSpPr>
          <p:grpSpPr>
            <a:xfrm>
              <a:off x="5478276" y="4157663"/>
              <a:ext cx="1828800" cy="2193662"/>
              <a:chOff x="5478276" y="4157663"/>
              <a:chExt cx="1828800" cy="219366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478276" y="5446462"/>
                <a:ext cx="1828800" cy="904863"/>
              </a:xfrm>
              <a:prstGeom prst="rect">
                <a:avLst/>
              </a:prstGeom>
              <a:noFill/>
            </p:spPr>
            <p:txBody>
              <a:bodyPr wrap="square" lIns="9144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Light"/>
                    <a:ea typeface="+mn-ea"/>
                    <a:cs typeface="Segoe UI"/>
                  </a:rPr>
                  <a:t>Outside </a:t>
                </a:r>
                <a:br>
                  <a:rPr kumimoji="0" lang="en-US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Light"/>
                    <a:ea typeface="+mn-ea"/>
                    <a:cs typeface="Segoe UI"/>
                  </a:rPr>
                </a:br>
                <a:r>
                  <a:rPr kumimoji="0" lang="en-US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Light"/>
                    <a:ea typeface="+mn-ea"/>
                    <a:cs typeface="Segoe UI"/>
                  </a:rPr>
                  <a:t>client app</a:t>
                </a:r>
              </a:p>
            </p:txBody>
          </p:sp>
          <p:sp>
            <p:nvSpPr>
              <p:cNvPr id="99" name="Freeform 66"/>
              <p:cNvSpPr>
                <a:spLocks noEditPoints="1"/>
              </p:cNvSpPr>
              <p:nvPr/>
            </p:nvSpPr>
            <p:spPr bwMode="auto">
              <a:xfrm>
                <a:off x="6516688" y="4418013"/>
                <a:ext cx="444500" cy="442913"/>
              </a:xfrm>
              <a:custGeom>
                <a:avLst/>
                <a:gdLst>
                  <a:gd name="T0" fmla="*/ 129 w 259"/>
                  <a:gd name="T1" fmla="*/ 259 h 259"/>
                  <a:gd name="T2" fmla="*/ 0 w 259"/>
                  <a:gd name="T3" fmla="*/ 129 h 259"/>
                  <a:gd name="T4" fmla="*/ 129 w 259"/>
                  <a:gd name="T5" fmla="*/ 0 h 259"/>
                  <a:gd name="T6" fmla="*/ 259 w 259"/>
                  <a:gd name="T7" fmla="*/ 129 h 259"/>
                  <a:gd name="T8" fmla="*/ 129 w 259"/>
                  <a:gd name="T9" fmla="*/ 259 h 259"/>
                  <a:gd name="T10" fmla="*/ 129 w 259"/>
                  <a:gd name="T11" fmla="*/ 19 h 259"/>
                  <a:gd name="T12" fmla="*/ 19 w 259"/>
                  <a:gd name="T13" fmla="*/ 129 h 259"/>
                  <a:gd name="T14" fmla="*/ 129 w 259"/>
                  <a:gd name="T15" fmla="*/ 239 h 259"/>
                  <a:gd name="T16" fmla="*/ 239 w 259"/>
                  <a:gd name="T17" fmla="*/ 129 h 259"/>
                  <a:gd name="T18" fmla="*/ 129 w 259"/>
                  <a:gd name="T19" fmla="*/ 1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9" h="259">
                    <a:moveTo>
                      <a:pt x="129" y="259"/>
                    </a:moveTo>
                    <a:cubicBezTo>
                      <a:pt x="58" y="259"/>
                      <a:pt x="0" y="201"/>
                      <a:pt x="0" y="129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1" y="0"/>
                      <a:pt x="259" y="58"/>
                      <a:pt x="259" y="129"/>
                    </a:cubicBezTo>
                    <a:cubicBezTo>
                      <a:pt x="259" y="201"/>
                      <a:pt x="201" y="259"/>
                      <a:pt x="129" y="259"/>
                    </a:cubicBezTo>
                    <a:close/>
                    <a:moveTo>
                      <a:pt x="129" y="19"/>
                    </a:moveTo>
                    <a:cubicBezTo>
                      <a:pt x="69" y="19"/>
                      <a:pt x="19" y="69"/>
                      <a:pt x="19" y="129"/>
                    </a:cubicBezTo>
                    <a:cubicBezTo>
                      <a:pt x="19" y="190"/>
                      <a:pt x="69" y="239"/>
                      <a:pt x="129" y="239"/>
                    </a:cubicBezTo>
                    <a:cubicBezTo>
                      <a:pt x="190" y="239"/>
                      <a:pt x="239" y="190"/>
                      <a:pt x="239" y="129"/>
                    </a:cubicBezTo>
                    <a:cubicBezTo>
                      <a:pt x="239" y="69"/>
                      <a:pt x="190" y="19"/>
                      <a:pt x="129" y="19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0" name="Freeform 67"/>
              <p:cNvSpPr>
                <a:spLocks noEditPoints="1"/>
              </p:cNvSpPr>
              <p:nvPr/>
            </p:nvSpPr>
            <p:spPr bwMode="auto">
              <a:xfrm>
                <a:off x="6415088" y="4314826"/>
                <a:ext cx="647700" cy="649288"/>
              </a:xfrm>
              <a:custGeom>
                <a:avLst/>
                <a:gdLst>
                  <a:gd name="T0" fmla="*/ 189 w 379"/>
                  <a:gd name="T1" fmla="*/ 379 h 379"/>
                  <a:gd name="T2" fmla="*/ 0 w 379"/>
                  <a:gd name="T3" fmla="*/ 189 h 379"/>
                  <a:gd name="T4" fmla="*/ 189 w 379"/>
                  <a:gd name="T5" fmla="*/ 0 h 379"/>
                  <a:gd name="T6" fmla="*/ 379 w 379"/>
                  <a:gd name="T7" fmla="*/ 189 h 379"/>
                  <a:gd name="T8" fmla="*/ 189 w 379"/>
                  <a:gd name="T9" fmla="*/ 379 h 379"/>
                  <a:gd name="T10" fmla="*/ 189 w 379"/>
                  <a:gd name="T11" fmla="*/ 11 h 379"/>
                  <a:gd name="T12" fmla="*/ 11 w 379"/>
                  <a:gd name="T13" fmla="*/ 189 h 379"/>
                  <a:gd name="T14" fmla="*/ 189 w 379"/>
                  <a:gd name="T15" fmla="*/ 367 h 379"/>
                  <a:gd name="T16" fmla="*/ 367 w 379"/>
                  <a:gd name="T17" fmla="*/ 189 h 379"/>
                  <a:gd name="T18" fmla="*/ 189 w 379"/>
                  <a:gd name="T19" fmla="*/ 11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9" h="379">
                    <a:moveTo>
                      <a:pt x="189" y="379"/>
                    </a:moveTo>
                    <a:cubicBezTo>
                      <a:pt x="85" y="379"/>
                      <a:pt x="0" y="294"/>
                      <a:pt x="0" y="189"/>
                    </a:cubicBezTo>
                    <a:cubicBezTo>
                      <a:pt x="0" y="85"/>
                      <a:pt x="85" y="0"/>
                      <a:pt x="189" y="0"/>
                    </a:cubicBezTo>
                    <a:cubicBezTo>
                      <a:pt x="294" y="0"/>
                      <a:pt x="379" y="85"/>
                      <a:pt x="379" y="189"/>
                    </a:cubicBezTo>
                    <a:cubicBezTo>
                      <a:pt x="379" y="294"/>
                      <a:pt x="294" y="379"/>
                      <a:pt x="189" y="379"/>
                    </a:cubicBezTo>
                    <a:close/>
                    <a:moveTo>
                      <a:pt x="189" y="11"/>
                    </a:moveTo>
                    <a:cubicBezTo>
                      <a:pt x="91" y="11"/>
                      <a:pt x="11" y="91"/>
                      <a:pt x="11" y="189"/>
                    </a:cubicBezTo>
                    <a:cubicBezTo>
                      <a:pt x="11" y="288"/>
                      <a:pt x="91" y="367"/>
                      <a:pt x="189" y="367"/>
                    </a:cubicBezTo>
                    <a:cubicBezTo>
                      <a:pt x="287" y="367"/>
                      <a:pt x="367" y="288"/>
                      <a:pt x="367" y="189"/>
                    </a:cubicBezTo>
                    <a:cubicBezTo>
                      <a:pt x="367" y="91"/>
                      <a:pt x="287" y="11"/>
                      <a:pt x="189" y="1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1" name="Freeform 68"/>
              <p:cNvSpPr>
                <a:spLocks noEditPoints="1"/>
              </p:cNvSpPr>
              <p:nvPr/>
            </p:nvSpPr>
            <p:spPr bwMode="auto">
              <a:xfrm>
                <a:off x="6256338" y="4157663"/>
                <a:ext cx="963613" cy="962025"/>
              </a:xfrm>
              <a:custGeom>
                <a:avLst/>
                <a:gdLst>
                  <a:gd name="T0" fmla="*/ 281 w 562"/>
                  <a:gd name="T1" fmla="*/ 561 h 561"/>
                  <a:gd name="T2" fmla="*/ 0 w 562"/>
                  <a:gd name="T3" fmla="*/ 280 h 561"/>
                  <a:gd name="T4" fmla="*/ 281 w 562"/>
                  <a:gd name="T5" fmla="*/ 0 h 561"/>
                  <a:gd name="T6" fmla="*/ 562 w 562"/>
                  <a:gd name="T7" fmla="*/ 280 h 561"/>
                  <a:gd name="T8" fmla="*/ 281 w 562"/>
                  <a:gd name="T9" fmla="*/ 561 h 561"/>
                  <a:gd name="T10" fmla="*/ 281 w 562"/>
                  <a:gd name="T11" fmla="*/ 3 h 561"/>
                  <a:gd name="T12" fmla="*/ 4 w 562"/>
                  <a:gd name="T13" fmla="*/ 280 h 561"/>
                  <a:gd name="T14" fmla="*/ 281 w 562"/>
                  <a:gd name="T15" fmla="*/ 557 h 561"/>
                  <a:gd name="T16" fmla="*/ 558 w 562"/>
                  <a:gd name="T17" fmla="*/ 280 h 561"/>
                  <a:gd name="T18" fmla="*/ 281 w 562"/>
                  <a:gd name="T19" fmla="*/ 3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2" h="561">
                    <a:moveTo>
                      <a:pt x="281" y="561"/>
                    </a:moveTo>
                    <a:cubicBezTo>
                      <a:pt x="126" y="561"/>
                      <a:pt x="0" y="435"/>
                      <a:pt x="0" y="280"/>
                    </a:cubicBezTo>
                    <a:cubicBezTo>
                      <a:pt x="0" y="126"/>
                      <a:pt x="126" y="0"/>
                      <a:pt x="281" y="0"/>
                    </a:cubicBezTo>
                    <a:cubicBezTo>
                      <a:pt x="436" y="0"/>
                      <a:pt x="562" y="126"/>
                      <a:pt x="562" y="280"/>
                    </a:cubicBezTo>
                    <a:cubicBezTo>
                      <a:pt x="562" y="435"/>
                      <a:pt x="436" y="561"/>
                      <a:pt x="281" y="561"/>
                    </a:cubicBezTo>
                    <a:close/>
                    <a:moveTo>
                      <a:pt x="281" y="3"/>
                    </a:moveTo>
                    <a:cubicBezTo>
                      <a:pt x="129" y="3"/>
                      <a:pt x="4" y="128"/>
                      <a:pt x="4" y="280"/>
                    </a:cubicBezTo>
                    <a:cubicBezTo>
                      <a:pt x="4" y="433"/>
                      <a:pt x="129" y="557"/>
                      <a:pt x="281" y="557"/>
                    </a:cubicBezTo>
                    <a:cubicBezTo>
                      <a:pt x="434" y="557"/>
                      <a:pt x="558" y="433"/>
                      <a:pt x="558" y="280"/>
                    </a:cubicBezTo>
                    <a:cubicBezTo>
                      <a:pt x="558" y="128"/>
                      <a:pt x="434" y="3"/>
                      <a:pt x="281" y="3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69"/>
              <p:cNvSpPr>
                <a:spLocks/>
              </p:cNvSpPr>
              <p:nvPr/>
            </p:nvSpPr>
            <p:spPr bwMode="auto">
              <a:xfrm>
                <a:off x="6227763" y="4667251"/>
                <a:ext cx="549275" cy="717550"/>
              </a:xfrm>
              <a:custGeom>
                <a:avLst/>
                <a:gdLst>
                  <a:gd name="T0" fmla="*/ 321 w 321"/>
                  <a:gd name="T1" fmla="*/ 5 h 418"/>
                  <a:gd name="T2" fmla="*/ 275 w 321"/>
                  <a:gd name="T3" fmla="*/ 5 h 418"/>
                  <a:gd name="T4" fmla="*/ 244 w 321"/>
                  <a:gd name="T5" fmla="*/ 138 h 418"/>
                  <a:gd name="T6" fmla="*/ 244 w 321"/>
                  <a:gd name="T7" fmla="*/ 15 h 418"/>
                  <a:gd name="T8" fmla="*/ 228 w 321"/>
                  <a:gd name="T9" fmla="*/ 0 h 418"/>
                  <a:gd name="T10" fmla="*/ 15 w 321"/>
                  <a:gd name="T11" fmla="*/ 0 h 418"/>
                  <a:gd name="T12" fmla="*/ 0 w 321"/>
                  <a:gd name="T13" fmla="*/ 15 h 418"/>
                  <a:gd name="T14" fmla="*/ 0 w 321"/>
                  <a:gd name="T15" fmla="*/ 402 h 418"/>
                  <a:gd name="T16" fmla="*/ 15 w 321"/>
                  <a:gd name="T17" fmla="*/ 418 h 418"/>
                  <a:gd name="T18" fmla="*/ 228 w 321"/>
                  <a:gd name="T19" fmla="*/ 418 h 418"/>
                  <a:gd name="T20" fmla="*/ 244 w 321"/>
                  <a:gd name="T21" fmla="*/ 402 h 418"/>
                  <a:gd name="T22" fmla="*/ 244 w 321"/>
                  <a:gd name="T23" fmla="*/ 222 h 418"/>
                  <a:gd name="T24" fmla="*/ 321 w 321"/>
                  <a:gd name="T25" fmla="*/ 5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1" h="418">
                    <a:moveTo>
                      <a:pt x="321" y="5"/>
                    </a:moveTo>
                    <a:cubicBezTo>
                      <a:pt x="275" y="5"/>
                      <a:pt x="275" y="5"/>
                      <a:pt x="275" y="5"/>
                    </a:cubicBezTo>
                    <a:cubicBezTo>
                      <a:pt x="275" y="53"/>
                      <a:pt x="264" y="98"/>
                      <a:pt x="244" y="138"/>
                    </a:cubicBezTo>
                    <a:cubicBezTo>
                      <a:pt x="244" y="15"/>
                      <a:pt x="244" y="15"/>
                      <a:pt x="244" y="15"/>
                    </a:cubicBezTo>
                    <a:cubicBezTo>
                      <a:pt x="244" y="7"/>
                      <a:pt x="237" y="0"/>
                      <a:pt x="22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0" y="411"/>
                      <a:pt x="7" y="418"/>
                      <a:pt x="15" y="418"/>
                    </a:cubicBezTo>
                    <a:cubicBezTo>
                      <a:pt x="228" y="418"/>
                      <a:pt x="228" y="418"/>
                      <a:pt x="228" y="418"/>
                    </a:cubicBezTo>
                    <a:cubicBezTo>
                      <a:pt x="237" y="418"/>
                      <a:pt x="244" y="411"/>
                      <a:pt x="244" y="402"/>
                    </a:cubicBezTo>
                    <a:cubicBezTo>
                      <a:pt x="244" y="222"/>
                      <a:pt x="244" y="222"/>
                      <a:pt x="244" y="222"/>
                    </a:cubicBezTo>
                    <a:cubicBezTo>
                      <a:pt x="292" y="163"/>
                      <a:pt x="321" y="88"/>
                      <a:pt x="321" y="5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3" name="Rectangle 70"/>
              <p:cNvSpPr>
                <a:spLocks noChangeArrowheads="1"/>
              </p:cNvSpPr>
              <p:nvPr/>
            </p:nvSpPr>
            <p:spPr bwMode="auto">
              <a:xfrm>
                <a:off x="6267450" y="4706938"/>
                <a:ext cx="336550" cy="563563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4" name="Rectangle 71"/>
              <p:cNvSpPr>
                <a:spLocks noChangeArrowheads="1"/>
              </p:cNvSpPr>
              <p:nvPr/>
            </p:nvSpPr>
            <p:spPr bwMode="auto">
              <a:xfrm>
                <a:off x="6300788" y="4773613"/>
                <a:ext cx="173038" cy="17462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5" name="Rectangle 72"/>
              <p:cNvSpPr>
                <a:spLocks noChangeArrowheads="1"/>
              </p:cNvSpPr>
              <p:nvPr/>
            </p:nvSpPr>
            <p:spPr bwMode="auto">
              <a:xfrm>
                <a:off x="6492875" y="4872038"/>
                <a:ext cx="79375" cy="76200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6" name="Rectangle 73"/>
              <p:cNvSpPr>
                <a:spLocks noChangeArrowheads="1"/>
              </p:cNvSpPr>
              <p:nvPr/>
            </p:nvSpPr>
            <p:spPr bwMode="auto">
              <a:xfrm>
                <a:off x="6492875" y="4773613"/>
                <a:ext cx="79375" cy="7937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7" name="Rectangle 74"/>
              <p:cNvSpPr>
                <a:spLocks noChangeArrowheads="1"/>
              </p:cNvSpPr>
              <p:nvPr/>
            </p:nvSpPr>
            <p:spPr bwMode="auto">
              <a:xfrm>
                <a:off x="6492875" y="5064126"/>
                <a:ext cx="79375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8" name="Rectangle 75"/>
              <p:cNvSpPr>
                <a:spLocks noChangeArrowheads="1"/>
              </p:cNvSpPr>
              <p:nvPr/>
            </p:nvSpPr>
            <p:spPr bwMode="auto">
              <a:xfrm>
                <a:off x="6397625" y="5064126"/>
                <a:ext cx="76200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9" name="Rectangle 76"/>
              <p:cNvSpPr>
                <a:spLocks noChangeArrowheads="1"/>
              </p:cNvSpPr>
              <p:nvPr/>
            </p:nvSpPr>
            <p:spPr bwMode="auto">
              <a:xfrm>
                <a:off x="6300788" y="5064126"/>
                <a:ext cx="77788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0" name="Rectangle 77"/>
              <p:cNvSpPr>
                <a:spLocks noChangeArrowheads="1"/>
              </p:cNvSpPr>
              <p:nvPr/>
            </p:nvSpPr>
            <p:spPr bwMode="auto">
              <a:xfrm>
                <a:off x="6300788" y="4967288"/>
                <a:ext cx="77788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1" name="Rectangle 78"/>
              <p:cNvSpPr>
                <a:spLocks noChangeArrowheads="1"/>
              </p:cNvSpPr>
              <p:nvPr/>
            </p:nvSpPr>
            <p:spPr bwMode="auto">
              <a:xfrm>
                <a:off x="6397625" y="4967288"/>
                <a:ext cx="76200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2" name="Rectangle 79"/>
              <p:cNvSpPr>
                <a:spLocks noChangeArrowheads="1"/>
              </p:cNvSpPr>
              <p:nvPr/>
            </p:nvSpPr>
            <p:spPr bwMode="auto">
              <a:xfrm>
                <a:off x="6492875" y="4967288"/>
                <a:ext cx="79375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3" name="Rectangle 80"/>
              <p:cNvSpPr>
                <a:spLocks noChangeArrowheads="1"/>
              </p:cNvSpPr>
              <p:nvPr/>
            </p:nvSpPr>
            <p:spPr bwMode="auto">
              <a:xfrm>
                <a:off x="6492875" y="5159376"/>
                <a:ext cx="79375" cy="7937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4" name="Rectangle 81"/>
              <p:cNvSpPr>
                <a:spLocks noChangeArrowheads="1"/>
              </p:cNvSpPr>
              <p:nvPr/>
            </p:nvSpPr>
            <p:spPr bwMode="auto">
              <a:xfrm>
                <a:off x="6397625" y="5159376"/>
                <a:ext cx="76200" cy="7937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Rectangle 82"/>
              <p:cNvSpPr>
                <a:spLocks noChangeArrowheads="1"/>
              </p:cNvSpPr>
              <p:nvPr/>
            </p:nvSpPr>
            <p:spPr bwMode="auto">
              <a:xfrm>
                <a:off x="6300788" y="5159376"/>
                <a:ext cx="77788" cy="7937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 84"/>
              <p:cNvSpPr>
                <a:spLocks/>
              </p:cNvSpPr>
              <p:nvPr/>
            </p:nvSpPr>
            <p:spPr bwMode="auto">
              <a:xfrm>
                <a:off x="6318250" y="5384801"/>
                <a:ext cx="90488" cy="44450"/>
              </a:xfrm>
              <a:custGeom>
                <a:avLst/>
                <a:gdLst>
                  <a:gd name="T0" fmla="*/ 27 w 53"/>
                  <a:gd name="T1" fmla="*/ 0 h 26"/>
                  <a:gd name="T2" fmla="*/ 53 w 53"/>
                  <a:gd name="T3" fmla="*/ 26 h 26"/>
                  <a:gd name="T4" fmla="*/ 0 w 53"/>
                  <a:gd name="T5" fmla="*/ 26 h 26"/>
                  <a:gd name="T6" fmla="*/ 27 w 5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26">
                    <a:moveTo>
                      <a:pt x="27" y="0"/>
                    </a:moveTo>
                    <a:cubicBezTo>
                      <a:pt x="42" y="0"/>
                      <a:pt x="53" y="12"/>
                      <a:pt x="53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8" name="Freeform 85"/>
              <p:cNvSpPr>
                <a:spLocks/>
              </p:cNvSpPr>
              <p:nvPr/>
            </p:nvSpPr>
            <p:spPr bwMode="auto">
              <a:xfrm>
                <a:off x="6462713" y="5384801"/>
                <a:ext cx="90488" cy="44450"/>
              </a:xfrm>
              <a:custGeom>
                <a:avLst/>
                <a:gdLst>
                  <a:gd name="T0" fmla="*/ 26 w 53"/>
                  <a:gd name="T1" fmla="*/ 0 h 26"/>
                  <a:gd name="T2" fmla="*/ 53 w 53"/>
                  <a:gd name="T3" fmla="*/ 26 h 26"/>
                  <a:gd name="T4" fmla="*/ 0 w 53"/>
                  <a:gd name="T5" fmla="*/ 26 h 26"/>
                  <a:gd name="T6" fmla="*/ 26 w 5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26">
                    <a:moveTo>
                      <a:pt x="26" y="0"/>
                    </a:moveTo>
                    <a:cubicBezTo>
                      <a:pt x="41" y="0"/>
                      <a:pt x="53" y="12"/>
                      <a:pt x="53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6617084" y="4283578"/>
                <a:ext cx="274254" cy="380499"/>
                <a:chOff x="7704138" y="1800225"/>
                <a:chExt cx="176212" cy="244476"/>
              </a:xfrm>
            </p:grpSpPr>
            <p:sp>
              <p:nvSpPr>
                <p:cNvPr id="123" name="Freeform 31"/>
                <p:cNvSpPr>
                  <a:spLocks/>
                </p:cNvSpPr>
                <p:nvPr/>
              </p:nvSpPr>
              <p:spPr bwMode="auto">
                <a:xfrm>
                  <a:off x="7704138" y="1973263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6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32"/>
                <p:cNvSpPr>
                  <a:spLocks/>
                </p:cNvSpPr>
                <p:nvPr/>
              </p:nvSpPr>
              <p:spPr bwMode="auto">
                <a:xfrm>
                  <a:off x="7704138" y="1887538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19 h 101"/>
                    <a:gd name="T8" fmla="*/ 11 w 37"/>
                    <a:gd name="T9" fmla="*/ 24 h 101"/>
                    <a:gd name="T10" fmla="*/ 0 w 37"/>
                    <a:gd name="T11" fmla="*/ 28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18" y="21"/>
                        <a:pt x="15" y="23"/>
                        <a:pt x="11" y="24"/>
                      </a:cubicBezTo>
                      <a:cubicBezTo>
                        <a:pt x="8" y="26"/>
                        <a:pt x="4" y="27"/>
                        <a:pt x="0" y="28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7" y="7"/>
                        <a:pt x="20" y="6"/>
                        <a:pt x="22" y="5"/>
                      </a:cubicBezTo>
                      <a:cubicBezTo>
                        <a:pt x="25" y="3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33"/>
                <p:cNvSpPr>
                  <a:spLocks/>
                </p:cNvSpPr>
                <p:nvPr/>
              </p:nvSpPr>
              <p:spPr bwMode="auto">
                <a:xfrm>
                  <a:off x="7704138" y="1800225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3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5"/>
                        <a:pt x="5" y="14"/>
                        <a:pt x="8" y="13"/>
                      </a:cubicBezTo>
                      <a:cubicBezTo>
                        <a:pt x="10" y="12"/>
                        <a:pt x="13" y="11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34"/>
                <p:cNvSpPr>
                  <a:spLocks/>
                </p:cNvSpPr>
                <p:nvPr/>
              </p:nvSpPr>
              <p:spPr bwMode="auto">
                <a:xfrm>
                  <a:off x="7750175" y="1800225"/>
                  <a:ext cx="25400" cy="69850"/>
                </a:xfrm>
                <a:custGeom>
                  <a:avLst/>
                  <a:gdLst>
                    <a:gd name="T0" fmla="*/ 36 w 36"/>
                    <a:gd name="T1" fmla="*/ 0 h 101"/>
                    <a:gd name="T2" fmla="*/ 36 w 36"/>
                    <a:gd name="T3" fmla="*/ 101 h 101"/>
                    <a:gd name="T4" fmla="*/ 20 w 36"/>
                    <a:gd name="T5" fmla="*/ 101 h 101"/>
                    <a:gd name="T6" fmla="*/ 20 w 36"/>
                    <a:gd name="T7" fmla="*/ 20 h 101"/>
                    <a:gd name="T8" fmla="*/ 11 w 36"/>
                    <a:gd name="T9" fmla="*/ 25 h 101"/>
                    <a:gd name="T10" fmla="*/ 0 w 36"/>
                    <a:gd name="T11" fmla="*/ 29 h 101"/>
                    <a:gd name="T12" fmla="*/ 0 w 36"/>
                    <a:gd name="T13" fmla="*/ 15 h 101"/>
                    <a:gd name="T14" fmla="*/ 7 w 36"/>
                    <a:gd name="T15" fmla="*/ 13 h 101"/>
                    <a:gd name="T16" fmla="*/ 15 w 36"/>
                    <a:gd name="T17" fmla="*/ 9 h 101"/>
                    <a:gd name="T18" fmla="*/ 22 w 36"/>
                    <a:gd name="T19" fmla="*/ 5 h 101"/>
                    <a:gd name="T20" fmla="*/ 30 w 36"/>
                    <a:gd name="T21" fmla="*/ 0 h 101"/>
                    <a:gd name="T22" fmla="*/ 36 w 36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01">
                      <a:moveTo>
                        <a:pt x="36" y="0"/>
                      </a:moveTo>
                      <a:cubicBezTo>
                        <a:pt x="36" y="101"/>
                        <a:pt x="36" y="101"/>
                        <a:pt x="36" y="101"/>
                      </a:cubicBezTo>
                      <a:cubicBezTo>
                        <a:pt x="20" y="101"/>
                        <a:pt x="20" y="101"/>
                        <a:pt x="20" y="101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8" y="22"/>
                        <a:pt x="14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2" y="15"/>
                        <a:pt x="5" y="14"/>
                        <a:pt x="7" y="13"/>
                      </a:cubicBezTo>
                      <a:cubicBezTo>
                        <a:pt x="10" y="12"/>
                        <a:pt x="12" y="11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35"/>
                <p:cNvSpPr>
                  <a:spLocks noEditPoints="1"/>
                </p:cNvSpPr>
                <p:nvPr/>
              </p:nvSpPr>
              <p:spPr bwMode="auto">
                <a:xfrm>
                  <a:off x="7739063" y="1973263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2 h 104"/>
                    <a:gd name="T4" fmla="*/ 0 w 69"/>
                    <a:gd name="T5" fmla="*/ 54 h 104"/>
                    <a:gd name="T6" fmla="*/ 9 w 69"/>
                    <a:gd name="T7" fmla="*/ 14 h 104"/>
                    <a:gd name="T8" fmla="*/ 36 w 69"/>
                    <a:gd name="T9" fmla="*/ 0 h 104"/>
                    <a:gd name="T10" fmla="*/ 69 w 69"/>
                    <a:gd name="T11" fmla="*/ 52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4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2"/>
                      </a:cubicBezTo>
                      <a:cubicBezTo>
                        <a:pt x="3" y="83"/>
                        <a:pt x="0" y="71"/>
                        <a:pt x="0" y="54"/>
                      </a:cubicBezTo>
                      <a:cubicBezTo>
                        <a:pt x="0" y="36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7"/>
                        <a:pt x="17" y="54"/>
                      </a:cubicBezTo>
                      <a:cubicBezTo>
                        <a:pt x="17" y="79"/>
                        <a:pt x="23" y="91"/>
                        <a:pt x="35" y="91"/>
                      </a:cubicBezTo>
                      <a:cubicBezTo>
                        <a:pt x="46" y="91"/>
                        <a:pt x="52" y="79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36"/>
                <p:cNvSpPr>
                  <a:spLocks noEditPoints="1"/>
                </p:cNvSpPr>
                <p:nvPr/>
              </p:nvSpPr>
              <p:spPr bwMode="auto">
                <a:xfrm>
                  <a:off x="7740650" y="1885950"/>
                  <a:ext cx="47625" cy="73025"/>
                </a:xfrm>
                <a:custGeom>
                  <a:avLst/>
                  <a:gdLst>
                    <a:gd name="T0" fmla="*/ 33 w 69"/>
                    <a:gd name="T1" fmla="*/ 105 h 105"/>
                    <a:gd name="T2" fmla="*/ 9 w 69"/>
                    <a:gd name="T3" fmla="*/ 92 h 105"/>
                    <a:gd name="T4" fmla="*/ 0 w 69"/>
                    <a:gd name="T5" fmla="*/ 55 h 105"/>
                    <a:gd name="T6" fmla="*/ 9 w 69"/>
                    <a:gd name="T7" fmla="*/ 14 h 105"/>
                    <a:gd name="T8" fmla="*/ 36 w 69"/>
                    <a:gd name="T9" fmla="*/ 0 h 105"/>
                    <a:gd name="T10" fmla="*/ 69 w 69"/>
                    <a:gd name="T11" fmla="*/ 52 h 105"/>
                    <a:gd name="T12" fmla="*/ 60 w 69"/>
                    <a:gd name="T13" fmla="*/ 91 h 105"/>
                    <a:gd name="T14" fmla="*/ 33 w 69"/>
                    <a:gd name="T15" fmla="*/ 105 h 105"/>
                    <a:gd name="T16" fmla="*/ 35 w 69"/>
                    <a:gd name="T17" fmla="*/ 14 h 105"/>
                    <a:gd name="T18" fmla="*/ 17 w 69"/>
                    <a:gd name="T19" fmla="*/ 54 h 105"/>
                    <a:gd name="T20" fmla="*/ 35 w 69"/>
                    <a:gd name="T21" fmla="*/ 92 h 105"/>
                    <a:gd name="T22" fmla="*/ 52 w 69"/>
                    <a:gd name="T23" fmla="*/ 53 h 105"/>
                    <a:gd name="T24" fmla="*/ 35 w 69"/>
                    <a:gd name="T25" fmla="*/ 14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5">
                      <a:moveTo>
                        <a:pt x="33" y="105"/>
                      </a:moveTo>
                      <a:cubicBezTo>
                        <a:pt x="23" y="105"/>
                        <a:pt x="15" y="101"/>
                        <a:pt x="9" y="92"/>
                      </a:cubicBezTo>
                      <a:cubicBezTo>
                        <a:pt x="3" y="83"/>
                        <a:pt x="0" y="71"/>
                        <a:pt x="0" y="55"/>
                      </a:cubicBezTo>
                      <a:cubicBezTo>
                        <a:pt x="0" y="37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8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5"/>
                        <a:pt x="33" y="105"/>
                      </a:cubicBezTo>
                      <a:close/>
                      <a:moveTo>
                        <a:pt x="35" y="14"/>
                      </a:moveTo>
                      <a:cubicBezTo>
                        <a:pt x="23" y="14"/>
                        <a:pt x="17" y="27"/>
                        <a:pt x="17" y="54"/>
                      </a:cubicBezTo>
                      <a:cubicBezTo>
                        <a:pt x="17" y="79"/>
                        <a:pt x="23" y="92"/>
                        <a:pt x="35" y="92"/>
                      </a:cubicBezTo>
                      <a:cubicBezTo>
                        <a:pt x="46" y="92"/>
                        <a:pt x="52" y="79"/>
                        <a:pt x="52" y="53"/>
                      </a:cubicBezTo>
                      <a:cubicBezTo>
                        <a:pt x="52" y="27"/>
                        <a:pt x="47" y="14"/>
                        <a:pt x="35" y="14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37"/>
                <p:cNvSpPr>
                  <a:spLocks/>
                </p:cNvSpPr>
                <p:nvPr/>
              </p:nvSpPr>
              <p:spPr bwMode="auto">
                <a:xfrm>
                  <a:off x="7796213" y="1973263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6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8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38"/>
                <p:cNvSpPr>
                  <a:spLocks/>
                </p:cNvSpPr>
                <p:nvPr/>
              </p:nvSpPr>
              <p:spPr bwMode="auto">
                <a:xfrm>
                  <a:off x="7796213" y="1887538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19 h 101"/>
                    <a:gd name="T8" fmla="*/ 11 w 37"/>
                    <a:gd name="T9" fmla="*/ 24 h 101"/>
                    <a:gd name="T10" fmla="*/ 0 w 37"/>
                    <a:gd name="T11" fmla="*/ 28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18" y="21"/>
                        <a:pt x="15" y="23"/>
                        <a:pt x="11" y="24"/>
                      </a:cubicBezTo>
                      <a:cubicBezTo>
                        <a:pt x="8" y="26"/>
                        <a:pt x="4" y="27"/>
                        <a:pt x="0" y="28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8" y="7"/>
                        <a:pt x="20" y="6"/>
                        <a:pt x="22" y="5"/>
                      </a:cubicBezTo>
                      <a:cubicBezTo>
                        <a:pt x="25" y="3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 39"/>
                <p:cNvSpPr>
                  <a:spLocks/>
                </p:cNvSpPr>
                <p:nvPr/>
              </p:nvSpPr>
              <p:spPr bwMode="auto">
                <a:xfrm>
                  <a:off x="7796213" y="1800225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3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5"/>
                        <a:pt x="5" y="14"/>
                        <a:pt x="8" y="13"/>
                      </a:cubicBezTo>
                      <a:cubicBezTo>
                        <a:pt x="10" y="12"/>
                        <a:pt x="13" y="11"/>
                        <a:pt x="15" y="9"/>
                      </a:cubicBezTo>
                      <a:cubicBezTo>
                        <a:pt x="18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40"/>
                <p:cNvSpPr>
                  <a:spLocks noEditPoints="1"/>
                </p:cNvSpPr>
                <p:nvPr/>
              </p:nvSpPr>
              <p:spPr bwMode="auto">
                <a:xfrm>
                  <a:off x="7832725" y="1973263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2 h 104"/>
                    <a:gd name="T4" fmla="*/ 0 w 69"/>
                    <a:gd name="T5" fmla="*/ 54 h 104"/>
                    <a:gd name="T6" fmla="*/ 9 w 69"/>
                    <a:gd name="T7" fmla="*/ 14 h 104"/>
                    <a:gd name="T8" fmla="*/ 36 w 69"/>
                    <a:gd name="T9" fmla="*/ 0 h 104"/>
                    <a:gd name="T10" fmla="*/ 69 w 69"/>
                    <a:gd name="T11" fmla="*/ 52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4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2"/>
                      </a:cubicBezTo>
                      <a:cubicBezTo>
                        <a:pt x="3" y="83"/>
                        <a:pt x="0" y="71"/>
                        <a:pt x="0" y="54"/>
                      </a:cubicBezTo>
                      <a:cubicBezTo>
                        <a:pt x="0" y="36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4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7"/>
                        <a:pt x="17" y="54"/>
                      </a:cubicBezTo>
                      <a:cubicBezTo>
                        <a:pt x="17" y="79"/>
                        <a:pt x="23" y="91"/>
                        <a:pt x="35" y="91"/>
                      </a:cubicBezTo>
                      <a:cubicBezTo>
                        <a:pt x="47" y="91"/>
                        <a:pt x="52" y="79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 41"/>
                <p:cNvSpPr>
                  <a:spLocks noEditPoints="1"/>
                </p:cNvSpPr>
                <p:nvPr/>
              </p:nvSpPr>
              <p:spPr bwMode="auto">
                <a:xfrm>
                  <a:off x="7832725" y="1885950"/>
                  <a:ext cx="47625" cy="73025"/>
                </a:xfrm>
                <a:custGeom>
                  <a:avLst/>
                  <a:gdLst>
                    <a:gd name="T0" fmla="*/ 33 w 69"/>
                    <a:gd name="T1" fmla="*/ 105 h 105"/>
                    <a:gd name="T2" fmla="*/ 9 w 69"/>
                    <a:gd name="T3" fmla="*/ 92 h 105"/>
                    <a:gd name="T4" fmla="*/ 0 w 69"/>
                    <a:gd name="T5" fmla="*/ 55 h 105"/>
                    <a:gd name="T6" fmla="*/ 9 w 69"/>
                    <a:gd name="T7" fmla="*/ 14 h 105"/>
                    <a:gd name="T8" fmla="*/ 36 w 69"/>
                    <a:gd name="T9" fmla="*/ 0 h 105"/>
                    <a:gd name="T10" fmla="*/ 69 w 69"/>
                    <a:gd name="T11" fmla="*/ 52 h 105"/>
                    <a:gd name="T12" fmla="*/ 60 w 69"/>
                    <a:gd name="T13" fmla="*/ 91 h 105"/>
                    <a:gd name="T14" fmla="*/ 33 w 69"/>
                    <a:gd name="T15" fmla="*/ 105 h 105"/>
                    <a:gd name="T16" fmla="*/ 35 w 69"/>
                    <a:gd name="T17" fmla="*/ 14 h 105"/>
                    <a:gd name="T18" fmla="*/ 17 w 69"/>
                    <a:gd name="T19" fmla="*/ 54 h 105"/>
                    <a:gd name="T20" fmla="*/ 35 w 69"/>
                    <a:gd name="T21" fmla="*/ 92 h 105"/>
                    <a:gd name="T22" fmla="*/ 52 w 69"/>
                    <a:gd name="T23" fmla="*/ 53 h 105"/>
                    <a:gd name="T24" fmla="*/ 35 w 69"/>
                    <a:gd name="T25" fmla="*/ 14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5">
                      <a:moveTo>
                        <a:pt x="33" y="105"/>
                      </a:moveTo>
                      <a:cubicBezTo>
                        <a:pt x="23" y="105"/>
                        <a:pt x="15" y="101"/>
                        <a:pt x="9" y="92"/>
                      </a:cubicBezTo>
                      <a:cubicBezTo>
                        <a:pt x="3" y="83"/>
                        <a:pt x="0" y="71"/>
                        <a:pt x="0" y="55"/>
                      </a:cubicBezTo>
                      <a:cubicBezTo>
                        <a:pt x="0" y="37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8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5"/>
                        <a:pt x="33" y="105"/>
                      </a:cubicBezTo>
                      <a:close/>
                      <a:moveTo>
                        <a:pt x="35" y="14"/>
                      </a:moveTo>
                      <a:cubicBezTo>
                        <a:pt x="23" y="14"/>
                        <a:pt x="17" y="27"/>
                        <a:pt x="17" y="54"/>
                      </a:cubicBezTo>
                      <a:cubicBezTo>
                        <a:pt x="17" y="79"/>
                        <a:pt x="23" y="92"/>
                        <a:pt x="35" y="92"/>
                      </a:cubicBezTo>
                      <a:cubicBezTo>
                        <a:pt x="46" y="92"/>
                        <a:pt x="52" y="79"/>
                        <a:pt x="52" y="53"/>
                      </a:cubicBezTo>
                      <a:cubicBezTo>
                        <a:pt x="52" y="27"/>
                        <a:pt x="47" y="14"/>
                        <a:pt x="35" y="14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 42"/>
                <p:cNvSpPr>
                  <a:spLocks noEditPoints="1"/>
                </p:cNvSpPr>
                <p:nvPr/>
              </p:nvSpPr>
              <p:spPr bwMode="auto">
                <a:xfrm>
                  <a:off x="7832725" y="1800225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1 h 104"/>
                    <a:gd name="T4" fmla="*/ 0 w 69"/>
                    <a:gd name="T5" fmla="*/ 54 h 104"/>
                    <a:gd name="T6" fmla="*/ 9 w 69"/>
                    <a:gd name="T7" fmla="*/ 13 h 104"/>
                    <a:gd name="T8" fmla="*/ 36 w 69"/>
                    <a:gd name="T9" fmla="*/ 0 h 104"/>
                    <a:gd name="T10" fmla="*/ 69 w 69"/>
                    <a:gd name="T11" fmla="*/ 51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3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1"/>
                      </a:cubicBezTo>
                      <a:cubicBezTo>
                        <a:pt x="3" y="83"/>
                        <a:pt x="0" y="70"/>
                        <a:pt x="0" y="54"/>
                      </a:cubicBezTo>
                      <a:cubicBezTo>
                        <a:pt x="0" y="36"/>
                        <a:pt x="3" y="23"/>
                        <a:pt x="9" y="13"/>
                      </a:cubicBezTo>
                      <a:cubicBezTo>
                        <a:pt x="15" y="4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1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6"/>
                        <a:pt x="17" y="53"/>
                      </a:cubicBezTo>
                      <a:cubicBezTo>
                        <a:pt x="17" y="78"/>
                        <a:pt x="23" y="91"/>
                        <a:pt x="35" y="91"/>
                      </a:cubicBezTo>
                      <a:cubicBezTo>
                        <a:pt x="46" y="91"/>
                        <a:pt x="52" y="78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91" name="Group 390"/>
          <p:cNvGrpSpPr/>
          <p:nvPr/>
        </p:nvGrpSpPr>
        <p:grpSpPr>
          <a:xfrm>
            <a:off x="5478276" y="1189176"/>
            <a:ext cx="1828800" cy="1799520"/>
            <a:chOff x="5478276" y="1189176"/>
            <a:chExt cx="1828800" cy="1799520"/>
          </a:xfrm>
        </p:grpSpPr>
        <p:sp>
          <p:nvSpPr>
            <p:cNvPr id="10" name="TextBox 9"/>
            <p:cNvSpPr txBox="1"/>
            <p:nvPr/>
          </p:nvSpPr>
          <p:spPr>
            <a:xfrm>
              <a:off x="5478276" y="1189176"/>
              <a:ext cx="1828800" cy="904863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Inside client app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6261100" y="2305050"/>
              <a:ext cx="338138" cy="563563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167821" y="2212408"/>
              <a:ext cx="493713" cy="776288"/>
              <a:chOff x="6167821" y="2212408"/>
              <a:chExt cx="493713" cy="776288"/>
            </a:xfrm>
          </p:grpSpPr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6167821" y="2212408"/>
                <a:ext cx="493713" cy="776288"/>
              </a:xfrm>
              <a:custGeom>
                <a:avLst/>
                <a:gdLst>
                  <a:gd name="T0" fmla="*/ 196 w 222"/>
                  <a:gd name="T1" fmla="*/ 338 h 350"/>
                  <a:gd name="T2" fmla="*/ 182 w 222"/>
                  <a:gd name="T3" fmla="*/ 350 h 350"/>
                  <a:gd name="T4" fmla="*/ 12 w 222"/>
                  <a:gd name="T5" fmla="*/ 335 h 350"/>
                  <a:gd name="T6" fmla="*/ 0 w 222"/>
                  <a:gd name="T7" fmla="*/ 322 h 350"/>
                  <a:gd name="T8" fmla="*/ 26 w 222"/>
                  <a:gd name="T9" fmla="*/ 12 h 350"/>
                  <a:gd name="T10" fmla="*/ 40 w 222"/>
                  <a:gd name="T11" fmla="*/ 1 h 350"/>
                  <a:gd name="T12" fmla="*/ 210 w 222"/>
                  <a:gd name="T13" fmla="*/ 15 h 350"/>
                  <a:gd name="T14" fmla="*/ 221 w 222"/>
                  <a:gd name="T15" fmla="*/ 28 h 350"/>
                  <a:gd name="T16" fmla="*/ 196 w 222"/>
                  <a:gd name="T17" fmla="*/ 338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350">
                    <a:moveTo>
                      <a:pt x="196" y="338"/>
                    </a:moveTo>
                    <a:cubicBezTo>
                      <a:pt x="195" y="345"/>
                      <a:pt x="189" y="350"/>
                      <a:pt x="182" y="350"/>
                    </a:cubicBezTo>
                    <a:cubicBezTo>
                      <a:pt x="12" y="335"/>
                      <a:pt x="12" y="335"/>
                      <a:pt x="12" y="335"/>
                    </a:cubicBezTo>
                    <a:cubicBezTo>
                      <a:pt x="5" y="335"/>
                      <a:pt x="0" y="329"/>
                      <a:pt x="0" y="3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5"/>
                      <a:pt x="33" y="0"/>
                      <a:pt x="40" y="1"/>
                    </a:cubicBezTo>
                    <a:cubicBezTo>
                      <a:pt x="210" y="15"/>
                      <a:pt x="210" y="15"/>
                      <a:pt x="210" y="15"/>
                    </a:cubicBezTo>
                    <a:cubicBezTo>
                      <a:pt x="217" y="15"/>
                      <a:pt x="222" y="21"/>
                      <a:pt x="221" y="28"/>
                    </a:cubicBezTo>
                    <a:lnTo>
                      <a:pt x="196" y="33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6215446" y="2256858"/>
                <a:ext cx="401638" cy="614363"/>
              </a:xfrm>
              <a:custGeom>
                <a:avLst/>
                <a:gdLst>
                  <a:gd name="T0" fmla="*/ 0 w 253"/>
                  <a:gd name="T1" fmla="*/ 369 h 387"/>
                  <a:gd name="T2" fmla="*/ 31 w 253"/>
                  <a:gd name="T3" fmla="*/ 0 h 387"/>
                  <a:gd name="T4" fmla="*/ 253 w 253"/>
                  <a:gd name="T5" fmla="*/ 18 h 387"/>
                  <a:gd name="T6" fmla="*/ 223 w 253"/>
                  <a:gd name="T7" fmla="*/ 387 h 387"/>
                  <a:gd name="T8" fmla="*/ 0 w 253"/>
                  <a:gd name="T9" fmla="*/ 369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87">
                    <a:moveTo>
                      <a:pt x="0" y="369"/>
                    </a:moveTo>
                    <a:lnTo>
                      <a:pt x="31" y="0"/>
                    </a:lnTo>
                    <a:lnTo>
                      <a:pt x="253" y="18"/>
                    </a:lnTo>
                    <a:lnTo>
                      <a:pt x="223" y="387"/>
                    </a:lnTo>
                    <a:lnTo>
                      <a:pt x="0" y="369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3" name="Freeform 12"/>
              <p:cNvSpPr>
                <a:spLocks/>
              </p:cNvSpPr>
              <p:nvPr/>
            </p:nvSpPr>
            <p:spPr bwMode="auto">
              <a:xfrm>
                <a:off x="6375783" y="2437833"/>
                <a:ext cx="25400" cy="82550"/>
              </a:xfrm>
              <a:custGeom>
                <a:avLst/>
                <a:gdLst>
                  <a:gd name="T0" fmla="*/ 11 w 16"/>
                  <a:gd name="T1" fmla="*/ 52 h 52"/>
                  <a:gd name="T2" fmla="*/ 0 w 16"/>
                  <a:gd name="T3" fmla="*/ 52 h 52"/>
                  <a:gd name="T4" fmla="*/ 4 w 16"/>
                  <a:gd name="T5" fmla="*/ 0 h 52"/>
                  <a:gd name="T6" fmla="*/ 16 w 16"/>
                  <a:gd name="T7" fmla="*/ 2 h 52"/>
                  <a:gd name="T8" fmla="*/ 11 w 1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11" y="52"/>
                    </a:moveTo>
                    <a:lnTo>
                      <a:pt x="0" y="52"/>
                    </a:lnTo>
                    <a:lnTo>
                      <a:pt x="4" y="0"/>
                    </a:lnTo>
                    <a:lnTo>
                      <a:pt x="16" y="2"/>
                    </a:ln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Freeform 13"/>
              <p:cNvSpPr>
                <a:spLocks/>
              </p:cNvSpPr>
              <p:nvPr/>
            </p:nvSpPr>
            <p:spPr bwMode="auto">
              <a:xfrm>
                <a:off x="6412296" y="2441008"/>
                <a:ext cx="63500" cy="84138"/>
              </a:xfrm>
              <a:custGeom>
                <a:avLst/>
                <a:gdLst>
                  <a:gd name="T0" fmla="*/ 40 w 40"/>
                  <a:gd name="T1" fmla="*/ 12 h 53"/>
                  <a:gd name="T2" fmla="*/ 25 w 40"/>
                  <a:gd name="T3" fmla="*/ 11 h 53"/>
                  <a:gd name="T4" fmla="*/ 22 w 40"/>
                  <a:gd name="T5" fmla="*/ 53 h 53"/>
                  <a:gd name="T6" fmla="*/ 11 w 40"/>
                  <a:gd name="T7" fmla="*/ 53 h 53"/>
                  <a:gd name="T8" fmla="*/ 14 w 40"/>
                  <a:gd name="T9" fmla="*/ 11 h 53"/>
                  <a:gd name="T10" fmla="*/ 0 w 40"/>
                  <a:gd name="T11" fmla="*/ 10 h 53"/>
                  <a:gd name="T12" fmla="*/ 0 w 40"/>
                  <a:gd name="T13" fmla="*/ 0 h 53"/>
                  <a:gd name="T14" fmla="*/ 40 w 40"/>
                  <a:gd name="T15" fmla="*/ 4 h 53"/>
                  <a:gd name="T16" fmla="*/ 40 w 40"/>
                  <a:gd name="T17" fmla="*/ 1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53">
                    <a:moveTo>
                      <a:pt x="40" y="12"/>
                    </a:moveTo>
                    <a:lnTo>
                      <a:pt x="25" y="11"/>
                    </a:lnTo>
                    <a:lnTo>
                      <a:pt x="22" y="53"/>
                    </a:lnTo>
                    <a:lnTo>
                      <a:pt x="11" y="53"/>
                    </a:lnTo>
                    <a:lnTo>
                      <a:pt x="14" y="11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0" y="4"/>
                    </a:lnTo>
                    <a:lnTo>
                      <a:pt x="4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 14"/>
              <p:cNvSpPr>
                <a:spLocks noEditPoints="1"/>
              </p:cNvSpPr>
              <p:nvPr/>
            </p:nvSpPr>
            <p:spPr bwMode="auto">
              <a:xfrm>
                <a:off x="6324983" y="2375920"/>
                <a:ext cx="193675" cy="212725"/>
              </a:xfrm>
              <a:custGeom>
                <a:avLst/>
                <a:gdLst>
                  <a:gd name="T0" fmla="*/ 66 w 122"/>
                  <a:gd name="T1" fmla="*/ 0 h 134"/>
                  <a:gd name="T2" fmla="*/ 6 w 122"/>
                  <a:gd name="T3" fmla="*/ 30 h 134"/>
                  <a:gd name="T4" fmla="*/ 0 w 122"/>
                  <a:gd name="T5" fmla="*/ 95 h 134"/>
                  <a:gd name="T6" fmla="*/ 56 w 122"/>
                  <a:gd name="T7" fmla="*/ 134 h 134"/>
                  <a:gd name="T8" fmla="*/ 116 w 122"/>
                  <a:gd name="T9" fmla="*/ 105 h 134"/>
                  <a:gd name="T10" fmla="*/ 122 w 122"/>
                  <a:gd name="T11" fmla="*/ 38 h 134"/>
                  <a:gd name="T12" fmla="*/ 66 w 122"/>
                  <a:gd name="T13" fmla="*/ 0 h 134"/>
                  <a:gd name="T14" fmla="*/ 108 w 122"/>
                  <a:gd name="T15" fmla="*/ 100 h 134"/>
                  <a:gd name="T16" fmla="*/ 56 w 122"/>
                  <a:gd name="T17" fmla="*/ 125 h 134"/>
                  <a:gd name="T18" fmla="*/ 8 w 122"/>
                  <a:gd name="T19" fmla="*/ 93 h 134"/>
                  <a:gd name="T20" fmla="*/ 14 w 122"/>
                  <a:gd name="T21" fmla="*/ 35 h 134"/>
                  <a:gd name="T22" fmla="*/ 66 w 122"/>
                  <a:gd name="T23" fmla="*/ 10 h 134"/>
                  <a:gd name="T24" fmla="*/ 113 w 122"/>
                  <a:gd name="T25" fmla="*/ 42 h 134"/>
                  <a:gd name="T26" fmla="*/ 108 w 122"/>
                  <a:gd name="T27" fmla="*/ 10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2" h="134">
                    <a:moveTo>
                      <a:pt x="66" y="0"/>
                    </a:moveTo>
                    <a:lnTo>
                      <a:pt x="6" y="30"/>
                    </a:lnTo>
                    <a:lnTo>
                      <a:pt x="0" y="95"/>
                    </a:lnTo>
                    <a:lnTo>
                      <a:pt x="56" y="134"/>
                    </a:lnTo>
                    <a:lnTo>
                      <a:pt x="116" y="105"/>
                    </a:lnTo>
                    <a:lnTo>
                      <a:pt x="122" y="38"/>
                    </a:lnTo>
                    <a:lnTo>
                      <a:pt x="66" y="0"/>
                    </a:lnTo>
                    <a:close/>
                    <a:moveTo>
                      <a:pt x="108" y="100"/>
                    </a:moveTo>
                    <a:lnTo>
                      <a:pt x="56" y="125"/>
                    </a:lnTo>
                    <a:lnTo>
                      <a:pt x="8" y="93"/>
                    </a:lnTo>
                    <a:lnTo>
                      <a:pt x="14" y="35"/>
                    </a:lnTo>
                    <a:lnTo>
                      <a:pt x="66" y="10"/>
                    </a:lnTo>
                    <a:lnTo>
                      <a:pt x="113" y="42"/>
                    </a:lnTo>
                    <a:lnTo>
                      <a:pt x="108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 rot="307053">
                <a:off x="6275169" y="2373789"/>
                <a:ext cx="274254" cy="380499"/>
                <a:chOff x="7704138" y="1800225"/>
                <a:chExt cx="176212" cy="244476"/>
              </a:xfrm>
            </p:grpSpPr>
            <p:sp>
              <p:nvSpPr>
                <p:cNvPr id="64" name="Freeform 31"/>
                <p:cNvSpPr>
                  <a:spLocks/>
                </p:cNvSpPr>
                <p:nvPr/>
              </p:nvSpPr>
              <p:spPr bwMode="auto">
                <a:xfrm>
                  <a:off x="7704138" y="1973263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6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 32"/>
                <p:cNvSpPr>
                  <a:spLocks/>
                </p:cNvSpPr>
                <p:nvPr/>
              </p:nvSpPr>
              <p:spPr bwMode="auto">
                <a:xfrm>
                  <a:off x="7704138" y="1887538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19 h 101"/>
                    <a:gd name="T8" fmla="*/ 11 w 37"/>
                    <a:gd name="T9" fmla="*/ 24 h 101"/>
                    <a:gd name="T10" fmla="*/ 0 w 37"/>
                    <a:gd name="T11" fmla="*/ 28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18" y="21"/>
                        <a:pt x="15" y="23"/>
                        <a:pt x="11" y="24"/>
                      </a:cubicBezTo>
                      <a:cubicBezTo>
                        <a:pt x="8" y="26"/>
                        <a:pt x="4" y="27"/>
                        <a:pt x="0" y="28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7" y="7"/>
                        <a:pt x="20" y="6"/>
                        <a:pt x="22" y="5"/>
                      </a:cubicBezTo>
                      <a:cubicBezTo>
                        <a:pt x="25" y="3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33"/>
                <p:cNvSpPr>
                  <a:spLocks/>
                </p:cNvSpPr>
                <p:nvPr/>
              </p:nvSpPr>
              <p:spPr bwMode="auto">
                <a:xfrm>
                  <a:off x="7704138" y="1800225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3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5"/>
                        <a:pt x="5" y="14"/>
                        <a:pt x="8" y="13"/>
                      </a:cubicBezTo>
                      <a:cubicBezTo>
                        <a:pt x="10" y="12"/>
                        <a:pt x="13" y="11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34"/>
                <p:cNvSpPr>
                  <a:spLocks/>
                </p:cNvSpPr>
                <p:nvPr/>
              </p:nvSpPr>
              <p:spPr bwMode="auto">
                <a:xfrm>
                  <a:off x="7750175" y="1800225"/>
                  <a:ext cx="25400" cy="69850"/>
                </a:xfrm>
                <a:custGeom>
                  <a:avLst/>
                  <a:gdLst>
                    <a:gd name="T0" fmla="*/ 36 w 36"/>
                    <a:gd name="T1" fmla="*/ 0 h 101"/>
                    <a:gd name="T2" fmla="*/ 36 w 36"/>
                    <a:gd name="T3" fmla="*/ 101 h 101"/>
                    <a:gd name="T4" fmla="*/ 20 w 36"/>
                    <a:gd name="T5" fmla="*/ 101 h 101"/>
                    <a:gd name="T6" fmla="*/ 20 w 36"/>
                    <a:gd name="T7" fmla="*/ 20 h 101"/>
                    <a:gd name="T8" fmla="*/ 11 w 36"/>
                    <a:gd name="T9" fmla="*/ 25 h 101"/>
                    <a:gd name="T10" fmla="*/ 0 w 36"/>
                    <a:gd name="T11" fmla="*/ 29 h 101"/>
                    <a:gd name="T12" fmla="*/ 0 w 36"/>
                    <a:gd name="T13" fmla="*/ 15 h 101"/>
                    <a:gd name="T14" fmla="*/ 7 w 36"/>
                    <a:gd name="T15" fmla="*/ 13 h 101"/>
                    <a:gd name="T16" fmla="*/ 15 w 36"/>
                    <a:gd name="T17" fmla="*/ 9 h 101"/>
                    <a:gd name="T18" fmla="*/ 22 w 36"/>
                    <a:gd name="T19" fmla="*/ 5 h 101"/>
                    <a:gd name="T20" fmla="*/ 30 w 36"/>
                    <a:gd name="T21" fmla="*/ 0 h 101"/>
                    <a:gd name="T22" fmla="*/ 36 w 36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01">
                      <a:moveTo>
                        <a:pt x="36" y="0"/>
                      </a:moveTo>
                      <a:cubicBezTo>
                        <a:pt x="36" y="101"/>
                        <a:pt x="36" y="101"/>
                        <a:pt x="36" y="101"/>
                      </a:cubicBezTo>
                      <a:cubicBezTo>
                        <a:pt x="20" y="101"/>
                        <a:pt x="20" y="101"/>
                        <a:pt x="20" y="101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8" y="22"/>
                        <a:pt x="14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2" y="15"/>
                        <a:pt x="5" y="14"/>
                        <a:pt x="7" y="13"/>
                      </a:cubicBezTo>
                      <a:cubicBezTo>
                        <a:pt x="10" y="12"/>
                        <a:pt x="12" y="11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35"/>
                <p:cNvSpPr>
                  <a:spLocks noEditPoints="1"/>
                </p:cNvSpPr>
                <p:nvPr/>
              </p:nvSpPr>
              <p:spPr bwMode="auto">
                <a:xfrm>
                  <a:off x="7739063" y="1973263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2 h 104"/>
                    <a:gd name="T4" fmla="*/ 0 w 69"/>
                    <a:gd name="T5" fmla="*/ 54 h 104"/>
                    <a:gd name="T6" fmla="*/ 9 w 69"/>
                    <a:gd name="T7" fmla="*/ 14 h 104"/>
                    <a:gd name="T8" fmla="*/ 36 w 69"/>
                    <a:gd name="T9" fmla="*/ 0 h 104"/>
                    <a:gd name="T10" fmla="*/ 69 w 69"/>
                    <a:gd name="T11" fmla="*/ 52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4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2"/>
                      </a:cubicBezTo>
                      <a:cubicBezTo>
                        <a:pt x="3" y="83"/>
                        <a:pt x="0" y="71"/>
                        <a:pt x="0" y="54"/>
                      </a:cubicBezTo>
                      <a:cubicBezTo>
                        <a:pt x="0" y="36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7"/>
                        <a:pt x="17" y="54"/>
                      </a:cubicBezTo>
                      <a:cubicBezTo>
                        <a:pt x="17" y="79"/>
                        <a:pt x="23" y="91"/>
                        <a:pt x="35" y="91"/>
                      </a:cubicBezTo>
                      <a:cubicBezTo>
                        <a:pt x="46" y="91"/>
                        <a:pt x="52" y="79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36"/>
                <p:cNvSpPr>
                  <a:spLocks noEditPoints="1"/>
                </p:cNvSpPr>
                <p:nvPr/>
              </p:nvSpPr>
              <p:spPr bwMode="auto">
                <a:xfrm>
                  <a:off x="7740650" y="1885950"/>
                  <a:ext cx="47625" cy="73025"/>
                </a:xfrm>
                <a:custGeom>
                  <a:avLst/>
                  <a:gdLst>
                    <a:gd name="T0" fmla="*/ 33 w 69"/>
                    <a:gd name="T1" fmla="*/ 105 h 105"/>
                    <a:gd name="T2" fmla="*/ 9 w 69"/>
                    <a:gd name="T3" fmla="*/ 92 h 105"/>
                    <a:gd name="T4" fmla="*/ 0 w 69"/>
                    <a:gd name="T5" fmla="*/ 55 h 105"/>
                    <a:gd name="T6" fmla="*/ 9 w 69"/>
                    <a:gd name="T7" fmla="*/ 14 h 105"/>
                    <a:gd name="T8" fmla="*/ 36 w 69"/>
                    <a:gd name="T9" fmla="*/ 0 h 105"/>
                    <a:gd name="T10" fmla="*/ 69 w 69"/>
                    <a:gd name="T11" fmla="*/ 52 h 105"/>
                    <a:gd name="T12" fmla="*/ 60 w 69"/>
                    <a:gd name="T13" fmla="*/ 91 h 105"/>
                    <a:gd name="T14" fmla="*/ 33 w 69"/>
                    <a:gd name="T15" fmla="*/ 105 h 105"/>
                    <a:gd name="T16" fmla="*/ 35 w 69"/>
                    <a:gd name="T17" fmla="*/ 14 h 105"/>
                    <a:gd name="T18" fmla="*/ 17 w 69"/>
                    <a:gd name="T19" fmla="*/ 54 h 105"/>
                    <a:gd name="T20" fmla="*/ 35 w 69"/>
                    <a:gd name="T21" fmla="*/ 92 h 105"/>
                    <a:gd name="T22" fmla="*/ 52 w 69"/>
                    <a:gd name="T23" fmla="*/ 53 h 105"/>
                    <a:gd name="T24" fmla="*/ 35 w 69"/>
                    <a:gd name="T25" fmla="*/ 14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5">
                      <a:moveTo>
                        <a:pt x="33" y="105"/>
                      </a:moveTo>
                      <a:cubicBezTo>
                        <a:pt x="23" y="105"/>
                        <a:pt x="15" y="101"/>
                        <a:pt x="9" y="92"/>
                      </a:cubicBezTo>
                      <a:cubicBezTo>
                        <a:pt x="3" y="83"/>
                        <a:pt x="0" y="71"/>
                        <a:pt x="0" y="55"/>
                      </a:cubicBezTo>
                      <a:cubicBezTo>
                        <a:pt x="0" y="37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8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5"/>
                        <a:pt x="33" y="105"/>
                      </a:cubicBezTo>
                      <a:close/>
                      <a:moveTo>
                        <a:pt x="35" y="14"/>
                      </a:moveTo>
                      <a:cubicBezTo>
                        <a:pt x="23" y="14"/>
                        <a:pt x="17" y="27"/>
                        <a:pt x="17" y="54"/>
                      </a:cubicBezTo>
                      <a:cubicBezTo>
                        <a:pt x="17" y="79"/>
                        <a:pt x="23" y="92"/>
                        <a:pt x="35" y="92"/>
                      </a:cubicBezTo>
                      <a:cubicBezTo>
                        <a:pt x="46" y="92"/>
                        <a:pt x="52" y="79"/>
                        <a:pt x="52" y="53"/>
                      </a:cubicBezTo>
                      <a:cubicBezTo>
                        <a:pt x="52" y="27"/>
                        <a:pt x="47" y="14"/>
                        <a:pt x="35" y="14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 37"/>
                <p:cNvSpPr>
                  <a:spLocks/>
                </p:cNvSpPr>
                <p:nvPr/>
              </p:nvSpPr>
              <p:spPr bwMode="auto">
                <a:xfrm>
                  <a:off x="7796213" y="1973263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6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8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38"/>
                <p:cNvSpPr>
                  <a:spLocks/>
                </p:cNvSpPr>
                <p:nvPr/>
              </p:nvSpPr>
              <p:spPr bwMode="auto">
                <a:xfrm>
                  <a:off x="7796213" y="1887538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19 h 101"/>
                    <a:gd name="T8" fmla="*/ 11 w 37"/>
                    <a:gd name="T9" fmla="*/ 24 h 101"/>
                    <a:gd name="T10" fmla="*/ 0 w 37"/>
                    <a:gd name="T11" fmla="*/ 28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18" y="21"/>
                        <a:pt x="15" y="23"/>
                        <a:pt x="11" y="24"/>
                      </a:cubicBezTo>
                      <a:cubicBezTo>
                        <a:pt x="8" y="26"/>
                        <a:pt x="4" y="27"/>
                        <a:pt x="0" y="28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8" y="7"/>
                        <a:pt x="20" y="6"/>
                        <a:pt x="22" y="5"/>
                      </a:cubicBezTo>
                      <a:cubicBezTo>
                        <a:pt x="25" y="3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39"/>
                <p:cNvSpPr>
                  <a:spLocks/>
                </p:cNvSpPr>
                <p:nvPr/>
              </p:nvSpPr>
              <p:spPr bwMode="auto">
                <a:xfrm>
                  <a:off x="7796213" y="1800225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3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5"/>
                        <a:pt x="5" y="14"/>
                        <a:pt x="8" y="13"/>
                      </a:cubicBezTo>
                      <a:cubicBezTo>
                        <a:pt x="10" y="12"/>
                        <a:pt x="13" y="11"/>
                        <a:pt x="15" y="9"/>
                      </a:cubicBezTo>
                      <a:cubicBezTo>
                        <a:pt x="18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40"/>
                <p:cNvSpPr>
                  <a:spLocks noEditPoints="1"/>
                </p:cNvSpPr>
                <p:nvPr/>
              </p:nvSpPr>
              <p:spPr bwMode="auto">
                <a:xfrm>
                  <a:off x="7832725" y="1973263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2 h 104"/>
                    <a:gd name="T4" fmla="*/ 0 w 69"/>
                    <a:gd name="T5" fmla="*/ 54 h 104"/>
                    <a:gd name="T6" fmla="*/ 9 w 69"/>
                    <a:gd name="T7" fmla="*/ 14 h 104"/>
                    <a:gd name="T8" fmla="*/ 36 w 69"/>
                    <a:gd name="T9" fmla="*/ 0 h 104"/>
                    <a:gd name="T10" fmla="*/ 69 w 69"/>
                    <a:gd name="T11" fmla="*/ 52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4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2"/>
                      </a:cubicBezTo>
                      <a:cubicBezTo>
                        <a:pt x="3" y="83"/>
                        <a:pt x="0" y="71"/>
                        <a:pt x="0" y="54"/>
                      </a:cubicBezTo>
                      <a:cubicBezTo>
                        <a:pt x="0" y="36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4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7"/>
                        <a:pt x="17" y="54"/>
                      </a:cubicBezTo>
                      <a:cubicBezTo>
                        <a:pt x="17" y="79"/>
                        <a:pt x="23" y="91"/>
                        <a:pt x="35" y="91"/>
                      </a:cubicBezTo>
                      <a:cubicBezTo>
                        <a:pt x="47" y="91"/>
                        <a:pt x="52" y="79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41"/>
                <p:cNvSpPr>
                  <a:spLocks noEditPoints="1"/>
                </p:cNvSpPr>
                <p:nvPr/>
              </p:nvSpPr>
              <p:spPr bwMode="auto">
                <a:xfrm>
                  <a:off x="7832725" y="1885950"/>
                  <a:ext cx="47625" cy="73025"/>
                </a:xfrm>
                <a:custGeom>
                  <a:avLst/>
                  <a:gdLst>
                    <a:gd name="T0" fmla="*/ 33 w 69"/>
                    <a:gd name="T1" fmla="*/ 105 h 105"/>
                    <a:gd name="T2" fmla="*/ 9 w 69"/>
                    <a:gd name="T3" fmla="*/ 92 h 105"/>
                    <a:gd name="T4" fmla="*/ 0 w 69"/>
                    <a:gd name="T5" fmla="*/ 55 h 105"/>
                    <a:gd name="T6" fmla="*/ 9 w 69"/>
                    <a:gd name="T7" fmla="*/ 14 h 105"/>
                    <a:gd name="T8" fmla="*/ 36 w 69"/>
                    <a:gd name="T9" fmla="*/ 0 h 105"/>
                    <a:gd name="T10" fmla="*/ 69 w 69"/>
                    <a:gd name="T11" fmla="*/ 52 h 105"/>
                    <a:gd name="T12" fmla="*/ 60 w 69"/>
                    <a:gd name="T13" fmla="*/ 91 h 105"/>
                    <a:gd name="T14" fmla="*/ 33 w 69"/>
                    <a:gd name="T15" fmla="*/ 105 h 105"/>
                    <a:gd name="T16" fmla="*/ 35 w 69"/>
                    <a:gd name="T17" fmla="*/ 14 h 105"/>
                    <a:gd name="T18" fmla="*/ 17 w 69"/>
                    <a:gd name="T19" fmla="*/ 54 h 105"/>
                    <a:gd name="T20" fmla="*/ 35 w 69"/>
                    <a:gd name="T21" fmla="*/ 92 h 105"/>
                    <a:gd name="T22" fmla="*/ 52 w 69"/>
                    <a:gd name="T23" fmla="*/ 53 h 105"/>
                    <a:gd name="T24" fmla="*/ 35 w 69"/>
                    <a:gd name="T25" fmla="*/ 14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5">
                      <a:moveTo>
                        <a:pt x="33" y="105"/>
                      </a:moveTo>
                      <a:cubicBezTo>
                        <a:pt x="23" y="105"/>
                        <a:pt x="15" y="101"/>
                        <a:pt x="9" y="92"/>
                      </a:cubicBezTo>
                      <a:cubicBezTo>
                        <a:pt x="3" y="83"/>
                        <a:pt x="0" y="71"/>
                        <a:pt x="0" y="55"/>
                      </a:cubicBezTo>
                      <a:cubicBezTo>
                        <a:pt x="0" y="37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8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5"/>
                        <a:pt x="33" y="105"/>
                      </a:cubicBezTo>
                      <a:close/>
                      <a:moveTo>
                        <a:pt x="35" y="14"/>
                      </a:moveTo>
                      <a:cubicBezTo>
                        <a:pt x="23" y="14"/>
                        <a:pt x="17" y="27"/>
                        <a:pt x="17" y="54"/>
                      </a:cubicBezTo>
                      <a:cubicBezTo>
                        <a:pt x="17" y="79"/>
                        <a:pt x="23" y="92"/>
                        <a:pt x="35" y="92"/>
                      </a:cubicBezTo>
                      <a:cubicBezTo>
                        <a:pt x="46" y="92"/>
                        <a:pt x="52" y="79"/>
                        <a:pt x="52" y="53"/>
                      </a:cubicBezTo>
                      <a:cubicBezTo>
                        <a:pt x="52" y="27"/>
                        <a:pt x="47" y="14"/>
                        <a:pt x="35" y="14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42"/>
                <p:cNvSpPr>
                  <a:spLocks noEditPoints="1"/>
                </p:cNvSpPr>
                <p:nvPr/>
              </p:nvSpPr>
              <p:spPr bwMode="auto">
                <a:xfrm>
                  <a:off x="7832725" y="1800225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1 h 104"/>
                    <a:gd name="T4" fmla="*/ 0 w 69"/>
                    <a:gd name="T5" fmla="*/ 54 h 104"/>
                    <a:gd name="T6" fmla="*/ 9 w 69"/>
                    <a:gd name="T7" fmla="*/ 13 h 104"/>
                    <a:gd name="T8" fmla="*/ 36 w 69"/>
                    <a:gd name="T9" fmla="*/ 0 h 104"/>
                    <a:gd name="T10" fmla="*/ 69 w 69"/>
                    <a:gd name="T11" fmla="*/ 51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3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1"/>
                      </a:cubicBezTo>
                      <a:cubicBezTo>
                        <a:pt x="3" y="83"/>
                        <a:pt x="0" y="70"/>
                        <a:pt x="0" y="54"/>
                      </a:cubicBezTo>
                      <a:cubicBezTo>
                        <a:pt x="0" y="36"/>
                        <a:pt x="3" y="23"/>
                        <a:pt x="9" y="13"/>
                      </a:cubicBezTo>
                      <a:cubicBezTo>
                        <a:pt x="15" y="4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1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6"/>
                        <a:pt x="17" y="53"/>
                      </a:cubicBezTo>
                      <a:cubicBezTo>
                        <a:pt x="17" y="78"/>
                        <a:pt x="23" y="91"/>
                        <a:pt x="35" y="91"/>
                      </a:cubicBezTo>
                      <a:cubicBezTo>
                        <a:pt x="46" y="91"/>
                        <a:pt x="52" y="78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8" name="Group 387"/>
          <p:cNvGrpSpPr/>
          <p:nvPr/>
        </p:nvGrpSpPr>
        <p:grpSpPr>
          <a:xfrm>
            <a:off x="1300172" y="1189176"/>
            <a:ext cx="1828800" cy="2633400"/>
            <a:chOff x="1300172" y="1189176"/>
            <a:chExt cx="1828800" cy="2633400"/>
          </a:xfrm>
        </p:grpSpPr>
        <p:sp>
          <p:nvSpPr>
            <p:cNvPr id="9" name="TextBox 8"/>
            <p:cNvSpPr txBox="1"/>
            <p:nvPr/>
          </p:nvSpPr>
          <p:spPr>
            <a:xfrm>
              <a:off x="1300172" y="1189176"/>
              <a:ext cx="1828800" cy="904863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Mono-lithic application</a:t>
              </a:r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1678684" y="1912939"/>
              <a:ext cx="822325" cy="1331912"/>
              <a:chOff x="3100388" y="2201863"/>
              <a:chExt cx="822325" cy="1331912"/>
            </a:xfrm>
          </p:grpSpPr>
          <p:sp>
            <p:nvSpPr>
              <p:cNvPr id="176" name="Freeform 94"/>
              <p:cNvSpPr>
                <a:spLocks/>
              </p:cNvSpPr>
              <p:nvPr/>
            </p:nvSpPr>
            <p:spPr bwMode="auto">
              <a:xfrm>
                <a:off x="3433763" y="3386138"/>
                <a:ext cx="15875" cy="41275"/>
              </a:xfrm>
              <a:custGeom>
                <a:avLst/>
                <a:gdLst>
                  <a:gd name="T0" fmla="*/ 7 w 7"/>
                  <a:gd name="T1" fmla="*/ 0 h 18"/>
                  <a:gd name="T2" fmla="*/ 7 w 7"/>
                  <a:gd name="T3" fmla="*/ 18 h 18"/>
                  <a:gd name="T4" fmla="*/ 4 w 7"/>
                  <a:gd name="T5" fmla="*/ 18 h 18"/>
                  <a:gd name="T6" fmla="*/ 4 w 7"/>
                  <a:gd name="T7" fmla="*/ 5 h 18"/>
                  <a:gd name="T8" fmla="*/ 2 w 7"/>
                  <a:gd name="T9" fmla="*/ 5 h 18"/>
                  <a:gd name="T10" fmla="*/ 2 w 7"/>
                  <a:gd name="T11" fmla="*/ 6 h 18"/>
                  <a:gd name="T12" fmla="*/ 1 w 7"/>
                  <a:gd name="T13" fmla="*/ 6 h 18"/>
                  <a:gd name="T14" fmla="*/ 0 w 7"/>
                  <a:gd name="T15" fmla="*/ 6 h 18"/>
                  <a:gd name="T16" fmla="*/ 0 w 7"/>
                  <a:gd name="T17" fmla="*/ 3 h 18"/>
                  <a:gd name="T18" fmla="*/ 2 w 7"/>
                  <a:gd name="T19" fmla="*/ 2 h 18"/>
                  <a:gd name="T20" fmla="*/ 5 w 7"/>
                  <a:gd name="T21" fmla="*/ 0 h 18"/>
                  <a:gd name="T22" fmla="*/ 7 w 7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8">
                    <a:moveTo>
                      <a:pt x="7" y="0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5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7" name="Freeform 95"/>
              <p:cNvSpPr>
                <a:spLocks noEditPoints="1"/>
              </p:cNvSpPr>
              <p:nvPr/>
            </p:nvSpPr>
            <p:spPr bwMode="auto">
              <a:xfrm>
                <a:off x="3462338" y="3386138"/>
                <a:ext cx="30163" cy="41275"/>
              </a:xfrm>
              <a:custGeom>
                <a:avLst/>
                <a:gdLst>
                  <a:gd name="T0" fmla="*/ 6 w 13"/>
                  <a:gd name="T1" fmla="*/ 18 h 18"/>
                  <a:gd name="T2" fmla="*/ 0 w 13"/>
                  <a:gd name="T3" fmla="*/ 9 h 18"/>
                  <a:gd name="T4" fmla="*/ 2 w 13"/>
                  <a:gd name="T5" fmla="*/ 3 h 18"/>
                  <a:gd name="T6" fmla="*/ 6 w 13"/>
                  <a:gd name="T7" fmla="*/ 0 h 18"/>
                  <a:gd name="T8" fmla="*/ 13 w 13"/>
                  <a:gd name="T9" fmla="*/ 9 h 18"/>
                  <a:gd name="T10" fmla="*/ 11 w 13"/>
                  <a:gd name="T11" fmla="*/ 15 h 18"/>
                  <a:gd name="T12" fmla="*/ 6 w 13"/>
                  <a:gd name="T13" fmla="*/ 18 h 18"/>
                  <a:gd name="T14" fmla="*/ 6 w 13"/>
                  <a:gd name="T15" fmla="*/ 3 h 18"/>
                  <a:gd name="T16" fmla="*/ 4 w 13"/>
                  <a:gd name="T17" fmla="*/ 9 h 18"/>
                  <a:gd name="T18" fmla="*/ 6 w 13"/>
                  <a:gd name="T19" fmla="*/ 15 h 18"/>
                  <a:gd name="T20" fmla="*/ 9 w 13"/>
                  <a:gd name="T21" fmla="*/ 9 h 18"/>
                  <a:gd name="T22" fmla="*/ 6 w 13"/>
                  <a:gd name="T23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8">
                    <a:moveTo>
                      <a:pt x="6" y="18"/>
                    </a:moveTo>
                    <a:cubicBezTo>
                      <a:pt x="2" y="18"/>
                      <a:pt x="0" y="15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3" y="1"/>
                      <a:pt x="5" y="0"/>
                      <a:pt x="6" y="0"/>
                    </a:cubicBezTo>
                    <a:cubicBezTo>
                      <a:pt x="11" y="0"/>
                      <a:pt x="13" y="3"/>
                      <a:pt x="13" y="9"/>
                    </a:cubicBezTo>
                    <a:cubicBezTo>
                      <a:pt x="13" y="12"/>
                      <a:pt x="12" y="14"/>
                      <a:pt x="11" y="15"/>
                    </a:cubicBezTo>
                    <a:cubicBezTo>
                      <a:pt x="10" y="17"/>
                      <a:pt x="8" y="18"/>
                      <a:pt x="6" y="18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3"/>
                      <a:pt x="5" y="15"/>
                      <a:pt x="6" y="15"/>
                    </a:cubicBezTo>
                    <a:cubicBezTo>
                      <a:pt x="8" y="15"/>
                      <a:pt x="9" y="13"/>
                      <a:pt x="9" y="9"/>
                    </a:cubicBezTo>
                    <a:cubicBezTo>
                      <a:pt x="9" y="5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8" name="Freeform 96"/>
              <p:cNvSpPr>
                <a:spLocks/>
              </p:cNvSpPr>
              <p:nvPr/>
            </p:nvSpPr>
            <p:spPr bwMode="auto">
              <a:xfrm>
                <a:off x="3498850" y="3386138"/>
                <a:ext cx="17463" cy="41275"/>
              </a:xfrm>
              <a:custGeom>
                <a:avLst/>
                <a:gdLst>
                  <a:gd name="T0" fmla="*/ 8 w 8"/>
                  <a:gd name="T1" fmla="*/ 0 h 18"/>
                  <a:gd name="T2" fmla="*/ 8 w 8"/>
                  <a:gd name="T3" fmla="*/ 18 h 18"/>
                  <a:gd name="T4" fmla="*/ 4 w 8"/>
                  <a:gd name="T5" fmla="*/ 18 h 18"/>
                  <a:gd name="T6" fmla="*/ 4 w 8"/>
                  <a:gd name="T7" fmla="*/ 5 h 18"/>
                  <a:gd name="T8" fmla="*/ 3 w 8"/>
                  <a:gd name="T9" fmla="*/ 5 h 18"/>
                  <a:gd name="T10" fmla="*/ 2 w 8"/>
                  <a:gd name="T11" fmla="*/ 6 h 18"/>
                  <a:gd name="T12" fmla="*/ 1 w 8"/>
                  <a:gd name="T13" fmla="*/ 6 h 18"/>
                  <a:gd name="T14" fmla="*/ 0 w 8"/>
                  <a:gd name="T15" fmla="*/ 6 h 18"/>
                  <a:gd name="T16" fmla="*/ 0 w 8"/>
                  <a:gd name="T17" fmla="*/ 3 h 18"/>
                  <a:gd name="T18" fmla="*/ 3 w 8"/>
                  <a:gd name="T19" fmla="*/ 2 h 18"/>
                  <a:gd name="T20" fmla="*/ 5 w 8"/>
                  <a:gd name="T21" fmla="*/ 0 h 18"/>
                  <a:gd name="T22" fmla="*/ 8 w 8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8">
                    <a:moveTo>
                      <a:pt x="8" y="0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4" y="1"/>
                      <a:pt x="4" y="1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9" name="Freeform 97"/>
              <p:cNvSpPr>
                <a:spLocks noEditPoints="1"/>
              </p:cNvSpPr>
              <p:nvPr/>
            </p:nvSpPr>
            <p:spPr bwMode="auto">
              <a:xfrm>
                <a:off x="3429000" y="3441700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8 h 17"/>
                  <a:gd name="T4" fmla="*/ 2 w 13"/>
                  <a:gd name="T5" fmla="*/ 2 h 17"/>
                  <a:gd name="T6" fmla="*/ 7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2 h 17"/>
                  <a:gd name="T16" fmla="*/ 4 w 13"/>
                  <a:gd name="T17" fmla="*/ 8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8"/>
                    </a:cubicBezTo>
                    <a:cubicBezTo>
                      <a:pt x="0" y="6"/>
                      <a:pt x="1" y="3"/>
                      <a:pt x="2" y="2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1" y="0"/>
                      <a:pt x="13" y="2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2"/>
                    </a:moveTo>
                    <a:cubicBezTo>
                      <a:pt x="5" y="2"/>
                      <a:pt x="4" y="4"/>
                      <a:pt x="4" y="8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2"/>
                      <a:pt x="6" y="2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0" name="Freeform 98"/>
              <p:cNvSpPr>
                <a:spLocks/>
              </p:cNvSpPr>
              <p:nvPr/>
            </p:nvSpPr>
            <p:spPr bwMode="auto">
              <a:xfrm>
                <a:off x="3467100" y="3441700"/>
                <a:ext cx="15875" cy="36513"/>
              </a:xfrm>
              <a:custGeom>
                <a:avLst/>
                <a:gdLst>
                  <a:gd name="T0" fmla="*/ 7 w 7"/>
                  <a:gd name="T1" fmla="*/ 0 h 16"/>
                  <a:gd name="T2" fmla="*/ 7 w 7"/>
                  <a:gd name="T3" fmla="*/ 16 h 16"/>
                  <a:gd name="T4" fmla="*/ 3 w 7"/>
                  <a:gd name="T5" fmla="*/ 16 h 16"/>
                  <a:gd name="T6" fmla="*/ 3 w 7"/>
                  <a:gd name="T7" fmla="*/ 4 h 16"/>
                  <a:gd name="T8" fmla="*/ 3 w 7"/>
                  <a:gd name="T9" fmla="*/ 4 h 16"/>
                  <a:gd name="T10" fmla="*/ 2 w 7"/>
                  <a:gd name="T11" fmla="*/ 4 h 16"/>
                  <a:gd name="T12" fmla="*/ 1 w 7"/>
                  <a:gd name="T13" fmla="*/ 5 h 16"/>
                  <a:gd name="T14" fmla="*/ 0 w 7"/>
                  <a:gd name="T15" fmla="*/ 5 h 16"/>
                  <a:gd name="T16" fmla="*/ 0 w 7"/>
                  <a:gd name="T17" fmla="*/ 2 h 16"/>
                  <a:gd name="T18" fmla="*/ 3 w 7"/>
                  <a:gd name="T19" fmla="*/ 1 h 16"/>
                  <a:gd name="T20" fmla="*/ 5 w 7"/>
                  <a:gd name="T21" fmla="*/ 0 h 16"/>
                  <a:gd name="T22" fmla="*/ 7 w 7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6">
                    <a:moveTo>
                      <a:pt x="7" y="0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5" y="0"/>
                      <a:pt x="5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1" name="Freeform 99"/>
              <p:cNvSpPr>
                <a:spLocks noEditPoints="1"/>
              </p:cNvSpPr>
              <p:nvPr/>
            </p:nvSpPr>
            <p:spPr bwMode="auto">
              <a:xfrm>
                <a:off x="3494088" y="3441700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8 h 17"/>
                  <a:gd name="T4" fmla="*/ 2 w 13"/>
                  <a:gd name="T5" fmla="*/ 2 h 17"/>
                  <a:gd name="T6" fmla="*/ 7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7 w 13"/>
                  <a:gd name="T15" fmla="*/ 2 h 17"/>
                  <a:gd name="T16" fmla="*/ 4 w 13"/>
                  <a:gd name="T17" fmla="*/ 8 h 17"/>
                  <a:gd name="T18" fmla="*/ 7 w 13"/>
                  <a:gd name="T19" fmla="*/ 14 h 17"/>
                  <a:gd name="T20" fmla="*/ 9 w 13"/>
                  <a:gd name="T21" fmla="*/ 8 h 17"/>
                  <a:gd name="T22" fmla="*/ 7 w 13"/>
                  <a:gd name="T2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8"/>
                    </a:cubicBezTo>
                    <a:cubicBezTo>
                      <a:pt x="0" y="6"/>
                      <a:pt x="1" y="3"/>
                      <a:pt x="2" y="2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1" y="0"/>
                      <a:pt x="13" y="2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7" y="2"/>
                    </a:moveTo>
                    <a:cubicBezTo>
                      <a:pt x="5" y="2"/>
                      <a:pt x="4" y="4"/>
                      <a:pt x="4" y="8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2"/>
                      <a:pt x="7" y="2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2" name="Freeform 100"/>
              <p:cNvSpPr>
                <a:spLocks noEditPoints="1"/>
              </p:cNvSpPr>
              <p:nvPr/>
            </p:nvSpPr>
            <p:spPr bwMode="auto">
              <a:xfrm>
                <a:off x="3429000" y="3495675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9 h 17"/>
                  <a:gd name="T4" fmla="*/ 2 w 13"/>
                  <a:gd name="T5" fmla="*/ 2 h 17"/>
                  <a:gd name="T6" fmla="*/ 7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3 h 17"/>
                  <a:gd name="T16" fmla="*/ 4 w 13"/>
                  <a:gd name="T17" fmla="*/ 9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9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1" y="0"/>
                      <a:pt x="13" y="3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3" name="Freeform 101"/>
              <p:cNvSpPr>
                <a:spLocks noEditPoints="1"/>
              </p:cNvSpPr>
              <p:nvPr/>
            </p:nvSpPr>
            <p:spPr bwMode="auto">
              <a:xfrm>
                <a:off x="3462338" y="3495675"/>
                <a:ext cx="30163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9 h 17"/>
                  <a:gd name="T4" fmla="*/ 2 w 13"/>
                  <a:gd name="T5" fmla="*/ 2 h 17"/>
                  <a:gd name="T6" fmla="*/ 6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3 h 17"/>
                  <a:gd name="T16" fmla="*/ 4 w 13"/>
                  <a:gd name="T17" fmla="*/ 9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9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0"/>
                      <a:pt x="5" y="0"/>
                      <a:pt x="6" y="0"/>
                    </a:cubicBezTo>
                    <a:cubicBezTo>
                      <a:pt x="11" y="0"/>
                      <a:pt x="13" y="3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4" name="Freeform 102"/>
              <p:cNvSpPr>
                <a:spLocks/>
              </p:cNvSpPr>
              <p:nvPr/>
            </p:nvSpPr>
            <p:spPr bwMode="auto">
              <a:xfrm>
                <a:off x="3498850" y="3495675"/>
                <a:ext cx="17463" cy="38100"/>
              </a:xfrm>
              <a:custGeom>
                <a:avLst/>
                <a:gdLst>
                  <a:gd name="T0" fmla="*/ 8 w 8"/>
                  <a:gd name="T1" fmla="*/ 0 h 17"/>
                  <a:gd name="T2" fmla="*/ 8 w 8"/>
                  <a:gd name="T3" fmla="*/ 17 h 17"/>
                  <a:gd name="T4" fmla="*/ 4 w 8"/>
                  <a:gd name="T5" fmla="*/ 17 h 17"/>
                  <a:gd name="T6" fmla="*/ 4 w 8"/>
                  <a:gd name="T7" fmla="*/ 4 h 17"/>
                  <a:gd name="T8" fmla="*/ 3 w 8"/>
                  <a:gd name="T9" fmla="*/ 4 h 17"/>
                  <a:gd name="T10" fmla="*/ 2 w 8"/>
                  <a:gd name="T11" fmla="*/ 5 h 17"/>
                  <a:gd name="T12" fmla="*/ 1 w 8"/>
                  <a:gd name="T13" fmla="*/ 5 h 17"/>
                  <a:gd name="T14" fmla="*/ 0 w 8"/>
                  <a:gd name="T15" fmla="*/ 5 h 17"/>
                  <a:gd name="T16" fmla="*/ 0 w 8"/>
                  <a:gd name="T17" fmla="*/ 2 h 17"/>
                  <a:gd name="T18" fmla="*/ 3 w 8"/>
                  <a:gd name="T19" fmla="*/ 1 h 17"/>
                  <a:gd name="T20" fmla="*/ 5 w 8"/>
                  <a:gd name="T21" fmla="*/ 0 h 17"/>
                  <a:gd name="T22" fmla="*/ 8 w 8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7">
                    <a:moveTo>
                      <a:pt x="8" y="0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0"/>
                      <a:pt x="4" y="0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Freeform 103"/>
              <p:cNvSpPr>
                <a:spLocks/>
              </p:cNvSpPr>
              <p:nvPr/>
            </p:nvSpPr>
            <p:spPr bwMode="auto">
              <a:xfrm>
                <a:off x="3565525" y="3386138"/>
                <a:ext cx="17463" cy="41275"/>
              </a:xfrm>
              <a:custGeom>
                <a:avLst/>
                <a:gdLst>
                  <a:gd name="T0" fmla="*/ 8 w 8"/>
                  <a:gd name="T1" fmla="*/ 0 h 18"/>
                  <a:gd name="T2" fmla="*/ 8 w 8"/>
                  <a:gd name="T3" fmla="*/ 18 h 18"/>
                  <a:gd name="T4" fmla="*/ 3 w 8"/>
                  <a:gd name="T5" fmla="*/ 18 h 18"/>
                  <a:gd name="T6" fmla="*/ 3 w 8"/>
                  <a:gd name="T7" fmla="*/ 5 h 18"/>
                  <a:gd name="T8" fmla="*/ 3 w 8"/>
                  <a:gd name="T9" fmla="*/ 5 h 18"/>
                  <a:gd name="T10" fmla="*/ 2 w 8"/>
                  <a:gd name="T11" fmla="*/ 6 h 18"/>
                  <a:gd name="T12" fmla="*/ 1 w 8"/>
                  <a:gd name="T13" fmla="*/ 6 h 18"/>
                  <a:gd name="T14" fmla="*/ 0 w 8"/>
                  <a:gd name="T15" fmla="*/ 6 h 18"/>
                  <a:gd name="T16" fmla="*/ 0 w 8"/>
                  <a:gd name="T17" fmla="*/ 3 h 18"/>
                  <a:gd name="T18" fmla="*/ 3 w 8"/>
                  <a:gd name="T19" fmla="*/ 2 h 18"/>
                  <a:gd name="T20" fmla="*/ 5 w 8"/>
                  <a:gd name="T21" fmla="*/ 0 h 18"/>
                  <a:gd name="T22" fmla="*/ 8 w 8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8">
                    <a:moveTo>
                      <a:pt x="8" y="0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1"/>
                      <a:pt x="5" y="1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6" name="Freeform 104"/>
              <p:cNvSpPr>
                <a:spLocks noEditPoints="1"/>
              </p:cNvSpPr>
              <p:nvPr/>
            </p:nvSpPr>
            <p:spPr bwMode="auto">
              <a:xfrm>
                <a:off x="3560763" y="3441700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8 h 17"/>
                  <a:gd name="T4" fmla="*/ 2 w 13"/>
                  <a:gd name="T5" fmla="*/ 2 h 17"/>
                  <a:gd name="T6" fmla="*/ 6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2 h 17"/>
                  <a:gd name="T16" fmla="*/ 4 w 13"/>
                  <a:gd name="T17" fmla="*/ 8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8"/>
                    </a:cubicBezTo>
                    <a:cubicBezTo>
                      <a:pt x="0" y="6"/>
                      <a:pt x="1" y="3"/>
                      <a:pt x="2" y="2"/>
                    </a:cubicBezTo>
                    <a:cubicBezTo>
                      <a:pt x="3" y="0"/>
                      <a:pt x="5" y="0"/>
                      <a:pt x="6" y="0"/>
                    </a:cubicBezTo>
                    <a:cubicBezTo>
                      <a:pt x="10" y="0"/>
                      <a:pt x="13" y="2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2"/>
                    </a:moveTo>
                    <a:cubicBezTo>
                      <a:pt x="5" y="2"/>
                      <a:pt x="4" y="4"/>
                      <a:pt x="4" y="8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2"/>
                      <a:pt x="6" y="2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7" name="Freeform 105"/>
              <p:cNvSpPr>
                <a:spLocks noEditPoints="1"/>
              </p:cNvSpPr>
              <p:nvPr/>
            </p:nvSpPr>
            <p:spPr bwMode="auto">
              <a:xfrm>
                <a:off x="3560763" y="3495675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9 h 17"/>
                  <a:gd name="T4" fmla="*/ 2 w 13"/>
                  <a:gd name="T5" fmla="*/ 2 h 17"/>
                  <a:gd name="T6" fmla="*/ 6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3 h 17"/>
                  <a:gd name="T16" fmla="*/ 4 w 13"/>
                  <a:gd name="T17" fmla="*/ 9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9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0"/>
                      <a:pt x="5" y="0"/>
                      <a:pt x="6" y="0"/>
                    </a:cubicBezTo>
                    <a:cubicBezTo>
                      <a:pt x="10" y="0"/>
                      <a:pt x="13" y="3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8" name="Freeform 106"/>
              <p:cNvSpPr>
                <a:spLocks noEditPoints="1"/>
              </p:cNvSpPr>
              <p:nvPr/>
            </p:nvSpPr>
            <p:spPr bwMode="auto">
              <a:xfrm>
                <a:off x="3527425" y="3386138"/>
                <a:ext cx="26988" cy="41275"/>
              </a:xfrm>
              <a:custGeom>
                <a:avLst/>
                <a:gdLst>
                  <a:gd name="T0" fmla="*/ 6 w 12"/>
                  <a:gd name="T1" fmla="*/ 18 h 18"/>
                  <a:gd name="T2" fmla="*/ 0 w 12"/>
                  <a:gd name="T3" fmla="*/ 9 h 18"/>
                  <a:gd name="T4" fmla="*/ 1 w 12"/>
                  <a:gd name="T5" fmla="*/ 3 h 18"/>
                  <a:gd name="T6" fmla="*/ 7 w 12"/>
                  <a:gd name="T7" fmla="*/ 0 h 18"/>
                  <a:gd name="T8" fmla="*/ 12 w 12"/>
                  <a:gd name="T9" fmla="*/ 9 h 18"/>
                  <a:gd name="T10" fmla="*/ 11 w 12"/>
                  <a:gd name="T11" fmla="*/ 15 h 18"/>
                  <a:gd name="T12" fmla="*/ 6 w 12"/>
                  <a:gd name="T13" fmla="*/ 18 h 18"/>
                  <a:gd name="T14" fmla="*/ 6 w 12"/>
                  <a:gd name="T15" fmla="*/ 3 h 18"/>
                  <a:gd name="T16" fmla="*/ 4 w 12"/>
                  <a:gd name="T17" fmla="*/ 9 h 18"/>
                  <a:gd name="T18" fmla="*/ 6 w 12"/>
                  <a:gd name="T19" fmla="*/ 15 h 18"/>
                  <a:gd name="T20" fmla="*/ 8 w 12"/>
                  <a:gd name="T21" fmla="*/ 9 h 18"/>
                  <a:gd name="T22" fmla="*/ 6 w 12"/>
                  <a:gd name="T23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8">
                    <a:moveTo>
                      <a:pt x="6" y="18"/>
                    </a:moveTo>
                    <a:cubicBezTo>
                      <a:pt x="2" y="18"/>
                      <a:pt x="0" y="15"/>
                      <a:pt x="0" y="9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3" y="1"/>
                      <a:pt x="4" y="0"/>
                      <a:pt x="7" y="0"/>
                    </a:cubicBezTo>
                    <a:cubicBezTo>
                      <a:pt x="10" y="0"/>
                      <a:pt x="12" y="3"/>
                      <a:pt x="12" y="9"/>
                    </a:cubicBezTo>
                    <a:cubicBezTo>
                      <a:pt x="12" y="12"/>
                      <a:pt x="12" y="14"/>
                      <a:pt x="11" y="15"/>
                    </a:cubicBezTo>
                    <a:cubicBezTo>
                      <a:pt x="10" y="17"/>
                      <a:pt x="8" y="18"/>
                      <a:pt x="6" y="18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3"/>
                      <a:pt x="5" y="15"/>
                      <a:pt x="6" y="15"/>
                    </a:cubicBezTo>
                    <a:cubicBezTo>
                      <a:pt x="8" y="15"/>
                      <a:pt x="8" y="13"/>
                      <a:pt x="8" y="9"/>
                    </a:cubicBezTo>
                    <a:cubicBezTo>
                      <a:pt x="8" y="5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9" name="Freeform 107"/>
              <p:cNvSpPr>
                <a:spLocks/>
              </p:cNvSpPr>
              <p:nvPr/>
            </p:nvSpPr>
            <p:spPr bwMode="auto">
              <a:xfrm>
                <a:off x="3529013" y="3441700"/>
                <a:ext cx="19050" cy="36513"/>
              </a:xfrm>
              <a:custGeom>
                <a:avLst/>
                <a:gdLst>
                  <a:gd name="T0" fmla="*/ 8 w 8"/>
                  <a:gd name="T1" fmla="*/ 0 h 16"/>
                  <a:gd name="T2" fmla="*/ 8 w 8"/>
                  <a:gd name="T3" fmla="*/ 16 h 16"/>
                  <a:gd name="T4" fmla="*/ 5 w 8"/>
                  <a:gd name="T5" fmla="*/ 16 h 16"/>
                  <a:gd name="T6" fmla="*/ 5 w 8"/>
                  <a:gd name="T7" fmla="*/ 4 h 16"/>
                  <a:gd name="T8" fmla="*/ 4 w 8"/>
                  <a:gd name="T9" fmla="*/ 4 h 16"/>
                  <a:gd name="T10" fmla="*/ 3 w 8"/>
                  <a:gd name="T11" fmla="*/ 4 h 16"/>
                  <a:gd name="T12" fmla="*/ 1 w 8"/>
                  <a:gd name="T13" fmla="*/ 5 h 16"/>
                  <a:gd name="T14" fmla="*/ 0 w 8"/>
                  <a:gd name="T15" fmla="*/ 5 h 16"/>
                  <a:gd name="T16" fmla="*/ 0 w 8"/>
                  <a:gd name="T17" fmla="*/ 2 h 16"/>
                  <a:gd name="T18" fmla="*/ 3 w 8"/>
                  <a:gd name="T19" fmla="*/ 1 h 16"/>
                  <a:gd name="T20" fmla="*/ 6 w 8"/>
                  <a:gd name="T21" fmla="*/ 0 h 16"/>
                  <a:gd name="T22" fmla="*/ 8 w 8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6">
                    <a:moveTo>
                      <a:pt x="8" y="0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1"/>
                      <a:pt x="3" y="1"/>
                    </a:cubicBezTo>
                    <a:cubicBezTo>
                      <a:pt x="5" y="1"/>
                      <a:pt x="5" y="0"/>
                      <a:pt x="6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0" name="Freeform 108"/>
              <p:cNvSpPr>
                <a:spLocks noEditPoints="1"/>
              </p:cNvSpPr>
              <p:nvPr/>
            </p:nvSpPr>
            <p:spPr bwMode="auto">
              <a:xfrm>
                <a:off x="3527425" y="3495675"/>
                <a:ext cx="26988" cy="38100"/>
              </a:xfrm>
              <a:custGeom>
                <a:avLst/>
                <a:gdLst>
                  <a:gd name="T0" fmla="*/ 6 w 12"/>
                  <a:gd name="T1" fmla="*/ 17 h 17"/>
                  <a:gd name="T2" fmla="*/ 0 w 12"/>
                  <a:gd name="T3" fmla="*/ 9 h 17"/>
                  <a:gd name="T4" fmla="*/ 1 w 12"/>
                  <a:gd name="T5" fmla="*/ 2 h 17"/>
                  <a:gd name="T6" fmla="*/ 7 w 12"/>
                  <a:gd name="T7" fmla="*/ 0 h 17"/>
                  <a:gd name="T8" fmla="*/ 12 w 12"/>
                  <a:gd name="T9" fmla="*/ 8 h 17"/>
                  <a:gd name="T10" fmla="*/ 11 w 12"/>
                  <a:gd name="T11" fmla="*/ 15 h 17"/>
                  <a:gd name="T12" fmla="*/ 6 w 12"/>
                  <a:gd name="T13" fmla="*/ 17 h 17"/>
                  <a:gd name="T14" fmla="*/ 6 w 12"/>
                  <a:gd name="T15" fmla="*/ 3 h 17"/>
                  <a:gd name="T16" fmla="*/ 4 w 12"/>
                  <a:gd name="T17" fmla="*/ 9 h 17"/>
                  <a:gd name="T18" fmla="*/ 6 w 12"/>
                  <a:gd name="T19" fmla="*/ 14 h 17"/>
                  <a:gd name="T20" fmla="*/ 8 w 12"/>
                  <a:gd name="T21" fmla="*/ 8 h 17"/>
                  <a:gd name="T22" fmla="*/ 6 w 12"/>
                  <a:gd name="T2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7">
                    <a:moveTo>
                      <a:pt x="6" y="17"/>
                    </a:moveTo>
                    <a:cubicBezTo>
                      <a:pt x="2" y="17"/>
                      <a:pt x="0" y="14"/>
                      <a:pt x="0" y="9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3" y="0"/>
                      <a:pt x="4" y="0"/>
                      <a:pt x="7" y="0"/>
                    </a:cubicBezTo>
                    <a:cubicBezTo>
                      <a:pt x="10" y="0"/>
                      <a:pt x="12" y="3"/>
                      <a:pt x="12" y="8"/>
                    </a:cubicBezTo>
                    <a:cubicBezTo>
                      <a:pt x="12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8" y="12"/>
                      <a:pt x="8" y="8"/>
                    </a:cubicBezTo>
                    <a:cubicBezTo>
                      <a:pt x="8" y="4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1" name="Freeform 109"/>
              <p:cNvSpPr>
                <a:spLocks noEditPoints="1"/>
              </p:cNvSpPr>
              <p:nvPr/>
            </p:nvSpPr>
            <p:spPr bwMode="auto">
              <a:xfrm>
                <a:off x="3487738" y="2201863"/>
                <a:ext cx="82550" cy="95250"/>
              </a:xfrm>
              <a:custGeom>
                <a:avLst/>
                <a:gdLst>
                  <a:gd name="T0" fmla="*/ 19 w 37"/>
                  <a:gd name="T1" fmla="*/ 2 h 43"/>
                  <a:gd name="T2" fmla="*/ 34 w 37"/>
                  <a:gd name="T3" fmla="*/ 6 h 43"/>
                  <a:gd name="T4" fmla="*/ 19 w 37"/>
                  <a:gd name="T5" fmla="*/ 11 h 43"/>
                  <a:gd name="T6" fmla="*/ 3 w 37"/>
                  <a:gd name="T7" fmla="*/ 6 h 43"/>
                  <a:gd name="T8" fmla="*/ 19 w 37"/>
                  <a:gd name="T9" fmla="*/ 2 h 43"/>
                  <a:gd name="T10" fmla="*/ 19 w 37"/>
                  <a:gd name="T11" fmla="*/ 0 h 43"/>
                  <a:gd name="T12" fmla="*/ 12 w 37"/>
                  <a:gd name="T13" fmla="*/ 0 h 43"/>
                  <a:gd name="T14" fmla="*/ 6 w 37"/>
                  <a:gd name="T15" fmla="*/ 2 h 43"/>
                  <a:gd name="T16" fmla="*/ 2 w 37"/>
                  <a:gd name="T17" fmla="*/ 4 h 43"/>
                  <a:gd name="T18" fmla="*/ 1 w 37"/>
                  <a:gd name="T19" fmla="*/ 6 h 43"/>
                  <a:gd name="T20" fmla="*/ 0 w 37"/>
                  <a:gd name="T21" fmla="*/ 7 h 43"/>
                  <a:gd name="T22" fmla="*/ 0 w 37"/>
                  <a:gd name="T23" fmla="*/ 36 h 43"/>
                  <a:gd name="T24" fmla="*/ 1 w 37"/>
                  <a:gd name="T25" fmla="*/ 37 h 43"/>
                  <a:gd name="T26" fmla="*/ 2 w 37"/>
                  <a:gd name="T27" fmla="*/ 39 h 43"/>
                  <a:gd name="T28" fmla="*/ 6 w 37"/>
                  <a:gd name="T29" fmla="*/ 41 h 43"/>
                  <a:gd name="T30" fmla="*/ 12 w 37"/>
                  <a:gd name="T31" fmla="*/ 42 h 43"/>
                  <a:gd name="T32" fmla="*/ 19 w 37"/>
                  <a:gd name="T33" fmla="*/ 43 h 43"/>
                  <a:gd name="T34" fmla="*/ 32 w 37"/>
                  <a:gd name="T35" fmla="*/ 41 h 43"/>
                  <a:gd name="T36" fmla="*/ 35 w 37"/>
                  <a:gd name="T37" fmla="*/ 39 h 43"/>
                  <a:gd name="T38" fmla="*/ 36 w 37"/>
                  <a:gd name="T39" fmla="*/ 37 h 43"/>
                  <a:gd name="T40" fmla="*/ 37 w 37"/>
                  <a:gd name="T41" fmla="*/ 36 h 43"/>
                  <a:gd name="T42" fmla="*/ 37 w 37"/>
                  <a:gd name="T43" fmla="*/ 7 h 43"/>
                  <a:gd name="T44" fmla="*/ 35 w 37"/>
                  <a:gd name="T45" fmla="*/ 4 h 43"/>
                  <a:gd name="T46" fmla="*/ 32 w 37"/>
                  <a:gd name="T47" fmla="*/ 2 h 43"/>
                  <a:gd name="T48" fmla="*/ 26 w 37"/>
                  <a:gd name="T49" fmla="*/ 0 h 43"/>
                  <a:gd name="T50" fmla="*/ 19 w 37"/>
                  <a:gd name="T5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" h="43">
                    <a:moveTo>
                      <a:pt x="19" y="2"/>
                    </a:moveTo>
                    <a:cubicBezTo>
                      <a:pt x="27" y="2"/>
                      <a:pt x="34" y="4"/>
                      <a:pt x="34" y="6"/>
                    </a:cubicBezTo>
                    <a:cubicBezTo>
                      <a:pt x="34" y="9"/>
                      <a:pt x="27" y="11"/>
                      <a:pt x="19" y="11"/>
                    </a:cubicBezTo>
                    <a:cubicBezTo>
                      <a:pt x="10" y="11"/>
                      <a:pt x="3" y="9"/>
                      <a:pt x="3" y="6"/>
                    </a:cubicBezTo>
                    <a:cubicBezTo>
                      <a:pt x="3" y="4"/>
                      <a:pt x="10" y="2"/>
                      <a:pt x="19" y="2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4" y="43"/>
                      <a:pt x="16" y="43"/>
                      <a:pt x="19" y="43"/>
                    </a:cubicBezTo>
                    <a:cubicBezTo>
                      <a:pt x="24" y="43"/>
                      <a:pt x="28" y="42"/>
                      <a:pt x="32" y="41"/>
                    </a:cubicBezTo>
                    <a:cubicBezTo>
                      <a:pt x="33" y="40"/>
                      <a:pt x="35" y="39"/>
                      <a:pt x="35" y="39"/>
                    </a:cubicBezTo>
                    <a:cubicBezTo>
                      <a:pt x="36" y="38"/>
                      <a:pt x="36" y="38"/>
                      <a:pt x="36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6"/>
                      <a:pt x="36" y="5"/>
                      <a:pt x="35" y="4"/>
                    </a:cubicBezTo>
                    <a:cubicBezTo>
                      <a:pt x="35" y="3"/>
                      <a:pt x="33" y="3"/>
                      <a:pt x="32" y="2"/>
                    </a:cubicBezTo>
                    <a:cubicBezTo>
                      <a:pt x="30" y="1"/>
                      <a:pt x="28" y="1"/>
                      <a:pt x="26" y="0"/>
                    </a:cubicBezTo>
                    <a:cubicBezTo>
                      <a:pt x="24" y="0"/>
                      <a:pt x="21" y="0"/>
                      <a:pt x="19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2" name="Freeform 110"/>
              <p:cNvSpPr>
                <a:spLocks noEditPoints="1"/>
              </p:cNvSpPr>
              <p:nvPr/>
            </p:nvSpPr>
            <p:spPr bwMode="auto">
              <a:xfrm>
                <a:off x="3640138" y="2495550"/>
                <a:ext cx="92075" cy="106363"/>
              </a:xfrm>
              <a:custGeom>
                <a:avLst/>
                <a:gdLst>
                  <a:gd name="T0" fmla="*/ 21 w 41"/>
                  <a:gd name="T1" fmla="*/ 3 h 48"/>
                  <a:gd name="T2" fmla="*/ 38 w 41"/>
                  <a:gd name="T3" fmla="*/ 7 h 48"/>
                  <a:gd name="T4" fmla="*/ 21 w 41"/>
                  <a:gd name="T5" fmla="*/ 12 h 48"/>
                  <a:gd name="T6" fmla="*/ 4 w 41"/>
                  <a:gd name="T7" fmla="*/ 7 h 48"/>
                  <a:gd name="T8" fmla="*/ 21 w 41"/>
                  <a:gd name="T9" fmla="*/ 3 h 48"/>
                  <a:gd name="T10" fmla="*/ 21 w 41"/>
                  <a:gd name="T11" fmla="*/ 0 h 48"/>
                  <a:gd name="T12" fmla="*/ 13 w 41"/>
                  <a:gd name="T13" fmla="*/ 1 h 48"/>
                  <a:gd name="T14" fmla="*/ 6 w 41"/>
                  <a:gd name="T15" fmla="*/ 2 h 48"/>
                  <a:gd name="T16" fmla="*/ 2 w 41"/>
                  <a:gd name="T17" fmla="*/ 5 h 48"/>
                  <a:gd name="T18" fmla="*/ 1 w 41"/>
                  <a:gd name="T19" fmla="*/ 7 h 48"/>
                  <a:gd name="T20" fmla="*/ 0 w 41"/>
                  <a:gd name="T21" fmla="*/ 8 h 48"/>
                  <a:gd name="T22" fmla="*/ 0 w 41"/>
                  <a:gd name="T23" fmla="*/ 40 h 48"/>
                  <a:gd name="T24" fmla="*/ 1 w 41"/>
                  <a:gd name="T25" fmla="*/ 42 h 48"/>
                  <a:gd name="T26" fmla="*/ 2 w 41"/>
                  <a:gd name="T27" fmla="*/ 43 h 48"/>
                  <a:gd name="T28" fmla="*/ 6 w 41"/>
                  <a:gd name="T29" fmla="*/ 46 h 48"/>
                  <a:gd name="T30" fmla="*/ 13 w 41"/>
                  <a:gd name="T31" fmla="*/ 48 h 48"/>
                  <a:gd name="T32" fmla="*/ 21 w 41"/>
                  <a:gd name="T33" fmla="*/ 48 h 48"/>
                  <a:gd name="T34" fmla="*/ 35 w 41"/>
                  <a:gd name="T35" fmla="*/ 46 h 48"/>
                  <a:gd name="T36" fmla="*/ 40 w 41"/>
                  <a:gd name="T37" fmla="*/ 43 h 48"/>
                  <a:gd name="T38" fmla="*/ 41 w 41"/>
                  <a:gd name="T39" fmla="*/ 42 h 48"/>
                  <a:gd name="T40" fmla="*/ 41 w 41"/>
                  <a:gd name="T41" fmla="*/ 40 h 48"/>
                  <a:gd name="T42" fmla="*/ 41 w 41"/>
                  <a:gd name="T43" fmla="*/ 8 h 48"/>
                  <a:gd name="T44" fmla="*/ 40 w 41"/>
                  <a:gd name="T45" fmla="*/ 5 h 48"/>
                  <a:gd name="T46" fmla="*/ 35 w 41"/>
                  <a:gd name="T47" fmla="*/ 2 h 48"/>
                  <a:gd name="T48" fmla="*/ 29 w 41"/>
                  <a:gd name="T49" fmla="*/ 1 h 48"/>
                  <a:gd name="T50" fmla="*/ 21 w 41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8">
                    <a:moveTo>
                      <a:pt x="21" y="3"/>
                    </a:moveTo>
                    <a:cubicBezTo>
                      <a:pt x="30" y="3"/>
                      <a:pt x="38" y="5"/>
                      <a:pt x="38" y="7"/>
                    </a:cubicBezTo>
                    <a:cubicBezTo>
                      <a:pt x="38" y="10"/>
                      <a:pt x="30" y="12"/>
                      <a:pt x="21" y="12"/>
                    </a:cubicBezTo>
                    <a:cubicBezTo>
                      <a:pt x="11" y="12"/>
                      <a:pt x="4" y="10"/>
                      <a:pt x="4" y="7"/>
                    </a:cubicBezTo>
                    <a:cubicBezTo>
                      <a:pt x="4" y="5"/>
                      <a:pt x="11" y="3"/>
                      <a:pt x="21" y="3"/>
                    </a:cubicBezTo>
                    <a:close/>
                    <a:moveTo>
                      <a:pt x="21" y="0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5" y="48"/>
                      <a:pt x="18" y="48"/>
                      <a:pt x="21" y="48"/>
                    </a:cubicBezTo>
                    <a:cubicBezTo>
                      <a:pt x="26" y="48"/>
                      <a:pt x="31" y="47"/>
                      <a:pt x="35" y="46"/>
                    </a:cubicBezTo>
                    <a:cubicBezTo>
                      <a:pt x="37" y="45"/>
                      <a:pt x="38" y="44"/>
                      <a:pt x="40" y="43"/>
                    </a:cubicBezTo>
                    <a:cubicBezTo>
                      <a:pt x="40" y="43"/>
                      <a:pt x="40" y="42"/>
                      <a:pt x="41" y="42"/>
                    </a:cubicBezTo>
                    <a:cubicBezTo>
                      <a:pt x="41" y="41"/>
                      <a:pt x="41" y="41"/>
                      <a:pt x="41" y="4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7"/>
                      <a:pt x="41" y="6"/>
                      <a:pt x="40" y="5"/>
                    </a:cubicBezTo>
                    <a:cubicBezTo>
                      <a:pt x="38" y="4"/>
                      <a:pt x="37" y="3"/>
                      <a:pt x="35" y="2"/>
                    </a:cubicBezTo>
                    <a:cubicBezTo>
                      <a:pt x="33" y="2"/>
                      <a:pt x="31" y="1"/>
                      <a:pt x="29" y="1"/>
                    </a:cubicBezTo>
                    <a:cubicBezTo>
                      <a:pt x="26" y="0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3" name="Freeform 111"/>
              <p:cNvSpPr>
                <a:spLocks noEditPoints="1"/>
              </p:cNvSpPr>
              <p:nvPr/>
            </p:nvSpPr>
            <p:spPr bwMode="auto">
              <a:xfrm>
                <a:off x="3640138" y="2659063"/>
                <a:ext cx="122238" cy="142875"/>
              </a:xfrm>
              <a:custGeom>
                <a:avLst/>
                <a:gdLst>
                  <a:gd name="T0" fmla="*/ 27 w 55"/>
                  <a:gd name="T1" fmla="*/ 4 h 64"/>
                  <a:gd name="T2" fmla="*/ 50 w 55"/>
                  <a:gd name="T3" fmla="*/ 10 h 64"/>
                  <a:gd name="T4" fmla="*/ 27 w 55"/>
                  <a:gd name="T5" fmla="*/ 16 h 64"/>
                  <a:gd name="T6" fmla="*/ 5 w 55"/>
                  <a:gd name="T7" fmla="*/ 10 h 64"/>
                  <a:gd name="T8" fmla="*/ 27 w 55"/>
                  <a:gd name="T9" fmla="*/ 4 h 64"/>
                  <a:gd name="T10" fmla="*/ 28 w 55"/>
                  <a:gd name="T11" fmla="*/ 0 h 64"/>
                  <a:gd name="T12" fmla="*/ 17 w 55"/>
                  <a:gd name="T13" fmla="*/ 1 h 64"/>
                  <a:gd name="T14" fmla="*/ 8 w 55"/>
                  <a:gd name="T15" fmla="*/ 3 h 64"/>
                  <a:gd name="T16" fmla="*/ 3 w 55"/>
                  <a:gd name="T17" fmla="*/ 7 h 64"/>
                  <a:gd name="T18" fmla="*/ 1 w 55"/>
                  <a:gd name="T19" fmla="*/ 9 h 64"/>
                  <a:gd name="T20" fmla="*/ 0 w 55"/>
                  <a:gd name="T21" fmla="*/ 11 h 64"/>
                  <a:gd name="T22" fmla="*/ 0 w 55"/>
                  <a:gd name="T23" fmla="*/ 54 h 64"/>
                  <a:gd name="T24" fmla="*/ 1 w 55"/>
                  <a:gd name="T25" fmla="*/ 56 h 64"/>
                  <a:gd name="T26" fmla="*/ 3 w 55"/>
                  <a:gd name="T27" fmla="*/ 58 h 64"/>
                  <a:gd name="T28" fmla="*/ 8 w 55"/>
                  <a:gd name="T29" fmla="*/ 61 h 64"/>
                  <a:gd name="T30" fmla="*/ 17 w 55"/>
                  <a:gd name="T31" fmla="*/ 64 h 64"/>
                  <a:gd name="T32" fmla="*/ 28 w 55"/>
                  <a:gd name="T33" fmla="*/ 64 h 64"/>
                  <a:gd name="T34" fmla="*/ 47 w 55"/>
                  <a:gd name="T35" fmla="*/ 61 h 64"/>
                  <a:gd name="T36" fmla="*/ 53 w 55"/>
                  <a:gd name="T37" fmla="*/ 58 h 64"/>
                  <a:gd name="T38" fmla="*/ 54 w 55"/>
                  <a:gd name="T39" fmla="*/ 56 h 64"/>
                  <a:gd name="T40" fmla="*/ 55 w 55"/>
                  <a:gd name="T41" fmla="*/ 54 h 64"/>
                  <a:gd name="T42" fmla="*/ 55 w 55"/>
                  <a:gd name="T43" fmla="*/ 11 h 64"/>
                  <a:gd name="T44" fmla="*/ 53 w 55"/>
                  <a:gd name="T45" fmla="*/ 7 h 64"/>
                  <a:gd name="T46" fmla="*/ 47 w 55"/>
                  <a:gd name="T47" fmla="*/ 3 h 64"/>
                  <a:gd name="T48" fmla="*/ 38 w 55"/>
                  <a:gd name="T49" fmla="*/ 1 h 64"/>
                  <a:gd name="T50" fmla="*/ 28 w 55"/>
                  <a:gd name="T5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64">
                    <a:moveTo>
                      <a:pt x="27" y="4"/>
                    </a:moveTo>
                    <a:cubicBezTo>
                      <a:pt x="40" y="4"/>
                      <a:pt x="50" y="6"/>
                      <a:pt x="50" y="10"/>
                    </a:cubicBezTo>
                    <a:cubicBezTo>
                      <a:pt x="50" y="13"/>
                      <a:pt x="40" y="16"/>
                      <a:pt x="27" y="16"/>
                    </a:cubicBezTo>
                    <a:cubicBezTo>
                      <a:pt x="15" y="16"/>
                      <a:pt x="5" y="13"/>
                      <a:pt x="5" y="10"/>
                    </a:cubicBezTo>
                    <a:cubicBezTo>
                      <a:pt x="5" y="6"/>
                      <a:pt x="15" y="4"/>
                      <a:pt x="27" y="4"/>
                    </a:cubicBezTo>
                    <a:close/>
                    <a:moveTo>
                      <a:pt x="28" y="0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20" y="64"/>
                      <a:pt x="24" y="64"/>
                      <a:pt x="28" y="64"/>
                    </a:cubicBezTo>
                    <a:cubicBezTo>
                      <a:pt x="35" y="64"/>
                      <a:pt x="42" y="63"/>
                      <a:pt x="47" y="61"/>
                    </a:cubicBezTo>
                    <a:cubicBezTo>
                      <a:pt x="49" y="60"/>
                      <a:pt x="51" y="59"/>
                      <a:pt x="53" y="58"/>
                    </a:cubicBezTo>
                    <a:cubicBezTo>
                      <a:pt x="53" y="57"/>
                      <a:pt x="54" y="57"/>
                      <a:pt x="54" y="56"/>
                    </a:cubicBezTo>
                    <a:cubicBezTo>
                      <a:pt x="54" y="55"/>
                      <a:pt x="55" y="54"/>
                      <a:pt x="55" y="5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0"/>
                      <a:pt x="54" y="8"/>
                      <a:pt x="53" y="7"/>
                    </a:cubicBezTo>
                    <a:cubicBezTo>
                      <a:pt x="51" y="6"/>
                      <a:pt x="49" y="4"/>
                      <a:pt x="47" y="3"/>
                    </a:cubicBezTo>
                    <a:cubicBezTo>
                      <a:pt x="44" y="2"/>
                      <a:pt x="41" y="2"/>
                      <a:pt x="38" y="1"/>
                    </a:cubicBezTo>
                    <a:cubicBezTo>
                      <a:pt x="35" y="1"/>
                      <a:pt x="31" y="0"/>
                      <a:pt x="28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4" name="Freeform 112"/>
              <p:cNvSpPr>
                <a:spLocks noEditPoints="1"/>
              </p:cNvSpPr>
              <p:nvPr/>
            </p:nvSpPr>
            <p:spPr bwMode="auto">
              <a:xfrm>
                <a:off x="3756025" y="2495550"/>
                <a:ext cx="109538" cy="128588"/>
              </a:xfrm>
              <a:custGeom>
                <a:avLst/>
                <a:gdLst>
                  <a:gd name="T0" fmla="*/ 24 w 49"/>
                  <a:gd name="T1" fmla="*/ 3 h 58"/>
                  <a:gd name="T2" fmla="*/ 45 w 49"/>
                  <a:gd name="T3" fmla="*/ 9 h 58"/>
                  <a:gd name="T4" fmla="*/ 24 w 49"/>
                  <a:gd name="T5" fmla="*/ 15 h 58"/>
                  <a:gd name="T6" fmla="*/ 4 w 49"/>
                  <a:gd name="T7" fmla="*/ 9 h 58"/>
                  <a:gd name="T8" fmla="*/ 24 w 49"/>
                  <a:gd name="T9" fmla="*/ 3 h 58"/>
                  <a:gd name="T10" fmla="*/ 24 w 49"/>
                  <a:gd name="T11" fmla="*/ 0 h 58"/>
                  <a:gd name="T12" fmla="*/ 15 w 49"/>
                  <a:gd name="T13" fmla="*/ 1 h 58"/>
                  <a:gd name="T14" fmla="*/ 7 w 49"/>
                  <a:gd name="T15" fmla="*/ 3 h 58"/>
                  <a:gd name="T16" fmla="*/ 2 w 49"/>
                  <a:gd name="T17" fmla="*/ 6 h 58"/>
                  <a:gd name="T18" fmla="*/ 0 w 49"/>
                  <a:gd name="T19" fmla="*/ 8 h 58"/>
                  <a:gd name="T20" fmla="*/ 0 w 49"/>
                  <a:gd name="T21" fmla="*/ 10 h 58"/>
                  <a:gd name="T22" fmla="*/ 0 w 49"/>
                  <a:gd name="T23" fmla="*/ 48 h 58"/>
                  <a:gd name="T24" fmla="*/ 0 w 49"/>
                  <a:gd name="T25" fmla="*/ 50 h 58"/>
                  <a:gd name="T26" fmla="*/ 2 w 49"/>
                  <a:gd name="T27" fmla="*/ 52 h 58"/>
                  <a:gd name="T28" fmla="*/ 7 w 49"/>
                  <a:gd name="T29" fmla="*/ 55 h 58"/>
                  <a:gd name="T30" fmla="*/ 15 w 49"/>
                  <a:gd name="T31" fmla="*/ 57 h 58"/>
                  <a:gd name="T32" fmla="*/ 24 w 49"/>
                  <a:gd name="T33" fmla="*/ 58 h 58"/>
                  <a:gd name="T34" fmla="*/ 42 w 49"/>
                  <a:gd name="T35" fmla="*/ 55 h 58"/>
                  <a:gd name="T36" fmla="*/ 47 w 49"/>
                  <a:gd name="T37" fmla="*/ 52 h 58"/>
                  <a:gd name="T38" fmla="*/ 48 w 49"/>
                  <a:gd name="T39" fmla="*/ 50 h 58"/>
                  <a:gd name="T40" fmla="*/ 49 w 49"/>
                  <a:gd name="T41" fmla="*/ 48 h 58"/>
                  <a:gd name="T42" fmla="*/ 49 w 49"/>
                  <a:gd name="T43" fmla="*/ 10 h 58"/>
                  <a:gd name="T44" fmla="*/ 47 w 49"/>
                  <a:gd name="T45" fmla="*/ 6 h 58"/>
                  <a:gd name="T46" fmla="*/ 42 w 49"/>
                  <a:gd name="T47" fmla="*/ 3 h 58"/>
                  <a:gd name="T48" fmla="*/ 34 w 49"/>
                  <a:gd name="T49" fmla="*/ 1 h 58"/>
                  <a:gd name="T50" fmla="*/ 24 w 49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58">
                    <a:moveTo>
                      <a:pt x="24" y="3"/>
                    </a:moveTo>
                    <a:cubicBezTo>
                      <a:pt x="36" y="3"/>
                      <a:pt x="45" y="6"/>
                      <a:pt x="45" y="9"/>
                    </a:cubicBezTo>
                    <a:cubicBezTo>
                      <a:pt x="45" y="12"/>
                      <a:pt x="36" y="15"/>
                      <a:pt x="24" y="15"/>
                    </a:cubicBezTo>
                    <a:cubicBezTo>
                      <a:pt x="13" y="15"/>
                      <a:pt x="4" y="12"/>
                      <a:pt x="4" y="9"/>
                    </a:cubicBezTo>
                    <a:cubicBezTo>
                      <a:pt x="4" y="6"/>
                      <a:pt x="13" y="3"/>
                      <a:pt x="24" y="3"/>
                    </a:cubicBezTo>
                    <a:close/>
                    <a:moveTo>
                      <a:pt x="24" y="0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8" y="58"/>
                      <a:pt x="21" y="58"/>
                      <a:pt x="24" y="58"/>
                    </a:cubicBezTo>
                    <a:cubicBezTo>
                      <a:pt x="31" y="58"/>
                      <a:pt x="37" y="57"/>
                      <a:pt x="42" y="55"/>
                    </a:cubicBezTo>
                    <a:cubicBezTo>
                      <a:pt x="44" y="54"/>
                      <a:pt x="46" y="53"/>
                      <a:pt x="47" y="52"/>
                    </a:cubicBezTo>
                    <a:cubicBezTo>
                      <a:pt x="48" y="52"/>
                      <a:pt x="48" y="51"/>
                      <a:pt x="48" y="50"/>
                    </a:cubicBezTo>
                    <a:cubicBezTo>
                      <a:pt x="49" y="50"/>
                      <a:pt x="49" y="49"/>
                      <a:pt x="49" y="48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8"/>
                      <a:pt x="48" y="7"/>
                      <a:pt x="47" y="6"/>
                    </a:cubicBezTo>
                    <a:cubicBezTo>
                      <a:pt x="46" y="5"/>
                      <a:pt x="44" y="4"/>
                      <a:pt x="42" y="3"/>
                    </a:cubicBezTo>
                    <a:cubicBezTo>
                      <a:pt x="40" y="2"/>
                      <a:pt x="37" y="1"/>
                      <a:pt x="34" y="1"/>
                    </a:cubicBezTo>
                    <a:cubicBezTo>
                      <a:pt x="31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5" name="Freeform 113"/>
              <p:cNvSpPr>
                <a:spLocks noEditPoints="1"/>
              </p:cNvSpPr>
              <p:nvPr/>
            </p:nvSpPr>
            <p:spPr bwMode="auto">
              <a:xfrm>
                <a:off x="3440113" y="2868613"/>
                <a:ext cx="122238" cy="144463"/>
              </a:xfrm>
              <a:custGeom>
                <a:avLst/>
                <a:gdLst>
                  <a:gd name="T0" fmla="*/ 27 w 55"/>
                  <a:gd name="T1" fmla="*/ 3 h 65"/>
                  <a:gd name="T2" fmla="*/ 50 w 55"/>
                  <a:gd name="T3" fmla="*/ 10 h 65"/>
                  <a:gd name="T4" fmla="*/ 27 w 55"/>
                  <a:gd name="T5" fmla="*/ 16 h 65"/>
                  <a:gd name="T6" fmla="*/ 4 w 55"/>
                  <a:gd name="T7" fmla="*/ 10 h 65"/>
                  <a:gd name="T8" fmla="*/ 27 w 55"/>
                  <a:gd name="T9" fmla="*/ 3 h 65"/>
                  <a:gd name="T10" fmla="*/ 27 w 55"/>
                  <a:gd name="T11" fmla="*/ 0 h 65"/>
                  <a:gd name="T12" fmla="*/ 17 w 55"/>
                  <a:gd name="T13" fmla="*/ 1 h 65"/>
                  <a:gd name="T14" fmla="*/ 8 w 55"/>
                  <a:gd name="T15" fmla="*/ 3 h 65"/>
                  <a:gd name="T16" fmla="*/ 2 w 55"/>
                  <a:gd name="T17" fmla="*/ 7 h 65"/>
                  <a:gd name="T18" fmla="*/ 0 w 55"/>
                  <a:gd name="T19" fmla="*/ 9 h 65"/>
                  <a:gd name="T20" fmla="*/ 0 w 55"/>
                  <a:gd name="T21" fmla="*/ 11 h 65"/>
                  <a:gd name="T22" fmla="*/ 0 w 55"/>
                  <a:gd name="T23" fmla="*/ 54 h 65"/>
                  <a:gd name="T24" fmla="*/ 0 w 55"/>
                  <a:gd name="T25" fmla="*/ 56 h 65"/>
                  <a:gd name="T26" fmla="*/ 2 w 55"/>
                  <a:gd name="T27" fmla="*/ 58 h 65"/>
                  <a:gd name="T28" fmla="*/ 8 w 55"/>
                  <a:gd name="T29" fmla="*/ 62 h 65"/>
                  <a:gd name="T30" fmla="*/ 17 w 55"/>
                  <a:gd name="T31" fmla="*/ 64 h 65"/>
                  <a:gd name="T32" fmla="*/ 27 w 55"/>
                  <a:gd name="T33" fmla="*/ 65 h 65"/>
                  <a:gd name="T34" fmla="*/ 47 w 55"/>
                  <a:gd name="T35" fmla="*/ 62 h 65"/>
                  <a:gd name="T36" fmla="*/ 52 w 55"/>
                  <a:gd name="T37" fmla="*/ 58 h 65"/>
                  <a:gd name="T38" fmla="*/ 54 w 55"/>
                  <a:gd name="T39" fmla="*/ 56 h 65"/>
                  <a:gd name="T40" fmla="*/ 55 w 55"/>
                  <a:gd name="T41" fmla="*/ 54 h 65"/>
                  <a:gd name="T42" fmla="*/ 55 w 55"/>
                  <a:gd name="T43" fmla="*/ 11 h 65"/>
                  <a:gd name="T44" fmla="*/ 52 w 55"/>
                  <a:gd name="T45" fmla="*/ 7 h 65"/>
                  <a:gd name="T46" fmla="*/ 47 w 55"/>
                  <a:gd name="T47" fmla="*/ 3 h 65"/>
                  <a:gd name="T48" fmla="*/ 38 w 55"/>
                  <a:gd name="T49" fmla="*/ 1 h 65"/>
                  <a:gd name="T50" fmla="*/ 27 w 55"/>
                  <a:gd name="T5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65">
                    <a:moveTo>
                      <a:pt x="27" y="3"/>
                    </a:moveTo>
                    <a:cubicBezTo>
                      <a:pt x="40" y="3"/>
                      <a:pt x="50" y="6"/>
                      <a:pt x="50" y="10"/>
                    </a:cubicBezTo>
                    <a:cubicBezTo>
                      <a:pt x="50" y="13"/>
                      <a:pt x="40" y="16"/>
                      <a:pt x="27" y="16"/>
                    </a:cubicBezTo>
                    <a:cubicBezTo>
                      <a:pt x="14" y="16"/>
                      <a:pt x="4" y="13"/>
                      <a:pt x="4" y="10"/>
                    </a:cubicBezTo>
                    <a:cubicBezTo>
                      <a:pt x="4" y="6"/>
                      <a:pt x="14" y="3"/>
                      <a:pt x="27" y="3"/>
                    </a:cubicBezTo>
                    <a:close/>
                    <a:moveTo>
                      <a:pt x="27" y="0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20" y="65"/>
                      <a:pt x="23" y="65"/>
                      <a:pt x="27" y="65"/>
                    </a:cubicBezTo>
                    <a:cubicBezTo>
                      <a:pt x="35" y="65"/>
                      <a:pt x="42" y="64"/>
                      <a:pt x="47" y="62"/>
                    </a:cubicBezTo>
                    <a:cubicBezTo>
                      <a:pt x="49" y="61"/>
                      <a:pt x="51" y="60"/>
                      <a:pt x="52" y="58"/>
                    </a:cubicBezTo>
                    <a:cubicBezTo>
                      <a:pt x="53" y="58"/>
                      <a:pt x="54" y="57"/>
                      <a:pt x="54" y="56"/>
                    </a:cubicBezTo>
                    <a:cubicBezTo>
                      <a:pt x="54" y="56"/>
                      <a:pt x="55" y="55"/>
                      <a:pt x="55" y="5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9"/>
                      <a:pt x="54" y="8"/>
                      <a:pt x="52" y="7"/>
                    </a:cubicBezTo>
                    <a:cubicBezTo>
                      <a:pt x="51" y="5"/>
                      <a:pt x="49" y="4"/>
                      <a:pt x="47" y="3"/>
                    </a:cubicBezTo>
                    <a:cubicBezTo>
                      <a:pt x="44" y="2"/>
                      <a:pt x="41" y="2"/>
                      <a:pt x="38" y="1"/>
                    </a:cubicBezTo>
                    <a:cubicBezTo>
                      <a:pt x="35" y="0"/>
                      <a:pt x="31" y="0"/>
                      <a:pt x="27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6" name="Freeform 114"/>
              <p:cNvSpPr>
                <a:spLocks/>
              </p:cNvSpPr>
              <p:nvPr/>
            </p:nvSpPr>
            <p:spPr bwMode="auto">
              <a:xfrm>
                <a:off x="3227388" y="2566988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8 h 8"/>
                  <a:gd name="T6" fmla="*/ 3 w 61"/>
                  <a:gd name="T7" fmla="*/ 8 h 8"/>
                  <a:gd name="T8" fmla="*/ 0 w 61"/>
                  <a:gd name="T9" fmla="*/ 4 h 8"/>
                  <a:gd name="T10" fmla="*/ 3 w 61"/>
                  <a:gd name="T11" fmla="*/ 2 h 8"/>
                  <a:gd name="T12" fmla="*/ 3 w 61"/>
                  <a:gd name="T13" fmla="*/ 1 h 8"/>
                  <a:gd name="T14" fmla="*/ 4 w 61"/>
                  <a:gd name="T15" fmla="*/ 0 h 8"/>
                  <a:gd name="T16" fmla="*/ 57 w 61"/>
                  <a:gd name="T17" fmla="*/ 0 h 8"/>
                  <a:gd name="T18" fmla="*/ 59 w 61"/>
                  <a:gd name="T19" fmla="*/ 1 h 8"/>
                  <a:gd name="T20" fmla="*/ 60 w 61"/>
                  <a:gd name="T21" fmla="*/ 2 h 8"/>
                  <a:gd name="T22" fmla="*/ 61 w 61"/>
                  <a:gd name="T23" fmla="*/ 4 h 8"/>
                  <a:gd name="T24" fmla="*/ 61 w 61"/>
                  <a:gd name="T25" fmla="*/ 7 h 8"/>
                  <a:gd name="T26" fmla="*/ 60 w 61"/>
                  <a:gd name="T27" fmla="*/ 8 h 8"/>
                  <a:gd name="T28" fmla="*/ 59 w 61"/>
                  <a:gd name="T29" fmla="*/ 8 h 8"/>
                  <a:gd name="T30" fmla="*/ 57 w 61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4"/>
                    </a:lnTo>
                    <a:lnTo>
                      <a:pt x="61" y="7"/>
                    </a:lnTo>
                    <a:lnTo>
                      <a:pt x="60" y="8"/>
                    </a:lnTo>
                    <a:lnTo>
                      <a:pt x="59" y="8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7" name="Freeform 115"/>
              <p:cNvSpPr>
                <a:spLocks/>
              </p:cNvSpPr>
              <p:nvPr/>
            </p:nvSpPr>
            <p:spPr bwMode="auto">
              <a:xfrm>
                <a:off x="3267075" y="2541588"/>
                <a:ext cx="57150" cy="14288"/>
              </a:xfrm>
              <a:custGeom>
                <a:avLst/>
                <a:gdLst>
                  <a:gd name="T0" fmla="*/ 32 w 36"/>
                  <a:gd name="T1" fmla="*/ 9 h 9"/>
                  <a:gd name="T2" fmla="*/ 3 w 36"/>
                  <a:gd name="T3" fmla="*/ 9 h 9"/>
                  <a:gd name="T4" fmla="*/ 1 w 36"/>
                  <a:gd name="T5" fmla="*/ 7 h 9"/>
                  <a:gd name="T6" fmla="*/ 0 w 36"/>
                  <a:gd name="T7" fmla="*/ 7 h 9"/>
                  <a:gd name="T8" fmla="*/ 0 w 36"/>
                  <a:gd name="T9" fmla="*/ 4 h 9"/>
                  <a:gd name="T10" fmla="*/ 0 w 36"/>
                  <a:gd name="T11" fmla="*/ 4 h 9"/>
                  <a:gd name="T12" fmla="*/ 0 w 36"/>
                  <a:gd name="T13" fmla="*/ 2 h 9"/>
                  <a:gd name="T14" fmla="*/ 0 w 36"/>
                  <a:gd name="T15" fmla="*/ 0 h 9"/>
                  <a:gd name="T16" fmla="*/ 3 w 36"/>
                  <a:gd name="T17" fmla="*/ 0 h 9"/>
                  <a:gd name="T18" fmla="*/ 32 w 36"/>
                  <a:gd name="T19" fmla="*/ 0 h 9"/>
                  <a:gd name="T20" fmla="*/ 34 w 36"/>
                  <a:gd name="T21" fmla="*/ 0 h 9"/>
                  <a:gd name="T22" fmla="*/ 35 w 36"/>
                  <a:gd name="T23" fmla="*/ 0 h 9"/>
                  <a:gd name="T24" fmla="*/ 36 w 36"/>
                  <a:gd name="T25" fmla="*/ 2 h 9"/>
                  <a:gd name="T26" fmla="*/ 36 w 36"/>
                  <a:gd name="T27" fmla="*/ 4 h 9"/>
                  <a:gd name="T28" fmla="*/ 36 w 36"/>
                  <a:gd name="T29" fmla="*/ 4 h 9"/>
                  <a:gd name="T30" fmla="*/ 35 w 36"/>
                  <a:gd name="T31" fmla="*/ 7 h 9"/>
                  <a:gd name="T32" fmla="*/ 34 w 36"/>
                  <a:gd name="T33" fmla="*/ 7 h 9"/>
                  <a:gd name="T34" fmla="*/ 32 w 36"/>
                  <a:gd name="T3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9">
                    <a:moveTo>
                      <a:pt x="32" y="9"/>
                    </a:moveTo>
                    <a:lnTo>
                      <a:pt x="3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5" y="7"/>
                    </a:lnTo>
                    <a:lnTo>
                      <a:pt x="34" y="7"/>
                    </a:lnTo>
                    <a:lnTo>
                      <a:pt x="32" y="9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8" name="Freeform 116"/>
              <p:cNvSpPr>
                <a:spLocks/>
              </p:cNvSpPr>
              <p:nvPr/>
            </p:nvSpPr>
            <p:spPr bwMode="auto">
              <a:xfrm>
                <a:off x="3227388" y="2595563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7 h 8"/>
                  <a:gd name="T6" fmla="*/ 3 w 61"/>
                  <a:gd name="T7" fmla="*/ 5 h 8"/>
                  <a:gd name="T8" fmla="*/ 0 w 61"/>
                  <a:gd name="T9" fmla="*/ 4 h 8"/>
                  <a:gd name="T10" fmla="*/ 3 w 61"/>
                  <a:gd name="T11" fmla="*/ 1 h 8"/>
                  <a:gd name="T12" fmla="*/ 3 w 61"/>
                  <a:gd name="T13" fmla="*/ 0 h 8"/>
                  <a:gd name="T14" fmla="*/ 4 w 61"/>
                  <a:gd name="T15" fmla="*/ 0 h 8"/>
                  <a:gd name="T16" fmla="*/ 57 w 61"/>
                  <a:gd name="T17" fmla="*/ 0 h 8"/>
                  <a:gd name="T18" fmla="*/ 59 w 61"/>
                  <a:gd name="T19" fmla="*/ 0 h 8"/>
                  <a:gd name="T20" fmla="*/ 60 w 61"/>
                  <a:gd name="T21" fmla="*/ 1 h 8"/>
                  <a:gd name="T22" fmla="*/ 61 w 61"/>
                  <a:gd name="T23" fmla="*/ 1 h 8"/>
                  <a:gd name="T24" fmla="*/ 61 w 61"/>
                  <a:gd name="T25" fmla="*/ 4 h 8"/>
                  <a:gd name="T26" fmla="*/ 60 w 61"/>
                  <a:gd name="T27" fmla="*/ 5 h 8"/>
                  <a:gd name="T28" fmla="*/ 59 w 61"/>
                  <a:gd name="T29" fmla="*/ 7 h 8"/>
                  <a:gd name="T30" fmla="*/ 57 w 61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9" name="Freeform 117"/>
              <p:cNvSpPr>
                <a:spLocks/>
              </p:cNvSpPr>
              <p:nvPr/>
            </p:nvSpPr>
            <p:spPr bwMode="auto">
              <a:xfrm>
                <a:off x="3227388" y="2622550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8 h 8"/>
                  <a:gd name="T6" fmla="*/ 3 w 61"/>
                  <a:gd name="T7" fmla="*/ 7 h 8"/>
                  <a:gd name="T8" fmla="*/ 1 w 61"/>
                  <a:gd name="T9" fmla="*/ 5 h 8"/>
                  <a:gd name="T10" fmla="*/ 0 w 61"/>
                  <a:gd name="T11" fmla="*/ 4 h 8"/>
                  <a:gd name="T12" fmla="*/ 3 w 61"/>
                  <a:gd name="T13" fmla="*/ 0 h 8"/>
                  <a:gd name="T14" fmla="*/ 3 w 61"/>
                  <a:gd name="T15" fmla="*/ 0 h 8"/>
                  <a:gd name="T16" fmla="*/ 4 w 61"/>
                  <a:gd name="T17" fmla="*/ 0 h 8"/>
                  <a:gd name="T18" fmla="*/ 57 w 61"/>
                  <a:gd name="T19" fmla="*/ 0 h 8"/>
                  <a:gd name="T20" fmla="*/ 59 w 61"/>
                  <a:gd name="T21" fmla="*/ 0 h 8"/>
                  <a:gd name="T22" fmla="*/ 60 w 61"/>
                  <a:gd name="T23" fmla="*/ 0 h 8"/>
                  <a:gd name="T24" fmla="*/ 61 w 61"/>
                  <a:gd name="T25" fmla="*/ 2 h 8"/>
                  <a:gd name="T26" fmla="*/ 61 w 61"/>
                  <a:gd name="T27" fmla="*/ 4 h 8"/>
                  <a:gd name="T28" fmla="*/ 61 w 61"/>
                  <a:gd name="T29" fmla="*/ 5 h 8"/>
                  <a:gd name="T30" fmla="*/ 60 w 61"/>
                  <a:gd name="T31" fmla="*/ 7 h 8"/>
                  <a:gd name="T32" fmla="*/ 59 w 61"/>
                  <a:gd name="T33" fmla="*/ 8 h 8"/>
                  <a:gd name="T34" fmla="*/ 57 w 61"/>
                  <a:gd name="T3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1" y="2"/>
                    </a:lnTo>
                    <a:lnTo>
                      <a:pt x="61" y="4"/>
                    </a:lnTo>
                    <a:lnTo>
                      <a:pt x="61" y="5"/>
                    </a:lnTo>
                    <a:lnTo>
                      <a:pt x="60" y="7"/>
                    </a:lnTo>
                    <a:lnTo>
                      <a:pt x="59" y="8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0" name="Freeform 118"/>
              <p:cNvSpPr>
                <a:spLocks noEditPoints="1"/>
              </p:cNvSpPr>
              <p:nvPr/>
            </p:nvSpPr>
            <p:spPr bwMode="auto">
              <a:xfrm>
                <a:off x="3198813" y="2489200"/>
                <a:ext cx="155575" cy="190500"/>
              </a:xfrm>
              <a:custGeom>
                <a:avLst/>
                <a:gdLst>
                  <a:gd name="T0" fmla="*/ 88 w 98"/>
                  <a:gd name="T1" fmla="*/ 0 h 120"/>
                  <a:gd name="T2" fmla="*/ 32 w 98"/>
                  <a:gd name="T3" fmla="*/ 0 h 120"/>
                  <a:gd name="T4" fmla="*/ 0 w 98"/>
                  <a:gd name="T5" fmla="*/ 30 h 120"/>
                  <a:gd name="T6" fmla="*/ 0 w 98"/>
                  <a:gd name="T7" fmla="*/ 110 h 120"/>
                  <a:gd name="T8" fmla="*/ 1 w 98"/>
                  <a:gd name="T9" fmla="*/ 114 h 120"/>
                  <a:gd name="T10" fmla="*/ 2 w 98"/>
                  <a:gd name="T11" fmla="*/ 117 h 120"/>
                  <a:gd name="T12" fmla="*/ 5 w 98"/>
                  <a:gd name="T13" fmla="*/ 119 h 120"/>
                  <a:gd name="T14" fmla="*/ 9 w 98"/>
                  <a:gd name="T15" fmla="*/ 120 h 120"/>
                  <a:gd name="T16" fmla="*/ 98 w 98"/>
                  <a:gd name="T17" fmla="*/ 120 h 120"/>
                  <a:gd name="T18" fmla="*/ 98 w 98"/>
                  <a:gd name="T19" fmla="*/ 11 h 120"/>
                  <a:gd name="T20" fmla="*/ 96 w 98"/>
                  <a:gd name="T21" fmla="*/ 7 h 120"/>
                  <a:gd name="T22" fmla="*/ 95 w 98"/>
                  <a:gd name="T23" fmla="*/ 4 h 120"/>
                  <a:gd name="T24" fmla="*/ 92 w 98"/>
                  <a:gd name="T25" fmla="*/ 1 h 120"/>
                  <a:gd name="T26" fmla="*/ 88 w 98"/>
                  <a:gd name="T27" fmla="*/ 0 h 120"/>
                  <a:gd name="T28" fmla="*/ 91 w 98"/>
                  <a:gd name="T29" fmla="*/ 112 h 120"/>
                  <a:gd name="T30" fmla="*/ 14 w 98"/>
                  <a:gd name="T31" fmla="*/ 112 h 120"/>
                  <a:gd name="T32" fmla="*/ 12 w 98"/>
                  <a:gd name="T33" fmla="*/ 112 h 120"/>
                  <a:gd name="T34" fmla="*/ 9 w 98"/>
                  <a:gd name="T35" fmla="*/ 110 h 120"/>
                  <a:gd name="T36" fmla="*/ 8 w 98"/>
                  <a:gd name="T37" fmla="*/ 107 h 120"/>
                  <a:gd name="T38" fmla="*/ 8 w 98"/>
                  <a:gd name="T39" fmla="*/ 106 h 120"/>
                  <a:gd name="T40" fmla="*/ 8 w 98"/>
                  <a:gd name="T41" fmla="*/ 35 h 120"/>
                  <a:gd name="T42" fmla="*/ 26 w 98"/>
                  <a:gd name="T43" fmla="*/ 35 h 120"/>
                  <a:gd name="T44" fmla="*/ 29 w 98"/>
                  <a:gd name="T45" fmla="*/ 35 h 120"/>
                  <a:gd name="T46" fmla="*/ 32 w 98"/>
                  <a:gd name="T47" fmla="*/ 33 h 120"/>
                  <a:gd name="T48" fmla="*/ 35 w 98"/>
                  <a:gd name="T49" fmla="*/ 30 h 120"/>
                  <a:gd name="T50" fmla="*/ 35 w 98"/>
                  <a:gd name="T51" fmla="*/ 26 h 120"/>
                  <a:gd name="T52" fmla="*/ 35 w 98"/>
                  <a:gd name="T53" fmla="*/ 8 h 120"/>
                  <a:gd name="T54" fmla="*/ 85 w 98"/>
                  <a:gd name="T55" fmla="*/ 8 h 120"/>
                  <a:gd name="T56" fmla="*/ 86 w 98"/>
                  <a:gd name="T57" fmla="*/ 8 h 120"/>
                  <a:gd name="T58" fmla="*/ 88 w 98"/>
                  <a:gd name="T59" fmla="*/ 9 h 120"/>
                  <a:gd name="T60" fmla="*/ 91 w 98"/>
                  <a:gd name="T61" fmla="*/ 12 h 120"/>
                  <a:gd name="T62" fmla="*/ 91 w 98"/>
                  <a:gd name="T63" fmla="*/ 15 h 120"/>
                  <a:gd name="T64" fmla="*/ 91 w 98"/>
                  <a:gd name="T65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120">
                    <a:moveTo>
                      <a:pt x="88" y="0"/>
                    </a:moveTo>
                    <a:lnTo>
                      <a:pt x="32" y="0"/>
                    </a:lnTo>
                    <a:lnTo>
                      <a:pt x="0" y="30"/>
                    </a:lnTo>
                    <a:lnTo>
                      <a:pt x="0" y="110"/>
                    </a:lnTo>
                    <a:lnTo>
                      <a:pt x="1" y="114"/>
                    </a:lnTo>
                    <a:lnTo>
                      <a:pt x="2" y="117"/>
                    </a:lnTo>
                    <a:lnTo>
                      <a:pt x="5" y="119"/>
                    </a:lnTo>
                    <a:lnTo>
                      <a:pt x="9" y="120"/>
                    </a:lnTo>
                    <a:lnTo>
                      <a:pt x="98" y="120"/>
                    </a:lnTo>
                    <a:lnTo>
                      <a:pt x="98" y="11"/>
                    </a:lnTo>
                    <a:lnTo>
                      <a:pt x="96" y="7"/>
                    </a:lnTo>
                    <a:lnTo>
                      <a:pt x="95" y="4"/>
                    </a:lnTo>
                    <a:lnTo>
                      <a:pt x="92" y="1"/>
                    </a:lnTo>
                    <a:lnTo>
                      <a:pt x="88" y="0"/>
                    </a:lnTo>
                    <a:close/>
                    <a:moveTo>
                      <a:pt x="91" y="112"/>
                    </a:moveTo>
                    <a:lnTo>
                      <a:pt x="14" y="112"/>
                    </a:lnTo>
                    <a:lnTo>
                      <a:pt x="12" y="112"/>
                    </a:lnTo>
                    <a:lnTo>
                      <a:pt x="9" y="110"/>
                    </a:lnTo>
                    <a:lnTo>
                      <a:pt x="8" y="107"/>
                    </a:lnTo>
                    <a:lnTo>
                      <a:pt x="8" y="106"/>
                    </a:lnTo>
                    <a:lnTo>
                      <a:pt x="8" y="35"/>
                    </a:lnTo>
                    <a:lnTo>
                      <a:pt x="26" y="35"/>
                    </a:lnTo>
                    <a:lnTo>
                      <a:pt x="29" y="35"/>
                    </a:lnTo>
                    <a:lnTo>
                      <a:pt x="32" y="33"/>
                    </a:lnTo>
                    <a:lnTo>
                      <a:pt x="35" y="30"/>
                    </a:lnTo>
                    <a:lnTo>
                      <a:pt x="35" y="26"/>
                    </a:lnTo>
                    <a:lnTo>
                      <a:pt x="35" y="8"/>
                    </a:lnTo>
                    <a:lnTo>
                      <a:pt x="85" y="8"/>
                    </a:lnTo>
                    <a:lnTo>
                      <a:pt x="86" y="8"/>
                    </a:lnTo>
                    <a:lnTo>
                      <a:pt x="88" y="9"/>
                    </a:lnTo>
                    <a:lnTo>
                      <a:pt x="91" y="12"/>
                    </a:lnTo>
                    <a:lnTo>
                      <a:pt x="91" y="15"/>
                    </a:lnTo>
                    <a:lnTo>
                      <a:pt x="91" y="112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1" name="Freeform 119"/>
              <p:cNvSpPr>
                <a:spLocks/>
              </p:cNvSpPr>
              <p:nvPr/>
            </p:nvSpPr>
            <p:spPr bwMode="auto">
              <a:xfrm>
                <a:off x="3687763" y="2368550"/>
                <a:ext cx="66675" cy="11113"/>
              </a:xfrm>
              <a:custGeom>
                <a:avLst/>
                <a:gdLst>
                  <a:gd name="T0" fmla="*/ 39 w 42"/>
                  <a:gd name="T1" fmla="*/ 7 h 7"/>
                  <a:gd name="T2" fmla="*/ 1 w 42"/>
                  <a:gd name="T3" fmla="*/ 7 h 7"/>
                  <a:gd name="T4" fmla="*/ 1 w 42"/>
                  <a:gd name="T5" fmla="*/ 7 h 7"/>
                  <a:gd name="T6" fmla="*/ 1 w 42"/>
                  <a:gd name="T7" fmla="*/ 6 h 7"/>
                  <a:gd name="T8" fmla="*/ 0 w 42"/>
                  <a:gd name="T9" fmla="*/ 4 h 7"/>
                  <a:gd name="T10" fmla="*/ 1 w 42"/>
                  <a:gd name="T11" fmla="*/ 3 h 7"/>
                  <a:gd name="T12" fmla="*/ 1 w 42"/>
                  <a:gd name="T13" fmla="*/ 1 h 7"/>
                  <a:gd name="T14" fmla="*/ 1 w 42"/>
                  <a:gd name="T15" fmla="*/ 0 h 7"/>
                  <a:gd name="T16" fmla="*/ 39 w 42"/>
                  <a:gd name="T17" fmla="*/ 0 h 7"/>
                  <a:gd name="T18" fmla="*/ 40 w 42"/>
                  <a:gd name="T19" fmla="*/ 1 h 7"/>
                  <a:gd name="T20" fmla="*/ 42 w 42"/>
                  <a:gd name="T21" fmla="*/ 3 h 7"/>
                  <a:gd name="T22" fmla="*/ 42 w 42"/>
                  <a:gd name="T23" fmla="*/ 4 h 7"/>
                  <a:gd name="T24" fmla="*/ 42 w 42"/>
                  <a:gd name="T25" fmla="*/ 6 h 7"/>
                  <a:gd name="T26" fmla="*/ 42 w 42"/>
                  <a:gd name="T27" fmla="*/ 6 h 7"/>
                  <a:gd name="T28" fmla="*/ 40 w 42"/>
                  <a:gd name="T29" fmla="*/ 7 h 7"/>
                  <a:gd name="T30" fmla="*/ 39 w 42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7">
                    <a:moveTo>
                      <a:pt x="39" y="7"/>
                    </a:moveTo>
                    <a:lnTo>
                      <a:pt x="1" y="7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1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0" y="7"/>
                    </a:ln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2" name="Freeform 120"/>
              <p:cNvSpPr>
                <a:spLocks/>
              </p:cNvSpPr>
              <p:nvPr/>
            </p:nvSpPr>
            <p:spPr bwMode="auto">
              <a:xfrm>
                <a:off x="3714750" y="2351088"/>
                <a:ext cx="39688" cy="7938"/>
              </a:xfrm>
              <a:custGeom>
                <a:avLst/>
                <a:gdLst>
                  <a:gd name="T0" fmla="*/ 22 w 25"/>
                  <a:gd name="T1" fmla="*/ 5 h 5"/>
                  <a:gd name="T2" fmla="*/ 2 w 25"/>
                  <a:gd name="T3" fmla="*/ 5 h 5"/>
                  <a:gd name="T4" fmla="*/ 1 w 25"/>
                  <a:gd name="T5" fmla="*/ 5 h 5"/>
                  <a:gd name="T6" fmla="*/ 0 w 25"/>
                  <a:gd name="T7" fmla="*/ 5 h 5"/>
                  <a:gd name="T8" fmla="*/ 0 w 25"/>
                  <a:gd name="T9" fmla="*/ 4 h 5"/>
                  <a:gd name="T10" fmla="*/ 0 w 25"/>
                  <a:gd name="T11" fmla="*/ 3 h 5"/>
                  <a:gd name="T12" fmla="*/ 0 w 25"/>
                  <a:gd name="T13" fmla="*/ 1 h 5"/>
                  <a:gd name="T14" fmla="*/ 0 w 25"/>
                  <a:gd name="T15" fmla="*/ 1 h 5"/>
                  <a:gd name="T16" fmla="*/ 2 w 25"/>
                  <a:gd name="T17" fmla="*/ 0 h 5"/>
                  <a:gd name="T18" fmla="*/ 22 w 25"/>
                  <a:gd name="T19" fmla="*/ 0 h 5"/>
                  <a:gd name="T20" fmla="*/ 23 w 25"/>
                  <a:gd name="T21" fmla="*/ 0 h 5"/>
                  <a:gd name="T22" fmla="*/ 25 w 25"/>
                  <a:gd name="T23" fmla="*/ 1 h 5"/>
                  <a:gd name="T24" fmla="*/ 25 w 25"/>
                  <a:gd name="T25" fmla="*/ 1 h 5"/>
                  <a:gd name="T26" fmla="*/ 25 w 25"/>
                  <a:gd name="T27" fmla="*/ 3 h 5"/>
                  <a:gd name="T28" fmla="*/ 25 w 25"/>
                  <a:gd name="T29" fmla="*/ 4 h 5"/>
                  <a:gd name="T30" fmla="*/ 25 w 25"/>
                  <a:gd name="T31" fmla="*/ 5 h 5"/>
                  <a:gd name="T32" fmla="*/ 23 w 25"/>
                  <a:gd name="T33" fmla="*/ 5 h 5"/>
                  <a:gd name="T34" fmla="*/ 22 w 25"/>
                  <a:gd name="T3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5">
                    <a:moveTo>
                      <a:pt x="22" y="5"/>
                    </a:moveTo>
                    <a:lnTo>
                      <a:pt x="2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25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3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3" name="Freeform 121"/>
              <p:cNvSpPr>
                <a:spLocks/>
              </p:cNvSpPr>
              <p:nvPr/>
            </p:nvSpPr>
            <p:spPr bwMode="auto">
              <a:xfrm>
                <a:off x="3687763" y="2389188"/>
                <a:ext cx="66675" cy="7938"/>
              </a:xfrm>
              <a:custGeom>
                <a:avLst/>
                <a:gdLst>
                  <a:gd name="T0" fmla="*/ 39 w 42"/>
                  <a:gd name="T1" fmla="*/ 5 h 5"/>
                  <a:gd name="T2" fmla="*/ 1 w 42"/>
                  <a:gd name="T3" fmla="*/ 5 h 5"/>
                  <a:gd name="T4" fmla="*/ 1 w 42"/>
                  <a:gd name="T5" fmla="*/ 5 h 5"/>
                  <a:gd name="T6" fmla="*/ 1 w 42"/>
                  <a:gd name="T7" fmla="*/ 4 h 5"/>
                  <a:gd name="T8" fmla="*/ 0 w 42"/>
                  <a:gd name="T9" fmla="*/ 2 h 5"/>
                  <a:gd name="T10" fmla="*/ 1 w 42"/>
                  <a:gd name="T11" fmla="*/ 1 h 5"/>
                  <a:gd name="T12" fmla="*/ 1 w 42"/>
                  <a:gd name="T13" fmla="*/ 0 h 5"/>
                  <a:gd name="T14" fmla="*/ 1 w 42"/>
                  <a:gd name="T15" fmla="*/ 0 h 5"/>
                  <a:gd name="T16" fmla="*/ 39 w 42"/>
                  <a:gd name="T17" fmla="*/ 0 h 5"/>
                  <a:gd name="T18" fmla="*/ 40 w 42"/>
                  <a:gd name="T19" fmla="*/ 0 h 5"/>
                  <a:gd name="T20" fmla="*/ 42 w 42"/>
                  <a:gd name="T21" fmla="*/ 1 h 5"/>
                  <a:gd name="T22" fmla="*/ 42 w 42"/>
                  <a:gd name="T23" fmla="*/ 1 h 5"/>
                  <a:gd name="T24" fmla="*/ 42 w 42"/>
                  <a:gd name="T25" fmla="*/ 2 h 5"/>
                  <a:gd name="T26" fmla="*/ 42 w 42"/>
                  <a:gd name="T27" fmla="*/ 4 h 5"/>
                  <a:gd name="T28" fmla="*/ 40 w 42"/>
                  <a:gd name="T29" fmla="*/ 5 h 5"/>
                  <a:gd name="T30" fmla="*/ 39 w 42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5">
                    <a:moveTo>
                      <a:pt x="39" y="5"/>
                    </a:moveTo>
                    <a:lnTo>
                      <a:pt x="1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2" y="2"/>
                    </a:lnTo>
                    <a:lnTo>
                      <a:pt x="42" y="4"/>
                    </a:lnTo>
                    <a:lnTo>
                      <a:pt x="40" y="5"/>
                    </a:lnTo>
                    <a:lnTo>
                      <a:pt x="39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4" name="Freeform 122"/>
              <p:cNvSpPr>
                <a:spLocks/>
              </p:cNvSpPr>
              <p:nvPr/>
            </p:nvSpPr>
            <p:spPr bwMode="auto">
              <a:xfrm>
                <a:off x="3687763" y="2408238"/>
                <a:ext cx="66675" cy="9525"/>
              </a:xfrm>
              <a:custGeom>
                <a:avLst/>
                <a:gdLst>
                  <a:gd name="T0" fmla="*/ 39 w 42"/>
                  <a:gd name="T1" fmla="*/ 6 h 6"/>
                  <a:gd name="T2" fmla="*/ 1 w 42"/>
                  <a:gd name="T3" fmla="*/ 6 h 6"/>
                  <a:gd name="T4" fmla="*/ 1 w 42"/>
                  <a:gd name="T5" fmla="*/ 6 h 6"/>
                  <a:gd name="T6" fmla="*/ 1 w 42"/>
                  <a:gd name="T7" fmla="*/ 4 h 6"/>
                  <a:gd name="T8" fmla="*/ 0 w 42"/>
                  <a:gd name="T9" fmla="*/ 4 h 6"/>
                  <a:gd name="T10" fmla="*/ 0 w 42"/>
                  <a:gd name="T11" fmla="*/ 3 h 6"/>
                  <a:gd name="T12" fmla="*/ 1 w 42"/>
                  <a:gd name="T13" fmla="*/ 0 h 6"/>
                  <a:gd name="T14" fmla="*/ 1 w 42"/>
                  <a:gd name="T15" fmla="*/ 0 h 6"/>
                  <a:gd name="T16" fmla="*/ 1 w 42"/>
                  <a:gd name="T17" fmla="*/ 0 h 6"/>
                  <a:gd name="T18" fmla="*/ 39 w 42"/>
                  <a:gd name="T19" fmla="*/ 0 h 6"/>
                  <a:gd name="T20" fmla="*/ 40 w 42"/>
                  <a:gd name="T21" fmla="*/ 0 h 6"/>
                  <a:gd name="T22" fmla="*/ 42 w 42"/>
                  <a:gd name="T23" fmla="*/ 0 h 6"/>
                  <a:gd name="T24" fmla="*/ 42 w 42"/>
                  <a:gd name="T25" fmla="*/ 2 h 6"/>
                  <a:gd name="T26" fmla="*/ 42 w 42"/>
                  <a:gd name="T27" fmla="*/ 3 h 6"/>
                  <a:gd name="T28" fmla="*/ 42 w 42"/>
                  <a:gd name="T29" fmla="*/ 4 h 6"/>
                  <a:gd name="T30" fmla="*/ 42 w 42"/>
                  <a:gd name="T31" fmla="*/ 4 h 6"/>
                  <a:gd name="T32" fmla="*/ 40 w 42"/>
                  <a:gd name="T33" fmla="*/ 6 h 6"/>
                  <a:gd name="T34" fmla="*/ 39 w 42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6">
                    <a:moveTo>
                      <a:pt x="39" y="6"/>
                    </a:moveTo>
                    <a:lnTo>
                      <a:pt x="1" y="6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2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6"/>
                    </a:lnTo>
                    <a:lnTo>
                      <a:pt x="39" y="6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5" name="Freeform 123"/>
              <p:cNvSpPr>
                <a:spLocks noEditPoints="1"/>
              </p:cNvSpPr>
              <p:nvPr/>
            </p:nvSpPr>
            <p:spPr bwMode="auto">
              <a:xfrm>
                <a:off x="3665538" y="2314575"/>
                <a:ext cx="111125" cy="133350"/>
              </a:xfrm>
              <a:custGeom>
                <a:avLst/>
                <a:gdLst>
                  <a:gd name="T0" fmla="*/ 63 w 70"/>
                  <a:gd name="T1" fmla="*/ 0 h 84"/>
                  <a:gd name="T2" fmla="*/ 22 w 70"/>
                  <a:gd name="T3" fmla="*/ 0 h 84"/>
                  <a:gd name="T4" fmla="*/ 0 w 70"/>
                  <a:gd name="T5" fmla="*/ 21 h 84"/>
                  <a:gd name="T6" fmla="*/ 0 w 70"/>
                  <a:gd name="T7" fmla="*/ 77 h 84"/>
                  <a:gd name="T8" fmla="*/ 1 w 70"/>
                  <a:gd name="T9" fmla="*/ 80 h 84"/>
                  <a:gd name="T10" fmla="*/ 3 w 70"/>
                  <a:gd name="T11" fmla="*/ 83 h 84"/>
                  <a:gd name="T12" fmla="*/ 4 w 70"/>
                  <a:gd name="T13" fmla="*/ 84 h 84"/>
                  <a:gd name="T14" fmla="*/ 7 w 70"/>
                  <a:gd name="T15" fmla="*/ 84 h 84"/>
                  <a:gd name="T16" fmla="*/ 70 w 70"/>
                  <a:gd name="T17" fmla="*/ 84 h 84"/>
                  <a:gd name="T18" fmla="*/ 70 w 70"/>
                  <a:gd name="T19" fmla="*/ 7 h 84"/>
                  <a:gd name="T20" fmla="*/ 68 w 70"/>
                  <a:gd name="T21" fmla="*/ 5 h 84"/>
                  <a:gd name="T22" fmla="*/ 67 w 70"/>
                  <a:gd name="T23" fmla="*/ 2 h 84"/>
                  <a:gd name="T24" fmla="*/ 66 w 70"/>
                  <a:gd name="T25" fmla="*/ 0 h 84"/>
                  <a:gd name="T26" fmla="*/ 63 w 70"/>
                  <a:gd name="T27" fmla="*/ 0 h 84"/>
                  <a:gd name="T28" fmla="*/ 64 w 70"/>
                  <a:gd name="T29" fmla="*/ 79 h 84"/>
                  <a:gd name="T30" fmla="*/ 10 w 70"/>
                  <a:gd name="T31" fmla="*/ 79 h 84"/>
                  <a:gd name="T32" fmla="*/ 8 w 70"/>
                  <a:gd name="T33" fmla="*/ 79 h 84"/>
                  <a:gd name="T34" fmla="*/ 7 w 70"/>
                  <a:gd name="T35" fmla="*/ 77 h 84"/>
                  <a:gd name="T36" fmla="*/ 5 w 70"/>
                  <a:gd name="T37" fmla="*/ 76 h 84"/>
                  <a:gd name="T38" fmla="*/ 5 w 70"/>
                  <a:gd name="T39" fmla="*/ 75 h 84"/>
                  <a:gd name="T40" fmla="*/ 5 w 70"/>
                  <a:gd name="T41" fmla="*/ 24 h 84"/>
                  <a:gd name="T42" fmla="*/ 19 w 70"/>
                  <a:gd name="T43" fmla="*/ 24 h 84"/>
                  <a:gd name="T44" fmla="*/ 21 w 70"/>
                  <a:gd name="T45" fmla="*/ 24 h 84"/>
                  <a:gd name="T46" fmla="*/ 24 w 70"/>
                  <a:gd name="T47" fmla="*/ 23 h 84"/>
                  <a:gd name="T48" fmla="*/ 25 w 70"/>
                  <a:gd name="T49" fmla="*/ 21 h 84"/>
                  <a:gd name="T50" fmla="*/ 25 w 70"/>
                  <a:gd name="T51" fmla="*/ 19 h 84"/>
                  <a:gd name="T52" fmla="*/ 25 w 70"/>
                  <a:gd name="T53" fmla="*/ 6 h 84"/>
                  <a:gd name="T54" fmla="*/ 60 w 70"/>
                  <a:gd name="T55" fmla="*/ 6 h 84"/>
                  <a:gd name="T56" fmla="*/ 61 w 70"/>
                  <a:gd name="T57" fmla="*/ 6 h 84"/>
                  <a:gd name="T58" fmla="*/ 63 w 70"/>
                  <a:gd name="T59" fmla="*/ 6 h 84"/>
                  <a:gd name="T60" fmla="*/ 64 w 70"/>
                  <a:gd name="T61" fmla="*/ 9 h 84"/>
                  <a:gd name="T62" fmla="*/ 64 w 70"/>
                  <a:gd name="T63" fmla="*/ 10 h 84"/>
                  <a:gd name="T64" fmla="*/ 64 w 70"/>
                  <a:gd name="T65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84">
                    <a:moveTo>
                      <a:pt x="63" y="0"/>
                    </a:moveTo>
                    <a:lnTo>
                      <a:pt x="22" y="0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" y="80"/>
                    </a:lnTo>
                    <a:lnTo>
                      <a:pt x="3" y="83"/>
                    </a:lnTo>
                    <a:lnTo>
                      <a:pt x="4" y="84"/>
                    </a:lnTo>
                    <a:lnTo>
                      <a:pt x="7" y="84"/>
                    </a:lnTo>
                    <a:lnTo>
                      <a:pt x="70" y="84"/>
                    </a:lnTo>
                    <a:lnTo>
                      <a:pt x="70" y="7"/>
                    </a:lnTo>
                    <a:lnTo>
                      <a:pt x="68" y="5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3" y="0"/>
                    </a:lnTo>
                    <a:close/>
                    <a:moveTo>
                      <a:pt x="64" y="79"/>
                    </a:moveTo>
                    <a:lnTo>
                      <a:pt x="10" y="79"/>
                    </a:lnTo>
                    <a:lnTo>
                      <a:pt x="8" y="79"/>
                    </a:lnTo>
                    <a:lnTo>
                      <a:pt x="7" y="77"/>
                    </a:lnTo>
                    <a:lnTo>
                      <a:pt x="5" y="76"/>
                    </a:lnTo>
                    <a:lnTo>
                      <a:pt x="5" y="75"/>
                    </a:lnTo>
                    <a:lnTo>
                      <a:pt x="5" y="24"/>
                    </a:lnTo>
                    <a:lnTo>
                      <a:pt x="19" y="24"/>
                    </a:lnTo>
                    <a:lnTo>
                      <a:pt x="21" y="24"/>
                    </a:lnTo>
                    <a:lnTo>
                      <a:pt x="24" y="23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5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4" y="9"/>
                    </a:lnTo>
                    <a:lnTo>
                      <a:pt x="64" y="10"/>
                    </a:lnTo>
                    <a:lnTo>
                      <a:pt x="64" y="79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6" name="Freeform 124"/>
              <p:cNvSpPr>
                <a:spLocks/>
              </p:cNvSpPr>
              <p:nvPr/>
            </p:nvSpPr>
            <p:spPr bwMode="auto">
              <a:xfrm>
                <a:off x="3402013" y="2419350"/>
                <a:ext cx="44450" cy="77788"/>
              </a:xfrm>
              <a:custGeom>
                <a:avLst/>
                <a:gdLst>
                  <a:gd name="T0" fmla="*/ 28 w 28"/>
                  <a:gd name="T1" fmla="*/ 17 h 49"/>
                  <a:gd name="T2" fmla="*/ 28 w 28"/>
                  <a:gd name="T3" fmla="*/ 49 h 49"/>
                  <a:gd name="T4" fmla="*/ 0 w 28"/>
                  <a:gd name="T5" fmla="*/ 32 h 49"/>
                  <a:gd name="T6" fmla="*/ 0 w 28"/>
                  <a:gd name="T7" fmla="*/ 0 h 49"/>
                  <a:gd name="T8" fmla="*/ 28 w 28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9">
                    <a:moveTo>
                      <a:pt x="28" y="17"/>
                    </a:moveTo>
                    <a:lnTo>
                      <a:pt x="28" y="49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7" name="Freeform 125"/>
              <p:cNvSpPr>
                <a:spLocks/>
              </p:cNvSpPr>
              <p:nvPr/>
            </p:nvSpPr>
            <p:spPr bwMode="auto">
              <a:xfrm>
                <a:off x="3457575" y="2419350"/>
                <a:ext cx="46038" cy="77788"/>
              </a:xfrm>
              <a:custGeom>
                <a:avLst/>
                <a:gdLst>
                  <a:gd name="T0" fmla="*/ 0 w 29"/>
                  <a:gd name="T1" fmla="*/ 17 h 49"/>
                  <a:gd name="T2" fmla="*/ 0 w 29"/>
                  <a:gd name="T3" fmla="*/ 49 h 49"/>
                  <a:gd name="T4" fmla="*/ 29 w 29"/>
                  <a:gd name="T5" fmla="*/ 32 h 49"/>
                  <a:gd name="T6" fmla="*/ 29 w 29"/>
                  <a:gd name="T7" fmla="*/ 0 h 49"/>
                  <a:gd name="T8" fmla="*/ 0 w 29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9">
                    <a:moveTo>
                      <a:pt x="0" y="17"/>
                    </a:moveTo>
                    <a:lnTo>
                      <a:pt x="0" y="49"/>
                    </a:lnTo>
                    <a:lnTo>
                      <a:pt x="29" y="32"/>
                    </a:lnTo>
                    <a:lnTo>
                      <a:pt x="29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8" name="Freeform 126"/>
              <p:cNvSpPr>
                <a:spLocks/>
              </p:cNvSpPr>
              <p:nvPr/>
            </p:nvSpPr>
            <p:spPr bwMode="auto">
              <a:xfrm>
                <a:off x="3406775" y="2386013"/>
                <a:ext cx="88900" cy="50800"/>
              </a:xfrm>
              <a:custGeom>
                <a:avLst/>
                <a:gdLst>
                  <a:gd name="T0" fmla="*/ 28 w 56"/>
                  <a:gd name="T1" fmla="*/ 32 h 32"/>
                  <a:gd name="T2" fmla="*/ 0 w 56"/>
                  <a:gd name="T3" fmla="*/ 16 h 32"/>
                  <a:gd name="T4" fmla="*/ 28 w 56"/>
                  <a:gd name="T5" fmla="*/ 0 h 32"/>
                  <a:gd name="T6" fmla="*/ 56 w 56"/>
                  <a:gd name="T7" fmla="*/ 16 h 32"/>
                  <a:gd name="T8" fmla="*/ 28 w 5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2">
                    <a:moveTo>
                      <a:pt x="28" y="32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9" name="Freeform 127"/>
              <p:cNvSpPr>
                <a:spLocks/>
              </p:cNvSpPr>
              <p:nvPr/>
            </p:nvSpPr>
            <p:spPr bwMode="auto">
              <a:xfrm>
                <a:off x="3514725" y="2419350"/>
                <a:ext cx="44450" cy="77788"/>
              </a:xfrm>
              <a:custGeom>
                <a:avLst/>
                <a:gdLst>
                  <a:gd name="T0" fmla="*/ 28 w 28"/>
                  <a:gd name="T1" fmla="*/ 17 h 49"/>
                  <a:gd name="T2" fmla="*/ 28 w 28"/>
                  <a:gd name="T3" fmla="*/ 49 h 49"/>
                  <a:gd name="T4" fmla="*/ 0 w 28"/>
                  <a:gd name="T5" fmla="*/ 32 h 49"/>
                  <a:gd name="T6" fmla="*/ 0 w 28"/>
                  <a:gd name="T7" fmla="*/ 0 h 49"/>
                  <a:gd name="T8" fmla="*/ 28 w 28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9">
                    <a:moveTo>
                      <a:pt x="28" y="17"/>
                    </a:moveTo>
                    <a:lnTo>
                      <a:pt x="28" y="49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0" name="Freeform 128"/>
              <p:cNvSpPr>
                <a:spLocks/>
              </p:cNvSpPr>
              <p:nvPr/>
            </p:nvSpPr>
            <p:spPr bwMode="auto">
              <a:xfrm>
                <a:off x="3570288" y="2419350"/>
                <a:ext cx="41275" cy="77788"/>
              </a:xfrm>
              <a:custGeom>
                <a:avLst/>
                <a:gdLst>
                  <a:gd name="T0" fmla="*/ 0 w 26"/>
                  <a:gd name="T1" fmla="*/ 17 h 49"/>
                  <a:gd name="T2" fmla="*/ 0 w 26"/>
                  <a:gd name="T3" fmla="*/ 49 h 49"/>
                  <a:gd name="T4" fmla="*/ 26 w 26"/>
                  <a:gd name="T5" fmla="*/ 32 h 49"/>
                  <a:gd name="T6" fmla="*/ 26 w 26"/>
                  <a:gd name="T7" fmla="*/ 0 h 49"/>
                  <a:gd name="T8" fmla="*/ 0 w 26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9">
                    <a:moveTo>
                      <a:pt x="0" y="17"/>
                    </a:moveTo>
                    <a:lnTo>
                      <a:pt x="0" y="49"/>
                    </a:lnTo>
                    <a:lnTo>
                      <a:pt x="26" y="32"/>
                    </a:lnTo>
                    <a:lnTo>
                      <a:pt x="26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1" name="Freeform 129"/>
              <p:cNvSpPr>
                <a:spLocks/>
              </p:cNvSpPr>
              <p:nvPr/>
            </p:nvSpPr>
            <p:spPr bwMode="auto">
              <a:xfrm>
                <a:off x="3517900" y="2386013"/>
                <a:ext cx="88900" cy="50800"/>
              </a:xfrm>
              <a:custGeom>
                <a:avLst/>
                <a:gdLst>
                  <a:gd name="T0" fmla="*/ 28 w 56"/>
                  <a:gd name="T1" fmla="*/ 32 h 32"/>
                  <a:gd name="T2" fmla="*/ 0 w 56"/>
                  <a:gd name="T3" fmla="*/ 16 h 32"/>
                  <a:gd name="T4" fmla="*/ 28 w 56"/>
                  <a:gd name="T5" fmla="*/ 0 h 32"/>
                  <a:gd name="T6" fmla="*/ 56 w 56"/>
                  <a:gd name="T7" fmla="*/ 16 h 32"/>
                  <a:gd name="T8" fmla="*/ 28 w 5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2">
                    <a:moveTo>
                      <a:pt x="28" y="32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2" name="Freeform 130"/>
              <p:cNvSpPr>
                <a:spLocks/>
              </p:cNvSpPr>
              <p:nvPr/>
            </p:nvSpPr>
            <p:spPr bwMode="auto">
              <a:xfrm>
                <a:off x="3457575" y="2517775"/>
                <a:ext cx="46038" cy="74613"/>
              </a:xfrm>
              <a:custGeom>
                <a:avLst/>
                <a:gdLst>
                  <a:gd name="T0" fmla="*/ 29 w 29"/>
                  <a:gd name="T1" fmla="*/ 15 h 47"/>
                  <a:gd name="T2" fmla="*/ 29 w 29"/>
                  <a:gd name="T3" fmla="*/ 47 h 47"/>
                  <a:gd name="T4" fmla="*/ 0 w 29"/>
                  <a:gd name="T5" fmla="*/ 31 h 47"/>
                  <a:gd name="T6" fmla="*/ 0 w 29"/>
                  <a:gd name="T7" fmla="*/ 0 h 47"/>
                  <a:gd name="T8" fmla="*/ 29 w 29"/>
                  <a:gd name="T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7">
                    <a:moveTo>
                      <a:pt x="29" y="15"/>
                    </a:moveTo>
                    <a:lnTo>
                      <a:pt x="29" y="47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3" name="Freeform 131"/>
              <p:cNvSpPr>
                <a:spLocks/>
              </p:cNvSpPr>
              <p:nvPr/>
            </p:nvSpPr>
            <p:spPr bwMode="auto">
              <a:xfrm>
                <a:off x="3514725" y="2517775"/>
                <a:ext cx="44450" cy="74613"/>
              </a:xfrm>
              <a:custGeom>
                <a:avLst/>
                <a:gdLst>
                  <a:gd name="T0" fmla="*/ 0 w 28"/>
                  <a:gd name="T1" fmla="*/ 15 h 47"/>
                  <a:gd name="T2" fmla="*/ 0 w 28"/>
                  <a:gd name="T3" fmla="*/ 47 h 47"/>
                  <a:gd name="T4" fmla="*/ 28 w 28"/>
                  <a:gd name="T5" fmla="*/ 31 h 47"/>
                  <a:gd name="T6" fmla="*/ 28 w 28"/>
                  <a:gd name="T7" fmla="*/ 0 h 47"/>
                  <a:gd name="T8" fmla="*/ 0 w 28"/>
                  <a:gd name="T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7">
                    <a:moveTo>
                      <a:pt x="0" y="15"/>
                    </a:moveTo>
                    <a:lnTo>
                      <a:pt x="0" y="47"/>
                    </a:lnTo>
                    <a:lnTo>
                      <a:pt x="28" y="31"/>
                    </a:lnTo>
                    <a:lnTo>
                      <a:pt x="28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4" name="Freeform 132"/>
              <p:cNvSpPr>
                <a:spLocks/>
              </p:cNvSpPr>
              <p:nvPr/>
            </p:nvSpPr>
            <p:spPr bwMode="auto">
              <a:xfrm>
                <a:off x="3462338" y="2481263"/>
                <a:ext cx="88900" cy="52388"/>
              </a:xfrm>
              <a:custGeom>
                <a:avLst/>
                <a:gdLst>
                  <a:gd name="T0" fmla="*/ 28 w 56"/>
                  <a:gd name="T1" fmla="*/ 33 h 33"/>
                  <a:gd name="T2" fmla="*/ 0 w 56"/>
                  <a:gd name="T3" fmla="*/ 16 h 33"/>
                  <a:gd name="T4" fmla="*/ 28 w 56"/>
                  <a:gd name="T5" fmla="*/ 0 h 33"/>
                  <a:gd name="T6" fmla="*/ 56 w 56"/>
                  <a:gd name="T7" fmla="*/ 16 h 33"/>
                  <a:gd name="T8" fmla="*/ 28 w 5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3">
                    <a:moveTo>
                      <a:pt x="28" y="33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5" name="Freeform 133"/>
              <p:cNvSpPr>
                <a:spLocks/>
              </p:cNvSpPr>
              <p:nvPr/>
            </p:nvSpPr>
            <p:spPr bwMode="auto">
              <a:xfrm>
                <a:off x="3411538" y="2640013"/>
                <a:ext cx="17463" cy="41275"/>
              </a:xfrm>
              <a:custGeom>
                <a:avLst/>
                <a:gdLst>
                  <a:gd name="T0" fmla="*/ 8 w 8"/>
                  <a:gd name="T1" fmla="*/ 0 h 19"/>
                  <a:gd name="T2" fmla="*/ 8 w 8"/>
                  <a:gd name="T3" fmla="*/ 19 h 19"/>
                  <a:gd name="T4" fmla="*/ 4 w 8"/>
                  <a:gd name="T5" fmla="*/ 19 h 19"/>
                  <a:gd name="T6" fmla="*/ 4 w 8"/>
                  <a:gd name="T7" fmla="*/ 4 h 19"/>
                  <a:gd name="T8" fmla="*/ 3 w 8"/>
                  <a:gd name="T9" fmla="*/ 5 h 19"/>
                  <a:gd name="T10" fmla="*/ 2 w 8"/>
                  <a:gd name="T11" fmla="*/ 6 h 19"/>
                  <a:gd name="T12" fmla="*/ 1 w 8"/>
                  <a:gd name="T13" fmla="*/ 6 h 19"/>
                  <a:gd name="T14" fmla="*/ 0 w 8"/>
                  <a:gd name="T15" fmla="*/ 6 h 19"/>
                  <a:gd name="T16" fmla="*/ 0 w 8"/>
                  <a:gd name="T17" fmla="*/ 2 h 19"/>
                  <a:gd name="T18" fmla="*/ 3 w 8"/>
                  <a:gd name="T19" fmla="*/ 1 h 19"/>
                  <a:gd name="T20" fmla="*/ 6 w 8"/>
                  <a:gd name="T21" fmla="*/ 0 h 19"/>
                  <a:gd name="T22" fmla="*/ 8 w 8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9">
                    <a:moveTo>
                      <a:pt x="8" y="0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6" name="Freeform 134"/>
              <p:cNvSpPr>
                <a:spLocks noEditPoints="1"/>
              </p:cNvSpPr>
              <p:nvPr/>
            </p:nvSpPr>
            <p:spPr bwMode="auto">
              <a:xfrm>
                <a:off x="3444875" y="2640013"/>
                <a:ext cx="33338" cy="41275"/>
              </a:xfrm>
              <a:custGeom>
                <a:avLst/>
                <a:gdLst>
                  <a:gd name="T0" fmla="*/ 8 w 15"/>
                  <a:gd name="T1" fmla="*/ 19 h 19"/>
                  <a:gd name="T2" fmla="*/ 0 w 15"/>
                  <a:gd name="T3" fmla="*/ 10 h 19"/>
                  <a:gd name="T4" fmla="*/ 2 w 15"/>
                  <a:gd name="T5" fmla="*/ 2 h 19"/>
                  <a:gd name="T6" fmla="*/ 8 w 15"/>
                  <a:gd name="T7" fmla="*/ 0 h 19"/>
                  <a:gd name="T8" fmla="*/ 15 w 15"/>
                  <a:gd name="T9" fmla="*/ 10 h 19"/>
                  <a:gd name="T10" fmla="*/ 13 w 15"/>
                  <a:gd name="T11" fmla="*/ 17 h 19"/>
                  <a:gd name="T12" fmla="*/ 8 w 15"/>
                  <a:gd name="T13" fmla="*/ 19 h 19"/>
                  <a:gd name="T14" fmla="*/ 8 w 15"/>
                  <a:gd name="T15" fmla="*/ 3 h 19"/>
                  <a:gd name="T16" fmla="*/ 5 w 15"/>
                  <a:gd name="T17" fmla="*/ 10 h 19"/>
                  <a:gd name="T18" fmla="*/ 8 w 15"/>
                  <a:gd name="T19" fmla="*/ 16 h 19"/>
                  <a:gd name="T20" fmla="*/ 10 w 15"/>
                  <a:gd name="T21" fmla="*/ 10 h 19"/>
                  <a:gd name="T22" fmla="*/ 8 w 15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9">
                    <a:moveTo>
                      <a:pt x="8" y="19"/>
                    </a:moveTo>
                    <a:cubicBezTo>
                      <a:pt x="2" y="19"/>
                      <a:pt x="0" y="17"/>
                      <a:pt x="0" y="10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5" y="3"/>
                      <a:pt x="15" y="10"/>
                    </a:cubicBezTo>
                    <a:cubicBezTo>
                      <a:pt x="15" y="13"/>
                      <a:pt x="14" y="15"/>
                      <a:pt x="13" y="17"/>
                    </a:cubicBezTo>
                    <a:cubicBezTo>
                      <a:pt x="11" y="19"/>
                      <a:pt x="10" y="19"/>
                      <a:pt x="8" y="19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5" y="5"/>
                      <a:pt x="5" y="10"/>
                    </a:cubicBezTo>
                    <a:cubicBezTo>
                      <a:pt x="5" y="14"/>
                      <a:pt x="5" y="16"/>
                      <a:pt x="8" y="16"/>
                    </a:cubicBezTo>
                    <a:cubicBezTo>
                      <a:pt x="9" y="16"/>
                      <a:pt x="10" y="14"/>
                      <a:pt x="10" y="10"/>
                    </a:cubicBezTo>
                    <a:cubicBezTo>
                      <a:pt x="10" y="5"/>
                      <a:pt x="9" y="3"/>
                      <a:pt x="8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7" name="Freeform 135"/>
              <p:cNvSpPr>
                <a:spLocks/>
              </p:cNvSpPr>
              <p:nvPr/>
            </p:nvSpPr>
            <p:spPr bwMode="auto">
              <a:xfrm>
                <a:off x="3487738" y="2640013"/>
                <a:ext cx="17463" cy="41275"/>
              </a:xfrm>
              <a:custGeom>
                <a:avLst/>
                <a:gdLst>
                  <a:gd name="T0" fmla="*/ 8 w 8"/>
                  <a:gd name="T1" fmla="*/ 0 h 19"/>
                  <a:gd name="T2" fmla="*/ 8 w 8"/>
                  <a:gd name="T3" fmla="*/ 19 h 19"/>
                  <a:gd name="T4" fmla="*/ 4 w 8"/>
                  <a:gd name="T5" fmla="*/ 19 h 19"/>
                  <a:gd name="T6" fmla="*/ 4 w 8"/>
                  <a:gd name="T7" fmla="*/ 4 h 19"/>
                  <a:gd name="T8" fmla="*/ 3 w 8"/>
                  <a:gd name="T9" fmla="*/ 5 h 19"/>
                  <a:gd name="T10" fmla="*/ 2 w 8"/>
                  <a:gd name="T11" fmla="*/ 6 h 19"/>
                  <a:gd name="T12" fmla="*/ 1 w 8"/>
                  <a:gd name="T13" fmla="*/ 6 h 19"/>
                  <a:gd name="T14" fmla="*/ 0 w 8"/>
                  <a:gd name="T15" fmla="*/ 6 h 19"/>
                  <a:gd name="T16" fmla="*/ 0 w 8"/>
                  <a:gd name="T17" fmla="*/ 2 h 19"/>
                  <a:gd name="T18" fmla="*/ 3 w 8"/>
                  <a:gd name="T19" fmla="*/ 1 h 19"/>
                  <a:gd name="T20" fmla="*/ 5 w 8"/>
                  <a:gd name="T21" fmla="*/ 0 h 19"/>
                  <a:gd name="T22" fmla="*/ 8 w 8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9">
                    <a:moveTo>
                      <a:pt x="8" y="0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8" name="Freeform 136"/>
              <p:cNvSpPr>
                <a:spLocks noEditPoints="1"/>
              </p:cNvSpPr>
              <p:nvPr/>
            </p:nvSpPr>
            <p:spPr bwMode="auto">
              <a:xfrm>
                <a:off x="3406775" y="2700338"/>
                <a:ext cx="31750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8 w 14"/>
                  <a:gd name="T7" fmla="*/ 0 h 20"/>
                  <a:gd name="T8" fmla="*/ 14 w 14"/>
                  <a:gd name="T9" fmla="*/ 10 h 20"/>
                  <a:gd name="T10" fmla="*/ 13 w 14"/>
                  <a:gd name="T11" fmla="*/ 18 h 20"/>
                  <a:gd name="T12" fmla="*/ 7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10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4"/>
                      <a:pt x="14" y="10"/>
                    </a:cubicBezTo>
                    <a:cubicBezTo>
                      <a:pt x="14" y="13"/>
                      <a:pt x="14" y="16"/>
                      <a:pt x="13" y="18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4"/>
                    </a:moveTo>
                    <a:cubicBezTo>
                      <a:pt x="6" y="4"/>
                      <a:pt x="4" y="6"/>
                      <a:pt x="4" y="10"/>
                    </a:cubicBezTo>
                    <a:cubicBezTo>
                      <a:pt x="4" y="15"/>
                      <a:pt x="6" y="17"/>
                      <a:pt x="7" y="17"/>
                    </a:cubicBezTo>
                    <a:cubicBezTo>
                      <a:pt x="9" y="17"/>
                      <a:pt x="10" y="15"/>
                      <a:pt x="10" y="10"/>
                    </a:cubicBezTo>
                    <a:cubicBezTo>
                      <a:pt x="10" y="6"/>
                      <a:pt x="9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9" name="Freeform 137"/>
              <p:cNvSpPr>
                <a:spLocks/>
              </p:cNvSpPr>
              <p:nvPr/>
            </p:nvSpPr>
            <p:spPr bwMode="auto">
              <a:xfrm>
                <a:off x="3449638" y="2700338"/>
                <a:ext cx="19050" cy="44450"/>
              </a:xfrm>
              <a:custGeom>
                <a:avLst/>
                <a:gdLst>
                  <a:gd name="T0" fmla="*/ 9 w 9"/>
                  <a:gd name="T1" fmla="*/ 0 h 20"/>
                  <a:gd name="T2" fmla="*/ 9 w 9"/>
                  <a:gd name="T3" fmla="*/ 20 h 20"/>
                  <a:gd name="T4" fmla="*/ 4 w 9"/>
                  <a:gd name="T5" fmla="*/ 20 h 20"/>
                  <a:gd name="T6" fmla="*/ 4 w 9"/>
                  <a:gd name="T7" fmla="*/ 5 h 20"/>
                  <a:gd name="T8" fmla="*/ 4 w 9"/>
                  <a:gd name="T9" fmla="*/ 6 h 20"/>
                  <a:gd name="T10" fmla="*/ 3 w 9"/>
                  <a:gd name="T11" fmla="*/ 6 h 20"/>
                  <a:gd name="T12" fmla="*/ 1 w 9"/>
                  <a:gd name="T13" fmla="*/ 6 h 20"/>
                  <a:gd name="T14" fmla="*/ 0 w 9"/>
                  <a:gd name="T15" fmla="*/ 7 h 20"/>
                  <a:gd name="T16" fmla="*/ 0 w 9"/>
                  <a:gd name="T17" fmla="*/ 3 h 20"/>
                  <a:gd name="T18" fmla="*/ 4 w 9"/>
                  <a:gd name="T19" fmla="*/ 2 h 20"/>
                  <a:gd name="T20" fmla="*/ 6 w 9"/>
                  <a:gd name="T21" fmla="*/ 0 h 20"/>
                  <a:gd name="T22" fmla="*/ 9 w 9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20">
                    <a:moveTo>
                      <a:pt x="9" y="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2"/>
                      <a:pt x="4" y="2"/>
                    </a:cubicBezTo>
                    <a:cubicBezTo>
                      <a:pt x="4" y="2"/>
                      <a:pt x="6" y="1"/>
                      <a:pt x="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0" name="Freeform 138"/>
              <p:cNvSpPr>
                <a:spLocks noEditPoints="1"/>
              </p:cNvSpPr>
              <p:nvPr/>
            </p:nvSpPr>
            <p:spPr bwMode="auto">
              <a:xfrm>
                <a:off x="3482975" y="2700338"/>
                <a:ext cx="31750" cy="44450"/>
              </a:xfrm>
              <a:custGeom>
                <a:avLst/>
                <a:gdLst>
                  <a:gd name="T0" fmla="*/ 6 w 14"/>
                  <a:gd name="T1" fmla="*/ 20 h 20"/>
                  <a:gd name="T2" fmla="*/ 0 w 14"/>
                  <a:gd name="T3" fmla="*/ 10 h 20"/>
                  <a:gd name="T4" fmla="*/ 1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8 h 20"/>
                  <a:gd name="T12" fmla="*/ 6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6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4"/>
                      <a:pt x="14" y="10"/>
                    </a:cubicBezTo>
                    <a:cubicBezTo>
                      <a:pt x="14" y="13"/>
                      <a:pt x="13" y="16"/>
                      <a:pt x="12" y="18"/>
                    </a:cubicBezTo>
                    <a:cubicBezTo>
                      <a:pt x="10" y="19"/>
                      <a:pt x="9" y="20"/>
                      <a:pt x="6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8" y="17"/>
                      <a:pt x="9" y="15"/>
                      <a:pt x="9" y="10"/>
                    </a:cubicBezTo>
                    <a:cubicBezTo>
                      <a:pt x="9" y="6"/>
                      <a:pt x="8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1" name="Freeform 139"/>
              <p:cNvSpPr>
                <a:spLocks noEditPoints="1"/>
              </p:cNvSpPr>
              <p:nvPr/>
            </p:nvSpPr>
            <p:spPr bwMode="auto">
              <a:xfrm>
                <a:off x="3406775" y="2762250"/>
                <a:ext cx="31750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8 w 14"/>
                  <a:gd name="T7" fmla="*/ 0 h 20"/>
                  <a:gd name="T8" fmla="*/ 14 w 14"/>
                  <a:gd name="T9" fmla="*/ 10 h 20"/>
                  <a:gd name="T10" fmla="*/ 13 w 14"/>
                  <a:gd name="T11" fmla="*/ 17 h 20"/>
                  <a:gd name="T12" fmla="*/ 7 w 14"/>
                  <a:gd name="T13" fmla="*/ 20 h 20"/>
                  <a:gd name="T14" fmla="*/ 7 w 14"/>
                  <a:gd name="T15" fmla="*/ 3 h 20"/>
                  <a:gd name="T16" fmla="*/ 4 w 14"/>
                  <a:gd name="T17" fmla="*/ 10 h 20"/>
                  <a:gd name="T18" fmla="*/ 7 w 14"/>
                  <a:gd name="T19" fmla="*/ 17 h 20"/>
                  <a:gd name="T20" fmla="*/ 10 w 14"/>
                  <a:gd name="T21" fmla="*/ 10 h 20"/>
                  <a:gd name="T22" fmla="*/ 7 w 14"/>
                  <a:gd name="T23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4" y="15"/>
                      <a:pt x="13" y="17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3"/>
                    </a:moveTo>
                    <a:cubicBezTo>
                      <a:pt x="6" y="3"/>
                      <a:pt x="4" y="6"/>
                      <a:pt x="4" y="10"/>
                    </a:cubicBezTo>
                    <a:cubicBezTo>
                      <a:pt x="4" y="15"/>
                      <a:pt x="6" y="17"/>
                      <a:pt x="7" y="17"/>
                    </a:cubicBezTo>
                    <a:cubicBezTo>
                      <a:pt x="9" y="17"/>
                      <a:pt x="10" y="14"/>
                      <a:pt x="10" y="10"/>
                    </a:cubicBezTo>
                    <a:cubicBezTo>
                      <a:pt x="10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2" name="Freeform 140"/>
              <p:cNvSpPr>
                <a:spLocks noEditPoints="1"/>
              </p:cNvSpPr>
              <p:nvPr/>
            </p:nvSpPr>
            <p:spPr bwMode="auto">
              <a:xfrm>
                <a:off x="3444875" y="2762250"/>
                <a:ext cx="33338" cy="44450"/>
              </a:xfrm>
              <a:custGeom>
                <a:avLst/>
                <a:gdLst>
                  <a:gd name="T0" fmla="*/ 8 w 15"/>
                  <a:gd name="T1" fmla="*/ 20 h 20"/>
                  <a:gd name="T2" fmla="*/ 0 w 15"/>
                  <a:gd name="T3" fmla="*/ 10 h 20"/>
                  <a:gd name="T4" fmla="*/ 2 w 15"/>
                  <a:gd name="T5" fmla="*/ 3 h 20"/>
                  <a:gd name="T6" fmla="*/ 8 w 15"/>
                  <a:gd name="T7" fmla="*/ 0 h 20"/>
                  <a:gd name="T8" fmla="*/ 15 w 15"/>
                  <a:gd name="T9" fmla="*/ 10 h 20"/>
                  <a:gd name="T10" fmla="*/ 13 w 15"/>
                  <a:gd name="T11" fmla="*/ 17 h 20"/>
                  <a:gd name="T12" fmla="*/ 8 w 15"/>
                  <a:gd name="T13" fmla="*/ 20 h 20"/>
                  <a:gd name="T14" fmla="*/ 8 w 15"/>
                  <a:gd name="T15" fmla="*/ 3 h 20"/>
                  <a:gd name="T16" fmla="*/ 5 w 15"/>
                  <a:gd name="T17" fmla="*/ 10 h 20"/>
                  <a:gd name="T18" fmla="*/ 8 w 15"/>
                  <a:gd name="T19" fmla="*/ 17 h 20"/>
                  <a:gd name="T20" fmla="*/ 10 w 15"/>
                  <a:gd name="T21" fmla="*/ 10 h 20"/>
                  <a:gd name="T22" fmla="*/ 8 w 15"/>
                  <a:gd name="T23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20">
                    <a:moveTo>
                      <a:pt x="8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5" y="3"/>
                      <a:pt x="15" y="10"/>
                    </a:cubicBezTo>
                    <a:cubicBezTo>
                      <a:pt x="15" y="13"/>
                      <a:pt x="14" y="15"/>
                      <a:pt x="13" y="17"/>
                    </a:cubicBezTo>
                    <a:cubicBezTo>
                      <a:pt x="11" y="19"/>
                      <a:pt x="10" y="20"/>
                      <a:pt x="8" y="20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5" y="6"/>
                      <a:pt x="5" y="10"/>
                    </a:cubicBezTo>
                    <a:cubicBezTo>
                      <a:pt x="5" y="15"/>
                      <a:pt x="5" y="17"/>
                      <a:pt x="8" y="17"/>
                    </a:cubicBezTo>
                    <a:cubicBezTo>
                      <a:pt x="9" y="17"/>
                      <a:pt x="10" y="14"/>
                      <a:pt x="10" y="10"/>
                    </a:cubicBezTo>
                    <a:cubicBezTo>
                      <a:pt x="10" y="5"/>
                      <a:pt x="9" y="3"/>
                      <a:pt x="8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3" name="Freeform 141"/>
              <p:cNvSpPr>
                <a:spLocks/>
              </p:cNvSpPr>
              <p:nvPr/>
            </p:nvSpPr>
            <p:spPr bwMode="auto">
              <a:xfrm>
                <a:off x="3487738" y="2762250"/>
                <a:ext cx="17463" cy="44450"/>
              </a:xfrm>
              <a:custGeom>
                <a:avLst/>
                <a:gdLst>
                  <a:gd name="T0" fmla="*/ 8 w 8"/>
                  <a:gd name="T1" fmla="*/ 0 h 20"/>
                  <a:gd name="T2" fmla="*/ 8 w 8"/>
                  <a:gd name="T3" fmla="*/ 20 h 20"/>
                  <a:gd name="T4" fmla="*/ 4 w 8"/>
                  <a:gd name="T5" fmla="*/ 20 h 20"/>
                  <a:gd name="T6" fmla="*/ 4 w 8"/>
                  <a:gd name="T7" fmla="*/ 5 h 20"/>
                  <a:gd name="T8" fmla="*/ 3 w 8"/>
                  <a:gd name="T9" fmla="*/ 5 h 20"/>
                  <a:gd name="T10" fmla="*/ 2 w 8"/>
                  <a:gd name="T11" fmla="*/ 6 h 20"/>
                  <a:gd name="T12" fmla="*/ 1 w 8"/>
                  <a:gd name="T13" fmla="*/ 6 h 20"/>
                  <a:gd name="T14" fmla="*/ 0 w 8"/>
                  <a:gd name="T15" fmla="*/ 7 h 20"/>
                  <a:gd name="T16" fmla="*/ 0 w 8"/>
                  <a:gd name="T17" fmla="*/ 3 h 20"/>
                  <a:gd name="T18" fmla="*/ 3 w 8"/>
                  <a:gd name="T19" fmla="*/ 2 h 20"/>
                  <a:gd name="T20" fmla="*/ 5 w 8"/>
                  <a:gd name="T21" fmla="*/ 0 h 20"/>
                  <a:gd name="T22" fmla="*/ 8 w 8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0">
                    <a:moveTo>
                      <a:pt x="8" y="0"/>
                    </a:moveTo>
                    <a:cubicBezTo>
                      <a:pt x="8" y="20"/>
                      <a:pt x="8" y="20"/>
                      <a:pt x="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4" name="Freeform 142"/>
              <p:cNvSpPr>
                <a:spLocks/>
              </p:cNvSpPr>
              <p:nvPr/>
            </p:nvSpPr>
            <p:spPr bwMode="auto">
              <a:xfrm>
                <a:off x="3560763" y="2640013"/>
                <a:ext cx="22225" cy="41275"/>
              </a:xfrm>
              <a:custGeom>
                <a:avLst/>
                <a:gdLst>
                  <a:gd name="T0" fmla="*/ 10 w 10"/>
                  <a:gd name="T1" fmla="*/ 0 h 19"/>
                  <a:gd name="T2" fmla="*/ 10 w 10"/>
                  <a:gd name="T3" fmla="*/ 19 h 19"/>
                  <a:gd name="T4" fmla="*/ 5 w 10"/>
                  <a:gd name="T5" fmla="*/ 19 h 19"/>
                  <a:gd name="T6" fmla="*/ 5 w 10"/>
                  <a:gd name="T7" fmla="*/ 4 h 19"/>
                  <a:gd name="T8" fmla="*/ 4 w 10"/>
                  <a:gd name="T9" fmla="*/ 5 h 19"/>
                  <a:gd name="T10" fmla="*/ 3 w 10"/>
                  <a:gd name="T11" fmla="*/ 6 h 19"/>
                  <a:gd name="T12" fmla="*/ 2 w 10"/>
                  <a:gd name="T13" fmla="*/ 6 h 19"/>
                  <a:gd name="T14" fmla="*/ 0 w 10"/>
                  <a:gd name="T15" fmla="*/ 6 h 19"/>
                  <a:gd name="T16" fmla="*/ 0 w 10"/>
                  <a:gd name="T17" fmla="*/ 2 h 19"/>
                  <a:gd name="T18" fmla="*/ 4 w 10"/>
                  <a:gd name="T19" fmla="*/ 1 h 19"/>
                  <a:gd name="T20" fmla="*/ 7 w 10"/>
                  <a:gd name="T21" fmla="*/ 0 h 19"/>
                  <a:gd name="T22" fmla="*/ 10 w 10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9">
                    <a:moveTo>
                      <a:pt x="10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5" y="1"/>
                      <a:pt x="6" y="0"/>
                      <a:pt x="7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5" name="Freeform 143"/>
              <p:cNvSpPr>
                <a:spLocks noEditPoints="1"/>
              </p:cNvSpPr>
              <p:nvPr/>
            </p:nvSpPr>
            <p:spPr bwMode="auto">
              <a:xfrm>
                <a:off x="3559175" y="2700338"/>
                <a:ext cx="30163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8 h 20"/>
                  <a:gd name="T12" fmla="*/ 7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2" y="0"/>
                      <a:pt x="14" y="4"/>
                      <a:pt x="14" y="10"/>
                    </a:cubicBezTo>
                    <a:cubicBezTo>
                      <a:pt x="14" y="13"/>
                      <a:pt x="13" y="16"/>
                      <a:pt x="12" y="18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9" y="17"/>
                      <a:pt x="9" y="15"/>
                      <a:pt x="9" y="10"/>
                    </a:cubicBezTo>
                    <a:cubicBezTo>
                      <a:pt x="9" y="6"/>
                      <a:pt x="9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6" name="Freeform 144"/>
              <p:cNvSpPr>
                <a:spLocks noEditPoints="1"/>
              </p:cNvSpPr>
              <p:nvPr/>
            </p:nvSpPr>
            <p:spPr bwMode="auto">
              <a:xfrm>
                <a:off x="3559175" y="2762250"/>
                <a:ext cx="30163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7 h 20"/>
                  <a:gd name="T12" fmla="*/ 7 w 14"/>
                  <a:gd name="T13" fmla="*/ 20 h 20"/>
                  <a:gd name="T14" fmla="*/ 7 w 14"/>
                  <a:gd name="T15" fmla="*/ 3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3" y="15"/>
                      <a:pt x="12" y="17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3"/>
                    </a:moveTo>
                    <a:cubicBezTo>
                      <a:pt x="5" y="3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9" y="17"/>
                      <a:pt x="9" y="14"/>
                      <a:pt x="9" y="10"/>
                    </a:cubicBezTo>
                    <a:cubicBezTo>
                      <a:pt x="9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7" name="Freeform 145"/>
              <p:cNvSpPr>
                <a:spLocks noEditPoints="1"/>
              </p:cNvSpPr>
              <p:nvPr/>
            </p:nvSpPr>
            <p:spPr bwMode="auto">
              <a:xfrm>
                <a:off x="3517900" y="2640013"/>
                <a:ext cx="31750" cy="41275"/>
              </a:xfrm>
              <a:custGeom>
                <a:avLst/>
                <a:gdLst>
                  <a:gd name="T0" fmla="*/ 7 w 14"/>
                  <a:gd name="T1" fmla="*/ 19 h 19"/>
                  <a:gd name="T2" fmla="*/ 0 w 14"/>
                  <a:gd name="T3" fmla="*/ 10 h 19"/>
                  <a:gd name="T4" fmla="*/ 2 w 14"/>
                  <a:gd name="T5" fmla="*/ 2 h 19"/>
                  <a:gd name="T6" fmla="*/ 8 w 14"/>
                  <a:gd name="T7" fmla="*/ 0 h 19"/>
                  <a:gd name="T8" fmla="*/ 14 w 14"/>
                  <a:gd name="T9" fmla="*/ 10 h 19"/>
                  <a:gd name="T10" fmla="*/ 13 w 14"/>
                  <a:gd name="T11" fmla="*/ 17 h 19"/>
                  <a:gd name="T12" fmla="*/ 7 w 14"/>
                  <a:gd name="T13" fmla="*/ 19 h 19"/>
                  <a:gd name="T14" fmla="*/ 7 w 14"/>
                  <a:gd name="T15" fmla="*/ 3 h 19"/>
                  <a:gd name="T16" fmla="*/ 5 w 14"/>
                  <a:gd name="T17" fmla="*/ 10 h 19"/>
                  <a:gd name="T18" fmla="*/ 7 w 14"/>
                  <a:gd name="T19" fmla="*/ 16 h 19"/>
                  <a:gd name="T20" fmla="*/ 10 w 14"/>
                  <a:gd name="T21" fmla="*/ 10 h 19"/>
                  <a:gd name="T22" fmla="*/ 7 w 14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9">
                    <a:moveTo>
                      <a:pt x="7" y="19"/>
                    </a:moveTo>
                    <a:cubicBezTo>
                      <a:pt x="2" y="19"/>
                      <a:pt x="0" y="17"/>
                      <a:pt x="0" y="10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4" y="15"/>
                      <a:pt x="13" y="17"/>
                    </a:cubicBezTo>
                    <a:cubicBezTo>
                      <a:pt x="12" y="19"/>
                      <a:pt x="10" y="19"/>
                      <a:pt x="7" y="19"/>
                    </a:cubicBezTo>
                    <a:close/>
                    <a:moveTo>
                      <a:pt x="7" y="3"/>
                    </a:moveTo>
                    <a:cubicBezTo>
                      <a:pt x="6" y="3"/>
                      <a:pt x="5" y="5"/>
                      <a:pt x="5" y="10"/>
                    </a:cubicBezTo>
                    <a:cubicBezTo>
                      <a:pt x="5" y="14"/>
                      <a:pt x="6" y="16"/>
                      <a:pt x="7" y="16"/>
                    </a:cubicBezTo>
                    <a:cubicBezTo>
                      <a:pt x="9" y="16"/>
                      <a:pt x="10" y="14"/>
                      <a:pt x="10" y="10"/>
                    </a:cubicBezTo>
                    <a:cubicBezTo>
                      <a:pt x="10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8" name="Freeform 146"/>
              <p:cNvSpPr>
                <a:spLocks/>
              </p:cNvSpPr>
              <p:nvPr/>
            </p:nvSpPr>
            <p:spPr bwMode="auto">
              <a:xfrm>
                <a:off x="3522663" y="2700338"/>
                <a:ext cx="20638" cy="44450"/>
              </a:xfrm>
              <a:custGeom>
                <a:avLst/>
                <a:gdLst>
                  <a:gd name="T0" fmla="*/ 9 w 9"/>
                  <a:gd name="T1" fmla="*/ 0 h 20"/>
                  <a:gd name="T2" fmla="*/ 9 w 9"/>
                  <a:gd name="T3" fmla="*/ 20 h 20"/>
                  <a:gd name="T4" fmla="*/ 5 w 9"/>
                  <a:gd name="T5" fmla="*/ 20 h 20"/>
                  <a:gd name="T6" fmla="*/ 5 w 9"/>
                  <a:gd name="T7" fmla="*/ 5 h 20"/>
                  <a:gd name="T8" fmla="*/ 4 w 9"/>
                  <a:gd name="T9" fmla="*/ 6 h 20"/>
                  <a:gd name="T10" fmla="*/ 3 w 9"/>
                  <a:gd name="T11" fmla="*/ 6 h 20"/>
                  <a:gd name="T12" fmla="*/ 1 w 9"/>
                  <a:gd name="T13" fmla="*/ 6 h 20"/>
                  <a:gd name="T14" fmla="*/ 0 w 9"/>
                  <a:gd name="T15" fmla="*/ 7 h 20"/>
                  <a:gd name="T16" fmla="*/ 0 w 9"/>
                  <a:gd name="T17" fmla="*/ 3 h 20"/>
                  <a:gd name="T18" fmla="*/ 3 w 9"/>
                  <a:gd name="T19" fmla="*/ 2 h 20"/>
                  <a:gd name="T20" fmla="*/ 6 w 9"/>
                  <a:gd name="T21" fmla="*/ 0 h 20"/>
                  <a:gd name="T22" fmla="*/ 9 w 9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20">
                    <a:moveTo>
                      <a:pt x="9" y="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2"/>
                      <a:pt x="3" y="2"/>
                    </a:cubicBezTo>
                    <a:cubicBezTo>
                      <a:pt x="5" y="2"/>
                      <a:pt x="6" y="1"/>
                      <a:pt x="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9" name="Freeform 147"/>
              <p:cNvSpPr>
                <a:spLocks noEditPoints="1"/>
              </p:cNvSpPr>
              <p:nvPr/>
            </p:nvSpPr>
            <p:spPr bwMode="auto">
              <a:xfrm>
                <a:off x="3517900" y="2762250"/>
                <a:ext cx="31750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8 w 14"/>
                  <a:gd name="T7" fmla="*/ 0 h 20"/>
                  <a:gd name="T8" fmla="*/ 14 w 14"/>
                  <a:gd name="T9" fmla="*/ 10 h 20"/>
                  <a:gd name="T10" fmla="*/ 13 w 14"/>
                  <a:gd name="T11" fmla="*/ 17 h 20"/>
                  <a:gd name="T12" fmla="*/ 7 w 14"/>
                  <a:gd name="T13" fmla="*/ 20 h 20"/>
                  <a:gd name="T14" fmla="*/ 7 w 14"/>
                  <a:gd name="T15" fmla="*/ 3 h 20"/>
                  <a:gd name="T16" fmla="*/ 5 w 14"/>
                  <a:gd name="T17" fmla="*/ 10 h 20"/>
                  <a:gd name="T18" fmla="*/ 7 w 14"/>
                  <a:gd name="T19" fmla="*/ 17 h 20"/>
                  <a:gd name="T20" fmla="*/ 10 w 14"/>
                  <a:gd name="T21" fmla="*/ 10 h 20"/>
                  <a:gd name="T22" fmla="*/ 7 w 14"/>
                  <a:gd name="T23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4" y="15"/>
                      <a:pt x="13" y="17"/>
                    </a:cubicBezTo>
                    <a:cubicBezTo>
                      <a:pt x="12" y="19"/>
                      <a:pt x="10" y="20"/>
                      <a:pt x="7" y="20"/>
                    </a:cubicBezTo>
                    <a:close/>
                    <a:moveTo>
                      <a:pt x="7" y="3"/>
                    </a:moveTo>
                    <a:cubicBezTo>
                      <a:pt x="6" y="3"/>
                      <a:pt x="5" y="6"/>
                      <a:pt x="5" y="10"/>
                    </a:cubicBezTo>
                    <a:cubicBezTo>
                      <a:pt x="5" y="15"/>
                      <a:pt x="6" y="17"/>
                      <a:pt x="7" y="17"/>
                    </a:cubicBezTo>
                    <a:cubicBezTo>
                      <a:pt x="9" y="17"/>
                      <a:pt x="10" y="14"/>
                      <a:pt x="10" y="10"/>
                    </a:cubicBezTo>
                    <a:cubicBezTo>
                      <a:pt x="10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0" name="Freeform 148"/>
              <p:cNvSpPr>
                <a:spLocks/>
              </p:cNvSpPr>
              <p:nvPr/>
            </p:nvSpPr>
            <p:spPr bwMode="auto">
              <a:xfrm>
                <a:off x="3113088" y="2740025"/>
                <a:ext cx="793750" cy="635000"/>
              </a:xfrm>
              <a:custGeom>
                <a:avLst/>
                <a:gdLst>
                  <a:gd name="T0" fmla="*/ 115 w 357"/>
                  <a:gd name="T1" fmla="*/ 0 h 286"/>
                  <a:gd name="T2" fmla="*/ 0 w 357"/>
                  <a:gd name="T3" fmla="*/ 0 h 286"/>
                  <a:gd name="T4" fmla="*/ 0 w 357"/>
                  <a:gd name="T5" fmla="*/ 81 h 286"/>
                  <a:gd name="T6" fmla="*/ 1 w 357"/>
                  <a:gd name="T7" fmla="*/ 84 h 286"/>
                  <a:gd name="T8" fmla="*/ 135 w 357"/>
                  <a:gd name="T9" fmla="*/ 286 h 286"/>
                  <a:gd name="T10" fmla="*/ 222 w 357"/>
                  <a:gd name="T11" fmla="*/ 286 h 286"/>
                  <a:gd name="T12" fmla="*/ 356 w 357"/>
                  <a:gd name="T13" fmla="*/ 84 h 286"/>
                  <a:gd name="T14" fmla="*/ 357 w 357"/>
                  <a:gd name="T15" fmla="*/ 81 h 286"/>
                  <a:gd name="T16" fmla="*/ 357 w 357"/>
                  <a:gd name="T17" fmla="*/ 81 h 286"/>
                  <a:gd name="T18" fmla="*/ 357 w 357"/>
                  <a:gd name="T19" fmla="*/ 0 h 286"/>
                  <a:gd name="T20" fmla="*/ 115 w 357"/>
                  <a:gd name="T2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286">
                    <a:moveTo>
                      <a:pt x="1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35" y="286"/>
                      <a:pt x="135" y="286"/>
                      <a:pt x="135" y="286"/>
                    </a:cubicBezTo>
                    <a:cubicBezTo>
                      <a:pt x="222" y="286"/>
                      <a:pt x="222" y="286"/>
                      <a:pt x="222" y="286"/>
                    </a:cubicBezTo>
                    <a:cubicBezTo>
                      <a:pt x="356" y="84"/>
                      <a:pt x="356" y="84"/>
                      <a:pt x="356" y="84"/>
                    </a:cubicBezTo>
                    <a:cubicBezTo>
                      <a:pt x="356" y="83"/>
                      <a:pt x="357" y="82"/>
                      <a:pt x="357" y="81"/>
                    </a:cubicBezTo>
                    <a:cubicBezTo>
                      <a:pt x="357" y="81"/>
                      <a:pt x="357" y="81"/>
                      <a:pt x="357" y="81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115" y="0"/>
                      <a:pt x="115" y="0"/>
                      <a:pt x="115" y="0"/>
                    </a:cubicBezTo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1" name="Freeform 149"/>
              <p:cNvSpPr>
                <a:spLocks/>
              </p:cNvSpPr>
              <p:nvPr/>
            </p:nvSpPr>
            <p:spPr bwMode="auto">
              <a:xfrm>
                <a:off x="3111500" y="2740025"/>
                <a:ext cx="200025" cy="179388"/>
              </a:xfrm>
              <a:custGeom>
                <a:avLst/>
                <a:gdLst>
                  <a:gd name="T0" fmla="*/ 126 w 126"/>
                  <a:gd name="T1" fmla="*/ 0 h 113"/>
                  <a:gd name="T2" fmla="*/ 122 w 126"/>
                  <a:gd name="T3" fmla="*/ 0 h 113"/>
                  <a:gd name="T4" fmla="*/ 0 w 126"/>
                  <a:gd name="T5" fmla="*/ 0 h 113"/>
                  <a:gd name="T6" fmla="*/ 0 w 126"/>
                  <a:gd name="T7" fmla="*/ 113 h 113"/>
                  <a:gd name="T8" fmla="*/ 1 w 126"/>
                  <a:gd name="T9" fmla="*/ 113 h 113"/>
                  <a:gd name="T10" fmla="*/ 1 w 126"/>
                  <a:gd name="T11" fmla="*/ 0 h 113"/>
                  <a:gd name="T12" fmla="*/ 126 w 126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13">
                    <a:moveTo>
                      <a:pt x="126" y="0"/>
                    </a:moveTo>
                    <a:lnTo>
                      <a:pt x="122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" y="113"/>
                    </a:lnTo>
                    <a:lnTo>
                      <a:pt x="1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2" name="Freeform 150"/>
              <p:cNvSpPr>
                <a:spLocks/>
              </p:cNvSpPr>
              <p:nvPr/>
            </p:nvSpPr>
            <p:spPr bwMode="auto">
              <a:xfrm>
                <a:off x="3111500" y="2740025"/>
                <a:ext cx="200025" cy="179388"/>
              </a:xfrm>
              <a:custGeom>
                <a:avLst/>
                <a:gdLst>
                  <a:gd name="T0" fmla="*/ 126 w 126"/>
                  <a:gd name="T1" fmla="*/ 0 h 113"/>
                  <a:gd name="T2" fmla="*/ 122 w 126"/>
                  <a:gd name="T3" fmla="*/ 0 h 113"/>
                  <a:gd name="T4" fmla="*/ 0 w 126"/>
                  <a:gd name="T5" fmla="*/ 0 h 113"/>
                  <a:gd name="T6" fmla="*/ 0 w 126"/>
                  <a:gd name="T7" fmla="*/ 113 h 113"/>
                  <a:gd name="T8" fmla="*/ 1 w 126"/>
                  <a:gd name="T9" fmla="*/ 113 h 113"/>
                  <a:gd name="T10" fmla="*/ 1 w 126"/>
                  <a:gd name="T11" fmla="*/ 0 h 113"/>
                  <a:gd name="T12" fmla="*/ 126 w 126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13">
                    <a:moveTo>
                      <a:pt x="126" y="0"/>
                    </a:moveTo>
                    <a:lnTo>
                      <a:pt x="122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" y="113"/>
                    </a:lnTo>
                    <a:lnTo>
                      <a:pt x="1" y="0"/>
                    </a:lnTo>
                    <a:lnTo>
                      <a:pt x="1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3" name="Rectangle 151"/>
              <p:cNvSpPr>
                <a:spLocks noChangeArrowheads="1"/>
              </p:cNvSpPr>
              <p:nvPr/>
            </p:nvSpPr>
            <p:spPr bwMode="auto">
              <a:xfrm>
                <a:off x="3113088" y="2740025"/>
                <a:ext cx="198438" cy="179388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4" name="Rectangle 152"/>
              <p:cNvSpPr>
                <a:spLocks noChangeArrowheads="1"/>
              </p:cNvSpPr>
              <p:nvPr/>
            </p:nvSpPr>
            <p:spPr bwMode="auto">
              <a:xfrm>
                <a:off x="3113088" y="2740025"/>
                <a:ext cx="198438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5" name="Freeform 153"/>
              <p:cNvSpPr>
                <a:spLocks/>
              </p:cNvSpPr>
              <p:nvPr/>
            </p:nvSpPr>
            <p:spPr bwMode="auto">
              <a:xfrm>
                <a:off x="3221038" y="3084513"/>
                <a:ext cx="192088" cy="290513"/>
              </a:xfrm>
              <a:custGeom>
                <a:avLst/>
                <a:gdLst>
                  <a:gd name="T0" fmla="*/ 0 w 121"/>
                  <a:gd name="T1" fmla="*/ 0 h 183"/>
                  <a:gd name="T2" fmla="*/ 120 w 121"/>
                  <a:gd name="T3" fmla="*/ 183 h 183"/>
                  <a:gd name="T4" fmla="*/ 121 w 121"/>
                  <a:gd name="T5" fmla="*/ 183 h 183"/>
                  <a:gd name="T6" fmla="*/ 0 w 121"/>
                  <a:gd name="T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183">
                    <a:moveTo>
                      <a:pt x="0" y="0"/>
                    </a:moveTo>
                    <a:lnTo>
                      <a:pt x="120" y="183"/>
                    </a:lnTo>
                    <a:lnTo>
                      <a:pt x="121" y="1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6" name="Freeform 154"/>
              <p:cNvSpPr>
                <a:spLocks/>
              </p:cNvSpPr>
              <p:nvPr/>
            </p:nvSpPr>
            <p:spPr bwMode="auto">
              <a:xfrm>
                <a:off x="3221038" y="3084513"/>
                <a:ext cx="192088" cy="290513"/>
              </a:xfrm>
              <a:custGeom>
                <a:avLst/>
                <a:gdLst>
                  <a:gd name="T0" fmla="*/ 0 w 121"/>
                  <a:gd name="T1" fmla="*/ 0 h 183"/>
                  <a:gd name="T2" fmla="*/ 120 w 121"/>
                  <a:gd name="T3" fmla="*/ 183 h 183"/>
                  <a:gd name="T4" fmla="*/ 121 w 121"/>
                  <a:gd name="T5" fmla="*/ 183 h 183"/>
                  <a:gd name="T6" fmla="*/ 0 w 121"/>
                  <a:gd name="T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183">
                    <a:moveTo>
                      <a:pt x="0" y="0"/>
                    </a:moveTo>
                    <a:lnTo>
                      <a:pt x="120" y="183"/>
                    </a:lnTo>
                    <a:lnTo>
                      <a:pt x="121" y="18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7" name="Freeform 155"/>
              <p:cNvSpPr>
                <a:spLocks/>
              </p:cNvSpPr>
              <p:nvPr/>
            </p:nvSpPr>
            <p:spPr bwMode="auto">
              <a:xfrm>
                <a:off x="3113088" y="2919413"/>
                <a:ext cx="358775" cy="455613"/>
              </a:xfrm>
              <a:custGeom>
                <a:avLst/>
                <a:gdLst>
                  <a:gd name="T0" fmla="*/ 125 w 226"/>
                  <a:gd name="T1" fmla="*/ 0 h 287"/>
                  <a:gd name="T2" fmla="*/ 125 w 226"/>
                  <a:gd name="T3" fmla="*/ 0 h 287"/>
                  <a:gd name="T4" fmla="*/ 0 w 226"/>
                  <a:gd name="T5" fmla="*/ 0 h 287"/>
                  <a:gd name="T6" fmla="*/ 68 w 226"/>
                  <a:gd name="T7" fmla="*/ 104 h 287"/>
                  <a:gd name="T8" fmla="*/ 189 w 226"/>
                  <a:gd name="T9" fmla="*/ 287 h 287"/>
                  <a:gd name="T10" fmla="*/ 226 w 226"/>
                  <a:gd name="T11" fmla="*/ 287 h 287"/>
                  <a:gd name="T12" fmla="*/ 125 w 226"/>
                  <a:gd name="T1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287">
                    <a:moveTo>
                      <a:pt x="125" y="0"/>
                    </a:moveTo>
                    <a:lnTo>
                      <a:pt x="125" y="0"/>
                    </a:lnTo>
                    <a:lnTo>
                      <a:pt x="0" y="0"/>
                    </a:lnTo>
                    <a:lnTo>
                      <a:pt x="68" y="104"/>
                    </a:lnTo>
                    <a:lnTo>
                      <a:pt x="189" y="287"/>
                    </a:lnTo>
                    <a:lnTo>
                      <a:pt x="226" y="28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8" name="Freeform 156"/>
              <p:cNvSpPr>
                <a:spLocks/>
              </p:cNvSpPr>
              <p:nvPr/>
            </p:nvSpPr>
            <p:spPr bwMode="auto">
              <a:xfrm>
                <a:off x="3113088" y="2919413"/>
                <a:ext cx="358775" cy="455613"/>
              </a:xfrm>
              <a:custGeom>
                <a:avLst/>
                <a:gdLst>
                  <a:gd name="T0" fmla="*/ 125 w 226"/>
                  <a:gd name="T1" fmla="*/ 0 h 287"/>
                  <a:gd name="T2" fmla="*/ 125 w 226"/>
                  <a:gd name="T3" fmla="*/ 0 h 287"/>
                  <a:gd name="T4" fmla="*/ 0 w 226"/>
                  <a:gd name="T5" fmla="*/ 0 h 287"/>
                  <a:gd name="T6" fmla="*/ 68 w 226"/>
                  <a:gd name="T7" fmla="*/ 104 h 287"/>
                  <a:gd name="T8" fmla="*/ 189 w 226"/>
                  <a:gd name="T9" fmla="*/ 287 h 287"/>
                  <a:gd name="T10" fmla="*/ 226 w 226"/>
                  <a:gd name="T11" fmla="*/ 287 h 287"/>
                  <a:gd name="T12" fmla="*/ 125 w 226"/>
                  <a:gd name="T1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287">
                    <a:moveTo>
                      <a:pt x="125" y="0"/>
                    </a:moveTo>
                    <a:lnTo>
                      <a:pt x="125" y="0"/>
                    </a:lnTo>
                    <a:lnTo>
                      <a:pt x="0" y="0"/>
                    </a:lnTo>
                    <a:lnTo>
                      <a:pt x="68" y="104"/>
                    </a:lnTo>
                    <a:lnTo>
                      <a:pt x="189" y="287"/>
                    </a:lnTo>
                    <a:lnTo>
                      <a:pt x="226" y="287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9" name="Freeform 157"/>
              <p:cNvSpPr>
                <a:spLocks/>
              </p:cNvSpPr>
              <p:nvPr/>
            </p:nvSpPr>
            <p:spPr bwMode="auto">
              <a:xfrm>
                <a:off x="3905250" y="2919413"/>
                <a:ext cx="4763" cy="63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1 w 2"/>
                  <a:gd name="T5" fmla="*/ 0 h 3"/>
                  <a:gd name="T6" fmla="*/ 1 w 2"/>
                  <a:gd name="T7" fmla="*/ 0 h 3"/>
                  <a:gd name="T8" fmla="*/ 0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0" name="Freeform 158"/>
              <p:cNvSpPr>
                <a:spLocks/>
              </p:cNvSpPr>
              <p:nvPr/>
            </p:nvSpPr>
            <p:spPr bwMode="auto">
              <a:xfrm>
                <a:off x="3100388" y="2730500"/>
                <a:ext cx="822325" cy="17463"/>
              </a:xfrm>
              <a:custGeom>
                <a:avLst/>
                <a:gdLst>
                  <a:gd name="T0" fmla="*/ 366 w 370"/>
                  <a:gd name="T1" fmla="*/ 0 h 8"/>
                  <a:gd name="T2" fmla="*/ 365 w 370"/>
                  <a:gd name="T3" fmla="*/ 0 h 8"/>
                  <a:gd name="T4" fmla="*/ 4 w 370"/>
                  <a:gd name="T5" fmla="*/ 0 h 8"/>
                  <a:gd name="T6" fmla="*/ 3 w 370"/>
                  <a:gd name="T7" fmla="*/ 0 h 8"/>
                  <a:gd name="T8" fmla="*/ 0 w 370"/>
                  <a:gd name="T9" fmla="*/ 4 h 8"/>
                  <a:gd name="T10" fmla="*/ 3 w 370"/>
                  <a:gd name="T11" fmla="*/ 8 h 8"/>
                  <a:gd name="T12" fmla="*/ 4 w 370"/>
                  <a:gd name="T13" fmla="*/ 8 h 8"/>
                  <a:gd name="T14" fmla="*/ 365 w 370"/>
                  <a:gd name="T15" fmla="*/ 8 h 8"/>
                  <a:gd name="T16" fmla="*/ 366 w 370"/>
                  <a:gd name="T17" fmla="*/ 8 h 8"/>
                  <a:gd name="T18" fmla="*/ 370 w 370"/>
                  <a:gd name="T19" fmla="*/ 4 h 8"/>
                  <a:gd name="T20" fmla="*/ 366 w 370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0" h="8">
                    <a:moveTo>
                      <a:pt x="366" y="0"/>
                    </a:moveTo>
                    <a:cubicBezTo>
                      <a:pt x="365" y="0"/>
                      <a:pt x="365" y="0"/>
                      <a:pt x="36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65" y="8"/>
                      <a:pt x="365" y="8"/>
                      <a:pt x="365" y="8"/>
                    </a:cubicBezTo>
                    <a:cubicBezTo>
                      <a:pt x="366" y="8"/>
                      <a:pt x="366" y="8"/>
                      <a:pt x="366" y="8"/>
                    </a:cubicBezTo>
                    <a:cubicBezTo>
                      <a:pt x="368" y="8"/>
                      <a:pt x="370" y="6"/>
                      <a:pt x="370" y="4"/>
                    </a:cubicBezTo>
                    <a:cubicBezTo>
                      <a:pt x="370" y="2"/>
                      <a:pt x="368" y="0"/>
                      <a:pt x="366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1" name="Rectangle 159"/>
              <p:cNvSpPr>
                <a:spLocks noChangeArrowheads="1"/>
              </p:cNvSpPr>
              <p:nvPr/>
            </p:nvSpPr>
            <p:spPr bwMode="auto">
              <a:xfrm>
                <a:off x="3298825" y="2924175"/>
                <a:ext cx="415925" cy="149225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Freeform 160"/>
              <p:cNvSpPr>
                <a:spLocks/>
              </p:cNvSpPr>
              <p:nvPr/>
            </p:nvSpPr>
            <p:spPr bwMode="auto">
              <a:xfrm>
                <a:off x="3313113" y="2941638"/>
                <a:ext cx="385763" cy="115888"/>
              </a:xfrm>
              <a:custGeom>
                <a:avLst/>
                <a:gdLst>
                  <a:gd name="T0" fmla="*/ 173 w 173"/>
                  <a:gd name="T1" fmla="*/ 0 h 52"/>
                  <a:gd name="T2" fmla="*/ 137 w 173"/>
                  <a:gd name="T3" fmla="*/ 0 h 52"/>
                  <a:gd name="T4" fmla="*/ 137 w 173"/>
                  <a:gd name="T5" fmla="*/ 22 h 52"/>
                  <a:gd name="T6" fmla="*/ 137 w 173"/>
                  <a:gd name="T7" fmla="*/ 24 h 52"/>
                  <a:gd name="T8" fmla="*/ 136 w 173"/>
                  <a:gd name="T9" fmla="*/ 26 h 52"/>
                  <a:gd name="T10" fmla="*/ 131 w 173"/>
                  <a:gd name="T11" fmla="*/ 28 h 52"/>
                  <a:gd name="T12" fmla="*/ 116 w 173"/>
                  <a:gd name="T13" fmla="*/ 31 h 52"/>
                  <a:gd name="T14" fmla="*/ 108 w 173"/>
                  <a:gd name="T15" fmla="*/ 30 h 52"/>
                  <a:gd name="T16" fmla="*/ 101 w 173"/>
                  <a:gd name="T17" fmla="*/ 28 h 52"/>
                  <a:gd name="T18" fmla="*/ 96 w 173"/>
                  <a:gd name="T19" fmla="*/ 26 h 52"/>
                  <a:gd name="T20" fmla="*/ 95 w 173"/>
                  <a:gd name="T21" fmla="*/ 24 h 52"/>
                  <a:gd name="T22" fmla="*/ 95 w 173"/>
                  <a:gd name="T23" fmla="*/ 22 h 52"/>
                  <a:gd name="T24" fmla="*/ 95 w 173"/>
                  <a:gd name="T25" fmla="*/ 0 h 52"/>
                  <a:gd name="T26" fmla="*/ 0 w 173"/>
                  <a:gd name="T27" fmla="*/ 0 h 52"/>
                  <a:gd name="T28" fmla="*/ 0 w 173"/>
                  <a:gd name="T29" fmla="*/ 52 h 52"/>
                  <a:gd name="T30" fmla="*/ 22 w 173"/>
                  <a:gd name="T31" fmla="*/ 52 h 52"/>
                  <a:gd name="T32" fmla="*/ 22 w 173"/>
                  <a:gd name="T33" fmla="*/ 23 h 52"/>
                  <a:gd name="T34" fmla="*/ 37 w 173"/>
                  <a:gd name="T35" fmla="*/ 8 h 52"/>
                  <a:gd name="T36" fmla="*/ 65 w 173"/>
                  <a:gd name="T37" fmla="*/ 8 h 52"/>
                  <a:gd name="T38" fmla="*/ 67 w 173"/>
                  <a:gd name="T39" fmla="*/ 9 h 52"/>
                  <a:gd name="T40" fmla="*/ 68 w 173"/>
                  <a:gd name="T41" fmla="*/ 10 h 52"/>
                  <a:gd name="T42" fmla="*/ 69 w 173"/>
                  <a:gd name="T43" fmla="*/ 11 h 52"/>
                  <a:gd name="T44" fmla="*/ 70 w 173"/>
                  <a:gd name="T45" fmla="*/ 13 h 52"/>
                  <a:gd name="T46" fmla="*/ 70 w 173"/>
                  <a:gd name="T47" fmla="*/ 52 h 52"/>
                  <a:gd name="T48" fmla="*/ 173 w 173"/>
                  <a:gd name="T49" fmla="*/ 52 h 52"/>
                  <a:gd name="T50" fmla="*/ 173 w 173"/>
                  <a:gd name="T5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52">
                    <a:moveTo>
                      <a:pt x="173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7" y="23"/>
                      <a:pt x="137" y="24"/>
                      <a:pt x="137" y="24"/>
                    </a:cubicBezTo>
                    <a:cubicBezTo>
                      <a:pt x="136" y="25"/>
                      <a:pt x="136" y="25"/>
                      <a:pt x="136" y="26"/>
                    </a:cubicBezTo>
                    <a:cubicBezTo>
                      <a:pt x="134" y="27"/>
                      <a:pt x="133" y="28"/>
                      <a:pt x="131" y="28"/>
                    </a:cubicBezTo>
                    <a:cubicBezTo>
                      <a:pt x="127" y="30"/>
                      <a:pt x="122" y="31"/>
                      <a:pt x="116" y="31"/>
                    </a:cubicBezTo>
                    <a:cubicBezTo>
                      <a:pt x="113" y="31"/>
                      <a:pt x="110" y="31"/>
                      <a:pt x="108" y="30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2"/>
                      <a:pt x="95" y="22"/>
                      <a:pt x="95" y="22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173" y="52"/>
                      <a:pt x="173" y="52"/>
                      <a:pt x="173" y="52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3" name="Freeform 161"/>
              <p:cNvSpPr>
                <a:spLocks noEditPoints="1"/>
              </p:cNvSpPr>
              <p:nvPr/>
            </p:nvSpPr>
            <p:spPr bwMode="auto">
              <a:xfrm>
                <a:off x="3371850" y="2968625"/>
                <a:ext cx="88900" cy="88900"/>
              </a:xfrm>
              <a:custGeom>
                <a:avLst/>
                <a:gdLst>
                  <a:gd name="T0" fmla="*/ 7 w 56"/>
                  <a:gd name="T1" fmla="*/ 55 h 56"/>
                  <a:gd name="T2" fmla="*/ 8 w 56"/>
                  <a:gd name="T3" fmla="*/ 52 h 56"/>
                  <a:gd name="T4" fmla="*/ 46 w 56"/>
                  <a:gd name="T5" fmla="*/ 52 h 56"/>
                  <a:gd name="T6" fmla="*/ 47 w 56"/>
                  <a:gd name="T7" fmla="*/ 52 h 56"/>
                  <a:gd name="T8" fmla="*/ 49 w 56"/>
                  <a:gd name="T9" fmla="*/ 55 h 56"/>
                  <a:gd name="T10" fmla="*/ 47 w 56"/>
                  <a:gd name="T11" fmla="*/ 56 h 56"/>
                  <a:gd name="T12" fmla="*/ 56 w 56"/>
                  <a:gd name="T13" fmla="*/ 4 h 56"/>
                  <a:gd name="T14" fmla="*/ 54 w 56"/>
                  <a:gd name="T15" fmla="*/ 1 h 56"/>
                  <a:gd name="T16" fmla="*/ 52 w 56"/>
                  <a:gd name="T17" fmla="*/ 0 h 56"/>
                  <a:gd name="T18" fmla="*/ 18 w 56"/>
                  <a:gd name="T19" fmla="*/ 13 h 56"/>
                  <a:gd name="T20" fmla="*/ 17 w 56"/>
                  <a:gd name="T21" fmla="*/ 17 h 56"/>
                  <a:gd name="T22" fmla="*/ 12 w 56"/>
                  <a:gd name="T23" fmla="*/ 18 h 56"/>
                  <a:gd name="T24" fmla="*/ 0 w 56"/>
                  <a:gd name="T25" fmla="*/ 56 h 56"/>
                  <a:gd name="T26" fmla="*/ 7 w 56"/>
                  <a:gd name="T27" fmla="*/ 56 h 56"/>
                  <a:gd name="T28" fmla="*/ 24 w 56"/>
                  <a:gd name="T29" fmla="*/ 18 h 56"/>
                  <a:gd name="T30" fmla="*/ 26 w 56"/>
                  <a:gd name="T31" fmla="*/ 17 h 56"/>
                  <a:gd name="T32" fmla="*/ 47 w 56"/>
                  <a:gd name="T33" fmla="*/ 17 h 56"/>
                  <a:gd name="T34" fmla="*/ 49 w 56"/>
                  <a:gd name="T35" fmla="*/ 18 h 56"/>
                  <a:gd name="T36" fmla="*/ 49 w 56"/>
                  <a:gd name="T37" fmla="*/ 21 h 56"/>
                  <a:gd name="T38" fmla="*/ 47 w 56"/>
                  <a:gd name="T39" fmla="*/ 22 h 56"/>
                  <a:gd name="T40" fmla="*/ 26 w 56"/>
                  <a:gd name="T41" fmla="*/ 22 h 56"/>
                  <a:gd name="T42" fmla="*/ 24 w 56"/>
                  <a:gd name="T43" fmla="*/ 22 h 56"/>
                  <a:gd name="T44" fmla="*/ 24 w 56"/>
                  <a:gd name="T45" fmla="*/ 20 h 56"/>
                  <a:gd name="T46" fmla="*/ 8 w 56"/>
                  <a:gd name="T47" fmla="*/ 29 h 56"/>
                  <a:gd name="T48" fmla="*/ 46 w 56"/>
                  <a:gd name="T49" fmla="*/ 28 h 56"/>
                  <a:gd name="T50" fmla="*/ 47 w 56"/>
                  <a:gd name="T51" fmla="*/ 29 h 56"/>
                  <a:gd name="T52" fmla="*/ 49 w 56"/>
                  <a:gd name="T53" fmla="*/ 32 h 56"/>
                  <a:gd name="T54" fmla="*/ 47 w 56"/>
                  <a:gd name="T55" fmla="*/ 34 h 56"/>
                  <a:gd name="T56" fmla="*/ 10 w 56"/>
                  <a:gd name="T57" fmla="*/ 34 h 56"/>
                  <a:gd name="T58" fmla="*/ 8 w 56"/>
                  <a:gd name="T59" fmla="*/ 34 h 56"/>
                  <a:gd name="T60" fmla="*/ 8 w 56"/>
                  <a:gd name="T61" fmla="*/ 29 h 56"/>
                  <a:gd name="T62" fmla="*/ 8 w 56"/>
                  <a:gd name="T63" fmla="*/ 41 h 56"/>
                  <a:gd name="T64" fmla="*/ 46 w 56"/>
                  <a:gd name="T65" fmla="*/ 41 h 56"/>
                  <a:gd name="T66" fmla="*/ 47 w 56"/>
                  <a:gd name="T67" fmla="*/ 41 h 56"/>
                  <a:gd name="T68" fmla="*/ 49 w 56"/>
                  <a:gd name="T69" fmla="*/ 43 h 56"/>
                  <a:gd name="T70" fmla="*/ 47 w 56"/>
                  <a:gd name="T71" fmla="*/ 45 h 56"/>
                  <a:gd name="T72" fmla="*/ 10 w 56"/>
                  <a:gd name="T73" fmla="*/ 46 h 56"/>
                  <a:gd name="T74" fmla="*/ 8 w 56"/>
                  <a:gd name="T75" fmla="*/ 45 h 56"/>
                  <a:gd name="T76" fmla="*/ 8 w 56"/>
                  <a:gd name="T77" fmla="*/ 4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6" h="56">
                    <a:moveTo>
                      <a:pt x="7" y="56"/>
                    </a:moveTo>
                    <a:lnTo>
                      <a:pt x="7" y="55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0" y="52"/>
                    </a:lnTo>
                    <a:lnTo>
                      <a:pt x="46" y="52"/>
                    </a:lnTo>
                    <a:lnTo>
                      <a:pt x="47" y="52"/>
                    </a:lnTo>
                    <a:lnTo>
                      <a:pt x="47" y="52"/>
                    </a:lnTo>
                    <a:lnTo>
                      <a:pt x="49" y="53"/>
                    </a:lnTo>
                    <a:lnTo>
                      <a:pt x="49" y="55"/>
                    </a:lnTo>
                    <a:lnTo>
                      <a:pt x="49" y="56"/>
                    </a:lnTo>
                    <a:lnTo>
                      <a:pt x="47" y="56"/>
                    </a:lnTo>
                    <a:lnTo>
                      <a:pt x="56" y="56"/>
                    </a:lnTo>
                    <a:lnTo>
                      <a:pt x="56" y="4"/>
                    </a:lnTo>
                    <a:lnTo>
                      <a:pt x="56" y="3"/>
                    </a:lnTo>
                    <a:lnTo>
                      <a:pt x="54" y="1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18" y="0"/>
                    </a:lnTo>
                    <a:lnTo>
                      <a:pt x="18" y="13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0" y="18"/>
                    </a:lnTo>
                    <a:lnTo>
                      <a:pt x="0" y="56"/>
                    </a:lnTo>
                    <a:lnTo>
                      <a:pt x="7" y="56"/>
                    </a:lnTo>
                    <a:lnTo>
                      <a:pt x="7" y="56"/>
                    </a:lnTo>
                    <a:close/>
                    <a:moveTo>
                      <a:pt x="24" y="20"/>
                    </a:moveTo>
                    <a:lnTo>
                      <a:pt x="24" y="18"/>
                    </a:lnTo>
                    <a:lnTo>
                      <a:pt x="24" y="18"/>
                    </a:lnTo>
                    <a:lnTo>
                      <a:pt x="26" y="17"/>
                    </a:lnTo>
                    <a:lnTo>
                      <a:pt x="46" y="17"/>
                    </a:lnTo>
                    <a:lnTo>
                      <a:pt x="47" y="17"/>
                    </a:lnTo>
                    <a:lnTo>
                      <a:pt x="47" y="18"/>
                    </a:lnTo>
                    <a:lnTo>
                      <a:pt x="49" y="18"/>
                    </a:lnTo>
                    <a:lnTo>
                      <a:pt x="49" y="20"/>
                    </a:lnTo>
                    <a:lnTo>
                      <a:pt x="49" y="21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46" y="22"/>
                    </a:lnTo>
                    <a:lnTo>
                      <a:pt x="26" y="22"/>
                    </a:lnTo>
                    <a:lnTo>
                      <a:pt x="25" y="22"/>
                    </a:lnTo>
                    <a:lnTo>
                      <a:pt x="24" y="22"/>
                    </a:lnTo>
                    <a:lnTo>
                      <a:pt x="24" y="21"/>
                    </a:lnTo>
                    <a:lnTo>
                      <a:pt x="24" y="20"/>
                    </a:lnTo>
                    <a:close/>
                    <a:moveTo>
                      <a:pt x="8" y="29"/>
                    </a:moveTo>
                    <a:lnTo>
                      <a:pt x="8" y="29"/>
                    </a:lnTo>
                    <a:lnTo>
                      <a:pt x="10" y="28"/>
                    </a:lnTo>
                    <a:lnTo>
                      <a:pt x="46" y="28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49" y="31"/>
                    </a:lnTo>
                    <a:lnTo>
                      <a:pt x="49" y="32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6" y="34"/>
                    </a:lnTo>
                    <a:lnTo>
                      <a:pt x="10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7" y="31"/>
                    </a:lnTo>
                    <a:lnTo>
                      <a:pt x="8" y="29"/>
                    </a:lnTo>
                    <a:close/>
                    <a:moveTo>
                      <a:pt x="8" y="41"/>
                    </a:moveTo>
                    <a:lnTo>
                      <a:pt x="8" y="41"/>
                    </a:lnTo>
                    <a:lnTo>
                      <a:pt x="10" y="41"/>
                    </a:lnTo>
                    <a:lnTo>
                      <a:pt x="46" y="41"/>
                    </a:lnTo>
                    <a:lnTo>
                      <a:pt x="47" y="41"/>
                    </a:lnTo>
                    <a:lnTo>
                      <a:pt x="47" y="41"/>
                    </a:lnTo>
                    <a:lnTo>
                      <a:pt x="49" y="42"/>
                    </a:lnTo>
                    <a:lnTo>
                      <a:pt x="49" y="43"/>
                    </a:lnTo>
                    <a:lnTo>
                      <a:pt x="47" y="45"/>
                    </a:lnTo>
                    <a:lnTo>
                      <a:pt x="47" y="45"/>
                    </a:lnTo>
                    <a:lnTo>
                      <a:pt x="46" y="46"/>
                    </a:lnTo>
                    <a:lnTo>
                      <a:pt x="10" y="46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7" y="43"/>
                    </a:lnTo>
                    <a:lnTo>
                      <a:pt x="8" y="4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4" name="Freeform 162"/>
              <p:cNvSpPr>
                <a:spLocks/>
              </p:cNvSpPr>
              <p:nvPr/>
            </p:nvSpPr>
            <p:spPr bwMode="auto">
              <a:xfrm>
                <a:off x="3525838" y="2941638"/>
                <a:ext cx="92075" cy="69850"/>
              </a:xfrm>
              <a:custGeom>
                <a:avLst/>
                <a:gdLst>
                  <a:gd name="T0" fmla="*/ 0 w 42"/>
                  <a:gd name="T1" fmla="*/ 24 h 31"/>
                  <a:gd name="T2" fmla="*/ 1 w 42"/>
                  <a:gd name="T3" fmla="*/ 26 h 31"/>
                  <a:gd name="T4" fmla="*/ 6 w 42"/>
                  <a:gd name="T5" fmla="*/ 28 h 31"/>
                  <a:gd name="T6" fmla="*/ 13 w 42"/>
                  <a:gd name="T7" fmla="*/ 30 h 31"/>
                  <a:gd name="T8" fmla="*/ 21 w 42"/>
                  <a:gd name="T9" fmla="*/ 31 h 31"/>
                  <a:gd name="T10" fmla="*/ 36 w 42"/>
                  <a:gd name="T11" fmla="*/ 28 h 31"/>
                  <a:gd name="T12" fmla="*/ 41 w 42"/>
                  <a:gd name="T13" fmla="*/ 26 h 31"/>
                  <a:gd name="T14" fmla="*/ 42 w 42"/>
                  <a:gd name="T15" fmla="*/ 24 h 31"/>
                  <a:gd name="T16" fmla="*/ 42 w 42"/>
                  <a:gd name="T17" fmla="*/ 22 h 31"/>
                  <a:gd name="T18" fmla="*/ 42 w 42"/>
                  <a:gd name="T19" fmla="*/ 0 h 31"/>
                  <a:gd name="T20" fmla="*/ 0 w 42"/>
                  <a:gd name="T21" fmla="*/ 0 h 31"/>
                  <a:gd name="T22" fmla="*/ 0 w 42"/>
                  <a:gd name="T23" fmla="*/ 22 h 31"/>
                  <a:gd name="T24" fmla="*/ 0 w 42"/>
                  <a:gd name="T25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31">
                    <a:moveTo>
                      <a:pt x="0" y="24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" y="31"/>
                      <a:pt x="18" y="31"/>
                      <a:pt x="21" y="31"/>
                    </a:cubicBezTo>
                    <a:cubicBezTo>
                      <a:pt x="27" y="31"/>
                      <a:pt x="32" y="30"/>
                      <a:pt x="36" y="28"/>
                    </a:cubicBezTo>
                    <a:cubicBezTo>
                      <a:pt x="38" y="28"/>
                      <a:pt x="39" y="27"/>
                      <a:pt x="41" y="26"/>
                    </a:cubicBezTo>
                    <a:cubicBezTo>
                      <a:pt x="41" y="25"/>
                      <a:pt x="41" y="25"/>
                      <a:pt x="42" y="24"/>
                    </a:cubicBezTo>
                    <a:cubicBezTo>
                      <a:pt x="42" y="24"/>
                      <a:pt x="42" y="23"/>
                      <a:pt x="42" y="22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5" name="Freeform 163"/>
              <p:cNvSpPr>
                <a:spLocks/>
              </p:cNvSpPr>
              <p:nvPr/>
            </p:nvSpPr>
            <p:spPr bwMode="auto">
              <a:xfrm>
                <a:off x="3382963" y="3013075"/>
                <a:ext cx="66675" cy="9525"/>
              </a:xfrm>
              <a:custGeom>
                <a:avLst/>
                <a:gdLst>
                  <a:gd name="T0" fmla="*/ 1 w 42"/>
                  <a:gd name="T1" fmla="*/ 6 h 6"/>
                  <a:gd name="T2" fmla="*/ 3 w 42"/>
                  <a:gd name="T3" fmla="*/ 6 h 6"/>
                  <a:gd name="T4" fmla="*/ 39 w 42"/>
                  <a:gd name="T5" fmla="*/ 6 h 6"/>
                  <a:gd name="T6" fmla="*/ 40 w 42"/>
                  <a:gd name="T7" fmla="*/ 6 h 6"/>
                  <a:gd name="T8" fmla="*/ 40 w 42"/>
                  <a:gd name="T9" fmla="*/ 6 h 6"/>
                  <a:gd name="T10" fmla="*/ 42 w 42"/>
                  <a:gd name="T11" fmla="*/ 4 h 6"/>
                  <a:gd name="T12" fmla="*/ 42 w 42"/>
                  <a:gd name="T13" fmla="*/ 3 h 6"/>
                  <a:gd name="T14" fmla="*/ 40 w 42"/>
                  <a:gd name="T15" fmla="*/ 1 h 6"/>
                  <a:gd name="T16" fmla="*/ 40 w 42"/>
                  <a:gd name="T17" fmla="*/ 1 h 6"/>
                  <a:gd name="T18" fmla="*/ 39 w 42"/>
                  <a:gd name="T19" fmla="*/ 0 h 6"/>
                  <a:gd name="T20" fmla="*/ 3 w 42"/>
                  <a:gd name="T21" fmla="*/ 0 h 6"/>
                  <a:gd name="T22" fmla="*/ 1 w 42"/>
                  <a:gd name="T23" fmla="*/ 1 h 6"/>
                  <a:gd name="T24" fmla="*/ 1 w 42"/>
                  <a:gd name="T25" fmla="*/ 1 h 6"/>
                  <a:gd name="T26" fmla="*/ 0 w 42"/>
                  <a:gd name="T27" fmla="*/ 3 h 6"/>
                  <a:gd name="T28" fmla="*/ 1 w 42"/>
                  <a:gd name="T29" fmla="*/ 6 h 6"/>
                  <a:gd name="T30" fmla="*/ 1 w 42"/>
                  <a:gd name="T3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6">
                    <a:moveTo>
                      <a:pt x="1" y="6"/>
                    </a:moveTo>
                    <a:lnTo>
                      <a:pt x="3" y="6"/>
                    </a:lnTo>
                    <a:lnTo>
                      <a:pt x="39" y="6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2" y="4"/>
                    </a:lnTo>
                    <a:lnTo>
                      <a:pt x="42" y="3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6" name="Freeform 164"/>
              <p:cNvSpPr>
                <a:spLocks/>
              </p:cNvSpPr>
              <p:nvPr/>
            </p:nvSpPr>
            <p:spPr bwMode="auto">
              <a:xfrm>
                <a:off x="3409950" y="2995613"/>
                <a:ext cx="39688" cy="7938"/>
              </a:xfrm>
              <a:custGeom>
                <a:avLst/>
                <a:gdLst>
                  <a:gd name="T0" fmla="*/ 1 w 25"/>
                  <a:gd name="T1" fmla="*/ 5 h 5"/>
                  <a:gd name="T2" fmla="*/ 2 w 25"/>
                  <a:gd name="T3" fmla="*/ 5 h 5"/>
                  <a:gd name="T4" fmla="*/ 22 w 25"/>
                  <a:gd name="T5" fmla="*/ 5 h 5"/>
                  <a:gd name="T6" fmla="*/ 23 w 25"/>
                  <a:gd name="T7" fmla="*/ 5 h 5"/>
                  <a:gd name="T8" fmla="*/ 23 w 25"/>
                  <a:gd name="T9" fmla="*/ 5 h 5"/>
                  <a:gd name="T10" fmla="*/ 25 w 25"/>
                  <a:gd name="T11" fmla="*/ 4 h 5"/>
                  <a:gd name="T12" fmla="*/ 25 w 25"/>
                  <a:gd name="T13" fmla="*/ 3 h 5"/>
                  <a:gd name="T14" fmla="*/ 25 w 25"/>
                  <a:gd name="T15" fmla="*/ 1 h 5"/>
                  <a:gd name="T16" fmla="*/ 23 w 25"/>
                  <a:gd name="T17" fmla="*/ 1 h 5"/>
                  <a:gd name="T18" fmla="*/ 23 w 25"/>
                  <a:gd name="T19" fmla="*/ 0 h 5"/>
                  <a:gd name="T20" fmla="*/ 22 w 25"/>
                  <a:gd name="T21" fmla="*/ 0 h 5"/>
                  <a:gd name="T22" fmla="*/ 2 w 25"/>
                  <a:gd name="T23" fmla="*/ 0 h 5"/>
                  <a:gd name="T24" fmla="*/ 0 w 25"/>
                  <a:gd name="T25" fmla="*/ 1 h 5"/>
                  <a:gd name="T26" fmla="*/ 0 w 25"/>
                  <a:gd name="T27" fmla="*/ 1 h 5"/>
                  <a:gd name="T28" fmla="*/ 0 w 25"/>
                  <a:gd name="T29" fmla="*/ 3 h 5"/>
                  <a:gd name="T30" fmla="*/ 0 w 25"/>
                  <a:gd name="T31" fmla="*/ 4 h 5"/>
                  <a:gd name="T32" fmla="*/ 0 w 25"/>
                  <a:gd name="T33" fmla="*/ 5 h 5"/>
                  <a:gd name="T34" fmla="*/ 1 w 25"/>
                  <a:gd name="T3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5">
                    <a:moveTo>
                      <a:pt x="1" y="5"/>
                    </a:moveTo>
                    <a:lnTo>
                      <a:pt x="2" y="5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5" y="3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7" name="Freeform 165"/>
              <p:cNvSpPr>
                <a:spLocks/>
              </p:cNvSpPr>
              <p:nvPr/>
            </p:nvSpPr>
            <p:spPr bwMode="auto">
              <a:xfrm>
                <a:off x="3382963" y="3033713"/>
                <a:ext cx="66675" cy="7938"/>
              </a:xfrm>
              <a:custGeom>
                <a:avLst/>
                <a:gdLst>
                  <a:gd name="T0" fmla="*/ 1 w 42"/>
                  <a:gd name="T1" fmla="*/ 4 h 5"/>
                  <a:gd name="T2" fmla="*/ 3 w 42"/>
                  <a:gd name="T3" fmla="*/ 5 h 5"/>
                  <a:gd name="T4" fmla="*/ 39 w 42"/>
                  <a:gd name="T5" fmla="*/ 5 h 5"/>
                  <a:gd name="T6" fmla="*/ 40 w 42"/>
                  <a:gd name="T7" fmla="*/ 4 h 5"/>
                  <a:gd name="T8" fmla="*/ 40 w 42"/>
                  <a:gd name="T9" fmla="*/ 4 h 5"/>
                  <a:gd name="T10" fmla="*/ 42 w 42"/>
                  <a:gd name="T11" fmla="*/ 2 h 5"/>
                  <a:gd name="T12" fmla="*/ 42 w 42"/>
                  <a:gd name="T13" fmla="*/ 1 h 5"/>
                  <a:gd name="T14" fmla="*/ 40 w 42"/>
                  <a:gd name="T15" fmla="*/ 0 h 5"/>
                  <a:gd name="T16" fmla="*/ 40 w 42"/>
                  <a:gd name="T17" fmla="*/ 0 h 5"/>
                  <a:gd name="T18" fmla="*/ 39 w 42"/>
                  <a:gd name="T19" fmla="*/ 0 h 5"/>
                  <a:gd name="T20" fmla="*/ 3 w 42"/>
                  <a:gd name="T21" fmla="*/ 0 h 5"/>
                  <a:gd name="T22" fmla="*/ 1 w 42"/>
                  <a:gd name="T23" fmla="*/ 0 h 5"/>
                  <a:gd name="T24" fmla="*/ 1 w 42"/>
                  <a:gd name="T25" fmla="*/ 0 h 5"/>
                  <a:gd name="T26" fmla="*/ 0 w 42"/>
                  <a:gd name="T27" fmla="*/ 2 h 5"/>
                  <a:gd name="T28" fmla="*/ 1 w 42"/>
                  <a:gd name="T29" fmla="*/ 4 h 5"/>
                  <a:gd name="T30" fmla="*/ 1 w 42"/>
                  <a:gd name="T3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5">
                    <a:moveTo>
                      <a:pt x="1" y="4"/>
                    </a:moveTo>
                    <a:lnTo>
                      <a:pt x="3" y="5"/>
                    </a:lnTo>
                    <a:lnTo>
                      <a:pt x="39" y="5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8" name="Freeform 166"/>
              <p:cNvSpPr>
                <a:spLocks/>
              </p:cNvSpPr>
              <p:nvPr/>
            </p:nvSpPr>
            <p:spPr bwMode="auto">
              <a:xfrm>
                <a:off x="3382963" y="3057525"/>
                <a:ext cx="63500" cy="1588"/>
              </a:xfrm>
              <a:custGeom>
                <a:avLst/>
                <a:gdLst>
                  <a:gd name="T0" fmla="*/ 1 w 40"/>
                  <a:gd name="T1" fmla="*/ 0 h 1"/>
                  <a:gd name="T2" fmla="*/ 1 w 40"/>
                  <a:gd name="T3" fmla="*/ 1 h 1"/>
                  <a:gd name="T4" fmla="*/ 3 w 40"/>
                  <a:gd name="T5" fmla="*/ 1 h 1"/>
                  <a:gd name="T6" fmla="*/ 39 w 40"/>
                  <a:gd name="T7" fmla="*/ 1 h 1"/>
                  <a:gd name="T8" fmla="*/ 40 w 40"/>
                  <a:gd name="T9" fmla="*/ 1 h 1"/>
                  <a:gd name="T10" fmla="*/ 40 w 40"/>
                  <a:gd name="T11" fmla="*/ 0 h 1"/>
                  <a:gd name="T12" fmla="*/ 40 w 40"/>
                  <a:gd name="T13" fmla="*/ 0 h 1"/>
                  <a:gd name="T14" fmla="*/ 0 w 40"/>
                  <a:gd name="T15" fmla="*/ 0 h 1"/>
                  <a:gd name="T16" fmla="*/ 1 w 40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">
                    <a:moveTo>
                      <a:pt x="1" y="0"/>
                    </a:moveTo>
                    <a:lnTo>
                      <a:pt x="1" y="1"/>
                    </a:lnTo>
                    <a:lnTo>
                      <a:pt x="3" y="1"/>
                    </a:lnTo>
                    <a:lnTo>
                      <a:pt x="39" y="1"/>
                    </a:lnTo>
                    <a:lnTo>
                      <a:pt x="40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9" name="Freeform 167"/>
              <p:cNvSpPr>
                <a:spLocks/>
              </p:cNvSpPr>
              <p:nvPr/>
            </p:nvSpPr>
            <p:spPr bwMode="auto">
              <a:xfrm>
                <a:off x="3382963" y="3051175"/>
                <a:ext cx="66675" cy="6350"/>
              </a:xfrm>
              <a:custGeom>
                <a:avLst/>
                <a:gdLst>
                  <a:gd name="T0" fmla="*/ 42 w 42"/>
                  <a:gd name="T1" fmla="*/ 3 h 4"/>
                  <a:gd name="T2" fmla="*/ 42 w 42"/>
                  <a:gd name="T3" fmla="*/ 1 h 4"/>
                  <a:gd name="T4" fmla="*/ 40 w 42"/>
                  <a:gd name="T5" fmla="*/ 0 h 4"/>
                  <a:gd name="T6" fmla="*/ 40 w 42"/>
                  <a:gd name="T7" fmla="*/ 0 h 4"/>
                  <a:gd name="T8" fmla="*/ 39 w 42"/>
                  <a:gd name="T9" fmla="*/ 0 h 4"/>
                  <a:gd name="T10" fmla="*/ 3 w 42"/>
                  <a:gd name="T11" fmla="*/ 0 h 4"/>
                  <a:gd name="T12" fmla="*/ 1 w 42"/>
                  <a:gd name="T13" fmla="*/ 0 h 4"/>
                  <a:gd name="T14" fmla="*/ 1 w 42"/>
                  <a:gd name="T15" fmla="*/ 0 h 4"/>
                  <a:gd name="T16" fmla="*/ 0 w 42"/>
                  <a:gd name="T17" fmla="*/ 3 h 4"/>
                  <a:gd name="T18" fmla="*/ 0 w 42"/>
                  <a:gd name="T19" fmla="*/ 4 h 4"/>
                  <a:gd name="T20" fmla="*/ 0 w 42"/>
                  <a:gd name="T21" fmla="*/ 4 h 4"/>
                  <a:gd name="T22" fmla="*/ 40 w 42"/>
                  <a:gd name="T23" fmla="*/ 4 h 4"/>
                  <a:gd name="T24" fmla="*/ 42 w 42"/>
                  <a:gd name="T25" fmla="*/ 4 h 4"/>
                  <a:gd name="T26" fmla="*/ 42 w 42"/>
                  <a:gd name="T2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42" y="3"/>
                    </a:moveTo>
                    <a:lnTo>
                      <a:pt x="42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0" y="4"/>
                    </a:lnTo>
                    <a:lnTo>
                      <a:pt x="42" y="4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0" name="Freeform 168"/>
              <p:cNvSpPr>
                <a:spLocks/>
              </p:cNvSpPr>
              <p:nvPr/>
            </p:nvSpPr>
            <p:spPr bwMode="auto">
              <a:xfrm>
                <a:off x="3362325" y="2959100"/>
                <a:ext cx="106363" cy="98425"/>
              </a:xfrm>
              <a:custGeom>
                <a:avLst/>
                <a:gdLst>
                  <a:gd name="T0" fmla="*/ 66 w 67"/>
                  <a:gd name="T1" fmla="*/ 5 h 62"/>
                  <a:gd name="T2" fmla="*/ 65 w 67"/>
                  <a:gd name="T3" fmla="*/ 3 h 62"/>
                  <a:gd name="T4" fmla="*/ 63 w 67"/>
                  <a:gd name="T5" fmla="*/ 2 h 62"/>
                  <a:gd name="T6" fmla="*/ 60 w 67"/>
                  <a:gd name="T7" fmla="*/ 0 h 62"/>
                  <a:gd name="T8" fmla="*/ 21 w 67"/>
                  <a:gd name="T9" fmla="*/ 0 h 62"/>
                  <a:gd name="T10" fmla="*/ 0 w 67"/>
                  <a:gd name="T11" fmla="*/ 21 h 62"/>
                  <a:gd name="T12" fmla="*/ 0 w 67"/>
                  <a:gd name="T13" fmla="*/ 62 h 62"/>
                  <a:gd name="T14" fmla="*/ 6 w 67"/>
                  <a:gd name="T15" fmla="*/ 62 h 62"/>
                  <a:gd name="T16" fmla="*/ 6 w 67"/>
                  <a:gd name="T17" fmla="*/ 24 h 62"/>
                  <a:gd name="T18" fmla="*/ 18 w 67"/>
                  <a:gd name="T19" fmla="*/ 24 h 62"/>
                  <a:gd name="T20" fmla="*/ 20 w 67"/>
                  <a:gd name="T21" fmla="*/ 24 h 62"/>
                  <a:gd name="T22" fmla="*/ 23 w 67"/>
                  <a:gd name="T23" fmla="*/ 23 h 62"/>
                  <a:gd name="T24" fmla="*/ 24 w 67"/>
                  <a:gd name="T25" fmla="*/ 21 h 62"/>
                  <a:gd name="T26" fmla="*/ 24 w 67"/>
                  <a:gd name="T27" fmla="*/ 19 h 62"/>
                  <a:gd name="T28" fmla="*/ 24 w 67"/>
                  <a:gd name="T29" fmla="*/ 6 h 62"/>
                  <a:gd name="T30" fmla="*/ 58 w 67"/>
                  <a:gd name="T31" fmla="*/ 6 h 62"/>
                  <a:gd name="T32" fmla="*/ 59 w 67"/>
                  <a:gd name="T33" fmla="*/ 6 h 62"/>
                  <a:gd name="T34" fmla="*/ 60 w 67"/>
                  <a:gd name="T35" fmla="*/ 7 h 62"/>
                  <a:gd name="T36" fmla="*/ 62 w 67"/>
                  <a:gd name="T37" fmla="*/ 9 h 62"/>
                  <a:gd name="T38" fmla="*/ 62 w 67"/>
                  <a:gd name="T39" fmla="*/ 10 h 62"/>
                  <a:gd name="T40" fmla="*/ 62 w 67"/>
                  <a:gd name="T41" fmla="*/ 62 h 62"/>
                  <a:gd name="T42" fmla="*/ 67 w 67"/>
                  <a:gd name="T43" fmla="*/ 62 h 62"/>
                  <a:gd name="T44" fmla="*/ 67 w 67"/>
                  <a:gd name="T45" fmla="*/ 7 h 62"/>
                  <a:gd name="T46" fmla="*/ 66 w 67"/>
                  <a:gd name="T47" fmla="*/ 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7" h="62">
                    <a:moveTo>
                      <a:pt x="66" y="5"/>
                    </a:moveTo>
                    <a:lnTo>
                      <a:pt x="65" y="3"/>
                    </a:lnTo>
                    <a:lnTo>
                      <a:pt x="63" y="2"/>
                    </a:lnTo>
                    <a:lnTo>
                      <a:pt x="60" y="0"/>
                    </a:lnTo>
                    <a:lnTo>
                      <a:pt x="21" y="0"/>
                    </a:lnTo>
                    <a:lnTo>
                      <a:pt x="0" y="21"/>
                    </a:lnTo>
                    <a:lnTo>
                      <a:pt x="0" y="62"/>
                    </a:lnTo>
                    <a:lnTo>
                      <a:pt x="6" y="62"/>
                    </a:lnTo>
                    <a:lnTo>
                      <a:pt x="6" y="24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3" y="23"/>
                    </a:lnTo>
                    <a:lnTo>
                      <a:pt x="24" y="21"/>
                    </a:lnTo>
                    <a:lnTo>
                      <a:pt x="24" y="19"/>
                    </a:lnTo>
                    <a:lnTo>
                      <a:pt x="24" y="6"/>
                    </a:lnTo>
                    <a:lnTo>
                      <a:pt x="58" y="6"/>
                    </a:lnTo>
                    <a:lnTo>
                      <a:pt x="59" y="6"/>
                    </a:lnTo>
                    <a:lnTo>
                      <a:pt x="60" y="7"/>
                    </a:lnTo>
                    <a:lnTo>
                      <a:pt x="62" y="9"/>
                    </a:lnTo>
                    <a:lnTo>
                      <a:pt x="62" y="10"/>
                    </a:lnTo>
                    <a:lnTo>
                      <a:pt x="62" y="62"/>
                    </a:lnTo>
                    <a:lnTo>
                      <a:pt x="67" y="62"/>
                    </a:lnTo>
                    <a:lnTo>
                      <a:pt x="67" y="7"/>
                    </a:lnTo>
                    <a:lnTo>
                      <a:pt x="66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1" name="Rectangle 169"/>
              <p:cNvSpPr>
                <a:spLocks noChangeArrowheads="1"/>
              </p:cNvSpPr>
              <p:nvPr/>
            </p:nvSpPr>
            <p:spPr bwMode="auto">
              <a:xfrm>
                <a:off x="3411538" y="3375025"/>
                <a:ext cx="195263" cy="666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5" name="Freeform 193"/>
              <p:cNvSpPr>
                <a:spLocks noEditPoints="1"/>
              </p:cNvSpPr>
              <p:nvPr/>
            </p:nvSpPr>
            <p:spPr bwMode="auto">
              <a:xfrm>
                <a:off x="3276600" y="2284413"/>
                <a:ext cx="155575" cy="182563"/>
              </a:xfrm>
              <a:custGeom>
                <a:avLst/>
                <a:gdLst>
                  <a:gd name="T0" fmla="*/ 35 w 70"/>
                  <a:gd name="T1" fmla="*/ 4 h 82"/>
                  <a:gd name="T2" fmla="*/ 64 w 70"/>
                  <a:gd name="T3" fmla="*/ 12 h 82"/>
                  <a:gd name="T4" fmla="*/ 35 w 70"/>
                  <a:gd name="T5" fmla="*/ 20 h 82"/>
                  <a:gd name="T6" fmla="*/ 6 w 70"/>
                  <a:gd name="T7" fmla="*/ 12 h 82"/>
                  <a:gd name="T8" fmla="*/ 35 w 70"/>
                  <a:gd name="T9" fmla="*/ 4 h 82"/>
                  <a:gd name="T10" fmla="*/ 35 w 70"/>
                  <a:gd name="T11" fmla="*/ 0 h 82"/>
                  <a:gd name="T12" fmla="*/ 21 w 70"/>
                  <a:gd name="T13" fmla="*/ 1 h 82"/>
                  <a:gd name="T14" fmla="*/ 10 w 70"/>
                  <a:gd name="T15" fmla="*/ 4 h 82"/>
                  <a:gd name="T16" fmla="*/ 3 w 70"/>
                  <a:gd name="T17" fmla="*/ 8 h 82"/>
                  <a:gd name="T18" fmla="*/ 1 w 70"/>
                  <a:gd name="T19" fmla="*/ 11 h 82"/>
                  <a:gd name="T20" fmla="*/ 0 w 70"/>
                  <a:gd name="T21" fmla="*/ 14 h 82"/>
                  <a:gd name="T22" fmla="*/ 0 w 70"/>
                  <a:gd name="T23" fmla="*/ 69 h 82"/>
                  <a:gd name="T24" fmla="*/ 1 w 70"/>
                  <a:gd name="T25" fmla="*/ 71 h 82"/>
                  <a:gd name="T26" fmla="*/ 3 w 70"/>
                  <a:gd name="T27" fmla="*/ 74 h 82"/>
                  <a:gd name="T28" fmla="*/ 10 w 70"/>
                  <a:gd name="T29" fmla="*/ 78 h 82"/>
                  <a:gd name="T30" fmla="*/ 21 w 70"/>
                  <a:gd name="T31" fmla="*/ 81 h 82"/>
                  <a:gd name="T32" fmla="*/ 35 w 70"/>
                  <a:gd name="T33" fmla="*/ 82 h 82"/>
                  <a:gd name="T34" fmla="*/ 60 w 70"/>
                  <a:gd name="T35" fmla="*/ 78 h 82"/>
                  <a:gd name="T36" fmla="*/ 67 w 70"/>
                  <a:gd name="T37" fmla="*/ 74 h 82"/>
                  <a:gd name="T38" fmla="*/ 69 w 70"/>
                  <a:gd name="T39" fmla="*/ 71 h 82"/>
                  <a:gd name="T40" fmla="*/ 70 w 70"/>
                  <a:gd name="T41" fmla="*/ 69 h 82"/>
                  <a:gd name="T42" fmla="*/ 70 w 70"/>
                  <a:gd name="T43" fmla="*/ 14 h 82"/>
                  <a:gd name="T44" fmla="*/ 67 w 70"/>
                  <a:gd name="T45" fmla="*/ 8 h 82"/>
                  <a:gd name="T46" fmla="*/ 60 w 70"/>
                  <a:gd name="T47" fmla="*/ 4 h 82"/>
                  <a:gd name="T48" fmla="*/ 49 w 70"/>
                  <a:gd name="T49" fmla="*/ 1 h 82"/>
                  <a:gd name="T50" fmla="*/ 35 w 70"/>
                  <a:gd name="T5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0" h="82">
                    <a:moveTo>
                      <a:pt x="35" y="4"/>
                    </a:moveTo>
                    <a:cubicBezTo>
                      <a:pt x="51" y="4"/>
                      <a:pt x="64" y="8"/>
                      <a:pt x="64" y="12"/>
                    </a:cubicBezTo>
                    <a:cubicBezTo>
                      <a:pt x="64" y="17"/>
                      <a:pt x="51" y="20"/>
                      <a:pt x="35" y="20"/>
                    </a:cubicBezTo>
                    <a:cubicBezTo>
                      <a:pt x="19" y="20"/>
                      <a:pt x="6" y="17"/>
                      <a:pt x="6" y="12"/>
                    </a:cubicBezTo>
                    <a:cubicBezTo>
                      <a:pt x="6" y="8"/>
                      <a:pt x="19" y="4"/>
                      <a:pt x="35" y="4"/>
                    </a:cubicBezTo>
                    <a:close/>
                    <a:moveTo>
                      <a:pt x="35" y="0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6" y="82"/>
                      <a:pt x="30" y="82"/>
                      <a:pt x="35" y="82"/>
                    </a:cubicBezTo>
                    <a:cubicBezTo>
                      <a:pt x="45" y="82"/>
                      <a:pt x="53" y="81"/>
                      <a:pt x="60" y="78"/>
                    </a:cubicBezTo>
                    <a:cubicBezTo>
                      <a:pt x="63" y="77"/>
                      <a:pt x="66" y="76"/>
                      <a:pt x="67" y="74"/>
                    </a:cubicBezTo>
                    <a:cubicBezTo>
                      <a:pt x="68" y="73"/>
                      <a:pt x="69" y="72"/>
                      <a:pt x="69" y="71"/>
                    </a:cubicBezTo>
                    <a:cubicBezTo>
                      <a:pt x="70" y="71"/>
                      <a:pt x="70" y="70"/>
                      <a:pt x="70" y="69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2"/>
                      <a:pt x="69" y="10"/>
                      <a:pt x="67" y="8"/>
                    </a:cubicBezTo>
                    <a:cubicBezTo>
                      <a:pt x="66" y="7"/>
                      <a:pt x="63" y="5"/>
                      <a:pt x="60" y="4"/>
                    </a:cubicBezTo>
                    <a:cubicBezTo>
                      <a:pt x="57" y="3"/>
                      <a:pt x="53" y="2"/>
                      <a:pt x="49" y="1"/>
                    </a:cubicBezTo>
                    <a:cubicBezTo>
                      <a:pt x="45" y="0"/>
                      <a:pt x="40" y="0"/>
                      <a:pt x="35" y="0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4" name="Rectangle 212"/>
            <p:cNvSpPr>
              <a:spLocks noChangeArrowheads="1"/>
            </p:cNvSpPr>
            <p:nvPr/>
          </p:nvSpPr>
          <p:spPr bwMode="auto">
            <a:xfrm>
              <a:off x="1731071" y="3236788"/>
              <a:ext cx="746125" cy="48101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214"/>
            <p:cNvSpPr>
              <a:spLocks noEditPoints="1"/>
            </p:cNvSpPr>
            <p:nvPr/>
          </p:nvSpPr>
          <p:spPr bwMode="auto">
            <a:xfrm>
              <a:off x="1702496" y="3209801"/>
              <a:ext cx="796925" cy="612775"/>
            </a:xfrm>
            <a:custGeom>
              <a:avLst/>
              <a:gdLst>
                <a:gd name="T0" fmla="*/ 348 w 359"/>
                <a:gd name="T1" fmla="*/ 0 h 276"/>
                <a:gd name="T2" fmla="*/ 12 w 359"/>
                <a:gd name="T3" fmla="*/ 0 h 276"/>
                <a:gd name="T4" fmla="*/ 0 w 359"/>
                <a:gd name="T5" fmla="*/ 10 h 276"/>
                <a:gd name="T6" fmla="*/ 0 w 359"/>
                <a:gd name="T7" fmla="*/ 229 h 276"/>
                <a:gd name="T8" fmla="*/ 12 w 359"/>
                <a:gd name="T9" fmla="*/ 239 h 276"/>
                <a:gd name="T10" fmla="*/ 123 w 359"/>
                <a:gd name="T11" fmla="*/ 239 h 276"/>
                <a:gd name="T12" fmla="*/ 123 w 359"/>
                <a:gd name="T13" fmla="*/ 255 h 276"/>
                <a:gd name="T14" fmla="*/ 98 w 359"/>
                <a:gd name="T15" fmla="*/ 276 h 276"/>
                <a:gd name="T16" fmla="*/ 268 w 359"/>
                <a:gd name="T17" fmla="*/ 276 h 276"/>
                <a:gd name="T18" fmla="*/ 244 w 359"/>
                <a:gd name="T19" fmla="*/ 255 h 276"/>
                <a:gd name="T20" fmla="*/ 244 w 359"/>
                <a:gd name="T21" fmla="*/ 239 h 276"/>
                <a:gd name="T22" fmla="*/ 348 w 359"/>
                <a:gd name="T23" fmla="*/ 239 h 276"/>
                <a:gd name="T24" fmla="*/ 359 w 359"/>
                <a:gd name="T25" fmla="*/ 229 h 276"/>
                <a:gd name="T26" fmla="*/ 359 w 359"/>
                <a:gd name="T27" fmla="*/ 10 h 276"/>
                <a:gd name="T28" fmla="*/ 348 w 359"/>
                <a:gd name="T29" fmla="*/ 0 h 276"/>
                <a:gd name="T30" fmla="*/ 339 w 359"/>
                <a:gd name="T31" fmla="*/ 212 h 276"/>
                <a:gd name="T32" fmla="*/ 329 w 359"/>
                <a:gd name="T33" fmla="*/ 221 h 276"/>
                <a:gd name="T34" fmla="*/ 31 w 359"/>
                <a:gd name="T35" fmla="*/ 221 h 276"/>
                <a:gd name="T36" fmla="*/ 21 w 359"/>
                <a:gd name="T37" fmla="*/ 212 h 276"/>
                <a:gd name="T38" fmla="*/ 21 w 359"/>
                <a:gd name="T39" fmla="*/ 27 h 276"/>
                <a:gd name="T40" fmla="*/ 31 w 359"/>
                <a:gd name="T41" fmla="*/ 18 h 276"/>
                <a:gd name="T42" fmla="*/ 329 w 359"/>
                <a:gd name="T43" fmla="*/ 18 h 276"/>
                <a:gd name="T44" fmla="*/ 339 w 359"/>
                <a:gd name="T45" fmla="*/ 27 h 276"/>
                <a:gd name="T46" fmla="*/ 339 w 359"/>
                <a:gd name="T47" fmla="*/ 212 h 276"/>
                <a:gd name="T48" fmla="*/ 339 w 359"/>
                <a:gd name="T49" fmla="*/ 21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9" h="276">
                  <a:moveTo>
                    <a:pt x="34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34"/>
                    <a:pt x="6" y="239"/>
                    <a:pt x="12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55"/>
                    <a:pt x="123" y="255"/>
                    <a:pt x="123" y="255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44" y="255"/>
                    <a:pt x="244" y="255"/>
                    <a:pt x="244" y="255"/>
                  </a:cubicBezTo>
                  <a:cubicBezTo>
                    <a:pt x="244" y="239"/>
                    <a:pt x="244" y="239"/>
                    <a:pt x="244" y="239"/>
                  </a:cubicBezTo>
                  <a:cubicBezTo>
                    <a:pt x="348" y="239"/>
                    <a:pt x="348" y="239"/>
                    <a:pt x="348" y="239"/>
                  </a:cubicBezTo>
                  <a:cubicBezTo>
                    <a:pt x="354" y="239"/>
                    <a:pt x="359" y="234"/>
                    <a:pt x="359" y="229"/>
                  </a:cubicBezTo>
                  <a:cubicBezTo>
                    <a:pt x="359" y="10"/>
                    <a:pt x="359" y="10"/>
                    <a:pt x="359" y="10"/>
                  </a:cubicBezTo>
                  <a:cubicBezTo>
                    <a:pt x="359" y="4"/>
                    <a:pt x="354" y="0"/>
                    <a:pt x="348" y="0"/>
                  </a:cubicBezTo>
                  <a:close/>
                  <a:moveTo>
                    <a:pt x="339" y="212"/>
                  </a:moveTo>
                  <a:cubicBezTo>
                    <a:pt x="339" y="217"/>
                    <a:pt x="335" y="221"/>
                    <a:pt x="329" y="221"/>
                  </a:cubicBezTo>
                  <a:cubicBezTo>
                    <a:pt x="31" y="221"/>
                    <a:pt x="31" y="221"/>
                    <a:pt x="31" y="221"/>
                  </a:cubicBezTo>
                  <a:cubicBezTo>
                    <a:pt x="25" y="221"/>
                    <a:pt x="21" y="217"/>
                    <a:pt x="21" y="21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2"/>
                    <a:pt x="25" y="18"/>
                    <a:pt x="31" y="18"/>
                  </a:cubicBezTo>
                  <a:cubicBezTo>
                    <a:pt x="329" y="18"/>
                    <a:pt x="329" y="18"/>
                    <a:pt x="329" y="18"/>
                  </a:cubicBezTo>
                  <a:cubicBezTo>
                    <a:pt x="335" y="18"/>
                    <a:pt x="339" y="22"/>
                    <a:pt x="339" y="27"/>
                  </a:cubicBezTo>
                  <a:cubicBezTo>
                    <a:pt x="339" y="212"/>
                    <a:pt x="339" y="212"/>
                    <a:pt x="339" y="212"/>
                  </a:cubicBezTo>
                  <a:cubicBezTo>
                    <a:pt x="339" y="212"/>
                    <a:pt x="339" y="212"/>
                    <a:pt x="339" y="212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1300172" y="3927350"/>
            <a:ext cx="1828800" cy="2728674"/>
            <a:chOff x="1300172" y="3927350"/>
            <a:chExt cx="1828800" cy="2728674"/>
          </a:xfrm>
        </p:grpSpPr>
        <p:sp>
          <p:nvSpPr>
            <p:cNvPr id="6" name="TextBox 5"/>
            <p:cNvSpPr txBox="1"/>
            <p:nvPr/>
          </p:nvSpPr>
          <p:spPr>
            <a:xfrm>
              <a:off x="1300172" y="5446462"/>
              <a:ext cx="1828800" cy="1209562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Loosely coupled components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2107309" y="3927350"/>
              <a:ext cx="26077" cy="389227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Freeform 109"/>
            <p:cNvSpPr>
              <a:spLocks noEditPoints="1"/>
            </p:cNvSpPr>
            <p:nvPr/>
          </p:nvSpPr>
          <p:spPr bwMode="auto">
            <a:xfrm>
              <a:off x="2381328" y="4611742"/>
              <a:ext cx="82550" cy="95250"/>
            </a:xfrm>
            <a:custGeom>
              <a:avLst/>
              <a:gdLst>
                <a:gd name="T0" fmla="*/ 19 w 37"/>
                <a:gd name="T1" fmla="*/ 2 h 43"/>
                <a:gd name="T2" fmla="*/ 34 w 37"/>
                <a:gd name="T3" fmla="*/ 6 h 43"/>
                <a:gd name="T4" fmla="*/ 19 w 37"/>
                <a:gd name="T5" fmla="*/ 11 h 43"/>
                <a:gd name="T6" fmla="*/ 3 w 37"/>
                <a:gd name="T7" fmla="*/ 6 h 43"/>
                <a:gd name="T8" fmla="*/ 19 w 37"/>
                <a:gd name="T9" fmla="*/ 2 h 43"/>
                <a:gd name="T10" fmla="*/ 19 w 37"/>
                <a:gd name="T11" fmla="*/ 0 h 43"/>
                <a:gd name="T12" fmla="*/ 12 w 37"/>
                <a:gd name="T13" fmla="*/ 0 h 43"/>
                <a:gd name="T14" fmla="*/ 6 w 37"/>
                <a:gd name="T15" fmla="*/ 2 h 43"/>
                <a:gd name="T16" fmla="*/ 2 w 37"/>
                <a:gd name="T17" fmla="*/ 4 h 43"/>
                <a:gd name="T18" fmla="*/ 1 w 37"/>
                <a:gd name="T19" fmla="*/ 6 h 43"/>
                <a:gd name="T20" fmla="*/ 0 w 37"/>
                <a:gd name="T21" fmla="*/ 7 h 43"/>
                <a:gd name="T22" fmla="*/ 0 w 37"/>
                <a:gd name="T23" fmla="*/ 36 h 43"/>
                <a:gd name="T24" fmla="*/ 1 w 37"/>
                <a:gd name="T25" fmla="*/ 37 h 43"/>
                <a:gd name="T26" fmla="*/ 2 w 37"/>
                <a:gd name="T27" fmla="*/ 39 h 43"/>
                <a:gd name="T28" fmla="*/ 6 w 37"/>
                <a:gd name="T29" fmla="*/ 41 h 43"/>
                <a:gd name="T30" fmla="*/ 12 w 37"/>
                <a:gd name="T31" fmla="*/ 42 h 43"/>
                <a:gd name="T32" fmla="*/ 19 w 37"/>
                <a:gd name="T33" fmla="*/ 43 h 43"/>
                <a:gd name="T34" fmla="*/ 32 w 37"/>
                <a:gd name="T35" fmla="*/ 41 h 43"/>
                <a:gd name="T36" fmla="*/ 35 w 37"/>
                <a:gd name="T37" fmla="*/ 39 h 43"/>
                <a:gd name="T38" fmla="*/ 36 w 37"/>
                <a:gd name="T39" fmla="*/ 37 h 43"/>
                <a:gd name="T40" fmla="*/ 37 w 37"/>
                <a:gd name="T41" fmla="*/ 36 h 43"/>
                <a:gd name="T42" fmla="*/ 37 w 37"/>
                <a:gd name="T43" fmla="*/ 7 h 43"/>
                <a:gd name="T44" fmla="*/ 35 w 37"/>
                <a:gd name="T45" fmla="*/ 4 h 43"/>
                <a:gd name="T46" fmla="*/ 32 w 37"/>
                <a:gd name="T47" fmla="*/ 2 h 43"/>
                <a:gd name="T48" fmla="*/ 26 w 37"/>
                <a:gd name="T49" fmla="*/ 0 h 43"/>
                <a:gd name="T50" fmla="*/ 19 w 37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43">
                  <a:moveTo>
                    <a:pt x="19" y="2"/>
                  </a:moveTo>
                  <a:cubicBezTo>
                    <a:pt x="27" y="2"/>
                    <a:pt x="34" y="4"/>
                    <a:pt x="34" y="6"/>
                  </a:cubicBezTo>
                  <a:cubicBezTo>
                    <a:pt x="34" y="9"/>
                    <a:pt x="27" y="11"/>
                    <a:pt x="19" y="11"/>
                  </a:cubicBezTo>
                  <a:cubicBezTo>
                    <a:pt x="10" y="11"/>
                    <a:pt x="3" y="9"/>
                    <a:pt x="3" y="6"/>
                  </a:cubicBezTo>
                  <a:cubicBezTo>
                    <a:pt x="3" y="4"/>
                    <a:pt x="10" y="2"/>
                    <a:pt x="19" y="2"/>
                  </a:cubicBezTo>
                  <a:close/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3"/>
                    <a:pt x="16" y="43"/>
                    <a:pt x="19" y="43"/>
                  </a:cubicBezTo>
                  <a:cubicBezTo>
                    <a:pt x="24" y="43"/>
                    <a:pt x="28" y="42"/>
                    <a:pt x="32" y="41"/>
                  </a:cubicBezTo>
                  <a:cubicBezTo>
                    <a:pt x="33" y="40"/>
                    <a:pt x="35" y="39"/>
                    <a:pt x="35" y="39"/>
                  </a:cubicBezTo>
                  <a:cubicBezTo>
                    <a:pt x="36" y="38"/>
                    <a:pt x="36" y="38"/>
                    <a:pt x="36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6"/>
                    <a:pt x="36" y="5"/>
                    <a:pt x="35" y="4"/>
                  </a:cubicBezTo>
                  <a:cubicBezTo>
                    <a:pt x="35" y="3"/>
                    <a:pt x="33" y="3"/>
                    <a:pt x="32" y="2"/>
                  </a:cubicBezTo>
                  <a:cubicBezTo>
                    <a:pt x="30" y="1"/>
                    <a:pt x="28" y="1"/>
                    <a:pt x="26" y="0"/>
                  </a:cubicBezTo>
                  <a:cubicBezTo>
                    <a:pt x="24" y="0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110"/>
            <p:cNvSpPr>
              <a:spLocks noEditPoints="1"/>
            </p:cNvSpPr>
            <p:nvPr/>
          </p:nvSpPr>
          <p:spPr bwMode="auto">
            <a:xfrm>
              <a:off x="2497595" y="4771259"/>
              <a:ext cx="92075" cy="106363"/>
            </a:xfrm>
            <a:custGeom>
              <a:avLst/>
              <a:gdLst>
                <a:gd name="T0" fmla="*/ 21 w 41"/>
                <a:gd name="T1" fmla="*/ 3 h 48"/>
                <a:gd name="T2" fmla="*/ 38 w 41"/>
                <a:gd name="T3" fmla="*/ 7 h 48"/>
                <a:gd name="T4" fmla="*/ 21 w 41"/>
                <a:gd name="T5" fmla="*/ 12 h 48"/>
                <a:gd name="T6" fmla="*/ 4 w 41"/>
                <a:gd name="T7" fmla="*/ 7 h 48"/>
                <a:gd name="T8" fmla="*/ 21 w 41"/>
                <a:gd name="T9" fmla="*/ 3 h 48"/>
                <a:gd name="T10" fmla="*/ 21 w 41"/>
                <a:gd name="T11" fmla="*/ 0 h 48"/>
                <a:gd name="T12" fmla="*/ 13 w 41"/>
                <a:gd name="T13" fmla="*/ 1 h 48"/>
                <a:gd name="T14" fmla="*/ 6 w 41"/>
                <a:gd name="T15" fmla="*/ 2 h 48"/>
                <a:gd name="T16" fmla="*/ 2 w 41"/>
                <a:gd name="T17" fmla="*/ 5 h 48"/>
                <a:gd name="T18" fmla="*/ 1 w 41"/>
                <a:gd name="T19" fmla="*/ 7 h 48"/>
                <a:gd name="T20" fmla="*/ 0 w 41"/>
                <a:gd name="T21" fmla="*/ 8 h 48"/>
                <a:gd name="T22" fmla="*/ 0 w 41"/>
                <a:gd name="T23" fmla="*/ 40 h 48"/>
                <a:gd name="T24" fmla="*/ 1 w 41"/>
                <a:gd name="T25" fmla="*/ 42 h 48"/>
                <a:gd name="T26" fmla="*/ 2 w 41"/>
                <a:gd name="T27" fmla="*/ 43 h 48"/>
                <a:gd name="T28" fmla="*/ 6 w 41"/>
                <a:gd name="T29" fmla="*/ 46 h 48"/>
                <a:gd name="T30" fmla="*/ 13 w 41"/>
                <a:gd name="T31" fmla="*/ 48 h 48"/>
                <a:gd name="T32" fmla="*/ 21 w 41"/>
                <a:gd name="T33" fmla="*/ 48 h 48"/>
                <a:gd name="T34" fmla="*/ 35 w 41"/>
                <a:gd name="T35" fmla="*/ 46 h 48"/>
                <a:gd name="T36" fmla="*/ 40 w 41"/>
                <a:gd name="T37" fmla="*/ 43 h 48"/>
                <a:gd name="T38" fmla="*/ 41 w 41"/>
                <a:gd name="T39" fmla="*/ 42 h 48"/>
                <a:gd name="T40" fmla="*/ 41 w 41"/>
                <a:gd name="T41" fmla="*/ 40 h 48"/>
                <a:gd name="T42" fmla="*/ 41 w 41"/>
                <a:gd name="T43" fmla="*/ 8 h 48"/>
                <a:gd name="T44" fmla="*/ 40 w 41"/>
                <a:gd name="T45" fmla="*/ 5 h 48"/>
                <a:gd name="T46" fmla="*/ 35 w 41"/>
                <a:gd name="T47" fmla="*/ 2 h 48"/>
                <a:gd name="T48" fmla="*/ 29 w 41"/>
                <a:gd name="T49" fmla="*/ 1 h 48"/>
                <a:gd name="T50" fmla="*/ 21 w 41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" h="48">
                  <a:moveTo>
                    <a:pt x="21" y="3"/>
                  </a:moveTo>
                  <a:cubicBezTo>
                    <a:pt x="30" y="3"/>
                    <a:pt x="38" y="5"/>
                    <a:pt x="38" y="7"/>
                  </a:cubicBezTo>
                  <a:cubicBezTo>
                    <a:pt x="38" y="10"/>
                    <a:pt x="30" y="12"/>
                    <a:pt x="21" y="12"/>
                  </a:cubicBezTo>
                  <a:cubicBezTo>
                    <a:pt x="11" y="12"/>
                    <a:pt x="4" y="10"/>
                    <a:pt x="4" y="7"/>
                  </a:cubicBezTo>
                  <a:cubicBezTo>
                    <a:pt x="4" y="5"/>
                    <a:pt x="11" y="3"/>
                    <a:pt x="21" y="3"/>
                  </a:cubicBezTo>
                  <a:close/>
                  <a:moveTo>
                    <a:pt x="21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5" y="48"/>
                    <a:pt x="18" y="48"/>
                    <a:pt x="21" y="48"/>
                  </a:cubicBezTo>
                  <a:cubicBezTo>
                    <a:pt x="26" y="48"/>
                    <a:pt x="31" y="47"/>
                    <a:pt x="35" y="46"/>
                  </a:cubicBezTo>
                  <a:cubicBezTo>
                    <a:pt x="37" y="45"/>
                    <a:pt x="38" y="44"/>
                    <a:pt x="40" y="43"/>
                  </a:cubicBezTo>
                  <a:cubicBezTo>
                    <a:pt x="40" y="43"/>
                    <a:pt x="40" y="42"/>
                    <a:pt x="41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7"/>
                    <a:pt x="41" y="6"/>
                    <a:pt x="40" y="5"/>
                  </a:cubicBezTo>
                  <a:cubicBezTo>
                    <a:pt x="38" y="4"/>
                    <a:pt x="37" y="3"/>
                    <a:pt x="35" y="2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111"/>
            <p:cNvSpPr>
              <a:spLocks noEditPoints="1"/>
            </p:cNvSpPr>
            <p:nvPr/>
          </p:nvSpPr>
          <p:spPr bwMode="auto">
            <a:xfrm>
              <a:off x="2375357" y="5212056"/>
              <a:ext cx="122238" cy="142875"/>
            </a:xfrm>
            <a:custGeom>
              <a:avLst/>
              <a:gdLst>
                <a:gd name="T0" fmla="*/ 27 w 55"/>
                <a:gd name="T1" fmla="*/ 4 h 64"/>
                <a:gd name="T2" fmla="*/ 50 w 55"/>
                <a:gd name="T3" fmla="*/ 10 h 64"/>
                <a:gd name="T4" fmla="*/ 27 w 55"/>
                <a:gd name="T5" fmla="*/ 16 h 64"/>
                <a:gd name="T6" fmla="*/ 5 w 55"/>
                <a:gd name="T7" fmla="*/ 10 h 64"/>
                <a:gd name="T8" fmla="*/ 27 w 55"/>
                <a:gd name="T9" fmla="*/ 4 h 64"/>
                <a:gd name="T10" fmla="*/ 28 w 55"/>
                <a:gd name="T11" fmla="*/ 0 h 64"/>
                <a:gd name="T12" fmla="*/ 17 w 55"/>
                <a:gd name="T13" fmla="*/ 1 h 64"/>
                <a:gd name="T14" fmla="*/ 8 w 55"/>
                <a:gd name="T15" fmla="*/ 3 h 64"/>
                <a:gd name="T16" fmla="*/ 3 w 55"/>
                <a:gd name="T17" fmla="*/ 7 h 64"/>
                <a:gd name="T18" fmla="*/ 1 w 55"/>
                <a:gd name="T19" fmla="*/ 9 h 64"/>
                <a:gd name="T20" fmla="*/ 0 w 55"/>
                <a:gd name="T21" fmla="*/ 11 h 64"/>
                <a:gd name="T22" fmla="*/ 0 w 55"/>
                <a:gd name="T23" fmla="*/ 54 h 64"/>
                <a:gd name="T24" fmla="*/ 1 w 55"/>
                <a:gd name="T25" fmla="*/ 56 h 64"/>
                <a:gd name="T26" fmla="*/ 3 w 55"/>
                <a:gd name="T27" fmla="*/ 58 h 64"/>
                <a:gd name="T28" fmla="*/ 8 w 55"/>
                <a:gd name="T29" fmla="*/ 61 h 64"/>
                <a:gd name="T30" fmla="*/ 17 w 55"/>
                <a:gd name="T31" fmla="*/ 64 h 64"/>
                <a:gd name="T32" fmla="*/ 28 w 55"/>
                <a:gd name="T33" fmla="*/ 64 h 64"/>
                <a:gd name="T34" fmla="*/ 47 w 55"/>
                <a:gd name="T35" fmla="*/ 61 h 64"/>
                <a:gd name="T36" fmla="*/ 53 w 55"/>
                <a:gd name="T37" fmla="*/ 58 h 64"/>
                <a:gd name="T38" fmla="*/ 54 w 55"/>
                <a:gd name="T39" fmla="*/ 56 h 64"/>
                <a:gd name="T40" fmla="*/ 55 w 55"/>
                <a:gd name="T41" fmla="*/ 54 h 64"/>
                <a:gd name="T42" fmla="*/ 55 w 55"/>
                <a:gd name="T43" fmla="*/ 11 h 64"/>
                <a:gd name="T44" fmla="*/ 53 w 55"/>
                <a:gd name="T45" fmla="*/ 7 h 64"/>
                <a:gd name="T46" fmla="*/ 47 w 55"/>
                <a:gd name="T47" fmla="*/ 3 h 64"/>
                <a:gd name="T48" fmla="*/ 38 w 55"/>
                <a:gd name="T49" fmla="*/ 1 h 64"/>
                <a:gd name="T50" fmla="*/ 28 w 55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4">
                  <a:moveTo>
                    <a:pt x="27" y="4"/>
                  </a:moveTo>
                  <a:cubicBezTo>
                    <a:pt x="40" y="4"/>
                    <a:pt x="50" y="6"/>
                    <a:pt x="50" y="10"/>
                  </a:cubicBezTo>
                  <a:cubicBezTo>
                    <a:pt x="50" y="13"/>
                    <a:pt x="40" y="16"/>
                    <a:pt x="27" y="16"/>
                  </a:cubicBezTo>
                  <a:cubicBezTo>
                    <a:pt x="15" y="16"/>
                    <a:pt x="5" y="13"/>
                    <a:pt x="5" y="10"/>
                  </a:cubicBezTo>
                  <a:cubicBezTo>
                    <a:pt x="5" y="6"/>
                    <a:pt x="15" y="4"/>
                    <a:pt x="27" y="4"/>
                  </a:cubicBezTo>
                  <a:close/>
                  <a:moveTo>
                    <a:pt x="28" y="0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0" y="64"/>
                    <a:pt x="24" y="64"/>
                    <a:pt x="28" y="64"/>
                  </a:cubicBezTo>
                  <a:cubicBezTo>
                    <a:pt x="35" y="64"/>
                    <a:pt x="42" y="63"/>
                    <a:pt x="47" y="61"/>
                  </a:cubicBezTo>
                  <a:cubicBezTo>
                    <a:pt x="49" y="60"/>
                    <a:pt x="51" y="59"/>
                    <a:pt x="53" y="58"/>
                  </a:cubicBezTo>
                  <a:cubicBezTo>
                    <a:pt x="53" y="57"/>
                    <a:pt x="54" y="57"/>
                    <a:pt x="54" y="56"/>
                  </a:cubicBezTo>
                  <a:cubicBezTo>
                    <a:pt x="54" y="55"/>
                    <a:pt x="55" y="54"/>
                    <a:pt x="55" y="5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0"/>
                    <a:pt x="54" y="8"/>
                    <a:pt x="53" y="7"/>
                  </a:cubicBezTo>
                  <a:cubicBezTo>
                    <a:pt x="51" y="6"/>
                    <a:pt x="49" y="4"/>
                    <a:pt x="47" y="3"/>
                  </a:cubicBezTo>
                  <a:cubicBezTo>
                    <a:pt x="44" y="2"/>
                    <a:pt x="41" y="2"/>
                    <a:pt x="38" y="1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112"/>
            <p:cNvSpPr>
              <a:spLocks noEditPoints="1"/>
            </p:cNvSpPr>
            <p:nvPr/>
          </p:nvSpPr>
          <p:spPr bwMode="auto">
            <a:xfrm>
              <a:off x="2452856" y="4941888"/>
              <a:ext cx="109538" cy="128588"/>
            </a:xfrm>
            <a:custGeom>
              <a:avLst/>
              <a:gdLst>
                <a:gd name="T0" fmla="*/ 24 w 49"/>
                <a:gd name="T1" fmla="*/ 3 h 58"/>
                <a:gd name="T2" fmla="*/ 45 w 49"/>
                <a:gd name="T3" fmla="*/ 9 h 58"/>
                <a:gd name="T4" fmla="*/ 24 w 49"/>
                <a:gd name="T5" fmla="*/ 15 h 58"/>
                <a:gd name="T6" fmla="*/ 4 w 49"/>
                <a:gd name="T7" fmla="*/ 9 h 58"/>
                <a:gd name="T8" fmla="*/ 24 w 49"/>
                <a:gd name="T9" fmla="*/ 3 h 58"/>
                <a:gd name="T10" fmla="*/ 24 w 49"/>
                <a:gd name="T11" fmla="*/ 0 h 58"/>
                <a:gd name="T12" fmla="*/ 15 w 49"/>
                <a:gd name="T13" fmla="*/ 1 h 58"/>
                <a:gd name="T14" fmla="*/ 7 w 49"/>
                <a:gd name="T15" fmla="*/ 3 h 58"/>
                <a:gd name="T16" fmla="*/ 2 w 49"/>
                <a:gd name="T17" fmla="*/ 6 h 58"/>
                <a:gd name="T18" fmla="*/ 0 w 49"/>
                <a:gd name="T19" fmla="*/ 8 h 58"/>
                <a:gd name="T20" fmla="*/ 0 w 49"/>
                <a:gd name="T21" fmla="*/ 10 h 58"/>
                <a:gd name="T22" fmla="*/ 0 w 49"/>
                <a:gd name="T23" fmla="*/ 48 h 58"/>
                <a:gd name="T24" fmla="*/ 0 w 49"/>
                <a:gd name="T25" fmla="*/ 50 h 58"/>
                <a:gd name="T26" fmla="*/ 2 w 49"/>
                <a:gd name="T27" fmla="*/ 52 h 58"/>
                <a:gd name="T28" fmla="*/ 7 w 49"/>
                <a:gd name="T29" fmla="*/ 55 h 58"/>
                <a:gd name="T30" fmla="*/ 15 w 49"/>
                <a:gd name="T31" fmla="*/ 57 h 58"/>
                <a:gd name="T32" fmla="*/ 24 w 49"/>
                <a:gd name="T33" fmla="*/ 58 h 58"/>
                <a:gd name="T34" fmla="*/ 42 w 49"/>
                <a:gd name="T35" fmla="*/ 55 h 58"/>
                <a:gd name="T36" fmla="*/ 47 w 49"/>
                <a:gd name="T37" fmla="*/ 52 h 58"/>
                <a:gd name="T38" fmla="*/ 48 w 49"/>
                <a:gd name="T39" fmla="*/ 50 h 58"/>
                <a:gd name="T40" fmla="*/ 49 w 49"/>
                <a:gd name="T41" fmla="*/ 48 h 58"/>
                <a:gd name="T42" fmla="*/ 49 w 49"/>
                <a:gd name="T43" fmla="*/ 10 h 58"/>
                <a:gd name="T44" fmla="*/ 47 w 49"/>
                <a:gd name="T45" fmla="*/ 6 h 58"/>
                <a:gd name="T46" fmla="*/ 42 w 49"/>
                <a:gd name="T47" fmla="*/ 3 h 58"/>
                <a:gd name="T48" fmla="*/ 34 w 49"/>
                <a:gd name="T49" fmla="*/ 1 h 58"/>
                <a:gd name="T50" fmla="*/ 24 w 49"/>
                <a:gd name="T5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58">
                  <a:moveTo>
                    <a:pt x="24" y="3"/>
                  </a:moveTo>
                  <a:cubicBezTo>
                    <a:pt x="36" y="3"/>
                    <a:pt x="45" y="6"/>
                    <a:pt x="45" y="9"/>
                  </a:cubicBezTo>
                  <a:cubicBezTo>
                    <a:pt x="45" y="12"/>
                    <a:pt x="36" y="15"/>
                    <a:pt x="24" y="15"/>
                  </a:cubicBezTo>
                  <a:cubicBezTo>
                    <a:pt x="13" y="15"/>
                    <a:pt x="4" y="12"/>
                    <a:pt x="4" y="9"/>
                  </a:cubicBezTo>
                  <a:cubicBezTo>
                    <a:pt x="4" y="6"/>
                    <a:pt x="13" y="3"/>
                    <a:pt x="24" y="3"/>
                  </a:cubicBezTo>
                  <a:close/>
                  <a:moveTo>
                    <a:pt x="24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8" y="58"/>
                    <a:pt x="21" y="58"/>
                    <a:pt x="24" y="58"/>
                  </a:cubicBezTo>
                  <a:cubicBezTo>
                    <a:pt x="31" y="58"/>
                    <a:pt x="37" y="57"/>
                    <a:pt x="42" y="55"/>
                  </a:cubicBezTo>
                  <a:cubicBezTo>
                    <a:pt x="44" y="54"/>
                    <a:pt x="46" y="53"/>
                    <a:pt x="47" y="52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49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8" y="7"/>
                    <a:pt x="47" y="6"/>
                  </a:cubicBezTo>
                  <a:cubicBezTo>
                    <a:pt x="46" y="5"/>
                    <a:pt x="44" y="4"/>
                    <a:pt x="42" y="3"/>
                  </a:cubicBezTo>
                  <a:cubicBezTo>
                    <a:pt x="40" y="2"/>
                    <a:pt x="37" y="1"/>
                    <a:pt x="34" y="1"/>
                  </a:cubicBezTo>
                  <a:cubicBezTo>
                    <a:pt x="31" y="0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1766902" y="4991182"/>
              <a:ext cx="155575" cy="190500"/>
              <a:chOff x="2833697" y="4784581"/>
              <a:chExt cx="155575" cy="190500"/>
            </a:xfrm>
          </p:grpSpPr>
          <p:sp>
            <p:nvSpPr>
              <p:cNvPr id="326" name="Freeform 114"/>
              <p:cNvSpPr>
                <a:spLocks/>
              </p:cNvSpPr>
              <p:nvPr/>
            </p:nvSpPr>
            <p:spPr bwMode="auto">
              <a:xfrm>
                <a:off x="2862272" y="4862369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8 h 8"/>
                  <a:gd name="T6" fmla="*/ 3 w 61"/>
                  <a:gd name="T7" fmla="*/ 8 h 8"/>
                  <a:gd name="T8" fmla="*/ 0 w 61"/>
                  <a:gd name="T9" fmla="*/ 4 h 8"/>
                  <a:gd name="T10" fmla="*/ 3 w 61"/>
                  <a:gd name="T11" fmla="*/ 2 h 8"/>
                  <a:gd name="T12" fmla="*/ 3 w 61"/>
                  <a:gd name="T13" fmla="*/ 1 h 8"/>
                  <a:gd name="T14" fmla="*/ 4 w 61"/>
                  <a:gd name="T15" fmla="*/ 0 h 8"/>
                  <a:gd name="T16" fmla="*/ 57 w 61"/>
                  <a:gd name="T17" fmla="*/ 0 h 8"/>
                  <a:gd name="T18" fmla="*/ 59 w 61"/>
                  <a:gd name="T19" fmla="*/ 1 h 8"/>
                  <a:gd name="T20" fmla="*/ 60 w 61"/>
                  <a:gd name="T21" fmla="*/ 2 h 8"/>
                  <a:gd name="T22" fmla="*/ 61 w 61"/>
                  <a:gd name="T23" fmla="*/ 4 h 8"/>
                  <a:gd name="T24" fmla="*/ 61 w 61"/>
                  <a:gd name="T25" fmla="*/ 7 h 8"/>
                  <a:gd name="T26" fmla="*/ 60 w 61"/>
                  <a:gd name="T27" fmla="*/ 8 h 8"/>
                  <a:gd name="T28" fmla="*/ 59 w 61"/>
                  <a:gd name="T29" fmla="*/ 8 h 8"/>
                  <a:gd name="T30" fmla="*/ 57 w 61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4"/>
                    </a:lnTo>
                    <a:lnTo>
                      <a:pt x="61" y="7"/>
                    </a:lnTo>
                    <a:lnTo>
                      <a:pt x="60" y="8"/>
                    </a:lnTo>
                    <a:lnTo>
                      <a:pt x="59" y="8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7" name="Freeform 115"/>
              <p:cNvSpPr>
                <a:spLocks/>
              </p:cNvSpPr>
              <p:nvPr/>
            </p:nvSpPr>
            <p:spPr bwMode="auto">
              <a:xfrm>
                <a:off x="2901959" y="4836969"/>
                <a:ext cx="57150" cy="14288"/>
              </a:xfrm>
              <a:custGeom>
                <a:avLst/>
                <a:gdLst>
                  <a:gd name="T0" fmla="*/ 32 w 36"/>
                  <a:gd name="T1" fmla="*/ 9 h 9"/>
                  <a:gd name="T2" fmla="*/ 3 w 36"/>
                  <a:gd name="T3" fmla="*/ 9 h 9"/>
                  <a:gd name="T4" fmla="*/ 1 w 36"/>
                  <a:gd name="T5" fmla="*/ 7 h 9"/>
                  <a:gd name="T6" fmla="*/ 0 w 36"/>
                  <a:gd name="T7" fmla="*/ 7 h 9"/>
                  <a:gd name="T8" fmla="*/ 0 w 36"/>
                  <a:gd name="T9" fmla="*/ 4 h 9"/>
                  <a:gd name="T10" fmla="*/ 0 w 36"/>
                  <a:gd name="T11" fmla="*/ 4 h 9"/>
                  <a:gd name="T12" fmla="*/ 0 w 36"/>
                  <a:gd name="T13" fmla="*/ 2 h 9"/>
                  <a:gd name="T14" fmla="*/ 0 w 36"/>
                  <a:gd name="T15" fmla="*/ 0 h 9"/>
                  <a:gd name="T16" fmla="*/ 3 w 36"/>
                  <a:gd name="T17" fmla="*/ 0 h 9"/>
                  <a:gd name="T18" fmla="*/ 32 w 36"/>
                  <a:gd name="T19" fmla="*/ 0 h 9"/>
                  <a:gd name="T20" fmla="*/ 34 w 36"/>
                  <a:gd name="T21" fmla="*/ 0 h 9"/>
                  <a:gd name="T22" fmla="*/ 35 w 36"/>
                  <a:gd name="T23" fmla="*/ 0 h 9"/>
                  <a:gd name="T24" fmla="*/ 36 w 36"/>
                  <a:gd name="T25" fmla="*/ 2 h 9"/>
                  <a:gd name="T26" fmla="*/ 36 w 36"/>
                  <a:gd name="T27" fmla="*/ 4 h 9"/>
                  <a:gd name="T28" fmla="*/ 36 w 36"/>
                  <a:gd name="T29" fmla="*/ 4 h 9"/>
                  <a:gd name="T30" fmla="*/ 35 w 36"/>
                  <a:gd name="T31" fmla="*/ 7 h 9"/>
                  <a:gd name="T32" fmla="*/ 34 w 36"/>
                  <a:gd name="T33" fmla="*/ 7 h 9"/>
                  <a:gd name="T34" fmla="*/ 32 w 36"/>
                  <a:gd name="T3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9">
                    <a:moveTo>
                      <a:pt x="32" y="9"/>
                    </a:moveTo>
                    <a:lnTo>
                      <a:pt x="3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5" y="7"/>
                    </a:lnTo>
                    <a:lnTo>
                      <a:pt x="34" y="7"/>
                    </a:lnTo>
                    <a:lnTo>
                      <a:pt x="32" y="9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8" name="Freeform 116"/>
              <p:cNvSpPr>
                <a:spLocks/>
              </p:cNvSpPr>
              <p:nvPr/>
            </p:nvSpPr>
            <p:spPr bwMode="auto">
              <a:xfrm>
                <a:off x="2862272" y="4890944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7 h 8"/>
                  <a:gd name="T6" fmla="*/ 3 w 61"/>
                  <a:gd name="T7" fmla="*/ 5 h 8"/>
                  <a:gd name="T8" fmla="*/ 0 w 61"/>
                  <a:gd name="T9" fmla="*/ 4 h 8"/>
                  <a:gd name="T10" fmla="*/ 3 w 61"/>
                  <a:gd name="T11" fmla="*/ 1 h 8"/>
                  <a:gd name="T12" fmla="*/ 3 w 61"/>
                  <a:gd name="T13" fmla="*/ 0 h 8"/>
                  <a:gd name="T14" fmla="*/ 4 w 61"/>
                  <a:gd name="T15" fmla="*/ 0 h 8"/>
                  <a:gd name="T16" fmla="*/ 57 w 61"/>
                  <a:gd name="T17" fmla="*/ 0 h 8"/>
                  <a:gd name="T18" fmla="*/ 59 w 61"/>
                  <a:gd name="T19" fmla="*/ 0 h 8"/>
                  <a:gd name="T20" fmla="*/ 60 w 61"/>
                  <a:gd name="T21" fmla="*/ 1 h 8"/>
                  <a:gd name="T22" fmla="*/ 61 w 61"/>
                  <a:gd name="T23" fmla="*/ 1 h 8"/>
                  <a:gd name="T24" fmla="*/ 61 w 61"/>
                  <a:gd name="T25" fmla="*/ 4 h 8"/>
                  <a:gd name="T26" fmla="*/ 60 w 61"/>
                  <a:gd name="T27" fmla="*/ 5 h 8"/>
                  <a:gd name="T28" fmla="*/ 59 w 61"/>
                  <a:gd name="T29" fmla="*/ 7 h 8"/>
                  <a:gd name="T30" fmla="*/ 57 w 61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9" name="Freeform 117"/>
              <p:cNvSpPr>
                <a:spLocks/>
              </p:cNvSpPr>
              <p:nvPr/>
            </p:nvSpPr>
            <p:spPr bwMode="auto">
              <a:xfrm>
                <a:off x="2862272" y="4917931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8 h 8"/>
                  <a:gd name="T6" fmla="*/ 3 w 61"/>
                  <a:gd name="T7" fmla="*/ 7 h 8"/>
                  <a:gd name="T8" fmla="*/ 1 w 61"/>
                  <a:gd name="T9" fmla="*/ 5 h 8"/>
                  <a:gd name="T10" fmla="*/ 0 w 61"/>
                  <a:gd name="T11" fmla="*/ 4 h 8"/>
                  <a:gd name="T12" fmla="*/ 3 w 61"/>
                  <a:gd name="T13" fmla="*/ 0 h 8"/>
                  <a:gd name="T14" fmla="*/ 3 w 61"/>
                  <a:gd name="T15" fmla="*/ 0 h 8"/>
                  <a:gd name="T16" fmla="*/ 4 w 61"/>
                  <a:gd name="T17" fmla="*/ 0 h 8"/>
                  <a:gd name="T18" fmla="*/ 57 w 61"/>
                  <a:gd name="T19" fmla="*/ 0 h 8"/>
                  <a:gd name="T20" fmla="*/ 59 w 61"/>
                  <a:gd name="T21" fmla="*/ 0 h 8"/>
                  <a:gd name="T22" fmla="*/ 60 w 61"/>
                  <a:gd name="T23" fmla="*/ 0 h 8"/>
                  <a:gd name="T24" fmla="*/ 61 w 61"/>
                  <a:gd name="T25" fmla="*/ 2 h 8"/>
                  <a:gd name="T26" fmla="*/ 61 w 61"/>
                  <a:gd name="T27" fmla="*/ 4 h 8"/>
                  <a:gd name="T28" fmla="*/ 61 w 61"/>
                  <a:gd name="T29" fmla="*/ 5 h 8"/>
                  <a:gd name="T30" fmla="*/ 60 w 61"/>
                  <a:gd name="T31" fmla="*/ 7 h 8"/>
                  <a:gd name="T32" fmla="*/ 59 w 61"/>
                  <a:gd name="T33" fmla="*/ 8 h 8"/>
                  <a:gd name="T34" fmla="*/ 57 w 61"/>
                  <a:gd name="T3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1" y="2"/>
                    </a:lnTo>
                    <a:lnTo>
                      <a:pt x="61" y="4"/>
                    </a:lnTo>
                    <a:lnTo>
                      <a:pt x="61" y="5"/>
                    </a:lnTo>
                    <a:lnTo>
                      <a:pt x="60" y="7"/>
                    </a:lnTo>
                    <a:lnTo>
                      <a:pt x="59" y="8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0" name="Freeform 118"/>
              <p:cNvSpPr>
                <a:spLocks noEditPoints="1"/>
              </p:cNvSpPr>
              <p:nvPr/>
            </p:nvSpPr>
            <p:spPr bwMode="auto">
              <a:xfrm>
                <a:off x="2833697" y="4784581"/>
                <a:ext cx="155575" cy="190500"/>
              </a:xfrm>
              <a:custGeom>
                <a:avLst/>
                <a:gdLst>
                  <a:gd name="T0" fmla="*/ 88 w 98"/>
                  <a:gd name="T1" fmla="*/ 0 h 120"/>
                  <a:gd name="T2" fmla="*/ 32 w 98"/>
                  <a:gd name="T3" fmla="*/ 0 h 120"/>
                  <a:gd name="T4" fmla="*/ 0 w 98"/>
                  <a:gd name="T5" fmla="*/ 30 h 120"/>
                  <a:gd name="T6" fmla="*/ 0 w 98"/>
                  <a:gd name="T7" fmla="*/ 110 h 120"/>
                  <a:gd name="T8" fmla="*/ 1 w 98"/>
                  <a:gd name="T9" fmla="*/ 114 h 120"/>
                  <a:gd name="T10" fmla="*/ 2 w 98"/>
                  <a:gd name="T11" fmla="*/ 117 h 120"/>
                  <a:gd name="T12" fmla="*/ 5 w 98"/>
                  <a:gd name="T13" fmla="*/ 119 h 120"/>
                  <a:gd name="T14" fmla="*/ 9 w 98"/>
                  <a:gd name="T15" fmla="*/ 120 h 120"/>
                  <a:gd name="T16" fmla="*/ 98 w 98"/>
                  <a:gd name="T17" fmla="*/ 120 h 120"/>
                  <a:gd name="T18" fmla="*/ 98 w 98"/>
                  <a:gd name="T19" fmla="*/ 11 h 120"/>
                  <a:gd name="T20" fmla="*/ 96 w 98"/>
                  <a:gd name="T21" fmla="*/ 7 h 120"/>
                  <a:gd name="T22" fmla="*/ 95 w 98"/>
                  <a:gd name="T23" fmla="*/ 4 h 120"/>
                  <a:gd name="T24" fmla="*/ 92 w 98"/>
                  <a:gd name="T25" fmla="*/ 1 h 120"/>
                  <a:gd name="T26" fmla="*/ 88 w 98"/>
                  <a:gd name="T27" fmla="*/ 0 h 120"/>
                  <a:gd name="T28" fmla="*/ 91 w 98"/>
                  <a:gd name="T29" fmla="*/ 112 h 120"/>
                  <a:gd name="T30" fmla="*/ 14 w 98"/>
                  <a:gd name="T31" fmla="*/ 112 h 120"/>
                  <a:gd name="T32" fmla="*/ 12 w 98"/>
                  <a:gd name="T33" fmla="*/ 112 h 120"/>
                  <a:gd name="T34" fmla="*/ 9 w 98"/>
                  <a:gd name="T35" fmla="*/ 110 h 120"/>
                  <a:gd name="T36" fmla="*/ 8 w 98"/>
                  <a:gd name="T37" fmla="*/ 107 h 120"/>
                  <a:gd name="T38" fmla="*/ 8 w 98"/>
                  <a:gd name="T39" fmla="*/ 106 h 120"/>
                  <a:gd name="T40" fmla="*/ 8 w 98"/>
                  <a:gd name="T41" fmla="*/ 35 h 120"/>
                  <a:gd name="T42" fmla="*/ 26 w 98"/>
                  <a:gd name="T43" fmla="*/ 35 h 120"/>
                  <a:gd name="T44" fmla="*/ 29 w 98"/>
                  <a:gd name="T45" fmla="*/ 35 h 120"/>
                  <a:gd name="T46" fmla="*/ 32 w 98"/>
                  <a:gd name="T47" fmla="*/ 33 h 120"/>
                  <a:gd name="T48" fmla="*/ 35 w 98"/>
                  <a:gd name="T49" fmla="*/ 30 h 120"/>
                  <a:gd name="T50" fmla="*/ 35 w 98"/>
                  <a:gd name="T51" fmla="*/ 26 h 120"/>
                  <a:gd name="T52" fmla="*/ 35 w 98"/>
                  <a:gd name="T53" fmla="*/ 8 h 120"/>
                  <a:gd name="T54" fmla="*/ 85 w 98"/>
                  <a:gd name="T55" fmla="*/ 8 h 120"/>
                  <a:gd name="T56" fmla="*/ 86 w 98"/>
                  <a:gd name="T57" fmla="*/ 8 h 120"/>
                  <a:gd name="T58" fmla="*/ 88 w 98"/>
                  <a:gd name="T59" fmla="*/ 9 h 120"/>
                  <a:gd name="T60" fmla="*/ 91 w 98"/>
                  <a:gd name="T61" fmla="*/ 12 h 120"/>
                  <a:gd name="T62" fmla="*/ 91 w 98"/>
                  <a:gd name="T63" fmla="*/ 15 h 120"/>
                  <a:gd name="T64" fmla="*/ 91 w 98"/>
                  <a:gd name="T65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120">
                    <a:moveTo>
                      <a:pt x="88" y="0"/>
                    </a:moveTo>
                    <a:lnTo>
                      <a:pt x="32" y="0"/>
                    </a:lnTo>
                    <a:lnTo>
                      <a:pt x="0" y="30"/>
                    </a:lnTo>
                    <a:lnTo>
                      <a:pt x="0" y="110"/>
                    </a:lnTo>
                    <a:lnTo>
                      <a:pt x="1" y="114"/>
                    </a:lnTo>
                    <a:lnTo>
                      <a:pt x="2" y="117"/>
                    </a:lnTo>
                    <a:lnTo>
                      <a:pt x="5" y="119"/>
                    </a:lnTo>
                    <a:lnTo>
                      <a:pt x="9" y="120"/>
                    </a:lnTo>
                    <a:lnTo>
                      <a:pt x="98" y="120"/>
                    </a:lnTo>
                    <a:lnTo>
                      <a:pt x="98" y="11"/>
                    </a:lnTo>
                    <a:lnTo>
                      <a:pt x="96" y="7"/>
                    </a:lnTo>
                    <a:lnTo>
                      <a:pt x="95" y="4"/>
                    </a:lnTo>
                    <a:lnTo>
                      <a:pt x="92" y="1"/>
                    </a:lnTo>
                    <a:lnTo>
                      <a:pt x="88" y="0"/>
                    </a:lnTo>
                    <a:close/>
                    <a:moveTo>
                      <a:pt x="91" y="112"/>
                    </a:moveTo>
                    <a:lnTo>
                      <a:pt x="14" y="112"/>
                    </a:lnTo>
                    <a:lnTo>
                      <a:pt x="12" y="112"/>
                    </a:lnTo>
                    <a:lnTo>
                      <a:pt x="9" y="110"/>
                    </a:lnTo>
                    <a:lnTo>
                      <a:pt x="8" y="107"/>
                    </a:lnTo>
                    <a:lnTo>
                      <a:pt x="8" y="106"/>
                    </a:lnTo>
                    <a:lnTo>
                      <a:pt x="8" y="35"/>
                    </a:lnTo>
                    <a:lnTo>
                      <a:pt x="26" y="35"/>
                    </a:lnTo>
                    <a:lnTo>
                      <a:pt x="29" y="35"/>
                    </a:lnTo>
                    <a:lnTo>
                      <a:pt x="32" y="33"/>
                    </a:lnTo>
                    <a:lnTo>
                      <a:pt x="35" y="30"/>
                    </a:lnTo>
                    <a:lnTo>
                      <a:pt x="35" y="26"/>
                    </a:lnTo>
                    <a:lnTo>
                      <a:pt x="35" y="8"/>
                    </a:lnTo>
                    <a:lnTo>
                      <a:pt x="85" y="8"/>
                    </a:lnTo>
                    <a:lnTo>
                      <a:pt x="86" y="8"/>
                    </a:lnTo>
                    <a:lnTo>
                      <a:pt x="88" y="9"/>
                    </a:lnTo>
                    <a:lnTo>
                      <a:pt x="91" y="12"/>
                    </a:lnTo>
                    <a:lnTo>
                      <a:pt x="91" y="15"/>
                    </a:lnTo>
                    <a:lnTo>
                      <a:pt x="91" y="112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2127639" y="4556847"/>
              <a:ext cx="111125" cy="133350"/>
              <a:chOff x="3300422" y="4609956"/>
              <a:chExt cx="111125" cy="133350"/>
            </a:xfrm>
          </p:grpSpPr>
          <p:sp>
            <p:nvSpPr>
              <p:cNvPr id="331" name="Freeform 119"/>
              <p:cNvSpPr>
                <a:spLocks/>
              </p:cNvSpPr>
              <p:nvPr/>
            </p:nvSpPr>
            <p:spPr bwMode="auto">
              <a:xfrm>
                <a:off x="3322647" y="4663931"/>
                <a:ext cx="66675" cy="11113"/>
              </a:xfrm>
              <a:custGeom>
                <a:avLst/>
                <a:gdLst>
                  <a:gd name="T0" fmla="*/ 39 w 42"/>
                  <a:gd name="T1" fmla="*/ 7 h 7"/>
                  <a:gd name="T2" fmla="*/ 1 w 42"/>
                  <a:gd name="T3" fmla="*/ 7 h 7"/>
                  <a:gd name="T4" fmla="*/ 1 w 42"/>
                  <a:gd name="T5" fmla="*/ 7 h 7"/>
                  <a:gd name="T6" fmla="*/ 1 w 42"/>
                  <a:gd name="T7" fmla="*/ 6 h 7"/>
                  <a:gd name="T8" fmla="*/ 0 w 42"/>
                  <a:gd name="T9" fmla="*/ 4 h 7"/>
                  <a:gd name="T10" fmla="*/ 1 w 42"/>
                  <a:gd name="T11" fmla="*/ 3 h 7"/>
                  <a:gd name="T12" fmla="*/ 1 w 42"/>
                  <a:gd name="T13" fmla="*/ 1 h 7"/>
                  <a:gd name="T14" fmla="*/ 1 w 42"/>
                  <a:gd name="T15" fmla="*/ 0 h 7"/>
                  <a:gd name="T16" fmla="*/ 39 w 42"/>
                  <a:gd name="T17" fmla="*/ 0 h 7"/>
                  <a:gd name="T18" fmla="*/ 40 w 42"/>
                  <a:gd name="T19" fmla="*/ 1 h 7"/>
                  <a:gd name="T20" fmla="*/ 42 w 42"/>
                  <a:gd name="T21" fmla="*/ 3 h 7"/>
                  <a:gd name="T22" fmla="*/ 42 w 42"/>
                  <a:gd name="T23" fmla="*/ 4 h 7"/>
                  <a:gd name="T24" fmla="*/ 42 w 42"/>
                  <a:gd name="T25" fmla="*/ 6 h 7"/>
                  <a:gd name="T26" fmla="*/ 42 w 42"/>
                  <a:gd name="T27" fmla="*/ 6 h 7"/>
                  <a:gd name="T28" fmla="*/ 40 w 42"/>
                  <a:gd name="T29" fmla="*/ 7 h 7"/>
                  <a:gd name="T30" fmla="*/ 39 w 42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7">
                    <a:moveTo>
                      <a:pt x="39" y="7"/>
                    </a:moveTo>
                    <a:lnTo>
                      <a:pt x="1" y="7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1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0" y="7"/>
                    </a:ln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2" name="Freeform 120"/>
              <p:cNvSpPr>
                <a:spLocks/>
              </p:cNvSpPr>
              <p:nvPr/>
            </p:nvSpPr>
            <p:spPr bwMode="auto">
              <a:xfrm>
                <a:off x="3349634" y="4646469"/>
                <a:ext cx="39688" cy="7938"/>
              </a:xfrm>
              <a:custGeom>
                <a:avLst/>
                <a:gdLst>
                  <a:gd name="T0" fmla="*/ 22 w 25"/>
                  <a:gd name="T1" fmla="*/ 5 h 5"/>
                  <a:gd name="T2" fmla="*/ 2 w 25"/>
                  <a:gd name="T3" fmla="*/ 5 h 5"/>
                  <a:gd name="T4" fmla="*/ 1 w 25"/>
                  <a:gd name="T5" fmla="*/ 5 h 5"/>
                  <a:gd name="T6" fmla="*/ 0 w 25"/>
                  <a:gd name="T7" fmla="*/ 5 h 5"/>
                  <a:gd name="T8" fmla="*/ 0 w 25"/>
                  <a:gd name="T9" fmla="*/ 4 h 5"/>
                  <a:gd name="T10" fmla="*/ 0 w 25"/>
                  <a:gd name="T11" fmla="*/ 3 h 5"/>
                  <a:gd name="T12" fmla="*/ 0 w 25"/>
                  <a:gd name="T13" fmla="*/ 1 h 5"/>
                  <a:gd name="T14" fmla="*/ 0 w 25"/>
                  <a:gd name="T15" fmla="*/ 1 h 5"/>
                  <a:gd name="T16" fmla="*/ 2 w 25"/>
                  <a:gd name="T17" fmla="*/ 0 h 5"/>
                  <a:gd name="T18" fmla="*/ 22 w 25"/>
                  <a:gd name="T19" fmla="*/ 0 h 5"/>
                  <a:gd name="T20" fmla="*/ 23 w 25"/>
                  <a:gd name="T21" fmla="*/ 0 h 5"/>
                  <a:gd name="T22" fmla="*/ 25 w 25"/>
                  <a:gd name="T23" fmla="*/ 1 h 5"/>
                  <a:gd name="T24" fmla="*/ 25 w 25"/>
                  <a:gd name="T25" fmla="*/ 1 h 5"/>
                  <a:gd name="T26" fmla="*/ 25 w 25"/>
                  <a:gd name="T27" fmla="*/ 3 h 5"/>
                  <a:gd name="T28" fmla="*/ 25 w 25"/>
                  <a:gd name="T29" fmla="*/ 4 h 5"/>
                  <a:gd name="T30" fmla="*/ 25 w 25"/>
                  <a:gd name="T31" fmla="*/ 5 h 5"/>
                  <a:gd name="T32" fmla="*/ 23 w 25"/>
                  <a:gd name="T33" fmla="*/ 5 h 5"/>
                  <a:gd name="T34" fmla="*/ 22 w 25"/>
                  <a:gd name="T3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5">
                    <a:moveTo>
                      <a:pt x="22" y="5"/>
                    </a:moveTo>
                    <a:lnTo>
                      <a:pt x="2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25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3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3" name="Freeform 121"/>
              <p:cNvSpPr>
                <a:spLocks/>
              </p:cNvSpPr>
              <p:nvPr/>
            </p:nvSpPr>
            <p:spPr bwMode="auto">
              <a:xfrm>
                <a:off x="3322647" y="4684569"/>
                <a:ext cx="66675" cy="7938"/>
              </a:xfrm>
              <a:custGeom>
                <a:avLst/>
                <a:gdLst>
                  <a:gd name="T0" fmla="*/ 39 w 42"/>
                  <a:gd name="T1" fmla="*/ 5 h 5"/>
                  <a:gd name="T2" fmla="*/ 1 w 42"/>
                  <a:gd name="T3" fmla="*/ 5 h 5"/>
                  <a:gd name="T4" fmla="*/ 1 w 42"/>
                  <a:gd name="T5" fmla="*/ 5 h 5"/>
                  <a:gd name="T6" fmla="*/ 1 w 42"/>
                  <a:gd name="T7" fmla="*/ 4 h 5"/>
                  <a:gd name="T8" fmla="*/ 0 w 42"/>
                  <a:gd name="T9" fmla="*/ 2 h 5"/>
                  <a:gd name="T10" fmla="*/ 1 w 42"/>
                  <a:gd name="T11" fmla="*/ 1 h 5"/>
                  <a:gd name="T12" fmla="*/ 1 w 42"/>
                  <a:gd name="T13" fmla="*/ 0 h 5"/>
                  <a:gd name="T14" fmla="*/ 1 w 42"/>
                  <a:gd name="T15" fmla="*/ 0 h 5"/>
                  <a:gd name="T16" fmla="*/ 39 w 42"/>
                  <a:gd name="T17" fmla="*/ 0 h 5"/>
                  <a:gd name="T18" fmla="*/ 40 w 42"/>
                  <a:gd name="T19" fmla="*/ 0 h 5"/>
                  <a:gd name="T20" fmla="*/ 42 w 42"/>
                  <a:gd name="T21" fmla="*/ 1 h 5"/>
                  <a:gd name="T22" fmla="*/ 42 w 42"/>
                  <a:gd name="T23" fmla="*/ 1 h 5"/>
                  <a:gd name="T24" fmla="*/ 42 w 42"/>
                  <a:gd name="T25" fmla="*/ 2 h 5"/>
                  <a:gd name="T26" fmla="*/ 42 w 42"/>
                  <a:gd name="T27" fmla="*/ 4 h 5"/>
                  <a:gd name="T28" fmla="*/ 40 w 42"/>
                  <a:gd name="T29" fmla="*/ 5 h 5"/>
                  <a:gd name="T30" fmla="*/ 39 w 42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5">
                    <a:moveTo>
                      <a:pt x="39" y="5"/>
                    </a:moveTo>
                    <a:lnTo>
                      <a:pt x="1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2" y="2"/>
                    </a:lnTo>
                    <a:lnTo>
                      <a:pt x="42" y="4"/>
                    </a:lnTo>
                    <a:lnTo>
                      <a:pt x="40" y="5"/>
                    </a:lnTo>
                    <a:lnTo>
                      <a:pt x="39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4" name="Freeform 122"/>
              <p:cNvSpPr>
                <a:spLocks/>
              </p:cNvSpPr>
              <p:nvPr/>
            </p:nvSpPr>
            <p:spPr bwMode="auto">
              <a:xfrm>
                <a:off x="3322647" y="4703619"/>
                <a:ext cx="66675" cy="9525"/>
              </a:xfrm>
              <a:custGeom>
                <a:avLst/>
                <a:gdLst>
                  <a:gd name="T0" fmla="*/ 39 w 42"/>
                  <a:gd name="T1" fmla="*/ 6 h 6"/>
                  <a:gd name="T2" fmla="*/ 1 w 42"/>
                  <a:gd name="T3" fmla="*/ 6 h 6"/>
                  <a:gd name="T4" fmla="*/ 1 w 42"/>
                  <a:gd name="T5" fmla="*/ 6 h 6"/>
                  <a:gd name="T6" fmla="*/ 1 w 42"/>
                  <a:gd name="T7" fmla="*/ 4 h 6"/>
                  <a:gd name="T8" fmla="*/ 0 w 42"/>
                  <a:gd name="T9" fmla="*/ 4 h 6"/>
                  <a:gd name="T10" fmla="*/ 0 w 42"/>
                  <a:gd name="T11" fmla="*/ 3 h 6"/>
                  <a:gd name="T12" fmla="*/ 1 w 42"/>
                  <a:gd name="T13" fmla="*/ 0 h 6"/>
                  <a:gd name="T14" fmla="*/ 1 w 42"/>
                  <a:gd name="T15" fmla="*/ 0 h 6"/>
                  <a:gd name="T16" fmla="*/ 1 w 42"/>
                  <a:gd name="T17" fmla="*/ 0 h 6"/>
                  <a:gd name="T18" fmla="*/ 39 w 42"/>
                  <a:gd name="T19" fmla="*/ 0 h 6"/>
                  <a:gd name="T20" fmla="*/ 40 w 42"/>
                  <a:gd name="T21" fmla="*/ 0 h 6"/>
                  <a:gd name="T22" fmla="*/ 42 w 42"/>
                  <a:gd name="T23" fmla="*/ 0 h 6"/>
                  <a:gd name="T24" fmla="*/ 42 w 42"/>
                  <a:gd name="T25" fmla="*/ 2 h 6"/>
                  <a:gd name="T26" fmla="*/ 42 w 42"/>
                  <a:gd name="T27" fmla="*/ 3 h 6"/>
                  <a:gd name="T28" fmla="*/ 42 w 42"/>
                  <a:gd name="T29" fmla="*/ 4 h 6"/>
                  <a:gd name="T30" fmla="*/ 42 w 42"/>
                  <a:gd name="T31" fmla="*/ 4 h 6"/>
                  <a:gd name="T32" fmla="*/ 40 w 42"/>
                  <a:gd name="T33" fmla="*/ 6 h 6"/>
                  <a:gd name="T34" fmla="*/ 39 w 42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6">
                    <a:moveTo>
                      <a:pt x="39" y="6"/>
                    </a:moveTo>
                    <a:lnTo>
                      <a:pt x="1" y="6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2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6"/>
                    </a:lnTo>
                    <a:lnTo>
                      <a:pt x="39" y="6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5" name="Freeform 123"/>
              <p:cNvSpPr>
                <a:spLocks noEditPoints="1"/>
              </p:cNvSpPr>
              <p:nvPr/>
            </p:nvSpPr>
            <p:spPr bwMode="auto">
              <a:xfrm>
                <a:off x="3300422" y="4609956"/>
                <a:ext cx="111125" cy="133350"/>
              </a:xfrm>
              <a:custGeom>
                <a:avLst/>
                <a:gdLst>
                  <a:gd name="T0" fmla="*/ 63 w 70"/>
                  <a:gd name="T1" fmla="*/ 0 h 84"/>
                  <a:gd name="T2" fmla="*/ 22 w 70"/>
                  <a:gd name="T3" fmla="*/ 0 h 84"/>
                  <a:gd name="T4" fmla="*/ 0 w 70"/>
                  <a:gd name="T5" fmla="*/ 21 h 84"/>
                  <a:gd name="T6" fmla="*/ 0 w 70"/>
                  <a:gd name="T7" fmla="*/ 77 h 84"/>
                  <a:gd name="T8" fmla="*/ 1 w 70"/>
                  <a:gd name="T9" fmla="*/ 80 h 84"/>
                  <a:gd name="T10" fmla="*/ 3 w 70"/>
                  <a:gd name="T11" fmla="*/ 83 h 84"/>
                  <a:gd name="T12" fmla="*/ 4 w 70"/>
                  <a:gd name="T13" fmla="*/ 84 h 84"/>
                  <a:gd name="T14" fmla="*/ 7 w 70"/>
                  <a:gd name="T15" fmla="*/ 84 h 84"/>
                  <a:gd name="T16" fmla="*/ 70 w 70"/>
                  <a:gd name="T17" fmla="*/ 84 h 84"/>
                  <a:gd name="T18" fmla="*/ 70 w 70"/>
                  <a:gd name="T19" fmla="*/ 7 h 84"/>
                  <a:gd name="T20" fmla="*/ 68 w 70"/>
                  <a:gd name="T21" fmla="*/ 5 h 84"/>
                  <a:gd name="T22" fmla="*/ 67 w 70"/>
                  <a:gd name="T23" fmla="*/ 2 h 84"/>
                  <a:gd name="T24" fmla="*/ 66 w 70"/>
                  <a:gd name="T25" fmla="*/ 0 h 84"/>
                  <a:gd name="T26" fmla="*/ 63 w 70"/>
                  <a:gd name="T27" fmla="*/ 0 h 84"/>
                  <a:gd name="T28" fmla="*/ 64 w 70"/>
                  <a:gd name="T29" fmla="*/ 79 h 84"/>
                  <a:gd name="T30" fmla="*/ 10 w 70"/>
                  <a:gd name="T31" fmla="*/ 79 h 84"/>
                  <a:gd name="T32" fmla="*/ 8 w 70"/>
                  <a:gd name="T33" fmla="*/ 79 h 84"/>
                  <a:gd name="T34" fmla="*/ 7 w 70"/>
                  <a:gd name="T35" fmla="*/ 77 h 84"/>
                  <a:gd name="T36" fmla="*/ 5 w 70"/>
                  <a:gd name="T37" fmla="*/ 76 h 84"/>
                  <a:gd name="T38" fmla="*/ 5 w 70"/>
                  <a:gd name="T39" fmla="*/ 75 h 84"/>
                  <a:gd name="T40" fmla="*/ 5 w 70"/>
                  <a:gd name="T41" fmla="*/ 24 h 84"/>
                  <a:gd name="T42" fmla="*/ 19 w 70"/>
                  <a:gd name="T43" fmla="*/ 24 h 84"/>
                  <a:gd name="T44" fmla="*/ 21 w 70"/>
                  <a:gd name="T45" fmla="*/ 24 h 84"/>
                  <a:gd name="T46" fmla="*/ 24 w 70"/>
                  <a:gd name="T47" fmla="*/ 23 h 84"/>
                  <a:gd name="T48" fmla="*/ 25 w 70"/>
                  <a:gd name="T49" fmla="*/ 21 h 84"/>
                  <a:gd name="T50" fmla="*/ 25 w 70"/>
                  <a:gd name="T51" fmla="*/ 19 h 84"/>
                  <a:gd name="T52" fmla="*/ 25 w 70"/>
                  <a:gd name="T53" fmla="*/ 6 h 84"/>
                  <a:gd name="T54" fmla="*/ 60 w 70"/>
                  <a:gd name="T55" fmla="*/ 6 h 84"/>
                  <a:gd name="T56" fmla="*/ 61 w 70"/>
                  <a:gd name="T57" fmla="*/ 6 h 84"/>
                  <a:gd name="T58" fmla="*/ 63 w 70"/>
                  <a:gd name="T59" fmla="*/ 6 h 84"/>
                  <a:gd name="T60" fmla="*/ 64 w 70"/>
                  <a:gd name="T61" fmla="*/ 9 h 84"/>
                  <a:gd name="T62" fmla="*/ 64 w 70"/>
                  <a:gd name="T63" fmla="*/ 10 h 84"/>
                  <a:gd name="T64" fmla="*/ 64 w 70"/>
                  <a:gd name="T65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84">
                    <a:moveTo>
                      <a:pt x="63" y="0"/>
                    </a:moveTo>
                    <a:lnTo>
                      <a:pt x="22" y="0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" y="80"/>
                    </a:lnTo>
                    <a:lnTo>
                      <a:pt x="3" y="83"/>
                    </a:lnTo>
                    <a:lnTo>
                      <a:pt x="4" y="84"/>
                    </a:lnTo>
                    <a:lnTo>
                      <a:pt x="7" y="84"/>
                    </a:lnTo>
                    <a:lnTo>
                      <a:pt x="70" y="84"/>
                    </a:lnTo>
                    <a:lnTo>
                      <a:pt x="70" y="7"/>
                    </a:lnTo>
                    <a:lnTo>
                      <a:pt x="68" y="5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3" y="0"/>
                    </a:lnTo>
                    <a:close/>
                    <a:moveTo>
                      <a:pt x="64" y="79"/>
                    </a:moveTo>
                    <a:lnTo>
                      <a:pt x="10" y="79"/>
                    </a:lnTo>
                    <a:lnTo>
                      <a:pt x="8" y="79"/>
                    </a:lnTo>
                    <a:lnTo>
                      <a:pt x="7" y="77"/>
                    </a:lnTo>
                    <a:lnTo>
                      <a:pt x="5" y="76"/>
                    </a:lnTo>
                    <a:lnTo>
                      <a:pt x="5" y="75"/>
                    </a:lnTo>
                    <a:lnTo>
                      <a:pt x="5" y="24"/>
                    </a:lnTo>
                    <a:lnTo>
                      <a:pt x="19" y="24"/>
                    </a:lnTo>
                    <a:lnTo>
                      <a:pt x="21" y="24"/>
                    </a:lnTo>
                    <a:lnTo>
                      <a:pt x="24" y="23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5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4" y="9"/>
                    </a:lnTo>
                    <a:lnTo>
                      <a:pt x="64" y="10"/>
                    </a:lnTo>
                    <a:lnTo>
                      <a:pt x="64" y="79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2042601" y="4857202"/>
              <a:ext cx="209550" cy="206375"/>
              <a:chOff x="3036897" y="4681394"/>
              <a:chExt cx="209550" cy="206375"/>
            </a:xfrm>
          </p:grpSpPr>
          <p:sp>
            <p:nvSpPr>
              <p:cNvPr id="336" name="Freeform 124"/>
              <p:cNvSpPr>
                <a:spLocks/>
              </p:cNvSpPr>
              <p:nvPr/>
            </p:nvSpPr>
            <p:spPr bwMode="auto">
              <a:xfrm>
                <a:off x="3036897" y="4714731"/>
                <a:ext cx="44450" cy="77788"/>
              </a:xfrm>
              <a:custGeom>
                <a:avLst/>
                <a:gdLst>
                  <a:gd name="T0" fmla="*/ 28 w 28"/>
                  <a:gd name="T1" fmla="*/ 17 h 49"/>
                  <a:gd name="T2" fmla="*/ 28 w 28"/>
                  <a:gd name="T3" fmla="*/ 49 h 49"/>
                  <a:gd name="T4" fmla="*/ 0 w 28"/>
                  <a:gd name="T5" fmla="*/ 32 h 49"/>
                  <a:gd name="T6" fmla="*/ 0 w 28"/>
                  <a:gd name="T7" fmla="*/ 0 h 49"/>
                  <a:gd name="T8" fmla="*/ 28 w 28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9">
                    <a:moveTo>
                      <a:pt x="28" y="17"/>
                    </a:moveTo>
                    <a:lnTo>
                      <a:pt x="28" y="49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7" name="Freeform 125"/>
              <p:cNvSpPr>
                <a:spLocks/>
              </p:cNvSpPr>
              <p:nvPr/>
            </p:nvSpPr>
            <p:spPr bwMode="auto">
              <a:xfrm>
                <a:off x="3092459" y="4714731"/>
                <a:ext cx="46038" cy="77788"/>
              </a:xfrm>
              <a:custGeom>
                <a:avLst/>
                <a:gdLst>
                  <a:gd name="T0" fmla="*/ 0 w 29"/>
                  <a:gd name="T1" fmla="*/ 17 h 49"/>
                  <a:gd name="T2" fmla="*/ 0 w 29"/>
                  <a:gd name="T3" fmla="*/ 49 h 49"/>
                  <a:gd name="T4" fmla="*/ 29 w 29"/>
                  <a:gd name="T5" fmla="*/ 32 h 49"/>
                  <a:gd name="T6" fmla="*/ 29 w 29"/>
                  <a:gd name="T7" fmla="*/ 0 h 49"/>
                  <a:gd name="T8" fmla="*/ 0 w 29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9">
                    <a:moveTo>
                      <a:pt x="0" y="17"/>
                    </a:moveTo>
                    <a:lnTo>
                      <a:pt x="0" y="49"/>
                    </a:lnTo>
                    <a:lnTo>
                      <a:pt x="29" y="32"/>
                    </a:lnTo>
                    <a:lnTo>
                      <a:pt x="29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8" name="Freeform 126"/>
              <p:cNvSpPr>
                <a:spLocks/>
              </p:cNvSpPr>
              <p:nvPr/>
            </p:nvSpPr>
            <p:spPr bwMode="auto">
              <a:xfrm>
                <a:off x="3041659" y="4681394"/>
                <a:ext cx="88900" cy="50800"/>
              </a:xfrm>
              <a:custGeom>
                <a:avLst/>
                <a:gdLst>
                  <a:gd name="T0" fmla="*/ 28 w 56"/>
                  <a:gd name="T1" fmla="*/ 32 h 32"/>
                  <a:gd name="T2" fmla="*/ 0 w 56"/>
                  <a:gd name="T3" fmla="*/ 16 h 32"/>
                  <a:gd name="T4" fmla="*/ 28 w 56"/>
                  <a:gd name="T5" fmla="*/ 0 h 32"/>
                  <a:gd name="T6" fmla="*/ 56 w 56"/>
                  <a:gd name="T7" fmla="*/ 16 h 32"/>
                  <a:gd name="T8" fmla="*/ 28 w 5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2">
                    <a:moveTo>
                      <a:pt x="28" y="32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9" name="Freeform 127"/>
              <p:cNvSpPr>
                <a:spLocks/>
              </p:cNvSpPr>
              <p:nvPr/>
            </p:nvSpPr>
            <p:spPr bwMode="auto">
              <a:xfrm>
                <a:off x="3149609" y="4714731"/>
                <a:ext cx="44450" cy="77788"/>
              </a:xfrm>
              <a:custGeom>
                <a:avLst/>
                <a:gdLst>
                  <a:gd name="T0" fmla="*/ 28 w 28"/>
                  <a:gd name="T1" fmla="*/ 17 h 49"/>
                  <a:gd name="T2" fmla="*/ 28 w 28"/>
                  <a:gd name="T3" fmla="*/ 49 h 49"/>
                  <a:gd name="T4" fmla="*/ 0 w 28"/>
                  <a:gd name="T5" fmla="*/ 32 h 49"/>
                  <a:gd name="T6" fmla="*/ 0 w 28"/>
                  <a:gd name="T7" fmla="*/ 0 h 49"/>
                  <a:gd name="T8" fmla="*/ 28 w 28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9">
                    <a:moveTo>
                      <a:pt x="28" y="17"/>
                    </a:moveTo>
                    <a:lnTo>
                      <a:pt x="28" y="49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0" name="Freeform 128"/>
              <p:cNvSpPr>
                <a:spLocks/>
              </p:cNvSpPr>
              <p:nvPr/>
            </p:nvSpPr>
            <p:spPr bwMode="auto">
              <a:xfrm>
                <a:off x="3205172" y="4714731"/>
                <a:ext cx="41275" cy="77788"/>
              </a:xfrm>
              <a:custGeom>
                <a:avLst/>
                <a:gdLst>
                  <a:gd name="T0" fmla="*/ 0 w 26"/>
                  <a:gd name="T1" fmla="*/ 17 h 49"/>
                  <a:gd name="T2" fmla="*/ 0 w 26"/>
                  <a:gd name="T3" fmla="*/ 49 h 49"/>
                  <a:gd name="T4" fmla="*/ 26 w 26"/>
                  <a:gd name="T5" fmla="*/ 32 h 49"/>
                  <a:gd name="T6" fmla="*/ 26 w 26"/>
                  <a:gd name="T7" fmla="*/ 0 h 49"/>
                  <a:gd name="T8" fmla="*/ 0 w 26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9">
                    <a:moveTo>
                      <a:pt x="0" y="17"/>
                    </a:moveTo>
                    <a:lnTo>
                      <a:pt x="0" y="49"/>
                    </a:lnTo>
                    <a:lnTo>
                      <a:pt x="26" y="32"/>
                    </a:lnTo>
                    <a:lnTo>
                      <a:pt x="26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1" name="Freeform 129"/>
              <p:cNvSpPr>
                <a:spLocks/>
              </p:cNvSpPr>
              <p:nvPr/>
            </p:nvSpPr>
            <p:spPr bwMode="auto">
              <a:xfrm>
                <a:off x="3152784" y="4681394"/>
                <a:ext cx="88900" cy="50800"/>
              </a:xfrm>
              <a:custGeom>
                <a:avLst/>
                <a:gdLst>
                  <a:gd name="T0" fmla="*/ 28 w 56"/>
                  <a:gd name="T1" fmla="*/ 32 h 32"/>
                  <a:gd name="T2" fmla="*/ 0 w 56"/>
                  <a:gd name="T3" fmla="*/ 16 h 32"/>
                  <a:gd name="T4" fmla="*/ 28 w 56"/>
                  <a:gd name="T5" fmla="*/ 0 h 32"/>
                  <a:gd name="T6" fmla="*/ 56 w 56"/>
                  <a:gd name="T7" fmla="*/ 16 h 32"/>
                  <a:gd name="T8" fmla="*/ 28 w 5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2">
                    <a:moveTo>
                      <a:pt x="28" y="32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2" name="Freeform 130"/>
              <p:cNvSpPr>
                <a:spLocks/>
              </p:cNvSpPr>
              <p:nvPr/>
            </p:nvSpPr>
            <p:spPr bwMode="auto">
              <a:xfrm>
                <a:off x="3092459" y="4813156"/>
                <a:ext cx="46038" cy="74613"/>
              </a:xfrm>
              <a:custGeom>
                <a:avLst/>
                <a:gdLst>
                  <a:gd name="T0" fmla="*/ 29 w 29"/>
                  <a:gd name="T1" fmla="*/ 15 h 47"/>
                  <a:gd name="T2" fmla="*/ 29 w 29"/>
                  <a:gd name="T3" fmla="*/ 47 h 47"/>
                  <a:gd name="T4" fmla="*/ 0 w 29"/>
                  <a:gd name="T5" fmla="*/ 31 h 47"/>
                  <a:gd name="T6" fmla="*/ 0 w 29"/>
                  <a:gd name="T7" fmla="*/ 0 h 47"/>
                  <a:gd name="T8" fmla="*/ 29 w 29"/>
                  <a:gd name="T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7">
                    <a:moveTo>
                      <a:pt x="29" y="15"/>
                    </a:moveTo>
                    <a:lnTo>
                      <a:pt x="29" y="47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3" name="Freeform 131"/>
              <p:cNvSpPr>
                <a:spLocks/>
              </p:cNvSpPr>
              <p:nvPr/>
            </p:nvSpPr>
            <p:spPr bwMode="auto">
              <a:xfrm>
                <a:off x="3149609" y="4813156"/>
                <a:ext cx="44450" cy="74613"/>
              </a:xfrm>
              <a:custGeom>
                <a:avLst/>
                <a:gdLst>
                  <a:gd name="T0" fmla="*/ 0 w 28"/>
                  <a:gd name="T1" fmla="*/ 15 h 47"/>
                  <a:gd name="T2" fmla="*/ 0 w 28"/>
                  <a:gd name="T3" fmla="*/ 47 h 47"/>
                  <a:gd name="T4" fmla="*/ 28 w 28"/>
                  <a:gd name="T5" fmla="*/ 31 h 47"/>
                  <a:gd name="T6" fmla="*/ 28 w 28"/>
                  <a:gd name="T7" fmla="*/ 0 h 47"/>
                  <a:gd name="T8" fmla="*/ 0 w 28"/>
                  <a:gd name="T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7">
                    <a:moveTo>
                      <a:pt x="0" y="15"/>
                    </a:moveTo>
                    <a:lnTo>
                      <a:pt x="0" y="47"/>
                    </a:lnTo>
                    <a:lnTo>
                      <a:pt x="28" y="31"/>
                    </a:lnTo>
                    <a:lnTo>
                      <a:pt x="28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4" name="Freeform 132"/>
              <p:cNvSpPr>
                <a:spLocks/>
              </p:cNvSpPr>
              <p:nvPr/>
            </p:nvSpPr>
            <p:spPr bwMode="auto">
              <a:xfrm>
                <a:off x="3097222" y="4776644"/>
                <a:ext cx="88900" cy="52388"/>
              </a:xfrm>
              <a:custGeom>
                <a:avLst/>
                <a:gdLst>
                  <a:gd name="T0" fmla="*/ 28 w 56"/>
                  <a:gd name="T1" fmla="*/ 33 h 33"/>
                  <a:gd name="T2" fmla="*/ 0 w 56"/>
                  <a:gd name="T3" fmla="*/ 16 h 33"/>
                  <a:gd name="T4" fmla="*/ 28 w 56"/>
                  <a:gd name="T5" fmla="*/ 0 h 33"/>
                  <a:gd name="T6" fmla="*/ 56 w 56"/>
                  <a:gd name="T7" fmla="*/ 16 h 33"/>
                  <a:gd name="T8" fmla="*/ 28 w 5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3">
                    <a:moveTo>
                      <a:pt x="28" y="33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1980688" y="5301500"/>
              <a:ext cx="182563" cy="104775"/>
              <a:chOff x="3041659" y="4935394"/>
              <a:chExt cx="182563" cy="104775"/>
            </a:xfrm>
          </p:grpSpPr>
          <p:sp>
            <p:nvSpPr>
              <p:cNvPr id="345" name="Freeform 133"/>
              <p:cNvSpPr>
                <a:spLocks/>
              </p:cNvSpPr>
              <p:nvPr/>
            </p:nvSpPr>
            <p:spPr bwMode="auto">
              <a:xfrm>
                <a:off x="3046422" y="4935394"/>
                <a:ext cx="17463" cy="41275"/>
              </a:xfrm>
              <a:custGeom>
                <a:avLst/>
                <a:gdLst>
                  <a:gd name="T0" fmla="*/ 8 w 8"/>
                  <a:gd name="T1" fmla="*/ 0 h 19"/>
                  <a:gd name="T2" fmla="*/ 8 w 8"/>
                  <a:gd name="T3" fmla="*/ 19 h 19"/>
                  <a:gd name="T4" fmla="*/ 4 w 8"/>
                  <a:gd name="T5" fmla="*/ 19 h 19"/>
                  <a:gd name="T6" fmla="*/ 4 w 8"/>
                  <a:gd name="T7" fmla="*/ 4 h 19"/>
                  <a:gd name="T8" fmla="*/ 3 w 8"/>
                  <a:gd name="T9" fmla="*/ 5 h 19"/>
                  <a:gd name="T10" fmla="*/ 2 w 8"/>
                  <a:gd name="T11" fmla="*/ 6 h 19"/>
                  <a:gd name="T12" fmla="*/ 1 w 8"/>
                  <a:gd name="T13" fmla="*/ 6 h 19"/>
                  <a:gd name="T14" fmla="*/ 0 w 8"/>
                  <a:gd name="T15" fmla="*/ 6 h 19"/>
                  <a:gd name="T16" fmla="*/ 0 w 8"/>
                  <a:gd name="T17" fmla="*/ 2 h 19"/>
                  <a:gd name="T18" fmla="*/ 3 w 8"/>
                  <a:gd name="T19" fmla="*/ 1 h 19"/>
                  <a:gd name="T20" fmla="*/ 6 w 8"/>
                  <a:gd name="T21" fmla="*/ 0 h 19"/>
                  <a:gd name="T22" fmla="*/ 8 w 8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9">
                    <a:moveTo>
                      <a:pt x="8" y="0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34"/>
              <p:cNvSpPr>
                <a:spLocks noEditPoints="1"/>
              </p:cNvSpPr>
              <p:nvPr/>
            </p:nvSpPr>
            <p:spPr bwMode="auto">
              <a:xfrm>
                <a:off x="3079759" y="4935394"/>
                <a:ext cx="33338" cy="41275"/>
              </a:xfrm>
              <a:custGeom>
                <a:avLst/>
                <a:gdLst>
                  <a:gd name="T0" fmla="*/ 8 w 15"/>
                  <a:gd name="T1" fmla="*/ 19 h 19"/>
                  <a:gd name="T2" fmla="*/ 0 w 15"/>
                  <a:gd name="T3" fmla="*/ 10 h 19"/>
                  <a:gd name="T4" fmla="*/ 2 w 15"/>
                  <a:gd name="T5" fmla="*/ 2 h 19"/>
                  <a:gd name="T6" fmla="*/ 8 w 15"/>
                  <a:gd name="T7" fmla="*/ 0 h 19"/>
                  <a:gd name="T8" fmla="*/ 15 w 15"/>
                  <a:gd name="T9" fmla="*/ 10 h 19"/>
                  <a:gd name="T10" fmla="*/ 13 w 15"/>
                  <a:gd name="T11" fmla="*/ 17 h 19"/>
                  <a:gd name="T12" fmla="*/ 8 w 15"/>
                  <a:gd name="T13" fmla="*/ 19 h 19"/>
                  <a:gd name="T14" fmla="*/ 8 w 15"/>
                  <a:gd name="T15" fmla="*/ 3 h 19"/>
                  <a:gd name="T16" fmla="*/ 5 w 15"/>
                  <a:gd name="T17" fmla="*/ 10 h 19"/>
                  <a:gd name="T18" fmla="*/ 8 w 15"/>
                  <a:gd name="T19" fmla="*/ 16 h 19"/>
                  <a:gd name="T20" fmla="*/ 10 w 15"/>
                  <a:gd name="T21" fmla="*/ 10 h 19"/>
                  <a:gd name="T22" fmla="*/ 8 w 15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9">
                    <a:moveTo>
                      <a:pt x="8" y="19"/>
                    </a:moveTo>
                    <a:cubicBezTo>
                      <a:pt x="2" y="19"/>
                      <a:pt x="0" y="17"/>
                      <a:pt x="0" y="10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5" y="3"/>
                      <a:pt x="15" y="10"/>
                    </a:cubicBezTo>
                    <a:cubicBezTo>
                      <a:pt x="15" y="13"/>
                      <a:pt x="14" y="15"/>
                      <a:pt x="13" y="17"/>
                    </a:cubicBezTo>
                    <a:cubicBezTo>
                      <a:pt x="11" y="19"/>
                      <a:pt x="10" y="19"/>
                      <a:pt x="8" y="19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5" y="5"/>
                      <a:pt x="5" y="10"/>
                    </a:cubicBezTo>
                    <a:cubicBezTo>
                      <a:pt x="5" y="14"/>
                      <a:pt x="5" y="16"/>
                      <a:pt x="8" y="16"/>
                    </a:cubicBezTo>
                    <a:cubicBezTo>
                      <a:pt x="9" y="16"/>
                      <a:pt x="10" y="14"/>
                      <a:pt x="10" y="10"/>
                    </a:cubicBezTo>
                    <a:cubicBezTo>
                      <a:pt x="10" y="5"/>
                      <a:pt x="9" y="3"/>
                      <a:pt x="8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7" name="Freeform 135"/>
              <p:cNvSpPr>
                <a:spLocks/>
              </p:cNvSpPr>
              <p:nvPr/>
            </p:nvSpPr>
            <p:spPr bwMode="auto">
              <a:xfrm>
                <a:off x="3122622" y="4935394"/>
                <a:ext cx="17463" cy="41275"/>
              </a:xfrm>
              <a:custGeom>
                <a:avLst/>
                <a:gdLst>
                  <a:gd name="T0" fmla="*/ 8 w 8"/>
                  <a:gd name="T1" fmla="*/ 0 h 19"/>
                  <a:gd name="T2" fmla="*/ 8 w 8"/>
                  <a:gd name="T3" fmla="*/ 19 h 19"/>
                  <a:gd name="T4" fmla="*/ 4 w 8"/>
                  <a:gd name="T5" fmla="*/ 19 h 19"/>
                  <a:gd name="T6" fmla="*/ 4 w 8"/>
                  <a:gd name="T7" fmla="*/ 4 h 19"/>
                  <a:gd name="T8" fmla="*/ 3 w 8"/>
                  <a:gd name="T9" fmla="*/ 5 h 19"/>
                  <a:gd name="T10" fmla="*/ 2 w 8"/>
                  <a:gd name="T11" fmla="*/ 6 h 19"/>
                  <a:gd name="T12" fmla="*/ 1 w 8"/>
                  <a:gd name="T13" fmla="*/ 6 h 19"/>
                  <a:gd name="T14" fmla="*/ 0 w 8"/>
                  <a:gd name="T15" fmla="*/ 6 h 19"/>
                  <a:gd name="T16" fmla="*/ 0 w 8"/>
                  <a:gd name="T17" fmla="*/ 2 h 19"/>
                  <a:gd name="T18" fmla="*/ 3 w 8"/>
                  <a:gd name="T19" fmla="*/ 1 h 19"/>
                  <a:gd name="T20" fmla="*/ 5 w 8"/>
                  <a:gd name="T21" fmla="*/ 0 h 19"/>
                  <a:gd name="T22" fmla="*/ 8 w 8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9">
                    <a:moveTo>
                      <a:pt x="8" y="0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8" name="Freeform 136"/>
              <p:cNvSpPr>
                <a:spLocks noEditPoints="1"/>
              </p:cNvSpPr>
              <p:nvPr/>
            </p:nvSpPr>
            <p:spPr bwMode="auto">
              <a:xfrm>
                <a:off x="3041659" y="4995719"/>
                <a:ext cx="31750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8 w 14"/>
                  <a:gd name="T7" fmla="*/ 0 h 20"/>
                  <a:gd name="T8" fmla="*/ 14 w 14"/>
                  <a:gd name="T9" fmla="*/ 10 h 20"/>
                  <a:gd name="T10" fmla="*/ 13 w 14"/>
                  <a:gd name="T11" fmla="*/ 18 h 20"/>
                  <a:gd name="T12" fmla="*/ 7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10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4"/>
                      <a:pt x="14" y="10"/>
                    </a:cubicBezTo>
                    <a:cubicBezTo>
                      <a:pt x="14" y="13"/>
                      <a:pt x="14" y="16"/>
                      <a:pt x="13" y="18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4"/>
                    </a:moveTo>
                    <a:cubicBezTo>
                      <a:pt x="6" y="4"/>
                      <a:pt x="4" y="6"/>
                      <a:pt x="4" y="10"/>
                    </a:cubicBezTo>
                    <a:cubicBezTo>
                      <a:pt x="4" y="15"/>
                      <a:pt x="6" y="17"/>
                      <a:pt x="7" y="17"/>
                    </a:cubicBezTo>
                    <a:cubicBezTo>
                      <a:pt x="9" y="17"/>
                      <a:pt x="10" y="15"/>
                      <a:pt x="10" y="10"/>
                    </a:cubicBezTo>
                    <a:cubicBezTo>
                      <a:pt x="10" y="6"/>
                      <a:pt x="9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9" name="Freeform 137"/>
              <p:cNvSpPr>
                <a:spLocks/>
              </p:cNvSpPr>
              <p:nvPr/>
            </p:nvSpPr>
            <p:spPr bwMode="auto">
              <a:xfrm>
                <a:off x="3084522" y="4995719"/>
                <a:ext cx="19050" cy="44450"/>
              </a:xfrm>
              <a:custGeom>
                <a:avLst/>
                <a:gdLst>
                  <a:gd name="T0" fmla="*/ 9 w 9"/>
                  <a:gd name="T1" fmla="*/ 0 h 20"/>
                  <a:gd name="T2" fmla="*/ 9 w 9"/>
                  <a:gd name="T3" fmla="*/ 20 h 20"/>
                  <a:gd name="T4" fmla="*/ 4 w 9"/>
                  <a:gd name="T5" fmla="*/ 20 h 20"/>
                  <a:gd name="T6" fmla="*/ 4 w 9"/>
                  <a:gd name="T7" fmla="*/ 5 h 20"/>
                  <a:gd name="T8" fmla="*/ 4 w 9"/>
                  <a:gd name="T9" fmla="*/ 6 h 20"/>
                  <a:gd name="T10" fmla="*/ 3 w 9"/>
                  <a:gd name="T11" fmla="*/ 6 h 20"/>
                  <a:gd name="T12" fmla="*/ 1 w 9"/>
                  <a:gd name="T13" fmla="*/ 6 h 20"/>
                  <a:gd name="T14" fmla="*/ 0 w 9"/>
                  <a:gd name="T15" fmla="*/ 7 h 20"/>
                  <a:gd name="T16" fmla="*/ 0 w 9"/>
                  <a:gd name="T17" fmla="*/ 3 h 20"/>
                  <a:gd name="T18" fmla="*/ 4 w 9"/>
                  <a:gd name="T19" fmla="*/ 2 h 20"/>
                  <a:gd name="T20" fmla="*/ 6 w 9"/>
                  <a:gd name="T21" fmla="*/ 0 h 20"/>
                  <a:gd name="T22" fmla="*/ 9 w 9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20">
                    <a:moveTo>
                      <a:pt x="9" y="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2"/>
                      <a:pt x="4" y="2"/>
                    </a:cubicBezTo>
                    <a:cubicBezTo>
                      <a:pt x="4" y="2"/>
                      <a:pt x="6" y="1"/>
                      <a:pt x="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0" name="Freeform 138"/>
              <p:cNvSpPr>
                <a:spLocks noEditPoints="1"/>
              </p:cNvSpPr>
              <p:nvPr/>
            </p:nvSpPr>
            <p:spPr bwMode="auto">
              <a:xfrm>
                <a:off x="3117859" y="4995719"/>
                <a:ext cx="31750" cy="44450"/>
              </a:xfrm>
              <a:custGeom>
                <a:avLst/>
                <a:gdLst>
                  <a:gd name="T0" fmla="*/ 6 w 14"/>
                  <a:gd name="T1" fmla="*/ 20 h 20"/>
                  <a:gd name="T2" fmla="*/ 0 w 14"/>
                  <a:gd name="T3" fmla="*/ 10 h 20"/>
                  <a:gd name="T4" fmla="*/ 1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8 h 20"/>
                  <a:gd name="T12" fmla="*/ 6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6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4"/>
                      <a:pt x="14" y="10"/>
                    </a:cubicBezTo>
                    <a:cubicBezTo>
                      <a:pt x="14" y="13"/>
                      <a:pt x="13" y="16"/>
                      <a:pt x="12" y="18"/>
                    </a:cubicBezTo>
                    <a:cubicBezTo>
                      <a:pt x="10" y="19"/>
                      <a:pt x="9" y="20"/>
                      <a:pt x="6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8" y="17"/>
                      <a:pt x="9" y="15"/>
                      <a:pt x="9" y="10"/>
                    </a:cubicBezTo>
                    <a:cubicBezTo>
                      <a:pt x="9" y="6"/>
                      <a:pt x="8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4" name="Freeform 142"/>
              <p:cNvSpPr>
                <a:spLocks/>
              </p:cNvSpPr>
              <p:nvPr/>
            </p:nvSpPr>
            <p:spPr bwMode="auto">
              <a:xfrm>
                <a:off x="3195647" y="4935394"/>
                <a:ext cx="22225" cy="41275"/>
              </a:xfrm>
              <a:custGeom>
                <a:avLst/>
                <a:gdLst>
                  <a:gd name="T0" fmla="*/ 10 w 10"/>
                  <a:gd name="T1" fmla="*/ 0 h 19"/>
                  <a:gd name="T2" fmla="*/ 10 w 10"/>
                  <a:gd name="T3" fmla="*/ 19 h 19"/>
                  <a:gd name="T4" fmla="*/ 5 w 10"/>
                  <a:gd name="T5" fmla="*/ 19 h 19"/>
                  <a:gd name="T6" fmla="*/ 5 w 10"/>
                  <a:gd name="T7" fmla="*/ 4 h 19"/>
                  <a:gd name="T8" fmla="*/ 4 w 10"/>
                  <a:gd name="T9" fmla="*/ 5 h 19"/>
                  <a:gd name="T10" fmla="*/ 3 w 10"/>
                  <a:gd name="T11" fmla="*/ 6 h 19"/>
                  <a:gd name="T12" fmla="*/ 2 w 10"/>
                  <a:gd name="T13" fmla="*/ 6 h 19"/>
                  <a:gd name="T14" fmla="*/ 0 w 10"/>
                  <a:gd name="T15" fmla="*/ 6 h 19"/>
                  <a:gd name="T16" fmla="*/ 0 w 10"/>
                  <a:gd name="T17" fmla="*/ 2 h 19"/>
                  <a:gd name="T18" fmla="*/ 4 w 10"/>
                  <a:gd name="T19" fmla="*/ 1 h 19"/>
                  <a:gd name="T20" fmla="*/ 7 w 10"/>
                  <a:gd name="T21" fmla="*/ 0 h 19"/>
                  <a:gd name="T22" fmla="*/ 10 w 10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9">
                    <a:moveTo>
                      <a:pt x="10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5" y="1"/>
                      <a:pt x="6" y="0"/>
                      <a:pt x="7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5" name="Freeform 143"/>
              <p:cNvSpPr>
                <a:spLocks noEditPoints="1"/>
              </p:cNvSpPr>
              <p:nvPr/>
            </p:nvSpPr>
            <p:spPr bwMode="auto">
              <a:xfrm>
                <a:off x="3194059" y="4995719"/>
                <a:ext cx="30163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8 h 20"/>
                  <a:gd name="T12" fmla="*/ 7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2" y="0"/>
                      <a:pt x="14" y="4"/>
                      <a:pt x="14" y="10"/>
                    </a:cubicBezTo>
                    <a:cubicBezTo>
                      <a:pt x="14" y="13"/>
                      <a:pt x="13" y="16"/>
                      <a:pt x="12" y="18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9" y="17"/>
                      <a:pt x="9" y="15"/>
                      <a:pt x="9" y="10"/>
                    </a:cubicBezTo>
                    <a:cubicBezTo>
                      <a:pt x="9" y="6"/>
                      <a:pt x="9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7" name="Freeform 145"/>
              <p:cNvSpPr>
                <a:spLocks noEditPoints="1"/>
              </p:cNvSpPr>
              <p:nvPr/>
            </p:nvSpPr>
            <p:spPr bwMode="auto">
              <a:xfrm>
                <a:off x="3152784" y="4935394"/>
                <a:ext cx="31750" cy="41275"/>
              </a:xfrm>
              <a:custGeom>
                <a:avLst/>
                <a:gdLst>
                  <a:gd name="T0" fmla="*/ 7 w 14"/>
                  <a:gd name="T1" fmla="*/ 19 h 19"/>
                  <a:gd name="T2" fmla="*/ 0 w 14"/>
                  <a:gd name="T3" fmla="*/ 10 h 19"/>
                  <a:gd name="T4" fmla="*/ 2 w 14"/>
                  <a:gd name="T5" fmla="*/ 2 h 19"/>
                  <a:gd name="T6" fmla="*/ 8 w 14"/>
                  <a:gd name="T7" fmla="*/ 0 h 19"/>
                  <a:gd name="T8" fmla="*/ 14 w 14"/>
                  <a:gd name="T9" fmla="*/ 10 h 19"/>
                  <a:gd name="T10" fmla="*/ 13 w 14"/>
                  <a:gd name="T11" fmla="*/ 17 h 19"/>
                  <a:gd name="T12" fmla="*/ 7 w 14"/>
                  <a:gd name="T13" fmla="*/ 19 h 19"/>
                  <a:gd name="T14" fmla="*/ 7 w 14"/>
                  <a:gd name="T15" fmla="*/ 3 h 19"/>
                  <a:gd name="T16" fmla="*/ 5 w 14"/>
                  <a:gd name="T17" fmla="*/ 10 h 19"/>
                  <a:gd name="T18" fmla="*/ 7 w 14"/>
                  <a:gd name="T19" fmla="*/ 16 h 19"/>
                  <a:gd name="T20" fmla="*/ 10 w 14"/>
                  <a:gd name="T21" fmla="*/ 10 h 19"/>
                  <a:gd name="T22" fmla="*/ 7 w 14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9">
                    <a:moveTo>
                      <a:pt x="7" y="19"/>
                    </a:moveTo>
                    <a:cubicBezTo>
                      <a:pt x="2" y="19"/>
                      <a:pt x="0" y="17"/>
                      <a:pt x="0" y="10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4" y="15"/>
                      <a:pt x="13" y="17"/>
                    </a:cubicBezTo>
                    <a:cubicBezTo>
                      <a:pt x="12" y="19"/>
                      <a:pt x="10" y="19"/>
                      <a:pt x="7" y="19"/>
                    </a:cubicBezTo>
                    <a:close/>
                    <a:moveTo>
                      <a:pt x="7" y="3"/>
                    </a:moveTo>
                    <a:cubicBezTo>
                      <a:pt x="6" y="3"/>
                      <a:pt x="5" y="5"/>
                      <a:pt x="5" y="10"/>
                    </a:cubicBezTo>
                    <a:cubicBezTo>
                      <a:pt x="5" y="14"/>
                      <a:pt x="6" y="16"/>
                      <a:pt x="7" y="16"/>
                    </a:cubicBezTo>
                    <a:cubicBezTo>
                      <a:pt x="9" y="16"/>
                      <a:pt x="10" y="14"/>
                      <a:pt x="10" y="10"/>
                    </a:cubicBezTo>
                    <a:cubicBezTo>
                      <a:pt x="10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8" name="Freeform 146"/>
              <p:cNvSpPr>
                <a:spLocks/>
              </p:cNvSpPr>
              <p:nvPr/>
            </p:nvSpPr>
            <p:spPr bwMode="auto">
              <a:xfrm>
                <a:off x="3157547" y="4995719"/>
                <a:ext cx="20638" cy="44450"/>
              </a:xfrm>
              <a:custGeom>
                <a:avLst/>
                <a:gdLst>
                  <a:gd name="T0" fmla="*/ 9 w 9"/>
                  <a:gd name="T1" fmla="*/ 0 h 20"/>
                  <a:gd name="T2" fmla="*/ 9 w 9"/>
                  <a:gd name="T3" fmla="*/ 20 h 20"/>
                  <a:gd name="T4" fmla="*/ 5 w 9"/>
                  <a:gd name="T5" fmla="*/ 20 h 20"/>
                  <a:gd name="T6" fmla="*/ 5 w 9"/>
                  <a:gd name="T7" fmla="*/ 5 h 20"/>
                  <a:gd name="T8" fmla="*/ 4 w 9"/>
                  <a:gd name="T9" fmla="*/ 6 h 20"/>
                  <a:gd name="T10" fmla="*/ 3 w 9"/>
                  <a:gd name="T11" fmla="*/ 6 h 20"/>
                  <a:gd name="T12" fmla="*/ 1 w 9"/>
                  <a:gd name="T13" fmla="*/ 6 h 20"/>
                  <a:gd name="T14" fmla="*/ 0 w 9"/>
                  <a:gd name="T15" fmla="*/ 7 h 20"/>
                  <a:gd name="T16" fmla="*/ 0 w 9"/>
                  <a:gd name="T17" fmla="*/ 3 h 20"/>
                  <a:gd name="T18" fmla="*/ 3 w 9"/>
                  <a:gd name="T19" fmla="*/ 2 h 20"/>
                  <a:gd name="T20" fmla="*/ 6 w 9"/>
                  <a:gd name="T21" fmla="*/ 0 h 20"/>
                  <a:gd name="T22" fmla="*/ 9 w 9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20">
                    <a:moveTo>
                      <a:pt x="9" y="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2"/>
                      <a:pt x="3" y="2"/>
                    </a:cubicBezTo>
                    <a:cubicBezTo>
                      <a:pt x="5" y="2"/>
                      <a:pt x="6" y="1"/>
                      <a:pt x="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2" name="Freeform 193"/>
            <p:cNvSpPr>
              <a:spLocks noEditPoints="1"/>
            </p:cNvSpPr>
            <p:nvPr/>
          </p:nvSpPr>
          <p:spPr bwMode="auto">
            <a:xfrm>
              <a:off x="1767583" y="4589477"/>
              <a:ext cx="155575" cy="182563"/>
            </a:xfrm>
            <a:custGeom>
              <a:avLst/>
              <a:gdLst>
                <a:gd name="T0" fmla="*/ 35 w 70"/>
                <a:gd name="T1" fmla="*/ 4 h 82"/>
                <a:gd name="T2" fmla="*/ 64 w 70"/>
                <a:gd name="T3" fmla="*/ 12 h 82"/>
                <a:gd name="T4" fmla="*/ 35 w 70"/>
                <a:gd name="T5" fmla="*/ 20 h 82"/>
                <a:gd name="T6" fmla="*/ 6 w 70"/>
                <a:gd name="T7" fmla="*/ 12 h 82"/>
                <a:gd name="T8" fmla="*/ 35 w 70"/>
                <a:gd name="T9" fmla="*/ 4 h 82"/>
                <a:gd name="T10" fmla="*/ 35 w 70"/>
                <a:gd name="T11" fmla="*/ 0 h 82"/>
                <a:gd name="T12" fmla="*/ 21 w 70"/>
                <a:gd name="T13" fmla="*/ 1 h 82"/>
                <a:gd name="T14" fmla="*/ 10 w 70"/>
                <a:gd name="T15" fmla="*/ 4 h 82"/>
                <a:gd name="T16" fmla="*/ 3 w 70"/>
                <a:gd name="T17" fmla="*/ 8 h 82"/>
                <a:gd name="T18" fmla="*/ 1 w 70"/>
                <a:gd name="T19" fmla="*/ 11 h 82"/>
                <a:gd name="T20" fmla="*/ 0 w 70"/>
                <a:gd name="T21" fmla="*/ 14 h 82"/>
                <a:gd name="T22" fmla="*/ 0 w 70"/>
                <a:gd name="T23" fmla="*/ 69 h 82"/>
                <a:gd name="T24" fmla="*/ 1 w 70"/>
                <a:gd name="T25" fmla="*/ 71 h 82"/>
                <a:gd name="T26" fmla="*/ 3 w 70"/>
                <a:gd name="T27" fmla="*/ 74 h 82"/>
                <a:gd name="T28" fmla="*/ 10 w 70"/>
                <a:gd name="T29" fmla="*/ 78 h 82"/>
                <a:gd name="T30" fmla="*/ 21 w 70"/>
                <a:gd name="T31" fmla="*/ 81 h 82"/>
                <a:gd name="T32" fmla="*/ 35 w 70"/>
                <a:gd name="T33" fmla="*/ 82 h 82"/>
                <a:gd name="T34" fmla="*/ 60 w 70"/>
                <a:gd name="T35" fmla="*/ 78 h 82"/>
                <a:gd name="T36" fmla="*/ 67 w 70"/>
                <a:gd name="T37" fmla="*/ 74 h 82"/>
                <a:gd name="T38" fmla="*/ 69 w 70"/>
                <a:gd name="T39" fmla="*/ 71 h 82"/>
                <a:gd name="T40" fmla="*/ 70 w 70"/>
                <a:gd name="T41" fmla="*/ 69 h 82"/>
                <a:gd name="T42" fmla="*/ 70 w 70"/>
                <a:gd name="T43" fmla="*/ 14 h 82"/>
                <a:gd name="T44" fmla="*/ 67 w 70"/>
                <a:gd name="T45" fmla="*/ 8 h 82"/>
                <a:gd name="T46" fmla="*/ 60 w 70"/>
                <a:gd name="T47" fmla="*/ 4 h 82"/>
                <a:gd name="T48" fmla="*/ 49 w 70"/>
                <a:gd name="T49" fmla="*/ 1 h 82"/>
                <a:gd name="T50" fmla="*/ 35 w 70"/>
                <a:gd name="T5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82">
                  <a:moveTo>
                    <a:pt x="35" y="4"/>
                  </a:moveTo>
                  <a:cubicBezTo>
                    <a:pt x="51" y="4"/>
                    <a:pt x="64" y="8"/>
                    <a:pt x="64" y="12"/>
                  </a:cubicBezTo>
                  <a:cubicBezTo>
                    <a:pt x="64" y="17"/>
                    <a:pt x="51" y="20"/>
                    <a:pt x="35" y="20"/>
                  </a:cubicBezTo>
                  <a:cubicBezTo>
                    <a:pt x="19" y="20"/>
                    <a:pt x="6" y="17"/>
                    <a:pt x="6" y="12"/>
                  </a:cubicBezTo>
                  <a:cubicBezTo>
                    <a:pt x="6" y="8"/>
                    <a:pt x="19" y="4"/>
                    <a:pt x="35" y="4"/>
                  </a:cubicBezTo>
                  <a:close/>
                  <a:moveTo>
                    <a:pt x="35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6" y="82"/>
                    <a:pt x="30" y="82"/>
                    <a:pt x="35" y="82"/>
                  </a:cubicBezTo>
                  <a:cubicBezTo>
                    <a:pt x="45" y="82"/>
                    <a:pt x="53" y="81"/>
                    <a:pt x="60" y="78"/>
                  </a:cubicBezTo>
                  <a:cubicBezTo>
                    <a:pt x="63" y="77"/>
                    <a:pt x="66" y="76"/>
                    <a:pt x="67" y="74"/>
                  </a:cubicBezTo>
                  <a:cubicBezTo>
                    <a:pt x="68" y="73"/>
                    <a:pt x="69" y="72"/>
                    <a:pt x="69" y="71"/>
                  </a:cubicBezTo>
                  <a:cubicBezTo>
                    <a:pt x="70" y="71"/>
                    <a:pt x="70" y="70"/>
                    <a:pt x="70" y="69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2"/>
                    <a:pt x="69" y="10"/>
                    <a:pt x="67" y="8"/>
                  </a:cubicBezTo>
                  <a:cubicBezTo>
                    <a:pt x="66" y="7"/>
                    <a:pt x="63" y="5"/>
                    <a:pt x="60" y="4"/>
                  </a:cubicBezTo>
                  <a:cubicBezTo>
                    <a:pt x="57" y="3"/>
                    <a:pt x="53" y="2"/>
                    <a:pt x="49" y="1"/>
                  </a:cubicBezTo>
                  <a:cubicBezTo>
                    <a:pt x="45" y="0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803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7D0-EB32-4A2C-866A-97D060F6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62178"/>
          </a:xfrm>
        </p:spPr>
        <p:txBody>
          <a:bodyPr/>
          <a:lstStyle/>
          <a:p>
            <a:r>
              <a:rPr lang="en-US"/>
              <a:t>Key Indicators for </a:t>
            </a:r>
            <a:r>
              <a:rPr lang="en-US" err="1"/>
              <a:t>Serverless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77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Indicators for </a:t>
            </a:r>
            <a:r>
              <a:rPr lang="en-US" err="1"/>
              <a:t>Serverless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835948"/>
            <a:ext cx="11653523" cy="3382529"/>
          </a:xfrm>
        </p:spPr>
        <p:txBody>
          <a:bodyPr/>
          <a:lstStyle/>
          <a:p>
            <a:r>
              <a:rPr lang="en-US"/>
              <a:t>Stateless and</a:t>
            </a:r>
            <a:r>
              <a:rPr lang="en-US">
                <a:sym typeface="Wingdings" panose="05000000000000000000" pitchFamily="2" charset="2"/>
              </a:rPr>
              <a:t> scale</a:t>
            </a:r>
            <a:endParaRPr lang="en-US"/>
          </a:p>
          <a:p>
            <a:r>
              <a:rPr lang="en-US"/>
              <a:t>Not worth deploying a traditional backend</a:t>
            </a:r>
          </a:p>
          <a:p>
            <a:r>
              <a:rPr lang="en-US"/>
              <a:t>Workload is sporadic (high volatility of demand)</a:t>
            </a:r>
          </a:p>
          <a:p>
            <a:r>
              <a:rPr lang="en-US"/>
              <a:t>Dev ops favored versus dedicated ops</a:t>
            </a:r>
          </a:p>
          <a:p>
            <a:r>
              <a:rPr lang="en-US"/>
              <a:t>Lots of different services that need “glue”</a:t>
            </a:r>
          </a:p>
        </p:txBody>
      </p:sp>
    </p:spTree>
    <p:extLst>
      <p:ext uri="{BB962C8B-B14F-4D97-AF65-F5344CB8AC3E}">
        <p14:creationId xmlns:p14="http://schemas.microsoft.com/office/powerpoint/2010/main" val="728226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/>
              <a:t>Serverless scenarios: anything that responds to events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4EB9A5B-390D-4A63-AE69-31ED9E573F49}"/>
              </a:ext>
            </a:extLst>
          </p:cNvPr>
          <p:cNvGrpSpPr/>
          <p:nvPr/>
        </p:nvGrpSpPr>
        <p:grpSpPr>
          <a:xfrm>
            <a:off x="6089797" y="3613010"/>
            <a:ext cx="5619168" cy="2230969"/>
            <a:chOff x="6240725" y="4238749"/>
            <a:chExt cx="5733470" cy="22763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DCAAB-A4F9-4709-B3D9-8302CF3A50FC}"/>
                </a:ext>
              </a:extLst>
            </p:cNvPr>
            <p:cNvSpPr/>
            <p:nvPr/>
          </p:nvSpPr>
          <p:spPr bwMode="auto">
            <a:xfrm>
              <a:off x="6240725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bot messaging</a:t>
              </a:r>
            </a:p>
          </p:txBody>
        </p:sp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BDCCE7B6-A056-46E7-9880-1A8377A9AF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01306" y="4797630"/>
              <a:ext cx="2898911" cy="151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2CDD69-226C-4859-898B-6D26E104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56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2CD1C4-64C0-4EAA-905C-08E17E73A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257" y="4785992"/>
              <a:ext cx="186459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...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D89C1FC-F3AE-4B12-91C9-B7A43A0CAD45}"/>
                </a:ext>
              </a:extLst>
            </p:cNvPr>
            <p:cNvGrpSpPr/>
            <p:nvPr/>
          </p:nvGrpSpPr>
          <p:grpSpPr>
            <a:xfrm>
              <a:off x="8334186" y="5559256"/>
              <a:ext cx="575891" cy="307890"/>
              <a:chOff x="8255695" y="5678890"/>
              <a:chExt cx="325863" cy="174217"/>
            </a:xfrm>
          </p:grpSpPr>
          <p:sp>
            <p:nvSpPr>
              <p:cNvPr id="47" name="Freeform 30">
                <a:extLst>
                  <a:ext uri="{FF2B5EF4-FFF2-40B4-BE49-F238E27FC236}">
                    <a16:creationId xmlns:a16="http://schemas.microsoft.com/office/drawing/2014/main" id="{260C54A3-BCF8-480C-A0E9-E1E81580D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695" y="5714157"/>
                <a:ext cx="80408" cy="122022"/>
              </a:xfrm>
              <a:custGeom>
                <a:avLst/>
                <a:gdLst>
                  <a:gd name="T0" fmla="*/ 114 w 114"/>
                  <a:gd name="T1" fmla="*/ 173 h 173"/>
                  <a:gd name="T2" fmla="*/ 0 w 114"/>
                  <a:gd name="T3" fmla="*/ 102 h 173"/>
                  <a:gd name="T4" fmla="*/ 0 w 114"/>
                  <a:gd name="T5" fmla="*/ 74 h 173"/>
                  <a:gd name="T6" fmla="*/ 114 w 114"/>
                  <a:gd name="T7" fmla="*/ 0 h 173"/>
                  <a:gd name="T8" fmla="*/ 114 w 114"/>
                  <a:gd name="T9" fmla="*/ 40 h 173"/>
                  <a:gd name="T10" fmla="*/ 34 w 114"/>
                  <a:gd name="T11" fmla="*/ 88 h 173"/>
                  <a:gd name="T12" fmla="*/ 34 w 114"/>
                  <a:gd name="T13" fmla="*/ 88 h 173"/>
                  <a:gd name="T14" fmla="*/ 114 w 114"/>
                  <a:gd name="T15" fmla="*/ 133 h 173"/>
                  <a:gd name="T16" fmla="*/ 114 w 114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73"/>
                    </a:moveTo>
                    <a:lnTo>
                      <a:pt x="0" y="102"/>
                    </a:lnTo>
                    <a:lnTo>
                      <a:pt x="0" y="74"/>
                    </a:lnTo>
                    <a:lnTo>
                      <a:pt x="114" y="0"/>
                    </a:lnTo>
                    <a:lnTo>
                      <a:pt x="114" y="4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114" y="133"/>
                    </a:lnTo>
                    <a:lnTo>
                      <a:pt x="114" y="1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31">
                <a:extLst>
                  <a:ext uri="{FF2B5EF4-FFF2-40B4-BE49-F238E27FC236}">
                    <a16:creationId xmlns:a16="http://schemas.microsoft.com/office/drawing/2014/main" id="{EEF3E47A-0BB1-47E2-8736-17FB62C9B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780" y="5678890"/>
                <a:ext cx="93809" cy="174217"/>
              </a:xfrm>
              <a:custGeom>
                <a:avLst/>
                <a:gdLst>
                  <a:gd name="T0" fmla="*/ 14 w 56"/>
                  <a:gd name="T1" fmla="*/ 73 h 104"/>
                  <a:gd name="T2" fmla="*/ 13 w 56"/>
                  <a:gd name="T3" fmla="*/ 69 h 104"/>
                  <a:gd name="T4" fmla="*/ 13 w 56"/>
                  <a:gd name="T5" fmla="*/ 65 h 104"/>
                  <a:gd name="T6" fmla="*/ 14 w 56"/>
                  <a:gd name="T7" fmla="*/ 59 h 104"/>
                  <a:gd name="T8" fmla="*/ 16 w 56"/>
                  <a:gd name="T9" fmla="*/ 54 h 104"/>
                  <a:gd name="T10" fmla="*/ 19 w 56"/>
                  <a:gd name="T11" fmla="*/ 49 h 104"/>
                  <a:gd name="T12" fmla="*/ 23 w 56"/>
                  <a:gd name="T13" fmla="*/ 45 h 104"/>
                  <a:gd name="T14" fmla="*/ 28 w 56"/>
                  <a:gd name="T15" fmla="*/ 41 h 104"/>
                  <a:gd name="T16" fmla="*/ 31 w 56"/>
                  <a:gd name="T17" fmla="*/ 37 h 104"/>
                  <a:gd name="T18" fmla="*/ 33 w 56"/>
                  <a:gd name="T19" fmla="*/ 33 h 104"/>
                  <a:gd name="T20" fmla="*/ 34 w 56"/>
                  <a:gd name="T21" fmla="*/ 28 h 104"/>
                  <a:gd name="T22" fmla="*/ 33 w 56"/>
                  <a:gd name="T23" fmla="*/ 24 h 104"/>
                  <a:gd name="T24" fmla="*/ 31 w 56"/>
                  <a:gd name="T25" fmla="*/ 21 h 104"/>
                  <a:gd name="T26" fmla="*/ 28 w 56"/>
                  <a:gd name="T27" fmla="*/ 19 h 104"/>
                  <a:gd name="T28" fmla="*/ 23 w 56"/>
                  <a:gd name="T29" fmla="*/ 18 h 104"/>
                  <a:gd name="T30" fmla="*/ 12 w 56"/>
                  <a:gd name="T31" fmla="*/ 21 h 104"/>
                  <a:gd name="T32" fmla="*/ 0 w 56"/>
                  <a:gd name="T33" fmla="*/ 28 h 104"/>
                  <a:gd name="T34" fmla="*/ 0 w 56"/>
                  <a:gd name="T35" fmla="*/ 6 h 104"/>
                  <a:gd name="T36" fmla="*/ 12 w 56"/>
                  <a:gd name="T37" fmla="*/ 2 h 104"/>
                  <a:gd name="T38" fmla="*/ 25 w 56"/>
                  <a:gd name="T39" fmla="*/ 0 h 104"/>
                  <a:gd name="T40" fmla="*/ 38 w 56"/>
                  <a:gd name="T41" fmla="*/ 1 h 104"/>
                  <a:gd name="T42" fmla="*/ 47 w 56"/>
                  <a:gd name="T43" fmla="*/ 6 h 104"/>
                  <a:gd name="T44" fmla="*/ 54 w 56"/>
                  <a:gd name="T45" fmla="*/ 14 h 104"/>
                  <a:gd name="T46" fmla="*/ 56 w 56"/>
                  <a:gd name="T47" fmla="*/ 25 h 104"/>
                  <a:gd name="T48" fmla="*/ 55 w 56"/>
                  <a:gd name="T49" fmla="*/ 33 h 104"/>
                  <a:gd name="T50" fmla="*/ 52 w 56"/>
                  <a:gd name="T51" fmla="*/ 40 h 104"/>
                  <a:gd name="T52" fmla="*/ 48 w 56"/>
                  <a:gd name="T53" fmla="*/ 46 h 104"/>
                  <a:gd name="T54" fmla="*/ 41 w 56"/>
                  <a:gd name="T55" fmla="*/ 52 h 104"/>
                  <a:gd name="T56" fmla="*/ 37 w 56"/>
                  <a:gd name="T57" fmla="*/ 55 h 104"/>
                  <a:gd name="T58" fmla="*/ 34 w 56"/>
                  <a:gd name="T59" fmla="*/ 59 h 104"/>
                  <a:gd name="T60" fmla="*/ 32 w 56"/>
                  <a:gd name="T61" fmla="*/ 62 h 104"/>
                  <a:gd name="T62" fmla="*/ 31 w 56"/>
                  <a:gd name="T63" fmla="*/ 67 h 104"/>
                  <a:gd name="T64" fmla="*/ 32 w 56"/>
                  <a:gd name="T65" fmla="*/ 70 h 104"/>
                  <a:gd name="T66" fmla="*/ 33 w 56"/>
                  <a:gd name="T67" fmla="*/ 73 h 104"/>
                  <a:gd name="T68" fmla="*/ 14 w 56"/>
                  <a:gd name="T69" fmla="*/ 73 h 104"/>
                  <a:gd name="T70" fmla="*/ 25 w 56"/>
                  <a:gd name="T71" fmla="*/ 104 h 104"/>
                  <a:gd name="T72" fmla="*/ 15 w 56"/>
                  <a:gd name="T73" fmla="*/ 101 h 104"/>
                  <a:gd name="T74" fmla="*/ 12 w 56"/>
                  <a:gd name="T75" fmla="*/ 92 h 104"/>
                  <a:gd name="T76" fmla="*/ 15 w 56"/>
                  <a:gd name="T77" fmla="*/ 84 h 104"/>
                  <a:gd name="T78" fmla="*/ 25 w 56"/>
                  <a:gd name="T79" fmla="*/ 81 h 104"/>
                  <a:gd name="T80" fmla="*/ 34 w 56"/>
                  <a:gd name="T81" fmla="*/ 84 h 104"/>
                  <a:gd name="T82" fmla="*/ 38 w 56"/>
                  <a:gd name="T83" fmla="*/ 92 h 104"/>
                  <a:gd name="T84" fmla="*/ 34 w 56"/>
                  <a:gd name="T85" fmla="*/ 101 h 104"/>
                  <a:gd name="T86" fmla="*/ 25 w 56"/>
                  <a:gd name="T8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104">
                    <a:moveTo>
                      <a:pt x="14" y="73"/>
                    </a:moveTo>
                    <a:cubicBezTo>
                      <a:pt x="14" y="72"/>
                      <a:pt x="14" y="71"/>
                      <a:pt x="13" y="69"/>
                    </a:cubicBezTo>
                    <a:cubicBezTo>
                      <a:pt x="13" y="68"/>
                      <a:pt x="13" y="66"/>
                      <a:pt x="13" y="65"/>
                    </a:cubicBezTo>
                    <a:cubicBezTo>
                      <a:pt x="13" y="63"/>
                      <a:pt x="13" y="61"/>
                      <a:pt x="14" y="59"/>
                    </a:cubicBezTo>
                    <a:cubicBezTo>
                      <a:pt x="14" y="57"/>
                      <a:pt x="15" y="55"/>
                      <a:pt x="16" y="54"/>
                    </a:cubicBezTo>
                    <a:cubicBezTo>
                      <a:pt x="16" y="52"/>
                      <a:pt x="17" y="51"/>
                      <a:pt x="19" y="49"/>
                    </a:cubicBezTo>
                    <a:cubicBezTo>
                      <a:pt x="20" y="48"/>
                      <a:pt x="21" y="47"/>
                      <a:pt x="23" y="45"/>
                    </a:cubicBezTo>
                    <a:cubicBezTo>
                      <a:pt x="25" y="44"/>
                      <a:pt x="26" y="42"/>
                      <a:pt x="28" y="41"/>
                    </a:cubicBezTo>
                    <a:cubicBezTo>
                      <a:pt x="29" y="40"/>
                      <a:pt x="30" y="38"/>
                      <a:pt x="31" y="37"/>
                    </a:cubicBezTo>
                    <a:cubicBezTo>
                      <a:pt x="32" y="36"/>
                      <a:pt x="33" y="34"/>
                      <a:pt x="33" y="33"/>
                    </a:cubicBezTo>
                    <a:cubicBezTo>
                      <a:pt x="34" y="32"/>
                      <a:pt x="34" y="30"/>
                      <a:pt x="34" y="28"/>
                    </a:cubicBezTo>
                    <a:cubicBezTo>
                      <a:pt x="34" y="27"/>
                      <a:pt x="34" y="26"/>
                      <a:pt x="33" y="24"/>
                    </a:cubicBezTo>
                    <a:cubicBezTo>
                      <a:pt x="33" y="23"/>
                      <a:pt x="32" y="22"/>
                      <a:pt x="31" y="21"/>
                    </a:cubicBezTo>
                    <a:cubicBezTo>
                      <a:pt x="30" y="20"/>
                      <a:pt x="29" y="20"/>
                      <a:pt x="28" y="19"/>
                    </a:cubicBezTo>
                    <a:cubicBezTo>
                      <a:pt x="26" y="19"/>
                      <a:pt x="25" y="18"/>
                      <a:pt x="23" y="18"/>
                    </a:cubicBezTo>
                    <a:cubicBezTo>
                      <a:pt x="19" y="18"/>
                      <a:pt x="15" y="19"/>
                      <a:pt x="12" y="21"/>
                    </a:cubicBezTo>
                    <a:cubicBezTo>
                      <a:pt x="8" y="22"/>
                      <a:pt x="4" y="24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4"/>
                      <a:pt x="8" y="3"/>
                      <a:pt x="12" y="2"/>
                    </a:cubicBezTo>
                    <a:cubicBezTo>
                      <a:pt x="16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8" y="1"/>
                    </a:cubicBezTo>
                    <a:cubicBezTo>
                      <a:pt x="41" y="2"/>
                      <a:pt x="45" y="4"/>
                      <a:pt x="47" y="6"/>
                    </a:cubicBezTo>
                    <a:cubicBezTo>
                      <a:pt x="50" y="8"/>
                      <a:pt x="52" y="11"/>
                      <a:pt x="54" y="14"/>
                    </a:cubicBezTo>
                    <a:cubicBezTo>
                      <a:pt x="55" y="17"/>
                      <a:pt x="56" y="21"/>
                      <a:pt x="56" y="25"/>
                    </a:cubicBezTo>
                    <a:cubicBezTo>
                      <a:pt x="56" y="28"/>
                      <a:pt x="56" y="31"/>
                      <a:pt x="55" y="33"/>
                    </a:cubicBezTo>
                    <a:cubicBezTo>
                      <a:pt x="55" y="35"/>
                      <a:pt x="54" y="38"/>
                      <a:pt x="52" y="40"/>
                    </a:cubicBezTo>
                    <a:cubicBezTo>
                      <a:pt x="51" y="42"/>
                      <a:pt x="50" y="44"/>
                      <a:pt x="48" y="46"/>
                    </a:cubicBezTo>
                    <a:cubicBezTo>
                      <a:pt x="46" y="48"/>
                      <a:pt x="44" y="50"/>
                      <a:pt x="41" y="52"/>
                    </a:cubicBezTo>
                    <a:cubicBezTo>
                      <a:pt x="40" y="53"/>
                      <a:pt x="38" y="54"/>
                      <a:pt x="37" y="55"/>
                    </a:cubicBezTo>
                    <a:cubicBezTo>
                      <a:pt x="36" y="57"/>
                      <a:pt x="35" y="58"/>
                      <a:pt x="34" y="59"/>
                    </a:cubicBezTo>
                    <a:cubicBezTo>
                      <a:pt x="33" y="60"/>
                      <a:pt x="32" y="61"/>
                      <a:pt x="32" y="62"/>
                    </a:cubicBezTo>
                    <a:cubicBezTo>
                      <a:pt x="32" y="64"/>
                      <a:pt x="31" y="65"/>
                      <a:pt x="31" y="67"/>
                    </a:cubicBezTo>
                    <a:cubicBezTo>
                      <a:pt x="31" y="68"/>
                      <a:pt x="31" y="69"/>
                      <a:pt x="32" y="70"/>
                    </a:cubicBezTo>
                    <a:cubicBezTo>
                      <a:pt x="32" y="71"/>
                      <a:pt x="32" y="72"/>
                      <a:pt x="33" y="73"/>
                    </a:cubicBezTo>
                    <a:lnTo>
                      <a:pt x="14" y="73"/>
                    </a:lnTo>
                    <a:close/>
                    <a:moveTo>
                      <a:pt x="25" y="104"/>
                    </a:moveTo>
                    <a:cubicBezTo>
                      <a:pt x="21" y="104"/>
                      <a:pt x="18" y="103"/>
                      <a:pt x="15" y="101"/>
                    </a:cubicBezTo>
                    <a:cubicBezTo>
                      <a:pt x="13" y="98"/>
                      <a:pt x="12" y="96"/>
                      <a:pt x="12" y="92"/>
                    </a:cubicBezTo>
                    <a:cubicBezTo>
                      <a:pt x="12" y="89"/>
                      <a:pt x="13" y="86"/>
                      <a:pt x="15" y="84"/>
                    </a:cubicBezTo>
                    <a:cubicBezTo>
                      <a:pt x="18" y="82"/>
                      <a:pt x="21" y="81"/>
                      <a:pt x="25" y="81"/>
                    </a:cubicBezTo>
                    <a:cubicBezTo>
                      <a:pt x="28" y="81"/>
                      <a:pt x="32" y="82"/>
                      <a:pt x="34" y="84"/>
                    </a:cubicBezTo>
                    <a:cubicBezTo>
                      <a:pt x="36" y="86"/>
                      <a:pt x="38" y="89"/>
                      <a:pt x="38" y="92"/>
                    </a:cubicBezTo>
                    <a:cubicBezTo>
                      <a:pt x="38" y="96"/>
                      <a:pt x="36" y="99"/>
                      <a:pt x="34" y="101"/>
                    </a:cubicBezTo>
                    <a:cubicBezTo>
                      <a:pt x="32" y="103"/>
                      <a:pt x="29" y="104"/>
                      <a:pt x="25" y="10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E6E6E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093E84E0-1A2E-4784-9FCB-81A2250B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150" y="5712746"/>
                <a:ext cx="80408" cy="122022"/>
              </a:xfrm>
              <a:custGeom>
                <a:avLst/>
                <a:gdLst>
                  <a:gd name="T0" fmla="*/ 114 w 114"/>
                  <a:gd name="T1" fmla="*/ 102 h 173"/>
                  <a:gd name="T2" fmla="*/ 0 w 114"/>
                  <a:gd name="T3" fmla="*/ 173 h 173"/>
                  <a:gd name="T4" fmla="*/ 0 w 114"/>
                  <a:gd name="T5" fmla="*/ 132 h 173"/>
                  <a:gd name="T6" fmla="*/ 83 w 114"/>
                  <a:gd name="T7" fmla="*/ 87 h 173"/>
                  <a:gd name="T8" fmla="*/ 83 w 114"/>
                  <a:gd name="T9" fmla="*/ 87 h 173"/>
                  <a:gd name="T10" fmla="*/ 0 w 114"/>
                  <a:gd name="T11" fmla="*/ 40 h 173"/>
                  <a:gd name="T12" fmla="*/ 0 w 114"/>
                  <a:gd name="T13" fmla="*/ 0 h 173"/>
                  <a:gd name="T14" fmla="*/ 114 w 114"/>
                  <a:gd name="T15" fmla="*/ 76 h 173"/>
                  <a:gd name="T16" fmla="*/ 114 w 114"/>
                  <a:gd name="T17" fmla="*/ 10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02"/>
                    </a:moveTo>
                    <a:lnTo>
                      <a:pt x="0" y="173"/>
                    </a:lnTo>
                    <a:lnTo>
                      <a:pt x="0" y="132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14" y="76"/>
                    </a:lnTo>
                    <a:lnTo>
                      <a:pt x="114" y="1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1" name="Rectangle 47">
              <a:extLst>
                <a:ext uri="{FF2B5EF4-FFF2-40B4-BE49-F238E27FC236}">
                  <a16:creationId xmlns:a16="http://schemas.microsoft.com/office/drawing/2014/main" id="{95F7A4F8-0409-415E-9CA0-7C98DF8E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0216" y="6024906"/>
              <a:ext cx="791635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Chatbot sends</a:t>
              </a:r>
            </a:p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response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374D8C-365D-4C31-A8C2-7BA17EE22971}"/>
                </a:ext>
              </a:extLst>
            </p:cNvPr>
            <p:cNvGrpSpPr/>
            <p:nvPr/>
          </p:nvGrpSpPr>
          <p:grpSpPr>
            <a:xfrm>
              <a:off x="10949168" y="5466284"/>
              <a:ext cx="493731" cy="452823"/>
              <a:chOff x="10483366" y="5527244"/>
              <a:chExt cx="493731" cy="452823"/>
            </a:xfrm>
          </p:grpSpPr>
          <p:sp>
            <p:nvSpPr>
              <p:cNvPr id="74" name="Rectangle 52">
                <a:extLst>
                  <a:ext uri="{FF2B5EF4-FFF2-40B4-BE49-F238E27FC236}">
                    <a16:creationId xmlns:a16="http://schemas.microsoft.com/office/drawing/2014/main" id="{D6244A70-7E04-44EA-BEE4-70C22581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53">
                <a:extLst>
                  <a:ext uri="{FF2B5EF4-FFF2-40B4-BE49-F238E27FC236}">
                    <a16:creationId xmlns:a16="http://schemas.microsoft.com/office/drawing/2014/main" id="{D68EC026-CF1F-43B0-B16B-F7D8D5B28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54">
                <a:extLst>
                  <a:ext uri="{FF2B5EF4-FFF2-40B4-BE49-F238E27FC236}">
                    <a16:creationId xmlns:a16="http://schemas.microsoft.com/office/drawing/2014/main" id="{99B79586-485D-4469-A3D2-390EB774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55">
                <a:extLst>
                  <a:ext uri="{FF2B5EF4-FFF2-40B4-BE49-F238E27FC236}">
                    <a16:creationId xmlns:a16="http://schemas.microsoft.com/office/drawing/2014/main" id="{0F50678D-032C-4BCD-8349-793993D57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56">
                <a:extLst>
                  <a:ext uri="{FF2B5EF4-FFF2-40B4-BE49-F238E27FC236}">
                    <a16:creationId xmlns:a16="http://schemas.microsoft.com/office/drawing/2014/main" id="{726BBBB4-1E28-4FA6-AECF-F6ECA7268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57">
                <a:extLst>
                  <a:ext uri="{FF2B5EF4-FFF2-40B4-BE49-F238E27FC236}">
                    <a16:creationId xmlns:a16="http://schemas.microsoft.com/office/drawing/2014/main" id="{67AEAC4E-5650-4C44-AABF-9912B7DA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58">
                <a:extLst>
                  <a:ext uri="{FF2B5EF4-FFF2-40B4-BE49-F238E27FC236}">
                    <a16:creationId xmlns:a16="http://schemas.microsoft.com/office/drawing/2014/main" id="{BFFD7CF8-FD4D-4E82-B9CB-C3FD016DA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646D1B18-016F-4977-ACCF-C4D140248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60">
                <a:extLst>
                  <a:ext uri="{FF2B5EF4-FFF2-40B4-BE49-F238E27FC236}">
                    <a16:creationId xmlns:a16="http://schemas.microsoft.com/office/drawing/2014/main" id="{2071AE7F-AFB4-427A-86BE-721B0E68C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61">
                <a:extLst>
                  <a:ext uri="{FF2B5EF4-FFF2-40B4-BE49-F238E27FC236}">
                    <a16:creationId xmlns:a16="http://schemas.microsoft.com/office/drawing/2014/main" id="{33D13642-320E-47DC-9902-46032FF4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74765247-45C5-4CD1-AF5C-49B9FF7BA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63">
                <a:extLst>
                  <a:ext uri="{FF2B5EF4-FFF2-40B4-BE49-F238E27FC236}">
                    <a16:creationId xmlns:a16="http://schemas.microsoft.com/office/drawing/2014/main" id="{593937B8-262D-482A-849A-24B14FB61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5A444C-CD5B-40A3-89BD-AB95BACA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33" y="5288280"/>
              <a:ext cx="0" cy="273571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47">
              <a:extLst>
                <a:ext uri="{FF2B5EF4-FFF2-40B4-BE49-F238E27FC236}">
                  <a16:creationId xmlns:a16="http://schemas.microsoft.com/office/drawing/2014/main" id="{4BA80EEB-9D7B-445B-994F-9C300A1B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736" y="6024906"/>
              <a:ext cx="78182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Message sent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to Chatbot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1FA27A6-9A46-4F5A-A71F-799E39C80597}"/>
                </a:ext>
              </a:extLst>
            </p:cNvPr>
            <p:cNvCxnSpPr>
              <a:cxnSpLocks/>
            </p:cNvCxnSpPr>
            <p:nvPr/>
          </p:nvCxnSpPr>
          <p:spPr>
            <a:xfrm>
              <a:off x="6932643" y="5200650"/>
              <a:ext cx="0" cy="29908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1DAD06F6-E831-478D-82A1-8E31B005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17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C3B1B7-EFB5-4478-AB43-D6148BA8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48" y="4841872"/>
              <a:ext cx="101408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?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A28D600-5EA9-4EE3-A4E2-B85BBE6E6801}"/>
                </a:ext>
              </a:extLst>
            </p:cNvPr>
            <p:cNvCxnSpPr>
              <a:cxnSpLocks/>
            </p:cNvCxnSpPr>
            <p:nvPr/>
          </p:nvCxnSpPr>
          <p:spPr>
            <a:xfrm>
              <a:off x="717426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FB8A53B-4044-4A06-93A8-EC7235E4C28B}"/>
                </a:ext>
              </a:extLst>
            </p:cNvPr>
            <p:cNvGrpSpPr/>
            <p:nvPr/>
          </p:nvGrpSpPr>
          <p:grpSpPr>
            <a:xfrm>
              <a:off x="6685778" y="5466284"/>
              <a:ext cx="493731" cy="452823"/>
              <a:chOff x="10483366" y="5527244"/>
              <a:chExt cx="493731" cy="452823"/>
            </a:xfrm>
          </p:grpSpPr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80C0CEBB-762F-4714-B388-E3BCE027A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53">
                <a:extLst>
                  <a:ext uri="{FF2B5EF4-FFF2-40B4-BE49-F238E27FC236}">
                    <a16:creationId xmlns:a16="http://schemas.microsoft.com/office/drawing/2014/main" id="{140A4631-B0B9-42FA-827E-C959F3512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54">
                <a:extLst>
                  <a:ext uri="{FF2B5EF4-FFF2-40B4-BE49-F238E27FC236}">
                    <a16:creationId xmlns:a16="http://schemas.microsoft.com/office/drawing/2014/main" id="{72530242-2C69-49C2-A422-320C0D0A0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55">
                <a:extLst>
                  <a:ext uri="{FF2B5EF4-FFF2-40B4-BE49-F238E27FC236}">
                    <a16:creationId xmlns:a16="http://schemas.microsoft.com/office/drawing/2014/main" id="{AE12760B-F3C8-4796-A1AC-BF9BD33B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6">
                <a:extLst>
                  <a:ext uri="{FF2B5EF4-FFF2-40B4-BE49-F238E27FC236}">
                    <a16:creationId xmlns:a16="http://schemas.microsoft.com/office/drawing/2014/main" id="{9A66709C-44A6-4342-B655-BF3140BB0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57">
                <a:extLst>
                  <a:ext uri="{FF2B5EF4-FFF2-40B4-BE49-F238E27FC236}">
                    <a16:creationId xmlns:a16="http://schemas.microsoft.com/office/drawing/2014/main" id="{A1E3B290-1D10-4AF8-BFED-CA9166A78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58">
                <a:extLst>
                  <a:ext uri="{FF2B5EF4-FFF2-40B4-BE49-F238E27FC236}">
                    <a16:creationId xmlns:a16="http://schemas.microsoft.com/office/drawing/2014/main" id="{7F61C2D2-6136-44A6-9E1C-AA1593B3A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59">
                <a:extLst>
                  <a:ext uri="{FF2B5EF4-FFF2-40B4-BE49-F238E27FC236}">
                    <a16:creationId xmlns:a16="http://schemas.microsoft.com/office/drawing/2014/main" id="{8323A036-C4F6-4C78-91F9-175D09089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60">
                <a:extLst>
                  <a:ext uri="{FF2B5EF4-FFF2-40B4-BE49-F238E27FC236}">
                    <a16:creationId xmlns:a16="http://schemas.microsoft.com/office/drawing/2014/main" id="{5FC2E09B-9238-45F5-A172-ADE45D9E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61">
                <a:extLst>
                  <a:ext uri="{FF2B5EF4-FFF2-40B4-BE49-F238E27FC236}">
                    <a16:creationId xmlns:a16="http://schemas.microsoft.com/office/drawing/2014/main" id="{9562210A-CB41-4778-BAC6-2EAE4EBFB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62">
                <a:extLst>
                  <a:ext uri="{FF2B5EF4-FFF2-40B4-BE49-F238E27FC236}">
                    <a16:creationId xmlns:a16="http://schemas.microsoft.com/office/drawing/2014/main" id="{30DEFAD5-7282-4169-9DB0-A819C946A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63">
                <a:extLst>
                  <a:ext uri="{FF2B5EF4-FFF2-40B4-BE49-F238E27FC236}">
                    <a16:creationId xmlns:a16="http://schemas.microsoft.com/office/drawing/2014/main" id="{A367464B-459C-4DAD-B7B7-40BBEE05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E54FA50-290E-4EC7-A62A-A6411C71E159}"/>
                </a:ext>
              </a:extLst>
            </p:cNvPr>
            <p:cNvSpPr/>
            <p:nvPr/>
          </p:nvSpPr>
          <p:spPr bwMode="auto">
            <a:xfrm>
              <a:off x="7914489" y="5222881"/>
              <a:ext cx="2452099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0131F48-EE61-4B32-B582-A5856AB6297B}"/>
                </a:ext>
              </a:extLst>
            </p:cNvPr>
            <p:cNvGrpSpPr/>
            <p:nvPr/>
          </p:nvGrpSpPr>
          <p:grpSpPr>
            <a:xfrm>
              <a:off x="7917950" y="5107427"/>
              <a:ext cx="452260" cy="417074"/>
              <a:chOff x="7989965" y="5173839"/>
              <a:chExt cx="308230" cy="28424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F1DB662-0CC8-454A-BBCC-8CB30E8296B9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2CE73BC-26A2-404C-8D3A-FB4FD168387C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7" name="Freeform 17">
                  <a:extLst>
                    <a:ext uri="{FF2B5EF4-FFF2-40B4-BE49-F238E27FC236}">
                      <a16:creationId xmlns:a16="http://schemas.microsoft.com/office/drawing/2014/main" id="{380E7EFC-238B-4BFC-BFA1-3CE2F2515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19350A35-76BE-4A7F-B6C2-4D2897B04DFF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5" name="Freeform 15">
                    <a:extLst>
                      <a:ext uri="{FF2B5EF4-FFF2-40B4-BE49-F238E27FC236}">
                        <a16:creationId xmlns:a16="http://schemas.microsoft.com/office/drawing/2014/main" id="{50C61E6E-74C6-46DC-B890-2BEBE1BF02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Freeform 16">
                    <a:extLst>
                      <a:ext uri="{FF2B5EF4-FFF2-40B4-BE49-F238E27FC236}">
                        <a16:creationId xmlns:a16="http://schemas.microsoft.com/office/drawing/2014/main" id="{4FE5190D-3F8F-4441-A893-0E23DB249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Freeform 19">
                    <a:extLst>
                      <a:ext uri="{FF2B5EF4-FFF2-40B4-BE49-F238E27FC236}">
                        <a16:creationId xmlns:a16="http://schemas.microsoft.com/office/drawing/2014/main" id="{6A373F91-1126-41FC-B4BB-C9932F2F4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48967FB-0D5C-4677-8177-A8ACFF9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5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7">
              <a:extLst>
                <a:ext uri="{FF2B5EF4-FFF2-40B4-BE49-F238E27FC236}">
                  <a16:creationId xmlns:a16="http://schemas.microsoft.com/office/drawing/2014/main" id="{DD4518B0-AE6A-469D-88D8-F8643659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452" y="6260060"/>
              <a:ext cx="1992174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Cortana Analytics answers questions</a:t>
              </a:r>
            </a:p>
          </p:txBody>
        </p:sp>
        <p:grpSp>
          <p:nvGrpSpPr>
            <p:cNvPr id="120" name="cortana">
              <a:extLst>
                <a:ext uri="{FF2B5EF4-FFF2-40B4-BE49-F238E27FC236}">
                  <a16:creationId xmlns:a16="http://schemas.microsoft.com/office/drawing/2014/main" id="{59B4AE92-3451-4ECC-B030-F171B3FD4B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23521" y="5516351"/>
              <a:ext cx="393700" cy="393700"/>
              <a:chOff x="2059" y="1500"/>
              <a:chExt cx="248" cy="248"/>
            </a:xfrm>
            <a:solidFill>
              <a:srgbClr val="525252"/>
            </a:solidFill>
          </p:grpSpPr>
          <p:sp>
            <p:nvSpPr>
              <p:cNvPr id="121" name="Freeform 21">
                <a:extLst>
                  <a:ext uri="{FF2B5EF4-FFF2-40B4-BE49-F238E27FC236}">
                    <a16:creationId xmlns:a16="http://schemas.microsoft.com/office/drawing/2014/main" id="{541890B4-2705-498C-B2E8-C1696F3DF2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9" y="1500"/>
                <a:ext cx="248" cy="248"/>
              </a:xfrm>
              <a:custGeom>
                <a:avLst/>
                <a:gdLst>
                  <a:gd name="T0" fmla="*/ 171 w 342"/>
                  <a:gd name="T1" fmla="*/ 319 h 342"/>
                  <a:gd name="T2" fmla="*/ 131 w 342"/>
                  <a:gd name="T3" fmla="*/ 313 h 342"/>
                  <a:gd name="T4" fmla="*/ 96 w 342"/>
                  <a:gd name="T5" fmla="*/ 299 h 342"/>
                  <a:gd name="T6" fmla="*/ 67 w 342"/>
                  <a:gd name="T7" fmla="*/ 275 h 342"/>
                  <a:gd name="T8" fmla="*/ 43 w 342"/>
                  <a:gd name="T9" fmla="*/ 245 h 342"/>
                  <a:gd name="T10" fmla="*/ 29 w 342"/>
                  <a:gd name="T11" fmla="*/ 211 h 342"/>
                  <a:gd name="T12" fmla="*/ 23 w 342"/>
                  <a:gd name="T13" fmla="*/ 171 h 342"/>
                  <a:gd name="T14" fmla="*/ 29 w 342"/>
                  <a:gd name="T15" fmla="*/ 132 h 342"/>
                  <a:gd name="T16" fmla="*/ 43 w 342"/>
                  <a:gd name="T17" fmla="*/ 97 h 342"/>
                  <a:gd name="T18" fmla="*/ 67 w 342"/>
                  <a:gd name="T19" fmla="*/ 67 h 342"/>
                  <a:gd name="T20" fmla="*/ 96 w 342"/>
                  <a:gd name="T21" fmla="*/ 44 h 342"/>
                  <a:gd name="T22" fmla="*/ 131 w 342"/>
                  <a:gd name="T23" fmla="*/ 29 h 342"/>
                  <a:gd name="T24" fmla="*/ 171 w 342"/>
                  <a:gd name="T25" fmla="*/ 24 h 342"/>
                  <a:gd name="T26" fmla="*/ 210 w 342"/>
                  <a:gd name="T27" fmla="*/ 29 h 342"/>
                  <a:gd name="T28" fmla="*/ 244 w 342"/>
                  <a:gd name="T29" fmla="*/ 44 h 342"/>
                  <a:gd name="T30" fmla="*/ 275 w 342"/>
                  <a:gd name="T31" fmla="*/ 67 h 342"/>
                  <a:gd name="T32" fmla="*/ 298 w 342"/>
                  <a:gd name="T33" fmla="*/ 97 h 342"/>
                  <a:gd name="T34" fmla="*/ 313 w 342"/>
                  <a:gd name="T35" fmla="*/ 132 h 342"/>
                  <a:gd name="T36" fmla="*/ 318 w 342"/>
                  <a:gd name="T37" fmla="*/ 171 h 342"/>
                  <a:gd name="T38" fmla="*/ 313 w 342"/>
                  <a:gd name="T39" fmla="*/ 211 h 342"/>
                  <a:gd name="T40" fmla="*/ 298 w 342"/>
                  <a:gd name="T41" fmla="*/ 245 h 342"/>
                  <a:gd name="T42" fmla="*/ 275 w 342"/>
                  <a:gd name="T43" fmla="*/ 275 h 342"/>
                  <a:gd name="T44" fmla="*/ 244 w 342"/>
                  <a:gd name="T45" fmla="*/ 299 h 342"/>
                  <a:gd name="T46" fmla="*/ 210 w 342"/>
                  <a:gd name="T47" fmla="*/ 313 h 342"/>
                  <a:gd name="T48" fmla="*/ 171 w 342"/>
                  <a:gd name="T49" fmla="*/ 319 h 342"/>
                  <a:gd name="T50" fmla="*/ 171 w 342"/>
                  <a:gd name="T51" fmla="*/ 0 h 342"/>
                  <a:gd name="T52" fmla="*/ 125 w 342"/>
                  <a:gd name="T53" fmla="*/ 6 h 342"/>
                  <a:gd name="T54" fmla="*/ 85 w 342"/>
                  <a:gd name="T55" fmla="*/ 24 h 342"/>
                  <a:gd name="T56" fmla="*/ 50 w 342"/>
                  <a:gd name="T57" fmla="*/ 51 h 342"/>
                  <a:gd name="T58" fmla="*/ 23 w 342"/>
                  <a:gd name="T59" fmla="*/ 85 h 342"/>
                  <a:gd name="T60" fmla="*/ 5 w 342"/>
                  <a:gd name="T61" fmla="*/ 126 h 342"/>
                  <a:gd name="T62" fmla="*/ 0 w 342"/>
                  <a:gd name="T63" fmla="*/ 171 h 342"/>
                  <a:gd name="T64" fmla="*/ 5 w 342"/>
                  <a:gd name="T65" fmla="*/ 216 h 342"/>
                  <a:gd name="T66" fmla="*/ 23 w 342"/>
                  <a:gd name="T67" fmla="*/ 257 h 342"/>
                  <a:gd name="T68" fmla="*/ 50 w 342"/>
                  <a:gd name="T69" fmla="*/ 292 h 342"/>
                  <a:gd name="T70" fmla="*/ 85 w 342"/>
                  <a:gd name="T71" fmla="*/ 319 h 342"/>
                  <a:gd name="T72" fmla="*/ 125 w 342"/>
                  <a:gd name="T73" fmla="*/ 336 h 342"/>
                  <a:gd name="T74" fmla="*/ 171 w 342"/>
                  <a:gd name="T75" fmla="*/ 342 h 342"/>
                  <a:gd name="T76" fmla="*/ 215 w 342"/>
                  <a:gd name="T77" fmla="*/ 336 h 342"/>
                  <a:gd name="T78" fmla="*/ 257 w 342"/>
                  <a:gd name="T79" fmla="*/ 319 h 342"/>
                  <a:gd name="T80" fmla="*/ 291 w 342"/>
                  <a:gd name="T81" fmla="*/ 292 h 342"/>
                  <a:gd name="T82" fmla="*/ 318 w 342"/>
                  <a:gd name="T83" fmla="*/ 257 h 342"/>
                  <a:gd name="T84" fmla="*/ 335 w 342"/>
                  <a:gd name="T85" fmla="*/ 216 h 342"/>
                  <a:gd name="T86" fmla="*/ 342 w 342"/>
                  <a:gd name="T87" fmla="*/ 171 h 342"/>
                  <a:gd name="T88" fmla="*/ 335 w 342"/>
                  <a:gd name="T89" fmla="*/ 126 h 342"/>
                  <a:gd name="T90" fmla="*/ 318 w 342"/>
                  <a:gd name="T91" fmla="*/ 85 h 342"/>
                  <a:gd name="T92" fmla="*/ 291 w 342"/>
                  <a:gd name="T93" fmla="*/ 51 h 342"/>
                  <a:gd name="T94" fmla="*/ 257 w 342"/>
                  <a:gd name="T95" fmla="*/ 24 h 342"/>
                  <a:gd name="T96" fmla="*/ 215 w 342"/>
                  <a:gd name="T97" fmla="*/ 6 h 342"/>
                  <a:gd name="T98" fmla="*/ 171 w 342"/>
                  <a:gd name="T9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2" h="342">
                    <a:moveTo>
                      <a:pt x="171" y="319"/>
                    </a:moveTo>
                    <a:cubicBezTo>
                      <a:pt x="157" y="319"/>
                      <a:pt x="144" y="317"/>
                      <a:pt x="131" y="313"/>
                    </a:cubicBezTo>
                    <a:cubicBezTo>
                      <a:pt x="119" y="310"/>
                      <a:pt x="107" y="304"/>
                      <a:pt x="96" y="299"/>
                    </a:cubicBezTo>
                    <a:cubicBezTo>
                      <a:pt x="86" y="292"/>
                      <a:pt x="76" y="284"/>
                      <a:pt x="67" y="275"/>
                    </a:cubicBezTo>
                    <a:cubicBezTo>
                      <a:pt x="58" y="266"/>
                      <a:pt x="50" y="256"/>
                      <a:pt x="43" y="245"/>
                    </a:cubicBezTo>
                    <a:cubicBezTo>
                      <a:pt x="36" y="235"/>
                      <a:pt x="32" y="223"/>
                      <a:pt x="29" y="211"/>
                    </a:cubicBezTo>
                    <a:cubicBezTo>
                      <a:pt x="25" y="198"/>
                      <a:pt x="23" y="185"/>
                      <a:pt x="23" y="171"/>
                    </a:cubicBezTo>
                    <a:cubicBezTo>
                      <a:pt x="23" y="158"/>
                      <a:pt x="25" y="145"/>
                      <a:pt x="29" y="132"/>
                    </a:cubicBezTo>
                    <a:cubicBezTo>
                      <a:pt x="32" y="120"/>
                      <a:pt x="36" y="108"/>
                      <a:pt x="43" y="97"/>
                    </a:cubicBezTo>
                    <a:cubicBezTo>
                      <a:pt x="50" y="86"/>
                      <a:pt x="58" y="76"/>
                      <a:pt x="67" y="67"/>
                    </a:cubicBezTo>
                    <a:cubicBezTo>
                      <a:pt x="76" y="58"/>
                      <a:pt x="86" y="51"/>
                      <a:pt x="96" y="44"/>
                    </a:cubicBezTo>
                    <a:cubicBezTo>
                      <a:pt x="107" y="37"/>
                      <a:pt x="119" y="33"/>
                      <a:pt x="131" y="29"/>
                    </a:cubicBezTo>
                    <a:cubicBezTo>
                      <a:pt x="144" y="26"/>
                      <a:pt x="157" y="24"/>
                      <a:pt x="171" y="24"/>
                    </a:cubicBezTo>
                    <a:cubicBezTo>
                      <a:pt x="184" y="24"/>
                      <a:pt x="197" y="26"/>
                      <a:pt x="210" y="29"/>
                    </a:cubicBezTo>
                    <a:cubicBezTo>
                      <a:pt x="222" y="33"/>
                      <a:pt x="234" y="37"/>
                      <a:pt x="244" y="44"/>
                    </a:cubicBezTo>
                    <a:cubicBezTo>
                      <a:pt x="256" y="51"/>
                      <a:pt x="266" y="58"/>
                      <a:pt x="275" y="67"/>
                    </a:cubicBezTo>
                    <a:cubicBezTo>
                      <a:pt x="283" y="76"/>
                      <a:pt x="291" y="86"/>
                      <a:pt x="298" y="97"/>
                    </a:cubicBezTo>
                    <a:cubicBezTo>
                      <a:pt x="304" y="108"/>
                      <a:pt x="309" y="120"/>
                      <a:pt x="313" y="132"/>
                    </a:cubicBezTo>
                    <a:cubicBezTo>
                      <a:pt x="316" y="145"/>
                      <a:pt x="318" y="158"/>
                      <a:pt x="318" y="171"/>
                    </a:cubicBezTo>
                    <a:cubicBezTo>
                      <a:pt x="318" y="185"/>
                      <a:pt x="316" y="198"/>
                      <a:pt x="313" y="211"/>
                    </a:cubicBezTo>
                    <a:cubicBezTo>
                      <a:pt x="309" y="223"/>
                      <a:pt x="304" y="235"/>
                      <a:pt x="298" y="245"/>
                    </a:cubicBezTo>
                    <a:cubicBezTo>
                      <a:pt x="291" y="256"/>
                      <a:pt x="283" y="266"/>
                      <a:pt x="275" y="275"/>
                    </a:cubicBezTo>
                    <a:cubicBezTo>
                      <a:pt x="266" y="284"/>
                      <a:pt x="256" y="292"/>
                      <a:pt x="244" y="299"/>
                    </a:cubicBezTo>
                    <a:cubicBezTo>
                      <a:pt x="234" y="304"/>
                      <a:pt x="222" y="310"/>
                      <a:pt x="210" y="313"/>
                    </a:cubicBezTo>
                    <a:cubicBezTo>
                      <a:pt x="197" y="317"/>
                      <a:pt x="184" y="319"/>
                      <a:pt x="171" y="319"/>
                    </a:cubicBezTo>
                    <a:moveTo>
                      <a:pt x="171" y="0"/>
                    </a:moveTo>
                    <a:cubicBezTo>
                      <a:pt x="155" y="0"/>
                      <a:pt x="139" y="3"/>
                      <a:pt x="125" y="6"/>
                    </a:cubicBezTo>
                    <a:cubicBezTo>
                      <a:pt x="110" y="10"/>
                      <a:pt x="97" y="16"/>
                      <a:pt x="85" y="24"/>
                    </a:cubicBezTo>
                    <a:cubicBezTo>
                      <a:pt x="71" y="32"/>
                      <a:pt x="60" y="41"/>
                      <a:pt x="50" y="51"/>
                    </a:cubicBezTo>
                    <a:cubicBezTo>
                      <a:pt x="40" y="61"/>
                      <a:pt x="31" y="72"/>
                      <a:pt x="23" y="85"/>
                    </a:cubicBezTo>
                    <a:cubicBezTo>
                      <a:pt x="15" y="98"/>
                      <a:pt x="10" y="111"/>
                      <a:pt x="5" y="126"/>
                    </a:cubicBezTo>
                    <a:cubicBezTo>
                      <a:pt x="2" y="140"/>
                      <a:pt x="0" y="156"/>
                      <a:pt x="0" y="171"/>
                    </a:cubicBezTo>
                    <a:cubicBezTo>
                      <a:pt x="0" y="187"/>
                      <a:pt x="2" y="202"/>
                      <a:pt x="5" y="216"/>
                    </a:cubicBezTo>
                    <a:cubicBezTo>
                      <a:pt x="10" y="231"/>
                      <a:pt x="15" y="245"/>
                      <a:pt x="23" y="257"/>
                    </a:cubicBezTo>
                    <a:cubicBezTo>
                      <a:pt x="31" y="270"/>
                      <a:pt x="40" y="282"/>
                      <a:pt x="50" y="292"/>
                    </a:cubicBezTo>
                    <a:cubicBezTo>
                      <a:pt x="60" y="302"/>
                      <a:pt x="71" y="311"/>
                      <a:pt x="85" y="319"/>
                    </a:cubicBezTo>
                    <a:cubicBezTo>
                      <a:pt x="97" y="326"/>
                      <a:pt x="110" y="332"/>
                      <a:pt x="125" y="336"/>
                    </a:cubicBezTo>
                    <a:cubicBezTo>
                      <a:pt x="139" y="340"/>
                      <a:pt x="155" y="342"/>
                      <a:pt x="171" y="342"/>
                    </a:cubicBezTo>
                    <a:cubicBezTo>
                      <a:pt x="186" y="342"/>
                      <a:pt x="201" y="340"/>
                      <a:pt x="215" y="336"/>
                    </a:cubicBezTo>
                    <a:cubicBezTo>
                      <a:pt x="230" y="332"/>
                      <a:pt x="244" y="326"/>
                      <a:pt x="257" y="319"/>
                    </a:cubicBezTo>
                    <a:cubicBezTo>
                      <a:pt x="269" y="311"/>
                      <a:pt x="281" y="302"/>
                      <a:pt x="291" y="292"/>
                    </a:cubicBezTo>
                    <a:cubicBezTo>
                      <a:pt x="301" y="282"/>
                      <a:pt x="310" y="270"/>
                      <a:pt x="318" y="257"/>
                    </a:cubicBezTo>
                    <a:cubicBezTo>
                      <a:pt x="325" y="245"/>
                      <a:pt x="332" y="231"/>
                      <a:pt x="335" y="216"/>
                    </a:cubicBezTo>
                    <a:cubicBezTo>
                      <a:pt x="339" y="202"/>
                      <a:pt x="342" y="187"/>
                      <a:pt x="342" y="171"/>
                    </a:cubicBezTo>
                    <a:cubicBezTo>
                      <a:pt x="342" y="156"/>
                      <a:pt x="339" y="140"/>
                      <a:pt x="335" y="126"/>
                    </a:cubicBezTo>
                    <a:cubicBezTo>
                      <a:pt x="332" y="111"/>
                      <a:pt x="325" y="98"/>
                      <a:pt x="318" y="85"/>
                    </a:cubicBezTo>
                    <a:cubicBezTo>
                      <a:pt x="310" y="72"/>
                      <a:pt x="301" y="61"/>
                      <a:pt x="291" y="51"/>
                    </a:cubicBezTo>
                    <a:cubicBezTo>
                      <a:pt x="281" y="41"/>
                      <a:pt x="269" y="32"/>
                      <a:pt x="257" y="24"/>
                    </a:cubicBezTo>
                    <a:cubicBezTo>
                      <a:pt x="244" y="16"/>
                      <a:pt x="230" y="10"/>
                      <a:pt x="215" y="6"/>
                    </a:cubicBezTo>
                    <a:cubicBezTo>
                      <a:pt x="201" y="3"/>
                      <a:pt x="186" y="0"/>
                      <a:pt x="171" y="0"/>
                    </a:cubicBezTo>
                  </a:path>
                </a:pathLst>
              </a:custGeom>
              <a:solidFill>
                <a:schemeClr val="accent3">
                  <a:alpha val="4196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EDE6C01A-D47D-4F53-BF40-C0D949312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2" y="1515"/>
                <a:ext cx="220" cy="219"/>
              </a:xfrm>
              <a:custGeom>
                <a:avLst/>
                <a:gdLst>
                  <a:gd name="T0" fmla="*/ 152 w 303"/>
                  <a:gd name="T1" fmla="*/ 0 h 303"/>
                  <a:gd name="T2" fmla="*/ 191 w 303"/>
                  <a:gd name="T3" fmla="*/ 6 h 303"/>
                  <a:gd name="T4" fmla="*/ 227 w 303"/>
                  <a:gd name="T5" fmla="*/ 20 h 303"/>
                  <a:gd name="T6" fmla="*/ 258 w 303"/>
                  <a:gd name="T7" fmla="*/ 44 h 303"/>
                  <a:gd name="T8" fmla="*/ 282 w 303"/>
                  <a:gd name="T9" fmla="*/ 75 h 303"/>
                  <a:gd name="T10" fmla="*/ 297 w 303"/>
                  <a:gd name="T11" fmla="*/ 111 h 303"/>
                  <a:gd name="T12" fmla="*/ 303 w 303"/>
                  <a:gd name="T13" fmla="*/ 151 h 303"/>
                  <a:gd name="T14" fmla="*/ 297 w 303"/>
                  <a:gd name="T15" fmla="*/ 191 h 303"/>
                  <a:gd name="T16" fmla="*/ 282 w 303"/>
                  <a:gd name="T17" fmla="*/ 227 h 303"/>
                  <a:gd name="T18" fmla="*/ 258 w 303"/>
                  <a:gd name="T19" fmla="*/ 258 h 303"/>
                  <a:gd name="T20" fmla="*/ 227 w 303"/>
                  <a:gd name="T21" fmla="*/ 281 h 303"/>
                  <a:gd name="T22" fmla="*/ 191 w 303"/>
                  <a:gd name="T23" fmla="*/ 297 h 303"/>
                  <a:gd name="T24" fmla="*/ 152 w 303"/>
                  <a:gd name="T25" fmla="*/ 303 h 303"/>
                  <a:gd name="T26" fmla="*/ 111 w 303"/>
                  <a:gd name="T27" fmla="*/ 297 h 303"/>
                  <a:gd name="T28" fmla="*/ 75 w 303"/>
                  <a:gd name="T29" fmla="*/ 281 h 303"/>
                  <a:gd name="T30" fmla="*/ 44 w 303"/>
                  <a:gd name="T31" fmla="*/ 258 h 303"/>
                  <a:gd name="T32" fmla="*/ 21 w 303"/>
                  <a:gd name="T33" fmla="*/ 227 h 303"/>
                  <a:gd name="T34" fmla="*/ 6 w 303"/>
                  <a:gd name="T35" fmla="*/ 191 h 303"/>
                  <a:gd name="T36" fmla="*/ 0 w 303"/>
                  <a:gd name="T37" fmla="*/ 151 h 303"/>
                  <a:gd name="T38" fmla="*/ 6 w 303"/>
                  <a:gd name="T39" fmla="*/ 111 h 303"/>
                  <a:gd name="T40" fmla="*/ 21 w 303"/>
                  <a:gd name="T41" fmla="*/ 75 h 303"/>
                  <a:gd name="T42" fmla="*/ 44 w 303"/>
                  <a:gd name="T43" fmla="*/ 44 h 303"/>
                  <a:gd name="T44" fmla="*/ 75 w 303"/>
                  <a:gd name="T45" fmla="*/ 20 h 303"/>
                  <a:gd name="T46" fmla="*/ 111 w 303"/>
                  <a:gd name="T47" fmla="*/ 6 h 303"/>
                  <a:gd name="T48" fmla="*/ 152 w 303"/>
                  <a:gd name="T49" fmla="*/ 0 h 303"/>
                  <a:gd name="T50" fmla="*/ 152 w 303"/>
                  <a:gd name="T51" fmla="*/ 272 h 303"/>
                  <a:gd name="T52" fmla="*/ 183 w 303"/>
                  <a:gd name="T53" fmla="*/ 269 h 303"/>
                  <a:gd name="T54" fmla="*/ 213 w 303"/>
                  <a:gd name="T55" fmla="*/ 256 h 303"/>
                  <a:gd name="T56" fmla="*/ 237 w 303"/>
                  <a:gd name="T57" fmla="*/ 237 h 303"/>
                  <a:gd name="T58" fmla="*/ 257 w 303"/>
                  <a:gd name="T59" fmla="*/ 212 h 303"/>
                  <a:gd name="T60" fmla="*/ 269 w 303"/>
                  <a:gd name="T61" fmla="*/ 184 h 303"/>
                  <a:gd name="T62" fmla="*/ 272 w 303"/>
                  <a:gd name="T63" fmla="*/ 151 h 303"/>
                  <a:gd name="T64" fmla="*/ 269 w 303"/>
                  <a:gd name="T65" fmla="*/ 119 h 303"/>
                  <a:gd name="T66" fmla="*/ 257 w 303"/>
                  <a:gd name="T67" fmla="*/ 90 h 303"/>
                  <a:gd name="T68" fmla="*/ 237 w 303"/>
                  <a:gd name="T69" fmla="*/ 66 h 303"/>
                  <a:gd name="T70" fmla="*/ 213 w 303"/>
                  <a:gd name="T71" fmla="*/ 46 h 303"/>
                  <a:gd name="T72" fmla="*/ 183 w 303"/>
                  <a:gd name="T73" fmla="*/ 34 h 303"/>
                  <a:gd name="T74" fmla="*/ 152 w 303"/>
                  <a:gd name="T75" fmla="*/ 29 h 303"/>
                  <a:gd name="T76" fmla="*/ 119 w 303"/>
                  <a:gd name="T77" fmla="*/ 34 h 303"/>
                  <a:gd name="T78" fmla="*/ 91 w 303"/>
                  <a:gd name="T79" fmla="*/ 46 h 303"/>
                  <a:gd name="T80" fmla="*/ 66 w 303"/>
                  <a:gd name="T81" fmla="*/ 66 h 303"/>
                  <a:gd name="T82" fmla="*/ 47 w 303"/>
                  <a:gd name="T83" fmla="*/ 90 h 303"/>
                  <a:gd name="T84" fmla="*/ 34 w 303"/>
                  <a:gd name="T85" fmla="*/ 119 h 303"/>
                  <a:gd name="T86" fmla="*/ 30 w 303"/>
                  <a:gd name="T87" fmla="*/ 151 h 303"/>
                  <a:gd name="T88" fmla="*/ 34 w 303"/>
                  <a:gd name="T89" fmla="*/ 183 h 303"/>
                  <a:gd name="T90" fmla="*/ 47 w 303"/>
                  <a:gd name="T91" fmla="*/ 212 h 303"/>
                  <a:gd name="T92" fmla="*/ 66 w 303"/>
                  <a:gd name="T93" fmla="*/ 237 h 303"/>
                  <a:gd name="T94" fmla="*/ 91 w 303"/>
                  <a:gd name="T95" fmla="*/ 256 h 303"/>
                  <a:gd name="T96" fmla="*/ 119 w 303"/>
                  <a:gd name="T97" fmla="*/ 269 h 303"/>
                  <a:gd name="T98" fmla="*/ 152 w 303"/>
                  <a:gd name="T99" fmla="*/ 27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3">
                    <a:moveTo>
                      <a:pt x="152" y="0"/>
                    </a:moveTo>
                    <a:cubicBezTo>
                      <a:pt x="165" y="0"/>
                      <a:pt x="179" y="2"/>
                      <a:pt x="191" y="6"/>
                    </a:cubicBezTo>
                    <a:cubicBezTo>
                      <a:pt x="205" y="9"/>
                      <a:pt x="216" y="15"/>
                      <a:pt x="227" y="20"/>
                    </a:cubicBezTo>
                    <a:cubicBezTo>
                      <a:pt x="239" y="27"/>
                      <a:pt x="249" y="35"/>
                      <a:pt x="258" y="44"/>
                    </a:cubicBezTo>
                    <a:cubicBezTo>
                      <a:pt x="268" y="53"/>
                      <a:pt x="275" y="63"/>
                      <a:pt x="282" y="75"/>
                    </a:cubicBezTo>
                    <a:cubicBezTo>
                      <a:pt x="288" y="86"/>
                      <a:pt x="294" y="98"/>
                      <a:pt x="297" y="111"/>
                    </a:cubicBezTo>
                    <a:cubicBezTo>
                      <a:pt x="301" y="124"/>
                      <a:pt x="303" y="138"/>
                      <a:pt x="303" y="151"/>
                    </a:cubicBezTo>
                    <a:cubicBezTo>
                      <a:pt x="303" y="165"/>
                      <a:pt x="301" y="179"/>
                      <a:pt x="297" y="191"/>
                    </a:cubicBezTo>
                    <a:cubicBezTo>
                      <a:pt x="294" y="205"/>
                      <a:pt x="288" y="216"/>
                      <a:pt x="282" y="227"/>
                    </a:cubicBezTo>
                    <a:cubicBezTo>
                      <a:pt x="275" y="238"/>
                      <a:pt x="268" y="249"/>
                      <a:pt x="258" y="258"/>
                    </a:cubicBezTo>
                    <a:cubicBezTo>
                      <a:pt x="249" y="268"/>
                      <a:pt x="239" y="275"/>
                      <a:pt x="227" y="281"/>
                    </a:cubicBezTo>
                    <a:cubicBezTo>
                      <a:pt x="216" y="288"/>
                      <a:pt x="205" y="294"/>
                      <a:pt x="191" y="297"/>
                    </a:cubicBezTo>
                    <a:cubicBezTo>
                      <a:pt x="179" y="301"/>
                      <a:pt x="165" y="303"/>
                      <a:pt x="152" y="303"/>
                    </a:cubicBezTo>
                    <a:cubicBezTo>
                      <a:pt x="138" y="303"/>
                      <a:pt x="124" y="301"/>
                      <a:pt x="111" y="297"/>
                    </a:cubicBezTo>
                    <a:cubicBezTo>
                      <a:pt x="98" y="294"/>
                      <a:pt x="86" y="288"/>
                      <a:pt x="75" y="281"/>
                    </a:cubicBezTo>
                    <a:cubicBezTo>
                      <a:pt x="63" y="275"/>
                      <a:pt x="53" y="268"/>
                      <a:pt x="44" y="258"/>
                    </a:cubicBezTo>
                    <a:cubicBezTo>
                      <a:pt x="35" y="249"/>
                      <a:pt x="27" y="238"/>
                      <a:pt x="21" y="227"/>
                    </a:cubicBezTo>
                    <a:cubicBezTo>
                      <a:pt x="15" y="216"/>
                      <a:pt x="9" y="205"/>
                      <a:pt x="6" y="191"/>
                    </a:cubicBezTo>
                    <a:cubicBezTo>
                      <a:pt x="2" y="179"/>
                      <a:pt x="0" y="165"/>
                      <a:pt x="0" y="151"/>
                    </a:cubicBezTo>
                    <a:cubicBezTo>
                      <a:pt x="0" y="138"/>
                      <a:pt x="2" y="124"/>
                      <a:pt x="6" y="111"/>
                    </a:cubicBezTo>
                    <a:cubicBezTo>
                      <a:pt x="9" y="98"/>
                      <a:pt x="15" y="86"/>
                      <a:pt x="21" y="75"/>
                    </a:cubicBezTo>
                    <a:cubicBezTo>
                      <a:pt x="27" y="63"/>
                      <a:pt x="35" y="53"/>
                      <a:pt x="44" y="44"/>
                    </a:cubicBezTo>
                    <a:cubicBezTo>
                      <a:pt x="53" y="35"/>
                      <a:pt x="63" y="27"/>
                      <a:pt x="75" y="20"/>
                    </a:cubicBezTo>
                    <a:cubicBezTo>
                      <a:pt x="86" y="15"/>
                      <a:pt x="98" y="9"/>
                      <a:pt x="111" y="6"/>
                    </a:cubicBezTo>
                    <a:cubicBezTo>
                      <a:pt x="124" y="2"/>
                      <a:pt x="138" y="0"/>
                      <a:pt x="152" y="0"/>
                    </a:cubicBezTo>
                    <a:moveTo>
                      <a:pt x="152" y="272"/>
                    </a:moveTo>
                    <a:cubicBezTo>
                      <a:pt x="163" y="272"/>
                      <a:pt x="173" y="271"/>
                      <a:pt x="183" y="269"/>
                    </a:cubicBezTo>
                    <a:cubicBezTo>
                      <a:pt x="195" y="266"/>
                      <a:pt x="204" y="261"/>
                      <a:pt x="213" y="256"/>
                    </a:cubicBezTo>
                    <a:cubicBezTo>
                      <a:pt x="222" y="251"/>
                      <a:pt x="230" y="245"/>
                      <a:pt x="237" y="237"/>
                    </a:cubicBezTo>
                    <a:cubicBezTo>
                      <a:pt x="245" y="229"/>
                      <a:pt x="251" y="221"/>
                      <a:pt x="257" y="212"/>
                    </a:cubicBezTo>
                    <a:cubicBezTo>
                      <a:pt x="261" y="203"/>
                      <a:pt x="266" y="194"/>
                      <a:pt x="269" y="184"/>
                    </a:cubicBezTo>
                    <a:cubicBezTo>
                      <a:pt x="271" y="173"/>
                      <a:pt x="272" y="163"/>
                      <a:pt x="272" y="151"/>
                    </a:cubicBezTo>
                    <a:cubicBezTo>
                      <a:pt x="272" y="140"/>
                      <a:pt x="271" y="129"/>
                      <a:pt x="269" y="119"/>
                    </a:cubicBezTo>
                    <a:cubicBezTo>
                      <a:pt x="266" y="108"/>
                      <a:pt x="261" y="98"/>
                      <a:pt x="257" y="90"/>
                    </a:cubicBezTo>
                    <a:cubicBezTo>
                      <a:pt x="251" y="81"/>
                      <a:pt x="245" y="72"/>
                      <a:pt x="237" y="66"/>
                    </a:cubicBezTo>
                    <a:cubicBezTo>
                      <a:pt x="230" y="58"/>
                      <a:pt x="222" y="52"/>
                      <a:pt x="213" y="46"/>
                    </a:cubicBezTo>
                    <a:cubicBezTo>
                      <a:pt x="204" y="41"/>
                      <a:pt x="195" y="37"/>
                      <a:pt x="183" y="34"/>
                    </a:cubicBezTo>
                    <a:cubicBezTo>
                      <a:pt x="173" y="32"/>
                      <a:pt x="163" y="29"/>
                      <a:pt x="152" y="29"/>
                    </a:cubicBezTo>
                    <a:cubicBezTo>
                      <a:pt x="140" y="29"/>
                      <a:pt x="129" y="32"/>
                      <a:pt x="119" y="34"/>
                    </a:cubicBezTo>
                    <a:cubicBezTo>
                      <a:pt x="109" y="37"/>
                      <a:pt x="98" y="41"/>
                      <a:pt x="91" y="46"/>
                    </a:cubicBezTo>
                    <a:cubicBezTo>
                      <a:pt x="82" y="52"/>
                      <a:pt x="72" y="58"/>
                      <a:pt x="66" y="66"/>
                    </a:cubicBezTo>
                    <a:cubicBezTo>
                      <a:pt x="58" y="72"/>
                      <a:pt x="52" y="81"/>
                      <a:pt x="47" y="90"/>
                    </a:cubicBezTo>
                    <a:cubicBezTo>
                      <a:pt x="41" y="98"/>
                      <a:pt x="37" y="108"/>
                      <a:pt x="34" y="119"/>
                    </a:cubicBezTo>
                    <a:cubicBezTo>
                      <a:pt x="32" y="129"/>
                      <a:pt x="30" y="140"/>
                      <a:pt x="30" y="151"/>
                    </a:cubicBezTo>
                    <a:cubicBezTo>
                      <a:pt x="30" y="163"/>
                      <a:pt x="32" y="173"/>
                      <a:pt x="34" y="183"/>
                    </a:cubicBezTo>
                    <a:cubicBezTo>
                      <a:pt x="37" y="194"/>
                      <a:pt x="41" y="203"/>
                      <a:pt x="47" y="212"/>
                    </a:cubicBezTo>
                    <a:cubicBezTo>
                      <a:pt x="52" y="221"/>
                      <a:pt x="58" y="229"/>
                      <a:pt x="66" y="237"/>
                    </a:cubicBezTo>
                    <a:cubicBezTo>
                      <a:pt x="72" y="245"/>
                      <a:pt x="82" y="251"/>
                      <a:pt x="91" y="256"/>
                    </a:cubicBezTo>
                    <a:cubicBezTo>
                      <a:pt x="98" y="261"/>
                      <a:pt x="109" y="266"/>
                      <a:pt x="119" y="269"/>
                    </a:cubicBezTo>
                    <a:cubicBezTo>
                      <a:pt x="129" y="271"/>
                      <a:pt x="140" y="272"/>
                      <a:pt x="152" y="27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405E256-DAF1-4CA0-8BB0-E744DF6B1C8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08" y="571113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6EBBE73-4A7C-4723-8E34-F028421AB1D9}"/>
              </a:ext>
            </a:extLst>
          </p:cNvPr>
          <p:cNvGrpSpPr/>
          <p:nvPr/>
        </p:nvGrpSpPr>
        <p:grpSpPr>
          <a:xfrm>
            <a:off x="6089797" y="1182361"/>
            <a:ext cx="5619168" cy="2230969"/>
            <a:chOff x="454210" y="1916792"/>
            <a:chExt cx="5733470" cy="22763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AD7F8D-2E35-4411-8F39-03DE79D4B314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stream processing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6D3219E-3D00-44F5-8C4D-62ACFD9CD544}"/>
                </a:ext>
              </a:extLst>
            </p:cNvPr>
            <p:cNvGrpSpPr/>
            <p:nvPr/>
          </p:nvGrpSpPr>
          <p:grpSpPr>
            <a:xfrm>
              <a:off x="762236" y="2788568"/>
              <a:ext cx="718411" cy="625156"/>
              <a:chOff x="1755775" y="2570163"/>
              <a:chExt cx="1320800" cy="1149351"/>
            </a:xfrm>
          </p:grpSpPr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3C74262B-C9F9-4A66-A775-ABB5AC886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D7B57F66-B300-46BF-9A49-52E0EEA60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A6B9D93A-D22F-4845-B5EB-681C57FA2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885B9B11-89D0-4E62-A5BB-ABCDCDA2E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41">
                <a:extLst>
                  <a:ext uri="{FF2B5EF4-FFF2-40B4-BE49-F238E27FC236}">
                    <a16:creationId xmlns:a16="http://schemas.microsoft.com/office/drawing/2014/main" id="{64E09922-CB0D-49F9-B775-135F6E7F3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42">
                <a:extLst>
                  <a:ext uri="{FF2B5EF4-FFF2-40B4-BE49-F238E27FC236}">
                    <a16:creationId xmlns:a16="http://schemas.microsoft.com/office/drawing/2014/main" id="{713D17A5-DF82-4879-A439-573F78CA8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43">
                <a:extLst>
                  <a:ext uri="{FF2B5EF4-FFF2-40B4-BE49-F238E27FC236}">
                    <a16:creationId xmlns:a16="http://schemas.microsoft.com/office/drawing/2014/main" id="{3E7DA921-3B05-400A-B376-A0941157B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44">
                <a:extLst>
                  <a:ext uri="{FF2B5EF4-FFF2-40B4-BE49-F238E27FC236}">
                    <a16:creationId xmlns:a16="http://schemas.microsoft.com/office/drawing/2014/main" id="{030DFE1D-F0AE-4685-9FD3-E1A64462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45">
                <a:extLst>
                  <a:ext uri="{FF2B5EF4-FFF2-40B4-BE49-F238E27FC236}">
                    <a16:creationId xmlns:a16="http://schemas.microsoft.com/office/drawing/2014/main" id="{56C17150-0EF3-46C7-B126-D028020F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46">
                <a:extLst>
                  <a:ext uri="{FF2B5EF4-FFF2-40B4-BE49-F238E27FC236}">
                    <a16:creationId xmlns:a16="http://schemas.microsoft.com/office/drawing/2014/main" id="{725C9702-450F-4873-AA9B-4EC4B28A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47">
                <a:extLst>
                  <a:ext uri="{FF2B5EF4-FFF2-40B4-BE49-F238E27FC236}">
                    <a16:creationId xmlns:a16="http://schemas.microsoft.com/office/drawing/2014/main" id="{87E8CF9C-25F5-4158-B641-E9BDA422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48">
                <a:extLst>
                  <a:ext uri="{FF2B5EF4-FFF2-40B4-BE49-F238E27FC236}">
                    <a16:creationId xmlns:a16="http://schemas.microsoft.com/office/drawing/2014/main" id="{E9BD8596-45A1-4947-8A7C-DB9B5544D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49">
                <a:extLst>
                  <a:ext uri="{FF2B5EF4-FFF2-40B4-BE49-F238E27FC236}">
                    <a16:creationId xmlns:a16="http://schemas.microsoft.com/office/drawing/2014/main" id="{5B28CCD6-D8B6-4915-ACBE-7BD60ADC3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50">
                <a:extLst>
                  <a:ext uri="{FF2B5EF4-FFF2-40B4-BE49-F238E27FC236}">
                    <a16:creationId xmlns:a16="http://schemas.microsoft.com/office/drawing/2014/main" id="{91A82E9E-3D4B-4BE8-B9BF-D30318CF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51">
                <a:extLst>
                  <a:ext uri="{FF2B5EF4-FFF2-40B4-BE49-F238E27FC236}">
                    <a16:creationId xmlns:a16="http://schemas.microsoft.com/office/drawing/2014/main" id="{7B837604-CFC8-4595-A072-6A0E0ADCA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52">
                <a:extLst>
                  <a:ext uri="{FF2B5EF4-FFF2-40B4-BE49-F238E27FC236}">
                    <a16:creationId xmlns:a16="http://schemas.microsoft.com/office/drawing/2014/main" id="{1807478F-90EC-4E9A-9B6B-79695AC3E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53">
                <a:extLst>
                  <a:ext uri="{FF2B5EF4-FFF2-40B4-BE49-F238E27FC236}">
                    <a16:creationId xmlns:a16="http://schemas.microsoft.com/office/drawing/2014/main" id="{C058B199-370A-4046-B53C-C315EF9C5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54">
                <a:extLst>
                  <a:ext uri="{FF2B5EF4-FFF2-40B4-BE49-F238E27FC236}">
                    <a16:creationId xmlns:a16="http://schemas.microsoft.com/office/drawing/2014/main" id="{96117716-51B5-4C5D-A93A-1A9D9C783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55">
                <a:extLst>
                  <a:ext uri="{FF2B5EF4-FFF2-40B4-BE49-F238E27FC236}">
                    <a16:creationId xmlns:a16="http://schemas.microsoft.com/office/drawing/2014/main" id="{E830BB48-D73A-4601-90B4-C2A1C760B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56">
                <a:extLst>
                  <a:ext uri="{FF2B5EF4-FFF2-40B4-BE49-F238E27FC236}">
                    <a16:creationId xmlns:a16="http://schemas.microsoft.com/office/drawing/2014/main" id="{655A91EC-8506-4E69-A1A4-36FEFEA32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57">
                <a:extLst>
                  <a:ext uri="{FF2B5EF4-FFF2-40B4-BE49-F238E27FC236}">
                    <a16:creationId xmlns:a16="http://schemas.microsoft.com/office/drawing/2014/main" id="{62A214E8-A925-4AA6-B1EC-F5ABFED9A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58">
                <a:extLst>
                  <a:ext uri="{FF2B5EF4-FFF2-40B4-BE49-F238E27FC236}">
                    <a16:creationId xmlns:a16="http://schemas.microsoft.com/office/drawing/2014/main" id="{669C969B-5608-481A-B038-8F0748A64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59">
                <a:extLst>
                  <a:ext uri="{FF2B5EF4-FFF2-40B4-BE49-F238E27FC236}">
                    <a16:creationId xmlns:a16="http://schemas.microsoft.com/office/drawing/2014/main" id="{2E6B3DBF-B2AC-4A6E-B694-B56C64260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60">
                <a:extLst>
                  <a:ext uri="{FF2B5EF4-FFF2-40B4-BE49-F238E27FC236}">
                    <a16:creationId xmlns:a16="http://schemas.microsoft.com/office/drawing/2014/main" id="{54278DBD-6201-42B4-B75F-00A855BA5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AC5A8729-BD6B-4870-81BF-75A139B30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62">
                <a:extLst>
                  <a:ext uri="{FF2B5EF4-FFF2-40B4-BE49-F238E27FC236}">
                    <a16:creationId xmlns:a16="http://schemas.microsoft.com/office/drawing/2014/main" id="{3C2F84AC-862C-47F9-B8A2-69BC3D67D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63">
                <a:extLst>
                  <a:ext uri="{FF2B5EF4-FFF2-40B4-BE49-F238E27FC236}">
                    <a16:creationId xmlns:a16="http://schemas.microsoft.com/office/drawing/2014/main" id="{80F9D601-09A9-4745-B6FF-156C9D9F0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64">
                <a:extLst>
                  <a:ext uri="{FF2B5EF4-FFF2-40B4-BE49-F238E27FC236}">
                    <a16:creationId xmlns:a16="http://schemas.microsoft.com/office/drawing/2014/main" id="{930AF965-E738-4FE9-A2A4-40E11E2CB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65">
                <a:extLst>
                  <a:ext uri="{FF2B5EF4-FFF2-40B4-BE49-F238E27FC236}">
                    <a16:creationId xmlns:a16="http://schemas.microsoft.com/office/drawing/2014/main" id="{0CAF94EB-E134-489A-BEAC-29D0E3146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66">
                <a:extLst>
                  <a:ext uri="{FF2B5EF4-FFF2-40B4-BE49-F238E27FC236}">
                    <a16:creationId xmlns:a16="http://schemas.microsoft.com/office/drawing/2014/main" id="{64E92A2A-3646-4BFE-96C6-F05F234A9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67">
                <a:extLst>
                  <a:ext uri="{FF2B5EF4-FFF2-40B4-BE49-F238E27FC236}">
                    <a16:creationId xmlns:a16="http://schemas.microsoft.com/office/drawing/2014/main" id="{93B96EA0-7736-47E2-8197-122E6EC02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68">
                <a:extLst>
                  <a:ext uri="{FF2B5EF4-FFF2-40B4-BE49-F238E27FC236}">
                    <a16:creationId xmlns:a16="http://schemas.microsoft.com/office/drawing/2014/main" id="{6F1E5BFA-8AA9-422F-94CC-960CFC032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69">
                <a:extLst>
                  <a:ext uri="{FF2B5EF4-FFF2-40B4-BE49-F238E27FC236}">
                    <a16:creationId xmlns:a16="http://schemas.microsoft.com/office/drawing/2014/main" id="{0015DC74-6E00-44F4-92CD-4EE4F641E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70">
                <a:extLst>
                  <a:ext uri="{FF2B5EF4-FFF2-40B4-BE49-F238E27FC236}">
                    <a16:creationId xmlns:a16="http://schemas.microsoft.com/office/drawing/2014/main" id="{208263A1-681A-47E4-9B9A-5EFA313BF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71">
                <a:extLst>
                  <a:ext uri="{FF2B5EF4-FFF2-40B4-BE49-F238E27FC236}">
                    <a16:creationId xmlns:a16="http://schemas.microsoft.com/office/drawing/2014/main" id="{CE603704-64F1-404B-BE3B-111B891A3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72">
                <a:extLst>
                  <a:ext uri="{FF2B5EF4-FFF2-40B4-BE49-F238E27FC236}">
                    <a16:creationId xmlns:a16="http://schemas.microsoft.com/office/drawing/2014/main" id="{5D2844BF-F233-411A-9219-28BF62B1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73">
                <a:extLst>
                  <a:ext uri="{FF2B5EF4-FFF2-40B4-BE49-F238E27FC236}">
                    <a16:creationId xmlns:a16="http://schemas.microsoft.com/office/drawing/2014/main" id="{2637A266-24CA-4783-BD10-22E3211EE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74">
                <a:extLst>
                  <a:ext uri="{FF2B5EF4-FFF2-40B4-BE49-F238E27FC236}">
                    <a16:creationId xmlns:a16="http://schemas.microsoft.com/office/drawing/2014/main" id="{22649954-301B-4E05-8232-8493B2159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75">
                <a:extLst>
                  <a:ext uri="{FF2B5EF4-FFF2-40B4-BE49-F238E27FC236}">
                    <a16:creationId xmlns:a16="http://schemas.microsoft.com/office/drawing/2014/main" id="{D7652748-2B50-4F73-B40B-7E74C2C9D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76">
                <a:extLst>
                  <a:ext uri="{FF2B5EF4-FFF2-40B4-BE49-F238E27FC236}">
                    <a16:creationId xmlns:a16="http://schemas.microsoft.com/office/drawing/2014/main" id="{CC75731B-DB16-4362-8C82-B5EDFFC8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77">
                <a:extLst>
                  <a:ext uri="{FF2B5EF4-FFF2-40B4-BE49-F238E27FC236}">
                    <a16:creationId xmlns:a16="http://schemas.microsoft.com/office/drawing/2014/main" id="{185C5F76-7F49-441C-8020-ACB5AC068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78">
                <a:extLst>
                  <a:ext uri="{FF2B5EF4-FFF2-40B4-BE49-F238E27FC236}">
                    <a16:creationId xmlns:a16="http://schemas.microsoft.com/office/drawing/2014/main" id="{4284DC79-6930-44AF-B6F7-CFD15B7D9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79">
                <a:extLst>
                  <a:ext uri="{FF2B5EF4-FFF2-40B4-BE49-F238E27FC236}">
                    <a16:creationId xmlns:a16="http://schemas.microsoft.com/office/drawing/2014/main" id="{D0D4277F-DD2C-4712-B632-B9C8E9F30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80">
                <a:extLst>
                  <a:ext uri="{FF2B5EF4-FFF2-40B4-BE49-F238E27FC236}">
                    <a16:creationId xmlns:a16="http://schemas.microsoft.com/office/drawing/2014/main" id="{0FD2E38F-5DD3-4AF2-914C-1F775C5A8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81">
                <a:extLst>
                  <a:ext uri="{FF2B5EF4-FFF2-40B4-BE49-F238E27FC236}">
                    <a16:creationId xmlns:a16="http://schemas.microsoft.com/office/drawing/2014/main" id="{EDDEAC9F-86AC-4BCA-BB88-EF3763882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82">
                <a:extLst>
                  <a:ext uri="{FF2B5EF4-FFF2-40B4-BE49-F238E27FC236}">
                    <a16:creationId xmlns:a16="http://schemas.microsoft.com/office/drawing/2014/main" id="{CA114E5E-282A-4FBB-A54A-E01C6955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83">
                <a:extLst>
                  <a:ext uri="{FF2B5EF4-FFF2-40B4-BE49-F238E27FC236}">
                    <a16:creationId xmlns:a16="http://schemas.microsoft.com/office/drawing/2014/main" id="{193A2FD2-F056-422C-B036-DA55BC79D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84">
                <a:extLst>
                  <a:ext uri="{FF2B5EF4-FFF2-40B4-BE49-F238E27FC236}">
                    <a16:creationId xmlns:a16="http://schemas.microsoft.com/office/drawing/2014/main" id="{1EF0DD70-A4BF-4CCF-B5B1-32D7A64B5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85">
                <a:extLst>
                  <a:ext uri="{FF2B5EF4-FFF2-40B4-BE49-F238E27FC236}">
                    <a16:creationId xmlns:a16="http://schemas.microsoft.com/office/drawing/2014/main" id="{8AF746FE-07D4-4E75-8E74-249611947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86">
                <a:extLst>
                  <a:ext uri="{FF2B5EF4-FFF2-40B4-BE49-F238E27FC236}">
                    <a16:creationId xmlns:a16="http://schemas.microsoft.com/office/drawing/2014/main" id="{44B96589-8B0C-482C-98AA-FE973EE85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87">
                <a:extLst>
                  <a:ext uri="{FF2B5EF4-FFF2-40B4-BE49-F238E27FC236}">
                    <a16:creationId xmlns:a16="http://schemas.microsoft.com/office/drawing/2014/main" id="{93436096-4F5C-4F4C-B21C-131329FC8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88">
                <a:extLst>
                  <a:ext uri="{FF2B5EF4-FFF2-40B4-BE49-F238E27FC236}">
                    <a16:creationId xmlns:a16="http://schemas.microsoft.com/office/drawing/2014/main" id="{A6F3D0E0-D103-41E6-87B4-2020730CB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89">
                <a:extLst>
                  <a:ext uri="{FF2B5EF4-FFF2-40B4-BE49-F238E27FC236}">
                    <a16:creationId xmlns:a16="http://schemas.microsoft.com/office/drawing/2014/main" id="{8F309118-76E8-4A9A-BEF7-EEA3B5268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Rectangle 47">
              <a:extLst>
                <a:ext uri="{FF2B5EF4-FFF2-40B4-BE49-F238E27FC236}">
                  <a16:creationId xmlns:a16="http://schemas.microsoft.com/office/drawing/2014/main" id="{017236C0-1C43-4134-AC95-58040EC8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013" y="3774773"/>
              <a:ext cx="1319938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Millions of devices feed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into Stream Analytics</a:t>
              </a:r>
              <a:endParaRPr kumimoji="0" lang="en-US" altLang="en-US" sz="1076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D947475-FB1D-4E75-BC8D-AEBDC2AC8951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4155FE1-721E-43F3-818A-7136CCA75887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182" name="Freeform 90">
                <a:extLst>
                  <a:ext uri="{FF2B5EF4-FFF2-40B4-BE49-F238E27FC236}">
                    <a16:creationId xmlns:a16="http://schemas.microsoft.com/office/drawing/2014/main" id="{7BA44BC5-FE2D-4685-9833-580606C18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91">
                <a:extLst>
                  <a:ext uri="{FF2B5EF4-FFF2-40B4-BE49-F238E27FC236}">
                    <a16:creationId xmlns:a16="http://schemas.microsoft.com/office/drawing/2014/main" id="{8238E471-3093-4C80-9C37-C1A4CA68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92">
                <a:extLst>
                  <a:ext uri="{FF2B5EF4-FFF2-40B4-BE49-F238E27FC236}">
                    <a16:creationId xmlns:a16="http://schemas.microsoft.com/office/drawing/2014/main" id="{7766609D-7DED-4260-90C0-82002415F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93">
                <a:extLst>
                  <a:ext uri="{FF2B5EF4-FFF2-40B4-BE49-F238E27FC236}">
                    <a16:creationId xmlns:a16="http://schemas.microsoft.com/office/drawing/2014/main" id="{4E9EF1E1-0146-4ECD-B69F-19D69F05E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94">
                <a:extLst>
                  <a:ext uri="{FF2B5EF4-FFF2-40B4-BE49-F238E27FC236}">
                    <a16:creationId xmlns:a16="http://schemas.microsoft.com/office/drawing/2014/main" id="{8EC885EF-05E7-4332-B885-907605E7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95">
                <a:extLst>
                  <a:ext uri="{FF2B5EF4-FFF2-40B4-BE49-F238E27FC236}">
                    <a16:creationId xmlns:a16="http://schemas.microsoft.com/office/drawing/2014/main" id="{972022C8-879A-4BC7-81AE-18F3CDD7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96">
                <a:extLst>
                  <a:ext uri="{FF2B5EF4-FFF2-40B4-BE49-F238E27FC236}">
                    <a16:creationId xmlns:a16="http://schemas.microsoft.com/office/drawing/2014/main" id="{211F96D6-71F1-4599-8E2E-FD5926B78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97">
                <a:extLst>
                  <a:ext uri="{FF2B5EF4-FFF2-40B4-BE49-F238E27FC236}">
                    <a16:creationId xmlns:a16="http://schemas.microsoft.com/office/drawing/2014/main" id="{A90F311A-B72A-44FB-AC96-27EB7E603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D1F910DE-0E56-4F8B-A8FD-650CE365FD2A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18CC4CF-2525-4815-8852-62CD5C82882B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6AA8108-641E-4100-89C2-C7874EBADD32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AD58A32-5978-4F75-97F7-B9583BC7C5A5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96" name="Freeform 17">
                  <a:extLst>
                    <a:ext uri="{FF2B5EF4-FFF2-40B4-BE49-F238E27FC236}">
                      <a16:creationId xmlns:a16="http://schemas.microsoft.com/office/drawing/2014/main" id="{FCAAE2C8-DD0E-4706-8AE0-3848ADB44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19336598-DF6A-486B-B0B8-5E6481B3084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98" name="Freeform 15">
                    <a:extLst>
                      <a:ext uri="{FF2B5EF4-FFF2-40B4-BE49-F238E27FC236}">
                        <a16:creationId xmlns:a16="http://schemas.microsoft.com/office/drawing/2014/main" id="{4014F543-DBB8-4E46-84D4-D727ABF599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Freeform 16">
                    <a:extLst>
                      <a:ext uri="{FF2B5EF4-FFF2-40B4-BE49-F238E27FC236}">
                        <a16:creationId xmlns:a16="http://schemas.microsoft.com/office/drawing/2014/main" id="{E69CF32C-7820-4B89-ABA8-0880A8C4DE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Freeform 19">
                    <a:extLst>
                      <a:ext uri="{FF2B5EF4-FFF2-40B4-BE49-F238E27FC236}">
                        <a16:creationId xmlns:a16="http://schemas.microsoft.com/office/drawing/2014/main" id="{9327995E-262B-457B-8243-3B520AF1B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DECBC327-4E99-4E9F-A964-2F30BF1B13BA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107">
              <a:extLst>
                <a:ext uri="{FF2B5EF4-FFF2-40B4-BE49-F238E27FC236}">
                  <a16:creationId xmlns:a16="http://schemas.microsoft.com/office/drawing/2014/main" id="{932F0973-37E5-4252-86FD-83065207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108">
              <a:extLst>
                <a:ext uri="{FF2B5EF4-FFF2-40B4-BE49-F238E27FC236}">
                  <a16:creationId xmlns:a16="http://schemas.microsoft.com/office/drawing/2014/main" id="{E0FE5DE9-AC51-4202-991F-94E698D5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109">
              <a:extLst>
                <a:ext uri="{FF2B5EF4-FFF2-40B4-BE49-F238E27FC236}">
                  <a16:creationId xmlns:a16="http://schemas.microsoft.com/office/drawing/2014/main" id="{69CBB896-02A1-43F6-849C-FAFF9E2B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110">
              <a:extLst>
                <a:ext uri="{FF2B5EF4-FFF2-40B4-BE49-F238E27FC236}">
                  <a16:creationId xmlns:a16="http://schemas.microsoft.com/office/drawing/2014/main" id="{91A996D6-8662-4263-811D-44B852F9A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111">
              <a:extLst>
                <a:ext uri="{FF2B5EF4-FFF2-40B4-BE49-F238E27FC236}">
                  <a16:creationId xmlns:a16="http://schemas.microsoft.com/office/drawing/2014/main" id="{07E0BCE7-6530-47EA-90F7-63F73593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112">
              <a:extLst>
                <a:ext uri="{FF2B5EF4-FFF2-40B4-BE49-F238E27FC236}">
                  <a16:creationId xmlns:a16="http://schemas.microsoft.com/office/drawing/2014/main" id="{A080D741-8305-4D16-B342-91A19CAE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Rectangle 113">
              <a:extLst>
                <a:ext uri="{FF2B5EF4-FFF2-40B4-BE49-F238E27FC236}">
                  <a16:creationId xmlns:a16="http://schemas.microsoft.com/office/drawing/2014/main" id="{9BC15BDF-88DF-4EF9-BA7A-D8FB5237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114">
              <a:extLst>
                <a:ext uri="{FF2B5EF4-FFF2-40B4-BE49-F238E27FC236}">
                  <a16:creationId xmlns:a16="http://schemas.microsoft.com/office/drawing/2014/main" id="{3A98EE09-B521-4423-BE9D-711B7B33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115">
              <a:extLst>
                <a:ext uri="{FF2B5EF4-FFF2-40B4-BE49-F238E27FC236}">
                  <a16:creationId xmlns:a16="http://schemas.microsoft.com/office/drawing/2014/main" id="{DB49DE42-AB89-4185-AC7D-51142BFAF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6">
              <a:extLst>
                <a:ext uri="{FF2B5EF4-FFF2-40B4-BE49-F238E27FC236}">
                  <a16:creationId xmlns:a16="http://schemas.microsoft.com/office/drawing/2014/main" id="{17ED48C0-A64A-4CBD-AE53-425B886C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17">
              <a:extLst>
                <a:ext uri="{FF2B5EF4-FFF2-40B4-BE49-F238E27FC236}">
                  <a16:creationId xmlns:a16="http://schemas.microsoft.com/office/drawing/2014/main" id="{82DE44C1-4067-4FE2-A5FF-0EABC4EBF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118">
              <a:extLst>
                <a:ext uri="{FF2B5EF4-FFF2-40B4-BE49-F238E27FC236}">
                  <a16:creationId xmlns:a16="http://schemas.microsoft.com/office/drawing/2014/main" id="{5E03DAF5-5466-42B8-B2EA-97A22C9B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119">
              <a:extLst>
                <a:ext uri="{FF2B5EF4-FFF2-40B4-BE49-F238E27FC236}">
                  <a16:creationId xmlns:a16="http://schemas.microsoft.com/office/drawing/2014/main" id="{D94E495B-BDA7-4893-B66C-F91633AD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120">
              <a:extLst>
                <a:ext uri="{FF2B5EF4-FFF2-40B4-BE49-F238E27FC236}">
                  <a16:creationId xmlns:a16="http://schemas.microsoft.com/office/drawing/2014/main" id="{FAE5DF99-D449-451A-93A7-3183B5E3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121">
              <a:extLst>
                <a:ext uri="{FF2B5EF4-FFF2-40B4-BE49-F238E27FC236}">
                  <a16:creationId xmlns:a16="http://schemas.microsoft.com/office/drawing/2014/main" id="{8F5836EA-2B6D-47DF-95C9-214BE730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122">
              <a:extLst>
                <a:ext uri="{FF2B5EF4-FFF2-40B4-BE49-F238E27FC236}">
                  <a16:creationId xmlns:a16="http://schemas.microsoft.com/office/drawing/2014/main" id="{677DE44B-8C59-4B16-95D5-D133123F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212D50DD-B35A-4071-88C7-655889ED20DA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A6B2D1A-15BB-4683-BA6C-7BBC053599FE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00063285-4342-4933-913F-C209D3CEA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25FF65-677A-4C28-ACC4-9BE19B182A8B}"/>
                </a:ext>
              </a:extLst>
            </p:cNvPr>
            <p:cNvGrpSpPr/>
            <p:nvPr/>
          </p:nvGrpSpPr>
          <p:grpSpPr>
            <a:xfrm>
              <a:off x="5171026" y="2808584"/>
              <a:ext cx="442398" cy="586046"/>
              <a:chOff x="9212263" y="2652713"/>
              <a:chExt cx="796925" cy="1055688"/>
            </a:xfrm>
          </p:grpSpPr>
          <p:sp>
            <p:nvSpPr>
              <p:cNvPr id="228" name="Freeform 98">
                <a:extLst>
                  <a:ext uri="{FF2B5EF4-FFF2-40B4-BE49-F238E27FC236}">
                    <a16:creationId xmlns:a16="http://schemas.microsoft.com/office/drawing/2014/main" id="{BF8A2005-FF82-436B-8809-48CDE8DDE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99">
                <a:extLst>
                  <a:ext uri="{FF2B5EF4-FFF2-40B4-BE49-F238E27FC236}">
                    <a16:creationId xmlns:a16="http://schemas.microsoft.com/office/drawing/2014/main" id="{2E7E34F8-39ED-4422-916E-EBF981617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100">
                <a:extLst>
                  <a:ext uri="{FF2B5EF4-FFF2-40B4-BE49-F238E27FC236}">
                    <a16:creationId xmlns:a16="http://schemas.microsoft.com/office/drawing/2014/main" id="{6FF38E74-0418-4749-8CEB-54A056DF5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101">
                <a:extLst>
                  <a:ext uri="{FF2B5EF4-FFF2-40B4-BE49-F238E27FC236}">
                    <a16:creationId xmlns:a16="http://schemas.microsoft.com/office/drawing/2014/main" id="{94DBD71D-2527-4A12-BCFC-2ED639480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102">
                <a:extLst>
                  <a:ext uri="{FF2B5EF4-FFF2-40B4-BE49-F238E27FC236}">
                    <a16:creationId xmlns:a16="http://schemas.microsoft.com/office/drawing/2014/main" id="{39C3AC67-CFA0-4D36-83C9-066B7805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103">
                <a:extLst>
                  <a:ext uri="{FF2B5EF4-FFF2-40B4-BE49-F238E27FC236}">
                    <a16:creationId xmlns:a16="http://schemas.microsoft.com/office/drawing/2014/main" id="{D08A8DA7-10E6-4CA9-BC38-4021F252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104">
                <a:extLst>
                  <a:ext uri="{FF2B5EF4-FFF2-40B4-BE49-F238E27FC236}">
                    <a16:creationId xmlns:a16="http://schemas.microsoft.com/office/drawing/2014/main" id="{FE0846DC-62E7-4D84-97B8-44FAA77E3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105">
                <a:extLst>
                  <a:ext uri="{FF2B5EF4-FFF2-40B4-BE49-F238E27FC236}">
                    <a16:creationId xmlns:a16="http://schemas.microsoft.com/office/drawing/2014/main" id="{F50B09B2-D7B6-4C4E-886C-9DA76F1AF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106">
                <a:extLst>
                  <a:ext uri="{FF2B5EF4-FFF2-40B4-BE49-F238E27FC236}">
                    <a16:creationId xmlns:a16="http://schemas.microsoft.com/office/drawing/2014/main" id="{0AB5A3CA-FBB6-4FF4-967B-786EF5A0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7" name="Rectangle 47">
              <a:extLst>
                <a:ext uri="{FF2B5EF4-FFF2-40B4-BE49-F238E27FC236}">
                  <a16:creationId xmlns:a16="http://schemas.microsoft.com/office/drawing/2014/main" id="{2F0773CD-5F27-48E0-927E-21C989A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445" y="3774773"/>
              <a:ext cx="70004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 data in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238" name="Rectangle 47">
              <a:extLst>
                <a:ext uri="{FF2B5EF4-FFF2-40B4-BE49-F238E27FC236}">
                  <a16:creationId xmlns:a16="http://schemas.microsoft.com/office/drawing/2014/main" id="{62B3E066-B4B7-41AC-93BC-EB005943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234" y="3774773"/>
              <a:ext cx="835797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Transform to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A8B2C46-9FF4-400E-9DB5-C5B777982563}"/>
              </a:ext>
            </a:extLst>
          </p:cNvPr>
          <p:cNvGrpSpPr/>
          <p:nvPr/>
        </p:nvGrpSpPr>
        <p:grpSpPr>
          <a:xfrm>
            <a:off x="418643" y="3613010"/>
            <a:ext cx="5619168" cy="2230969"/>
            <a:chOff x="454210" y="4238749"/>
            <a:chExt cx="5733470" cy="22763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DD70C2-A91D-4D82-A89E-F57B9B619CA5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Mobile app backends</a:t>
              </a: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A14FC11-492F-4CAF-80A3-06949B9E4477}"/>
                </a:ext>
              </a:extLst>
            </p:cNvPr>
            <p:cNvGrpSpPr/>
            <p:nvPr/>
          </p:nvGrpSpPr>
          <p:grpSpPr>
            <a:xfrm>
              <a:off x="1006307" y="4832078"/>
              <a:ext cx="685477" cy="1043469"/>
              <a:chOff x="2198688" y="2155826"/>
              <a:chExt cx="1212850" cy="1846263"/>
            </a:xfrm>
          </p:grpSpPr>
          <p:sp>
            <p:nvSpPr>
              <p:cNvPr id="240" name="Freeform 8">
                <a:extLst>
                  <a:ext uri="{FF2B5EF4-FFF2-40B4-BE49-F238E27FC236}">
                    <a16:creationId xmlns:a16="http://schemas.microsoft.com/office/drawing/2014/main" id="{4E3D8DEC-DD2B-444C-95E0-0E77A0C05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 9">
                <a:extLst>
                  <a:ext uri="{FF2B5EF4-FFF2-40B4-BE49-F238E27FC236}">
                    <a16:creationId xmlns:a16="http://schemas.microsoft.com/office/drawing/2014/main" id="{B7357964-00E8-47B8-956D-51EFFC7B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Freeform 10">
                <a:extLst>
                  <a:ext uri="{FF2B5EF4-FFF2-40B4-BE49-F238E27FC236}">
                    <a16:creationId xmlns:a16="http://schemas.microsoft.com/office/drawing/2014/main" id="{770BF509-B7CF-4411-8403-6F8E90F8A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 31">
                <a:extLst>
                  <a:ext uri="{FF2B5EF4-FFF2-40B4-BE49-F238E27FC236}">
                    <a16:creationId xmlns:a16="http://schemas.microsoft.com/office/drawing/2014/main" id="{57582A3A-F9FD-4383-BDDB-BCAA5DCE1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32">
                <a:extLst>
                  <a:ext uri="{FF2B5EF4-FFF2-40B4-BE49-F238E27FC236}">
                    <a16:creationId xmlns:a16="http://schemas.microsoft.com/office/drawing/2014/main" id="{3CB80E13-F6D9-4F9E-A30C-7201158A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 33">
                <a:extLst>
                  <a:ext uri="{FF2B5EF4-FFF2-40B4-BE49-F238E27FC236}">
                    <a16:creationId xmlns:a16="http://schemas.microsoft.com/office/drawing/2014/main" id="{46B08FF7-BB37-4BE5-940D-8AF4E6DF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34">
                <a:extLst>
                  <a:ext uri="{FF2B5EF4-FFF2-40B4-BE49-F238E27FC236}">
                    <a16:creationId xmlns:a16="http://schemas.microsoft.com/office/drawing/2014/main" id="{76AFBDF3-10C2-4539-9AA8-97A56352D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35">
                <a:extLst>
                  <a:ext uri="{FF2B5EF4-FFF2-40B4-BE49-F238E27FC236}">
                    <a16:creationId xmlns:a16="http://schemas.microsoft.com/office/drawing/2014/main" id="{EA84C145-AAE2-4B21-B431-76FD73BCD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36">
                <a:extLst>
                  <a:ext uri="{FF2B5EF4-FFF2-40B4-BE49-F238E27FC236}">
                    <a16:creationId xmlns:a16="http://schemas.microsoft.com/office/drawing/2014/main" id="{C6A485D6-229C-41C8-B9D4-83F1C6900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37">
                <a:extLst>
                  <a:ext uri="{FF2B5EF4-FFF2-40B4-BE49-F238E27FC236}">
                    <a16:creationId xmlns:a16="http://schemas.microsoft.com/office/drawing/2014/main" id="{0D7EB5CD-DAB1-4FB1-9B4E-1909E99B8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38">
                <a:extLst>
                  <a:ext uri="{FF2B5EF4-FFF2-40B4-BE49-F238E27FC236}">
                    <a16:creationId xmlns:a16="http://schemas.microsoft.com/office/drawing/2014/main" id="{8128BEEE-A668-47EB-9ECE-AD62BA49A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39">
                <a:extLst>
                  <a:ext uri="{FF2B5EF4-FFF2-40B4-BE49-F238E27FC236}">
                    <a16:creationId xmlns:a16="http://schemas.microsoft.com/office/drawing/2014/main" id="{2BAC7452-0FAB-4347-980C-833DAAD38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40">
                <a:extLst>
                  <a:ext uri="{FF2B5EF4-FFF2-40B4-BE49-F238E27FC236}">
                    <a16:creationId xmlns:a16="http://schemas.microsoft.com/office/drawing/2014/main" id="{99D39D03-110A-4505-AD9F-002AAEA4A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41">
                <a:extLst>
                  <a:ext uri="{FF2B5EF4-FFF2-40B4-BE49-F238E27FC236}">
                    <a16:creationId xmlns:a16="http://schemas.microsoft.com/office/drawing/2014/main" id="{C03C016E-875B-4B3C-91BF-82E551A51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42">
                <a:extLst>
                  <a:ext uri="{FF2B5EF4-FFF2-40B4-BE49-F238E27FC236}">
                    <a16:creationId xmlns:a16="http://schemas.microsoft.com/office/drawing/2014/main" id="{3668A088-7C1D-4646-A428-6BAE0C605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Rectangle 43">
                <a:extLst>
                  <a:ext uri="{FF2B5EF4-FFF2-40B4-BE49-F238E27FC236}">
                    <a16:creationId xmlns:a16="http://schemas.microsoft.com/office/drawing/2014/main" id="{EAA18596-D348-4AF2-B154-51573F204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44">
                <a:extLst>
                  <a:ext uri="{FF2B5EF4-FFF2-40B4-BE49-F238E27FC236}">
                    <a16:creationId xmlns:a16="http://schemas.microsoft.com/office/drawing/2014/main" id="{638E289F-AC41-4D31-A6E8-D0ADD6B13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Rectangle 45">
                <a:extLst>
                  <a:ext uri="{FF2B5EF4-FFF2-40B4-BE49-F238E27FC236}">
                    <a16:creationId xmlns:a16="http://schemas.microsoft.com/office/drawing/2014/main" id="{61DF8590-86C7-452C-8D5B-EEFD034B5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Rectangle 46">
                <a:extLst>
                  <a:ext uri="{FF2B5EF4-FFF2-40B4-BE49-F238E27FC236}">
                    <a16:creationId xmlns:a16="http://schemas.microsoft.com/office/drawing/2014/main" id="{B40DA1E7-09FD-4935-A6AE-A9AA7DE1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47">
                <a:extLst>
                  <a:ext uri="{FF2B5EF4-FFF2-40B4-BE49-F238E27FC236}">
                    <a16:creationId xmlns:a16="http://schemas.microsoft.com/office/drawing/2014/main" id="{D07FB87C-B203-4FFF-8481-DFD65DFE9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48">
                <a:extLst>
                  <a:ext uri="{FF2B5EF4-FFF2-40B4-BE49-F238E27FC236}">
                    <a16:creationId xmlns:a16="http://schemas.microsoft.com/office/drawing/2014/main" id="{7D875A62-9CB6-434E-9D6C-AE0D8A06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49">
                <a:extLst>
                  <a:ext uri="{FF2B5EF4-FFF2-40B4-BE49-F238E27FC236}">
                    <a16:creationId xmlns:a16="http://schemas.microsoft.com/office/drawing/2014/main" id="{165438FC-3541-45F6-A01B-BF921D76E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50">
                <a:extLst>
                  <a:ext uri="{FF2B5EF4-FFF2-40B4-BE49-F238E27FC236}">
                    <a16:creationId xmlns:a16="http://schemas.microsoft.com/office/drawing/2014/main" id="{D37F7045-EB69-4BF7-92B5-6A0D19B81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 51">
                <a:extLst>
                  <a:ext uri="{FF2B5EF4-FFF2-40B4-BE49-F238E27FC236}">
                    <a16:creationId xmlns:a16="http://schemas.microsoft.com/office/drawing/2014/main" id="{EC355BDB-3863-4910-BB19-FD3F60A1F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4" name="Rectangle 47">
              <a:extLst>
                <a:ext uri="{FF2B5EF4-FFF2-40B4-BE49-F238E27FC236}">
                  <a16:creationId xmlns:a16="http://schemas.microsoft.com/office/drawing/2014/main" id="{A93B5562-DFAA-4B84-9FAC-0B294998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95" y="6005909"/>
              <a:ext cx="94047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Photo taken and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WebHook</a:t>
              </a: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C50EFBCD-B40D-4582-8B6B-669D5138EE46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2E171DF0-F2E2-4E1D-9B01-773C597A3897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7E62103-5D29-492A-A5D0-F9CA4C80AC06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62BA70F-5B0B-4C90-B31B-39F3D4DAB77F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69" name="Freeform 17">
                  <a:extLst>
                    <a:ext uri="{FF2B5EF4-FFF2-40B4-BE49-F238E27FC236}">
                      <a16:creationId xmlns:a16="http://schemas.microsoft.com/office/drawing/2014/main" id="{979D84D7-A375-4A76-9356-92A5C21C3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D8A7326-ED84-4C1F-8067-A9FFF25D0D64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71" name="Freeform 15">
                    <a:extLst>
                      <a:ext uri="{FF2B5EF4-FFF2-40B4-BE49-F238E27FC236}">
                        <a16:creationId xmlns:a16="http://schemas.microsoft.com/office/drawing/2014/main" id="{4EE535F3-702F-41FC-AFF2-C7665554D4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Freeform 16">
                    <a:extLst>
                      <a:ext uri="{FF2B5EF4-FFF2-40B4-BE49-F238E27FC236}">
                        <a16:creationId xmlns:a16="http://schemas.microsoft.com/office/drawing/2014/main" id="{D3B41EAD-A54B-4181-8794-DF49A6FAB8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Freeform 19">
                    <a:extLst>
                      <a:ext uri="{FF2B5EF4-FFF2-40B4-BE49-F238E27FC236}">
                        <a16:creationId xmlns:a16="http://schemas.microsoft.com/office/drawing/2014/main" id="{D9F3F173-E9C6-4137-8400-EABEC140D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2E558CE5-3EAD-4E1A-98E5-7E079A2ADFB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633E5784-C028-4264-BA81-41493C153D1C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B7386A9-EE6D-4A9B-A29C-5BE00B386D7C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8D0E891D-E2AF-4D3C-8D37-89220617F9CF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0C17E18A-A977-484F-B574-A67A4838006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79" name="Freeform 17">
                  <a:extLst>
                    <a:ext uri="{FF2B5EF4-FFF2-40B4-BE49-F238E27FC236}">
                      <a16:creationId xmlns:a16="http://schemas.microsoft.com/office/drawing/2014/main" id="{0CA10F88-DC32-456B-9388-73C3CC08F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CD14EE52-4592-49A2-B3D3-5FEF9585926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81" name="Freeform 15">
                    <a:extLst>
                      <a:ext uri="{FF2B5EF4-FFF2-40B4-BE49-F238E27FC236}">
                        <a16:creationId xmlns:a16="http://schemas.microsoft.com/office/drawing/2014/main" id="{F19FBF44-BF94-4357-98ED-96C9B9B05E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16">
                    <a:extLst>
                      <a:ext uri="{FF2B5EF4-FFF2-40B4-BE49-F238E27FC236}">
                        <a16:creationId xmlns:a16="http://schemas.microsoft.com/office/drawing/2014/main" id="{49A74606-BD98-4A10-B519-6FAEE3B33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19">
                    <a:extLst>
                      <a:ext uri="{FF2B5EF4-FFF2-40B4-BE49-F238E27FC236}">
                        <a16:creationId xmlns:a16="http://schemas.microsoft.com/office/drawing/2014/main" id="{067EB96B-BB22-4800-AB3D-45261F57F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5D841D6E-FC59-4380-8A50-BC6EBA6D008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Freeform 52">
              <a:extLst>
                <a:ext uri="{FF2B5EF4-FFF2-40B4-BE49-F238E27FC236}">
                  <a16:creationId xmlns:a16="http://schemas.microsoft.com/office/drawing/2014/main" id="{A5DE6766-5F25-422F-ADEC-0CEAEC447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53">
              <a:extLst>
                <a:ext uri="{FF2B5EF4-FFF2-40B4-BE49-F238E27FC236}">
                  <a16:creationId xmlns:a16="http://schemas.microsoft.com/office/drawing/2014/main" id="{EC7AB43B-FD62-458F-A5EB-B13A3FAE2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54">
              <a:extLst>
                <a:ext uri="{FF2B5EF4-FFF2-40B4-BE49-F238E27FC236}">
                  <a16:creationId xmlns:a16="http://schemas.microsoft.com/office/drawing/2014/main" id="{BE078F39-9F3F-4344-A2D1-34F2AD6F1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55">
              <a:extLst>
                <a:ext uri="{FF2B5EF4-FFF2-40B4-BE49-F238E27FC236}">
                  <a16:creationId xmlns:a16="http://schemas.microsoft.com/office/drawing/2014/main" id="{69E74A7A-84D6-490D-AFDE-F5EAECFD7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9021A7-267B-453C-9F19-3A1939399537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290" name="Rectangle 56">
                <a:extLst>
                  <a:ext uri="{FF2B5EF4-FFF2-40B4-BE49-F238E27FC236}">
                    <a16:creationId xmlns:a16="http://schemas.microsoft.com/office/drawing/2014/main" id="{78BD22CF-052D-4971-9693-4B879A255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Rectangle 57">
                <a:extLst>
                  <a:ext uri="{FF2B5EF4-FFF2-40B4-BE49-F238E27FC236}">
                    <a16:creationId xmlns:a16="http://schemas.microsoft.com/office/drawing/2014/main" id="{742566F4-8FD1-4D3A-A6E8-660850A2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Rectangle 58">
                <a:extLst>
                  <a:ext uri="{FF2B5EF4-FFF2-40B4-BE49-F238E27FC236}">
                    <a16:creationId xmlns:a16="http://schemas.microsoft.com/office/drawing/2014/main" id="{EAFF57AC-7B31-4E0A-A56A-64D9AB61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Rectangle 59">
                <a:extLst>
                  <a:ext uri="{FF2B5EF4-FFF2-40B4-BE49-F238E27FC236}">
                    <a16:creationId xmlns:a16="http://schemas.microsoft.com/office/drawing/2014/main" id="{CB086BE4-2712-4BFA-AB90-C970FDE00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Rectangle 60">
                <a:extLst>
                  <a:ext uri="{FF2B5EF4-FFF2-40B4-BE49-F238E27FC236}">
                    <a16:creationId xmlns:a16="http://schemas.microsoft.com/office/drawing/2014/main" id="{B84B2BD3-12BE-48CA-B44D-9716B8E1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Rectangle 61">
                <a:extLst>
                  <a:ext uri="{FF2B5EF4-FFF2-40B4-BE49-F238E27FC236}">
                    <a16:creationId xmlns:a16="http://schemas.microsoft.com/office/drawing/2014/main" id="{EB7859A5-6579-4856-8784-1F609DABE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62">
                <a:extLst>
                  <a:ext uri="{FF2B5EF4-FFF2-40B4-BE49-F238E27FC236}">
                    <a16:creationId xmlns:a16="http://schemas.microsoft.com/office/drawing/2014/main" id="{EF76A8BE-BBD5-4C04-BBBA-D656B22B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63">
                <a:extLst>
                  <a:ext uri="{FF2B5EF4-FFF2-40B4-BE49-F238E27FC236}">
                    <a16:creationId xmlns:a16="http://schemas.microsoft.com/office/drawing/2014/main" id="{2595BF1E-AD56-4EE6-83AC-0CED5146C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64">
                <a:extLst>
                  <a:ext uri="{FF2B5EF4-FFF2-40B4-BE49-F238E27FC236}">
                    <a16:creationId xmlns:a16="http://schemas.microsoft.com/office/drawing/2014/main" id="{7116BDB5-745F-4F97-9B76-5176A075F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950407C-FD14-468A-B8D9-3AFB90D95110}"/>
                </a:ext>
              </a:extLst>
            </p:cNvPr>
            <p:cNvCxnSpPr>
              <a:stCxn id="311" idx="1"/>
              <a:endCxn id="301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1EB9DFE-FCCF-4F3C-BD45-D2007563C6DF}"/>
                </a:ext>
              </a:extLst>
            </p:cNvPr>
            <p:cNvCxnSpPr>
              <a:cxnSpLocks/>
              <a:stCxn id="321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15139D1-D121-409F-91A7-59DBB8E9AC3D}"/>
                </a:ext>
              </a:extLst>
            </p:cNvPr>
            <p:cNvCxnSpPr>
              <a:cxnSpLocks/>
              <a:stCxn id="331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96B6D45-829B-4C94-B2E5-305DBFD4B4B6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311" name="Rectangle 56">
                <a:extLst>
                  <a:ext uri="{FF2B5EF4-FFF2-40B4-BE49-F238E27FC236}">
                    <a16:creationId xmlns:a16="http://schemas.microsoft.com/office/drawing/2014/main" id="{74FD4343-7FDF-4972-8B14-02A4F95C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Rectangle 57">
                <a:extLst>
                  <a:ext uri="{FF2B5EF4-FFF2-40B4-BE49-F238E27FC236}">
                    <a16:creationId xmlns:a16="http://schemas.microsoft.com/office/drawing/2014/main" id="{3EDDA4D5-1D67-472B-AC17-FF81EC3EA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Rectangle 58">
                <a:extLst>
                  <a:ext uri="{FF2B5EF4-FFF2-40B4-BE49-F238E27FC236}">
                    <a16:creationId xmlns:a16="http://schemas.microsoft.com/office/drawing/2014/main" id="{96EB294A-20D3-4147-8C33-6FD4E6119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Rectangle 59">
                <a:extLst>
                  <a:ext uri="{FF2B5EF4-FFF2-40B4-BE49-F238E27FC236}">
                    <a16:creationId xmlns:a16="http://schemas.microsoft.com/office/drawing/2014/main" id="{94DBA7D3-F68A-4606-885F-BC59BB32B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Rectangle 60">
                <a:extLst>
                  <a:ext uri="{FF2B5EF4-FFF2-40B4-BE49-F238E27FC236}">
                    <a16:creationId xmlns:a16="http://schemas.microsoft.com/office/drawing/2014/main" id="{61E97E5C-BA58-497B-8D6A-7379F59E6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Rectangle 61">
                <a:extLst>
                  <a:ext uri="{FF2B5EF4-FFF2-40B4-BE49-F238E27FC236}">
                    <a16:creationId xmlns:a16="http://schemas.microsoft.com/office/drawing/2014/main" id="{F9A56C47-ECAD-4129-B42D-6D64D4E9A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62">
                <a:extLst>
                  <a:ext uri="{FF2B5EF4-FFF2-40B4-BE49-F238E27FC236}">
                    <a16:creationId xmlns:a16="http://schemas.microsoft.com/office/drawing/2014/main" id="{F42F6446-0B36-4433-B905-4979E2AD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63">
                <a:extLst>
                  <a:ext uri="{FF2B5EF4-FFF2-40B4-BE49-F238E27FC236}">
                    <a16:creationId xmlns:a16="http://schemas.microsoft.com/office/drawing/2014/main" id="{E3D064E2-0FB6-4BED-8C71-04D2DFFFB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64">
                <a:extLst>
                  <a:ext uri="{FF2B5EF4-FFF2-40B4-BE49-F238E27FC236}">
                    <a16:creationId xmlns:a16="http://schemas.microsoft.com/office/drawing/2014/main" id="{6C9CCBB5-A60F-4D88-8223-F4975AF16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7D9A67CC-5107-4837-8A79-9ADE41BF8EAB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321" name="Rectangle 56">
                <a:extLst>
                  <a:ext uri="{FF2B5EF4-FFF2-40B4-BE49-F238E27FC236}">
                    <a16:creationId xmlns:a16="http://schemas.microsoft.com/office/drawing/2014/main" id="{880C7255-D3DB-45B7-B1EA-E92EA6ECE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57">
                <a:extLst>
                  <a:ext uri="{FF2B5EF4-FFF2-40B4-BE49-F238E27FC236}">
                    <a16:creationId xmlns:a16="http://schemas.microsoft.com/office/drawing/2014/main" id="{83844B09-6456-4A5B-92CA-4D5608D71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Rectangle 58">
                <a:extLst>
                  <a:ext uri="{FF2B5EF4-FFF2-40B4-BE49-F238E27FC236}">
                    <a16:creationId xmlns:a16="http://schemas.microsoft.com/office/drawing/2014/main" id="{20F5560A-C31E-4624-98BE-E596D0BE2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Rectangle 59">
                <a:extLst>
                  <a:ext uri="{FF2B5EF4-FFF2-40B4-BE49-F238E27FC236}">
                    <a16:creationId xmlns:a16="http://schemas.microsoft.com/office/drawing/2014/main" id="{41AA3257-B781-4076-BC60-F1A18D237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60">
                <a:extLst>
                  <a:ext uri="{FF2B5EF4-FFF2-40B4-BE49-F238E27FC236}">
                    <a16:creationId xmlns:a16="http://schemas.microsoft.com/office/drawing/2014/main" id="{2770CF40-71CD-4174-8EB0-5B7D0716E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Rectangle 61">
                <a:extLst>
                  <a:ext uri="{FF2B5EF4-FFF2-40B4-BE49-F238E27FC236}">
                    <a16:creationId xmlns:a16="http://schemas.microsoft.com/office/drawing/2014/main" id="{5F552C7F-0E77-4423-89E0-3F456CB5C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62">
                <a:extLst>
                  <a:ext uri="{FF2B5EF4-FFF2-40B4-BE49-F238E27FC236}">
                    <a16:creationId xmlns:a16="http://schemas.microsoft.com/office/drawing/2014/main" id="{0330C607-82F8-46B1-BFE6-EAA8B332B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Freeform 63">
                <a:extLst>
                  <a:ext uri="{FF2B5EF4-FFF2-40B4-BE49-F238E27FC236}">
                    <a16:creationId xmlns:a16="http://schemas.microsoft.com/office/drawing/2014/main" id="{AAA84F75-F3A7-45C5-8AA1-28297BE9B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64">
                <a:extLst>
                  <a:ext uri="{FF2B5EF4-FFF2-40B4-BE49-F238E27FC236}">
                    <a16:creationId xmlns:a16="http://schemas.microsoft.com/office/drawing/2014/main" id="{35797EF9-4D19-4EA2-99E7-B1047A79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92A96A5F-7290-4496-887D-B0DBD5D826BC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331" name="Rectangle 56">
                <a:extLst>
                  <a:ext uri="{FF2B5EF4-FFF2-40B4-BE49-F238E27FC236}">
                    <a16:creationId xmlns:a16="http://schemas.microsoft.com/office/drawing/2014/main" id="{6B9BC65E-C106-4DC9-82C7-68206BF22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57">
                <a:extLst>
                  <a:ext uri="{FF2B5EF4-FFF2-40B4-BE49-F238E27FC236}">
                    <a16:creationId xmlns:a16="http://schemas.microsoft.com/office/drawing/2014/main" id="{BE200CAD-B938-4817-95A3-E66072563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Rectangle 58">
                <a:extLst>
                  <a:ext uri="{FF2B5EF4-FFF2-40B4-BE49-F238E27FC236}">
                    <a16:creationId xmlns:a16="http://schemas.microsoft.com/office/drawing/2014/main" id="{996C2919-D489-434E-9E2F-72C3D5D4D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Rectangle 59">
                <a:extLst>
                  <a:ext uri="{FF2B5EF4-FFF2-40B4-BE49-F238E27FC236}">
                    <a16:creationId xmlns:a16="http://schemas.microsoft.com/office/drawing/2014/main" id="{7A9355EC-176C-4EEC-BE4B-FCA9E502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 60">
                <a:extLst>
                  <a:ext uri="{FF2B5EF4-FFF2-40B4-BE49-F238E27FC236}">
                    <a16:creationId xmlns:a16="http://schemas.microsoft.com/office/drawing/2014/main" id="{3E055000-45F3-426A-84BE-C586DF25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Rectangle 61">
                <a:extLst>
                  <a:ext uri="{FF2B5EF4-FFF2-40B4-BE49-F238E27FC236}">
                    <a16:creationId xmlns:a16="http://schemas.microsoft.com/office/drawing/2014/main" id="{0C7572ED-B9B6-4682-B092-FE091E1E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62">
                <a:extLst>
                  <a:ext uri="{FF2B5EF4-FFF2-40B4-BE49-F238E27FC236}">
                    <a16:creationId xmlns:a16="http://schemas.microsoft.com/office/drawing/2014/main" id="{6A88D57A-D9F5-4C80-A1A9-C261A8321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63">
                <a:extLst>
                  <a:ext uri="{FF2B5EF4-FFF2-40B4-BE49-F238E27FC236}">
                    <a16:creationId xmlns:a16="http://schemas.microsoft.com/office/drawing/2014/main" id="{524079F7-9828-4C0B-95E7-7D419B18B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64">
                <a:extLst>
                  <a:ext uri="{FF2B5EF4-FFF2-40B4-BE49-F238E27FC236}">
                    <a16:creationId xmlns:a16="http://schemas.microsoft.com/office/drawing/2014/main" id="{1D95DEA9-01F3-4F48-9B80-26D842A3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8A603CA-2B1F-429B-856B-91D6215F92BA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301" name="Rectangle 56">
                <a:extLst>
                  <a:ext uri="{FF2B5EF4-FFF2-40B4-BE49-F238E27FC236}">
                    <a16:creationId xmlns:a16="http://schemas.microsoft.com/office/drawing/2014/main" id="{301B761B-84E1-48D8-A96D-9AA88EB9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 57">
                <a:extLst>
                  <a:ext uri="{FF2B5EF4-FFF2-40B4-BE49-F238E27FC236}">
                    <a16:creationId xmlns:a16="http://schemas.microsoft.com/office/drawing/2014/main" id="{EA1383E2-175B-4D82-AC37-D12AA132E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 58">
                <a:extLst>
                  <a:ext uri="{FF2B5EF4-FFF2-40B4-BE49-F238E27FC236}">
                    <a16:creationId xmlns:a16="http://schemas.microsoft.com/office/drawing/2014/main" id="{CE536714-23C4-4120-9E8E-9B531E115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Rectangle 59">
                <a:extLst>
                  <a:ext uri="{FF2B5EF4-FFF2-40B4-BE49-F238E27FC236}">
                    <a16:creationId xmlns:a16="http://schemas.microsoft.com/office/drawing/2014/main" id="{5EEF1F9D-304E-41D0-9B33-479FFF1EA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Rectangle 60">
                <a:extLst>
                  <a:ext uri="{FF2B5EF4-FFF2-40B4-BE49-F238E27FC236}">
                    <a16:creationId xmlns:a16="http://schemas.microsoft.com/office/drawing/2014/main" id="{22199CED-0526-4ACA-B032-A6A293FE7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Rectangle 61">
                <a:extLst>
                  <a:ext uri="{FF2B5EF4-FFF2-40B4-BE49-F238E27FC236}">
                    <a16:creationId xmlns:a16="http://schemas.microsoft.com/office/drawing/2014/main" id="{A7033C60-1D74-48CD-B1DC-4C5CC6A5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 62">
                <a:extLst>
                  <a:ext uri="{FF2B5EF4-FFF2-40B4-BE49-F238E27FC236}">
                    <a16:creationId xmlns:a16="http://schemas.microsoft.com/office/drawing/2014/main" id="{4304C6B5-3025-4AB4-B69B-7EADBFE8C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63">
                <a:extLst>
                  <a:ext uri="{FF2B5EF4-FFF2-40B4-BE49-F238E27FC236}">
                    <a16:creationId xmlns:a16="http://schemas.microsoft.com/office/drawing/2014/main" id="{9A8BFC4A-2603-4F57-A329-9687474F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64">
                <a:extLst>
                  <a:ext uri="{FF2B5EF4-FFF2-40B4-BE49-F238E27FC236}">
                    <a16:creationId xmlns:a16="http://schemas.microsoft.com/office/drawing/2014/main" id="{64690CC9-83D6-40A3-879E-66B2E0AA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0" name="Rectangle 47">
              <a:extLst>
                <a:ext uri="{FF2B5EF4-FFF2-40B4-BE49-F238E27FC236}">
                  <a16:creationId xmlns:a16="http://schemas.microsoft.com/office/drawing/2014/main" id="{D37DFFCB-256B-4567-9BB5-7309C8A4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284" y="6005909"/>
              <a:ext cx="69840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Stores in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351" name="Rectangle 47">
              <a:extLst>
                <a:ext uri="{FF2B5EF4-FFF2-40B4-BE49-F238E27FC236}">
                  <a16:creationId xmlns:a16="http://schemas.microsoft.com/office/drawing/2014/main" id="{758E0FD9-4D29-4BD9-858E-C95B3081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262" y="6005909"/>
              <a:ext cx="88323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Produces scaled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CE69F5A-A6C2-46D1-8E1B-D3B888AC485C}"/>
              </a:ext>
            </a:extLst>
          </p:cNvPr>
          <p:cNvGrpSpPr/>
          <p:nvPr/>
        </p:nvGrpSpPr>
        <p:grpSpPr>
          <a:xfrm>
            <a:off x="407639" y="1194045"/>
            <a:ext cx="5619168" cy="2230969"/>
            <a:chOff x="6240725" y="1916792"/>
            <a:chExt cx="5733470" cy="22763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CE282-52C3-43BF-9544-BCDCF761F82D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Timer-based processing</a:t>
              </a:r>
            </a:p>
          </p:txBody>
        </p:sp>
        <p:sp>
          <p:nvSpPr>
            <p:cNvPr id="352" name="Rectangle 47">
              <a:extLst>
                <a:ext uri="{FF2B5EF4-FFF2-40B4-BE49-F238E27FC236}">
                  <a16:creationId xmlns:a16="http://schemas.microsoft.com/office/drawing/2014/main" id="{A016DE09-C949-4826-82FE-2C731598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724" y="3774773"/>
              <a:ext cx="616626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353" name="Rectangle 47">
              <a:extLst>
                <a:ext uri="{FF2B5EF4-FFF2-40B4-BE49-F238E27FC236}">
                  <a16:creationId xmlns:a16="http://schemas.microsoft.com/office/drawing/2014/main" id="{E7EC1039-2495-454F-843D-A87ED890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022" y="3774773"/>
              <a:ext cx="44325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Every 15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9084BA1B-3F02-4144-9F4D-05E3819E4A66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AD63F75C-2E4A-4CC0-A995-29E49D9FCA71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47A09E7C-50B9-4E5C-87CF-CEAD89B35496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33A508FE-39D6-4943-8A0B-A8E4A01ACD8D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3EDA1E25-5EEE-49D0-90F4-CB777F939AA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59" name="Freeform 17">
                  <a:extLst>
                    <a:ext uri="{FF2B5EF4-FFF2-40B4-BE49-F238E27FC236}">
                      <a16:creationId xmlns:a16="http://schemas.microsoft.com/office/drawing/2014/main" id="{048E1557-061D-43C6-BA1F-E95EC92F7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058B922-0404-4E1B-8F94-E6AA593E50EB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61" name="Freeform 15">
                    <a:extLst>
                      <a:ext uri="{FF2B5EF4-FFF2-40B4-BE49-F238E27FC236}">
                        <a16:creationId xmlns:a16="http://schemas.microsoft.com/office/drawing/2014/main" id="{8C8EE485-9B72-48E9-83AF-3B56E1DC5F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16">
                    <a:extLst>
                      <a:ext uri="{FF2B5EF4-FFF2-40B4-BE49-F238E27FC236}">
                        <a16:creationId xmlns:a16="http://schemas.microsoft.com/office/drawing/2014/main" id="{0FBD3154-6FFB-4EAD-AC2B-D0E23668A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19">
                    <a:extLst>
                      <a:ext uri="{FF2B5EF4-FFF2-40B4-BE49-F238E27FC236}">
                        <a16:creationId xmlns:a16="http://schemas.microsoft.com/office/drawing/2014/main" id="{464D5A4E-97F9-4EA2-9089-5A7BDCACD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F72A0408-89DA-43C3-852A-04462FDCB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47">
              <a:extLst>
                <a:ext uri="{FF2B5EF4-FFF2-40B4-BE49-F238E27FC236}">
                  <a16:creationId xmlns:a16="http://schemas.microsoft.com/office/drawing/2014/main" id="{3DCF0CD5-ED59-418B-9C51-8D9A5578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2" y="3774773"/>
              <a:ext cx="1463872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9CB035BB-7D89-405C-AA4B-45F28CC7367A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A2863F50-0AAC-4C49-A26A-3BCB617F1B14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368" name="Freeform 21">
                <a:extLst>
                  <a:ext uri="{FF2B5EF4-FFF2-40B4-BE49-F238E27FC236}">
                    <a16:creationId xmlns:a16="http://schemas.microsoft.com/office/drawing/2014/main" id="{7A01D638-C6A0-4E4E-B711-E1B023DD3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22">
                <a:extLst>
                  <a:ext uri="{FF2B5EF4-FFF2-40B4-BE49-F238E27FC236}">
                    <a16:creationId xmlns:a16="http://schemas.microsoft.com/office/drawing/2014/main" id="{F9234607-A8C3-4956-846D-44070E63F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AC30A465-E8B7-4B48-A1A4-6BEA6412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C20069BB-7532-4C2C-8C13-222E096E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29A64320-3E70-4A5A-9602-240586EB2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E31BB4B2-AE7D-4059-B1C9-3C183EB0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AC9B8034-7533-4766-B9D7-0CC41684B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7F93BE43-9318-4066-A96D-1BE2434A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062A5078-3E05-473B-96AB-610CFD19B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D1011B9-643D-45F4-9DA4-E0742F0B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EB512BE9-15BD-4CD4-9045-8095819D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D51B41DB-0CF4-471C-87FD-37AE223E4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10A3F862-CB78-4A92-93E4-29499F835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B77B1806-6248-46FC-91F5-3CCD03ED3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7902386E-B08D-41DB-801E-F3CC7898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02AA4D50-E5C5-439D-BE82-6EB50C0F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88C06B86-2A5E-4B8A-83FF-4667CDBE5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 38">
                <a:extLst>
                  <a:ext uri="{FF2B5EF4-FFF2-40B4-BE49-F238E27FC236}">
                    <a16:creationId xmlns:a16="http://schemas.microsoft.com/office/drawing/2014/main" id="{FF7342E3-F635-4CB6-BE2C-6969BB762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9">
                <a:extLst>
                  <a:ext uri="{FF2B5EF4-FFF2-40B4-BE49-F238E27FC236}">
                    <a16:creationId xmlns:a16="http://schemas.microsoft.com/office/drawing/2014/main" id="{0B40414D-6DDF-43E9-9E96-614DD7B14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Freeform 40">
                <a:extLst>
                  <a:ext uri="{FF2B5EF4-FFF2-40B4-BE49-F238E27FC236}">
                    <a16:creationId xmlns:a16="http://schemas.microsoft.com/office/drawing/2014/main" id="{1D909EF1-EE8F-4B95-BDFE-1B9109B9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Freeform 41">
                <a:extLst>
                  <a:ext uri="{FF2B5EF4-FFF2-40B4-BE49-F238E27FC236}">
                    <a16:creationId xmlns:a16="http://schemas.microsoft.com/office/drawing/2014/main" id="{8C69E9B9-642C-47D5-A6FC-D7AA7880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Freeform 42">
                <a:extLst>
                  <a:ext uri="{FF2B5EF4-FFF2-40B4-BE49-F238E27FC236}">
                    <a16:creationId xmlns:a16="http://schemas.microsoft.com/office/drawing/2014/main" id="{8CD5FB52-563F-4129-B163-454FBF6B3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Freeform 43">
                <a:extLst>
                  <a:ext uri="{FF2B5EF4-FFF2-40B4-BE49-F238E27FC236}">
                    <a16:creationId xmlns:a16="http://schemas.microsoft.com/office/drawing/2014/main" id="{07ACA2B3-8FEE-4726-95F7-E69B11DF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831DF2F-7CF9-479D-BAC5-0C7F4DA6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94130B90-8828-4AB1-A5BC-DAD32BCFA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FAFF6A0-B43F-4FF6-B070-648D1307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A6530BE-46DB-43D1-A9A2-41A17A560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Freeform 48">
                <a:extLst>
                  <a:ext uri="{FF2B5EF4-FFF2-40B4-BE49-F238E27FC236}">
                    <a16:creationId xmlns:a16="http://schemas.microsoft.com/office/drawing/2014/main" id="{567BA44C-99A9-4AC4-AF82-2E83DD052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Freeform 49">
                <a:extLst>
                  <a:ext uri="{FF2B5EF4-FFF2-40B4-BE49-F238E27FC236}">
                    <a16:creationId xmlns:a16="http://schemas.microsoft.com/office/drawing/2014/main" id="{B4B4971F-CEEF-4AD2-B249-F7746B14F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2F72F5A-3A59-4EDE-85C6-C1B0E636FCE4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428" name="Oval 269">
                <a:extLst>
                  <a:ext uri="{FF2B5EF4-FFF2-40B4-BE49-F238E27FC236}">
                    <a16:creationId xmlns:a16="http://schemas.microsoft.com/office/drawing/2014/main" id="{D0455C24-9532-4910-87E4-373A22209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9" name="Oval 270">
                <a:extLst>
                  <a:ext uri="{FF2B5EF4-FFF2-40B4-BE49-F238E27FC236}">
                    <a16:creationId xmlns:a16="http://schemas.microsoft.com/office/drawing/2014/main" id="{CF3E567B-3FFD-424A-AD3C-3CBFA0973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0" name="Oval 271">
                <a:extLst>
                  <a:ext uri="{FF2B5EF4-FFF2-40B4-BE49-F238E27FC236}">
                    <a16:creationId xmlns:a16="http://schemas.microsoft.com/office/drawing/2014/main" id="{D0A53015-5BF1-4E11-956B-9FCCB756C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62C47CAE-B424-403D-948F-B235DD554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10D79980-453C-4878-B68A-EA4598DDE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5E1482D0-A8F1-4509-9750-DD1472511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B2BE6218-5640-4BA4-805F-F50EF9B7C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5" name="Line 276">
                <a:extLst>
                  <a:ext uri="{FF2B5EF4-FFF2-40B4-BE49-F238E27FC236}">
                    <a16:creationId xmlns:a16="http://schemas.microsoft.com/office/drawing/2014/main" id="{A0BB9273-0A4C-49FE-A168-0068453E8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6" name="Line 277">
                <a:extLst>
                  <a:ext uri="{FF2B5EF4-FFF2-40B4-BE49-F238E27FC236}">
                    <a16:creationId xmlns:a16="http://schemas.microsoft.com/office/drawing/2014/main" id="{4F844CBF-C561-4957-99DE-D026C7F6E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7" name="Oval 278">
                <a:extLst>
                  <a:ext uri="{FF2B5EF4-FFF2-40B4-BE49-F238E27FC236}">
                    <a16:creationId xmlns:a16="http://schemas.microsoft.com/office/drawing/2014/main" id="{9F51EBEB-1C75-468D-B0BC-B03B8A4EE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8" name="Oval 279">
                <a:extLst>
                  <a:ext uri="{FF2B5EF4-FFF2-40B4-BE49-F238E27FC236}">
                    <a16:creationId xmlns:a16="http://schemas.microsoft.com/office/drawing/2014/main" id="{FBC1D57A-A21D-47E8-9D8B-E6B786AB5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9" name="Line 280">
                <a:extLst>
                  <a:ext uri="{FF2B5EF4-FFF2-40B4-BE49-F238E27FC236}">
                    <a16:creationId xmlns:a16="http://schemas.microsoft.com/office/drawing/2014/main" id="{3BC402A6-B25D-4418-85E5-3E7179FA8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0877EF9F-0248-49CC-89A7-43DA3CB87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E7A73509-4206-41CF-8B4D-AB1909369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FD413332-5DAA-4496-A849-B818E82D2845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74EB9E97-5882-47FC-8A97-DDE82E2391E3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398" name="Freeform 21">
                  <a:extLst>
                    <a:ext uri="{FF2B5EF4-FFF2-40B4-BE49-F238E27FC236}">
                      <a16:creationId xmlns:a16="http://schemas.microsoft.com/office/drawing/2014/main" id="{9C178E68-D340-4D54-A742-64D899FA9E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 22">
                  <a:extLst>
                    <a:ext uri="{FF2B5EF4-FFF2-40B4-BE49-F238E27FC236}">
                      <a16:creationId xmlns:a16="http://schemas.microsoft.com/office/drawing/2014/main" id="{923A5203-85E8-4459-97D8-60AC759A4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F2CB20C-FE81-410A-BED6-77344BD71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2A784873-C1FE-48F1-B79E-DF3391686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069458DF-1944-441A-99FE-B951EE463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0A4A9BF-0139-46CE-B7FC-72DDA1594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03882748-E3BC-4A76-8B99-5AEAF3E98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D8D6F64-BE64-492C-B91F-8AC6E4361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F96F135D-C162-4468-A77E-9D014BCA6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5A3809E2-808C-426D-A916-70572B02C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432A1961-DC6D-46F5-997C-647423EFF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ACA8D253-DDF6-439A-BE6A-B3189AE57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8CA4020E-50E4-4937-87E7-A939C8CB0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C6001965-AA10-4A31-BDF9-15BC75013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A87EDE0F-BDBE-4D94-B09C-CD89E0C7B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D389347A-4412-4EB6-B08A-D156D9F10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93A60534-1381-42D4-904B-3A7847C5D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Freeform 38">
                  <a:extLst>
                    <a:ext uri="{FF2B5EF4-FFF2-40B4-BE49-F238E27FC236}">
                      <a16:creationId xmlns:a16="http://schemas.microsoft.com/office/drawing/2014/main" id="{852C311D-6227-489B-B16E-55CEB04AA7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Freeform 39">
                  <a:extLst>
                    <a:ext uri="{FF2B5EF4-FFF2-40B4-BE49-F238E27FC236}">
                      <a16:creationId xmlns:a16="http://schemas.microsoft.com/office/drawing/2014/main" id="{860B206B-B3B8-4A19-9F10-1488FE4B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Freeform 40">
                  <a:extLst>
                    <a:ext uri="{FF2B5EF4-FFF2-40B4-BE49-F238E27FC236}">
                      <a16:creationId xmlns:a16="http://schemas.microsoft.com/office/drawing/2014/main" id="{BCD61346-92BC-436A-9CDB-B59309617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Freeform 41">
                  <a:extLst>
                    <a:ext uri="{FF2B5EF4-FFF2-40B4-BE49-F238E27FC236}">
                      <a16:creationId xmlns:a16="http://schemas.microsoft.com/office/drawing/2014/main" id="{52B7D22E-34A8-48F3-89CA-7230E066D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Freeform 42">
                  <a:extLst>
                    <a:ext uri="{FF2B5EF4-FFF2-40B4-BE49-F238E27FC236}">
                      <a16:creationId xmlns:a16="http://schemas.microsoft.com/office/drawing/2014/main" id="{DF6A8D5F-E45B-43A2-8539-31064A670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43">
                  <a:extLst>
                    <a:ext uri="{FF2B5EF4-FFF2-40B4-BE49-F238E27FC236}">
                      <a16:creationId xmlns:a16="http://schemas.microsoft.com/office/drawing/2014/main" id="{CF2E0D33-AE64-4569-BB34-FCA6C22BC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A67DB88F-C378-4D4E-B02A-2B1F9AD98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7448A225-7929-4389-AD76-017B9C557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93338F6D-E8C5-4233-8DED-D019D8226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E83C7AA-D6F8-476E-9E1C-BE70BB2A9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Freeform 48">
                  <a:extLst>
                    <a:ext uri="{FF2B5EF4-FFF2-40B4-BE49-F238E27FC236}">
                      <a16:creationId xmlns:a16="http://schemas.microsoft.com/office/drawing/2014/main" id="{EAF88575-3600-4857-B10E-C2EBFA2EA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Freeform 49">
                  <a:extLst>
                    <a:ext uri="{FF2B5EF4-FFF2-40B4-BE49-F238E27FC236}">
                      <a16:creationId xmlns:a16="http://schemas.microsoft.com/office/drawing/2014/main" id="{55D77222-2369-4805-AABD-AEB93B24C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80243494-C544-4D95-AA25-7BD86FE51D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442" name="Oval 5">
                  <a:extLst>
                    <a:ext uri="{FF2B5EF4-FFF2-40B4-BE49-F238E27FC236}">
                      <a16:creationId xmlns:a16="http://schemas.microsoft.com/office/drawing/2014/main" id="{0F6138BB-AAAC-4091-BF1B-D948C8B91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Freeform 6">
                  <a:extLst>
                    <a:ext uri="{FF2B5EF4-FFF2-40B4-BE49-F238E27FC236}">
                      <a16:creationId xmlns:a16="http://schemas.microsoft.com/office/drawing/2014/main" id="{5D973B07-9286-48E9-A8CE-5E81F6A4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Oval 7">
                  <a:extLst>
                    <a:ext uri="{FF2B5EF4-FFF2-40B4-BE49-F238E27FC236}">
                      <a16:creationId xmlns:a16="http://schemas.microsoft.com/office/drawing/2014/main" id="{C4BE7456-876E-4740-8A30-2CFB91CE0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Freeform 8">
                  <a:extLst>
                    <a:ext uri="{FF2B5EF4-FFF2-40B4-BE49-F238E27FC236}">
                      <a16:creationId xmlns:a16="http://schemas.microsoft.com/office/drawing/2014/main" id="{A38146FB-EF0B-4F8F-9AA9-AF2201C59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4884E-7 3.52701E-6 L -0.02387 3.5270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734E-6 4.82524E-6 L 0.03957 4.82524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194E-6 2.26963E-6 L -0.02387 2.26963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288E-6 -4.46664E-6 L -0.02387 -4.46664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731E-6 -4.48933E-6 L -0.02387 -4.48933E-6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00BC-621C-4EA2-98A5-415DD1FA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to Follow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99F0-EC9F-4765-BF52-ADD9CB25B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963038"/>
            <a:ext cx="11653523" cy="5373651"/>
          </a:xfrm>
        </p:spPr>
        <p:txBody>
          <a:bodyPr/>
          <a:lstStyle/>
          <a:p>
            <a:pPr fontAlgn="base"/>
            <a:r>
              <a:rPr lang="en-US" dirty="0"/>
              <a:t>Keep execution short and return quickly</a:t>
            </a:r>
          </a:p>
          <a:p>
            <a:pPr fontAlgn="base"/>
            <a:r>
              <a:rPr lang="en-US" dirty="0"/>
              <a:t>Decouple tasks</a:t>
            </a:r>
          </a:p>
          <a:p>
            <a:pPr fontAlgn="base"/>
            <a:r>
              <a:rPr lang="en-US" dirty="0"/>
              <a:t>Do as little work synchronously as possible</a:t>
            </a:r>
          </a:p>
          <a:p>
            <a:pPr fontAlgn="base"/>
            <a:r>
              <a:rPr lang="en-US" dirty="0"/>
              <a:t>Trigger in batches – and catch exceptions</a:t>
            </a:r>
          </a:p>
          <a:p>
            <a:pPr fontAlgn="base"/>
            <a:r>
              <a:rPr lang="en-US" dirty="0"/>
              <a:t>Global static variables for things like </a:t>
            </a:r>
            <a:r>
              <a:rPr lang="en-US" dirty="0" err="1"/>
              <a:t>HttpClient</a:t>
            </a:r>
            <a:endParaRPr lang="en-US" dirty="0"/>
          </a:p>
          <a:p>
            <a:pPr fontAlgn="base"/>
            <a:r>
              <a:rPr lang="en-US" dirty="0"/>
              <a:t>Always use App Insights</a:t>
            </a:r>
          </a:p>
          <a:p>
            <a:pPr fontAlgn="base"/>
            <a:r>
              <a:rPr lang="en-US" dirty="0"/>
              <a:t>Use a DevOps pipeline such as VSTS</a:t>
            </a:r>
          </a:p>
          <a:p>
            <a:pPr fontAlgn="base"/>
            <a:r>
              <a:rPr lang="en-US" dirty="0"/>
              <a:t>Compile and or pack to optimize cold start times</a:t>
            </a:r>
          </a:p>
        </p:txBody>
      </p:sp>
    </p:spTree>
    <p:extLst>
      <p:ext uri="{BB962C8B-B14F-4D97-AF65-F5344CB8AC3E}">
        <p14:creationId xmlns:p14="http://schemas.microsoft.com/office/powerpoint/2010/main" val="34193964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76F4B7-CA1F-4801-BFC9-148285FF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 Lab: 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D69F-663B-44B3-8177-856BFC4409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0D8E7E-3DD3-4D91-8C29-8CD336C38E8D}"/>
              </a:ext>
            </a:extLst>
          </p:cNvPr>
          <p:cNvGrpSpPr/>
          <p:nvPr/>
        </p:nvGrpSpPr>
        <p:grpSpPr>
          <a:xfrm>
            <a:off x="457200" y="1828800"/>
            <a:ext cx="11238336" cy="4461938"/>
            <a:chOff x="6240725" y="1916792"/>
            <a:chExt cx="5733470" cy="227635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C684749-FA2C-4D61-95BA-25C2D5CC35CE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Timer-based processing</a:t>
              </a:r>
            </a:p>
          </p:txBody>
        </p:sp>
        <p:sp>
          <p:nvSpPr>
            <p:cNvPr id="103" name="Rectangle 47">
              <a:extLst>
                <a:ext uri="{FF2B5EF4-FFF2-40B4-BE49-F238E27FC236}">
                  <a16:creationId xmlns:a16="http://schemas.microsoft.com/office/drawing/2014/main" id="{98251DFB-818C-4EC8-88A5-424DE295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724" y="3774773"/>
              <a:ext cx="616626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104" name="Rectangle 47">
              <a:extLst>
                <a:ext uri="{FF2B5EF4-FFF2-40B4-BE49-F238E27FC236}">
                  <a16:creationId xmlns:a16="http://schemas.microsoft.com/office/drawing/2014/main" id="{3AD00E9B-8167-46D1-9858-6F96D2137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022" y="3774773"/>
              <a:ext cx="44325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Every 15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1721D6A-69B9-44CA-ABFF-3328273820D2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61F58BCF-7C0A-427E-9D7F-F0E08B160693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3D99FDB-17E2-488C-B849-F6602F07D78F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96DBDA4-641C-47DC-922E-C3BD70887582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485E7C9D-79DC-4519-9A32-8716CCD57436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94" name="Freeform 17">
                  <a:extLst>
                    <a:ext uri="{FF2B5EF4-FFF2-40B4-BE49-F238E27FC236}">
                      <a16:creationId xmlns:a16="http://schemas.microsoft.com/office/drawing/2014/main" id="{A66BD6AF-344C-44DE-B8BD-0457975DB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BE1948B7-5C58-47AD-B2A5-D03C30CE8CA9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96" name="Freeform 15">
                    <a:extLst>
                      <a:ext uri="{FF2B5EF4-FFF2-40B4-BE49-F238E27FC236}">
                        <a16:creationId xmlns:a16="http://schemas.microsoft.com/office/drawing/2014/main" id="{727174D2-1114-4CDF-88F2-D6465063C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Freeform 16">
                    <a:extLst>
                      <a:ext uri="{FF2B5EF4-FFF2-40B4-BE49-F238E27FC236}">
                        <a16:creationId xmlns:a16="http://schemas.microsoft.com/office/drawing/2014/main" id="{DA99F216-F3E4-40B9-B653-2683E1499E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Freeform 19">
                    <a:extLst>
                      <a:ext uri="{FF2B5EF4-FFF2-40B4-BE49-F238E27FC236}">
                        <a16:creationId xmlns:a16="http://schemas.microsoft.com/office/drawing/2014/main" id="{0541440E-1C88-48EB-A0E3-1882C9E03F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A3135E7-00F2-4D1E-A7BE-A418AA5F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47">
              <a:extLst>
                <a:ext uri="{FF2B5EF4-FFF2-40B4-BE49-F238E27FC236}">
                  <a16:creationId xmlns:a16="http://schemas.microsoft.com/office/drawing/2014/main" id="{8EE0C7AC-073A-424F-BCC3-87C66A476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2" y="3774773"/>
              <a:ext cx="1463872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EE2645A-4462-4DE9-B216-69900CBEB200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3CB89EB-6C44-436D-9136-DF63083D6458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163" name="Freeform 21">
                <a:extLst>
                  <a:ext uri="{FF2B5EF4-FFF2-40B4-BE49-F238E27FC236}">
                    <a16:creationId xmlns:a16="http://schemas.microsoft.com/office/drawing/2014/main" id="{C9511BD6-F7E5-4769-ABD9-6B09ED025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22">
                <a:extLst>
                  <a:ext uri="{FF2B5EF4-FFF2-40B4-BE49-F238E27FC236}">
                    <a16:creationId xmlns:a16="http://schemas.microsoft.com/office/drawing/2014/main" id="{A709F152-1FA1-4DE6-8CB3-FFF4AF186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AD0C2F2-A97D-4E2A-A3B7-15458E660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1D5235D-B0C2-44B4-BFB0-592F0F4E1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CB72B07-D95D-4990-8399-6C38406D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5DA7ABA-396F-45E9-B6E7-EDF3EB570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69192A0-AE59-4ECE-8B2C-7EDD4680A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033FDBC-BF05-4549-A576-CAA65DAB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AED56EF-4D91-42E3-848C-4BD75BB3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DFA72A6-F866-47E9-BB00-3C90F6AE6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92E7342-EC6F-4A8D-8CD8-D1BBCD1D4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BB4FD0E-297E-43D4-B631-2F719FB1F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C277F42-822C-467A-85B8-8BFBBAEA1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38F5490-2F5C-4EED-9C74-583262582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6C74DBB-BF05-412E-B45E-8F9F946A2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1381178-6D7E-4661-A3BD-051707931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61F478B-6202-4747-A62A-0A7351A93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 38">
                <a:extLst>
                  <a:ext uri="{FF2B5EF4-FFF2-40B4-BE49-F238E27FC236}">
                    <a16:creationId xmlns:a16="http://schemas.microsoft.com/office/drawing/2014/main" id="{3601FB4B-6153-4AA5-9C37-A663A597FE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39">
                <a:extLst>
                  <a:ext uri="{FF2B5EF4-FFF2-40B4-BE49-F238E27FC236}">
                    <a16:creationId xmlns:a16="http://schemas.microsoft.com/office/drawing/2014/main" id="{4496AE3D-2C19-4992-B0B8-32C94B34C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40">
                <a:extLst>
                  <a:ext uri="{FF2B5EF4-FFF2-40B4-BE49-F238E27FC236}">
                    <a16:creationId xmlns:a16="http://schemas.microsoft.com/office/drawing/2014/main" id="{263BDAF0-6C41-406C-995D-E008044AF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41">
                <a:extLst>
                  <a:ext uri="{FF2B5EF4-FFF2-40B4-BE49-F238E27FC236}">
                    <a16:creationId xmlns:a16="http://schemas.microsoft.com/office/drawing/2014/main" id="{3B0D711D-89AB-4FBC-928F-083AB238E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42">
                <a:extLst>
                  <a:ext uri="{FF2B5EF4-FFF2-40B4-BE49-F238E27FC236}">
                    <a16:creationId xmlns:a16="http://schemas.microsoft.com/office/drawing/2014/main" id="{90E38A16-7DA4-41CA-B4A3-68DDAD2E6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43">
                <a:extLst>
                  <a:ext uri="{FF2B5EF4-FFF2-40B4-BE49-F238E27FC236}">
                    <a16:creationId xmlns:a16="http://schemas.microsoft.com/office/drawing/2014/main" id="{7800661B-1DB5-4E6E-8054-B76C81224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5037376-7C33-4E57-BF2D-E8303143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D4E0EB8A-AC79-4A2D-BEB1-2511EB77E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1B1F4C8-7C53-48C5-925F-C14C04D8B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47D9DF1-DFCD-4BC5-A04E-FE4E2151A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48">
                <a:extLst>
                  <a:ext uri="{FF2B5EF4-FFF2-40B4-BE49-F238E27FC236}">
                    <a16:creationId xmlns:a16="http://schemas.microsoft.com/office/drawing/2014/main" id="{233AD9B9-B8A9-4BA5-AE14-E0CEC56AF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49">
                <a:extLst>
                  <a:ext uri="{FF2B5EF4-FFF2-40B4-BE49-F238E27FC236}">
                    <a16:creationId xmlns:a16="http://schemas.microsoft.com/office/drawing/2014/main" id="{B53240BB-FE5C-4684-B945-13D865BE5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9084786-2904-4063-84DA-C53F088D54DD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149" name="Oval 269">
                <a:extLst>
                  <a:ext uri="{FF2B5EF4-FFF2-40B4-BE49-F238E27FC236}">
                    <a16:creationId xmlns:a16="http://schemas.microsoft.com/office/drawing/2014/main" id="{95A8CA2C-0470-4E24-877D-79CB900E6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0" name="Oval 270">
                <a:extLst>
                  <a:ext uri="{FF2B5EF4-FFF2-40B4-BE49-F238E27FC236}">
                    <a16:creationId xmlns:a16="http://schemas.microsoft.com/office/drawing/2014/main" id="{BC380EB9-78BA-424C-9364-C066BD2F3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1" name="Oval 271">
                <a:extLst>
                  <a:ext uri="{FF2B5EF4-FFF2-40B4-BE49-F238E27FC236}">
                    <a16:creationId xmlns:a16="http://schemas.microsoft.com/office/drawing/2014/main" id="{23442F04-A92C-4E48-91A7-A1BE572A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2" name="Line 272">
                <a:extLst>
                  <a:ext uri="{FF2B5EF4-FFF2-40B4-BE49-F238E27FC236}">
                    <a16:creationId xmlns:a16="http://schemas.microsoft.com/office/drawing/2014/main" id="{5697F94A-841E-4013-91DD-9C16A36AD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3" name="Line 273">
                <a:extLst>
                  <a:ext uri="{FF2B5EF4-FFF2-40B4-BE49-F238E27FC236}">
                    <a16:creationId xmlns:a16="http://schemas.microsoft.com/office/drawing/2014/main" id="{628B5533-34D2-4444-B65F-9AB74F0E1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4" name="Line 274">
                <a:extLst>
                  <a:ext uri="{FF2B5EF4-FFF2-40B4-BE49-F238E27FC236}">
                    <a16:creationId xmlns:a16="http://schemas.microsoft.com/office/drawing/2014/main" id="{D13C542D-A830-4F3D-8E33-C1ED19F0C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5" name="Line 275">
                <a:extLst>
                  <a:ext uri="{FF2B5EF4-FFF2-40B4-BE49-F238E27FC236}">
                    <a16:creationId xmlns:a16="http://schemas.microsoft.com/office/drawing/2014/main" id="{29417983-727F-4B07-A648-92E38341B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6" name="Line 276">
                <a:extLst>
                  <a:ext uri="{FF2B5EF4-FFF2-40B4-BE49-F238E27FC236}">
                    <a16:creationId xmlns:a16="http://schemas.microsoft.com/office/drawing/2014/main" id="{5692E7AC-81D4-45FC-93FA-C24D43086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7" name="Line 277">
                <a:extLst>
                  <a:ext uri="{FF2B5EF4-FFF2-40B4-BE49-F238E27FC236}">
                    <a16:creationId xmlns:a16="http://schemas.microsoft.com/office/drawing/2014/main" id="{D535F283-A0D0-4FC3-8425-8BCC7F37F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8" name="Oval 278">
                <a:extLst>
                  <a:ext uri="{FF2B5EF4-FFF2-40B4-BE49-F238E27FC236}">
                    <a16:creationId xmlns:a16="http://schemas.microsoft.com/office/drawing/2014/main" id="{A27A0FE9-1D4F-464A-8E9B-56B7D75A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9" name="Oval 279">
                <a:extLst>
                  <a:ext uri="{FF2B5EF4-FFF2-40B4-BE49-F238E27FC236}">
                    <a16:creationId xmlns:a16="http://schemas.microsoft.com/office/drawing/2014/main" id="{A119BD0B-23DE-4807-83AC-35589D83A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0" name="Line 280">
                <a:extLst>
                  <a:ext uri="{FF2B5EF4-FFF2-40B4-BE49-F238E27FC236}">
                    <a16:creationId xmlns:a16="http://schemas.microsoft.com/office/drawing/2014/main" id="{0C66F9F9-C0E3-40E4-B466-1AF440251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1" name="Line 281">
                <a:extLst>
                  <a:ext uri="{FF2B5EF4-FFF2-40B4-BE49-F238E27FC236}">
                    <a16:creationId xmlns:a16="http://schemas.microsoft.com/office/drawing/2014/main" id="{C6C85287-9546-41A0-A782-736BA799F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Line 282">
                <a:extLst>
                  <a:ext uri="{FF2B5EF4-FFF2-40B4-BE49-F238E27FC236}">
                    <a16:creationId xmlns:a16="http://schemas.microsoft.com/office/drawing/2014/main" id="{A5026058-0911-46F7-9A9A-A6F833E8B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72F78E-CAEE-400F-90AD-73CE503B84CA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0E4633D-A0E6-4F69-B8D3-E8BB0238193B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120" name="Freeform 21">
                  <a:extLst>
                    <a:ext uri="{FF2B5EF4-FFF2-40B4-BE49-F238E27FC236}">
                      <a16:creationId xmlns:a16="http://schemas.microsoft.com/office/drawing/2014/main" id="{4C5119B3-94F6-4D93-9749-D5C389E45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22">
                  <a:extLst>
                    <a:ext uri="{FF2B5EF4-FFF2-40B4-BE49-F238E27FC236}">
                      <a16:creationId xmlns:a16="http://schemas.microsoft.com/office/drawing/2014/main" id="{E60FA113-D080-4259-999B-A748625BD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FFDABB9-6503-477A-9053-1FFCD980C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79621553-7C8F-4BE7-93D9-293C72B1A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E235BD5-5FF2-4016-BFEA-A644CED27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82693F1-2CC4-441C-85A2-42CFDED0B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902D575-4E0C-43E2-886E-F878FB2470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D2F9EF12-B254-459D-83F4-59774E802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A93B99D-44D7-4DDE-9D72-DEAC86091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AF500A6-3A47-4A7F-8FFA-6DA0EC180D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FAAC54E-D284-427C-A3E6-DAF26AD8B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9BCAE03-E774-44AF-A389-55282C7B0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E71237F1-38F1-47AA-8B23-3E9F27361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10CD14ED-B6AA-4A85-8242-FDFE12331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DC2D410-89F0-4810-9779-26B3681E2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7528E4C4-0CE1-44CF-9074-3223DB04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7AE0185-3838-451C-9201-8F173742E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38">
                  <a:extLst>
                    <a:ext uri="{FF2B5EF4-FFF2-40B4-BE49-F238E27FC236}">
                      <a16:creationId xmlns:a16="http://schemas.microsoft.com/office/drawing/2014/main" id="{DA78A666-1D63-47FF-973F-E659E67F9F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39">
                  <a:extLst>
                    <a:ext uri="{FF2B5EF4-FFF2-40B4-BE49-F238E27FC236}">
                      <a16:creationId xmlns:a16="http://schemas.microsoft.com/office/drawing/2014/main" id="{EA47FC54-1DA8-4B8A-8DBB-193CADF08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40">
                  <a:extLst>
                    <a:ext uri="{FF2B5EF4-FFF2-40B4-BE49-F238E27FC236}">
                      <a16:creationId xmlns:a16="http://schemas.microsoft.com/office/drawing/2014/main" id="{6B6C6994-2491-443D-85EC-D9DBA0A5C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41">
                  <a:extLst>
                    <a:ext uri="{FF2B5EF4-FFF2-40B4-BE49-F238E27FC236}">
                      <a16:creationId xmlns:a16="http://schemas.microsoft.com/office/drawing/2014/main" id="{21C3BBBB-E416-440C-A338-A75D03E37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42">
                  <a:extLst>
                    <a:ext uri="{FF2B5EF4-FFF2-40B4-BE49-F238E27FC236}">
                      <a16:creationId xmlns:a16="http://schemas.microsoft.com/office/drawing/2014/main" id="{5228FEEF-0A98-4B3D-AD6C-6713AA5911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43">
                  <a:extLst>
                    <a:ext uri="{FF2B5EF4-FFF2-40B4-BE49-F238E27FC236}">
                      <a16:creationId xmlns:a16="http://schemas.microsoft.com/office/drawing/2014/main" id="{B3AECE6A-23D9-4BB2-8FA4-7AFFE0E93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FF164F1-66E5-41F6-8675-EFB2927E23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DCB886F-8946-4930-B2A7-4AE741B71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6309BD4-B5C3-41E2-ACDD-5FDC0AB2F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3D02F346-9F12-4CB5-8C3C-7D9B5F68C7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48">
                  <a:extLst>
                    <a:ext uri="{FF2B5EF4-FFF2-40B4-BE49-F238E27FC236}">
                      <a16:creationId xmlns:a16="http://schemas.microsoft.com/office/drawing/2014/main" id="{7D65E79D-B05D-473D-B1E8-3E8E0CAA72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49">
                  <a:extLst>
                    <a:ext uri="{FF2B5EF4-FFF2-40B4-BE49-F238E27FC236}">
                      <a16:creationId xmlns:a16="http://schemas.microsoft.com/office/drawing/2014/main" id="{8D957FE6-8B58-4019-A9F0-CB1C5E6BB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4">
                <a:extLst>
                  <a:ext uri="{FF2B5EF4-FFF2-40B4-BE49-F238E27FC236}">
                    <a16:creationId xmlns:a16="http://schemas.microsoft.com/office/drawing/2014/main" id="{85FA450C-6CF1-4CD0-B8E9-CEDC70BE9E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116" name="Oval 5">
                  <a:extLst>
                    <a:ext uri="{FF2B5EF4-FFF2-40B4-BE49-F238E27FC236}">
                      <a16:creationId xmlns:a16="http://schemas.microsoft.com/office/drawing/2014/main" id="{7EEF9FFF-605D-4340-831C-671F9BF6C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6">
                  <a:extLst>
                    <a:ext uri="{FF2B5EF4-FFF2-40B4-BE49-F238E27FC236}">
                      <a16:creationId xmlns:a16="http://schemas.microsoft.com/office/drawing/2014/main" id="{20258163-5802-40B7-952A-228E7694B6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7">
                  <a:extLst>
                    <a:ext uri="{FF2B5EF4-FFF2-40B4-BE49-F238E27FC236}">
                      <a16:creationId xmlns:a16="http://schemas.microsoft.com/office/drawing/2014/main" id="{8722A010-01E6-409D-B7A5-D15A85F4F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 8">
                  <a:extLst>
                    <a:ext uri="{FF2B5EF4-FFF2-40B4-BE49-F238E27FC236}">
                      <a16:creationId xmlns:a16="http://schemas.microsoft.com/office/drawing/2014/main" id="{31568BD2-8BBA-495C-A980-43FC3BCD4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9" name="Title 198">
            <a:extLst>
              <a:ext uri="{FF2B5EF4-FFF2-40B4-BE49-F238E27FC236}">
                <a16:creationId xmlns:a16="http://schemas.microsoft.com/office/drawing/2014/main" id="{98280E53-6127-43B1-9ACA-86DE371C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/>
              <a:t>Serverless</a:t>
            </a:r>
            <a:r>
              <a:rPr lang="en-US" sz="4800"/>
              <a:t> scenarios: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0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4884E-7 3.52701E-6 L -0.02387 3.5270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559</Words>
  <Application>Microsoft Macintosh PowerPoint</Application>
  <PresentationFormat>Widescreen</PresentationFormat>
  <Paragraphs>147</Paragraphs>
  <Slides>23</Slides>
  <Notes>23</Notes>
  <HiddenSlides>16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5-30721_Build_2016_Template_Light</vt:lpstr>
      <vt:lpstr>Introducing Functions </vt:lpstr>
      <vt:lpstr>PowerPoint Presentation</vt:lpstr>
      <vt:lpstr>How is serverless development different</vt:lpstr>
      <vt:lpstr>Key Indicators for Serverless</vt:lpstr>
      <vt:lpstr>Key Indicators for Serverless</vt:lpstr>
      <vt:lpstr>Serverless scenarios: anything that responds to events</vt:lpstr>
      <vt:lpstr>Patterns to Follow</vt:lpstr>
      <vt:lpstr>Hands on Lab:  Functions</vt:lpstr>
      <vt:lpstr>Serverless scenarios:</vt:lpstr>
      <vt:lpstr>Timer Demo</vt:lpstr>
      <vt:lpstr>Serverless scenarios:</vt:lpstr>
      <vt:lpstr>IoT data streaming demo</vt:lpstr>
      <vt:lpstr>Serverless scenarios:</vt:lpstr>
      <vt:lpstr>Mobile App Backend Demo</vt:lpstr>
      <vt:lpstr>Serverless scenarios:</vt:lpstr>
      <vt:lpstr>Bot Services Demo</vt:lpstr>
      <vt:lpstr>Pete’s SPA application</vt:lpstr>
      <vt:lpstr>New Visual Studio 2017 tooling</vt:lpstr>
      <vt:lpstr>Visual Studio 2017 Tooling</vt:lpstr>
      <vt:lpstr>Advanced stuff</vt:lpstr>
      <vt:lpstr>Platform and scaling</vt:lpstr>
      <vt:lpstr>Dynamic tier pricing</vt:lpstr>
      <vt:lpstr>What’s new in Azure Functions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Functions </dc:title>
  <dc:subject/>
  <dc:creator>Peter Roden</dc:creator>
  <cp:keywords/>
  <dc:description/>
  <cp:lastModifiedBy>Pete Roden</cp:lastModifiedBy>
  <cp:revision>3</cp:revision>
  <dcterms:created xsi:type="dcterms:W3CDTF">2018-01-22T17:10:39Z</dcterms:created>
  <dcterms:modified xsi:type="dcterms:W3CDTF">2018-02-09T21:59:53Z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2018-01-22T17:12:32.3231427Z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