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08" r:id="rId3"/>
  </p:sldMasterIdLst>
  <p:notesMasterIdLst>
    <p:notesMasterId r:id="rId22"/>
  </p:notesMasterIdLst>
  <p:sldIdLst>
    <p:sldId id="257" r:id="rId4"/>
    <p:sldId id="298" r:id="rId5"/>
    <p:sldId id="291" r:id="rId6"/>
    <p:sldId id="293" r:id="rId7"/>
    <p:sldId id="294" r:id="rId8"/>
    <p:sldId id="260" r:id="rId9"/>
    <p:sldId id="261" r:id="rId10"/>
    <p:sldId id="262" r:id="rId11"/>
    <p:sldId id="264" r:id="rId12"/>
    <p:sldId id="263" r:id="rId13"/>
    <p:sldId id="274" r:id="rId14"/>
    <p:sldId id="275" r:id="rId15"/>
    <p:sldId id="276" r:id="rId16"/>
    <p:sldId id="277" r:id="rId17"/>
    <p:sldId id="278" r:id="rId18"/>
    <p:sldId id="315" r:id="rId19"/>
    <p:sldId id="1655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tions" id="{33C104DE-A3FF-405F-BD22-1F4D060C01CF}">
          <p14:sldIdLst>
            <p14:sldId id="257"/>
            <p14:sldId id="298"/>
            <p14:sldId id="291"/>
            <p14:sldId id="293"/>
            <p14:sldId id="294"/>
            <p14:sldId id="260"/>
            <p14:sldId id="261"/>
            <p14:sldId id="262"/>
            <p14:sldId id="264"/>
            <p14:sldId id="263"/>
            <p14:sldId id="274"/>
            <p14:sldId id="275"/>
            <p14:sldId id="276"/>
            <p14:sldId id="277"/>
            <p14:sldId id="278"/>
            <p14:sldId id="315"/>
            <p14:sldId id="165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0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47E8-0CC3-467E-B110-BB751E457D1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B40BC-EE73-4733-8D59-9EB3A2B0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0E1739-70A2-467C-A0CA-F4330F17009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596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35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11:33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11:33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17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702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40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65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15E9C-87C8-4E38-9641-EDC317EC4B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11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65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a simple event hub JS function (just trigger)</a:t>
            </a:r>
          </a:p>
          <a:p>
            <a:endParaRPr lang="en-US" dirty="0"/>
          </a:p>
          <a:p>
            <a:r>
              <a:rPr lang="en-US" dirty="0"/>
              <a:t>Then, a good example of a C# function with a trigger and input/output bindings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38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previous slide, you can write Functions in many languages, with more on the way!</a:t>
            </a:r>
          </a:p>
          <a:p>
            <a:endParaRPr lang="en-US" dirty="0"/>
          </a:p>
          <a:p>
            <a:r>
              <a:rPr lang="en-US" dirty="0"/>
              <a:t>All experimental means is that its meant for POCs rather than production workloads in its current state.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66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2885-C677-6341-835A-E92F0BF515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04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75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68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9BF72-0868-4F84-9FCC-2F96DE36B2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820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Similar to microservice patterns (12 factor)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9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0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46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31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5388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2534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646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2993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67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351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97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28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0204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1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11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675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732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01020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NDA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916" y="1189179"/>
            <a:ext cx="5059846" cy="161274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291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7CB8D-36FF-43CF-86DF-54192446E0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7495" y="2084172"/>
            <a:ext cx="5437187" cy="4482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C4521-B2BD-4F4A-8089-E40A421A7CA0}"/>
              </a:ext>
            </a:extLst>
          </p:cNvPr>
          <p:cNvSpPr txBox="1"/>
          <p:nvPr userDrawn="1"/>
        </p:nvSpPr>
        <p:spPr>
          <a:xfrm>
            <a:off x="274772" y="2074211"/>
            <a:ext cx="6058664" cy="94152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70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Tech Summit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8542-A774-494D-A87E-4B0119BEC501}"/>
              </a:ext>
            </a:extLst>
          </p:cNvPr>
          <p:cNvSpPr txBox="1"/>
          <p:nvPr userDrawn="1"/>
        </p:nvSpPr>
        <p:spPr>
          <a:xfrm>
            <a:off x="274771" y="2745071"/>
            <a:ext cx="5281560" cy="11841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indent="0">
              <a:lnSpc>
                <a:spcPct val="114000"/>
              </a:lnSpc>
              <a:spcAft>
                <a:spcPts val="588"/>
              </a:spcAft>
              <a:buFont typeface="Arial" panose="020B0604020202020204" pitchFamily="34" charset="0"/>
              <a:buNone/>
            </a:pPr>
            <a:r>
              <a:rPr lang="en-US" sz="2549" spc="-29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 your cloud skills with the latest</a:t>
            </a:r>
            <a:br>
              <a:rPr lang="en-US" sz="2549" spc="-29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549" spc="-29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 Azure and Microsoft 365  </a:t>
            </a:r>
          </a:p>
        </p:txBody>
      </p:sp>
    </p:spTree>
    <p:extLst>
      <p:ext uri="{BB962C8B-B14F-4D97-AF65-F5344CB8AC3E}">
        <p14:creationId xmlns:p14="http://schemas.microsoft.com/office/powerpoint/2010/main" val="188125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6274911" cy="1793090"/>
          </a:xfrm>
          <a:noFill/>
        </p:spPr>
        <p:txBody>
          <a:bodyPr lIns="146304" tIns="91440" rIns="146304" bIns="91440" anchor="b" anchorCtr="0"/>
          <a:lstStyle>
            <a:lvl1pPr>
              <a:defRPr sz="4705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537848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9AEE2-BA39-4A01-8EE0-D03C0F4BB9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7495" y="2084172"/>
            <a:ext cx="5437187" cy="44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943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7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35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2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9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5082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9741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77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62299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37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45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7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20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6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0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314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37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68572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39777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8" y="540278"/>
            <a:ext cx="856859" cy="18586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20873" y="2824712"/>
            <a:ext cx="5865628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4200" spc="-133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20873" y="2321029"/>
            <a:ext cx="5865628" cy="503683"/>
          </a:xfrm>
          <a:noFill/>
        </p:spPr>
        <p:txBody>
          <a:bodyPr lIns="192024" tIns="146300" bIns="146300"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Azure 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1301956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72291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8" y="540278"/>
            <a:ext cx="856859" cy="18586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20873" y="2824712"/>
            <a:ext cx="5865628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4200" spc="-133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20873" y="2321029"/>
            <a:ext cx="5865628" cy="503683"/>
          </a:xfrm>
          <a:noFill/>
        </p:spPr>
        <p:txBody>
          <a:bodyPr lIns="192024" tIns="146300" bIns="146300"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Azure 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1577919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93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490" y="3105834"/>
            <a:ext cx="11362419" cy="646331"/>
          </a:xfrm>
          <a:prstGeom prst="rect">
            <a:avLst/>
          </a:prstGeom>
          <a:noFill/>
        </p:spPr>
        <p:txBody>
          <a:bodyPr wrap="square" lIns="192024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09820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288234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2498973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Our speakers</a:t>
            </a:r>
          </a:p>
        </p:txBody>
      </p:sp>
    </p:spTree>
    <p:extLst>
      <p:ext uri="{BB962C8B-B14F-4D97-AF65-F5344CB8AC3E}">
        <p14:creationId xmlns:p14="http://schemas.microsoft.com/office/powerpoint/2010/main" val="19779335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1336" y="273254"/>
            <a:ext cx="11589328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1625" y="1971376"/>
            <a:ext cx="3023466" cy="571307"/>
          </a:xfrm>
        </p:spPr>
        <p:txBody>
          <a:bodyPr/>
          <a:lstStyle>
            <a:lvl1pPr marL="0" indent="0">
              <a:buNone/>
              <a:defRPr b="0" i="0" spc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2757995"/>
            <a:ext cx="3023466" cy="3346065"/>
          </a:xfrm>
        </p:spPr>
        <p:txBody>
          <a:bodyPr>
            <a:normAutofit/>
          </a:bodyPr>
          <a:lstStyle>
            <a:lvl1pPr marL="0" indent="0">
              <a:buNone/>
              <a:defRPr sz="1600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437207" y="1971376"/>
            <a:ext cx="3023466" cy="571307"/>
          </a:xfrm>
        </p:spPr>
        <p:txBody>
          <a:bodyPr/>
          <a:lstStyle>
            <a:lvl1pPr marL="0" indent="0">
              <a:buNone/>
              <a:defRPr b="0" i="0" spc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437207" y="2757995"/>
            <a:ext cx="3023466" cy="3346065"/>
          </a:xfrm>
        </p:spPr>
        <p:txBody>
          <a:bodyPr>
            <a:normAutofit/>
          </a:bodyPr>
          <a:lstStyle>
            <a:lvl1pPr marL="0" indent="0">
              <a:buNone/>
              <a:defRPr sz="1600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572789" y="1971376"/>
            <a:ext cx="3023466" cy="571307"/>
          </a:xfrm>
        </p:spPr>
        <p:txBody>
          <a:bodyPr/>
          <a:lstStyle>
            <a:lvl1pPr marL="0" indent="0">
              <a:buNone/>
              <a:defRPr b="0" i="0" spc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572789" y="2757995"/>
            <a:ext cx="3023466" cy="3346065"/>
          </a:xfrm>
        </p:spPr>
        <p:txBody>
          <a:bodyPr>
            <a:normAutofit/>
          </a:bodyPr>
          <a:lstStyle>
            <a:lvl1pPr marL="0" indent="0">
              <a:buNone/>
              <a:defRPr sz="1600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123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17560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1336" y="273254"/>
            <a:ext cx="11589328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1336" y="1059873"/>
            <a:ext cx="11589328" cy="384463"/>
          </a:xfrm>
          <a:prstGeom prst="rect">
            <a:avLst/>
          </a:prstGeom>
        </p:spPr>
        <p:txBody>
          <a:bodyPr lIns="192024">
            <a:normAutofit/>
          </a:bodyPr>
          <a:lstStyle>
            <a:lvl1pPr marL="0" indent="0">
              <a:buNone/>
              <a:defRPr lang="en-US" sz="1600" b="0" i="0" kern="1200" spc="0" smtClean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None/>
              <a:defRPr lang="en-US" sz="3107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Secondary content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1625" y="1971376"/>
            <a:ext cx="11588750" cy="571307"/>
          </a:xfrm>
        </p:spPr>
        <p:txBody>
          <a:bodyPr/>
          <a:lstStyle>
            <a:lvl1pPr marL="0" indent="0">
              <a:buNone/>
              <a:defRPr b="0" i="0" spc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2757995"/>
            <a:ext cx="11588750" cy="3346065"/>
          </a:xfrm>
        </p:spPr>
        <p:txBody>
          <a:bodyPr>
            <a:normAutofit/>
          </a:bodyPr>
          <a:lstStyle>
            <a:lvl1pPr marL="0" indent="0">
              <a:buNone/>
              <a:defRPr sz="1600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73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1336" y="273254"/>
            <a:ext cx="11589328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Diagram Title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01337" y="1634462"/>
            <a:ext cx="11589326" cy="4672676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Insert diagram here / delete placeholder and paste diagram</a:t>
            </a:r>
          </a:p>
        </p:txBody>
      </p:sp>
    </p:spTree>
    <p:extLst>
      <p:ext uri="{BB962C8B-B14F-4D97-AF65-F5344CB8AC3E}">
        <p14:creationId xmlns:p14="http://schemas.microsoft.com/office/powerpoint/2010/main" val="14721122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17560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1336" y="1059873"/>
            <a:ext cx="11589328" cy="384463"/>
          </a:xfrm>
          <a:prstGeom prst="rect">
            <a:avLst/>
          </a:prstGeom>
        </p:spPr>
        <p:txBody>
          <a:bodyPr lIns="192024">
            <a:normAutofit/>
          </a:bodyPr>
          <a:lstStyle>
            <a:lvl1pPr marL="0" indent="0">
              <a:buNone/>
              <a:defRPr lang="en-US" sz="1600" b="0" i="0" kern="1200" spc="0" smtClean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None/>
              <a:defRPr lang="en-US" sz="3107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Secondary content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1336" y="273254"/>
            <a:ext cx="11589328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Diagram Title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01337" y="2029318"/>
            <a:ext cx="11589326" cy="4277820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Insert diagram here / delete placeholder and paste diagram</a:t>
            </a:r>
          </a:p>
        </p:txBody>
      </p:sp>
    </p:spTree>
    <p:extLst>
      <p:ext uri="{BB962C8B-B14F-4D97-AF65-F5344CB8AC3E}">
        <p14:creationId xmlns:p14="http://schemas.microsoft.com/office/powerpoint/2010/main" val="8266089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colum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2950723" y="0"/>
            <a:ext cx="92412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2498973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39680" y="439508"/>
            <a:ext cx="8476502" cy="571307"/>
          </a:xfrm>
        </p:spPr>
        <p:txBody>
          <a:bodyPr/>
          <a:lstStyle>
            <a:lvl1pPr marL="0" indent="0">
              <a:buNone/>
              <a:defRPr b="0" i="0" spc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439680" y="1226127"/>
            <a:ext cx="8476502" cy="5108802"/>
          </a:xfrm>
        </p:spPr>
        <p:txBody>
          <a:bodyPr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114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colum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2950723" y="0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2498973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39680" y="439508"/>
            <a:ext cx="8476502" cy="571307"/>
          </a:xfrm>
        </p:spPr>
        <p:txBody>
          <a:bodyPr/>
          <a:lstStyle>
            <a:lvl1pPr marL="0" indent="0">
              <a:buNone/>
              <a:defRPr b="0" i="0" spc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439680" y="1226127"/>
            <a:ext cx="8476502" cy="5108802"/>
          </a:xfrm>
        </p:spPr>
        <p:txBody>
          <a:bodyPr>
            <a:normAutofit/>
          </a:bodyPr>
          <a:lstStyle>
            <a:lvl1pPr marL="0" indent="0">
              <a:buNone/>
              <a:defRPr sz="16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1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column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41277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0" y="0"/>
            <a:ext cx="92412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8733519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71489" y="1643564"/>
            <a:ext cx="8733519" cy="571307"/>
          </a:xfrm>
        </p:spPr>
        <p:txBody>
          <a:bodyPr lIns="192024"/>
          <a:lstStyle>
            <a:lvl1pPr marL="0" indent="0">
              <a:buNone/>
              <a:defRPr b="0" i="0" spc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2430183"/>
            <a:ext cx="8733519" cy="4083651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178517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column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41277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0" y="0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8733519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71489" y="1643564"/>
            <a:ext cx="8733519" cy="571307"/>
          </a:xfrm>
        </p:spPr>
        <p:txBody>
          <a:bodyPr lIns="192024"/>
          <a:lstStyle>
            <a:lvl1pPr marL="0" indent="0">
              <a:buNone/>
              <a:defRPr b="0" i="0" spc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2430183"/>
            <a:ext cx="8733519" cy="4083651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644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521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4241260" y="0"/>
            <a:ext cx="79507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3829011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1371601"/>
            <a:ext cx="3829011" cy="4964937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478482" y="439738"/>
            <a:ext cx="7461106" cy="5896800"/>
          </a:xfrm>
        </p:spPr>
        <p:txBody>
          <a:bodyPr/>
          <a:lstStyle>
            <a:lvl1pPr marL="0" indent="0">
              <a:buNone/>
              <a:defRPr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/>
              <a:t>Insert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73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dar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4241260" y="0"/>
            <a:ext cx="79507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3829011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1371601"/>
            <a:ext cx="3829011" cy="4964937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478482" y="439738"/>
            <a:ext cx="7461106" cy="5896800"/>
          </a:xfrm>
        </p:spPr>
        <p:txBody>
          <a:bodyPr/>
          <a:lstStyle>
            <a:lvl1pPr marL="0" indent="0">
              <a:buNone/>
              <a:defRPr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/>
              <a:t>Insert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335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focus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6089073" y="487"/>
            <a:ext cx="6102928" cy="685702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5688984" cy="890528"/>
          </a:xfrm>
          <a:noFill/>
        </p:spPr>
        <p:txBody>
          <a:bodyPr lIns="195067" tIns="121917" rIns="195067" bIns="121917" anchor="t" anchorCtr="0">
            <a:noAutofit/>
          </a:bodyPr>
          <a:lstStyle>
            <a:lvl1pPr>
              <a:defRPr sz="5200" spc="0" baseline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1589809"/>
            <a:ext cx="5688984" cy="4746729"/>
          </a:xfrm>
        </p:spPr>
        <p:txBody>
          <a:bodyPr lIns="192024" anchor="ctr" anchorCtr="0">
            <a:normAutofit/>
          </a:bodyPr>
          <a:lstStyle>
            <a:lvl1pPr marL="0" indent="0">
              <a:buNone/>
              <a:defRPr sz="2400" b="0" i="0" spc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296892" y="439738"/>
            <a:ext cx="5642696" cy="5896800"/>
          </a:xfrm>
        </p:spPr>
        <p:txBody>
          <a:bodyPr/>
          <a:lstStyle>
            <a:lvl1pPr marL="0" indent="0">
              <a:buNone/>
              <a:defRPr b="0" i="0" baseline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/>
              <a:t>Insert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85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/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11744693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1450" y="1412876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1450" y="1890857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1450" y="2794867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71450" y="3272848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71450" y="4239204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71450" y="4717185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924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241277" y="0"/>
            <a:ext cx="295072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36000">
                <a:schemeClr val="tx1">
                  <a:lumMod val="85000"/>
                  <a:lumOff val="15000"/>
                  <a:alpha val="40000"/>
                </a:schemeClr>
              </a:gs>
              <a:gs pos="75000">
                <a:schemeClr val="tx1">
                  <a:lumMod val="85000"/>
                  <a:lumOff val="1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0" y="1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1490" y="3105835"/>
            <a:ext cx="8847819" cy="646331"/>
          </a:xfrm>
          <a:prstGeom prst="rect">
            <a:avLst/>
          </a:prstGeom>
          <a:noFill/>
        </p:spPr>
        <p:txBody>
          <a:bodyPr wrap="square" lIns="192024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Q&amp;A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02" y="6513834"/>
            <a:ext cx="761880" cy="1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653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end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0801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80000"/>
                </a:schemeClr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20873" y="2824712"/>
            <a:ext cx="5865628" cy="2438400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4200" spc="-133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20873" y="2321029"/>
            <a:ext cx="5865628" cy="503683"/>
          </a:xfrm>
          <a:noFill/>
        </p:spPr>
        <p:txBody>
          <a:bodyPr lIns="192024" tIns="146300" bIns="146300"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rgbClr val="0070C0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Azure webinar series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7" y="442379"/>
            <a:ext cx="1057230" cy="3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068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G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5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column light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92412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8733519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0070C0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71489" y="1643564"/>
            <a:ext cx="8733519" cy="571307"/>
          </a:xfrm>
        </p:spPr>
        <p:txBody>
          <a:bodyPr lIns="192024"/>
          <a:lstStyle>
            <a:lvl1pPr marL="0" indent="0">
              <a:buNone/>
              <a:defRPr b="0" i="0" spc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2430183"/>
            <a:ext cx="8733519" cy="4083651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41276" y="0"/>
            <a:ext cx="2950723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8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038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column dar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8733519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71489" y="1643564"/>
            <a:ext cx="8733519" cy="571307"/>
          </a:xfrm>
        </p:spPr>
        <p:txBody>
          <a:bodyPr lIns="192024"/>
          <a:lstStyle>
            <a:lvl1pPr marL="0" indent="0">
              <a:buNone/>
              <a:defRPr b="0" i="0" spc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89" y="2430183"/>
            <a:ext cx="8733519" cy="4083651"/>
          </a:xfrm>
        </p:spPr>
        <p:txBody>
          <a:bodyPr lIns="192024">
            <a:normAutofit/>
          </a:bodyPr>
          <a:lstStyle>
            <a:lvl1pPr marL="0" indent="0">
              <a:buNone/>
              <a:defRPr sz="16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241276" y="0"/>
            <a:ext cx="2950723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8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9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78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3281008"/>
            <a:ext cx="5044745" cy="1924837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2400" b="0" i="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add demo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1490" y="2634677"/>
            <a:ext cx="11362419" cy="646331"/>
          </a:xfrm>
          <a:prstGeom prst="rect">
            <a:avLst/>
          </a:prstGeom>
          <a:noFill/>
        </p:spPr>
        <p:txBody>
          <a:bodyPr wrap="square" lIns="192024" rtlCol="0">
            <a:spAutoFit/>
          </a:bodyPr>
          <a:lstStyle/>
          <a:p>
            <a:r>
              <a:rPr lang="en-US" sz="3600" b="1" i="0" dirty="0">
                <a:solidFill>
                  <a:srgbClr val="0070C0"/>
                </a:solidFill>
                <a:latin typeface="Segoe UI" charset="0"/>
                <a:ea typeface="Segoe UI" charset="0"/>
                <a:cs typeface="Segoe UI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46790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/Resource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71490" y="439508"/>
            <a:ext cx="11744693" cy="786619"/>
          </a:xfrm>
          <a:noFill/>
        </p:spPr>
        <p:txBody>
          <a:bodyPr lIns="195067" tIns="121917" rIns="195067" bIns="121917" anchor="t" anchorCtr="0">
            <a:normAutofit/>
          </a:bodyPr>
          <a:lstStyle>
            <a:lvl1pPr>
              <a:defRPr sz="3600" spc="0" baseline="0">
                <a:solidFill>
                  <a:srgbClr val="0070C0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1450" y="1412876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1450" y="1890857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rgbClr val="0070C0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1450" y="2794867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71450" y="3272848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rgbClr val="0070C0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71450" y="4239204"/>
            <a:ext cx="11744325" cy="478269"/>
          </a:xfrm>
        </p:spPr>
        <p:txBody>
          <a:bodyPr lIns="192024"/>
          <a:lstStyle>
            <a:lvl1pPr marL="0" indent="0">
              <a:buNone/>
              <a:defRPr b="0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Resource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71450" y="4717185"/>
            <a:ext cx="11744325" cy="478269"/>
          </a:xfrm>
        </p:spPr>
        <p:txBody>
          <a:bodyPr lIns="192024">
            <a:normAutofit/>
          </a:bodyPr>
          <a:lstStyle>
            <a:lvl1pPr marL="0" indent="0">
              <a:buNone/>
              <a:defRPr sz="2000" b="0" i="0" baseline="0">
                <a:solidFill>
                  <a:srgbClr val="0070C0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</a:lstStyle>
          <a:p>
            <a:pPr lvl="0"/>
            <a:r>
              <a:rPr lang="en-US" dirty="0"/>
              <a:t>https://</a:t>
            </a:r>
            <a:r>
              <a:rPr lang="en-US" dirty="0" err="1"/>
              <a:t>www.resourceurl.com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734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 userDrawn="1"/>
        </p:nvSpPr>
        <p:spPr>
          <a:xfrm>
            <a:off x="0" y="1"/>
            <a:ext cx="924127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1490" y="3105835"/>
            <a:ext cx="8847819" cy="646331"/>
          </a:xfrm>
          <a:prstGeom prst="rect">
            <a:avLst/>
          </a:prstGeom>
          <a:noFill/>
        </p:spPr>
        <p:txBody>
          <a:bodyPr wrap="square" lIns="192024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Q&amp;A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241276" y="0"/>
            <a:ext cx="2950723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8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74" y="6415788"/>
            <a:ext cx="986733" cy="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839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36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6.emf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5" r:id="rId24"/>
    <p:sldLayoutId id="2147483686" r:id="rId25"/>
    <p:sldLayoutId id="2147483687" r:id="rId26"/>
    <p:sldLayoutId id="2147483735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8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3F9026A7-2EC9-914F-85F9-2DE9A6D68657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182CFD53-CDA8-4E46-ACB7-896B7E911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2017functiontoo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tiff"/><Relationship Id="rId4" Type="http://schemas.openxmlformats.org/officeDocument/2006/relationships/image" Target="../media/image22.tif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active-directory/" TargetMode="External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zure.microsoft.com/en-us/services/stream-analytics/" TargetMode="External"/><Relationship Id="rId11" Type="http://schemas.openxmlformats.org/officeDocument/2006/relationships/image" Target="../media/image28.svg"/><Relationship Id="rId5" Type="http://schemas.microsoft.com/office/2007/relationships/hdphoto" Target="../media/hdphoto2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us 17"/>
          <p:cNvSpPr/>
          <p:nvPr/>
        </p:nvSpPr>
        <p:spPr bwMode="auto">
          <a:xfrm>
            <a:off x="5683290" y="3332780"/>
            <a:ext cx="787520" cy="684269"/>
          </a:xfrm>
          <a:prstGeom prst="mathPlus">
            <a:avLst>
              <a:gd name="adj1" fmla="val 8757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6" tIns="146261" rIns="182826" bIns="1462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648" y="2010312"/>
            <a:ext cx="1866926" cy="566929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9677" y="2010312"/>
            <a:ext cx="1866926" cy="566967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Events +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45058" y="2010312"/>
            <a:ext cx="2197055" cy="566929"/>
          </a:xfrm>
          <a:prstGeom prst="rect">
            <a:avLst/>
          </a:prstGeom>
          <a:noFill/>
        </p:spPr>
        <p:txBody>
          <a:bodyPr wrap="square" lIns="182826" tIns="146261" rIns="182826" bIns="146261" rtlCol="0">
            <a:spAutoFit/>
          </a:bodyPr>
          <a:lstStyle/>
          <a:p>
            <a:pPr marL="0" marR="0" lvl="0" indent="0" algn="ctr" defTabSz="914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Functions</a:t>
            </a:r>
            <a:br>
              <a:rPr lang="en-US"/>
            </a:b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0"/>
          <a:stretch/>
        </p:blipFill>
        <p:spPr>
          <a:xfrm>
            <a:off x="1753251" y="2349852"/>
            <a:ext cx="1016708" cy="27937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5"/>
          <a:stretch/>
        </p:blipFill>
        <p:spPr>
          <a:xfrm>
            <a:off x="3689985" y="2337654"/>
            <a:ext cx="981963" cy="2793794"/>
          </a:xfrm>
          <a:prstGeom prst="rect">
            <a:avLst/>
          </a:prstGeom>
        </p:spPr>
      </p:pic>
      <p:pic>
        <p:nvPicPr>
          <p:cNvPr id="22" name="slash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r="35159"/>
          <a:stretch/>
        </p:blipFill>
        <p:spPr>
          <a:xfrm>
            <a:off x="2708850" y="2353159"/>
            <a:ext cx="939098" cy="27937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06" y="2387462"/>
            <a:ext cx="3019506" cy="26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067E-6 -2.12438E-6 L -0.19441 -0.00567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2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7672E-6 -4.99319E-7 L 0.23296 -0.00658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2" y="-34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-4.79346E-6 L 0.23513 -0.00658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6" y="-34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265E-6 -4.42578E-6 L 0.23219 -0.00658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3" y="-3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450" fill="hold"/>
                                        <p:tgtEl>
                                          <p:spTgt spid="2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.38678E-7 3.15933E-6 L 5.38678E-7 -0.05447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5" grpId="0"/>
      <p:bldP spid="2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76F4B7-CA1F-4801-BFC9-148285FF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 Lab: 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D69F-663B-44B3-8177-856BFC4409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2950884"/>
          </a:xfrm>
        </p:spPr>
        <p:txBody>
          <a:bodyPr/>
          <a:lstStyle/>
          <a:p>
            <a:r>
              <a:rPr lang="en-US"/>
              <a:t>Based on class libraries</a:t>
            </a:r>
          </a:p>
          <a:p>
            <a:r>
              <a:rPr lang="en-US"/>
              <a:t>Get the full power of IntelliSense, unit testing, and local debugging</a:t>
            </a:r>
          </a:p>
          <a:p>
            <a:r>
              <a:rPr lang="en-US"/>
              <a:t>Use </a:t>
            </a:r>
            <a:r>
              <a:rPr lang="en-US" err="1"/>
              <a:t>WebJobs</a:t>
            </a:r>
            <a:r>
              <a:rPr lang="en-US"/>
              <a:t> attributes to define triggers and bindings</a:t>
            </a:r>
          </a:p>
          <a:p>
            <a:r>
              <a:rPr lang="en-US"/>
              <a:t>Learn more at </a:t>
            </a:r>
            <a:r>
              <a:rPr lang="en-US" u="sng">
                <a:hlinkClick r:id="rId3"/>
              </a:rPr>
              <a:t>https://aka.ms/2017functiontools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Visual Studio 2017 tooling</a:t>
            </a:r>
          </a:p>
        </p:txBody>
      </p:sp>
    </p:spTree>
    <p:extLst>
      <p:ext uri="{BB962C8B-B14F-4D97-AF65-F5344CB8AC3E}">
        <p14:creationId xmlns:p14="http://schemas.microsoft.com/office/powerpoint/2010/main" val="2534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 2017 Tooling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53" y="1189494"/>
            <a:ext cx="11429415" cy="5397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211493" y="2648642"/>
            <a:ext cx="6797888" cy="705657"/>
          </a:xfrm>
          <a:prstGeom prst="rect">
            <a:avLst/>
          </a:prstGeom>
          <a:noFill/>
          <a:ln w="28575">
            <a:solidFill>
              <a:srgbClr val="FF8C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37982" y="2233768"/>
            <a:ext cx="2767504" cy="242168"/>
          </a:xfrm>
          <a:prstGeom prst="rect">
            <a:avLst/>
          </a:prstGeom>
          <a:noFill/>
          <a:ln w="28575">
            <a:solidFill>
              <a:srgbClr val="FF8C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413-D8A0-4AAE-980B-9369E398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EA6B-FBC6-45C5-B743-76E989CF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/>
              <a:t>Functions CLI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8910676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and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App Service offers dedicated and dynamic tiers.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Dedicated is the existing App Service plan tiers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Basic, Standard, Premium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Pay based on # of reserved VMs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You’re responsible for scale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Dynamic 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Pay on number of executions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/>
              <a:t>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5747656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tier pricing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Pay per execution model - two meters, three units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/>
              <a:t>Number of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/>
              <a:t>Duration of execution</a:t>
            </a:r>
            <a:r>
              <a:rPr lang="en-US"/>
              <a:t> x </a:t>
            </a:r>
            <a:r>
              <a:rPr lang="en-US" u="sng"/>
              <a:t>reserved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First million executions free.</a:t>
            </a:r>
          </a:p>
        </p:txBody>
      </p:sp>
    </p:spTree>
    <p:extLst>
      <p:ext uri="{BB962C8B-B14F-4D97-AF65-F5344CB8AC3E}">
        <p14:creationId xmlns:p14="http://schemas.microsoft.com/office/powerpoint/2010/main" val="37192749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C29D-675C-455D-B56F-878EE14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Durable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13B2-8442-4B60-97DE-9B30EECB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0" y="1690935"/>
            <a:ext cx="10515600" cy="4292392"/>
          </a:xfrm>
        </p:spPr>
        <p:txBody>
          <a:bodyPr>
            <a:normAutofit/>
          </a:bodyPr>
          <a:lstStyle/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3200"/>
              <a:t>Azure Functions extension</a:t>
            </a:r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3200"/>
              <a:t>Enables long-running, stateful serverless operations</a:t>
            </a:r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3200"/>
              <a:t>Write complex function orchestrations in a single function</a:t>
            </a:r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3200"/>
              <a:t>Built on the open-source Durable Task Framework</a:t>
            </a:r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3200"/>
              <a:t>Only pay when your code is running</a:t>
            </a:r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3200"/>
              <a:t>Orchestrator replays itself to re-establish state every run</a:t>
            </a:r>
          </a:p>
        </p:txBody>
      </p:sp>
    </p:spTree>
    <p:extLst>
      <p:ext uri="{BB962C8B-B14F-4D97-AF65-F5344CB8AC3E}">
        <p14:creationId xmlns:p14="http://schemas.microsoft.com/office/powerpoint/2010/main" val="24263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1B3C-600E-4C02-BDFE-BFCF71E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Durable functions -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591CC-746F-444E-B7C3-78DDAC40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7" y="1546529"/>
            <a:ext cx="6902396" cy="1222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5EDC2-7786-4545-BD6E-CA466393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7" y="4280765"/>
            <a:ext cx="4612176" cy="2290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3D2BA-8A80-4E62-8543-23736B0A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501" y="1505798"/>
            <a:ext cx="3489446" cy="2629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FB183-9ABF-41C4-A81B-CC3F18DAB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151" y="4508743"/>
            <a:ext cx="4930283" cy="206209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2BF8F13-C470-4AEB-99A8-B122435A3C43}"/>
              </a:ext>
            </a:extLst>
          </p:cNvPr>
          <p:cNvSpPr txBox="1">
            <a:spLocks/>
          </p:cNvSpPr>
          <p:nvPr/>
        </p:nvSpPr>
        <p:spPr>
          <a:xfrm>
            <a:off x="6626273" y="4135774"/>
            <a:ext cx="2020091" cy="669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765" b="1">
                <a:solidFill>
                  <a:prstClr val="black"/>
                </a:solidFill>
                <a:latin typeface="Segoe UI Semilight"/>
              </a:rPr>
              <a:t>Human interaction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EB4497-214F-47AE-84CF-F51DD6621C4F}"/>
              </a:ext>
            </a:extLst>
          </p:cNvPr>
          <p:cNvSpPr txBox="1">
            <a:spLocks/>
          </p:cNvSpPr>
          <p:nvPr/>
        </p:nvSpPr>
        <p:spPr>
          <a:xfrm>
            <a:off x="529838" y="3945848"/>
            <a:ext cx="2020091" cy="669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765" b="1">
                <a:solidFill>
                  <a:prstClr val="black"/>
                </a:solidFill>
                <a:latin typeface="Segoe UI Semilight"/>
              </a:rPr>
              <a:t>Fan out / Fan 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5A03CB4-FB82-4A02-B463-1210B0AB39E5}"/>
              </a:ext>
            </a:extLst>
          </p:cNvPr>
          <p:cNvSpPr txBox="1">
            <a:spLocks/>
          </p:cNvSpPr>
          <p:nvPr/>
        </p:nvSpPr>
        <p:spPr>
          <a:xfrm>
            <a:off x="448585" y="1170881"/>
            <a:ext cx="2020091" cy="669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765" b="1">
                <a:solidFill>
                  <a:prstClr val="black"/>
                </a:solidFill>
                <a:latin typeface="Segoe UI Semilight"/>
              </a:rPr>
              <a:t>Functions chaining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E57066-B6D3-4CDC-A910-4D60A50C83AC}"/>
              </a:ext>
            </a:extLst>
          </p:cNvPr>
          <p:cNvSpPr txBox="1">
            <a:spLocks/>
          </p:cNvSpPr>
          <p:nvPr/>
        </p:nvSpPr>
        <p:spPr>
          <a:xfrm>
            <a:off x="8014247" y="1170881"/>
            <a:ext cx="2020091" cy="669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/>
            <a:r>
              <a:rPr lang="en-US" sz="1765" b="1">
                <a:solidFill>
                  <a:prstClr val="black"/>
                </a:solidFill>
                <a:latin typeface="Segoe UI Semilight"/>
              </a:rPr>
              <a:t>Async HTTP APIs</a:t>
            </a:r>
          </a:p>
        </p:txBody>
      </p:sp>
    </p:spTree>
    <p:extLst>
      <p:ext uri="{BB962C8B-B14F-4D97-AF65-F5344CB8AC3E}">
        <p14:creationId xmlns:p14="http://schemas.microsoft.com/office/powerpoint/2010/main" val="4150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new in Azure Functions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0204614" y="4848339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Analytics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0203894" y="1412044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Database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10204614" y="3130192"/>
            <a:ext cx="1320536" cy="1115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Security</a:t>
            </a:r>
          </a:p>
        </p:txBody>
      </p:sp>
      <p:pic>
        <p:nvPicPr>
          <p:cNvPr id="26" name="Picture 2" descr="Image result for azure cosmos db icon">
            <a:hlinkClick r:id="rId3"/>
            <a:extLst>
              <a:ext uri="{FF2B5EF4-FFF2-40B4-BE49-F238E27FC236}">
                <a16:creationId xmlns:a16="http://schemas.microsoft.com/office/drawing/2014/main" id="{B4E57D9A-AA17-47D4-935A-F80D2339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61" y="1966168"/>
            <a:ext cx="797589" cy="4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stream analytics icon">
            <a:hlinkClick r:id="rId6"/>
            <a:extLst>
              <a:ext uri="{FF2B5EF4-FFF2-40B4-BE49-F238E27FC236}">
                <a16:creationId xmlns:a16="http://schemas.microsoft.com/office/drawing/2014/main" id="{FF9A9356-9504-45FE-853D-229892799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" b="7991"/>
          <a:stretch/>
        </p:blipFill>
        <p:spPr bwMode="auto">
          <a:xfrm>
            <a:off x="10596422" y="5379083"/>
            <a:ext cx="536919" cy="4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active directory icon">
            <a:hlinkClick r:id="rId8"/>
            <a:extLst>
              <a:ext uri="{FF2B5EF4-FFF2-40B4-BE49-F238E27FC236}">
                <a16:creationId xmlns:a16="http://schemas.microsoft.com/office/drawing/2014/main" id="{AD844650-CF5F-47A0-93CA-0DACD0DD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84" y="3671757"/>
            <a:ext cx="444394" cy="44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/>
          <p:cNvSpPr/>
          <p:nvPr/>
        </p:nvSpPr>
        <p:spPr bwMode="auto">
          <a:xfrm>
            <a:off x="488029" y="1959932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Local Development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8029" y="4627325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Monitoring</a:t>
            </a:r>
          </a:p>
        </p:txBody>
      </p:sp>
      <p:sp>
        <p:nvSpPr>
          <p:cNvPr id="67" name="Freeform 33"/>
          <p:cNvSpPr>
            <a:spLocks noEditPoints="1"/>
          </p:cNvSpPr>
          <p:nvPr/>
        </p:nvSpPr>
        <p:spPr bwMode="auto">
          <a:xfrm>
            <a:off x="711284" y="2175718"/>
            <a:ext cx="360666" cy="325243"/>
          </a:xfrm>
          <a:custGeom>
            <a:avLst/>
            <a:gdLst>
              <a:gd name="T0" fmla="*/ 110 w 236"/>
              <a:gd name="T1" fmla="*/ 0 h 204"/>
              <a:gd name="T2" fmla="*/ 110 w 236"/>
              <a:gd name="T3" fmla="*/ 51 h 204"/>
              <a:gd name="T4" fmla="*/ 0 w 236"/>
              <a:gd name="T5" fmla="*/ 51 h 204"/>
              <a:gd name="T6" fmla="*/ 0 w 236"/>
              <a:gd name="T7" fmla="*/ 60 h 204"/>
              <a:gd name="T8" fmla="*/ 0 w 236"/>
              <a:gd name="T9" fmla="*/ 170 h 204"/>
              <a:gd name="T10" fmla="*/ 84 w 236"/>
              <a:gd name="T11" fmla="*/ 170 h 204"/>
              <a:gd name="T12" fmla="*/ 84 w 236"/>
              <a:gd name="T13" fmla="*/ 187 h 204"/>
              <a:gd name="T14" fmla="*/ 51 w 236"/>
              <a:gd name="T15" fmla="*/ 187 h 204"/>
              <a:gd name="T16" fmla="*/ 51 w 236"/>
              <a:gd name="T17" fmla="*/ 204 h 204"/>
              <a:gd name="T18" fmla="*/ 236 w 236"/>
              <a:gd name="T19" fmla="*/ 204 h 204"/>
              <a:gd name="T20" fmla="*/ 236 w 236"/>
              <a:gd name="T21" fmla="*/ 0 h 204"/>
              <a:gd name="T22" fmla="*/ 110 w 236"/>
              <a:gd name="T23" fmla="*/ 0 h 204"/>
              <a:gd name="T24" fmla="*/ 126 w 236"/>
              <a:gd name="T25" fmla="*/ 17 h 204"/>
              <a:gd name="T26" fmla="*/ 219 w 236"/>
              <a:gd name="T27" fmla="*/ 17 h 204"/>
              <a:gd name="T28" fmla="*/ 219 w 236"/>
              <a:gd name="T29" fmla="*/ 68 h 204"/>
              <a:gd name="T30" fmla="*/ 177 w 236"/>
              <a:gd name="T31" fmla="*/ 68 h 204"/>
              <a:gd name="T32" fmla="*/ 177 w 236"/>
              <a:gd name="T33" fmla="*/ 51 h 204"/>
              <a:gd name="T34" fmla="*/ 126 w 236"/>
              <a:gd name="T35" fmla="*/ 51 h 204"/>
              <a:gd name="T36" fmla="*/ 126 w 236"/>
              <a:gd name="T37" fmla="*/ 17 h 204"/>
              <a:gd name="T38" fmla="*/ 177 w 236"/>
              <a:gd name="T39" fmla="*/ 85 h 204"/>
              <a:gd name="T40" fmla="*/ 219 w 236"/>
              <a:gd name="T41" fmla="*/ 85 h 204"/>
              <a:gd name="T42" fmla="*/ 219 w 236"/>
              <a:gd name="T43" fmla="*/ 119 h 204"/>
              <a:gd name="T44" fmla="*/ 177 w 236"/>
              <a:gd name="T45" fmla="*/ 119 h 204"/>
              <a:gd name="T46" fmla="*/ 177 w 236"/>
              <a:gd name="T47" fmla="*/ 85 h 204"/>
              <a:gd name="T48" fmla="*/ 17 w 236"/>
              <a:gd name="T49" fmla="*/ 68 h 204"/>
              <a:gd name="T50" fmla="*/ 160 w 236"/>
              <a:gd name="T51" fmla="*/ 68 h 204"/>
              <a:gd name="T52" fmla="*/ 160 w 236"/>
              <a:gd name="T53" fmla="*/ 153 h 204"/>
              <a:gd name="T54" fmla="*/ 17 w 236"/>
              <a:gd name="T55" fmla="*/ 153 h 204"/>
              <a:gd name="T56" fmla="*/ 17 w 236"/>
              <a:gd name="T57" fmla="*/ 68 h 204"/>
              <a:gd name="T58" fmla="*/ 101 w 236"/>
              <a:gd name="T59" fmla="*/ 187 h 204"/>
              <a:gd name="T60" fmla="*/ 101 w 236"/>
              <a:gd name="T61" fmla="*/ 170 h 204"/>
              <a:gd name="T62" fmla="*/ 177 w 236"/>
              <a:gd name="T63" fmla="*/ 170 h 204"/>
              <a:gd name="T64" fmla="*/ 177 w 236"/>
              <a:gd name="T65" fmla="*/ 136 h 204"/>
              <a:gd name="T66" fmla="*/ 219 w 236"/>
              <a:gd name="T67" fmla="*/ 136 h 204"/>
              <a:gd name="T68" fmla="*/ 219 w 236"/>
              <a:gd name="T69" fmla="*/ 187 h 204"/>
              <a:gd name="T70" fmla="*/ 101 w 236"/>
              <a:gd name="T71" fmla="*/ 187 h 204"/>
              <a:gd name="T72" fmla="*/ 202 w 236"/>
              <a:gd name="T73" fmla="*/ 51 h 204"/>
              <a:gd name="T74" fmla="*/ 185 w 236"/>
              <a:gd name="T75" fmla="*/ 51 h 204"/>
              <a:gd name="T76" fmla="*/ 185 w 236"/>
              <a:gd name="T77" fmla="*/ 34 h 204"/>
              <a:gd name="T78" fmla="*/ 202 w 236"/>
              <a:gd name="T79" fmla="*/ 34 h 204"/>
              <a:gd name="T80" fmla="*/ 202 w 236"/>
              <a:gd name="T81" fmla="*/ 5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04">
                <a:moveTo>
                  <a:pt x="110" y="0"/>
                </a:moveTo>
                <a:lnTo>
                  <a:pt x="110" y="51"/>
                </a:lnTo>
                <a:lnTo>
                  <a:pt x="0" y="51"/>
                </a:lnTo>
                <a:lnTo>
                  <a:pt x="0" y="60"/>
                </a:lnTo>
                <a:lnTo>
                  <a:pt x="0" y="170"/>
                </a:lnTo>
                <a:lnTo>
                  <a:pt x="84" y="170"/>
                </a:lnTo>
                <a:lnTo>
                  <a:pt x="84" y="187"/>
                </a:lnTo>
                <a:lnTo>
                  <a:pt x="51" y="187"/>
                </a:lnTo>
                <a:lnTo>
                  <a:pt x="51" y="204"/>
                </a:lnTo>
                <a:lnTo>
                  <a:pt x="236" y="204"/>
                </a:lnTo>
                <a:lnTo>
                  <a:pt x="236" y="0"/>
                </a:lnTo>
                <a:lnTo>
                  <a:pt x="110" y="0"/>
                </a:lnTo>
                <a:close/>
                <a:moveTo>
                  <a:pt x="126" y="17"/>
                </a:moveTo>
                <a:lnTo>
                  <a:pt x="219" y="17"/>
                </a:lnTo>
                <a:lnTo>
                  <a:pt x="219" y="68"/>
                </a:lnTo>
                <a:lnTo>
                  <a:pt x="177" y="68"/>
                </a:lnTo>
                <a:lnTo>
                  <a:pt x="177" y="51"/>
                </a:lnTo>
                <a:lnTo>
                  <a:pt x="126" y="51"/>
                </a:lnTo>
                <a:lnTo>
                  <a:pt x="126" y="17"/>
                </a:lnTo>
                <a:close/>
                <a:moveTo>
                  <a:pt x="177" y="85"/>
                </a:moveTo>
                <a:lnTo>
                  <a:pt x="219" y="85"/>
                </a:lnTo>
                <a:lnTo>
                  <a:pt x="219" y="119"/>
                </a:lnTo>
                <a:lnTo>
                  <a:pt x="177" y="119"/>
                </a:lnTo>
                <a:lnTo>
                  <a:pt x="177" y="85"/>
                </a:lnTo>
                <a:close/>
                <a:moveTo>
                  <a:pt x="17" y="68"/>
                </a:moveTo>
                <a:lnTo>
                  <a:pt x="160" y="68"/>
                </a:lnTo>
                <a:lnTo>
                  <a:pt x="160" y="153"/>
                </a:lnTo>
                <a:lnTo>
                  <a:pt x="17" y="153"/>
                </a:lnTo>
                <a:lnTo>
                  <a:pt x="17" y="68"/>
                </a:lnTo>
                <a:close/>
                <a:moveTo>
                  <a:pt x="101" y="187"/>
                </a:moveTo>
                <a:lnTo>
                  <a:pt x="101" y="170"/>
                </a:lnTo>
                <a:lnTo>
                  <a:pt x="177" y="170"/>
                </a:lnTo>
                <a:lnTo>
                  <a:pt x="177" y="136"/>
                </a:lnTo>
                <a:lnTo>
                  <a:pt x="219" y="136"/>
                </a:lnTo>
                <a:lnTo>
                  <a:pt x="219" y="187"/>
                </a:lnTo>
                <a:lnTo>
                  <a:pt x="101" y="187"/>
                </a:lnTo>
                <a:close/>
                <a:moveTo>
                  <a:pt x="202" y="51"/>
                </a:moveTo>
                <a:lnTo>
                  <a:pt x="185" y="51"/>
                </a:lnTo>
                <a:lnTo>
                  <a:pt x="185" y="34"/>
                </a:lnTo>
                <a:lnTo>
                  <a:pt x="202" y="34"/>
                </a:lnTo>
                <a:lnTo>
                  <a:pt x="202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Freeform 41"/>
          <p:cNvSpPr>
            <a:spLocks noEditPoints="1"/>
          </p:cNvSpPr>
          <p:nvPr/>
        </p:nvSpPr>
        <p:spPr bwMode="auto">
          <a:xfrm>
            <a:off x="689224" y="4784708"/>
            <a:ext cx="404785" cy="432694"/>
          </a:xfrm>
          <a:custGeom>
            <a:avLst/>
            <a:gdLst>
              <a:gd name="T0" fmla="*/ 56 w 104"/>
              <a:gd name="T1" fmla="*/ 104 h 104"/>
              <a:gd name="T2" fmla="*/ 56 w 104"/>
              <a:gd name="T3" fmla="*/ 88 h 104"/>
              <a:gd name="T4" fmla="*/ 88 w 104"/>
              <a:gd name="T5" fmla="*/ 56 h 104"/>
              <a:gd name="T6" fmla="*/ 104 w 104"/>
              <a:gd name="T7" fmla="*/ 56 h 104"/>
              <a:gd name="T8" fmla="*/ 104 w 104"/>
              <a:gd name="T9" fmla="*/ 48 h 104"/>
              <a:gd name="T10" fmla="*/ 88 w 104"/>
              <a:gd name="T11" fmla="*/ 48 h 104"/>
              <a:gd name="T12" fmla="*/ 56 w 104"/>
              <a:gd name="T13" fmla="*/ 16 h 104"/>
              <a:gd name="T14" fmla="*/ 56 w 104"/>
              <a:gd name="T15" fmla="*/ 0 h 104"/>
              <a:gd name="T16" fmla="*/ 48 w 104"/>
              <a:gd name="T17" fmla="*/ 0 h 104"/>
              <a:gd name="T18" fmla="*/ 48 w 104"/>
              <a:gd name="T19" fmla="*/ 16 h 104"/>
              <a:gd name="T20" fmla="*/ 16 w 104"/>
              <a:gd name="T21" fmla="*/ 48 h 104"/>
              <a:gd name="T22" fmla="*/ 0 w 104"/>
              <a:gd name="T23" fmla="*/ 48 h 104"/>
              <a:gd name="T24" fmla="*/ 0 w 104"/>
              <a:gd name="T25" fmla="*/ 56 h 104"/>
              <a:gd name="T26" fmla="*/ 16 w 104"/>
              <a:gd name="T27" fmla="*/ 56 h 104"/>
              <a:gd name="T28" fmla="*/ 48 w 104"/>
              <a:gd name="T29" fmla="*/ 88 h 104"/>
              <a:gd name="T30" fmla="*/ 48 w 104"/>
              <a:gd name="T31" fmla="*/ 104 h 104"/>
              <a:gd name="T32" fmla="*/ 56 w 104"/>
              <a:gd name="T33" fmla="*/ 104 h 104"/>
              <a:gd name="T34" fmla="*/ 24 w 104"/>
              <a:gd name="T35" fmla="*/ 52 h 104"/>
              <a:gd name="T36" fmla="*/ 52 w 104"/>
              <a:gd name="T37" fmla="*/ 24 h 104"/>
              <a:gd name="T38" fmla="*/ 80 w 104"/>
              <a:gd name="T39" fmla="*/ 52 h 104"/>
              <a:gd name="T40" fmla="*/ 52 w 104"/>
              <a:gd name="T41" fmla="*/ 80 h 104"/>
              <a:gd name="T42" fmla="*/ 24 w 104"/>
              <a:gd name="T43" fmla="*/ 52 h 104"/>
              <a:gd name="T44" fmla="*/ 68 w 104"/>
              <a:gd name="T45" fmla="*/ 52 h 104"/>
              <a:gd name="T46" fmla="*/ 52 w 104"/>
              <a:gd name="T47" fmla="*/ 36 h 104"/>
              <a:gd name="T48" fmla="*/ 36 w 104"/>
              <a:gd name="T49" fmla="*/ 52 h 104"/>
              <a:gd name="T50" fmla="*/ 52 w 104"/>
              <a:gd name="T51" fmla="*/ 68 h 104"/>
              <a:gd name="T52" fmla="*/ 68 w 104"/>
              <a:gd name="T53" fmla="*/ 52 h 104"/>
              <a:gd name="T54" fmla="*/ 44 w 104"/>
              <a:gd name="T55" fmla="*/ 52 h 104"/>
              <a:gd name="T56" fmla="*/ 52 w 104"/>
              <a:gd name="T57" fmla="*/ 44 h 104"/>
              <a:gd name="T58" fmla="*/ 60 w 104"/>
              <a:gd name="T59" fmla="*/ 52 h 104"/>
              <a:gd name="T60" fmla="*/ 52 w 104"/>
              <a:gd name="T61" fmla="*/ 60 h 104"/>
              <a:gd name="T62" fmla="*/ 44 w 104"/>
              <a:gd name="T63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" h="104">
                <a:moveTo>
                  <a:pt x="56" y="104"/>
                </a:moveTo>
                <a:cubicBezTo>
                  <a:pt x="56" y="88"/>
                  <a:pt x="56" y="88"/>
                  <a:pt x="56" y="88"/>
                </a:cubicBezTo>
                <a:cubicBezTo>
                  <a:pt x="73" y="86"/>
                  <a:pt x="86" y="73"/>
                  <a:pt x="88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6" y="31"/>
                  <a:pt x="73" y="18"/>
                  <a:pt x="56" y="16"/>
                </a:cubicBezTo>
                <a:cubicBezTo>
                  <a:pt x="56" y="0"/>
                  <a:pt x="56" y="0"/>
                  <a:pt x="5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16"/>
                  <a:pt x="48" y="16"/>
                  <a:pt x="48" y="16"/>
                </a:cubicBezTo>
                <a:cubicBezTo>
                  <a:pt x="31" y="18"/>
                  <a:pt x="18" y="31"/>
                  <a:pt x="16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6"/>
                  <a:pt x="0" y="56"/>
                  <a:pt x="0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8" y="73"/>
                  <a:pt x="31" y="86"/>
                  <a:pt x="48" y="88"/>
                </a:cubicBezTo>
                <a:cubicBezTo>
                  <a:pt x="48" y="104"/>
                  <a:pt x="48" y="104"/>
                  <a:pt x="48" y="104"/>
                </a:cubicBezTo>
                <a:lnTo>
                  <a:pt x="56" y="104"/>
                </a:lnTo>
                <a:close/>
                <a:moveTo>
                  <a:pt x="24" y="52"/>
                </a:moveTo>
                <a:cubicBezTo>
                  <a:pt x="24" y="37"/>
                  <a:pt x="37" y="24"/>
                  <a:pt x="52" y="24"/>
                </a:cubicBezTo>
                <a:cubicBezTo>
                  <a:pt x="67" y="24"/>
                  <a:pt x="80" y="37"/>
                  <a:pt x="80" y="52"/>
                </a:cubicBezTo>
                <a:cubicBezTo>
                  <a:pt x="80" y="67"/>
                  <a:pt x="67" y="80"/>
                  <a:pt x="52" y="80"/>
                </a:cubicBezTo>
                <a:cubicBezTo>
                  <a:pt x="37" y="80"/>
                  <a:pt x="24" y="67"/>
                  <a:pt x="24" y="52"/>
                </a:cubicBezTo>
                <a:close/>
                <a:moveTo>
                  <a:pt x="68" y="52"/>
                </a:moveTo>
                <a:cubicBezTo>
                  <a:pt x="68" y="43"/>
                  <a:pt x="61" y="36"/>
                  <a:pt x="52" y="36"/>
                </a:cubicBezTo>
                <a:cubicBezTo>
                  <a:pt x="43" y="36"/>
                  <a:pt x="36" y="43"/>
                  <a:pt x="36" y="52"/>
                </a:cubicBezTo>
                <a:cubicBezTo>
                  <a:pt x="36" y="61"/>
                  <a:pt x="43" y="68"/>
                  <a:pt x="52" y="68"/>
                </a:cubicBezTo>
                <a:cubicBezTo>
                  <a:pt x="61" y="68"/>
                  <a:pt x="68" y="61"/>
                  <a:pt x="68" y="52"/>
                </a:cubicBezTo>
                <a:close/>
                <a:moveTo>
                  <a:pt x="44" y="52"/>
                </a:moveTo>
                <a:cubicBezTo>
                  <a:pt x="44" y="48"/>
                  <a:pt x="48" y="44"/>
                  <a:pt x="52" y="44"/>
                </a:cubicBezTo>
                <a:cubicBezTo>
                  <a:pt x="56" y="44"/>
                  <a:pt x="60" y="48"/>
                  <a:pt x="60" y="52"/>
                </a:cubicBezTo>
                <a:cubicBezTo>
                  <a:pt x="60" y="56"/>
                  <a:pt x="56" y="60"/>
                  <a:pt x="52" y="60"/>
                </a:cubicBezTo>
                <a:cubicBezTo>
                  <a:pt x="48" y="60"/>
                  <a:pt x="44" y="56"/>
                  <a:pt x="44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7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Eye">
            <a:extLst>
              <a:ext uri="{FF2B5EF4-FFF2-40B4-BE49-F238E27FC236}">
                <a16:creationId xmlns:a16="http://schemas.microsoft.com/office/drawing/2014/main" id="{A345FAC2-D06D-47B9-A9D6-D14DFA1C23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032" y="5674196"/>
            <a:ext cx="403334" cy="222689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285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4851204" y="272631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0F2EC7-6F9E-41DA-810C-9C326531E820}"/>
              </a:ext>
            </a:extLst>
          </p:cNvPr>
          <p:cNvSpPr txBox="1"/>
          <p:nvPr/>
        </p:nvSpPr>
        <p:spPr>
          <a:xfrm>
            <a:off x="8337062" y="1537179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Trigger a function based on changes in Cosmos DB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30763B-14AD-4573-B5BB-F899A6A0CD2C}"/>
              </a:ext>
            </a:extLst>
          </p:cNvPr>
          <p:cNvSpPr txBox="1"/>
          <p:nvPr/>
        </p:nvSpPr>
        <p:spPr>
          <a:xfrm>
            <a:off x="8329939" y="3162688"/>
            <a:ext cx="1984116" cy="1050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Securely provide access to information in Microsoft Graph through a 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87E411-51DD-4AFE-B11E-7D85209E1667}"/>
              </a:ext>
            </a:extLst>
          </p:cNvPr>
          <p:cNvSpPr txBox="1"/>
          <p:nvPr/>
        </p:nvSpPr>
        <p:spPr>
          <a:xfrm>
            <a:off x="8315772" y="4886566"/>
            <a:ext cx="1984116" cy="1050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Trigger a function from a real-time analytics pipeline in Stream Analytics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F8E2FD-1110-4817-910F-D8543CDE08E6}"/>
              </a:ext>
            </a:extLst>
          </p:cNvPr>
          <p:cNvSpPr txBox="1"/>
          <p:nvPr/>
        </p:nvSpPr>
        <p:spPr>
          <a:xfrm>
            <a:off x="2749804" y="1901936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Develop functions locally on Linux, MacOS, Windows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7874E-F77B-44E7-AB72-4B7CC299E13C}"/>
              </a:ext>
            </a:extLst>
          </p:cNvPr>
          <p:cNvSpPr txBox="1"/>
          <p:nvPr/>
        </p:nvSpPr>
        <p:spPr>
          <a:xfrm>
            <a:off x="2749804" y="4581929"/>
            <a:ext cx="1984116" cy="85992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Monitor serverless applications using Application Insights</a:t>
            </a:r>
          </a:p>
        </p:txBody>
      </p:sp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34EE2C3F-8C1E-4329-AF1F-706F0DB793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9804" y="1457945"/>
            <a:ext cx="398089" cy="398089"/>
          </a:xfrm>
          <a:prstGeom prst="rect">
            <a:avLst/>
          </a:prstGeom>
        </p:spPr>
      </p:pic>
      <p:pic>
        <p:nvPicPr>
          <p:cNvPr id="64" name="Graphic 63" descr="Star">
            <a:extLst>
              <a:ext uri="{FF2B5EF4-FFF2-40B4-BE49-F238E27FC236}">
                <a16:creationId xmlns:a16="http://schemas.microsoft.com/office/drawing/2014/main" id="{21621CCC-746F-42F9-9EDF-090A05771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9109" y="4158641"/>
            <a:ext cx="398089" cy="398089"/>
          </a:xfrm>
          <a:prstGeom prst="rect">
            <a:avLst/>
          </a:prstGeom>
        </p:spPr>
      </p:pic>
      <p:pic>
        <p:nvPicPr>
          <p:cNvPr id="65" name="Graphic 64" descr="Star">
            <a:extLst>
              <a:ext uri="{FF2B5EF4-FFF2-40B4-BE49-F238E27FC236}">
                <a16:creationId xmlns:a16="http://schemas.microsoft.com/office/drawing/2014/main" id="{B173E468-3B3F-4F5C-838B-9227E95970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1137963"/>
            <a:ext cx="398089" cy="398089"/>
          </a:xfrm>
          <a:prstGeom prst="rect">
            <a:avLst/>
          </a:prstGeom>
        </p:spPr>
      </p:pic>
      <p:pic>
        <p:nvPicPr>
          <p:cNvPr id="69" name="Graphic 68" descr="Star">
            <a:extLst>
              <a:ext uri="{FF2B5EF4-FFF2-40B4-BE49-F238E27FC236}">
                <a16:creationId xmlns:a16="http://schemas.microsoft.com/office/drawing/2014/main" id="{782715FF-3514-481D-A60F-11F8E18E86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2819873"/>
            <a:ext cx="398089" cy="398089"/>
          </a:xfrm>
          <a:prstGeom prst="rect">
            <a:avLst/>
          </a:prstGeom>
        </p:spPr>
      </p:pic>
      <p:pic>
        <p:nvPicPr>
          <p:cNvPr id="70" name="Graphic 69" descr="Star">
            <a:extLst>
              <a:ext uri="{FF2B5EF4-FFF2-40B4-BE49-F238E27FC236}">
                <a16:creationId xmlns:a16="http://schemas.microsoft.com/office/drawing/2014/main" id="{3AC7D11A-B391-4C6E-8E5D-6D943FA6F3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6402" y="4555511"/>
            <a:ext cx="398089" cy="3980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3443C66-B673-44C7-9EFE-7548DDA24F5E}"/>
              </a:ext>
            </a:extLst>
          </p:cNvPr>
          <p:cNvSpPr/>
          <p:nvPr/>
        </p:nvSpPr>
        <p:spPr bwMode="auto">
          <a:xfrm>
            <a:off x="434378" y="3223857"/>
            <a:ext cx="2321081" cy="74392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Durable Functions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A296F0-7E41-44FB-81D9-BFBB9C83FF5C}"/>
              </a:ext>
            </a:extLst>
          </p:cNvPr>
          <p:cNvSpPr txBox="1"/>
          <p:nvPr/>
        </p:nvSpPr>
        <p:spPr>
          <a:xfrm>
            <a:off x="2902204" y="3165862"/>
            <a:ext cx="1984116" cy="66976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Long running, </a:t>
            </a:r>
            <a:r>
              <a:rPr kumimoji="0" lang="en-US" sz="1372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stateful</a:t>
            </a: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 functions</a:t>
            </a:r>
          </a:p>
        </p:txBody>
      </p:sp>
      <p:pic>
        <p:nvPicPr>
          <p:cNvPr id="41" name="Graphic 40" descr="Star">
            <a:extLst>
              <a:ext uri="{FF2B5EF4-FFF2-40B4-BE49-F238E27FC236}">
                <a16:creationId xmlns:a16="http://schemas.microsoft.com/office/drawing/2014/main" id="{F78D4252-4A67-44EE-B775-7121662EC6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2204" y="2721871"/>
            <a:ext cx="398089" cy="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8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B471A1D-0705-7C49-B2B9-998FF6FBD0AB}"/>
              </a:ext>
            </a:extLst>
          </p:cNvPr>
          <p:cNvSpPr/>
          <p:nvPr/>
        </p:nvSpPr>
        <p:spPr bwMode="auto">
          <a:xfrm>
            <a:off x="3139884" y="2301566"/>
            <a:ext cx="5249514" cy="3486668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0F9CAC-925D-4048-BF0F-E0A8FBA15755}"/>
              </a:ext>
            </a:extLst>
          </p:cNvPr>
          <p:cNvSpPr/>
          <p:nvPr/>
        </p:nvSpPr>
        <p:spPr bwMode="auto">
          <a:xfrm>
            <a:off x="2737074" y="1959260"/>
            <a:ext cx="911648" cy="67844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F0205-CFCE-EB49-943B-5DF25EFE3C0F}"/>
              </a:ext>
            </a:extLst>
          </p:cNvPr>
          <p:cNvSpPr/>
          <p:nvPr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F168C6-1D00-445C-923F-0C1AFF3E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33" y="280788"/>
            <a:ext cx="11653523" cy="836319"/>
          </a:xfrm>
        </p:spPr>
        <p:txBody>
          <a:bodyPr/>
          <a:lstStyle/>
          <a:p>
            <a:r>
              <a:rPr lang="en-US" sz="4705" spc="-1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Logic – not plumbing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D6556C-00EB-2F45-96DF-35ACA272F25F}"/>
              </a:ext>
            </a:extLst>
          </p:cNvPr>
          <p:cNvSpPr/>
          <p:nvPr/>
        </p:nvSpPr>
        <p:spPr bwMode="auto">
          <a:xfrm>
            <a:off x="3512031" y="2583402"/>
            <a:ext cx="4477871" cy="292075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BFD35-5A1C-634B-A56A-CDA5DED9C744}"/>
              </a:ext>
            </a:extLst>
          </p:cNvPr>
          <p:cNvSpPr/>
          <p:nvPr/>
        </p:nvSpPr>
        <p:spPr bwMode="auto">
          <a:xfrm>
            <a:off x="4643870" y="2600888"/>
            <a:ext cx="2236323" cy="29032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DF7423-CDDE-4CCD-B731-71BD7371B732}"/>
              </a:ext>
            </a:extLst>
          </p:cNvPr>
          <p:cNvGrpSpPr/>
          <p:nvPr/>
        </p:nvGrpSpPr>
        <p:grpSpPr>
          <a:xfrm>
            <a:off x="1872071" y="3080481"/>
            <a:ext cx="1301431" cy="566656"/>
            <a:chOff x="1786826" y="2872660"/>
            <a:chExt cx="1301431" cy="56665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84F78D-773F-CD46-A142-C98545FAB132}"/>
                </a:ext>
              </a:extLst>
            </p:cNvPr>
            <p:cNvCxnSpPr>
              <a:cxnSpLocks/>
            </p:cNvCxnSpPr>
            <p:nvPr/>
          </p:nvCxnSpPr>
          <p:spPr>
            <a:xfrm>
              <a:off x="1897255" y="3368747"/>
              <a:ext cx="1109890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2FC426-7903-6049-826F-17F38EC27901}"/>
                </a:ext>
              </a:extLst>
            </p:cNvPr>
            <p:cNvSpPr txBox="1"/>
            <p:nvPr/>
          </p:nvSpPr>
          <p:spPr>
            <a:xfrm>
              <a:off x="1786826" y="2872660"/>
              <a:ext cx="1301431" cy="5666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121870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/>
                </a:rPr>
                <a:t>Bindings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9F9BF8-75C9-47ED-AE89-655D8D4B9918}"/>
              </a:ext>
            </a:extLst>
          </p:cNvPr>
          <p:cNvGrpSpPr/>
          <p:nvPr/>
        </p:nvGrpSpPr>
        <p:grpSpPr>
          <a:xfrm>
            <a:off x="1943733" y="4384111"/>
            <a:ext cx="1158109" cy="566656"/>
            <a:chOff x="1849036" y="4643357"/>
            <a:chExt cx="1158109" cy="56665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1C73E60-B6FF-944D-903C-BBC2F09838DE}"/>
                </a:ext>
              </a:extLst>
            </p:cNvPr>
            <p:cNvCxnSpPr>
              <a:cxnSpLocks/>
            </p:cNvCxnSpPr>
            <p:nvPr/>
          </p:nvCxnSpPr>
          <p:spPr>
            <a:xfrm>
              <a:off x="1849036" y="5182876"/>
              <a:ext cx="1158109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4613C9-EA9C-374C-8675-A67599F9895B}"/>
                </a:ext>
              </a:extLst>
            </p:cNvPr>
            <p:cNvSpPr txBox="1"/>
            <p:nvPr/>
          </p:nvSpPr>
          <p:spPr>
            <a:xfrm>
              <a:off x="1854792" y="4643357"/>
              <a:ext cx="1152353" cy="5666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121870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/>
                </a:rPr>
                <a:t>Trigger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5F8813-2AA2-40F1-8C21-D37FAFDAB293}"/>
              </a:ext>
            </a:extLst>
          </p:cNvPr>
          <p:cNvGrpSpPr/>
          <p:nvPr/>
        </p:nvGrpSpPr>
        <p:grpSpPr>
          <a:xfrm>
            <a:off x="8582396" y="3576568"/>
            <a:ext cx="1301431" cy="566656"/>
            <a:chOff x="8899012" y="3286330"/>
            <a:chExt cx="1301431" cy="5666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082723-003F-E14C-B4E7-90BB962D3AF7}"/>
                </a:ext>
              </a:extLst>
            </p:cNvPr>
            <p:cNvCxnSpPr>
              <a:cxnSpLocks/>
            </p:cNvCxnSpPr>
            <p:nvPr/>
          </p:nvCxnSpPr>
          <p:spPr>
            <a:xfrm>
              <a:off x="8933800" y="3780339"/>
              <a:ext cx="1142355" cy="0"/>
            </a:xfrm>
            <a:prstGeom prst="straightConnector1">
              <a:avLst/>
            </a:prstGeom>
            <a:ln w="31750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60A4CA-4144-FA4D-8B05-F4D61768B597}"/>
                </a:ext>
              </a:extLst>
            </p:cNvPr>
            <p:cNvSpPr txBox="1"/>
            <p:nvPr/>
          </p:nvSpPr>
          <p:spPr>
            <a:xfrm>
              <a:off x="8899012" y="3286330"/>
              <a:ext cx="1301431" cy="5666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algn="l" defTabSz="121870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/>
                </a:rPr>
                <a:t>Bindings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CD67257-C9C9-2443-A22A-E12655BC39B2}"/>
              </a:ext>
            </a:extLst>
          </p:cNvPr>
          <p:cNvSpPr txBox="1"/>
          <p:nvPr/>
        </p:nvSpPr>
        <p:spPr>
          <a:xfrm rot="16200000">
            <a:off x="3456619" y="3649104"/>
            <a:ext cx="1311049" cy="677456"/>
          </a:xfrm>
          <a:prstGeom prst="rect">
            <a:avLst/>
          </a:prstGeom>
          <a:noFill/>
          <a:ln>
            <a:noFill/>
          </a:ln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ctr" defTabSz="121870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Segoe UI"/>
              </a:rPr>
              <a:t>Inputs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86567-2C01-324B-92A1-89A392B23026}"/>
              </a:ext>
            </a:extLst>
          </p:cNvPr>
          <p:cNvSpPr txBox="1"/>
          <p:nvPr/>
        </p:nvSpPr>
        <p:spPr>
          <a:xfrm rot="16200000">
            <a:off x="6551668" y="3753261"/>
            <a:ext cx="1431275" cy="622056"/>
          </a:xfrm>
          <a:prstGeom prst="rect">
            <a:avLst/>
          </a:prstGeom>
          <a:noFill/>
          <a:ln>
            <a:noFill/>
          </a:ln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ctr" defTabSz="121870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Outputs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04E3C4-49D2-954B-8DFA-24660FDCBE5B}"/>
              </a:ext>
            </a:extLst>
          </p:cNvPr>
          <p:cNvSpPr txBox="1"/>
          <p:nvPr/>
        </p:nvSpPr>
        <p:spPr>
          <a:xfrm>
            <a:off x="5136949" y="3753261"/>
            <a:ext cx="1250164" cy="622056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121870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Segoe UI"/>
              </a:rPr>
              <a:t>CODE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EC26C1-C1BE-A640-8F07-BC28668E70B7}"/>
              </a:ext>
            </a:extLst>
          </p:cNvPr>
          <p:cNvGrpSpPr/>
          <p:nvPr/>
        </p:nvGrpSpPr>
        <p:grpSpPr>
          <a:xfrm>
            <a:off x="2855687" y="2015995"/>
            <a:ext cx="656344" cy="566655"/>
            <a:chOff x="8181890" y="3857242"/>
            <a:chExt cx="481362" cy="321413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DF6CC69-DD3C-FF40-A77B-F5D95C230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5173" y="3857242"/>
              <a:ext cx="194796" cy="321413"/>
            </a:xfrm>
            <a:custGeom>
              <a:avLst/>
              <a:gdLst>
                <a:gd name="T0" fmla="*/ 160 w 160"/>
                <a:gd name="T1" fmla="*/ 82 h 264"/>
                <a:gd name="T2" fmla="*/ 143 w 160"/>
                <a:gd name="T3" fmla="*/ 82 h 264"/>
                <a:gd name="T4" fmla="*/ 105 w 160"/>
                <a:gd name="T5" fmla="*/ 82 h 264"/>
                <a:gd name="T6" fmla="*/ 149 w 160"/>
                <a:gd name="T7" fmla="*/ 0 h 264"/>
                <a:gd name="T8" fmla="*/ 41 w 160"/>
                <a:gd name="T9" fmla="*/ 0 h 264"/>
                <a:gd name="T10" fmla="*/ 0 w 160"/>
                <a:gd name="T11" fmla="*/ 136 h 264"/>
                <a:gd name="T12" fmla="*/ 55 w 160"/>
                <a:gd name="T13" fmla="*/ 136 h 264"/>
                <a:gd name="T14" fmla="*/ 28 w 160"/>
                <a:gd name="T15" fmla="*/ 264 h 264"/>
                <a:gd name="T16" fmla="*/ 160 w 160"/>
                <a:gd name="T17" fmla="*/ 82 h 264"/>
                <a:gd name="T18" fmla="*/ 23 w 160"/>
                <a:gd name="T19" fmla="*/ 120 h 264"/>
                <a:gd name="T20" fmla="*/ 53 w 160"/>
                <a:gd name="T21" fmla="*/ 17 h 264"/>
                <a:gd name="T22" fmla="*/ 119 w 160"/>
                <a:gd name="T23" fmla="*/ 17 h 264"/>
                <a:gd name="T24" fmla="*/ 77 w 160"/>
                <a:gd name="T25" fmla="*/ 99 h 264"/>
                <a:gd name="T26" fmla="*/ 126 w 160"/>
                <a:gd name="T27" fmla="*/ 99 h 264"/>
                <a:gd name="T28" fmla="*/ 62 w 160"/>
                <a:gd name="T29" fmla="*/ 189 h 264"/>
                <a:gd name="T30" fmla="*/ 75 w 160"/>
                <a:gd name="T31" fmla="*/ 120 h 264"/>
                <a:gd name="T32" fmla="*/ 23 w 160"/>
                <a:gd name="T33" fmla="*/ 12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264">
                  <a:moveTo>
                    <a:pt x="160" y="82"/>
                  </a:moveTo>
                  <a:lnTo>
                    <a:pt x="143" y="82"/>
                  </a:lnTo>
                  <a:lnTo>
                    <a:pt x="105" y="82"/>
                  </a:lnTo>
                  <a:lnTo>
                    <a:pt x="149" y="0"/>
                  </a:lnTo>
                  <a:lnTo>
                    <a:pt x="41" y="0"/>
                  </a:lnTo>
                  <a:lnTo>
                    <a:pt x="0" y="136"/>
                  </a:lnTo>
                  <a:lnTo>
                    <a:pt x="55" y="136"/>
                  </a:lnTo>
                  <a:lnTo>
                    <a:pt x="28" y="264"/>
                  </a:lnTo>
                  <a:lnTo>
                    <a:pt x="160" y="82"/>
                  </a:lnTo>
                  <a:close/>
                  <a:moveTo>
                    <a:pt x="23" y="120"/>
                  </a:moveTo>
                  <a:lnTo>
                    <a:pt x="53" y="17"/>
                  </a:lnTo>
                  <a:lnTo>
                    <a:pt x="119" y="17"/>
                  </a:lnTo>
                  <a:lnTo>
                    <a:pt x="77" y="99"/>
                  </a:lnTo>
                  <a:lnTo>
                    <a:pt x="126" y="99"/>
                  </a:lnTo>
                  <a:lnTo>
                    <a:pt x="62" y="189"/>
                  </a:lnTo>
                  <a:lnTo>
                    <a:pt x="75" y="120"/>
                  </a:lnTo>
                  <a:lnTo>
                    <a:pt x="23" y="12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88" tIns="45694" rIns="91388" bIns="4569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9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DFF509-8105-D848-8DF8-FCF1AB8FE47D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86" y="4011065"/>
              <a:ext cx="103263" cy="101765"/>
            </a:xfrm>
            <a:prstGeom prst="line">
              <a:avLst/>
            </a:prstGeom>
            <a:solidFill>
              <a:srgbClr val="FFFFFF"/>
            </a:solidFill>
            <a:ln w="31750" cap="rnd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666C72-D023-5E41-A9FD-7BFECF6BE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890" y="3912293"/>
              <a:ext cx="100269" cy="98815"/>
            </a:xfrm>
            <a:prstGeom prst="line">
              <a:avLst/>
            </a:prstGeom>
            <a:solidFill>
              <a:srgbClr val="FFFFFF"/>
            </a:solidFill>
            <a:ln w="31750" cap="rnd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8CC4D6-0B0B-174B-B153-94208055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8493" y="4011065"/>
              <a:ext cx="103263" cy="101765"/>
            </a:xfrm>
            <a:prstGeom prst="line">
              <a:avLst/>
            </a:prstGeom>
            <a:solidFill>
              <a:srgbClr val="FFFFFF"/>
            </a:solidFill>
            <a:ln w="31750" cap="rnd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384F6C-043C-354C-8AFE-7C487A4BFD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2983" y="3912293"/>
              <a:ext cx="100269" cy="98815"/>
            </a:xfrm>
            <a:prstGeom prst="line">
              <a:avLst/>
            </a:prstGeom>
            <a:solidFill>
              <a:srgbClr val="FFFFFF"/>
            </a:solidFill>
            <a:ln w="31750" cap="rnd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840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F0205-CFCE-EB49-943B-5DF25EFE3C0F}"/>
              </a:ext>
            </a:extLst>
          </p:cNvPr>
          <p:cNvSpPr/>
          <p:nvPr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F168C6-1D00-445C-923F-0C1AFF3E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33" y="280788"/>
            <a:ext cx="11653523" cy="836319"/>
          </a:xfrm>
        </p:spPr>
        <p:txBody>
          <a:bodyPr/>
          <a:lstStyle/>
          <a:p>
            <a:r>
              <a:rPr lang="en-US" sz="4705" spc="-1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What is the “Functions” programming model?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69B9DA0-50A6-2D40-9ED8-BE602120876D}"/>
              </a:ext>
            </a:extLst>
          </p:cNvPr>
          <p:cNvSpPr txBox="1">
            <a:spLocks/>
          </p:cNvSpPr>
          <p:nvPr/>
        </p:nvSpPr>
        <p:spPr>
          <a:xfrm>
            <a:off x="325702" y="1703137"/>
            <a:ext cx="11422819" cy="1290292"/>
          </a:xfrm>
          <a:prstGeom prst="rect">
            <a:avLst/>
          </a:prstGeom>
        </p:spPr>
        <p:txBody>
          <a:bodyPr vert="horz" lIns="89642" tIns="44821" rIns="89642" bIns="44821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Function as the unit of work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Functions are executed; they start and finish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Functions have triggers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Functions can have inputs and outputs (bindings)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8FFFD2-1E07-F442-B390-CFD0EDEFCE34}"/>
              </a:ext>
            </a:extLst>
          </p:cNvPr>
          <p:cNvGrpSpPr/>
          <p:nvPr/>
        </p:nvGrpSpPr>
        <p:grpSpPr>
          <a:xfrm>
            <a:off x="6207295" y="4514934"/>
            <a:ext cx="5246752" cy="1564698"/>
            <a:chOff x="1619075" y="3932120"/>
            <a:chExt cx="7776596" cy="2403147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4A0137A-4F3E-8E4C-AE6D-FD0B139DC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0" r="639"/>
            <a:stretch/>
          </p:blipFill>
          <p:spPr>
            <a:xfrm>
              <a:off x="1619075" y="3932120"/>
              <a:ext cx="7776596" cy="24031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3D4CA4-AD8D-1D4D-A2F3-0954E17BFE94}"/>
                </a:ext>
              </a:extLst>
            </p:cNvPr>
            <p:cNvSpPr/>
            <p:nvPr/>
          </p:nvSpPr>
          <p:spPr bwMode="auto">
            <a:xfrm>
              <a:off x="8338657" y="3932120"/>
              <a:ext cx="939567" cy="472100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5C4F162-1E09-8545-9C3E-C06F0E713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02" y="3092660"/>
            <a:ext cx="6111919" cy="1274242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4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F0205-CFCE-EB49-943B-5DF25EFE3C0F}"/>
              </a:ext>
            </a:extLst>
          </p:cNvPr>
          <p:cNvSpPr/>
          <p:nvPr/>
        </p:nvSpPr>
        <p:spPr>
          <a:xfrm>
            <a:off x="0" y="1"/>
            <a:ext cx="12192000" cy="13612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F168C6-1D00-445C-923F-0C1AFF3E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33" y="280788"/>
            <a:ext cx="11653523" cy="836319"/>
          </a:xfrm>
        </p:spPr>
        <p:txBody>
          <a:bodyPr/>
          <a:lstStyle/>
          <a:p>
            <a:r>
              <a:rPr lang="en-US" sz="4705" spc="-1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Language Support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9559A-E880-9042-9AE3-819999ADBCEA}"/>
              </a:ext>
            </a:extLst>
          </p:cNvPr>
          <p:cNvSpPr txBox="1"/>
          <p:nvPr/>
        </p:nvSpPr>
        <p:spPr>
          <a:xfrm>
            <a:off x="1493599" y="5221831"/>
            <a:ext cx="8818023" cy="6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*Additional Experimental Languages:	Python, Bash, </a:t>
            </a: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Powershell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, Batch, PHP, TypeScript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61172E-FC5A-4BF2-B9CD-0F295C5AB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11514"/>
              </p:ext>
            </p:extLst>
          </p:nvPr>
        </p:nvGraphicFramePr>
        <p:xfrm>
          <a:off x="372442" y="1532570"/>
          <a:ext cx="11264646" cy="3517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6163">
                  <a:extLst>
                    <a:ext uri="{9D8B030D-6E8A-4147-A177-3AD203B41FA5}">
                      <a16:colId xmlns:a16="http://schemas.microsoft.com/office/drawing/2014/main" val="2194128788"/>
                    </a:ext>
                  </a:extLst>
                </a:gridCol>
                <a:gridCol w="2607753">
                  <a:extLst>
                    <a:ext uri="{9D8B030D-6E8A-4147-A177-3AD203B41FA5}">
                      <a16:colId xmlns:a16="http://schemas.microsoft.com/office/drawing/2014/main" val="3432942253"/>
                    </a:ext>
                  </a:extLst>
                </a:gridCol>
                <a:gridCol w="4023425">
                  <a:extLst>
                    <a:ext uri="{9D8B030D-6E8A-4147-A177-3AD203B41FA5}">
                      <a16:colId xmlns:a16="http://schemas.microsoft.com/office/drawing/2014/main" val="1157266450"/>
                    </a:ext>
                  </a:extLst>
                </a:gridCol>
                <a:gridCol w="1817305">
                  <a:extLst>
                    <a:ext uri="{9D8B030D-6E8A-4147-A177-3AD203B41FA5}">
                      <a16:colId xmlns:a16="http://schemas.microsoft.com/office/drawing/2014/main" val="324463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Recommended for*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2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Azure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Trying it out, simple scripts (C# / JavaScript)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Browser-based; host compiler; automatic dependencies </a:t>
                      </a:r>
                      <a:r>
                        <a:rPr lang="en-US" err="1"/>
                        <a:t>mgmt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1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C# / F# (class library)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Visual Studio build / debug / publish; cloud explorer; rich project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1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Visual Studio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JavaScript, Java, Python*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Lightweight; tons of extensions; local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IntelliJ / Eclipse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Java (via Maven)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Refactoring; Smart Completion; Maven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8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Note taking file editor + Functions Core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Minimalism; traditional-style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4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7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95FF49-4C52-1348-B425-D9F9EDB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34" y="280787"/>
            <a:ext cx="5554860" cy="1621655"/>
          </a:xfrm>
        </p:spPr>
        <p:txBody>
          <a:bodyPr/>
          <a:lstStyle/>
          <a:p>
            <a:r>
              <a:rPr lang="en-US" sz="4705" spc="-100" dirty="0"/>
              <a:t>Azure Functions Tooling Options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857BE8-9645-A544-97FA-14E76842E47C}"/>
              </a:ext>
            </a:extLst>
          </p:cNvPr>
          <p:cNvSpPr txBox="1">
            <a:spLocks/>
          </p:cNvSpPr>
          <p:nvPr/>
        </p:nvSpPr>
        <p:spPr>
          <a:xfrm>
            <a:off x="486795" y="2308452"/>
            <a:ext cx="5330999" cy="382232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Portal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Visual Studio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VS Code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CLI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Maven (Java)</a:t>
            </a:r>
          </a:p>
        </p:txBody>
      </p:sp>
      <p:pic>
        <p:nvPicPr>
          <p:cNvPr id="10" name="Picture 8" descr="Image result for visual studio logo">
            <a:extLst>
              <a:ext uri="{FF2B5EF4-FFF2-40B4-BE49-F238E27FC236}">
                <a16:creationId xmlns:a16="http://schemas.microsoft.com/office/drawing/2014/main" id="{FA63FACB-B8FD-6F46-A624-10521CF31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29" b="-3993"/>
          <a:stretch/>
        </p:blipFill>
        <p:spPr bwMode="auto">
          <a:xfrm>
            <a:off x="7370451" y="3617311"/>
            <a:ext cx="1526861" cy="14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visual studio code logo">
            <a:extLst>
              <a:ext uri="{FF2B5EF4-FFF2-40B4-BE49-F238E27FC236}">
                <a16:creationId xmlns:a16="http://schemas.microsoft.com/office/drawing/2014/main" id="{D89F72CC-3B8C-CC46-A999-878109B1E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456" y="3776187"/>
            <a:ext cx="2315114" cy="115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Image result for project kudu logo">
            <a:extLst>
              <a:ext uri="{FF2B5EF4-FFF2-40B4-BE49-F238E27FC236}">
                <a16:creationId xmlns:a16="http://schemas.microsoft.com/office/drawing/2014/main" id="{3BF5093C-CFE5-D844-A485-4FE24D16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18" y="2093708"/>
            <a:ext cx="1832233" cy="10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B45109-4054-6C40-8681-1D2D75978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4889" r="94667">
                        <a14:foregroundMark x1="24000" y1="26667" x2="24000" y2="26667"/>
                        <a14:foregroundMark x1="28000" y1="29778" x2="28000" y2="29778"/>
                        <a14:foregroundMark x1="40889" y1="39556" x2="40889" y2="39556"/>
                        <a14:foregroundMark x1="48889" y1="12889" x2="48889" y2="12889"/>
                        <a14:foregroundMark x1="41333" y1="12889" x2="41333" y2="12889"/>
                        <a14:foregroundMark x1="34667" y1="14667" x2="34667" y2="14667"/>
                        <a14:foregroundMark x1="34667" y1="14667" x2="34667" y2="14667"/>
                        <a14:foregroundMark x1="31556" y1="14667" x2="31556" y2="14667"/>
                        <a14:foregroundMark x1="31556" y1="14667" x2="31556" y2="14667"/>
                        <a14:foregroundMark x1="22667" y1="12889" x2="22667" y2="12889"/>
                        <a14:foregroundMark x1="15111" y1="12889" x2="15111" y2="12889"/>
                        <a14:foregroundMark x1="10222" y1="12889" x2="10222" y2="12889"/>
                        <a14:foregroundMark x1="9333" y1="16889" x2="9333" y2="16889"/>
                        <a14:foregroundMark x1="8889" y1="21333" x2="8889" y2="24000"/>
                        <a14:foregroundMark x1="9333" y1="27556" x2="9333" y2="29333"/>
                        <a14:foregroundMark x1="7111" y1="14222" x2="7556" y2="83556"/>
                        <a14:foregroundMark x1="7556" y1="83556" x2="30667" y2="89333"/>
                        <a14:foregroundMark x1="30667" y1="89333" x2="79111" y2="86222"/>
                        <a14:foregroundMark x1="79111" y1="86222" x2="94667" y2="69778"/>
                        <a14:foregroundMark x1="94667" y1="69778" x2="94667" y2="22222"/>
                        <a14:foregroundMark x1="94667" y1="22222" x2="51111" y2="12000"/>
                        <a14:foregroundMark x1="20889" y1="25333" x2="20889" y2="25333"/>
                        <a14:foregroundMark x1="22667" y1="32000" x2="22667" y2="32000"/>
                        <a14:foregroundMark x1="37333" y1="39111" x2="37333" y2="39111"/>
                        <a14:foregroundMark x1="77333" y1="84000" x2="77333" y2="84000"/>
                        <a14:foregroundMark x1="82667" y1="84000" x2="12444" y2="83111"/>
                        <a14:foregroundMark x1="12444" y1="83111" x2="12889" y2="82667"/>
                        <a14:foregroundMark x1="4889" y1="13333" x2="5333" y2="85333"/>
                        <a14:backgroundMark x1="45778" y1="6667" x2="45778" y2="6667"/>
                        <a14:backgroundMark x1="45778" y1="5778" x2="45778" y2="5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8929" y="2034813"/>
            <a:ext cx="1152061" cy="11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7D0-EB32-4A2C-866A-97D060F6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62178"/>
          </a:xfrm>
        </p:spPr>
        <p:txBody>
          <a:bodyPr/>
          <a:lstStyle/>
          <a:p>
            <a:r>
              <a:rPr lang="en-US"/>
              <a:t>Key Indicators for </a:t>
            </a:r>
            <a:r>
              <a:rPr lang="en-US" err="1"/>
              <a:t>Serverless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77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Indicators for </a:t>
            </a:r>
            <a:r>
              <a:rPr lang="en-US" err="1"/>
              <a:t>Serverless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835948"/>
            <a:ext cx="11653523" cy="3382529"/>
          </a:xfrm>
        </p:spPr>
        <p:txBody>
          <a:bodyPr/>
          <a:lstStyle/>
          <a:p>
            <a:r>
              <a:rPr lang="en-US" dirty="0"/>
              <a:t>Stateless and</a:t>
            </a:r>
            <a:r>
              <a:rPr lang="en-US" dirty="0">
                <a:sym typeface="Wingdings" panose="05000000000000000000" pitchFamily="2" charset="2"/>
              </a:rPr>
              <a:t> scale</a:t>
            </a:r>
            <a:endParaRPr lang="en-US" dirty="0"/>
          </a:p>
          <a:p>
            <a:r>
              <a:rPr lang="en-US" dirty="0"/>
              <a:t>Not worth deploying a traditional backend</a:t>
            </a:r>
          </a:p>
          <a:p>
            <a:r>
              <a:rPr lang="en-US" dirty="0"/>
              <a:t>Workload is sporadic (high volatility of demand)</a:t>
            </a:r>
          </a:p>
          <a:p>
            <a:r>
              <a:rPr lang="en-US" dirty="0"/>
              <a:t>Dev ops favored versus dedicated ops</a:t>
            </a:r>
          </a:p>
          <a:p>
            <a:r>
              <a:rPr lang="en-US" dirty="0"/>
              <a:t>Lots of different services that need “glue”</a:t>
            </a:r>
          </a:p>
        </p:txBody>
      </p:sp>
    </p:spTree>
    <p:extLst>
      <p:ext uri="{BB962C8B-B14F-4D97-AF65-F5344CB8AC3E}">
        <p14:creationId xmlns:p14="http://schemas.microsoft.com/office/powerpoint/2010/main" val="728226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/>
              <a:t>Serverless scenarios: anything that responds to events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4EB9A5B-390D-4A63-AE69-31ED9E573F49}"/>
              </a:ext>
            </a:extLst>
          </p:cNvPr>
          <p:cNvGrpSpPr/>
          <p:nvPr/>
        </p:nvGrpSpPr>
        <p:grpSpPr>
          <a:xfrm>
            <a:off x="6089797" y="3613010"/>
            <a:ext cx="5619168" cy="2230969"/>
            <a:chOff x="6240725" y="4238749"/>
            <a:chExt cx="5733470" cy="22763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DCAAB-A4F9-4709-B3D9-8302CF3A50FC}"/>
                </a:ext>
              </a:extLst>
            </p:cNvPr>
            <p:cNvSpPr/>
            <p:nvPr/>
          </p:nvSpPr>
          <p:spPr bwMode="auto">
            <a:xfrm>
              <a:off x="6240725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bot messaging</a:t>
              </a:r>
            </a:p>
          </p:txBody>
        </p:sp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BDCCE7B6-A056-46E7-9880-1A8377A9AF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01306" y="4797630"/>
              <a:ext cx="2898911" cy="151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72CDD69-226C-4859-898B-6D26E104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56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2CD1C4-64C0-4EAA-905C-08E17E73A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257" y="4785992"/>
              <a:ext cx="186459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...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D89C1FC-F3AE-4B12-91C9-B7A43A0CAD45}"/>
                </a:ext>
              </a:extLst>
            </p:cNvPr>
            <p:cNvGrpSpPr/>
            <p:nvPr/>
          </p:nvGrpSpPr>
          <p:grpSpPr>
            <a:xfrm>
              <a:off x="8334186" y="5559256"/>
              <a:ext cx="575891" cy="307890"/>
              <a:chOff x="8255695" y="5678890"/>
              <a:chExt cx="325863" cy="174217"/>
            </a:xfrm>
          </p:grpSpPr>
          <p:sp>
            <p:nvSpPr>
              <p:cNvPr id="47" name="Freeform 30">
                <a:extLst>
                  <a:ext uri="{FF2B5EF4-FFF2-40B4-BE49-F238E27FC236}">
                    <a16:creationId xmlns:a16="http://schemas.microsoft.com/office/drawing/2014/main" id="{260C54A3-BCF8-480C-A0E9-E1E81580D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695" y="5714157"/>
                <a:ext cx="80408" cy="122022"/>
              </a:xfrm>
              <a:custGeom>
                <a:avLst/>
                <a:gdLst>
                  <a:gd name="T0" fmla="*/ 114 w 114"/>
                  <a:gd name="T1" fmla="*/ 173 h 173"/>
                  <a:gd name="T2" fmla="*/ 0 w 114"/>
                  <a:gd name="T3" fmla="*/ 102 h 173"/>
                  <a:gd name="T4" fmla="*/ 0 w 114"/>
                  <a:gd name="T5" fmla="*/ 74 h 173"/>
                  <a:gd name="T6" fmla="*/ 114 w 114"/>
                  <a:gd name="T7" fmla="*/ 0 h 173"/>
                  <a:gd name="T8" fmla="*/ 114 w 114"/>
                  <a:gd name="T9" fmla="*/ 40 h 173"/>
                  <a:gd name="T10" fmla="*/ 34 w 114"/>
                  <a:gd name="T11" fmla="*/ 88 h 173"/>
                  <a:gd name="T12" fmla="*/ 34 w 114"/>
                  <a:gd name="T13" fmla="*/ 88 h 173"/>
                  <a:gd name="T14" fmla="*/ 114 w 114"/>
                  <a:gd name="T15" fmla="*/ 133 h 173"/>
                  <a:gd name="T16" fmla="*/ 114 w 114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73"/>
                    </a:moveTo>
                    <a:lnTo>
                      <a:pt x="0" y="102"/>
                    </a:lnTo>
                    <a:lnTo>
                      <a:pt x="0" y="74"/>
                    </a:lnTo>
                    <a:lnTo>
                      <a:pt x="114" y="0"/>
                    </a:lnTo>
                    <a:lnTo>
                      <a:pt x="114" y="4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114" y="133"/>
                    </a:lnTo>
                    <a:lnTo>
                      <a:pt x="114" y="1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31">
                <a:extLst>
                  <a:ext uri="{FF2B5EF4-FFF2-40B4-BE49-F238E27FC236}">
                    <a16:creationId xmlns:a16="http://schemas.microsoft.com/office/drawing/2014/main" id="{EEF3E47A-0BB1-47E2-8736-17FB62C9B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780" y="5678890"/>
                <a:ext cx="93809" cy="174217"/>
              </a:xfrm>
              <a:custGeom>
                <a:avLst/>
                <a:gdLst>
                  <a:gd name="T0" fmla="*/ 14 w 56"/>
                  <a:gd name="T1" fmla="*/ 73 h 104"/>
                  <a:gd name="T2" fmla="*/ 13 w 56"/>
                  <a:gd name="T3" fmla="*/ 69 h 104"/>
                  <a:gd name="T4" fmla="*/ 13 w 56"/>
                  <a:gd name="T5" fmla="*/ 65 h 104"/>
                  <a:gd name="T6" fmla="*/ 14 w 56"/>
                  <a:gd name="T7" fmla="*/ 59 h 104"/>
                  <a:gd name="T8" fmla="*/ 16 w 56"/>
                  <a:gd name="T9" fmla="*/ 54 h 104"/>
                  <a:gd name="T10" fmla="*/ 19 w 56"/>
                  <a:gd name="T11" fmla="*/ 49 h 104"/>
                  <a:gd name="T12" fmla="*/ 23 w 56"/>
                  <a:gd name="T13" fmla="*/ 45 h 104"/>
                  <a:gd name="T14" fmla="*/ 28 w 56"/>
                  <a:gd name="T15" fmla="*/ 41 h 104"/>
                  <a:gd name="T16" fmla="*/ 31 w 56"/>
                  <a:gd name="T17" fmla="*/ 37 h 104"/>
                  <a:gd name="T18" fmla="*/ 33 w 56"/>
                  <a:gd name="T19" fmla="*/ 33 h 104"/>
                  <a:gd name="T20" fmla="*/ 34 w 56"/>
                  <a:gd name="T21" fmla="*/ 28 h 104"/>
                  <a:gd name="T22" fmla="*/ 33 w 56"/>
                  <a:gd name="T23" fmla="*/ 24 h 104"/>
                  <a:gd name="T24" fmla="*/ 31 w 56"/>
                  <a:gd name="T25" fmla="*/ 21 h 104"/>
                  <a:gd name="T26" fmla="*/ 28 w 56"/>
                  <a:gd name="T27" fmla="*/ 19 h 104"/>
                  <a:gd name="T28" fmla="*/ 23 w 56"/>
                  <a:gd name="T29" fmla="*/ 18 h 104"/>
                  <a:gd name="T30" fmla="*/ 12 w 56"/>
                  <a:gd name="T31" fmla="*/ 21 h 104"/>
                  <a:gd name="T32" fmla="*/ 0 w 56"/>
                  <a:gd name="T33" fmla="*/ 28 h 104"/>
                  <a:gd name="T34" fmla="*/ 0 w 56"/>
                  <a:gd name="T35" fmla="*/ 6 h 104"/>
                  <a:gd name="T36" fmla="*/ 12 w 56"/>
                  <a:gd name="T37" fmla="*/ 2 h 104"/>
                  <a:gd name="T38" fmla="*/ 25 w 56"/>
                  <a:gd name="T39" fmla="*/ 0 h 104"/>
                  <a:gd name="T40" fmla="*/ 38 w 56"/>
                  <a:gd name="T41" fmla="*/ 1 h 104"/>
                  <a:gd name="T42" fmla="*/ 47 w 56"/>
                  <a:gd name="T43" fmla="*/ 6 h 104"/>
                  <a:gd name="T44" fmla="*/ 54 w 56"/>
                  <a:gd name="T45" fmla="*/ 14 h 104"/>
                  <a:gd name="T46" fmla="*/ 56 w 56"/>
                  <a:gd name="T47" fmla="*/ 25 h 104"/>
                  <a:gd name="T48" fmla="*/ 55 w 56"/>
                  <a:gd name="T49" fmla="*/ 33 h 104"/>
                  <a:gd name="T50" fmla="*/ 52 w 56"/>
                  <a:gd name="T51" fmla="*/ 40 h 104"/>
                  <a:gd name="T52" fmla="*/ 48 w 56"/>
                  <a:gd name="T53" fmla="*/ 46 h 104"/>
                  <a:gd name="T54" fmla="*/ 41 w 56"/>
                  <a:gd name="T55" fmla="*/ 52 h 104"/>
                  <a:gd name="T56" fmla="*/ 37 w 56"/>
                  <a:gd name="T57" fmla="*/ 55 h 104"/>
                  <a:gd name="T58" fmla="*/ 34 w 56"/>
                  <a:gd name="T59" fmla="*/ 59 h 104"/>
                  <a:gd name="T60" fmla="*/ 32 w 56"/>
                  <a:gd name="T61" fmla="*/ 62 h 104"/>
                  <a:gd name="T62" fmla="*/ 31 w 56"/>
                  <a:gd name="T63" fmla="*/ 67 h 104"/>
                  <a:gd name="T64" fmla="*/ 32 w 56"/>
                  <a:gd name="T65" fmla="*/ 70 h 104"/>
                  <a:gd name="T66" fmla="*/ 33 w 56"/>
                  <a:gd name="T67" fmla="*/ 73 h 104"/>
                  <a:gd name="T68" fmla="*/ 14 w 56"/>
                  <a:gd name="T69" fmla="*/ 73 h 104"/>
                  <a:gd name="T70" fmla="*/ 25 w 56"/>
                  <a:gd name="T71" fmla="*/ 104 h 104"/>
                  <a:gd name="T72" fmla="*/ 15 w 56"/>
                  <a:gd name="T73" fmla="*/ 101 h 104"/>
                  <a:gd name="T74" fmla="*/ 12 w 56"/>
                  <a:gd name="T75" fmla="*/ 92 h 104"/>
                  <a:gd name="T76" fmla="*/ 15 w 56"/>
                  <a:gd name="T77" fmla="*/ 84 h 104"/>
                  <a:gd name="T78" fmla="*/ 25 w 56"/>
                  <a:gd name="T79" fmla="*/ 81 h 104"/>
                  <a:gd name="T80" fmla="*/ 34 w 56"/>
                  <a:gd name="T81" fmla="*/ 84 h 104"/>
                  <a:gd name="T82" fmla="*/ 38 w 56"/>
                  <a:gd name="T83" fmla="*/ 92 h 104"/>
                  <a:gd name="T84" fmla="*/ 34 w 56"/>
                  <a:gd name="T85" fmla="*/ 101 h 104"/>
                  <a:gd name="T86" fmla="*/ 25 w 56"/>
                  <a:gd name="T8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104">
                    <a:moveTo>
                      <a:pt x="14" y="73"/>
                    </a:moveTo>
                    <a:cubicBezTo>
                      <a:pt x="14" y="72"/>
                      <a:pt x="14" y="71"/>
                      <a:pt x="13" y="69"/>
                    </a:cubicBezTo>
                    <a:cubicBezTo>
                      <a:pt x="13" y="68"/>
                      <a:pt x="13" y="66"/>
                      <a:pt x="13" y="65"/>
                    </a:cubicBezTo>
                    <a:cubicBezTo>
                      <a:pt x="13" y="63"/>
                      <a:pt x="13" y="61"/>
                      <a:pt x="14" y="59"/>
                    </a:cubicBezTo>
                    <a:cubicBezTo>
                      <a:pt x="14" y="57"/>
                      <a:pt x="15" y="55"/>
                      <a:pt x="16" y="54"/>
                    </a:cubicBezTo>
                    <a:cubicBezTo>
                      <a:pt x="16" y="52"/>
                      <a:pt x="17" y="51"/>
                      <a:pt x="19" y="49"/>
                    </a:cubicBezTo>
                    <a:cubicBezTo>
                      <a:pt x="20" y="48"/>
                      <a:pt x="21" y="47"/>
                      <a:pt x="23" y="45"/>
                    </a:cubicBezTo>
                    <a:cubicBezTo>
                      <a:pt x="25" y="44"/>
                      <a:pt x="26" y="42"/>
                      <a:pt x="28" y="41"/>
                    </a:cubicBezTo>
                    <a:cubicBezTo>
                      <a:pt x="29" y="40"/>
                      <a:pt x="30" y="38"/>
                      <a:pt x="31" y="37"/>
                    </a:cubicBezTo>
                    <a:cubicBezTo>
                      <a:pt x="32" y="36"/>
                      <a:pt x="33" y="34"/>
                      <a:pt x="33" y="33"/>
                    </a:cubicBezTo>
                    <a:cubicBezTo>
                      <a:pt x="34" y="32"/>
                      <a:pt x="34" y="30"/>
                      <a:pt x="34" y="28"/>
                    </a:cubicBezTo>
                    <a:cubicBezTo>
                      <a:pt x="34" y="27"/>
                      <a:pt x="34" y="26"/>
                      <a:pt x="33" y="24"/>
                    </a:cubicBezTo>
                    <a:cubicBezTo>
                      <a:pt x="33" y="23"/>
                      <a:pt x="32" y="22"/>
                      <a:pt x="31" y="21"/>
                    </a:cubicBezTo>
                    <a:cubicBezTo>
                      <a:pt x="30" y="20"/>
                      <a:pt x="29" y="20"/>
                      <a:pt x="28" y="19"/>
                    </a:cubicBezTo>
                    <a:cubicBezTo>
                      <a:pt x="26" y="19"/>
                      <a:pt x="25" y="18"/>
                      <a:pt x="23" y="18"/>
                    </a:cubicBezTo>
                    <a:cubicBezTo>
                      <a:pt x="19" y="18"/>
                      <a:pt x="15" y="19"/>
                      <a:pt x="12" y="21"/>
                    </a:cubicBezTo>
                    <a:cubicBezTo>
                      <a:pt x="8" y="22"/>
                      <a:pt x="4" y="24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4"/>
                      <a:pt x="8" y="3"/>
                      <a:pt x="12" y="2"/>
                    </a:cubicBezTo>
                    <a:cubicBezTo>
                      <a:pt x="16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8" y="1"/>
                    </a:cubicBezTo>
                    <a:cubicBezTo>
                      <a:pt x="41" y="2"/>
                      <a:pt x="45" y="4"/>
                      <a:pt x="47" y="6"/>
                    </a:cubicBezTo>
                    <a:cubicBezTo>
                      <a:pt x="50" y="8"/>
                      <a:pt x="52" y="11"/>
                      <a:pt x="54" y="14"/>
                    </a:cubicBezTo>
                    <a:cubicBezTo>
                      <a:pt x="55" y="17"/>
                      <a:pt x="56" y="21"/>
                      <a:pt x="56" y="25"/>
                    </a:cubicBezTo>
                    <a:cubicBezTo>
                      <a:pt x="56" y="28"/>
                      <a:pt x="56" y="31"/>
                      <a:pt x="55" y="33"/>
                    </a:cubicBezTo>
                    <a:cubicBezTo>
                      <a:pt x="55" y="35"/>
                      <a:pt x="54" y="38"/>
                      <a:pt x="52" y="40"/>
                    </a:cubicBezTo>
                    <a:cubicBezTo>
                      <a:pt x="51" y="42"/>
                      <a:pt x="50" y="44"/>
                      <a:pt x="48" y="46"/>
                    </a:cubicBezTo>
                    <a:cubicBezTo>
                      <a:pt x="46" y="48"/>
                      <a:pt x="44" y="50"/>
                      <a:pt x="41" y="52"/>
                    </a:cubicBezTo>
                    <a:cubicBezTo>
                      <a:pt x="40" y="53"/>
                      <a:pt x="38" y="54"/>
                      <a:pt x="37" y="55"/>
                    </a:cubicBezTo>
                    <a:cubicBezTo>
                      <a:pt x="36" y="57"/>
                      <a:pt x="35" y="58"/>
                      <a:pt x="34" y="59"/>
                    </a:cubicBezTo>
                    <a:cubicBezTo>
                      <a:pt x="33" y="60"/>
                      <a:pt x="32" y="61"/>
                      <a:pt x="32" y="62"/>
                    </a:cubicBezTo>
                    <a:cubicBezTo>
                      <a:pt x="32" y="64"/>
                      <a:pt x="31" y="65"/>
                      <a:pt x="31" y="67"/>
                    </a:cubicBezTo>
                    <a:cubicBezTo>
                      <a:pt x="31" y="68"/>
                      <a:pt x="31" y="69"/>
                      <a:pt x="32" y="70"/>
                    </a:cubicBezTo>
                    <a:cubicBezTo>
                      <a:pt x="32" y="71"/>
                      <a:pt x="32" y="72"/>
                      <a:pt x="33" y="73"/>
                    </a:cubicBezTo>
                    <a:lnTo>
                      <a:pt x="14" y="73"/>
                    </a:lnTo>
                    <a:close/>
                    <a:moveTo>
                      <a:pt x="25" y="104"/>
                    </a:moveTo>
                    <a:cubicBezTo>
                      <a:pt x="21" y="104"/>
                      <a:pt x="18" y="103"/>
                      <a:pt x="15" y="101"/>
                    </a:cubicBezTo>
                    <a:cubicBezTo>
                      <a:pt x="13" y="98"/>
                      <a:pt x="12" y="96"/>
                      <a:pt x="12" y="92"/>
                    </a:cubicBezTo>
                    <a:cubicBezTo>
                      <a:pt x="12" y="89"/>
                      <a:pt x="13" y="86"/>
                      <a:pt x="15" y="84"/>
                    </a:cubicBezTo>
                    <a:cubicBezTo>
                      <a:pt x="18" y="82"/>
                      <a:pt x="21" y="81"/>
                      <a:pt x="25" y="81"/>
                    </a:cubicBezTo>
                    <a:cubicBezTo>
                      <a:pt x="28" y="81"/>
                      <a:pt x="32" y="82"/>
                      <a:pt x="34" y="84"/>
                    </a:cubicBezTo>
                    <a:cubicBezTo>
                      <a:pt x="36" y="86"/>
                      <a:pt x="38" y="89"/>
                      <a:pt x="38" y="92"/>
                    </a:cubicBezTo>
                    <a:cubicBezTo>
                      <a:pt x="38" y="96"/>
                      <a:pt x="36" y="99"/>
                      <a:pt x="34" y="101"/>
                    </a:cubicBezTo>
                    <a:cubicBezTo>
                      <a:pt x="32" y="103"/>
                      <a:pt x="29" y="104"/>
                      <a:pt x="25" y="10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E6E6E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093E84E0-1A2E-4784-9FCB-81A2250B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150" y="5712746"/>
                <a:ext cx="80408" cy="122022"/>
              </a:xfrm>
              <a:custGeom>
                <a:avLst/>
                <a:gdLst>
                  <a:gd name="T0" fmla="*/ 114 w 114"/>
                  <a:gd name="T1" fmla="*/ 102 h 173"/>
                  <a:gd name="T2" fmla="*/ 0 w 114"/>
                  <a:gd name="T3" fmla="*/ 173 h 173"/>
                  <a:gd name="T4" fmla="*/ 0 w 114"/>
                  <a:gd name="T5" fmla="*/ 132 h 173"/>
                  <a:gd name="T6" fmla="*/ 83 w 114"/>
                  <a:gd name="T7" fmla="*/ 87 h 173"/>
                  <a:gd name="T8" fmla="*/ 83 w 114"/>
                  <a:gd name="T9" fmla="*/ 87 h 173"/>
                  <a:gd name="T10" fmla="*/ 0 w 114"/>
                  <a:gd name="T11" fmla="*/ 40 h 173"/>
                  <a:gd name="T12" fmla="*/ 0 w 114"/>
                  <a:gd name="T13" fmla="*/ 0 h 173"/>
                  <a:gd name="T14" fmla="*/ 114 w 114"/>
                  <a:gd name="T15" fmla="*/ 76 h 173"/>
                  <a:gd name="T16" fmla="*/ 114 w 114"/>
                  <a:gd name="T17" fmla="*/ 10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02"/>
                    </a:moveTo>
                    <a:lnTo>
                      <a:pt x="0" y="173"/>
                    </a:lnTo>
                    <a:lnTo>
                      <a:pt x="0" y="132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14" y="76"/>
                    </a:lnTo>
                    <a:lnTo>
                      <a:pt x="114" y="1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1" name="Rectangle 47">
              <a:extLst>
                <a:ext uri="{FF2B5EF4-FFF2-40B4-BE49-F238E27FC236}">
                  <a16:creationId xmlns:a16="http://schemas.microsoft.com/office/drawing/2014/main" id="{95F7A4F8-0409-415E-9CA0-7C98DF8E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0216" y="6024906"/>
              <a:ext cx="791635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Chatbot sends</a:t>
              </a:r>
            </a:p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response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374D8C-365D-4C31-A8C2-7BA17EE22971}"/>
                </a:ext>
              </a:extLst>
            </p:cNvPr>
            <p:cNvGrpSpPr/>
            <p:nvPr/>
          </p:nvGrpSpPr>
          <p:grpSpPr>
            <a:xfrm>
              <a:off x="10949168" y="5466284"/>
              <a:ext cx="493731" cy="452823"/>
              <a:chOff x="10483366" y="5527244"/>
              <a:chExt cx="493731" cy="452823"/>
            </a:xfrm>
          </p:grpSpPr>
          <p:sp>
            <p:nvSpPr>
              <p:cNvPr id="74" name="Rectangle 52">
                <a:extLst>
                  <a:ext uri="{FF2B5EF4-FFF2-40B4-BE49-F238E27FC236}">
                    <a16:creationId xmlns:a16="http://schemas.microsoft.com/office/drawing/2014/main" id="{D6244A70-7E04-44EA-BEE4-70C22581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53">
                <a:extLst>
                  <a:ext uri="{FF2B5EF4-FFF2-40B4-BE49-F238E27FC236}">
                    <a16:creationId xmlns:a16="http://schemas.microsoft.com/office/drawing/2014/main" id="{D68EC026-CF1F-43B0-B16B-F7D8D5B28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54">
                <a:extLst>
                  <a:ext uri="{FF2B5EF4-FFF2-40B4-BE49-F238E27FC236}">
                    <a16:creationId xmlns:a16="http://schemas.microsoft.com/office/drawing/2014/main" id="{99B79586-485D-4469-A3D2-390EB774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55">
                <a:extLst>
                  <a:ext uri="{FF2B5EF4-FFF2-40B4-BE49-F238E27FC236}">
                    <a16:creationId xmlns:a16="http://schemas.microsoft.com/office/drawing/2014/main" id="{0F50678D-032C-4BCD-8349-793993D57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56">
                <a:extLst>
                  <a:ext uri="{FF2B5EF4-FFF2-40B4-BE49-F238E27FC236}">
                    <a16:creationId xmlns:a16="http://schemas.microsoft.com/office/drawing/2014/main" id="{726BBBB4-1E28-4FA6-AECF-F6ECA7268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57">
                <a:extLst>
                  <a:ext uri="{FF2B5EF4-FFF2-40B4-BE49-F238E27FC236}">
                    <a16:creationId xmlns:a16="http://schemas.microsoft.com/office/drawing/2014/main" id="{67AEAC4E-5650-4C44-AABF-9912B7DA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58">
                <a:extLst>
                  <a:ext uri="{FF2B5EF4-FFF2-40B4-BE49-F238E27FC236}">
                    <a16:creationId xmlns:a16="http://schemas.microsoft.com/office/drawing/2014/main" id="{BFFD7CF8-FD4D-4E82-B9CB-C3FD016DA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646D1B18-016F-4977-ACCF-C4D140248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60">
                <a:extLst>
                  <a:ext uri="{FF2B5EF4-FFF2-40B4-BE49-F238E27FC236}">
                    <a16:creationId xmlns:a16="http://schemas.microsoft.com/office/drawing/2014/main" id="{2071AE7F-AFB4-427A-86BE-721B0E68C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61">
                <a:extLst>
                  <a:ext uri="{FF2B5EF4-FFF2-40B4-BE49-F238E27FC236}">
                    <a16:creationId xmlns:a16="http://schemas.microsoft.com/office/drawing/2014/main" id="{33D13642-320E-47DC-9902-46032FF4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74765247-45C5-4CD1-AF5C-49B9FF7BA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63">
                <a:extLst>
                  <a:ext uri="{FF2B5EF4-FFF2-40B4-BE49-F238E27FC236}">
                    <a16:creationId xmlns:a16="http://schemas.microsoft.com/office/drawing/2014/main" id="{593937B8-262D-482A-849A-24B14FB61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5A444C-CD5B-40A3-89BD-AB95BACA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33" y="5288280"/>
              <a:ext cx="0" cy="273571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47">
              <a:extLst>
                <a:ext uri="{FF2B5EF4-FFF2-40B4-BE49-F238E27FC236}">
                  <a16:creationId xmlns:a16="http://schemas.microsoft.com/office/drawing/2014/main" id="{4BA80EEB-9D7B-445B-994F-9C300A1B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736" y="6024906"/>
              <a:ext cx="78182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Message sent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to Chatbot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1FA27A6-9A46-4F5A-A71F-799E39C80597}"/>
                </a:ext>
              </a:extLst>
            </p:cNvPr>
            <p:cNvCxnSpPr>
              <a:cxnSpLocks/>
            </p:cNvCxnSpPr>
            <p:nvPr/>
          </p:nvCxnSpPr>
          <p:spPr>
            <a:xfrm>
              <a:off x="6932643" y="5200650"/>
              <a:ext cx="0" cy="29908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1DAD06F6-E831-478D-82A1-8E31B005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17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C3B1B7-EFB5-4478-AB43-D6148BA8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48" y="4841872"/>
              <a:ext cx="101408" cy="2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9604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6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?</a:t>
              </a:r>
              <a:endParaRPr kumimoji="0" lang="en-US" altLang="en-US" sz="88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A28D600-5EA9-4EE3-A4E2-B85BBE6E6801}"/>
                </a:ext>
              </a:extLst>
            </p:cNvPr>
            <p:cNvCxnSpPr>
              <a:cxnSpLocks/>
            </p:cNvCxnSpPr>
            <p:nvPr/>
          </p:nvCxnSpPr>
          <p:spPr>
            <a:xfrm>
              <a:off x="717426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FB8A53B-4044-4A06-93A8-EC7235E4C28B}"/>
                </a:ext>
              </a:extLst>
            </p:cNvPr>
            <p:cNvGrpSpPr/>
            <p:nvPr/>
          </p:nvGrpSpPr>
          <p:grpSpPr>
            <a:xfrm>
              <a:off x="6685778" y="5466284"/>
              <a:ext cx="493731" cy="452823"/>
              <a:chOff x="10483366" y="5527244"/>
              <a:chExt cx="493731" cy="452823"/>
            </a:xfrm>
          </p:grpSpPr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80C0CEBB-762F-4714-B388-E3BCE027A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53">
                <a:extLst>
                  <a:ext uri="{FF2B5EF4-FFF2-40B4-BE49-F238E27FC236}">
                    <a16:creationId xmlns:a16="http://schemas.microsoft.com/office/drawing/2014/main" id="{140A4631-B0B9-42FA-827E-C959F3512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54">
                <a:extLst>
                  <a:ext uri="{FF2B5EF4-FFF2-40B4-BE49-F238E27FC236}">
                    <a16:creationId xmlns:a16="http://schemas.microsoft.com/office/drawing/2014/main" id="{72530242-2C69-49C2-A422-320C0D0A0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55">
                <a:extLst>
                  <a:ext uri="{FF2B5EF4-FFF2-40B4-BE49-F238E27FC236}">
                    <a16:creationId xmlns:a16="http://schemas.microsoft.com/office/drawing/2014/main" id="{AE12760B-F3C8-4796-A1AC-BF9BD33B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6">
                <a:extLst>
                  <a:ext uri="{FF2B5EF4-FFF2-40B4-BE49-F238E27FC236}">
                    <a16:creationId xmlns:a16="http://schemas.microsoft.com/office/drawing/2014/main" id="{9A66709C-44A6-4342-B655-BF3140BB0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57">
                <a:extLst>
                  <a:ext uri="{FF2B5EF4-FFF2-40B4-BE49-F238E27FC236}">
                    <a16:creationId xmlns:a16="http://schemas.microsoft.com/office/drawing/2014/main" id="{A1E3B290-1D10-4AF8-BFED-CA9166A78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58">
                <a:extLst>
                  <a:ext uri="{FF2B5EF4-FFF2-40B4-BE49-F238E27FC236}">
                    <a16:creationId xmlns:a16="http://schemas.microsoft.com/office/drawing/2014/main" id="{7F61C2D2-6136-44A6-9E1C-AA1593B3A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59">
                <a:extLst>
                  <a:ext uri="{FF2B5EF4-FFF2-40B4-BE49-F238E27FC236}">
                    <a16:creationId xmlns:a16="http://schemas.microsoft.com/office/drawing/2014/main" id="{8323A036-C4F6-4C78-91F9-175D09089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60">
                <a:extLst>
                  <a:ext uri="{FF2B5EF4-FFF2-40B4-BE49-F238E27FC236}">
                    <a16:creationId xmlns:a16="http://schemas.microsoft.com/office/drawing/2014/main" id="{5FC2E09B-9238-45F5-A172-ADE45D9E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61">
                <a:extLst>
                  <a:ext uri="{FF2B5EF4-FFF2-40B4-BE49-F238E27FC236}">
                    <a16:creationId xmlns:a16="http://schemas.microsoft.com/office/drawing/2014/main" id="{9562210A-CB41-4778-BAC6-2EAE4EBFB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62">
                <a:extLst>
                  <a:ext uri="{FF2B5EF4-FFF2-40B4-BE49-F238E27FC236}">
                    <a16:creationId xmlns:a16="http://schemas.microsoft.com/office/drawing/2014/main" id="{30DEFAD5-7282-4169-9DB0-A819C946A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63">
                <a:extLst>
                  <a:ext uri="{FF2B5EF4-FFF2-40B4-BE49-F238E27FC236}">
                    <a16:creationId xmlns:a16="http://schemas.microsoft.com/office/drawing/2014/main" id="{A367464B-459C-4DAD-B7B7-40BBEE05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E54FA50-290E-4EC7-A62A-A6411C71E159}"/>
                </a:ext>
              </a:extLst>
            </p:cNvPr>
            <p:cNvSpPr/>
            <p:nvPr/>
          </p:nvSpPr>
          <p:spPr bwMode="auto">
            <a:xfrm>
              <a:off x="7914489" y="5222881"/>
              <a:ext cx="2452099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0131F48-EE61-4B32-B582-A5856AB6297B}"/>
                </a:ext>
              </a:extLst>
            </p:cNvPr>
            <p:cNvGrpSpPr/>
            <p:nvPr/>
          </p:nvGrpSpPr>
          <p:grpSpPr>
            <a:xfrm>
              <a:off x="7917950" y="5107427"/>
              <a:ext cx="452260" cy="417074"/>
              <a:chOff x="7989965" y="5173839"/>
              <a:chExt cx="308230" cy="28424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F1DB662-0CC8-454A-BBCC-8CB30E8296B9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2CE73BC-26A2-404C-8D3A-FB4FD168387C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7" name="Freeform 17">
                  <a:extLst>
                    <a:ext uri="{FF2B5EF4-FFF2-40B4-BE49-F238E27FC236}">
                      <a16:creationId xmlns:a16="http://schemas.microsoft.com/office/drawing/2014/main" id="{380E7EFC-238B-4BFC-BFA1-3CE2F2515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19350A35-76BE-4A7F-B6C2-4D2897B04DFF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5" name="Freeform 15">
                    <a:extLst>
                      <a:ext uri="{FF2B5EF4-FFF2-40B4-BE49-F238E27FC236}">
                        <a16:creationId xmlns:a16="http://schemas.microsoft.com/office/drawing/2014/main" id="{50C61E6E-74C6-46DC-B890-2BEBE1BF02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Freeform 16">
                    <a:extLst>
                      <a:ext uri="{FF2B5EF4-FFF2-40B4-BE49-F238E27FC236}">
                        <a16:creationId xmlns:a16="http://schemas.microsoft.com/office/drawing/2014/main" id="{4FE5190D-3F8F-4441-A893-0E23DB249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Freeform 19">
                    <a:extLst>
                      <a:ext uri="{FF2B5EF4-FFF2-40B4-BE49-F238E27FC236}">
                        <a16:creationId xmlns:a16="http://schemas.microsoft.com/office/drawing/2014/main" id="{6A373F91-1126-41FC-B4BB-C9932F2F4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48967FB-0D5C-4677-8177-A8ACFF9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5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7">
              <a:extLst>
                <a:ext uri="{FF2B5EF4-FFF2-40B4-BE49-F238E27FC236}">
                  <a16:creationId xmlns:a16="http://schemas.microsoft.com/office/drawing/2014/main" id="{DD4518B0-AE6A-469D-88D8-F8643659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452" y="6260060"/>
              <a:ext cx="1992174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Cortana Analytics answers questions</a:t>
              </a:r>
            </a:p>
          </p:txBody>
        </p:sp>
        <p:grpSp>
          <p:nvGrpSpPr>
            <p:cNvPr id="120" name="cortana">
              <a:extLst>
                <a:ext uri="{FF2B5EF4-FFF2-40B4-BE49-F238E27FC236}">
                  <a16:creationId xmlns:a16="http://schemas.microsoft.com/office/drawing/2014/main" id="{59B4AE92-3451-4ECC-B030-F171B3FD4B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23521" y="5516351"/>
              <a:ext cx="393700" cy="393700"/>
              <a:chOff x="2059" y="1500"/>
              <a:chExt cx="248" cy="248"/>
            </a:xfrm>
            <a:solidFill>
              <a:srgbClr val="525252"/>
            </a:solidFill>
          </p:grpSpPr>
          <p:sp>
            <p:nvSpPr>
              <p:cNvPr id="121" name="Freeform 21">
                <a:extLst>
                  <a:ext uri="{FF2B5EF4-FFF2-40B4-BE49-F238E27FC236}">
                    <a16:creationId xmlns:a16="http://schemas.microsoft.com/office/drawing/2014/main" id="{541890B4-2705-498C-B2E8-C1696F3DF2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9" y="1500"/>
                <a:ext cx="248" cy="248"/>
              </a:xfrm>
              <a:custGeom>
                <a:avLst/>
                <a:gdLst>
                  <a:gd name="T0" fmla="*/ 171 w 342"/>
                  <a:gd name="T1" fmla="*/ 319 h 342"/>
                  <a:gd name="T2" fmla="*/ 131 w 342"/>
                  <a:gd name="T3" fmla="*/ 313 h 342"/>
                  <a:gd name="T4" fmla="*/ 96 w 342"/>
                  <a:gd name="T5" fmla="*/ 299 h 342"/>
                  <a:gd name="T6" fmla="*/ 67 w 342"/>
                  <a:gd name="T7" fmla="*/ 275 h 342"/>
                  <a:gd name="T8" fmla="*/ 43 w 342"/>
                  <a:gd name="T9" fmla="*/ 245 h 342"/>
                  <a:gd name="T10" fmla="*/ 29 w 342"/>
                  <a:gd name="T11" fmla="*/ 211 h 342"/>
                  <a:gd name="T12" fmla="*/ 23 w 342"/>
                  <a:gd name="T13" fmla="*/ 171 h 342"/>
                  <a:gd name="T14" fmla="*/ 29 w 342"/>
                  <a:gd name="T15" fmla="*/ 132 h 342"/>
                  <a:gd name="T16" fmla="*/ 43 w 342"/>
                  <a:gd name="T17" fmla="*/ 97 h 342"/>
                  <a:gd name="T18" fmla="*/ 67 w 342"/>
                  <a:gd name="T19" fmla="*/ 67 h 342"/>
                  <a:gd name="T20" fmla="*/ 96 w 342"/>
                  <a:gd name="T21" fmla="*/ 44 h 342"/>
                  <a:gd name="T22" fmla="*/ 131 w 342"/>
                  <a:gd name="T23" fmla="*/ 29 h 342"/>
                  <a:gd name="T24" fmla="*/ 171 w 342"/>
                  <a:gd name="T25" fmla="*/ 24 h 342"/>
                  <a:gd name="T26" fmla="*/ 210 w 342"/>
                  <a:gd name="T27" fmla="*/ 29 h 342"/>
                  <a:gd name="T28" fmla="*/ 244 w 342"/>
                  <a:gd name="T29" fmla="*/ 44 h 342"/>
                  <a:gd name="T30" fmla="*/ 275 w 342"/>
                  <a:gd name="T31" fmla="*/ 67 h 342"/>
                  <a:gd name="T32" fmla="*/ 298 w 342"/>
                  <a:gd name="T33" fmla="*/ 97 h 342"/>
                  <a:gd name="T34" fmla="*/ 313 w 342"/>
                  <a:gd name="T35" fmla="*/ 132 h 342"/>
                  <a:gd name="T36" fmla="*/ 318 w 342"/>
                  <a:gd name="T37" fmla="*/ 171 h 342"/>
                  <a:gd name="T38" fmla="*/ 313 w 342"/>
                  <a:gd name="T39" fmla="*/ 211 h 342"/>
                  <a:gd name="T40" fmla="*/ 298 w 342"/>
                  <a:gd name="T41" fmla="*/ 245 h 342"/>
                  <a:gd name="T42" fmla="*/ 275 w 342"/>
                  <a:gd name="T43" fmla="*/ 275 h 342"/>
                  <a:gd name="T44" fmla="*/ 244 w 342"/>
                  <a:gd name="T45" fmla="*/ 299 h 342"/>
                  <a:gd name="T46" fmla="*/ 210 w 342"/>
                  <a:gd name="T47" fmla="*/ 313 h 342"/>
                  <a:gd name="T48" fmla="*/ 171 w 342"/>
                  <a:gd name="T49" fmla="*/ 319 h 342"/>
                  <a:gd name="T50" fmla="*/ 171 w 342"/>
                  <a:gd name="T51" fmla="*/ 0 h 342"/>
                  <a:gd name="T52" fmla="*/ 125 w 342"/>
                  <a:gd name="T53" fmla="*/ 6 h 342"/>
                  <a:gd name="T54" fmla="*/ 85 w 342"/>
                  <a:gd name="T55" fmla="*/ 24 h 342"/>
                  <a:gd name="T56" fmla="*/ 50 w 342"/>
                  <a:gd name="T57" fmla="*/ 51 h 342"/>
                  <a:gd name="T58" fmla="*/ 23 w 342"/>
                  <a:gd name="T59" fmla="*/ 85 h 342"/>
                  <a:gd name="T60" fmla="*/ 5 w 342"/>
                  <a:gd name="T61" fmla="*/ 126 h 342"/>
                  <a:gd name="T62" fmla="*/ 0 w 342"/>
                  <a:gd name="T63" fmla="*/ 171 h 342"/>
                  <a:gd name="T64" fmla="*/ 5 w 342"/>
                  <a:gd name="T65" fmla="*/ 216 h 342"/>
                  <a:gd name="T66" fmla="*/ 23 w 342"/>
                  <a:gd name="T67" fmla="*/ 257 h 342"/>
                  <a:gd name="T68" fmla="*/ 50 w 342"/>
                  <a:gd name="T69" fmla="*/ 292 h 342"/>
                  <a:gd name="T70" fmla="*/ 85 w 342"/>
                  <a:gd name="T71" fmla="*/ 319 h 342"/>
                  <a:gd name="T72" fmla="*/ 125 w 342"/>
                  <a:gd name="T73" fmla="*/ 336 h 342"/>
                  <a:gd name="T74" fmla="*/ 171 w 342"/>
                  <a:gd name="T75" fmla="*/ 342 h 342"/>
                  <a:gd name="T76" fmla="*/ 215 w 342"/>
                  <a:gd name="T77" fmla="*/ 336 h 342"/>
                  <a:gd name="T78" fmla="*/ 257 w 342"/>
                  <a:gd name="T79" fmla="*/ 319 h 342"/>
                  <a:gd name="T80" fmla="*/ 291 w 342"/>
                  <a:gd name="T81" fmla="*/ 292 h 342"/>
                  <a:gd name="T82" fmla="*/ 318 w 342"/>
                  <a:gd name="T83" fmla="*/ 257 h 342"/>
                  <a:gd name="T84" fmla="*/ 335 w 342"/>
                  <a:gd name="T85" fmla="*/ 216 h 342"/>
                  <a:gd name="T86" fmla="*/ 342 w 342"/>
                  <a:gd name="T87" fmla="*/ 171 h 342"/>
                  <a:gd name="T88" fmla="*/ 335 w 342"/>
                  <a:gd name="T89" fmla="*/ 126 h 342"/>
                  <a:gd name="T90" fmla="*/ 318 w 342"/>
                  <a:gd name="T91" fmla="*/ 85 h 342"/>
                  <a:gd name="T92" fmla="*/ 291 w 342"/>
                  <a:gd name="T93" fmla="*/ 51 h 342"/>
                  <a:gd name="T94" fmla="*/ 257 w 342"/>
                  <a:gd name="T95" fmla="*/ 24 h 342"/>
                  <a:gd name="T96" fmla="*/ 215 w 342"/>
                  <a:gd name="T97" fmla="*/ 6 h 342"/>
                  <a:gd name="T98" fmla="*/ 171 w 342"/>
                  <a:gd name="T9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2" h="342">
                    <a:moveTo>
                      <a:pt x="171" y="319"/>
                    </a:moveTo>
                    <a:cubicBezTo>
                      <a:pt x="157" y="319"/>
                      <a:pt x="144" y="317"/>
                      <a:pt x="131" y="313"/>
                    </a:cubicBezTo>
                    <a:cubicBezTo>
                      <a:pt x="119" y="310"/>
                      <a:pt x="107" y="304"/>
                      <a:pt x="96" y="299"/>
                    </a:cubicBezTo>
                    <a:cubicBezTo>
                      <a:pt x="86" y="292"/>
                      <a:pt x="76" y="284"/>
                      <a:pt x="67" y="275"/>
                    </a:cubicBezTo>
                    <a:cubicBezTo>
                      <a:pt x="58" y="266"/>
                      <a:pt x="50" y="256"/>
                      <a:pt x="43" y="245"/>
                    </a:cubicBezTo>
                    <a:cubicBezTo>
                      <a:pt x="36" y="235"/>
                      <a:pt x="32" y="223"/>
                      <a:pt x="29" y="211"/>
                    </a:cubicBezTo>
                    <a:cubicBezTo>
                      <a:pt x="25" y="198"/>
                      <a:pt x="23" y="185"/>
                      <a:pt x="23" y="171"/>
                    </a:cubicBezTo>
                    <a:cubicBezTo>
                      <a:pt x="23" y="158"/>
                      <a:pt x="25" y="145"/>
                      <a:pt x="29" y="132"/>
                    </a:cubicBezTo>
                    <a:cubicBezTo>
                      <a:pt x="32" y="120"/>
                      <a:pt x="36" y="108"/>
                      <a:pt x="43" y="97"/>
                    </a:cubicBezTo>
                    <a:cubicBezTo>
                      <a:pt x="50" y="86"/>
                      <a:pt x="58" y="76"/>
                      <a:pt x="67" y="67"/>
                    </a:cubicBezTo>
                    <a:cubicBezTo>
                      <a:pt x="76" y="58"/>
                      <a:pt x="86" y="51"/>
                      <a:pt x="96" y="44"/>
                    </a:cubicBezTo>
                    <a:cubicBezTo>
                      <a:pt x="107" y="37"/>
                      <a:pt x="119" y="33"/>
                      <a:pt x="131" y="29"/>
                    </a:cubicBezTo>
                    <a:cubicBezTo>
                      <a:pt x="144" y="26"/>
                      <a:pt x="157" y="24"/>
                      <a:pt x="171" y="24"/>
                    </a:cubicBezTo>
                    <a:cubicBezTo>
                      <a:pt x="184" y="24"/>
                      <a:pt x="197" y="26"/>
                      <a:pt x="210" y="29"/>
                    </a:cubicBezTo>
                    <a:cubicBezTo>
                      <a:pt x="222" y="33"/>
                      <a:pt x="234" y="37"/>
                      <a:pt x="244" y="44"/>
                    </a:cubicBezTo>
                    <a:cubicBezTo>
                      <a:pt x="256" y="51"/>
                      <a:pt x="266" y="58"/>
                      <a:pt x="275" y="67"/>
                    </a:cubicBezTo>
                    <a:cubicBezTo>
                      <a:pt x="283" y="76"/>
                      <a:pt x="291" y="86"/>
                      <a:pt x="298" y="97"/>
                    </a:cubicBezTo>
                    <a:cubicBezTo>
                      <a:pt x="304" y="108"/>
                      <a:pt x="309" y="120"/>
                      <a:pt x="313" y="132"/>
                    </a:cubicBezTo>
                    <a:cubicBezTo>
                      <a:pt x="316" y="145"/>
                      <a:pt x="318" y="158"/>
                      <a:pt x="318" y="171"/>
                    </a:cubicBezTo>
                    <a:cubicBezTo>
                      <a:pt x="318" y="185"/>
                      <a:pt x="316" y="198"/>
                      <a:pt x="313" y="211"/>
                    </a:cubicBezTo>
                    <a:cubicBezTo>
                      <a:pt x="309" y="223"/>
                      <a:pt x="304" y="235"/>
                      <a:pt x="298" y="245"/>
                    </a:cubicBezTo>
                    <a:cubicBezTo>
                      <a:pt x="291" y="256"/>
                      <a:pt x="283" y="266"/>
                      <a:pt x="275" y="275"/>
                    </a:cubicBezTo>
                    <a:cubicBezTo>
                      <a:pt x="266" y="284"/>
                      <a:pt x="256" y="292"/>
                      <a:pt x="244" y="299"/>
                    </a:cubicBezTo>
                    <a:cubicBezTo>
                      <a:pt x="234" y="304"/>
                      <a:pt x="222" y="310"/>
                      <a:pt x="210" y="313"/>
                    </a:cubicBezTo>
                    <a:cubicBezTo>
                      <a:pt x="197" y="317"/>
                      <a:pt x="184" y="319"/>
                      <a:pt x="171" y="319"/>
                    </a:cubicBezTo>
                    <a:moveTo>
                      <a:pt x="171" y="0"/>
                    </a:moveTo>
                    <a:cubicBezTo>
                      <a:pt x="155" y="0"/>
                      <a:pt x="139" y="3"/>
                      <a:pt x="125" y="6"/>
                    </a:cubicBezTo>
                    <a:cubicBezTo>
                      <a:pt x="110" y="10"/>
                      <a:pt x="97" y="16"/>
                      <a:pt x="85" y="24"/>
                    </a:cubicBezTo>
                    <a:cubicBezTo>
                      <a:pt x="71" y="32"/>
                      <a:pt x="60" y="41"/>
                      <a:pt x="50" y="51"/>
                    </a:cubicBezTo>
                    <a:cubicBezTo>
                      <a:pt x="40" y="61"/>
                      <a:pt x="31" y="72"/>
                      <a:pt x="23" y="85"/>
                    </a:cubicBezTo>
                    <a:cubicBezTo>
                      <a:pt x="15" y="98"/>
                      <a:pt x="10" y="111"/>
                      <a:pt x="5" y="126"/>
                    </a:cubicBezTo>
                    <a:cubicBezTo>
                      <a:pt x="2" y="140"/>
                      <a:pt x="0" y="156"/>
                      <a:pt x="0" y="171"/>
                    </a:cubicBezTo>
                    <a:cubicBezTo>
                      <a:pt x="0" y="187"/>
                      <a:pt x="2" y="202"/>
                      <a:pt x="5" y="216"/>
                    </a:cubicBezTo>
                    <a:cubicBezTo>
                      <a:pt x="10" y="231"/>
                      <a:pt x="15" y="245"/>
                      <a:pt x="23" y="257"/>
                    </a:cubicBezTo>
                    <a:cubicBezTo>
                      <a:pt x="31" y="270"/>
                      <a:pt x="40" y="282"/>
                      <a:pt x="50" y="292"/>
                    </a:cubicBezTo>
                    <a:cubicBezTo>
                      <a:pt x="60" y="302"/>
                      <a:pt x="71" y="311"/>
                      <a:pt x="85" y="319"/>
                    </a:cubicBezTo>
                    <a:cubicBezTo>
                      <a:pt x="97" y="326"/>
                      <a:pt x="110" y="332"/>
                      <a:pt x="125" y="336"/>
                    </a:cubicBezTo>
                    <a:cubicBezTo>
                      <a:pt x="139" y="340"/>
                      <a:pt x="155" y="342"/>
                      <a:pt x="171" y="342"/>
                    </a:cubicBezTo>
                    <a:cubicBezTo>
                      <a:pt x="186" y="342"/>
                      <a:pt x="201" y="340"/>
                      <a:pt x="215" y="336"/>
                    </a:cubicBezTo>
                    <a:cubicBezTo>
                      <a:pt x="230" y="332"/>
                      <a:pt x="244" y="326"/>
                      <a:pt x="257" y="319"/>
                    </a:cubicBezTo>
                    <a:cubicBezTo>
                      <a:pt x="269" y="311"/>
                      <a:pt x="281" y="302"/>
                      <a:pt x="291" y="292"/>
                    </a:cubicBezTo>
                    <a:cubicBezTo>
                      <a:pt x="301" y="282"/>
                      <a:pt x="310" y="270"/>
                      <a:pt x="318" y="257"/>
                    </a:cubicBezTo>
                    <a:cubicBezTo>
                      <a:pt x="325" y="245"/>
                      <a:pt x="332" y="231"/>
                      <a:pt x="335" y="216"/>
                    </a:cubicBezTo>
                    <a:cubicBezTo>
                      <a:pt x="339" y="202"/>
                      <a:pt x="342" y="187"/>
                      <a:pt x="342" y="171"/>
                    </a:cubicBezTo>
                    <a:cubicBezTo>
                      <a:pt x="342" y="156"/>
                      <a:pt x="339" y="140"/>
                      <a:pt x="335" y="126"/>
                    </a:cubicBezTo>
                    <a:cubicBezTo>
                      <a:pt x="332" y="111"/>
                      <a:pt x="325" y="98"/>
                      <a:pt x="318" y="85"/>
                    </a:cubicBezTo>
                    <a:cubicBezTo>
                      <a:pt x="310" y="72"/>
                      <a:pt x="301" y="61"/>
                      <a:pt x="291" y="51"/>
                    </a:cubicBezTo>
                    <a:cubicBezTo>
                      <a:pt x="281" y="41"/>
                      <a:pt x="269" y="32"/>
                      <a:pt x="257" y="24"/>
                    </a:cubicBezTo>
                    <a:cubicBezTo>
                      <a:pt x="244" y="16"/>
                      <a:pt x="230" y="10"/>
                      <a:pt x="215" y="6"/>
                    </a:cubicBezTo>
                    <a:cubicBezTo>
                      <a:pt x="201" y="3"/>
                      <a:pt x="186" y="0"/>
                      <a:pt x="171" y="0"/>
                    </a:cubicBezTo>
                  </a:path>
                </a:pathLst>
              </a:custGeom>
              <a:solidFill>
                <a:schemeClr val="accent3">
                  <a:alpha val="4196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EDE6C01A-D47D-4F53-BF40-C0D949312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2" y="1515"/>
                <a:ext cx="220" cy="219"/>
              </a:xfrm>
              <a:custGeom>
                <a:avLst/>
                <a:gdLst>
                  <a:gd name="T0" fmla="*/ 152 w 303"/>
                  <a:gd name="T1" fmla="*/ 0 h 303"/>
                  <a:gd name="T2" fmla="*/ 191 w 303"/>
                  <a:gd name="T3" fmla="*/ 6 h 303"/>
                  <a:gd name="T4" fmla="*/ 227 w 303"/>
                  <a:gd name="T5" fmla="*/ 20 h 303"/>
                  <a:gd name="T6" fmla="*/ 258 w 303"/>
                  <a:gd name="T7" fmla="*/ 44 h 303"/>
                  <a:gd name="T8" fmla="*/ 282 w 303"/>
                  <a:gd name="T9" fmla="*/ 75 h 303"/>
                  <a:gd name="T10" fmla="*/ 297 w 303"/>
                  <a:gd name="T11" fmla="*/ 111 h 303"/>
                  <a:gd name="T12" fmla="*/ 303 w 303"/>
                  <a:gd name="T13" fmla="*/ 151 h 303"/>
                  <a:gd name="T14" fmla="*/ 297 w 303"/>
                  <a:gd name="T15" fmla="*/ 191 h 303"/>
                  <a:gd name="T16" fmla="*/ 282 w 303"/>
                  <a:gd name="T17" fmla="*/ 227 h 303"/>
                  <a:gd name="T18" fmla="*/ 258 w 303"/>
                  <a:gd name="T19" fmla="*/ 258 h 303"/>
                  <a:gd name="T20" fmla="*/ 227 w 303"/>
                  <a:gd name="T21" fmla="*/ 281 h 303"/>
                  <a:gd name="T22" fmla="*/ 191 w 303"/>
                  <a:gd name="T23" fmla="*/ 297 h 303"/>
                  <a:gd name="T24" fmla="*/ 152 w 303"/>
                  <a:gd name="T25" fmla="*/ 303 h 303"/>
                  <a:gd name="T26" fmla="*/ 111 w 303"/>
                  <a:gd name="T27" fmla="*/ 297 h 303"/>
                  <a:gd name="T28" fmla="*/ 75 w 303"/>
                  <a:gd name="T29" fmla="*/ 281 h 303"/>
                  <a:gd name="T30" fmla="*/ 44 w 303"/>
                  <a:gd name="T31" fmla="*/ 258 h 303"/>
                  <a:gd name="T32" fmla="*/ 21 w 303"/>
                  <a:gd name="T33" fmla="*/ 227 h 303"/>
                  <a:gd name="T34" fmla="*/ 6 w 303"/>
                  <a:gd name="T35" fmla="*/ 191 h 303"/>
                  <a:gd name="T36" fmla="*/ 0 w 303"/>
                  <a:gd name="T37" fmla="*/ 151 h 303"/>
                  <a:gd name="T38" fmla="*/ 6 w 303"/>
                  <a:gd name="T39" fmla="*/ 111 h 303"/>
                  <a:gd name="T40" fmla="*/ 21 w 303"/>
                  <a:gd name="T41" fmla="*/ 75 h 303"/>
                  <a:gd name="T42" fmla="*/ 44 w 303"/>
                  <a:gd name="T43" fmla="*/ 44 h 303"/>
                  <a:gd name="T44" fmla="*/ 75 w 303"/>
                  <a:gd name="T45" fmla="*/ 20 h 303"/>
                  <a:gd name="T46" fmla="*/ 111 w 303"/>
                  <a:gd name="T47" fmla="*/ 6 h 303"/>
                  <a:gd name="T48" fmla="*/ 152 w 303"/>
                  <a:gd name="T49" fmla="*/ 0 h 303"/>
                  <a:gd name="T50" fmla="*/ 152 w 303"/>
                  <a:gd name="T51" fmla="*/ 272 h 303"/>
                  <a:gd name="T52" fmla="*/ 183 w 303"/>
                  <a:gd name="T53" fmla="*/ 269 h 303"/>
                  <a:gd name="T54" fmla="*/ 213 w 303"/>
                  <a:gd name="T55" fmla="*/ 256 h 303"/>
                  <a:gd name="T56" fmla="*/ 237 w 303"/>
                  <a:gd name="T57" fmla="*/ 237 h 303"/>
                  <a:gd name="T58" fmla="*/ 257 w 303"/>
                  <a:gd name="T59" fmla="*/ 212 h 303"/>
                  <a:gd name="T60" fmla="*/ 269 w 303"/>
                  <a:gd name="T61" fmla="*/ 184 h 303"/>
                  <a:gd name="T62" fmla="*/ 272 w 303"/>
                  <a:gd name="T63" fmla="*/ 151 h 303"/>
                  <a:gd name="T64" fmla="*/ 269 w 303"/>
                  <a:gd name="T65" fmla="*/ 119 h 303"/>
                  <a:gd name="T66" fmla="*/ 257 w 303"/>
                  <a:gd name="T67" fmla="*/ 90 h 303"/>
                  <a:gd name="T68" fmla="*/ 237 w 303"/>
                  <a:gd name="T69" fmla="*/ 66 h 303"/>
                  <a:gd name="T70" fmla="*/ 213 w 303"/>
                  <a:gd name="T71" fmla="*/ 46 h 303"/>
                  <a:gd name="T72" fmla="*/ 183 w 303"/>
                  <a:gd name="T73" fmla="*/ 34 h 303"/>
                  <a:gd name="T74" fmla="*/ 152 w 303"/>
                  <a:gd name="T75" fmla="*/ 29 h 303"/>
                  <a:gd name="T76" fmla="*/ 119 w 303"/>
                  <a:gd name="T77" fmla="*/ 34 h 303"/>
                  <a:gd name="T78" fmla="*/ 91 w 303"/>
                  <a:gd name="T79" fmla="*/ 46 h 303"/>
                  <a:gd name="T80" fmla="*/ 66 w 303"/>
                  <a:gd name="T81" fmla="*/ 66 h 303"/>
                  <a:gd name="T82" fmla="*/ 47 w 303"/>
                  <a:gd name="T83" fmla="*/ 90 h 303"/>
                  <a:gd name="T84" fmla="*/ 34 w 303"/>
                  <a:gd name="T85" fmla="*/ 119 h 303"/>
                  <a:gd name="T86" fmla="*/ 30 w 303"/>
                  <a:gd name="T87" fmla="*/ 151 h 303"/>
                  <a:gd name="T88" fmla="*/ 34 w 303"/>
                  <a:gd name="T89" fmla="*/ 183 h 303"/>
                  <a:gd name="T90" fmla="*/ 47 w 303"/>
                  <a:gd name="T91" fmla="*/ 212 h 303"/>
                  <a:gd name="T92" fmla="*/ 66 w 303"/>
                  <a:gd name="T93" fmla="*/ 237 h 303"/>
                  <a:gd name="T94" fmla="*/ 91 w 303"/>
                  <a:gd name="T95" fmla="*/ 256 h 303"/>
                  <a:gd name="T96" fmla="*/ 119 w 303"/>
                  <a:gd name="T97" fmla="*/ 269 h 303"/>
                  <a:gd name="T98" fmla="*/ 152 w 303"/>
                  <a:gd name="T99" fmla="*/ 27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3">
                    <a:moveTo>
                      <a:pt x="152" y="0"/>
                    </a:moveTo>
                    <a:cubicBezTo>
                      <a:pt x="165" y="0"/>
                      <a:pt x="179" y="2"/>
                      <a:pt x="191" y="6"/>
                    </a:cubicBezTo>
                    <a:cubicBezTo>
                      <a:pt x="205" y="9"/>
                      <a:pt x="216" y="15"/>
                      <a:pt x="227" y="20"/>
                    </a:cubicBezTo>
                    <a:cubicBezTo>
                      <a:pt x="239" y="27"/>
                      <a:pt x="249" y="35"/>
                      <a:pt x="258" y="44"/>
                    </a:cubicBezTo>
                    <a:cubicBezTo>
                      <a:pt x="268" y="53"/>
                      <a:pt x="275" y="63"/>
                      <a:pt x="282" y="75"/>
                    </a:cubicBezTo>
                    <a:cubicBezTo>
                      <a:pt x="288" y="86"/>
                      <a:pt x="294" y="98"/>
                      <a:pt x="297" y="111"/>
                    </a:cubicBezTo>
                    <a:cubicBezTo>
                      <a:pt x="301" y="124"/>
                      <a:pt x="303" y="138"/>
                      <a:pt x="303" y="151"/>
                    </a:cubicBezTo>
                    <a:cubicBezTo>
                      <a:pt x="303" y="165"/>
                      <a:pt x="301" y="179"/>
                      <a:pt x="297" y="191"/>
                    </a:cubicBezTo>
                    <a:cubicBezTo>
                      <a:pt x="294" y="205"/>
                      <a:pt x="288" y="216"/>
                      <a:pt x="282" y="227"/>
                    </a:cubicBezTo>
                    <a:cubicBezTo>
                      <a:pt x="275" y="238"/>
                      <a:pt x="268" y="249"/>
                      <a:pt x="258" y="258"/>
                    </a:cubicBezTo>
                    <a:cubicBezTo>
                      <a:pt x="249" y="268"/>
                      <a:pt x="239" y="275"/>
                      <a:pt x="227" y="281"/>
                    </a:cubicBezTo>
                    <a:cubicBezTo>
                      <a:pt x="216" y="288"/>
                      <a:pt x="205" y="294"/>
                      <a:pt x="191" y="297"/>
                    </a:cubicBezTo>
                    <a:cubicBezTo>
                      <a:pt x="179" y="301"/>
                      <a:pt x="165" y="303"/>
                      <a:pt x="152" y="303"/>
                    </a:cubicBezTo>
                    <a:cubicBezTo>
                      <a:pt x="138" y="303"/>
                      <a:pt x="124" y="301"/>
                      <a:pt x="111" y="297"/>
                    </a:cubicBezTo>
                    <a:cubicBezTo>
                      <a:pt x="98" y="294"/>
                      <a:pt x="86" y="288"/>
                      <a:pt x="75" y="281"/>
                    </a:cubicBezTo>
                    <a:cubicBezTo>
                      <a:pt x="63" y="275"/>
                      <a:pt x="53" y="268"/>
                      <a:pt x="44" y="258"/>
                    </a:cubicBezTo>
                    <a:cubicBezTo>
                      <a:pt x="35" y="249"/>
                      <a:pt x="27" y="238"/>
                      <a:pt x="21" y="227"/>
                    </a:cubicBezTo>
                    <a:cubicBezTo>
                      <a:pt x="15" y="216"/>
                      <a:pt x="9" y="205"/>
                      <a:pt x="6" y="191"/>
                    </a:cubicBezTo>
                    <a:cubicBezTo>
                      <a:pt x="2" y="179"/>
                      <a:pt x="0" y="165"/>
                      <a:pt x="0" y="151"/>
                    </a:cubicBezTo>
                    <a:cubicBezTo>
                      <a:pt x="0" y="138"/>
                      <a:pt x="2" y="124"/>
                      <a:pt x="6" y="111"/>
                    </a:cubicBezTo>
                    <a:cubicBezTo>
                      <a:pt x="9" y="98"/>
                      <a:pt x="15" y="86"/>
                      <a:pt x="21" y="75"/>
                    </a:cubicBezTo>
                    <a:cubicBezTo>
                      <a:pt x="27" y="63"/>
                      <a:pt x="35" y="53"/>
                      <a:pt x="44" y="44"/>
                    </a:cubicBezTo>
                    <a:cubicBezTo>
                      <a:pt x="53" y="35"/>
                      <a:pt x="63" y="27"/>
                      <a:pt x="75" y="20"/>
                    </a:cubicBezTo>
                    <a:cubicBezTo>
                      <a:pt x="86" y="15"/>
                      <a:pt x="98" y="9"/>
                      <a:pt x="111" y="6"/>
                    </a:cubicBezTo>
                    <a:cubicBezTo>
                      <a:pt x="124" y="2"/>
                      <a:pt x="138" y="0"/>
                      <a:pt x="152" y="0"/>
                    </a:cubicBezTo>
                    <a:moveTo>
                      <a:pt x="152" y="272"/>
                    </a:moveTo>
                    <a:cubicBezTo>
                      <a:pt x="163" y="272"/>
                      <a:pt x="173" y="271"/>
                      <a:pt x="183" y="269"/>
                    </a:cubicBezTo>
                    <a:cubicBezTo>
                      <a:pt x="195" y="266"/>
                      <a:pt x="204" y="261"/>
                      <a:pt x="213" y="256"/>
                    </a:cubicBezTo>
                    <a:cubicBezTo>
                      <a:pt x="222" y="251"/>
                      <a:pt x="230" y="245"/>
                      <a:pt x="237" y="237"/>
                    </a:cubicBezTo>
                    <a:cubicBezTo>
                      <a:pt x="245" y="229"/>
                      <a:pt x="251" y="221"/>
                      <a:pt x="257" y="212"/>
                    </a:cubicBezTo>
                    <a:cubicBezTo>
                      <a:pt x="261" y="203"/>
                      <a:pt x="266" y="194"/>
                      <a:pt x="269" y="184"/>
                    </a:cubicBezTo>
                    <a:cubicBezTo>
                      <a:pt x="271" y="173"/>
                      <a:pt x="272" y="163"/>
                      <a:pt x="272" y="151"/>
                    </a:cubicBezTo>
                    <a:cubicBezTo>
                      <a:pt x="272" y="140"/>
                      <a:pt x="271" y="129"/>
                      <a:pt x="269" y="119"/>
                    </a:cubicBezTo>
                    <a:cubicBezTo>
                      <a:pt x="266" y="108"/>
                      <a:pt x="261" y="98"/>
                      <a:pt x="257" y="90"/>
                    </a:cubicBezTo>
                    <a:cubicBezTo>
                      <a:pt x="251" y="81"/>
                      <a:pt x="245" y="72"/>
                      <a:pt x="237" y="66"/>
                    </a:cubicBezTo>
                    <a:cubicBezTo>
                      <a:pt x="230" y="58"/>
                      <a:pt x="222" y="52"/>
                      <a:pt x="213" y="46"/>
                    </a:cubicBezTo>
                    <a:cubicBezTo>
                      <a:pt x="204" y="41"/>
                      <a:pt x="195" y="37"/>
                      <a:pt x="183" y="34"/>
                    </a:cubicBezTo>
                    <a:cubicBezTo>
                      <a:pt x="173" y="32"/>
                      <a:pt x="163" y="29"/>
                      <a:pt x="152" y="29"/>
                    </a:cubicBezTo>
                    <a:cubicBezTo>
                      <a:pt x="140" y="29"/>
                      <a:pt x="129" y="32"/>
                      <a:pt x="119" y="34"/>
                    </a:cubicBezTo>
                    <a:cubicBezTo>
                      <a:pt x="109" y="37"/>
                      <a:pt x="98" y="41"/>
                      <a:pt x="91" y="46"/>
                    </a:cubicBezTo>
                    <a:cubicBezTo>
                      <a:pt x="82" y="52"/>
                      <a:pt x="72" y="58"/>
                      <a:pt x="66" y="66"/>
                    </a:cubicBezTo>
                    <a:cubicBezTo>
                      <a:pt x="58" y="72"/>
                      <a:pt x="52" y="81"/>
                      <a:pt x="47" y="90"/>
                    </a:cubicBezTo>
                    <a:cubicBezTo>
                      <a:pt x="41" y="98"/>
                      <a:pt x="37" y="108"/>
                      <a:pt x="34" y="119"/>
                    </a:cubicBezTo>
                    <a:cubicBezTo>
                      <a:pt x="32" y="129"/>
                      <a:pt x="30" y="140"/>
                      <a:pt x="30" y="151"/>
                    </a:cubicBezTo>
                    <a:cubicBezTo>
                      <a:pt x="30" y="163"/>
                      <a:pt x="32" y="173"/>
                      <a:pt x="34" y="183"/>
                    </a:cubicBezTo>
                    <a:cubicBezTo>
                      <a:pt x="37" y="194"/>
                      <a:pt x="41" y="203"/>
                      <a:pt x="47" y="212"/>
                    </a:cubicBezTo>
                    <a:cubicBezTo>
                      <a:pt x="52" y="221"/>
                      <a:pt x="58" y="229"/>
                      <a:pt x="66" y="237"/>
                    </a:cubicBezTo>
                    <a:cubicBezTo>
                      <a:pt x="72" y="245"/>
                      <a:pt x="82" y="251"/>
                      <a:pt x="91" y="256"/>
                    </a:cubicBezTo>
                    <a:cubicBezTo>
                      <a:pt x="98" y="261"/>
                      <a:pt x="109" y="266"/>
                      <a:pt x="119" y="269"/>
                    </a:cubicBezTo>
                    <a:cubicBezTo>
                      <a:pt x="129" y="271"/>
                      <a:pt x="140" y="272"/>
                      <a:pt x="152" y="27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405E256-DAF1-4CA0-8BB0-E744DF6B1C8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08" y="571113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6EBBE73-4A7C-4723-8E34-F028421AB1D9}"/>
              </a:ext>
            </a:extLst>
          </p:cNvPr>
          <p:cNvGrpSpPr/>
          <p:nvPr/>
        </p:nvGrpSpPr>
        <p:grpSpPr>
          <a:xfrm>
            <a:off x="6089797" y="1182361"/>
            <a:ext cx="5619168" cy="2230969"/>
            <a:chOff x="454210" y="1916792"/>
            <a:chExt cx="5733470" cy="22763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AD7F8D-2E35-4411-8F39-03DE79D4B314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Real-time stream processing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6D3219E-3D00-44F5-8C4D-62ACFD9CD544}"/>
                </a:ext>
              </a:extLst>
            </p:cNvPr>
            <p:cNvGrpSpPr/>
            <p:nvPr/>
          </p:nvGrpSpPr>
          <p:grpSpPr>
            <a:xfrm>
              <a:off x="762236" y="2788568"/>
              <a:ext cx="718411" cy="625156"/>
              <a:chOff x="1755775" y="2570163"/>
              <a:chExt cx="1320800" cy="1149351"/>
            </a:xfrm>
          </p:grpSpPr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3C74262B-C9F9-4A66-A775-ABB5AC886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D7B57F66-B300-46BF-9A49-52E0EEA60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A6B9D93A-D22F-4845-B5EB-681C57FA2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885B9B11-89D0-4E62-A5BB-ABCDCDA2E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41">
                <a:extLst>
                  <a:ext uri="{FF2B5EF4-FFF2-40B4-BE49-F238E27FC236}">
                    <a16:creationId xmlns:a16="http://schemas.microsoft.com/office/drawing/2014/main" id="{64E09922-CB0D-49F9-B775-135F6E7F3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42">
                <a:extLst>
                  <a:ext uri="{FF2B5EF4-FFF2-40B4-BE49-F238E27FC236}">
                    <a16:creationId xmlns:a16="http://schemas.microsoft.com/office/drawing/2014/main" id="{713D17A5-DF82-4879-A439-573F78CA8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43">
                <a:extLst>
                  <a:ext uri="{FF2B5EF4-FFF2-40B4-BE49-F238E27FC236}">
                    <a16:creationId xmlns:a16="http://schemas.microsoft.com/office/drawing/2014/main" id="{3E7DA921-3B05-400A-B376-A0941157B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44">
                <a:extLst>
                  <a:ext uri="{FF2B5EF4-FFF2-40B4-BE49-F238E27FC236}">
                    <a16:creationId xmlns:a16="http://schemas.microsoft.com/office/drawing/2014/main" id="{030DFE1D-F0AE-4685-9FD3-E1A64462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45">
                <a:extLst>
                  <a:ext uri="{FF2B5EF4-FFF2-40B4-BE49-F238E27FC236}">
                    <a16:creationId xmlns:a16="http://schemas.microsoft.com/office/drawing/2014/main" id="{56C17150-0EF3-46C7-B126-D028020F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46">
                <a:extLst>
                  <a:ext uri="{FF2B5EF4-FFF2-40B4-BE49-F238E27FC236}">
                    <a16:creationId xmlns:a16="http://schemas.microsoft.com/office/drawing/2014/main" id="{725C9702-450F-4873-AA9B-4EC4B28A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47">
                <a:extLst>
                  <a:ext uri="{FF2B5EF4-FFF2-40B4-BE49-F238E27FC236}">
                    <a16:creationId xmlns:a16="http://schemas.microsoft.com/office/drawing/2014/main" id="{87E8CF9C-25F5-4158-B641-E9BDA422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48">
                <a:extLst>
                  <a:ext uri="{FF2B5EF4-FFF2-40B4-BE49-F238E27FC236}">
                    <a16:creationId xmlns:a16="http://schemas.microsoft.com/office/drawing/2014/main" id="{E9BD8596-45A1-4947-8A7C-DB9B5544D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49">
                <a:extLst>
                  <a:ext uri="{FF2B5EF4-FFF2-40B4-BE49-F238E27FC236}">
                    <a16:creationId xmlns:a16="http://schemas.microsoft.com/office/drawing/2014/main" id="{5B28CCD6-D8B6-4915-ACBE-7BD60ADC3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50">
                <a:extLst>
                  <a:ext uri="{FF2B5EF4-FFF2-40B4-BE49-F238E27FC236}">
                    <a16:creationId xmlns:a16="http://schemas.microsoft.com/office/drawing/2014/main" id="{91A82E9E-3D4B-4BE8-B9BF-D30318CF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51">
                <a:extLst>
                  <a:ext uri="{FF2B5EF4-FFF2-40B4-BE49-F238E27FC236}">
                    <a16:creationId xmlns:a16="http://schemas.microsoft.com/office/drawing/2014/main" id="{7B837604-CFC8-4595-A072-6A0E0ADCA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52">
                <a:extLst>
                  <a:ext uri="{FF2B5EF4-FFF2-40B4-BE49-F238E27FC236}">
                    <a16:creationId xmlns:a16="http://schemas.microsoft.com/office/drawing/2014/main" id="{1807478F-90EC-4E9A-9B6B-79695AC3E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53">
                <a:extLst>
                  <a:ext uri="{FF2B5EF4-FFF2-40B4-BE49-F238E27FC236}">
                    <a16:creationId xmlns:a16="http://schemas.microsoft.com/office/drawing/2014/main" id="{C058B199-370A-4046-B53C-C315EF9C5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54">
                <a:extLst>
                  <a:ext uri="{FF2B5EF4-FFF2-40B4-BE49-F238E27FC236}">
                    <a16:creationId xmlns:a16="http://schemas.microsoft.com/office/drawing/2014/main" id="{96117716-51B5-4C5D-A93A-1A9D9C783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55">
                <a:extLst>
                  <a:ext uri="{FF2B5EF4-FFF2-40B4-BE49-F238E27FC236}">
                    <a16:creationId xmlns:a16="http://schemas.microsoft.com/office/drawing/2014/main" id="{E830BB48-D73A-4601-90B4-C2A1C760B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56">
                <a:extLst>
                  <a:ext uri="{FF2B5EF4-FFF2-40B4-BE49-F238E27FC236}">
                    <a16:creationId xmlns:a16="http://schemas.microsoft.com/office/drawing/2014/main" id="{655A91EC-8506-4E69-A1A4-36FEFEA32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57">
                <a:extLst>
                  <a:ext uri="{FF2B5EF4-FFF2-40B4-BE49-F238E27FC236}">
                    <a16:creationId xmlns:a16="http://schemas.microsoft.com/office/drawing/2014/main" id="{62A214E8-A925-4AA6-B1EC-F5ABFED9A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58">
                <a:extLst>
                  <a:ext uri="{FF2B5EF4-FFF2-40B4-BE49-F238E27FC236}">
                    <a16:creationId xmlns:a16="http://schemas.microsoft.com/office/drawing/2014/main" id="{669C969B-5608-481A-B038-8F0748A64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59">
                <a:extLst>
                  <a:ext uri="{FF2B5EF4-FFF2-40B4-BE49-F238E27FC236}">
                    <a16:creationId xmlns:a16="http://schemas.microsoft.com/office/drawing/2014/main" id="{2E6B3DBF-B2AC-4A6E-B694-B56C64260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60">
                <a:extLst>
                  <a:ext uri="{FF2B5EF4-FFF2-40B4-BE49-F238E27FC236}">
                    <a16:creationId xmlns:a16="http://schemas.microsoft.com/office/drawing/2014/main" id="{54278DBD-6201-42B4-B75F-00A855BA5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AC5A8729-BD6B-4870-81BF-75A139B30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62">
                <a:extLst>
                  <a:ext uri="{FF2B5EF4-FFF2-40B4-BE49-F238E27FC236}">
                    <a16:creationId xmlns:a16="http://schemas.microsoft.com/office/drawing/2014/main" id="{3C2F84AC-862C-47F9-B8A2-69BC3D67D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63">
                <a:extLst>
                  <a:ext uri="{FF2B5EF4-FFF2-40B4-BE49-F238E27FC236}">
                    <a16:creationId xmlns:a16="http://schemas.microsoft.com/office/drawing/2014/main" id="{80F9D601-09A9-4745-B6FF-156C9D9F0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64">
                <a:extLst>
                  <a:ext uri="{FF2B5EF4-FFF2-40B4-BE49-F238E27FC236}">
                    <a16:creationId xmlns:a16="http://schemas.microsoft.com/office/drawing/2014/main" id="{930AF965-E738-4FE9-A2A4-40E11E2CB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65">
                <a:extLst>
                  <a:ext uri="{FF2B5EF4-FFF2-40B4-BE49-F238E27FC236}">
                    <a16:creationId xmlns:a16="http://schemas.microsoft.com/office/drawing/2014/main" id="{0CAF94EB-E134-489A-BEAC-29D0E3146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66">
                <a:extLst>
                  <a:ext uri="{FF2B5EF4-FFF2-40B4-BE49-F238E27FC236}">
                    <a16:creationId xmlns:a16="http://schemas.microsoft.com/office/drawing/2014/main" id="{64E92A2A-3646-4BFE-96C6-F05F234A9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67">
                <a:extLst>
                  <a:ext uri="{FF2B5EF4-FFF2-40B4-BE49-F238E27FC236}">
                    <a16:creationId xmlns:a16="http://schemas.microsoft.com/office/drawing/2014/main" id="{93B96EA0-7736-47E2-8197-122E6EC02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68">
                <a:extLst>
                  <a:ext uri="{FF2B5EF4-FFF2-40B4-BE49-F238E27FC236}">
                    <a16:creationId xmlns:a16="http://schemas.microsoft.com/office/drawing/2014/main" id="{6F1E5BFA-8AA9-422F-94CC-960CFC032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69">
                <a:extLst>
                  <a:ext uri="{FF2B5EF4-FFF2-40B4-BE49-F238E27FC236}">
                    <a16:creationId xmlns:a16="http://schemas.microsoft.com/office/drawing/2014/main" id="{0015DC74-6E00-44F4-92CD-4EE4F641E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70">
                <a:extLst>
                  <a:ext uri="{FF2B5EF4-FFF2-40B4-BE49-F238E27FC236}">
                    <a16:creationId xmlns:a16="http://schemas.microsoft.com/office/drawing/2014/main" id="{208263A1-681A-47E4-9B9A-5EFA313BF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71">
                <a:extLst>
                  <a:ext uri="{FF2B5EF4-FFF2-40B4-BE49-F238E27FC236}">
                    <a16:creationId xmlns:a16="http://schemas.microsoft.com/office/drawing/2014/main" id="{CE603704-64F1-404B-BE3B-111B891A3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72">
                <a:extLst>
                  <a:ext uri="{FF2B5EF4-FFF2-40B4-BE49-F238E27FC236}">
                    <a16:creationId xmlns:a16="http://schemas.microsoft.com/office/drawing/2014/main" id="{5D2844BF-F233-411A-9219-28BF62B1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73">
                <a:extLst>
                  <a:ext uri="{FF2B5EF4-FFF2-40B4-BE49-F238E27FC236}">
                    <a16:creationId xmlns:a16="http://schemas.microsoft.com/office/drawing/2014/main" id="{2637A266-24CA-4783-BD10-22E3211EE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74">
                <a:extLst>
                  <a:ext uri="{FF2B5EF4-FFF2-40B4-BE49-F238E27FC236}">
                    <a16:creationId xmlns:a16="http://schemas.microsoft.com/office/drawing/2014/main" id="{22649954-301B-4E05-8232-8493B2159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75">
                <a:extLst>
                  <a:ext uri="{FF2B5EF4-FFF2-40B4-BE49-F238E27FC236}">
                    <a16:creationId xmlns:a16="http://schemas.microsoft.com/office/drawing/2014/main" id="{D7652748-2B50-4F73-B40B-7E74C2C9D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76">
                <a:extLst>
                  <a:ext uri="{FF2B5EF4-FFF2-40B4-BE49-F238E27FC236}">
                    <a16:creationId xmlns:a16="http://schemas.microsoft.com/office/drawing/2014/main" id="{CC75731B-DB16-4362-8C82-B5EDFFC8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77">
                <a:extLst>
                  <a:ext uri="{FF2B5EF4-FFF2-40B4-BE49-F238E27FC236}">
                    <a16:creationId xmlns:a16="http://schemas.microsoft.com/office/drawing/2014/main" id="{185C5F76-7F49-441C-8020-ACB5AC068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78">
                <a:extLst>
                  <a:ext uri="{FF2B5EF4-FFF2-40B4-BE49-F238E27FC236}">
                    <a16:creationId xmlns:a16="http://schemas.microsoft.com/office/drawing/2014/main" id="{4284DC79-6930-44AF-B6F7-CFD15B7D9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79">
                <a:extLst>
                  <a:ext uri="{FF2B5EF4-FFF2-40B4-BE49-F238E27FC236}">
                    <a16:creationId xmlns:a16="http://schemas.microsoft.com/office/drawing/2014/main" id="{D0D4277F-DD2C-4712-B632-B9C8E9F30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80">
                <a:extLst>
                  <a:ext uri="{FF2B5EF4-FFF2-40B4-BE49-F238E27FC236}">
                    <a16:creationId xmlns:a16="http://schemas.microsoft.com/office/drawing/2014/main" id="{0FD2E38F-5DD3-4AF2-914C-1F775C5A8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81">
                <a:extLst>
                  <a:ext uri="{FF2B5EF4-FFF2-40B4-BE49-F238E27FC236}">
                    <a16:creationId xmlns:a16="http://schemas.microsoft.com/office/drawing/2014/main" id="{EDDEAC9F-86AC-4BCA-BB88-EF3763882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82">
                <a:extLst>
                  <a:ext uri="{FF2B5EF4-FFF2-40B4-BE49-F238E27FC236}">
                    <a16:creationId xmlns:a16="http://schemas.microsoft.com/office/drawing/2014/main" id="{CA114E5E-282A-4FBB-A54A-E01C6955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83">
                <a:extLst>
                  <a:ext uri="{FF2B5EF4-FFF2-40B4-BE49-F238E27FC236}">
                    <a16:creationId xmlns:a16="http://schemas.microsoft.com/office/drawing/2014/main" id="{193A2FD2-F056-422C-B036-DA55BC79D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84">
                <a:extLst>
                  <a:ext uri="{FF2B5EF4-FFF2-40B4-BE49-F238E27FC236}">
                    <a16:creationId xmlns:a16="http://schemas.microsoft.com/office/drawing/2014/main" id="{1EF0DD70-A4BF-4CCF-B5B1-32D7A64B5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85">
                <a:extLst>
                  <a:ext uri="{FF2B5EF4-FFF2-40B4-BE49-F238E27FC236}">
                    <a16:creationId xmlns:a16="http://schemas.microsoft.com/office/drawing/2014/main" id="{8AF746FE-07D4-4E75-8E74-249611947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86">
                <a:extLst>
                  <a:ext uri="{FF2B5EF4-FFF2-40B4-BE49-F238E27FC236}">
                    <a16:creationId xmlns:a16="http://schemas.microsoft.com/office/drawing/2014/main" id="{44B96589-8B0C-482C-98AA-FE973EE85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87">
                <a:extLst>
                  <a:ext uri="{FF2B5EF4-FFF2-40B4-BE49-F238E27FC236}">
                    <a16:creationId xmlns:a16="http://schemas.microsoft.com/office/drawing/2014/main" id="{93436096-4F5C-4F4C-B21C-131329FC8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88">
                <a:extLst>
                  <a:ext uri="{FF2B5EF4-FFF2-40B4-BE49-F238E27FC236}">
                    <a16:creationId xmlns:a16="http://schemas.microsoft.com/office/drawing/2014/main" id="{A6F3D0E0-D103-41E6-87B4-2020730CB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89">
                <a:extLst>
                  <a:ext uri="{FF2B5EF4-FFF2-40B4-BE49-F238E27FC236}">
                    <a16:creationId xmlns:a16="http://schemas.microsoft.com/office/drawing/2014/main" id="{8F309118-76E8-4A9A-BEF7-EEA3B5268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Rectangle 47">
              <a:extLst>
                <a:ext uri="{FF2B5EF4-FFF2-40B4-BE49-F238E27FC236}">
                  <a16:creationId xmlns:a16="http://schemas.microsoft.com/office/drawing/2014/main" id="{017236C0-1C43-4134-AC95-58040EC8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013" y="3774773"/>
              <a:ext cx="1319938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Millions of devices feed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into Stream Analytics</a:t>
              </a:r>
              <a:endParaRPr kumimoji="0" lang="en-US" altLang="en-US" sz="1076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D947475-FB1D-4E75-BC8D-AEBDC2AC8951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4155FE1-721E-43F3-818A-7136CCA75887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182" name="Freeform 90">
                <a:extLst>
                  <a:ext uri="{FF2B5EF4-FFF2-40B4-BE49-F238E27FC236}">
                    <a16:creationId xmlns:a16="http://schemas.microsoft.com/office/drawing/2014/main" id="{7BA44BC5-FE2D-4685-9833-580606C18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91">
                <a:extLst>
                  <a:ext uri="{FF2B5EF4-FFF2-40B4-BE49-F238E27FC236}">
                    <a16:creationId xmlns:a16="http://schemas.microsoft.com/office/drawing/2014/main" id="{8238E471-3093-4C80-9C37-C1A4CA68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92">
                <a:extLst>
                  <a:ext uri="{FF2B5EF4-FFF2-40B4-BE49-F238E27FC236}">
                    <a16:creationId xmlns:a16="http://schemas.microsoft.com/office/drawing/2014/main" id="{7766609D-7DED-4260-90C0-82002415F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93">
                <a:extLst>
                  <a:ext uri="{FF2B5EF4-FFF2-40B4-BE49-F238E27FC236}">
                    <a16:creationId xmlns:a16="http://schemas.microsoft.com/office/drawing/2014/main" id="{4E9EF1E1-0146-4ECD-B69F-19D69F05E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94">
                <a:extLst>
                  <a:ext uri="{FF2B5EF4-FFF2-40B4-BE49-F238E27FC236}">
                    <a16:creationId xmlns:a16="http://schemas.microsoft.com/office/drawing/2014/main" id="{8EC885EF-05E7-4332-B885-907605E7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95">
                <a:extLst>
                  <a:ext uri="{FF2B5EF4-FFF2-40B4-BE49-F238E27FC236}">
                    <a16:creationId xmlns:a16="http://schemas.microsoft.com/office/drawing/2014/main" id="{972022C8-879A-4BC7-81AE-18F3CDD7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96">
                <a:extLst>
                  <a:ext uri="{FF2B5EF4-FFF2-40B4-BE49-F238E27FC236}">
                    <a16:creationId xmlns:a16="http://schemas.microsoft.com/office/drawing/2014/main" id="{211F96D6-71F1-4599-8E2E-FD5926B78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97">
                <a:extLst>
                  <a:ext uri="{FF2B5EF4-FFF2-40B4-BE49-F238E27FC236}">
                    <a16:creationId xmlns:a16="http://schemas.microsoft.com/office/drawing/2014/main" id="{A90F311A-B72A-44FB-AC96-27EB7E603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D1F910DE-0E56-4F8B-A8FD-650CE365FD2A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18CC4CF-2525-4815-8852-62CD5C82882B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6AA8108-641E-4100-89C2-C7874EBADD32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AD58A32-5978-4F75-97F7-B9583BC7C5A5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96" name="Freeform 17">
                  <a:extLst>
                    <a:ext uri="{FF2B5EF4-FFF2-40B4-BE49-F238E27FC236}">
                      <a16:creationId xmlns:a16="http://schemas.microsoft.com/office/drawing/2014/main" id="{FCAAE2C8-DD0E-4706-8AE0-3848ADB44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19336598-DF6A-486B-B0B8-5E6481B3084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98" name="Freeform 15">
                    <a:extLst>
                      <a:ext uri="{FF2B5EF4-FFF2-40B4-BE49-F238E27FC236}">
                        <a16:creationId xmlns:a16="http://schemas.microsoft.com/office/drawing/2014/main" id="{4014F543-DBB8-4E46-84D4-D727ABF599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Freeform 16">
                    <a:extLst>
                      <a:ext uri="{FF2B5EF4-FFF2-40B4-BE49-F238E27FC236}">
                        <a16:creationId xmlns:a16="http://schemas.microsoft.com/office/drawing/2014/main" id="{E69CF32C-7820-4B89-ABA8-0880A8C4DE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Freeform 19">
                    <a:extLst>
                      <a:ext uri="{FF2B5EF4-FFF2-40B4-BE49-F238E27FC236}">
                        <a16:creationId xmlns:a16="http://schemas.microsoft.com/office/drawing/2014/main" id="{9327995E-262B-457B-8243-3B520AF1B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DECBC327-4E99-4E9F-A964-2F30BF1B13BA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107">
              <a:extLst>
                <a:ext uri="{FF2B5EF4-FFF2-40B4-BE49-F238E27FC236}">
                  <a16:creationId xmlns:a16="http://schemas.microsoft.com/office/drawing/2014/main" id="{932F0973-37E5-4252-86FD-83065207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108">
              <a:extLst>
                <a:ext uri="{FF2B5EF4-FFF2-40B4-BE49-F238E27FC236}">
                  <a16:creationId xmlns:a16="http://schemas.microsoft.com/office/drawing/2014/main" id="{E0FE5DE9-AC51-4202-991F-94E698D5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109">
              <a:extLst>
                <a:ext uri="{FF2B5EF4-FFF2-40B4-BE49-F238E27FC236}">
                  <a16:creationId xmlns:a16="http://schemas.microsoft.com/office/drawing/2014/main" id="{69CBB896-02A1-43F6-849C-FAFF9E2B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110">
              <a:extLst>
                <a:ext uri="{FF2B5EF4-FFF2-40B4-BE49-F238E27FC236}">
                  <a16:creationId xmlns:a16="http://schemas.microsoft.com/office/drawing/2014/main" id="{91A996D6-8662-4263-811D-44B852F9A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111">
              <a:extLst>
                <a:ext uri="{FF2B5EF4-FFF2-40B4-BE49-F238E27FC236}">
                  <a16:creationId xmlns:a16="http://schemas.microsoft.com/office/drawing/2014/main" id="{07E0BCE7-6530-47EA-90F7-63F73593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112">
              <a:extLst>
                <a:ext uri="{FF2B5EF4-FFF2-40B4-BE49-F238E27FC236}">
                  <a16:creationId xmlns:a16="http://schemas.microsoft.com/office/drawing/2014/main" id="{A080D741-8305-4D16-B342-91A19CAE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Rectangle 113">
              <a:extLst>
                <a:ext uri="{FF2B5EF4-FFF2-40B4-BE49-F238E27FC236}">
                  <a16:creationId xmlns:a16="http://schemas.microsoft.com/office/drawing/2014/main" id="{9BC15BDF-88DF-4EF9-BA7A-D8FB5237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114">
              <a:extLst>
                <a:ext uri="{FF2B5EF4-FFF2-40B4-BE49-F238E27FC236}">
                  <a16:creationId xmlns:a16="http://schemas.microsoft.com/office/drawing/2014/main" id="{3A98EE09-B521-4423-BE9D-711B7B33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115">
              <a:extLst>
                <a:ext uri="{FF2B5EF4-FFF2-40B4-BE49-F238E27FC236}">
                  <a16:creationId xmlns:a16="http://schemas.microsoft.com/office/drawing/2014/main" id="{DB49DE42-AB89-4185-AC7D-51142BFAF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6">
              <a:extLst>
                <a:ext uri="{FF2B5EF4-FFF2-40B4-BE49-F238E27FC236}">
                  <a16:creationId xmlns:a16="http://schemas.microsoft.com/office/drawing/2014/main" id="{17ED48C0-A64A-4CBD-AE53-425B886C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17">
              <a:extLst>
                <a:ext uri="{FF2B5EF4-FFF2-40B4-BE49-F238E27FC236}">
                  <a16:creationId xmlns:a16="http://schemas.microsoft.com/office/drawing/2014/main" id="{82DE44C1-4067-4FE2-A5FF-0EABC4EBF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118">
              <a:extLst>
                <a:ext uri="{FF2B5EF4-FFF2-40B4-BE49-F238E27FC236}">
                  <a16:creationId xmlns:a16="http://schemas.microsoft.com/office/drawing/2014/main" id="{5E03DAF5-5466-42B8-B2EA-97A22C9B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119">
              <a:extLst>
                <a:ext uri="{FF2B5EF4-FFF2-40B4-BE49-F238E27FC236}">
                  <a16:creationId xmlns:a16="http://schemas.microsoft.com/office/drawing/2014/main" id="{D94E495B-BDA7-4893-B66C-F91633AD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120">
              <a:extLst>
                <a:ext uri="{FF2B5EF4-FFF2-40B4-BE49-F238E27FC236}">
                  <a16:creationId xmlns:a16="http://schemas.microsoft.com/office/drawing/2014/main" id="{FAE5DF99-D449-451A-93A7-3183B5E3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121">
              <a:extLst>
                <a:ext uri="{FF2B5EF4-FFF2-40B4-BE49-F238E27FC236}">
                  <a16:creationId xmlns:a16="http://schemas.microsoft.com/office/drawing/2014/main" id="{8F5836EA-2B6D-47DF-95C9-214BE730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122">
              <a:extLst>
                <a:ext uri="{FF2B5EF4-FFF2-40B4-BE49-F238E27FC236}">
                  <a16:creationId xmlns:a16="http://schemas.microsoft.com/office/drawing/2014/main" id="{677DE44B-8C59-4B16-95D5-D133123F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212D50DD-B35A-4071-88C7-655889ED20DA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A6B2D1A-15BB-4683-BA6C-7BBC053599FE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00063285-4342-4933-913F-C209D3CEA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25FF65-677A-4C28-ACC4-9BE19B182A8B}"/>
                </a:ext>
              </a:extLst>
            </p:cNvPr>
            <p:cNvGrpSpPr/>
            <p:nvPr/>
          </p:nvGrpSpPr>
          <p:grpSpPr>
            <a:xfrm>
              <a:off x="5171026" y="2808584"/>
              <a:ext cx="442398" cy="586046"/>
              <a:chOff x="9212263" y="2652713"/>
              <a:chExt cx="796925" cy="1055688"/>
            </a:xfrm>
          </p:grpSpPr>
          <p:sp>
            <p:nvSpPr>
              <p:cNvPr id="228" name="Freeform 98">
                <a:extLst>
                  <a:ext uri="{FF2B5EF4-FFF2-40B4-BE49-F238E27FC236}">
                    <a16:creationId xmlns:a16="http://schemas.microsoft.com/office/drawing/2014/main" id="{BF8A2005-FF82-436B-8809-48CDE8DDE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99">
                <a:extLst>
                  <a:ext uri="{FF2B5EF4-FFF2-40B4-BE49-F238E27FC236}">
                    <a16:creationId xmlns:a16="http://schemas.microsoft.com/office/drawing/2014/main" id="{2E7E34F8-39ED-4422-916E-EBF981617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100">
                <a:extLst>
                  <a:ext uri="{FF2B5EF4-FFF2-40B4-BE49-F238E27FC236}">
                    <a16:creationId xmlns:a16="http://schemas.microsoft.com/office/drawing/2014/main" id="{6FF38E74-0418-4749-8CEB-54A056DF5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101">
                <a:extLst>
                  <a:ext uri="{FF2B5EF4-FFF2-40B4-BE49-F238E27FC236}">
                    <a16:creationId xmlns:a16="http://schemas.microsoft.com/office/drawing/2014/main" id="{94DBD71D-2527-4A12-BCFC-2ED639480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102">
                <a:extLst>
                  <a:ext uri="{FF2B5EF4-FFF2-40B4-BE49-F238E27FC236}">
                    <a16:creationId xmlns:a16="http://schemas.microsoft.com/office/drawing/2014/main" id="{39C3AC67-CFA0-4D36-83C9-066B7805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103">
                <a:extLst>
                  <a:ext uri="{FF2B5EF4-FFF2-40B4-BE49-F238E27FC236}">
                    <a16:creationId xmlns:a16="http://schemas.microsoft.com/office/drawing/2014/main" id="{D08A8DA7-10E6-4CA9-BC38-4021F252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104">
                <a:extLst>
                  <a:ext uri="{FF2B5EF4-FFF2-40B4-BE49-F238E27FC236}">
                    <a16:creationId xmlns:a16="http://schemas.microsoft.com/office/drawing/2014/main" id="{FE0846DC-62E7-4D84-97B8-44FAA77E3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105">
                <a:extLst>
                  <a:ext uri="{FF2B5EF4-FFF2-40B4-BE49-F238E27FC236}">
                    <a16:creationId xmlns:a16="http://schemas.microsoft.com/office/drawing/2014/main" id="{F50B09B2-D7B6-4C4E-886C-9DA76F1AF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106">
                <a:extLst>
                  <a:ext uri="{FF2B5EF4-FFF2-40B4-BE49-F238E27FC236}">
                    <a16:creationId xmlns:a16="http://schemas.microsoft.com/office/drawing/2014/main" id="{0AB5A3CA-FBB6-4FF4-967B-786EF5A0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7" name="Rectangle 47">
              <a:extLst>
                <a:ext uri="{FF2B5EF4-FFF2-40B4-BE49-F238E27FC236}">
                  <a16:creationId xmlns:a16="http://schemas.microsoft.com/office/drawing/2014/main" id="{2F0773CD-5F27-48E0-927E-21C989A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445" y="3774773"/>
              <a:ext cx="70004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 data in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238" name="Rectangle 47">
              <a:extLst>
                <a:ext uri="{FF2B5EF4-FFF2-40B4-BE49-F238E27FC236}">
                  <a16:creationId xmlns:a16="http://schemas.microsoft.com/office/drawing/2014/main" id="{62B3E066-B4B7-41AC-93BC-EB005943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234" y="3774773"/>
              <a:ext cx="835797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Transform to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A8B2C46-9FF4-400E-9DB5-C5B777982563}"/>
              </a:ext>
            </a:extLst>
          </p:cNvPr>
          <p:cNvGrpSpPr/>
          <p:nvPr/>
        </p:nvGrpSpPr>
        <p:grpSpPr>
          <a:xfrm>
            <a:off x="418643" y="3613010"/>
            <a:ext cx="5619168" cy="2230969"/>
            <a:chOff x="454210" y="4238749"/>
            <a:chExt cx="5733470" cy="22763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DD70C2-A91D-4D82-A89E-F57B9B619CA5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Mobile app backends</a:t>
              </a: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A14FC11-492F-4CAF-80A3-06949B9E4477}"/>
                </a:ext>
              </a:extLst>
            </p:cNvPr>
            <p:cNvGrpSpPr/>
            <p:nvPr/>
          </p:nvGrpSpPr>
          <p:grpSpPr>
            <a:xfrm>
              <a:off x="1006307" y="4832078"/>
              <a:ext cx="685477" cy="1043469"/>
              <a:chOff x="2198688" y="2155826"/>
              <a:chExt cx="1212850" cy="1846263"/>
            </a:xfrm>
          </p:grpSpPr>
          <p:sp>
            <p:nvSpPr>
              <p:cNvPr id="240" name="Freeform 8">
                <a:extLst>
                  <a:ext uri="{FF2B5EF4-FFF2-40B4-BE49-F238E27FC236}">
                    <a16:creationId xmlns:a16="http://schemas.microsoft.com/office/drawing/2014/main" id="{4E3D8DEC-DD2B-444C-95E0-0E77A0C05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 9">
                <a:extLst>
                  <a:ext uri="{FF2B5EF4-FFF2-40B4-BE49-F238E27FC236}">
                    <a16:creationId xmlns:a16="http://schemas.microsoft.com/office/drawing/2014/main" id="{B7357964-00E8-47B8-956D-51EFFC7B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Freeform 10">
                <a:extLst>
                  <a:ext uri="{FF2B5EF4-FFF2-40B4-BE49-F238E27FC236}">
                    <a16:creationId xmlns:a16="http://schemas.microsoft.com/office/drawing/2014/main" id="{770BF509-B7CF-4411-8403-6F8E90F8A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 31">
                <a:extLst>
                  <a:ext uri="{FF2B5EF4-FFF2-40B4-BE49-F238E27FC236}">
                    <a16:creationId xmlns:a16="http://schemas.microsoft.com/office/drawing/2014/main" id="{57582A3A-F9FD-4383-BDDB-BCAA5DCE1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32">
                <a:extLst>
                  <a:ext uri="{FF2B5EF4-FFF2-40B4-BE49-F238E27FC236}">
                    <a16:creationId xmlns:a16="http://schemas.microsoft.com/office/drawing/2014/main" id="{3CB80E13-F6D9-4F9E-A30C-7201158A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 33">
                <a:extLst>
                  <a:ext uri="{FF2B5EF4-FFF2-40B4-BE49-F238E27FC236}">
                    <a16:creationId xmlns:a16="http://schemas.microsoft.com/office/drawing/2014/main" id="{46B08FF7-BB37-4BE5-940D-8AF4E6DF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34">
                <a:extLst>
                  <a:ext uri="{FF2B5EF4-FFF2-40B4-BE49-F238E27FC236}">
                    <a16:creationId xmlns:a16="http://schemas.microsoft.com/office/drawing/2014/main" id="{76AFBDF3-10C2-4539-9AA8-97A56352D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35">
                <a:extLst>
                  <a:ext uri="{FF2B5EF4-FFF2-40B4-BE49-F238E27FC236}">
                    <a16:creationId xmlns:a16="http://schemas.microsoft.com/office/drawing/2014/main" id="{EA84C145-AAE2-4B21-B431-76FD73BCD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36">
                <a:extLst>
                  <a:ext uri="{FF2B5EF4-FFF2-40B4-BE49-F238E27FC236}">
                    <a16:creationId xmlns:a16="http://schemas.microsoft.com/office/drawing/2014/main" id="{C6A485D6-229C-41C8-B9D4-83F1C6900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37">
                <a:extLst>
                  <a:ext uri="{FF2B5EF4-FFF2-40B4-BE49-F238E27FC236}">
                    <a16:creationId xmlns:a16="http://schemas.microsoft.com/office/drawing/2014/main" id="{0D7EB5CD-DAB1-4FB1-9B4E-1909E99B8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38">
                <a:extLst>
                  <a:ext uri="{FF2B5EF4-FFF2-40B4-BE49-F238E27FC236}">
                    <a16:creationId xmlns:a16="http://schemas.microsoft.com/office/drawing/2014/main" id="{8128BEEE-A668-47EB-9ECE-AD62BA49A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39">
                <a:extLst>
                  <a:ext uri="{FF2B5EF4-FFF2-40B4-BE49-F238E27FC236}">
                    <a16:creationId xmlns:a16="http://schemas.microsoft.com/office/drawing/2014/main" id="{2BAC7452-0FAB-4347-980C-833DAAD38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40">
                <a:extLst>
                  <a:ext uri="{FF2B5EF4-FFF2-40B4-BE49-F238E27FC236}">
                    <a16:creationId xmlns:a16="http://schemas.microsoft.com/office/drawing/2014/main" id="{99D39D03-110A-4505-AD9F-002AAEA4A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41">
                <a:extLst>
                  <a:ext uri="{FF2B5EF4-FFF2-40B4-BE49-F238E27FC236}">
                    <a16:creationId xmlns:a16="http://schemas.microsoft.com/office/drawing/2014/main" id="{C03C016E-875B-4B3C-91BF-82E551A51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42">
                <a:extLst>
                  <a:ext uri="{FF2B5EF4-FFF2-40B4-BE49-F238E27FC236}">
                    <a16:creationId xmlns:a16="http://schemas.microsoft.com/office/drawing/2014/main" id="{3668A088-7C1D-4646-A428-6BAE0C605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Rectangle 43">
                <a:extLst>
                  <a:ext uri="{FF2B5EF4-FFF2-40B4-BE49-F238E27FC236}">
                    <a16:creationId xmlns:a16="http://schemas.microsoft.com/office/drawing/2014/main" id="{EAA18596-D348-4AF2-B154-51573F204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44">
                <a:extLst>
                  <a:ext uri="{FF2B5EF4-FFF2-40B4-BE49-F238E27FC236}">
                    <a16:creationId xmlns:a16="http://schemas.microsoft.com/office/drawing/2014/main" id="{638E289F-AC41-4D31-A6E8-D0ADD6B13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Rectangle 45">
                <a:extLst>
                  <a:ext uri="{FF2B5EF4-FFF2-40B4-BE49-F238E27FC236}">
                    <a16:creationId xmlns:a16="http://schemas.microsoft.com/office/drawing/2014/main" id="{61DF8590-86C7-452C-8D5B-EEFD034B5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Rectangle 46">
                <a:extLst>
                  <a:ext uri="{FF2B5EF4-FFF2-40B4-BE49-F238E27FC236}">
                    <a16:creationId xmlns:a16="http://schemas.microsoft.com/office/drawing/2014/main" id="{B40DA1E7-09FD-4935-A6AE-A9AA7DE1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47">
                <a:extLst>
                  <a:ext uri="{FF2B5EF4-FFF2-40B4-BE49-F238E27FC236}">
                    <a16:creationId xmlns:a16="http://schemas.microsoft.com/office/drawing/2014/main" id="{D07FB87C-B203-4FFF-8481-DFD65DFE9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48">
                <a:extLst>
                  <a:ext uri="{FF2B5EF4-FFF2-40B4-BE49-F238E27FC236}">
                    <a16:creationId xmlns:a16="http://schemas.microsoft.com/office/drawing/2014/main" id="{7D875A62-9CB6-434E-9D6C-AE0D8A06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49">
                <a:extLst>
                  <a:ext uri="{FF2B5EF4-FFF2-40B4-BE49-F238E27FC236}">
                    <a16:creationId xmlns:a16="http://schemas.microsoft.com/office/drawing/2014/main" id="{165438FC-3541-45F6-A01B-BF921D76E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50">
                <a:extLst>
                  <a:ext uri="{FF2B5EF4-FFF2-40B4-BE49-F238E27FC236}">
                    <a16:creationId xmlns:a16="http://schemas.microsoft.com/office/drawing/2014/main" id="{D37F7045-EB69-4BF7-92B5-6A0D19B81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 51">
                <a:extLst>
                  <a:ext uri="{FF2B5EF4-FFF2-40B4-BE49-F238E27FC236}">
                    <a16:creationId xmlns:a16="http://schemas.microsoft.com/office/drawing/2014/main" id="{EC355BDB-3863-4910-BB19-FD3F60A1F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4" name="Rectangle 47">
              <a:extLst>
                <a:ext uri="{FF2B5EF4-FFF2-40B4-BE49-F238E27FC236}">
                  <a16:creationId xmlns:a16="http://schemas.microsoft.com/office/drawing/2014/main" id="{A93B5562-DFAA-4B84-9FAC-0B294998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95" y="6005909"/>
              <a:ext cx="94047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Photo taken and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WebHook</a:t>
              </a: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C50EFBCD-B40D-4582-8B6B-669D5138EE46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2E171DF0-F2E2-4E1D-9B01-773C597A3897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7E62103-5D29-492A-A5D0-F9CA4C80AC06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62BA70F-5B0B-4C90-B31B-39F3D4DAB77F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69" name="Freeform 17">
                  <a:extLst>
                    <a:ext uri="{FF2B5EF4-FFF2-40B4-BE49-F238E27FC236}">
                      <a16:creationId xmlns:a16="http://schemas.microsoft.com/office/drawing/2014/main" id="{979D84D7-A375-4A76-9356-92A5C21C3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D8A7326-ED84-4C1F-8067-A9FFF25D0D64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71" name="Freeform 15">
                    <a:extLst>
                      <a:ext uri="{FF2B5EF4-FFF2-40B4-BE49-F238E27FC236}">
                        <a16:creationId xmlns:a16="http://schemas.microsoft.com/office/drawing/2014/main" id="{4EE535F3-702F-41FC-AFF2-C7665554D4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Freeform 16">
                    <a:extLst>
                      <a:ext uri="{FF2B5EF4-FFF2-40B4-BE49-F238E27FC236}">
                        <a16:creationId xmlns:a16="http://schemas.microsoft.com/office/drawing/2014/main" id="{D3B41EAD-A54B-4181-8794-DF49A6FAB8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Freeform 19">
                    <a:extLst>
                      <a:ext uri="{FF2B5EF4-FFF2-40B4-BE49-F238E27FC236}">
                        <a16:creationId xmlns:a16="http://schemas.microsoft.com/office/drawing/2014/main" id="{D9F3F173-E9C6-4137-8400-EABEC140D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2E558CE5-3EAD-4E1A-98E5-7E079A2ADFB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633E5784-C028-4264-BA81-41493C153D1C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B7386A9-EE6D-4A9B-A29C-5BE00B386D7C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8D0E891D-E2AF-4D3C-8D37-89220617F9CF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0C17E18A-A977-484F-B574-A67A4838006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79" name="Freeform 17">
                  <a:extLst>
                    <a:ext uri="{FF2B5EF4-FFF2-40B4-BE49-F238E27FC236}">
                      <a16:creationId xmlns:a16="http://schemas.microsoft.com/office/drawing/2014/main" id="{0CA10F88-DC32-456B-9388-73C3CC08F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CD14EE52-4592-49A2-B3D3-5FEF9585926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81" name="Freeform 15">
                    <a:extLst>
                      <a:ext uri="{FF2B5EF4-FFF2-40B4-BE49-F238E27FC236}">
                        <a16:creationId xmlns:a16="http://schemas.microsoft.com/office/drawing/2014/main" id="{F19FBF44-BF94-4357-98ED-96C9B9B05E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16">
                    <a:extLst>
                      <a:ext uri="{FF2B5EF4-FFF2-40B4-BE49-F238E27FC236}">
                        <a16:creationId xmlns:a16="http://schemas.microsoft.com/office/drawing/2014/main" id="{49A74606-BD98-4A10-B519-6FAEE3B33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19">
                    <a:extLst>
                      <a:ext uri="{FF2B5EF4-FFF2-40B4-BE49-F238E27FC236}">
                        <a16:creationId xmlns:a16="http://schemas.microsoft.com/office/drawing/2014/main" id="{067EB96B-BB22-4800-AB3D-45261F57F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5D841D6E-FC59-4380-8A50-BC6EBA6D008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Freeform 52">
              <a:extLst>
                <a:ext uri="{FF2B5EF4-FFF2-40B4-BE49-F238E27FC236}">
                  <a16:creationId xmlns:a16="http://schemas.microsoft.com/office/drawing/2014/main" id="{A5DE6766-5F25-422F-ADEC-0CEAEC447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53">
              <a:extLst>
                <a:ext uri="{FF2B5EF4-FFF2-40B4-BE49-F238E27FC236}">
                  <a16:creationId xmlns:a16="http://schemas.microsoft.com/office/drawing/2014/main" id="{EC7AB43B-FD62-458F-A5EB-B13A3FAE2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54">
              <a:extLst>
                <a:ext uri="{FF2B5EF4-FFF2-40B4-BE49-F238E27FC236}">
                  <a16:creationId xmlns:a16="http://schemas.microsoft.com/office/drawing/2014/main" id="{BE078F39-9F3F-4344-A2D1-34F2AD6F1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55">
              <a:extLst>
                <a:ext uri="{FF2B5EF4-FFF2-40B4-BE49-F238E27FC236}">
                  <a16:creationId xmlns:a16="http://schemas.microsoft.com/office/drawing/2014/main" id="{69E74A7A-84D6-490D-AFDE-F5EAECFD7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9021A7-267B-453C-9F19-3A1939399537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290" name="Rectangle 56">
                <a:extLst>
                  <a:ext uri="{FF2B5EF4-FFF2-40B4-BE49-F238E27FC236}">
                    <a16:creationId xmlns:a16="http://schemas.microsoft.com/office/drawing/2014/main" id="{78BD22CF-052D-4971-9693-4B879A255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Rectangle 57">
                <a:extLst>
                  <a:ext uri="{FF2B5EF4-FFF2-40B4-BE49-F238E27FC236}">
                    <a16:creationId xmlns:a16="http://schemas.microsoft.com/office/drawing/2014/main" id="{742566F4-8FD1-4D3A-A6E8-660850A2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Rectangle 58">
                <a:extLst>
                  <a:ext uri="{FF2B5EF4-FFF2-40B4-BE49-F238E27FC236}">
                    <a16:creationId xmlns:a16="http://schemas.microsoft.com/office/drawing/2014/main" id="{EAFF57AC-7B31-4E0A-A56A-64D9AB61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Rectangle 59">
                <a:extLst>
                  <a:ext uri="{FF2B5EF4-FFF2-40B4-BE49-F238E27FC236}">
                    <a16:creationId xmlns:a16="http://schemas.microsoft.com/office/drawing/2014/main" id="{CB086BE4-2712-4BFA-AB90-C970FDE00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Rectangle 60">
                <a:extLst>
                  <a:ext uri="{FF2B5EF4-FFF2-40B4-BE49-F238E27FC236}">
                    <a16:creationId xmlns:a16="http://schemas.microsoft.com/office/drawing/2014/main" id="{B84B2BD3-12BE-48CA-B44D-9716B8E1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Rectangle 61">
                <a:extLst>
                  <a:ext uri="{FF2B5EF4-FFF2-40B4-BE49-F238E27FC236}">
                    <a16:creationId xmlns:a16="http://schemas.microsoft.com/office/drawing/2014/main" id="{EB7859A5-6579-4856-8784-1F609DABE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62">
                <a:extLst>
                  <a:ext uri="{FF2B5EF4-FFF2-40B4-BE49-F238E27FC236}">
                    <a16:creationId xmlns:a16="http://schemas.microsoft.com/office/drawing/2014/main" id="{EF76A8BE-BBD5-4C04-BBBA-D656B22B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63">
                <a:extLst>
                  <a:ext uri="{FF2B5EF4-FFF2-40B4-BE49-F238E27FC236}">
                    <a16:creationId xmlns:a16="http://schemas.microsoft.com/office/drawing/2014/main" id="{2595BF1E-AD56-4EE6-83AC-0CED5146C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64">
                <a:extLst>
                  <a:ext uri="{FF2B5EF4-FFF2-40B4-BE49-F238E27FC236}">
                    <a16:creationId xmlns:a16="http://schemas.microsoft.com/office/drawing/2014/main" id="{7116BDB5-745F-4F97-9B76-5176A075F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950407C-FD14-468A-B8D9-3AFB90D95110}"/>
                </a:ext>
              </a:extLst>
            </p:cNvPr>
            <p:cNvCxnSpPr>
              <a:stCxn id="311" idx="1"/>
              <a:endCxn id="301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1EB9DFE-FCCF-4F3C-BD45-D2007563C6DF}"/>
                </a:ext>
              </a:extLst>
            </p:cNvPr>
            <p:cNvCxnSpPr>
              <a:cxnSpLocks/>
              <a:stCxn id="321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15139D1-D121-409F-91A7-59DBB8E9AC3D}"/>
                </a:ext>
              </a:extLst>
            </p:cNvPr>
            <p:cNvCxnSpPr>
              <a:cxnSpLocks/>
              <a:stCxn id="331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96B6D45-829B-4C94-B2E5-305DBFD4B4B6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311" name="Rectangle 56">
                <a:extLst>
                  <a:ext uri="{FF2B5EF4-FFF2-40B4-BE49-F238E27FC236}">
                    <a16:creationId xmlns:a16="http://schemas.microsoft.com/office/drawing/2014/main" id="{74FD4343-7FDF-4972-8B14-02A4F95C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Rectangle 57">
                <a:extLst>
                  <a:ext uri="{FF2B5EF4-FFF2-40B4-BE49-F238E27FC236}">
                    <a16:creationId xmlns:a16="http://schemas.microsoft.com/office/drawing/2014/main" id="{3EDDA4D5-1D67-472B-AC17-FF81EC3EA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Rectangle 58">
                <a:extLst>
                  <a:ext uri="{FF2B5EF4-FFF2-40B4-BE49-F238E27FC236}">
                    <a16:creationId xmlns:a16="http://schemas.microsoft.com/office/drawing/2014/main" id="{96EB294A-20D3-4147-8C33-6FD4E6119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Rectangle 59">
                <a:extLst>
                  <a:ext uri="{FF2B5EF4-FFF2-40B4-BE49-F238E27FC236}">
                    <a16:creationId xmlns:a16="http://schemas.microsoft.com/office/drawing/2014/main" id="{94DBA7D3-F68A-4606-885F-BC59BB32B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Rectangle 60">
                <a:extLst>
                  <a:ext uri="{FF2B5EF4-FFF2-40B4-BE49-F238E27FC236}">
                    <a16:creationId xmlns:a16="http://schemas.microsoft.com/office/drawing/2014/main" id="{61E97E5C-BA58-497B-8D6A-7379F59E6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Rectangle 61">
                <a:extLst>
                  <a:ext uri="{FF2B5EF4-FFF2-40B4-BE49-F238E27FC236}">
                    <a16:creationId xmlns:a16="http://schemas.microsoft.com/office/drawing/2014/main" id="{F9A56C47-ECAD-4129-B42D-6D64D4E9A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62">
                <a:extLst>
                  <a:ext uri="{FF2B5EF4-FFF2-40B4-BE49-F238E27FC236}">
                    <a16:creationId xmlns:a16="http://schemas.microsoft.com/office/drawing/2014/main" id="{F42F6446-0B36-4433-B905-4979E2AD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63">
                <a:extLst>
                  <a:ext uri="{FF2B5EF4-FFF2-40B4-BE49-F238E27FC236}">
                    <a16:creationId xmlns:a16="http://schemas.microsoft.com/office/drawing/2014/main" id="{E3D064E2-0FB6-4BED-8C71-04D2DFFFB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64">
                <a:extLst>
                  <a:ext uri="{FF2B5EF4-FFF2-40B4-BE49-F238E27FC236}">
                    <a16:creationId xmlns:a16="http://schemas.microsoft.com/office/drawing/2014/main" id="{6C9CCBB5-A60F-4D88-8223-F4975AF16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7D9A67CC-5107-4837-8A79-9ADE41BF8EAB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321" name="Rectangle 56">
                <a:extLst>
                  <a:ext uri="{FF2B5EF4-FFF2-40B4-BE49-F238E27FC236}">
                    <a16:creationId xmlns:a16="http://schemas.microsoft.com/office/drawing/2014/main" id="{880C7255-D3DB-45B7-B1EA-E92EA6ECE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57">
                <a:extLst>
                  <a:ext uri="{FF2B5EF4-FFF2-40B4-BE49-F238E27FC236}">
                    <a16:creationId xmlns:a16="http://schemas.microsoft.com/office/drawing/2014/main" id="{83844B09-6456-4A5B-92CA-4D5608D71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Rectangle 58">
                <a:extLst>
                  <a:ext uri="{FF2B5EF4-FFF2-40B4-BE49-F238E27FC236}">
                    <a16:creationId xmlns:a16="http://schemas.microsoft.com/office/drawing/2014/main" id="{20F5560A-C31E-4624-98BE-E596D0BE2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Rectangle 59">
                <a:extLst>
                  <a:ext uri="{FF2B5EF4-FFF2-40B4-BE49-F238E27FC236}">
                    <a16:creationId xmlns:a16="http://schemas.microsoft.com/office/drawing/2014/main" id="{41AA3257-B781-4076-BC60-F1A18D237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60">
                <a:extLst>
                  <a:ext uri="{FF2B5EF4-FFF2-40B4-BE49-F238E27FC236}">
                    <a16:creationId xmlns:a16="http://schemas.microsoft.com/office/drawing/2014/main" id="{2770CF40-71CD-4174-8EB0-5B7D0716E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Rectangle 61">
                <a:extLst>
                  <a:ext uri="{FF2B5EF4-FFF2-40B4-BE49-F238E27FC236}">
                    <a16:creationId xmlns:a16="http://schemas.microsoft.com/office/drawing/2014/main" id="{5F552C7F-0E77-4423-89E0-3F456CB5C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62">
                <a:extLst>
                  <a:ext uri="{FF2B5EF4-FFF2-40B4-BE49-F238E27FC236}">
                    <a16:creationId xmlns:a16="http://schemas.microsoft.com/office/drawing/2014/main" id="{0330C607-82F8-46B1-BFE6-EAA8B332B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Freeform 63">
                <a:extLst>
                  <a:ext uri="{FF2B5EF4-FFF2-40B4-BE49-F238E27FC236}">
                    <a16:creationId xmlns:a16="http://schemas.microsoft.com/office/drawing/2014/main" id="{AAA84F75-F3A7-45C5-8AA1-28297BE9B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64">
                <a:extLst>
                  <a:ext uri="{FF2B5EF4-FFF2-40B4-BE49-F238E27FC236}">
                    <a16:creationId xmlns:a16="http://schemas.microsoft.com/office/drawing/2014/main" id="{35797EF9-4D19-4EA2-99E7-B1047A79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92A96A5F-7290-4496-887D-B0DBD5D826BC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331" name="Rectangle 56">
                <a:extLst>
                  <a:ext uri="{FF2B5EF4-FFF2-40B4-BE49-F238E27FC236}">
                    <a16:creationId xmlns:a16="http://schemas.microsoft.com/office/drawing/2014/main" id="{6B9BC65E-C106-4DC9-82C7-68206BF22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57">
                <a:extLst>
                  <a:ext uri="{FF2B5EF4-FFF2-40B4-BE49-F238E27FC236}">
                    <a16:creationId xmlns:a16="http://schemas.microsoft.com/office/drawing/2014/main" id="{BE200CAD-B938-4817-95A3-E66072563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Rectangle 58">
                <a:extLst>
                  <a:ext uri="{FF2B5EF4-FFF2-40B4-BE49-F238E27FC236}">
                    <a16:creationId xmlns:a16="http://schemas.microsoft.com/office/drawing/2014/main" id="{996C2919-D489-434E-9E2F-72C3D5D4D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Rectangle 59">
                <a:extLst>
                  <a:ext uri="{FF2B5EF4-FFF2-40B4-BE49-F238E27FC236}">
                    <a16:creationId xmlns:a16="http://schemas.microsoft.com/office/drawing/2014/main" id="{7A9355EC-176C-4EEC-BE4B-FCA9E502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 60">
                <a:extLst>
                  <a:ext uri="{FF2B5EF4-FFF2-40B4-BE49-F238E27FC236}">
                    <a16:creationId xmlns:a16="http://schemas.microsoft.com/office/drawing/2014/main" id="{3E055000-45F3-426A-84BE-C586DF25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Rectangle 61">
                <a:extLst>
                  <a:ext uri="{FF2B5EF4-FFF2-40B4-BE49-F238E27FC236}">
                    <a16:creationId xmlns:a16="http://schemas.microsoft.com/office/drawing/2014/main" id="{0C7572ED-B9B6-4682-B092-FE091E1E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62">
                <a:extLst>
                  <a:ext uri="{FF2B5EF4-FFF2-40B4-BE49-F238E27FC236}">
                    <a16:creationId xmlns:a16="http://schemas.microsoft.com/office/drawing/2014/main" id="{6A88D57A-D9F5-4C80-A1A9-C261A8321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63">
                <a:extLst>
                  <a:ext uri="{FF2B5EF4-FFF2-40B4-BE49-F238E27FC236}">
                    <a16:creationId xmlns:a16="http://schemas.microsoft.com/office/drawing/2014/main" id="{524079F7-9828-4C0B-95E7-7D419B18B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64">
                <a:extLst>
                  <a:ext uri="{FF2B5EF4-FFF2-40B4-BE49-F238E27FC236}">
                    <a16:creationId xmlns:a16="http://schemas.microsoft.com/office/drawing/2014/main" id="{1D95DEA9-01F3-4F48-9B80-26D842A3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8A603CA-2B1F-429B-856B-91D6215F92BA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301" name="Rectangle 56">
                <a:extLst>
                  <a:ext uri="{FF2B5EF4-FFF2-40B4-BE49-F238E27FC236}">
                    <a16:creationId xmlns:a16="http://schemas.microsoft.com/office/drawing/2014/main" id="{301B761B-84E1-48D8-A96D-9AA88EB9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 57">
                <a:extLst>
                  <a:ext uri="{FF2B5EF4-FFF2-40B4-BE49-F238E27FC236}">
                    <a16:creationId xmlns:a16="http://schemas.microsoft.com/office/drawing/2014/main" id="{EA1383E2-175B-4D82-AC37-D12AA132E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 58">
                <a:extLst>
                  <a:ext uri="{FF2B5EF4-FFF2-40B4-BE49-F238E27FC236}">
                    <a16:creationId xmlns:a16="http://schemas.microsoft.com/office/drawing/2014/main" id="{CE536714-23C4-4120-9E8E-9B531E115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Rectangle 59">
                <a:extLst>
                  <a:ext uri="{FF2B5EF4-FFF2-40B4-BE49-F238E27FC236}">
                    <a16:creationId xmlns:a16="http://schemas.microsoft.com/office/drawing/2014/main" id="{5EEF1F9D-304E-41D0-9B33-479FFF1EA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Rectangle 60">
                <a:extLst>
                  <a:ext uri="{FF2B5EF4-FFF2-40B4-BE49-F238E27FC236}">
                    <a16:creationId xmlns:a16="http://schemas.microsoft.com/office/drawing/2014/main" id="{22199CED-0526-4ACA-B032-A6A293FE7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Rectangle 61">
                <a:extLst>
                  <a:ext uri="{FF2B5EF4-FFF2-40B4-BE49-F238E27FC236}">
                    <a16:creationId xmlns:a16="http://schemas.microsoft.com/office/drawing/2014/main" id="{A7033C60-1D74-48CD-B1DC-4C5CC6A5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 62">
                <a:extLst>
                  <a:ext uri="{FF2B5EF4-FFF2-40B4-BE49-F238E27FC236}">
                    <a16:creationId xmlns:a16="http://schemas.microsoft.com/office/drawing/2014/main" id="{4304C6B5-3025-4AB4-B69B-7EADBFE8C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63">
                <a:extLst>
                  <a:ext uri="{FF2B5EF4-FFF2-40B4-BE49-F238E27FC236}">
                    <a16:creationId xmlns:a16="http://schemas.microsoft.com/office/drawing/2014/main" id="{9A8BFC4A-2603-4F57-A329-9687474F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64">
                <a:extLst>
                  <a:ext uri="{FF2B5EF4-FFF2-40B4-BE49-F238E27FC236}">
                    <a16:creationId xmlns:a16="http://schemas.microsoft.com/office/drawing/2014/main" id="{64690CC9-83D6-40A3-879E-66B2E0AA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0" name="Rectangle 47">
              <a:extLst>
                <a:ext uri="{FF2B5EF4-FFF2-40B4-BE49-F238E27FC236}">
                  <a16:creationId xmlns:a16="http://schemas.microsoft.com/office/drawing/2014/main" id="{D37DFFCB-256B-4567-9BB5-7309C8A4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284" y="6005909"/>
              <a:ext cx="698406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Stores in 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351" name="Rectangle 47">
              <a:extLst>
                <a:ext uri="{FF2B5EF4-FFF2-40B4-BE49-F238E27FC236}">
                  <a16:creationId xmlns:a16="http://schemas.microsoft.com/office/drawing/2014/main" id="{758E0FD9-4D29-4BD9-858E-C95B3081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262" y="6005909"/>
              <a:ext cx="88323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Produces scaled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CE69F5A-A6C2-46D1-8E1B-D3B888AC485C}"/>
              </a:ext>
            </a:extLst>
          </p:cNvPr>
          <p:cNvGrpSpPr/>
          <p:nvPr/>
        </p:nvGrpSpPr>
        <p:grpSpPr>
          <a:xfrm>
            <a:off x="407639" y="1194045"/>
            <a:ext cx="5619168" cy="2230969"/>
            <a:chOff x="6240725" y="1916792"/>
            <a:chExt cx="5733470" cy="22763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CE282-52C3-43BF-9544-BCDCF761F82D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58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Timer-based processing</a:t>
              </a:r>
            </a:p>
          </p:txBody>
        </p:sp>
        <p:sp>
          <p:nvSpPr>
            <p:cNvPr id="352" name="Rectangle 47">
              <a:extLst>
                <a:ext uri="{FF2B5EF4-FFF2-40B4-BE49-F238E27FC236}">
                  <a16:creationId xmlns:a16="http://schemas.microsoft.com/office/drawing/2014/main" id="{A016DE09-C949-4826-82FE-2C731598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724" y="3774773"/>
              <a:ext cx="616626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353" name="Rectangle 47">
              <a:extLst>
                <a:ext uri="{FF2B5EF4-FFF2-40B4-BE49-F238E27FC236}">
                  <a16:creationId xmlns:a16="http://schemas.microsoft.com/office/drawing/2014/main" id="{E7EC1039-2495-454F-843D-A87ED890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022" y="3774773"/>
              <a:ext cx="443251" cy="2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Every 15</a:t>
              </a:r>
              <a:b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</a:b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9084BA1B-3F02-4144-9F4D-05E3819E4A66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AD63F75C-2E4A-4CC0-A995-29E49D9FCA71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47A09E7C-50B9-4E5C-87CF-CEAD89B35496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33A508FE-39D6-4943-8A0B-A8E4A01ACD8D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3EDA1E25-5EEE-49D0-90F4-CB777F939AA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59" name="Freeform 17">
                  <a:extLst>
                    <a:ext uri="{FF2B5EF4-FFF2-40B4-BE49-F238E27FC236}">
                      <a16:creationId xmlns:a16="http://schemas.microsoft.com/office/drawing/2014/main" id="{048E1557-061D-43C6-BA1F-E95EC92F7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82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058B922-0404-4E1B-8F94-E6AA593E50EB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61" name="Freeform 15">
                    <a:extLst>
                      <a:ext uri="{FF2B5EF4-FFF2-40B4-BE49-F238E27FC236}">
                        <a16:creationId xmlns:a16="http://schemas.microsoft.com/office/drawing/2014/main" id="{8C8EE485-9B72-48E9-83AF-3B56E1DC5F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16">
                    <a:extLst>
                      <a:ext uri="{FF2B5EF4-FFF2-40B4-BE49-F238E27FC236}">
                        <a16:creationId xmlns:a16="http://schemas.microsoft.com/office/drawing/2014/main" id="{0FBD3154-6FFB-4EAD-AC2B-D0E23668A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19">
                    <a:extLst>
                      <a:ext uri="{FF2B5EF4-FFF2-40B4-BE49-F238E27FC236}">
                        <a16:creationId xmlns:a16="http://schemas.microsoft.com/office/drawing/2014/main" id="{464D5A4E-97F9-4EA2-9089-5A7BDCACD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8960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82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F72A0408-89DA-43C3-852A-04462FDCB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47">
              <a:extLst>
                <a:ext uri="{FF2B5EF4-FFF2-40B4-BE49-F238E27FC236}">
                  <a16:creationId xmlns:a16="http://schemas.microsoft.com/office/drawing/2014/main" id="{3DCF0CD5-ED59-418B-9C51-8D9A5578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2" y="3774773"/>
              <a:ext cx="1463872" cy="13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9604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8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9CB035BB-7D89-405C-AA4B-45F28CC7367A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75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A2863F50-0AAC-4C49-A26A-3BCB617F1B14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368" name="Freeform 21">
                <a:extLst>
                  <a:ext uri="{FF2B5EF4-FFF2-40B4-BE49-F238E27FC236}">
                    <a16:creationId xmlns:a16="http://schemas.microsoft.com/office/drawing/2014/main" id="{7A01D638-C6A0-4E4E-B711-E1B023DD3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22">
                <a:extLst>
                  <a:ext uri="{FF2B5EF4-FFF2-40B4-BE49-F238E27FC236}">
                    <a16:creationId xmlns:a16="http://schemas.microsoft.com/office/drawing/2014/main" id="{F9234607-A8C3-4956-846D-44070E63F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AC30A465-E8B7-4B48-A1A4-6BEA6412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C20069BB-7532-4C2C-8C13-222E096E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29A64320-3E70-4A5A-9602-240586EB2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E31BB4B2-AE7D-4059-B1C9-3C183EB0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AC9B8034-7533-4766-B9D7-0CC41684B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7F93BE43-9318-4066-A96D-1BE2434A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062A5078-3E05-473B-96AB-610CFD19B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D1011B9-643D-45F4-9DA4-E0742F0B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EB512BE9-15BD-4CD4-9045-8095819D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D51B41DB-0CF4-471C-87FD-37AE223E4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10A3F862-CB78-4A92-93E4-29499F835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B77B1806-6248-46FC-91F5-3CCD03ED3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7902386E-B08D-41DB-801E-F3CC7898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02AA4D50-E5C5-439D-BE82-6EB50C0F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88C06B86-2A5E-4B8A-83FF-4667CDBE5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 38">
                <a:extLst>
                  <a:ext uri="{FF2B5EF4-FFF2-40B4-BE49-F238E27FC236}">
                    <a16:creationId xmlns:a16="http://schemas.microsoft.com/office/drawing/2014/main" id="{FF7342E3-F635-4CB6-BE2C-6969BB762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9">
                <a:extLst>
                  <a:ext uri="{FF2B5EF4-FFF2-40B4-BE49-F238E27FC236}">
                    <a16:creationId xmlns:a16="http://schemas.microsoft.com/office/drawing/2014/main" id="{0B40414D-6DDF-43E9-9E96-614DD7B14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Freeform 40">
                <a:extLst>
                  <a:ext uri="{FF2B5EF4-FFF2-40B4-BE49-F238E27FC236}">
                    <a16:creationId xmlns:a16="http://schemas.microsoft.com/office/drawing/2014/main" id="{1D909EF1-EE8F-4B95-BDFE-1B9109B9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Freeform 41">
                <a:extLst>
                  <a:ext uri="{FF2B5EF4-FFF2-40B4-BE49-F238E27FC236}">
                    <a16:creationId xmlns:a16="http://schemas.microsoft.com/office/drawing/2014/main" id="{8C69E9B9-642C-47D5-A6FC-D7AA7880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Freeform 42">
                <a:extLst>
                  <a:ext uri="{FF2B5EF4-FFF2-40B4-BE49-F238E27FC236}">
                    <a16:creationId xmlns:a16="http://schemas.microsoft.com/office/drawing/2014/main" id="{8CD5FB52-563F-4129-B163-454FBF6B3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Freeform 43">
                <a:extLst>
                  <a:ext uri="{FF2B5EF4-FFF2-40B4-BE49-F238E27FC236}">
                    <a16:creationId xmlns:a16="http://schemas.microsoft.com/office/drawing/2014/main" id="{07ACA2B3-8FEE-4726-95F7-E69B11DF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831DF2F-7CF9-479D-BAC5-0C7F4DA6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94130B90-8828-4AB1-A5BC-DAD32BCFA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FAFF6A0-B43F-4FF6-B070-648D1307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A6530BE-46DB-43D1-A9A2-41A17A560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Freeform 48">
                <a:extLst>
                  <a:ext uri="{FF2B5EF4-FFF2-40B4-BE49-F238E27FC236}">
                    <a16:creationId xmlns:a16="http://schemas.microsoft.com/office/drawing/2014/main" id="{567BA44C-99A9-4AC4-AF82-2E83DD052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Freeform 49">
                <a:extLst>
                  <a:ext uri="{FF2B5EF4-FFF2-40B4-BE49-F238E27FC236}">
                    <a16:creationId xmlns:a16="http://schemas.microsoft.com/office/drawing/2014/main" id="{B4B4971F-CEEF-4AD2-B249-F7746B14F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0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2F72F5A-3A59-4EDE-85C6-C1B0E636FCE4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428" name="Oval 269">
                <a:extLst>
                  <a:ext uri="{FF2B5EF4-FFF2-40B4-BE49-F238E27FC236}">
                    <a16:creationId xmlns:a16="http://schemas.microsoft.com/office/drawing/2014/main" id="{D0455C24-9532-4910-87E4-373A22209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29" name="Oval 270">
                <a:extLst>
                  <a:ext uri="{FF2B5EF4-FFF2-40B4-BE49-F238E27FC236}">
                    <a16:creationId xmlns:a16="http://schemas.microsoft.com/office/drawing/2014/main" id="{CF3E567B-3FFD-424A-AD3C-3CBFA0973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0" name="Oval 271">
                <a:extLst>
                  <a:ext uri="{FF2B5EF4-FFF2-40B4-BE49-F238E27FC236}">
                    <a16:creationId xmlns:a16="http://schemas.microsoft.com/office/drawing/2014/main" id="{D0A53015-5BF1-4E11-956B-9FCCB756C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62C47CAE-B424-403D-948F-B235DD554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10D79980-453C-4878-B68A-EA4598DDE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5E1482D0-A8F1-4509-9750-DD1472511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B2BE6218-5640-4BA4-805F-F50EF9B7C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5" name="Line 276">
                <a:extLst>
                  <a:ext uri="{FF2B5EF4-FFF2-40B4-BE49-F238E27FC236}">
                    <a16:creationId xmlns:a16="http://schemas.microsoft.com/office/drawing/2014/main" id="{A0BB9273-0A4C-49FE-A168-0068453E8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6" name="Line 277">
                <a:extLst>
                  <a:ext uri="{FF2B5EF4-FFF2-40B4-BE49-F238E27FC236}">
                    <a16:creationId xmlns:a16="http://schemas.microsoft.com/office/drawing/2014/main" id="{4F844CBF-C561-4957-99DE-D026C7F6E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7" name="Oval 278">
                <a:extLst>
                  <a:ext uri="{FF2B5EF4-FFF2-40B4-BE49-F238E27FC236}">
                    <a16:creationId xmlns:a16="http://schemas.microsoft.com/office/drawing/2014/main" id="{9F51EBEB-1C75-468D-B0BC-B03B8A4EE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8" name="Oval 279">
                <a:extLst>
                  <a:ext uri="{FF2B5EF4-FFF2-40B4-BE49-F238E27FC236}">
                    <a16:creationId xmlns:a16="http://schemas.microsoft.com/office/drawing/2014/main" id="{FBC1D57A-A21D-47E8-9D8B-E6B786AB5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39" name="Line 280">
                <a:extLst>
                  <a:ext uri="{FF2B5EF4-FFF2-40B4-BE49-F238E27FC236}">
                    <a16:creationId xmlns:a16="http://schemas.microsoft.com/office/drawing/2014/main" id="{3BC402A6-B25D-4418-85E5-3E7179FA8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0877EF9F-0248-49CC-89A7-43DA3CB87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E7A73509-4206-41CF-8B4D-AB1909369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FD413332-5DAA-4496-A849-B818E82D2845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74EB9E97-5882-47FC-8A97-DDE82E2391E3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398" name="Freeform 21">
                  <a:extLst>
                    <a:ext uri="{FF2B5EF4-FFF2-40B4-BE49-F238E27FC236}">
                      <a16:creationId xmlns:a16="http://schemas.microsoft.com/office/drawing/2014/main" id="{9C178E68-D340-4D54-A742-64D899FA9E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 22">
                  <a:extLst>
                    <a:ext uri="{FF2B5EF4-FFF2-40B4-BE49-F238E27FC236}">
                      <a16:creationId xmlns:a16="http://schemas.microsoft.com/office/drawing/2014/main" id="{923A5203-85E8-4459-97D8-60AC759A4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F2CB20C-FE81-410A-BED6-77344BD71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2A784873-C1FE-48F1-B79E-DF3391686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069458DF-1944-441A-99FE-B951EE463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0A4A9BF-0139-46CE-B7FC-72DDA1594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03882748-E3BC-4A76-8B99-5AEAF3E98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D8D6F64-BE64-492C-B91F-8AC6E4361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F96F135D-C162-4468-A77E-9D014BCA6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5A3809E2-808C-426D-A916-70572B02C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432A1961-DC6D-46F5-997C-647423EFF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ACA8D253-DDF6-439A-BE6A-B3189AE57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8CA4020E-50E4-4937-87E7-A939C8CB0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C6001965-AA10-4A31-BDF9-15BC75013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A87EDE0F-BDBE-4D94-B09C-CD89E0C7B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D389347A-4412-4EB6-B08A-D156D9F10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93A60534-1381-42D4-904B-3A7847C5D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Freeform 38">
                  <a:extLst>
                    <a:ext uri="{FF2B5EF4-FFF2-40B4-BE49-F238E27FC236}">
                      <a16:creationId xmlns:a16="http://schemas.microsoft.com/office/drawing/2014/main" id="{852C311D-6227-489B-B16E-55CEB04AA7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Freeform 39">
                  <a:extLst>
                    <a:ext uri="{FF2B5EF4-FFF2-40B4-BE49-F238E27FC236}">
                      <a16:creationId xmlns:a16="http://schemas.microsoft.com/office/drawing/2014/main" id="{860B206B-B3B8-4A19-9F10-1488FE4B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Freeform 40">
                  <a:extLst>
                    <a:ext uri="{FF2B5EF4-FFF2-40B4-BE49-F238E27FC236}">
                      <a16:creationId xmlns:a16="http://schemas.microsoft.com/office/drawing/2014/main" id="{BCD61346-92BC-436A-9CDB-B59309617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Freeform 41">
                  <a:extLst>
                    <a:ext uri="{FF2B5EF4-FFF2-40B4-BE49-F238E27FC236}">
                      <a16:creationId xmlns:a16="http://schemas.microsoft.com/office/drawing/2014/main" id="{52B7D22E-34A8-48F3-89CA-7230E066D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Freeform 42">
                  <a:extLst>
                    <a:ext uri="{FF2B5EF4-FFF2-40B4-BE49-F238E27FC236}">
                      <a16:creationId xmlns:a16="http://schemas.microsoft.com/office/drawing/2014/main" id="{DF6A8D5F-E45B-43A2-8539-31064A670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43">
                  <a:extLst>
                    <a:ext uri="{FF2B5EF4-FFF2-40B4-BE49-F238E27FC236}">
                      <a16:creationId xmlns:a16="http://schemas.microsoft.com/office/drawing/2014/main" id="{CF2E0D33-AE64-4569-BB34-FCA6C22BC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A67DB88F-C378-4D4E-B02A-2B1F9AD98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7448A225-7929-4389-AD76-017B9C557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93338F6D-E8C5-4233-8DED-D019D8226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E83C7AA-D6F8-476E-9E1C-BE70BB2A9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Freeform 48">
                  <a:extLst>
                    <a:ext uri="{FF2B5EF4-FFF2-40B4-BE49-F238E27FC236}">
                      <a16:creationId xmlns:a16="http://schemas.microsoft.com/office/drawing/2014/main" id="{EAF88575-3600-4857-B10E-C2EBFA2EA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Freeform 49">
                  <a:extLst>
                    <a:ext uri="{FF2B5EF4-FFF2-40B4-BE49-F238E27FC236}">
                      <a16:creationId xmlns:a16="http://schemas.microsoft.com/office/drawing/2014/main" id="{55D77222-2369-4805-AABD-AEB93B24C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80243494-C544-4D95-AA25-7BD86FE51D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442" name="Oval 5">
                  <a:extLst>
                    <a:ext uri="{FF2B5EF4-FFF2-40B4-BE49-F238E27FC236}">
                      <a16:creationId xmlns:a16="http://schemas.microsoft.com/office/drawing/2014/main" id="{0F6138BB-AAAC-4091-BF1B-D948C8B91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Freeform 6">
                  <a:extLst>
                    <a:ext uri="{FF2B5EF4-FFF2-40B4-BE49-F238E27FC236}">
                      <a16:creationId xmlns:a16="http://schemas.microsoft.com/office/drawing/2014/main" id="{5D973B07-9286-48E9-A8CE-5E81F6A4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Oval 7">
                  <a:extLst>
                    <a:ext uri="{FF2B5EF4-FFF2-40B4-BE49-F238E27FC236}">
                      <a16:creationId xmlns:a16="http://schemas.microsoft.com/office/drawing/2014/main" id="{C4BE7456-876E-4740-8A30-2CFB91CE0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Freeform 8">
                  <a:extLst>
                    <a:ext uri="{FF2B5EF4-FFF2-40B4-BE49-F238E27FC236}">
                      <a16:creationId xmlns:a16="http://schemas.microsoft.com/office/drawing/2014/main" id="{A38146FB-EF0B-4F8F-9AA9-AF2201C59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4884E-7 3.52701E-6 L -0.02387 3.5270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734E-6 4.82524E-6 L 0.03957 4.82524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194E-6 2.26963E-6 L -0.02387 2.26963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288E-6 -4.46664E-6 L -0.02387 -4.46664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731E-6 -4.48933E-6 L -0.02387 -4.48933E-6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00BC-621C-4EA2-98A5-415DD1FA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to Follow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99F0-EC9F-4765-BF52-ADD9CB25B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963038"/>
            <a:ext cx="11653523" cy="5373651"/>
          </a:xfrm>
        </p:spPr>
        <p:txBody>
          <a:bodyPr/>
          <a:lstStyle/>
          <a:p>
            <a:pPr fontAlgn="base"/>
            <a:r>
              <a:rPr lang="en-US" dirty="0"/>
              <a:t>Keep execution short and return quickly</a:t>
            </a:r>
          </a:p>
          <a:p>
            <a:pPr fontAlgn="base"/>
            <a:r>
              <a:rPr lang="en-US" dirty="0"/>
              <a:t>Decouple tasks</a:t>
            </a:r>
          </a:p>
          <a:p>
            <a:pPr fontAlgn="base"/>
            <a:r>
              <a:rPr lang="en-US" dirty="0"/>
              <a:t>Do as little work synchronously as possible</a:t>
            </a:r>
          </a:p>
          <a:p>
            <a:pPr fontAlgn="base"/>
            <a:r>
              <a:rPr lang="en-US" dirty="0"/>
              <a:t>Trigger in batches – and catch exceptions</a:t>
            </a:r>
          </a:p>
          <a:p>
            <a:pPr fontAlgn="base"/>
            <a:r>
              <a:rPr lang="en-US" dirty="0"/>
              <a:t>Global static variables for things like </a:t>
            </a:r>
            <a:r>
              <a:rPr lang="en-US" dirty="0" err="1"/>
              <a:t>HttpClient</a:t>
            </a:r>
            <a:endParaRPr lang="en-US" dirty="0"/>
          </a:p>
          <a:p>
            <a:pPr fontAlgn="base"/>
            <a:r>
              <a:rPr lang="en-US" dirty="0"/>
              <a:t>Always use App Insights (now on by default)</a:t>
            </a:r>
          </a:p>
          <a:p>
            <a:pPr fontAlgn="base"/>
            <a:r>
              <a:rPr lang="en-US" dirty="0"/>
              <a:t>Use a DevOps pipeline such as VSTS</a:t>
            </a:r>
          </a:p>
          <a:p>
            <a:pPr fontAlgn="base"/>
            <a:r>
              <a:rPr lang="en-US" dirty="0"/>
              <a:t>Compile and or pack to optimize cold start times</a:t>
            </a:r>
          </a:p>
        </p:txBody>
      </p:sp>
    </p:spTree>
    <p:extLst>
      <p:ext uri="{BB962C8B-B14F-4D97-AF65-F5344CB8AC3E}">
        <p14:creationId xmlns:p14="http://schemas.microsoft.com/office/powerpoint/2010/main" val="34193964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50155_Microsoft_Tech_Summit_Light_Template">
  <a:themeElements>
    <a:clrScheme name="Microsoft Tech Summit">
      <a:dk1>
        <a:srgbClr val="282828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D83B01"/>
      </a:accent2>
      <a:accent3>
        <a:srgbClr val="002050"/>
      </a:accent3>
      <a:accent4>
        <a:srgbClr val="00BCF2"/>
      </a:accent4>
      <a:accent5>
        <a:srgbClr val="FF8C00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SummitDeck" id="{C981F0CA-1C25-4FDF-8E1B-E3366F90BA7E}" vid="{F403AC30-865B-4EBC-8D7A-6F52F5350CA7}"/>
    </a:ext>
  </a:extLst>
</a:theme>
</file>

<file path=ppt/theme/theme3.xml><?xml version="1.0" encoding="utf-8"?>
<a:theme xmlns:a="http://schemas.openxmlformats.org/drawingml/2006/main" name="Azure 2017">
  <a:themeElements>
    <a:clrScheme name="Custom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70B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819</Words>
  <Application>Microsoft Office PowerPoint</Application>
  <PresentationFormat>Widescreen</PresentationFormat>
  <Paragraphs>174</Paragraphs>
  <Slides>18</Slides>
  <Notes>17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5-30721_Build_2016_Template_Light</vt:lpstr>
      <vt:lpstr>5-50155_Microsoft_Tech_Summit_Light_Template</vt:lpstr>
      <vt:lpstr>Azure 2017</vt:lpstr>
      <vt:lpstr>Introducing Functions </vt:lpstr>
      <vt:lpstr>Logic – not plumbing</vt:lpstr>
      <vt:lpstr>What is the “Functions” programming model?</vt:lpstr>
      <vt:lpstr>Language Support</vt:lpstr>
      <vt:lpstr>Azure Functions Tooling Options</vt:lpstr>
      <vt:lpstr>Key Indicators for Serverless</vt:lpstr>
      <vt:lpstr>Key Indicators for Serverless</vt:lpstr>
      <vt:lpstr>Serverless scenarios: anything that responds to events</vt:lpstr>
      <vt:lpstr>Patterns to Follow</vt:lpstr>
      <vt:lpstr>Hands on Lab:  Functions</vt:lpstr>
      <vt:lpstr>New Visual Studio 2017 tooling</vt:lpstr>
      <vt:lpstr>Visual Studio 2017 Tooling</vt:lpstr>
      <vt:lpstr>Advanced stuff</vt:lpstr>
      <vt:lpstr>Platform and scaling</vt:lpstr>
      <vt:lpstr>Dynamic tier pricing</vt:lpstr>
      <vt:lpstr>Durable Functions</vt:lpstr>
      <vt:lpstr>Durable functions - Patterns</vt:lpstr>
      <vt:lpstr>What’s new in Azure Functions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Functions </dc:title>
  <dc:subject/>
  <dc:creator>Peter Roden</dc:creator>
  <cp:keywords/>
  <dc:description/>
  <cp:lastModifiedBy>Elizabeth Graham</cp:lastModifiedBy>
  <cp:revision>8</cp:revision>
  <dcterms:created xsi:type="dcterms:W3CDTF">2018-01-22T17:10:39Z</dcterms:created>
  <dcterms:modified xsi:type="dcterms:W3CDTF">2018-09-04T15:43:53Z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2018-01-22T17:12:32.3231427Z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