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73" r:id="rId5"/>
    <p:sldId id="278" r:id="rId6"/>
    <p:sldId id="274" r:id="rId7"/>
    <p:sldId id="275" r:id="rId8"/>
    <p:sldId id="276" r:id="rId9"/>
    <p:sldId id="277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4750-5D0D-4F86-B7A6-4AF2AE21186F}">
          <p14:sldIdLst>
            <p14:sldId id="256"/>
            <p14:sldId id="257"/>
            <p14:sldId id="273"/>
            <p14:sldId id="278"/>
            <p14:sldId id="274"/>
            <p14:sldId id="275"/>
            <p14:sldId id="276"/>
            <p14:sldId id="27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Default Section" id="{DC3FC219-ADFA-47D0-829C-B2EA85B4740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09E8-C56D-4EC0-B72A-1B578C95D49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37CA-2CE3-4552-A651-E3308878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17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Abstraction of servers, infrastructure and configuration of operating system</a:t>
            </a:r>
          </a:p>
          <a:p>
            <a:r>
              <a:rPr lang="en-US"/>
              <a:t>Event-driven scale</a:t>
            </a:r>
          </a:p>
          <a:p>
            <a:r>
              <a:rPr lang="en-US"/>
              <a:t>Sub-second billing</a:t>
            </a:r>
          </a:p>
          <a:p>
            <a:r>
              <a:rPr lang="en-US"/>
              <a:t>Stateless</a:t>
            </a:r>
          </a:p>
          <a:p>
            <a:endParaRPr lang="en-US"/>
          </a:p>
          <a:p>
            <a:pPr lvl="0" rt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is a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managed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service. Some refer to it as Functions as a Service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and Framework patching is performed for you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zero administrative tasks and no need to manage any infrastructure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deploy your code (function) and it runs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runs within seconds and for very short period of time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quickly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(almost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scales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seconds 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required (there is no way to configure scale or limits)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to match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given workload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Scales from zero to handle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 of thousands concurrent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 invocations within seconds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 only for the time your code is running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reacts to events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React, in near real-time, to events and triggers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by virtually any event from Azure service or 3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services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Setup time, provisioning is long</a:t>
            </a:r>
            <a:r>
              <a:rPr lang="en-US" baseline="0"/>
              <a:t> &amp; costly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220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“Pinnacle of PaaS compute”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Not just hardware “servers”, but software servers are also </a:t>
            </a:r>
            <a:r>
              <a:rPr lang="en-US" b="1"/>
              <a:t>managed for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Focus on </a:t>
            </a:r>
            <a:r>
              <a:rPr lang="en-US" b="1"/>
              <a:t>business logic</a:t>
            </a:r>
            <a:r>
              <a:rPr lang="en-US"/>
              <a:t>, not solving technical problems not </a:t>
            </a:r>
            <a:r>
              <a:rPr lang="en-US" b="1"/>
              <a:t>core to business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Lower effort to get started makes it easier to experiment (bots, etc.)</a:t>
            </a:r>
          </a:p>
          <a:p>
            <a:r>
              <a:rPr lang="en-US"/>
              <a:t>Benefits of “</a:t>
            </a:r>
            <a:r>
              <a:rPr lang="en-US" err="1"/>
              <a:t>Serverless</a:t>
            </a:r>
            <a:r>
              <a:rPr lang="en-US"/>
              <a:t>”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20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2/14/2018 8:10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27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2/14/2018 8:10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25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2/14/2018 8:10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75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2/14/2018 8:10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761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57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23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8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2/14/2018 8:10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9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937CA-2CE3-4552-A651-E33088784C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2/14/2018 8:10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61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2/14/2018 8:10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69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2/14/2018 8:10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43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2/14/2018 8:10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273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Talking</a:t>
            </a:r>
            <a:r>
              <a:rPr lang="en-US" sz="12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points: (New)</a:t>
            </a:r>
          </a:p>
          <a:p>
            <a:endParaRPr lang="en-US" sz="1200" b="1" kern="1200" baseline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What do we go from here?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Introducing </a:t>
            </a:r>
            <a:r>
              <a:rPr lang="en-US" sz="1200" err="1"/>
              <a:t>Serverless</a:t>
            </a:r>
            <a:r>
              <a:rPr lang="en-US" sz="1200"/>
              <a:t>, an </a:t>
            </a:r>
            <a:r>
              <a:rPr lang="en-US" sz="1200" baseline="0"/>
              <a:t>event-driven process, which will grow and scale on demand.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/>
              <a:t>The only remaining question now becomes: How I architect my app to become </a:t>
            </a:r>
            <a:r>
              <a:rPr lang="en-US" sz="1200" baseline="0" err="1"/>
              <a:t>Serverless</a:t>
            </a:r>
            <a:r>
              <a:rPr lang="en-US" sz="1200" baseline="0"/>
              <a:t>? Pretty neat, right?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/>
              <a:t>It all sounds great, naturally, you</a:t>
            </a:r>
            <a:r>
              <a:rPr lang="en-US" sz="1200" baseline="0"/>
              <a:t> may ask, how does </a:t>
            </a:r>
            <a:r>
              <a:rPr lang="en-US" sz="1200" baseline="0" err="1"/>
              <a:t>Serverless</a:t>
            </a:r>
            <a:r>
              <a:rPr lang="en-US" sz="1200" baseline="0"/>
              <a:t> fit into the picture?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58940A-E023-4449-93AF-8B92F8D53A4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61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860C-CF6C-458E-BBA8-D27E5A9C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D77E-3B42-48BE-B1C5-AC779ACD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9016-764F-4123-85B8-A9D7739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81F0-79FE-4BE5-A905-1A05CC0F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09C8-E5A0-45A3-B782-1CDE0D13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9CCC-FEB9-427D-BF79-599EB3C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5468-7A3C-4F85-9AD8-AB030ECD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4DC2-1240-4916-A189-8EB093F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E143-796C-44C4-A36D-551121BD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BCC6-4A7F-49B3-8FEB-671C2FBB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8EC83-D43D-4051-B396-F3DF0F5C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2A153-7863-4B05-908D-E4451928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B7E0-173E-4E4A-B2CD-3641405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E91D-B1E3-43A1-9ADD-D9DDDF45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C361-4249-4CEA-A152-565654F0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4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5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7388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00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434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43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79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5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B2D1-872E-4FA3-81B2-48964C0A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59CE-CC95-4BAE-A1CA-855FB715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3B1F-8B13-4E4F-AA68-E0A2A78A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8F05-3CE2-4D87-BAD8-49FB4F1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64CB-9B4B-4F5A-8C46-17820C23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6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377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20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4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1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9873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3068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97830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4195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654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26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D5E7-C018-4240-879F-159D13B4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AEC5-2DE6-4012-9086-5DDF7F06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092B-D040-4A84-8855-A5977F5E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8B57-5EEF-4C63-9C61-AA3D06F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083F-F039-4227-A1D4-25250554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7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6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53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53923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5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56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5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859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698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856503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5528-1534-479E-B1FE-186ECAF0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A074-B993-4170-BAFA-5B5A4C678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8F9F5-94CD-4E81-8F61-C1103D38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A438-CEA3-4881-B351-C117ECE6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ABC7-0E57-4BF4-8914-F429AF80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B8675-B0A6-4048-808A-9901830A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C04-5C7C-47E8-A93E-4506C9DC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6FEC-EBFE-47D5-A7C0-3FF21BAB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4247F-4AED-4811-9F1E-26F183BA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4C826-74FF-4DB0-9815-91A41E3AA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99DE2-EE87-4912-8CC1-884DAD320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7E2D9-ECC0-4A1F-8F11-BABF8AC0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1AD60-E6EF-43FC-BE12-5C931B6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370BD-AD7F-4F9B-BDD2-D9632B4B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73ED-58D7-4E26-8B66-E548F225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071CB-69EE-45DE-8234-D4F76385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424B3-EDE7-4C7C-A102-22235E67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0BCF7-FB6C-4186-AC70-3E661E7C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B2C2-92C1-4C5C-84C2-CADDB69E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F5ED4-2C83-414D-8470-3CC0D4A9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7A9F-9C45-4436-A577-5ACE7655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AF65-1D90-49C3-9C8D-A184990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7347-8BFD-49F8-8CAB-D7AA0B64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C2B08-D4A3-4A83-BAFB-56BB435E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BCA54-230C-4FE2-A911-CC0EF220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3A0EE-425D-4146-BE68-6F904E47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1D99C-EEB1-4702-AEB7-488E4111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240A-E673-411C-B0BB-10F1BB92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08F70-868E-4723-9945-39BCE7758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3F15E-4993-4EDA-B95A-DE4150EF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6470-6359-4133-A767-9395A2D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4ED0-EA23-466F-BEDB-8D031F29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86F2-81D5-48B8-B2E4-AA5EE1AE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ED1E5-9D92-4BF4-AA6C-300BF197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3F0A-8750-4524-8CF6-5F1FFE14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DB5C-EA0D-4B50-844B-60A282656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D91A-304B-4B52-80CA-B1A54932918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615-DE64-470D-9FF9-7FD048C94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E9DA-1C2D-4C78-AB4B-B10E65797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lizabeth.Graham@microsoft.com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hyperlink" Target="mailto:dabarkol@microsof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Pete.Roden@microsoft.co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hyperlink" Target="mailto:Sasha.Rosenbaum@microsoft.co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Pete.Roden@microsoft.com" TargetMode="External"/><Relationship Id="rId3" Type="http://schemas.openxmlformats.org/officeDocument/2006/relationships/hyperlink" Target="mailto:dabarkol@microsoft.com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Sasha.Rosenbaum@microsoft.co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hyperlink" Target="mailto:Elizabeth.Graham@microsoft.com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Pete.Roden@microsoft.com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hyperlink" Target="mailto:Elizabeth.Graham@microsoft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Serverless</a:t>
            </a:r>
            <a:br>
              <a:rPr lang="en-US" b="1" dirty="0"/>
            </a:br>
            <a:r>
              <a:rPr lang="en-US" b="1" dirty="0"/>
              <a:t>with Azure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600" b="1" dirty="0"/>
              <a:t>http://bit.ly/Serverless-Irvine</a:t>
            </a:r>
          </a:p>
        </p:txBody>
      </p:sp>
    </p:spTree>
    <p:extLst>
      <p:ext uri="{BB962C8B-B14F-4D97-AF65-F5344CB8AC3E}">
        <p14:creationId xmlns:p14="http://schemas.microsoft.com/office/powerpoint/2010/main" val="1410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Event-driven/ instant scale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655515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Micro-billing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Abstraction </a:t>
            </a:r>
            <a:b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</a:b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of servers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Serverless</a:t>
            </a:r>
            <a:r>
              <a:rPr lang="en-US"/>
              <a:t>?</a:t>
            </a:r>
            <a:br>
              <a:rPr lang="en-US"/>
            </a:b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9516647" y="2813805"/>
              <a:ext cx="651814" cy="755044"/>
              <a:chOff x="6136" y="1969"/>
              <a:chExt cx="221" cy="256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6247" y="2046"/>
                <a:ext cx="42" cy="111"/>
              </a:xfrm>
              <a:custGeom>
                <a:avLst/>
                <a:gdLst>
                  <a:gd name="T0" fmla="*/ 0 w 42"/>
                  <a:gd name="T1" fmla="*/ 0 h 111"/>
                  <a:gd name="T2" fmla="*/ 0 w 42"/>
                  <a:gd name="T3" fmla="*/ 68 h 111"/>
                  <a:gd name="T4" fmla="*/ 42 w 42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11">
                    <a:moveTo>
                      <a:pt x="0" y="0"/>
                    </a:moveTo>
                    <a:lnTo>
                      <a:pt x="0" y="68"/>
                    </a:lnTo>
                    <a:lnTo>
                      <a:pt x="42" y="111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6136" y="2003"/>
                <a:ext cx="221" cy="222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6221" y="1969"/>
                <a:ext cx="51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V="1">
                <a:off x="6247" y="1969"/>
                <a:ext cx="0" cy="34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H="1">
                <a:off x="6323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6140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 bwMode="auto">
            <a:xfrm>
              <a:off x="9558292" y="3400148"/>
              <a:ext cx="210105" cy="2101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35652" y="3287113"/>
              <a:ext cx="454292" cy="461665"/>
            </a:xfrm>
            <a:prstGeom prst="rect">
              <a:avLst/>
            </a:prstGeom>
            <a:noFill/>
          </p:spPr>
          <p:txBody>
            <a:bodyPr wrap="none" lIns="179282" tIns="143426" rIns="179282" bIns="143426" rtlCol="0">
              <a:spAutoFit/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78D7"/>
                      </a:gs>
                      <a:gs pos="3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$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899566" y="2925199"/>
              <a:ext cx="712436" cy="614067"/>
              <a:chOff x="6093204" y="2914441"/>
              <a:chExt cx="379412" cy="327025"/>
            </a:xfrm>
            <a:solidFill>
              <a:schemeClr val="bg1"/>
            </a:solidFill>
          </p:grpSpPr>
          <p:sp>
            <p:nvSpPr>
              <p:cNvPr id="24" name="Freeform 14"/>
              <p:cNvSpPr>
                <a:spLocks noEditPoints="1"/>
              </p:cNvSpPr>
              <p:nvPr/>
            </p:nvSpPr>
            <p:spPr bwMode="auto">
              <a:xfrm>
                <a:off x="6093204" y="2914441"/>
                <a:ext cx="379412" cy="327025"/>
              </a:xfrm>
              <a:custGeom>
                <a:avLst/>
                <a:gdLst>
                  <a:gd name="T0" fmla="*/ 222 w 239"/>
                  <a:gd name="T1" fmla="*/ 189 h 206"/>
                  <a:gd name="T2" fmla="*/ 145 w 239"/>
                  <a:gd name="T3" fmla="*/ 189 h 206"/>
                  <a:gd name="T4" fmla="*/ 145 w 239"/>
                  <a:gd name="T5" fmla="*/ 94 h 206"/>
                  <a:gd name="T6" fmla="*/ 17 w 239"/>
                  <a:gd name="T7" fmla="*/ 94 h 206"/>
                  <a:gd name="T8" fmla="*/ 17 w 239"/>
                  <a:gd name="T9" fmla="*/ 17 h 206"/>
                  <a:gd name="T10" fmla="*/ 162 w 239"/>
                  <a:gd name="T11" fmla="*/ 17 h 206"/>
                  <a:gd name="T12" fmla="*/ 162 w 239"/>
                  <a:gd name="T13" fmla="*/ 0 h 206"/>
                  <a:gd name="T14" fmla="*/ 0 w 239"/>
                  <a:gd name="T15" fmla="*/ 0 h 206"/>
                  <a:gd name="T16" fmla="*/ 0 w 239"/>
                  <a:gd name="T17" fmla="*/ 206 h 206"/>
                  <a:gd name="T18" fmla="*/ 239 w 239"/>
                  <a:gd name="T19" fmla="*/ 206 h 206"/>
                  <a:gd name="T20" fmla="*/ 239 w 239"/>
                  <a:gd name="T21" fmla="*/ 77 h 206"/>
                  <a:gd name="T22" fmla="*/ 222 w 239"/>
                  <a:gd name="T23" fmla="*/ 77 h 206"/>
                  <a:gd name="T24" fmla="*/ 222 w 239"/>
                  <a:gd name="T25" fmla="*/ 189 h 206"/>
                  <a:gd name="T26" fmla="*/ 17 w 239"/>
                  <a:gd name="T27" fmla="*/ 112 h 206"/>
                  <a:gd name="T28" fmla="*/ 128 w 239"/>
                  <a:gd name="T29" fmla="*/ 112 h 206"/>
                  <a:gd name="T30" fmla="*/ 128 w 239"/>
                  <a:gd name="T31" fmla="*/ 189 h 206"/>
                  <a:gd name="T32" fmla="*/ 17 w 239"/>
                  <a:gd name="T33" fmla="*/ 189 h 206"/>
                  <a:gd name="T34" fmla="*/ 17 w 239"/>
                  <a:gd name="T35" fmla="*/ 11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9" h="206">
                    <a:moveTo>
                      <a:pt x="222" y="189"/>
                    </a:moveTo>
                    <a:lnTo>
                      <a:pt x="145" y="189"/>
                    </a:lnTo>
                    <a:lnTo>
                      <a:pt x="145" y="94"/>
                    </a:lnTo>
                    <a:lnTo>
                      <a:pt x="17" y="94"/>
                    </a:lnTo>
                    <a:lnTo>
                      <a:pt x="17" y="17"/>
                    </a:lnTo>
                    <a:lnTo>
                      <a:pt x="162" y="17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206"/>
                    </a:lnTo>
                    <a:lnTo>
                      <a:pt x="239" y="206"/>
                    </a:lnTo>
                    <a:lnTo>
                      <a:pt x="239" y="77"/>
                    </a:lnTo>
                    <a:lnTo>
                      <a:pt x="222" y="77"/>
                    </a:lnTo>
                    <a:lnTo>
                      <a:pt x="222" y="189"/>
                    </a:lnTo>
                    <a:close/>
                    <a:moveTo>
                      <a:pt x="17" y="112"/>
                    </a:moveTo>
                    <a:lnTo>
                      <a:pt x="128" y="112"/>
                    </a:lnTo>
                    <a:lnTo>
                      <a:pt x="128" y="189"/>
                    </a:lnTo>
                    <a:lnTo>
                      <a:pt x="17" y="189"/>
                    </a:lnTo>
                    <a:lnTo>
                      <a:pt x="17" y="112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6326566" y="2914441"/>
                <a:ext cx="146050" cy="146050"/>
              </a:xfrm>
              <a:custGeom>
                <a:avLst/>
                <a:gdLst>
                  <a:gd name="T0" fmla="*/ 32 w 92"/>
                  <a:gd name="T1" fmla="*/ 17 h 92"/>
                  <a:gd name="T2" fmla="*/ 62 w 92"/>
                  <a:gd name="T3" fmla="*/ 17 h 92"/>
                  <a:gd name="T4" fmla="*/ 0 w 92"/>
                  <a:gd name="T5" fmla="*/ 79 h 92"/>
                  <a:gd name="T6" fmla="*/ 13 w 92"/>
                  <a:gd name="T7" fmla="*/ 92 h 92"/>
                  <a:gd name="T8" fmla="*/ 75 w 92"/>
                  <a:gd name="T9" fmla="*/ 30 h 92"/>
                  <a:gd name="T10" fmla="*/ 75 w 92"/>
                  <a:gd name="T11" fmla="*/ 60 h 92"/>
                  <a:gd name="T12" fmla="*/ 92 w 92"/>
                  <a:gd name="T13" fmla="*/ 60 h 92"/>
                  <a:gd name="T14" fmla="*/ 92 w 92"/>
                  <a:gd name="T15" fmla="*/ 0 h 92"/>
                  <a:gd name="T16" fmla="*/ 32 w 92"/>
                  <a:gd name="T17" fmla="*/ 0 h 92"/>
                  <a:gd name="T18" fmla="*/ 32 w 92"/>
                  <a:gd name="T19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32" y="17"/>
                    </a:moveTo>
                    <a:lnTo>
                      <a:pt x="62" y="17"/>
                    </a:lnTo>
                    <a:lnTo>
                      <a:pt x="0" y="79"/>
                    </a:lnTo>
                    <a:lnTo>
                      <a:pt x="13" y="92"/>
                    </a:lnTo>
                    <a:lnTo>
                      <a:pt x="75" y="30"/>
                    </a:lnTo>
                    <a:lnTo>
                      <a:pt x="75" y="60"/>
                    </a:lnTo>
                    <a:lnTo>
                      <a:pt x="92" y="60"/>
                    </a:lnTo>
                    <a:lnTo>
                      <a:pt x="92" y="0"/>
                    </a:lnTo>
                    <a:lnTo>
                      <a:pt x="32" y="0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9" name="Group 4"/>
            <p:cNvGrpSpPr>
              <a:grpSpLocks noChangeAspect="1"/>
            </p:cNvGrpSpPr>
            <p:nvPr/>
          </p:nvGrpSpPr>
          <p:grpSpPr bwMode="auto">
            <a:xfrm>
              <a:off x="2340343" y="2748281"/>
              <a:ext cx="562401" cy="902183"/>
              <a:chOff x="6" y="12"/>
              <a:chExt cx="192" cy="308"/>
            </a:xfrm>
          </p:grpSpPr>
          <p:sp>
            <p:nvSpPr>
              <p:cNvPr id="210" name="Rectangle 209"/>
              <p:cNvSpPr>
                <a:spLocks noChangeArrowheads="1"/>
              </p:cNvSpPr>
              <p:nvPr/>
            </p:nvSpPr>
            <p:spPr bwMode="auto">
              <a:xfrm>
                <a:off x="28" y="12"/>
                <a:ext cx="170" cy="308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>
                <a:spLocks noChangeArrowheads="1"/>
              </p:cNvSpPr>
              <p:nvPr/>
            </p:nvSpPr>
            <p:spPr bwMode="auto">
              <a:xfrm>
                <a:off x="53" y="35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>
                <a:spLocks noChangeArrowheads="1"/>
              </p:cNvSpPr>
              <p:nvPr/>
            </p:nvSpPr>
            <p:spPr bwMode="auto">
              <a:xfrm>
                <a:off x="53" y="100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53" y="166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4" name="Freeform 9"/>
              <p:cNvSpPr>
                <a:spLocks/>
              </p:cNvSpPr>
              <p:nvPr/>
            </p:nvSpPr>
            <p:spPr bwMode="auto">
              <a:xfrm>
                <a:off x="6" y="50"/>
                <a:ext cx="22" cy="55"/>
              </a:xfrm>
              <a:custGeom>
                <a:avLst/>
                <a:gdLst>
                  <a:gd name="T0" fmla="*/ 10 w 10"/>
                  <a:gd name="T1" fmla="*/ 26 h 26"/>
                  <a:gd name="T2" fmla="*/ 0 w 10"/>
                  <a:gd name="T3" fmla="*/ 13 h 26"/>
                  <a:gd name="T4" fmla="*/ 10 w 10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6">
                    <a:moveTo>
                      <a:pt x="10" y="26"/>
                    </a:moveTo>
                    <a:cubicBezTo>
                      <a:pt x="4" y="26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5" name="Freeform 10"/>
              <p:cNvSpPr>
                <a:spLocks/>
              </p:cNvSpPr>
              <p:nvPr/>
            </p:nvSpPr>
            <p:spPr bwMode="auto">
              <a:xfrm>
                <a:off x="6" y="162"/>
                <a:ext cx="22" cy="53"/>
              </a:xfrm>
              <a:custGeom>
                <a:avLst/>
                <a:gdLst>
                  <a:gd name="T0" fmla="*/ 10 w 10"/>
                  <a:gd name="T1" fmla="*/ 25 h 25"/>
                  <a:gd name="T2" fmla="*/ 0 w 10"/>
                  <a:gd name="T3" fmla="*/ 12 h 25"/>
                  <a:gd name="T4" fmla="*/ 10 w 1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5">
                    <a:moveTo>
                      <a:pt x="10" y="25"/>
                    </a:moveTo>
                    <a:cubicBezTo>
                      <a:pt x="4" y="25"/>
                      <a:pt x="0" y="19"/>
                      <a:pt x="0" y="12"/>
                    </a:cubicBezTo>
                    <a:cubicBezTo>
                      <a:pt x="0" y="5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6" name="Oval 215"/>
              <p:cNvSpPr>
                <a:spLocks noChangeArrowheads="1"/>
              </p:cNvSpPr>
              <p:nvPr/>
            </p:nvSpPr>
            <p:spPr bwMode="auto">
              <a:xfrm>
                <a:off x="53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7" name="Oval 216"/>
              <p:cNvSpPr>
                <a:spLocks noChangeArrowheads="1"/>
              </p:cNvSpPr>
              <p:nvPr/>
            </p:nvSpPr>
            <p:spPr bwMode="auto">
              <a:xfrm>
                <a:off x="100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149" y="263"/>
                <a:ext cx="24" cy="24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2540162" y="272256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720322" y="27184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797315" y="27160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865967" y="271971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791040" y="279301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717221" y="278110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793421" y="2859589"/>
              <a:ext cx="57247" cy="7243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628239" y="271549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78277" y="27922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77485" y="28708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73508" y="295600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2873508" y="304898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2715944" y="288197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753880" y="298133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796117" y="301631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678699" y="298035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628238" y="277558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633652" y="2889549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4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01512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Manage apps not servers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Faster time to market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Reduced DevOps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</a:t>
            </a:r>
            <a:r>
              <a:rPr lang="en-US" err="1"/>
              <a:t>Serverless</a:t>
            </a:r>
            <a:br>
              <a:rPr lang="en-US"/>
            </a:br>
            <a:endParaRPr lang="en-US"/>
          </a:p>
        </p:txBody>
      </p:sp>
      <p:grpSp>
        <p:nvGrpSpPr>
          <p:cNvPr id="237" name="Group 236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084315" y="2864915"/>
              <a:ext cx="1119410" cy="646770"/>
              <a:chOff x="12" y="8"/>
              <a:chExt cx="270" cy="156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31" y="8"/>
                <a:ext cx="89" cy="91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2" y="99"/>
                <a:ext cx="124" cy="65"/>
              </a:xfrm>
              <a:custGeom>
                <a:avLst/>
                <a:gdLst>
                  <a:gd name="T0" fmla="*/ 59 w 59"/>
                  <a:gd name="T1" fmla="*/ 30 h 30"/>
                  <a:gd name="T2" fmla="*/ 30 w 59"/>
                  <a:gd name="T3" fmla="*/ 0 h 30"/>
                  <a:gd name="T4" fmla="*/ 0 w 5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0">
                    <a:moveTo>
                      <a:pt x="59" y="30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3" y="0"/>
                      <a:pt x="0" y="13"/>
                      <a:pt x="0" y="3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113" y="30"/>
                <a:ext cx="125" cy="93"/>
              </a:xfrm>
              <a:custGeom>
                <a:avLst/>
                <a:gdLst>
                  <a:gd name="T0" fmla="*/ 11 w 125"/>
                  <a:gd name="T1" fmla="*/ 93 h 93"/>
                  <a:gd name="T2" fmla="*/ 125 w 125"/>
                  <a:gd name="T3" fmla="*/ 93 h 93"/>
                  <a:gd name="T4" fmla="*/ 125 w 125"/>
                  <a:gd name="T5" fmla="*/ 0 h 93"/>
                  <a:gd name="T6" fmla="*/ 0 w 125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11" y="93"/>
                    </a:moveTo>
                    <a:lnTo>
                      <a:pt x="125" y="93"/>
                    </a:lnTo>
                    <a:lnTo>
                      <a:pt x="125" y="0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V="1">
                <a:off x="170" y="123"/>
                <a:ext cx="0" cy="32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223" y="47"/>
                <a:ext cx="59" cy="108"/>
              </a:xfrm>
              <a:custGeom>
                <a:avLst/>
                <a:gdLst>
                  <a:gd name="T0" fmla="*/ 15 w 59"/>
                  <a:gd name="T1" fmla="*/ 0 h 108"/>
                  <a:gd name="T2" fmla="*/ 59 w 59"/>
                  <a:gd name="T3" fmla="*/ 0 h 108"/>
                  <a:gd name="T4" fmla="*/ 59 w 59"/>
                  <a:gd name="T5" fmla="*/ 108 h 108"/>
                  <a:gd name="T6" fmla="*/ 0 w 59"/>
                  <a:gd name="T7" fmla="*/ 108 h 108"/>
                  <a:gd name="T8" fmla="*/ 0 w 59"/>
                  <a:gd name="T9" fmla="*/ 7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8">
                    <a:moveTo>
                      <a:pt x="15" y="0"/>
                    </a:moveTo>
                    <a:lnTo>
                      <a:pt x="59" y="0"/>
                    </a:lnTo>
                    <a:lnTo>
                      <a:pt x="59" y="108"/>
                    </a:lnTo>
                    <a:lnTo>
                      <a:pt x="0" y="108"/>
                    </a:lnTo>
                    <a:lnTo>
                      <a:pt x="0" y="76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30" y="155"/>
                <a:ext cx="68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H="1">
                <a:off x="238" y="82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238" y="110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145" y="58"/>
                <a:ext cx="19" cy="37"/>
              </a:xfrm>
              <a:prstGeom prst="line">
                <a:avLst/>
              </a:pr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6" name="Freeform 14"/>
              <p:cNvSpPr>
                <a:spLocks/>
              </p:cNvSpPr>
              <p:nvPr/>
            </p:nvSpPr>
            <p:spPr bwMode="auto">
              <a:xfrm>
                <a:off x="183" y="54"/>
                <a:ext cx="19" cy="41"/>
              </a:xfrm>
              <a:custGeom>
                <a:avLst/>
                <a:gdLst>
                  <a:gd name="T0" fmla="*/ 0 w 19"/>
                  <a:gd name="T1" fmla="*/ 0 h 41"/>
                  <a:gd name="T2" fmla="*/ 19 w 19"/>
                  <a:gd name="T3" fmla="*/ 21 h 41"/>
                  <a:gd name="T4" fmla="*/ 0 w 19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41">
                    <a:moveTo>
                      <a:pt x="0" y="0"/>
                    </a:moveTo>
                    <a:lnTo>
                      <a:pt x="19" y="21"/>
                    </a:lnTo>
                    <a:lnTo>
                      <a:pt x="0" y="41"/>
                    </a:lnTo>
                  </a:path>
                </a:pathLst>
              </a:cu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0" name="Group 17"/>
            <p:cNvGrpSpPr>
              <a:grpSpLocks noChangeAspect="1"/>
            </p:cNvGrpSpPr>
            <p:nvPr/>
          </p:nvGrpSpPr>
          <p:grpSpPr bwMode="auto">
            <a:xfrm>
              <a:off x="5954114" y="2865066"/>
              <a:ext cx="646697" cy="749504"/>
              <a:chOff x="9" y="9"/>
              <a:chExt cx="195" cy="226"/>
            </a:xfrm>
          </p:grpSpPr>
          <p:sp>
            <p:nvSpPr>
              <p:cNvPr id="242" name="Freeform 18"/>
              <p:cNvSpPr>
                <a:spLocks/>
              </p:cNvSpPr>
              <p:nvPr/>
            </p:nvSpPr>
            <p:spPr bwMode="auto">
              <a:xfrm>
                <a:off x="9" y="204"/>
                <a:ext cx="195" cy="31"/>
              </a:xfrm>
              <a:custGeom>
                <a:avLst/>
                <a:gdLst>
                  <a:gd name="T0" fmla="*/ 0 w 91"/>
                  <a:gd name="T1" fmla="*/ 0 h 15"/>
                  <a:gd name="T2" fmla="*/ 16 w 91"/>
                  <a:gd name="T3" fmla="*/ 15 h 15"/>
                  <a:gd name="T4" fmla="*/ 31 w 91"/>
                  <a:gd name="T5" fmla="*/ 0 h 15"/>
                  <a:gd name="T6" fmla="*/ 91 w 91"/>
                  <a:gd name="T7" fmla="*/ 0 h 15"/>
                  <a:gd name="T8" fmla="*/ 75 w 91"/>
                  <a:gd name="T9" fmla="*/ 15 h 15"/>
                  <a:gd name="T10" fmla="*/ 16 w 91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15">
                    <a:moveTo>
                      <a:pt x="0" y="0"/>
                    </a:moveTo>
                    <a:cubicBezTo>
                      <a:pt x="0" y="8"/>
                      <a:pt x="7" y="15"/>
                      <a:pt x="16" y="15"/>
                    </a:cubicBezTo>
                    <a:cubicBezTo>
                      <a:pt x="24" y="15"/>
                      <a:pt x="31" y="8"/>
                      <a:pt x="3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8"/>
                      <a:pt x="84" y="15"/>
                      <a:pt x="75" y="15"/>
                    </a:cubicBezTo>
                    <a:cubicBezTo>
                      <a:pt x="16" y="15"/>
                      <a:pt x="16" y="15"/>
                      <a:pt x="16" y="15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3" name="Freeform 19"/>
              <p:cNvSpPr>
                <a:spLocks/>
              </p:cNvSpPr>
              <p:nvPr/>
            </p:nvSpPr>
            <p:spPr bwMode="auto">
              <a:xfrm>
                <a:off x="9" y="9"/>
                <a:ext cx="172" cy="197"/>
              </a:xfrm>
              <a:custGeom>
                <a:avLst/>
                <a:gdLst>
                  <a:gd name="T0" fmla="*/ 0 w 172"/>
                  <a:gd name="T1" fmla="*/ 197 h 197"/>
                  <a:gd name="T2" fmla="*/ 0 w 172"/>
                  <a:gd name="T3" fmla="*/ 0 h 197"/>
                  <a:gd name="T4" fmla="*/ 172 w 172"/>
                  <a:gd name="T5" fmla="*/ 0 h 197"/>
                  <a:gd name="T6" fmla="*/ 172 w 172"/>
                  <a:gd name="T7" fmla="*/ 19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" h="197">
                    <a:moveTo>
                      <a:pt x="0" y="197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72" y="195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4" name="Line 20"/>
              <p:cNvSpPr>
                <a:spLocks noChangeShapeType="1"/>
              </p:cNvSpPr>
              <p:nvPr/>
            </p:nvSpPr>
            <p:spPr bwMode="auto">
              <a:xfrm>
                <a:off x="78" y="58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5" name="Line 21"/>
              <p:cNvSpPr>
                <a:spLocks noChangeShapeType="1"/>
              </p:cNvSpPr>
              <p:nvPr/>
            </p:nvSpPr>
            <p:spPr bwMode="auto">
              <a:xfrm>
                <a:off x="78" y="105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6" name="Line 22"/>
              <p:cNvSpPr>
                <a:spLocks noChangeShapeType="1"/>
              </p:cNvSpPr>
              <p:nvPr/>
            </p:nvSpPr>
            <p:spPr bwMode="auto">
              <a:xfrm>
                <a:off x="78" y="154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7" name="Line 23"/>
              <p:cNvSpPr>
                <a:spLocks noChangeShapeType="1"/>
              </p:cNvSpPr>
              <p:nvPr/>
            </p:nvSpPr>
            <p:spPr bwMode="auto">
              <a:xfrm>
                <a:off x="44" y="58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8" name="Line 24"/>
              <p:cNvSpPr>
                <a:spLocks noChangeShapeType="1"/>
              </p:cNvSpPr>
              <p:nvPr/>
            </p:nvSpPr>
            <p:spPr bwMode="auto">
              <a:xfrm>
                <a:off x="44" y="105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9" name="Line 25"/>
              <p:cNvSpPr>
                <a:spLocks noChangeShapeType="1"/>
              </p:cNvSpPr>
              <p:nvPr/>
            </p:nvSpPr>
            <p:spPr bwMode="auto">
              <a:xfrm>
                <a:off x="44" y="154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2" name="Group 28"/>
            <p:cNvGrpSpPr>
              <a:grpSpLocks noChangeAspect="1"/>
            </p:cNvGrpSpPr>
            <p:nvPr/>
          </p:nvGrpSpPr>
          <p:grpSpPr bwMode="auto">
            <a:xfrm>
              <a:off x="9491591" y="2863270"/>
              <a:ext cx="684072" cy="686754"/>
              <a:chOff x="8" y="7"/>
              <a:chExt cx="255" cy="256"/>
            </a:xfrm>
          </p:grpSpPr>
          <p:sp>
            <p:nvSpPr>
              <p:cNvPr id="254" name="Freeform 29"/>
              <p:cNvSpPr>
                <a:spLocks/>
              </p:cNvSpPr>
              <p:nvPr/>
            </p:nvSpPr>
            <p:spPr bwMode="auto">
              <a:xfrm>
                <a:off x="8" y="7"/>
                <a:ext cx="255" cy="256"/>
              </a:xfrm>
              <a:custGeom>
                <a:avLst/>
                <a:gdLst>
                  <a:gd name="T0" fmla="*/ 4 w 120"/>
                  <a:gd name="T1" fmla="*/ 38 h 120"/>
                  <a:gd name="T2" fmla="*/ 5 w 120"/>
                  <a:gd name="T3" fmla="*/ 36 h 120"/>
                  <a:gd name="T4" fmla="*/ 9 w 120"/>
                  <a:gd name="T5" fmla="*/ 28 h 120"/>
                  <a:gd name="T6" fmla="*/ 60 w 120"/>
                  <a:gd name="T7" fmla="*/ 0 h 120"/>
                  <a:gd name="T8" fmla="*/ 120 w 120"/>
                  <a:gd name="T9" fmla="*/ 60 h 120"/>
                  <a:gd name="T10" fmla="*/ 60 w 120"/>
                  <a:gd name="T11" fmla="*/ 120 h 120"/>
                  <a:gd name="T12" fmla="*/ 0 w 120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4" y="38"/>
                    </a:moveTo>
                    <a:cubicBezTo>
                      <a:pt x="4" y="38"/>
                      <a:pt x="5" y="37"/>
                      <a:pt x="5" y="36"/>
                    </a:cubicBezTo>
                    <a:cubicBezTo>
                      <a:pt x="6" y="33"/>
                      <a:pt x="8" y="31"/>
                      <a:pt x="9" y="28"/>
                    </a:cubicBezTo>
                    <a:cubicBezTo>
                      <a:pt x="20" y="11"/>
                      <a:pt x="39" y="0"/>
                      <a:pt x="60" y="0"/>
                    </a:cubicBez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93"/>
                      <a:pt x="93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5" name="Freeform 30"/>
              <p:cNvSpPr>
                <a:spLocks/>
              </p:cNvSpPr>
              <p:nvPr/>
            </p:nvSpPr>
            <p:spPr bwMode="auto">
              <a:xfrm>
                <a:off x="136" y="67"/>
                <a:ext cx="48" cy="117"/>
              </a:xfrm>
              <a:custGeom>
                <a:avLst/>
                <a:gdLst>
                  <a:gd name="T0" fmla="*/ 0 w 48"/>
                  <a:gd name="T1" fmla="*/ 0 h 117"/>
                  <a:gd name="T2" fmla="*/ 0 w 48"/>
                  <a:gd name="T3" fmla="*/ 68 h 117"/>
                  <a:gd name="T4" fmla="*/ 48 w 48"/>
                  <a:gd name="T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17">
                    <a:moveTo>
                      <a:pt x="0" y="0"/>
                    </a:moveTo>
                    <a:lnTo>
                      <a:pt x="0" y="68"/>
                    </a:lnTo>
                    <a:lnTo>
                      <a:pt x="48" y="117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8" y="33"/>
                <a:ext cx="60" cy="59"/>
              </a:xfrm>
              <a:custGeom>
                <a:avLst/>
                <a:gdLst>
                  <a:gd name="T0" fmla="*/ 60 w 60"/>
                  <a:gd name="T1" fmla="*/ 59 h 59"/>
                  <a:gd name="T2" fmla="*/ 0 w 60"/>
                  <a:gd name="T3" fmla="*/ 59 h 59"/>
                  <a:gd name="T4" fmla="*/ 0 w 60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9">
                    <a:moveTo>
                      <a:pt x="60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332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05E-6 -4.90241E-7 L -1.5905E-6 -0.0544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5157E-6 -4.90241E-7 L 4.05157E-6 -0.05447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00664E-6 -4.90241E-7 L -2.00664E-6 -0.05447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4627536" y="2330685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7800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6046437" y="2308470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255247-37E8-4918-8908-C0479F4F5EF2}"/>
              </a:ext>
            </a:extLst>
          </p:cNvPr>
          <p:cNvGrpSpPr/>
          <p:nvPr/>
        </p:nvGrpSpPr>
        <p:grpSpPr>
          <a:xfrm>
            <a:off x="3257322" y="2308470"/>
            <a:ext cx="2738838" cy="1971494"/>
            <a:chOff x="6265951" y="2389036"/>
            <a:chExt cx="2794153" cy="20113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B2790-566F-46DA-99A5-F70E112A2BAD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8E300-39AE-43DF-AC13-0EBF559718BC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7219AF-100D-41F8-9B8E-31FB3C44734C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3CF74C-EAD6-4676-9C34-CABD3434C2F5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B3AC26-5FE7-443A-8AD4-3994667BF034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B17530-8D1D-46B1-8735-B98D870C0F06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0A17944A-C42E-4009-BF2E-E76778FECE70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69DAF3A8-3C63-4BE9-9C57-61DCBE0F1625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23C4BBFE-6F39-4E47-B0ED-EF8CEC04A066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31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1C7-DC3B-4CAD-9486-A5B5BD5C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CE55AA-DDF9-47D1-8E24-1E0880F1CAD4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87F9F6-7F15-4BC1-A084-C5448EC9F7B0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239C19-C664-4B89-A500-BC8EE9B5121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8F888A-08E6-440C-B8F3-110F0B287C53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9F3162-A3C8-4BA8-91EA-7EB4BAA2726C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CC6AE4-1AEE-4E00-8BD3-DF39AE2DD2EF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4255C6-81F8-46DB-97DC-03E4A2CCFE6C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CEE1E8AA-9576-4505-BEBE-23DB2A686E07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A5AEC3EB-4122-421D-A84D-33812C87DBC9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8CCC9ACB-4C34-4FF6-9934-3116720DB428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279AF-0AF3-4CC9-9C66-A83F31FE3AFE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CE9270-9EF8-4FBE-8806-12EA7C9222CA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94C3BF-E628-4F9E-9551-DA72B3D145AF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6" name="Picture 14" descr="Image result for azure event grid">
              <a:extLst>
                <a:ext uri="{FF2B5EF4-FFF2-40B4-BE49-F238E27FC236}">
                  <a16:creationId xmlns:a16="http://schemas.microsoft.com/office/drawing/2014/main" id="{9145B429-F6DE-4935-A409-07E796327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504155-E10D-4EAD-8A27-4B8AE0C61C1D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DE1214-68A8-447A-BE29-FD312D915C7B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59C1B8-AD30-4786-A114-B88892011849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B88FC4-006B-4946-B1CB-4B02A28B5B1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42D2EE24-2592-4DEF-B6F1-8752AB9D0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8BF087D-225F-4EAB-9993-807D0911FBAB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7BBF543-11FE-4B78-9333-C6D9F766F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232D600-E891-4FFF-A75A-8D0F28DA8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C50AFDD-DA7D-4713-A125-5E6B1BC8979F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672C92C-AAE4-4E7B-9775-EC6691D6C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016FBFF-B4DD-4BE9-8147-53DAF9376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77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0B528-84CA-4ED5-BAFE-1959AF3FBA32}"/>
              </a:ext>
            </a:extLst>
          </p:cNvPr>
          <p:cNvSpPr/>
          <p:nvPr/>
        </p:nvSpPr>
        <p:spPr bwMode="auto">
          <a:xfrm>
            <a:off x="1763280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7F0D13-C4BD-4727-B074-E0A61CD1E67B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B642A87-6373-4936-8A2D-A1FD91B33394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D21D4C-D555-45BB-8610-578BFFE4D05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4248D3-459E-4E9F-B193-4EDC1CC663FA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B05F16-D94F-4BC7-82FE-7E77BE2B6D33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874B11-4642-4DDB-9B15-3CCF51F8035D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4A5171-DA25-43F4-8159-2DA244709804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Left Brace 37">
                <a:extLst>
                  <a:ext uri="{FF2B5EF4-FFF2-40B4-BE49-F238E27FC236}">
                    <a16:creationId xmlns:a16="http://schemas.microsoft.com/office/drawing/2014/main" id="{4E6E1B66-898C-44C9-8B6D-6A5DACFE6D19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3F0B07D0-42DD-4F57-9BF9-522B86E97701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662845AD-EB82-466C-9205-D423BE079874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0E15CF-780A-4F4D-BC36-EC66AFAB317D}"/>
              </a:ext>
            </a:extLst>
          </p:cNvPr>
          <p:cNvGrpSpPr/>
          <p:nvPr/>
        </p:nvGrpSpPr>
        <p:grpSpPr>
          <a:xfrm>
            <a:off x="1858153" y="5027415"/>
            <a:ext cx="8283027" cy="1115000"/>
            <a:chOff x="3436883" y="5127960"/>
            <a:chExt cx="8450318" cy="113751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7DB582-E2CB-4FDD-9834-6E76CDF87247}"/>
                </a:ext>
              </a:extLst>
            </p:cNvPr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8AE885-A6FF-452F-A276-F93541048B69}"/>
                </a:ext>
              </a:extLst>
            </p:cNvPr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B98310-9574-4251-9A7E-9E56FE8C6B31}"/>
                </a:ext>
              </a:extLst>
            </p:cNvPr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68E7D0-9786-4134-894C-8375E7D7337B}"/>
                </a:ext>
              </a:extLst>
            </p:cNvPr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08EA95-AEC9-4354-B44C-05A45884D19C}"/>
                </a:ext>
              </a:extLst>
            </p:cNvPr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3CDE7-1814-42C2-8016-A08897C6277C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48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1E38B4F9-F88C-4C26-953E-86C853E57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hlinkClick r:id="rId6"/>
              <a:extLst>
                <a:ext uri="{FF2B5EF4-FFF2-40B4-BE49-F238E27FC236}">
                  <a16:creationId xmlns:a16="http://schemas.microsoft.com/office/drawing/2014/main" id="{E32EC35B-693A-4773-8816-DA866653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50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66ADD3B0-1264-48BD-A116-1F4BDCD87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C8A35FC1-EC35-49AD-8B3F-7B83624566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612940F0-90BD-4C3E-BE1F-42023C6D9E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623CF9B2-A8F5-4F2A-8682-46CC51D37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FECEE-1F4F-42FB-AB7C-6AF579F485E8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08A4AD-3BCA-4F87-8D8F-5D486B7569ED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BB6CA9-0D6F-4399-8F3C-8E7B55A31A8B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57" name="Picture 14" descr="Image result for azure event grid">
              <a:extLst>
                <a:ext uri="{FF2B5EF4-FFF2-40B4-BE49-F238E27FC236}">
                  <a16:creationId xmlns:a16="http://schemas.microsoft.com/office/drawing/2014/main" id="{78E6CB04-0DC0-401C-8C25-7DBA2EB0D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9201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4836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52620" y="2352809"/>
            <a:ext cx="2738838" cy="1971494"/>
            <a:chOff x="6265951" y="2389036"/>
            <a:chExt cx="2794153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27415"/>
            <a:ext cx="8283027" cy="1115000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6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25196E-D5E4-49A3-B071-864CAAE3863B}"/>
              </a:ext>
            </a:extLst>
          </p:cNvPr>
          <p:cNvGrpSpPr/>
          <p:nvPr/>
        </p:nvGrpSpPr>
        <p:grpSpPr>
          <a:xfrm>
            <a:off x="3357726" y="2352809"/>
            <a:ext cx="2738838" cy="1971494"/>
            <a:chOff x="9093048" y="2389036"/>
            <a:chExt cx="2794153" cy="201131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D0958A-B3E2-4B04-A24E-33B887D9AC76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9763F7-6821-40B0-B7AC-FDDC68810CC6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77" name="Picture 14" descr="Image result for azure event grid">
              <a:extLst>
                <a:ext uri="{FF2B5EF4-FFF2-40B4-BE49-F238E27FC236}">
                  <a16:creationId xmlns:a16="http://schemas.microsoft.com/office/drawing/2014/main" id="{D6F6B0FD-D471-4D02-A6BD-65748B51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8947514" y="2352809"/>
            <a:ext cx="2738838" cy="1971494"/>
            <a:chOff x="3436883" y="2389036"/>
            <a:chExt cx="2794153" cy="20113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11717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Platform"/>
          <p:cNvSpPr/>
          <p:nvPr/>
        </p:nvSpPr>
        <p:spPr bwMode="auto">
          <a:xfrm>
            <a:off x="3274837" y="1551977"/>
            <a:ext cx="8572408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5" name="Functions">
            <a:extLst>
              <a:ext uri="{FF2B5EF4-FFF2-40B4-BE49-F238E27FC236}">
                <a16:creationId xmlns:a16="http://schemas.microsoft.com/office/drawing/2014/main" id="{F2BEE939-F3F7-49E1-AD07-CED5DA36444D}"/>
              </a:ext>
            </a:extLst>
          </p:cNvPr>
          <p:cNvGrpSpPr/>
          <p:nvPr/>
        </p:nvGrpSpPr>
        <p:grpSpPr>
          <a:xfrm>
            <a:off x="3369709" y="2342714"/>
            <a:ext cx="2738838" cy="1971494"/>
            <a:chOff x="3436883" y="2389036"/>
            <a:chExt cx="2794153" cy="2011312"/>
          </a:xfrm>
        </p:grpSpPr>
        <p:sp>
          <p:nvSpPr>
            <p:cNvPr id="5" name="Rectangle 4"/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37" name="Freeform 18"/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11" name="Straight Connector 10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4" name="Straight Connector 63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Logic apps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42770" y="2342714"/>
            <a:ext cx="2571469" cy="1971494"/>
            <a:chOff x="6265952" y="2389036"/>
            <a:chExt cx="2623404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2" y="2389036"/>
              <a:ext cx="2623404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2" y="2994701"/>
              <a:ext cx="2623404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IoT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10165"/>
            <a:ext cx="8411195" cy="1132251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 &amp; </a:t>
              </a:r>
              <a:b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</a:b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Access Control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72700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Event grid">
            <a:extLst>
              <a:ext uri="{FF2B5EF4-FFF2-40B4-BE49-F238E27FC236}">
                <a16:creationId xmlns:a16="http://schemas.microsoft.com/office/drawing/2014/main" id="{6B94E3BD-A778-42C4-A4D5-AF1BDE4B55BC}"/>
              </a:ext>
            </a:extLst>
          </p:cNvPr>
          <p:cNvGrpSpPr/>
          <p:nvPr/>
        </p:nvGrpSpPr>
        <p:grpSpPr>
          <a:xfrm>
            <a:off x="8750196" y="2342714"/>
            <a:ext cx="2980325" cy="1971494"/>
            <a:chOff x="9093048" y="2389036"/>
            <a:chExt cx="3040518" cy="201131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D963BC8-95AF-42D7-82C2-432B885989B5}"/>
                </a:ext>
              </a:extLst>
            </p:cNvPr>
            <p:cNvSpPr/>
            <p:nvPr/>
          </p:nvSpPr>
          <p:spPr bwMode="auto">
            <a:xfrm>
              <a:off x="9093048" y="2389036"/>
              <a:ext cx="3040518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2162FA-8CDB-415F-8028-26419B9D6555}"/>
                </a:ext>
              </a:extLst>
            </p:cNvPr>
            <p:cNvSpPr/>
            <p:nvPr/>
          </p:nvSpPr>
          <p:spPr bwMode="auto">
            <a:xfrm>
              <a:off x="9093048" y="2994701"/>
              <a:ext cx="3040518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038" name="Picture 14" descr="Image result for azure event grid">
              <a:extLst>
                <a:ext uri="{FF2B5EF4-FFF2-40B4-BE49-F238E27FC236}">
                  <a16:creationId xmlns:a16="http://schemas.microsoft.com/office/drawing/2014/main" id="{4B1EF275-09D5-49D3-AE61-397BF233E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Development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7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6EDC10-7350-430F-B617-09FAB4033904}"/>
              </a:ext>
            </a:extLst>
          </p:cNvPr>
          <p:cNvGrpSpPr/>
          <p:nvPr/>
        </p:nvGrpSpPr>
        <p:grpSpPr>
          <a:xfrm>
            <a:off x="3459202" y="2977084"/>
            <a:ext cx="2695505" cy="388550"/>
            <a:chOff x="4530285" y="2523547"/>
            <a:chExt cx="2750334" cy="396453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51B82445-EED6-4976-99DB-DCA83C57374B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7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Developer productivity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A8E056F-11D2-4CDF-B2FC-4901BD2B3DB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B7D5ABC-0CF0-454E-ADC7-E30304CF93DA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check">
                <a:extLst>
                  <a:ext uri="{FF2B5EF4-FFF2-40B4-BE49-F238E27FC236}">
                    <a16:creationId xmlns:a16="http://schemas.microsoft.com/office/drawing/2014/main" id="{C3DC1F29-B4AC-43AC-8956-2A7CD74DE6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4CB766-F5BB-4A94-86EC-375926434B43}"/>
              </a:ext>
            </a:extLst>
          </p:cNvPr>
          <p:cNvGrpSpPr/>
          <p:nvPr/>
        </p:nvGrpSpPr>
        <p:grpSpPr>
          <a:xfrm>
            <a:off x="3459202" y="3427904"/>
            <a:ext cx="2711474" cy="388550"/>
            <a:chOff x="4530285" y="2533358"/>
            <a:chExt cx="2766628" cy="396453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F03241A0-2E33-4A66-95AB-150C251FAC3B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Triggers and Bindings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EC15CE-7FAA-47D8-973A-D72B242E12DE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987E46B-68B6-4FA5-A052-3029C87CB261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5" name="check">
                <a:extLst>
                  <a:ext uri="{FF2B5EF4-FFF2-40B4-BE49-F238E27FC236}">
                    <a16:creationId xmlns:a16="http://schemas.microsoft.com/office/drawing/2014/main" id="{DCF7849C-9E30-4469-9177-A3AEA9846B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BC8D1C-15C0-4B16-AEA4-BF3F93C0BAE0}"/>
              </a:ext>
            </a:extLst>
          </p:cNvPr>
          <p:cNvGrpSpPr/>
          <p:nvPr/>
        </p:nvGrpSpPr>
        <p:grpSpPr>
          <a:xfrm>
            <a:off x="3459202" y="3878726"/>
            <a:ext cx="2738838" cy="388550"/>
            <a:chOff x="4530285" y="2515931"/>
            <a:chExt cx="2794547" cy="396453"/>
          </a:xfrm>
        </p:grpSpPr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16A0D63F-F2B0-4CB1-BFD0-02B9CE2FE3C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Flexible deployment options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28765C-D13E-4915-A9D6-ACB7B393B255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5E27976-8359-464E-AD18-45651620C818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check">
                <a:extLst>
                  <a:ext uri="{FF2B5EF4-FFF2-40B4-BE49-F238E27FC236}">
                    <a16:creationId xmlns:a16="http://schemas.microsoft.com/office/drawing/2014/main" id="{C34325CC-C972-4452-967C-13517FF19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0C5B52-6C87-4045-BCA4-C3B29B9EF118}"/>
              </a:ext>
            </a:extLst>
          </p:cNvPr>
          <p:cNvGrpSpPr/>
          <p:nvPr/>
        </p:nvGrpSpPr>
        <p:grpSpPr>
          <a:xfrm>
            <a:off x="6270015" y="2977083"/>
            <a:ext cx="2695505" cy="388550"/>
            <a:chOff x="4530285" y="2523546"/>
            <a:chExt cx="2750334" cy="396453"/>
          </a:xfrm>
        </p:grpSpPr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4F4E17CE-AFC5-4770-B401-2003DD789F27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6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Visual designer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6AA5B60-F840-42DE-B411-887839729294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667C160-8FD6-4200-9B67-2153B6EEC7C6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check">
                <a:extLst>
                  <a:ext uri="{FF2B5EF4-FFF2-40B4-BE49-F238E27FC236}">
                    <a16:creationId xmlns:a16="http://schemas.microsoft.com/office/drawing/2014/main" id="{F635458F-0905-4199-A02F-EEF991E4DD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1AB525-BC3D-4677-8552-4CC852DB94C2}"/>
              </a:ext>
            </a:extLst>
          </p:cNvPr>
          <p:cNvGrpSpPr/>
          <p:nvPr/>
        </p:nvGrpSpPr>
        <p:grpSpPr>
          <a:xfrm>
            <a:off x="6270014" y="3427904"/>
            <a:ext cx="2711474" cy="388550"/>
            <a:chOff x="4530285" y="2533358"/>
            <a:chExt cx="2766628" cy="396453"/>
          </a:xfrm>
        </p:grpSpPr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A9BD0650-F786-4DD1-B58A-D79BCEE1F520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100+ connectors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14D3274-43E2-4D22-BD18-3719B65ACD2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D2DAD9F-8FFB-4101-BAFF-3F45764E5268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check">
                <a:extLst>
                  <a:ext uri="{FF2B5EF4-FFF2-40B4-BE49-F238E27FC236}">
                    <a16:creationId xmlns:a16="http://schemas.microsoft.com/office/drawing/2014/main" id="{1C2C6E13-41FB-44A7-AA19-E6945BCBAB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Analytics">
            <a:extLst>
              <a:ext uri="{FF2B5EF4-FFF2-40B4-BE49-F238E27FC236}">
                <a16:creationId xmlns:a16="http://schemas.microsoft.com/office/drawing/2014/main" id="{E2FEEEDC-CD48-44C4-8AFB-20897DE7BCCB}"/>
              </a:ext>
            </a:extLst>
          </p:cNvPr>
          <p:cNvGrpSpPr/>
          <p:nvPr/>
        </p:nvGrpSpPr>
        <p:grpSpPr>
          <a:xfrm>
            <a:off x="6270015" y="3878726"/>
            <a:ext cx="2738838" cy="388550"/>
            <a:chOff x="4530285" y="2515931"/>
            <a:chExt cx="2794547" cy="396453"/>
          </a:xfrm>
        </p:grpSpPr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664CFB97-8A92-48CF-BDB3-9581A41962F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Functions orchestration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63EEC6D-B7CA-490D-99EB-D0DAE65BB1ED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6C8588-E94C-48DC-93A7-D281D8AE0DD9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heck">
                <a:extLst>
                  <a:ext uri="{FF2B5EF4-FFF2-40B4-BE49-F238E27FC236}">
                    <a16:creationId xmlns:a16="http://schemas.microsoft.com/office/drawing/2014/main" id="{0096D018-75CC-4A55-A574-ACC9507EDA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DFE604-1BE4-46F7-8AD2-42C936530E6E}"/>
              </a:ext>
            </a:extLst>
          </p:cNvPr>
          <p:cNvGrpSpPr/>
          <p:nvPr/>
        </p:nvGrpSpPr>
        <p:grpSpPr>
          <a:xfrm>
            <a:off x="8838184" y="2977081"/>
            <a:ext cx="2934366" cy="384498"/>
            <a:chOff x="4530285" y="2523544"/>
            <a:chExt cx="2994053" cy="392319"/>
          </a:xfrm>
        </p:grpSpPr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C2C3B34F-7862-4B46-A791-AC8FDF2AEBCF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4"/>
              <a:ext cx="2848380" cy="392319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Manage all events in one place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63D6BA5-5BDE-4196-9439-4031D7977E1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FA533C9-B658-42FA-BCCA-166B7F89CE4F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check">
                <a:extLst>
                  <a:ext uri="{FF2B5EF4-FFF2-40B4-BE49-F238E27FC236}">
                    <a16:creationId xmlns:a16="http://schemas.microsoft.com/office/drawing/2014/main" id="{C838BE42-624D-4ABE-BC36-19D36D6845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C7DBC19-808D-4813-A952-AC0E53841FDE}"/>
              </a:ext>
            </a:extLst>
          </p:cNvPr>
          <p:cNvGrpSpPr/>
          <p:nvPr/>
        </p:nvGrpSpPr>
        <p:grpSpPr>
          <a:xfrm>
            <a:off x="8838186" y="3421116"/>
            <a:ext cx="2711474" cy="388550"/>
            <a:chOff x="4530285" y="2533358"/>
            <a:chExt cx="2766628" cy="396453"/>
          </a:xfrm>
        </p:grpSpPr>
        <p:sp>
          <p:nvSpPr>
            <p:cNvPr id="130" name="Content Placeholder 2">
              <a:extLst>
                <a:ext uri="{FF2B5EF4-FFF2-40B4-BE49-F238E27FC236}">
                  <a16:creationId xmlns:a16="http://schemas.microsoft.com/office/drawing/2014/main" id="{F9D60FF9-3053-42AA-B951-4201EFB674C7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Near real-time delivery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970595C-B590-4381-844A-74AC870A93D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E8AA37C-580A-47CD-A110-EB15A2E2A734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check">
                <a:extLst>
                  <a:ext uri="{FF2B5EF4-FFF2-40B4-BE49-F238E27FC236}">
                    <a16:creationId xmlns:a16="http://schemas.microsoft.com/office/drawing/2014/main" id="{8B4D76F8-D3E3-4ED6-A33F-7BD3CF4490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66C2C0C-E442-4495-B089-D7209CC18ED9}"/>
              </a:ext>
            </a:extLst>
          </p:cNvPr>
          <p:cNvGrpSpPr/>
          <p:nvPr/>
        </p:nvGrpSpPr>
        <p:grpSpPr>
          <a:xfrm>
            <a:off x="8838185" y="3878725"/>
            <a:ext cx="2738838" cy="388550"/>
            <a:chOff x="4530285" y="2515930"/>
            <a:chExt cx="2794547" cy="396453"/>
          </a:xfrm>
        </p:grpSpPr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298690A7-D9C7-44DE-8223-9D283BDBA6B6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0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Broad coverage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FAABEDF-E98D-4D31-BF27-E7D6591A7620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AF20CFF-D3AE-4539-9595-4DFC78D7F147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heck">
                <a:extLst>
                  <a:ext uri="{FF2B5EF4-FFF2-40B4-BE49-F238E27FC236}">
                    <a16:creationId xmlns:a16="http://schemas.microsoft.com/office/drawing/2014/main" id="{2C4D9178-AAC7-4359-B09A-2AE0362166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479E-6 0.04607 L 3.72479E-6 7.399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72FA-ED64-49F1-902A-97A658D86119}"/>
              </a:ext>
            </a:extLst>
          </p:cNvPr>
          <p:cNvSpPr txBox="1"/>
          <p:nvPr/>
        </p:nvSpPr>
        <p:spPr>
          <a:xfrm>
            <a:off x="291549" y="549965"/>
            <a:ext cx="8302594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Where did all the Servers go?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7BBB2-69DE-4B9D-A6F9-FA99D1525A09}"/>
              </a:ext>
            </a:extLst>
          </p:cNvPr>
          <p:cNvSpPr txBox="1"/>
          <p:nvPr/>
        </p:nvSpPr>
        <p:spPr>
          <a:xfrm>
            <a:off x="5307496" y="5579166"/>
            <a:ext cx="611609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And who are these people with slides?</a:t>
            </a:r>
          </a:p>
        </p:txBody>
      </p:sp>
    </p:spTree>
    <p:extLst>
      <p:ext uri="{BB962C8B-B14F-4D97-AF65-F5344CB8AC3E}">
        <p14:creationId xmlns:p14="http://schemas.microsoft.com/office/powerpoint/2010/main" val="25344181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161979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3"/>
              </a:rPr>
              <a:t>Elizabeth.Graham@microsoft.com</a:t>
            </a:r>
            <a:endParaRPr kumimoji="0" lang="en-US" sz="1961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4937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David Barkol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Irvine, CA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b="1" dirty="0">
                <a:solidFill>
                  <a:srgbClr val="0078D7"/>
                </a:solidFill>
                <a:hlinkClick r:id="rId4"/>
              </a:rPr>
              <a:t>dabarkol@microsoft.com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lvl="0">
              <a:buClr>
                <a:srgbClr val="505050"/>
              </a:buClr>
              <a:buNone/>
              <a:defRPr/>
            </a:pPr>
            <a:r>
              <a:rPr lang="en-US" sz="1960" b="1" dirty="0">
                <a:solidFill>
                  <a:srgbClr val="505050"/>
                </a:solidFill>
                <a:cs typeface="Segoe UI Light"/>
              </a:rPr>
              <a:t>       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dbarkol</a:t>
            </a:r>
            <a:endParaRPr lang="en-US" sz="196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60" y="251154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71" y="251154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16D44-EC10-4E82-8DC3-92D828C61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66" y="3108842"/>
            <a:ext cx="2190750" cy="2114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9" y="3108842"/>
            <a:ext cx="1689811" cy="211226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CC8FF40A-2175-40C2-A38C-1BE186D4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BEDD8B-B08D-44CE-BEF6-AFB164E3ABBE}"/>
              </a:ext>
            </a:extLst>
          </p:cNvPr>
          <p:cNvSpPr txBox="1"/>
          <p:nvPr/>
        </p:nvSpPr>
        <p:spPr>
          <a:xfrm>
            <a:off x="3475953" y="4991912"/>
            <a:ext cx="5622053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21134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D1FE3B-27CD-42E7-80B3-B62BBE7B1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40237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0078D7"/>
                </a:solidFill>
              </a:rPr>
              <a:t>			aka.ms/</a:t>
            </a:r>
            <a:r>
              <a:rPr lang="en-US" sz="4000" dirty="0" err="1">
                <a:solidFill>
                  <a:srgbClr val="0078D7"/>
                </a:solidFill>
              </a:rPr>
              <a:t>serverlesscontent</a:t>
            </a:r>
            <a:endParaRPr lang="en-US" sz="4000" dirty="0">
              <a:solidFill>
                <a:srgbClr val="0078D7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49130-72C9-47C7-85AA-F5B7CDB0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2" y="289512"/>
            <a:ext cx="11655840" cy="89966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2" descr="Image result for github icon">
            <a:extLst>
              <a:ext uri="{FF2B5EF4-FFF2-40B4-BE49-F238E27FC236}">
                <a16:creationId xmlns:a16="http://schemas.microsoft.com/office/drawing/2014/main" id="{5DABE836-1571-4A09-9A57-C7A1E852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471" y="1378299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804A4E-A6C2-4733-8C76-9609CCE4D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50754"/>
              </p:ext>
            </p:extLst>
          </p:nvPr>
        </p:nvGraphicFramePr>
        <p:xfrm>
          <a:off x="718457" y="2013767"/>
          <a:ext cx="10922559" cy="4758823"/>
        </p:xfrm>
        <a:graphic>
          <a:graphicData uri="http://schemas.openxmlformats.org/drawingml/2006/table">
            <a:tbl>
              <a:tblPr/>
              <a:tblGrid>
                <a:gridCol w="3640853">
                  <a:extLst>
                    <a:ext uri="{9D8B030D-6E8A-4147-A177-3AD203B41FA5}">
                      <a16:colId xmlns:a16="http://schemas.microsoft.com/office/drawing/2014/main" val="958491558"/>
                    </a:ext>
                  </a:extLst>
                </a:gridCol>
                <a:gridCol w="3640853">
                  <a:extLst>
                    <a:ext uri="{9D8B030D-6E8A-4147-A177-3AD203B41FA5}">
                      <a16:colId xmlns:a16="http://schemas.microsoft.com/office/drawing/2014/main" val="3776907033"/>
                    </a:ext>
                  </a:extLst>
                </a:gridCol>
                <a:gridCol w="3640853">
                  <a:extLst>
                    <a:ext uri="{9D8B030D-6E8A-4147-A177-3AD203B41FA5}">
                      <a16:colId xmlns:a16="http://schemas.microsoft.com/office/drawing/2014/main" val="1405080398"/>
                    </a:ext>
                  </a:extLst>
                </a:gridCol>
              </a:tblGrid>
              <a:tr h="31608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From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To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Session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586002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8:30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Check-in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66966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Intros and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48970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Azure Functions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16471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Event Grid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07772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Break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58411"/>
                  </a:ext>
                </a:extLst>
              </a:tr>
              <a:tr h="77152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11:15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Functions and Event Grid Instructor-Led Lab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0131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Azure Logic Apps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07827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12:45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Break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2807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12:45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Azure Logic Instructor-Led Lab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99674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Group Code Challenge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930864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Wrap Up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89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350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16133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16864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Sasha.Rosenbaum@microsoft.com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kumimoji="0" lang="en-US" sz="196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12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0" y="3301575"/>
            <a:ext cx="2112264" cy="2112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584C75-A88F-47C8-A908-8558E479F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44" y="3091450"/>
            <a:ext cx="1691640" cy="253251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C6698F2F-FA2A-4B42-87D9-DFC8D07B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CB1A85-2DE8-41F4-ABFA-49B0EDFB4397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5" name="Picture 2" descr="Image result for github icon">
            <a:extLst>
              <a:ext uri="{FF2B5EF4-FFF2-40B4-BE49-F238E27FC236}">
                <a16:creationId xmlns:a16="http://schemas.microsoft.com/office/drawing/2014/main" id="{A4C11F8F-A776-4936-800D-B5C638BF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636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2497695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790806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David Barkol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Irvine, CA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dabarkol@microsoft.com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b="1" dirty="0">
                <a:solidFill>
                  <a:srgbClr val="505050"/>
                </a:solidFill>
                <a:cs typeface="Segoe UI Light"/>
              </a:rPr>
              <a:t>       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dbarkol</a:t>
            </a:r>
            <a:endParaRPr lang="en-US" sz="196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dirty="0">
                <a:solidFill>
                  <a:srgbClr val="505050"/>
                </a:solidFill>
              </a:rPr>
              <a:t>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69" y="2570157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witter">
            <a:extLst>
              <a:ext uri="{FF2B5EF4-FFF2-40B4-BE49-F238E27FC236}">
                <a16:creationId xmlns:a16="http://schemas.microsoft.com/office/drawing/2014/main" id="{A1D53D70-5688-4490-BDF6-44DB23BA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AA637-3754-47E9-9314-2FFC10FE98AB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9" name="Picture 2" descr="Image result for github icon">
            <a:extLst>
              <a:ext uri="{FF2B5EF4-FFF2-40B4-BE49-F238E27FC236}">
                <a16:creationId xmlns:a16="http://schemas.microsoft.com/office/drawing/2014/main" id="{8D68F744-2828-4B6F-A4B5-46C55362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9" y="3457407"/>
            <a:ext cx="2112264" cy="2112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1623C6-FB2F-4AE1-9FF3-2D2FEDBF0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66" y="3455121"/>
            <a:ext cx="2190750" cy="2114550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FC16173-E23C-4FB1-B2EB-360128DB5897}"/>
              </a:ext>
            </a:extLst>
          </p:cNvPr>
          <p:cNvSpPr txBox="1">
            <a:spLocks/>
          </p:cNvSpPr>
          <p:nvPr/>
        </p:nvSpPr>
        <p:spPr>
          <a:xfrm>
            <a:off x="269238" y="1113236"/>
            <a:ext cx="5627979" cy="316133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8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5" name="Picture 2" descr="Image result for twitter">
            <a:extLst>
              <a:ext uri="{FF2B5EF4-FFF2-40B4-BE49-F238E27FC236}">
                <a16:creationId xmlns:a16="http://schemas.microsoft.com/office/drawing/2014/main" id="{A677F166-6D4D-4406-85AE-EE0B9554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173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D2CE87E-4E1A-4CF5-AA6A-5A73338FE4FA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16864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3"/>
              </a:rPr>
              <a:t>Sasha.Rosenbaum@microsoft.com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lvl="0">
              <a:buClr>
                <a:srgbClr val="505050"/>
              </a:buClr>
              <a:buNone/>
              <a:defRPr/>
            </a:pPr>
            <a:r>
              <a:rPr lang="en-US" sz="1950" b="1" dirty="0">
                <a:solidFill>
                  <a:srgbClr val="505050"/>
                </a:solidFill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lang="en-US" sz="1960" dirty="0">
              <a:solidFill>
                <a:srgbClr val="FF000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825751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Elizabeth.Graham@microsoft.com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7" y="2490741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86" y="258481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8" y="3248457"/>
            <a:ext cx="1689811" cy="2112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308D2C-8BF8-4196-BCF6-10AE6CD97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76" y="2828207"/>
            <a:ext cx="1691640" cy="253251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0681157D-5EB7-467F-8C00-4BEBB916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E2B2A7-2164-4EE0-B36B-D24DF20B8F1C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6" name="Picture 2" descr="Image result for github icon">
            <a:extLst>
              <a:ext uri="{FF2B5EF4-FFF2-40B4-BE49-F238E27FC236}">
                <a16:creationId xmlns:a16="http://schemas.microsoft.com/office/drawing/2014/main" id="{56840503-A5AE-4499-99B1-9DCF151A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4197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8FA8DE0-C6DD-4A6F-A9F0-EDE739661F35}"/>
              </a:ext>
            </a:extLst>
          </p:cNvPr>
          <p:cNvSpPr txBox="1">
            <a:spLocks/>
          </p:cNvSpPr>
          <p:nvPr/>
        </p:nvSpPr>
        <p:spPr>
          <a:xfrm>
            <a:off x="6411479" y="1108549"/>
            <a:ext cx="5627979" cy="3493160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196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5"/>
            <a:ext cx="5627979" cy="3161979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Elizabeth.Graham@microsoft.com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6" y="252934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357" y="252934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6" y="3055766"/>
            <a:ext cx="1689811" cy="2112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441661-D16C-4D31-AD23-B2ECB2D3D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05" y="2953643"/>
            <a:ext cx="2112264" cy="2112264"/>
          </a:xfrm>
          <a:prstGeom prst="rect">
            <a:avLst/>
          </a:prstGeom>
        </p:spPr>
      </p:pic>
      <p:pic>
        <p:nvPicPr>
          <p:cNvPr id="13" name="Picture 2" descr="Image result for twitter">
            <a:extLst>
              <a:ext uri="{FF2B5EF4-FFF2-40B4-BE49-F238E27FC236}">
                <a16:creationId xmlns:a16="http://schemas.microsoft.com/office/drawing/2014/main" id="{FCCB44E8-922A-4B07-8312-7ACC7199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B1CA57-A59C-425C-B6E3-EA44FA138F7F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6" name="Picture 2" descr="Image result for github icon">
            <a:extLst>
              <a:ext uri="{FF2B5EF4-FFF2-40B4-BE49-F238E27FC236}">
                <a16:creationId xmlns:a16="http://schemas.microsoft.com/office/drawing/2014/main" id="{9641870E-EE81-4E7A-8A68-5BEED4918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97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50"/>
          <p:cNvSpPr>
            <a:spLocks/>
          </p:cNvSpPr>
          <p:nvPr/>
        </p:nvSpPr>
        <p:spPr bwMode="auto">
          <a:xfrm>
            <a:off x="4715196" y="3004242"/>
            <a:ext cx="2739452" cy="1837047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chemeClr val="tx2"/>
          </a:solidFill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41" tIns="44820" rIns="89641" bIns="448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9325" y="290003"/>
            <a:ext cx="12250963" cy="899524"/>
          </a:xfrm>
        </p:spPr>
        <p:txBody>
          <a:bodyPr/>
          <a:lstStyle/>
          <a:p>
            <a:r>
              <a:rPr lang="en-US" sz="4607"/>
              <a:t>The future is </a:t>
            </a:r>
            <a:r>
              <a:rPr lang="en-US" sz="4607" err="1"/>
              <a:t>Serverless</a:t>
            </a:r>
            <a:endParaRPr lang="en-US" sz="4607"/>
          </a:p>
        </p:txBody>
      </p:sp>
      <p:grpSp>
        <p:nvGrpSpPr>
          <p:cNvPr id="155" name="Group 154"/>
          <p:cNvGrpSpPr/>
          <p:nvPr/>
        </p:nvGrpSpPr>
        <p:grpSpPr>
          <a:xfrm>
            <a:off x="1720800" y="3381170"/>
            <a:ext cx="1314299" cy="1314299"/>
            <a:chOff x="2775150" y="2127586"/>
            <a:chExt cx="1340672" cy="1340672"/>
          </a:xfrm>
        </p:grpSpPr>
        <p:sp>
          <p:nvSpPr>
            <p:cNvPr id="156" name="Oval 155"/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7" name="Freeform 5"/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737373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191377" y="3381170"/>
            <a:ext cx="1314299" cy="1314299"/>
            <a:chOff x="8320652" y="2127586"/>
            <a:chExt cx="1340672" cy="1340672"/>
          </a:xfrm>
        </p:grpSpPr>
        <p:sp>
          <p:nvSpPr>
            <p:cNvPr id="159" name="Oval 158"/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oup 8"/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161" name="Rectangle 9"/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2" name="Rectangle 10"/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3" name="Line 11"/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4" name="Freeform 12"/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5" name="Freeform 13"/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6" name="Straight Arrow Connector 165"/>
          <p:cNvCxnSpPr>
            <a:cxnSpLocks/>
          </p:cNvCxnSpPr>
          <p:nvPr/>
        </p:nvCxnSpPr>
        <p:spPr>
          <a:xfrm>
            <a:off x="3248588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cxnSpLocks/>
          </p:cNvCxnSpPr>
          <p:nvPr/>
        </p:nvCxnSpPr>
        <p:spPr>
          <a:xfrm flipH="1">
            <a:off x="7742380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83693" y="2272946"/>
            <a:ext cx="6044051" cy="40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do I </a:t>
            </a:r>
            <a:r>
              <a:rPr kumimoji="0" lang="en-US" sz="1961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architect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app to become </a:t>
            </a:r>
            <a:r>
              <a:rPr kumimoji="0" lang="en-US" sz="1961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Serverless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549701" y="3436796"/>
            <a:ext cx="160385" cy="257283"/>
            <a:chOff x="6" y="12"/>
            <a:chExt cx="192" cy="3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6147310" y="3221722"/>
            <a:ext cx="160385" cy="257283"/>
            <a:chOff x="6" y="12"/>
            <a:chExt cx="192" cy="308"/>
          </a:xfrm>
        </p:grpSpPr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5311644" y="3991717"/>
            <a:ext cx="160385" cy="257283"/>
            <a:chOff x="6" y="12"/>
            <a:chExt cx="192" cy="308"/>
          </a:xfrm>
        </p:grpSpPr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5909251" y="3889926"/>
            <a:ext cx="160385" cy="257283"/>
            <a:chOff x="6" y="12"/>
            <a:chExt cx="192" cy="308"/>
          </a:xfrm>
        </p:grpSpPr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86" name="Group 4"/>
          <p:cNvGrpSpPr>
            <a:grpSpLocks noChangeAspect="1"/>
          </p:cNvGrpSpPr>
          <p:nvPr/>
        </p:nvGrpSpPr>
        <p:grpSpPr bwMode="auto">
          <a:xfrm>
            <a:off x="6659545" y="4305298"/>
            <a:ext cx="160385" cy="257283"/>
            <a:chOff x="6" y="12"/>
            <a:chExt cx="192" cy="308"/>
          </a:xfrm>
        </p:grpSpPr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96" name="Group 4"/>
          <p:cNvGrpSpPr>
            <a:grpSpLocks noChangeAspect="1"/>
          </p:cNvGrpSpPr>
          <p:nvPr/>
        </p:nvGrpSpPr>
        <p:grpSpPr bwMode="auto">
          <a:xfrm>
            <a:off x="6474024" y="3770078"/>
            <a:ext cx="160385" cy="257283"/>
            <a:chOff x="6" y="12"/>
            <a:chExt cx="192" cy="308"/>
          </a:xfrm>
        </p:grpSpPr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06" name="Group 4"/>
          <p:cNvGrpSpPr>
            <a:grpSpLocks noChangeAspect="1"/>
          </p:cNvGrpSpPr>
          <p:nvPr/>
        </p:nvGrpSpPr>
        <p:grpSpPr bwMode="auto">
          <a:xfrm>
            <a:off x="7007603" y="3909629"/>
            <a:ext cx="160385" cy="257283"/>
            <a:chOff x="6" y="12"/>
            <a:chExt cx="192" cy="308"/>
          </a:xfrm>
        </p:grpSpPr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16" name="Group 4"/>
          <p:cNvGrpSpPr>
            <a:grpSpLocks noChangeAspect="1"/>
          </p:cNvGrpSpPr>
          <p:nvPr/>
        </p:nvGrpSpPr>
        <p:grpSpPr bwMode="auto">
          <a:xfrm>
            <a:off x="5886265" y="4443208"/>
            <a:ext cx="160385" cy="257283"/>
            <a:chOff x="6" y="12"/>
            <a:chExt cx="192" cy="308"/>
          </a:xfrm>
        </p:grpSpPr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4" name="Oval 12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26" name="Group 4"/>
          <p:cNvGrpSpPr>
            <a:grpSpLocks noChangeAspect="1"/>
          </p:cNvGrpSpPr>
          <p:nvPr/>
        </p:nvGrpSpPr>
        <p:grpSpPr bwMode="auto">
          <a:xfrm>
            <a:off x="5016122" y="4395595"/>
            <a:ext cx="160385" cy="257283"/>
            <a:chOff x="6" y="12"/>
            <a:chExt cx="192" cy="308"/>
          </a:xfrm>
        </p:grpSpPr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2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0258E-6 -4.61189E-6 L -4.70258E-6 0.04358 " pathEditMode="relative" rAng="0" ptsTypes="AA">
                                      <p:cBhvr>
                                        <p:cTn id="20" dur="6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6" grpId="0"/>
      <p:bldP spid="6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1163</Words>
  <Application>Microsoft Office PowerPoint</Application>
  <PresentationFormat>Widescreen</PresentationFormat>
  <Paragraphs>307</Paragraphs>
  <Slides>17</Slides>
  <Notes>17</Notes>
  <HiddenSlides>11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5-30721_Build_2016_Template_Light</vt:lpstr>
      <vt:lpstr>Serverless with Azure</vt:lpstr>
      <vt:lpstr>PowerPoint Presentation</vt:lpstr>
      <vt:lpstr>About Us</vt:lpstr>
      <vt:lpstr>Agenda</vt:lpstr>
      <vt:lpstr>About Us</vt:lpstr>
      <vt:lpstr>About Us</vt:lpstr>
      <vt:lpstr>About Us</vt:lpstr>
      <vt:lpstr>About Us</vt:lpstr>
      <vt:lpstr>The future is Serverless</vt:lpstr>
      <vt:lpstr>What is Serverless? </vt:lpstr>
      <vt:lpstr>Benefits of Serverless 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with Azure</dc:title>
  <dc:creator>Peter Roden</dc:creator>
  <cp:lastModifiedBy>Elizabeth Graham</cp:lastModifiedBy>
  <cp:revision>11</cp:revision>
  <dcterms:created xsi:type="dcterms:W3CDTF">2018-01-22T17:19:10Z</dcterms:created>
  <dcterms:modified xsi:type="dcterms:W3CDTF">2018-02-14T16:17:25Z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2018-01-22T17:24:21.1666327Z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