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8" r:id="rId2"/>
    <p:sldMasterId id="2147483708" r:id="rId3"/>
  </p:sldMasterIdLst>
  <p:notesMasterIdLst>
    <p:notesMasterId r:id="rId20"/>
  </p:notesMasterIdLst>
  <p:sldIdLst>
    <p:sldId id="257" r:id="rId4"/>
    <p:sldId id="298" r:id="rId5"/>
    <p:sldId id="291" r:id="rId6"/>
    <p:sldId id="293" r:id="rId7"/>
    <p:sldId id="294" r:id="rId8"/>
    <p:sldId id="260" r:id="rId9"/>
    <p:sldId id="261" r:id="rId10"/>
    <p:sldId id="262" r:id="rId11"/>
    <p:sldId id="264" r:id="rId12"/>
    <p:sldId id="263" r:id="rId13"/>
    <p:sldId id="274" r:id="rId14"/>
    <p:sldId id="275" r:id="rId15"/>
    <p:sldId id="276" r:id="rId16"/>
    <p:sldId id="277" r:id="rId17"/>
    <p:sldId id="278" r:id="rId18"/>
    <p:sldId id="2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unctions" id="{33C104DE-A3FF-405F-BD22-1F4D060C01CF}">
          <p14:sldIdLst>
            <p14:sldId id="257"/>
            <p14:sldId id="298"/>
            <p14:sldId id="291"/>
            <p14:sldId id="293"/>
            <p14:sldId id="294"/>
            <p14:sldId id="260"/>
            <p14:sldId id="261"/>
            <p14:sldId id="262"/>
            <p14:sldId id="264"/>
            <p14:sldId id="263"/>
            <p14:sldId id="274"/>
            <p14:sldId id="275"/>
            <p14:sldId id="276"/>
            <p14:sldId id="277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09" autoAdjust="0"/>
    <p:restoredTop sz="94660"/>
  </p:normalViewPr>
  <p:slideViewPr>
    <p:cSldViewPr snapToGrid="0">
      <p:cViewPr varScale="1">
        <p:scale>
          <a:sx n="98" d="100"/>
          <a:sy n="98" d="100"/>
        </p:scale>
        <p:origin x="20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747E8-0CC3-467E-B110-BB751E457D17}" type="datetimeFigureOut">
              <a:rPr lang="en-US" smtClean="0"/>
              <a:t>2/28/18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B40BC-EE73-4733-8D59-9EB3A2B01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29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0E1739-70A2-467C-A0CA-F4330F170094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3596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2353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Build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2/28/18 8:49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3672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Build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2/28/18 8:49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8174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17025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94047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46659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4E39C7-B244-4AD1-BF37-284BD542741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4432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2D088-BDBD-41A5-ADCE-5C6A4DC08057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2/28/18 8:59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6650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a simple event hub JS function (just trigger)</a:t>
            </a:r>
          </a:p>
          <a:p>
            <a:endParaRPr lang="en-US" dirty="0"/>
          </a:p>
          <a:p>
            <a:r>
              <a:rPr lang="en-US" dirty="0"/>
              <a:t>Then, a good example of a C# function with a trigger and input/output bindings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2D088-BDBD-41A5-ADCE-5C6A4DC08057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2/28/18 8:59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4381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 previous slide, you can write Functions in many languages, with more on the way!</a:t>
            </a:r>
          </a:p>
          <a:p>
            <a:endParaRPr lang="en-US" dirty="0"/>
          </a:p>
          <a:p>
            <a:r>
              <a:rPr lang="en-US" dirty="0"/>
              <a:t>All experimental means is that its meant for POCs rather than production workloads in its current state.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2D088-BDBD-41A5-ADCE-5C6A4DC08057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2/28/18 9:09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6663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DF2885-C677-6341-835A-E92F0BF5150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1049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0759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6683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F9BF72-0868-4F84-9FCC-2F96DE36B2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7820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Similar to microservice patterns (12 factor)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8899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4892" y="481158"/>
            <a:ext cx="1408078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910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600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5467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23317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9784" y="2906011"/>
            <a:ext cx="10034748" cy="89966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85388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1186356"/>
            <a:ext cx="89642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8964247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1253496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964247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26466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229930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21679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93516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1975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81158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0104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4282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202046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392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4892" y="470067"/>
            <a:ext cx="1408078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810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6112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7"/>
          <p:cNvSpPr txBox="1"/>
          <p:nvPr userDrawn="1"/>
        </p:nvSpPr>
        <p:spPr bwMode="white">
          <a:xfrm>
            <a:off x="4367360" y="6566898"/>
            <a:ext cx="3457280" cy="158429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29" spc="147">
                <a:gradFill>
                  <a:gsLst>
                    <a:gs pos="0">
                      <a:srgbClr val="FFFFFF">
                        <a:alpha val="50000"/>
                      </a:srgbClr>
                    </a:gs>
                    <a:gs pos="86000">
                      <a:srgbClr val="FFFFFF">
                        <a:alpha val="50000"/>
                      </a:srgbClr>
                    </a:gs>
                  </a:gsLst>
                  <a:lin ang="5400000" scaled="0"/>
                </a:gradFill>
              </a:rPr>
              <a:t>MICROSOFT CONFIDENTIAL – INTERNAL ONLY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/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2675651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3" y="289515"/>
            <a:ext cx="4225335" cy="32142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4751363" y="5"/>
            <a:ext cx="7440636" cy="685800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80" tIns="143344" rIns="179180" bIns="14334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48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67321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917">
          <p15:clr>
            <a:srgbClr val="FBAE40"/>
          </p15:clr>
        </p15:guide>
        <p15:guide id="2" pos="334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3010203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97CB8D-36FF-43CF-86DF-54192446E04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87495" y="2084172"/>
            <a:ext cx="5437187" cy="44827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3C4521-B2BD-4F4A-8089-E40A421A7CA0}"/>
              </a:ext>
            </a:extLst>
          </p:cNvPr>
          <p:cNvSpPr txBox="1"/>
          <p:nvPr userDrawn="1"/>
        </p:nvSpPr>
        <p:spPr>
          <a:xfrm>
            <a:off x="274772" y="2074211"/>
            <a:ext cx="6058664" cy="94152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470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Microsoft Tech Summit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58542-A774-494D-A87E-4B0119BEC501}"/>
              </a:ext>
            </a:extLst>
          </p:cNvPr>
          <p:cNvSpPr txBox="1"/>
          <p:nvPr userDrawn="1"/>
        </p:nvSpPr>
        <p:spPr>
          <a:xfrm>
            <a:off x="274771" y="2745071"/>
            <a:ext cx="5281560" cy="1184133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marL="0" indent="0">
              <a:lnSpc>
                <a:spcPct val="114000"/>
              </a:lnSpc>
              <a:spcAft>
                <a:spcPts val="588"/>
              </a:spcAft>
              <a:buFont typeface="Arial" panose="020B0604020202020204" pitchFamily="34" charset="0"/>
              <a:buNone/>
            </a:pPr>
            <a:r>
              <a:rPr lang="en-US" sz="2549" spc="-29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Build your cloud skills with the latest</a:t>
            </a:r>
            <a:br>
              <a:rPr lang="en-US" sz="2549" spc="-29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2549" spc="-29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in Azure and Microsoft 365  </a:t>
            </a:r>
          </a:p>
        </p:txBody>
      </p:sp>
    </p:spTree>
    <p:extLst>
      <p:ext uri="{BB962C8B-B14F-4D97-AF65-F5344CB8AC3E}">
        <p14:creationId xmlns:p14="http://schemas.microsoft.com/office/powerpoint/2010/main" val="1881253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6274911" cy="1793090"/>
          </a:xfrm>
          <a:noFill/>
        </p:spPr>
        <p:txBody>
          <a:bodyPr lIns="146304" tIns="91440" rIns="146304" bIns="91440" anchor="b" anchorCtr="0"/>
          <a:lstStyle>
            <a:lvl1pPr>
              <a:defRPr sz="4705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537848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19AEE2-BA39-4A01-8EE0-D03C0F4BB9E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87495" y="2084172"/>
            <a:ext cx="5437187" cy="448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18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3177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9439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26658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351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941" b="0">
                <a:latin typeface="+mn-lt"/>
              </a:defRPr>
            </a:lvl1pPr>
            <a:lvl2pPr marL="250553" indent="0">
              <a:buFont typeface="Wingdings" panose="05000000000000000000" pitchFamily="2" charset="2"/>
              <a:buNone/>
              <a:defRPr sz="2353" b="0"/>
            </a:lvl2pPr>
            <a:lvl3pPr marL="441968" indent="0">
              <a:buFont typeface="Wingdings" panose="05000000000000000000" pitchFamily="2" charset="2"/>
              <a:buNone/>
              <a:tabLst/>
              <a:defRPr sz="2157" b="0"/>
            </a:lvl3pPr>
            <a:lvl4pPr marL="639608" indent="0">
              <a:buFont typeface="Wingdings" panose="05000000000000000000" pitchFamily="2" charset="2"/>
              <a:buNone/>
              <a:defRPr sz="2157" b="0"/>
            </a:lvl4pPr>
            <a:lvl5pPr marL="837250" indent="0">
              <a:buFont typeface="Wingdings" panose="05000000000000000000" pitchFamily="2" charset="2"/>
              <a:buNone/>
              <a:tabLst/>
              <a:defRPr sz="2157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082207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0553" indent="0">
              <a:buFont typeface="Arial" panose="020B0604020202020204" pitchFamily="34" charset="0"/>
              <a:buNone/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1968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39608" indent="0">
              <a:buFont typeface="Arial" panose="020B0604020202020204" pitchFamily="34" charset="0"/>
              <a:buNone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37250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04217" marR="0" lvl="0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dirty="0"/>
              <a:t>Click to edit Master text styles</a:t>
            </a:r>
          </a:p>
          <a:p>
            <a:pPr marL="698746" marR="0" lvl="1" indent="-448193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Second level</a:t>
            </a:r>
          </a:p>
          <a:p>
            <a:pPr marL="890161" marR="0" lvl="2" indent="-448193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Third level</a:t>
            </a:r>
          </a:p>
          <a:p>
            <a:pPr marL="1087802" marR="0" lvl="3" indent="-448193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Fourth level</a:t>
            </a:r>
          </a:p>
          <a:p>
            <a:pPr marL="1285443" marR="0" lvl="4" indent="-448193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927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227209" indent="-227209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941" b="0">
                <a:latin typeface="+mn-lt"/>
              </a:defRPr>
            </a:lvl1pPr>
            <a:lvl2pPr marL="418625" indent="-168072">
              <a:buFont typeface="Wingdings" panose="05000000000000000000" pitchFamily="2" charset="2"/>
              <a:buChar char=""/>
              <a:defRPr sz="2353" b="0"/>
            </a:lvl2pPr>
            <a:lvl3pPr marL="627160" indent="-185191">
              <a:buFont typeface="Wingdings" panose="05000000000000000000" pitchFamily="2" charset="2"/>
              <a:buChar char=""/>
              <a:tabLst/>
              <a:defRPr sz="2157" b="0"/>
            </a:lvl3pPr>
            <a:lvl4pPr marL="812350" indent="-172742">
              <a:buFont typeface="Wingdings" panose="05000000000000000000" pitchFamily="2" charset="2"/>
              <a:buChar char=""/>
              <a:defRPr sz="2157" b="0"/>
            </a:lvl4pPr>
            <a:lvl5pPr marL="1003766" indent="-166517">
              <a:buFont typeface="Wingdings" panose="05000000000000000000" pitchFamily="2" charset="2"/>
              <a:buChar char=""/>
              <a:tabLst/>
              <a:defRPr sz="2157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082207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86698" indent="-336145"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78113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75753" indent="-336145"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73395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27209" marR="0" lvl="0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Click to edit Master text styles</a:t>
            </a:r>
          </a:p>
          <a:p>
            <a:pPr marL="418625" marR="0" lvl="1" indent="-168072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Second level</a:t>
            </a:r>
          </a:p>
          <a:p>
            <a:pPr marL="627160" marR="0" lvl="2" indent="-185191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Third level</a:t>
            </a:r>
          </a:p>
          <a:p>
            <a:pPr marL="812350" marR="0" lvl="3" indent="-172742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Fourth level</a:t>
            </a:r>
          </a:p>
          <a:p>
            <a:pPr marL="1003766" marR="0" lvl="4" indent="-16651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25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794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450825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974121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8770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62299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4372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371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04534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20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369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1107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69314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33789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8685725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charco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5397770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  <a:alpha val="0"/>
                </a:schemeClr>
              </a:gs>
              <a:gs pos="36000">
                <a:schemeClr val="tx1">
                  <a:lumMod val="85000"/>
                  <a:lumOff val="15000"/>
                  <a:alpha val="40000"/>
                </a:schemeClr>
              </a:gs>
              <a:gs pos="75000">
                <a:schemeClr val="tx1">
                  <a:lumMod val="85000"/>
                  <a:lumOff val="15000"/>
                  <a:alpha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08" y="540278"/>
            <a:ext cx="856859" cy="185863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20873" y="2824712"/>
            <a:ext cx="5865628" cy="2438400"/>
          </a:xfrm>
          <a:noFill/>
        </p:spPr>
        <p:txBody>
          <a:bodyPr lIns="195067" tIns="121917" rIns="195067" bIns="121917" anchor="t" anchorCtr="0">
            <a:normAutofit/>
          </a:bodyPr>
          <a:lstStyle>
            <a:lvl1pPr>
              <a:defRPr sz="4200" spc="-133" baseline="0">
                <a:solidFill>
                  <a:srgbClr val="FFFFFF"/>
                </a:solidFill>
                <a:latin typeface="Segoe UI Light"/>
                <a:cs typeface="Segoe UI Ligh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420873" y="2321029"/>
            <a:ext cx="5865628" cy="503683"/>
          </a:xfrm>
          <a:noFill/>
        </p:spPr>
        <p:txBody>
          <a:bodyPr lIns="192024" tIns="146300" bIns="146300">
            <a:noAutofit/>
          </a:bodyPr>
          <a:lstStyle>
            <a:lvl1pPr marL="0" indent="0">
              <a:spcBef>
                <a:spcPts val="0"/>
              </a:spcBef>
              <a:buNone/>
              <a:defRPr sz="1800" b="1" baseline="0">
                <a:solidFill>
                  <a:srgbClr val="FFFF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Azure webinar series</a:t>
            </a:r>
          </a:p>
        </p:txBody>
      </p:sp>
    </p:spTree>
    <p:extLst>
      <p:ext uri="{BB962C8B-B14F-4D97-AF65-F5344CB8AC3E}">
        <p14:creationId xmlns:p14="http://schemas.microsoft.com/office/powerpoint/2010/main" val="213019567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0"/>
            <a:ext cx="6722918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08" y="540278"/>
            <a:ext cx="856859" cy="185863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20873" y="2824712"/>
            <a:ext cx="5865628" cy="2438400"/>
          </a:xfrm>
          <a:noFill/>
        </p:spPr>
        <p:txBody>
          <a:bodyPr lIns="195067" tIns="121917" rIns="195067" bIns="121917" anchor="t" anchorCtr="0">
            <a:normAutofit/>
          </a:bodyPr>
          <a:lstStyle>
            <a:lvl1pPr>
              <a:defRPr sz="4200" spc="-133" baseline="0">
                <a:solidFill>
                  <a:srgbClr val="FFFFFF"/>
                </a:solidFill>
                <a:latin typeface="Segoe UI Light"/>
                <a:cs typeface="Segoe UI Ligh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420873" y="2321029"/>
            <a:ext cx="5865628" cy="503683"/>
          </a:xfrm>
          <a:noFill/>
        </p:spPr>
        <p:txBody>
          <a:bodyPr lIns="192024" tIns="146300" bIns="146300">
            <a:noAutofit/>
          </a:bodyPr>
          <a:lstStyle>
            <a:lvl1pPr marL="0" indent="0">
              <a:spcBef>
                <a:spcPts val="0"/>
              </a:spcBef>
              <a:buNone/>
              <a:defRPr sz="1800" b="1" baseline="0">
                <a:solidFill>
                  <a:srgbClr val="FFFF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Azure webinar series</a:t>
            </a:r>
          </a:p>
        </p:txBody>
      </p:sp>
    </p:spTree>
    <p:extLst>
      <p:ext uri="{BB962C8B-B14F-4D97-AF65-F5344CB8AC3E}">
        <p14:creationId xmlns:p14="http://schemas.microsoft.com/office/powerpoint/2010/main" val="215779194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302" y="6513834"/>
            <a:ext cx="761880" cy="16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0170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302" y="6513834"/>
            <a:ext cx="761880" cy="165261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71490" y="3105834"/>
            <a:ext cx="11362419" cy="646331"/>
          </a:xfrm>
          <a:prstGeom prst="rect">
            <a:avLst/>
          </a:prstGeom>
          <a:noFill/>
        </p:spPr>
        <p:txBody>
          <a:bodyPr wrap="square" lIns="192024" rtlCol="0">
            <a:spAutoFit/>
          </a:bodyPr>
          <a:lstStyle/>
          <a:p>
            <a:r>
              <a:rPr lang="en-US" sz="3600" b="1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00982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6930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2882348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874" y="6415788"/>
            <a:ext cx="986733" cy="362962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71490" y="439508"/>
            <a:ext cx="2498973" cy="2438400"/>
          </a:xfrm>
          <a:noFill/>
        </p:spPr>
        <p:txBody>
          <a:bodyPr lIns="195067" tIns="121917" rIns="195067" bIns="121917" anchor="t" anchorCtr="0">
            <a:normAutofit/>
          </a:bodyPr>
          <a:lstStyle>
            <a:lvl1pPr>
              <a:defRPr sz="3600" spc="0" baseline="0">
                <a:solidFill>
                  <a:srgbClr val="FFFFFF"/>
                </a:solidFill>
                <a:latin typeface="Segoe UI Light"/>
                <a:cs typeface="Segoe UI Light"/>
              </a:defRPr>
            </a:lvl1pPr>
          </a:lstStyle>
          <a:p>
            <a:r>
              <a:rPr lang="en-US" dirty="0"/>
              <a:t>Our speakers</a:t>
            </a:r>
          </a:p>
        </p:txBody>
      </p:sp>
    </p:spTree>
    <p:extLst>
      <p:ext uri="{BB962C8B-B14F-4D97-AF65-F5344CB8AC3E}">
        <p14:creationId xmlns:p14="http://schemas.microsoft.com/office/powerpoint/2010/main" val="197793352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"/>
            <a:ext cx="12192000" cy="13612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874" y="6415788"/>
            <a:ext cx="986733" cy="362962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01336" y="273254"/>
            <a:ext cx="11589328" cy="786619"/>
          </a:xfrm>
          <a:noFill/>
        </p:spPr>
        <p:txBody>
          <a:bodyPr lIns="195067" tIns="121917" rIns="195067" bIns="121917" anchor="t" anchorCtr="0">
            <a:normAutofit/>
          </a:bodyPr>
          <a:lstStyle>
            <a:lvl1pPr>
              <a:defRPr sz="3600" spc="0" baseline="0">
                <a:solidFill>
                  <a:srgbClr val="FFFFFF"/>
                </a:solidFill>
                <a:latin typeface="Segoe UI Light"/>
                <a:cs typeface="Segoe UI Light"/>
              </a:defRPr>
            </a:lvl1pPr>
          </a:lstStyle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6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01625" y="1971376"/>
            <a:ext cx="3023466" cy="571307"/>
          </a:xfrm>
        </p:spPr>
        <p:txBody>
          <a:bodyPr/>
          <a:lstStyle>
            <a:lvl1pPr marL="0" indent="0">
              <a:buNone/>
              <a:defRPr b="0" i="0" spc="0">
                <a:latin typeface="Segoe UI Light" charset="0"/>
                <a:ea typeface="Segoe UI Light" charset="0"/>
                <a:cs typeface="Segoe UI Light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01625" y="2757995"/>
            <a:ext cx="3023466" cy="3346065"/>
          </a:xfrm>
        </p:spPr>
        <p:txBody>
          <a:bodyPr>
            <a:normAutofit/>
          </a:bodyPr>
          <a:lstStyle>
            <a:lvl1pPr marL="0" indent="0">
              <a:buNone/>
              <a:defRPr sz="1600" spc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Content</a:t>
            </a:r>
            <a:endParaRPr lang="en-US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4437207" y="1971376"/>
            <a:ext cx="3023466" cy="571307"/>
          </a:xfrm>
        </p:spPr>
        <p:txBody>
          <a:bodyPr/>
          <a:lstStyle>
            <a:lvl1pPr marL="0" indent="0">
              <a:buNone/>
              <a:defRPr b="0" i="0" spc="0">
                <a:latin typeface="Segoe UI Light" charset="0"/>
                <a:ea typeface="Segoe UI Light" charset="0"/>
                <a:cs typeface="Segoe UI Light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437207" y="2757995"/>
            <a:ext cx="3023466" cy="3346065"/>
          </a:xfrm>
        </p:spPr>
        <p:txBody>
          <a:bodyPr>
            <a:normAutofit/>
          </a:bodyPr>
          <a:lstStyle>
            <a:lvl1pPr marL="0" indent="0">
              <a:buNone/>
              <a:defRPr sz="1600" spc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Content</a:t>
            </a:r>
            <a:endParaRPr lang="en-US" dirty="0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8572789" y="1971376"/>
            <a:ext cx="3023466" cy="571307"/>
          </a:xfrm>
        </p:spPr>
        <p:txBody>
          <a:bodyPr/>
          <a:lstStyle>
            <a:lvl1pPr marL="0" indent="0">
              <a:buNone/>
              <a:defRPr b="0" i="0" spc="0">
                <a:latin typeface="Segoe UI Light" charset="0"/>
                <a:ea typeface="Segoe UI Light" charset="0"/>
                <a:cs typeface="Segoe UI Light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8572789" y="2757995"/>
            <a:ext cx="3023466" cy="3346065"/>
          </a:xfrm>
        </p:spPr>
        <p:txBody>
          <a:bodyPr>
            <a:normAutofit/>
          </a:bodyPr>
          <a:lstStyle>
            <a:lvl1pPr marL="0" indent="0">
              <a:buNone/>
              <a:defRPr sz="1600" spc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21233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"/>
            <a:ext cx="12192000" cy="17560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874" y="6415788"/>
            <a:ext cx="986733" cy="362962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01336" y="273254"/>
            <a:ext cx="11589328" cy="786619"/>
          </a:xfrm>
          <a:noFill/>
        </p:spPr>
        <p:txBody>
          <a:bodyPr lIns="195067" tIns="121917" rIns="195067" bIns="121917" anchor="t" anchorCtr="0">
            <a:normAutofit/>
          </a:bodyPr>
          <a:lstStyle>
            <a:lvl1pPr>
              <a:defRPr sz="3600" spc="0" baseline="0">
                <a:solidFill>
                  <a:srgbClr val="FFFFFF"/>
                </a:solidFill>
                <a:latin typeface="Segoe UI Light"/>
                <a:cs typeface="Segoe UI Light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01336" y="1059873"/>
            <a:ext cx="11589328" cy="384463"/>
          </a:xfrm>
          <a:prstGeom prst="rect">
            <a:avLst/>
          </a:prstGeom>
        </p:spPr>
        <p:txBody>
          <a:bodyPr lIns="192024">
            <a:normAutofit/>
          </a:bodyPr>
          <a:lstStyle>
            <a:lvl1pPr marL="0" indent="0">
              <a:buNone/>
              <a:defRPr lang="en-US" sz="1600" b="0" i="0" kern="1200" spc="0" smtClean="0">
                <a:solidFill>
                  <a:schemeClr val="bg1"/>
                </a:solidFill>
                <a:latin typeface="Segoe UI Semilight" charset="0"/>
                <a:ea typeface="Segoe UI Semilight" charset="0"/>
                <a:cs typeface="Segoe UI Semilight" charset="0"/>
              </a:defRPr>
            </a:lvl1pPr>
            <a:lvl2pPr marL="0" indent="0">
              <a:buNone/>
              <a:defRPr lang="en-US" sz="3107" kern="120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>
              <a:buNone/>
              <a:defRPr lang="en-US" sz="3107" kern="120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>
              <a:buNone/>
              <a:defRPr lang="en-US" sz="3107" kern="120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>
              <a:buNone/>
              <a:defRPr lang="en-US" sz="3107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Secondary content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01625" y="1971376"/>
            <a:ext cx="11588750" cy="571307"/>
          </a:xfrm>
        </p:spPr>
        <p:txBody>
          <a:bodyPr/>
          <a:lstStyle>
            <a:lvl1pPr marL="0" indent="0">
              <a:buNone/>
              <a:defRPr b="0" i="0" spc="0">
                <a:latin typeface="Segoe UI Light" charset="0"/>
                <a:ea typeface="Segoe UI Light" charset="0"/>
                <a:cs typeface="Segoe UI Light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01625" y="2757995"/>
            <a:ext cx="11588750" cy="3346065"/>
          </a:xfrm>
        </p:spPr>
        <p:txBody>
          <a:bodyPr>
            <a:normAutofit/>
          </a:bodyPr>
          <a:lstStyle>
            <a:lvl1pPr marL="0" indent="0">
              <a:buNone/>
              <a:defRPr sz="1600" spc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37391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"/>
            <a:ext cx="12192000" cy="13612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874" y="6415788"/>
            <a:ext cx="986733" cy="362962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01336" y="273254"/>
            <a:ext cx="11589328" cy="786619"/>
          </a:xfrm>
          <a:noFill/>
        </p:spPr>
        <p:txBody>
          <a:bodyPr lIns="195067" tIns="121917" rIns="195067" bIns="121917" anchor="t" anchorCtr="0">
            <a:normAutofit/>
          </a:bodyPr>
          <a:lstStyle>
            <a:lvl1pPr>
              <a:defRPr sz="3600" spc="0" baseline="0">
                <a:solidFill>
                  <a:srgbClr val="FFFFFF"/>
                </a:solidFill>
                <a:latin typeface="Segoe UI Light"/>
                <a:cs typeface="Segoe UI Light"/>
              </a:defRPr>
            </a:lvl1pPr>
          </a:lstStyle>
          <a:p>
            <a:r>
              <a:rPr lang="en-US"/>
              <a:t>Diagram Title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301337" y="1634462"/>
            <a:ext cx="11589326" cy="4672676"/>
          </a:xfrm>
        </p:spPr>
        <p:txBody>
          <a:bodyPr>
            <a:normAutofit/>
          </a:bodyPr>
          <a:lstStyle>
            <a:lvl1pPr marL="0" indent="0">
              <a:buNone/>
              <a:defRPr sz="2000" b="0" i="0" baseline="0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US" dirty="0"/>
              <a:t>Insert diagram here / delete placeholder and paste diagram</a:t>
            </a:r>
          </a:p>
        </p:txBody>
      </p:sp>
    </p:spTree>
    <p:extLst>
      <p:ext uri="{BB962C8B-B14F-4D97-AF65-F5344CB8AC3E}">
        <p14:creationId xmlns:p14="http://schemas.microsoft.com/office/powerpoint/2010/main" val="147211221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12192000" cy="17560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01336" y="1059873"/>
            <a:ext cx="11589328" cy="384463"/>
          </a:xfrm>
          <a:prstGeom prst="rect">
            <a:avLst/>
          </a:prstGeom>
        </p:spPr>
        <p:txBody>
          <a:bodyPr lIns="192024">
            <a:normAutofit/>
          </a:bodyPr>
          <a:lstStyle>
            <a:lvl1pPr marL="0" indent="0">
              <a:buNone/>
              <a:defRPr lang="en-US" sz="1600" b="0" i="0" kern="1200" spc="0" smtClean="0">
                <a:solidFill>
                  <a:schemeClr val="bg1"/>
                </a:solidFill>
                <a:latin typeface="Segoe UI Semilight" charset="0"/>
                <a:ea typeface="Segoe UI Semilight" charset="0"/>
                <a:cs typeface="Segoe UI Semilight" charset="0"/>
              </a:defRPr>
            </a:lvl1pPr>
            <a:lvl2pPr marL="0" indent="0">
              <a:buNone/>
              <a:defRPr lang="en-US" sz="3107" kern="120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>
              <a:buNone/>
              <a:defRPr lang="en-US" sz="3107" kern="120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>
              <a:buNone/>
              <a:defRPr lang="en-US" sz="3107" kern="120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>
              <a:buNone/>
              <a:defRPr lang="en-US" sz="3107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Secondary content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874" y="6415788"/>
            <a:ext cx="986733" cy="362962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01336" y="273254"/>
            <a:ext cx="11589328" cy="786619"/>
          </a:xfrm>
          <a:noFill/>
        </p:spPr>
        <p:txBody>
          <a:bodyPr lIns="195067" tIns="121917" rIns="195067" bIns="121917" anchor="t" anchorCtr="0">
            <a:normAutofit/>
          </a:bodyPr>
          <a:lstStyle>
            <a:lvl1pPr>
              <a:defRPr sz="3600" spc="0" baseline="0">
                <a:solidFill>
                  <a:srgbClr val="FFFFFF"/>
                </a:solidFill>
                <a:latin typeface="Segoe UI Light"/>
                <a:cs typeface="Segoe UI Light"/>
              </a:defRPr>
            </a:lvl1pPr>
          </a:lstStyle>
          <a:p>
            <a:r>
              <a:rPr lang="en-US"/>
              <a:t>Diagram Title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301337" y="2029318"/>
            <a:ext cx="11589326" cy="4277820"/>
          </a:xfrm>
        </p:spPr>
        <p:txBody>
          <a:bodyPr>
            <a:normAutofit/>
          </a:bodyPr>
          <a:lstStyle>
            <a:lvl1pPr marL="0" indent="0">
              <a:buNone/>
              <a:defRPr sz="2000" b="0" i="0" baseline="0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US" dirty="0"/>
              <a:t>Insert diagram here / delete placeholder and paste diagram</a:t>
            </a:r>
          </a:p>
        </p:txBody>
      </p:sp>
    </p:spTree>
    <p:extLst>
      <p:ext uri="{BB962C8B-B14F-4D97-AF65-F5344CB8AC3E}">
        <p14:creationId xmlns:p14="http://schemas.microsoft.com/office/powerpoint/2010/main" val="82660891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column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2950723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  <a:alpha val="0"/>
                </a:schemeClr>
              </a:gs>
              <a:gs pos="36000">
                <a:schemeClr val="tx1">
                  <a:lumMod val="85000"/>
                  <a:lumOff val="15000"/>
                  <a:alpha val="40000"/>
                </a:schemeClr>
              </a:gs>
              <a:gs pos="75000">
                <a:schemeClr val="tx1">
                  <a:lumMod val="85000"/>
                  <a:lumOff val="15000"/>
                  <a:alpha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 userDrawn="1"/>
        </p:nvSpPr>
        <p:spPr>
          <a:xfrm>
            <a:off x="2950723" y="0"/>
            <a:ext cx="924127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71490" y="439508"/>
            <a:ext cx="2498973" cy="2438400"/>
          </a:xfrm>
          <a:noFill/>
        </p:spPr>
        <p:txBody>
          <a:bodyPr lIns="195067" tIns="121917" rIns="195067" bIns="121917" anchor="t" anchorCtr="0">
            <a:normAutofit/>
          </a:bodyPr>
          <a:lstStyle>
            <a:lvl1pPr>
              <a:defRPr sz="3600" spc="0" baseline="0">
                <a:solidFill>
                  <a:srgbClr val="FFFFFF"/>
                </a:solidFill>
                <a:latin typeface="Segoe UI Light"/>
                <a:cs typeface="Segoe UI Light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439680" y="439508"/>
            <a:ext cx="8476502" cy="571307"/>
          </a:xfrm>
        </p:spPr>
        <p:txBody>
          <a:bodyPr/>
          <a:lstStyle>
            <a:lvl1pPr marL="0" indent="0">
              <a:buNone/>
              <a:defRPr b="0" i="0" spc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6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439680" y="1226127"/>
            <a:ext cx="8476502" cy="5108802"/>
          </a:xfrm>
        </p:spPr>
        <p:txBody>
          <a:bodyPr>
            <a:normAutofit/>
          </a:bodyPr>
          <a:lstStyle>
            <a:lvl1pPr marL="0" indent="0">
              <a:buNone/>
              <a:defRPr sz="1600" spc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Content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874" y="6415788"/>
            <a:ext cx="986733" cy="36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41146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column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2950723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  <a:alpha val="0"/>
                </a:schemeClr>
              </a:gs>
              <a:gs pos="36000">
                <a:schemeClr val="tx1">
                  <a:lumMod val="85000"/>
                  <a:lumOff val="15000"/>
                  <a:alpha val="40000"/>
                </a:schemeClr>
              </a:gs>
              <a:gs pos="75000">
                <a:schemeClr val="tx1">
                  <a:lumMod val="85000"/>
                  <a:lumOff val="15000"/>
                  <a:alpha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 userDrawn="1"/>
        </p:nvSpPr>
        <p:spPr>
          <a:xfrm>
            <a:off x="2950723" y="0"/>
            <a:ext cx="9241277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302" y="6513834"/>
            <a:ext cx="761880" cy="165261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71490" y="439508"/>
            <a:ext cx="2498973" cy="2438400"/>
          </a:xfrm>
          <a:noFill/>
        </p:spPr>
        <p:txBody>
          <a:bodyPr lIns="195067" tIns="121917" rIns="195067" bIns="121917" anchor="t" anchorCtr="0">
            <a:normAutofit/>
          </a:bodyPr>
          <a:lstStyle>
            <a:lvl1pPr>
              <a:defRPr sz="3600" spc="0" baseline="0">
                <a:solidFill>
                  <a:srgbClr val="FFFFFF"/>
                </a:solidFill>
                <a:latin typeface="Segoe UI Light"/>
                <a:cs typeface="Segoe UI Light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439680" y="439508"/>
            <a:ext cx="8476502" cy="571307"/>
          </a:xfrm>
        </p:spPr>
        <p:txBody>
          <a:bodyPr/>
          <a:lstStyle>
            <a:lvl1pPr marL="0" indent="0">
              <a:buNone/>
              <a:defRPr b="0" i="0" spc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6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439680" y="1226127"/>
            <a:ext cx="8476502" cy="5108802"/>
          </a:xfrm>
        </p:spPr>
        <p:txBody>
          <a:bodyPr>
            <a:normAutofit/>
          </a:bodyPr>
          <a:lstStyle>
            <a:lvl1pPr marL="0" indent="0">
              <a:buNone/>
              <a:defRPr sz="1600" spc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95128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right column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241277" y="0"/>
            <a:ext cx="2950723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  <a:alpha val="0"/>
                </a:schemeClr>
              </a:gs>
              <a:gs pos="36000">
                <a:schemeClr val="tx1">
                  <a:lumMod val="85000"/>
                  <a:lumOff val="15000"/>
                  <a:alpha val="40000"/>
                </a:schemeClr>
              </a:gs>
              <a:gs pos="75000">
                <a:schemeClr val="tx1">
                  <a:lumMod val="85000"/>
                  <a:lumOff val="15000"/>
                  <a:alpha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 userDrawn="1"/>
        </p:nvSpPr>
        <p:spPr>
          <a:xfrm>
            <a:off x="0" y="0"/>
            <a:ext cx="924127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302" y="6513834"/>
            <a:ext cx="761880" cy="165261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71490" y="439508"/>
            <a:ext cx="8733519" cy="786619"/>
          </a:xfrm>
          <a:noFill/>
        </p:spPr>
        <p:txBody>
          <a:bodyPr lIns="195067" tIns="121917" rIns="195067" bIns="121917" anchor="t" anchorCtr="0">
            <a:normAutofit/>
          </a:bodyPr>
          <a:lstStyle>
            <a:lvl1pPr>
              <a:defRPr sz="3600" spc="0" baseline="0">
                <a:solidFill>
                  <a:schemeClr val="tx1">
                    <a:lumMod val="95000"/>
                    <a:lumOff val="5000"/>
                  </a:schemeClr>
                </a:solidFill>
                <a:latin typeface="Segoe UI Light"/>
                <a:cs typeface="Segoe UI Light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171489" y="1643564"/>
            <a:ext cx="8733519" cy="571307"/>
          </a:xfrm>
        </p:spPr>
        <p:txBody>
          <a:bodyPr lIns="192024"/>
          <a:lstStyle>
            <a:lvl1pPr marL="0" indent="0">
              <a:buNone/>
              <a:defRPr b="0" i="0" spc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6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171489" y="2430183"/>
            <a:ext cx="8733519" cy="4083651"/>
          </a:xfrm>
        </p:spPr>
        <p:txBody>
          <a:bodyPr lIns="192024">
            <a:normAutofit/>
          </a:bodyPr>
          <a:lstStyle>
            <a:lvl1pPr marL="0" indent="0">
              <a:buNone/>
              <a:defRPr sz="1600" spc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51785179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right column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241277" y="0"/>
            <a:ext cx="2950723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  <a:alpha val="0"/>
                </a:schemeClr>
              </a:gs>
              <a:gs pos="36000">
                <a:schemeClr val="tx1">
                  <a:lumMod val="85000"/>
                  <a:lumOff val="15000"/>
                  <a:alpha val="40000"/>
                </a:schemeClr>
              </a:gs>
              <a:gs pos="75000">
                <a:schemeClr val="tx1">
                  <a:lumMod val="85000"/>
                  <a:lumOff val="15000"/>
                  <a:alpha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 userDrawn="1"/>
        </p:nvSpPr>
        <p:spPr>
          <a:xfrm>
            <a:off x="0" y="0"/>
            <a:ext cx="9241277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302" y="6513834"/>
            <a:ext cx="761880" cy="165261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71490" y="439508"/>
            <a:ext cx="8733519" cy="786619"/>
          </a:xfrm>
          <a:noFill/>
        </p:spPr>
        <p:txBody>
          <a:bodyPr lIns="195067" tIns="121917" rIns="195067" bIns="121917" anchor="t" anchorCtr="0">
            <a:normAutofit/>
          </a:bodyPr>
          <a:lstStyle>
            <a:lvl1pPr>
              <a:defRPr sz="3600" spc="0" baseline="0">
                <a:solidFill>
                  <a:srgbClr val="FFFFFF"/>
                </a:solidFill>
                <a:latin typeface="Segoe UI Light"/>
                <a:cs typeface="Segoe UI Light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171489" y="1643564"/>
            <a:ext cx="8733519" cy="571307"/>
          </a:xfrm>
        </p:spPr>
        <p:txBody>
          <a:bodyPr lIns="192024"/>
          <a:lstStyle>
            <a:lvl1pPr marL="0" indent="0">
              <a:buNone/>
              <a:defRPr b="0" i="0" spc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6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171489" y="2430183"/>
            <a:ext cx="8733519" cy="4083651"/>
          </a:xfrm>
        </p:spPr>
        <p:txBody>
          <a:bodyPr lIns="192024">
            <a:normAutofit/>
          </a:bodyPr>
          <a:lstStyle>
            <a:lvl1pPr marL="0" indent="0">
              <a:buNone/>
              <a:defRPr sz="1600" spc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56447960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plit ligh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 userDrawn="1"/>
        </p:nvSpPr>
        <p:spPr>
          <a:xfrm>
            <a:off x="4241260" y="0"/>
            <a:ext cx="795074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874" y="6415788"/>
            <a:ext cx="986733" cy="362962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71490" y="439508"/>
            <a:ext cx="3829011" cy="786619"/>
          </a:xfrm>
          <a:noFill/>
        </p:spPr>
        <p:txBody>
          <a:bodyPr lIns="195067" tIns="121917" rIns="195067" bIns="121917" anchor="t" anchorCtr="0">
            <a:normAutofit/>
          </a:bodyPr>
          <a:lstStyle>
            <a:lvl1pPr>
              <a:defRPr sz="3600" spc="0" baseline="0">
                <a:solidFill>
                  <a:schemeClr val="tx1">
                    <a:lumMod val="95000"/>
                    <a:lumOff val="5000"/>
                  </a:schemeClr>
                </a:solidFill>
                <a:latin typeface="Segoe UI Light"/>
                <a:cs typeface="Segoe UI Light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171489" y="1371601"/>
            <a:ext cx="3829011" cy="4964937"/>
          </a:xfrm>
        </p:spPr>
        <p:txBody>
          <a:bodyPr lIns="192024">
            <a:normAutofit/>
          </a:bodyPr>
          <a:lstStyle>
            <a:lvl1pPr marL="0" indent="0">
              <a:buNone/>
              <a:defRPr sz="1600" spc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4478482" y="439738"/>
            <a:ext cx="7461106" cy="5896800"/>
          </a:xfrm>
        </p:spPr>
        <p:txBody>
          <a:bodyPr/>
          <a:lstStyle>
            <a:lvl1pPr marL="0" indent="0">
              <a:buNone/>
              <a:defRPr b="0" i="0" baseline="0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lang="en-US"/>
              <a:t>Insert content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177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52193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plit dar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 userDrawn="1"/>
        </p:nvSpPr>
        <p:spPr>
          <a:xfrm>
            <a:off x="4241260" y="0"/>
            <a:ext cx="795074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874" y="6415788"/>
            <a:ext cx="986733" cy="362962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71490" y="439508"/>
            <a:ext cx="3829011" cy="786619"/>
          </a:xfrm>
          <a:noFill/>
        </p:spPr>
        <p:txBody>
          <a:bodyPr lIns="195067" tIns="121917" rIns="195067" bIns="121917" anchor="t" anchorCtr="0">
            <a:normAutofit/>
          </a:bodyPr>
          <a:lstStyle>
            <a:lvl1pPr>
              <a:defRPr sz="3600" spc="0" baseline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171489" y="1371601"/>
            <a:ext cx="3829011" cy="4964937"/>
          </a:xfrm>
        </p:spPr>
        <p:txBody>
          <a:bodyPr lIns="192024">
            <a:normAutofit/>
          </a:bodyPr>
          <a:lstStyle>
            <a:lvl1pPr marL="0" indent="0">
              <a:buNone/>
              <a:defRPr sz="1600" spc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4478482" y="439738"/>
            <a:ext cx="7461106" cy="5896800"/>
          </a:xfrm>
        </p:spPr>
        <p:txBody>
          <a:bodyPr/>
          <a:lstStyle>
            <a:lvl1pPr marL="0" indent="0">
              <a:buNone/>
              <a:defRPr b="0" i="0" baseline="0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lang="en-US"/>
              <a:t>Insert content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13353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plit focus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6089073" y="487"/>
            <a:ext cx="6102928" cy="6857027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71490" y="439508"/>
            <a:ext cx="5688984" cy="890528"/>
          </a:xfrm>
          <a:noFill/>
        </p:spPr>
        <p:txBody>
          <a:bodyPr lIns="195067" tIns="121917" rIns="195067" bIns="121917" anchor="t" anchorCtr="0">
            <a:noAutofit/>
          </a:bodyPr>
          <a:lstStyle>
            <a:lvl1pPr>
              <a:defRPr sz="5200" spc="0" baseline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171489" y="1589809"/>
            <a:ext cx="5688984" cy="4746729"/>
          </a:xfrm>
        </p:spPr>
        <p:txBody>
          <a:bodyPr lIns="192024" anchor="ctr" anchorCtr="0">
            <a:normAutofit/>
          </a:bodyPr>
          <a:lstStyle>
            <a:lvl1pPr marL="0" indent="0">
              <a:buNone/>
              <a:defRPr sz="2400" b="0" i="0" spc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6296892" y="439738"/>
            <a:ext cx="5642696" cy="5896800"/>
          </a:xfrm>
        </p:spPr>
        <p:txBody>
          <a:bodyPr/>
          <a:lstStyle>
            <a:lvl1pPr marL="0" indent="0">
              <a:buNone/>
              <a:defRPr b="0" i="0" baseline="0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lang="en-US"/>
              <a:t>Insert content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52855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xt steps/Resour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302" y="6513834"/>
            <a:ext cx="761880" cy="165261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71490" y="439508"/>
            <a:ext cx="11744693" cy="786619"/>
          </a:xfrm>
          <a:noFill/>
        </p:spPr>
        <p:txBody>
          <a:bodyPr lIns="195067" tIns="121917" rIns="195067" bIns="121917" anchor="t" anchorCtr="0">
            <a:normAutofit/>
          </a:bodyPr>
          <a:lstStyle>
            <a:lvl1pPr>
              <a:defRPr sz="3600" spc="0" baseline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r>
              <a:rPr lang="en-US" dirty="0"/>
              <a:t>Resources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71450" y="1412876"/>
            <a:ext cx="11744325" cy="478269"/>
          </a:xfrm>
        </p:spPr>
        <p:txBody>
          <a:bodyPr lIns="192024"/>
          <a:lstStyle>
            <a:lvl1pPr marL="0" indent="0">
              <a:buNone/>
              <a:defRPr b="0" i="0" baseline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457200" indent="0">
              <a:buNone/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</a:lstStyle>
          <a:p>
            <a:pPr lvl="0"/>
            <a:r>
              <a:rPr lang="en-US" dirty="0"/>
              <a:t>Resource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1450" y="1890857"/>
            <a:ext cx="11744325" cy="478269"/>
          </a:xfrm>
        </p:spPr>
        <p:txBody>
          <a:bodyPr lIns="192024">
            <a:normAutofit/>
          </a:bodyPr>
          <a:lstStyle>
            <a:lvl1pPr marL="0" indent="0">
              <a:buNone/>
              <a:defRPr sz="2000" b="0" i="0" baseline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457200" indent="0">
              <a:buNone/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</a:lstStyle>
          <a:p>
            <a:pPr lvl="0"/>
            <a:r>
              <a:rPr lang="en-US" dirty="0"/>
              <a:t>https://</a:t>
            </a:r>
            <a:r>
              <a:rPr lang="en-US" dirty="0" err="1"/>
              <a:t>www.resourceurl.com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71450" y="2794867"/>
            <a:ext cx="11744325" cy="478269"/>
          </a:xfrm>
        </p:spPr>
        <p:txBody>
          <a:bodyPr lIns="192024"/>
          <a:lstStyle>
            <a:lvl1pPr marL="0" indent="0">
              <a:buNone/>
              <a:defRPr b="0" i="0" baseline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457200" indent="0">
              <a:buNone/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</a:lstStyle>
          <a:p>
            <a:pPr lvl="0"/>
            <a:r>
              <a:rPr lang="en-US" dirty="0"/>
              <a:t>Resource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71450" y="3272848"/>
            <a:ext cx="11744325" cy="478269"/>
          </a:xfrm>
        </p:spPr>
        <p:txBody>
          <a:bodyPr lIns="192024">
            <a:normAutofit/>
          </a:bodyPr>
          <a:lstStyle>
            <a:lvl1pPr marL="0" indent="0">
              <a:buNone/>
              <a:defRPr sz="2000" b="0" i="0" baseline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457200" indent="0">
              <a:buNone/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</a:lstStyle>
          <a:p>
            <a:pPr lvl="0"/>
            <a:r>
              <a:rPr lang="en-US" dirty="0"/>
              <a:t>https://</a:t>
            </a:r>
            <a:r>
              <a:rPr lang="en-US" dirty="0" err="1"/>
              <a:t>www.resourceurl.com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71450" y="4239204"/>
            <a:ext cx="11744325" cy="478269"/>
          </a:xfrm>
        </p:spPr>
        <p:txBody>
          <a:bodyPr lIns="192024"/>
          <a:lstStyle>
            <a:lvl1pPr marL="0" indent="0">
              <a:buNone/>
              <a:defRPr b="0" i="0" baseline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457200" indent="0">
              <a:buNone/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</a:lstStyle>
          <a:p>
            <a:pPr lvl="0"/>
            <a:r>
              <a:rPr lang="en-US" dirty="0"/>
              <a:t>Resource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71450" y="4717185"/>
            <a:ext cx="11744325" cy="478269"/>
          </a:xfrm>
        </p:spPr>
        <p:txBody>
          <a:bodyPr lIns="192024">
            <a:normAutofit/>
          </a:bodyPr>
          <a:lstStyle>
            <a:lvl1pPr marL="0" indent="0">
              <a:buNone/>
              <a:defRPr sz="2000" b="0" i="0" baseline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457200" indent="0">
              <a:buNone/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</a:lstStyle>
          <a:p>
            <a:pPr lvl="0"/>
            <a:r>
              <a:rPr lang="en-US" dirty="0"/>
              <a:t>https://</a:t>
            </a:r>
            <a:r>
              <a:rPr lang="en-US" dirty="0" err="1"/>
              <a:t>www.resourceurl.com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99240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9241277" y="0"/>
            <a:ext cx="2950723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  <a:alpha val="0"/>
                </a:schemeClr>
              </a:gs>
              <a:gs pos="36000">
                <a:schemeClr val="tx1">
                  <a:lumMod val="85000"/>
                  <a:lumOff val="15000"/>
                  <a:alpha val="40000"/>
                </a:schemeClr>
              </a:gs>
              <a:gs pos="75000">
                <a:schemeClr val="tx1">
                  <a:lumMod val="85000"/>
                  <a:lumOff val="15000"/>
                  <a:alpha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 userDrawn="1"/>
        </p:nvSpPr>
        <p:spPr>
          <a:xfrm>
            <a:off x="0" y="1"/>
            <a:ext cx="9241277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71490" y="3105835"/>
            <a:ext cx="8847819" cy="646331"/>
          </a:xfrm>
          <a:prstGeom prst="rect">
            <a:avLst/>
          </a:prstGeom>
          <a:noFill/>
        </p:spPr>
        <p:txBody>
          <a:bodyPr wrap="square" lIns="192024" rtlCol="0">
            <a:spAutoFit/>
          </a:bodyPr>
          <a:lstStyle/>
          <a:p>
            <a:r>
              <a:rPr lang="en-US" sz="3600" b="1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Q&amp;A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302" y="6513834"/>
            <a:ext cx="761880" cy="16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26537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okend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308017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80000"/>
                </a:schemeClr>
              </a:gs>
              <a:gs pos="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20873" y="2824712"/>
            <a:ext cx="5865628" cy="2438400"/>
          </a:xfrm>
          <a:noFill/>
        </p:spPr>
        <p:txBody>
          <a:bodyPr lIns="195067" tIns="121917" rIns="195067" bIns="121917" anchor="t" anchorCtr="0">
            <a:normAutofit/>
          </a:bodyPr>
          <a:lstStyle>
            <a:lvl1pPr>
              <a:defRPr sz="4200" spc="-133" baseline="0">
                <a:solidFill>
                  <a:schemeClr val="tx1">
                    <a:lumMod val="95000"/>
                    <a:lumOff val="5000"/>
                  </a:schemeClr>
                </a:solidFill>
                <a:latin typeface="Segoe UI Light"/>
                <a:cs typeface="Segoe UI Ligh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420873" y="2321029"/>
            <a:ext cx="5865628" cy="503683"/>
          </a:xfrm>
          <a:noFill/>
        </p:spPr>
        <p:txBody>
          <a:bodyPr lIns="192024" tIns="146300" bIns="146300">
            <a:noAutofit/>
          </a:bodyPr>
          <a:lstStyle>
            <a:lvl1pPr marL="0" indent="0">
              <a:spcBef>
                <a:spcPts val="0"/>
              </a:spcBef>
              <a:buNone/>
              <a:defRPr sz="1800" b="1" baseline="0">
                <a:solidFill>
                  <a:srgbClr val="0070C0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Azure webinar series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97" y="442379"/>
            <a:ext cx="1057230" cy="38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70684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G Slid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874" y="6415788"/>
            <a:ext cx="986733" cy="36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0455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right column light 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 userDrawn="1"/>
        </p:nvSpPr>
        <p:spPr>
          <a:xfrm>
            <a:off x="0" y="0"/>
            <a:ext cx="924127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71490" y="439508"/>
            <a:ext cx="8733519" cy="786619"/>
          </a:xfrm>
          <a:noFill/>
        </p:spPr>
        <p:txBody>
          <a:bodyPr lIns="195067" tIns="121917" rIns="195067" bIns="121917" anchor="t" anchorCtr="0">
            <a:normAutofit/>
          </a:bodyPr>
          <a:lstStyle>
            <a:lvl1pPr>
              <a:defRPr sz="3600" spc="0" baseline="0">
                <a:solidFill>
                  <a:srgbClr val="0070C0"/>
                </a:solidFill>
                <a:latin typeface="Segoe UI Light"/>
                <a:cs typeface="Segoe UI Light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171489" y="1643564"/>
            <a:ext cx="8733519" cy="571307"/>
          </a:xfrm>
        </p:spPr>
        <p:txBody>
          <a:bodyPr lIns="192024"/>
          <a:lstStyle>
            <a:lvl1pPr marL="0" indent="0">
              <a:buNone/>
              <a:defRPr b="0" i="0" spc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6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171489" y="2430183"/>
            <a:ext cx="8733519" cy="4083651"/>
          </a:xfrm>
        </p:spPr>
        <p:txBody>
          <a:bodyPr lIns="192024">
            <a:normAutofit/>
          </a:bodyPr>
          <a:lstStyle>
            <a:lvl1pPr marL="0" indent="0">
              <a:buNone/>
              <a:defRPr sz="1600" spc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9241276" y="0"/>
            <a:ext cx="2950723" cy="6858000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80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874" y="6415788"/>
            <a:ext cx="986733" cy="36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40381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right column dark 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 userDrawn="1"/>
        </p:nvSpPr>
        <p:spPr>
          <a:xfrm>
            <a:off x="0" y="0"/>
            <a:ext cx="9241277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71490" y="439508"/>
            <a:ext cx="8733519" cy="786619"/>
          </a:xfrm>
          <a:noFill/>
        </p:spPr>
        <p:txBody>
          <a:bodyPr lIns="195067" tIns="121917" rIns="195067" bIns="121917" anchor="t" anchorCtr="0">
            <a:normAutofit/>
          </a:bodyPr>
          <a:lstStyle>
            <a:lvl1pPr>
              <a:defRPr sz="3600" spc="0" baseline="0">
                <a:solidFill>
                  <a:srgbClr val="FFFFFF"/>
                </a:solidFill>
                <a:latin typeface="Segoe UI Light"/>
                <a:cs typeface="Segoe UI Light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171489" y="1643564"/>
            <a:ext cx="8733519" cy="571307"/>
          </a:xfrm>
        </p:spPr>
        <p:txBody>
          <a:bodyPr lIns="192024"/>
          <a:lstStyle>
            <a:lvl1pPr marL="0" indent="0">
              <a:buNone/>
              <a:defRPr b="0" i="0" spc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6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171489" y="2430183"/>
            <a:ext cx="8733519" cy="4083651"/>
          </a:xfrm>
        </p:spPr>
        <p:txBody>
          <a:bodyPr lIns="192024">
            <a:normAutofit/>
          </a:bodyPr>
          <a:lstStyle>
            <a:lvl1pPr marL="0" indent="0">
              <a:buNone/>
              <a:defRPr sz="1600" spc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9241276" y="0"/>
            <a:ext cx="2950723" cy="6858000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80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874" y="6415788"/>
            <a:ext cx="986733" cy="36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99072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874" y="6415788"/>
            <a:ext cx="986733" cy="362962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71490" y="3281008"/>
            <a:ext cx="5044745" cy="1924837"/>
          </a:xfrm>
          <a:noFill/>
        </p:spPr>
        <p:txBody>
          <a:bodyPr lIns="195067" tIns="121917" rIns="195067" bIns="121917" anchor="t" anchorCtr="0">
            <a:normAutofit/>
          </a:bodyPr>
          <a:lstStyle>
            <a:lvl1pPr>
              <a:defRPr sz="2400" b="0" i="0" spc="0" baseline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US" dirty="0"/>
              <a:t>Click to add demo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71490" y="2634677"/>
            <a:ext cx="11362419" cy="646331"/>
          </a:xfrm>
          <a:prstGeom prst="rect">
            <a:avLst/>
          </a:prstGeom>
          <a:noFill/>
        </p:spPr>
        <p:txBody>
          <a:bodyPr wrap="square" lIns="192024" rtlCol="0">
            <a:spAutoFit/>
          </a:bodyPr>
          <a:lstStyle/>
          <a:p>
            <a:r>
              <a:rPr lang="en-US" sz="3600" b="1" i="0" dirty="0">
                <a:solidFill>
                  <a:srgbClr val="0070C0"/>
                </a:solidFill>
                <a:latin typeface="Segoe UI" charset="0"/>
                <a:ea typeface="Segoe UI" charset="0"/>
                <a:cs typeface="Segoe UI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64679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07833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xt steps/Resource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71490" y="439508"/>
            <a:ext cx="11744693" cy="786619"/>
          </a:xfrm>
          <a:noFill/>
        </p:spPr>
        <p:txBody>
          <a:bodyPr lIns="195067" tIns="121917" rIns="195067" bIns="121917" anchor="t" anchorCtr="0">
            <a:normAutofit/>
          </a:bodyPr>
          <a:lstStyle>
            <a:lvl1pPr>
              <a:defRPr sz="3600" spc="0" baseline="0">
                <a:solidFill>
                  <a:srgbClr val="0070C0"/>
                </a:solidFill>
                <a:latin typeface="Segoe UI Light"/>
                <a:cs typeface="Segoe UI Light"/>
              </a:defRPr>
            </a:lvl1pPr>
          </a:lstStyle>
          <a:p>
            <a:r>
              <a:rPr lang="en-US" dirty="0"/>
              <a:t>Resources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71450" y="1412876"/>
            <a:ext cx="11744325" cy="478269"/>
          </a:xfrm>
        </p:spPr>
        <p:txBody>
          <a:bodyPr lIns="192024"/>
          <a:lstStyle>
            <a:lvl1pPr marL="0" indent="0">
              <a:buNone/>
              <a:defRPr b="0" i="0" baseline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457200" indent="0">
              <a:buNone/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</a:lstStyle>
          <a:p>
            <a:pPr lvl="0"/>
            <a:r>
              <a:rPr lang="en-US" dirty="0"/>
              <a:t>Resource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1450" y="1890857"/>
            <a:ext cx="11744325" cy="478269"/>
          </a:xfrm>
        </p:spPr>
        <p:txBody>
          <a:bodyPr lIns="192024">
            <a:normAutofit/>
          </a:bodyPr>
          <a:lstStyle>
            <a:lvl1pPr marL="0" indent="0">
              <a:buNone/>
              <a:defRPr sz="2000" b="0" i="0" baseline="0">
                <a:solidFill>
                  <a:srgbClr val="0070C0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457200" indent="0">
              <a:buNone/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</a:lstStyle>
          <a:p>
            <a:pPr lvl="0"/>
            <a:r>
              <a:rPr lang="en-US" dirty="0"/>
              <a:t>https://</a:t>
            </a:r>
            <a:r>
              <a:rPr lang="en-US" dirty="0" err="1"/>
              <a:t>www.resourceurl.com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71450" y="2794867"/>
            <a:ext cx="11744325" cy="478269"/>
          </a:xfrm>
        </p:spPr>
        <p:txBody>
          <a:bodyPr lIns="192024"/>
          <a:lstStyle>
            <a:lvl1pPr marL="0" indent="0">
              <a:buNone/>
              <a:defRPr b="0" i="0" baseline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457200" indent="0">
              <a:buNone/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</a:lstStyle>
          <a:p>
            <a:pPr lvl="0"/>
            <a:r>
              <a:rPr lang="en-US" dirty="0"/>
              <a:t>Resource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71450" y="3272848"/>
            <a:ext cx="11744325" cy="478269"/>
          </a:xfrm>
        </p:spPr>
        <p:txBody>
          <a:bodyPr lIns="192024">
            <a:normAutofit/>
          </a:bodyPr>
          <a:lstStyle>
            <a:lvl1pPr marL="0" indent="0">
              <a:buNone/>
              <a:defRPr sz="2000" b="0" i="0" baseline="0">
                <a:solidFill>
                  <a:srgbClr val="0070C0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457200" indent="0">
              <a:buNone/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</a:lstStyle>
          <a:p>
            <a:pPr lvl="0"/>
            <a:r>
              <a:rPr lang="en-US" dirty="0"/>
              <a:t>https://</a:t>
            </a:r>
            <a:r>
              <a:rPr lang="en-US" dirty="0" err="1"/>
              <a:t>www.resourceurl.com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71450" y="4239204"/>
            <a:ext cx="11744325" cy="478269"/>
          </a:xfrm>
        </p:spPr>
        <p:txBody>
          <a:bodyPr lIns="192024"/>
          <a:lstStyle>
            <a:lvl1pPr marL="0" indent="0">
              <a:buNone/>
              <a:defRPr b="0" i="0" baseline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457200" indent="0">
              <a:buNone/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</a:lstStyle>
          <a:p>
            <a:pPr lvl="0"/>
            <a:r>
              <a:rPr lang="en-US" dirty="0"/>
              <a:t>Resource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71450" y="4717185"/>
            <a:ext cx="11744325" cy="478269"/>
          </a:xfrm>
        </p:spPr>
        <p:txBody>
          <a:bodyPr lIns="192024">
            <a:normAutofit/>
          </a:bodyPr>
          <a:lstStyle>
            <a:lvl1pPr marL="0" indent="0">
              <a:buNone/>
              <a:defRPr sz="2000" b="0" i="0" baseline="0">
                <a:solidFill>
                  <a:srgbClr val="0070C0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457200" indent="0">
              <a:buNone/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</a:lstStyle>
          <a:p>
            <a:pPr lvl="0"/>
            <a:r>
              <a:rPr lang="en-US" dirty="0"/>
              <a:t>https://</a:t>
            </a:r>
            <a:r>
              <a:rPr lang="en-US" dirty="0" err="1"/>
              <a:t>www.resourceurl.com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874" y="6415788"/>
            <a:ext cx="986733" cy="36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97342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slid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 userDrawn="1"/>
        </p:nvSpPr>
        <p:spPr>
          <a:xfrm>
            <a:off x="0" y="1"/>
            <a:ext cx="9241277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71490" y="3105835"/>
            <a:ext cx="8847819" cy="646331"/>
          </a:xfrm>
          <a:prstGeom prst="rect">
            <a:avLst/>
          </a:prstGeom>
          <a:noFill/>
        </p:spPr>
        <p:txBody>
          <a:bodyPr wrap="square" lIns="192024" rtlCol="0">
            <a:spAutoFit/>
          </a:bodyPr>
          <a:lstStyle/>
          <a:p>
            <a:r>
              <a:rPr lang="en-US" sz="3600" b="1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Q&amp;A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9241276" y="0"/>
            <a:ext cx="2950723" cy="6858000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80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874" y="6415788"/>
            <a:ext cx="986733" cy="36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9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483913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03654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29.xml"/><Relationship Id="rId21" Type="http://schemas.openxmlformats.org/officeDocument/2006/relationships/image" Target="../media/image6.emf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slideLayout" Target="../slideLayouts/slideLayout71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Relationship Id="rId2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2370906" y="-217"/>
            <a:ext cx="935477" cy="5654618"/>
            <a:chOff x="12618967" y="-221"/>
            <a:chExt cx="954235" cy="5767186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7813" y="258334"/>
              <a:ext cx="843944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8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1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8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2929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5" r:id="rId24"/>
    <p:sldLayoutId id="2147483686" r:id="rId25"/>
    <p:sldLayoutId id="2147483687" r:id="rId26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98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3F9026A7-2EC9-914F-85F9-2DE9A6D68657}" type="datetimeFigureOut">
              <a:rPr lang="en-US" smtClean="0"/>
              <a:pPr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182CFD53-CDA8-4E46-ACB7-896B7E9110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47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  <p:sldLayoutId id="2147483727" r:id="rId19"/>
    <p:sldLayoutId id="2147483728" r:id="rId20"/>
    <p:sldLayoutId id="2147483729" r:id="rId21"/>
    <p:sldLayoutId id="2147483730" r:id="rId22"/>
    <p:sldLayoutId id="2147483731" r:id="rId23"/>
    <p:sldLayoutId id="2147483732" r:id="rId24"/>
    <p:sldLayoutId id="2147483733" r:id="rId25"/>
    <p:sldLayoutId id="2147483734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2017functiontool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en-us/services/active-directory/" TargetMode="External"/><Relationship Id="rId3" Type="http://schemas.openxmlformats.org/officeDocument/2006/relationships/hyperlink" Target="https://azure.microsoft.com/en-us/services/cosmos-db/" TargetMode="External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azure.microsoft.com/en-us/services/stream-analytics/" TargetMode="External"/><Relationship Id="rId11" Type="http://schemas.openxmlformats.org/officeDocument/2006/relationships/image" Target="../media/image24.svg"/><Relationship Id="rId5" Type="http://schemas.microsoft.com/office/2007/relationships/hdphoto" Target="../media/hdphoto2.wdp"/><Relationship Id="rId10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microsoft.com/office/2007/relationships/hdphoto" Target="../media/hdphoto1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us 17"/>
          <p:cNvSpPr/>
          <p:nvPr/>
        </p:nvSpPr>
        <p:spPr bwMode="auto">
          <a:xfrm>
            <a:off x="5683290" y="3332780"/>
            <a:ext cx="787520" cy="684269"/>
          </a:xfrm>
          <a:prstGeom prst="mathPlus">
            <a:avLst>
              <a:gd name="adj1" fmla="val 8757"/>
            </a:avLst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6" tIns="146261" rIns="182826" bIns="1462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125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92648" y="2010312"/>
            <a:ext cx="1866926" cy="566929"/>
          </a:xfrm>
          <a:prstGeom prst="rect">
            <a:avLst/>
          </a:prstGeom>
          <a:noFill/>
        </p:spPr>
        <p:txBody>
          <a:bodyPr wrap="square" lIns="182826" tIns="146261" rIns="182826" bIns="146261" rtlCol="0">
            <a:spAutoFit/>
          </a:bodyPr>
          <a:lstStyle/>
          <a:p>
            <a:pPr marL="0" marR="0" lvl="0" indent="0" algn="ctr" defTabSz="91420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0" i="0" u="none" strike="noStrike" kern="0" cap="none" spc="0" normalizeH="0" baseline="0" noProof="0">
                <a:ln>
                  <a:noFill/>
                </a:ln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Code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69677" y="2010312"/>
            <a:ext cx="1866926" cy="566967"/>
          </a:xfrm>
          <a:prstGeom prst="rect">
            <a:avLst/>
          </a:prstGeom>
          <a:noFill/>
        </p:spPr>
        <p:txBody>
          <a:bodyPr wrap="square" lIns="182826" tIns="146261" rIns="182826" bIns="146261" rtlCol="0">
            <a:spAutoFit/>
          </a:bodyPr>
          <a:lstStyle/>
          <a:p>
            <a:pPr marL="0" marR="0" lvl="0" indent="0" algn="ctr" defTabSz="91420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0" i="0" u="none" strike="noStrike" kern="0" cap="none" spc="0" normalizeH="0" baseline="0" noProof="0">
                <a:ln>
                  <a:noFill/>
                </a:ln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Events + data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45058" y="2010312"/>
            <a:ext cx="2197055" cy="566929"/>
          </a:xfrm>
          <a:prstGeom prst="rect">
            <a:avLst/>
          </a:prstGeom>
          <a:noFill/>
        </p:spPr>
        <p:txBody>
          <a:bodyPr wrap="square" lIns="182826" tIns="146261" rIns="182826" bIns="146261" rtlCol="0">
            <a:spAutoFit/>
          </a:bodyPr>
          <a:lstStyle/>
          <a:p>
            <a:pPr marL="0" marR="0" lvl="0" indent="0" algn="ctr" defTabSz="91420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0" i="0" u="none" strike="noStrike" kern="0" cap="none" spc="0" normalizeH="0" baseline="0" noProof="0">
                <a:ln>
                  <a:noFill/>
                </a:ln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Azure Functions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Introducing Functions</a:t>
            </a:r>
            <a:br>
              <a:rPr lang="en-US"/>
            </a:br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320"/>
          <a:stretch/>
        </p:blipFill>
        <p:spPr>
          <a:xfrm>
            <a:off x="1753251" y="2349852"/>
            <a:ext cx="1016708" cy="279379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05"/>
          <a:stretch/>
        </p:blipFill>
        <p:spPr>
          <a:xfrm>
            <a:off x="3689985" y="2337654"/>
            <a:ext cx="981963" cy="2793794"/>
          </a:xfrm>
          <a:prstGeom prst="rect">
            <a:avLst/>
          </a:prstGeom>
        </p:spPr>
      </p:pic>
      <p:pic>
        <p:nvPicPr>
          <p:cNvPr id="22" name="slash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08" r="35159"/>
          <a:stretch/>
        </p:blipFill>
        <p:spPr>
          <a:xfrm>
            <a:off x="2708850" y="2353159"/>
            <a:ext cx="939098" cy="279379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106" y="2387462"/>
            <a:ext cx="3019506" cy="266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71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1067E-6 -2.12438E-6 L -0.19441 -0.00567 " pathEditMode="relative" rAng="0" ptsTypes="AA">
                                      <p:cBhvr>
                                        <p:cTn id="1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27" y="-295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7672E-6 -4.99319E-7 L 0.23296 -0.00658 " pathEditMode="relative" rAng="0" ptsTypes="AA">
                                      <p:cBhvr>
                                        <p:cTn id="1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42" y="-34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3707E-6 -4.79346E-6 L 0.23513 -0.00658 " pathEditMode="relative" rAng="0" ptsTypes="AA">
                                      <p:cBhvr>
                                        <p:cTn id="1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6" y="-34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3265E-6 -4.42578E-6 L 0.23219 -0.00658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03" y="-34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3" dur="450" fill="hold"/>
                                        <p:tgtEl>
                                          <p:spTgt spid="22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5.38678E-7 3.15933E-6 L 5.38678E-7 -0.05447 " pathEditMode="relative" rAng="0" ptsTypes="AA">
                                      <p:cBhvr>
                                        <p:cTn id="28" dur="5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/>
      <p:bldP spid="25" grpId="0"/>
      <p:bldP spid="25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76F4B7-CA1F-4801-BFC9-148285FF0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 on Lab:  Functions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EAD69F-663B-44B3-8177-856BFC4409B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8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963"/>
            <a:ext cx="11655078" cy="2950884"/>
          </a:xfrm>
        </p:spPr>
        <p:txBody>
          <a:bodyPr/>
          <a:lstStyle/>
          <a:p>
            <a:r>
              <a:rPr lang="en-US"/>
              <a:t>Based on class libraries</a:t>
            </a:r>
          </a:p>
          <a:p>
            <a:r>
              <a:rPr lang="en-US"/>
              <a:t>Get the full power of IntelliSense, unit testing, and local debugging</a:t>
            </a:r>
          </a:p>
          <a:p>
            <a:r>
              <a:rPr lang="en-US"/>
              <a:t>Use </a:t>
            </a:r>
            <a:r>
              <a:rPr lang="en-US" err="1"/>
              <a:t>WebJobs</a:t>
            </a:r>
            <a:r>
              <a:rPr lang="en-US"/>
              <a:t> attributes to define triggers and bindings</a:t>
            </a:r>
          </a:p>
          <a:p>
            <a:r>
              <a:rPr lang="en-US"/>
              <a:t>Learn more at </a:t>
            </a:r>
            <a:r>
              <a:rPr lang="en-US" u="sng">
                <a:hlinkClick r:id="rId3"/>
              </a:rPr>
              <a:t>https://aka.ms/2017functiontools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 Visual Studio 2017 tooling</a:t>
            </a:r>
          </a:p>
        </p:txBody>
      </p:sp>
    </p:spTree>
    <p:extLst>
      <p:ext uri="{BB962C8B-B14F-4D97-AF65-F5344CB8AC3E}">
        <p14:creationId xmlns:p14="http://schemas.microsoft.com/office/powerpoint/2010/main" val="253466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 Studio 2017 Tooling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53" y="1189494"/>
            <a:ext cx="11429415" cy="539796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2211493" y="2648642"/>
            <a:ext cx="6797888" cy="705657"/>
          </a:xfrm>
          <a:prstGeom prst="rect">
            <a:avLst/>
          </a:prstGeom>
          <a:noFill/>
          <a:ln w="28575">
            <a:solidFill>
              <a:srgbClr val="FF8C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9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837982" y="2233768"/>
            <a:ext cx="2767504" cy="242168"/>
          </a:xfrm>
          <a:prstGeom prst="rect">
            <a:avLst/>
          </a:prstGeom>
          <a:noFill/>
          <a:ln w="28575">
            <a:solidFill>
              <a:srgbClr val="FF8C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9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02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95413-D8A0-4AAE-980B-9369E3982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Advanced stuff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BEA6B-FBC6-45C5-B743-76E989CFF0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727700"/>
          </a:xfrm>
        </p:spPr>
        <p:txBody>
          <a:bodyPr/>
          <a:lstStyle/>
          <a:p>
            <a:r>
              <a:rPr lang="en-US"/>
              <a:t>Functions CLI and debugging</a:t>
            </a:r>
          </a:p>
        </p:txBody>
      </p:sp>
    </p:spTree>
    <p:extLst>
      <p:ext uri="{BB962C8B-B14F-4D97-AF65-F5344CB8AC3E}">
        <p14:creationId xmlns:p14="http://schemas.microsoft.com/office/powerpoint/2010/main" val="389106761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Platform and scaling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373651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/>
              <a:t>App Service offers dedicated and dynamic tiers.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/>
              <a:t>Dedicated is the existing App Service plan tiers</a:t>
            </a:r>
          </a:p>
          <a:p>
            <a:pPr marL="1371600" indent="-457200">
              <a:buFont typeface="Arial" panose="020B0604020202020204" pitchFamily="34" charset="0"/>
              <a:buChar char="•"/>
            </a:pPr>
            <a:r>
              <a:rPr lang="en-US"/>
              <a:t>Basic, Standard, Premium</a:t>
            </a:r>
          </a:p>
          <a:p>
            <a:pPr marL="1371600" indent="-457200">
              <a:buFont typeface="Arial" panose="020B0604020202020204" pitchFamily="34" charset="0"/>
              <a:buChar char="•"/>
            </a:pPr>
            <a:r>
              <a:rPr lang="en-US"/>
              <a:t>Pay based on # of reserved VMs</a:t>
            </a:r>
          </a:p>
          <a:p>
            <a:pPr marL="1371600" indent="-457200">
              <a:buFont typeface="Arial" panose="020B0604020202020204" pitchFamily="34" charset="0"/>
              <a:buChar char="•"/>
            </a:pPr>
            <a:r>
              <a:rPr lang="en-US"/>
              <a:t>You’re responsible for scale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/>
              <a:t>Dynamic </a:t>
            </a:r>
          </a:p>
          <a:p>
            <a:pPr marL="1371600" indent="-457200">
              <a:buFont typeface="Arial" panose="020B0604020202020204" pitchFamily="34" charset="0"/>
              <a:buChar char="•"/>
            </a:pPr>
            <a:r>
              <a:rPr lang="en-US"/>
              <a:t>Pay on number of executions</a:t>
            </a:r>
          </a:p>
          <a:p>
            <a:pPr marL="1371600" indent="-457200">
              <a:buFont typeface="Arial" panose="020B0604020202020204" pitchFamily="34" charset="0"/>
              <a:buChar char="•"/>
            </a:pPr>
            <a:r>
              <a:rPr lang="en-US"/>
              <a:t>Platform responsible for scale</a:t>
            </a:r>
          </a:p>
        </p:txBody>
      </p:sp>
    </p:spTree>
    <p:extLst>
      <p:ext uri="{BB962C8B-B14F-4D97-AF65-F5344CB8AC3E}">
        <p14:creationId xmlns:p14="http://schemas.microsoft.com/office/powerpoint/2010/main" val="357476565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tier pricing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382529"/>
          </a:xfrm>
        </p:spPr>
        <p:txBody>
          <a:bodyPr/>
          <a:lstStyle/>
          <a:p>
            <a:r>
              <a:rPr lang="en-US"/>
              <a:t>Pay per execution model - two meters, three units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u="sng"/>
              <a:t>Number of executions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u="sng"/>
              <a:t>Duration of execution</a:t>
            </a:r>
            <a:r>
              <a:rPr lang="en-US"/>
              <a:t> x </a:t>
            </a:r>
            <a:r>
              <a:rPr lang="en-US" u="sng"/>
              <a:t>reserved memory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/>
          </a:p>
          <a:p>
            <a:r>
              <a:rPr lang="en-US"/>
              <a:t>First million executions free.</a:t>
            </a:r>
          </a:p>
        </p:txBody>
      </p:sp>
    </p:spTree>
    <p:extLst>
      <p:ext uri="{BB962C8B-B14F-4D97-AF65-F5344CB8AC3E}">
        <p14:creationId xmlns:p14="http://schemas.microsoft.com/office/powerpoint/2010/main" val="371927495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new in Azure Functions</a:t>
            </a:r>
          </a:p>
        </p:txBody>
      </p:sp>
      <p:sp>
        <p:nvSpPr>
          <p:cNvPr id="78" name="Rectangle 77"/>
          <p:cNvSpPr/>
          <p:nvPr/>
        </p:nvSpPr>
        <p:spPr bwMode="auto">
          <a:xfrm>
            <a:off x="10204614" y="4848339"/>
            <a:ext cx="1320536" cy="1115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8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71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Analytics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10203894" y="1412044"/>
            <a:ext cx="1320536" cy="1115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8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71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Database</a:t>
            </a:r>
          </a:p>
        </p:txBody>
      </p:sp>
      <p:sp>
        <p:nvSpPr>
          <p:cNvPr id="96" name="Rectangle 95"/>
          <p:cNvSpPr/>
          <p:nvPr/>
        </p:nvSpPr>
        <p:spPr bwMode="auto">
          <a:xfrm>
            <a:off x="10204614" y="3130192"/>
            <a:ext cx="1320536" cy="1115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8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71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Security</a:t>
            </a:r>
          </a:p>
        </p:txBody>
      </p:sp>
      <p:pic>
        <p:nvPicPr>
          <p:cNvPr id="26" name="Picture 2" descr="Image result for azure cosmos db icon">
            <a:hlinkClick r:id="rId3"/>
            <a:extLst>
              <a:ext uri="{FF2B5EF4-FFF2-40B4-BE49-F238E27FC236}">
                <a16:creationId xmlns:a16="http://schemas.microsoft.com/office/drawing/2014/main" id="{B4E57D9A-AA17-47D4-935A-F80D23398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8461" y="1966168"/>
            <a:ext cx="797589" cy="41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zure stream analytics icon">
            <a:hlinkClick r:id="rId6"/>
            <a:extLst>
              <a:ext uri="{FF2B5EF4-FFF2-40B4-BE49-F238E27FC236}">
                <a16:creationId xmlns:a16="http://schemas.microsoft.com/office/drawing/2014/main" id="{FF9A9356-9504-45FE-853D-229892799C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28" b="7991"/>
          <a:stretch/>
        </p:blipFill>
        <p:spPr bwMode="auto">
          <a:xfrm>
            <a:off x="10596422" y="5379083"/>
            <a:ext cx="536919" cy="45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azure active directory icon">
            <a:hlinkClick r:id="rId8"/>
            <a:extLst>
              <a:ext uri="{FF2B5EF4-FFF2-40B4-BE49-F238E27FC236}">
                <a16:creationId xmlns:a16="http://schemas.microsoft.com/office/drawing/2014/main" id="{AD844650-CF5F-47A0-93CA-0DACD0DD3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684" y="3671757"/>
            <a:ext cx="444394" cy="44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Rectangle 105"/>
          <p:cNvSpPr/>
          <p:nvPr/>
        </p:nvSpPr>
        <p:spPr bwMode="auto">
          <a:xfrm>
            <a:off x="488029" y="1959932"/>
            <a:ext cx="2321081" cy="743929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358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67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Local Development</a:t>
            </a:r>
          </a:p>
        </p:txBody>
      </p:sp>
      <p:sp>
        <p:nvSpPr>
          <p:cNvPr id="104" name="Rectangle 103"/>
          <p:cNvSpPr/>
          <p:nvPr/>
        </p:nvSpPr>
        <p:spPr bwMode="auto">
          <a:xfrm>
            <a:off x="488029" y="4627325"/>
            <a:ext cx="2321081" cy="743929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358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67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Monitoring</a:t>
            </a:r>
          </a:p>
        </p:txBody>
      </p:sp>
      <p:sp>
        <p:nvSpPr>
          <p:cNvPr id="67" name="Freeform 33"/>
          <p:cNvSpPr>
            <a:spLocks noEditPoints="1"/>
          </p:cNvSpPr>
          <p:nvPr/>
        </p:nvSpPr>
        <p:spPr bwMode="auto">
          <a:xfrm>
            <a:off x="711284" y="2175718"/>
            <a:ext cx="360666" cy="325243"/>
          </a:xfrm>
          <a:custGeom>
            <a:avLst/>
            <a:gdLst>
              <a:gd name="T0" fmla="*/ 110 w 236"/>
              <a:gd name="T1" fmla="*/ 0 h 204"/>
              <a:gd name="T2" fmla="*/ 110 w 236"/>
              <a:gd name="T3" fmla="*/ 51 h 204"/>
              <a:gd name="T4" fmla="*/ 0 w 236"/>
              <a:gd name="T5" fmla="*/ 51 h 204"/>
              <a:gd name="T6" fmla="*/ 0 w 236"/>
              <a:gd name="T7" fmla="*/ 60 h 204"/>
              <a:gd name="T8" fmla="*/ 0 w 236"/>
              <a:gd name="T9" fmla="*/ 170 h 204"/>
              <a:gd name="T10" fmla="*/ 84 w 236"/>
              <a:gd name="T11" fmla="*/ 170 h 204"/>
              <a:gd name="T12" fmla="*/ 84 w 236"/>
              <a:gd name="T13" fmla="*/ 187 h 204"/>
              <a:gd name="T14" fmla="*/ 51 w 236"/>
              <a:gd name="T15" fmla="*/ 187 h 204"/>
              <a:gd name="T16" fmla="*/ 51 w 236"/>
              <a:gd name="T17" fmla="*/ 204 h 204"/>
              <a:gd name="T18" fmla="*/ 236 w 236"/>
              <a:gd name="T19" fmla="*/ 204 h 204"/>
              <a:gd name="T20" fmla="*/ 236 w 236"/>
              <a:gd name="T21" fmla="*/ 0 h 204"/>
              <a:gd name="T22" fmla="*/ 110 w 236"/>
              <a:gd name="T23" fmla="*/ 0 h 204"/>
              <a:gd name="T24" fmla="*/ 126 w 236"/>
              <a:gd name="T25" fmla="*/ 17 h 204"/>
              <a:gd name="T26" fmla="*/ 219 w 236"/>
              <a:gd name="T27" fmla="*/ 17 h 204"/>
              <a:gd name="T28" fmla="*/ 219 w 236"/>
              <a:gd name="T29" fmla="*/ 68 h 204"/>
              <a:gd name="T30" fmla="*/ 177 w 236"/>
              <a:gd name="T31" fmla="*/ 68 h 204"/>
              <a:gd name="T32" fmla="*/ 177 w 236"/>
              <a:gd name="T33" fmla="*/ 51 h 204"/>
              <a:gd name="T34" fmla="*/ 126 w 236"/>
              <a:gd name="T35" fmla="*/ 51 h 204"/>
              <a:gd name="T36" fmla="*/ 126 w 236"/>
              <a:gd name="T37" fmla="*/ 17 h 204"/>
              <a:gd name="T38" fmla="*/ 177 w 236"/>
              <a:gd name="T39" fmla="*/ 85 h 204"/>
              <a:gd name="T40" fmla="*/ 219 w 236"/>
              <a:gd name="T41" fmla="*/ 85 h 204"/>
              <a:gd name="T42" fmla="*/ 219 w 236"/>
              <a:gd name="T43" fmla="*/ 119 h 204"/>
              <a:gd name="T44" fmla="*/ 177 w 236"/>
              <a:gd name="T45" fmla="*/ 119 h 204"/>
              <a:gd name="T46" fmla="*/ 177 w 236"/>
              <a:gd name="T47" fmla="*/ 85 h 204"/>
              <a:gd name="T48" fmla="*/ 17 w 236"/>
              <a:gd name="T49" fmla="*/ 68 h 204"/>
              <a:gd name="T50" fmla="*/ 160 w 236"/>
              <a:gd name="T51" fmla="*/ 68 h 204"/>
              <a:gd name="T52" fmla="*/ 160 w 236"/>
              <a:gd name="T53" fmla="*/ 153 h 204"/>
              <a:gd name="T54" fmla="*/ 17 w 236"/>
              <a:gd name="T55" fmla="*/ 153 h 204"/>
              <a:gd name="T56" fmla="*/ 17 w 236"/>
              <a:gd name="T57" fmla="*/ 68 h 204"/>
              <a:gd name="T58" fmla="*/ 101 w 236"/>
              <a:gd name="T59" fmla="*/ 187 h 204"/>
              <a:gd name="T60" fmla="*/ 101 w 236"/>
              <a:gd name="T61" fmla="*/ 170 h 204"/>
              <a:gd name="T62" fmla="*/ 177 w 236"/>
              <a:gd name="T63" fmla="*/ 170 h 204"/>
              <a:gd name="T64" fmla="*/ 177 w 236"/>
              <a:gd name="T65" fmla="*/ 136 h 204"/>
              <a:gd name="T66" fmla="*/ 219 w 236"/>
              <a:gd name="T67" fmla="*/ 136 h 204"/>
              <a:gd name="T68" fmla="*/ 219 w 236"/>
              <a:gd name="T69" fmla="*/ 187 h 204"/>
              <a:gd name="T70" fmla="*/ 101 w 236"/>
              <a:gd name="T71" fmla="*/ 187 h 204"/>
              <a:gd name="T72" fmla="*/ 202 w 236"/>
              <a:gd name="T73" fmla="*/ 51 h 204"/>
              <a:gd name="T74" fmla="*/ 185 w 236"/>
              <a:gd name="T75" fmla="*/ 51 h 204"/>
              <a:gd name="T76" fmla="*/ 185 w 236"/>
              <a:gd name="T77" fmla="*/ 34 h 204"/>
              <a:gd name="T78" fmla="*/ 202 w 236"/>
              <a:gd name="T79" fmla="*/ 34 h 204"/>
              <a:gd name="T80" fmla="*/ 202 w 236"/>
              <a:gd name="T81" fmla="*/ 51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36" h="204">
                <a:moveTo>
                  <a:pt x="110" y="0"/>
                </a:moveTo>
                <a:lnTo>
                  <a:pt x="110" y="51"/>
                </a:lnTo>
                <a:lnTo>
                  <a:pt x="0" y="51"/>
                </a:lnTo>
                <a:lnTo>
                  <a:pt x="0" y="60"/>
                </a:lnTo>
                <a:lnTo>
                  <a:pt x="0" y="170"/>
                </a:lnTo>
                <a:lnTo>
                  <a:pt x="84" y="170"/>
                </a:lnTo>
                <a:lnTo>
                  <a:pt x="84" y="187"/>
                </a:lnTo>
                <a:lnTo>
                  <a:pt x="51" y="187"/>
                </a:lnTo>
                <a:lnTo>
                  <a:pt x="51" y="204"/>
                </a:lnTo>
                <a:lnTo>
                  <a:pt x="236" y="204"/>
                </a:lnTo>
                <a:lnTo>
                  <a:pt x="236" y="0"/>
                </a:lnTo>
                <a:lnTo>
                  <a:pt x="110" y="0"/>
                </a:lnTo>
                <a:close/>
                <a:moveTo>
                  <a:pt x="126" y="17"/>
                </a:moveTo>
                <a:lnTo>
                  <a:pt x="219" y="17"/>
                </a:lnTo>
                <a:lnTo>
                  <a:pt x="219" y="68"/>
                </a:lnTo>
                <a:lnTo>
                  <a:pt x="177" y="68"/>
                </a:lnTo>
                <a:lnTo>
                  <a:pt x="177" y="51"/>
                </a:lnTo>
                <a:lnTo>
                  <a:pt x="126" y="51"/>
                </a:lnTo>
                <a:lnTo>
                  <a:pt x="126" y="17"/>
                </a:lnTo>
                <a:close/>
                <a:moveTo>
                  <a:pt x="177" y="85"/>
                </a:moveTo>
                <a:lnTo>
                  <a:pt x="219" y="85"/>
                </a:lnTo>
                <a:lnTo>
                  <a:pt x="219" y="119"/>
                </a:lnTo>
                <a:lnTo>
                  <a:pt x="177" y="119"/>
                </a:lnTo>
                <a:lnTo>
                  <a:pt x="177" y="85"/>
                </a:lnTo>
                <a:close/>
                <a:moveTo>
                  <a:pt x="17" y="68"/>
                </a:moveTo>
                <a:lnTo>
                  <a:pt x="160" y="68"/>
                </a:lnTo>
                <a:lnTo>
                  <a:pt x="160" y="153"/>
                </a:lnTo>
                <a:lnTo>
                  <a:pt x="17" y="153"/>
                </a:lnTo>
                <a:lnTo>
                  <a:pt x="17" y="68"/>
                </a:lnTo>
                <a:close/>
                <a:moveTo>
                  <a:pt x="101" y="187"/>
                </a:moveTo>
                <a:lnTo>
                  <a:pt x="101" y="170"/>
                </a:lnTo>
                <a:lnTo>
                  <a:pt x="177" y="170"/>
                </a:lnTo>
                <a:lnTo>
                  <a:pt x="177" y="136"/>
                </a:lnTo>
                <a:lnTo>
                  <a:pt x="219" y="136"/>
                </a:lnTo>
                <a:lnTo>
                  <a:pt x="219" y="187"/>
                </a:lnTo>
                <a:lnTo>
                  <a:pt x="101" y="187"/>
                </a:lnTo>
                <a:close/>
                <a:moveTo>
                  <a:pt x="202" y="51"/>
                </a:moveTo>
                <a:lnTo>
                  <a:pt x="185" y="51"/>
                </a:lnTo>
                <a:lnTo>
                  <a:pt x="185" y="34"/>
                </a:lnTo>
                <a:lnTo>
                  <a:pt x="202" y="34"/>
                </a:lnTo>
                <a:lnTo>
                  <a:pt x="202" y="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9604" tIns="44802" rIns="89604" bIns="44802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37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7" name="Freeform 41"/>
          <p:cNvSpPr>
            <a:spLocks noEditPoints="1"/>
          </p:cNvSpPr>
          <p:nvPr/>
        </p:nvSpPr>
        <p:spPr bwMode="auto">
          <a:xfrm>
            <a:off x="689224" y="4784708"/>
            <a:ext cx="404785" cy="432694"/>
          </a:xfrm>
          <a:custGeom>
            <a:avLst/>
            <a:gdLst>
              <a:gd name="T0" fmla="*/ 56 w 104"/>
              <a:gd name="T1" fmla="*/ 104 h 104"/>
              <a:gd name="T2" fmla="*/ 56 w 104"/>
              <a:gd name="T3" fmla="*/ 88 h 104"/>
              <a:gd name="T4" fmla="*/ 88 w 104"/>
              <a:gd name="T5" fmla="*/ 56 h 104"/>
              <a:gd name="T6" fmla="*/ 104 w 104"/>
              <a:gd name="T7" fmla="*/ 56 h 104"/>
              <a:gd name="T8" fmla="*/ 104 w 104"/>
              <a:gd name="T9" fmla="*/ 48 h 104"/>
              <a:gd name="T10" fmla="*/ 88 w 104"/>
              <a:gd name="T11" fmla="*/ 48 h 104"/>
              <a:gd name="T12" fmla="*/ 56 w 104"/>
              <a:gd name="T13" fmla="*/ 16 h 104"/>
              <a:gd name="T14" fmla="*/ 56 w 104"/>
              <a:gd name="T15" fmla="*/ 0 h 104"/>
              <a:gd name="T16" fmla="*/ 48 w 104"/>
              <a:gd name="T17" fmla="*/ 0 h 104"/>
              <a:gd name="T18" fmla="*/ 48 w 104"/>
              <a:gd name="T19" fmla="*/ 16 h 104"/>
              <a:gd name="T20" fmla="*/ 16 w 104"/>
              <a:gd name="T21" fmla="*/ 48 h 104"/>
              <a:gd name="T22" fmla="*/ 0 w 104"/>
              <a:gd name="T23" fmla="*/ 48 h 104"/>
              <a:gd name="T24" fmla="*/ 0 w 104"/>
              <a:gd name="T25" fmla="*/ 56 h 104"/>
              <a:gd name="T26" fmla="*/ 16 w 104"/>
              <a:gd name="T27" fmla="*/ 56 h 104"/>
              <a:gd name="T28" fmla="*/ 48 w 104"/>
              <a:gd name="T29" fmla="*/ 88 h 104"/>
              <a:gd name="T30" fmla="*/ 48 w 104"/>
              <a:gd name="T31" fmla="*/ 104 h 104"/>
              <a:gd name="T32" fmla="*/ 56 w 104"/>
              <a:gd name="T33" fmla="*/ 104 h 104"/>
              <a:gd name="T34" fmla="*/ 24 w 104"/>
              <a:gd name="T35" fmla="*/ 52 h 104"/>
              <a:gd name="T36" fmla="*/ 52 w 104"/>
              <a:gd name="T37" fmla="*/ 24 h 104"/>
              <a:gd name="T38" fmla="*/ 80 w 104"/>
              <a:gd name="T39" fmla="*/ 52 h 104"/>
              <a:gd name="T40" fmla="*/ 52 w 104"/>
              <a:gd name="T41" fmla="*/ 80 h 104"/>
              <a:gd name="T42" fmla="*/ 24 w 104"/>
              <a:gd name="T43" fmla="*/ 52 h 104"/>
              <a:gd name="T44" fmla="*/ 68 w 104"/>
              <a:gd name="T45" fmla="*/ 52 h 104"/>
              <a:gd name="T46" fmla="*/ 52 w 104"/>
              <a:gd name="T47" fmla="*/ 36 h 104"/>
              <a:gd name="T48" fmla="*/ 36 w 104"/>
              <a:gd name="T49" fmla="*/ 52 h 104"/>
              <a:gd name="T50" fmla="*/ 52 w 104"/>
              <a:gd name="T51" fmla="*/ 68 h 104"/>
              <a:gd name="T52" fmla="*/ 68 w 104"/>
              <a:gd name="T53" fmla="*/ 52 h 104"/>
              <a:gd name="T54" fmla="*/ 44 w 104"/>
              <a:gd name="T55" fmla="*/ 52 h 104"/>
              <a:gd name="T56" fmla="*/ 52 w 104"/>
              <a:gd name="T57" fmla="*/ 44 h 104"/>
              <a:gd name="T58" fmla="*/ 60 w 104"/>
              <a:gd name="T59" fmla="*/ 52 h 104"/>
              <a:gd name="T60" fmla="*/ 52 w 104"/>
              <a:gd name="T61" fmla="*/ 60 h 104"/>
              <a:gd name="T62" fmla="*/ 44 w 104"/>
              <a:gd name="T63" fmla="*/ 52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4" h="104">
                <a:moveTo>
                  <a:pt x="56" y="104"/>
                </a:moveTo>
                <a:cubicBezTo>
                  <a:pt x="56" y="88"/>
                  <a:pt x="56" y="88"/>
                  <a:pt x="56" y="88"/>
                </a:cubicBezTo>
                <a:cubicBezTo>
                  <a:pt x="73" y="86"/>
                  <a:pt x="86" y="73"/>
                  <a:pt x="88" y="56"/>
                </a:cubicBezTo>
                <a:cubicBezTo>
                  <a:pt x="104" y="56"/>
                  <a:pt x="104" y="56"/>
                  <a:pt x="104" y="56"/>
                </a:cubicBezTo>
                <a:cubicBezTo>
                  <a:pt x="104" y="48"/>
                  <a:pt x="104" y="48"/>
                  <a:pt x="104" y="48"/>
                </a:cubicBezTo>
                <a:cubicBezTo>
                  <a:pt x="88" y="48"/>
                  <a:pt x="88" y="48"/>
                  <a:pt x="88" y="48"/>
                </a:cubicBezTo>
                <a:cubicBezTo>
                  <a:pt x="86" y="31"/>
                  <a:pt x="73" y="18"/>
                  <a:pt x="56" y="16"/>
                </a:cubicBezTo>
                <a:cubicBezTo>
                  <a:pt x="56" y="0"/>
                  <a:pt x="56" y="0"/>
                  <a:pt x="56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8" y="16"/>
                  <a:pt x="48" y="16"/>
                  <a:pt x="48" y="16"/>
                </a:cubicBezTo>
                <a:cubicBezTo>
                  <a:pt x="31" y="18"/>
                  <a:pt x="18" y="31"/>
                  <a:pt x="16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56"/>
                  <a:pt x="0" y="56"/>
                  <a:pt x="0" y="56"/>
                </a:cubicBezTo>
                <a:cubicBezTo>
                  <a:pt x="16" y="56"/>
                  <a:pt x="16" y="56"/>
                  <a:pt x="16" y="56"/>
                </a:cubicBezTo>
                <a:cubicBezTo>
                  <a:pt x="18" y="73"/>
                  <a:pt x="31" y="86"/>
                  <a:pt x="48" y="88"/>
                </a:cubicBezTo>
                <a:cubicBezTo>
                  <a:pt x="48" y="104"/>
                  <a:pt x="48" y="104"/>
                  <a:pt x="48" y="104"/>
                </a:cubicBezTo>
                <a:lnTo>
                  <a:pt x="56" y="104"/>
                </a:lnTo>
                <a:close/>
                <a:moveTo>
                  <a:pt x="24" y="52"/>
                </a:moveTo>
                <a:cubicBezTo>
                  <a:pt x="24" y="37"/>
                  <a:pt x="37" y="24"/>
                  <a:pt x="52" y="24"/>
                </a:cubicBezTo>
                <a:cubicBezTo>
                  <a:pt x="67" y="24"/>
                  <a:pt x="80" y="37"/>
                  <a:pt x="80" y="52"/>
                </a:cubicBezTo>
                <a:cubicBezTo>
                  <a:pt x="80" y="67"/>
                  <a:pt x="67" y="80"/>
                  <a:pt x="52" y="80"/>
                </a:cubicBezTo>
                <a:cubicBezTo>
                  <a:pt x="37" y="80"/>
                  <a:pt x="24" y="67"/>
                  <a:pt x="24" y="52"/>
                </a:cubicBezTo>
                <a:close/>
                <a:moveTo>
                  <a:pt x="68" y="52"/>
                </a:moveTo>
                <a:cubicBezTo>
                  <a:pt x="68" y="43"/>
                  <a:pt x="61" y="36"/>
                  <a:pt x="52" y="36"/>
                </a:cubicBezTo>
                <a:cubicBezTo>
                  <a:pt x="43" y="36"/>
                  <a:pt x="36" y="43"/>
                  <a:pt x="36" y="52"/>
                </a:cubicBezTo>
                <a:cubicBezTo>
                  <a:pt x="36" y="61"/>
                  <a:pt x="43" y="68"/>
                  <a:pt x="52" y="68"/>
                </a:cubicBezTo>
                <a:cubicBezTo>
                  <a:pt x="61" y="68"/>
                  <a:pt x="68" y="61"/>
                  <a:pt x="68" y="52"/>
                </a:cubicBezTo>
                <a:close/>
                <a:moveTo>
                  <a:pt x="44" y="52"/>
                </a:moveTo>
                <a:cubicBezTo>
                  <a:pt x="44" y="48"/>
                  <a:pt x="48" y="44"/>
                  <a:pt x="52" y="44"/>
                </a:cubicBezTo>
                <a:cubicBezTo>
                  <a:pt x="56" y="44"/>
                  <a:pt x="60" y="48"/>
                  <a:pt x="60" y="52"/>
                </a:cubicBezTo>
                <a:cubicBezTo>
                  <a:pt x="60" y="56"/>
                  <a:pt x="56" y="60"/>
                  <a:pt x="52" y="60"/>
                </a:cubicBezTo>
                <a:cubicBezTo>
                  <a:pt x="48" y="60"/>
                  <a:pt x="44" y="56"/>
                  <a:pt x="44" y="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9604" tIns="44802" rIns="89604" bIns="44802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37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5" name="Eye">
            <a:extLst>
              <a:ext uri="{FF2B5EF4-FFF2-40B4-BE49-F238E27FC236}">
                <a16:creationId xmlns:a16="http://schemas.microsoft.com/office/drawing/2014/main" id="{A345FAC2-D06D-47B9-A9D6-D14DFA1C23B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91032" y="5674196"/>
            <a:ext cx="403334" cy="222689"/>
          </a:xfrm>
          <a:custGeom>
            <a:avLst/>
            <a:gdLst>
              <a:gd name="T0" fmla="*/ 3 w 346"/>
              <a:gd name="T1" fmla="*/ 91 h 190"/>
              <a:gd name="T2" fmla="*/ 173 w 346"/>
              <a:gd name="T3" fmla="*/ 0 h 190"/>
              <a:gd name="T4" fmla="*/ 346 w 346"/>
              <a:gd name="T5" fmla="*/ 95 h 190"/>
              <a:gd name="T6" fmla="*/ 173 w 346"/>
              <a:gd name="T7" fmla="*/ 190 h 190"/>
              <a:gd name="T8" fmla="*/ 6 w 346"/>
              <a:gd name="T9" fmla="*/ 102 h 190"/>
              <a:gd name="T10" fmla="*/ 0 w 346"/>
              <a:gd name="T11" fmla="*/ 95 h 190"/>
              <a:gd name="T12" fmla="*/ 3 w 346"/>
              <a:gd name="T13" fmla="*/ 91 h 190"/>
              <a:gd name="T14" fmla="*/ 173 w 346"/>
              <a:gd name="T15" fmla="*/ 0 h 190"/>
              <a:gd name="T16" fmla="*/ 73 w 346"/>
              <a:gd name="T17" fmla="*/ 95 h 190"/>
              <a:gd name="T18" fmla="*/ 173 w 346"/>
              <a:gd name="T19" fmla="*/ 190 h 190"/>
              <a:gd name="T20" fmla="*/ 273 w 346"/>
              <a:gd name="T21" fmla="*/ 95 h 190"/>
              <a:gd name="T22" fmla="*/ 173 w 346"/>
              <a:gd name="T23" fmla="*/ 0 h 190"/>
              <a:gd name="T24" fmla="*/ 173 w 346"/>
              <a:gd name="T25" fmla="*/ 56 h 190"/>
              <a:gd name="T26" fmla="*/ 134 w 346"/>
              <a:gd name="T27" fmla="*/ 95 h 190"/>
              <a:gd name="T28" fmla="*/ 173 w 346"/>
              <a:gd name="T29" fmla="*/ 135 h 190"/>
              <a:gd name="T30" fmla="*/ 213 w 346"/>
              <a:gd name="T31" fmla="*/ 95 h 190"/>
              <a:gd name="T32" fmla="*/ 173 w 346"/>
              <a:gd name="T33" fmla="*/ 56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46" h="190">
                <a:moveTo>
                  <a:pt x="3" y="91"/>
                </a:moveTo>
                <a:cubicBezTo>
                  <a:pt x="17" y="73"/>
                  <a:pt x="77" y="0"/>
                  <a:pt x="173" y="0"/>
                </a:cubicBezTo>
                <a:cubicBezTo>
                  <a:pt x="283" y="0"/>
                  <a:pt x="346" y="95"/>
                  <a:pt x="346" y="95"/>
                </a:cubicBezTo>
                <a:cubicBezTo>
                  <a:pt x="346" y="95"/>
                  <a:pt x="283" y="190"/>
                  <a:pt x="173" y="190"/>
                </a:cubicBezTo>
                <a:cubicBezTo>
                  <a:pt x="82" y="190"/>
                  <a:pt x="23" y="125"/>
                  <a:pt x="6" y="102"/>
                </a:cubicBezTo>
                <a:cubicBezTo>
                  <a:pt x="2" y="98"/>
                  <a:pt x="0" y="95"/>
                  <a:pt x="0" y="95"/>
                </a:cubicBezTo>
                <a:cubicBezTo>
                  <a:pt x="0" y="95"/>
                  <a:pt x="1" y="94"/>
                  <a:pt x="3" y="91"/>
                </a:cubicBezTo>
                <a:close/>
                <a:moveTo>
                  <a:pt x="173" y="0"/>
                </a:moveTo>
                <a:cubicBezTo>
                  <a:pt x="118" y="0"/>
                  <a:pt x="73" y="42"/>
                  <a:pt x="73" y="95"/>
                </a:cubicBezTo>
                <a:cubicBezTo>
                  <a:pt x="73" y="148"/>
                  <a:pt x="118" y="190"/>
                  <a:pt x="173" y="190"/>
                </a:cubicBezTo>
                <a:cubicBezTo>
                  <a:pt x="228" y="190"/>
                  <a:pt x="273" y="148"/>
                  <a:pt x="273" y="95"/>
                </a:cubicBezTo>
                <a:cubicBezTo>
                  <a:pt x="273" y="42"/>
                  <a:pt x="228" y="0"/>
                  <a:pt x="173" y="0"/>
                </a:cubicBezTo>
                <a:close/>
                <a:moveTo>
                  <a:pt x="173" y="56"/>
                </a:moveTo>
                <a:cubicBezTo>
                  <a:pt x="151" y="56"/>
                  <a:pt x="134" y="73"/>
                  <a:pt x="134" y="95"/>
                </a:cubicBezTo>
                <a:cubicBezTo>
                  <a:pt x="134" y="117"/>
                  <a:pt x="151" y="135"/>
                  <a:pt x="173" y="135"/>
                </a:cubicBezTo>
                <a:cubicBezTo>
                  <a:pt x="195" y="135"/>
                  <a:pt x="213" y="117"/>
                  <a:pt x="213" y="95"/>
                </a:cubicBezTo>
                <a:cubicBezTo>
                  <a:pt x="213" y="73"/>
                  <a:pt x="195" y="56"/>
                  <a:pt x="173" y="56"/>
                </a:cubicBezTo>
                <a:close/>
              </a:path>
            </a:pathLst>
          </a:custGeom>
          <a:noFill/>
          <a:ln w="28575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82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D7A6A91-8AEF-44FA-B6FE-3C40FFEA9B3F}"/>
              </a:ext>
            </a:extLst>
          </p:cNvPr>
          <p:cNvGrpSpPr/>
          <p:nvPr/>
        </p:nvGrpSpPr>
        <p:grpSpPr>
          <a:xfrm>
            <a:off x="4851204" y="2726319"/>
            <a:ext cx="2738838" cy="1971494"/>
            <a:chOff x="3436883" y="2389036"/>
            <a:chExt cx="2794153" cy="2011312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6CA87FF-784A-4D45-BC6F-90202E1A6172}"/>
                </a:ext>
              </a:extLst>
            </p:cNvPr>
            <p:cNvSpPr/>
            <p:nvPr/>
          </p:nvSpPr>
          <p:spPr bwMode="auto">
            <a:xfrm>
              <a:off x="3436883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Functions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963908D-859E-47FB-8875-B0023036FA7D}"/>
                </a:ext>
              </a:extLst>
            </p:cNvPr>
            <p:cNvSpPr/>
            <p:nvPr/>
          </p:nvSpPr>
          <p:spPr bwMode="auto">
            <a:xfrm>
              <a:off x="3436883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Execute your code based on events you specify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B0BB7A18-A4D8-4715-B2FF-2A3873F68BDA}"/>
                </a:ext>
              </a:extLst>
            </p:cNvPr>
            <p:cNvGrpSpPr/>
            <p:nvPr/>
          </p:nvGrpSpPr>
          <p:grpSpPr>
            <a:xfrm>
              <a:off x="3626039" y="2531117"/>
              <a:ext cx="481498" cy="321504"/>
              <a:chOff x="6795675" y="2984792"/>
              <a:chExt cx="651897" cy="435283"/>
            </a:xfrm>
            <a:solidFill>
              <a:schemeClr val="bg1"/>
            </a:solidFill>
          </p:grpSpPr>
          <p:sp>
            <p:nvSpPr>
              <p:cNvPr id="83" name="Freeform 18">
                <a:extLst>
                  <a:ext uri="{FF2B5EF4-FFF2-40B4-BE49-F238E27FC236}">
                    <a16:creationId xmlns:a16="http://schemas.microsoft.com/office/drawing/2014/main" id="{30C93AC4-7FE8-4FB9-B1C7-4BA5B24D15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89720" y="2984792"/>
                <a:ext cx="263807" cy="435283"/>
              </a:xfrm>
              <a:custGeom>
                <a:avLst/>
                <a:gdLst>
                  <a:gd name="T0" fmla="*/ 160 w 160"/>
                  <a:gd name="T1" fmla="*/ 82 h 264"/>
                  <a:gd name="T2" fmla="*/ 143 w 160"/>
                  <a:gd name="T3" fmla="*/ 82 h 264"/>
                  <a:gd name="T4" fmla="*/ 105 w 160"/>
                  <a:gd name="T5" fmla="*/ 82 h 264"/>
                  <a:gd name="T6" fmla="*/ 149 w 160"/>
                  <a:gd name="T7" fmla="*/ 0 h 264"/>
                  <a:gd name="T8" fmla="*/ 41 w 160"/>
                  <a:gd name="T9" fmla="*/ 0 h 264"/>
                  <a:gd name="T10" fmla="*/ 0 w 160"/>
                  <a:gd name="T11" fmla="*/ 136 h 264"/>
                  <a:gd name="T12" fmla="*/ 55 w 160"/>
                  <a:gd name="T13" fmla="*/ 136 h 264"/>
                  <a:gd name="T14" fmla="*/ 28 w 160"/>
                  <a:gd name="T15" fmla="*/ 264 h 264"/>
                  <a:gd name="T16" fmla="*/ 160 w 160"/>
                  <a:gd name="T17" fmla="*/ 82 h 264"/>
                  <a:gd name="T18" fmla="*/ 23 w 160"/>
                  <a:gd name="T19" fmla="*/ 120 h 264"/>
                  <a:gd name="T20" fmla="*/ 53 w 160"/>
                  <a:gd name="T21" fmla="*/ 17 h 264"/>
                  <a:gd name="T22" fmla="*/ 119 w 160"/>
                  <a:gd name="T23" fmla="*/ 17 h 264"/>
                  <a:gd name="T24" fmla="*/ 77 w 160"/>
                  <a:gd name="T25" fmla="*/ 99 h 264"/>
                  <a:gd name="T26" fmla="*/ 126 w 160"/>
                  <a:gd name="T27" fmla="*/ 99 h 264"/>
                  <a:gd name="T28" fmla="*/ 62 w 160"/>
                  <a:gd name="T29" fmla="*/ 189 h 264"/>
                  <a:gd name="T30" fmla="*/ 75 w 160"/>
                  <a:gd name="T31" fmla="*/ 120 h 264"/>
                  <a:gd name="T32" fmla="*/ 23 w 160"/>
                  <a:gd name="T33" fmla="*/ 12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0" h="264">
                    <a:moveTo>
                      <a:pt x="160" y="82"/>
                    </a:moveTo>
                    <a:lnTo>
                      <a:pt x="143" y="82"/>
                    </a:lnTo>
                    <a:lnTo>
                      <a:pt x="105" y="82"/>
                    </a:lnTo>
                    <a:lnTo>
                      <a:pt x="149" y="0"/>
                    </a:lnTo>
                    <a:lnTo>
                      <a:pt x="41" y="0"/>
                    </a:lnTo>
                    <a:lnTo>
                      <a:pt x="0" y="136"/>
                    </a:lnTo>
                    <a:lnTo>
                      <a:pt x="55" y="136"/>
                    </a:lnTo>
                    <a:lnTo>
                      <a:pt x="28" y="264"/>
                    </a:lnTo>
                    <a:lnTo>
                      <a:pt x="160" y="82"/>
                    </a:lnTo>
                    <a:close/>
                    <a:moveTo>
                      <a:pt x="23" y="120"/>
                    </a:moveTo>
                    <a:lnTo>
                      <a:pt x="53" y="17"/>
                    </a:lnTo>
                    <a:lnTo>
                      <a:pt x="119" y="17"/>
                    </a:lnTo>
                    <a:lnTo>
                      <a:pt x="77" y="99"/>
                    </a:lnTo>
                    <a:lnTo>
                      <a:pt x="126" y="99"/>
                    </a:lnTo>
                    <a:lnTo>
                      <a:pt x="62" y="189"/>
                    </a:lnTo>
                    <a:lnTo>
                      <a:pt x="75" y="120"/>
                    </a:lnTo>
                    <a:lnTo>
                      <a:pt x="23" y="1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9604" tIns="44802" rIns="89604" bIns="4480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0C72BFD4-65BC-44C1-88F1-F0D19D943467}"/>
                  </a:ext>
                </a:extLst>
              </p:cNvPr>
              <p:cNvGrpSpPr/>
              <p:nvPr/>
            </p:nvGrpSpPr>
            <p:grpSpPr>
              <a:xfrm>
                <a:off x="6795675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9C4B5603-DE5C-4520-B806-7F961E992E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97D91688-7AAB-4BF4-BC4D-EE160A1D86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F0488DD9-1C06-4339-AAD2-35369D6F752E}"/>
                  </a:ext>
                </a:extLst>
              </p:cNvPr>
              <p:cNvGrpSpPr/>
              <p:nvPr/>
            </p:nvGrpSpPr>
            <p:grpSpPr>
              <a:xfrm flipH="1">
                <a:off x="7305699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C019AEA0-97EF-4EBF-9D51-BF6FBB32F3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E07DF6C4-6018-4BE4-A325-072E0F460A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90F2EC7-6F9E-41DA-810C-9C326531E820}"/>
              </a:ext>
            </a:extLst>
          </p:cNvPr>
          <p:cNvSpPr txBox="1"/>
          <p:nvPr/>
        </p:nvSpPr>
        <p:spPr>
          <a:xfrm>
            <a:off x="8337062" y="1537179"/>
            <a:ext cx="1984116" cy="859920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72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Trigger a function based on changes in Cosmos DB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C30763B-14AD-4573-B5BB-F899A6A0CD2C}"/>
              </a:ext>
            </a:extLst>
          </p:cNvPr>
          <p:cNvSpPr txBox="1"/>
          <p:nvPr/>
        </p:nvSpPr>
        <p:spPr>
          <a:xfrm>
            <a:off x="8329939" y="3162688"/>
            <a:ext cx="1984116" cy="1050007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72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Securely provide access to information in Microsoft Graph through a function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087E411-51DD-4AFE-B11E-7D85209E1667}"/>
              </a:ext>
            </a:extLst>
          </p:cNvPr>
          <p:cNvSpPr txBox="1"/>
          <p:nvPr/>
        </p:nvSpPr>
        <p:spPr>
          <a:xfrm>
            <a:off x="8315772" y="4886566"/>
            <a:ext cx="1984116" cy="1050007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72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Trigger a function from a real-time analytics pipeline in Stream Analytics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F8E2FD-1110-4817-910F-D8543CDE08E6}"/>
              </a:ext>
            </a:extLst>
          </p:cNvPr>
          <p:cNvSpPr txBox="1"/>
          <p:nvPr/>
        </p:nvSpPr>
        <p:spPr>
          <a:xfrm>
            <a:off x="2749804" y="1901936"/>
            <a:ext cx="1984116" cy="859920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72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Develop functions locally on Linux, MacOS, Windows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37874E-F77B-44E7-AB72-4B7CC299E13C}"/>
              </a:ext>
            </a:extLst>
          </p:cNvPr>
          <p:cNvSpPr txBox="1"/>
          <p:nvPr/>
        </p:nvSpPr>
        <p:spPr>
          <a:xfrm>
            <a:off x="2749804" y="4581929"/>
            <a:ext cx="1984116" cy="859920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72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Monitor serverless applications using Application Insights</a:t>
            </a:r>
          </a:p>
        </p:txBody>
      </p:sp>
      <p:pic>
        <p:nvPicPr>
          <p:cNvPr id="6" name="Graphic 5" descr="Star">
            <a:extLst>
              <a:ext uri="{FF2B5EF4-FFF2-40B4-BE49-F238E27FC236}">
                <a16:creationId xmlns:a16="http://schemas.microsoft.com/office/drawing/2014/main" id="{34EE2C3F-8C1E-4329-AF1F-706F0DB793D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49804" y="1457945"/>
            <a:ext cx="398089" cy="398089"/>
          </a:xfrm>
          <a:prstGeom prst="rect">
            <a:avLst/>
          </a:prstGeom>
        </p:spPr>
      </p:pic>
      <p:pic>
        <p:nvPicPr>
          <p:cNvPr id="64" name="Graphic 63" descr="Star">
            <a:extLst>
              <a:ext uri="{FF2B5EF4-FFF2-40B4-BE49-F238E27FC236}">
                <a16:creationId xmlns:a16="http://schemas.microsoft.com/office/drawing/2014/main" id="{21621CCC-746F-42F9-9EDF-090A0577132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09109" y="4158641"/>
            <a:ext cx="398089" cy="398089"/>
          </a:xfrm>
          <a:prstGeom prst="rect">
            <a:avLst/>
          </a:prstGeom>
        </p:spPr>
      </p:pic>
      <p:pic>
        <p:nvPicPr>
          <p:cNvPr id="65" name="Graphic 64" descr="Star">
            <a:extLst>
              <a:ext uri="{FF2B5EF4-FFF2-40B4-BE49-F238E27FC236}">
                <a16:creationId xmlns:a16="http://schemas.microsoft.com/office/drawing/2014/main" id="{B173E468-3B3F-4F5C-838B-9227E95970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56402" y="1137963"/>
            <a:ext cx="398089" cy="398089"/>
          </a:xfrm>
          <a:prstGeom prst="rect">
            <a:avLst/>
          </a:prstGeom>
        </p:spPr>
      </p:pic>
      <p:pic>
        <p:nvPicPr>
          <p:cNvPr id="69" name="Graphic 68" descr="Star">
            <a:extLst>
              <a:ext uri="{FF2B5EF4-FFF2-40B4-BE49-F238E27FC236}">
                <a16:creationId xmlns:a16="http://schemas.microsoft.com/office/drawing/2014/main" id="{782715FF-3514-481D-A60F-11F8E18E86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56402" y="2819873"/>
            <a:ext cx="398089" cy="398089"/>
          </a:xfrm>
          <a:prstGeom prst="rect">
            <a:avLst/>
          </a:prstGeom>
        </p:spPr>
      </p:pic>
      <p:pic>
        <p:nvPicPr>
          <p:cNvPr id="70" name="Graphic 69" descr="Star">
            <a:extLst>
              <a:ext uri="{FF2B5EF4-FFF2-40B4-BE49-F238E27FC236}">
                <a16:creationId xmlns:a16="http://schemas.microsoft.com/office/drawing/2014/main" id="{3AC7D11A-B391-4C6E-8E5D-6D943FA6F3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56402" y="4555511"/>
            <a:ext cx="398089" cy="398089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F3443C66-B673-44C7-9EFE-7548DDA24F5E}"/>
              </a:ext>
            </a:extLst>
          </p:cNvPr>
          <p:cNvSpPr/>
          <p:nvPr/>
        </p:nvSpPr>
        <p:spPr bwMode="auto">
          <a:xfrm>
            <a:off x="434378" y="3223857"/>
            <a:ext cx="2321081" cy="743929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358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67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Durable Functions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A296F0-7E41-44FB-81D9-BFBB9C83FF5C}"/>
              </a:ext>
            </a:extLst>
          </p:cNvPr>
          <p:cNvSpPr txBox="1"/>
          <p:nvPr/>
        </p:nvSpPr>
        <p:spPr>
          <a:xfrm>
            <a:off x="2902204" y="3165862"/>
            <a:ext cx="1984116" cy="669761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72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Long running, </a:t>
            </a:r>
            <a:r>
              <a:rPr kumimoji="0" lang="en-US" sz="1372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stateful</a:t>
            </a:r>
            <a:r>
              <a:rPr kumimoji="0" lang="en-US" sz="1372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 functions</a:t>
            </a:r>
          </a:p>
        </p:txBody>
      </p:sp>
      <p:pic>
        <p:nvPicPr>
          <p:cNvPr id="41" name="Graphic 40" descr="Star">
            <a:extLst>
              <a:ext uri="{FF2B5EF4-FFF2-40B4-BE49-F238E27FC236}">
                <a16:creationId xmlns:a16="http://schemas.microsoft.com/office/drawing/2014/main" id="{F78D4252-4A67-44EE-B775-7121662EC6D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02204" y="2721871"/>
            <a:ext cx="398089" cy="39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928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B471A1D-0705-7C49-B2B9-998FF6FBD0AB}"/>
              </a:ext>
            </a:extLst>
          </p:cNvPr>
          <p:cNvSpPr/>
          <p:nvPr/>
        </p:nvSpPr>
        <p:spPr bwMode="auto">
          <a:xfrm>
            <a:off x="3139884" y="2301566"/>
            <a:ext cx="5249514" cy="3486668"/>
          </a:xfrm>
          <a:prstGeom prst="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0F9CAC-925D-4048-BF0F-E0A8FBA15755}"/>
              </a:ext>
            </a:extLst>
          </p:cNvPr>
          <p:cNvSpPr/>
          <p:nvPr/>
        </p:nvSpPr>
        <p:spPr bwMode="auto">
          <a:xfrm>
            <a:off x="2737074" y="1959260"/>
            <a:ext cx="911648" cy="67844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CF0205-CFCE-EB49-943B-5DF25EFE3C0F}"/>
              </a:ext>
            </a:extLst>
          </p:cNvPr>
          <p:cNvSpPr/>
          <p:nvPr/>
        </p:nvSpPr>
        <p:spPr>
          <a:xfrm>
            <a:off x="0" y="1"/>
            <a:ext cx="12192000" cy="13612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0F168C6-1D00-445C-923F-0C1AFF3E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933" y="280788"/>
            <a:ext cx="11653523" cy="836319"/>
          </a:xfrm>
        </p:spPr>
        <p:txBody>
          <a:bodyPr/>
          <a:lstStyle/>
          <a:p>
            <a:r>
              <a:rPr lang="en-US" sz="4705" spc="-1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Logic – not plumbing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D6556C-00EB-2F45-96DF-35ACA272F25F}"/>
              </a:ext>
            </a:extLst>
          </p:cNvPr>
          <p:cNvSpPr/>
          <p:nvPr/>
        </p:nvSpPr>
        <p:spPr bwMode="auto">
          <a:xfrm>
            <a:off x="3512031" y="2583402"/>
            <a:ext cx="4477871" cy="292075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5BFD35-5A1C-634B-A56A-CDA5DED9C744}"/>
              </a:ext>
            </a:extLst>
          </p:cNvPr>
          <p:cNvSpPr/>
          <p:nvPr/>
        </p:nvSpPr>
        <p:spPr bwMode="auto">
          <a:xfrm>
            <a:off x="4643870" y="2600888"/>
            <a:ext cx="2236323" cy="290326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DF7423-CDDE-4CCD-B731-71BD7371B732}"/>
              </a:ext>
            </a:extLst>
          </p:cNvPr>
          <p:cNvGrpSpPr/>
          <p:nvPr/>
        </p:nvGrpSpPr>
        <p:grpSpPr>
          <a:xfrm>
            <a:off x="1872071" y="3080481"/>
            <a:ext cx="1301431" cy="566656"/>
            <a:chOff x="1786826" y="2872660"/>
            <a:chExt cx="1301431" cy="566656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084F78D-773F-CD46-A142-C98545FAB132}"/>
                </a:ext>
              </a:extLst>
            </p:cNvPr>
            <p:cNvCxnSpPr>
              <a:cxnSpLocks/>
            </p:cNvCxnSpPr>
            <p:nvPr/>
          </p:nvCxnSpPr>
          <p:spPr>
            <a:xfrm>
              <a:off x="1897255" y="3368747"/>
              <a:ext cx="1109890" cy="0"/>
            </a:xfrm>
            <a:prstGeom prst="straightConnector1">
              <a:avLst/>
            </a:prstGeom>
            <a:ln w="31750">
              <a:solidFill>
                <a:schemeClr val="accent5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A2FC426-7903-6049-826F-17F38EC27901}"/>
                </a:ext>
              </a:extLst>
            </p:cNvPr>
            <p:cNvSpPr txBox="1"/>
            <p:nvPr/>
          </p:nvSpPr>
          <p:spPr>
            <a:xfrm>
              <a:off x="1786826" y="2872660"/>
              <a:ext cx="1301431" cy="56665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79285" tIns="143428" rIns="179285" bIns="143428" rtlCol="0">
              <a:spAutoFit/>
            </a:bodyPr>
            <a:lstStyle/>
            <a:p>
              <a:pPr marL="0" marR="0" lvl="0" indent="0" algn="l" defTabSz="1218701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Segoe UI"/>
                </a:rPr>
                <a:t>Bindings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D9F9BF8-75C9-47ED-AE89-655D8D4B9918}"/>
              </a:ext>
            </a:extLst>
          </p:cNvPr>
          <p:cNvGrpSpPr/>
          <p:nvPr/>
        </p:nvGrpSpPr>
        <p:grpSpPr>
          <a:xfrm>
            <a:off x="1943733" y="4384111"/>
            <a:ext cx="1158109" cy="566656"/>
            <a:chOff x="1849036" y="4643357"/>
            <a:chExt cx="1158109" cy="566656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1C73E60-B6FF-944D-903C-BBC2F09838DE}"/>
                </a:ext>
              </a:extLst>
            </p:cNvPr>
            <p:cNvCxnSpPr>
              <a:cxnSpLocks/>
            </p:cNvCxnSpPr>
            <p:nvPr/>
          </p:nvCxnSpPr>
          <p:spPr>
            <a:xfrm>
              <a:off x="1849036" y="5182876"/>
              <a:ext cx="1158109" cy="0"/>
            </a:xfrm>
            <a:prstGeom prst="straightConnector1">
              <a:avLst/>
            </a:prstGeom>
            <a:ln w="31750">
              <a:solidFill>
                <a:schemeClr val="accent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84613C9-EA9C-374C-8675-A67599F9895B}"/>
                </a:ext>
              </a:extLst>
            </p:cNvPr>
            <p:cNvSpPr txBox="1"/>
            <p:nvPr/>
          </p:nvSpPr>
          <p:spPr>
            <a:xfrm>
              <a:off x="1854792" y="4643357"/>
              <a:ext cx="1152353" cy="56665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79285" tIns="143428" rIns="179285" bIns="143428" rtlCol="0">
              <a:spAutoFit/>
            </a:bodyPr>
            <a:lstStyle/>
            <a:p>
              <a:pPr marL="0" marR="0" lvl="0" indent="0" algn="l" defTabSz="1218701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Segoe UI"/>
                </a:rPr>
                <a:t>Trigger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95F8813-2AA2-40F1-8C21-D37FAFDAB293}"/>
              </a:ext>
            </a:extLst>
          </p:cNvPr>
          <p:cNvGrpSpPr/>
          <p:nvPr/>
        </p:nvGrpSpPr>
        <p:grpSpPr>
          <a:xfrm>
            <a:off x="8582396" y="3576568"/>
            <a:ext cx="1301431" cy="566656"/>
            <a:chOff x="8899012" y="3286330"/>
            <a:chExt cx="1301431" cy="566656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F082723-003F-E14C-B4E7-90BB962D3AF7}"/>
                </a:ext>
              </a:extLst>
            </p:cNvPr>
            <p:cNvCxnSpPr>
              <a:cxnSpLocks/>
            </p:cNvCxnSpPr>
            <p:nvPr/>
          </p:nvCxnSpPr>
          <p:spPr>
            <a:xfrm>
              <a:off x="8933800" y="3780339"/>
              <a:ext cx="1142355" cy="0"/>
            </a:xfrm>
            <a:prstGeom prst="straightConnector1">
              <a:avLst/>
            </a:prstGeom>
            <a:ln w="31750">
              <a:solidFill>
                <a:schemeClr val="accent5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860A4CA-4144-FA4D-8B05-F4D61768B597}"/>
                </a:ext>
              </a:extLst>
            </p:cNvPr>
            <p:cNvSpPr txBox="1"/>
            <p:nvPr/>
          </p:nvSpPr>
          <p:spPr>
            <a:xfrm>
              <a:off x="8899012" y="3286330"/>
              <a:ext cx="1301431" cy="56665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79285" tIns="143428" rIns="179285" bIns="143428" rtlCol="0">
              <a:spAutoFit/>
            </a:bodyPr>
            <a:lstStyle/>
            <a:p>
              <a:pPr marL="0" marR="0" lvl="0" indent="0" algn="l" defTabSz="1218701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Segoe UI"/>
                </a:rPr>
                <a:t>Bindings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CD67257-C9C9-2443-A22A-E12655BC39B2}"/>
              </a:ext>
            </a:extLst>
          </p:cNvPr>
          <p:cNvSpPr txBox="1"/>
          <p:nvPr/>
        </p:nvSpPr>
        <p:spPr>
          <a:xfrm rot="16200000">
            <a:off x="3456619" y="3649104"/>
            <a:ext cx="1311049" cy="677456"/>
          </a:xfrm>
          <a:prstGeom prst="rect">
            <a:avLst/>
          </a:prstGeom>
          <a:noFill/>
          <a:ln>
            <a:noFill/>
          </a:ln>
        </p:spPr>
        <p:txBody>
          <a:bodyPr wrap="none" lIns="179285" tIns="143428" rIns="179285" bIns="143428" rtlCol="0">
            <a:spAutoFit/>
          </a:bodyPr>
          <a:lstStyle/>
          <a:p>
            <a:pPr marL="0" marR="0" lvl="0" indent="0" algn="ctr" defTabSz="1218701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Segoe UI"/>
              </a:rPr>
              <a:t>Inputs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E86567-2C01-324B-92A1-89A392B23026}"/>
              </a:ext>
            </a:extLst>
          </p:cNvPr>
          <p:cNvSpPr txBox="1"/>
          <p:nvPr/>
        </p:nvSpPr>
        <p:spPr>
          <a:xfrm rot="16200000">
            <a:off x="6551668" y="3753261"/>
            <a:ext cx="1431275" cy="622056"/>
          </a:xfrm>
          <a:prstGeom prst="rect">
            <a:avLst/>
          </a:prstGeom>
          <a:noFill/>
          <a:ln>
            <a:noFill/>
          </a:ln>
        </p:spPr>
        <p:txBody>
          <a:bodyPr wrap="none" lIns="179285" tIns="143428" rIns="179285" bIns="143428" rtlCol="0">
            <a:spAutoFit/>
          </a:bodyPr>
          <a:lstStyle/>
          <a:p>
            <a:pPr marL="0" marR="0" lvl="0" indent="0" algn="ctr" defTabSz="1218701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Segoe UI"/>
              </a:rPr>
              <a:t>Outputs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04E3C4-49D2-954B-8DFA-24660FDCBE5B}"/>
              </a:ext>
            </a:extLst>
          </p:cNvPr>
          <p:cNvSpPr txBox="1"/>
          <p:nvPr/>
        </p:nvSpPr>
        <p:spPr>
          <a:xfrm>
            <a:off x="5136949" y="3753261"/>
            <a:ext cx="1250164" cy="622056"/>
          </a:xfrm>
          <a:prstGeom prst="rect">
            <a:avLst/>
          </a:prstGeom>
          <a:noFill/>
          <a:ln>
            <a:noFill/>
          </a:ln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ctr" defTabSz="1218701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Segoe UI"/>
              </a:rPr>
              <a:t>CODE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AEC26C1-C1BE-A640-8F07-BC28668E70B7}"/>
              </a:ext>
            </a:extLst>
          </p:cNvPr>
          <p:cNvGrpSpPr/>
          <p:nvPr/>
        </p:nvGrpSpPr>
        <p:grpSpPr>
          <a:xfrm>
            <a:off x="2855687" y="2015995"/>
            <a:ext cx="656344" cy="566655"/>
            <a:chOff x="8181890" y="3857242"/>
            <a:chExt cx="481362" cy="321413"/>
          </a:xfrm>
        </p:grpSpPr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5DF6CC69-DD3C-FF40-A77B-F5D95C230C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25173" y="3857242"/>
              <a:ext cx="194796" cy="321413"/>
            </a:xfrm>
            <a:custGeom>
              <a:avLst/>
              <a:gdLst>
                <a:gd name="T0" fmla="*/ 160 w 160"/>
                <a:gd name="T1" fmla="*/ 82 h 264"/>
                <a:gd name="T2" fmla="*/ 143 w 160"/>
                <a:gd name="T3" fmla="*/ 82 h 264"/>
                <a:gd name="T4" fmla="*/ 105 w 160"/>
                <a:gd name="T5" fmla="*/ 82 h 264"/>
                <a:gd name="T6" fmla="*/ 149 w 160"/>
                <a:gd name="T7" fmla="*/ 0 h 264"/>
                <a:gd name="T8" fmla="*/ 41 w 160"/>
                <a:gd name="T9" fmla="*/ 0 h 264"/>
                <a:gd name="T10" fmla="*/ 0 w 160"/>
                <a:gd name="T11" fmla="*/ 136 h 264"/>
                <a:gd name="T12" fmla="*/ 55 w 160"/>
                <a:gd name="T13" fmla="*/ 136 h 264"/>
                <a:gd name="T14" fmla="*/ 28 w 160"/>
                <a:gd name="T15" fmla="*/ 264 h 264"/>
                <a:gd name="T16" fmla="*/ 160 w 160"/>
                <a:gd name="T17" fmla="*/ 82 h 264"/>
                <a:gd name="T18" fmla="*/ 23 w 160"/>
                <a:gd name="T19" fmla="*/ 120 h 264"/>
                <a:gd name="T20" fmla="*/ 53 w 160"/>
                <a:gd name="T21" fmla="*/ 17 h 264"/>
                <a:gd name="T22" fmla="*/ 119 w 160"/>
                <a:gd name="T23" fmla="*/ 17 h 264"/>
                <a:gd name="T24" fmla="*/ 77 w 160"/>
                <a:gd name="T25" fmla="*/ 99 h 264"/>
                <a:gd name="T26" fmla="*/ 126 w 160"/>
                <a:gd name="T27" fmla="*/ 99 h 264"/>
                <a:gd name="T28" fmla="*/ 62 w 160"/>
                <a:gd name="T29" fmla="*/ 189 h 264"/>
                <a:gd name="T30" fmla="*/ 75 w 160"/>
                <a:gd name="T31" fmla="*/ 120 h 264"/>
                <a:gd name="T32" fmla="*/ 23 w 160"/>
                <a:gd name="T33" fmla="*/ 12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0" h="264">
                  <a:moveTo>
                    <a:pt x="160" y="82"/>
                  </a:moveTo>
                  <a:lnTo>
                    <a:pt x="143" y="82"/>
                  </a:lnTo>
                  <a:lnTo>
                    <a:pt x="105" y="82"/>
                  </a:lnTo>
                  <a:lnTo>
                    <a:pt x="149" y="0"/>
                  </a:lnTo>
                  <a:lnTo>
                    <a:pt x="41" y="0"/>
                  </a:lnTo>
                  <a:lnTo>
                    <a:pt x="0" y="136"/>
                  </a:lnTo>
                  <a:lnTo>
                    <a:pt x="55" y="136"/>
                  </a:lnTo>
                  <a:lnTo>
                    <a:pt x="28" y="264"/>
                  </a:lnTo>
                  <a:lnTo>
                    <a:pt x="160" y="82"/>
                  </a:lnTo>
                  <a:close/>
                  <a:moveTo>
                    <a:pt x="23" y="120"/>
                  </a:moveTo>
                  <a:lnTo>
                    <a:pt x="53" y="17"/>
                  </a:lnTo>
                  <a:lnTo>
                    <a:pt x="119" y="17"/>
                  </a:lnTo>
                  <a:lnTo>
                    <a:pt x="77" y="99"/>
                  </a:lnTo>
                  <a:lnTo>
                    <a:pt x="126" y="99"/>
                  </a:lnTo>
                  <a:lnTo>
                    <a:pt x="62" y="189"/>
                  </a:lnTo>
                  <a:lnTo>
                    <a:pt x="75" y="120"/>
                  </a:lnTo>
                  <a:lnTo>
                    <a:pt x="23" y="12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388" tIns="45694" rIns="91388" bIns="4569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19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2DFF509-8105-D848-8DF8-FCF1AB8FE47D}"/>
                </a:ext>
              </a:extLst>
            </p:cNvPr>
            <p:cNvCxnSpPr>
              <a:cxnSpLocks/>
            </p:cNvCxnSpPr>
            <p:nvPr/>
          </p:nvCxnSpPr>
          <p:spPr>
            <a:xfrm>
              <a:off x="8183386" y="4011065"/>
              <a:ext cx="103263" cy="101765"/>
            </a:xfrm>
            <a:prstGeom prst="line">
              <a:avLst/>
            </a:prstGeom>
            <a:solidFill>
              <a:srgbClr val="FFFFFF"/>
            </a:solidFill>
            <a:ln w="31750" cap="rnd" cmpd="sng" algn="ctr">
              <a:solidFill>
                <a:schemeClr val="accent1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4666C72-D023-5E41-A9FD-7BFECF6BE5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1890" y="3912293"/>
              <a:ext cx="100269" cy="98815"/>
            </a:xfrm>
            <a:prstGeom prst="line">
              <a:avLst/>
            </a:prstGeom>
            <a:solidFill>
              <a:srgbClr val="FFFFFF"/>
            </a:solidFill>
            <a:ln w="31750" cap="rnd" cmpd="sng" algn="ctr">
              <a:solidFill>
                <a:schemeClr val="accent1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58CC4D6-0B0B-174B-B153-942080550E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58493" y="4011065"/>
              <a:ext cx="103263" cy="101765"/>
            </a:xfrm>
            <a:prstGeom prst="line">
              <a:avLst/>
            </a:prstGeom>
            <a:solidFill>
              <a:srgbClr val="FFFFFF"/>
            </a:solidFill>
            <a:ln w="31750" cap="rnd" cmpd="sng" algn="ctr">
              <a:solidFill>
                <a:schemeClr val="accent1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E384F6C-043C-354C-8AFE-7C487A4BFD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62983" y="3912293"/>
              <a:ext cx="100269" cy="98815"/>
            </a:xfrm>
            <a:prstGeom prst="line">
              <a:avLst/>
            </a:prstGeom>
            <a:solidFill>
              <a:srgbClr val="FFFFFF"/>
            </a:solidFill>
            <a:ln w="31750" cap="rnd" cmpd="sng" algn="ctr">
              <a:solidFill>
                <a:schemeClr val="accent1"/>
              </a:solidFill>
              <a:prstDash val="solid"/>
              <a:headEnd type="none"/>
              <a:tailEnd type="non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78401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CF0205-CFCE-EB49-943B-5DF25EFE3C0F}"/>
              </a:ext>
            </a:extLst>
          </p:cNvPr>
          <p:cNvSpPr/>
          <p:nvPr/>
        </p:nvSpPr>
        <p:spPr>
          <a:xfrm>
            <a:off x="0" y="1"/>
            <a:ext cx="12192000" cy="13612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0F168C6-1D00-445C-923F-0C1AFF3E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933" y="280788"/>
            <a:ext cx="11653523" cy="836319"/>
          </a:xfrm>
        </p:spPr>
        <p:txBody>
          <a:bodyPr/>
          <a:lstStyle/>
          <a:p>
            <a:r>
              <a:rPr lang="en-US" sz="4705" spc="-1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What is the “Functions” programming model?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D69B9DA0-50A6-2D40-9ED8-BE602120876D}"/>
              </a:ext>
            </a:extLst>
          </p:cNvPr>
          <p:cNvSpPr txBox="1">
            <a:spLocks/>
          </p:cNvSpPr>
          <p:nvPr/>
        </p:nvSpPr>
        <p:spPr>
          <a:xfrm>
            <a:off x="325702" y="1703137"/>
            <a:ext cx="11422819" cy="1290292"/>
          </a:xfrm>
          <a:prstGeom prst="rect">
            <a:avLst/>
          </a:prstGeom>
        </p:spPr>
        <p:txBody>
          <a:bodyPr vert="horz" lIns="89642" tIns="44821" rIns="89642" bIns="44821" rtlCol="0" anchor="t">
            <a:norm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Function as the unit of work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Functions are executed; they start and finish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Functions have triggers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Functions can have inputs and outputs (bindings)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E8FFFD2-1E07-F442-B390-CFD0EDEFCE34}"/>
              </a:ext>
            </a:extLst>
          </p:cNvPr>
          <p:cNvGrpSpPr/>
          <p:nvPr/>
        </p:nvGrpSpPr>
        <p:grpSpPr>
          <a:xfrm>
            <a:off x="6207295" y="4514934"/>
            <a:ext cx="5246752" cy="1564698"/>
            <a:chOff x="1619075" y="3932120"/>
            <a:chExt cx="7776596" cy="2403147"/>
          </a:xfrm>
          <a:effectLst/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4A0137A-4F3E-8E4C-AE6D-FD0B139DC9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70" r="639"/>
            <a:stretch/>
          </p:blipFill>
          <p:spPr>
            <a:xfrm>
              <a:off x="1619075" y="3932120"/>
              <a:ext cx="7776596" cy="240314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63D4CA4-AD8D-1D4D-A2F3-0954E17BFE94}"/>
                </a:ext>
              </a:extLst>
            </p:cNvPr>
            <p:cNvSpPr/>
            <p:nvPr/>
          </p:nvSpPr>
          <p:spPr bwMode="auto">
            <a:xfrm>
              <a:off x="8338657" y="3932120"/>
              <a:ext cx="939567" cy="472100"/>
            </a:xfrm>
            <a:prstGeom prst="rect">
              <a:avLst/>
            </a:prstGeom>
            <a:solidFill>
              <a:srgbClr val="EEEEEE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13" rIns="0" bIns="45713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1200" cap="none" spc="0" normalizeH="0" baseline="0" noProof="0">
                <a:ln>
                  <a:noFill/>
                </a:ln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B5C4F162-1E09-8545-9C3E-C06F0E713A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702" y="3092660"/>
            <a:ext cx="6111919" cy="1274242"/>
          </a:xfrm>
          <a:prstGeom prst="rect">
            <a:avLst/>
          </a:prstGeom>
          <a:effectLst>
            <a:outerShdw blurRad="2032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548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CF0205-CFCE-EB49-943B-5DF25EFE3C0F}"/>
              </a:ext>
            </a:extLst>
          </p:cNvPr>
          <p:cNvSpPr/>
          <p:nvPr/>
        </p:nvSpPr>
        <p:spPr>
          <a:xfrm>
            <a:off x="0" y="1"/>
            <a:ext cx="12192000" cy="13612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0F168C6-1D00-445C-923F-0C1AFF3E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933" y="280788"/>
            <a:ext cx="11653523" cy="836319"/>
          </a:xfrm>
        </p:spPr>
        <p:txBody>
          <a:bodyPr/>
          <a:lstStyle/>
          <a:p>
            <a:r>
              <a:rPr lang="en-US" sz="4705" spc="-1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Language Support</a:t>
            </a:r>
            <a:endParaRPr lang="en-US" sz="4705" spc="-100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505A303B-0202-C54C-8104-9E693C512FC3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344265" y="2473404"/>
          <a:ext cx="8818023" cy="1994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9341">
                  <a:extLst>
                    <a:ext uri="{9D8B030D-6E8A-4147-A177-3AD203B41FA5}">
                      <a16:colId xmlns:a16="http://schemas.microsoft.com/office/drawing/2014/main" val="1823621728"/>
                    </a:ext>
                  </a:extLst>
                </a:gridCol>
                <a:gridCol w="2939341">
                  <a:extLst>
                    <a:ext uri="{9D8B030D-6E8A-4147-A177-3AD203B41FA5}">
                      <a16:colId xmlns:a16="http://schemas.microsoft.com/office/drawing/2014/main" val="3070132553"/>
                    </a:ext>
                  </a:extLst>
                </a:gridCol>
                <a:gridCol w="2939341">
                  <a:extLst>
                    <a:ext uri="{9D8B030D-6E8A-4147-A177-3AD203B41FA5}">
                      <a16:colId xmlns:a16="http://schemas.microsoft.com/office/drawing/2014/main" val="2249039363"/>
                    </a:ext>
                  </a:extLst>
                </a:gridCol>
              </a:tblGrid>
              <a:tr h="34920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LANGUAGES</a:t>
                      </a:r>
                    </a:p>
                  </a:txBody>
                  <a:tcPr marL="89642" marR="89642" marT="44821" marB="448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STATUS</a:t>
                      </a:r>
                    </a:p>
                  </a:txBody>
                  <a:tcPr marL="89642" marR="89642" marT="44821" marB="448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NOTES</a:t>
                      </a:r>
                    </a:p>
                  </a:txBody>
                  <a:tcPr marL="89642" marR="89642" marT="44821" marB="44821" anchor="ctr"/>
                </a:tc>
                <a:extLst>
                  <a:ext uri="{0D108BD9-81ED-4DB2-BD59-A6C34878D82A}">
                    <a16:rowId xmlns:a16="http://schemas.microsoft.com/office/drawing/2014/main" val="2818980274"/>
                  </a:ext>
                </a:extLst>
              </a:tr>
              <a:tr h="3502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C#</a:t>
                      </a:r>
                    </a:p>
                  </a:txBody>
                  <a:tcPr marL="89642" marR="89642" marT="44821" marB="44821"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GA</a:t>
                      </a:r>
                    </a:p>
                  </a:txBody>
                  <a:tcPr marL="89642" marR="89642" marT="44821" marB="44821"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C# Script and Class Libraries</a:t>
                      </a:r>
                    </a:p>
                  </a:txBody>
                  <a:tcPr marL="89642" marR="89642" marT="44821" marB="44821"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241810"/>
                  </a:ext>
                </a:extLst>
              </a:tr>
              <a:tr h="3502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JavaScript</a:t>
                      </a:r>
                    </a:p>
                  </a:txBody>
                  <a:tcPr marL="89642" marR="89642" marT="44821" marB="4482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GA</a:t>
                      </a:r>
                    </a:p>
                  </a:txBody>
                  <a:tcPr marL="89642" marR="89642" marT="44821" marB="4482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Node, 6.5.0 and 8.4.0</a:t>
                      </a:r>
                    </a:p>
                  </a:txBody>
                  <a:tcPr marL="89642" marR="89642" marT="44821" marB="4482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992945"/>
                  </a:ext>
                </a:extLst>
              </a:tr>
              <a:tr h="3502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F#</a:t>
                      </a:r>
                    </a:p>
                  </a:txBody>
                  <a:tcPr marL="89642" marR="89642" marT="44821" marB="44821"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GA</a:t>
                      </a:r>
                    </a:p>
                  </a:txBody>
                  <a:tcPr marL="89642" marR="89642" marT="44821" marB="44821"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F# Script and Class Libraries</a:t>
                      </a:r>
                    </a:p>
                  </a:txBody>
                  <a:tcPr marL="89642" marR="89642" marT="44821" marB="44821"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363772"/>
                  </a:ext>
                </a:extLst>
              </a:tr>
              <a:tr h="59441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Java</a:t>
                      </a:r>
                    </a:p>
                  </a:txBody>
                  <a:tcPr marL="89642" marR="89642" marT="44821" marB="4482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Preview</a:t>
                      </a:r>
                    </a:p>
                  </a:txBody>
                  <a:tcPr marL="89642" marR="89642" marT="44821" marB="4482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Maven, Jenkins, Eclipse, VS Code Supported</a:t>
                      </a:r>
                    </a:p>
                  </a:txBody>
                  <a:tcPr marL="89642" marR="89642" marT="44821" marB="4482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89984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179559A-E880-9042-9AE3-819999ADBCEA}"/>
              </a:ext>
            </a:extLst>
          </p:cNvPr>
          <p:cNvSpPr txBox="1"/>
          <p:nvPr/>
        </p:nvSpPr>
        <p:spPr>
          <a:xfrm>
            <a:off x="1493599" y="5221831"/>
            <a:ext cx="8818023" cy="63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67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Additional Experimental Languages:	Python, Bash, </a:t>
            </a:r>
            <a:r>
              <a:rPr kumimoji="0" lang="en-US" sz="1765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Powershell</a:t>
            </a:r>
            <a:r>
              <a: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, Batch, PHP, </a:t>
            </a:r>
            <a:r>
              <a:rPr kumimoji="0" lang="en-US" sz="1765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TypeScript</a:t>
            </a:r>
            <a:endParaRPr kumimoji="0" lang="en-US" sz="1765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57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D95FF49-4C52-1348-B425-D9F9EDBEF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934" y="280787"/>
            <a:ext cx="5554860" cy="1621655"/>
          </a:xfrm>
        </p:spPr>
        <p:txBody>
          <a:bodyPr/>
          <a:lstStyle/>
          <a:p>
            <a:r>
              <a:rPr lang="en-US" sz="4705" spc="-100" dirty="0"/>
              <a:t>Azure Functions Tooling Options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A857BE8-9645-A544-97FA-14E76842E47C}"/>
              </a:ext>
            </a:extLst>
          </p:cNvPr>
          <p:cNvSpPr txBox="1">
            <a:spLocks/>
          </p:cNvSpPr>
          <p:nvPr/>
        </p:nvSpPr>
        <p:spPr>
          <a:xfrm>
            <a:off x="486795" y="2308452"/>
            <a:ext cx="5330999" cy="3822324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+mn-cs"/>
              </a:rPr>
              <a:t>Portal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+mn-cs"/>
              </a:rPr>
              <a:t>Visual Studio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+mn-cs"/>
              </a:rPr>
              <a:t>VS Code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+mn-cs"/>
              </a:rPr>
              <a:t>CLI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+mn-cs"/>
              </a:rPr>
              <a:t>Maven (Java)</a:t>
            </a:r>
          </a:p>
        </p:txBody>
      </p:sp>
      <p:pic>
        <p:nvPicPr>
          <p:cNvPr id="10" name="Picture 8" descr="Image result for visual studio logo">
            <a:extLst>
              <a:ext uri="{FF2B5EF4-FFF2-40B4-BE49-F238E27FC236}">
                <a16:creationId xmlns:a16="http://schemas.microsoft.com/office/drawing/2014/main" id="{FA63FACB-B8FD-6F46-A624-10521CF31A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129" b="-3993"/>
          <a:stretch/>
        </p:blipFill>
        <p:spPr bwMode="auto">
          <a:xfrm>
            <a:off x="7370451" y="3617311"/>
            <a:ext cx="1526861" cy="149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Image result for visual studio code logo">
            <a:extLst>
              <a:ext uri="{FF2B5EF4-FFF2-40B4-BE49-F238E27FC236}">
                <a16:creationId xmlns:a16="http://schemas.microsoft.com/office/drawing/2014/main" id="{D89F72CC-3B8C-CC46-A999-878109B1E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9456" y="3776187"/>
            <a:ext cx="2315114" cy="1157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2" descr="Image result for project kudu logo">
            <a:extLst>
              <a:ext uri="{FF2B5EF4-FFF2-40B4-BE49-F238E27FC236}">
                <a16:creationId xmlns:a16="http://schemas.microsoft.com/office/drawing/2014/main" id="{3BF5093C-CFE5-D844-A485-4FE24D16D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718" y="2093708"/>
            <a:ext cx="1832233" cy="102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B45109-4054-6C40-8681-1D2D759786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778" b="89778" l="4889" r="94667">
                        <a14:foregroundMark x1="24000" y1="26667" x2="24000" y2="26667"/>
                        <a14:foregroundMark x1="28000" y1="29778" x2="28000" y2="29778"/>
                        <a14:foregroundMark x1="40889" y1="39556" x2="40889" y2="39556"/>
                        <a14:foregroundMark x1="48889" y1="12889" x2="48889" y2="12889"/>
                        <a14:foregroundMark x1="41333" y1="12889" x2="41333" y2="12889"/>
                        <a14:foregroundMark x1="34667" y1="14667" x2="34667" y2="14667"/>
                        <a14:foregroundMark x1="34667" y1="14667" x2="34667" y2="14667"/>
                        <a14:foregroundMark x1="31556" y1="14667" x2="31556" y2="14667"/>
                        <a14:foregroundMark x1="31556" y1="14667" x2="31556" y2="14667"/>
                        <a14:foregroundMark x1="22667" y1="12889" x2="22667" y2="12889"/>
                        <a14:foregroundMark x1="15111" y1="12889" x2="15111" y2="12889"/>
                        <a14:foregroundMark x1="10222" y1="12889" x2="10222" y2="12889"/>
                        <a14:foregroundMark x1="9333" y1="16889" x2="9333" y2="16889"/>
                        <a14:foregroundMark x1="8889" y1="21333" x2="8889" y2="24000"/>
                        <a14:foregroundMark x1="9333" y1="27556" x2="9333" y2="29333"/>
                        <a14:foregroundMark x1="7111" y1="14222" x2="7556" y2="83556"/>
                        <a14:foregroundMark x1="7556" y1="83556" x2="30667" y2="89333"/>
                        <a14:foregroundMark x1="30667" y1="89333" x2="79111" y2="86222"/>
                        <a14:foregroundMark x1="79111" y1="86222" x2="94667" y2="69778"/>
                        <a14:foregroundMark x1="94667" y1="69778" x2="94667" y2="22222"/>
                        <a14:foregroundMark x1="94667" y1="22222" x2="51111" y2="12000"/>
                        <a14:foregroundMark x1="20889" y1="25333" x2="20889" y2="25333"/>
                        <a14:foregroundMark x1="22667" y1="32000" x2="22667" y2="32000"/>
                        <a14:foregroundMark x1="37333" y1="39111" x2="37333" y2="39111"/>
                        <a14:foregroundMark x1="77333" y1="84000" x2="77333" y2="84000"/>
                        <a14:foregroundMark x1="82667" y1="84000" x2="12444" y2="83111"/>
                        <a14:foregroundMark x1="12444" y1="83111" x2="12889" y2="82667"/>
                        <a14:foregroundMark x1="4889" y1="13333" x2="5333" y2="85333"/>
                        <a14:backgroundMark x1="45778" y1="6667" x2="45778" y2="6667"/>
                        <a14:backgroundMark x1="45778" y1="5778" x2="45778" y2="5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18929" y="2034813"/>
            <a:ext cx="1152061" cy="115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99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157D0-EB32-4A2C-866A-97D060F60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084172"/>
            <a:ext cx="11653523" cy="1162178"/>
          </a:xfrm>
        </p:spPr>
        <p:txBody>
          <a:bodyPr/>
          <a:lstStyle/>
          <a:p>
            <a:r>
              <a:rPr lang="en-US"/>
              <a:t>Key Indicators for </a:t>
            </a:r>
            <a:r>
              <a:rPr lang="en-US" err="1"/>
              <a:t>Serverless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3773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Indicators for </a:t>
            </a:r>
            <a:r>
              <a:rPr lang="en-US" err="1"/>
              <a:t>Serverless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40" y="1835948"/>
            <a:ext cx="11653523" cy="3382529"/>
          </a:xfrm>
        </p:spPr>
        <p:txBody>
          <a:bodyPr/>
          <a:lstStyle/>
          <a:p>
            <a:r>
              <a:rPr lang="en-US" dirty="0"/>
              <a:t>Stateless and</a:t>
            </a:r>
            <a:r>
              <a:rPr lang="en-US" dirty="0">
                <a:sym typeface="Wingdings" panose="05000000000000000000" pitchFamily="2" charset="2"/>
              </a:rPr>
              <a:t> scale</a:t>
            </a:r>
            <a:endParaRPr lang="en-US" dirty="0"/>
          </a:p>
          <a:p>
            <a:r>
              <a:rPr lang="en-US" dirty="0"/>
              <a:t>Not worth deploying a traditional backend</a:t>
            </a:r>
          </a:p>
          <a:p>
            <a:r>
              <a:rPr lang="en-US" dirty="0"/>
              <a:t>Workload is sporadic (high volatility of demand)</a:t>
            </a:r>
          </a:p>
          <a:p>
            <a:r>
              <a:rPr lang="en-US" dirty="0"/>
              <a:t>Dev ops favored versus dedicated ops</a:t>
            </a:r>
          </a:p>
          <a:p>
            <a:r>
              <a:rPr lang="en-US" dirty="0"/>
              <a:t>Lots of different services that need “glue”</a:t>
            </a:r>
          </a:p>
        </p:txBody>
      </p:sp>
    </p:spTree>
    <p:extLst>
      <p:ext uri="{BB962C8B-B14F-4D97-AF65-F5344CB8AC3E}">
        <p14:creationId xmlns:p14="http://schemas.microsoft.com/office/powerpoint/2010/main" val="7282262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21"/>
              <a:t>Serverless scenarios: anything that responds to events</a:t>
            </a:r>
          </a:p>
        </p:txBody>
      </p: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C4EB9A5B-390D-4A63-AE69-31ED9E573F49}"/>
              </a:ext>
            </a:extLst>
          </p:cNvPr>
          <p:cNvGrpSpPr/>
          <p:nvPr/>
        </p:nvGrpSpPr>
        <p:grpSpPr>
          <a:xfrm>
            <a:off x="6089797" y="3613010"/>
            <a:ext cx="5619168" cy="2230969"/>
            <a:chOff x="6240725" y="4238749"/>
            <a:chExt cx="5733470" cy="227635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EEDCAAB-A4F9-4709-B3D9-8302CF3A50FC}"/>
                </a:ext>
              </a:extLst>
            </p:cNvPr>
            <p:cNvSpPr/>
            <p:nvPr/>
          </p:nvSpPr>
          <p:spPr bwMode="auto">
            <a:xfrm>
              <a:off x="6240725" y="4238749"/>
              <a:ext cx="5733470" cy="227635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8958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0078D7"/>
                      </a:gs>
                      <a:gs pos="100000">
                        <a:srgbClr val="0078D7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Real-time bot messaging</a:t>
              </a:r>
            </a:p>
          </p:txBody>
        </p:sp>
        <p:sp>
          <p:nvSpPr>
            <p:cNvPr id="21" name="AutoShape 3">
              <a:extLst>
                <a:ext uri="{FF2B5EF4-FFF2-40B4-BE49-F238E27FC236}">
                  <a16:creationId xmlns:a16="http://schemas.microsoft.com/office/drawing/2014/main" id="{BDCCE7B6-A056-46E7-9880-1A8377A9AFD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601306" y="4797630"/>
              <a:ext cx="2898911" cy="1519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2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C72CDD69-226C-4859-898B-6D26E10415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62569" y="4803978"/>
              <a:ext cx="466929" cy="468340"/>
            </a:xfrm>
            <a:custGeom>
              <a:avLst/>
              <a:gdLst>
                <a:gd name="T0" fmla="*/ 243 w 280"/>
                <a:gd name="T1" fmla="*/ 0 h 280"/>
                <a:gd name="T2" fmla="*/ 35 w 280"/>
                <a:gd name="T3" fmla="*/ 0 h 280"/>
                <a:gd name="T4" fmla="*/ 0 w 280"/>
                <a:gd name="T5" fmla="*/ 33 h 280"/>
                <a:gd name="T6" fmla="*/ 0 w 280"/>
                <a:gd name="T7" fmla="*/ 180 h 280"/>
                <a:gd name="T8" fmla="*/ 35 w 280"/>
                <a:gd name="T9" fmla="*/ 219 h 280"/>
                <a:gd name="T10" fmla="*/ 111 w 280"/>
                <a:gd name="T11" fmla="*/ 219 h 280"/>
                <a:gd name="T12" fmla="*/ 172 w 280"/>
                <a:gd name="T13" fmla="*/ 280 h 280"/>
                <a:gd name="T14" fmla="*/ 173 w 280"/>
                <a:gd name="T15" fmla="*/ 219 h 280"/>
                <a:gd name="T16" fmla="*/ 242 w 280"/>
                <a:gd name="T17" fmla="*/ 219 h 280"/>
                <a:gd name="T18" fmla="*/ 280 w 280"/>
                <a:gd name="T19" fmla="*/ 182 h 280"/>
                <a:gd name="T20" fmla="*/ 280 w 280"/>
                <a:gd name="T21" fmla="*/ 35 h 280"/>
                <a:gd name="T22" fmla="*/ 243 w 280"/>
                <a:gd name="T23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0" h="280">
                  <a:moveTo>
                    <a:pt x="243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5" y="0"/>
                    <a:pt x="0" y="12"/>
                    <a:pt x="0" y="33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200"/>
                    <a:pt x="15" y="219"/>
                    <a:pt x="35" y="219"/>
                  </a:cubicBezTo>
                  <a:cubicBezTo>
                    <a:pt x="111" y="219"/>
                    <a:pt x="111" y="219"/>
                    <a:pt x="111" y="219"/>
                  </a:cubicBezTo>
                  <a:cubicBezTo>
                    <a:pt x="172" y="280"/>
                    <a:pt x="172" y="280"/>
                    <a:pt x="172" y="280"/>
                  </a:cubicBezTo>
                  <a:cubicBezTo>
                    <a:pt x="173" y="219"/>
                    <a:pt x="173" y="219"/>
                    <a:pt x="173" y="219"/>
                  </a:cubicBezTo>
                  <a:cubicBezTo>
                    <a:pt x="242" y="219"/>
                    <a:pt x="242" y="219"/>
                    <a:pt x="242" y="219"/>
                  </a:cubicBezTo>
                  <a:cubicBezTo>
                    <a:pt x="263" y="220"/>
                    <a:pt x="280" y="203"/>
                    <a:pt x="280" y="182"/>
                  </a:cubicBezTo>
                  <a:cubicBezTo>
                    <a:pt x="280" y="35"/>
                    <a:pt x="280" y="35"/>
                    <a:pt x="280" y="35"/>
                  </a:cubicBezTo>
                  <a:cubicBezTo>
                    <a:pt x="280" y="15"/>
                    <a:pt x="263" y="0"/>
                    <a:pt x="24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2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B2CD1C4-64C0-4EAA-905C-08E17E73A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2257" y="4785992"/>
              <a:ext cx="186459" cy="277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896042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6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rPr>
                <a:t>...</a:t>
              </a:r>
              <a:endParaRPr kumimoji="0" lang="en-US" altLang="en-US" sz="882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FD89C1FC-F3AE-4B12-91C9-B7A43A0CAD45}"/>
                </a:ext>
              </a:extLst>
            </p:cNvPr>
            <p:cNvGrpSpPr/>
            <p:nvPr/>
          </p:nvGrpSpPr>
          <p:grpSpPr>
            <a:xfrm>
              <a:off x="8334186" y="5559256"/>
              <a:ext cx="575891" cy="307890"/>
              <a:chOff x="8255695" y="5678890"/>
              <a:chExt cx="325863" cy="174217"/>
            </a:xfrm>
          </p:grpSpPr>
          <p:sp>
            <p:nvSpPr>
              <p:cNvPr id="47" name="Freeform 30">
                <a:extLst>
                  <a:ext uri="{FF2B5EF4-FFF2-40B4-BE49-F238E27FC236}">
                    <a16:creationId xmlns:a16="http://schemas.microsoft.com/office/drawing/2014/main" id="{260C54A3-BCF8-480C-A0E9-E1E81580DE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55695" y="5714157"/>
                <a:ext cx="80408" cy="122022"/>
              </a:xfrm>
              <a:custGeom>
                <a:avLst/>
                <a:gdLst>
                  <a:gd name="T0" fmla="*/ 114 w 114"/>
                  <a:gd name="T1" fmla="*/ 173 h 173"/>
                  <a:gd name="T2" fmla="*/ 0 w 114"/>
                  <a:gd name="T3" fmla="*/ 102 h 173"/>
                  <a:gd name="T4" fmla="*/ 0 w 114"/>
                  <a:gd name="T5" fmla="*/ 74 h 173"/>
                  <a:gd name="T6" fmla="*/ 114 w 114"/>
                  <a:gd name="T7" fmla="*/ 0 h 173"/>
                  <a:gd name="T8" fmla="*/ 114 w 114"/>
                  <a:gd name="T9" fmla="*/ 40 h 173"/>
                  <a:gd name="T10" fmla="*/ 34 w 114"/>
                  <a:gd name="T11" fmla="*/ 88 h 173"/>
                  <a:gd name="T12" fmla="*/ 34 w 114"/>
                  <a:gd name="T13" fmla="*/ 88 h 173"/>
                  <a:gd name="T14" fmla="*/ 114 w 114"/>
                  <a:gd name="T15" fmla="*/ 133 h 173"/>
                  <a:gd name="T16" fmla="*/ 114 w 114"/>
                  <a:gd name="T17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4" h="173">
                    <a:moveTo>
                      <a:pt x="114" y="173"/>
                    </a:moveTo>
                    <a:lnTo>
                      <a:pt x="0" y="102"/>
                    </a:lnTo>
                    <a:lnTo>
                      <a:pt x="0" y="74"/>
                    </a:lnTo>
                    <a:lnTo>
                      <a:pt x="114" y="0"/>
                    </a:lnTo>
                    <a:lnTo>
                      <a:pt x="114" y="40"/>
                    </a:lnTo>
                    <a:lnTo>
                      <a:pt x="34" y="88"/>
                    </a:lnTo>
                    <a:lnTo>
                      <a:pt x="34" y="88"/>
                    </a:lnTo>
                    <a:lnTo>
                      <a:pt x="114" y="133"/>
                    </a:lnTo>
                    <a:lnTo>
                      <a:pt x="114" y="173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/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Freeform 31">
                <a:extLst>
                  <a:ext uri="{FF2B5EF4-FFF2-40B4-BE49-F238E27FC236}">
                    <a16:creationId xmlns:a16="http://schemas.microsoft.com/office/drawing/2014/main" id="{EEF3E47A-0BB1-47E2-8736-17FB62C9BC0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72780" y="5678890"/>
                <a:ext cx="93809" cy="174217"/>
              </a:xfrm>
              <a:custGeom>
                <a:avLst/>
                <a:gdLst>
                  <a:gd name="T0" fmla="*/ 14 w 56"/>
                  <a:gd name="T1" fmla="*/ 73 h 104"/>
                  <a:gd name="T2" fmla="*/ 13 w 56"/>
                  <a:gd name="T3" fmla="*/ 69 h 104"/>
                  <a:gd name="T4" fmla="*/ 13 w 56"/>
                  <a:gd name="T5" fmla="*/ 65 h 104"/>
                  <a:gd name="T6" fmla="*/ 14 w 56"/>
                  <a:gd name="T7" fmla="*/ 59 h 104"/>
                  <a:gd name="T8" fmla="*/ 16 w 56"/>
                  <a:gd name="T9" fmla="*/ 54 h 104"/>
                  <a:gd name="T10" fmla="*/ 19 w 56"/>
                  <a:gd name="T11" fmla="*/ 49 h 104"/>
                  <a:gd name="T12" fmla="*/ 23 w 56"/>
                  <a:gd name="T13" fmla="*/ 45 h 104"/>
                  <a:gd name="T14" fmla="*/ 28 w 56"/>
                  <a:gd name="T15" fmla="*/ 41 h 104"/>
                  <a:gd name="T16" fmla="*/ 31 w 56"/>
                  <a:gd name="T17" fmla="*/ 37 h 104"/>
                  <a:gd name="T18" fmla="*/ 33 w 56"/>
                  <a:gd name="T19" fmla="*/ 33 h 104"/>
                  <a:gd name="T20" fmla="*/ 34 w 56"/>
                  <a:gd name="T21" fmla="*/ 28 h 104"/>
                  <a:gd name="T22" fmla="*/ 33 w 56"/>
                  <a:gd name="T23" fmla="*/ 24 h 104"/>
                  <a:gd name="T24" fmla="*/ 31 w 56"/>
                  <a:gd name="T25" fmla="*/ 21 h 104"/>
                  <a:gd name="T26" fmla="*/ 28 w 56"/>
                  <a:gd name="T27" fmla="*/ 19 h 104"/>
                  <a:gd name="T28" fmla="*/ 23 w 56"/>
                  <a:gd name="T29" fmla="*/ 18 h 104"/>
                  <a:gd name="T30" fmla="*/ 12 w 56"/>
                  <a:gd name="T31" fmla="*/ 21 h 104"/>
                  <a:gd name="T32" fmla="*/ 0 w 56"/>
                  <a:gd name="T33" fmla="*/ 28 h 104"/>
                  <a:gd name="T34" fmla="*/ 0 w 56"/>
                  <a:gd name="T35" fmla="*/ 6 h 104"/>
                  <a:gd name="T36" fmla="*/ 12 w 56"/>
                  <a:gd name="T37" fmla="*/ 2 h 104"/>
                  <a:gd name="T38" fmla="*/ 25 w 56"/>
                  <a:gd name="T39" fmla="*/ 0 h 104"/>
                  <a:gd name="T40" fmla="*/ 38 w 56"/>
                  <a:gd name="T41" fmla="*/ 1 h 104"/>
                  <a:gd name="T42" fmla="*/ 47 w 56"/>
                  <a:gd name="T43" fmla="*/ 6 h 104"/>
                  <a:gd name="T44" fmla="*/ 54 w 56"/>
                  <a:gd name="T45" fmla="*/ 14 h 104"/>
                  <a:gd name="T46" fmla="*/ 56 w 56"/>
                  <a:gd name="T47" fmla="*/ 25 h 104"/>
                  <a:gd name="T48" fmla="*/ 55 w 56"/>
                  <a:gd name="T49" fmla="*/ 33 h 104"/>
                  <a:gd name="T50" fmla="*/ 52 w 56"/>
                  <a:gd name="T51" fmla="*/ 40 h 104"/>
                  <a:gd name="T52" fmla="*/ 48 w 56"/>
                  <a:gd name="T53" fmla="*/ 46 h 104"/>
                  <a:gd name="T54" fmla="*/ 41 w 56"/>
                  <a:gd name="T55" fmla="*/ 52 h 104"/>
                  <a:gd name="T56" fmla="*/ 37 w 56"/>
                  <a:gd name="T57" fmla="*/ 55 h 104"/>
                  <a:gd name="T58" fmla="*/ 34 w 56"/>
                  <a:gd name="T59" fmla="*/ 59 h 104"/>
                  <a:gd name="T60" fmla="*/ 32 w 56"/>
                  <a:gd name="T61" fmla="*/ 62 h 104"/>
                  <a:gd name="T62" fmla="*/ 31 w 56"/>
                  <a:gd name="T63" fmla="*/ 67 h 104"/>
                  <a:gd name="T64" fmla="*/ 32 w 56"/>
                  <a:gd name="T65" fmla="*/ 70 h 104"/>
                  <a:gd name="T66" fmla="*/ 33 w 56"/>
                  <a:gd name="T67" fmla="*/ 73 h 104"/>
                  <a:gd name="T68" fmla="*/ 14 w 56"/>
                  <a:gd name="T69" fmla="*/ 73 h 104"/>
                  <a:gd name="T70" fmla="*/ 25 w 56"/>
                  <a:gd name="T71" fmla="*/ 104 h 104"/>
                  <a:gd name="T72" fmla="*/ 15 w 56"/>
                  <a:gd name="T73" fmla="*/ 101 h 104"/>
                  <a:gd name="T74" fmla="*/ 12 w 56"/>
                  <a:gd name="T75" fmla="*/ 92 h 104"/>
                  <a:gd name="T76" fmla="*/ 15 w 56"/>
                  <a:gd name="T77" fmla="*/ 84 h 104"/>
                  <a:gd name="T78" fmla="*/ 25 w 56"/>
                  <a:gd name="T79" fmla="*/ 81 h 104"/>
                  <a:gd name="T80" fmla="*/ 34 w 56"/>
                  <a:gd name="T81" fmla="*/ 84 h 104"/>
                  <a:gd name="T82" fmla="*/ 38 w 56"/>
                  <a:gd name="T83" fmla="*/ 92 h 104"/>
                  <a:gd name="T84" fmla="*/ 34 w 56"/>
                  <a:gd name="T85" fmla="*/ 101 h 104"/>
                  <a:gd name="T86" fmla="*/ 25 w 56"/>
                  <a:gd name="T87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6" h="104">
                    <a:moveTo>
                      <a:pt x="14" y="73"/>
                    </a:moveTo>
                    <a:cubicBezTo>
                      <a:pt x="14" y="72"/>
                      <a:pt x="14" y="71"/>
                      <a:pt x="13" y="69"/>
                    </a:cubicBezTo>
                    <a:cubicBezTo>
                      <a:pt x="13" y="68"/>
                      <a:pt x="13" y="66"/>
                      <a:pt x="13" y="65"/>
                    </a:cubicBezTo>
                    <a:cubicBezTo>
                      <a:pt x="13" y="63"/>
                      <a:pt x="13" y="61"/>
                      <a:pt x="14" y="59"/>
                    </a:cubicBezTo>
                    <a:cubicBezTo>
                      <a:pt x="14" y="57"/>
                      <a:pt x="15" y="55"/>
                      <a:pt x="16" y="54"/>
                    </a:cubicBezTo>
                    <a:cubicBezTo>
                      <a:pt x="16" y="52"/>
                      <a:pt x="17" y="51"/>
                      <a:pt x="19" y="49"/>
                    </a:cubicBezTo>
                    <a:cubicBezTo>
                      <a:pt x="20" y="48"/>
                      <a:pt x="21" y="47"/>
                      <a:pt x="23" y="45"/>
                    </a:cubicBezTo>
                    <a:cubicBezTo>
                      <a:pt x="25" y="44"/>
                      <a:pt x="26" y="42"/>
                      <a:pt x="28" y="41"/>
                    </a:cubicBezTo>
                    <a:cubicBezTo>
                      <a:pt x="29" y="40"/>
                      <a:pt x="30" y="38"/>
                      <a:pt x="31" y="37"/>
                    </a:cubicBezTo>
                    <a:cubicBezTo>
                      <a:pt x="32" y="36"/>
                      <a:pt x="33" y="34"/>
                      <a:pt x="33" y="33"/>
                    </a:cubicBezTo>
                    <a:cubicBezTo>
                      <a:pt x="34" y="32"/>
                      <a:pt x="34" y="30"/>
                      <a:pt x="34" y="28"/>
                    </a:cubicBezTo>
                    <a:cubicBezTo>
                      <a:pt x="34" y="27"/>
                      <a:pt x="34" y="26"/>
                      <a:pt x="33" y="24"/>
                    </a:cubicBezTo>
                    <a:cubicBezTo>
                      <a:pt x="33" y="23"/>
                      <a:pt x="32" y="22"/>
                      <a:pt x="31" y="21"/>
                    </a:cubicBezTo>
                    <a:cubicBezTo>
                      <a:pt x="30" y="20"/>
                      <a:pt x="29" y="20"/>
                      <a:pt x="28" y="19"/>
                    </a:cubicBezTo>
                    <a:cubicBezTo>
                      <a:pt x="26" y="19"/>
                      <a:pt x="25" y="18"/>
                      <a:pt x="23" y="18"/>
                    </a:cubicBezTo>
                    <a:cubicBezTo>
                      <a:pt x="19" y="18"/>
                      <a:pt x="15" y="19"/>
                      <a:pt x="12" y="21"/>
                    </a:cubicBezTo>
                    <a:cubicBezTo>
                      <a:pt x="8" y="22"/>
                      <a:pt x="4" y="24"/>
                      <a:pt x="0" y="2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4" y="4"/>
                      <a:pt x="8" y="3"/>
                      <a:pt x="12" y="2"/>
                    </a:cubicBezTo>
                    <a:cubicBezTo>
                      <a:pt x="16" y="0"/>
                      <a:pt x="21" y="0"/>
                      <a:pt x="25" y="0"/>
                    </a:cubicBezTo>
                    <a:cubicBezTo>
                      <a:pt x="30" y="0"/>
                      <a:pt x="34" y="0"/>
                      <a:pt x="38" y="1"/>
                    </a:cubicBezTo>
                    <a:cubicBezTo>
                      <a:pt x="41" y="2"/>
                      <a:pt x="45" y="4"/>
                      <a:pt x="47" y="6"/>
                    </a:cubicBezTo>
                    <a:cubicBezTo>
                      <a:pt x="50" y="8"/>
                      <a:pt x="52" y="11"/>
                      <a:pt x="54" y="14"/>
                    </a:cubicBezTo>
                    <a:cubicBezTo>
                      <a:pt x="55" y="17"/>
                      <a:pt x="56" y="21"/>
                      <a:pt x="56" y="25"/>
                    </a:cubicBezTo>
                    <a:cubicBezTo>
                      <a:pt x="56" y="28"/>
                      <a:pt x="56" y="31"/>
                      <a:pt x="55" y="33"/>
                    </a:cubicBezTo>
                    <a:cubicBezTo>
                      <a:pt x="55" y="35"/>
                      <a:pt x="54" y="38"/>
                      <a:pt x="52" y="40"/>
                    </a:cubicBezTo>
                    <a:cubicBezTo>
                      <a:pt x="51" y="42"/>
                      <a:pt x="50" y="44"/>
                      <a:pt x="48" y="46"/>
                    </a:cubicBezTo>
                    <a:cubicBezTo>
                      <a:pt x="46" y="48"/>
                      <a:pt x="44" y="50"/>
                      <a:pt x="41" y="52"/>
                    </a:cubicBezTo>
                    <a:cubicBezTo>
                      <a:pt x="40" y="53"/>
                      <a:pt x="38" y="54"/>
                      <a:pt x="37" y="55"/>
                    </a:cubicBezTo>
                    <a:cubicBezTo>
                      <a:pt x="36" y="57"/>
                      <a:pt x="35" y="58"/>
                      <a:pt x="34" y="59"/>
                    </a:cubicBezTo>
                    <a:cubicBezTo>
                      <a:pt x="33" y="60"/>
                      <a:pt x="32" y="61"/>
                      <a:pt x="32" y="62"/>
                    </a:cubicBezTo>
                    <a:cubicBezTo>
                      <a:pt x="32" y="64"/>
                      <a:pt x="31" y="65"/>
                      <a:pt x="31" y="67"/>
                    </a:cubicBezTo>
                    <a:cubicBezTo>
                      <a:pt x="31" y="68"/>
                      <a:pt x="31" y="69"/>
                      <a:pt x="32" y="70"/>
                    </a:cubicBezTo>
                    <a:cubicBezTo>
                      <a:pt x="32" y="71"/>
                      <a:pt x="32" y="72"/>
                      <a:pt x="33" y="73"/>
                    </a:cubicBezTo>
                    <a:lnTo>
                      <a:pt x="14" y="73"/>
                    </a:lnTo>
                    <a:close/>
                    <a:moveTo>
                      <a:pt x="25" y="104"/>
                    </a:moveTo>
                    <a:cubicBezTo>
                      <a:pt x="21" y="104"/>
                      <a:pt x="18" y="103"/>
                      <a:pt x="15" y="101"/>
                    </a:cubicBezTo>
                    <a:cubicBezTo>
                      <a:pt x="13" y="98"/>
                      <a:pt x="12" y="96"/>
                      <a:pt x="12" y="92"/>
                    </a:cubicBezTo>
                    <a:cubicBezTo>
                      <a:pt x="12" y="89"/>
                      <a:pt x="13" y="86"/>
                      <a:pt x="15" y="84"/>
                    </a:cubicBezTo>
                    <a:cubicBezTo>
                      <a:pt x="18" y="82"/>
                      <a:pt x="21" y="81"/>
                      <a:pt x="25" y="81"/>
                    </a:cubicBezTo>
                    <a:cubicBezTo>
                      <a:pt x="28" y="81"/>
                      <a:pt x="32" y="82"/>
                      <a:pt x="34" y="84"/>
                    </a:cubicBezTo>
                    <a:cubicBezTo>
                      <a:pt x="36" y="86"/>
                      <a:pt x="38" y="89"/>
                      <a:pt x="38" y="92"/>
                    </a:cubicBezTo>
                    <a:cubicBezTo>
                      <a:pt x="38" y="96"/>
                      <a:pt x="36" y="99"/>
                      <a:pt x="34" y="101"/>
                    </a:cubicBezTo>
                    <a:cubicBezTo>
                      <a:pt x="32" y="103"/>
                      <a:pt x="29" y="104"/>
                      <a:pt x="25" y="104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E6E6E6"/>
                      </a:gs>
                      <a:gs pos="100000">
                        <a:srgbClr val="E6E6E6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Freeform 32">
                <a:extLst>
                  <a:ext uri="{FF2B5EF4-FFF2-40B4-BE49-F238E27FC236}">
                    <a16:creationId xmlns:a16="http://schemas.microsoft.com/office/drawing/2014/main" id="{093E84E0-1A2E-4784-9FCB-81A2250B79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01150" y="5712746"/>
                <a:ext cx="80408" cy="122022"/>
              </a:xfrm>
              <a:custGeom>
                <a:avLst/>
                <a:gdLst>
                  <a:gd name="T0" fmla="*/ 114 w 114"/>
                  <a:gd name="T1" fmla="*/ 102 h 173"/>
                  <a:gd name="T2" fmla="*/ 0 w 114"/>
                  <a:gd name="T3" fmla="*/ 173 h 173"/>
                  <a:gd name="T4" fmla="*/ 0 w 114"/>
                  <a:gd name="T5" fmla="*/ 132 h 173"/>
                  <a:gd name="T6" fmla="*/ 83 w 114"/>
                  <a:gd name="T7" fmla="*/ 87 h 173"/>
                  <a:gd name="T8" fmla="*/ 83 w 114"/>
                  <a:gd name="T9" fmla="*/ 87 h 173"/>
                  <a:gd name="T10" fmla="*/ 0 w 114"/>
                  <a:gd name="T11" fmla="*/ 40 h 173"/>
                  <a:gd name="T12" fmla="*/ 0 w 114"/>
                  <a:gd name="T13" fmla="*/ 0 h 173"/>
                  <a:gd name="T14" fmla="*/ 114 w 114"/>
                  <a:gd name="T15" fmla="*/ 76 h 173"/>
                  <a:gd name="T16" fmla="*/ 114 w 114"/>
                  <a:gd name="T17" fmla="*/ 102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4" h="173">
                    <a:moveTo>
                      <a:pt x="114" y="102"/>
                    </a:moveTo>
                    <a:lnTo>
                      <a:pt x="0" y="173"/>
                    </a:lnTo>
                    <a:lnTo>
                      <a:pt x="0" y="132"/>
                    </a:lnTo>
                    <a:lnTo>
                      <a:pt x="83" y="87"/>
                    </a:lnTo>
                    <a:lnTo>
                      <a:pt x="83" y="87"/>
                    </a:lnTo>
                    <a:lnTo>
                      <a:pt x="0" y="40"/>
                    </a:lnTo>
                    <a:lnTo>
                      <a:pt x="0" y="0"/>
                    </a:lnTo>
                    <a:lnTo>
                      <a:pt x="114" y="76"/>
                    </a:lnTo>
                    <a:lnTo>
                      <a:pt x="114" y="10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/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1" name="Rectangle 47">
              <a:extLst>
                <a:ext uri="{FF2B5EF4-FFF2-40B4-BE49-F238E27FC236}">
                  <a16:creationId xmlns:a16="http://schemas.microsoft.com/office/drawing/2014/main" id="{95F7A4F8-0409-415E-9CA0-7C98DF8ECE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0216" y="6024906"/>
              <a:ext cx="791635" cy="277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89604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Chatbot sends</a:t>
              </a:r>
            </a:p>
            <a:p>
              <a:pPr marL="0" marR="0" lvl="0" indent="0" algn="ctr" defTabSz="89604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response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D374D8C-365D-4C31-A8C2-7BA17EE22971}"/>
                </a:ext>
              </a:extLst>
            </p:cNvPr>
            <p:cNvGrpSpPr/>
            <p:nvPr/>
          </p:nvGrpSpPr>
          <p:grpSpPr>
            <a:xfrm>
              <a:off x="10949168" y="5466284"/>
              <a:ext cx="493731" cy="452823"/>
              <a:chOff x="10483366" y="5527244"/>
              <a:chExt cx="493731" cy="452823"/>
            </a:xfrm>
          </p:grpSpPr>
          <p:sp>
            <p:nvSpPr>
              <p:cNvPr id="74" name="Rectangle 52">
                <a:extLst>
                  <a:ext uri="{FF2B5EF4-FFF2-40B4-BE49-F238E27FC236}">
                    <a16:creationId xmlns:a16="http://schemas.microsoft.com/office/drawing/2014/main" id="{D6244A70-7E04-44EA-BEE4-70C22581C6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06642" y="5582260"/>
                <a:ext cx="18339" cy="1523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Rectangle 53">
                <a:extLst>
                  <a:ext uri="{FF2B5EF4-FFF2-40B4-BE49-F238E27FC236}">
                    <a16:creationId xmlns:a16="http://schemas.microsoft.com/office/drawing/2014/main" id="{D68EC026-CF1F-43B0-B16B-F7D8D5B28F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5483" y="5582260"/>
                <a:ext cx="18339" cy="1523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Rectangle 54">
                <a:extLst>
                  <a:ext uri="{FF2B5EF4-FFF2-40B4-BE49-F238E27FC236}">
                    <a16:creationId xmlns:a16="http://schemas.microsoft.com/office/drawing/2014/main" id="{99B79586-485D-4469-A3D2-390EB77461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51783" y="5622464"/>
                <a:ext cx="356897" cy="35760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" name="Oval 55">
                <a:extLst>
                  <a:ext uri="{FF2B5EF4-FFF2-40B4-BE49-F238E27FC236}">
                    <a16:creationId xmlns:a16="http://schemas.microsoft.com/office/drawing/2014/main" id="{0F50678D-032C-4BCD-8349-793993D576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83523" y="5676069"/>
                <a:ext cx="129781" cy="12837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Oval 56">
                <a:extLst>
                  <a:ext uri="{FF2B5EF4-FFF2-40B4-BE49-F238E27FC236}">
                    <a16:creationId xmlns:a16="http://schemas.microsoft.com/office/drawing/2014/main" id="{726BBBB4-1E28-4FA6-AECF-F6ECA72687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13146" y="5704282"/>
                <a:ext cx="71944" cy="7194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Oval 57">
                <a:extLst>
                  <a:ext uri="{FF2B5EF4-FFF2-40B4-BE49-F238E27FC236}">
                    <a16:creationId xmlns:a16="http://schemas.microsoft.com/office/drawing/2014/main" id="{67AEAC4E-5650-4C44-AABF-9912B7DA5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47159" y="5676069"/>
                <a:ext cx="129781" cy="12837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Oval 58">
                <a:extLst>
                  <a:ext uri="{FF2B5EF4-FFF2-40B4-BE49-F238E27FC236}">
                    <a16:creationId xmlns:a16="http://schemas.microsoft.com/office/drawing/2014/main" id="{BFFD7CF8-FD4D-4E82-B9CB-C3FD016DA0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75373" y="5704282"/>
                <a:ext cx="71944" cy="7194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" name="Freeform 59">
                <a:extLst>
                  <a:ext uri="{FF2B5EF4-FFF2-40B4-BE49-F238E27FC236}">
                    <a16:creationId xmlns:a16="http://schemas.microsoft.com/office/drawing/2014/main" id="{646D1B18-016F-4977-ACCF-C4D1402481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3523" y="5838295"/>
                <a:ext cx="293418" cy="96631"/>
              </a:xfrm>
              <a:custGeom>
                <a:avLst/>
                <a:gdLst>
                  <a:gd name="T0" fmla="*/ 146 w 176"/>
                  <a:gd name="T1" fmla="*/ 58 h 58"/>
                  <a:gd name="T2" fmla="*/ 30 w 176"/>
                  <a:gd name="T3" fmla="*/ 58 h 58"/>
                  <a:gd name="T4" fmla="*/ 0 w 176"/>
                  <a:gd name="T5" fmla="*/ 29 h 58"/>
                  <a:gd name="T6" fmla="*/ 30 w 176"/>
                  <a:gd name="T7" fmla="*/ 0 h 58"/>
                  <a:gd name="T8" fmla="*/ 146 w 176"/>
                  <a:gd name="T9" fmla="*/ 0 h 58"/>
                  <a:gd name="T10" fmla="*/ 176 w 176"/>
                  <a:gd name="T11" fmla="*/ 29 h 58"/>
                  <a:gd name="T12" fmla="*/ 146 w 176"/>
                  <a:gd name="T13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6" h="58">
                    <a:moveTo>
                      <a:pt x="146" y="58"/>
                    </a:moveTo>
                    <a:cubicBezTo>
                      <a:pt x="30" y="58"/>
                      <a:pt x="30" y="58"/>
                      <a:pt x="30" y="58"/>
                    </a:cubicBezTo>
                    <a:cubicBezTo>
                      <a:pt x="14" y="58"/>
                      <a:pt x="0" y="45"/>
                      <a:pt x="0" y="29"/>
                    </a:cubicBezTo>
                    <a:cubicBezTo>
                      <a:pt x="0" y="13"/>
                      <a:pt x="14" y="0"/>
                      <a:pt x="30" y="0"/>
                    </a:cubicBezTo>
                    <a:cubicBezTo>
                      <a:pt x="146" y="0"/>
                      <a:pt x="146" y="0"/>
                      <a:pt x="146" y="0"/>
                    </a:cubicBezTo>
                    <a:cubicBezTo>
                      <a:pt x="162" y="0"/>
                      <a:pt x="176" y="13"/>
                      <a:pt x="176" y="29"/>
                    </a:cubicBezTo>
                    <a:cubicBezTo>
                      <a:pt x="176" y="45"/>
                      <a:pt x="162" y="58"/>
                      <a:pt x="146" y="58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Freeform 60">
                <a:extLst>
                  <a:ext uri="{FF2B5EF4-FFF2-40B4-BE49-F238E27FC236}">
                    <a16:creationId xmlns:a16="http://schemas.microsoft.com/office/drawing/2014/main" id="{2071AE7F-AFB4-427A-86BE-721B0E68C7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86187" y="5707809"/>
                <a:ext cx="65596" cy="162226"/>
              </a:xfrm>
              <a:custGeom>
                <a:avLst/>
                <a:gdLst>
                  <a:gd name="T0" fmla="*/ 93 w 93"/>
                  <a:gd name="T1" fmla="*/ 230 h 230"/>
                  <a:gd name="T2" fmla="*/ 0 w 93"/>
                  <a:gd name="T3" fmla="*/ 185 h 230"/>
                  <a:gd name="T4" fmla="*/ 0 w 93"/>
                  <a:gd name="T5" fmla="*/ 45 h 230"/>
                  <a:gd name="T6" fmla="*/ 93 w 93"/>
                  <a:gd name="T7" fmla="*/ 0 h 230"/>
                  <a:gd name="T8" fmla="*/ 93 w 93"/>
                  <a:gd name="T9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3" h="230">
                    <a:moveTo>
                      <a:pt x="93" y="230"/>
                    </a:moveTo>
                    <a:lnTo>
                      <a:pt x="0" y="185"/>
                    </a:lnTo>
                    <a:lnTo>
                      <a:pt x="0" y="45"/>
                    </a:lnTo>
                    <a:lnTo>
                      <a:pt x="93" y="0"/>
                    </a:lnTo>
                    <a:lnTo>
                      <a:pt x="93" y="23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" name="Oval 61">
                <a:extLst>
                  <a:ext uri="{FF2B5EF4-FFF2-40B4-BE49-F238E27FC236}">
                    <a16:creationId xmlns:a16="http://schemas.microsoft.com/office/drawing/2014/main" id="{33D13642-320E-47DC-9902-46032FF4C0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83366" y="5527244"/>
                <a:ext cx="64890" cy="648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" name="Freeform 62">
                <a:extLst>
                  <a:ext uri="{FF2B5EF4-FFF2-40B4-BE49-F238E27FC236}">
                    <a16:creationId xmlns:a16="http://schemas.microsoft.com/office/drawing/2014/main" id="{74765247-45C5-4CD1-AF5C-49B9FF7BAA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08680" y="5707809"/>
                <a:ext cx="64890" cy="162226"/>
              </a:xfrm>
              <a:custGeom>
                <a:avLst/>
                <a:gdLst>
                  <a:gd name="T0" fmla="*/ 0 w 92"/>
                  <a:gd name="T1" fmla="*/ 230 h 230"/>
                  <a:gd name="T2" fmla="*/ 92 w 92"/>
                  <a:gd name="T3" fmla="*/ 185 h 230"/>
                  <a:gd name="T4" fmla="*/ 92 w 92"/>
                  <a:gd name="T5" fmla="*/ 45 h 230"/>
                  <a:gd name="T6" fmla="*/ 0 w 92"/>
                  <a:gd name="T7" fmla="*/ 0 h 230"/>
                  <a:gd name="T8" fmla="*/ 0 w 92"/>
                  <a:gd name="T9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" h="230">
                    <a:moveTo>
                      <a:pt x="0" y="230"/>
                    </a:moveTo>
                    <a:lnTo>
                      <a:pt x="92" y="185"/>
                    </a:lnTo>
                    <a:lnTo>
                      <a:pt x="92" y="45"/>
                    </a:lnTo>
                    <a:lnTo>
                      <a:pt x="0" y="0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Oval 63">
                <a:extLst>
                  <a:ext uri="{FF2B5EF4-FFF2-40B4-BE49-F238E27FC236}">
                    <a16:creationId xmlns:a16="http://schemas.microsoft.com/office/drawing/2014/main" id="{593937B8-262D-482A-849A-24B14FB610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12207" y="5527244"/>
                <a:ext cx="64890" cy="648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05A444C-CD5B-40A3-89BD-AB95BACA44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96033" y="5288280"/>
              <a:ext cx="0" cy="273571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tangle 47">
              <a:extLst>
                <a:ext uri="{FF2B5EF4-FFF2-40B4-BE49-F238E27FC236}">
                  <a16:creationId xmlns:a16="http://schemas.microsoft.com/office/drawing/2014/main" id="{4BA80EEB-9D7B-445B-994F-9C300A1BE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1736" y="6024906"/>
              <a:ext cx="781821" cy="277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89604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Message sent </a:t>
              </a:r>
              <a:b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</a:b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to Chatbot</a:t>
              </a: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C1FA27A6-9A46-4F5A-A71F-799E39C80597}"/>
                </a:ext>
              </a:extLst>
            </p:cNvPr>
            <p:cNvCxnSpPr>
              <a:cxnSpLocks/>
            </p:cNvCxnSpPr>
            <p:nvPr/>
          </p:nvCxnSpPr>
          <p:spPr>
            <a:xfrm>
              <a:off x="6932643" y="5200650"/>
              <a:ext cx="0" cy="299085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Freeform 28">
              <a:extLst>
                <a:ext uri="{FF2B5EF4-FFF2-40B4-BE49-F238E27FC236}">
                  <a16:creationId xmlns:a16="http://schemas.microsoft.com/office/drawing/2014/main" id="{1DAD06F6-E831-478D-82A1-8E31B005E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9179" y="4803978"/>
              <a:ext cx="466929" cy="468340"/>
            </a:xfrm>
            <a:custGeom>
              <a:avLst/>
              <a:gdLst>
                <a:gd name="T0" fmla="*/ 243 w 280"/>
                <a:gd name="T1" fmla="*/ 0 h 280"/>
                <a:gd name="T2" fmla="*/ 35 w 280"/>
                <a:gd name="T3" fmla="*/ 0 h 280"/>
                <a:gd name="T4" fmla="*/ 0 w 280"/>
                <a:gd name="T5" fmla="*/ 33 h 280"/>
                <a:gd name="T6" fmla="*/ 0 w 280"/>
                <a:gd name="T7" fmla="*/ 180 h 280"/>
                <a:gd name="T8" fmla="*/ 35 w 280"/>
                <a:gd name="T9" fmla="*/ 219 h 280"/>
                <a:gd name="T10" fmla="*/ 111 w 280"/>
                <a:gd name="T11" fmla="*/ 219 h 280"/>
                <a:gd name="T12" fmla="*/ 172 w 280"/>
                <a:gd name="T13" fmla="*/ 280 h 280"/>
                <a:gd name="T14" fmla="*/ 173 w 280"/>
                <a:gd name="T15" fmla="*/ 219 h 280"/>
                <a:gd name="T16" fmla="*/ 242 w 280"/>
                <a:gd name="T17" fmla="*/ 219 h 280"/>
                <a:gd name="T18" fmla="*/ 280 w 280"/>
                <a:gd name="T19" fmla="*/ 182 h 280"/>
                <a:gd name="T20" fmla="*/ 280 w 280"/>
                <a:gd name="T21" fmla="*/ 35 h 280"/>
                <a:gd name="T22" fmla="*/ 243 w 280"/>
                <a:gd name="T23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0" h="280">
                  <a:moveTo>
                    <a:pt x="243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5" y="0"/>
                    <a:pt x="0" y="12"/>
                    <a:pt x="0" y="33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200"/>
                    <a:pt x="15" y="219"/>
                    <a:pt x="35" y="219"/>
                  </a:cubicBezTo>
                  <a:cubicBezTo>
                    <a:pt x="111" y="219"/>
                    <a:pt x="111" y="219"/>
                    <a:pt x="111" y="219"/>
                  </a:cubicBezTo>
                  <a:cubicBezTo>
                    <a:pt x="172" y="280"/>
                    <a:pt x="172" y="280"/>
                    <a:pt x="172" y="280"/>
                  </a:cubicBezTo>
                  <a:cubicBezTo>
                    <a:pt x="173" y="219"/>
                    <a:pt x="173" y="219"/>
                    <a:pt x="173" y="219"/>
                  </a:cubicBezTo>
                  <a:cubicBezTo>
                    <a:pt x="242" y="219"/>
                    <a:pt x="242" y="219"/>
                    <a:pt x="242" y="219"/>
                  </a:cubicBezTo>
                  <a:cubicBezTo>
                    <a:pt x="263" y="220"/>
                    <a:pt x="280" y="203"/>
                    <a:pt x="280" y="182"/>
                  </a:cubicBezTo>
                  <a:cubicBezTo>
                    <a:pt x="280" y="35"/>
                    <a:pt x="280" y="35"/>
                    <a:pt x="280" y="35"/>
                  </a:cubicBezTo>
                  <a:cubicBezTo>
                    <a:pt x="280" y="15"/>
                    <a:pt x="263" y="0"/>
                    <a:pt x="243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2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BC3B1B7-EFB5-4478-AB43-D6148BA8F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2148" y="4841872"/>
              <a:ext cx="101408" cy="277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896042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6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rPr>
                <a:t>?</a:t>
              </a:r>
              <a:endParaRPr kumimoji="0" lang="en-US" altLang="en-US" sz="882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9A28D600-5EA9-4EE3-A4E2-B85BBE6E6801}"/>
                </a:ext>
              </a:extLst>
            </p:cNvPr>
            <p:cNvCxnSpPr>
              <a:cxnSpLocks/>
            </p:cNvCxnSpPr>
            <p:nvPr/>
          </p:nvCxnSpPr>
          <p:spPr>
            <a:xfrm>
              <a:off x="7174261" y="5726114"/>
              <a:ext cx="347382" cy="4129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FB8A53B-4044-4A06-93A8-EC7235E4C28B}"/>
                </a:ext>
              </a:extLst>
            </p:cNvPr>
            <p:cNvGrpSpPr/>
            <p:nvPr/>
          </p:nvGrpSpPr>
          <p:grpSpPr>
            <a:xfrm>
              <a:off x="6685778" y="5466284"/>
              <a:ext cx="493731" cy="452823"/>
              <a:chOff x="10483366" y="5527244"/>
              <a:chExt cx="493731" cy="452823"/>
            </a:xfrm>
          </p:grpSpPr>
          <p:sp>
            <p:nvSpPr>
              <p:cNvPr id="96" name="Rectangle 52">
                <a:extLst>
                  <a:ext uri="{FF2B5EF4-FFF2-40B4-BE49-F238E27FC236}">
                    <a16:creationId xmlns:a16="http://schemas.microsoft.com/office/drawing/2014/main" id="{80C0CEBB-762F-4714-B388-E3BCE027A7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06642" y="5582260"/>
                <a:ext cx="18339" cy="1523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Rectangle 53">
                <a:extLst>
                  <a:ext uri="{FF2B5EF4-FFF2-40B4-BE49-F238E27FC236}">
                    <a16:creationId xmlns:a16="http://schemas.microsoft.com/office/drawing/2014/main" id="{140A4631-B0B9-42FA-827E-C959F35121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5483" y="5582260"/>
                <a:ext cx="18339" cy="1523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Rectangle 54">
                <a:extLst>
                  <a:ext uri="{FF2B5EF4-FFF2-40B4-BE49-F238E27FC236}">
                    <a16:creationId xmlns:a16="http://schemas.microsoft.com/office/drawing/2014/main" id="{72530242-2C69-49C2-A422-320C0D0A0D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51783" y="5622464"/>
                <a:ext cx="356897" cy="35760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Oval 55">
                <a:extLst>
                  <a:ext uri="{FF2B5EF4-FFF2-40B4-BE49-F238E27FC236}">
                    <a16:creationId xmlns:a16="http://schemas.microsoft.com/office/drawing/2014/main" id="{AE12760B-F3C8-4796-A1AC-BF9BD33BF7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83523" y="5676069"/>
                <a:ext cx="129781" cy="12837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Oval 56">
                <a:extLst>
                  <a:ext uri="{FF2B5EF4-FFF2-40B4-BE49-F238E27FC236}">
                    <a16:creationId xmlns:a16="http://schemas.microsoft.com/office/drawing/2014/main" id="{9A66709C-44A6-4342-B655-BF3140BB0F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13146" y="5704282"/>
                <a:ext cx="71944" cy="7194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Oval 57">
                <a:extLst>
                  <a:ext uri="{FF2B5EF4-FFF2-40B4-BE49-F238E27FC236}">
                    <a16:creationId xmlns:a16="http://schemas.microsoft.com/office/drawing/2014/main" id="{A1E3B290-1D10-4AF8-BFED-CA9166A787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47159" y="5676069"/>
                <a:ext cx="129781" cy="12837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Oval 58">
                <a:extLst>
                  <a:ext uri="{FF2B5EF4-FFF2-40B4-BE49-F238E27FC236}">
                    <a16:creationId xmlns:a16="http://schemas.microsoft.com/office/drawing/2014/main" id="{7F61C2D2-6136-44A6-9E1C-AA1593B3A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75373" y="5704282"/>
                <a:ext cx="71944" cy="7194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Freeform 59">
                <a:extLst>
                  <a:ext uri="{FF2B5EF4-FFF2-40B4-BE49-F238E27FC236}">
                    <a16:creationId xmlns:a16="http://schemas.microsoft.com/office/drawing/2014/main" id="{8323A036-C4F6-4C78-91F9-175D09089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3523" y="5838295"/>
                <a:ext cx="293418" cy="96631"/>
              </a:xfrm>
              <a:custGeom>
                <a:avLst/>
                <a:gdLst>
                  <a:gd name="T0" fmla="*/ 146 w 176"/>
                  <a:gd name="T1" fmla="*/ 58 h 58"/>
                  <a:gd name="T2" fmla="*/ 30 w 176"/>
                  <a:gd name="T3" fmla="*/ 58 h 58"/>
                  <a:gd name="T4" fmla="*/ 0 w 176"/>
                  <a:gd name="T5" fmla="*/ 29 h 58"/>
                  <a:gd name="T6" fmla="*/ 30 w 176"/>
                  <a:gd name="T7" fmla="*/ 0 h 58"/>
                  <a:gd name="T8" fmla="*/ 146 w 176"/>
                  <a:gd name="T9" fmla="*/ 0 h 58"/>
                  <a:gd name="T10" fmla="*/ 176 w 176"/>
                  <a:gd name="T11" fmla="*/ 29 h 58"/>
                  <a:gd name="T12" fmla="*/ 146 w 176"/>
                  <a:gd name="T13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6" h="58">
                    <a:moveTo>
                      <a:pt x="146" y="58"/>
                    </a:moveTo>
                    <a:cubicBezTo>
                      <a:pt x="30" y="58"/>
                      <a:pt x="30" y="58"/>
                      <a:pt x="30" y="58"/>
                    </a:cubicBezTo>
                    <a:cubicBezTo>
                      <a:pt x="14" y="58"/>
                      <a:pt x="0" y="45"/>
                      <a:pt x="0" y="29"/>
                    </a:cubicBezTo>
                    <a:cubicBezTo>
                      <a:pt x="0" y="13"/>
                      <a:pt x="14" y="0"/>
                      <a:pt x="30" y="0"/>
                    </a:cubicBezTo>
                    <a:cubicBezTo>
                      <a:pt x="146" y="0"/>
                      <a:pt x="146" y="0"/>
                      <a:pt x="146" y="0"/>
                    </a:cubicBezTo>
                    <a:cubicBezTo>
                      <a:pt x="162" y="0"/>
                      <a:pt x="176" y="13"/>
                      <a:pt x="176" y="29"/>
                    </a:cubicBezTo>
                    <a:cubicBezTo>
                      <a:pt x="176" y="45"/>
                      <a:pt x="162" y="58"/>
                      <a:pt x="146" y="58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Freeform 60">
                <a:extLst>
                  <a:ext uri="{FF2B5EF4-FFF2-40B4-BE49-F238E27FC236}">
                    <a16:creationId xmlns:a16="http://schemas.microsoft.com/office/drawing/2014/main" id="{5FC2E09B-9238-45F5-A172-ADE45D9E92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86187" y="5707809"/>
                <a:ext cx="65596" cy="162226"/>
              </a:xfrm>
              <a:custGeom>
                <a:avLst/>
                <a:gdLst>
                  <a:gd name="T0" fmla="*/ 93 w 93"/>
                  <a:gd name="T1" fmla="*/ 230 h 230"/>
                  <a:gd name="T2" fmla="*/ 0 w 93"/>
                  <a:gd name="T3" fmla="*/ 185 h 230"/>
                  <a:gd name="T4" fmla="*/ 0 w 93"/>
                  <a:gd name="T5" fmla="*/ 45 h 230"/>
                  <a:gd name="T6" fmla="*/ 93 w 93"/>
                  <a:gd name="T7" fmla="*/ 0 h 230"/>
                  <a:gd name="T8" fmla="*/ 93 w 93"/>
                  <a:gd name="T9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3" h="230">
                    <a:moveTo>
                      <a:pt x="93" y="230"/>
                    </a:moveTo>
                    <a:lnTo>
                      <a:pt x="0" y="185"/>
                    </a:lnTo>
                    <a:lnTo>
                      <a:pt x="0" y="45"/>
                    </a:lnTo>
                    <a:lnTo>
                      <a:pt x="93" y="0"/>
                    </a:lnTo>
                    <a:lnTo>
                      <a:pt x="93" y="23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Oval 61">
                <a:extLst>
                  <a:ext uri="{FF2B5EF4-FFF2-40B4-BE49-F238E27FC236}">
                    <a16:creationId xmlns:a16="http://schemas.microsoft.com/office/drawing/2014/main" id="{9562210A-CB41-4778-BAC6-2EAE4EBFBC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83366" y="5527244"/>
                <a:ext cx="64890" cy="648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Freeform 62">
                <a:extLst>
                  <a:ext uri="{FF2B5EF4-FFF2-40B4-BE49-F238E27FC236}">
                    <a16:creationId xmlns:a16="http://schemas.microsoft.com/office/drawing/2014/main" id="{30DEFAD5-7282-4169-9DB0-A819C946A6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08680" y="5707809"/>
                <a:ext cx="64890" cy="162226"/>
              </a:xfrm>
              <a:custGeom>
                <a:avLst/>
                <a:gdLst>
                  <a:gd name="T0" fmla="*/ 0 w 92"/>
                  <a:gd name="T1" fmla="*/ 230 h 230"/>
                  <a:gd name="T2" fmla="*/ 92 w 92"/>
                  <a:gd name="T3" fmla="*/ 185 h 230"/>
                  <a:gd name="T4" fmla="*/ 92 w 92"/>
                  <a:gd name="T5" fmla="*/ 45 h 230"/>
                  <a:gd name="T6" fmla="*/ 0 w 92"/>
                  <a:gd name="T7" fmla="*/ 0 h 230"/>
                  <a:gd name="T8" fmla="*/ 0 w 92"/>
                  <a:gd name="T9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" h="230">
                    <a:moveTo>
                      <a:pt x="0" y="230"/>
                    </a:moveTo>
                    <a:lnTo>
                      <a:pt x="92" y="185"/>
                    </a:lnTo>
                    <a:lnTo>
                      <a:pt x="92" y="45"/>
                    </a:lnTo>
                    <a:lnTo>
                      <a:pt x="0" y="0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Oval 63">
                <a:extLst>
                  <a:ext uri="{FF2B5EF4-FFF2-40B4-BE49-F238E27FC236}">
                    <a16:creationId xmlns:a16="http://schemas.microsoft.com/office/drawing/2014/main" id="{A367464B-459C-4DAD-B7B7-40BBEE056B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12207" y="5527244"/>
                <a:ext cx="64890" cy="648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AE54FA50-290E-4EC7-A62A-A6411C71E159}"/>
                </a:ext>
              </a:extLst>
            </p:cNvPr>
            <p:cNvSpPr/>
            <p:nvPr/>
          </p:nvSpPr>
          <p:spPr bwMode="auto">
            <a:xfrm>
              <a:off x="7914489" y="5222881"/>
              <a:ext cx="2452099" cy="974190"/>
            </a:xfrm>
            <a:prstGeom prst="roundRect">
              <a:avLst>
                <a:gd name="adj" fmla="val 50000"/>
              </a:avLst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751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C0131F48-EE61-4B32-B582-A5856AB6297B}"/>
                </a:ext>
              </a:extLst>
            </p:cNvPr>
            <p:cNvGrpSpPr/>
            <p:nvPr/>
          </p:nvGrpSpPr>
          <p:grpSpPr>
            <a:xfrm>
              <a:off x="7917950" y="5107427"/>
              <a:ext cx="452260" cy="417074"/>
              <a:chOff x="7989965" y="5173839"/>
              <a:chExt cx="308230" cy="284249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AF1DB662-0CC8-454A-BBCC-8CB30E8296B9}"/>
                  </a:ext>
                </a:extLst>
              </p:cNvPr>
              <p:cNvSpPr/>
              <p:nvPr/>
            </p:nvSpPr>
            <p:spPr bwMode="auto">
              <a:xfrm rot="2791835">
                <a:off x="8049962" y="5214759"/>
                <a:ext cx="187231" cy="194497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2CE73BC-26A2-404C-8D3A-FB4FD168387C}"/>
                  </a:ext>
                </a:extLst>
              </p:cNvPr>
              <p:cNvGrpSpPr/>
              <p:nvPr/>
            </p:nvGrpSpPr>
            <p:grpSpPr>
              <a:xfrm>
                <a:off x="7989965" y="5173839"/>
                <a:ext cx="308230" cy="284249"/>
                <a:chOff x="7875624" y="5410159"/>
                <a:chExt cx="308230" cy="284249"/>
              </a:xfrm>
            </p:grpSpPr>
            <p:sp>
              <p:nvSpPr>
                <p:cNvPr id="37" name="Freeform 17">
                  <a:extLst>
                    <a:ext uri="{FF2B5EF4-FFF2-40B4-BE49-F238E27FC236}">
                      <a16:creationId xmlns:a16="http://schemas.microsoft.com/office/drawing/2014/main" id="{380E7EFC-238B-4BFC-BFA1-3CE2F2515F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60264" y="5410159"/>
                  <a:ext cx="145298" cy="284249"/>
                </a:xfrm>
                <a:custGeom>
                  <a:avLst/>
                  <a:gdLst>
                    <a:gd name="T0" fmla="*/ 204 w 206"/>
                    <a:gd name="T1" fmla="*/ 0 h 403"/>
                    <a:gd name="T2" fmla="*/ 71 w 206"/>
                    <a:gd name="T3" fmla="*/ 0 h 403"/>
                    <a:gd name="T4" fmla="*/ 0 w 206"/>
                    <a:gd name="T5" fmla="*/ 201 h 403"/>
                    <a:gd name="T6" fmla="*/ 88 w 206"/>
                    <a:gd name="T7" fmla="*/ 204 h 403"/>
                    <a:gd name="T8" fmla="*/ 19 w 206"/>
                    <a:gd name="T9" fmla="*/ 403 h 403"/>
                    <a:gd name="T10" fmla="*/ 206 w 206"/>
                    <a:gd name="T11" fmla="*/ 135 h 403"/>
                    <a:gd name="T12" fmla="*/ 116 w 206"/>
                    <a:gd name="T13" fmla="*/ 135 h 403"/>
                    <a:gd name="T14" fmla="*/ 204 w 206"/>
                    <a:gd name="T15" fmla="*/ 0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06" h="403">
                      <a:moveTo>
                        <a:pt x="204" y="0"/>
                      </a:moveTo>
                      <a:lnTo>
                        <a:pt x="71" y="0"/>
                      </a:lnTo>
                      <a:lnTo>
                        <a:pt x="0" y="201"/>
                      </a:lnTo>
                      <a:lnTo>
                        <a:pt x="88" y="204"/>
                      </a:lnTo>
                      <a:lnTo>
                        <a:pt x="19" y="403"/>
                      </a:lnTo>
                      <a:lnTo>
                        <a:pt x="206" y="135"/>
                      </a:lnTo>
                      <a:lnTo>
                        <a:pt x="116" y="135"/>
                      </a:lnTo>
                      <a:lnTo>
                        <a:pt x="204" y="0"/>
                      </a:lnTo>
                      <a:close/>
                    </a:path>
                  </a:pathLst>
                </a:custGeom>
                <a:solidFill>
                  <a:srgbClr val="FCD1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82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19350A35-76BE-4A7F-B6C2-4D2897B04DFF}"/>
                    </a:ext>
                  </a:extLst>
                </p:cNvPr>
                <p:cNvGrpSpPr/>
                <p:nvPr/>
              </p:nvGrpSpPr>
              <p:grpSpPr>
                <a:xfrm>
                  <a:off x="7875624" y="5410159"/>
                  <a:ext cx="308230" cy="284249"/>
                  <a:chOff x="7875624" y="5410159"/>
                  <a:chExt cx="308230" cy="284249"/>
                </a:xfrm>
              </p:grpSpPr>
              <p:sp>
                <p:nvSpPr>
                  <p:cNvPr id="35" name="Freeform 15">
                    <a:extLst>
                      <a:ext uri="{FF2B5EF4-FFF2-40B4-BE49-F238E27FC236}">
                        <a16:creationId xmlns:a16="http://schemas.microsoft.com/office/drawing/2014/main" id="{50C61E6E-74C6-46DC-B890-2BEBE1BF02E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84402" y="5461648"/>
                    <a:ext cx="99452" cy="177743"/>
                  </a:xfrm>
                  <a:custGeom>
                    <a:avLst/>
                    <a:gdLst>
                      <a:gd name="T0" fmla="*/ 58 w 60"/>
                      <a:gd name="T1" fmla="*/ 55 h 106"/>
                      <a:gd name="T2" fmla="*/ 58 w 60"/>
                      <a:gd name="T3" fmla="*/ 49 h 106"/>
                      <a:gd name="T4" fmla="*/ 49 w 60"/>
                      <a:gd name="T5" fmla="*/ 40 h 106"/>
                      <a:gd name="T6" fmla="*/ 9 w 60"/>
                      <a:gd name="T7" fmla="*/ 1 h 106"/>
                      <a:gd name="T8" fmla="*/ 3 w 60"/>
                      <a:gd name="T9" fmla="*/ 1 h 106"/>
                      <a:gd name="T10" fmla="*/ 3 w 60"/>
                      <a:gd name="T11" fmla="*/ 8 h 106"/>
                      <a:gd name="T12" fmla="*/ 45 w 60"/>
                      <a:gd name="T13" fmla="*/ 49 h 106"/>
                      <a:gd name="T14" fmla="*/ 45 w 60"/>
                      <a:gd name="T15" fmla="*/ 55 h 106"/>
                      <a:gd name="T16" fmla="*/ 2 w 60"/>
                      <a:gd name="T17" fmla="*/ 97 h 106"/>
                      <a:gd name="T18" fmla="*/ 2 w 60"/>
                      <a:gd name="T19" fmla="*/ 104 h 106"/>
                      <a:gd name="T20" fmla="*/ 9 w 60"/>
                      <a:gd name="T21" fmla="*/ 104 h 106"/>
                      <a:gd name="T22" fmla="*/ 48 w 60"/>
                      <a:gd name="T23" fmla="*/ 65 h 106"/>
                      <a:gd name="T24" fmla="*/ 48 w 60"/>
                      <a:gd name="T25" fmla="*/ 65 h 106"/>
                      <a:gd name="T26" fmla="*/ 58 w 60"/>
                      <a:gd name="T27" fmla="*/ 55 h 1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60" h="106">
                        <a:moveTo>
                          <a:pt x="58" y="55"/>
                        </a:moveTo>
                        <a:cubicBezTo>
                          <a:pt x="60" y="53"/>
                          <a:pt x="59" y="50"/>
                          <a:pt x="58" y="49"/>
                        </a:cubicBezTo>
                        <a:cubicBezTo>
                          <a:pt x="49" y="40"/>
                          <a:pt x="49" y="40"/>
                          <a:pt x="49" y="40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8" y="0"/>
                          <a:pt x="5" y="0"/>
                          <a:pt x="3" y="1"/>
                        </a:cubicBezTo>
                        <a:cubicBezTo>
                          <a:pt x="1" y="3"/>
                          <a:pt x="1" y="6"/>
                          <a:pt x="3" y="8"/>
                        </a:cubicBezTo>
                        <a:cubicBezTo>
                          <a:pt x="45" y="49"/>
                          <a:pt x="45" y="49"/>
                          <a:pt x="45" y="49"/>
                        </a:cubicBezTo>
                        <a:cubicBezTo>
                          <a:pt x="46" y="50"/>
                          <a:pt x="46" y="53"/>
                          <a:pt x="45" y="55"/>
                        </a:cubicBezTo>
                        <a:cubicBezTo>
                          <a:pt x="2" y="97"/>
                          <a:pt x="2" y="97"/>
                          <a:pt x="2" y="97"/>
                        </a:cubicBezTo>
                        <a:cubicBezTo>
                          <a:pt x="0" y="99"/>
                          <a:pt x="0" y="102"/>
                          <a:pt x="2" y="104"/>
                        </a:cubicBezTo>
                        <a:cubicBezTo>
                          <a:pt x="4" y="106"/>
                          <a:pt x="7" y="105"/>
                          <a:pt x="9" y="104"/>
                        </a:cubicBezTo>
                        <a:cubicBezTo>
                          <a:pt x="48" y="65"/>
                          <a:pt x="48" y="65"/>
                          <a:pt x="48" y="65"/>
                        </a:cubicBezTo>
                        <a:cubicBezTo>
                          <a:pt x="48" y="65"/>
                          <a:pt x="48" y="65"/>
                          <a:pt x="48" y="65"/>
                        </a:cubicBezTo>
                        <a:lnTo>
                          <a:pt x="58" y="55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/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8960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82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6" name="Freeform 16">
                    <a:extLst>
                      <a:ext uri="{FF2B5EF4-FFF2-40B4-BE49-F238E27FC236}">
                        <a16:creationId xmlns:a16="http://schemas.microsoft.com/office/drawing/2014/main" id="{4FE5190D-3F8F-4441-A893-0E23DB249B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75624" y="5461648"/>
                    <a:ext cx="98041" cy="177743"/>
                  </a:xfrm>
                  <a:custGeom>
                    <a:avLst/>
                    <a:gdLst>
                      <a:gd name="T0" fmla="*/ 2 w 59"/>
                      <a:gd name="T1" fmla="*/ 55 h 106"/>
                      <a:gd name="T2" fmla="*/ 2 w 59"/>
                      <a:gd name="T3" fmla="*/ 49 h 106"/>
                      <a:gd name="T4" fmla="*/ 10 w 59"/>
                      <a:gd name="T5" fmla="*/ 40 h 106"/>
                      <a:gd name="T6" fmla="*/ 50 w 59"/>
                      <a:gd name="T7" fmla="*/ 1 h 106"/>
                      <a:gd name="T8" fmla="*/ 56 w 59"/>
                      <a:gd name="T9" fmla="*/ 1 h 106"/>
                      <a:gd name="T10" fmla="*/ 56 w 59"/>
                      <a:gd name="T11" fmla="*/ 8 h 106"/>
                      <a:gd name="T12" fmla="*/ 16 w 59"/>
                      <a:gd name="T13" fmla="*/ 49 h 106"/>
                      <a:gd name="T14" fmla="*/ 16 w 59"/>
                      <a:gd name="T15" fmla="*/ 55 h 106"/>
                      <a:gd name="T16" fmla="*/ 57 w 59"/>
                      <a:gd name="T17" fmla="*/ 97 h 106"/>
                      <a:gd name="T18" fmla="*/ 57 w 59"/>
                      <a:gd name="T19" fmla="*/ 104 h 106"/>
                      <a:gd name="T20" fmla="*/ 51 w 59"/>
                      <a:gd name="T21" fmla="*/ 104 h 106"/>
                      <a:gd name="T22" fmla="*/ 11 w 59"/>
                      <a:gd name="T23" fmla="*/ 66 h 106"/>
                      <a:gd name="T24" fmla="*/ 10 w 59"/>
                      <a:gd name="T25" fmla="*/ 65 h 106"/>
                      <a:gd name="T26" fmla="*/ 2 w 59"/>
                      <a:gd name="T27" fmla="*/ 55 h 1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59" h="106">
                        <a:moveTo>
                          <a:pt x="2" y="55"/>
                        </a:moveTo>
                        <a:cubicBezTo>
                          <a:pt x="0" y="53"/>
                          <a:pt x="0" y="50"/>
                          <a:pt x="2" y="49"/>
                        </a:cubicBezTo>
                        <a:cubicBezTo>
                          <a:pt x="10" y="40"/>
                          <a:pt x="10" y="40"/>
                          <a:pt x="10" y="40"/>
                        </a:cubicBezTo>
                        <a:cubicBezTo>
                          <a:pt x="50" y="1"/>
                          <a:pt x="50" y="1"/>
                          <a:pt x="50" y="1"/>
                        </a:cubicBezTo>
                        <a:cubicBezTo>
                          <a:pt x="52" y="0"/>
                          <a:pt x="54" y="0"/>
                          <a:pt x="56" y="1"/>
                        </a:cubicBezTo>
                        <a:cubicBezTo>
                          <a:pt x="58" y="3"/>
                          <a:pt x="59" y="6"/>
                          <a:pt x="56" y="8"/>
                        </a:cubicBezTo>
                        <a:cubicBezTo>
                          <a:pt x="16" y="49"/>
                          <a:pt x="16" y="49"/>
                          <a:pt x="16" y="49"/>
                        </a:cubicBezTo>
                        <a:cubicBezTo>
                          <a:pt x="14" y="50"/>
                          <a:pt x="14" y="53"/>
                          <a:pt x="16" y="55"/>
                        </a:cubicBezTo>
                        <a:cubicBezTo>
                          <a:pt x="57" y="97"/>
                          <a:pt x="57" y="97"/>
                          <a:pt x="57" y="97"/>
                        </a:cubicBezTo>
                        <a:cubicBezTo>
                          <a:pt x="59" y="99"/>
                          <a:pt x="59" y="102"/>
                          <a:pt x="57" y="104"/>
                        </a:cubicBezTo>
                        <a:cubicBezTo>
                          <a:pt x="55" y="106"/>
                          <a:pt x="52" y="105"/>
                          <a:pt x="51" y="104"/>
                        </a:cubicBezTo>
                        <a:cubicBezTo>
                          <a:pt x="11" y="66"/>
                          <a:pt x="11" y="66"/>
                          <a:pt x="11" y="66"/>
                        </a:cubicBezTo>
                        <a:cubicBezTo>
                          <a:pt x="10" y="65"/>
                          <a:pt x="10" y="65"/>
                          <a:pt x="10" y="65"/>
                        </a:cubicBezTo>
                        <a:lnTo>
                          <a:pt x="2" y="55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/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8960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82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9" name="Freeform 19">
                    <a:extLst>
                      <a:ext uri="{FF2B5EF4-FFF2-40B4-BE49-F238E27FC236}">
                        <a16:creationId xmlns:a16="http://schemas.microsoft.com/office/drawing/2014/main" id="{6A373F91-1126-41FC-B4BB-C9932F2F48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73665" y="5410159"/>
                    <a:ext cx="131897" cy="284249"/>
                  </a:xfrm>
                  <a:custGeom>
                    <a:avLst/>
                    <a:gdLst>
                      <a:gd name="T0" fmla="*/ 185 w 187"/>
                      <a:gd name="T1" fmla="*/ 0 h 403"/>
                      <a:gd name="T2" fmla="*/ 116 w 187"/>
                      <a:gd name="T3" fmla="*/ 0 h 403"/>
                      <a:gd name="T4" fmla="*/ 43 w 187"/>
                      <a:gd name="T5" fmla="*/ 168 h 403"/>
                      <a:gd name="T6" fmla="*/ 128 w 187"/>
                      <a:gd name="T7" fmla="*/ 168 h 403"/>
                      <a:gd name="T8" fmla="*/ 0 w 187"/>
                      <a:gd name="T9" fmla="*/ 403 h 403"/>
                      <a:gd name="T10" fmla="*/ 187 w 187"/>
                      <a:gd name="T11" fmla="*/ 135 h 403"/>
                      <a:gd name="T12" fmla="*/ 97 w 187"/>
                      <a:gd name="T13" fmla="*/ 135 h 403"/>
                      <a:gd name="T14" fmla="*/ 185 w 187"/>
                      <a:gd name="T15" fmla="*/ 0 h 4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87" h="403">
                        <a:moveTo>
                          <a:pt x="185" y="0"/>
                        </a:moveTo>
                        <a:lnTo>
                          <a:pt x="116" y="0"/>
                        </a:lnTo>
                        <a:lnTo>
                          <a:pt x="43" y="168"/>
                        </a:lnTo>
                        <a:lnTo>
                          <a:pt x="128" y="168"/>
                        </a:lnTo>
                        <a:lnTo>
                          <a:pt x="0" y="403"/>
                        </a:lnTo>
                        <a:lnTo>
                          <a:pt x="187" y="135"/>
                        </a:lnTo>
                        <a:lnTo>
                          <a:pt x="97" y="135"/>
                        </a:lnTo>
                        <a:lnTo>
                          <a:pt x="185" y="0"/>
                        </a:lnTo>
                        <a:close/>
                      </a:path>
                    </a:pathLst>
                  </a:custGeom>
                  <a:solidFill>
                    <a:srgbClr val="FDBC0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8960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82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148967FB-0D5C-4677-8177-A8ACFF927EEC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851" y="5726114"/>
              <a:ext cx="347382" cy="4129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47">
              <a:extLst>
                <a:ext uri="{FF2B5EF4-FFF2-40B4-BE49-F238E27FC236}">
                  <a16:creationId xmlns:a16="http://schemas.microsoft.com/office/drawing/2014/main" id="{DD4518B0-AE6A-469D-88D8-F86436593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4452" y="6260060"/>
              <a:ext cx="1992174" cy="138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89604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Cortana Analytics answers questions</a:t>
              </a:r>
            </a:p>
          </p:txBody>
        </p:sp>
        <p:grpSp>
          <p:nvGrpSpPr>
            <p:cNvPr id="120" name="cortana">
              <a:extLst>
                <a:ext uri="{FF2B5EF4-FFF2-40B4-BE49-F238E27FC236}">
                  <a16:creationId xmlns:a16="http://schemas.microsoft.com/office/drawing/2014/main" id="{59B4AE92-3451-4ECC-B030-F171B3FD4B7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523521" y="5516351"/>
              <a:ext cx="393700" cy="393700"/>
              <a:chOff x="2059" y="1500"/>
              <a:chExt cx="248" cy="248"/>
            </a:xfrm>
            <a:solidFill>
              <a:srgbClr val="525252"/>
            </a:solidFill>
          </p:grpSpPr>
          <p:sp>
            <p:nvSpPr>
              <p:cNvPr id="121" name="Freeform 21">
                <a:extLst>
                  <a:ext uri="{FF2B5EF4-FFF2-40B4-BE49-F238E27FC236}">
                    <a16:creationId xmlns:a16="http://schemas.microsoft.com/office/drawing/2014/main" id="{541890B4-2705-498C-B2E8-C1696F3DF26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59" y="1500"/>
                <a:ext cx="248" cy="248"/>
              </a:xfrm>
              <a:custGeom>
                <a:avLst/>
                <a:gdLst>
                  <a:gd name="T0" fmla="*/ 171 w 342"/>
                  <a:gd name="T1" fmla="*/ 319 h 342"/>
                  <a:gd name="T2" fmla="*/ 131 w 342"/>
                  <a:gd name="T3" fmla="*/ 313 h 342"/>
                  <a:gd name="T4" fmla="*/ 96 w 342"/>
                  <a:gd name="T5" fmla="*/ 299 h 342"/>
                  <a:gd name="T6" fmla="*/ 67 w 342"/>
                  <a:gd name="T7" fmla="*/ 275 h 342"/>
                  <a:gd name="T8" fmla="*/ 43 w 342"/>
                  <a:gd name="T9" fmla="*/ 245 h 342"/>
                  <a:gd name="T10" fmla="*/ 29 w 342"/>
                  <a:gd name="T11" fmla="*/ 211 h 342"/>
                  <a:gd name="T12" fmla="*/ 23 w 342"/>
                  <a:gd name="T13" fmla="*/ 171 h 342"/>
                  <a:gd name="T14" fmla="*/ 29 w 342"/>
                  <a:gd name="T15" fmla="*/ 132 h 342"/>
                  <a:gd name="T16" fmla="*/ 43 w 342"/>
                  <a:gd name="T17" fmla="*/ 97 h 342"/>
                  <a:gd name="T18" fmla="*/ 67 w 342"/>
                  <a:gd name="T19" fmla="*/ 67 h 342"/>
                  <a:gd name="T20" fmla="*/ 96 w 342"/>
                  <a:gd name="T21" fmla="*/ 44 h 342"/>
                  <a:gd name="T22" fmla="*/ 131 w 342"/>
                  <a:gd name="T23" fmla="*/ 29 h 342"/>
                  <a:gd name="T24" fmla="*/ 171 w 342"/>
                  <a:gd name="T25" fmla="*/ 24 h 342"/>
                  <a:gd name="T26" fmla="*/ 210 w 342"/>
                  <a:gd name="T27" fmla="*/ 29 h 342"/>
                  <a:gd name="T28" fmla="*/ 244 w 342"/>
                  <a:gd name="T29" fmla="*/ 44 h 342"/>
                  <a:gd name="T30" fmla="*/ 275 w 342"/>
                  <a:gd name="T31" fmla="*/ 67 h 342"/>
                  <a:gd name="T32" fmla="*/ 298 w 342"/>
                  <a:gd name="T33" fmla="*/ 97 h 342"/>
                  <a:gd name="T34" fmla="*/ 313 w 342"/>
                  <a:gd name="T35" fmla="*/ 132 h 342"/>
                  <a:gd name="T36" fmla="*/ 318 w 342"/>
                  <a:gd name="T37" fmla="*/ 171 h 342"/>
                  <a:gd name="T38" fmla="*/ 313 w 342"/>
                  <a:gd name="T39" fmla="*/ 211 h 342"/>
                  <a:gd name="T40" fmla="*/ 298 w 342"/>
                  <a:gd name="T41" fmla="*/ 245 h 342"/>
                  <a:gd name="T42" fmla="*/ 275 w 342"/>
                  <a:gd name="T43" fmla="*/ 275 h 342"/>
                  <a:gd name="T44" fmla="*/ 244 w 342"/>
                  <a:gd name="T45" fmla="*/ 299 h 342"/>
                  <a:gd name="T46" fmla="*/ 210 w 342"/>
                  <a:gd name="T47" fmla="*/ 313 h 342"/>
                  <a:gd name="T48" fmla="*/ 171 w 342"/>
                  <a:gd name="T49" fmla="*/ 319 h 342"/>
                  <a:gd name="T50" fmla="*/ 171 w 342"/>
                  <a:gd name="T51" fmla="*/ 0 h 342"/>
                  <a:gd name="T52" fmla="*/ 125 w 342"/>
                  <a:gd name="T53" fmla="*/ 6 h 342"/>
                  <a:gd name="T54" fmla="*/ 85 w 342"/>
                  <a:gd name="T55" fmla="*/ 24 h 342"/>
                  <a:gd name="T56" fmla="*/ 50 w 342"/>
                  <a:gd name="T57" fmla="*/ 51 h 342"/>
                  <a:gd name="T58" fmla="*/ 23 w 342"/>
                  <a:gd name="T59" fmla="*/ 85 h 342"/>
                  <a:gd name="T60" fmla="*/ 5 w 342"/>
                  <a:gd name="T61" fmla="*/ 126 h 342"/>
                  <a:gd name="T62" fmla="*/ 0 w 342"/>
                  <a:gd name="T63" fmla="*/ 171 h 342"/>
                  <a:gd name="T64" fmla="*/ 5 w 342"/>
                  <a:gd name="T65" fmla="*/ 216 h 342"/>
                  <a:gd name="T66" fmla="*/ 23 w 342"/>
                  <a:gd name="T67" fmla="*/ 257 h 342"/>
                  <a:gd name="T68" fmla="*/ 50 w 342"/>
                  <a:gd name="T69" fmla="*/ 292 h 342"/>
                  <a:gd name="T70" fmla="*/ 85 w 342"/>
                  <a:gd name="T71" fmla="*/ 319 h 342"/>
                  <a:gd name="T72" fmla="*/ 125 w 342"/>
                  <a:gd name="T73" fmla="*/ 336 h 342"/>
                  <a:gd name="T74" fmla="*/ 171 w 342"/>
                  <a:gd name="T75" fmla="*/ 342 h 342"/>
                  <a:gd name="T76" fmla="*/ 215 w 342"/>
                  <a:gd name="T77" fmla="*/ 336 h 342"/>
                  <a:gd name="T78" fmla="*/ 257 w 342"/>
                  <a:gd name="T79" fmla="*/ 319 h 342"/>
                  <a:gd name="T80" fmla="*/ 291 w 342"/>
                  <a:gd name="T81" fmla="*/ 292 h 342"/>
                  <a:gd name="T82" fmla="*/ 318 w 342"/>
                  <a:gd name="T83" fmla="*/ 257 h 342"/>
                  <a:gd name="T84" fmla="*/ 335 w 342"/>
                  <a:gd name="T85" fmla="*/ 216 h 342"/>
                  <a:gd name="T86" fmla="*/ 342 w 342"/>
                  <a:gd name="T87" fmla="*/ 171 h 342"/>
                  <a:gd name="T88" fmla="*/ 335 w 342"/>
                  <a:gd name="T89" fmla="*/ 126 h 342"/>
                  <a:gd name="T90" fmla="*/ 318 w 342"/>
                  <a:gd name="T91" fmla="*/ 85 h 342"/>
                  <a:gd name="T92" fmla="*/ 291 w 342"/>
                  <a:gd name="T93" fmla="*/ 51 h 342"/>
                  <a:gd name="T94" fmla="*/ 257 w 342"/>
                  <a:gd name="T95" fmla="*/ 24 h 342"/>
                  <a:gd name="T96" fmla="*/ 215 w 342"/>
                  <a:gd name="T97" fmla="*/ 6 h 342"/>
                  <a:gd name="T98" fmla="*/ 171 w 342"/>
                  <a:gd name="T99" fmla="*/ 0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42" h="342">
                    <a:moveTo>
                      <a:pt x="171" y="319"/>
                    </a:moveTo>
                    <a:cubicBezTo>
                      <a:pt x="157" y="319"/>
                      <a:pt x="144" y="317"/>
                      <a:pt x="131" y="313"/>
                    </a:cubicBezTo>
                    <a:cubicBezTo>
                      <a:pt x="119" y="310"/>
                      <a:pt x="107" y="304"/>
                      <a:pt x="96" y="299"/>
                    </a:cubicBezTo>
                    <a:cubicBezTo>
                      <a:pt x="86" y="292"/>
                      <a:pt x="76" y="284"/>
                      <a:pt x="67" y="275"/>
                    </a:cubicBezTo>
                    <a:cubicBezTo>
                      <a:pt x="58" y="266"/>
                      <a:pt x="50" y="256"/>
                      <a:pt x="43" y="245"/>
                    </a:cubicBezTo>
                    <a:cubicBezTo>
                      <a:pt x="36" y="235"/>
                      <a:pt x="32" y="223"/>
                      <a:pt x="29" y="211"/>
                    </a:cubicBezTo>
                    <a:cubicBezTo>
                      <a:pt x="25" y="198"/>
                      <a:pt x="23" y="185"/>
                      <a:pt x="23" y="171"/>
                    </a:cubicBezTo>
                    <a:cubicBezTo>
                      <a:pt x="23" y="158"/>
                      <a:pt x="25" y="145"/>
                      <a:pt x="29" y="132"/>
                    </a:cubicBezTo>
                    <a:cubicBezTo>
                      <a:pt x="32" y="120"/>
                      <a:pt x="36" y="108"/>
                      <a:pt x="43" y="97"/>
                    </a:cubicBezTo>
                    <a:cubicBezTo>
                      <a:pt x="50" y="86"/>
                      <a:pt x="58" y="76"/>
                      <a:pt x="67" y="67"/>
                    </a:cubicBezTo>
                    <a:cubicBezTo>
                      <a:pt x="76" y="58"/>
                      <a:pt x="86" y="51"/>
                      <a:pt x="96" y="44"/>
                    </a:cubicBezTo>
                    <a:cubicBezTo>
                      <a:pt x="107" y="37"/>
                      <a:pt x="119" y="33"/>
                      <a:pt x="131" y="29"/>
                    </a:cubicBezTo>
                    <a:cubicBezTo>
                      <a:pt x="144" y="26"/>
                      <a:pt x="157" y="24"/>
                      <a:pt x="171" y="24"/>
                    </a:cubicBezTo>
                    <a:cubicBezTo>
                      <a:pt x="184" y="24"/>
                      <a:pt x="197" y="26"/>
                      <a:pt x="210" y="29"/>
                    </a:cubicBezTo>
                    <a:cubicBezTo>
                      <a:pt x="222" y="33"/>
                      <a:pt x="234" y="37"/>
                      <a:pt x="244" y="44"/>
                    </a:cubicBezTo>
                    <a:cubicBezTo>
                      <a:pt x="256" y="51"/>
                      <a:pt x="266" y="58"/>
                      <a:pt x="275" y="67"/>
                    </a:cubicBezTo>
                    <a:cubicBezTo>
                      <a:pt x="283" y="76"/>
                      <a:pt x="291" y="86"/>
                      <a:pt x="298" y="97"/>
                    </a:cubicBezTo>
                    <a:cubicBezTo>
                      <a:pt x="304" y="108"/>
                      <a:pt x="309" y="120"/>
                      <a:pt x="313" y="132"/>
                    </a:cubicBezTo>
                    <a:cubicBezTo>
                      <a:pt x="316" y="145"/>
                      <a:pt x="318" y="158"/>
                      <a:pt x="318" y="171"/>
                    </a:cubicBezTo>
                    <a:cubicBezTo>
                      <a:pt x="318" y="185"/>
                      <a:pt x="316" y="198"/>
                      <a:pt x="313" y="211"/>
                    </a:cubicBezTo>
                    <a:cubicBezTo>
                      <a:pt x="309" y="223"/>
                      <a:pt x="304" y="235"/>
                      <a:pt x="298" y="245"/>
                    </a:cubicBezTo>
                    <a:cubicBezTo>
                      <a:pt x="291" y="256"/>
                      <a:pt x="283" y="266"/>
                      <a:pt x="275" y="275"/>
                    </a:cubicBezTo>
                    <a:cubicBezTo>
                      <a:pt x="266" y="284"/>
                      <a:pt x="256" y="292"/>
                      <a:pt x="244" y="299"/>
                    </a:cubicBezTo>
                    <a:cubicBezTo>
                      <a:pt x="234" y="304"/>
                      <a:pt x="222" y="310"/>
                      <a:pt x="210" y="313"/>
                    </a:cubicBezTo>
                    <a:cubicBezTo>
                      <a:pt x="197" y="317"/>
                      <a:pt x="184" y="319"/>
                      <a:pt x="171" y="319"/>
                    </a:cubicBezTo>
                    <a:moveTo>
                      <a:pt x="171" y="0"/>
                    </a:moveTo>
                    <a:cubicBezTo>
                      <a:pt x="155" y="0"/>
                      <a:pt x="139" y="3"/>
                      <a:pt x="125" y="6"/>
                    </a:cubicBezTo>
                    <a:cubicBezTo>
                      <a:pt x="110" y="10"/>
                      <a:pt x="97" y="16"/>
                      <a:pt x="85" y="24"/>
                    </a:cubicBezTo>
                    <a:cubicBezTo>
                      <a:pt x="71" y="32"/>
                      <a:pt x="60" y="41"/>
                      <a:pt x="50" y="51"/>
                    </a:cubicBezTo>
                    <a:cubicBezTo>
                      <a:pt x="40" y="61"/>
                      <a:pt x="31" y="72"/>
                      <a:pt x="23" y="85"/>
                    </a:cubicBezTo>
                    <a:cubicBezTo>
                      <a:pt x="15" y="98"/>
                      <a:pt x="10" y="111"/>
                      <a:pt x="5" y="126"/>
                    </a:cubicBezTo>
                    <a:cubicBezTo>
                      <a:pt x="2" y="140"/>
                      <a:pt x="0" y="156"/>
                      <a:pt x="0" y="171"/>
                    </a:cubicBezTo>
                    <a:cubicBezTo>
                      <a:pt x="0" y="187"/>
                      <a:pt x="2" y="202"/>
                      <a:pt x="5" y="216"/>
                    </a:cubicBezTo>
                    <a:cubicBezTo>
                      <a:pt x="10" y="231"/>
                      <a:pt x="15" y="245"/>
                      <a:pt x="23" y="257"/>
                    </a:cubicBezTo>
                    <a:cubicBezTo>
                      <a:pt x="31" y="270"/>
                      <a:pt x="40" y="282"/>
                      <a:pt x="50" y="292"/>
                    </a:cubicBezTo>
                    <a:cubicBezTo>
                      <a:pt x="60" y="302"/>
                      <a:pt x="71" y="311"/>
                      <a:pt x="85" y="319"/>
                    </a:cubicBezTo>
                    <a:cubicBezTo>
                      <a:pt x="97" y="326"/>
                      <a:pt x="110" y="332"/>
                      <a:pt x="125" y="336"/>
                    </a:cubicBezTo>
                    <a:cubicBezTo>
                      <a:pt x="139" y="340"/>
                      <a:pt x="155" y="342"/>
                      <a:pt x="171" y="342"/>
                    </a:cubicBezTo>
                    <a:cubicBezTo>
                      <a:pt x="186" y="342"/>
                      <a:pt x="201" y="340"/>
                      <a:pt x="215" y="336"/>
                    </a:cubicBezTo>
                    <a:cubicBezTo>
                      <a:pt x="230" y="332"/>
                      <a:pt x="244" y="326"/>
                      <a:pt x="257" y="319"/>
                    </a:cubicBezTo>
                    <a:cubicBezTo>
                      <a:pt x="269" y="311"/>
                      <a:pt x="281" y="302"/>
                      <a:pt x="291" y="292"/>
                    </a:cubicBezTo>
                    <a:cubicBezTo>
                      <a:pt x="301" y="282"/>
                      <a:pt x="310" y="270"/>
                      <a:pt x="318" y="257"/>
                    </a:cubicBezTo>
                    <a:cubicBezTo>
                      <a:pt x="325" y="245"/>
                      <a:pt x="332" y="231"/>
                      <a:pt x="335" y="216"/>
                    </a:cubicBezTo>
                    <a:cubicBezTo>
                      <a:pt x="339" y="202"/>
                      <a:pt x="342" y="187"/>
                      <a:pt x="342" y="171"/>
                    </a:cubicBezTo>
                    <a:cubicBezTo>
                      <a:pt x="342" y="156"/>
                      <a:pt x="339" y="140"/>
                      <a:pt x="335" y="126"/>
                    </a:cubicBezTo>
                    <a:cubicBezTo>
                      <a:pt x="332" y="111"/>
                      <a:pt x="325" y="98"/>
                      <a:pt x="318" y="85"/>
                    </a:cubicBezTo>
                    <a:cubicBezTo>
                      <a:pt x="310" y="72"/>
                      <a:pt x="301" y="61"/>
                      <a:pt x="291" y="51"/>
                    </a:cubicBezTo>
                    <a:cubicBezTo>
                      <a:pt x="281" y="41"/>
                      <a:pt x="269" y="32"/>
                      <a:pt x="257" y="24"/>
                    </a:cubicBezTo>
                    <a:cubicBezTo>
                      <a:pt x="244" y="16"/>
                      <a:pt x="230" y="10"/>
                      <a:pt x="215" y="6"/>
                    </a:cubicBezTo>
                    <a:cubicBezTo>
                      <a:pt x="201" y="3"/>
                      <a:pt x="186" y="0"/>
                      <a:pt x="171" y="0"/>
                    </a:cubicBezTo>
                  </a:path>
                </a:pathLst>
              </a:custGeom>
              <a:solidFill>
                <a:schemeClr val="accent3">
                  <a:alpha val="41961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22" name="Freeform 22">
                <a:extLst>
                  <a:ext uri="{FF2B5EF4-FFF2-40B4-BE49-F238E27FC236}">
                    <a16:creationId xmlns:a16="http://schemas.microsoft.com/office/drawing/2014/main" id="{EDE6C01A-D47D-4F53-BF40-C0D9493121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72" y="1515"/>
                <a:ext cx="220" cy="219"/>
              </a:xfrm>
              <a:custGeom>
                <a:avLst/>
                <a:gdLst>
                  <a:gd name="T0" fmla="*/ 152 w 303"/>
                  <a:gd name="T1" fmla="*/ 0 h 303"/>
                  <a:gd name="T2" fmla="*/ 191 w 303"/>
                  <a:gd name="T3" fmla="*/ 6 h 303"/>
                  <a:gd name="T4" fmla="*/ 227 w 303"/>
                  <a:gd name="T5" fmla="*/ 20 h 303"/>
                  <a:gd name="T6" fmla="*/ 258 w 303"/>
                  <a:gd name="T7" fmla="*/ 44 h 303"/>
                  <a:gd name="T8" fmla="*/ 282 w 303"/>
                  <a:gd name="T9" fmla="*/ 75 h 303"/>
                  <a:gd name="T10" fmla="*/ 297 w 303"/>
                  <a:gd name="T11" fmla="*/ 111 h 303"/>
                  <a:gd name="T12" fmla="*/ 303 w 303"/>
                  <a:gd name="T13" fmla="*/ 151 h 303"/>
                  <a:gd name="T14" fmla="*/ 297 w 303"/>
                  <a:gd name="T15" fmla="*/ 191 h 303"/>
                  <a:gd name="T16" fmla="*/ 282 w 303"/>
                  <a:gd name="T17" fmla="*/ 227 h 303"/>
                  <a:gd name="T18" fmla="*/ 258 w 303"/>
                  <a:gd name="T19" fmla="*/ 258 h 303"/>
                  <a:gd name="T20" fmla="*/ 227 w 303"/>
                  <a:gd name="T21" fmla="*/ 281 h 303"/>
                  <a:gd name="T22" fmla="*/ 191 w 303"/>
                  <a:gd name="T23" fmla="*/ 297 h 303"/>
                  <a:gd name="T24" fmla="*/ 152 w 303"/>
                  <a:gd name="T25" fmla="*/ 303 h 303"/>
                  <a:gd name="T26" fmla="*/ 111 w 303"/>
                  <a:gd name="T27" fmla="*/ 297 h 303"/>
                  <a:gd name="T28" fmla="*/ 75 w 303"/>
                  <a:gd name="T29" fmla="*/ 281 h 303"/>
                  <a:gd name="T30" fmla="*/ 44 w 303"/>
                  <a:gd name="T31" fmla="*/ 258 h 303"/>
                  <a:gd name="T32" fmla="*/ 21 w 303"/>
                  <a:gd name="T33" fmla="*/ 227 h 303"/>
                  <a:gd name="T34" fmla="*/ 6 w 303"/>
                  <a:gd name="T35" fmla="*/ 191 h 303"/>
                  <a:gd name="T36" fmla="*/ 0 w 303"/>
                  <a:gd name="T37" fmla="*/ 151 h 303"/>
                  <a:gd name="T38" fmla="*/ 6 w 303"/>
                  <a:gd name="T39" fmla="*/ 111 h 303"/>
                  <a:gd name="T40" fmla="*/ 21 w 303"/>
                  <a:gd name="T41" fmla="*/ 75 h 303"/>
                  <a:gd name="T42" fmla="*/ 44 w 303"/>
                  <a:gd name="T43" fmla="*/ 44 h 303"/>
                  <a:gd name="T44" fmla="*/ 75 w 303"/>
                  <a:gd name="T45" fmla="*/ 20 h 303"/>
                  <a:gd name="T46" fmla="*/ 111 w 303"/>
                  <a:gd name="T47" fmla="*/ 6 h 303"/>
                  <a:gd name="T48" fmla="*/ 152 w 303"/>
                  <a:gd name="T49" fmla="*/ 0 h 303"/>
                  <a:gd name="T50" fmla="*/ 152 w 303"/>
                  <a:gd name="T51" fmla="*/ 272 h 303"/>
                  <a:gd name="T52" fmla="*/ 183 w 303"/>
                  <a:gd name="T53" fmla="*/ 269 h 303"/>
                  <a:gd name="T54" fmla="*/ 213 w 303"/>
                  <a:gd name="T55" fmla="*/ 256 h 303"/>
                  <a:gd name="T56" fmla="*/ 237 w 303"/>
                  <a:gd name="T57" fmla="*/ 237 h 303"/>
                  <a:gd name="T58" fmla="*/ 257 w 303"/>
                  <a:gd name="T59" fmla="*/ 212 h 303"/>
                  <a:gd name="T60" fmla="*/ 269 w 303"/>
                  <a:gd name="T61" fmla="*/ 184 h 303"/>
                  <a:gd name="T62" fmla="*/ 272 w 303"/>
                  <a:gd name="T63" fmla="*/ 151 h 303"/>
                  <a:gd name="T64" fmla="*/ 269 w 303"/>
                  <a:gd name="T65" fmla="*/ 119 h 303"/>
                  <a:gd name="T66" fmla="*/ 257 w 303"/>
                  <a:gd name="T67" fmla="*/ 90 h 303"/>
                  <a:gd name="T68" fmla="*/ 237 w 303"/>
                  <a:gd name="T69" fmla="*/ 66 h 303"/>
                  <a:gd name="T70" fmla="*/ 213 w 303"/>
                  <a:gd name="T71" fmla="*/ 46 h 303"/>
                  <a:gd name="T72" fmla="*/ 183 w 303"/>
                  <a:gd name="T73" fmla="*/ 34 h 303"/>
                  <a:gd name="T74" fmla="*/ 152 w 303"/>
                  <a:gd name="T75" fmla="*/ 29 h 303"/>
                  <a:gd name="T76" fmla="*/ 119 w 303"/>
                  <a:gd name="T77" fmla="*/ 34 h 303"/>
                  <a:gd name="T78" fmla="*/ 91 w 303"/>
                  <a:gd name="T79" fmla="*/ 46 h 303"/>
                  <a:gd name="T80" fmla="*/ 66 w 303"/>
                  <a:gd name="T81" fmla="*/ 66 h 303"/>
                  <a:gd name="T82" fmla="*/ 47 w 303"/>
                  <a:gd name="T83" fmla="*/ 90 h 303"/>
                  <a:gd name="T84" fmla="*/ 34 w 303"/>
                  <a:gd name="T85" fmla="*/ 119 h 303"/>
                  <a:gd name="T86" fmla="*/ 30 w 303"/>
                  <a:gd name="T87" fmla="*/ 151 h 303"/>
                  <a:gd name="T88" fmla="*/ 34 w 303"/>
                  <a:gd name="T89" fmla="*/ 183 h 303"/>
                  <a:gd name="T90" fmla="*/ 47 w 303"/>
                  <a:gd name="T91" fmla="*/ 212 h 303"/>
                  <a:gd name="T92" fmla="*/ 66 w 303"/>
                  <a:gd name="T93" fmla="*/ 237 h 303"/>
                  <a:gd name="T94" fmla="*/ 91 w 303"/>
                  <a:gd name="T95" fmla="*/ 256 h 303"/>
                  <a:gd name="T96" fmla="*/ 119 w 303"/>
                  <a:gd name="T97" fmla="*/ 269 h 303"/>
                  <a:gd name="T98" fmla="*/ 152 w 303"/>
                  <a:gd name="T99" fmla="*/ 272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03" h="303">
                    <a:moveTo>
                      <a:pt x="152" y="0"/>
                    </a:moveTo>
                    <a:cubicBezTo>
                      <a:pt x="165" y="0"/>
                      <a:pt x="179" y="2"/>
                      <a:pt x="191" y="6"/>
                    </a:cubicBezTo>
                    <a:cubicBezTo>
                      <a:pt x="205" y="9"/>
                      <a:pt x="216" y="15"/>
                      <a:pt x="227" y="20"/>
                    </a:cubicBezTo>
                    <a:cubicBezTo>
                      <a:pt x="239" y="27"/>
                      <a:pt x="249" y="35"/>
                      <a:pt x="258" y="44"/>
                    </a:cubicBezTo>
                    <a:cubicBezTo>
                      <a:pt x="268" y="53"/>
                      <a:pt x="275" y="63"/>
                      <a:pt x="282" y="75"/>
                    </a:cubicBezTo>
                    <a:cubicBezTo>
                      <a:pt x="288" y="86"/>
                      <a:pt x="294" y="98"/>
                      <a:pt x="297" y="111"/>
                    </a:cubicBezTo>
                    <a:cubicBezTo>
                      <a:pt x="301" y="124"/>
                      <a:pt x="303" y="138"/>
                      <a:pt x="303" y="151"/>
                    </a:cubicBezTo>
                    <a:cubicBezTo>
                      <a:pt x="303" y="165"/>
                      <a:pt x="301" y="179"/>
                      <a:pt x="297" y="191"/>
                    </a:cubicBezTo>
                    <a:cubicBezTo>
                      <a:pt x="294" y="205"/>
                      <a:pt x="288" y="216"/>
                      <a:pt x="282" y="227"/>
                    </a:cubicBezTo>
                    <a:cubicBezTo>
                      <a:pt x="275" y="238"/>
                      <a:pt x="268" y="249"/>
                      <a:pt x="258" y="258"/>
                    </a:cubicBezTo>
                    <a:cubicBezTo>
                      <a:pt x="249" y="268"/>
                      <a:pt x="239" y="275"/>
                      <a:pt x="227" y="281"/>
                    </a:cubicBezTo>
                    <a:cubicBezTo>
                      <a:pt x="216" y="288"/>
                      <a:pt x="205" y="294"/>
                      <a:pt x="191" y="297"/>
                    </a:cubicBezTo>
                    <a:cubicBezTo>
                      <a:pt x="179" y="301"/>
                      <a:pt x="165" y="303"/>
                      <a:pt x="152" y="303"/>
                    </a:cubicBezTo>
                    <a:cubicBezTo>
                      <a:pt x="138" y="303"/>
                      <a:pt x="124" y="301"/>
                      <a:pt x="111" y="297"/>
                    </a:cubicBezTo>
                    <a:cubicBezTo>
                      <a:pt x="98" y="294"/>
                      <a:pt x="86" y="288"/>
                      <a:pt x="75" y="281"/>
                    </a:cubicBezTo>
                    <a:cubicBezTo>
                      <a:pt x="63" y="275"/>
                      <a:pt x="53" y="268"/>
                      <a:pt x="44" y="258"/>
                    </a:cubicBezTo>
                    <a:cubicBezTo>
                      <a:pt x="35" y="249"/>
                      <a:pt x="27" y="238"/>
                      <a:pt x="21" y="227"/>
                    </a:cubicBezTo>
                    <a:cubicBezTo>
                      <a:pt x="15" y="216"/>
                      <a:pt x="9" y="205"/>
                      <a:pt x="6" y="191"/>
                    </a:cubicBezTo>
                    <a:cubicBezTo>
                      <a:pt x="2" y="179"/>
                      <a:pt x="0" y="165"/>
                      <a:pt x="0" y="151"/>
                    </a:cubicBezTo>
                    <a:cubicBezTo>
                      <a:pt x="0" y="138"/>
                      <a:pt x="2" y="124"/>
                      <a:pt x="6" y="111"/>
                    </a:cubicBezTo>
                    <a:cubicBezTo>
                      <a:pt x="9" y="98"/>
                      <a:pt x="15" y="86"/>
                      <a:pt x="21" y="75"/>
                    </a:cubicBezTo>
                    <a:cubicBezTo>
                      <a:pt x="27" y="63"/>
                      <a:pt x="35" y="53"/>
                      <a:pt x="44" y="44"/>
                    </a:cubicBezTo>
                    <a:cubicBezTo>
                      <a:pt x="53" y="35"/>
                      <a:pt x="63" y="27"/>
                      <a:pt x="75" y="20"/>
                    </a:cubicBezTo>
                    <a:cubicBezTo>
                      <a:pt x="86" y="15"/>
                      <a:pt x="98" y="9"/>
                      <a:pt x="111" y="6"/>
                    </a:cubicBezTo>
                    <a:cubicBezTo>
                      <a:pt x="124" y="2"/>
                      <a:pt x="138" y="0"/>
                      <a:pt x="152" y="0"/>
                    </a:cubicBezTo>
                    <a:moveTo>
                      <a:pt x="152" y="272"/>
                    </a:moveTo>
                    <a:cubicBezTo>
                      <a:pt x="163" y="272"/>
                      <a:pt x="173" y="271"/>
                      <a:pt x="183" y="269"/>
                    </a:cubicBezTo>
                    <a:cubicBezTo>
                      <a:pt x="195" y="266"/>
                      <a:pt x="204" y="261"/>
                      <a:pt x="213" y="256"/>
                    </a:cubicBezTo>
                    <a:cubicBezTo>
                      <a:pt x="222" y="251"/>
                      <a:pt x="230" y="245"/>
                      <a:pt x="237" y="237"/>
                    </a:cubicBezTo>
                    <a:cubicBezTo>
                      <a:pt x="245" y="229"/>
                      <a:pt x="251" y="221"/>
                      <a:pt x="257" y="212"/>
                    </a:cubicBezTo>
                    <a:cubicBezTo>
                      <a:pt x="261" y="203"/>
                      <a:pt x="266" y="194"/>
                      <a:pt x="269" y="184"/>
                    </a:cubicBezTo>
                    <a:cubicBezTo>
                      <a:pt x="271" y="173"/>
                      <a:pt x="272" y="163"/>
                      <a:pt x="272" y="151"/>
                    </a:cubicBezTo>
                    <a:cubicBezTo>
                      <a:pt x="272" y="140"/>
                      <a:pt x="271" y="129"/>
                      <a:pt x="269" y="119"/>
                    </a:cubicBezTo>
                    <a:cubicBezTo>
                      <a:pt x="266" y="108"/>
                      <a:pt x="261" y="98"/>
                      <a:pt x="257" y="90"/>
                    </a:cubicBezTo>
                    <a:cubicBezTo>
                      <a:pt x="251" y="81"/>
                      <a:pt x="245" y="72"/>
                      <a:pt x="237" y="66"/>
                    </a:cubicBezTo>
                    <a:cubicBezTo>
                      <a:pt x="230" y="58"/>
                      <a:pt x="222" y="52"/>
                      <a:pt x="213" y="46"/>
                    </a:cubicBezTo>
                    <a:cubicBezTo>
                      <a:pt x="204" y="41"/>
                      <a:pt x="195" y="37"/>
                      <a:pt x="183" y="34"/>
                    </a:cubicBezTo>
                    <a:cubicBezTo>
                      <a:pt x="173" y="32"/>
                      <a:pt x="163" y="29"/>
                      <a:pt x="152" y="29"/>
                    </a:cubicBezTo>
                    <a:cubicBezTo>
                      <a:pt x="140" y="29"/>
                      <a:pt x="129" y="32"/>
                      <a:pt x="119" y="34"/>
                    </a:cubicBezTo>
                    <a:cubicBezTo>
                      <a:pt x="109" y="37"/>
                      <a:pt x="98" y="41"/>
                      <a:pt x="91" y="46"/>
                    </a:cubicBezTo>
                    <a:cubicBezTo>
                      <a:pt x="82" y="52"/>
                      <a:pt x="72" y="58"/>
                      <a:pt x="66" y="66"/>
                    </a:cubicBezTo>
                    <a:cubicBezTo>
                      <a:pt x="58" y="72"/>
                      <a:pt x="52" y="81"/>
                      <a:pt x="47" y="90"/>
                    </a:cubicBezTo>
                    <a:cubicBezTo>
                      <a:pt x="41" y="98"/>
                      <a:pt x="37" y="108"/>
                      <a:pt x="34" y="119"/>
                    </a:cubicBezTo>
                    <a:cubicBezTo>
                      <a:pt x="32" y="129"/>
                      <a:pt x="30" y="140"/>
                      <a:pt x="30" y="151"/>
                    </a:cubicBezTo>
                    <a:cubicBezTo>
                      <a:pt x="30" y="163"/>
                      <a:pt x="32" y="173"/>
                      <a:pt x="34" y="183"/>
                    </a:cubicBezTo>
                    <a:cubicBezTo>
                      <a:pt x="37" y="194"/>
                      <a:pt x="41" y="203"/>
                      <a:pt x="47" y="212"/>
                    </a:cubicBezTo>
                    <a:cubicBezTo>
                      <a:pt x="52" y="221"/>
                      <a:pt x="58" y="229"/>
                      <a:pt x="66" y="237"/>
                    </a:cubicBezTo>
                    <a:cubicBezTo>
                      <a:pt x="72" y="245"/>
                      <a:pt x="82" y="251"/>
                      <a:pt x="91" y="256"/>
                    </a:cubicBezTo>
                    <a:cubicBezTo>
                      <a:pt x="98" y="261"/>
                      <a:pt x="109" y="266"/>
                      <a:pt x="119" y="269"/>
                    </a:cubicBezTo>
                    <a:cubicBezTo>
                      <a:pt x="129" y="271"/>
                      <a:pt x="140" y="272"/>
                      <a:pt x="152" y="272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D405E256-DAF1-4CA0-8BB0-E744DF6B1C8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108" y="5711137"/>
              <a:ext cx="347382" cy="4129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96EBBE73-4A7C-4723-8E34-F028421AB1D9}"/>
              </a:ext>
            </a:extLst>
          </p:cNvPr>
          <p:cNvGrpSpPr/>
          <p:nvPr/>
        </p:nvGrpSpPr>
        <p:grpSpPr>
          <a:xfrm>
            <a:off x="6089797" y="1182361"/>
            <a:ext cx="5619168" cy="2230969"/>
            <a:chOff x="454210" y="1916792"/>
            <a:chExt cx="5733470" cy="227635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1AD7F8D-2E35-4411-8F39-03DE79D4B314}"/>
                </a:ext>
              </a:extLst>
            </p:cNvPr>
            <p:cNvSpPr/>
            <p:nvPr/>
          </p:nvSpPr>
          <p:spPr bwMode="auto">
            <a:xfrm>
              <a:off x="454210" y="1916792"/>
              <a:ext cx="5733470" cy="227635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8958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0078D7"/>
                      </a:gs>
                      <a:gs pos="100000">
                        <a:srgbClr val="0078D7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Real-time stream processing</a:t>
              </a: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16D3219E-3D00-44F5-8C4D-62ACFD9CD544}"/>
                </a:ext>
              </a:extLst>
            </p:cNvPr>
            <p:cNvGrpSpPr/>
            <p:nvPr/>
          </p:nvGrpSpPr>
          <p:grpSpPr>
            <a:xfrm>
              <a:off x="762236" y="2788568"/>
              <a:ext cx="718411" cy="625156"/>
              <a:chOff x="1755775" y="2570163"/>
              <a:chExt cx="1320800" cy="1149351"/>
            </a:xfrm>
          </p:grpSpPr>
          <p:sp>
            <p:nvSpPr>
              <p:cNvPr id="125" name="Freeform 37">
                <a:extLst>
                  <a:ext uri="{FF2B5EF4-FFF2-40B4-BE49-F238E27FC236}">
                    <a16:creationId xmlns:a16="http://schemas.microsoft.com/office/drawing/2014/main" id="{3C74262B-C9F9-4A66-A775-ABB5AC8864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4150" y="2847976"/>
                <a:ext cx="352425" cy="76200"/>
              </a:xfrm>
              <a:custGeom>
                <a:avLst/>
                <a:gdLst>
                  <a:gd name="T0" fmla="*/ 93 w 94"/>
                  <a:gd name="T1" fmla="*/ 15 h 20"/>
                  <a:gd name="T2" fmla="*/ 93 w 94"/>
                  <a:gd name="T3" fmla="*/ 0 h 20"/>
                  <a:gd name="T4" fmla="*/ 1 w 94"/>
                  <a:gd name="T5" fmla="*/ 0 h 20"/>
                  <a:gd name="T6" fmla="*/ 1 w 94"/>
                  <a:gd name="T7" fmla="*/ 15 h 20"/>
                  <a:gd name="T8" fmla="*/ 1 w 94"/>
                  <a:gd name="T9" fmla="*/ 15 h 20"/>
                  <a:gd name="T10" fmla="*/ 6 w 94"/>
                  <a:gd name="T11" fmla="*/ 20 h 20"/>
                  <a:gd name="T12" fmla="*/ 89 w 94"/>
                  <a:gd name="T13" fmla="*/ 20 h 20"/>
                  <a:gd name="T14" fmla="*/ 93 w 94"/>
                  <a:gd name="T15" fmla="*/ 1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4" h="20">
                    <a:moveTo>
                      <a:pt x="93" y="15"/>
                    </a:moveTo>
                    <a:cubicBezTo>
                      <a:pt x="93" y="0"/>
                      <a:pt x="93" y="0"/>
                      <a:pt x="93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7"/>
                      <a:pt x="2" y="20"/>
                      <a:pt x="6" y="20"/>
                    </a:cubicBezTo>
                    <a:cubicBezTo>
                      <a:pt x="89" y="20"/>
                      <a:pt x="89" y="20"/>
                      <a:pt x="89" y="20"/>
                    </a:cubicBezTo>
                    <a:cubicBezTo>
                      <a:pt x="92" y="20"/>
                      <a:pt x="94" y="17"/>
                      <a:pt x="93" y="15"/>
                    </a:cubicBezTo>
                  </a:path>
                </a:pathLst>
              </a:custGeom>
              <a:solidFill>
                <a:srgbClr val="A0A1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Freeform 38">
                <a:extLst>
                  <a:ext uri="{FF2B5EF4-FFF2-40B4-BE49-F238E27FC236}">
                    <a16:creationId xmlns:a16="http://schemas.microsoft.com/office/drawing/2014/main" id="{D7B57F66-B300-46BF-9A49-52E0EEA60E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4150" y="2641601"/>
                <a:ext cx="352425" cy="222250"/>
              </a:xfrm>
              <a:custGeom>
                <a:avLst/>
                <a:gdLst>
                  <a:gd name="T0" fmla="*/ 93 w 94"/>
                  <a:gd name="T1" fmla="*/ 54 h 59"/>
                  <a:gd name="T2" fmla="*/ 88 w 94"/>
                  <a:gd name="T3" fmla="*/ 59 h 59"/>
                  <a:gd name="T4" fmla="*/ 6 w 94"/>
                  <a:gd name="T5" fmla="*/ 59 h 59"/>
                  <a:gd name="T6" fmla="*/ 1 w 94"/>
                  <a:gd name="T7" fmla="*/ 54 h 59"/>
                  <a:gd name="T8" fmla="*/ 13 w 94"/>
                  <a:gd name="T9" fmla="*/ 3 h 59"/>
                  <a:gd name="T10" fmla="*/ 18 w 94"/>
                  <a:gd name="T11" fmla="*/ 0 h 59"/>
                  <a:gd name="T12" fmla="*/ 76 w 94"/>
                  <a:gd name="T13" fmla="*/ 0 h 59"/>
                  <a:gd name="T14" fmla="*/ 81 w 94"/>
                  <a:gd name="T15" fmla="*/ 3 h 59"/>
                  <a:gd name="T16" fmla="*/ 93 w 94"/>
                  <a:gd name="T17" fmla="*/ 54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4" h="59">
                    <a:moveTo>
                      <a:pt x="93" y="54"/>
                    </a:moveTo>
                    <a:cubicBezTo>
                      <a:pt x="94" y="56"/>
                      <a:pt x="92" y="59"/>
                      <a:pt x="88" y="59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2" y="59"/>
                      <a:pt x="0" y="56"/>
                      <a:pt x="1" y="54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4" y="1"/>
                      <a:pt x="16" y="0"/>
                      <a:pt x="18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8" y="0"/>
                      <a:pt x="80" y="1"/>
                      <a:pt x="81" y="3"/>
                    </a:cubicBezTo>
                    <a:cubicBezTo>
                      <a:pt x="93" y="54"/>
                      <a:pt x="93" y="54"/>
                      <a:pt x="93" y="54"/>
                    </a:cubicBezTo>
                  </a:path>
                </a:pathLst>
              </a:custGeom>
              <a:solidFill>
                <a:srgbClr val="A0A1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Freeform 39">
                <a:extLst>
                  <a:ext uri="{FF2B5EF4-FFF2-40B4-BE49-F238E27FC236}">
                    <a16:creationId xmlns:a16="http://schemas.microsoft.com/office/drawing/2014/main" id="{A6B9D93A-D22F-4845-B5EB-681C57FA2D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3363" y="2641601"/>
                <a:ext cx="300038" cy="206375"/>
              </a:xfrm>
              <a:custGeom>
                <a:avLst/>
                <a:gdLst>
                  <a:gd name="T0" fmla="*/ 63 w 80"/>
                  <a:gd name="T1" fmla="*/ 0 h 55"/>
                  <a:gd name="T2" fmla="*/ 5 w 80"/>
                  <a:gd name="T3" fmla="*/ 0 h 55"/>
                  <a:gd name="T4" fmla="*/ 0 w 80"/>
                  <a:gd name="T5" fmla="*/ 3 h 55"/>
                  <a:gd name="T6" fmla="*/ 0 w 80"/>
                  <a:gd name="T7" fmla="*/ 3 h 55"/>
                  <a:gd name="T8" fmla="*/ 5 w 80"/>
                  <a:gd name="T9" fmla="*/ 0 h 55"/>
                  <a:gd name="T10" fmla="*/ 63 w 80"/>
                  <a:gd name="T11" fmla="*/ 0 h 55"/>
                  <a:gd name="T12" fmla="*/ 68 w 80"/>
                  <a:gd name="T13" fmla="*/ 3 h 55"/>
                  <a:gd name="T14" fmla="*/ 80 w 80"/>
                  <a:gd name="T15" fmla="*/ 54 h 55"/>
                  <a:gd name="T16" fmla="*/ 80 w 80"/>
                  <a:gd name="T17" fmla="*/ 55 h 55"/>
                  <a:gd name="T18" fmla="*/ 80 w 80"/>
                  <a:gd name="T19" fmla="*/ 55 h 55"/>
                  <a:gd name="T20" fmla="*/ 80 w 80"/>
                  <a:gd name="T21" fmla="*/ 54 h 55"/>
                  <a:gd name="T22" fmla="*/ 68 w 80"/>
                  <a:gd name="T23" fmla="*/ 3 h 55"/>
                  <a:gd name="T24" fmla="*/ 63 w 80"/>
                  <a:gd name="T2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0" h="55">
                    <a:moveTo>
                      <a:pt x="63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1" y="1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1"/>
                      <a:pt x="3" y="0"/>
                      <a:pt x="5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65" y="0"/>
                      <a:pt x="67" y="1"/>
                      <a:pt x="68" y="3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5"/>
                    </a:cubicBezTo>
                    <a:cubicBezTo>
                      <a:pt x="80" y="55"/>
                      <a:pt x="80" y="55"/>
                      <a:pt x="80" y="55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7" y="1"/>
                      <a:pt x="65" y="0"/>
                      <a:pt x="6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 40">
                <a:extLst>
                  <a:ext uri="{FF2B5EF4-FFF2-40B4-BE49-F238E27FC236}">
                    <a16:creationId xmlns:a16="http://schemas.microsoft.com/office/drawing/2014/main" id="{885B9B11-89D0-4E62-A5BB-ABCDCDA2E6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4350" y="2847976"/>
                <a:ext cx="22225" cy="15875"/>
              </a:xfrm>
              <a:custGeom>
                <a:avLst/>
                <a:gdLst>
                  <a:gd name="T0" fmla="*/ 5 w 6"/>
                  <a:gd name="T1" fmla="*/ 0 h 4"/>
                  <a:gd name="T2" fmla="*/ 5 w 6"/>
                  <a:gd name="T3" fmla="*/ 0 h 4"/>
                  <a:gd name="T4" fmla="*/ 0 w 6"/>
                  <a:gd name="T5" fmla="*/ 4 h 4"/>
                  <a:gd name="T6" fmla="*/ 1 w 6"/>
                  <a:gd name="T7" fmla="*/ 4 h 4"/>
                  <a:gd name="T8" fmla="*/ 5 w 6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4">
                    <a:moveTo>
                      <a:pt x="5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6" y="2"/>
                      <a:pt x="3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4" y="4"/>
                      <a:pt x="6" y="2"/>
                      <a:pt x="5" y="0"/>
                    </a:cubicBezTo>
                  </a:path>
                </a:pathLst>
              </a:custGeom>
              <a:solidFill>
                <a:srgbClr val="C6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Freeform 41">
                <a:extLst>
                  <a:ext uri="{FF2B5EF4-FFF2-40B4-BE49-F238E27FC236}">
                    <a16:creationId xmlns:a16="http://schemas.microsoft.com/office/drawing/2014/main" id="{64E09922-CB0D-49F9-B775-135F6E7F33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24150" y="2641601"/>
                <a:ext cx="352425" cy="222250"/>
              </a:xfrm>
              <a:custGeom>
                <a:avLst/>
                <a:gdLst>
                  <a:gd name="T0" fmla="*/ 13 w 94"/>
                  <a:gd name="T1" fmla="*/ 53 h 59"/>
                  <a:gd name="T2" fmla="*/ 9 w 94"/>
                  <a:gd name="T3" fmla="*/ 49 h 59"/>
                  <a:gd name="T4" fmla="*/ 19 w 94"/>
                  <a:gd name="T5" fmla="*/ 8 h 59"/>
                  <a:gd name="T6" fmla="*/ 23 w 94"/>
                  <a:gd name="T7" fmla="*/ 6 h 59"/>
                  <a:gd name="T8" fmla="*/ 71 w 94"/>
                  <a:gd name="T9" fmla="*/ 6 h 59"/>
                  <a:gd name="T10" fmla="*/ 75 w 94"/>
                  <a:gd name="T11" fmla="*/ 8 h 59"/>
                  <a:gd name="T12" fmla="*/ 85 w 94"/>
                  <a:gd name="T13" fmla="*/ 49 h 59"/>
                  <a:gd name="T14" fmla="*/ 81 w 94"/>
                  <a:gd name="T15" fmla="*/ 53 h 59"/>
                  <a:gd name="T16" fmla="*/ 13 w 94"/>
                  <a:gd name="T17" fmla="*/ 53 h 59"/>
                  <a:gd name="T18" fmla="*/ 76 w 94"/>
                  <a:gd name="T19" fmla="*/ 0 h 59"/>
                  <a:gd name="T20" fmla="*/ 18 w 94"/>
                  <a:gd name="T21" fmla="*/ 0 h 59"/>
                  <a:gd name="T22" fmla="*/ 13 w 94"/>
                  <a:gd name="T23" fmla="*/ 3 h 59"/>
                  <a:gd name="T24" fmla="*/ 13 w 94"/>
                  <a:gd name="T25" fmla="*/ 3 h 59"/>
                  <a:gd name="T26" fmla="*/ 1 w 94"/>
                  <a:gd name="T27" fmla="*/ 54 h 59"/>
                  <a:gd name="T28" fmla="*/ 6 w 94"/>
                  <a:gd name="T29" fmla="*/ 59 h 59"/>
                  <a:gd name="T30" fmla="*/ 88 w 94"/>
                  <a:gd name="T31" fmla="*/ 59 h 59"/>
                  <a:gd name="T32" fmla="*/ 93 w 94"/>
                  <a:gd name="T33" fmla="*/ 55 h 59"/>
                  <a:gd name="T34" fmla="*/ 93 w 94"/>
                  <a:gd name="T35" fmla="*/ 54 h 59"/>
                  <a:gd name="T36" fmla="*/ 81 w 94"/>
                  <a:gd name="T37" fmla="*/ 3 h 59"/>
                  <a:gd name="T38" fmla="*/ 76 w 94"/>
                  <a:gd name="T3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4" h="59">
                    <a:moveTo>
                      <a:pt x="13" y="53"/>
                    </a:moveTo>
                    <a:cubicBezTo>
                      <a:pt x="10" y="53"/>
                      <a:pt x="9" y="51"/>
                      <a:pt x="9" y="49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7"/>
                      <a:pt x="21" y="6"/>
                      <a:pt x="23" y="6"/>
                    </a:cubicBezTo>
                    <a:cubicBezTo>
                      <a:pt x="71" y="6"/>
                      <a:pt x="71" y="6"/>
                      <a:pt x="71" y="6"/>
                    </a:cubicBezTo>
                    <a:cubicBezTo>
                      <a:pt x="72" y="6"/>
                      <a:pt x="74" y="7"/>
                      <a:pt x="75" y="8"/>
                    </a:cubicBezTo>
                    <a:cubicBezTo>
                      <a:pt x="85" y="49"/>
                      <a:pt x="85" y="49"/>
                      <a:pt x="85" y="49"/>
                    </a:cubicBezTo>
                    <a:cubicBezTo>
                      <a:pt x="85" y="51"/>
                      <a:pt x="84" y="53"/>
                      <a:pt x="81" y="53"/>
                    </a:cubicBezTo>
                    <a:cubicBezTo>
                      <a:pt x="13" y="53"/>
                      <a:pt x="13" y="53"/>
                      <a:pt x="13" y="53"/>
                    </a:cubicBezTo>
                    <a:moveTo>
                      <a:pt x="76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1"/>
                      <a:pt x="13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" y="54"/>
                      <a:pt x="1" y="54"/>
                      <a:pt x="1" y="54"/>
                    </a:cubicBezTo>
                    <a:cubicBezTo>
                      <a:pt x="0" y="56"/>
                      <a:pt x="2" y="59"/>
                      <a:pt x="6" y="59"/>
                    </a:cubicBezTo>
                    <a:cubicBezTo>
                      <a:pt x="88" y="59"/>
                      <a:pt x="88" y="59"/>
                      <a:pt x="88" y="59"/>
                    </a:cubicBezTo>
                    <a:cubicBezTo>
                      <a:pt x="91" y="59"/>
                      <a:pt x="94" y="57"/>
                      <a:pt x="93" y="55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81" y="3"/>
                      <a:pt x="81" y="3"/>
                      <a:pt x="81" y="3"/>
                    </a:cubicBezTo>
                    <a:cubicBezTo>
                      <a:pt x="80" y="1"/>
                      <a:pt x="78" y="0"/>
                      <a:pt x="76" y="0"/>
                    </a:cubicBezTo>
                  </a:path>
                </a:pathLst>
              </a:custGeom>
              <a:solidFill>
                <a:srgbClr val="C6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Freeform 42">
                <a:extLst>
                  <a:ext uri="{FF2B5EF4-FFF2-40B4-BE49-F238E27FC236}">
                    <a16:creationId xmlns:a16="http://schemas.microsoft.com/office/drawing/2014/main" id="{713D17A5-DF82-4879-A439-573F78CA86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2886076"/>
                <a:ext cx="203200" cy="19050"/>
              </a:xfrm>
              <a:custGeom>
                <a:avLst/>
                <a:gdLst>
                  <a:gd name="T0" fmla="*/ 128 w 128"/>
                  <a:gd name="T1" fmla="*/ 0 h 12"/>
                  <a:gd name="T2" fmla="*/ 121 w 128"/>
                  <a:gd name="T3" fmla="*/ 0 h 12"/>
                  <a:gd name="T4" fmla="*/ 121 w 128"/>
                  <a:gd name="T5" fmla="*/ 7 h 12"/>
                  <a:gd name="T6" fmla="*/ 104 w 128"/>
                  <a:gd name="T7" fmla="*/ 7 h 12"/>
                  <a:gd name="T8" fmla="*/ 104 w 128"/>
                  <a:gd name="T9" fmla="*/ 0 h 12"/>
                  <a:gd name="T10" fmla="*/ 97 w 128"/>
                  <a:gd name="T11" fmla="*/ 0 h 12"/>
                  <a:gd name="T12" fmla="*/ 97 w 128"/>
                  <a:gd name="T13" fmla="*/ 7 h 12"/>
                  <a:gd name="T14" fmla="*/ 81 w 128"/>
                  <a:gd name="T15" fmla="*/ 7 h 12"/>
                  <a:gd name="T16" fmla="*/ 81 w 128"/>
                  <a:gd name="T17" fmla="*/ 0 h 12"/>
                  <a:gd name="T18" fmla="*/ 74 w 128"/>
                  <a:gd name="T19" fmla="*/ 0 h 12"/>
                  <a:gd name="T20" fmla="*/ 74 w 128"/>
                  <a:gd name="T21" fmla="*/ 7 h 12"/>
                  <a:gd name="T22" fmla="*/ 55 w 128"/>
                  <a:gd name="T23" fmla="*/ 7 h 12"/>
                  <a:gd name="T24" fmla="*/ 55 w 128"/>
                  <a:gd name="T25" fmla="*/ 0 h 12"/>
                  <a:gd name="T26" fmla="*/ 48 w 128"/>
                  <a:gd name="T27" fmla="*/ 0 h 12"/>
                  <a:gd name="T28" fmla="*/ 48 w 128"/>
                  <a:gd name="T29" fmla="*/ 7 h 12"/>
                  <a:gd name="T30" fmla="*/ 31 w 128"/>
                  <a:gd name="T31" fmla="*/ 7 h 12"/>
                  <a:gd name="T32" fmla="*/ 31 w 128"/>
                  <a:gd name="T33" fmla="*/ 0 h 12"/>
                  <a:gd name="T34" fmla="*/ 24 w 128"/>
                  <a:gd name="T35" fmla="*/ 0 h 12"/>
                  <a:gd name="T36" fmla="*/ 24 w 128"/>
                  <a:gd name="T37" fmla="*/ 7 h 12"/>
                  <a:gd name="T38" fmla="*/ 7 w 128"/>
                  <a:gd name="T39" fmla="*/ 7 h 12"/>
                  <a:gd name="T40" fmla="*/ 7 w 128"/>
                  <a:gd name="T41" fmla="*/ 0 h 12"/>
                  <a:gd name="T42" fmla="*/ 0 w 128"/>
                  <a:gd name="T43" fmla="*/ 0 h 12"/>
                  <a:gd name="T44" fmla="*/ 0 w 128"/>
                  <a:gd name="T45" fmla="*/ 7 h 12"/>
                  <a:gd name="T46" fmla="*/ 0 w 128"/>
                  <a:gd name="T47" fmla="*/ 12 h 12"/>
                  <a:gd name="T48" fmla="*/ 7 w 128"/>
                  <a:gd name="T49" fmla="*/ 12 h 12"/>
                  <a:gd name="T50" fmla="*/ 24 w 128"/>
                  <a:gd name="T51" fmla="*/ 12 h 12"/>
                  <a:gd name="T52" fmla="*/ 31 w 128"/>
                  <a:gd name="T53" fmla="*/ 12 h 12"/>
                  <a:gd name="T54" fmla="*/ 48 w 128"/>
                  <a:gd name="T55" fmla="*/ 12 h 12"/>
                  <a:gd name="T56" fmla="*/ 55 w 128"/>
                  <a:gd name="T57" fmla="*/ 12 h 12"/>
                  <a:gd name="T58" fmla="*/ 74 w 128"/>
                  <a:gd name="T59" fmla="*/ 12 h 12"/>
                  <a:gd name="T60" fmla="*/ 81 w 128"/>
                  <a:gd name="T61" fmla="*/ 12 h 12"/>
                  <a:gd name="T62" fmla="*/ 97 w 128"/>
                  <a:gd name="T63" fmla="*/ 12 h 12"/>
                  <a:gd name="T64" fmla="*/ 104 w 128"/>
                  <a:gd name="T65" fmla="*/ 12 h 12"/>
                  <a:gd name="T66" fmla="*/ 121 w 128"/>
                  <a:gd name="T67" fmla="*/ 12 h 12"/>
                  <a:gd name="T68" fmla="*/ 123 w 128"/>
                  <a:gd name="T69" fmla="*/ 12 h 12"/>
                  <a:gd name="T70" fmla="*/ 128 w 128"/>
                  <a:gd name="T71" fmla="*/ 12 h 12"/>
                  <a:gd name="T72" fmla="*/ 128 w 128"/>
                  <a:gd name="T7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8" h="12">
                    <a:moveTo>
                      <a:pt x="128" y="0"/>
                    </a:moveTo>
                    <a:lnTo>
                      <a:pt x="121" y="0"/>
                    </a:lnTo>
                    <a:lnTo>
                      <a:pt x="121" y="7"/>
                    </a:lnTo>
                    <a:lnTo>
                      <a:pt x="104" y="7"/>
                    </a:lnTo>
                    <a:lnTo>
                      <a:pt x="104" y="0"/>
                    </a:lnTo>
                    <a:lnTo>
                      <a:pt x="97" y="0"/>
                    </a:lnTo>
                    <a:lnTo>
                      <a:pt x="97" y="7"/>
                    </a:lnTo>
                    <a:lnTo>
                      <a:pt x="81" y="7"/>
                    </a:lnTo>
                    <a:lnTo>
                      <a:pt x="81" y="0"/>
                    </a:lnTo>
                    <a:lnTo>
                      <a:pt x="74" y="0"/>
                    </a:lnTo>
                    <a:lnTo>
                      <a:pt x="74" y="7"/>
                    </a:lnTo>
                    <a:lnTo>
                      <a:pt x="55" y="7"/>
                    </a:lnTo>
                    <a:lnTo>
                      <a:pt x="55" y="0"/>
                    </a:lnTo>
                    <a:lnTo>
                      <a:pt x="48" y="0"/>
                    </a:lnTo>
                    <a:lnTo>
                      <a:pt x="48" y="7"/>
                    </a:lnTo>
                    <a:lnTo>
                      <a:pt x="31" y="7"/>
                    </a:lnTo>
                    <a:lnTo>
                      <a:pt x="31" y="0"/>
                    </a:lnTo>
                    <a:lnTo>
                      <a:pt x="24" y="0"/>
                    </a:lnTo>
                    <a:lnTo>
                      <a:pt x="24" y="7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12"/>
                    </a:lnTo>
                    <a:lnTo>
                      <a:pt x="7" y="12"/>
                    </a:lnTo>
                    <a:lnTo>
                      <a:pt x="24" y="12"/>
                    </a:lnTo>
                    <a:lnTo>
                      <a:pt x="31" y="12"/>
                    </a:lnTo>
                    <a:lnTo>
                      <a:pt x="48" y="12"/>
                    </a:lnTo>
                    <a:lnTo>
                      <a:pt x="55" y="12"/>
                    </a:lnTo>
                    <a:lnTo>
                      <a:pt x="74" y="12"/>
                    </a:lnTo>
                    <a:lnTo>
                      <a:pt x="81" y="12"/>
                    </a:lnTo>
                    <a:lnTo>
                      <a:pt x="97" y="12"/>
                    </a:lnTo>
                    <a:lnTo>
                      <a:pt x="104" y="12"/>
                    </a:lnTo>
                    <a:lnTo>
                      <a:pt x="121" y="12"/>
                    </a:lnTo>
                    <a:lnTo>
                      <a:pt x="123" y="12"/>
                    </a:lnTo>
                    <a:lnTo>
                      <a:pt x="128" y="12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5F5F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" name="Freeform 43">
                <a:extLst>
                  <a:ext uri="{FF2B5EF4-FFF2-40B4-BE49-F238E27FC236}">
                    <a16:creationId xmlns:a16="http://schemas.microsoft.com/office/drawing/2014/main" id="{3E7DA921-3B05-400A-B376-A0941157B1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2886076"/>
                <a:ext cx="203200" cy="19050"/>
              </a:xfrm>
              <a:custGeom>
                <a:avLst/>
                <a:gdLst>
                  <a:gd name="T0" fmla="*/ 128 w 128"/>
                  <a:gd name="T1" fmla="*/ 0 h 12"/>
                  <a:gd name="T2" fmla="*/ 121 w 128"/>
                  <a:gd name="T3" fmla="*/ 0 h 12"/>
                  <a:gd name="T4" fmla="*/ 121 w 128"/>
                  <a:gd name="T5" fmla="*/ 7 h 12"/>
                  <a:gd name="T6" fmla="*/ 104 w 128"/>
                  <a:gd name="T7" fmla="*/ 7 h 12"/>
                  <a:gd name="T8" fmla="*/ 104 w 128"/>
                  <a:gd name="T9" fmla="*/ 0 h 12"/>
                  <a:gd name="T10" fmla="*/ 97 w 128"/>
                  <a:gd name="T11" fmla="*/ 0 h 12"/>
                  <a:gd name="T12" fmla="*/ 97 w 128"/>
                  <a:gd name="T13" fmla="*/ 7 h 12"/>
                  <a:gd name="T14" fmla="*/ 81 w 128"/>
                  <a:gd name="T15" fmla="*/ 7 h 12"/>
                  <a:gd name="T16" fmla="*/ 81 w 128"/>
                  <a:gd name="T17" fmla="*/ 0 h 12"/>
                  <a:gd name="T18" fmla="*/ 74 w 128"/>
                  <a:gd name="T19" fmla="*/ 0 h 12"/>
                  <a:gd name="T20" fmla="*/ 74 w 128"/>
                  <a:gd name="T21" fmla="*/ 7 h 12"/>
                  <a:gd name="T22" fmla="*/ 55 w 128"/>
                  <a:gd name="T23" fmla="*/ 7 h 12"/>
                  <a:gd name="T24" fmla="*/ 55 w 128"/>
                  <a:gd name="T25" fmla="*/ 0 h 12"/>
                  <a:gd name="T26" fmla="*/ 48 w 128"/>
                  <a:gd name="T27" fmla="*/ 0 h 12"/>
                  <a:gd name="T28" fmla="*/ 48 w 128"/>
                  <a:gd name="T29" fmla="*/ 7 h 12"/>
                  <a:gd name="T30" fmla="*/ 31 w 128"/>
                  <a:gd name="T31" fmla="*/ 7 h 12"/>
                  <a:gd name="T32" fmla="*/ 31 w 128"/>
                  <a:gd name="T33" fmla="*/ 0 h 12"/>
                  <a:gd name="T34" fmla="*/ 24 w 128"/>
                  <a:gd name="T35" fmla="*/ 0 h 12"/>
                  <a:gd name="T36" fmla="*/ 24 w 128"/>
                  <a:gd name="T37" fmla="*/ 7 h 12"/>
                  <a:gd name="T38" fmla="*/ 7 w 128"/>
                  <a:gd name="T39" fmla="*/ 7 h 12"/>
                  <a:gd name="T40" fmla="*/ 7 w 128"/>
                  <a:gd name="T41" fmla="*/ 0 h 12"/>
                  <a:gd name="T42" fmla="*/ 0 w 128"/>
                  <a:gd name="T43" fmla="*/ 0 h 12"/>
                  <a:gd name="T44" fmla="*/ 0 w 128"/>
                  <a:gd name="T45" fmla="*/ 7 h 12"/>
                  <a:gd name="T46" fmla="*/ 0 w 128"/>
                  <a:gd name="T47" fmla="*/ 12 h 12"/>
                  <a:gd name="T48" fmla="*/ 7 w 128"/>
                  <a:gd name="T49" fmla="*/ 12 h 12"/>
                  <a:gd name="T50" fmla="*/ 24 w 128"/>
                  <a:gd name="T51" fmla="*/ 12 h 12"/>
                  <a:gd name="T52" fmla="*/ 31 w 128"/>
                  <a:gd name="T53" fmla="*/ 12 h 12"/>
                  <a:gd name="T54" fmla="*/ 48 w 128"/>
                  <a:gd name="T55" fmla="*/ 12 h 12"/>
                  <a:gd name="T56" fmla="*/ 55 w 128"/>
                  <a:gd name="T57" fmla="*/ 12 h 12"/>
                  <a:gd name="T58" fmla="*/ 74 w 128"/>
                  <a:gd name="T59" fmla="*/ 12 h 12"/>
                  <a:gd name="T60" fmla="*/ 81 w 128"/>
                  <a:gd name="T61" fmla="*/ 12 h 12"/>
                  <a:gd name="T62" fmla="*/ 97 w 128"/>
                  <a:gd name="T63" fmla="*/ 12 h 12"/>
                  <a:gd name="T64" fmla="*/ 104 w 128"/>
                  <a:gd name="T65" fmla="*/ 12 h 12"/>
                  <a:gd name="T66" fmla="*/ 121 w 128"/>
                  <a:gd name="T67" fmla="*/ 12 h 12"/>
                  <a:gd name="T68" fmla="*/ 123 w 128"/>
                  <a:gd name="T69" fmla="*/ 12 h 12"/>
                  <a:gd name="T70" fmla="*/ 128 w 128"/>
                  <a:gd name="T71" fmla="*/ 12 h 12"/>
                  <a:gd name="T72" fmla="*/ 128 w 128"/>
                  <a:gd name="T7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8" h="12">
                    <a:moveTo>
                      <a:pt x="128" y="0"/>
                    </a:moveTo>
                    <a:lnTo>
                      <a:pt x="121" y="0"/>
                    </a:lnTo>
                    <a:lnTo>
                      <a:pt x="121" y="7"/>
                    </a:lnTo>
                    <a:lnTo>
                      <a:pt x="104" y="7"/>
                    </a:lnTo>
                    <a:lnTo>
                      <a:pt x="104" y="0"/>
                    </a:lnTo>
                    <a:lnTo>
                      <a:pt x="97" y="0"/>
                    </a:lnTo>
                    <a:lnTo>
                      <a:pt x="97" y="7"/>
                    </a:lnTo>
                    <a:lnTo>
                      <a:pt x="81" y="7"/>
                    </a:lnTo>
                    <a:lnTo>
                      <a:pt x="81" y="0"/>
                    </a:lnTo>
                    <a:lnTo>
                      <a:pt x="74" y="0"/>
                    </a:lnTo>
                    <a:lnTo>
                      <a:pt x="74" y="7"/>
                    </a:lnTo>
                    <a:lnTo>
                      <a:pt x="55" y="7"/>
                    </a:lnTo>
                    <a:lnTo>
                      <a:pt x="55" y="0"/>
                    </a:lnTo>
                    <a:lnTo>
                      <a:pt x="48" y="0"/>
                    </a:lnTo>
                    <a:lnTo>
                      <a:pt x="48" y="7"/>
                    </a:lnTo>
                    <a:lnTo>
                      <a:pt x="31" y="7"/>
                    </a:lnTo>
                    <a:lnTo>
                      <a:pt x="31" y="0"/>
                    </a:lnTo>
                    <a:lnTo>
                      <a:pt x="24" y="0"/>
                    </a:lnTo>
                    <a:lnTo>
                      <a:pt x="24" y="7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12"/>
                    </a:lnTo>
                    <a:lnTo>
                      <a:pt x="7" y="12"/>
                    </a:lnTo>
                    <a:lnTo>
                      <a:pt x="24" y="12"/>
                    </a:lnTo>
                    <a:lnTo>
                      <a:pt x="31" y="12"/>
                    </a:lnTo>
                    <a:lnTo>
                      <a:pt x="48" y="12"/>
                    </a:lnTo>
                    <a:lnTo>
                      <a:pt x="55" y="12"/>
                    </a:lnTo>
                    <a:lnTo>
                      <a:pt x="74" y="12"/>
                    </a:lnTo>
                    <a:lnTo>
                      <a:pt x="81" y="12"/>
                    </a:lnTo>
                    <a:lnTo>
                      <a:pt x="97" y="12"/>
                    </a:lnTo>
                    <a:lnTo>
                      <a:pt x="104" y="12"/>
                    </a:lnTo>
                    <a:lnTo>
                      <a:pt x="121" y="12"/>
                    </a:lnTo>
                    <a:lnTo>
                      <a:pt x="123" y="12"/>
                    </a:lnTo>
                    <a:lnTo>
                      <a:pt x="128" y="12"/>
                    </a:lnTo>
                    <a:lnTo>
                      <a:pt x="12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Freeform 44">
                <a:extLst>
                  <a:ext uri="{FF2B5EF4-FFF2-40B4-BE49-F238E27FC236}">
                    <a16:creationId xmlns:a16="http://schemas.microsoft.com/office/drawing/2014/main" id="{030DFE1D-F0AE-4685-9FD3-E1A644622C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6825" y="3324226"/>
                <a:ext cx="533400" cy="198438"/>
              </a:xfrm>
              <a:custGeom>
                <a:avLst/>
                <a:gdLst>
                  <a:gd name="T0" fmla="*/ 0 w 336"/>
                  <a:gd name="T1" fmla="*/ 0 h 125"/>
                  <a:gd name="T2" fmla="*/ 0 w 336"/>
                  <a:gd name="T3" fmla="*/ 125 h 125"/>
                  <a:gd name="T4" fmla="*/ 90 w 336"/>
                  <a:gd name="T5" fmla="*/ 125 h 125"/>
                  <a:gd name="T6" fmla="*/ 90 w 336"/>
                  <a:gd name="T7" fmla="*/ 90 h 125"/>
                  <a:gd name="T8" fmla="*/ 165 w 336"/>
                  <a:gd name="T9" fmla="*/ 90 h 125"/>
                  <a:gd name="T10" fmla="*/ 165 w 336"/>
                  <a:gd name="T11" fmla="*/ 125 h 125"/>
                  <a:gd name="T12" fmla="*/ 336 w 336"/>
                  <a:gd name="T13" fmla="*/ 125 h 125"/>
                  <a:gd name="T14" fmla="*/ 336 w 336"/>
                  <a:gd name="T15" fmla="*/ 0 h 125"/>
                  <a:gd name="T16" fmla="*/ 0 w 336"/>
                  <a:gd name="T1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6" h="125">
                    <a:moveTo>
                      <a:pt x="0" y="0"/>
                    </a:moveTo>
                    <a:lnTo>
                      <a:pt x="0" y="125"/>
                    </a:lnTo>
                    <a:lnTo>
                      <a:pt x="90" y="125"/>
                    </a:lnTo>
                    <a:lnTo>
                      <a:pt x="90" y="90"/>
                    </a:lnTo>
                    <a:lnTo>
                      <a:pt x="165" y="90"/>
                    </a:lnTo>
                    <a:lnTo>
                      <a:pt x="165" y="125"/>
                    </a:lnTo>
                    <a:lnTo>
                      <a:pt x="336" y="125"/>
                    </a:lnTo>
                    <a:lnTo>
                      <a:pt x="33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C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Rectangle 45">
                <a:extLst>
                  <a:ext uri="{FF2B5EF4-FFF2-40B4-BE49-F238E27FC236}">
                    <a16:creationId xmlns:a16="http://schemas.microsoft.com/office/drawing/2014/main" id="{56C17150-0EF3-46C7-B126-D028020FB1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3863" y="3324226"/>
                <a:ext cx="106363" cy="198438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Rectangle 46">
                <a:extLst>
                  <a:ext uri="{FF2B5EF4-FFF2-40B4-BE49-F238E27FC236}">
                    <a16:creationId xmlns:a16="http://schemas.microsoft.com/office/drawing/2014/main" id="{725C9702-450F-4873-AA9B-4EC4B28ADB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9538" y="3406776"/>
                <a:ext cx="30163" cy="25400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Rectangle 47">
                <a:extLst>
                  <a:ext uri="{FF2B5EF4-FFF2-40B4-BE49-F238E27FC236}">
                    <a16:creationId xmlns:a16="http://schemas.microsoft.com/office/drawing/2014/main" id="{87E8CF9C-25F5-4158-B641-E9BDA42232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1275" y="3406776"/>
                <a:ext cx="30163" cy="25400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Rectangle 48">
                <a:extLst>
                  <a:ext uri="{FF2B5EF4-FFF2-40B4-BE49-F238E27FC236}">
                    <a16:creationId xmlns:a16="http://schemas.microsoft.com/office/drawing/2014/main" id="{E9BD8596-45A1-4947-8A7C-DB9B5544D4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4150" y="3406776"/>
                <a:ext cx="30163" cy="25400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7" name="Rectangle 49">
                <a:extLst>
                  <a:ext uri="{FF2B5EF4-FFF2-40B4-BE49-F238E27FC236}">
                    <a16:creationId xmlns:a16="http://schemas.microsoft.com/office/drawing/2014/main" id="{5B28CCD6-D8B6-4915-ACBE-7BD60ADC36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8763" y="3406776"/>
                <a:ext cx="26988" cy="25400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" name="Rectangle 50">
                <a:extLst>
                  <a:ext uri="{FF2B5EF4-FFF2-40B4-BE49-F238E27FC236}">
                    <a16:creationId xmlns:a16="http://schemas.microsoft.com/office/drawing/2014/main" id="{91A82E9E-3D4B-4BE8-B9BF-D30318CF7D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4963" y="3406776"/>
                <a:ext cx="25400" cy="25400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9" name="Freeform 51">
                <a:extLst>
                  <a:ext uri="{FF2B5EF4-FFF2-40B4-BE49-F238E27FC236}">
                    <a16:creationId xmlns:a16="http://schemas.microsoft.com/office/drawing/2014/main" id="{7B837604-CFC8-4595-A072-6A0E0ADCA9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8600" y="3113088"/>
                <a:ext cx="68263" cy="41275"/>
              </a:xfrm>
              <a:custGeom>
                <a:avLst/>
                <a:gdLst>
                  <a:gd name="T0" fmla="*/ 43 w 43"/>
                  <a:gd name="T1" fmla="*/ 26 h 26"/>
                  <a:gd name="T2" fmla="*/ 41 w 43"/>
                  <a:gd name="T3" fmla="*/ 0 h 26"/>
                  <a:gd name="T4" fmla="*/ 0 w 43"/>
                  <a:gd name="T5" fmla="*/ 0 h 26"/>
                  <a:gd name="T6" fmla="*/ 0 w 43"/>
                  <a:gd name="T7" fmla="*/ 26 h 26"/>
                  <a:gd name="T8" fmla="*/ 43 w 43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26">
                    <a:moveTo>
                      <a:pt x="43" y="26"/>
                    </a:moveTo>
                    <a:lnTo>
                      <a:pt x="41" y="0"/>
                    </a:lnTo>
                    <a:lnTo>
                      <a:pt x="0" y="0"/>
                    </a:lnTo>
                    <a:lnTo>
                      <a:pt x="0" y="26"/>
                    </a:lnTo>
                    <a:lnTo>
                      <a:pt x="43" y="26"/>
                    </a:lnTo>
                    <a:close/>
                  </a:path>
                </a:pathLst>
              </a:custGeom>
              <a:solidFill>
                <a:srgbClr val="00BC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Freeform 52">
                <a:extLst>
                  <a:ext uri="{FF2B5EF4-FFF2-40B4-BE49-F238E27FC236}">
                    <a16:creationId xmlns:a16="http://schemas.microsoft.com/office/drawing/2014/main" id="{1807478F-90EC-4E9A-9B6B-79695AC3E5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2550" y="3113088"/>
                <a:ext cx="68263" cy="41275"/>
              </a:xfrm>
              <a:custGeom>
                <a:avLst/>
                <a:gdLst>
                  <a:gd name="T0" fmla="*/ 43 w 43"/>
                  <a:gd name="T1" fmla="*/ 26 h 26"/>
                  <a:gd name="T2" fmla="*/ 40 w 43"/>
                  <a:gd name="T3" fmla="*/ 0 h 26"/>
                  <a:gd name="T4" fmla="*/ 2 w 43"/>
                  <a:gd name="T5" fmla="*/ 0 h 26"/>
                  <a:gd name="T6" fmla="*/ 0 w 43"/>
                  <a:gd name="T7" fmla="*/ 26 h 26"/>
                  <a:gd name="T8" fmla="*/ 43 w 43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26">
                    <a:moveTo>
                      <a:pt x="43" y="26"/>
                    </a:moveTo>
                    <a:lnTo>
                      <a:pt x="40" y="0"/>
                    </a:lnTo>
                    <a:lnTo>
                      <a:pt x="2" y="0"/>
                    </a:lnTo>
                    <a:lnTo>
                      <a:pt x="0" y="26"/>
                    </a:lnTo>
                    <a:lnTo>
                      <a:pt x="43" y="26"/>
                    </a:lnTo>
                    <a:close/>
                  </a:path>
                </a:pathLst>
              </a:custGeom>
              <a:solidFill>
                <a:srgbClr val="00BC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Freeform 53">
                <a:extLst>
                  <a:ext uri="{FF2B5EF4-FFF2-40B4-BE49-F238E27FC236}">
                    <a16:creationId xmlns:a16="http://schemas.microsoft.com/office/drawing/2014/main" id="{C058B199-370A-4046-B53C-C315EF9C5C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13088"/>
                <a:ext cx="68263" cy="41275"/>
              </a:xfrm>
              <a:custGeom>
                <a:avLst/>
                <a:gdLst>
                  <a:gd name="T0" fmla="*/ 43 w 43"/>
                  <a:gd name="T1" fmla="*/ 26 h 26"/>
                  <a:gd name="T2" fmla="*/ 43 w 43"/>
                  <a:gd name="T3" fmla="*/ 0 h 26"/>
                  <a:gd name="T4" fmla="*/ 3 w 43"/>
                  <a:gd name="T5" fmla="*/ 0 h 26"/>
                  <a:gd name="T6" fmla="*/ 0 w 43"/>
                  <a:gd name="T7" fmla="*/ 26 h 26"/>
                  <a:gd name="T8" fmla="*/ 43 w 43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26">
                    <a:moveTo>
                      <a:pt x="43" y="26"/>
                    </a:moveTo>
                    <a:lnTo>
                      <a:pt x="43" y="0"/>
                    </a:lnTo>
                    <a:lnTo>
                      <a:pt x="3" y="0"/>
                    </a:lnTo>
                    <a:lnTo>
                      <a:pt x="0" y="26"/>
                    </a:lnTo>
                    <a:lnTo>
                      <a:pt x="43" y="26"/>
                    </a:lnTo>
                    <a:close/>
                  </a:path>
                </a:pathLst>
              </a:custGeom>
              <a:solidFill>
                <a:srgbClr val="00BC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54">
                <a:extLst>
                  <a:ext uri="{FF2B5EF4-FFF2-40B4-BE49-F238E27FC236}">
                    <a16:creationId xmlns:a16="http://schemas.microsoft.com/office/drawing/2014/main" id="{96117716-51B5-4C5D-A93A-1A9D9C7830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4613" y="3157538"/>
                <a:ext cx="82550" cy="166688"/>
              </a:xfrm>
              <a:custGeom>
                <a:avLst/>
                <a:gdLst>
                  <a:gd name="T0" fmla="*/ 5 w 52"/>
                  <a:gd name="T1" fmla="*/ 0 h 105"/>
                  <a:gd name="T2" fmla="*/ 0 w 52"/>
                  <a:gd name="T3" fmla="*/ 105 h 105"/>
                  <a:gd name="T4" fmla="*/ 52 w 52"/>
                  <a:gd name="T5" fmla="*/ 105 h 105"/>
                  <a:gd name="T6" fmla="*/ 48 w 52"/>
                  <a:gd name="T7" fmla="*/ 0 h 105"/>
                  <a:gd name="T8" fmla="*/ 5 w 52"/>
                  <a:gd name="T9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105">
                    <a:moveTo>
                      <a:pt x="5" y="0"/>
                    </a:moveTo>
                    <a:lnTo>
                      <a:pt x="0" y="105"/>
                    </a:lnTo>
                    <a:lnTo>
                      <a:pt x="52" y="105"/>
                    </a:lnTo>
                    <a:lnTo>
                      <a:pt x="48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Freeform 55">
                <a:extLst>
                  <a:ext uri="{FF2B5EF4-FFF2-40B4-BE49-F238E27FC236}">
                    <a16:creationId xmlns:a16="http://schemas.microsoft.com/office/drawing/2014/main" id="{E830BB48-D73A-4601-90B4-C2A1C760BD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3538" y="3157538"/>
                <a:ext cx="87313" cy="166688"/>
              </a:xfrm>
              <a:custGeom>
                <a:avLst/>
                <a:gdLst>
                  <a:gd name="T0" fmla="*/ 5 w 55"/>
                  <a:gd name="T1" fmla="*/ 0 h 105"/>
                  <a:gd name="T2" fmla="*/ 0 w 55"/>
                  <a:gd name="T3" fmla="*/ 105 h 105"/>
                  <a:gd name="T4" fmla="*/ 55 w 55"/>
                  <a:gd name="T5" fmla="*/ 105 h 105"/>
                  <a:gd name="T6" fmla="*/ 48 w 55"/>
                  <a:gd name="T7" fmla="*/ 0 h 105"/>
                  <a:gd name="T8" fmla="*/ 5 w 55"/>
                  <a:gd name="T9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105">
                    <a:moveTo>
                      <a:pt x="5" y="0"/>
                    </a:moveTo>
                    <a:lnTo>
                      <a:pt x="0" y="105"/>
                    </a:lnTo>
                    <a:lnTo>
                      <a:pt x="55" y="105"/>
                    </a:lnTo>
                    <a:lnTo>
                      <a:pt x="48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Freeform 56">
                <a:extLst>
                  <a:ext uri="{FF2B5EF4-FFF2-40B4-BE49-F238E27FC236}">
                    <a16:creationId xmlns:a16="http://schemas.microsoft.com/office/drawing/2014/main" id="{655A91EC-8506-4E69-A1A4-36FEFEA32F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7488" y="3157538"/>
                <a:ext cx="87313" cy="166688"/>
              </a:xfrm>
              <a:custGeom>
                <a:avLst/>
                <a:gdLst>
                  <a:gd name="T0" fmla="*/ 7 w 55"/>
                  <a:gd name="T1" fmla="*/ 0 h 105"/>
                  <a:gd name="T2" fmla="*/ 0 w 55"/>
                  <a:gd name="T3" fmla="*/ 105 h 105"/>
                  <a:gd name="T4" fmla="*/ 55 w 55"/>
                  <a:gd name="T5" fmla="*/ 105 h 105"/>
                  <a:gd name="T6" fmla="*/ 50 w 55"/>
                  <a:gd name="T7" fmla="*/ 0 h 105"/>
                  <a:gd name="T8" fmla="*/ 7 w 55"/>
                  <a:gd name="T9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105">
                    <a:moveTo>
                      <a:pt x="7" y="0"/>
                    </a:moveTo>
                    <a:lnTo>
                      <a:pt x="0" y="105"/>
                    </a:lnTo>
                    <a:lnTo>
                      <a:pt x="55" y="105"/>
                    </a:lnTo>
                    <a:lnTo>
                      <a:pt x="5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Freeform 57">
                <a:extLst>
                  <a:ext uri="{FF2B5EF4-FFF2-40B4-BE49-F238E27FC236}">
                    <a16:creationId xmlns:a16="http://schemas.microsoft.com/office/drawing/2014/main" id="{62A214E8-A925-4AA6-B1EC-F5ABFED9AA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1238" y="2614613"/>
                <a:ext cx="115888" cy="136525"/>
              </a:xfrm>
              <a:custGeom>
                <a:avLst/>
                <a:gdLst>
                  <a:gd name="T0" fmla="*/ 6 w 31"/>
                  <a:gd name="T1" fmla="*/ 36 h 36"/>
                  <a:gd name="T2" fmla="*/ 31 w 31"/>
                  <a:gd name="T3" fmla="*/ 36 h 36"/>
                  <a:gd name="T4" fmla="*/ 31 w 31"/>
                  <a:gd name="T5" fmla="*/ 0 h 36"/>
                  <a:gd name="T6" fmla="*/ 6 w 31"/>
                  <a:gd name="T7" fmla="*/ 0 h 36"/>
                  <a:gd name="T8" fmla="*/ 0 w 31"/>
                  <a:gd name="T9" fmla="*/ 6 h 36"/>
                  <a:gd name="T10" fmla="*/ 0 w 31"/>
                  <a:gd name="T11" fmla="*/ 30 h 36"/>
                  <a:gd name="T12" fmla="*/ 6 w 31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36">
                    <a:moveTo>
                      <a:pt x="6" y="36"/>
                    </a:moveTo>
                    <a:cubicBezTo>
                      <a:pt x="31" y="36"/>
                      <a:pt x="31" y="36"/>
                      <a:pt x="31" y="36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3"/>
                      <a:pt x="3" y="36"/>
                      <a:pt x="6" y="36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Rectangle 58">
                <a:extLst>
                  <a:ext uri="{FF2B5EF4-FFF2-40B4-BE49-F238E27FC236}">
                    <a16:creationId xmlns:a16="http://schemas.microsoft.com/office/drawing/2014/main" id="{669C969B-5608-481A-B038-8F0748A647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513" y="2751138"/>
                <a:ext cx="44450" cy="142875"/>
              </a:xfrm>
              <a:prstGeom prst="rect">
                <a:avLst/>
              </a:pr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7" name="Rectangle 59">
                <a:extLst>
                  <a:ext uri="{FF2B5EF4-FFF2-40B4-BE49-F238E27FC236}">
                    <a16:creationId xmlns:a16="http://schemas.microsoft.com/office/drawing/2014/main" id="{2E6B3DBF-B2AC-4A6E-B694-B56C64260F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513" y="2751138"/>
                <a:ext cx="44450" cy="476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8" name="Freeform 60">
                <a:extLst>
                  <a:ext uri="{FF2B5EF4-FFF2-40B4-BE49-F238E27FC236}">
                    <a16:creationId xmlns:a16="http://schemas.microsoft.com/office/drawing/2014/main" id="{54278DBD-6201-42B4-B75F-00A855BA53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5850" y="2935288"/>
                <a:ext cx="104775" cy="109538"/>
              </a:xfrm>
              <a:custGeom>
                <a:avLst/>
                <a:gdLst>
                  <a:gd name="T0" fmla="*/ 66 w 66"/>
                  <a:gd name="T1" fmla="*/ 47 h 69"/>
                  <a:gd name="T2" fmla="*/ 47 w 66"/>
                  <a:gd name="T3" fmla="*/ 69 h 69"/>
                  <a:gd name="T4" fmla="*/ 0 w 66"/>
                  <a:gd name="T5" fmla="*/ 19 h 69"/>
                  <a:gd name="T6" fmla="*/ 19 w 66"/>
                  <a:gd name="T7" fmla="*/ 0 h 69"/>
                  <a:gd name="T8" fmla="*/ 66 w 66"/>
                  <a:gd name="T9" fmla="*/ 4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9">
                    <a:moveTo>
                      <a:pt x="66" y="47"/>
                    </a:moveTo>
                    <a:lnTo>
                      <a:pt x="47" y="69"/>
                    </a:lnTo>
                    <a:lnTo>
                      <a:pt x="0" y="19"/>
                    </a:lnTo>
                    <a:lnTo>
                      <a:pt x="19" y="0"/>
                    </a:lnTo>
                    <a:lnTo>
                      <a:pt x="66" y="47"/>
                    </a:ln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9" name="Freeform 61">
                <a:extLst>
                  <a:ext uri="{FF2B5EF4-FFF2-40B4-BE49-F238E27FC236}">
                    <a16:creationId xmlns:a16="http://schemas.microsoft.com/office/drawing/2014/main" id="{AC5A8729-BD6B-4870-81BF-75A139B30B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5850" y="2935288"/>
                <a:ext cx="63500" cy="68263"/>
              </a:xfrm>
              <a:custGeom>
                <a:avLst/>
                <a:gdLst>
                  <a:gd name="T0" fmla="*/ 40 w 40"/>
                  <a:gd name="T1" fmla="*/ 21 h 43"/>
                  <a:gd name="T2" fmla="*/ 21 w 40"/>
                  <a:gd name="T3" fmla="*/ 43 h 43"/>
                  <a:gd name="T4" fmla="*/ 0 w 40"/>
                  <a:gd name="T5" fmla="*/ 19 h 43"/>
                  <a:gd name="T6" fmla="*/ 19 w 40"/>
                  <a:gd name="T7" fmla="*/ 0 h 43"/>
                  <a:gd name="T8" fmla="*/ 40 w 40"/>
                  <a:gd name="T9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3">
                    <a:moveTo>
                      <a:pt x="40" y="21"/>
                    </a:moveTo>
                    <a:lnTo>
                      <a:pt x="21" y="43"/>
                    </a:lnTo>
                    <a:lnTo>
                      <a:pt x="0" y="19"/>
                    </a:lnTo>
                    <a:lnTo>
                      <a:pt x="19" y="0"/>
                    </a:lnTo>
                    <a:lnTo>
                      <a:pt x="40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Freeform 62">
                <a:extLst>
                  <a:ext uri="{FF2B5EF4-FFF2-40B4-BE49-F238E27FC236}">
                    <a16:creationId xmlns:a16="http://schemas.microsoft.com/office/drawing/2014/main" id="{3C2F84AC-862C-47F9-B8A2-69BC3D67D6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5525" y="2833688"/>
                <a:ext cx="98425" cy="139700"/>
              </a:xfrm>
              <a:custGeom>
                <a:avLst/>
                <a:gdLst>
                  <a:gd name="T0" fmla="*/ 26 w 26"/>
                  <a:gd name="T1" fmla="*/ 30 h 37"/>
                  <a:gd name="T2" fmla="*/ 19 w 26"/>
                  <a:gd name="T3" fmla="*/ 37 h 37"/>
                  <a:gd name="T4" fmla="*/ 7 w 26"/>
                  <a:gd name="T5" fmla="*/ 37 h 37"/>
                  <a:gd name="T6" fmla="*/ 0 w 26"/>
                  <a:gd name="T7" fmla="*/ 30 h 37"/>
                  <a:gd name="T8" fmla="*/ 0 w 26"/>
                  <a:gd name="T9" fmla="*/ 8 h 37"/>
                  <a:gd name="T10" fmla="*/ 7 w 26"/>
                  <a:gd name="T11" fmla="*/ 0 h 37"/>
                  <a:gd name="T12" fmla="*/ 19 w 26"/>
                  <a:gd name="T13" fmla="*/ 0 h 37"/>
                  <a:gd name="T14" fmla="*/ 26 w 26"/>
                  <a:gd name="T15" fmla="*/ 8 h 37"/>
                  <a:gd name="T16" fmla="*/ 26 w 26"/>
                  <a:gd name="T17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37">
                    <a:moveTo>
                      <a:pt x="26" y="30"/>
                    </a:moveTo>
                    <a:cubicBezTo>
                      <a:pt x="26" y="34"/>
                      <a:pt x="23" y="37"/>
                      <a:pt x="19" y="37"/>
                    </a:cubicBezTo>
                    <a:cubicBezTo>
                      <a:pt x="7" y="37"/>
                      <a:pt x="7" y="37"/>
                      <a:pt x="7" y="37"/>
                    </a:cubicBezTo>
                    <a:cubicBezTo>
                      <a:pt x="3" y="37"/>
                      <a:pt x="0" y="34"/>
                      <a:pt x="0" y="3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3" y="0"/>
                      <a:pt x="26" y="4"/>
                      <a:pt x="26" y="8"/>
                    </a:cubicBezTo>
                    <a:lnTo>
                      <a:pt x="26" y="30"/>
                    </a:ln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Freeform 63">
                <a:extLst>
                  <a:ext uri="{FF2B5EF4-FFF2-40B4-BE49-F238E27FC236}">
                    <a16:creationId xmlns:a16="http://schemas.microsoft.com/office/drawing/2014/main" id="{80F9D601-09A9-4745-B6FF-156C9D9F09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1888" y="2984501"/>
                <a:ext cx="138113" cy="142875"/>
              </a:xfrm>
              <a:custGeom>
                <a:avLst/>
                <a:gdLst>
                  <a:gd name="T0" fmla="*/ 20 w 37"/>
                  <a:gd name="T1" fmla="*/ 28 h 38"/>
                  <a:gd name="T2" fmla="*/ 13 w 37"/>
                  <a:gd name="T3" fmla="*/ 26 h 38"/>
                  <a:gd name="T4" fmla="*/ 13 w 37"/>
                  <a:gd name="T5" fmla="*/ 13 h 38"/>
                  <a:gd name="T6" fmla="*/ 26 w 37"/>
                  <a:gd name="T7" fmla="*/ 13 h 38"/>
                  <a:gd name="T8" fmla="*/ 29 w 37"/>
                  <a:gd name="T9" fmla="*/ 19 h 38"/>
                  <a:gd name="T10" fmla="*/ 37 w 37"/>
                  <a:gd name="T11" fmla="*/ 19 h 38"/>
                  <a:gd name="T12" fmla="*/ 32 w 37"/>
                  <a:gd name="T13" fmla="*/ 7 h 38"/>
                  <a:gd name="T14" fmla="*/ 7 w 37"/>
                  <a:gd name="T15" fmla="*/ 6 h 38"/>
                  <a:gd name="T16" fmla="*/ 7 w 37"/>
                  <a:gd name="T17" fmla="*/ 32 h 38"/>
                  <a:gd name="T18" fmla="*/ 20 w 37"/>
                  <a:gd name="T19" fmla="*/ 37 h 38"/>
                  <a:gd name="T20" fmla="*/ 20 w 37"/>
                  <a:gd name="T21" fmla="*/ 2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7" h="38">
                    <a:moveTo>
                      <a:pt x="20" y="28"/>
                    </a:moveTo>
                    <a:cubicBezTo>
                      <a:pt x="18" y="28"/>
                      <a:pt x="15" y="28"/>
                      <a:pt x="13" y="26"/>
                    </a:cubicBezTo>
                    <a:cubicBezTo>
                      <a:pt x="10" y="22"/>
                      <a:pt x="10" y="17"/>
                      <a:pt x="13" y="13"/>
                    </a:cubicBezTo>
                    <a:cubicBezTo>
                      <a:pt x="17" y="9"/>
                      <a:pt x="22" y="9"/>
                      <a:pt x="26" y="13"/>
                    </a:cubicBezTo>
                    <a:cubicBezTo>
                      <a:pt x="28" y="15"/>
                      <a:pt x="28" y="17"/>
                      <a:pt x="29" y="19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37" y="15"/>
                      <a:pt x="36" y="10"/>
                      <a:pt x="32" y="7"/>
                    </a:cubicBezTo>
                    <a:cubicBezTo>
                      <a:pt x="25" y="0"/>
                      <a:pt x="14" y="0"/>
                      <a:pt x="7" y="6"/>
                    </a:cubicBezTo>
                    <a:cubicBezTo>
                      <a:pt x="0" y="14"/>
                      <a:pt x="0" y="25"/>
                      <a:pt x="7" y="32"/>
                    </a:cubicBezTo>
                    <a:cubicBezTo>
                      <a:pt x="11" y="36"/>
                      <a:pt x="15" y="38"/>
                      <a:pt x="20" y="37"/>
                    </a:cubicBezTo>
                    <a:lnTo>
                      <a:pt x="20" y="28"/>
                    </a:ln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 64">
                <a:extLst>
                  <a:ext uri="{FF2B5EF4-FFF2-40B4-BE49-F238E27FC236}">
                    <a16:creationId xmlns:a16="http://schemas.microsoft.com/office/drawing/2014/main" id="{930AF965-E738-4FE9-A2A4-40E11E2CBB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2938" y="3275013"/>
                <a:ext cx="404813" cy="403225"/>
              </a:xfrm>
              <a:custGeom>
                <a:avLst/>
                <a:gdLst>
                  <a:gd name="T0" fmla="*/ 48 w 108"/>
                  <a:gd name="T1" fmla="*/ 0 h 107"/>
                  <a:gd name="T2" fmla="*/ 13 w 108"/>
                  <a:gd name="T3" fmla="*/ 19 h 107"/>
                  <a:gd name="T4" fmla="*/ 1 w 108"/>
                  <a:gd name="T5" fmla="*/ 58 h 107"/>
                  <a:gd name="T6" fmla="*/ 21 w 108"/>
                  <a:gd name="T7" fmla="*/ 94 h 107"/>
                  <a:gd name="T8" fmla="*/ 60 w 108"/>
                  <a:gd name="T9" fmla="*/ 106 h 107"/>
                  <a:gd name="T10" fmla="*/ 95 w 108"/>
                  <a:gd name="T11" fmla="*/ 86 h 107"/>
                  <a:gd name="T12" fmla="*/ 107 w 108"/>
                  <a:gd name="T13" fmla="*/ 47 h 107"/>
                  <a:gd name="T14" fmla="*/ 87 w 108"/>
                  <a:gd name="T15" fmla="*/ 11 h 107"/>
                  <a:gd name="T16" fmla="*/ 54 w 108"/>
                  <a:gd name="T17" fmla="*/ 0 h 107"/>
                  <a:gd name="T18" fmla="*/ 48 w 108"/>
                  <a:gd name="T19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8" h="107">
                    <a:moveTo>
                      <a:pt x="48" y="0"/>
                    </a:moveTo>
                    <a:cubicBezTo>
                      <a:pt x="34" y="2"/>
                      <a:pt x="21" y="9"/>
                      <a:pt x="13" y="19"/>
                    </a:cubicBezTo>
                    <a:cubicBezTo>
                      <a:pt x="4" y="30"/>
                      <a:pt x="0" y="44"/>
                      <a:pt x="1" y="58"/>
                    </a:cubicBezTo>
                    <a:cubicBezTo>
                      <a:pt x="3" y="73"/>
                      <a:pt x="10" y="86"/>
                      <a:pt x="21" y="94"/>
                    </a:cubicBezTo>
                    <a:cubicBezTo>
                      <a:pt x="31" y="103"/>
                      <a:pt x="45" y="107"/>
                      <a:pt x="60" y="106"/>
                    </a:cubicBezTo>
                    <a:cubicBezTo>
                      <a:pt x="74" y="104"/>
                      <a:pt x="87" y="97"/>
                      <a:pt x="95" y="86"/>
                    </a:cubicBezTo>
                    <a:cubicBezTo>
                      <a:pt x="104" y="76"/>
                      <a:pt x="108" y="62"/>
                      <a:pt x="107" y="47"/>
                    </a:cubicBezTo>
                    <a:cubicBezTo>
                      <a:pt x="105" y="33"/>
                      <a:pt x="98" y="20"/>
                      <a:pt x="87" y="11"/>
                    </a:cubicBezTo>
                    <a:cubicBezTo>
                      <a:pt x="78" y="4"/>
                      <a:pt x="66" y="0"/>
                      <a:pt x="54" y="0"/>
                    </a:cubicBezTo>
                    <a:cubicBezTo>
                      <a:pt x="52" y="0"/>
                      <a:pt x="50" y="0"/>
                      <a:pt x="4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3" name="Freeform 65">
                <a:extLst>
                  <a:ext uri="{FF2B5EF4-FFF2-40B4-BE49-F238E27FC236}">
                    <a16:creationId xmlns:a16="http://schemas.microsoft.com/office/drawing/2014/main" id="{0CAF94EB-E134-489A-BEAC-29D0E31466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4213" y="3379788"/>
                <a:ext cx="79375" cy="98425"/>
              </a:xfrm>
              <a:custGeom>
                <a:avLst/>
                <a:gdLst>
                  <a:gd name="T0" fmla="*/ 8 w 21"/>
                  <a:gd name="T1" fmla="*/ 0 h 26"/>
                  <a:gd name="T2" fmla="*/ 1 w 21"/>
                  <a:gd name="T3" fmla="*/ 26 h 26"/>
                  <a:gd name="T4" fmla="*/ 17 w 21"/>
                  <a:gd name="T5" fmla="*/ 25 h 26"/>
                  <a:gd name="T6" fmla="*/ 21 w 21"/>
                  <a:gd name="T7" fmla="*/ 11 h 26"/>
                  <a:gd name="T8" fmla="*/ 8 w 21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6">
                    <a:moveTo>
                      <a:pt x="8" y="0"/>
                    </a:moveTo>
                    <a:cubicBezTo>
                      <a:pt x="3" y="8"/>
                      <a:pt x="0" y="17"/>
                      <a:pt x="1" y="26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7" y="20"/>
                      <a:pt x="18" y="15"/>
                      <a:pt x="21" y="11"/>
                    </a:cubicBez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4" name="Freeform 66">
                <a:extLst>
                  <a:ext uri="{FF2B5EF4-FFF2-40B4-BE49-F238E27FC236}">
                    <a16:creationId xmlns:a16="http://schemas.microsoft.com/office/drawing/2014/main" id="{64E92A2A-3646-4BFE-96C6-F05F234A9C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1375" y="3311526"/>
                <a:ext cx="98425" cy="76200"/>
              </a:xfrm>
              <a:custGeom>
                <a:avLst/>
                <a:gdLst>
                  <a:gd name="T0" fmla="*/ 1 w 26"/>
                  <a:gd name="T1" fmla="*/ 0 h 20"/>
                  <a:gd name="T2" fmla="*/ 0 w 26"/>
                  <a:gd name="T3" fmla="*/ 0 h 20"/>
                  <a:gd name="T4" fmla="*/ 1 w 26"/>
                  <a:gd name="T5" fmla="*/ 16 h 20"/>
                  <a:gd name="T6" fmla="*/ 1 w 26"/>
                  <a:gd name="T7" fmla="*/ 16 h 20"/>
                  <a:gd name="T8" fmla="*/ 15 w 26"/>
                  <a:gd name="T9" fmla="*/ 20 h 20"/>
                  <a:gd name="T10" fmla="*/ 26 w 26"/>
                  <a:gd name="T11" fmla="*/ 8 h 20"/>
                  <a:gd name="T12" fmla="*/ 1 w 26"/>
                  <a:gd name="T1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0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6" y="16"/>
                      <a:pt x="11" y="18"/>
                      <a:pt x="15" y="20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18" y="2"/>
                      <a:pt x="10" y="0"/>
                      <a:pt x="1" y="0"/>
                    </a:cubicBezTo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5" name="Freeform 67">
                <a:extLst>
                  <a:ext uri="{FF2B5EF4-FFF2-40B4-BE49-F238E27FC236}">
                    <a16:creationId xmlns:a16="http://schemas.microsoft.com/office/drawing/2014/main" id="{93B96EA0-7736-47E2-8197-122E6EC026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8663" y="3316288"/>
                <a:ext cx="98425" cy="85725"/>
              </a:xfrm>
              <a:custGeom>
                <a:avLst/>
                <a:gdLst>
                  <a:gd name="T0" fmla="*/ 24 w 26"/>
                  <a:gd name="T1" fmla="*/ 0 h 23"/>
                  <a:gd name="T2" fmla="*/ 0 w 26"/>
                  <a:gd name="T3" fmla="*/ 13 h 23"/>
                  <a:gd name="T4" fmla="*/ 13 w 26"/>
                  <a:gd name="T5" fmla="*/ 23 h 23"/>
                  <a:gd name="T6" fmla="*/ 26 w 26"/>
                  <a:gd name="T7" fmla="*/ 16 h 23"/>
                  <a:gd name="T8" fmla="*/ 24 w 26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3">
                    <a:moveTo>
                      <a:pt x="24" y="0"/>
                    </a:moveTo>
                    <a:cubicBezTo>
                      <a:pt x="15" y="1"/>
                      <a:pt x="6" y="6"/>
                      <a:pt x="0" y="1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6" y="20"/>
                      <a:pt x="21" y="17"/>
                      <a:pt x="26" y="16"/>
                    </a:cubicBezTo>
                    <a:cubicBezTo>
                      <a:pt x="24" y="0"/>
                      <a:pt x="24" y="0"/>
                      <a:pt x="24" y="0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6" name="Freeform 68">
                <a:extLst>
                  <a:ext uri="{FF2B5EF4-FFF2-40B4-BE49-F238E27FC236}">
                    <a16:creationId xmlns:a16="http://schemas.microsoft.com/office/drawing/2014/main" id="{6F1E5BFA-8AA9-422F-94CC-960CFC032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7388" y="3492501"/>
                <a:ext cx="90488" cy="98425"/>
              </a:xfrm>
              <a:custGeom>
                <a:avLst/>
                <a:gdLst>
                  <a:gd name="T0" fmla="*/ 17 w 24"/>
                  <a:gd name="T1" fmla="*/ 0 h 26"/>
                  <a:gd name="T2" fmla="*/ 0 w 24"/>
                  <a:gd name="T3" fmla="*/ 2 h 26"/>
                  <a:gd name="T4" fmla="*/ 13 w 24"/>
                  <a:gd name="T5" fmla="*/ 26 h 26"/>
                  <a:gd name="T6" fmla="*/ 24 w 24"/>
                  <a:gd name="T7" fmla="*/ 13 h 26"/>
                  <a:gd name="T8" fmla="*/ 17 w 24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6">
                    <a:moveTo>
                      <a:pt x="17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2" y="11"/>
                      <a:pt x="6" y="20"/>
                      <a:pt x="13" y="26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0" y="10"/>
                      <a:pt x="18" y="5"/>
                      <a:pt x="17" y="0"/>
                    </a:cubicBezTo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7" name="Freeform 69">
                <a:extLst>
                  <a:ext uri="{FF2B5EF4-FFF2-40B4-BE49-F238E27FC236}">
                    <a16:creationId xmlns:a16="http://schemas.microsoft.com/office/drawing/2014/main" id="{0015DC74-6E00-44F4-92CD-4EE4F641E3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4538" y="3263901"/>
                <a:ext cx="349250" cy="455613"/>
              </a:xfrm>
              <a:custGeom>
                <a:avLst/>
                <a:gdLst>
                  <a:gd name="T0" fmla="*/ 91 w 93"/>
                  <a:gd name="T1" fmla="*/ 49 h 121"/>
                  <a:gd name="T2" fmla="*/ 67 w 93"/>
                  <a:gd name="T3" fmla="*/ 6 h 121"/>
                  <a:gd name="T4" fmla="*/ 59 w 93"/>
                  <a:gd name="T5" fmla="*/ 0 h 121"/>
                  <a:gd name="T6" fmla="*/ 54 w 93"/>
                  <a:gd name="T7" fmla="*/ 10 h 121"/>
                  <a:gd name="T8" fmla="*/ 60 w 93"/>
                  <a:gd name="T9" fmla="*/ 14 h 121"/>
                  <a:gd name="T10" fmla="*/ 80 w 93"/>
                  <a:gd name="T11" fmla="*/ 50 h 121"/>
                  <a:gd name="T12" fmla="*/ 68 w 93"/>
                  <a:gd name="T13" fmla="*/ 89 h 121"/>
                  <a:gd name="T14" fmla="*/ 33 w 93"/>
                  <a:gd name="T15" fmla="*/ 109 h 121"/>
                  <a:gd name="T16" fmla="*/ 5 w 93"/>
                  <a:gd name="T17" fmla="*/ 104 h 121"/>
                  <a:gd name="T18" fmla="*/ 0 w 93"/>
                  <a:gd name="T19" fmla="*/ 114 h 121"/>
                  <a:gd name="T20" fmla="*/ 34 w 93"/>
                  <a:gd name="T21" fmla="*/ 119 h 121"/>
                  <a:gd name="T22" fmla="*/ 77 w 93"/>
                  <a:gd name="T23" fmla="*/ 96 h 121"/>
                  <a:gd name="T24" fmla="*/ 91 w 93"/>
                  <a:gd name="T25" fmla="*/ 49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3" h="121">
                    <a:moveTo>
                      <a:pt x="91" y="49"/>
                    </a:moveTo>
                    <a:cubicBezTo>
                      <a:pt x="89" y="31"/>
                      <a:pt x="80" y="16"/>
                      <a:pt x="67" y="6"/>
                    </a:cubicBezTo>
                    <a:cubicBezTo>
                      <a:pt x="64" y="4"/>
                      <a:pt x="62" y="2"/>
                      <a:pt x="59" y="0"/>
                    </a:cubicBezTo>
                    <a:cubicBezTo>
                      <a:pt x="54" y="10"/>
                      <a:pt x="54" y="10"/>
                      <a:pt x="54" y="10"/>
                    </a:cubicBezTo>
                    <a:cubicBezTo>
                      <a:pt x="56" y="11"/>
                      <a:pt x="58" y="13"/>
                      <a:pt x="60" y="14"/>
                    </a:cubicBezTo>
                    <a:cubicBezTo>
                      <a:pt x="71" y="23"/>
                      <a:pt x="78" y="36"/>
                      <a:pt x="80" y="50"/>
                    </a:cubicBezTo>
                    <a:cubicBezTo>
                      <a:pt x="81" y="65"/>
                      <a:pt x="77" y="79"/>
                      <a:pt x="68" y="89"/>
                    </a:cubicBezTo>
                    <a:cubicBezTo>
                      <a:pt x="60" y="100"/>
                      <a:pt x="47" y="107"/>
                      <a:pt x="33" y="109"/>
                    </a:cubicBezTo>
                    <a:cubicBezTo>
                      <a:pt x="23" y="110"/>
                      <a:pt x="13" y="108"/>
                      <a:pt x="5" y="104"/>
                    </a:cubicBezTo>
                    <a:cubicBezTo>
                      <a:pt x="0" y="114"/>
                      <a:pt x="0" y="114"/>
                      <a:pt x="0" y="114"/>
                    </a:cubicBezTo>
                    <a:cubicBezTo>
                      <a:pt x="10" y="119"/>
                      <a:pt x="22" y="121"/>
                      <a:pt x="34" y="119"/>
                    </a:cubicBezTo>
                    <a:cubicBezTo>
                      <a:pt x="51" y="118"/>
                      <a:pt x="66" y="109"/>
                      <a:pt x="77" y="96"/>
                    </a:cubicBezTo>
                    <a:cubicBezTo>
                      <a:pt x="87" y="83"/>
                      <a:pt x="93" y="67"/>
                      <a:pt x="91" y="49"/>
                    </a:cubicBezTo>
                  </a:path>
                </a:pathLst>
              </a:custGeom>
              <a:solidFill>
                <a:srgbClr val="A0A1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Freeform 70">
                <a:extLst>
                  <a:ext uri="{FF2B5EF4-FFF2-40B4-BE49-F238E27FC236}">
                    <a16:creationId xmlns:a16="http://schemas.microsoft.com/office/drawing/2014/main" id="{208263A1-681A-47E4-9B9A-5EFA313BFC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1663" y="3228976"/>
                <a:ext cx="363538" cy="463550"/>
              </a:xfrm>
              <a:custGeom>
                <a:avLst/>
                <a:gdLst>
                  <a:gd name="T0" fmla="*/ 32 w 97"/>
                  <a:gd name="T1" fmla="*/ 106 h 123"/>
                  <a:gd name="T2" fmla="*/ 12 w 97"/>
                  <a:gd name="T3" fmla="*/ 70 h 123"/>
                  <a:gd name="T4" fmla="*/ 24 w 97"/>
                  <a:gd name="T5" fmla="*/ 31 h 123"/>
                  <a:gd name="T6" fmla="*/ 59 w 97"/>
                  <a:gd name="T7" fmla="*/ 12 h 123"/>
                  <a:gd name="T8" fmla="*/ 92 w 97"/>
                  <a:gd name="T9" fmla="*/ 19 h 123"/>
                  <a:gd name="T10" fmla="*/ 97 w 97"/>
                  <a:gd name="T11" fmla="*/ 9 h 123"/>
                  <a:gd name="T12" fmla="*/ 58 w 97"/>
                  <a:gd name="T13" fmla="*/ 1 h 123"/>
                  <a:gd name="T14" fmla="*/ 15 w 97"/>
                  <a:gd name="T15" fmla="*/ 25 h 123"/>
                  <a:gd name="T16" fmla="*/ 15 w 97"/>
                  <a:gd name="T17" fmla="*/ 25 h 123"/>
                  <a:gd name="T18" fmla="*/ 1 w 97"/>
                  <a:gd name="T19" fmla="*/ 72 h 123"/>
                  <a:gd name="T20" fmla="*/ 25 w 97"/>
                  <a:gd name="T21" fmla="*/ 115 h 123"/>
                  <a:gd name="T22" fmla="*/ 38 w 97"/>
                  <a:gd name="T23" fmla="*/ 123 h 123"/>
                  <a:gd name="T24" fmla="*/ 43 w 97"/>
                  <a:gd name="T25" fmla="*/ 113 h 123"/>
                  <a:gd name="T26" fmla="*/ 32 w 97"/>
                  <a:gd name="T27" fmla="*/ 106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7" h="123">
                    <a:moveTo>
                      <a:pt x="32" y="106"/>
                    </a:moveTo>
                    <a:cubicBezTo>
                      <a:pt x="21" y="98"/>
                      <a:pt x="14" y="85"/>
                      <a:pt x="12" y="70"/>
                    </a:cubicBezTo>
                    <a:cubicBezTo>
                      <a:pt x="11" y="56"/>
                      <a:pt x="15" y="42"/>
                      <a:pt x="24" y="31"/>
                    </a:cubicBezTo>
                    <a:cubicBezTo>
                      <a:pt x="32" y="21"/>
                      <a:pt x="45" y="14"/>
                      <a:pt x="59" y="12"/>
                    </a:cubicBezTo>
                    <a:cubicBezTo>
                      <a:pt x="71" y="11"/>
                      <a:pt x="83" y="13"/>
                      <a:pt x="92" y="1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86" y="3"/>
                      <a:pt x="72" y="0"/>
                      <a:pt x="58" y="1"/>
                    </a:cubicBezTo>
                    <a:cubicBezTo>
                      <a:pt x="41" y="3"/>
                      <a:pt x="26" y="12"/>
                      <a:pt x="15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5" y="37"/>
                      <a:pt x="0" y="54"/>
                      <a:pt x="1" y="72"/>
                    </a:cubicBezTo>
                    <a:cubicBezTo>
                      <a:pt x="3" y="89"/>
                      <a:pt x="12" y="104"/>
                      <a:pt x="25" y="115"/>
                    </a:cubicBezTo>
                    <a:cubicBezTo>
                      <a:pt x="29" y="118"/>
                      <a:pt x="33" y="121"/>
                      <a:pt x="38" y="123"/>
                    </a:cubicBezTo>
                    <a:cubicBezTo>
                      <a:pt x="43" y="113"/>
                      <a:pt x="43" y="113"/>
                      <a:pt x="43" y="113"/>
                    </a:cubicBezTo>
                    <a:cubicBezTo>
                      <a:pt x="39" y="111"/>
                      <a:pt x="35" y="109"/>
                      <a:pt x="32" y="106"/>
                    </a:cubicBezTo>
                  </a:path>
                </a:pathLst>
              </a:custGeom>
              <a:solidFill>
                <a:srgbClr val="A0A1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Freeform 71">
                <a:extLst>
                  <a:ext uri="{FF2B5EF4-FFF2-40B4-BE49-F238E27FC236}">
                    <a16:creationId xmlns:a16="http://schemas.microsoft.com/office/drawing/2014/main" id="{CE603704-64F1-404B-BE3B-111B891A34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4838" y="3233738"/>
                <a:ext cx="360363" cy="458788"/>
              </a:xfrm>
              <a:custGeom>
                <a:avLst/>
                <a:gdLst>
                  <a:gd name="T0" fmla="*/ 64 w 96"/>
                  <a:gd name="T1" fmla="*/ 0 h 122"/>
                  <a:gd name="T2" fmla="*/ 57 w 96"/>
                  <a:gd name="T3" fmla="*/ 0 h 122"/>
                  <a:gd name="T4" fmla="*/ 14 w 96"/>
                  <a:gd name="T5" fmla="*/ 24 h 122"/>
                  <a:gd name="T6" fmla="*/ 14 w 96"/>
                  <a:gd name="T7" fmla="*/ 24 h 122"/>
                  <a:gd name="T8" fmla="*/ 0 w 96"/>
                  <a:gd name="T9" fmla="*/ 64 h 122"/>
                  <a:gd name="T10" fmla="*/ 0 w 96"/>
                  <a:gd name="T11" fmla="*/ 71 h 122"/>
                  <a:gd name="T12" fmla="*/ 24 w 96"/>
                  <a:gd name="T13" fmla="*/ 114 h 122"/>
                  <a:gd name="T14" fmla="*/ 37 w 96"/>
                  <a:gd name="T15" fmla="*/ 122 h 122"/>
                  <a:gd name="T16" fmla="*/ 42 w 96"/>
                  <a:gd name="T17" fmla="*/ 112 h 122"/>
                  <a:gd name="T18" fmla="*/ 31 w 96"/>
                  <a:gd name="T19" fmla="*/ 106 h 122"/>
                  <a:gd name="T20" fmla="*/ 31 w 96"/>
                  <a:gd name="T21" fmla="*/ 105 h 122"/>
                  <a:gd name="T22" fmla="*/ 11 w 96"/>
                  <a:gd name="T23" fmla="*/ 69 h 122"/>
                  <a:gd name="T24" fmla="*/ 11 w 96"/>
                  <a:gd name="T25" fmla="*/ 64 h 122"/>
                  <a:gd name="T26" fmla="*/ 23 w 96"/>
                  <a:gd name="T27" fmla="*/ 30 h 122"/>
                  <a:gd name="T28" fmla="*/ 58 w 96"/>
                  <a:gd name="T29" fmla="*/ 11 h 122"/>
                  <a:gd name="T30" fmla="*/ 64 w 96"/>
                  <a:gd name="T31" fmla="*/ 11 h 122"/>
                  <a:gd name="T32" fmla="*/ 91 w 96"/>
                  <a:gd name="T33" fmla="*/ 18 h 122"/>
                  <a:gd name="T34" fmla="*/ 96 w 96"/>
                  <a:gd name="T35" fmla="*/ 8 h 122"/>
                  <a:gd name="T36" fmla="*/ 64 w 96"/>
                  <a:gd name="T37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6" h="122">
                    <a:moveTo>
                      <a:pt x="64" y="0"/>
                    </a:moveTo>
                    <a:cubicBezTo>
                      <a:pt x="62" y="0"/>
                      <a:pt x="60" y="0"/>
                      <a:pt x="57" y="0"/>
                    </a:cubicBezTo>
                    <a:cubicBezTo>
                      <a:pt x="40" y="2"/>
                      <a:pt x="25" y="11"/>
                      <a:pt x="14" y="24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5" y="35"/>
                      <a:pt x="0" y="49"/>
                      <a:pt x="0" y="64"/>
                    </a:cubicBezTo>
                    <a:cubicBezTo>
                      <a:pt x="0" y="66"/>
                      <a:pt x="0" y="68"/>
                      <a:pt x="0" y="71"/>
                    </a:cubicBezTo>
                    <a:cubicBezTo>
                      <a:pt x="2" y="88"/>
                      <a:pt x="11" y="103"/>
                      <a:pt x="24" y="114"/>
                    </a:cubicBezTo>
                    <a:cubicBezTo>
                      <a:pt x="28" y="117"/>
                      <a:pt x="32" y="120"/>
                      <a:pt x="37" y="122"/>
                    </a:cubicBezTo>
                    <a:cubicBezTo>
                      <a:pt x="42" y="112"/>
                      <a:pt x="42" y="112"/>
                      <a:pt x="42" y="112"/>
                    </a:cubicBezTo>
                    <a:cubicBezTo>
                      <a:pt x="38" y="110"/>
                      <a:pt x="34" y="108"/>
                      <a:pt x="31" y="106"/>
                    </a:cubicBezTo>
                    <a:cubicBezTo>
                      <a:pt x="31" y="105"/>
                      <a:pt x="31" y="105"/>
                      <a:pt x="31" y="105"/>
                    </a:cubicBezTo>
                    <a:cubicBezTo>
                      <a:pt x="20" y="97"/>
                      <a:pt x="13" y="84"/>
                      <a:pt x="11" y="69"/>
                    </a:cubicBezTo>
                    <a:cubicBezTo>
                      <a:pt x="11" y="68"/>
                      <a:pt x="11" y="66"/>
                      <a:pt x="11" y="64"/>
                    </a:cubicBezTo>
                    <a:cubicBezTo>
                      <a:pt x="11" y="51"/>
                      <a:pt x="15" y="40"/>
                      <a:pt x="23" y="30"/>
                    </a:cubicBezTo>
                    <a:cubicBezTo>
                      <a:pt x="31" y="20"/>
                      <a:pt x="44" y="13"/>
                      <a:pt x="58" y="11"/>
                    </a:cubicBezTo>
                    <a:cubicBezTo>
                      <a:pt x="60" y="11"/>
                      <a:pt x="62" y="11"/>
                      <a:pt x="64" y="11"/>
                    </a:cubicBezTo>
                    <a:cubicBezTo>
                      <a:pt x="74" y="11"/>
                      <a:pt x="83" y="13"/>
                      <a:pt x="91" y="18"/>
                    </a:cubicBezTo>
                    <a:cubicBezTo>
                      <a:pt x="96" y="8"/>
                      <a:pt x="96" y="8"/>
                      <a:pt x="96" y="8"/>
                    </a:cubicBezTo>
                    <a:cubicBezTo>
                      <a:pt x="86" y="3"/>
                      <a:pt x="76" y="0"/>
                      <a:pt x="64" y="0"/>
                    </a:cubicBezTo>
                  </a:path>
                </a:pathLst>
              </a:custGeom>
              <a:solidFill>
                <a:srgbClr val="B3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Freeform 72">
                <a:extLst>
                  <a:ext uri="{FF2B5EF4-FFF2-40B4-BE49-F238E27FC236}">
                    <a16:creationId xmlns:a16="http://schemas.microsoft.com/office/drawing/2014/main" id="{5D2844BF-F233-411A-9219-28BF62B1C9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7575" y="3354388"/>
                <a:ext cx="85725" cy="82550"/>
              </a:xfrm>
              <a:custGeom>
                <a:avLst/>
                <a:gdLst>
                  <a:gd name="T0" fmla="*/ 10 w 23"/>
                  <a:gd name="T1" fmla="*/ 0 h 22"/>
                  <a:gd name="T2" fmla="*/ 0 w 23"/>
                  <a:gd name="T3" fmla="*/ 13 h 22"/>
                  <a:gd name="T4" fmla="*/ 6 w 23"/>
                  <a:gd name="T5" fmla="*/ 22 h 22"/>
                  <a:gd name="T6" fmla="*/ 23 w 23"/>
                  <a:gd name="T7" fmla="*/ 22 h 22"/>
                  <a:gd name="T8" fmla="*/ 10 w 23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2">
                    <a:moveTo>
                      <a:pt x="10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2" y="16"/>
                      <a:pt x="4" y="19"/>
                      <a:pt x="6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1" y="14"/>
                      <a:pt x="17" y="6"/>
                      <a:pt x="10" y="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1" name="Freeform 73">
                <a:extLst>
                  <a:ext uri="{FF2B5EF4-FFF2-40B4-BE49-F238E27FC236}">
                    <a16:creationId xmlns:a16="http://schemas.microsoft.com/office/drawing/2014/main" id="{2637A266-24CA-4783-BD10-22E3211EEA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5975" y="3444876"/>
                <a:ext cx="214313" cy="55563"/>
              </a:xfrm>
              <a:custGeom>
                <a:avLst/>
                <a:gdLst>
                  <a:gd name="T0" fmla="*/ 3 w 57"/>
                  <a:gd name="T1" fmla="*/ 13 h 15"/>
                  <a:gd name="T2" fmla="*/ 3 w 57"/>
                  <a:gd name="T3" fmla="*/ 2 h 15"/>
                  <a:gd name="T4" fmla="*/ 8 w 57"/>
                  <a:gd name="T5" fmla="*/ 0 h 15"/>
                  <a:gd name="T6" fmla="*/ 14 w 57"/>
                  <a:gd name="T7" fmla="*/ 2 h 15"/>
                  <a:gd name="T8" fmla="*/ 14 w 57"/>
                  <a:gd name="T9" fmla="*/ 2 h 15"/>
                  <a:gd name="T10" fmla="*/ 33 w 57"/>
                  <a:gd name="T11" fmla="*/ 2 h 15"/>
                  <a:gd name="T12" fmla="*/ 50 w 57"/>
                  <a:gd name="T13" fmla="*/ 2 h 15"/>
                  <a:gd name="T14" fmla="*/ 52 w 57"/>
                  <a:gd name="T15" fmla="*/ 2 h 15"/>
                  <a:gd name="T16" fmla="*/ 52 w 57"/>
                  <a:gd name="T17" fmla="*/ 2 h 15"/>
                  <a:gd name="T18" fmla="*/ 57 w 57"/>
                  <a:gd name="T19" fmla="*/ 8 h 15"/>
                  <a:gd name="T20" fmla="*/ 52 w 57"/>
                  <a:gd name="T21" fmla="*/ 13 h 15"/>
                  <a:gd name="T22" fmla="*/ 13 w 57"/>
                  <a:gd name="T23" fmla="*/ 13 h 15"/>
                  <a:gd name="T24" fmla="*/ 8 w 57"/>
                  <a:gd name="T25" fmla="*/ 15 h 15"/>
                  <a:gd name="T26" fmla="*/ 3 w 57"/>
                  <a:gd name="T27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7" h="15">
                    <a:moveTo>
                      <a:pt x="3" y="13"/>
                    </a:moveTo>
                    <a:cubicBezTo>
                      <a:pt x="0" y="10"/>
                      <a:pt x="0" y="5"/>
                      <a:pt x="3" y="2"/>
                    </a:cubicBezTo>
                    <a:cubicBezTo>
                      <a:pt x="5" y="1"/>
                      <a:pt x="6" y="0"/>
                      <a:pt x="8" y="0"/>
                    </a:cubicBezTo>
                    <a:cubicBezTo>
                      <a:pt x="10" y="0"/>
                      <a:pt x="12" y="1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5" y="2"/>
                      <a:pt x="57" y="5"/>
                      <a:pt x="57" y="8"/>
                    </a:cubicBezTo>
                    <a:cubicBezTo>
                      <a:pt x="57" y="11"/>
                      <a:pt x="55" y="13"/>
                      <a:pt x="52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2" y="14"/>
                      <a:pt x="10" y="15"/>
                      <a:pt x="8" y="15"/>
                    </a:cubicBezTo>
                    <a:cubicBezTo>
                      <a:pt x="6" y="15"/>
                      <a:pt x="5" y="14"/>
                      <a:pt x="3" y="13"/>
                    </a:cubicBezTo>
                  </a:path>
                </a:pathLst>
              </a:custGeom>
              <a:solidFill>
                <a:srgbClr val="DB5B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Freeform 74">
                <a:extLst>
                  <a:ext uri="{FF2B5EF4-FFF2-40B4-BE49-F238E27FC236}">
                    <a16:creationId xmlns:a16="http://schemas.microsoft.com/office/drawing/2014/main" id="{22649954-301B-4E05-8232-8493B21599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9150" y="3444876"/>
                <a:ext cx="211138" cy="30163"/>
              </a:xfrm>
              <a:custGeom>
                <a:avLst/>
                <a:gdLst>
                  <a:gd name="T0" fmla="*/ 51 w 56"/>
                  <a:gd name="T1" fmla="*/ 2 h 8"/>
                  <a:gd name="T2" fmla="*/ 51 w 56"/>
                  <a:gd name="T3" fmla="*/ 2 h 8"/>
                  <a:gd name="T4" fmla="*/ 49 w 56"/>
                  <a:gd name="T5" fmla="*/ 2 h 8"/>
                  <a:gd name="T6" fmla="*/ 32 w 56"/>
                  <a:gd name="T7" fmla="*/ 2 h 8"/>
                  <a:gd name="T8" fmla="*/ 13 w 56"/>
                  <a:gd name="T9" fmla="*/ 2 h 8"/>
                  <a:gd name="T10" fmla="*/ 13 w 56"/>
                  <a:gd name="T11" fmla="*/ 2 h 8"/>
                  <a:gd name="T12" fmla="*/ 7 w 56"/>
                  <a:gd name="T13" fmla="*/ 0 h 8"/>
                  <a:gd name="T14" fmla="*/ 2 w 56"/>
                  <a:gd name="T15" fmla="*/ 3 h 8"/>
                  <a:gd name="T16" fmla="*/ 0 w 56"/>
                  <a:gd name="T17" fmla="*/ 8 h 8"/>
                  <a:gd name="T18" fmla="*/ 56 w 56"/>
                  <a:gd name="T19" fmla="*/ 8 h 8"/>
                  <a:gd name="T20" fmla="*/ 51 w 56"/>
                  <a:gd name="T21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6" h="8">
                    <a:moveTo>
                      <a:pt x="51" y="2"/>
                    </a:moveTo>
                    <a:cubicBezTo>
                      <a:pt x="51" y="2"/>
                      <a:pt x="51" y="2"/>
                      <a:pt x="51" y="2"/>
                    </a:cubicBezTo>
                    <a:cubicBezTo>
                      <a:pt x="49" y="2"/>
                      <a:pt x="49" y="2"/>
                      <a:pt x="49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4" y="1"/>
                      <a:pt x="2" y="3"/>
                    </a:cubicBezTo>
                    <a:cubicBezTo>
                      <a:pt x="1" y="4"/>
                      <a:pt x="0" y="6"/>
                      <a:pt x="0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6" y="5"/>
                      <a:pt x="54" y="2"/>
                      <a:pt x="51" y="2"/>
                    </a:cubicBezTo>
                    <a:close/>
                  </a:path>
                </a:pathLst>
              </a:custGeom>
              <a:solidFill>
                <a:srgbClr val="FF8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3" name="Freeform 75">
                <a:extLst>
                  <a:ext uri="{FF2B5EF4-FFF2-40B4-BE49-F238E27FC236}">
                    <a16:creationId xmlns:a16="http://schemas.microsoft.com/office/drawing/2014/main" id="{D7652748-2B50-4F73-B40B-7E74C2C9D3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5775" y="2570163"/>
                <a:ext cx="330200" cy="482600"/>
              </a:xfrm>
              <a:custGeom>
                <a:avLst/>
                <a:gdLst>
                  <a:gd name="T0" fmla="*/ 88 w 88"/>
                  <a:gd name="T1" fmla="*/ 120 h 128"/>
                  <a:gd name="T2" fmla="*/ 80 w 88"/>
                  <a:gd name="T3" fmla="*/ 128 h 128"/>
                  <a:gd name="T4" fmla="*/ 8 w 88"/>
                  <a:gd name="T5" fmla="*/ 128 h 128"/>
                  <a:gd name="T6" fmla="*/ 0 w 88"/>
                  <a:gd name="T7" fmla="*/ 120 h 128"/>
                  <a:gd name="T8" fmla="*/ 0 w 88"/>
                  <a:gd name="T9" fmla="*/ 8 h 128"/>
                  <a:gd name="T10" fmla="*/ 8 w 88"/>
                  <a:gd name="T11" fmla="*/ 0 h 128"/>
                  <a:gd name="T12" fmla="*/ 80 w 88"/>
                  <a:gd name="T13" fmla="*/ 0 h 128"/>
                  <a:gd name="T14" fmla="*/ 88 w 88"/>
                  <a:gd name="T15" fmla="*/ 8 h 128"/>
                  <a:gd name="T16" fmla="*/ 88 w 88"/>
                  <a:gd name="T17" fmla="*/ 12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" h="128">
                    <a:moveTo>
                      <a:pt x="88" y="120"/>
                    </a:moveTo>
                    <a:cubicBezTo>
                      <a:pt x="88" y="124"/>
                      <a:pt x="85" y="128"/>
                      <a:pt x="80" y="128"/>
                    </a:cubicBezTo>
                    <a:cubicBezTo>
                      <a:pt x="8" y="128"/>
                      <a:pt x="8" y="128"/>
                      <a:pt x="8" y="128"/>
                    </a:cubicBezTo>
                    <a:cubicBezTo>
                      <a:pt x="3" y="128"/>
                      <a:pt x="0" y="124"/>
                      <a:pt x="0" y="12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5" y="0"/>
                      <a:pt x="88" y="3"/>
                      <a:pt x="88" y="8"/>
                    </a:cubicBezTo>
                    <a:cubicBezTo>
                      <a:pt x="88" y="120"/>
                      <a:pt x="88" y="120"/>
                      <a:pt x="88" y="120"/>
                    </a:cubicBezTo>
                  </a:path>
                </a:pathLst>
              </a:custGeom>
              <a:solidFill>
                <a:srgbClr val="3E3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4" name="Rectangle 76">
                <a:extLst>
                  <a:ext uri="{FF2B5EF4-FFF2-40B4-BE49-F238E27FC236}">
                    <a16:creationId xmlns:a16="http://schemas.microsoft.com/office/drawing/2014/main" id="{CC75731B-DB16-4362-8C82-B5EDFFC880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8000" y="2617788"/>
                <a:ext cx="285750" cy="33972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5" name="Rectangle 77">
                <a:extLst>
                  <a:ext uri="{FF2B5EF4-FFF2-40B4-BE49-F238E27FC236}">
                    <a16:creationId xmlns:a16="http://schemas.microsoft.com/office/drawing/2014/main" id="{185C5F76-7F49-441C-8020-ACB5AC0681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8000" y="2617788"/>
                <a:ext cx="285750" cy="339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Oval 78">
                <a:extLst>
                  <a:ext uri="{FF2B5EF4-FFF2-40B4-BE49-F238E27FC236}">
                    <a16:creationId xmlns:a16="http://schemas.microsoft.com/office/drawing/2014/main" id="{4284DC79-6930-44AF-B6F7-CFD15B7D94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3888" y="2976563"/>
                <a:ext cx="52388" cy="571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Oval 79">
                <a:extLst>
                  <a:ext uri="{FF2B5EF4-FFF2-40B4-BE49-F238E27FC236}">
                    <a16:creationId xmlns:a16="http://schemas.microsoft.com/office/drawing/2014/main" id="{D0D4277F-DD2C-4712-B632-B9C8E9F305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1825" y="2984501"/>
                <a:ext cx="38100" cy="38100"/>
              </a:xfrm>
              <a:prstGeom prst="ellipse">
                <a:avLst/>
              </a:prstGeom>
              <a:solidFill>
                <a:srgbClr val="B8D4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Freeform 80">
                <a:extLst>
                  <a:ext uri="{FF2B5EF4-FFF2-40B4-BE49-F238E27FC236}">
                    <a16:creationId xmlns:a16="http://schemas.microsoft.com/office/drawing/2014/main" id="{0FD2E38F-5DD3-4AF2-914C-1F775C5A87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5775" y="3022601"/>
                <a:ext cx="25400" cy="30163"/>
              </a:xfrm>
              <a:custGeom>
                <a:avLst/>
                <a:gdLst>
                  <a:gd name="T0" fmla="*/ 0 w 7"/>
                  <a:gd name="T1" fmla="*/ 0 h 8"/>
                  <a:gd name="T2" fmla="*/ 7 w 7"/>
                  <a:gd name="T3" fmla="*/ 8 h 8"/>
                  <a:gd name="T4" fmla="*/ 0 w 7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8">
                    <a:moveTo>
                      <a:pt x="0" y="0"/>
                    </a:moveTo>
                    <a:cubicBezTo>
                      <a:pt x="0" y="4"/>
                      <a:pt x="3" y="8"/>
                      <a:pt x="7" y="8"/>
                    </a:cubicBezTo>
                    <a:cubicBezTo>
                      <a:pt x="3" y="8"/>
                      <a:pt x="0" y="4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9" name="Freeform 81">
                <a:extLst>
                  <a:ext uri="{FF2B5EF4-FFF2-40B4-BE49-F238E27FC236}">
                    <a16:creationId xmlns:a16="http://schemas.microsoft.com/office/drawing/2014/main" id="{EDDEAC9F-86AC-4BCA-BB88-EF37638829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5775" y="2570163"/>
                <a:ext cx="258763" cy="482600"/>
              </a:xfrm>
              <a:custGeom>
                <a:avLst/>
                <a:gdLst>
                  <a:gd name="T0" fmla="*/ 69 w 69"/>
                  <a:gd name="T1" fmla="*/ 0 h 128"/>
                  <a:gd name="T2" fmla="*/ 8 w 69"/>
                  <a:gd name="T3" fmla="*/ 0 h 128"/>
                  <a:gd name="T4" fmla="*/ 0 w 69"/>
                  <a:gd name="T5" fmla="*/ 8 h 128"/>
                  <a:gd name="T6" fmla="*/ 0 w 69"/>
                  <a:gd name="T7" fmla="*/ 120 h 128"/>
                  <a:gd name="T8" fmla="*/ 0 w 69"/>
                  <a:gd name="T9" fmla="*/ 120 h 128"/>
                  <a:gd name="T10" fmla="*/ 7 w 69"/>
                  <a:gd name="T11" fmla="*/ 128 h 128"/>
                  <a:gd name="T12" fmla="*/ 8 w 69"/>
                  <a:gd name="T13" fmla="*/ 128 h 128"/>
                  <a:gd name="T14" fmla="*/ 17 w 69"/>
                  <a:gd name="T15" fmla="*/ 128 h 128"/>
                  <a:gd name="T16" fmla="*/ 27 w 69"/>
                  <a:gd name="T17" fmla="*/ 103 h 128"/>
                  <a:gd name="T18" fmla="*/ 6 w 69"/>
                  <a:gd name="T19" fmla="*/ 103 h 128"/>
                  <a:gd name="T20" fmla="*/ 6 w 69"/>
                  <a:gd name="T21" fmla="*/ 103 h 128"/>
                  <a:gd name="T22" fmla="*/ 6 w 69"/>
                  <a:gd name="T23" fmla="*/ 13 h 128"/>
                  <a:gd name="T24" fmla="*/ 64 w 69"/>
                  <a:gd name="T25" fmla="*/ 13 h 128"/>
                  <a:gd name="T26" fmla="*/ 69 w 69"/>
                  <a:gd name="T2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9" h="128">
                    <a:moveTo>
                      <a:pt x="69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3"/>
                      <a:pt x="0" y="8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0" y="124"/>
                      <a:pt x="3" y="128"/>
                      <a:pt x="7" y="128"/>
                    </a:cubicBezTo>
                    <a:cubicBezTo>
                      <a:pt x="7" y="128"/>
                      <a:pt x="8" y="128"/>
                      <a:pt x="8" y="128"/>
                    </a:cubicBezTo>
                    <a:cubicBezTo>
                      <a:pt x="17" y="128"/>
                      <a:pt x="17" y="128"/>
                      <a:pt x="17" y="128"/>
                    </a:cubicBezTo>
                    <a:cubicBezTo>
                      <a:pt x="27" y="103"/>
                      <a:pt x="27" y="103"/>
                      <a:pt x="27" y="103"/>
                    </a:cubicBezTo>
                    <a:cubicBezTo>
                      <a:pt x="6" y="103"/>
                      <a:pt x="6" y="103"/>
                      <a:pt x="6" y="103"/>
                    </a:cubicBezTo>
                    <a:cubicBezTo>
                      <a:pt x="6" y="103"/>
                      <a:pt x="6" y="103"/>
                      <a:pt x="6" y="10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9" y="0"/>
                      <a:pt x="69" y="0"/>
                      <a:pt x="69" y="0"/>
                    </a:cubicBezTo>
                  </a:path>
                </a:pathLst>
              </a:custGeom>
              <a:solidFill>
                <a:srgbClr val="5B5B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Freeform 82">
                <a:extLst>
                  <a:ext uri="{FF2B5EF4-FFF2-40B4-BE49-F238E27FC236}">
                    <a16:creationId xmlns:a16="http://schemas.microsoft.com/office/drawing/2014/main" id="{CA114E5E-282A-4FBB-A54A-E01C6955B9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1663" y="2587626"/>
                <a:ext cx="96838" cy="15875"/>
              </a:xfrm>
              <a:custGeom>
                <a:avLst/>
                <a:gdLst>
                  <a:gd name="T0" fmla="*/ 26 w 26"/>
                  <a:gd name="T1" fmla="*/ 2 h 4"/>
                  <a:gd name="T2" fmla="*/ 24 w 26"/>
                  <a:gd name="T3" fmla="*/ 4 h 4"/>
                  <a:gd name="T4" fmla="*/ 2 w 26"/>
                  <a:gd name="T5" fmla="*/ 4 h 4"/>
                  <a:gd name="T6" fmla="*/ 0 w 26"/>
                  <a:gd name="T7" fmla="*/ 2 h 4"/>
                  <a:gd name="T8" fmla="*/ 2 w 26"/>
                  <a:gd name="T9" fmla="*/ 0 h 4"/>
                  <a:gd name="T10" fmla="*/ 24 w 26"/>
                  <a:gd name="T11" fmla="*/ 0 h 4"/>
                  <a:gd name="T12" fmla="*/ 26 w 26"/>
                  <a:gd name="T1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4">
                    <a:moveTo>
                      <a:pt x="26" y="2"/>
                    </a:moveTo>
                    <a:cubicBezTo>
                      <a:pt x="26" y="3"/>
                      <a:pt x="25" y="4"/>
                      <a:pt x="24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0"/>
                      <a:pt x="26" y="1"/>
                      <a:pt x="26" y="2"/>
                    </a:cubicBezTo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Freeform 83">
                <a:extLst>
                  <a:ext uri="{FF2B5EF4-FFF2-40B4-BE49-F238E27FC236}">
                    <a16:creationId xmlns:a16="http://schemas.microsoft.com/office/drawing/2014/main" id="{193A2FD2-F056-422C-B036-DA55BC79DD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1663" y="2587626"/>
                <a:ext cx="96838" cy="15875"/>
              </a:xfrm>
              <a:custGeom>
                <a:avLst/>
                <a:gdLst>
                  <a:gd name="T0" fmla="*/ 26 w 26"/>
                  <a:gd name="T1" fmla="*/ 2 h 4"/>
                  <a:gd name="T2" fmla="*/ 24 w 26"/>
                  <a:gd name="T3" fmla="*/ 4 h 4"/>
                  <a:gd name="T4" fmla="*/ 2 w 26"/>
                  <a:gd name="T5" fmla="*/ 4 h 4"/>
                  <a:gd name="T6" fmla="*/ 0 w 26"/>
                  <a:gd name="T7" fmla="*/ 2 h 4"/>
                  <a:gd name="T8" fmla="*/ 2 w 26"/>
                  <a:gd name="T9" fmla="*/ 0 h 4"/>
                  <a:gd name="T10" fmla="*/ 24 w 26"/>
                  <a:gd name="T11" fmla="*/ 0 h 4"/>
                  <a:gd name="T12" fmla="*/ 26 w 26"/>
                  <a:gd name="T1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4">
                    <a:moveTo>
                      <a:pt x="26" y="2"/>
                    </a:moveTo>
                    <a:cubicBezTo>
                      <a:pt x="26" y="3"/>
                      <a:pt x="25" y="4"/>
                      <a:pt x="24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0"/>
                      <a:pt x="26" y="1"/>
                      <a:pt x="26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2" name="Freeform 84">
                <a:extLst>
                  <a:ext uri="{FF2B5EF4-FFF2-40B4-BE49-F238E27FC236}">
                    <a16:creationId xmlns:a16="http://schemas.microsoft.com/office/drawing/2014/main" id="{1EF0DD70-A4BF-4CCF-B5B1-32D7A64B55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3563" y="2671763"/>
                <a:ext cx="173038" cy="101600"/>
              </a:xfrm>
              <a:custGeom>
                <a:avLst/>
                <a:gdLst>
                  <a:gd name="T0" fmla="*/ 55 w 109"/>
                  <a:gd name="T1" fmla="*/ 64 h 64"/>
                  <a:gd name="T2" fmla="*/ 55 w 109"/>
                  <a:gd name="T3" fmla="*/ 64 h 64"/>
                  <a:gd name="T4" fmla="*/ 0 w 109"/>
                  <a:gd name="T5" fmla="*/ 33 h 64"/>
                  <a:gd name="T6" fmla="*/ 0 w 109"/>
                  <a:gd name="T7" fmla="*/ 33 h 64"/>
                  <a:gd name="T8" fmla="*/ 0 w 109"/>
                  <a:gd name="T9" fmla="*/ 31 h 64"/>
                  <a:gd name="T10" fmla="*/ 55 w 109"/>
                  <a:gd name="T11" fmla="*/ 0 h 64"/>
                  <a:gd name="T12" fmla="*/ 55 w 109"/>
                  <a:gd name="T13" fmla="*/ 0 h 64"/>
                  <a:gd name="T14" fmla="*/ 109 w 109"/>
                  <a:gd name="T15" fmla="*/ 31 h 64"/>
                  <a:gd name="T16" fmla="*/ 109 w 109"/>
                  <a:gd name="T17" fmla="*/ 33 h 64"/>
                  <a:gd name="T18" fmla="*/ 109 w 109"/>
                  <a:gd name="T19" fmla="*/ 33 h 64"/>
                  <a:gd name="T20" fmla="*/ 55 w 109"/>
                  <a:gd name="T21" fmla="*/ 64 h 64"/>
                  <a:gd name="T22" fmla="*/ 55 w 109"/>
                  <a:gd name="T2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9" h="64">
                    <a:moveTo>
                      <a:pt x="55" y="64"/>
                    </a:moveTo>
                    <a:lnTo>
                      <a:pt x="55" y="64"/>
                    </a:lnTo>
                    <a:lnTo>
                      <a:pt x="0" y="33"/>
                    </a:lnTo>
                    <a:lnTo>
                      <a:pt x="0" y="33"/>
                    </a:lnTo>
                    <a:lnTo>
                      <a:pt x="0" y="31"/>
                    </a:lnTo>
                    <a:lnTo>
                      <a:pt x="55" y="0"/>
                    </a:lnTo>
                    <a:lnTo>
                      <a:pt x="55" y="0"/>
                    </a:lnTo>
                    <a:lnTo>
                      <a:pt x="109" y="31"/>
                    </a:lnTo>
                    <a:lnTo>
                      <a:pt x="109" y="33"/>
                    </a:lnTo>
                    <a:lnTo>
                      <a:pt x="109" y="33"/>
                    </a:lnTo>
                    <a:lnTo>
                      <a:pt x="55" y="64"/>
                    </a:lnTo>
                    <a:lnTo>
                      <a:pt x="55" y="6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Freeform 85">
                <a:extLst>
                  <a:ext uri="{FF2B5EF4-FFF2-40B4-BE49-F238E27FC236}">
                    <a16:creationId xmlns:a16="http://schemas.microsoft.com/office/drawing/2014/main" id="{8AF746FE-07D4-4E75-8E74-2496119478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3563" y="2671763"/>
                <a:ext cx="173038" cy="101600"/>
              </a:xfrm>
              <a:custGeom>
                <a:avLst/>
                <a:gdLst>
                  <a:gd name="T0" fmla="*/ 55 w 109"/>
                  <a:gd name="T1" fmla="*/ 64 h 64"/>
                  <a:gd name="T2" fmla="*/ 55 w 109"/>
                  <a:gd name="T3" fmla="*/ 64 h 64"/>
                  <a:gd name="T4" fmla="*/ 0 w 109"/>
                  <a:gd name="T5" fmla="*/ 33 h 64"/>
                  <a:gd name="T6" fmla="*/ 0 w 109"/>
                  <a:gd name="T7" fmla="*/ 33 h 64"/>
                  <a:gd name="T8" fmla="*/ 0 w 109"/>
                  <a:gd name="T9" fmla="*/ 31 h 64"/>
                  <a:gd name="T10" fmla="*/ 55 w 109"/>
                  <a:gd name="T11" fmla="*/ 0 h 64"/>
                  <a:gd name="T12" fmla="*/ 55 w 109"/>
                  <a:gd name="T13" fmla="*/ 0 h 64"/>
                  <a:gd name="T14" fmla="*/ 109 w 109"/>
                  <a:gd name="T15" fmla="*/ 31 h 64"/>
                  <a:gd name="T16" fmla="*/ 109 w 109"/>
                  <a:gd name="T17" fmla="*/ 33 h 64"/>
                  <a:gd name="T18" fmla="*/ 109 w 109"/>
                  <a:gd name="T19" fmla="*/ 33 h 64"/>
                  <a:gd name="T20" fmla="*/ 55 w 109"/>
                  <a:gd name="T21" fmla="*/ 64 h 64"/>
                  <a:gd name="T22" fmla="*/ 55 w 109"/>
                  <a:gd name="T2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9" h="64">
                    <a:moveTo>
                      <a:pt x="55" y="64"/>
                    </a:moveTo>
                    <a:lnTo>
                      <a:pt x="55" y="64"/>
                    </a:lnTo>
                    <a:lnTo>
                      <a:pt x="0" y="33"/>
                    </a:lnTo>
                    <a:lnTo>
                      <a:pt x="0" y="33"/>
                    </a:lnTo>
                    <a:lnTo>
                      <a:pt x="0" y="31"/>
                    </a:lnTo>
                    <a:lnTo>
                      <a:pt x="55" y="0"/>
                    </a:lnTo>
                    <a:lnTo>
                      <a:pt x="55" y="0"/>
                    </a:lnTo>
                    <a:lnTo>
                      <a:pt x="109" y="31"/>
                    </a:lnTo>
                    <a:lnTo>
                      <a:pt x="109" y="33"/>
                    </a:lnTo>
                    <a:lnTo>
                      <a:pt x="109" y="33"/>
                    </a:lnTo>
                    <a:lnTo>
                      <a:pt x="55" y="64"/>
                    </a:lnTo>
                    <a:lnTo>
                      <a:pt x="55" y="6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Freeform 86">
                <a:extLst>
                  <a:ext uri="{FF2B5EF4-FFF2-40B4-BE49-F238E27FC236}">
                    <a16:creationId xmlns:a16="http://schemas.microsoft.com/office/drawing/2014/main" id="{44B96589-8B0C-482C-98AA-FE973EE853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2450" y="2743201"/>
                <a:ext cx="90488" cy="150813"/>
              </a:xfrm>
              <a:custGeom>
                <a:avLst/>
                <a:gdLst>
                  <a:gd name="T0" fmla="*/ 3 w 57"/>
                  <a:gd name="T1" fmla="*/ 0 h 95"/>
                  <a:gd name="T2" fmla="*/ 0 w 57"/>
                  <a:gd name="T3" fmla="*/ 0 h 95"/>
                  <a:gd name="T4" fmla="*/ 0 w 57"/>
                  <a:gd name="T5" fmla="*/ 0 h 95"/>
                  <a:gd name="T6" fmla="*/ 0 w 57"/>
                  <a:gd name="T7" fmla="*/ 62 h 95"/>
                  <a:gd name="T8" fmla="*/ 0 w 57"/>
                  <a:gd name="T9" fmla="*/ 64 h 95"/>
                  <a:gd name="T10" fmla="*/ 55 w 57"/>
                  <a:gd name="T11" fmla="*/ 95 h 95"/>
                  <a:gd name="T12" fmla="*/ 55 w 57"/>
                  <a:gd name="T13" fmla="*/ 95 h 95"/>
                  <a:gd name="T14" fmla="*/ 55 w 57"/>
                  <a:gd name="T15" fmla="*/ 95 h 95"/>
                  <a:gd name="T16" fmla="*/ 57 w 57"/>
                  <a:gd name="T17" fmla="*/ 92 h 95"/>
                  <a:gd name="T18" fmla="*/ 57 w 57"/>
                  <a:gd name="T19" fmla="*/ 31 h 95"/>
                  <a:gd name="T20" fmla="*/ 55 w 57"/>
                  <a:gd name="T21" fmla="*/ 31 h 95"/>
                  <a:gd name="T22" fmla="*/ 3 w 57"/>
                  <a:gd name="T2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7" h="95">
                    <a:moveTo>
                      <a:pt x="3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62"/>
                    </a:lnTo>
                    <a:lnTo>
                      <a:pt x="0" y="64"/>
                    </a:lnTo>
                    <a:lnTo>
                      <a:pt x="55" y="95"/>
                    </a:lnTo>
                    <a:lnTo>
                      <a:pt x="55" y="95"/>
                    </a:lnTo>
                    <a:lnTo>
                      <a:pt x="55" y="95"/>
                    </a:lnTo>
                    <a:lnTo>
                      <a:pt x="57" y="92"/>
                    </a:lnTo>
                    <a:lnTo>
                      <a:pt x="57" y="31"/>
                    </a:lnTo>
                    <a:lnTo>
                      <a:pt x="55" y="3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CEE9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Freeform 87">
                <a:extLst>
                  <a:ext uri="{FF2B5EF4-FFF2-40B4-BE49-F238E27FC236}">
                    <a16:creationId xmlns:a16="http://schemas.microsoft.com/office/drawing/2014/main" id="{93436096-4F5C-4F4C-B21C-131329FC82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2450" y="2743201"/>
                <a:ext cx="90488" cy="150813"/>
              </a:xfrm>
              <a:custGeom>
                <a:avLst/>
                <a:gdLst>
                  <a:gd name="T0" fmla="*/ 3 w 57"/>
                  <a:gd name="T1" fmla="*/ 0 h 95"/>
                  <a:gd name="T2" fmla="*/ 0 w 57"/>
                  <a:gd name="T3" fmla="*/ 0 h 95"/>
                  <a:gd name="T4" fmla="*/ 0 w 57"/>
                  <a:gd name="T5" fmla="*/ 0 h 95"/>
                  <a:gd name="T6" fmla="*/ 0 w 57"/>
                  <a:gd name="T7" fmla="*/ 62 h 95"/>
                  <a:gd name="T8" fmla="*/ 0 w 57"/>
                  <a:gd name="T9" fmla="*/ 64 h 95"/>
                  <a:gd name="T10" fmla="*/ 55 w 57"/>
                  <a:gd name="T11" fmla="*/ 95 h 95"/>
                  <a:gd name="T12" fmla="*/ 55 w 57"/>
                  <a:gd name="T13" fmla="*/ 95 h 95"/>
                  <a:gd name="T14" fmla="*/ 55 w 57"/>
                  <a:gd name="T15" fmla="*/ 95 h 95"/>
                  <a:gd name="T16" fmla="*/ 57 w 57"/>
                  <a:gd name="T17" fmla="*/ 92 h 95"/>
                  <a:gd name="T18" fmla="*/ 57 w 57"/>
                  <a:gd name="T19" fmla="*/ 31 h 95"/>
                  <a:gd name="T20" fmla="*/ 55 w 57"/>
                  <a:gd name="T21" fmla="*/ 31 h 95"/>
                  <a:gd name="T22" fmla="*/ 3 w 57"/>
                  <a:gd name="T2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7" h="95">
                    <a:moveTo>
                      <a:pt x="3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62"/>
                    </a:lnTo>
                    <a:lnTo>
                      <a:pt x="0" y="64"/>
                    </a:lnTo>
                    <a:lnTo>
                      <a:pt x="55" y="95"/>
                    </a:lnTo>
                    <a:lnTo>
                      <a:pt x="55" y="95"/>
                    </a:lnTo>
                    <a:lnTo>
                      <a:pt x="55" y="95"/>
                    </a:lnTo>
                    <a:lnTo>
                      <a:pt x="57" y="92"/>
                    </a:lnTo>
                    <a:lnTo>
                      <a:pt x="57" y="31"/>
                    </a:lnTo>
                    <a:lnTo>
                      <a:pt x="55" y="31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Freeform 88">
                <a:extLst>
                  <a:ext uri="{FF2B5EF4-FFF2-40B4-BE49-F238E27FC236}">
                    <a16:creationId xmlns:a16="http://schemas.microsoft.com/office/drawing/2014/main" id="{A6F3D0E0-D103-41E6-87B4-2020730CBD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1988" y="2743201"/>
                <a:ext cx="85725" cy="150813"/>
              </a:xfrm>
              <a:custGeom>
                <a:avLst/>
                <a:gdLst>
                  <a:gd name="T0" fmla="*/ 54 w 54"/>
                  <a:gd name="T1" fmla="*/ 0 h 95"/>
                  <a:gd name="T2" fmla="*/ 52 w 54"/>
                  <a:gd name="T3" fmla="*/ 0 h 95"/>
                  <a:gd name="T4" fmla="*/ 0 w 54"/>
                  <a:gd name="T5" fmla="*/ 31 h 95"/>
                  <a:gd name="T6" fmla="*/ 0 w 54"/>
                  <a:gd name="T7" fmla="*/ 33 h 95"/>
                  <a:gd name="T8" fmla="*/ 0 w 54"/>
                  <a:gd name="T9" fmla="*/ 92 h 95"/>
                  <a:gd name="T10" fmla="*/ 0 w 54"/>
                  <a:gd name="T11" fmla="*/ 95 h 95"/>
                  <a:gd name="T12" fmla="*/ 0 w 54"/>
                  <a:gd name="T13" fmla="*/ 95 h 95"/>
                  <a:gd name="T14" fmla="*/ 2 w 54"/>
                  <a:gd name="T15" fmla="*/ 95 h 95"/>
                  <a:gd name="T16" fmla="*/ 54 w 54"/>
                  <a:gd name="T17" fmla="*/ 64 h 95"/>
                  <a:gd name="T18" fmla="*/ 54 w 54"/>
                  <a:gd name="T19" fmla="*/ 62 h 95"/>
                  <a:gd name="T20" fmla="*/ 54 w 54"/>
                  <a:gd name="T21" fmla="*/ 2 h 95"/>
                  <a:gd name="T22" fmla="*/ 54 w 54"/>
                  <a:gd name="T2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" h="95">
                    <a:moveTo>
                      <a:pt x="54" y="0"/>
                    </a:moveTo>
                    <a:lnTo>
                      <a:pt x="52" y="0"/>
                    </a:lnTo>
                    <a:lnTo>
                      <a:pt x="0" y="31"/>
                    </a:lnTo>
                    <a:lnTo>
                      <a:pt x="0" y="33"/>
                    </a:lnTo>
                    <a:lnTo>
                      <a:pt x="0" y="92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2" y="95"/>
                    </a:lnTo>
                    <a:lnTo>
                      <a:pt x="54" y="64"/>
                    </a:lnTo>
                    <a:lnTo>
                      <a:pt x="54" y="62"/>
                    </a:lnTo>
                    <a:lnTo>
                      <a:pt x="54" y="2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9BD2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7" name="Freeform 89">
                <a:extLst>
                  <a:ext uri="{FF2B5EF4-FFF2-40B4-BE49-F238E27FC236}">
                    <a16:creationId xmlns:a16="http://schemas.microsoft.com/office/drawing/2014/main" id="{8F309118-76E8-4A9A-BEF7-EEA3B52687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1988" y="2743201"/>
                <a:ext cx="85725" cy="150813"/>
              </a:xfrm>
              <a:custGeom>
                <a:avLst/>
                <a:gdLst>
                  <a:gd name="T0" fmla="*/ 54 w 54"/>
                  <a:gd name="T1" fmla="*/ 0 h 95"/>
                  <a:gd name="T2" fmla="*/ 52 w 54"/>
                  <a:gd name="T3" fmla="*/ 0 h 95"/>
                  <a:gd name="T4" fmla="*/ 0 w 54"/>
                  <a:gd name="T5" fmla="*/ 31 h 95"/>
                  <a:gd name="T6" fmla="*/ 0 w 54"/>
                  <a:gd name="T7" fmla="*/ 33 h 95"/>
                  <a:gd name="T8" fmla="*/ 0 w 54"/>
                  <a:gd name="T9" fmla="*/ 92 h 95"/>
                  <a:gd name="T10" fmla="*/ 0 w 54"/>
                  <a:gd name="T11" fmla="*/ 95 h 95"/>
                  <a:gd name="T12" fmla="*/ 0 w 54"/>
                  <a:gd name="T13" fmla="*/ 95 h 95"/>
                  <a:gd name="T14" fmla="*/ 2 w 54"/>
                  <a:gd name="T15" fmla="*/ 95 h 95"/>
                  <a:gd name="T16" fmla="*/ 54 w 54"/>
                  <a:gd name="T17" fmla="*/ 64 h 95"/>
                  <a:gd name="T18" fmla="*/ 54 w 54"/>
                  <a:gd name="T19" fmla="*/ 62 h 95"/>
                  <a:gd name="T20" fmla="*/ 54 w 54"/>
                  <a:gd name="T21" fmla="*/ 2 h 95"/>
                  <a:gd name="T22" fmla="*/ 54 w 54"/>
                  <a:gd name="T2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" h="95">
                    <a:moveTo>
                      <a:pt x="54" y="0"/>
                    </a:moveTo>
                    <a:lnTo>
                      <a:pt x="52" y="0"/>
                    </a:lnTo>
                    <a:lnTo>
                      <a:pt x="0" y="31"/>
                    </a:lnTo>
                    <a:lnTo>
                      <a:pt x="0" y="33"/>
                    </a:lnTo>
                    <a:lnTo>
                      <a:pt x="0" y="92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2" y="95"/>
                    </a:lnTo>
                    <a:lnTo>
                      <a:pt x="54" y="64"/>
                    </a:lnTo>
                    <a:lnTo>
                      <a:pt x="54" y="62"/>
                    </a:lnTo>
                    <a:lnTo>
                      <a:pt x="54" y="2"/>
                    </a:lnTo>
                    <a:lnTo>
                      <a:pt x="5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79" name="Rectangle 47">
              <a:extLst>
                <a:ext uri="{FF2B5EF4-FFF2-40B4-BE49-F238E27FC236}">
                  <a16:creationId xmlns:a16="http://schemas.microsoft.com/office/drawing/2014/main" id="{017236C0-1C43-4134-AC95-58040EC8C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2013" y="3774773"/>
              <a:ext cx="1319938" cy="277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89604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Millions of devices feed </a:t>
              </a:r>
              <a:b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</a:b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into Stream Analytics</a:t>
              </a:r>
              <a:endParaRPr kumimoji="0" lang="en-US" altLang="en-US" sz="1076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16200000" scaled="1"/>
                </a:gradFill>
                <a:effectLst/>
                <a:uLnTx/>
                <a:uFillTx/>
                <a:latin typeface="Segoe UI Semilight"/>
                <a:ea typeface="+mn-ea"/>
                <a:cs typeface="Segoe UI Semibold" panose="020B0702040204020203" pitchFamily="34" charset="0"/>
              </a:endParaRPr>
            </a:p>
          </p:txBody>
        </p: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DD947475-FB1D-4E75-BC8D-AEBDC2AC8951}"/>
                </a:ext>
              </a:extLst>
            </p:cNvPr>
            <p:cNvCxnSpPr>
              <a:cxnSpLocks/>
            </p:cNvCxnSpPr>
            <p:nvPr/>
          </p:nvCxnSpPr>
          <p:spPr>
            <a:xfrm>
              <a:off x="1483849" y="3104905"/>
              <a:ext cx="347382" cy="4129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74155FE1-721E-43F3-818A-7136CCA75887}"/>
                </a:ext>
              </a:extLst>
            </p:cNvPr>
            <p:cNvGrpSpPr/>
            <p:nvPr/>
          </p:nvGrpSpPr>
          <p:grpSpPr>
            <a:xfrm>
              <a:off x="1885584" y="2877820"/>
              <a:ext cx="600318" cy="467142"/>
              <a:chOff x="3708400" y="2781301"/>
              <a:chExt cx="930275" cy="723900"/>
            </a:xfrm>
          </p:grpSpPr>
          <p:sp>
            <p:nvSpPr>
              <p:cNvPr id="182" name="Freeform 90">
                <a:extLst>
                  <a:ext uri="{FF2B5EF4-FFF2-40B4-BE49-F238E27FC236}">
                    <a16:creationId xmlns:a16="http://schemas.microsoft.com/office/drawing/2014/main" id="{7BA44BC5-FE2D-4685-9833-580606C18E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2781301"/>
                <a:ext cx="660400" cy="723900"/>
              </a:xfrm>
              <a:custGeom>
                <a:avLst/>
                <a:gdLst>
                  <a:gd name="T0" fmla="*/ 143 w 176"/>
                  <a:gd name="T1" fmla="*/ 130 h 192"/>
                  <a:gd name="T2" fmla="*/ 149 w 176"/>
                  <a:gd name="T3" fmla="*/ 115 h 192"/>
                  <a:gd name="T4" fmla="*/ 176 w 176"/>
                  <a:gd name="T5" fmla="*/ 105 h 192"/>
                  <a:gd name="T6" fmla="*/ 176 w 176"/>
                  <a:gd name="T7" fmla="*/ 84 h 192"/>
                  <a:gd name="T8" fmla="*/ 173 w 176"/>
                  <a:gd name="T9" fmla="*/ 83 h 192"/>
                  <a:gd name="T10" fmla="*/ 149 w 176"/>
                  <a:gd name="T11" fmla="*/ 76 h 192"/>
                  <a:gd name="T12" fmla="*/ 143 w 176"/>
                  <a:gd name="T13" fmla="*/ 60 h 192"/>
                  <a:gd name="T14" fmla="*/ 155 w 176"/>
                  <a:gd name="T15" fmla="*/ 35 h 192"/>
                  <a:gd name="T16" fmla="*/ 140 w 176"/>
                  <a:gd name="T17" fmla="*/ 20 h 192"/>
                  <a:gd name="T18" fmla="*/ 137 w 176"/>
                  <a:gd name="T19" fmla="*/ 21 h 192"/>
                  <a:gd name="T20" fmla="*/ 114 w 176"/>
                  <a:gd name="T21" fmla="*/ 32 h 192"/>
                  <a:gd name="T22" fmla="*/ 99 w 176"/>
                  <a:gd name="T23" fmla="*/ 26 h 192"/>
                  <a:gd name="T24" fmla="*/ 89 w 176"/>
                  <a:gd name="T25" fmla="*/ 0 h 192"/>
                  <a:gd name="T26" fmla="*/ 66 w 176"/>
                  <a:gd name="T27" fmla="*/ 0 h 192"/>
                  <a:gd name="T28" fmla="*/ 65 w 176"/>
                  <a:gd name="T29" fmla="*/ 3 h 192"/>
                  <a:gd name="T30" fmla="*/ 58 w 176"/>
                  <a:gd name="T31" fmla="*/ 26 h 192"/>
                  <a:gd name="T32" fmla="*/ 43 w 176"/>
                  <a:gd name="T33" fmla="*/ 32 h 192"/>
                  <a:gd name="T34" fmla="*/ 16 w 176"/>
                  <a:gd name="T35" fmla="*/ 21 h 192"/>
                  <a:gd name="T36" fmla="*/ 0 w 176"/>
                  <a:gd name="T37" fmla="*/ 36 h 192"/>
                  <a:gd name="T38" fmla="*/ 2 w 176"/>
                  <a:gd name="T39" fmla="*/ 39 h 192"/>
                  <a:gd name="T40" fmla="*/ 9 w 176"/>
                  <a:gd name="T41" fmla="*/ 52 h 192"/>
                  <a:gd name="T42" fmla="*/ 48 w 176"/>
                  <a:gd name="T43" fmla="*/ 42 h 192"/>
                  <a:gd name="T44" fmla="*/ 99 w 176"/>
                  <a:gd name="T45" fmla="*/ 63 h 192"/>
                  <a:gd name="T46" fmla="*/ 109 w 176"/>
                  <a:gd name="T47" fmla="*/ 71 h 192"/>
                  <a:gd name="T48" fmla="*/ 113 w 176"/>
                  <a:gd name="T49" fmla="*/ 76 h 192"/>
                  <a:gd name="T50" fmla="*/ 103 w 176"/>
                  <a:gd name="T51" fmla="*/ 126 h 192"/>
                  <a:gd name="T52" fmla="*/ 63 w 176"/>
                  <a:gd name="T53" fmla="*/ 131 h 192"/>
                  <a:gd name="T54" fmla="*/ 60 w 176"/>
                  <a:gd name="T55" fmla="*/ 130 h 192"/>
                  <a:gd name="T56" fmla="*/ 52 w 176"/>
                  <a:gd name="T57" fmla="*/ 124 h 192"/>
                  <a:gd name="T58" fmla="*/ 49 w 176"/>
                  <a:gd name="T59" fmla="*/ 123 h 192"/>
                  <a:gd name="T60" fmla="*/ 41 w 176"/>
                  <a:gd name="T61" fmla="*/ 127 h 192"/>
                  <a:gd name="T62" fmla="*/ 40 w 176"/>
                  <a:gd name="T63" fmla="*/ 128 h 192"/>
                  <a:gd name="T64" fmla="*/ 8 w 176"/>
                  <a:gd name="T65" fmla="*/ 148 h 192"/>
                  <a:gd name="T66" fmla="*/ 3 w 176"/>
                  <a:gd name="T67" fmla="*/ 157 h 192"/>
                  <a:gd name="T68" fmla="*/ 18 w 176"/>
                  <a:gd name="T69" fmla="*/ 172 h 192"/>
                  <a:gd name="T70" fmla="*/ 19 w 176"/>
                  <a:gd name="T71" fmla="*/ 173 h 192"/>
                  <a:gd name="T72" fmla="*/ 22 w 176"/>
                  <a:gd name="T73" fmla="*/ 171 h 192"/>
                  <a:gd name="T74" fmla="*/ 45 w 176"/>
                  <a:gd name="T75" fmla="*/ 160 h 192"/>
                  <a:gd name="T76" fmla="*/ 60 w 176"/>
                  <a:gd name="T77" fmla="*/ 166 h 192"/>
                  <a:gd name="T78" fmla="*/ 68 w 176"/>
                  <a:gd name="T79" fmla="*/ 192 h 192"/>
                  <a:gd name="T80" fmla="*/ 91 w 176"/>
                  <a:gd name="T81" fmla="*/ 192 h 192"/>
                  <a:gd name="T82" fmla="*/ 92 w 176"/>
                  <a:gd name="T83" fmla="*/ 189 h 192"/>
                  <a:gd name="T84" fmla="*/ 100 w 176"/>
                  <a:gd name="T85" fmla="*/ 166 h 192"/>
                  <a:gd name="T86" fmla="*/ 115 w 176"/>
                  <a:gd name="T87" fmla="*/ 160 h 192"/>
                  <a:gd name="T88" fmla="*/ 141 w 176"/>
                  <a:gd name="T89" fmla="*/ 171 h 192"/>
                  <a:gd name="T90" fmla="*/ 156 w 176"/>
                  <a:gd name="T91" fmla="*/ 155 h 192"/>
                  <a:gd name="T92" fmla="*/ 155 w 176"/>
                  <a:gd name="T93" fmla="*/ 152 h 192"/>
                  <a:gd name="T94" fmla="*/ 143 w 176"/>
                  <a:gd name="T95" fmla="*/ 13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76" h="192">
                    <a:moveTo>
                      <a:pt x="143" y="130"/>
                    </a:moveTo>
                    <a:cubicBezTo>
                      <a:pt x="149" y="115"/>
                      <a:pt x="149" y="115"/>
                      <a:pt x="149" y="115"/>
                    </a:cubicBezTo>
                    <a:cubicBezTo>
                      <a:pt x="176" y="105"/>
                      <a:pt x="176" y="105"/>
                      <a:pt x="176" y="105"/>
                    </a:cubicBezTo>
                    <a:cubicBezTo>
                      <a:pt x="176" y="84"/>
                      <a:pt x="176" y="84"/>
                      <a:pt x="176" y="84"/>
                    </a:cubicBezTo>
                    <a:cubicBezTo>
                      <a:pt x="173" y="83"/>
                      <a:pt x="173" y="83"/>
                      <a:pt x="173" y="83"/>
                    </a:cubicBezTo>
                    <a:cubicBezTo>
                      <a:pt x="149" y="76"/>
                      <a:pt x="149" y="76"/>
                      <a:pt x="149" y="76"/>
                    </a:cubicBezTo>
                    <a:cubicBezTo>
                      <a:pt x="143" y="60"/>
                      <a:pt x="143" y="60"/>
                      <a:pt x="143" y="60"/>
                    </a:cubicBezTo>
                    <a:cubicBezTo>
                      <a:pt x="155" y="35"/>
                      <a:pt x="155" y="35"/>
                      <a:pt x="155" y="35"/>
                    </a:cubicBezTo>
                    <a:cubicBezTo>
                      <a:pt x="140" y="20"/>
                      <a:pt x="140" y="20"/>
                      <a:pt x="140" y="20"/>
                    </a:cubicBezTo>
                    <a:cubicBezTo>
                      <a:pt x="137" y="21"/>
                      <a:pt x="137" y="21"/>
                      <a:pt x="137" y="21"/>
                    </a:cubicBezTo>
                    <a:cubicBezTo>
                      <a:pt x="114" y="32"/>
                      <a:pt x="114" y="32"/>
                      <a:pt x="114" y="32"/>
                    </a:cubicBezTo>
                    <a:cubicBezTo>
                      <a:pt x="99" y="26"/>
                      <a:pt x="99" y="26"/>
                      <a:pt x="99" y="26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43" y="32"/>
                      <a:pt x="43" y="32"/>
                      <a:pt x="43" y="32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9" y="52"/>
                      <a:pt x="9" y="52"/>
                      <a:pt x="9" y="52"/>
                    </a:cubicBezTo>
                    <a:cubicBezTo>
                      <a:pt x="21" y="45"/>
                      <a:pt x="34" y="42"/>
                      <a:pt x="48" y="42"/>
                    </a:cubicBezTo>
                    <a:cubicBezTo>
                      <a:pt x="67" y="43"/>
                      <a:pt x="85" y="50"/>
                      <a:pt x="99" y="63"/>
                    </a:cubicBezTo>
                    <a:cubicBezTo>
                      <a:pt x="102" y="65"/>
                      <a:pt x="105" y="67"/>
                      <a:pt x="109" y="71"/>
                    </a:cubicBezTo>
                    <a:cubicBezTo>
                      <a:pt x="110" y="72"/>
                      <a:pt x="112" y="75"/>
                      <a:pt x="113" y="76"/>
                    </a:cubicBezTo>
                    <a:cubicBezTo>
                      <a:pt x="122" y="92"/>
                      <a:pt x="118" y="113"/>
                      <a:pt x="103" y="126"/>
                    </a:cubicBezTo>
                    <a:cubicBezTo>
                      <a:pt x="91" y="135"/>
                      <a:pt x="75" y="137"/>
                      <a:pt x="63" y="131"/>
                    </a:cubicBezTo>
                    <a:cubicBezTo>
                      <a:pt x="62" y="130"/>
                      <a:pt x="61" y="130"/>
                      <a:pt x="60" y="130"/>
                    </a:cubicBezTo>
                    <a:cubicBezTo>
                      <a:pt x="57" y="128"/>
                      <a:pt x="54" y="126"/>
                      <a:pt x="52" y="124"/>
                    </a:cubicBezTo>
                    <a:cubicBezTo>
                      <a:pt x="51" y="124"/>
                      <a:pt x="51" y="123"/>
                      <a:pt x="49" y="123"/>
                    </a:cubicBezTo>
                    <a:cubicBezTo>
                      <a:pt x="46" y="123"/>
                      <a:pt x="43" y="124"/>
                      <a:pt x="41" y="127"/>
                    </a:cubicBezTo>
                    <a:cubicBezTo>
                      <a:pt x="40" y="128"/>
                      <a:pt x="40" y="128"/>
                      <a:pt x="40" y="128"/>
                    </a:cubicBezTo>
                    <a:cubicBezTo>
                      <a:pt x="30" y="137"/>
                      <a:pt x="20" y="144"/>
                      <a:pt x="8" y="148"/>
                    </a:cubicBezTo>
                    <a:cubicBezTo>
                      <a:pt x="3" y="157"/>
                      <a:pt x="3" y="157"/>
                      <a:pt x="3" y="157"/>
                    </a:cubicBezTo>
                    <a:cubicBezTo>
                      <a:pt x="18" y="172"/>
                      <a:pt x="18" y="172"/>
                      <a:pt x="18" y="172"/>
                    </a:cubicBezTo>
                    <a:cubicBezTo>
                      <a:pt x="19" y="173"/>
                      <a:pt x="19" y="173"/>
                      <a:pt x="19" y="173"/>
                    </a:cubicBezTo>
                    <a:cubicBezTo>
                      <a:pt x="22" y="171"/>
                      <a:pt x="22" y="171"/>
                      <a:pt x="22" y="171"/>
                    </a:cubicBezTo>
                    <a:cubicBezTo>
                      <a:pt x="45" y="160"/>
                      <a:pt x="45" y="160"/>
                      <a:pt x="45" y="160"/>
                    </a:cubicBezTo>
                    <a:cubicBezTo>
                      <a:pt x="60" y="166"/>
                      <a:pt x="60" y="166"/>
                      <a:pt x="60" y="166"/>
                    </a:cubicBezTo>
                    <a:cubicBezTo>
                      <a:pt x="68" y="192"/>
                      <a:pt x="68" y="192"/>
                      <a:pt x="68" y="192"/>
                    </a:cubicBezTo>
                    <a:cubicBezTo>
                      <a:pt x="91" y="192"/>
                      <a:pt x="91" y="192"/>
                      <a:pt x="91" y="192"/>
                    </a:cubicBezTo>
                    <a:cubicBezTo>
                      <a:pt x="92" y="189"/>
                      <a:pt x="92" y="189"/>
                      <a:pt x="92" y="189"/>
                    </a:cubicBezTo>
                    <a:cubicBezTo>
                      <a:pt x="100" y="166"/>
                      <a:pt x="100" y="166"/>
                      <a:pt x="100" y="166"/>
                    </a:cubicBezTo>
                    <a:cubicBezTo>
                      <a:pt x="115" y="160"/>
                      <a:pt x="115" y="160"/>
                      <a:pt x="115" y="160"/>
                    </a:cubicBezTo>
                    <a:cubicBezTo>
                      <a:pt x="141" y="171"/>
                      <a:pt x="141" y="171"/>
                      <a:pt x="141" y="171"/>
                    </a:cubicBezTo>
                    <a:cubicBezTo>
                      <a:pt x="156" y="155"/>
                      <a:pt x="156" y="155"/>
                      <a:pt x="156" y="155"/>
                    </a:cubicBezTo>
                    <a:cubicBezTo>
                      <a:pt x="155" y="152"/>
                      <a:pt x="155" y="152"/>
                      <a:pt x="155" y="152"/>
                    </a:cubicBezTo>
                    <a:cubicBezTo>
                      <a:pt x="143" y="130"/>
                      <a:pt x="143" y="130"/>
                      <a:pt x="143" y="130"/>
                    </a:cubicBezTo>
                  </a:path>
                </a:pathLst>
              </a:custGeom>
              <a:solidFill>
                <a:srgbClr val="7A7A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3" name="Freeform 91">
                <a:extLst>
                  <a:ext uri="{FF2B5EF4-FFF2-40B4-BE49-F238E27FC236}">
                    <a16:creationId xmlns:a16="http://schemas.microsoft.com/office/drawing/2014/main" id="{8238E471-3093-4C80-9C37-C1A4CA680F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6025" y="3044826"/>
                <a:ext cx="541338" cy="192088"/>
              </a:xfrm>
              <a:custGeom>
                <a:avLst/>
                <a:gdLst>
                  <a:gd name="T0" fmla="*/ 69 w 144"/>
                  <a:gd name="T1" fmla="*/ 21 h 51"/>
                  <a:gd name="T2" fmla="*/ 69 w 144"/>
                  <a:gd name="T3" fmla="*/ 21 h 51"/>
                  <a:gd name="T4" fmla="*/ 9 w 144"/>
                  <a:gd name="T5" fmla="*/ 20 h 51"/>
                  <a:gd name="T6" fmla="*/ 2 w 144"/>
                  <a:gd name="T7" fmla="*/ 20 h 51"/>
                  <a:gd name="T8" fmla="*/ 0 w 144"/>
                  <a:gd name="T9" fmla="*/ 24 h 51"/>
                  <a:gd name="T10" fmla="*/ 2 w 144"/>
                  <a:gd name="T11" fmla="*/ 28 h 51"/>
                  <a:gd name="T12" fmla="*/ 76 w 144"/>
                  <a:gd name="T13" fmla="*/ 29 h 51"/>
                  <a:gd name="T14" fmla="*/ 136 w 144"/>
                  <a:gd name="T15" fmla="*/ 31 h 51"/>
                  <a:gd name="T16" fmla="*/ 143 w 144"/>
                  <a:gd name="T17" fmla="*/ 31 h 51"/>
                  <a:gd name="T18" fmla="*/ 144 w 144"/>
                  <a:gd name="T19" fmla="*/ 27 h 51"/>
                  <a:gd name="T20" fmla="*/ 143 w 144"/>
                  <a:gd name="T21" fmla="*/ 23 h 51"/>
                  <a:gd name="T22" fmla="*/ 69 w 144"/>
                  <a:gd name="T23" fmla="*/ 2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4" h="51">
                    <a:moveTo>
                      <a:pt x="69" y="21"/>
                    </a:moveTo>
                    <a:cubicBezTo>
                      <a:pt x="69" y="21"/>
                      <a:pt x="69" y="21"/>
                      <a:pt x="69" y="21"/>
                    </a:cubicBezTo>
                    <a:cubicBezTo>
                      <a:pt x="52" y="39"/>
                      <a:pt x="25" y="39"/>
                      <a:pt x="9" y="20"/>
                    </a:cubicBezTo>
                    <a:cubicBezTo>
                      <a:pt x="7" y="18"/>
                      <a:pt x="3" y="18"/>
                      <a:pt x="2" y="20"/>
                    </a:cubicBezTo>
                    <a:cubicBezTo>
                      <a:pt x="1" y="21"/>
                      <a:pt x="0" y="23"/>
                      <a:pt x="0" y="24"/>
                    </a:cubicBezTo>
                    <a:cubicBezTo>
                      <a:pt x="0" y="26"/>
                      <a:pt x="1" y="27"/>
                      <a:pt x="2" y="28"/>
                    </a:cubicBezTo>
                    <a:cubicBezTo>
                      <a:pt x="22" y="51"/>
                      <a:pt x="55" y="51"/>
                      <a:pt x="76" y="29"/>
                    </a:cubicBezTo>
                    <a:cubicBezTo>
                      <a:pt x="93" y="13"/>
                      <a:pt x="119" y="12"/>
                      <a:pt x="136" y="31"/>
                    </a:cubicBezTo>
                    <a:cubicBezTo>
                      <a:pt x="138" y="33"/>
                      <a:pt x="141" y="33"/>
                      <a:pt x="143" y="31"/>
                    </a:cubicBezTo>
                    <a:cubicBezTo>
                      <a:pt x="144" y="30"/>
                      <a:pt x="144" y="28"/>
                      <a:pt x="144" y="27"/>
                    </a:cubicBezTo>
                    <a:cubicBezTo>
                      <a:pt x="144" y="25"/>
                      <a:pt x="143" y="24"/>
                      <a:pt x="143" y="23"/>
                    </a:cubicBezTo>
                    <a:cubicBezTo>
                      <a:pt x="123" y="1"/>
                      <a:pt x="90" y="0"/>
                      <a:pt x="69" y="21"/>
                    </a:cubicBezTo>
                    <a:close/>
                  </a:path>
                </a:pathLst>
              </a:custGeom>
              <a:solidFill>
                <a:srgbClr val="48C8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" name="Freeform 92">
                <a:extLst>
                  <a:ext uri="{FF2B5EF4-FFF2-40B4-BE49-F238E27FC236}">
                    <a16:creationId xmlns:a16="http://schemas.microsoft.com/office/drawing/2014/main" id="{7766609D-7DED-4260-90C0-82002415F4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8400" y="3160713"/>
                <a:ext cx="544513" cy="155575"/>
              </a:xfrm>
              <a:custGeom>
                <a:avLst/>
                <a:gdLst>
                  <a:gd name="T0" fmla="*/ 119 w 145"/>
                  <a:gd name="T1" fmla="*/ 0 h 41"/>
                  <a:gd name="T2" fmla="*/ 95 w 145"/>
                  <a:gd name="T3" fmla="*/ 10 h 41"/>
                  <a:gd name="T4" fmla="*/ 94 w 145"/>
                  <a:gd name="T5" fmla="*/ 11 h 41"/>
                  <a:gd name="T6" fmla="*/ 93 w 145"/>
                  <a:gd name="T7" fmla="*/ 12 h 41"/>
                  <a:gd name="T8" fmla="*/ 50 w 145"/>
                  <a:gd name="T9" fmla="*/ 30 h 41"/>
                  <a:gd name="T10" fmla="*/ 7 w 145"/>
                  <a:gd name="T11" fmla="*/ 10 h 41"/>
                  <a:gd name="T12" fmla="*/ 0 w 145"/>
                  <a:gd name="T13" fmla="*/ 10 h 41"/>
                  <a:gd name="T14" fmla="*/ 0 w 145"/>
                  <a:gd name="T15" fmla="*/ 12 h 41"/>
                  <a:gd name="T16" fmla="*/ 2 w 145"/>
                  <a:gd name="T17" fmla="*/ 17 h 41"/>
                  <a:gd name="T18" fmla="*/ 52 w 145"/>
                  <a:gd name="T19" fmla="*/ 40 h 41"/>
                  <a:gd name="T20" fmla="*/ 102 w 145"/>
                  <a:gd name="T21" fmla="*/ 18 h 41"/>
                  <a:gd name="T22" fmla="*/ 103 w 145"/>
                  <a:gd name="T23" fmla="*/ 17 h 41"/>
                  <a:gd name="T24" fmla="*/ 104 w 145"/>
                  <a:gd name="T25" fmla="*/ 16 h 41"/>
                  <a:gd name="T26" fmla="*/ 121 w 145"/>
                  <a:gd name="T27" fmla="*/ 9 h 41"/>
                  <a:gd name="T28" fmla="*/ 137 w 145"/>
                  <a:gd name="T29" fmla="*/ 17 h 41"/>
                  <a:gd name="T30" fmla="*/ 144 w 145"/>
                  <a:gd name="T31" fmla="*/ 17 h 41"/>
                  <a:gd name="T32" fmla="*/ 145 w 145"/>
                  <a:gd name="T33" fmla="*/ 13 h 41"/>
                  <a:gd name="T34" fmla="*/ 144 w 145"/>
                  <a:gd name="T35" fmla="*/ 9 h 41"/>
                  <a:gd name="T36" fmla="*/ 119 w 145"/>
                  <a:gd name="T3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5" h="41">
                    <a:moveTo>
                      <a:pt x="119" y="0"/>
                    </a:moveTo>
                    <a:cubicBezTo>
                      <a:pt x="110" y="0"/>
                      <a:pt x="102" y="3"/>
                      <a:pt x="95" y="10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3" y="12"/>
                      <a:pt x="93" y="12"/>
                      <a:pt x="93" y="12"/>
                    </a:cubicBezTo>
                    <a:cubicBezTo>
                      <a:pt x="82" y="24"/>
                      <a:pt x="66" y="30"/>
                      <a:pt x="50" y="30"/>
                    </a:cubicBezTo>
                    <a:cubicBezTo>
                      <a:pt x="34" y="30"/>
                      <a:pt x="19" y="22"/>
                      <a:pt x="7" y="10"/>
                    </a:cubicBezTo>
                    <a:cubicBezTo>
                      <a:pt x="5" y="7"/>
                      <a:pt x="2" y="7"/>
                      <a:pt x="0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4"/>
                      <a:pt x="1" y="16"/>
                      <a:pt x="2" y="17"/>
                    </a:cubicBezTo>
                    <a:cubicBezTo>
                      <a:pt x="15" y="32"/>
                      <a:pt x="33" y="40"/>
                      <a:pt x="52" y="40"/>
                    </a:cubicBezTo>
                    <a:cubicBezTo>
                      <a:pt x="70" y="41"/>
                      <a:pt x="88" y="33"/>
                      <a:pt x="102" y="18"/>
                    </a:cubicBezTo>
                    <a:cubicBezTo>
                      <a:pt x="103" y="17"/>
                      <a:pt x="103" y="17"/>
                      <a:pt x="103" y="17"/>
                    </a:cubicBezTo>
                    <a:cubicBezTo>
                      <a:pt x="104" y="16"/>
                      <a:pt x="104" y="16"/>
                      <a:pt x="104" y="16"/>
                    </a:cubicBezTo>
                    <a:cubicBezTo>
                      <a:pt x="109" y="12"/>
                      <a:pt x="114" y="9"/>
                      <a:pt x="121" y="9"/>
                    </a:cubicBezTo>
                    <a:cubicBezTo>
                      <a:pt x="126" y="9"/>
                      <a:pt x="132" y="12"/>
                      <a:pt x="137" y="17"/>
                    </a:cubicBezTo>
                    <a:cubicBezTo>
                      <a:pt x="139" y="20"/>
                      <a:pt x="142" y="20"/>
                      <a:pt x="144" y="17"/>
                    </a:cubicBezTo>
                    <a:cubicBezTo>
                      <a:pt x="145" y="16"/>
                      <a:pt x="145" y="15"/>
                      <a:pt x="145" y="13"/>
                    </a:cubicBezTo>
                    <a:cubicBezTo>
                      <a:pt x="145" y="12"/>
                      <a:pt x="144" y="10"/>
                      <a:pt x="144" y="9"/>
                    </a:cubicBezTo>
                    <a:cubicBezTo>
                      <a:pt x="137" y="4"/>
                      <a:pt x="128" y="0"/>
                      <a:pt x="119" y="0"/>
                    </a:cubicBezTo>
                  </a:path>
                </a:pathLst>
              </a:custGeom>
              <a:solidFill>
                <a:srgbClr val="00A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5" name="Freeform 93">
                <a:extLst>
                  <a:ext uri="{FF2B5EF4-FFF2-40B4-BE49-F238E27FC236}">
                    <a16:creationId xmlns:a16="http://schemas.microsoft.com/office/drawing/2014/main" id="{4E9EF1E1-0146-4ECD-B69F-19D69F05EA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5238" y="2973388"/>
                <a:ext cx="544513" cy="153988"/>
              </a:xfrm>
              <a:custGeom>
                <a:avLst/>
                <a:gdLst>
                  <a:gd name="T0" fmla="*/ 51 w 145"/>
                  <a:gd name="T1" fmla="*/ 30 h 41"/>
                  <a:gd name="T2" fmla="*/ 95 w 145"/>
                  <a:gd name="T3" fmla="*/ 11 h 41"/>
                  <a:gd name="T4" fmla="*/ 136 w 145"/>
                  <a:gd name="T5" fmla="*/ 31 h 41"/>
                  <a:gd name="T6" fmla="*/ 143 w 145"/>
                  <a:gd name="T7" fmla="*/ 31 h 41"/>
                  <a:gd name="T8" fmla="*/ 145 w 145"/>
                  <a:gd name="T9" fmla="*/ 27 h 41"/>
                  <a:gd name="T10" fmla="*/ 143 w 145"/>
                  <a:gd name="T11" fmla="*/ 23 h 41"/>
                  <a:gd name="T12" fmla="*/ 94 w 145"/>
                  <a:gd name="T13" fmla="*/ 0 h 41"/>
                  <a:gd name="T14" fmla="*/ 43 w 145"/>
                  <a:gd name="T15" fmla="*/ 22 h 41"/>
                  <a:gd name="T16" fmla="*/ 42 w 145"/>
                  <a:gd name="T17" fmla="*/ 23 h 41"/>
                  <a:gd name="T18" fmla="*/ 41 w 145"/>
                  <a:gd name="T19" fmla="*/ 24 h 41"/>
                  <a:gd name="T20" fmla="*/ 25 w 145"/>
                  <a:gd name="T21" fmla="*/ 31 h 41"/>
                  <a:gd name="T22" fmla="*/ 9 w 145"/>
                  <a:gd name="T23" fmla="*/ 23 h 41"/>
                  <a:gd name="T24" fmla="*/ 2 w 145"/>
                  <a:gd name="T25" fmla="*/ 23 h 41"/>
                  <a:gd name="T26" fmla="*/ 0 w 145"/>
                  <a:gd name="T27" fmla="*/ 27 h 41"/>
                  <a:gd name="T28" fmla="*/ 2 w 145"/>
                  <a:gd name="T29" fmla="*/ 31 h 41"/>
                  <a:gd name="T30" fmla="*/ 25 w 145"/>
                  <a:gd name="T31" fmla="*/ 41 h 41"/>
                  <a:gd name="T32" fmla="*/ 49 w 145"/>
                  <a:gd name="T33" fmla="*/ 32 h 41"/>
                  <a:gd name="T34" fmla="*/ 50 w 145"/>
                  <a:gd name="T35" fmla="*/ 31 h 41"/>
                  <a:gd name="T36" fmla="*/ 51 w 145"/>
                  <a:gd name="T37" fmla="*/ 3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5" h="41">
                    <a:moveTo>
                      <a:pt x="51" y="30"/>
                    </a:moveTo>
                    <a:cubicBezTo>
                      <a:pt x="63" y="17"/>
                      <a:pt x="79" y="11"/>
                      <a:pt x="95" y="11"/>
                    </a:cubicBezTo>
                    <a:cubicBezTo>
                      <a:pt x="110" y="11"/>
                      <a:pt x="125" y="19"/>
                      <a:pt x="136" y="31"/>
                    </a:cubicBezTo>
                    <a:cubicBezTo>
                      <a:pt x="139" y="34"/>
                      <a:pt x="142" y="34"/>
                      <a:pt x="143" y="31"/>
                    </a:cubicBezTo>
                    <a:cubicBezTo>
                      <a:pt x="144" y="30"/>
                      <a:pt x="145" y="29"/>
                      <a:pt x="145" y="27"/>
                    </a:cubicBezTo>
                    <a:cubicBezTo>
                      <a:pt x="145" y="26"/>
                      <a:pt x="144" y="24"/>
                      <a:pt x="143" y="23"/>
                    </a:cubicBezTo>
                    <a:cubicBezTo>
                      <a:pt x="130" y="8"/>
                      <a:pt x="112" y="0"/>
                      <a:pt x="94" y="0"/>
                    </a:cubicBezTo>
                    <a:cubicBezTo>
                      <a:pt x="75" y="0"/>
                      <a:pt x="57" y="7"/>
                      <a:pt x="43" y="22"/>
                    </a:cubicBezTo>
                    <a:cubicBezTo>
                      <a:pt x="42" y="23"/>
                      <a:pt x="42" y="23"/>
                      <a:pt x="42" y="23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37" y="28"/>
                      <a:pt x="32" y="31"/>
                      <a:pt x="25" y="31"/>
                    </a:cubicBezTo>
                    <a:cubicBezTo>
                      <a:pt x="19" y="31"/>
                      <a:pt x="14" y="28"/>
                      <a:pt x="9" y="23"/>
                    </a:cubicBezTo>
                    <a:cubicBezTo>
                      <a:pt x="6" y="20"/>
                      <a:pt x="3" y="20"/>
                      <a:pt x="2" y="23"/>
                    </a:cubicBezTo>
                    <a:cubicBezTo>
                      <a:pt x="1" y="24"/>
                      <a:pt x="0" y="25"/>
                      <a:pt x="0" y="27"/>
                    </a:cubicBezTo>
                    <a:cubicBezTo>
                      <a:pt x="0" y="28"/>
                      <a:pt x="1" y="30"/>
                      <a:pt x="2" y="31"/>
                    </a:cubicBezTo>
                    <a:cubicBezTo>
                      <a:pt x="8" y="38"/>
                      <a:pt x="17" y="41"/>
                      <a:pt x="25" y="41"/>
                    </a:cubicBezTo>
                    <a:cubicBezTo>
                      <a:pt x="35" y="41"/>
                      <a:pt x="42" y="39"/>
                      <a:pt x="49" y="32"/>
                    </a:cubicBezTo>
                    <a:cubicBezTo>
                      <a:pt x="50" y="31"/>
                      <a:pt x="50" y="31"/>
                      <a:pt x="50" y="31"/>
                    </a:cubicBezTo>
                    <a:lnTo>
                      <a:pt x="51" y="30"/>
                    </a:lnTo>
                    <a:close/>
                  </a:path>
                </a:pathLst>
              </a:custGeom>
              <a:solidFill>
                <a:srgbClr val="84D6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6" name="Freeform 94">
                <a:extLst>
                  <a:ext uri="{FF2B5EF4-FFF2-40B4-BE49-F238E27FC236}">
                    <a16:creationId xmlns:a16="http://schemas.microsoft.com/office/drawing/2014/main" id="{8EC885EF-05E7-4332-B885-907605E7B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9388" y="3240088"/>
                <a:ext cx="184150" cy="131763"/>
              </a:xfrm>
              <a:custGeom>
                <a:avLst/>
                <a:gdLst>
                  <a:gd name="T0" fmla="*/ 46 w 49"/>
                  <a:gd name="T1" fmla="*/ 0 h 35"/>
                  <a:gd name="T2" fmla="*/ 37 w 49"/>
                  <a:gd name="T3" fmla="*/ 4 h 35"/>
                  <a:gd name="T4" fmla="*/ 36 w 49"/>
                  <a:gd name="T5" fmla="*/ 5 h 35"/>
                  <a:gd name="T6" fmla="*/ 4 w 49"/>
                  <a:gd name="T7" fmla="*/ 25 h 35"/>
                  <a:gd name="T8" fmla="*/ 0 w 49"/>
                  <a:gd name="T9" fmla="*/ 34 h 35"/>
                  <a:gd name="T10" fmla="*/ 0 w 49"/>
                  <a:gd name="T11" fmla="*/ 35 h 35"/>
                  <a:gd name="T12" fmla="*/ 5 w 49"/>
                  <a:gd name="T13" fmla="*/ 26 h 35"/>
                  <a:gd name="T14" fmla="*/ 37 w 49"/>
                  <a:gd name="T15" fmla="*/ 6 h 35"/>
                  <a:gd name="T16" fmla="*/ 38 w 49"/>
                  <a:gd name="T17" fmla="*/ 5 h 35"/>
                  <a:gd name="T18" fmla="*/ 46 w 49"/>
                  <a:gd name="T19" fmla="*/ 1 h 35"/>
                  <a:gd name="T20" fmla="*/ 48 w 49"/>
                  <a:gd name="T21" fmla="*/ 2 h 35"/>
                  <a:gd name="T22" fmla="*/ 49 w 49"/>
                  <a:gd name="T23" fmla="*/ 1 h 35"/>
                  <a:gd name="T24" fmla="*/ 46 w 49"/>
                  <a:gd name="T2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9" h="35">
                    <a:moveTo>
                      <a:pt x="46" y="0"/>
                    </a:moveTo>
                    <a:cubicBezTo>
                      <a:pt x="43" y="0"/>
                      <a:pt x="40" y="2"/>
                      <a:pt x="37" y="4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27" y="15"/>
                      <a:pt x="16" y="22"/>
                      <a:pt x="4" y="25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17" y="22"/>
                      <a:pt x="27" y="15"/>
                      <a:pt x="37" y="6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40" y="2"/>
                      <a:pt x="43" y="1"/>
                      <a:pt x="46" y="1"/>
                    </a:cubicBezTo>
                    <a:cubicBezTo>
                      <a:pt x="47" y="1"/>
                      <a:pt x="48" y="1"/>
                      <a:pt x="48" y="2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8" y="1"/>
                      <a:pt x="47" y="0"/>
                      <a:pt x="46" y="0"/>
                    </a:cubicBezTo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7" name="Freeform 95">
                <a:extLst>
                  <a:ext uri="{FF2B5EF4-FFF2-40B4-BE49-F238E27FC236}">
                    <a16:creationId xmlns:a16="http://schemas.microsoft.com/office/drawing/2014/main" id="{972022C8-879A-4BC7-81AE-18F3CDD781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9388" y="3244851"/>
                <a:ext cx="180975" cy="153988"/>
              </a:xfrm>
              <a:custGeom>
                <a:avLst/>
                <a:gdLst>
                  <a:gd name="T0" fmla="*/ 46 w 48"/>
                  <a:gd name="T1" fmla="*/ 0 h 41"/>
                  <a:gd name="T2" fmla="*/ 38 w 48"/>
                  <a:gd name="T3" fmla="*/ 4 h 41"/>
                  <a:gd name="T4" fmla="*/ 37 w 48"/>
                  <a:gd name="T5" fmla="*/ 5 h 41"/>
                  <a:gd name="T6" fmla="*/ 5 w 48"/>
                  <a:gd name="T7" fmla="*/ 25 h 41"/>
                  <a:gd name="T8" fmla="*/ 0 w 48"/>
                  <a:gd name="T9" fmla="*/ 34 h 41"/>
                  <a:gd name="T10" fmla="*/ 8 w 48"/>
                  <a:gd name="T11" fmla="*/ 41 h 41"/>
                  <a:gd name="T12" fmla="*/ 48 w 48"/>
                  <a:gd name="T13" fmla="*/ 1 h 41"/>
                  <a:gd name="T14" fmla="*/ 46 w 48"/>
                  <a:gd name="T15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8" h="41">
                    <a:moveTo>
                      <a:pt x="46" y="0"/>
                    </a:moveTo>
                    <a:cubicBezTo>
                      <a:pt x="43" y="0"/>
                      <a:pt x="40" y="1"/>
                      <a:pt x="38" y="4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27" y="14"/>
                      <a:pt x="17" y="21"/>
                      <a:pt x="5" y="25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0"/>
                      <a:pt x="47" y="0"/>
                      <a:pt x="46" y="0"/>
                    </a:cubicBezTo>
                  </a:path>
                </a:pathLst>
              </a:custGeom>
              <a:solidFill>
                <a:srgbClr val="9292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8" name="Freeform 96">
                <a:extLst>
                  <a:ext uri="{FF2B5EF4-FFF2-40B4-BE49-F238E27FC236}">
                    <a16:creationId xmlns:a16="http://schemas.microsoft.com/office/drawing/2014/main" id="{211F96D6-71F1-4599-8E2E-FD5926B78A0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78275" y="2781301"/>
                <a:ext cx="555625" cy="255588"/>
              </a:xfrm>
              <a:custGeom>
                <a:avLst/>
                <a:gdLst>
                  <a:gd name="T0" fmla="*/ 48 w 148"/>
                  <a:gd name="T1" fmla="*/ 42 h 68"/>
                  <a:gd name="T2" fmla="*/ 9 w 148"/>
                  <a:gd name="T3" fmla="*/ 52 h 68"/>
                  <a:gd name="T4" fmla="*/ 9 w 148"/>
                  <a:gd name="T5" fmla="*/ 52 h 68"/>
                  <a:gd name="T6" fmla="*/ 49 w 148"/>
                  <a:gd name="T7" fmla="*/ 42 h 68"/>
                  <a:gd name="T8" fmla="*/ 100 w 148"/>
                  <a:gd name="T9" fmla="*/ 63 h 68"/>
                  <a:gd name="T10" fmla="*/ 105 w 148"/>
                  <a:gd name="T11" fmla="*/ 68 h 68"/>
                  <a:gd name="T12" fmla="*/ 99 w 148"/>
                  <a:gd name="T13" fmla="*/ 63 h 68"/>
                  <a:gd name="T14" fmla="*/ 48 w 148"/>
                  <a:gd name="T15" fmla="*/ 42 h 68"/>
                  <a:gd name="T16" fmla="*/ 89 w 148"/>
                  <a:gd name="T17" fmla="*/ 0 h 68"/>
                  <a:gd name="T18" fmla="*/ 66 w 148"/>
                  <a:gd name="T19" fmla="*/ 0 h 68"/>
                  <a:gd name="T20" fmla="*/ 65 w 148"/>
                  <a:gd name="T21" fmla="*/ 3 h 68"/>
                  <a:gd name="T22" fmla="*/ 58 w 148"/>
                  <a:gd name="T23" fmla="*/ 26 h 68"/>
                  <a:gd name="T24" fmla="*/ 43 w 148"/>
                  <a:gd name="T25" fmla="*/ 32 h 68"/>
                  <a:gd name="T26" fmla="*/ 16 w 148"/>
                  <a:gd name="T27" fmla="*/ 21 h 68"/>
                  <a:gd name="T28" fmla="*/ 0 w 148"/>
                  <a:gd name="T29" fmla="*/ 36 h 68"/>
                  <a:gd name="T30" fmla="*/ 16 w 148"/>
                  <a:gd name="T31" fmla="*/ 21 h 68"/>
                  <a:gd name="T32" fmla="*/ 43 w 148"/>
                  <a:gd name="T33" fmla="*/ 32 h 68"/>
                  <a:gd name="T34" fmla="*/ 58 w 148"/>
                  <a:gd name="T35" fmla="*/ 26 h 68"/>
                  <a:gd name="T36" fmla="*/ 65 w 148"/>
                  <a:gd name="T37" fmla="*/ 3 h 68"/>
                  <a:gd name="T38" fmla="*/ 66 w 148"/>
                  <a:gd name="T39" fmla="*/ 0 h 68"/>
                  <a:gd name="T40" fmla="*/ 89 w 148"/>
                  <a:gd name="T41" fmla="*/ 0 h 68"/>
                  <a:gd name="T42" fmla="*/ 99 w 148"/>
                  <a:gd name="T43" fmla="*/ 26 h 68"/>
                  <a:gd name="T44" fmla="*/ 114 w 148"/>
                  <a:gd name="T45" fmla="*/ 32 h 68"/>
                  <a:gd name="T46" fmla="*/ 137 w 148"/>
                  <a:gd name="T47" fmla="*/ 21 h 68"/>
                  <a:gd name="T48" fmla="*/ 140 w 148"/>
                  <a:gd name="T49" fmla="*/ 20 h 68"/>
                  <a:gd name="T50" fmla="*/ 148 w 148"/>
                  <a:gd name="T51" fmla="*/ 28 h 68"/>
                  <a:gd name="T52" fmla="*/ 139 w 148"/>
                  <a:gd name="T53" fmla="*/ 19 h 68"/>
                  <a:gd name="T54" fmla="*/ 136 w 148"/>
                  <a:gd name="T55" fmla="*/ 21 h 68"/>
                  <a:gd name="T56" fmla="*/ 114 w 148"/>
                  <a:gd name="T57" fmla="*/ 32 h 68"/>
                  <a:gd name="T58" fmla="*/ 99 w 148"/>
                  <a:gd name="T59" fmla="*/ 26 h 68"/>
                  <a:gd name="T60" fmla="*/ 89 w 148"/>
                  <a:gd name="T61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48" h="68">
                    <a:moveTo>
                      <a:pt x="48" y="42"/>
                    </a:moveTo>
                    <a:cubicBezTo>
                      <a:pt x="34" y="42"/>
                      <a:pt x="21" y="45"/>
                      <a:pt x="9" y="52"/>
                    </a:cubicBezTo>
                    <a:cubicBezTo>
                      <a:pt x="9" y="52"/>
                      <a:pt x="9" y="52"/>
                      <a:pt x="9" y="52"/>
                    </a:cubicBezTo>
                    <a:cubicBezTo>
                      <a:pt x="22" y="45"/>
                      <a:pt x="35" y="42"/>
                      <a:pt x="49" y="42"/>
                    </a:cubicBezTo>
                    <a:cubicBezTo>
                      <a:pt x="68" y="43"/>
                      <a:pt x="86" y="50"/>
                      <a:pt x="100" y="63"/>
                    </a:cubicBezTo>
                    <a:cubicBezTo>
                      <a:pt x="102" y="65"/>
                      <a:pt x="103" y="66"/>
                      <a:pt x="105" y="68"/>
                    </a:cubicBezTo>
                    <a:cubicBezTo>
                      <a:pt x="103" y="66"/>
                      <a:pt x="101" y="64"/>
                      <a:pt x="99" y="63"/>
                    </a:cubicBezTo>
                    <a:cubicBezTo>
                      <a:pt x="85" y="50"/>
                      <a:pt x="67" y="43"/>
                      <a:pt x="48" y="42"/>
                    </a:cubicBezTo>
                    <a:moveTo>
                      <a:pt x="89" y="0"/>
                    </a:moveTo>
                    <a:cubicBezTo>
                      <a:pt x="66" y="0"/>
                      <a:pt x="66" y="0"/>
                      <a:pt x="66" y="0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43" y="32"/>
                      <a:pt x="43" y="32"/>
                      <a:pt x="43" y="32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43" y="32"/>
                      <a:pt x="43" y="32"/>
                      <a:pt x="43" y="32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99" y="26"/>
                      <a:pt x="99" y="26"/>
                      <a:pt x="99" y="26"/>
                    </a:cubicBezTo>
                    <a:cubicBezTo>
                      <a:pt x="114" y="32"/>
                      <a:pt x="114" y="32"/>
                      <a:pt x="114" y="32"/>
                    </a:cubicBezTo>
                    <a:cubicBezTo>
                      <a:pt x="137" y="21"/>
                      <a:pt x="137" y="21"/>
                      <a:pt x="137" y="21"/>
                    </a:cubicBezTo>
                    <a:cubicBezTo>
                      <a:pt x="140" y="20"/>
                      <a:pt x="140" y="20"/>
                      <a:pt x="140" y="20"/>
                    </a:cubicBezTo>
                    <a:cubicBezTo>
                      <a:pt x="148" y="28"/>
                      <a:pt x="148" y="28"/>
                      <a:pt x="148" y="28"/>
                    </a:cubicBezTo>
                    <a:cubicBezTo>
                      <a:pt x="139" y="19"/>
                      <a:pt x="139" y="19"/>
                      <a:pt x="139" y="19"/>
                    </a:cubicBezTo>
                    <a:cubicBezTo>
                      <a:pt x="136" y="21"/>
                      <a:pt x="136" y="21"/>
                      <a:pt x="136" y="21"/>
                    </a:cubicBezTo>
                    <a:cubicBezTo>
                      <a:pt x="114" y="32"/>
                      <a:pt x="114" y="32"/>
                      <a:pt x="114" y="32"/>
                    </a:cubicBezTo>
                    <a:cubicBezTo>
                      <a:pt x="99" y="26"/>
                      <a:pt x="99" y="26"/>
                      <a:pt x="99" y="26"/>
                    </a:cubicBezTo>
                    <a:cubicBezTo>
                      <a:pt x="89" y="0"/>
                      <a:pt x="89" y="0"/>
                      <a:pt x="89" y="0"/>
                    </a:cubicBezTo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9" name="Freeform 97">
                <a:extLst>
                  <a:ext uri="{FF2B5EF4-FFF2-40B4-BE49-F238E27FC236}">
                    <a16:creationId xmlns:a16="http://schemas.microsoft.com/office/drawing/2014/main" id="{A90F311A-B72A-44FB-AC96-27EB7E603D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2781301"/>
                <a:ext cx="555625" cy="258763"/>
              </a:xfrm>
              <a:custGeom>
                <a:avLst/>
                <a:gdLst>
                  <a:gd name="T0" fmla="*/ 89 w 148"/>
                  <a:gd name="T1" fmla="*/ 0 h 69"/>
                  <a:gd name="T2" fmla="*/ 66 w 148"/>
                  <a:gd name="T3" fmla="*/ 0 h 69"/>
                  <a:gd name="T4" fmla="*/ 65 w 148"/>
                  <a:gd name="T5" fmla="*/ 3 h 69"/>
                  <a:gd name="T6" fmla="*/ 58 w 148"/>
                  <a:gd name="T7" fmla="*/ 26 h 69"/>
                  <a:gd name="T8" fmla="*/ 43 w 148"/>
                  <a:gd name="T9" fmla="*/ 32 h 69"/>
                  <a:gd name="T10" fmla="*/ 16 w 148"/>
                  <a:gd name="T11" fmla="*/ 21 h 69"/>
                  <a:gd name="T12" fmla="*/ 0 w 148"/>
                  <a:gd name="T13" fmla="*/ 36 h 69"/>
                  <a:gd name="T14" fmla="*/ 2 w 148"/>
                  <a:gd name="T15" fmla="*/ 39 h 69"/>
                  <a:gd name="T16" fmla="*/ 9 w 148"/>
                  <a:gd name="T17" fmla="*/ 52 h 69"/>
                  <a:gd name="T18" fmla="*/ 48 w 148"/>
                  <a:gd name="T19" fmla="*/ 42 h 69"/>
                  <a:gd name="T20" fmla="*/ 99 w 148"/>
                  <a:gd name="T21" fmla="*/ 63 h 69"/>
                  <a:gd name="T22" fmla="*/ 105 w 148"/>
                  <a:gd name="T23" fmla="*/ 68 h 69"/>
                  <a:gd name="T24" fmla="*/ 107 w 148"/>
                  <a:gd name="T25" fmla="*/ 69 h 69"/>
                  <a:gd name="T26" fmla="*/ 148 w 148"/>
                  <a:gd name="T27" fmla="*/ 28 h 69"/>
                  <a:gd name="T28" fmla="*/ 140 w 148"/>
                  <a:gd name="T29" fmla="*/ 20 h 69"/>
                  <a:gd name="T30" fmla="*/ 137 w 148"/>
                  <a:gd name="T31" fmla="*/ 21 h 69"/>
                  <a:gd name="T32" fmla="*/ 114 w 148"/>
                  <a:gd name="T33" fmla="*/ 32 h 69"/>
                  <a:gd name="T34" fmla="*/ 99 w 148"/>
                  <a:gd name="T35" fmla="*/ 26 h 69"/>
                  <a:gd name="T36" fmla="*/ 89 w 148"/>
                  <a:gd name="T37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8" h="69">
                    <a:moveTo>
                      <a:pt x="89" y="0"/>
                    </a:moveTo>
                    <a:cubicBezTo>
                      <a:pt x="66" y="0"/>
                      <a:pt x="66" y="0"/>
                      <a:pt x="66" y="0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43" y="32"/>
                      <a:pt x="43" y="32"/>
                      <a:pt x="43" y="32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9" y="52"/>
                      <a:pt x="9" y="52"/>
                      <a:pt x="9" y="52"/>
                    </a:cubicBezTo>
                    <a:cubicBezTo>
                      <a:pt x="21" y="45"/>
                      <a:pt x="34" y="42"/>
                      <a:pt x="48" y="42"/>
                    </a:cubicBezTo>
                    <a:cubicBezTo>
                      <a:pt x="67" y="43"/>
                      <a:pt x="85" y="50"/>
                      <a:pt x="99" y="63"/>
                    </a:cubicBezTo>
                    <a:cubicBezTo>
                      <a:pt x="101" y="64"/>
                      <a:pt x="103" y="66"/>
                      <a:pt x="105" y="68"/>
                    </a:cubicBezTo>
                    <a:cubicBezTo>
                      <a:pt x="106" y="68"/>
                      <a:pt x="106" y="68"/>
                      <a:pt x="107" y="69"/>
                    </a:cubicBezTo>
                    <a:cubicBezTo>
                      <a:pt x="148" y="28"/>
                      <a:pt x="148" y="28"/>
                      <a:pt x="148" y="28"/>
                    </a:cubicBezTo>
                    <a:cubicBezTo>
                      <a:pt x="140" y="20"/>
                      <a:pt x="140" y="20"/>
                      <a:pt x="140" y="20"/>
                    </a:cubicBezTo>
                    <a:cubicBezTo>
                      <a:pt x="137" y="21"/>
                      <a:pt x="137" y="21"/>
                      <a:pt x="137" y="21"/>
                    </a:cubicBezTo>
                    <a:cubicBezTo>
                      <a:pt x="114" y="32"/>
                      <a:pt x="114" y="32"/>
                      <a:pt x="114" y="32"/>
                    </a:cubicBezTo>
                    <a:cubicBezTo>
                      <a:pt x="99" y="26"/>
                      <a:pt x="99" y="26"/>
                      <a:pt x="99" y="26"/>
                    </a:cubicBezTo>
                    <a:cubicBezTo>
                      <a:pt x="89" y="0"/>
                      <a:pt x="89" y="0"/>
                      <a:pt x="89" y="0"/>
                    </a:cubicBezTo>
                  </a:path>
                </a:pathLst>
              </a:custGeom>
              <a:solidFill>
                <a:srgbClr val="9292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92" name="Rectangle: Rounded Corners 191">
              <a:extLst>
                <a:ext uri="{FF2B5EF4-FFF2-40B4-BE49-F238E27FC236}">
                  <a16:creationId xmlns:a16="http://schemas.microsoft.com/office/drawing/2014/main" id="{D1F910DE-0E56-4F8B-A8FD-650CE365FD2A}"/>
                </a:ext>
              </a:extLst>
            </p:cNvPr>
            <p:cNvSpPr/>
            <p:nvPr/>
          </p:nvSpPr>
          <p:spPr bwMode="auto">
            <a:xfrm>
              <a:off x="2911880" y="2622692"/>
              <a:ext cx="1550502" cy="974190"/>
            </a:xfrm>
            <a:prstGeom prst="roundRect">
              <a:avLst>
                <a:gd name="adj" fmla="val 50000"/>
              </a:avLst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751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718CC4CF-2525-4815-8852-62CD5C82882B}"/>
                </a:ext>
              </a:extLst>
            </p:cNvPr>
            <p:cNvGrpSpPr/>
            <p:nvPr/>
          </p:nvGrpSpPr>
          <p:grpSpPr>
            <a:xfrm>
              <a:off x="2915340" y="2507238"/>
              <a:ext cx="452260" cy="417074"/>
              <a:chOff x="7989965" y="5173839"/>
              <a:chExt cx="308230" cy="284249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16AA8108-641E-4100-89C2-C7874EBADD32}"/>
                  </a:ext>
                </a:extLst>
              </p:cNvPr>
              <p:cNvSpPr/>
              <p:nvPr/>
            </p:nvSpPr>
            <p:spPr bwMode="auto">
              <a:xfrm rot="2791835">
                <a:off x="8049962" y="5214759"/>
                <a:ext cx="187231" cy="194497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9AD58A32-5978-4F75-97F7-B9583BC7C5A5}"/>
                  </a:ext>
                </a:extLst>
              </p:cNvPr>
              <p:cNvGrpSpPr/>
              <p:nvPr/>
            </p:nvGrpSpPr>
            <p:grpSpPr>
              <a:xfrm>
                <a:off x="7989965" y="5173839"/>
                <a:ext cx="308230" cy="284249"/>
                <a:chOff x="7875624" y="5410159"/>
                <a:chExt cx="308230" cy="284249"/>
              </a:xfrm>
            </p:grpSpPr>
            <p:sp>
              <p:nvSpPr>
                <p:cNvPr id="196" name="Freeform 17">
                  <a:extLst>
                    <a:ext uri="{FF2B5EF4-FFF2-40B4-BE49-F238E27FC236}">
                      <a16:creationId xmlns:a16="http://schemas.microsoft.com/office/drawing/2014/main" id="{FCAAE2C8-DD0E-4706-8AE0-3848ADB444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60264" y="5410159"/>
                  <a:ext cx="145298" cy="284249"/>
                </a:xfrm>
                <a:custGeom>
                  <a:avLst/>
                  <a:gdLst>
                    <a:gd name="T0" fmla="*/ 204 w 206"/>
                    <a:gd name="T1" fmla="*/ 0 h 403"/>
                    <a:gd name="T2" fmla="*/ 71 w 206"/>
                    <a:gd name="T3" fmla="*/ 0 h 403"/>
                    <a:gd name="T4" fmla="*/ 0 w 206"/>
                    <a:gd name="T5" fmla="*/ 201 h 403"/>
                    <a:gd name="T6" fmla="*/ 88 w 206"/>
                    <a:gd name="T7" fmla="*/ 204 h 403"/>
                    <a:gd name="T8" fmla="*/ 19 w 206"/>
                    <a:gd name="T9" fmla="*/ 403 h 403"/>
                    <a:gd name="T10" fmla="*/ 206 w 206"/>
                    <a:gd name="T11" fmla="*/ 135 h 403"/>
                    <a:gd name="T12" fmla="*/ 116 w 206"/>
                    <a:gd name="T13" fmla="*/ 135 h 403"/>
                    <a:gd name="T14" fmla="*/ 204 w 206"/>
                    <a:gd name="T15" fmla="*/ 0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06" h="403">
                      <a:moveTo>
                        <a:pt x="204" y="0"/>
                      </a:moveTo>
                      <a:lnTo>
                        <a:pt x="71" y="0"/>
                      </a:lnTo>
                      <a:lnTo>
                        <a:pt x="0" y="201"/>
                      </a:lnTo>
                      <a:lnTo>
                        <a:pt x="88" y="204"/>
                      </a:lnTo>
                      <a:lnTo>
                        <a:pt x="19" y="403"/>
                      </a:lnTo>
                      <a:lnTo>
                        <a:pt x="206" y="135"/>
                      </a:lnTo>
                      <a:lnTo>
                        <a:pt x="116" y="135"/>
                      </a:lnTo>
                      <a:lnTo>
                        <a:pt x="204" y="0"/>
                      </a:lnTo>
                      <a:close/>
                    </a:path>
                  </a:pathLst>
                </a:custGeom>
                <a:solidFill>
                  <a:srgbClr val="FCD1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82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97" name="Group 196">
                  <a:extLst>
                    <a:ext uri="{FF2B5EF4-FFF2-40B4-BE49-F238E27FC236}">
                      <a16:creationId xmlns:a16="http://schemas.microsoft.com/office/drawing/2014/main" id="{19336598-DF6A-486B-B0B8-5E6481B30847}"/>
                    </a:ext>
                  </a:extLst>
                </p:cNvPr>
                <p:cNvGrpSpPr/>
                <p:nvPr/>
              </p:nvGrpSpPr>
              <p:grpSpPr>
                <a:xfrm>
                  <a:off x="7875624" y="5410159"/>
                  <a:ext cx="308230" cy="284249"/>
                  <a:chOff x="7875624" y="5410159"/>
                  <a:chExt cx="308230" cy="284249"/>
                </a:xfrm>
              </p:grpSpPr>
              <p:sp>
                <p:nvSpPr>
                  <p:cNvPr id="198" name="Freeform 15">
                    <a:extLst>
                      <a:ext uri="{FF2B5EF4-FFF2-40B4-BE49-F238E27FC236}">
                        <a16:creationId xmlns:a16="http://schemas.microsoft.com/office/drawing/2014/main" id="{4014F543-DBB8-4E46-84D4-D727ABF5991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84402" y="5461648"/>
                    <a:ext cx="99452" cy="177743"/>
                  </a:xfrm>
                  <a:custGeom>
                    <a:avLst/>
                    <a:gdLst>
                      <a:gd name="T0" fmla="*/ 58 w 60"/>
                      <a:gd name="T1" fmla="*/ 55 h 106"/>
                      <a:gd name="T2" fmla="*/ 58 w 60"/>
                      <a:gd name="T3" fmla="*/ 49 h 106"/>
                      <a:gd name="T4" fmla="*/ 49 w 60"/>
                      <a:gd name="T5" fmla="*/ 40 h 106"/>
                      <a:gd name="T6" fmla="*/ 9 w 60"/>
                      <a:gd name="T7" fmla="*/ 1 h 106"/>
                      <a:gd name="T8" fmla="*/ 3 w 60"/>
                      <a:gd name="T9" fmla="*/ 1 h 106"/>
                      <a:gd name="T10" fmla="*/ 3 w 60"/>
                      <a:gd name="T11" fmla="*/ 8 h 106"/>
                      <a:gd name="T12" fmla="*/ 45 w 60"/>
                      <a:gd name="T13" fmla="*/ 49 h 106"/>
                      <a:gd name="T14" fmla="*/ 45 w 60"/>
                      <a:gd name="T15" fmla="*/ 55 h 106"/>
                      <a:gd name="T16" fmla="*/ 2 w 60"/>
                      <a:gd name="T17" fmla="*/ 97 h 106"/>
                      <a:gd name="T18" fmla="*/ 2 w 60"/>
                      <a:gd name="T19" fmla="*/ 104 h 106"/>
                      <a:gd name="T20" fmla="*/ 9 w 60"/>
                      <a:gd name="T21" fmla="*/ 104 h 106"/>
                      <a:gd name="T22" fmla="*/ 48 w 60"/>
                      <a:gd name="T23" fmla="*/ 65 h 106"/>
                      <a:gd name="T24" fmla="*/ 48 w 60"/>
                      <a:gd name="T25" fmla="*/ 65 h 106"/>
                      <a:gd name="T26" fmla="*/ 58 w 60"/>
                      <a:gd name="T27" fmla="*/ 55 h 1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60" h="106">
                        <a:moveTo>
                          <a:pt x="58" y="55"/>
                        </a:moveTo>
                        <a:cubicBezTo>
                          <a:pt x="60" y="53"/>
                          <a:pt x="59" y="50"/>
                          <a:pt x="58" y="49"/>
                        </a:cubicBezTo>
                        <a:cubicBezTo>
                          <a:pt x="49" y="40"/>
                          <a:pt x="49" y="40"/>
                          <a:pt x="49" y="40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8" y="0"/>
                          <a:pt x="5" y="0"/>
                          <a:pt x="3" y="1"/>
                        </a:cubicBezTo>
                        <a:cubicBezTo>
                          <a:pt x="1" y="3"/>
                          <a:pt x="1" y="6"/>
                          <a:pt x="3" y="8"/>
                        </a:cubicBezTo>
                        <a:cubicBezTo>
                          <a:pt x="45" y="49"/>
                          <a:pt x="45" y="49"/>
                          <a:pt x="45" y="49"/>
                        </a:cubicBezTo>
                        <a:cubicBezTo>
                          <a:pt x="46" y="50"/>
                          <a:pt x="46" y="53"/>
                          <a:pt x="45" y="55"/>
                        </a:cubicBezTo>
                        <a:cubicBezTo>
                          <a:pt x="2" y="97"/>
                          <a:pt x="2" y="97"/>
                          <a:pt x="2" y="97"/>
                        </a:cubicBezTo>
                        <a:cubicBezTo>
                          <a:pt x="0" y="99"/>
                          <a:pt x="0" y="102"/>
                          <a:pt x="2" y="104"/>
                        </a:cubicBezTo>
                        <a:cubicBezTo>
                          <a:pt x="4" y="106"/>
                          <a:pt x="7" y="105"/>
                          <a:pt x="9" y="104"/>
                        </a:cubicBezTo>
                        <a:cubicBezTo>
                          <a:pt x="48" y="65"/>
                          <a:pt x="48" y="65"/>
                          <a:pt x="48" y="65"/>
                        </a:cubicBezTo>
                        <a:cubicBezTo>
                          <a:pt x="48" y="65"/>
                          <a:pt x="48" y="65"/>
                          <a:pt x="48" y="65"/>
                        </a:cubicBezTo>
                        <a:lnTo>
                          <a:pt x="58" y="55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/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8960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82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9" name="Freeform 16">
                    <a:extLst>
                      <a:ext uri="{FF2B5EF4-FFF2-40B4-BE49-F238E27FC236}">
                        <a16:creationId xmlns:a16="http://schemas.microsoft.com/office/drawing/2014/main" id="{E69CF32C-7820-4B89-ABA8-0880A8C4DE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75624" y="5461648"/>
                    <a:ext cx="98041" cy="177743"/>
                  </a:xfrm>
                  <a:custGeom>
                    <a:avLst/>
                    <a:gdLst>
                      <a:gd name="T0" fmla="*/ 2 w 59"/>
                      <a:gd name="T1" fmla="*/ 55 h 106"/>
                      <a:gd name="T2" fmla="*/ 2 w 59"/>
                      <a:gd name="T3" fmla="*/ 49 h 106"/>
                      <a:gd name="T4" fmla="*/ 10 w 59"/>
                      <a:gd name="T5" fmla="*/ 40 h 106"/>
                      <a:gd name="T6" fmla="*/ 50 w 59"/>
                      <a:gd name="T7" fmla="*/ 1 h 106"/>
                      <a:gd name="T8" fmla="*/ 56 w 59"/>
                      <a:gd name="T9" fmla="*/ 1 h 106"/>
                      <a:gd name="T10" fmla="*/ 56 w 59"/>
                      <a:gd name="T11" fmla="*/ 8 h 106"/>
                      <a:gd name="T12" fmla="*/ 16 w 59"/>
                      <a:gd name="T13" fmla="*/ 49 h 106"/>
                      <a:gd name="T14" fmla="*/ 16 w 59"/>
                      <a:gd name="T15" fmla="*/ 55 h 106"/>
                      <a:gd name="T16" fmla="*/ 57 w 59"/>
                      <a:gd name="T17" fmla="*/ 97 h 106"/>
                      <a:gd name="T18" fmla="*/ 57 w 59"/>
                      <a:gd name="T19" fmla="*/ 104 h 106"/>
                      <a:gd name="T20" fmla="*/ 51 w 59"/>
                      <a:gd name="T21" fmla="*/ 104 h 106"/>
                      <a:gd name="T22" fmla="*/ 11 w 59"/>
                      <a:gd name="T23" fmla="*/ 66 h 106"/>
                      <a:gd name="T24" fmla="*/ 10 w 59"/>
                      <a:gd name="T25" fmla="*/ 65 h 106"/>
                      <a:gd name="T26" fmla="*/ 2 w 59"/>
                      <a:gd name="T27" fmla="*/ 55 h 1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59" h="106">
                        <a:moveTo>
                          <a:pt x="2" y="55"/>
                        </a:moveTo>
                        <a:cubicBezTo>
                          <a:pt x="0" y="53"/>
                          <a:pt x="0" y="50"/>
                          <a:pt x="2" y="49"/>
                        </a:cubicBezTo>
                        <a:cubicBezTo>
                          <a:pt x="10" y="40"/>
                          <a:pt x="10" y="40"/>
                          <a:pt x="10" y="40"/>
                        </a:cubicBezTo>
                        <a:cubicBezTo>
                          <a:pt x="50" y="1"/>
                          <a:pt x="50" y="1"/>
                          <a:pt x="50" y="1"/>
                        </a:cubicBezTo>
                        <a:cubicBezTo>
                          <a:pt x="52" y="0"/>
                          <a:pt x="54" y="0"/>
                          <a:pt x="56" y="1"/>
                        </a:cubicBezTo>
                        <a:cubicBezTo>
                          <a:pt x="58" y="3"/>
                          <a:pt x="59" y="6"/>
                          <a:pt x="56" y="8"/>
                        </a:cubicBezTo>
                        <a:cubicBezTo>
                          <a:pt x="16" y="49"/>
                          <a:pt x="16" y="49"/>
                          <a:pt x="16" y="49"/>
                        </a:cubicBezTo>
                        <a:cubicBezTo>
                          <a:pt x="14" y="50"/>
                          <a:pt x="14" y="53"/>
                          <a:pt x="16" y="55"/>
                        </a:cubicBezTo>
                        <a:cubicBezTo>
                          <a:pt x="57" y="97"/>
                          <a:pt x="57" y="97"/>
                          <a:pt x="57" y="97"/>
                        </a:cubicBezTo>
                        <a:cubicBezTo>
                          <a:pt x="59" y="99"/>
                          <a:pt x="59" y="102"/>
                          <a:pt x="57" y="104"/>
                        </a:cubicBezTo>
                        <a:cubicBezTo>
                          <a:pt x="55" y="106"/>
                          <a:pt x="52" y="105"/>
                          <a:pt x="51" y="104"/>
                        </a:cubicBezTo>
                        <a:cubicBezTo>
                          <a:pt x="11" y="66"/>
                          <a:pt x="11" y="66"/>
                          <a:pt x="11" y="66"/>
                        </a:cubicBezTo>
                        <a:cubicBezTo>
                          <a:pt x="10" y="65"/>
                          <a:pt x="10" y="65"/>
                          <a:pt x="10" y="65"/>
                        </a:cubicBezTo>
                        <a:lnTo>
                          <a:pt x="2" y="55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/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8960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82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0" name="Freeform 19">
                    <a:extLst>
                      <a:ext uri="{FF2B5EF4-FFF2-40B4-BE49-F238E27FC236}">
                        <a16:creationId xmlns:a16="http://schemas.microsoft.com/office/drawing/2014/main" id="{9327995E-262B-457B-8243-3B520AF1B38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73665" y="5410159"/>
                    <a:ext cx="131897" cy="284249"/>
                  </a:xfrm>
                  <a:custGeom>
                    <a:avLst/>
                    <a:gdLst>
                      <a:gd name="T0" fmla="*/ 185 w 187"/>
                      <a:gd name="T1" fmla="*/ 0 h 403"/>
                      <a:gd name="T2" fmla="*/ 116 w 187"/>
                      <a:gd name="T3" fmla="*/ 0 h 403"/>
                      <a:gd name="T4" fmla="*/ 43 w 187"/>
                      <a:gd name="T5" fmla="*/ 168 h 403"/>
                      <a:gd name="T6" fmla="*/ 128 w 187"/>
                      <a:gd name="T7" fmla="*/ 168 h 403"/>
                      <a:gd name="T8" fmla="*/ 0 w 187"/>
                      <a:gd name="T9" fmla="*/ 403 h 403"/>
                      <a:gd name="T10" fmla="*/ 187 w 187"/>
                      <a:gd name="T11" fmla="*/ 135 h 403"/>
                      <a:gd name="T12" fmla="*/ 97 w 187"/>
                      <a:gd name="T13" fmla="*/ 135 h 403"/>
                      <a:gd name="T14" fmla="*/ 185 w 187"/>
                      <a:gd name="T15" fmla="*/ 0 h 4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87" h="403">
                        <a:moveTo>
                          <a:pt x="185" y="0"/>
                        </a:moveTo>
                        <a:lnTo>
                          <a:pt x="116" y="0"/>
                        </a:lnTo>
                        <a:lnTo>
                          <a:pt x="43" y="168"/>
                        </a:lnTo>
                        <a:lnTo>
                          <a:pt x="128" y="168"/>
                        </a:lnTo>
                        <a:lnTo>
                          <a:pt x="0" y="403"/>
                        </a:lnTo>
                        <a:lnTo>
                          <a:pt x="187" y="135"/>
                        </a:lnTo>
                        <a:lnTo>
                          <a:pt x="97" y="135"/>
                        </a:lnTo>
                        <a:lnTo>
                          <a:pt x="185" y="0"/>
                        </a:lnTo>
                        <a:close/>
                      </a:path>
                    </a:pathLst>
                  </a:custGeom>
                  <a:solidFill>
                    <a:srgbClr val="FDBC0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8960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82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DECBC327-4E99-4E9F-A964-2F30BF1B13BA}"/>
                </a:ext>
              </a:extLst>
            </p:cNvPr>
            <p:cNvCxnSpPr>
              <a:cxnSpLocks/>
            </p:cNvCxnSpPr>
            <p:nvPr/>
          </p:nvCxnSpPr>
          <p:spPr>
            <a:xfrm>
              <a:off x="2484609" y="3104905"/>
              <a:ext cx="347382" cy="4129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Rectangle 107">
              <a:extLst>
                <a:ext uri="{FF2B5EF4-FFF2-40B4-BE49-F238E27FC236}">
                  <a16:creationId xmlns:a16="http://schemas.microsoft.com/office/drawing/2014/main" id="{932F0973-37E5-4252-86FD-830652077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2710" y="3032363"/>
              <a:ext cx="59613" cy="605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5" name="Rectangle 108">
              <a:extLst>
                <a:ext uri="{FF2B5EF4-FFF2-40B4-BE49-F238E27FC236}">
                  <a16:creationId xmlns:a16="http://schemas.microsoft.com/office/drawing/2014/main" id="{E0FE5DE9-AC51-4202-991F-94E698D52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1684" y="3032363"/>
              <a:ext cx="60503" cy="605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Rectangle 109">
              <a:extLst>
                <a:ext uri="{FF2B5EF4-FFF2-40B4-BE49-F238E27FC236}">
                  <a16:creationId xmlns:a16="http://schemas.microsoft.com/office/drawing/2014/main" id="{69CBB896-02A1-43F6-849C-FAFF9E2BB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2438" y="3032363"/>
              <a:ext cx="60503" cy="605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Rectangle 110">
              <a:extLst>
                <a:ext uri="{FF2B5EF4-FFF2-40B4-BE49-F238E27FC236}">
                  <a16:creationId xmlns:a16="http://schemas.microsoft.com/office/drawing/2014/main" id="{91A996D6-8662-4263-811D-44B852F9A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301" y="3032363"/>
              <a:ext cx="61393" cy="605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" name="Rectangle 111">
              <a:extLst>
                <a:ext uri="{FF2B5EF4-FFF2-40B4-BE49-F238E27FC236}">
                  <a16:creationId xmlns:a16="http://schemas.microsoft.com/office/drawing/2014/main" id="{07E0BCE7-6530-47EA-90F7-63F73593E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2710" y="3123117"/>
              <a:ext cx="59613" cy="587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3" name="Rectangle 112">
              <a:extLst>
                <a:ext uri="{FF2B5EF4-FFF2-40B4-BE49-F238E27FC236}">
                  <a16:creationId xmlns:a16="http://schemas.microsoft.com/office/drawing/2014/main" id="{A080D741-8305-4D16-B342-91A19CAE4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1684" y="3123117"/>
              <a:ext cx="60503" cy="587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" name="Rectangle 113">
              <a:extLst>
                <a:ext uri="{FF2B5EF4-FFF2-40B4-BE49-F238E27FC236}">
                  <a16:creationId xmlns:a16="http://schemas.microsoft.com/office/drawing/2014/main" id="{9BC15BDF-88DF-4EF9-BA7A-D8FB5237E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2438" y="3123117"/>
              <a:ext cx="60503" cy="587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5" name="Rectangle 114">
              <a:extLst>
                <a:ext uri="{FF2B5EF4-FFF2-40B4-BE49-F238E27FC236}">
                  <a16:creationId xmlns:a16="http://schemas.microsoft.com/office/drawing/2014/main" id="{3A98EE09-B521-4423-BE9D-711B7B339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301" y="3123117"/>
              <a:ext cx="61393" cy="587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6" name="Rectangle 115">
              <a:extLst>
                <a:ext uri="{FF2B5EF4-FFF2-40B4-BE49-F238E27FC236}">
                  <a16:creationId xmlns:a16="http://schemas.microsoft.com/office/drawing/2014/main" id="{DB49DE42-AB89-4185-AC7D-51142BFAF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342" y="3024344"/>
              <a:ext cx="58723" cy="596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" name="Rectangle 116">
              <a:extLst>
                <a:ext uri="{FF2B5EF4-FFF2-40B4-BE49-F238E27FC236}">
                  <a16:creationId xmlns:a16="http://schemas.microsoft.com/office/drawing/2014/main" id="{17ED48C0-A64A-4CBD-AE53-425B886C3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692" y="2938039"/>
              <a:ext cx="59613" cy="613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" name="Rectangle 117">
              <a:extLst>
                <a:ext uri="{FF2B5EF4-FFF2-40B4-BE49-F238E27FC236}">
                  <a16:creationId xmlns:a16="http://schemas.microsoft.com/office/drawing/2014/main" id="{82DE44C1-4067-4FE2-A5FF-0EABC4EBF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6306" y="3050147"/>
              <a:ext cx="58723" cy="587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9" name="Rectangle 118">
              <a:extLst>
                <a:ext uri="{FF2B5EF4-FFF2-40B4-BE49-F238E27FC236}">
                  <a16:creationId xmlns:a16="http://schemas.microsoft.com/office/drawing/2014/main" id="{5E03DAF5-5466-42B8-B2EA-97A22C9B7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1933" y="2965621"/>
              <a:ext cx="60503" cy="587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" name="Rectangle 119">
              <a:extLst>
                <a:ext uri="{FF2B5EF4-FFF2-40B4-BE49-F238E27FC236}">
                  <a16:creationId xmlns:a16="http://schemas.microsoft.com/office/drawing/2014/main" id="{D94E495B-BDA7-4893-B66C-F91633AD7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949" y="3151577"/>
              <a:ext cx="61393" cy="587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1" name="Rectangle 120">
              <a:extLst>
                <a:ext uri="{FF2B5EF4-FFF2-40B4-BE49-F238E27FC236}">
                  <a16:creationId xmlns:a16="http://schemas.microsoft.com/office/drawing/2014/main" id="{FAE5DF99-D449-451A-93A7-3183B5E30C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426" y="3113319"/>
              <a:ext cx="61393" cy="613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" name="Rectangle 121">
              <a:extLst>
                <a:ext uri="{FF2B5EF4-FFF2-40B4-BE49-F238E27FC236}">
                  <a16:creationId xmlns:a16="http://schemas.microsoft.com/office/drawing/2014/main" id="{8F5836EA-2B6D-47DF-95C9-214BE730C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1180" y="3227206"/>
              <a:ext cx="61393" cy="596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" name="Rectangle 122">
              <a:extLst>
                <a:ext uri="{FF2B5EF4-FFF2-40B4-BE49-F238E27FC236}">
                  <a16:creationId xmlns:a16="http://schemas.microsoft.com/office/drawing/2014/main" id="{677DE44B-8C59-4B16-95D5-D133123F1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1933" y="3151577"/>
              <a:ext cx="60503" cy="587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4" name="Rectangle: Rounded Corners 223">
              <a:extLst>
                <a:ext uri="{FF2B5EF4-FFF2-40B4-BE49-F238E27FC236}">
                  <a16:creationId xmlns:a16="http://schemas.microsoft.com/office/drawing/2014/main" id="{212D50DD-B35A-4071-88C7-655889ED20DA}"/>
                </a:ext>
              </a:extLst>
            </p:cNvPr>
            <p:cNvSpPr/>
            <p:nvPr/>
          </p:nvSpPr>
          <p:spPr bwMode="auto">
            <a:xfrm>
              <a:off x="4904796" y="2614512"/>
              <a:ext cx="974859" cy="974190"/>
            </a:xfrm>
            <a:prstGeom prst="roundRect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751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1A6B2D1A-15BB-4683-BA6C-7BBC053599FE}"/>
                </a:ext>
              </a:extLst>
            </p:cNvPr>
            <p:cNvCxnSpPr>
              <a:cxnSpLocks/>
            </p:cNvCxnSpPr>
            <p:nvPr/>
          </p:nvCxnSpPr>
          <p:spPr>
            <a:xfrm>
              <a:off x="3518636" y="3104905"/>
              <a:ext cx="347382" cy="4129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id="{00063285-4342-4933-913F-C209D3CEAA3B}"/>
                </a:ext>
              </a:extLst>
            </p:cNvPr>
            <p:cNvCxnSpPr>
              <a:cxnSpLocks/>
            </p:cNvCxnSpPr>
            <p:nvPr/>
          </p:nvCxnSpPr>
          <p:spPr>
            <a:xfrm>
              <a:off x="4463269" y="3104905"/>
              <a:ext cx="347382" cy="4129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C925FF65-677A-4C28-ACC4-9BE19B182A8B}"/>
                </a:ext>
              </a:extLst>
            </p:cNvPr>
            <p:cNvGrpSpPr/>
            <p:nvPr/>
          </p:nvGrpSpPr>
          <p:grpSpPr>
            <a:xfrm>
              <a:off x="5171026" y="2808584"/>
              <a:ext cx="442398" cy="586046"/>
              <a:chOff x="9212263" y="2652713"/>
              <a:chExt cx="796925" cy="1055688"/>
            </a:xfrm>
          </p:grpSpPr>
          <p:sp>
            <p:nvSpPr>
              <p:cNvPr id="228" name="Freeform 98">
                <a:extLst>
                  <a:ext uri="{FF2B5EF4-FFF2-40B4-BE49-F238E27FC236}">
                    <a16:creationId xmlns:a16="http://schemas.microsoft.com/office/drawing/2014/main" id="{BF8A2005-FF82-436B-8809-48CDE8DDED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12263" y="2795588"/>
                <a:ext cx="398463" cy="912813"/>
              </a:xfrm>
              <a:custGeom>
                <a:avLst/>
                <a:gdLst>
                  <a:gd name="T0" fmla="*/ 0 w 106"/>
                  <a:gd name="T1" fmla="*/ 0 h 242"/>
                  <a:gd name="T2" fmla="*/ 0 w 106"/>
                  <a:gd name="T3" fmla="*/ 204 h 242"/>
                  <a:gd name="T4" fmla="*/ 106 w 106"/>
                  <a:gd name="T5" fmla="*/ 242 h 242"/>
                  <a:gd name="T6" fmla="*/ 106 w 106"/>
                  <a:gd name="T7" fmla="*/ 0 h 242"/>
                  <a:gd name="T8" fmla="*/ 0 w 106"/>
                  <a:gd name="T9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242">
                    <a:moveTo>
                      <a:pt x="0" y="0"/>
                    </a:moveTo>
                    <a:cubicBezTo>
                      <a:pt x="0" y="204"/>
                      <a:pt x="0" y="204"/>
                      <a:pt x="0" y="204"/>
                    </a:cubicBezTo>
                    <a:cubicBezTo>
                      <a:pt x="0" y="225"/>
                      <a:pt x="48" y="242"/>
                      <a:pt x="106" y="242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9" name="Freeform 99">
                <a:extLst>
                  <a:ext uri="{FF2B5EF4-FFF2-40B4-BE49-F238E27FC236}">
                    <a16:creationId xmlns:a16="http://schemas.microsoft.com/office/drawing/2014/main" id="{2E7E34F8-39ED-4422-916E-EBF9816172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07550" y="2795588"/>
                <a:ext cx="401638" cy="912813"/>
              </a:xfrm>
              <a:custGeom>
                <a:avLst/>
                <a:gdLst>
                  <a:gd name="T0" fmla="*/ 0 w 107"/>
                  <a:gd name="T1" fmla="*/ 242 h 242"/>
                  <a:gd name="T2" fmla="*/ 1 w 107"/>
                  <a:gd name="T3" fmla="*/ 242 h 242"/>
                  <a:gd name="T4" fmla="*/ 107 w 107"/>
                  <a:gd name="T5" fmla="*/ 204 h 242"/>
                  <a:gd name="T6" fmla="*/ 107 w 107"/>
                  <a:gd name="T7" fmla="*/ 0 h 242"/>
                  <a:gd name="T8" fmla="*/ 0 w 107"/>
                  <a:gd name="T9" fmla="*/ 0 h 242"/>
                  <a:gd name="T10" fmla="*/ 0 w 107"/>
                  <a:gd name="T11" fmla="*/ 242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7" h="242">
                    <a:moveTo>
                      <a:pt x="0" y="242"/>
                    </a:moveTo>
                    <a:cubicBezTo>
                      <a:pt x="1" y="242"/>
                      <a:pt x="1" y="242"/>
                      <a:pt x="1" y="242"/>
                    </a:cubicBezTo>
                    <a:cubicBezTo>
                      <a:pt x="59" y="242"/>
                      <a:pt x="107" y="225"/>
                      <a:pt x="107" y="204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42"/>
                      <a:pt x="0" y="242"/>
                      <a:pt x="0" y="242"/>
                    </a:cubicBezTo>
                  </a:path>
                </a:pathLst>
              </a:cu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0" name="Freeform 100">
                <a:extLst>
                  <a:ext uri="{FF2B5EF4-FFF2-40B4-BE49-F238E27FC236}">
                    <a16:creationId xmlns:a16="http://schemas.microsoft.com/office/drawing/2014/main" id="{6FF38E74-0418-4749-8CEB-54A056DF54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07550" y="2795588"/>
                <a:ext cx="401638" cy="912813"/>
              </a:xfrm>
              <a:custGeom>
                <a:avLst/>
                <a:gdLst>
                  <a:gd name="T0" fmla="*/ 107 w 107"/>
                  <a:gd name="T1" fmla="*/ 0 h 242"/>
                  <a:gd name="T2" fmla="*/ 0 w 107"/>
                  <a:gd name="T3" fmla="*/ 0 h 242"/>
                  <a:gd name="T4" fmla="*/ 0 w 107"/>
                  <a:gd name="T5" fmla="*/ 242 h 242"/>
                  <a:gd name="T6" fmla="*/ 1 w 107"/>
                  <a:gd name="T7" fmla="*/ 242 h 242"/>
                  <a:gd name="T8" fmla="*/ 107 w 107"/>
                  <a:gd name="T9" fmla="*/ 204 h 242"/>
                  <a:gd name="T10" fmla="*/ 107 w 107"/>
                  <a:gd name="T11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7" h="242">
                    <a:moveTo>
                      <a:pt x="1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42"/>
                      <a:pt x="0" y="242"/>
                      <a:pt x="0" y="242"/>
                    </a:cubicBezTo>
                    <a:cubicBezTo>
                      <a:pt x="1" y="242"/>
                      <a:pt x="1" y="242"/>
                      <a:pt x="1" y="242"/>
                    </a:cubicBezTo>
                    <a:cubicBezTo>
                      <a:pt x="59" y="242"/>
                      <a:pt x="107" y="225"/>
                      <a:pt x="107" y="204"/>
                    </a:cubicBezTo>
                    <a:cubicBezTo>
                      <a:pt x="107" y="0"/>
                      <a:pt x="107" y="0"/>
                      <a:pt x="107" y="0"/>
                    </a:cubicBezTo>
                  </a:path>
                </a:pathLst>
              </a:custGeom>
              <a:solidFill>
                <a:srgbClr val="2687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1" name="Oval 101">
                <a:extLst>
                  <a:ext uri="{FF2B5EF4-FFF2-40B4-BE49-F238E27FC236}">
                    <a16:creationId xmlns:a16="http://schemas.microsoft.com/office/drawing/2014/main" id="{94DBD71D-2527-4A12-BCFC-2ED6394806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12263" y="2652713"/>
                <a:ext cx="796925" cy="2857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Oval 102">
                <a:extLst>
                  <a:ext uri="{FF2B5EF4-FFF2-40B4-BE49-F238E27FC236}">
                    <a16:creationId xmlns:a16="http://schemas.microsoft.com/office/drawing/2014/main" id="{39C3AC67-CFA0-4D36-83C9-066B7805C0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94813" y="2693988"/>
                <a:ext cx="631825" cy="188913"/>
              </a:xfrm>
              <a:prstGeom prst="ellipse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3" name="Freeform 103">
                <a:extLst>
                  <a:ext uri="{FF2B5EF4-FFF2-40B4-BE49-F238E27FC236}">
                    <a16:creationId xmlns:a16="http://schemas.microsoft.com/office/drawing/2014/main" id="{D08A8DA7-10E6-4CA9-BC38-4021F25232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94813" y="2693988"/>
                <a:ext cx="631825" cy="150813"/>
              </a:xfrm>
              <a:custGeom>
                <a:avLst/>
                <a:gdLst>
                  <a:gd name="T0" fmla="*/ 150 w 168"/>
                  <a:gd name="T1" fmla="*/ 40 h 40"/>
                  <a:gd name="T2" fmla="*/ 168 w 168"/>
                  <a:gd name="T3" fmla="*/ 25 h 40"/>
                  <a:gd name="T4" fmla="*/ 84 w 168"/>
                  <a:gd name="T5" fmla="*/ 0 h 40"/>
                  <a:gd name="T6" fmla="*/ 0 w 168"/>
                  <a:gd name="T7" fmla="*/ 25 h 40"/>
                  <a:gd name="T8" fmla="*/ 18 w 168"/>
                  <a:gd name="T9" fmla="*/ 40 h 40"/>
                  <a:gd name="T10" fmla="*/ 84 w 168"/>
                  <a:gd name="T11" fmla="*/ 31 h 40"/>
                  <a:gd name="T12" fmla="*/ 150 w 168"/>
                  <a:gd name="T1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8" h="40">
                    <a:moveTo>
                      <a:pt x="150" y="40"/>
                    </a:moveTo>
                    <a:cubicBezTo>
                      <a:pt x="161" y="36"/>
                      <a:pt x="168" y="31"/>
                      <a:pt x="168" y="25"/>
                    </a:cubicBezTo>
                    <a:cubicBezTo>
                      <a:pt x="168" y="11"/>
                      <a:pt x="130" y="0"/>
                      <a:pt x="84" y="0"/>
                    </a:cubicBezTo>
                    <a:cubicBezTo>
                      <a:pt x="38" y="0"/>
                      <a:pt x="0" y="11"/>
                      <a:pt x="0" y="25"/>
                    </a:cubicBezTo>
                    <a:cubicBezTo>
                      <a:pt x="0" y="31"/>
                      <a:pt x="7" y="36"/>
                      <a:pt x="18" y="40"/>
                    </a:cubicBezTo>
                    <a:cubicBezTo>
                      <a:pt x="33" y="34"/>
                      <a:pt x="57" y="31"/>
                      <a:pt x="84" y="31"/>
                    </a:cubicBezTo>
                    <a:cubicBezTo>
                      <a:pt x="111" y="31"/>
                      <a:pt x="135" y="34"/>
                      <a:pt x="150" y="40"/>
                    </a:cubicBezTo>
                  </a:path>
                </a:pathLst>
              </a:custGeom>
              <a:solidFill>
                <a:srgbClr val="B8D4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4" name="Freeform 104">
                <a:extLst>
                  <a:ext uri="{FF2B5EF4-FFF2-40B4-BE49-F238E27FC236}">
                    <a16:creationId xmlns:a16="http://schemas.microsoft.com/office/drawing/2014/main" id="{FE0846DC-62E7-4D84-97B8-44FAA77E3B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21800" y="3143251"/>
                <a:ext cx="161925" cy="258763"/>
              </a:xfrm>
              <a:custGeom>
                <a:avLst/>
                <a:gdLst>
                  <a:gd name="T0" fmla="*/ 43 w 43"/>
                  <a:gd name="T1" fmla="*/ 49 h 69"/>
                  <a:gd name="T2" fmla="*/ 37 w 43"/>
                  <a:gd name="T3" fmla="*/ 64 h 69"/>
                  <a:gd name="T4" fmla="*/ 18 w 43"/>
                  <a:gd name="T5" fmla="*/ 69 h 69"/>
                  <a:gd name="T6" fmla="*/ 0 w 43"/>
                  <a:gd name="T7" fmla="*/ 66 h 69"/>
                  <a:gd name="T8" fmla="*/ 0 w 43"/>
                  <a:gd name="T9" fmla="*/ 51 h 69"/>
                  <a:gd name="T10" fmla="*/ 18 w 43"/>
                  <a:gd name="T11" fmla="*/ 58 h 69"/>
                  <a:gd name="T12" fmla="*/ 25 w 43"/>
                  <a:gd name="T13" fmla="*/ 56 h 69"/>
                  <a:gd name="T14" fmla="*/ 28 w 43"/>
                  <a:gd name="T15" fmla="*/ 51 h 69"/>
                  <a:gd name="T16" fmla="*/ 25 w 43"/>
                  <a:gd name="T17" fmla="*/ 46 h 69"/>
                  <a:gd name="T18" fmla="*/ 15 w 43"/>
                  <a:gd name="T19" fmla="*/ 40 h 69"/>
                  <a:gd name="T20" fmla="*/ 0 w 43"/>
                  <a:gd name="T21" fmla="*/ 20 h 69"/>
                  <a:gd name="T22" fmla="*/ 7 w 43"/>
                  <a:gd name="T23" fmla="*/ 6 h 69"/>
                  <a:gd name="T24" fmla="*/ 24 w 43"/>
                  <a:gd name="T25" fmla="*/ 0 h 69"/>
                  <a:gd name="T26" fmla="*/ 41 w 43"/>
                  <a:gd name="T27" fmla="*/ 3 h 69"/>
                  <a:gd name="T28" fmla="*/ 41 w 43"/>
                  <a:gd name="T29" fmla="*/ 17 h 69"/>
                  <a:gd name="T30" fmla="*/ 25 w 43"/>
                  <a:gd name="T31" fmla="*/ 12 h 69"/>
                  <a:gd name="T32" fmla="*/ 18 w 43"/>
                  <a:gd name="T33" fmla="*/ 14 h 69"/>
                  <a:gd name="T34" fmla="*/ 16 w 43"/>
                  <a:gd name="T35" fmla="*/ 19 h 69"/>
                  <a:gd name="T36" fmla="*/ 18 w 43"/>
                  <a:gd name="T37" fmla="*/ 24 h 69"/>
                  <a:gd name="T38" fmla="*/ 26 w 43"/>
                  <a:gd name="T39" fmla="*/ 29 h 69"/>
                  <a:gd name="T40" fmla="*/ 39 w 43"/>
                  <a:gd name="T41" fmla="*/ 38 h 69"/>
                  <a:gd name="T42" fmla="*/ 43 w 43"/>
                  <a:gd name="T43" fmla="*/ 4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3" h="69">
                    <a:moveTo>
                      <a:pt x="43" y="49"/>
                    </a:moveTo>
                    <a:cubicBezTo>
                      <a:pt x="43" y="56"/>
                      <a:pt x="41" y="61"/>
                      <a:pt x="37" y="64"/>
                    </a:cubicBezTo>
                    <a:cubicBezTo>
                      <a:pt x="32" y="68"/>
                      <a:pt x="26" y="69"/>
                      <a:pt x="18" y="69"/>
                    </a:cubicBezTo>
                    <a:cubicBezTo>
                      <a:pt x="11" y="69"/>
                      <a:pt x="5" y="68"/>
                      <a:pt x="0" y="66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6" y="55"/>
                      <a:pt x="12" y="58"/>
                      <a:pt x="18" y="58"/>
                    </a:cubicBezTo>
                    <a:cubicBezTo>
                      <a:pt x="21" y="58"/>
                      <a:pt x="23" y="57"/>
                      <a:pt x="25" y="56"/>
                    </a:cubicBezTo>
                    <a:cubicBezTo>
                      <a:pt x="27" y="54"/>
                      <a:pt x="28" y="53"/>
                      <a:pt x="28" y="51"/>
                    </a:cubicBezTo>
                    <a:cubicBezTo>
                      <a:pt x="28" y="49"/>
                      <a:pt x="27" y="47"/>
                      <a:pt x="25" y="46"/>
                    </a:cubicBezTo>
                    <a:cubicBezTo>
                      <a:pt x="24" y="44"/>
                      <a:pt x="20" y="42"/>
                      <a:pt x="15" y="40"/>
                    </a:cubicBezTo>
                    <a:cubicBezTo>
                      <a:pt x="5" y="35"/>
                      <a:pt x="0" y="28"/>
                      <a:pt x="0" y="20"/>
                    </a:cubicBezTo>
                    <a:cubicBezTo>
                      <a:pt x="0" y="14"/>
                      <a:pt x="2" y="9"/>
                      <a:pt x="7" y="6"/>
                    </a:cubicBezTo>
                    <a:cubicBezTo>
                      <a:pt x="11" y="2"/>
                      <a:pt x="17" y="0"/>
                      <a:pt x="24" y="0"/>
                    </a:cubicBezTo>
                    <a:cubicBezTo>
                      <a:pt x="31" y="0"/>
                      <a:pt x="36" y="1"/>
                      <a:pt x="41" y="3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36" y="14"/>
                      <a:pt x="31" y="12"/>
                      <a:pt x="25" y="12"/>
                    </a:cubicBezTo>
                    <a:cubicBezTo>
                      <a:pt x="22" y="12"/>
                      <a:pt x="20" y="13"/>
                      <a:pt x="18" y="14"/>
                    </a:cubicBezTo>
                    <a:cubicBezTo>
                      <a:pt x="17" y="15"/>
                      <a:pt x="16" y="17"/>
                      <a:pt x="16" y="19"/>
                    </a:cubicBezTo>
                    <a:cubicBezTo>
                      <a:pt x="16" y="21"/>
                      <a:pt x="17" y="23"/>
                      <a:pt x="18" y="24"/>
                    </a:cubicBezTo>
                    <a:cubicBezTo>
                      <a:pt x="19" y="26"/>
                      <a:pt x="22" y="27"/>
                      <a:pt x="26" y="29"/>
                    </a:cubicBezTo>
                    <a:cubicBezTo>
                      <a:pt x="32" y="32"/>
                      <a:pt x="37" y="35"/>
                      <a:pt x="39" y="38"/>
                    </a:cubicBezTo>
                    <a:cubicBezTo>
                      <a:pt x="42" y="41"/>
                      <a:pt x="43" y="45"/>
                      <a:pt x="43" y="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5" name="Freeform 105">
                <a:extLst>
                  <a:ext uri="{FF2B5EF4-FFF2-40B4-BE49-F238E27FC236}">
                    <a16:creationId xmlns:a16="http://schemas.microsoft.com/office/drawing/2014/main" id="{F50B09B2-D7B6-4C4E-886C-9DA76F1AF5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09125" y="3143251"/>
                <a:ext cx="244475" cy="319088"/>
              </a:xfrm>
              <a:custGeom>
                <a:avLst/>
                <a:gdLst>
                  <a:gd name="T0" fmla="*/ 65 w 65"/>
                  <a:gd name="T1" fmla="*/ 34 h 85"/>
                  <a:gd name="T2" fmla="*/ 60 w 65"/>
                  <a:gd name="T3" fmla="*/ 55 h 85"/>
                  <a:gd name="T4" fmla="*/ 45 w 65"/>
                  <a:gd name="T5" fmla="*/ 67 h 85"/>
                  <a:gd name="T6" fmla="*/ 64 w 65"/>
                  <a:gd name="T7" fmla="*/ 85 h 85"/>
                  <a:gd name="T8" fmla="*/ 45 w 65"/>
                  <a:gd name="T9" fmla="*/ 85 h 85"/>
                  <a:gd name="T10" fmla="*/ 31 w 65"/>
                  <a:gd name="T11" fmla="*/ 69 h 85"/>
                  <a:gd name="T12" fmla="*/ 15 w 65"/>
                  <a:gd name="T13" fmla="*/ 65 h 85"/>
                  <a:gd name="T14" fmla="*/ 4 w 65"/>
                  <a:gd name="T15" fmla="*/ 53 h 85"/>
                  <a:gd name="T16" fmla="*/ 0 w 65"/>
                  <a:gd name="T17" fmla="*/ 36 h 85"/>
                  <a:gd name="T18" fmla="*/ 4 w 65"/>
                  <a:gd name="T19" fmla="*/ 17 h 85"/>
                  <a:gd name="T20" fmla="*/ 16 w 65"/>
                  <a:gd name="T21" fmla="*/ 5 h 85"/>
                  <a:gd name="T22" fmla="*/ 33 w 65"/>
                  <a:gd name="T23" fmla="*/ 0 h 85"/>
                  <a:gd name="T24" fmla="*/ 50 w 65"/>
                  <a:gd name="T25" fmla="*/ 5 h 85"/>
                  <a:gd name="T26" fmla="*/ 61 w 65"/>
                  <a:gd name="T27" fmla="*/ 17 h 85"/>
                  <a:gd name="T28" fmla="*/ 65 w 65"/>
                  <a:gd name="T29" fmla="*/ 34 h 85"/>
                  <a:gd name="T30" fmla="*/ 49 w 65"/>
                  <a:gd name="T31" fmla="*/ 35 h 85"/>
                  <a:gd name="T32" fmla="*/ 45 w 65"/>
                  <a:gd name="T33" fmla="*/ 19 h 85"/>
                  <a:gd name="T34" fmla="*/ 33 w 65"/>
                  <a:gd name="T35" fmla="*/ 13 h 85"/>
                  <a:gd name="T36" fmla="*/ 20 w 65"/>
                  <a:gd name="T37" fmla="*/ 19 h 85"/>
                  <a:gd name="T38" fmla="*/ 16 w 65"/>
                  <a:gd name="T39" fmla="*/ 35 h 85"/>
                  <a:gd name="T40" fmla="*/ 20 w 65"/>
                  <a:gd name="T41" fmla="*/ 51 h 85"/>
                  <a:gd name="T42" fmla="*/ 32 w 65"/>
                  <a:gd name="T43" fmla="*/ 56 h 85"/>
                  <a:gd name="T44" fmla="*/ 45 w 65"/>
                  <a:gd name="T45" fmla="*/ 51 h 85"/>
                  <a:gd name="T46" fmla="*/ 49 w 65"/>
                  <a:gd name="T47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5" h="85">
                    <a:moveTo>
                      <a:pt x="65" y="34"/>
                    </a:moveTo>
                    <a:cubicBezTo>
                      <a:pt x="65" y="42"/>
                      <a:pt x="63" y="49"/>
                      <a:pt x="60" y="55"/>
                    </a:cubicBezTo>
                    <a:cubicBezTo>
                      <a:pt x="56" y="61"/>
                      <a:pt x="51" y="65"/>
                      <a:pt x="45" y="67"/>
                    </a:cubicBezTo>
                    <a:cubicBezTo>
                      <a:pt x="64" y="85"/>
                      <a:pt x="64" y="85"/>
                      <a:pt x="64" y="85"/>
                    </a:cubicBezTo>
                    <a:cubicBezTo>
                      <a:pt x="45" y="85"/>
                      <a:pt x="45" y="85"/>
                      <a:pt x="45" y="85"/>
                    </a:cubicBezTo>
                    <a:cubicBezTo>
                      <a:pt x="31" y="69"/>
                      <a:pt x="31" y="69"/>
                      <a:pt x="31" y="69"/>
                    </a:cubicBezTo>
                    <a:cubicBezTo>
                      <a:pt x="25" y="69"/>
                      <a:pt x="20" y="68"/>
                      <a:pt x="15" y="65"/>
                    </a:cubicBezTo>
                    <a:cubicBezTo>
                      <a:pt x="10" y="62"/>
                      <a:pt x="6" y="58"/>
                      <a:pt x="4" y="53"/>
                    </a:cubicBezTo>
                    <a:cubicBezTo>
                      <a:pt x="1" y="48"/>
                      <a:pt x="0" y="42"/>
                      <a:pt x="0" y="36"/>
                    </a:cubicBezTo>
                    <a:cubicBezTo>
                      <a:pt x="0" y="29"/>
                      <a:pt x="1" y="23"/>
                      <a:pt x="4" y="17"/>
                    </a:cubicBezTo>
                    <a:cubicBezTo>
                      <a:pt x="7" y="12"/>
                      <a:pt x="11" y="8"/>
                      <a:pt x="16" y="5"/>
                    </a:cubicBezTo>
                    <a:cubicBezTo>
                      <a:pt x="21" y="2"/>
                      <a:pt x="27" y="0"/>
                      <a:pt x="33" y="0"/>
                    </a:cubicBezTo>
                    <a:cubicBezTo>
                      <a:pt x="40" y="0"/>
                      <a:pt x="45" y="2"/>
                      <a:pt x="50" y="5"/>
                    </a:cubicBezTo>
                    <a:cubicBezTo>
                      <a:pt x="55" y="7"/>
                      <a:pt x="58" y="11"/>
                      <a:pt x="61" y="17"/>
                    </a:cubicBezTo>
                    <a:cubicBezTo>
                      <a:pt x="64" y="22"/>
                      <a:pt x="65" y="28"/>
                      <a:pt x="65" y="34"/>
                    </a:cubicBezTo>
                    <a:close/>
                    <a:moveTo>
                      <a:pt x="49" y="35"/>
                    </a:moveTo>
                    <a:cubicBezTo>
                      <a:pt x="49" y="29"/>
                      <a:pt x="48" y="23"/>
                      <a:pt x="45" y="19"/>
                    </a:cubicBezTo>
                    <a:cubicBezTo>
                      <a:pt x="42" y="15"/>
                      <a:pt x="38" y="13"/>
                      <a:pt x="33" y="13"/>
                    </a:cubicBezTo>
                    <a:cubicBezTo>
                      <a:pt x="28" y="13"/>
                      <a:pt x="23" y="15"/>
                      <a:pt x="20" y="19"/>
                    </a:cubicBezTo>
                    <a:cubicBezTo>
                      <a:pt x="17" y="23"/>
                      <a:pt x="16" y="28"/>
                      <a:pt x="16" y="35"/>
                    </a:cubicBezTo>
                    <a:cubicBezTo>
                      <a:pt x="16" y="41"/>
                      <a:pt x="17" y="47"/>
                      <a:pt x="20" y="51"/>
                    </a:cubicBezTo>
                    <a:cubicBezTo>
                      <a:pt x="23" y="54"/>
                      <a:pt x="27" y="56"/>
                      <a:pt x="32" y="56"/>
                    </a:cubicBezTo>
                    <a:cubicBezTo>
                      <a:pt x="38" y="56"/>
                      <a:pt x="42" y="55"/>
                      <a:pt x="45" y="51"/>
                    </a:cubicBezTo>
                    <a:cubicBezTo>
                      <a:pt x="48" y="47"/>
                      <a:pt x="49" y="42"/>
                      <a:pt x="49" y="3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6" name="Freeform 106">
                <a:extLst>
                  <a:ext uri="{FF2B5EF4-FFF2-40B4-BE49-F238E27FC236}">
                    <a16:creationId xmlns:a16="http://schemas.microsoft.com/office/drawing/2014/main" id="{0AB5A3CA-FBB6-4FF4-967B-786EF5A079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94875" y="3149601"/>
                <a:ext cx="150813" cy="249238"/>
              </a:xfrm>
              <a:custGeom>
                <a:avLst/>
                <a:gdLst>
                  <a:gd name="T0" fmla="*/ 95 w 95"/>
                  <a:gd name="T1" fmla="*/ 157 h 157"/>
                  <a:gd name="T2" fmla="*/ 0 w 95"/>
                  <a:gd name="T3" fmla="*/ 157 h 157"/>
                  <a:gd name="T4" fmla="*/ 0 w 95"/>
                  <a:gd name="T5" fmla="*/ 0 h 157"/>
                  <a:gd name="T6" fmla="*/ 35 w 95"/>
                  <a:gd name="T7" fmla="*/ 0 h 157"/>
                  <a:gd name="T8" fmla="*/ 35 w 95"/>
                  <a:gd name="T9" fmla="*/ 129 h 157"/>
                  <a:gd name="T10" fmla="*/ 95 w 95"/>
                  <a:gd name="T11" fmla="*/ 129 h 157"/>
                  <a:gd name="T12" fmla="*/ 95 w 95"/>
                  <a:gd name="T13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5" h="157">
                    <a:moveTo>
                      <a:pt x="95" y="157"/>
                    </a:moveTo>
                    <a:lnTo>
                      <a:pt x="0" y="157"/>
                    </a:lnTo>
                    <a:lnTo>
                      <a:pt x="0" y="0"/>
                    </a:lnTo>
                    <a:lnTo>
                      <a:pt x="35" y="0"/>
                    </a:lnTo>
                    <a:lnTo>
                      <a:pt x="35" y="129"/>
                    </a:lnTo>
                    <a:lnTo>
                      <a:pt x="95" y="129"/>
                    </a:lnTo>
                    <a:lnTo>
                      <a:pt x="95" y="15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7" name="Rectangle 47">
              <a:extLst>
                <a:ext uri="{FF2B5EF4-FFF2-40B4-BE49-F238E27FC236}">
                  <a16:creationId xmlns:a16="http://schemas.microsoft.com/office/drawing/2014/main" id="{2F0773CD-5F27-48E0-927E-21C989AD8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445" y="3774773"/>
              <a:ext cx="700041" cy="277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89604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Store data in</a:t>
              </a:r>
              <a:b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</a:b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SQL DB</a:t>
              </a:r>
            </a:p>
          </p:txBody>
        </p:sp>
        <p:sp>
          <p:nvSpPr>
            <p:cNvPr id="238" name="Rectangle 47">
              <a:extLst>
                <a:ext uri="{FF2B5EF4-FFF2-40B4-BE49-F238E27FC236}">
                  <a16:creationId xmlns:a16="http://schemas.microsoft.com/office/drawing/2014/main" id="{62B3E066-B4B7-41AC-93BC-EB0059435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9234" y="3774773"/>
              <a:ext cx="835797" cy="277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89604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Transform to</a:t>
              </a:r>
              <a:b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</a:b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structured data</a:t>
              </a:r>
            </a:p>
          </p:txBody>
        </p:sp>
      </p:grp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2A8B2C46-9FF4-400E-9DB5-C5B777982563}"/>
              </a:ext>
            </a:extLst>
          </p:cNvPr>
          <p:cNvGrpSpPr/>
          <p:nvPr/>
        </p:nvGrpSpPr>
        <p:grpSpPr>
          <a:xfrm>
            <a:off x="418643" y="3613010"/>
            <a:ext cx="5619168" cy="2230969"/>
            <a:chOff x="454210" y="4238749"/>
            <a:chExt cx="5733470" cy="227635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EDD70C2-A91D-4D82-A89E-F57B9B619CA5}"/>
                </a:ext>
              </a:extLst>
            </p:cNvPr>
            <p:cNvSpPr/>
            <p:nvPr/>
          </p:nvSpPr>
          <p:spPr bwMode="auto">
            <a:xfrm>
              <a:off x="454210" y="4238749"/>
              <a:ext cx="5733470" cy="227635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8958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0078D7"/>
                      </a:gs>
                      <a:gs pos="100000">
                        <a:srgbClr val="0078D7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Mobile app backends</a:t>
              </a:r>
            </a:p>
          </p:txBody>
        </p: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3A14FC11-492F-4CAF-80A3-06949B9E4477}"/>
                </a:ext>
              </a:extLst>
            </p:cNvPr>
            <p:cNvGrpSpPr/>
            <p:nvPr/>
          </p:nvGrpSpPr>
          <p:grpSpPr>
            <a:xfrm>
              <a:off x="1006307" y="4832078"/>
              <a:ext cx="685477" cy="1043469"/>
              <a:chOff x="2198688" y="2155826"/>
              <a:chExt cx="1212850" cy="1846263"/>
            </a:xfrm>
          </p:grpSpPr>
          <p:sp>
            <p:nvSpPr>
              <p:cNvPr id="240" name="Freeform 8">
                <a:extLst>
                  <a:ext uri="{FF2B5EF4-FFF2-40B4-BE49-F238E27FC236}">
                    <a16:creationId xmlns:a16="http://schemas.microsoft.com/office/drawing/2014/main" id="{4E3D8DEC-DD2B-444C-95E0-0E77A0C054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8425" y="2155826"/>
                <a:ext cx="322263" cy="422275"/>
              </a:xfrm>
              <a:custGeom>
                <a:avLst/>
                <a:gdLst>
                  <a:gd name="T0" fmla="*/ 45 w 86"/>
                  <a:gd name="T1" fmla="*/ 56 h 112"/>
                  <a:gd name="T2" fmla="*/ 29 w 86"/>
                  <a:gd name="T3" fmla="*/ 84 h 112"/>
                  <a:gd name="T4" fmla="*/ 28 w 86"/>
                  <a:gd name="T5" fmla="*/ 91 h 112"/>
                  <a:gd name="T6" fmla="*/ 18 w 86"/>
                  <a:gd name="T7" fmla="*/ 110 h 112"/>
                  <a:gd name="T8" fmla="*/ 1 w 86"/>
                  <a:gd name="T9" fmla="*/ 98 h 112"/>
                  <a:gd name="T10" fmla="*/ 14 w 86"/>
                  <a:gd name="T11" fmla="*/ 83 h 112"/>
                  <a:gd name="T12" fmla="*/ 16 w 86"/>
                  <a:gd name="T13" fmla="*/ 82 h 112"/>
                  <a:gd name="T14" fmla="*/ 29 w 86"/>
                  <a:gd name="T15" fmla="*/ 61 h 112"/>
                  <a:gd name="T16" fmla="*/ 17 w 86"/>
                  <a:gd name="T17" fmla="*/ 33 h 112"/>
                  <a:gd name="T18" fmla="*/ 27 w 86"/>
                  <a:gd name="T19" fmla="*/ 13 h 112"/>
                  <a:gd name="T20" fmla="*/ 68 w 86"/>
                  <a:gd name="T21" fmla="*/ 8 h 112"/>
                  <a:gd name="T22" fmla="*/ 81 w 86"/>
                  <a:gd name="T23" fmla="*/ 45 h 112"/>
                  <a:gd name="T24" fmla="*/ 69 w 86"/>
                  <a:gd name="T25" fmla="*/ 42 h 112"/>
                  <a:gd name="T26" fmla="*/ 65 w 86"/>
                  <a:gd name="T27" fmla="*/ 22 h 112"/>
                  <a:gd name="T28" fmla="*/ 52 w 86"/>
                  <a:gd name="T29" fmla="*/ 16 h 112"/>
                  <a:gd name="T30" fmla="*/ 31 w 86"/>
                  <a:gd name="T31" fmla="*/ 30 h 112"/>
                  <a:gd name="T32" fmla="*/ 45 w 86"/>
                  <a:gd name="T33" fmla="*/ 56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6" h="112">
                    <a:moveTo>
                      <a:pt x="45" y="56"/>
                    </a:moveTo>
                    <a:cubicBezTo>
                      <a:pt x="40" y="66"/>
                      <a:pt x="34" y="75"/>
                      <a:pt x="29" y="84"/>
                    </a:cubicBezTo>
                    <a:cubicBezTo>
                      <a:pt x="27" y="87"/>
                      <a:pt x="27" y="88"/>
                      <a:pt x="28" y="91"/>
                    </a:cubicBezTo>
                    <a:cubicBezTo>
                      <a:pt x="31" y="100"/>
                      <a:pt x="27" y="108"/>
                      <a:pt x="18" y="110"/>
                    </a:cubicBezTo>
                    <a:cubicBezTo>
                      <a:pt x="10" y="112"/>
                      <a:pt x="3" y="107"/>
                      <a:pt x="1" y="98"/>
                    </a:cubicBezTo>
                    <a:cubicBezTo>
                      <a:pt x="0" y="91"/>
                      <a:pt x="6" y="84"/>
                      <a:pt x="14" y="83"/>
                    </a:cubicBezTo>
                    <a:cubicBezTo>
                      <a:pt x="14" y="82"/>
                      <a:pt x="15" y="82"/>
                      <a:pt x="16" y="82"/>
                    </a:cubicBezTo>
                    <a:cubicBezTo>
                      <a:pt x="20" y="76"/>
                      <a:pt x="24" y="69"/>
                      <a:pt x="29" y="61"/>
                    </a:cubicBezTo>
                    <a:cubicBezTo>
                      <a:pt x="21" y="54"/>
                      <a:pt x="16" y="45"/>
                      <a:pt x="17" y="33"/>
                    </a:cubicBezTo>
                    <a:cubicBezTo>
                      <a:pt x="18" y="25"/>
                      <a:pt x="21" y="18"/>
                      <a:pt x="27" y="13"/>
                    </a:cubicBezTo>
                    <a:cubicBezTo>
                      <a:pt x="38" y="2"/>
                      <a:pt x="55" y="0"/>
                      <a:pt x="68" y="8"/>
                    </a:cubicBezTo>
                    <a:cubicBezTo>
                      <a:pt x="80" y="16"/>
                      <a:pt x="86" y="32"/>
                      <a:pt x="81" y="45"/>
                    </a:cubicBezTo>
                    <a:cubicBezTo>
                      <a:pt x="77" y="44"/>
                      <a:pt x="73" y="43"/>
                      <a:pt x="69" y="42"/>
                    </a:cubicBezTo>
                    <a:cubicBezTo>
                      <a:pt x="71" y="35"/>
                      <a:pt x="70" y="28"/>
                      <a:pt x="65" y="22"/>
                    </a:cubicBezTo>
                    <a:cubicBezTo>
                      <a:pt x="62" y="19"/>
                      <a:pt x="57" y="17"/>
                      <a:pt x="52" y="16"/>
                    </a:cubicBezTo>
                    <a:cubicBezTo>
                      <a:pt x="43" y="15"/>
                      <a:pt x="33" y="21"/>
                      <a:pt x="31" y="30"/>
                    </a:cubicBezTo>
                    <a:cubicBezTo>
                      <a:pt x="27" y="41"/>
                      <a:pt x="32" y="50"/>
                      <a:pt x="45" y="56"/>
                    </a:cubicBezTo>
                    <a:close/>
                  </a:path>
                </a:pathLst>
              </a:custGeom>
              <a:solidFill>
                <a:srgbClr val="C73A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1" name="Freeform 9">
                <a:extLst>
                  <a:ext uri="{FF2B5EF4-FFF2-40B4-BE49-F238E27FC236}">
                    <a16:creationId xmlns:a16="http://schemas.microsoft.com/office/drawing/2014/main" id="{B7357964-00E8-47B8-956D-51EFFC7BB5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3363" y="2238376"/>
                <a:ext cx="319088" cy="419100"/>
              </a:xfrm>
              <a:custGeom>
                <a:avLst/>
                <a:gdLst>
                  <a:gd name="T0" fmla="*/ 26 w 85"/>
                  <a:gd name="T1" fmla="*/ 23 h 111"/>
                  <a:gd name="T2" fmla="*/ 38 w 85"/>
                  <a:gd name="T3" fmla="*/ 44 h 111"/>
                  <a:gd name="T4" fmla="*/ 79 w 85"/>
                  <a:gd name="T5" fmla="*/ 61 h 111"/>
                  <a:gd name="T6" fmla="*/ 68 w 85"/>
                  <a:gd name="T7" fmla="*/ 102 h 111"/>
                  <a:gd name="T8" fmla="*/ 26 w 85"/>
                  <a:gd name="T9" fmla="*/ 98 h 111"/>
                  <a:gd name="T10" fmla="*/ 35 w 85"/>
                  <a:gd name="T11" fmla="*/ 90 h 111"/>
                  <a:gd name="T12" fmla="*/ 64 w 85"/>
                  <a:gd name="T13" fmla="*/ 88 h 111"/>
                  <a:gd name="T14" fmla="*/ 64 w 85"/>
                  <a:gd name="T15" fmla="*/ 62 h 111"/>
                  <a:gd name="T16" fmla="*/ 34 w 85"/>
                  <a:gd name="T17" fmla="*/ 61 h 111"/>
                  <a:gd name="T18" fmla="*/ 18 w 85"/>
                  <a:gd name="T19" fmla="*/ 34 h 111"/>
                  <a:gd name="T20" fmla="*/ 11 w 85"/>
                  <a:gd name="T21" fmla="*/ 28 h 111"/>
                  <a:gd name="T22" fmla="*/ 0 w 85"/>
                  <a:gd name="T23" fmla="*/ 15 h 111"/>
                  <a:gd name="T24" fmla="*/ 9 w 85"/>
                  <a:gd name="T25" fmla="*/ 2 h 111"/>
                  <a:gd name="T26" fmla="*/ 25 w 85"/>
                  <a:gd name="T27" fmla="*/ 6 h 111"/>
                  <a:gd name="T28" fmla="*/ 27 w 85"/>
                  <a:gd name="T29" fmla="*/ 19 h 111"/>
                  <a:gd name="T30" fmla="*/ 26 w 85"/>
                  <a:gd name="T31" fmla="*/ 2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5" h="111">
                    <a:moveTo>
                      <a:pt x="26" y="23"/>
                    </a:moveTo>
                    <a:cubicBezTo>
                      <a:pt x="30" y="30"/>
                      <a:pt x="34" y="37"/>
                      <a:pt x="38" y="44"/>
                    </a:cubicBezTo>
                    <a:cubicBezTo>
                      <a:pt x="58" y="38"/>
                      <a:pt x="73" y="49"/>
                      <a:pt x="79" y="61"/>
                    </a:cubicBezTo>
                    <a:cubicBezTo>
                      <a:pt x="85" y="76"/>
                      <a:pt x="81" y="93"/>
                      <a:pt x="68" y="102"/>
                    </a:cubicBezTo>
                    <a:cubicBezTo>
                      <a:pt x="54" y="111"/>
                      <a:pt x="37" y="110"/>
                      <a:pt x="26" y="98"/>
                    </a:cubicBezTo>
                    <a:cubicBezTo>
                      <a:pt x="29" y="95"/>
                      <a:pt x="32" y="93"/>
                      <a:pt x="35" y="90"/>
                    </a:cubicBezTo>
                    <a:cubicBezTo>
                      <a:pt x="47" y="98"/>
                      <a:pt x="57" y="97"/>
                      <a:pt x="64" y="88"/>
                    </a:cubicBezTo>
                    <a:cubicBezTo>
                      <a:pt x="71" y="81"/>
                      <a:pt x="71" y="69"/>
                      <a:pt x="64" y="62"/>
                    </a:cubicBezTo>
                    <a:cubicBezTo>
                      <a:pt x="56" y="53"/>
                      <a:pt x="46" y="53"/>
                      <a:pt x="34" y="61"/>
                    </a:cubicBezTo>
                    <a:cubicBezTo>
                      <a:pt x="29" y="52"/>
                      <a:pt x="23" y="43"/>
                      <a:pt x="18" y="34"/>
                    </a:cubicBezTo>
                    <a:cubicBezTo>
                      <a:pt x="17" y="31"/>
                      <a:pt x="15" y="29"/>
                      <a:pt x="11" y="28"/>
                    </a:cubicBezTo>
                    <a:cubicBezTo>
                      <a:pt x="5" y="27"/>
                      <a:pt x="1" y="22"/>
                      <a:pt x="0" y="15"/>
                    </a:cubicBezTo>
                    <a:cubicBezTo>
                      <a:pt x="0" y="9"/>
                      <a:pt x="4" y="4"/>
                      <a:pt x="9" y="2"/>
                    </a:cubicBezTo>
                    <a:cubicBezTo>
                      <a:pt x="15" y="0"/>
                      <a:pt x="21" y="1"/>
                      <a:pt x="25" y="6"/>
                    </a:cubicBezTo>
                    <a:cubicBezTo>
                      <a:pt x="28" y="10"/>
                      <a:pt x="29" y="14"/>
                      <a:pt x="27" y="19"/>
                    </a:cubicBezTo>
                    <a:cubicBezTo>
                      <a:pt x="27" y="20"/>
                      <a:pt x="26" y="22"/>
                      <a:pt x="26" y="23"/>
                    </a:cubicBezTo>
                    <a:close/>
                  </a:path>
                </a:pathLst>
              </a:custGeom>
              <a:solidFill>
                <a:srgbClr val="4B4B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2" name="Freeform 10">
                <a:extLst>
                  <a:ext uri="{FF2B5EF4-FFF2-40B4-BE49-F238E27FC236}">
                    <a16:creationId xmlns:a16="http://schemas.microsoft.com/office/drawing/2014/main" id="{770BF509-B7CF-4411-8403-6F8E90F8A8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6988" y="2400301"/>
                <a:ext cx="442913" cy="246063"/>
              </a:xfrm>
              <a:custGeom>
                <a:avLst/>
                <a:gdLst>
                  <a:gd name="T0" fmla="*/ 90 w 118"/>
                  <a:gd name="T1" fmla="*/ 38 h 65"/>
                  <a:gd name="T2" fmla="*/ 66 w 118"/>
                  <a:gd name="T3" fmla="*/ 38 h 65"/>
                  <a:gd name="T4" fmla="*/ 50 w 118"/>
                  <a:gd name="T5" fmla="*/ 60 h 65"/>
                  <a:gd name="T6" fmla="*/ 28 w 118"/>
                  <a:gd name="T7" fmla="*/ 64 h 65"/>
                  <a:gd name="T8" fmla="*/ 1 w 118"/>
                  <a:gd name="T9" fmla="*/ 34 h 65"/>
                  <a:gd name="T10" fmla="*/ 26 w 118"/>
                  <a:gd name="T11" fmla="*/ 0 h 65"/>
                  <a:gd name="T12" fmla="*/ 29 w 118"/>
                  <a:gd name="T13" fmla="*/ 11 h 65"/>
                  <a:gd name="T14" fmla="*/ 14 w 118"/>
                  <a:gd name="T15" fmla="*/ 38 h 65"/>
                  <a:gd name="T16" fmla="*/ 38 w 118"/>
                  <a:gd name="T17" fmla="*/ 51 h 65"/>
                  <a:gd name="T18" fmla="*/ 53 w 118"/>
                  <a:gd name="T19" fmla="*/ 26 h 65"/>
                  <a:gd name="T20" fmla="*/ 84 w 118"/>
                  <a:gd name="T21" fmla="*/ 26 h 65"/>
                  <a:gd name="T22" fmla="*/ 94 w 118"/>
                  <a:gd name="T23" fmla="*/ 22 h 65"/>
                  <a:gd name="T24" fmla="*/ 113 w 118"/>
                  <a:gd name="T25" fmla="*/ 22 h 65"/>
                  <a:gd name="T26" fmla="*/ 112 w 118"/>
                  <a:gd name="T27" fmla="*/ 42 h 65"/>
                  <a:gd name="T28" fmla="*/ 93 w 118"/>
                  <a:gd name="T29" fmla="*/ 41 h 65"/>
                  <a:gd name="T30" fmla="*/ 90 w 118"/>
                  <a:gd name="T31" fmla="*/ 38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8" h="65">
                    <a:moveTo>
                      <a:pt x="90" y="38"/>
                    </a:moveTo>
                    <a:cubicBezTo>
                      <a:pt x="66" y="38"/>
                      <a:pt x="66" y="38"/>
                      <a:pt x="66" y="38"/>
                    </a:cubicBezTo>
                    <a:cubicBezTo>
                      <a:pt x="63" y="47"/>
                      <a:pt x="58" y="55"/>
                      <a:pt x="50" y="60"/>
                    </a:cubicBezTo>
                    <a:cubicBezTo>
                      <a:pt x="43" y="64"/>
                      <a:pt x="36" y="65"/>
                      <a:pt x="28" y="64"/>
                    </a:cubicBezTo>
                    <a:cubicBezTo>
                      <a:pt x="13" y="61"/>
                      <a:pt x="2" y="49"/>
                      <a:pt x="1" y="34"/>
                    </a:cubicBezTo>
                    <a:cubicBezTo>
                      <a:pt x="0" y="18"/>
                      <a:pt x="11" y="3"/>
                      <a:pt x="26" y="0"/>
                    </a:cubicBezTo>
                    <a:cubicBezTo>
                      <a:pt x="27" y="4"/>
                      <a:pt x="28" y="7"/>
                      <a:pt x="29" y="11"/>
                    </a:cubicBezTo>
                    <a:cubicBezTo>
                      <a:pt x="15" y="18"/>
                      <a:pt x="10" y="27"/>
                      <a:pt x="14" y="38"/>
                    </a:cubicBezTo>
                    <a:cubicBezTo>
                      <a:pt x="18" y="48"/>
                      <a:pt x="27" y="53"/>
                      <a:pt x="38" y="51"/>
                    </a:cubicBezTo>
                    <a:cubicBezTo>
                      <a:pt x="49" y="49"/>
                      <a:pt x="54" y="40"/>
                      <a:pt x="53" y="26"/>
                    </a:cubicBezTo>
                    <a:cubicBezTo>
                      <a:pt x="63" y="26"/>
                      <a:pt x="74" y="26"/>
                      <a:pt x="84" y="26"/>
                    </a:cubicBezTo>
                    <a:cubicBezTo>
                      <a:pt x="88" y="26"/>
                      <a:pt x="91" y="26"/>
                      <a:pt x="94" y="22"/>
                    </a:cubicBezTo>
                    <a:cubicBezTo>
                      <a:pt x="99" y="16"/>
                      <a:pt x="108" y="17"/>
                      <a:pt x="113" y="22"/>
                    </a:cubicBezTo>
                    <a:cubicBezTo>
                      <a:pt x="118" y="28"/>
                      <a:pt x="118" y="37"/>
                      <a:pt x="112" y="42"/>
                    </a:cubicBezTo>
                    <a:cubicBezTo>
                      <a:pt x="107" y="47"/>
                      <a:pt x="98" y="47"/>
                      <a:pt x="93" y="41"/>
                    </a:cubicBezTo>
                    <a:cubicBezTo>
                      <a:pt x="92" y="40"/>
                      <a:pt x="91" y="39"/>
                      <a:pt x="90" y="38"/>
                    </a:cubicBez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3" name="Freeform 31">
                <a:extLst>
                  <a:ext uri="{FF2B5EF4-FFF2-40B4-BE49-F238E27FC236}">
                    <a16:creationId xmlns:a16="http://schemas.microsoft.com/office/drawing/2014/main" id="{57582A3A-F9FD-4383-BDDB-BCAA5DCE19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8688" y="2781301"/>
                <a:ext cx="777875" cy="1130300"/>
              </a:xfrm>
              <a:custGeom>
                <a:avLst/>
                <a:gdLst>
                  <a:gd name="T0" fmla="*/ 207 w 207"/>
                  <a:gd name="T1" fmla="*/ 282 h 300"/>
                  <a:gd name="T2" fmla="*/ 189 w 207"/>
                  <a:gd name="T3" fmla="*/ 300 h 300"/>
                  <a:gd name="T4" fmla="*/ 18 w 207"/>
                  <a:gd name="T5" fmla="*/ 300 h 300"/>
                  <a:gd name="T6" fmla="*/ 0 w 207"/>
                  <a:gd name="T7" fmla="*/ 282 h 300"/>
                  <a:gd name="T8" fmla="*/ 0 w 207"/>
                  <a:gd name="T9" fmla="*/ 18 h 300"/>
                  <a:gd name="T10" fmla="*/ 18 w 207"/>
                  <a:gd name="T11" fmla="*/ 0 h 300"/>
                  <a:gd name="T12" fmla="*/ 189 w 207"/>
                  <a:gd name="T13" fmla="*/ 0 h 300"/>
                  <a:gd name="T14" fmla="*/ 207 w 207"/>
                  <a:gd name="T15" fmla="*/ 18 h 300"/>
                  <a:gd name="T16" fmla="*/ 207 w 207"/>
                  <a:gd name="T17" fmla="*/ 282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7" h="300">
                    <a:moveTo>
                      <a:pt x="207" y="282"/>
                    </a:moveTo>
                    <a:cubicBezTo>
                      <a:pt x="207" y="292"/>
                      <a:pt x="199" y="300"/>
                      <a:pt x="189" y="300"/>
                    </a:cubicBezTo>
                    <a:cubicBezTo>
                      <a:pt x="18" y="300"/>
                      <a:pt x="18" y="300"/>
                      <a:pt x="18" y="300"/>
                    </a:cubicBezTo>
                    <a:cubicBezTo>
                      <a:pt x="8" y="300"/>
                      <a:pt x="0" y="292"/>
                      <a:pt x="0" y="282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189" y="0"/>
                      <a:pt x="189" y="0"/>
                      <a:pt x="189" y="0"/>
                    </a:cubicBezTo>
                    <a:cubicBezTo>
                      <a:pt x="199" y="0"/>
                      <a:pt x="207" y="8"/>
                      <a:pt x="207" y="18"/>
                    </a:cubicBezTo>
                    <a:cubicBezTo>
                      <a:pt x="207" y="282"/>
                      <a:pt x="207" y="282"/>
                      <a:pt x="207" y="282"/>
                    </a:cubicBezTo>
                  </a:path>
                </a:pathLst>
              </a:custGeom>
              <a:solidFill>
                <a:srgbClr val="3E3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4" name="Rectangle 32">
                <a:extLst>
                  <a:ext uri="{FF2B5EF4-FFF2-40B4-BE49-F238E27FC236}">
                    <a16:creationId xmlns:a16="http://schemas.microsoft.com/office/drawing/2014/main" id="{3CB80E13-F6D9-4F9E-A30C-7201158A27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7900" y="2894013"/>
                <a:ext cx="674688" cy="7953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5" name="Rectangle 33">
                <a:extLst>
                  <a:ext uri="{FF2B5EF4-FFF2-40B4-BE49-F238E27FC236}">
                    <a16:creationId xmlns:a16="http://schemas.microsoft.com/office/drawing/2014/main" id="{46B08FF7-BB37-4BE5-940D-8AF4E6DF1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7900" y="2894013"/>
                <a:ext cx="674688" cy="795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Oval 34">
                <a:extLst>
                  <a:ext uri="{FF2B5EF4-FFF2-40B4-BE49-F238E27FC236}">
                    <a16:creationId xmlns:a16="http://schemas.microsoft.com/office/drawing/2014/main" id="{76AFBDF3-10C2-4539-9AA8-97A56352D8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0950" y="3733801"/>
                <a:ext cx="131763" cy="13176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Oval 35">
                <a:extLst>
                  <a:ext uri="{FF2B5EF4-FFF2-40B4-BE49-F238E27FC236}">
                    <a16:creationId xmlns:a16="http://schemas.microsoft.com/office/drawing/2014/main" id="{EA84C145-AAE2-4B21-B431-76FD73BCDB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763" y="3756026"/>
                <a:ext cx="85725" cy="87313"/>
              </a:xfrm>
              <a:prstGeom prst="ellipse">
                <a:avLst/>
              </a:prstGeom>
              <a:solidFill>
                <a:srgbClr val="B8D4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Freeform 36">
                <a:extLst>
                  <a:ext uri="{FF2B5EF4-FFF2-40B4-BE49-F238E27FC236}">
                    <a16:creationId xmlns:a16="http://schemas.microsoft.com/office/drawing/2014/main" id="{C6A485D6-229C-41C8-B9D4-83F1C69006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8688" y="3843338"/>
                <a:ext cx="68263" cy="68263"/>
              </a:xfrm>
              <a:custGeom>
                <a:avLst/>
                <a:gdLst>
                  <a:gd name="T0" fmla="*/ 0 w 18"/>
                  <a:gd name="T1" fmla="*/ 0 h 18"/>
                  <a:gd name="T2" fmla="*/ 18 w 18"/>
                  <a:gd name="T3" fmla="*/ 18 h 18"/>
                  <a:gd name="T4" fmla="*/ 0 w 18"/>
                  <a:gd name="T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" h="18">
                    <a:moveTo>
                      <a:pt x="0" y="0"/>
                    </a:moveTo>
                    <a:cubicBezTo>
                      <a:pt x="0" y="10"/>
                      <a:pt x="8" y="18"/>
                      <a:pt x="18" y="18"/>
                    </a:cubicBezTo>
                    <a:cubicBezTo>
                      <a:pt x="8" y="18"/>
                      <a:pt x="0" y="1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9" name="Freeform 37">
                <a:extLst>
                  <a:ext uri="{FF2B5EF4-FFF2-40B4-BE49-F238E27FC236}">
                    <a16:creationId xmlns:a16="http://schemas.microsoft.com/office/drawing/2014/main" id="{0D7EB5CD-DAB1-4FB1-9B4E-1909E99B8F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8688" y="2781301"/>
                <a:ext cx="608013" cy="1130300"/>
              </a:xfrm>
              <a:custGeom>
                <a:avLst/>
                <a:gdLst>
                  <a:gd name="T0" fmla="*/ 162 w 162"/>
                  <a:gd name="T1" fmla="*/ 0 h 300"/>
                  <a:gd name="T2" fmla="*/ 18 w 162"/>
                  <a:gd name="T3" fmla="*/ 0 h 300"/>
                  <a:gd name="T4" fmla="*/ 0 w 162"/>
                  <a:gd name="T5" fmla="*/ 18 h 300"/>
                  <a:gd name="T6" fmla="*/ 0 w 162"/>
                  <a:gd name="T7" fmla="*/ 282 h 300"/>
                  <a:gd name="T8" fmla="*/ 0 w 162"/>
                  <a:gd name="T9" fmla="*/ 282 h 300"/>
                  <a:gd name="T10" fmla="*/ 18 w 162"/>
                  <a:gd name="T11" fmla="*/ 300 h 300"/>
                  <a:gd name="T12" fmla="*/ 18 w 162"/>
                  <a:gd name="T13" fmla="*/ 300 h 300"/>
                  <a:gd name="T14" fmla="*/ 40 w 162"/>
                  <a:gd name="T15" fmla="*/ 300 h 300"/>
                  <a:gd name="T16" fmla="*/ 64 w 162"/>
                  <a:gd name="T17" fmla="*/ 241 h 300"/>
                  <a:gd name="T18" fmla="*/ 13 w 162"/>
                  <a:gd name="T19" fmla="*/ 241 h 300"/>
                  <a:gd name="T20" fmla="*/ 13 w 162"/>
                  <a:gd name="T21" fmla="*/ 241 h 300"/>
                  <a:gd name="T22" fmla="*/ 13 w 162"/>
                  <a:gd name="T23" fmla="*/ 30 h 300"/>
                  <a:gd name="T24" fmla="*/ 150 w 162"/>
                  <a:gd name="T25" fmla="*/ 30 h 300"/>
                  <a:gd name="T26" fmla="*/ 162 w 162"/>
                  <a:gd name="T2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2" h="300">
                    <a:moveTo>
                      <a:pt x="162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82"/>
                      <a:pt x="0" y="282"/>
                      <a:pt x="0" y="282"/>
                    </a:cubicBezTo>
                    <a:cubicBezTo>
                      <a:pt x="0" y="282"/>
                      <a:pt x="0" y="282"/>
                      <a:pt x="0" y="282"/>
                    </a:cubicBezTo>
                    <a:cubicBezTo>
                      <a:pt x="0" y="292"/>
                      <a:pt x="8" y="300"/>
                      <a:pt x="18" y="300"/>
                    </a:cubicBezTo>
                    <a:cubicBezTo>
                      <a:pt x="18" y="300"/>
                      <a:pt x="18" y="300"/>
                      <a:pt x="18" y="300"/>
                    </a:cubicBezTo>
                    <a:cubicBezTo>
                      <a:pt x="40" y="300"/>
                      <a:pt x="40" y="300"/>
                      <a:pt x="40" y="300"/>
                    </a:cubicBezTo>
                    <a:cubicBezTo>
                      <a:pt x="64" y="241"/>
                      <a:pt x="64" y="241"/>
                      <a:pt x="64" y="241"/>
                    </a:cubicBezTo>
                    <a:cubicBezTo>
                      <a:pt x="13" y="241"/>
                      <a:pt x="13" y="241"/>
                      <a:pt x="13" y="241"/>
                    </a:cubicBezTo>
                    <a:cubicBezTo>
                      <a:pt x="13" y="241"/>
                      <a:pt x="13" y="241"/>
                      <a:pt x="13" y="241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50" y="30"/>
                      <a:pt x="150" y="30"/>
                      <a:pt x="150" y="30"/>
                    </a:cubicBezTo>
                    <a:cubicBezTo>
                      <a:pt x="162" y="0"/>
                      <a:pt x="162" y="0"/>
                      <a:pt x="162" y="0"/>
                    </a:cubicBezTo>
                  </a:path>
                </a:pathLst>
              </a:custGeom>
              <a:solidFill>
                <a:srgbClr val="5B5B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0" name="Freeform 38">
                <a:extLst>
                  <a:ext uri="{FF2B5EF4-FFF2-40B4-BE49-F238E27FC236}">
                    <a16:creationId xmlns:a16="http://schemas.microsoft.com/office/drawing/2014/main" id="{8128BEEE-A668-47EB-9ECE-AD62BA49A2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3325" y="2825751"/>
                <a:ext cx="228600" cy="34925"/>
              </a:xfrm>
              <a:custGeom>
                <a:avLst/>
                <a:gdLst>
                  <a:gd name="T0" fmla="*/ 61 w 61"/>
                  <a:gd name="T1" fmla="*/ 5 h 9"/>
                  <a:gd name="T2" fmla="*/ 57 w 61"/>
                  <a:gd name="T3" fmla="*/ 9 h 9"/>
                  <a:gd name="T4" fmla="*/ 4 w 61"/>
                  <a:gd name="T5" fmla="*/ 9 h 9"/>
                  <a:gd name="T6" fmla="*/ 0 w 61"/>
                  <a:gd name="T7" fmla="*/ 5 h 9"/>
                  <a:gd name="T8" fmla="*/ 4 w 61"/>
                  <a:gd name="T9" fmla="*/ 0 h 9"/>
                  <a:gd name="T10" fmla="*/ 57 w 61"/>
                  <a:gd name="T11" fmla="*/ 0 h 9"/>
                  <a:gd name="T12" fmla="*/ 61 w 61"/>
                  <a:gd name="T13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9">
                    <a:moveTo>
                      <a:pt x="61" y="5"/>
                    </a:moveTo>
                    <a:cubicBezTo>
                      <a:pt x="61" y="7"/>
                      <a:pt x="59" y="9"/>
                      <a:pt x="57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9"/>
                      <a:pt x="0" y="7"/>
                      <a:pt x="0" y="5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9" y="0"/>
                      <a:pt x="61" y="2"/>
                      <a:pt x="61" y="5"/>
                    </a:cubicBezTo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1" name="Freeform 39">
                <a:extLst>
                  <a:ext uri="{FF2B5EF4-FFF2-40B4-BE49-F238E27FC236}">
                    <a16:creationId xmlns:a16="http://schemas.microsoft.com/office/drawing/2014/main" id="{2BAC7452-0FAB-4347-980C-833DAAD38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3325" y="2825751"/>
                <a:ext cx="228600" cy="34925"/>
              </a:xfrm>
              <a:custGeom>
                <a:avLst/>
                <a:gdLst>
                  <a:gd name="T0" fmla="*/ 61 w 61"/>
                  <a:gd name="T1" fmla="*/ 5 h 9"/>
                  <a:gd name="T2" fmla="*/ 57 w 61"/>
                  <a:gd name="T3" fmla="*/ 9 h 9"/>
                  <a:gd name="T4" fmla="*/ 4 w 61"/>
                  <a:gd name="T5" fmla="*/ 9 h 9"/>
                  <a:gd name="T6" fmla="*/ 0 w 61"/>
                  <a:gd name="T7" fmla="*/ 5 h 9"/>
                  <a:gd name="T8" fmla="*/ 4 w 61"/>
                  <a:gd name="T9" fmla="*/ 0 h 9"/>
                  <a:gd name="T10" fmla="*/ 57 w 61"/>
                  <a:gd name="T11" fmla="*/ 0 h 9"/>
                  <a:gd name="T12" fmla="*/ 61 w 61"/>
                  <a:gd name="T13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9">
                    <a:moveTo>
                      <a:pt x="61" y="5"/>
                    </a:moveTo>
                    <a:cubicBezTo>
                      <a:pt x="61" y="7"/>
                      <a:pt x="59" y="9"/>
                      <a:pt x="57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9"/>
                      <a:pt x="0" y="7"/>
                      <a:pt x="0" y="5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9" y="0"/>
                      <a:pt x="61" y="2"/>
                      <a:pt x="61" y="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2" name="Freeform 40">
                <a:extLst>
                  <a:ext uri="{FF2B5EF4-FFF2-40B4-BE49-F238E27FC236}">
                    <a16:creationId xmlns:a16="http://schemas.microsoft.com/office/drawing/2014/main" id="{99D39D03-110A-4505-AD9F-002AAEA4AC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2838" y="3022601"/>
                <a:ext cx="409575" cy="241300"/>
              </a:xfrm>
              <a:custGeom>
                <a:avLst/>
                <a:gdLst>
                  <a:gd name="T0" fmla="*/ 55 w 109"/>
                  <a:gd name="T1" fmla="*/ 64 h 64"/>
                  <a:gd name="T2" fmla="*/ 54 w 109"/>
                  <a:gd name="T3" fmla="*/ 64 h 64"/>
                  <a:gd name="T4" fmla="*/ 1 w 109"/>
                  <a:gd name="T5" fmla="*/ 33 h 64"/>
                  <a:gd name="T6" fmla="*/ 0 w 109"/>
                  <a:gd name="T7" fmla="*/ 32 h 64"/>
                  <a:gd name="T8" fmla="*/ 1 w 109"/>
                  <a:gd name="T9" fmla="*/ 30 h 64"/>
                  <a:gd name="T10" fmla="*/ 53 w 109"/>
                  <a:gd name="T11" fmla="*/ 0 h 64"/>
                  <a:gd name="T12" fmla="*/ 55 w 109"/>
                  <a:gd name="T13" fmla="*/ 0 h 64"/>
                  <a:gd name="T14" fmla="*/ 108 w 109"/>
                  <a:gd name="T15" fmla="*/ 30 h 64"/>
                  <a:gd name="T16" fmla="*/ 109 w 109"/>
                  <a:gd name="T17" fmla="*/ 32 h 64"/>
                  <a:gd name="T18" fmla="*/ 108 w 109"/>
                  <a:gd name="T19" fmla="*/ 33 h 64"/>
                  <a:gd name="T20" fmla="*/ 55 w 109"/>
                  <a:gd name="T21" fmla="*/ 64 h 64"/>
                  <a:gd name="T22" fmla="*/ 55 w 109"/>
                  <a:gd name="T2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9" h="64">
                    <a:moveTo>
                      <a:pt x="55" y="64"/>
                    </a:moveTo>
                    <a:cubicBezTo>
                      <a:pt x="54" y="64"/>
                      <a:pt x="54" y="64"/>
                      <a:pt x="54" y="64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0" y="33"/>
                      <a:pt x="0" y="32"/>
                      <a:pt x="0" y="32"/>
                    </a:cubicBezTo>
                    <a:cubicBezTo>
                      <a:pt x="0" y="31"/>
                      <a:pt x="0" y="31"/>
                      <a:pt x="1" y="3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4" y="0"/>
                      <a:pt x="54" y="0"/>
                      <a:pt x="55" y="0"/>
                    </a:cubicBezTo>
                    <a:cubicBezTo>
                      <a:pt x="108" y="30"/>
                      <a:pt x="108" y="30"/>
                      <a:pt x="108" y="30"/>
                    </a:cubicBezTo>
                    <a:cubicBezTo>
                      <a:pt x="108" y="31"/>
                      <a:pt x="109" y="31"/>
                      <a:pt x="109" y="32"/>
                    </a:cubicBezTo>
                    <a:cubicBezTo>
                      <a:pt x="109" y="32"/>
                      <a:pt x="108" y="33"/>
                      <a:pt x="108" y="33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55" y="64"/>
                      <a:pt x="55" y="64"/>
                      <a:pt x="55" y="6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" name="Freeform 41">
                <a:extLst>
                  <a:ext uri="{FF2B5EF4-FFF2-40B4-BE49-F238E27FC236}">
                    <a16:creationId xmlns:a16="http://schemas.microsoft.com/office/drawing/2014/main" id="{C03C016E-875B-4B3C-91BF-82E551A518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5850" y="3184526"/>
                <a:ext cx="206375" cy="357188"/>
              </a:xfrm>
              <a:custGeom>
                <a:avLst/>
                <a:gdLst>
                  <a:gd name="T0" fmla="*/ 1 w 55"/>
                  <a:gd name="T1" fmla="*/ 0 h 95"/>
                  <a:gd name="T2" fmla="*/ 0 w 55"/>
                  <a:gd name="T3" fmla="*/ 0 h 95"/>
                  <a:gd name="T4" fmla="*/ 0 w 55"/>
                  <a:gd name="T5" fmla="*/ 2 h 95"/>
                  <a:gd name="T6" fmla="*/ 0 w 55"/>
                  <a:gd name="T7" fmla="*/ 63 h 95"/>
                  <a:gd name="T8" fmla="*/ 0 w 55"/>
                  <a:gd name="T9" fmla="*/ 64 h 95"/>
                  <a:gd name="T10" fmla="*/ 53 w 55"/>
                  <a:gd name="T11" fmla="*/ 95 h 95"/>
                  <a:gd name="T12" fmla="*/ 54 w 55"/>
                  <a:gd name="T13" fmla="*/ 95 h 95"/>
                  <a:gd name="T14" fmla="*/ 55 w 55"/>
                  <a:gd name="T15" fmla="*/ 95 h 95"/>
                  <a:gd name="T16" fmla="*/ 55 w 55"/>
                  <a:gd name="T17" fmla="*/ 93 h 95"/>
                  <a:gd name="T18" fmla="*/ 55 w 55"/>
                  <a:gd name="T19" fmla="*/ 32 h 95"/>
                  <a:gd name="T20" fmla="*/ 55 w 55"/>
                  <a:gd name="T21" fmla="*/ 31 h 95"/>
                  <a:gd name="T22" fmla="*/ 2 w 55"/>
                  <a:gd name="T23" fmla="*/ 0 h 95"/>
                  <a:gd name="T24" fmla="*/ 1 w 55"/>
                  <a:gd name="T25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5" h="9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4"/>
                      <a:pt x="0" y="64"/>
                    </a:cubicBezTo>
                    <a:cubicBezTo>
                      <a:pt x="53" y="95"/>
                      <a:pt x="53" y="95"/>
                      <a:pt x="53" y="95"/>
                    </a:cubicBezTo>
                    <a:cubicBezTo>
                      <a:pt x="54" y="95"/>
                      <a:pt x="54" y="95"/>
                      <a:pt x="54" y="95"/>
                    </a:cubicBezTo>
                    <a:cubicBezTo>
                      <a:pt x="55" y="95"/>
                      <a:pt x="55" y="95"/>
                      <a:pt x="55" y="95"/>
                    </a:cubicBezTo>
                    <a:cubicBezTo>
                      <a:pt x="55" y="94"/>
                      <a:pt x="55" y="94"/>
                      <a:pt x="55" y="93"/>
                    </a:cubicBezTo>
                    <a:cubicBezTo>
                      <a:pt x="55" y="32"/>
                      <a:pt x="55" y="32"/>
                      <a:pt x="55" y="32"/>
                    </a:cubicBezTo>
                    <a:cubicBezTo>
                      <a:pt x="55" y="32"/>
                      <a:pt x="55" y="31"/>
                      <a:pt x="55" y="3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CEE9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4" name="Freeform 42">
                <a:extLst>
                  <a:ext uri="{FF2B5EF4-FFF2-40B4-BE49-F238E27FC236}">
                    <a16:creationId xmlns:a16="http://schemas.microsoft.com/office/drawing/2014/main" id="{3668A088-7C1D-4646-A428-6BAE0C605D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8263" y="3187701"/>
                <a:ext cx="209550" cy="354013"/>
              </a:xfrm>
              <a:custGeom>
                <a:avLst/>
                <a:gdLst>
                  <a:gd name="T0" fmla="*/ 54 w 56"/>
                  <a:gd name="T1" fmla="*/ 0 h 94"/>
                  <a:gd name="T2" fmla="*/ 54 w 56"/>
                  <a:gd name="T3" fmla="*/ 0 h 94"/>
                  <a:gd name="T4" fmla="*/ 1 w 56"/>
                  <a:gd name="T5" fmla="*/ 30 h 94"/>
                  <a:gd name="T6" fmla="*/ 0 w 56"/>
                  <a:gd name="T7" fmla="*/ 32 h 94"/>
                  <a:gd name="T8" fmla="*/ 0 w 56"/>
                  <a:gd name="T9" fmla="*/ 92 h 94"/>
                  <a:gd name="T10" fmla="*/ 1 w 56"/>
                  <a:gd name="T11" fmla="*/ 94 h 94"/>
                  <a:gd name="T12" fmla="*/ 2 w 56"/>
                  <a:gd name="T13" fmla="*/ 94 h 94"/>
                  <a:gd name="T14" fmla="*/ 3 w 56"/>
                  <a:gd name="T15" fmla="*/ 94 h 94"/>
                  <a:gd name="T16" fmla="*/ 26 w 56"/>
                  <a:gd name="T17" fmla="*/ 80 h 94"/>
                  <a:gd name="T18" fmla="*/ 26 w 56"/>
                  <a:gd name="T19" fmla="*/ 65 h 94"/>
                  <a:gd name="T20" fmla="*/ 51 w 56"/>
                  <a:gd name="T21" fmla="*/ 65 h 94"/>
                  <a:gd name="T22" fmla="*/ 55 w 56"/>
                  <a:gd name="T23" fmla="*/ 63 h 94"/>
                  <a:gd name="T24" fmla="*/ 56 w 56"/>
                  <a:gd name="T25" fmla="*/ 62 h 94"/>
                  <a:gd name="T26" fmla="*/ 56 w 56"/>
                  <a:gd name="T27" fmla="*/ 1 h 94"/>
                  <a:gd name="T28" fmla="*/ 55 w 56"/>
                  <a:gd name="T29" fmla="*/ 0 h 94"/>
                  <a:gd name="T30" fmla="*/ 54 w 56"/>
                  <a:gd name="T31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6" h="94">
                    <a:moveTo>
                      <a:pt x="54" y="0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1" y="31"/>
                      <a:pt x="0" y="31"/>
                      <a:pt x="0" y="3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3"/>
                      <a:pt x="1" y="93"/>
                      <a:pt x="1" y="94"/>
                    </a:cubicBezTo>
                    <a:cubicBezTo>
                      <a:pt x="2" y="94"/>
                      <a:pt x="2" y="94"/>
                      <a:pt x="2" y="94"/>
                    </a:cubicBezTo>
                    <a:cubicBezTo>
                      <a:pt x="3" y="94"/>
                      <a:pt x="3" y="94"/>
                      <a:pt x="3" y="94"/>
                    </a:cubicBezTo>
                    <a:cubicBezTo>
                      <a:pt x="26" y="80"/>
                      <a:pt x="26" y="80"/>
                      <a:pt x="26" y="80"/>
                    </a:cubicBezTo>
                    <a:cubicBezTo>
                      <a:pt x="26" y="65"/>
                      <a:pt x="26" y="65"/>
                      <a:pt x="26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6" y="63"/>
                      <a:pt x="56" y="62"/>
                      <a:pt x="56" y="62"/>
                    </a:cubicBezTo>
                    <a:cubicBezTo>
                      <a:pt x="56" y="1"/>
                      <a:pt x="56" y="1"/>
                      <a:pt x="56" y="1"/>
                    </a:cubicBezTo>
                    <a:cubicBezTo>
                      <a:pt x="56" y="1"/>
                      <a:pt x="56" y="0"/>
                      <a:pt x="55" y="0"/>
                    </a:cubicBezTo>
                    <a:cubicBezTo>
                      <a:pt x="55" y="0"/>
                      <a:pt x="55" y="0"/>
                      <a:pt x="54" y="0"/>
                    </a:cubicBezTo>
                  </a:path>
                </a:pathLst>
              </a:custGeom>
              <a:solidFill>
                <a:srgbClr val="9BD2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" name="Rectangle 43">
                <a:extLst>
                  <a:ext uri="{FF2B5EF4-FFF2-40B4-BE49-F238E27FC236}">
                    <a16:creationId xmlns:a16="http://schemas.microsoft.com/office/drawing/2014/main" id="{EAA18596-D348-4AF2-B154-51573F2045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5100" y="3432176"/>
                <a:ext cx="706438" cy="56991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" name="Rectangle 44">
                <a:extLst>
                  <a:ext uri="{FF2B5EF4-FFF2-40B4-BE49-F238E27FC236}">
                    <a16:creationId xmlns:a16="http://schemas.microsoft.com/office/drawing/2014/main" id="{638E289F-AC41-4D31-A6E8-D0ADD6B130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5100" y="3432176"/>
                <a:ext cx="706438" cy="5699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7" name="Rectangle 45">
                <a:extLst>
                  <a:ext uri="{FF2B5EF4-FFF2-40B4-BE49-F238E27FC236}">
                    <a16:creationId xmlns:a16="http://schemas.microsoft.com/office/drawing/2014/main" id="{61DF8590-86C7-452C-8D5B-EEFD034B53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2250" y="3492501"/>
                <a:ext cx="592138" cy="452438"/>
              </a:xfrm>
              <a:prstGeom prst="rect">
                <a:avLst/>
              </a:prstGeom>
              <a:solidFill>
                <a:srgbClr val="59B4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8" name="Rectangle 46">
                <a:extLst>
                  <a:ext uri="{FF2B5EF4-FFF2-40B4-BE49-F238E27FC236}">
                    <a16:creationId xmlns:a16="http://schemas.microsoft.com/office/drawing/2014/main" id="{B40DA1E7-09FD-4935-A6AE-A9AA7DE1C3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2250" y="3492501"/>
                <a:ext cx="592138" cy="452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9" name="Rectangle 47">
                <a:extLst>
                  <a:ext uri="{FF2B5EF4-FFF2-40B4-BE49-F238E27FC236}">
                    <a16:creationId xmlns:a16="http://schemas.microsoft.com/office/drawing/2014/main" id="{D07FB87C-B203-4FFF-8481-DFD65DFE92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2250" y="3492501"/>
                <a:ext cx="592138" cy="45243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0" name="Rectangle 48">
                <a:extLst>
                  <a:ext uri="{FF2B5EF4-FFF2-40B4-BE49-F238E27FC236}">
                    <a16:creationId xmlns:a16="http://schemas.microsoft.com/office/drawing/2014/main" id="{7D875A62-9CB6-434E-9D6C-AE0D8A06F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2250" y="3492501"/>
                <a:ext cx="592138" cy="452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1" name="Freeform 49">
                <a:extLst>
                  <a:ext uri="{FF2B5EF4-FFF2-40B4-BE49-F238E27FC236}">
                    <a16:creationId xmlns:a16="http://schemas.microsoft.com/office/drawing/2014/main" id="{165438FC-3541-45F6-A01B-BF921D76ED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7838" y="3692526"/>
                <a:ext cx="336550" cy="252413"/>
              </a:xfrm>
              <a:custGeom>
                <a:avLst/>
                <a:gdLst>
                  <a:gd name="T0" fmla="*/ 90 w 90"/>
                  <a:gd name="T1" fmla="*/ 16 h 67"/>
                  <a:gd name="T2" fmla="*/ 78 w 90"/>
                  <a:gd name="T3" fmla="*/ 5 h 67"/>
                  <a:gd name="T4" fmla="*/ 62 w 90"/>
                  <a:gd name="T5" fmla="*/ 5 h 67"/>
                  <a:gd name="T6" fmla="*/ 0 w 90"/>
                  <a:gd name="T7" fmla="*/ 67 h 67"/>
                  <a:gd name="T8" fmla="*/ 90 w 90"/>
                  <a:gd name="T9" fmla="*/ 67 h 67"/>
                  <a:gd name="T10" fmla="*/ 90 w 90"/>
                  <a:gd name="T11" fmla="*/ 1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67">
                    <a:moveTo>
                      <a:pt x="90" y="16"/>
                    </a:moveTo>
                    <a:cubicBezTo>
                      <a:pt x="78" y="5"/>
                      <a:pt x="78" y="5"/>
                      <a:pt x="78" y="5"/>
                    </a:cubicBezTo>
                    <a:cubicBezTo>
                      <a:pt x="74" y="0"/>
                      <a:pt x="66" y="0"/>
                      <a:pt x="62" y="5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90" y="67"/>
                      <a:pt x="90" y="67"/>
                      <a:pt x="90" y="67"/>
                    </a:cubicBezTo>
                    <a:lnTo>
                      <a:pt x="90" y="16"/>
                    </a:lnTo>
                    <a:close/>
                  </a:path>
                </a:pathLst>
              </a:custGeom>
              <a:solidFill>
                <a:srgbClr val="B8D4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" name="Freeform 50">
                <a:extLst>
                  <a:ext uri="{FF2B5EF4-FFF2-40B4-BE49-F238E27FC236}">
                    <a16:creationId xmlns:a16="http://schemas.microsoft.com/office/drawing/2014/main" id="{D37F7045-EB69-4BF7-92B5-6A0D19B818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8138" y="3749676"/>
                <a:ext cx="412750" cy="195263"/>
              </a:xfrm>
              <a:custGeom>
                <a:avLst/>
                <a:gdLst>
                  <a:gd name="T0" fmla="*/ 110 w 110"/>
                  <a:gd name="T1" fmla="*/ 52 h 52"/>
                  <a:gd name="T2" fmla="*/ 62 w 110"/>
                  <a:gd name="T3" fmla="*/ 3 h 52"/>
                  <a:gd name="T4" fmla="*/ 49 w 110"/>
                  <a:gd name="T5" fmla="*/ 3 h 52"/>
                  <a:gd name="T6" fmla="*/ 0 w 110"/>
                  <a:gd name="T7" fmla="*/ 52 h 52"/>
                  <a:gd name="T8" fmla="*/ 110 w 110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52">
                    <a:moveTo>
                      <a:pt x="110" y="52"/>
                    </a:moveTo>
                    <a:cubicBezTo>
                      <a:pt x="62" y="3"/>
                      <a:pt x="62" y="3"/>
                      <a:pt x="62" y="3"/>
                    </a:cubicBezTo>
                    <a:cubicBezTo>
                      <a:pt x="58" y="0"/>
                      <a:pt x="52" y="0"/>
                      <a:pt x="49" y="3"/>
                    </a:cubicBezTo>
                    <a:cubicBezTo>
                      <a:pt x="0" y="52"/>
                      <a:pt x="0" y="52"/>
                      <a:pt x="0" y="52"/>
                    </a:cubicBezTo>
                    <a:lnTo>
                      <a:pt x="110" y="52"/>
                    </a:lnTo>
                    <a:close/>
                  </a:path>
                </a:pathLst>
              </a:cu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3" name="Freeform 51">
                <a:extLst>
                  <a:ext uri="{FF2B5EF4-FFF2-40B4-BE49-F238E27FC236}">
                    <a16:creationId xmlns:a16="http://schemas.microsoft.com/office/drawing/2014/main" id="{EC355BDB-3863-4910-BB19-FD3F60A1F1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7813" y="3549651"/>
                <a:ext cx="274638" cy="169863"/>
              </a:xfrm>
              <a:custGeom>
                <a:avLst/>
                <a:gdLst>
                  <a:gd name="T0" fmla="*/ 41 w 73"/>
                  <a:gd name="T1" fmla="*/ 0 h 45"/>
                  <a:gd name="T2" fmla="*/ 20 w 73"/>
                  <a:gd name="T3" fmla="*/ 15 h 45"/>
                  <a:gd name="T4" fmla="*/ 15 w 73"/>
                  <a:gd name="T5" fmla="*/ 14 h 45"/>
                  <a:gd name="T6" fmla="*/ 0 w 73"/>
                  <a:gd name="T7" fmla="*/ 30 h 45"/>
                  <a:gd name="T8" fmla="*/ 15 w 73"/>
                  <a:gd name="T9" fmla="*/ 45 h 45"/>
                  <a:gd name="T10" fmla="*/ 15 w 73"/>
                  <a:gd name="T11" fmla="*/ 45 h 45"/>
                  <a:gd name="T12" fmla="*/ 15 w 73"/>
                  <a:gd name="T13" fmla="*/ 45 h 45"/>
                  <a:gd name="T14" fmla="*/ 65 w 73"/>
                  <a:gd name="T15" fmla="*/ 45 h 45"/>
                  <a:gd name="T16" fmla="*/ 65 w 73"/>
                  <a:gd name="T17" fmla="*/ 45 h 45"/>
                  <a:gd name="T18" fmla="*/ 73 w 73"/>
                  <a:gd name="T19" fmla="*/ 37 h 45"/>
                  <a:gd name="T20" fmla="*/ 64 w 73"/>
                  <a:gd name="T21" fmla="*/ 28 h 45"/>
                  <a:gd name="T22" fmla="*/ 63 w 73"/>
                  <a:gd name="T23" fmla="*/ 28 h 45"/>
                  <a:gd name="T24" fmla="*/ 64 w 73"/>
                  <a:gd name="T25" fmla="*/ 22 h 45"/>
                  <a:gd name="T26" fmla="*/ 41 w 73"/>
                  <a:gd name="T27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3" h="45">
                    <a:moveTo>
                      <a:pt x="41" y="0"/>
                    </a:moveTo>
                    <a:cubicBezTo>
                      <a:pt x="32" y="0"/>
                      <a:pt x="23" y="6"/>
                      <a:pt x="20" y="15"/>
                    </a:cubicBezTo>
                    <a:cubicBezTo>
                      <a:pt x="19" y="15"/>
                      <a:pt x="17" y="14"/>
                      <a:pt x="15" y="14"/>
                    </a:cubicBezTo>
                    <a:cubicBezTo>
                      <a:pt x="7" y="14"/>
                      <a:pt x="0" y="21"/>
                      <a:pt x="0" y="30"/>
                    </a:cubicBezTo>
                    <a:cubicBezTo>
                      <a:pt x="0" y="38"/>
                      <a:pt x="7" y="45"/>
                      <a:pt x="15" y="45"/>
                    </a:cubicBezTo>
                    <a:cubicBezTo>
                      <a:pt x="15" y="45"/>
                      <a:pt x="15" y="45"/>
                      <a:pt x="15" y="45"/>
                    </a:cubicBezTo>
                    <a:cubicBezTo>
                      <a:pt x="15" y="45"/>
                      <a:pt x="15" y="45"/>
                      <a:pt x="15" y="45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9" y="45"/>
                      <a:pt x="73" y="41"/>
                      <a:pt x="73" y="37"/>
                    </a:cubicBezTo>
                    <a:cubicBezTo>
                      <a:pt x="73" y="32"/>
                      <a:pt x="69" y="28"/>
                      <a:pt x="64" y="28"/>
                    </a:cubicBezTo>
                    <a:cubicBezTo>
                      <a:pt x="63" y="28"/>
                      <a:pt x="63" y="28"/>
                      <a:pt x="63" y="28"/>
                    </a:cubicBezTo>
                    <a:cubicBezTo>
                      <a:pt x="64" y="26"/>
                      <a:pt x="64" y="24"/>
                      <a:pt x="64" y="22"/>
                    </a:cubicBezTo>
                    <a:cubicBezTo>
                      <a:pt x="64" y="10"/>
                      <a:pt x="54" y="0"/>
                      <a:pt x="41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64" name="Rectangle 47">
              <a:extLst>
                <a:ext uri="{FF2B5EF4-FFF2-40B4-BE49-F238E27FC236}">
                  <a16:creationId xmlns:a16="http://schemas.microsoft.com/office/drawing/2014/main" id="{A93B5562-DFAA-4B84-9FAC-0B2949988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395" y="6005909"/>
              <a:ext cx="940476" cy="277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89604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Photo taken and </a:t>
              </a:r>
              <a:b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</a:br>
              <a:r>
                <a:rPr kumimoji="0" lang="en-US" altLang="en-US" sz="980" b="0" i="0" u="none" strike="noStrike" kern="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WebHook</a:t>
              </a: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 called</a:t>
              </a:r>
            </a:p>
          </p:txBody>
        </p:sp>
        <p:sp>
          <p:nvSpPr>
            <p:cNvPr id="265" name="Rectangle: Rounded Corners 264">
              <a:extLst>
                <a:ext uri="{FF2B5EF4-FFF2-40B4-BE49-F238E27FC236}">
                  <a16:creationId xmlns:a16="http://schemas.microsoft.com/office/drawing/2014/main" id="{C50EFBCD-B40D-4582-8B6B-669D5138EE46}"/>
                </a:ext>
              </a:extLst>
            </p:cNvPr>
            <p:cNvSpPr/>
            <p:nvPr/>
          </p:nvSpPr>
          <p:spPr bwMode="auto">
            <a:xfrm>
              <a:off x="2178232" y="4919844"/>
              <a:ext cx="1550502" cy="974190"/>
            </a:xfrm>
            <a:prstGeom prst="roundRect">
              <a:avLst>
                <a:gd name="adj" fmla="val 50000"/>
              </a:avLst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751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2E171DF0-F2E2-4E1D-9B01-773C597A3897}"/>
                </a:ext>
              </a:extLst>
            </p:cNvPr>
            <p:cNvGrpSpPr/>
            <p:nvPr/>
          </p:nvGrpSpPr>
          <p:grpSpPr>
            <a:xfrm>
              <a:off x="2181692" y="4804390"/>
              <a:ext cx="452260" cy="417074"/>
              <a:chOff x="7989965" y="5173839"/>
              <a:chExt cx="308230" cy="284249"/>
            </a:xfrm>
          </p:grpSpPr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C7E62103-5D29-492A-A5D0-F9CA4C80AC06}"/>
                  </a:ext>
                </a:extLst>
              </p:cNvPr>
              <p:cNvSpPr/>
              <p:nvPr/>
            </p:nvSpPr>
            <p:spPr bwMode="auto">
              <a:xfrm rot="2791835">
                <a:off x="8049962" y="5214759"/>
                <a:ext cx="187231" cy="194497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268" name="Group 267">
                <a:extLst>
                  <a:ext uri="{FF2B5EF4-FFF2-40B4-BE49-F238E27FC236}">
                    <a16:creationId xmlns:a16="http://schemas.microsoft.com/office/drawing/2014/main" id="{762BA70F-5B0B-4C90-B31B-39F3D4DAB77F}"/>
                  </a:ext>
                </a:extLst>
              </p:cNvPr>
              <p:cNvGrpSpPr/>
              <p:nvPr/>
            </p:nvGrpSpPr>
            <p:grpSpPr>
              <a:xfrm>
                <a:off x="7989965" y="5173839"/>
                <a:ext cx="308230" cy="284249"/>
                <a:chOff x="7875624" y="5410159"/>
                <a:chExt cx="308230" cy="284249"/>
              </a:xfrm>
            </p:grpSpPr>
            <p:sp>
              <p:nvSpPr>
                <p:cNvPr id="269" name="Freeform 17">
                  <a:extLst>
                    <a:ext uri="{FF2B5EF4-FFF2-40B4-BE49-F238E27FC236}">
                      <a16:creationId xmlns:a16="http://schemas.microsoft.com/office/drawing/2014/main" id="{979D84D7-A375-4A76-9356-92A5C21C3D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60264" y="5410159"/>
                  <a:ext cx="145298" cy="284249"/>
                </a:xfrm>
                <a:custGeom>
                  <a:avLst/>
                  <a:gdLst>
                    <a:gd name="T0" fmla="*/ 204 w 206"/>
                    <a:gd name="T1" fmla="*/ 0 h 403"/>
                    <a:gd name="T2" fmla="*/ 71 w 206"/>
                    <a:gd name="T3" fmla="*/ 0 h 403"/>
                    <a:gd name="T4" fmla="*/ 0 w 206"/>
                    <a:gd name="T5" fmla="*/ 201 h 403"/>
                    <a:gd name="T6" fmla="*/ 88 w 206"/>
                    <a:gd name="T7" fmla="*/ 204 h 403"/>
                    <a:gd name="T8" fmla="*/ 19 w 206"/>
                    <a:gd name="T9" fmla="*/ 403 h 403"/>
                    <a:gd name="T10" fmla="*/ 206 w 206"/>
                    <a:gd name="T11" fmla="*/ 135 h 403"/>
                    <a:gd name="T12" fmla="*/ 116 w 206"/>
                    <a:gd name="T13" fmla="*/ 135 h 403"/>
                    <a:gd name="T14" fmla="*/ 204 w 206"/>
                    <a:gd name="T15" fmla="*/ 0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06" h="403">
                      <a:moveTo>
                        <a:pt x="204" y="0"/>
                      </a:moveTo>
                      <a:lnTo>
                        <a:pt x="71" y="0"/>
                      </a:lnTo>
                      <a:lnTo>
                        <a:pt x="0" y="201"/>
                      </a:lnTo>
                      <a:lnTo>
                        <a:pt x="88" y="204"/>
                      </a:lnTo>
                      <a:lnTo>
                        <a:pt x="19" y="403"/>
                      </a:lnTo>
                      <a:lnTo>
                        <a:pt x="206" y="135"/>
                      </a:lnTo>
                      <a:lnTo>
                        <a:pt x="116" y="135"/>
                      </a:lnTo>
                      <a:lnTo>
                        <a:pt x="204" y="0"/>
                      </a:lnTo>
                      <a:close/>
                    </a:path>
                  </a:pathLst>
                </a:custGeom>
                <a:solidFill>
                  <a:srgbClr val="FCD1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82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70" name="Group 269">
                  <a:extLst>
                    <a:ext uri="{FF2B5EF4-FFF2-40B4-BE49-F238E27FC236}">
                      <a16:creationId xmlns:a16="http://schemas.microsoft.com/office/drawing/2014/main" id="{9D8A7326-ED84-4C1F-8067-A9FFF25D0D64}"/>
                    </a:ext>
                  </a:extLst>
                </p:cNvPr>
                <p:cNvGrpSpPr/>
                <p:nvPr/>
              </p:nvGrpSpPr>
              <p:grpSpPr>
                <a:xfrm>
                  <a:off x="7875624" y="5410159"/>
                  <a:ext cx="308230" cy="284249"/>
                  <a:chOff x="7875624" y="5410159"/>
                  <a:chExt cx="308230" cy="284249"/>
                </a:xfrm>
              </p:grpSpPr>
              <p:sp>
                <p:nvSpPr>
                  <p:cNvPr id="271" name="Freeform 15">
                    <a:extLst>
                      <a:ext uri="{FF2B5EF4-FFF2-40B4-BE49-F238E27FC236}">
                        <a16:creationId xmlns:a16="http://schemas.microsoft.com/office/drawing/2014/main" id="{4EE535F3-702F-41FC-AFF2-C7665554D49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84402" y="5461648"/>
                    <a:ext cx="99452" cy="177743"/>
                  </a:xfrm>
                  <a:custGeom>
                    <a:avLst/>
                    <a:gdLst>
                      <a:gd name="T0" fmla="*/ 58 w 60"/>
                      <a:gd name="T1" fmla="*/ 55 h 106"/>
                      <a:gd name="T2" fmla="*/ 58 w 60"/>
                      <a:gd name="T3" fmla="*/ 49 h 106"/>
                      <a:gd name="T4" fmla="*/ 49 w 60"/>
                      <a:gd name="T5" fmla="*/ 40 h 106"/>
                      <a:gd name="T6" fmla="*/ 9 w 60"/>
                      <a:gd name="T7" fmla="*/ 1 h 106"/>
                      <a:gd name="T8" fmla="*/ 3 w 60"/>
                      <a:gd name="T9" fmla="*/ 1 h 106"/>
                      <a:gd name="T10" fmla="*/ 3 w 60"/>
                      <a:gd name="T11" fmla="*/ 8 h 106"/>
                      <a:gd name="T12" fmla="*/ 45 w 60"/>
                      <a:gd name="T13" fmla="*/ 49 h 106"/>
                      <a:gd name="T14" fmla="*/ 45 w 60"/>
                      <a:gd name="T15" fmla="*/ 55 h 106"/>
                      <a:gd name="T16" fmla="*/ 2 w 60"/>
                      <a:gd name="T17" fmla="*/ 97 h 106"/>
                      <a:gd name="T18" fmla="*/ 2 w 60"/>
                      <a:gd name="T19" fmla="*/ 104 h 106"/>
                      <a:gd name="T20" fmla="*/ 9 w 60"/>
                      <a:gd name="T21" fmla="*/ 104 h 106"/>
                      <a:gd name="T22" fmla="*/ 48 w 60"/>
                      <a:gd name="T23" fmla="*/ 65 h 106"/>
                      <a:gd name="T24" fmla="*/ 48 w 60"/>
                      <a:gd name="T25" fmla="*/ 65 h 106"/>
                      <a:gd name="T26" fmla="*/ 58 w 60"/>
                      <a:gd name="T27" fmla="*/ 55 h 1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60" h="106">
                        <a:moveTo>
                          <a:pt x="58" y="55"/>
                        </a:moveTo>
                        <a:cubicBezTo>
                          <a:pt x="60" y="53"/>
                          <a:pt x="59" y="50"/>
                          <a:pt x="58" y="49"/>
                        </a:cubicBezTo>
                        <a:cubicBezTo>
                          <a:pt x="49" y="40"/>
                          <a:pt x="49" y="40"/>
                          <a:pt x="49" y="40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8" y="0"/>
                          <a:pt x="5" y="0"/>
                          <a:pt x="3" y="1"/>
                        </a:cubicBezTo>
                        <a:cubicBezTo>
                          <a:pt x="1" y="3"/>
                          <a:pt x="1" y="6"/>
                          <a:pt x="3" y="8"/>
                        </a:cubicBezTo>
                        <a:cubicBezTo>
                          <a:pt x="45" y="49"/>
                          <a:pt x="45" y="49"/>
                          <a:pt x="45" y="49"/>
                        </a:cubicBezTo>
                        <a:cubicBezTo>
                          <a:pt x="46" y="50"/>
                          <a:pt x="46" y="53"/>
                          <a:pt x="45" y="55"/>
                        </a:cubicBezTo>
                        <a:cubicBezTo>
                          <a:pt x="2" y="97"/>
                          <a:pt x="2" y="97"/>
                          <a:pt x="2" y="97"/>
                        </a:cubicBezTo>
                        <a:cubicBezTo>
                          <a:pt x="0" y="99"/>
                          <a:pt x="0" y="102"/>
                          <a:pt x="2" y="104"/>
                        </a:cubicBezTo>
                        <a:cubicBezTo>
                          <a:pt x="4" y="106"/>
                          <a:pt x="7" y="105"/>
                          <a:pt x="9" y="104"/>
                        </a:cubicBezTo>
                        <a:cubicBezTo>
                          <a:pt x="48" y="65"/>
                          <a:pt x="48" y="65"/>
                          <a:pt x="48" y="65"/>
                        </a:cubicBezTo>
                        <a:cubicBezTo>
                          <a:pt x="48" y="65"/>
                          <a:pt x="48" y="65"/>
                          <a:pt x="48" y="65"/>
                        </a:cubicBezTo>
                        <a:lnTo>
                          <a:pt x="58" y="55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/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8960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82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2" name="Freeform 16">
                    <a:extLst>
                      <a:ext uri="{FF2B5EF4-FFF2-40B4-BE49-F238E27FC236}">
                        <a16:creationId xmlns:a16="http://schemas.microsoft.com/office/drawing/2014/main" id="{D3B41EAD-A54B-4181-8794-DF49A6FAB82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75624" y="5461648"/>
                    <a:ext cx="98041" cy="177743"/>
                  </a:xfrm>
                  <a:custGeom>
                    <a:avLst/>
                    <a:gdLst>
                      <a:gd name="T0" fmla="*/ 2 w 59"/>
                      <a:gd name="T1" fmla="*/ 55 h 106"/>
                      <a:gd name="T2" fmla="*/ 2 w 59"/>
                      <a:gd name="T3" fmla="*/ 49 h 106"/>
                      <a:gd name="T4" fmla="*/ 10 w 59"/>
                      <a:gd name="T5" fmla="*/ 40 h 106"/>
                      <a:gd name="T6" fmla="*/ 50 w 59"/>
                      <a:gd name="T7" fmla="*/ 1 h 106"/>
                      <a:gd name="T8" fmla="*/ 56 w 59"/>
                      <a:gd name="T9" fmla="*/ 1 h 106"/>
                      <a:gd name="T10" fmla="*/ 56 w 59"/>
                      <a:gd name="T11" fmla="*/ 8 h 106"/>
                      <a:gd name="T12" fmla="*/ 16 w 59"/>
                      <a:gd name="T13" fmla="*/ 49 h 106"/>
                      <a:gd name="T14" fmla="*/ 16 w 59"/>
                      <a:gd name="T15" fmla="*/ 55 h 106"/>
                      <a:gd name="T16" fmla="*/ 57 w 59"/>
                      <a:gd name="T17" fmla="*/ 97 h 106"/>
                      <a:gd name="T18" fmla="*/ 57 w 59"/>
                      <a:gd name="T19" fmla="*/ 104 h 106"/>
                      <a:gd name="T20" fmla="*/ 51 w 59"/>
                      <a:gd name="T21" fmla="*/ 104 h 106"/>
                      <a:gd name="T22" fmla="*/ 11 w 59"/>
                      <a:gd name="T23" fmla="*/ 66 h 106"/>
                      <a:gd name="T24" fmla="*/ 10 w 59"/>
                      <a:gd name="T25" fmla="*/ 65 h 106"/>
                      <a:gd name="T26" fmla="*/ 2 w 59"/>
                      <a:gd name="T27" fmla="*/ 55 h 1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59" h="106">
                        <a:moveTo>
                          <a:pt x="2" y="55"/>
                        </a:moveTo>
                        <a:cubicBezTo>
                          <a:pt x="0" y="53"/>
                          <a:pt x="0" y="50"/>
                          <a:pt x="2" y="49"/>
                        </a:cubicBezTo>
                        <a:cubicBezTo>
                          <a:pt x="10" y="40"/>
                          <a:pt x="10" y="40"/>
                          <a:pt x="10" y="40"/>
                        </a:cubicBezTo>
                        <a:cubicBezTo>
                          <a:pt x="50" y="1"/>
                          <a:pt x="50" y="1"/>
                          <a:pt x="50" y="1"/>
                        </a:cubicBezTo>
                        <a:cubicBezTo>
                          <a:pt x="52" y="0"/>
                          <a:pt x="54" y="0"/>
                          <a:pt x="56" y="1"/>
                        </a:cubicBezTo>
                        <a:cubicBezTo>
                          <a:pt x="58" y="3"/>
                          <a:pt x="59" y="6"/>
                          <a:pt x="56" y="8"/>
                        </a:cubicBezTo>
                        <a:cubicBezTo>
                          <a:pt x="16" y="49"/>
                          <a:pt x="16" y="49"/>
                          <a:pt x="16" y="49"/>
                        </a:cubicBezTo>
                        <a:cubicBezTo>
                          <a:pt x="14" y="50"/>
                          <a:pt x="14" y="53"/>
                          <a:pt x="16" y="55"/>
                        </a:cubicBezTo>
                        <a:cubicBezTo>
                          <a:pt x="57" y="97"/>
                          <a:pt x="57" y="97"/>
                          <a:pt x="57" y="97"/>
                        </a:cubicBezTo>
                        <a:cubicBezTo>
                          <a:pt x="59" y="99"/>
                          <a:pt x="59" y="102"/>
                          <a:pt x="57" y="104"/>
                        </a:cubicBezTo>
                        <a:cubicBezTo>
                          <a:pt x="55" y="106"/>
                          <a:pt x="52" y="105"/>
                          <a:pt x="51" y="104"/>
                        </a:cubicBezTo>
                        <a:cubicBezTo>
                          <a:pt x="11" y="66"/>
                          <a:pt x="11" y="66"/>
                          <a:pt x="11" y="66"/>
                        </a:cubicBezTo>
                        <a:cubicBezTo>
                          <a:pt x="10" y="65"/>
                          <a:pt x="10" y="65"/>
                          <a:pt x="10" y="65"/>
                        </a:cubicBezTo>
                        <a:lnTo>
                          <a:pt x="2" y="55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/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8960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82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3" name="Freeform 19">
                    <a:extLst>
                      <a:ext uri="{FF2B5EF4-FFF2-40B4-BE49-F238E27FC236}">
                        <a16:creationId xmlns:a16="http://schemas.microsoft.com/office/drawing/2014/main" id="{D9F3F173-E9C6-4137-8400-EABEC140D2A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73665" y="5410159"/>
                    <a:ext cx="131897" cy="284249"/>
                  </a:xfrm>
                  <a:custGeom>
                    <a:avLst/>
                    <a:gdLst>
                      <a:gd name="T0" fmla="*/ 185 w 187"/>
                      <a:gd name="T1" fmla="*/ 0 h 403"/>
                      <a:gd name="T2" fmla="*/ 116 w 187"/>
                      <a:gd name="T3" fmla="*/ 0 h 403"/>
                      <a:gd name="T4" fmla="*/ 43 w 187"/>
                      <a:gd name="T5" fmla="*/ 168 h 403"/>
                      <a:gd name="T6" fmla="*/ 128 w 187"/>
                      <a:gd name="T7" fmla="*/ 168 h 403"/>
                      <a:gd name="T8" fmla="*/ 0 w 187"/>
                      <a:gd name="T9" fmla="*/ 403 h 403"/>
                      <a:gd name="T10" fmla="*/ 187 w 187"/>
                      <a:gd name="T11" fmla="*/ 135 h 403"/>
                      <a:gd name="T12" fmla="*/ 97 w 187"/>
                      <a:gd name="T13" fmla="*/ 135 h 403"/>
                      <a:gd name="T14" fmla="*/ 185 w 187"/>
                      <a:gd name="T15" fmla="*/ 0 h 4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87" h="403">
                        <a:moveTo>
                          <a:pt x="185" y="0"/>
                        </a:moveTo>
                        <a:lnTo>
                          <a:pt x="116" y="0"/>
                        </a:lnTo>
                        <a:lnTo>
                          <a:pt x="43" y="168"/>
                        </a:lnTo>
                        <a:lnTo>
                          <a:pt x="128" y="168"/>
                        </a:lnTo>
                        <a:lnTo>
                          <a:pt x="0" y="403"/>
                        </a:lnTo>
                        <a:lnTo>
                          <a:pt x="187" y="135"/>
                        </a:lnTo>
                        <a:lnTo>
                          <a:pt x="97" y="135"/>
                        </a:lnTo>
                        <a:lnTo>
                          <a:pt x="185" y="0"/>
                        </a:lnTo>
                        <a:close/>
                      </a:path>
                    </a:pathLst>
                  </a:custGeom>
                  <a:solidFill>
                    <a:srgbClr val="FDBC0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8960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82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cxnSp>
          <p:nvCxnSpPr>
            <p:cNvPr id="274" name="Straight Arrow Connector 273">
              <a:extLst>
                <a:ext uri="{FF2B5EF4-FFF2-40B4-BE49-F238E27FC236}">
                  <a16:creationId xmlns:a16="http://schemas.microsoft.com/office/drawing/2014/main" id="{2E558CE5-3EAD-4E1A-98E5-7E079A2ADFB3}"/>
                </a:ext>
              </a:extLst>
            </p:cNvPr>
            <p:cNvCxnSpPr>
              <a:cxnSpLocks/>
            </p:cNvCxnSpPr>
            <p:nvPr/>
          </p:nvCxnSpPr>
          <p:spPr>
            <a:xfrm>
              <a:off x="1750961" y="5402057"/>
              <a:ext cx="347382" cy="4129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Rectangle: Rounded Corners 274">
              <a:extLst>
                <a:ext uri="{FF2B5EF4-FFF2-40B4-BE49-F238E27FC236}">
                  <a16:creationId xmlns:a16="http://schemas.microsoft.com/office/drawing/2014/main" id="{633E5784-C028-4264-BA81-41493C153D1C}"/>
                </a:ext>
              </a:extLst>
            </p:cNvPr>
            <p:cNvSpPr/>
            <p:nvPr/>
          </p:nvSpPr>
          <p:spPr bwMode="auto">
            <a:xfrm>
              <a:off x="4222623" y="4919844"/>
              <a:ext cx="1550502" cy="974190"/>
            </a:xfrm>
            <a:prstGeom prst="roundRect">
              <a:avLst>
                <a:gd name="adj" fmla="val 50000"/>
              </a:avLst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751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2B7386A9-EE6D-4A9B-A29C-5BE00B386D7C}"/>
                </a:ext>
              </a:extLst>
            </p:cNvPr>
            <p:cNvGrpSpPr/>
            <p:nvPr/>
          </p:nvGrpSpPr>
          <p:grpSpPr>
            <a:xfrm>
              <a:off x="4226083" y="4804390"/>
              <a:ext cx="452260" cy="417074"/>
              <a:chOff x="7989965" y="5173839"/>
              <a:chExt cx="308230" cy="284249"/>
            </a:xfrm>
          </p:grpSpPr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8D0E891D-E2AF-4D3C-8D37-89220617F9CF}"/>
                  </a:ext>
                </a:extLst>
              </p:cNvPr>
              <p:cNvSpPr/>
              <p:nvPr/>
            </p:nvSpPr>
            <p:spPr bwMode="auto">
              <a:xfrm rot="2791835">
                <a:off x="8049962" y="5214759"/>
                <a:ext cx="187231" cy="194497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278" name="Group 277">
                <a:extLst>
                  <a:ext uri="{FF2B5EF4-FFF2-40B4-BE49-F238E27FC236}">
                    <a16:creationId xmlns:a16="http://schemas.microsoft.com/office/drawing/2014/main" id="{0C17E18A-A977-484F-B574-A67A48380061}"/>
                  </a:ext>
                </a:extLst>
              </p:cNvPr>
              <p:cNvGrpSpPr/>
              <p:nvPr/>
            </p:nvGrpSpPr>
            <p:grpSpPr>
              <a:xfrm>
                <a:off x="7989965" y="5173839"/>
                <a:ext cx="308230" cy="284249"/>
                <a:chOff x="7875624" y="5410159"/>
                <a:chExt cx="308230" cy="284249"/>
              </a:xfrm>
            </p:grpSpPr>
            <p:sp>
              <p:nvSpPr>
                <p:cNvPr id="279" name="Freeform 17">
                  <a:extLst>
                    <a:ext uri="{FF2B5EF4-FFF2-40B4-BE49-F238E27FC236}">
                      <a16:creationId xmlns:a16="http://schemas.microsoft.com/office/drawing/2014/main" id="{0CA10F88-DC32-456B-9388-73C3CC08F8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60264" y="5410159"/>
                  <a:ext cx="145298" cy="284249"/>
                </a:xfrm>
                <a:custGeom>
                  <a:avLst/>
                  <a:gdLst>
                    <a:gd name="T0" fmla="*/ 204 w 206"/>
                    <a:gd name="T1" fmla="*/ 0 h 403"/>
                    <a:gd name="T2" fmla="*/ 71 w 206"/>
                    <a:gd name="T3" fmla="*/ 0 h 403"/>
                    <a:gd name="T4" fmla="*/ 0 w 206"/>
                    <a:gd name="T5" fmla="*/ 201 h 403"/>
                    <a:gd name="T6" fmla="*/ 88 w 206"/>
                    <a:gd name="T7" fmla="*/ 204 h 403"/>
                    <a:gd name="T8" fmla="*/ 19 w 206"/>
                    <a:gd name="T9" fmla="*/ 403 h 403"/>
                    <a:gd name="T10" fmla="*/ 206 w 206"/>
                    <a:gd name="T11" fmla="*/ 135 h 403"/>
                    <a:gd name="T12" fmla="*/ 116 w 206"/>
                    <a:gd name="T13" fmla="*/ 135 h 403"/>
                    <a:gd name="T14" fmla="*/ 204 w 206"/>
                    <a:gd name="T15" fmla="*/ 0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06" h="403">
                      <a:moveTo>
                        <a:pt x="204" y="0"/>
                      </a:moveTo>
                      <a:lnTo>
                        <a:pt x="71" y="0"/>
                      </a:lnTo>
                      <a:lnTo>
                        <a:pt x="0" y="201"/>
                      </a:lnTo>
                      <a:lnTo>
                        <a:pt x="88" y="204"/>
                      </a:lnTo>
                      <a:lnTo>
                        <a:pt x="19" y="403"/>
                      </a:lnTo>
                      <a:lnTo>
                        <a:pt x="206" y="135"/>
                      </a:lnTo>
                      <a:lnTo>
                        <a:pt x="116" y="135"/>
                      </a:lnTo>
                      <a:lnTo>
                        <a:pt x="204" y="0"/>
                      </a:lnTo>
                      <a:close/>
                    </a:path>
                  </a:pathLst>
                </a:custGeom>
                <a:solidFill>
                  <a:srgbClr val="FCD1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82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80" name="Group 279">
                  <a:extLst>
                    <a:ext uri="{FF2B5EF4-FFF2-40B4-BE49-F238E27FC236}">
                      <a16:creationId xmlns:a16="http://schemas.microsoft.com/office/drawing/2014/main" id="{CD14EE52-4592-49A2-B3D3-5FEF95859267}"/>
                    </a:ext>
                  </a:extLst>
                </p:cNvPr>
                <p:cNvGrpSpPr/>
                <p:nvPr/>
              </p:nvGrpSpPr>
              <p:grpSpPr>
                <a:xfrm>
                  <a:off x="7875624" y="5410159"/>
                  <a:ext cx="308230" cy="284249"/>
                  <a:chOff x="7875624" y="5410159"/>
                  <a:chExt cx="308230" cy="284249"/>
                </a:xfrm>
              </p:grpSpPr>
              <p:sp>
                <p:nvSpPr>
                  <p:cNvPr id="281" name="Freeform 15">
                    <a:extLst>
                      <a:ext uri="{FF2B5EF4-FFF2-40B4-BE49-F238E27FC236}">
                        <a16:creationId xmlns:a16="http://schemas.microsoft.com/office/drawing/2014/main" id="{F19FBF44-BF94-4357-98ED-96C9B9B05ED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84402" y="5461648"/>
                    <a:ext cx="99452" cy="177743"/>
                  </a:xfrm>
                  <a:custGeom>
                    <a:avLst/>
                    <a:gdLst>
                      <a:gd name="T0" fmla="*/ 58 w 60"/>
                      <a:gd name="T1" fmla="*/ 55 h 106"/>
                      <a:gd name="T2" fmla="*/ 58 w 60"/>
                      <a:gd name="T3" fmla="*/ 49 h 106"/>
                      <a:gd name="T4" fmla="*/ 49 w 60"/>
                      <a:gd name="T5" fmla="*/ 40 h 106"/>
                      <a:gd name="T6" fmla="*/ 9 w 60"/>
                      <a:gd name="T7" fmla="*/ 1 h 106"/>
                      <a:gd name="T8" fmla="*/ 3 w 60"/>
                      <a:gd name="T9" fmla="*/ 1 h 106"/>
                      <a:gd name="T10" fmla="*/ 3 w 60"/>
                      <a:gd name="T11" fmla="*/ 8 h 106"/>
                      <a:gd name="T12" fmla="*/ 45 w 60"/>
                      <a:gd name="T13" fmla="*/ 49 h 106"/>
                      <a:gd name="T14" fmla="*/ 45 w 60"/>
                      <a:gd name="T15" fmla="*/ 55 h 106"/>
                      <a:gd name="T16" fmla="*/ 2 w 60"/>
                      <a:gd name="T17" fmla="*/ 97 h 106"/>
                      <a:gd name="T18" fmla="*/ 2 w 60"/>
                      <a:gd name="T19" fmla="*/ 104 h 106"/>
                      <a:gd name="T20" fmla="*/ 9 w 60"/>
                      <a:gd name="T21" fmla="*/ 104 h 106"/>
                      <a:gd name="T22" fmla="*/ 48 w 60"/>
                      <a:gd name="T23" fmla="*/ 65 h 106"/>
                      <a:gd name="T24" fmla="*/ 48 w 60"/>
                      <a:gd name="T25" fmla="*/ 65 h 106"/>
                      <a:gd name="T26" fmla="*/ 58 w 60"/>
                      <a:gd name="T27" fmla="*/ 55 h 1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60" h="106">
                        <a:moveTo>
                          <a:pt x="58" y="55"/>
                        </a:moveTo>
                        <a:cubicBezTo>
                          <a:pt x="60" y="53"/>
                          <a:pt x="59" y="50"/>
                          <a:pt x="58" y="49"/>
                        </a:cubicBezTo>
                        <a:cubicBezTo>
                          <a:pt x="49" y="40"/>
                          <a:pt x="49" y="40"/>
                          <a:pt x="49" y="40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8" y="0"/>
                          <a:pt x="5" y="0"/>
                          <a:pt x="3" y="1"/>
                        </a:cubicBezTo>
                        <a:cubicBezTo>
                          <a:pt x="1" y="3"/>
                          <a:pt x="1" y="6"/>
                          <a:pt x="3" y="8"/>
                        </a:cubicBezTo>
                        <a:cubicBezTo>
                          <a:pt x="45" y="49"/>
                          <a:pt x="45" y="49"/>
                          <a:pt x="45" y="49"/>
                        </a:cubicBezTo>
                        <a:cubicBezTo>
                          <a:pt x="46" y="50"/>
                          <a:pt x="46" y="53"/>
                          <a:pt x="45" y="55"/>
                        </a:cubicBezTo>
                        <a:cubicBezTo>
                          <a:pt x="2" y="97"/>
                          <a:pt x="2" y="97"/>
                          <a:pt x="2" y="97"/>
                        </a:cubicBezTo>
                        <a:cubicBezTo>
                          <a:pt x="0" y="99"/>
                          <a:pt x="0" y="102"/>
                          <a:pt x="2" y="104"/>
                        </a:cubicBezTo>
                        <a:cubicBezTo>
                          <a:pt x="4" y="106"/>
                          <a:pt x="7" y="105"/>
                          <a:pt x="9" y="104"/>
                        </a:cubicBezTo>
                        <a:cubicBezTo>
                          <a:pt x="48" y="65"/>
                          <a:pt x="48" y="65"/>
                          <a:pt x="48" y="65"/>
                        </a:cubicBezTo>
                        <a:cubicBezTo>
                          <a:pt x="48" y="65"/>
                          <a:pt x="48" y="65"/>
                          <a:pt x="48" y="65"/>
                        </a:cubicBezTo>
                        <a:lnTo>
                          <a:pt x="58" y="55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/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8960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82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2" name="Freeform 16">
                    <a:extLst>
                      <a:ext uri="{FF2B5EF4-FFF2-40B4-BE49-F238E27FC236}">
                        <a16:creationId xmlns:a16="http://schemas.microsoft.com/office/drawing/2014/main" id="{49A74606-BD98-4A10-B519-6FAEE3B338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75624" y="5461648"/>
                    <a:ext cx="98041" cy="177743"/>
                  </a:xfrm>
                  <a:custGeom>
                    <a:avLst/>
                    <a:gdLst>
                      <a:gd name="T0" fmla="*/ 2 w 59"/>
                      <a:gd name="T1" fmla="*/ 55 h 106"/>
                      <a:gd name="T2" fmla="*/ 2 w 59"/>
                      <a:gd name="T3" fmla="*/ 49 h 106"/>
                      <a:gd name="T4" fmla="*/ 10 w 59"/>
                      <a:gd name="T5" fmla="*/ 40 h 106"/>
                      <a:gd name="T6" fmla="*/ 50 w 59"/>
                      <a:gd name="T7" fmla="*/ 1 h 106"/>
                      <a:gd name="T8" fmla="*/ 56 w 59"/>
                      <a:gd name="T9" fmla="*/ 1 h 106"/>
                      <a:gd name="T10" fmla="*/ 56 w 59"/>
                      <a:gd name="T11" fmla="*/ 8 h 106"/>
                      <a:gd name="T12" fmla="*/ 16 w 59"/>
                      <a:gd name="T13" fmla="*/ 49 h 106"/>
                      <a:gd name="T14" fmla="*/ 16 w 59"/>
                      <a:gd name="T15" fmla="*/ 55 h 106"/>
                      <a:gd name="T16" fmla="*/ 57 w 59"/>
                      <a:gd name="T17" fmla="*/ 97 h 106"/>
                      <a:gd name="T18" fmla="*/ 57 w 59"/>
                      <a:gd name="T19" fmla="*/ 104 h 106"/>
                      <a:gd name="T20" fmla="*/ 51 w 59"/>
                      <a:gd name="T21" fmla="*/ 104 h 106"/>
                      <a:gd name="T22" fmla="*/ 11 w 59"/>
                      <a:gd name="T23" fmla="*/ 66 h 106"/>
                      <a:gd name="T24" fmla="*/ 10 w 59"/>
                      <a:gd name="T25" fmla="*/ 65 h 106"/>
                      <a:gd name="T26" fmla="*/ 2 w 59"/>
                      <a:gd name="T27" fmla="*/ 55 h 1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59" h="106">
                        <a:moveTo>
                          <a:pt x="2" y="55"/>
                        </a:moveTo>
                        <a:cubicBezTo>
                          <a:pt x="0" y="53"/>
                          <a:pt x="0" y="50"/>
                          <a:pt x="2" y="49"/>
                        </a:cubicBezTo>
                        <a:cubicBezTo>
                          <a:pt x="10" y="40"/>
                          <a:pt x="10" y="40"/>
                          <a:pt x="10" y="40"/>
                        </a:cubicBezTo>
                        <a:cubicBezTo>
                          <a:pt x="50" y="1"/>
                          <a:pt x="50" y="1"/>
                          <a:pt x="50" y="1"/>
                        </a:cubicBezTo>
                        <a:cubicBezTo>
                          <a:pt x="52" y="0"/>
                          <a:pt x="54" y="0"/>
                          <a:pt x="56" y="1"/>
                        </a:cubicBezTo>
                        <a:cubicBezTo>
                          <a:pt x="58" y="3"/>
                          <a:pt x="59" y="6"/>
                          <a:pt x="56" y="8"/>
                        </a:cubicBezTo>
                        <a:cubicBezTo>
                          <a:pt x="16" y="49"/>
                          <a:pt x="16" y="49"/>
                          <a:pt x="16" y="49"/>
                        </a:cubicBezTo>
                        <a:cubicBezTo>
                          <a:pt x="14" y="50"/>
                          <a:pt x="14" y="53"/>
                          <a:pt x="16" y="55"/>
                        </a:cubicBezTo>
                        <a:cubicBezTo>
                          <a:pt x="57" y="97"/>
                          <a:pt x="57" y="97"/>
                          <a:pt x="57" y="97"/>
                        </a:cubicBezTo>
                        <a:cubicBezTo>
                          <a:pt x="59" y="99"/>
                          <a:pt x="59" y="102"/>
                          <a:pt x="57" y="104"/>
                        </a:cubicBezTo>
                        <a:cubicBezTo>
                          <a:pt x="55" y="106"/>
                          <a:pt x="52" y="105"/>
                          <a:pt x="51" y="104"/>
                        </a:cubicBezTo>
                        <a:cubicBezTo>
                          <a:pt x="11" y="66"/>
                          <a:pt x="11" y="66"/>
                          <a:pt x="11" y="66"/>
                        </a:cubicBezTo>
                        <a:cubicBezTo>
                          <a:pt x="10" y="65"/>
                          <a:pt x="10" y="65"/>
                          <a:pt x="10" y="65"/>
                        </a:cubicBezTo>
                        <a:lnTo>
                          <a:pt x="2" y="55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/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8960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82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3" name="Freeform 19">
                    <a:extLst>
                      <a:ext uri="{FF2B5EF4-FFF2-40B4-BE49-F238E27FC236}">
                        <a16:creationId xmlns:a16="http://schemas.microsoft.com/office/drawing/2014/main" id="{067EB96B-BB22-4800-AB3D-45261F57FF1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73665" y="5410159"/>
                    <a:ext cx="131897" cy="284249"/>
                  </a:xfrm>
                  <a:custGeom>
                    <a:avLst/>
                    <a:gdLst>
                      <a:gd name="T0" fmla="*/ 185 w 187"/>
                      <a:gd name="T1" fmla="*/ 0 h 403"/>
                      <a:gd name="T2" fmla="*/ 116 w 187"/>
                      <a:gd name="T3" fmla="*/ 0 h 403"/>
                      <a:gd name="T4" fmla="*/ 43 w 187"/>
                      <a:gd name="T5" fmla="*/ 168 h 403"/>
                      <a:gd name="T6" fmla="*/ 128 w 187"/>
                      <a:gd name="T7" fmla="*/ 168 h 403"/>
                      <a:gd name="T8" fmla="*/ 0 w 187"/>
                      <a:gd name="T9" fmla="*/ 403 h 403"/>
                      <a:gd name="T10" fmla="*/ 187 w 187"/>
                      <a:gd name="T11" fmla="*/ 135 h 403"/>
                      <a:gd name="T12" fmla="*/ 97 w 187"/>
                      <a:gd name="T13" fmla="*/ 135 h 403"/>
                      <a:gd name="T14" fmla="*/ 185 w 187"/>
                      <a:gd name="T15" fmla="*/ 0 h 4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87" h="403">
                        <a:moveTo>
                          <a:pt x="185" y="0"/>
                        </a:moveTo>
                        <a:lnTo>
                          <a:pt x="116" y="0"/>
                        </a:lnTo>
                        <a:lnTo>
                          <a:pt x="43" y="168"/>
                        </a:lnTo>
                        <a:lnTo>
                          <a:pt x="128" y="168"/>
                        </a:lnTo>
                        <a:lnTo>
                          <a:pt x="0" y="403"/>
                        </a:lnTo>
                        <a:lnTo>
                          <a:pt x="187" y="135"/>
                        </a:lnTo>
                        <a:lnTo>
                          <a:pt x="97" y="135"/>
                        </a:lnTo>
                        <a:lnTo>
                          <a:pt x="185" y="0"/>
                        </a:lnTo>
                        <a:close/>
                      </a:path>
                    </a:pathLst>
                  </a:custGeom>
                  <a:solidFill>
                    <a:srgbClr val="FDBC0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8960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82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cxnSp>
          <p:nvCxnSpPr>
            <p:cNvPr id="284" name="Straight Arrow Connector 283">
              <a:extLst>
                <a:ext uri="{FF2B5EF4-FFF2-40B4-BE49-F238E27FC236}">
                  <a16:creationId xmlns:a16="http://schemas.microsoft.com/office/drawing/2014/main" id="{5D841D6E-FC59-4380-8A50-BC6EBA6D0082}"/>
                </a:ext>
              </a:extLst>
            </p:cNvPr>
            <p:cNvCxnSpPr>
              <a:cxnSpLocks/>
            </p:cNvCxnSpPr>
            <p:nvPr/>
          </p:nvCxnSpPr>
          <p:spPr>
            <a:xfrm>
              <a:off x="3795352" y="5402057"/>
              <a:ext cx="347382" cy="4129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Freeform 52">
              <a:extLst>
                <a:ext uri="{FF2B5EF4-FFF2-40B4-BE49-F238E27FC236}">
                  <a16:creationId xmlns:a16="http://schemas.microsoft.com/office/drawing/2014/main" id="{A5DE6766-5F25-422F-ADEC-0CEAEC4471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2592" y="5123889"/>
              <a:ext cx="649426" cy="566101"/>
            </a:xfrm>
            <a:custGeom>
              <a:avLst/>
              <a:gdLst>
                <a:gd name="T0" fmla="*/ 240 w 320"/>
                <a:gd name="T1" fmla="*/ 0 h 278"/>
                <a:gd name="T2" fmla="*/ 80 w 320"/>
                <a:gd name="T3" fmla="*/ 0 h 278"/>
                <a:gd name="T4" fmla="*/ 0 w 320"/>
                <a:gd name="T5" fmla="*/ 139 h 278"/>
                <a:gd name="T6" fmla="*/ 80 w 320"/>
                <a:gd name="T7" fmla="*/ 278 h 278"/>
                <a:gd name="T8" fmla="*/ 240 w 320"/>
                <a:gd name="T9" fmla="*/ 278 h 278"/>
                <a:gd name="T10" fmla="*/ 320 w 320"/>
                <a:gd name="T11" fmla="*/ 139 h 278"/>
                <a:gd name="T12" fmla="*/ 240 w 320"/>
                <a:gd name="T13" fmla="*/ 0 h 278"/>
                <a:gd name="T14" fmla="*/ 240 w 320"/>
                <a:gd name="T15" fmla="*/ 201 h 278"/>
                <a:gd name="T16" fmla="*/ 219 w 320"/>
                <a:gd name="T17" fmla="*/ 223 h 278"/>
                <a:gd name="T18" fmla="*/ 101 w 320"/>
                <a:gd name="T19" fmla="*/ 223 h 278"/>
                <a:gd name="T20" fmla="*/ 79 w 320"/>
                <a:gd name="T21" fmla="*/ 201 h 278"/>
                <a:gd name="T22" fmla="*/ 79 w 320"/>
                <a:gd name="T23" fmla="*/ 77 h 278"/>
                <a:gd name="T24" fmla="*/ 101 w 320"/>
                <a:gd name="T25" fmla="*/ 55 h 278"/>
                <a:gd name="T26" fmla="*/ 188 w 320"/>
                <a:gd name="T27" fmla="*/ 55 h 278"/>
                <a:gd name="T28" fmla="*/ 204 w 320"/>
                <a:gd name="T29" fmla="*/ 55 h 278"/>
                <a:gd name="T30" fmla="*/ 206 w 320"/>
                <a:gd name="T31" fmla="*/ 55 h 278"/>
                <a:gd name="T32" fmla="*/ 240 w 320"/>
                <a:gd name="T33" fmla="*/ 88 h 278"/>
                <a:gd name="T34" fmla="*/ 240 w 320"/>
                <a:gd name="T35" fmla="*/ 106 h 278"/>
                <a:gd name="T36" fmla="*/ 240 w 320"/>
                <a:gd name="T37" fmla="*/ 201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0" h="278">
                  <a:moveTo>
                    <a:pt x="240" y="0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80" y="278"/>
                    <a:pt x="80" y="278"/>
                    <a:pt x="80" y="278"/>
                  </a:cubicBezTo>
                  <a:cubicBezTo>
                    <a:pt x="240" y="278"/>
                    <a:pt x="240" y="278"/>
                    <a:pt x="240" y="278"/>
                  </a:cubicBezTo>
                  <a:cubicBezTo>
                    <a:pt x="320" y="139"/>
                    <a:pt x="320" y="139"/>
                    <a:pt x="320" y="139"/>
                  </a:cubicBezTo>
                  <a:lnTo>
                    <a:pt x="240" y="0"/>
                  </a:lnTo>
                  <a:close/>
                  <a:moveTo>
                    <a:pt x="240" y="201"/>
                  </a:moveTo>
                  <a:cubicBezTo>
                    <a:pt x="240" y="213"/>
                    <a:pt x="231" y="223"/>
                    <a:pt x="219" y="223"/>
                  </a:cubicBezTo>
                  <a:cubicBezTo>
                    <a:pt x="101" y="223"/>
                    <a:pt x="101" y="223"/>
                    <a:pt x="101" y="223"/>
                  </a:cubicBezTo>
                  <a:cubicBezTo>
                    <a:pt x="89" y="223"/>
                    <a:pt x="79" y="213"/>
                    <a:pt x="79" y="201"/>
                  </a:cubicBezTo>
                  <a:cubicBezTo>
                    <a:pt x="79" y="77"/>
                    <a:pt x="79" y="77"/>
                    <a:pt x="79" y="77"/>
                  </a:cubicBezTo>
                  <a:cubicBezTo>
                    <a:pt x="79" y="65"/>
                    <a:pt x="89" y="55"/>
                    <a:pt x="101" y="55"/>
                  </a:cubicBezTo>
                  <a:cubicBezTo>
                    <a:pt x="188" y="55"/>
                    <a:pt x="188" y="55"/>
                    <a:pt x="188" y="55"/>
                  </a:cubicBezTo>
                  <a:cubicBezTo>
                    <a:pt x="196" y="55"/>
                    <a:pt x="204" y="55"/>
                    <a:pt x="204" y="55"/>
                  </a:cubicBezTo>
                  <a:cubicBezTo>
                    <a:pt x="206" y="55"/>
                    <a:pt x="206" y="55"/>
                    <a:pt x="206" y="55"/>
                  </a:cubicBezTo>
                  <a:cubicBezTo>
                    <a:pt x="240" y="88"/>
                    <a:pt x="240" y="88"/>
                    <a:pt x="240" y="88"/>
                  </a:cubicBezTo>
                  <a:cubicBezTo>
                    <a:pt x="240" y="106"/>
                    <a:pt x="240" y="106"/>
                    <a:pt x="240" y="106"/>
                  </a:cubicBezTo>
                  <a:cubicBezTo>
                    <a:pt x="240" y="201"/>
                    <a:pt x="240" y="201"/>
                    <a:pt x="240" y="20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7" name="Freeform 53">
              <a:extLst>
                <a:ext uri="{FF2B5EF4-FFF2-40B4-BE49-F238E27FC236}">
                  <a16:creationId xmlns:a16="http://schemas.microsoft.com/office/drawing/2014/main" id="{EC7AB43B-FD62-458F-A5EB-B13A3FAE2D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2327" y="5437435"/>
              <a:ext cx="30925" cy="69582"/>
            </a:xfrm>
            <a:custGeom>
              <a:avLst/>
              <a:gdLst>
                <a:gd name="T0" fmla="*/ 15 w 15"/>
                <a:gd name="T1" fmla="*/ 7 h 34"/>
                <a:gd name="T2" fmla="*/ 14 w 15"/>
                <a:gd name="T3" fmla="*/ 4 h 34"/>
                <a:gd name="T4" fmla="*/ 13 w 15"/>
                <a:gd name="T5" fmla="*/ 2 h 34"/>
                <a:gd name="T6" fmla="*/ 11 w 15"/>
                <a:gd name="T7" fmla="*/ 1 h 34"/>
                <a:gd name="T8" fmla="*/ 8 w 15"/>
                <a:gd name="T9" fmla="*/ 0 h 34"/>
                <a:gd name="T10" fmla="*/ 4 w 15"/>
                <a:gd name="T11" fmla="*/ 2 h 34"/>
                <a:gd name="T12" fmla="*/ 2 w 15"/>
                <a:gd name="T13" fmla="*/ 5 h 34"/>
                <a:gd name="T14" fmla="*/ 1 w 15"/>
                <a:gd name="T15" fmla="*/ 10 h 34"/>
                <a:gd name="T16" fmla="*/ 0 w 15"/>
                <a:gd name="T17" fmla="*/ 17 h 34"/>
                <a:gd name="T18" fmla="*/ 1 w 15"/>
                <a:gd name="T19" fmla="*/ 25 h 34"/>
                <a:gd name="T20" fmla="*/ 2 w 15"/>
                <a:gd name="T21" fmla="*/ 30 h 34"/>
                <a:gd name="T22" fmla="*/ 4 w 15"/>
                <a:gd name="T23" fmla="*/ 33 h 34"/>
                <a:gd name="T24" fmla="*/ 7 w 15"/>
                <a:gd name="T25" fmla="*/ 34 h 34"/>
                <a:gd name="T26" fmla="*/ 10 w 15"/>
                <a:gd name="T27" fmla="*/ 33 h 34"/>
                <a:gd name="T28" fmla="*/ 12 w 15"/>
                <a:gd name="T29" fmla="*/ 32 h 34"/>
                <a:gd name="T30" fmla="*/ 13 w 15"/>
                <a:gd name="T31" fmla="*/ 29 h 34"/>
                <a:gd name="T32" fmla="*/ 14 w 15"/>
                <a:gd name="T33" fmla="*/ 26 h 34"/>
                <a:gd name="T34" fmla="*/ 15 w 15"/>
                <a:gd name="T35" fmla="*/ 22 h 34"/>
                <a:gd name="T36" fmla="*/ 15 w 15"/>
                <a:gd name="T37" fmla="*/ 17 h 34"/>
                <a:gd name="T38" fmla="*/ 15 w 15"/>
                <a:gd name="T39" fmla="*/ 11 h 34"/>
                <a:gd name="T40" fmla="*/ 15 w 15"/>
                <a:gd name="T41" fmla="*/ 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" h="34">
                  <a:moveTo>
                    <a:pt x="15" y="7"/>
                  </a:moveTo>
                  <a:cubicBezTo>
                    <a:pt x="15" y="6"/>
                    <a:pt x="14" y="5"/>
                    <a:pt x="14" y="4"/>
                  </a:cubicBezTo>
                  <a:cubicBezTo>
                    <a:pt x="13" y="3"/>
                    <a:pt x="13" y="3"/>
                    <a:pt x="13" y="2"/>
                  </a:cubicBezTo>
                  <a:cubicBezTo>
                    <a:pt x="12" y="2"/>
                    <a:pt x="11" y="2"/>
                    <a:pt x="11" y="1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7" y="0"/>
                    <a:pt x="6" y="1"/>
                    <a:pt x="4" y="2"/>
                  </a:cubicBezTo>
                  <a:cubicBezTo>
                    <a:pt x="4" y="2"/>
                    <a:pt x="2" y="3"/>
                    <a:pt x="2" y="5"/>
                  </a:cubicBezTo>
                  <a:cubicBezTo>
                    <a:pt x="2" y="6"/>
                    <a:pt x="2" y="8"/>
                    <a:pt x="1" y="10"/>
                  </a:cubicBezTo>
                  <a:cubicBezTo>
                    <a:pt x="1" y="12"/>
                    <a:pt x="0" y="14"/>
                    <a:pt x="0" y="17"/>
                  </a:cubicBezTo>
                  <a:cubicBezTo>
                    <a:pt x="0" y="20"/>
                    <a:pt x="0" y="23"/>
                    <a:pt x="1" y="25"/>
                  </a:cubicBezTo>
                  <a:cubicBezTo>
                    <a:pt x="1" y="27"/>
                    <a:pt x="2" y="29"/>
                    <a:pt x="2" y="30"/>
                  </a:cubicBezTo>
                  <a:cubicBezTo>
                    <a:pt x="3" y="32"/>
                    <a:pt x="4" y="32"/>
                    <a:pt x="4" y="33"/>
                  </a:cubicBezTo>
                  <a:cubicBezTo>
                    <a:pt x="5" y="34"/>
                    <a:pt x="6" y="34"/>
                    <a:pt x="7" y="34"/>
                  </a:cubicBezTo>
                  <a:cubicBezTo>
                    <a:pt x="8" y="34"/>
                    <a:pt x="9" y="34"/>
                    <a:pt x="10" y="33"/>
                  </a:cubicBezTo>
                  <a:cubicBezTo>
                    <a:pt x="11" y="33"/>
                    <a:pt x="11" y="32"/>
                    <a:pt x="12" y="32"/>
                  </a:cubicBezTo>
                  <a:cubicBezTo>
                    <a:pt x="13" y="31"/>
                    <a:pt x="13" y="30"/>
                    <a:pt x="13" y="29"/>
                  </a:cubicBezTo>
                  <a:cubicBezTo>
                    <a:pt x="14" y="28"/>
                    <a:pt x="14" y="27"/>
                    <a:pt x="14" y="26"/>
                  </a:cubicBezTo>
                  <a:cubicBezTo>
                    <a:pt x="14" y="25"/>
                    <a:pt x="15" y="23"/>
                    <a:pt x="15" y="22"/>
                  </a:cubicBezTo>
                  <a:cubicBezTo>
                    <a:pt x="15" y="21"/>
                    <a:pt x="15" y="19"/>
                    <a:pt x="15" y="17"/>
                  </a:cubicBezTo>
                  <a:cubicBezTo>
                    <a:pt x="15" y="15"/>
                    <a:pt x="15" y="12"/>
                    <a:pt x="15" y="11"/>
                  </a:cubicBezTo>
                  <a:cubicBezTo>
                    <a:pt x="15" y="10"/>
                    <a:pt x="15" y="9"/>
                    <a:pt x="15" y="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8" name="Freeform 54">
              <a:extLst>
                <a:ext uri="{FF2B5EF4-FFF2-40B4-BE49-F238E27FC236}">
                  <a16:creationId xmlns:a16="http://schemas.microsoft.com/office/drawing/2014/main" id="{BE078F39-9F3F-4344-A2D1-34F2AD6F1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9640" y="5306863"/>
              <a:ext cx="28348" cy="67864"/>
            </a:xfrm>
            <a:custGeom>
              <a:avLst/>
              <a:gdLst>
                <a:gd name="T0" fmla="*/ 14 w 14"/>
                <a:gd name="T1" fmla="*/ 7 h 33"/>
                <a:gd name="T2" fmla="*/ 14 w 14"/>
                <a:gd name="T3" fmla="*/ 3 h 33"/>
                <a:gd name="T4" fmla="*/ 12 w 14"/>
                <a:gd name="T5" fmla="*/ 2 h 33"/>
                <a:gd name="T6" fmla="*/ 10 w 14"/>
                <a:gd name="T7" fmla="*/ 0 h 33"/>
                <a:gd name="T8" fmla="*/ 8 w 14"/>
                <a:gd name="T9" fmla="*/ 0 h 33"/>
                <a:gd name="T10" fmla="*/ 4 w 14"/>
                <a:gd name="T11" fmla="*/ 1 h 33"/>
                <a:gd name="T12" fmla="*/ 2 w 14"/>
                <a:gd name="T13" fmla="*/ 4 h 33"/>
                <a:gd name="T14" fmla="*/ 1 w 14"/>
                <a:gd name="T15" fmla="*/ 9 h 33"/>
                <a:gd name="T16" fmla="*/ 0 w 14"/>
                <a:gd name="T17" fmla="*/ 16 h 33"/>
                <a:gd name="T18" fmla="*/ 1 w 14"/>
                <a:gd name="T19" fmla="*/ 25 h 33"/>
                <a:gd name="T20" fmla="*/ 2 w 14"/>
                <a:gd name="T21" fmla="*/ 30 h 33"/>
                <a:gd name="T22" fmla="*/ 4 w 14"/>
                <a:gd name="T23" fmla="*/ 32 h 33"/>
                <a:gd name="T24" fmla="*/ 7 w 14"/>
                <a:gd name="T25" fmla="*/ 33 h 33"/>
                <a:gd name="T26" fmla="*/ 10 w 14"/>
                <a:gd name="T27" fmla="*/ 32 h 33"/>
                <a:gd name="T28" fmla="*/ 12 w 14"/>
                <a:gd name="T29" fmla="*/ 31 h 33"/>
                <a:gd name="T30" fmla="*/ 13 w 14"/>
                <a:gd name="T31" fmla="*/ 28 h 33"/>
                <a:gd name="T32" fmla="*/ 14 w 14"/>
                <a:gd name="T33" fmla="*/ 25 h 33"/>
                <a:gd name="T34" fmla="*/ 14 w 14"/>
                <a:gd name="T35" fmla="*/ 21 h 33"/>
                <a:gd name="T36" fmla="*/ 14 w 14"/>
                <a:gd name="T37" fmla="*/ 16 h 33"/>
                <a:gd name="T38" fmla="*/ 14 w 14"/>
                <a:gd name="T39" fmla="*/ 10 h 33"/>
                <a:gd name="T40" fmla="*/ 14 w 14"/>
                <a:gd name="T41" fmla="*/ 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" h="33">
                  <a:moveTo>
                    <a:pt x="14" y="7"/>
                  </a:moveTo>
                  <a:cubicBezTo>
                    <a:pt x="14" y="5"/>
                    <a:pt x="14" y="4"/>
                    <a:pt x="14" y="3"/>
                  </a:cubicBezTo>
                  <a:cubicBezTo>
                    <a:pt x="13" y="3"/>
                    <a:pt x="13" y="2"/>
                    <a:pt x="12" y="2"/>
                  </a:cubicBezTo>
                  <a:cubicBezTo>
                    <a:pt x="12" y="1"/>
                    <a:pt x="11" y="1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7" y="0"/>
                    <a:pt x="5" y="0"/>
                    <a:pt x="4" y="1"/>
                  </a:cubicBezTo>
                  <a:cubicBezTo>
                    <a:pt x="3" y="2"/>
                    <a:pt x="2" y="3"/>
                    <a:pt x="2" y="4"/>
                  </a:cubicBezTo>
                  <a:cubicBezTo>
                    <a:pt x="1" y="5"/>
                    <a:pt x="1" y="7"/>
                    <a:pt x="1" y="9"/>
                  </a:cubicBezTo>
                  <a:cubicBezTo>
                    <a:pt x="1" y="11"/>
                    <a:pt x="0" y="14"/>
                    <a:pt x="0" y="16"/>
                  </a:cubicBezTo>
                  <a:cubicBezTo>
                    <a:pt x="0" y="19"/>
                    <a:pt x="0" y="23"/>
                    <a:pt x="1" y="25"/>
                  </a:cubicBezTo>
                  <a:cubicBezTo>
                    <a:pt x="1" y="26"/>
                    <a:pt x="1" y="28"/>
                    <a:pt x="2" y="30"/>
                  </a:cubicBezTo>
                  <a:cubicBezTo>
                    <a:pt x="3" y="31"/>
                    <a:pt x="3" y="32"/>
                    <a:pt x="4" y="32"/>
                  </a:cubicBezTo>
                  <a:cubicBezTo>
                    <a:pt x="5" y="33"/>
                    <a:pt x="6" y="33"/>
                    <a:pt x="7" y="33"/>
                  </a:cubicBezTo>
                  <a:cubicBezTo>
                    <a:pt x="8" y="33"/>
                    <a:pt x="9" y="33"/>
                    <a:pt x="10" y="32"/>
                  </a:cubicBezTo>
                  <a:cubicBezTo>
                    <a:pt x="10" y="32"/>
                    <a:pt x="11" y="32"/>
                    <a:pt x="12" y="31"/>
                  </a:cubicBezTo>
                  <a:cubicBezTo>
                    <a:pt x="12" y="30"/>
                    <a:pt x="13" y="30"/>
                    <a:pt x="13" y="28"/>
                  </a:cubicBezTo>
                  <a:cubicBezTo>
                    <a:pt x="14" y="28"/>
                    <a:pt x="14" y="26"/>
                    <a:pt x="14" y="25"/>
                  </a:cubicBezTo>
                  <a:cubicBezTo>
                    <a:pt x="14" y="24"/>
                    <a:pt x="14" y="23"/>
                    <a:pt x="14" y="21"/>
                  </a:cubicBezTo>
                  <a:cubicBezTo>
                    <a:pt x="14" y="20"/>
                    <a:pt x="14" y="18"/>
                    <a:pt x="14" y="16"/>
                  </a:cubicBezTo>
                  <a:cubicBezTo>
                    <a:pt x="14" y="14"/>
                    <a:pt x="14" y="12"/>
                    <a:pt x="14" y="10"/>
                  </a:cubicBezTo>
                  <a:cubicBezTo>
                    <a:pt x="14" y="9"/>
                    <a:pt x="14" y="8"/>
                    <a:pt x="14" y="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9" name="Freeform 55">
              <a:extLst>
                <a:ext uri="{FF2B5EF4-FFF2-40B4-BE49-F238E27FC236}">
                  <a16:creationId xmlns:a16="http://schemas.microsoft.com/office/drawing/2014/main" id="{69E74A7A-84D6-490D-AFDE-F5EAECFD70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27283" y="5260475"/>
              <a:ext cx="278326" cy="292929"/>
            </a:xfrm>
            <a:custGeom>
              <a:avLst/>
              <a:gdLst>
                <a:gd name="T0" fmla="*/ 97 w 137"/>
                <a:gd name="T1" fmla="*/ 0 h 144"/>
                <a:gd name="T2" fmla="*/ 0 w 137"/>
                <a:gd name="T3" fmla="*/ 10 h 144"/>
                <a:gd name="T4" fmla="*/ 10 w 137"/>
                <a:gd name="T5" fmla="*/ 144 h 144"/>
                <a:gd name="T6" fmla="*/ 137 w 137"/>
                <a:gd name="T7" fmla="*/ 134 h 144"/>
                <a:gd name="T8" fmla="*/ 110 w 137"/>
                <a:gd name="T9" fmla="*/ 28 h 144"/>
                <a:gd name="T10" fmla="*/ 36 w 137"/>
                <a:gd name="T11" fmla="*/ 25 h 144"/>
                <a:gd name="T12" fmla="*/ 37 w 137"/>
                <a:gd name="T13" fmla="*/ 23 h 144"/>
                <a:gd name="T14" fmla="*/ 48 w 137"/>
                <a:gd name="T15" fmla="*/ 16 h 144"/>
                <a:gd name="T16" fmla="*/ 49 w 137"/>
                <a:gd name="T17" fmla="*/ 16 h 144"/>
                <a:gd name="T18" fmla="*/ 52 w 137"/>
                <a:gd name="T19" fmla="*/ 16 h 144"/>
                <a:gd name="T20" fmla="*/ 55 w 137"/>
                <a:gd name="T21" fmla="*/ 16 h 144"/>
                <a:gd name="T22" fmla="*/ 56 w 137"/>
                <a:gd name="T23" fmla="*/ 17 h 144"/>
                <a:gd name="T24" fmla="*/ 64 w 137"/>
                <a:gd name="T25" fmla="*/ 57 h 144"/>
                <a:gd name="T26" fmla="*/ 65 w 137"/>
                <a:gd name="T27" fmla="*/ 57 h 144"/>
                <a:gd name="T28" fmla="*/ 65 w 137"/>
                <a:gd name="T29" fmla="*/ 60 h 144"/>
                <a:gd name="T30" fmla="*/ 65 w 137"/>
                <a:gd name="T31" fmla="*/ 64 h 144"/>
                <a:gd name="T32" fmla="*/ 64 w 137"/>
                <a:gd name="T33" fmla="*/ 64 h 144"/>
                <a:gd name="T34" fmla="*/ 37 w 137"/>
                <a:gd name="T35" fmla="*/ 64 h 144"/>
                <a:gd name="T36" fmla="*/ 36 w 137"/>
                <a:gd name="T37" fmla="*/ 62 h 144"/>
                <a:gd name="T38" fmla="*/ 36 w 137"/>
                <a:gd name="T39" fmla="*/ 58 h 144"/>
                <a:gd name="T40" fmla="*/ 37 w 137"/>
                <a:gd name="T41" fmla="*/ 57 h 144"/>
                <a:gd name="T42" fmla="*/ 46 w 137"/>
                <a:gd name="T43" fmla="*/ 57 h 144"/>
                <a:gd name="T44" fmla="*/ 39 w 137"/>
                <a:gd name="T45" fmla="*/ 30 h 144"/>
                <a:gd name="T46" fmla="*/ 37 w 137"/>
                <a:gd name="T47" fmla="*/ 31 h 144"/>
                <a:gd name="T48" fmla="*/ 36 w 137"/>
                <a:gd name="T49" fmla="*/ 28 h 144"/>
                <a:gd name="T50" fmla="*/ 65 w 137"/>
                <a:gd name="T51" fmla="*/ 114 h 144"/>
                <a:gd name="T52" fmla="*/ 57 w 137"/>
                <a:gd name="T53" fmla="*/ 127 h 144"/>
                <a:gd name="T54" fmla="*/ 41 w 137"/>
                <a:gd name="T55" fmla="*/ 127 h 144"/>
                <a:gd name="T56" fmla="*/ 33 w 137"/>
                <a:gd name="T57" fmla="*/ 115 h 144"/>
                <a:gd name="T58" fmla="*/ 33 w 137"/>
                <a:gd name="T59" fmla="*/ 94 h 144"/>
                <a:gd name="T60" fmla="*/ 41 w 137"/>
                <a:gd name="T61" fmla="*/ 81 h 144"/>
                <a:gd name="T62" fmla="*/ 58 w 137"/>
                <a:gd name="T63" fmla="*/ 81 h 144"/>
                <a:gd name="T64" fmla="*/ 65 w 137"/>
                <a:gd name="T65" fmla="*/ 94 h 144"/>
                <a:gd name="T66" fmla="*/ 65 w 137"/>
                <a:gd name="T67" fmla="*/ 114 h 144"/>
                <a:gd name="T68" fmla="*/ 103 w 137"/>
                <a:gd name="T69" fmla="*/ 127 h 144"/>
                <a:gd name="T70" fmla="*/ 101 w 137"/>
                <a:gd name="T71" fmla="*/ 128 h 144"/>
                <a:gd name="T72" fmla="*/ 74 w 137"/>
                <a:gd name="T73" fmla="*/ 128 h 144"/>
                <a:gd name="T74" fmla="*/ 74 w 137"/>
                <a:gd name="T75" fmla="*/ 126 h 144"/>
                <a:gd name="T76" fmla="*/ 74 w 137"/>
                <a:gd name="T77" fmla="*/ 122 h 144"/>
                <a:gd name="T78" fmla="*/ 74 w 137"/>
                <a:gd name="T79" fmla="*/ 120 h 144"/>
                <a:gd name="T80" fmla="*/ 84 w 137"/>
                <a:gd name="T81" fmla="*/ 120 h 144"/>
                <a:gd name="T82" fmla="*/ 76 w 137"/>
                <a:gd name="T83" fmla="*/ 94 h 144"/>
                <a:gd name="T84" fmla="*/ 74 w 137"/>
                <a:gd name="T85" fmla="*/ 94 h 144"/>
                <a:gd name="T86" fmla="*/ 74 w 137"/>
                <a:gd name="T87" fmla="*/ 91 h 144"/>
                <a:gd name="T88" fmla="*/ 74 w 137"/>
                <a:gd name="T89" fmla="*/ 89 h 144"/>
                <a:gd name="T90" fmla="*/ 75 w 137"/>
                <a:gd name="T91" fmla="*/ 87 h 144"/>
                <a:gd name="T92" fmla="*/ 86 w 137"/>
                <a:gd name="T93" fmla="*/ 81 h 144"/>
                <a:gd name="T94" fmla="*/ 88 w 137"/>
                <a:gd name="T95" fmla="*/ 81 h 144"/>
                <a:gd name="T96" fmla="*/ 92 w 137"/>
                <a:gd name="T97" fmla="*/ 81 h 144"/>
                <a:gd name="T98" fmla="*/ 94 w 137"/>
                <a:gd name="T99" fmla="*/ 81 h 144"/>
                <a:gd name="T100" fmla="*/ 94 w 137"/>
                <a:gd name="T101" fmla="*/ 121 h 144"/>
                <a:gd name="T102" fmla="*/ 102 w 137"/>
                <a:gd name="T103" fmla="*/ 121 h 144"/>
                <a:gd name="T104" fmla="*/ 103 w 137"/>
                <a:gd name="T105" fmla="*/ 123 h 144"/>
                <a:gd name="T106" fmla="*/ 103 w 137"/>
                <a:gd name="T107" fmla="*/ 126 h 144"/>
                <a:gd name="T108" fmla="*/ 100 w 137"/>
                <a:gd name="T109" fmla="*/ 57 h 144"/>
                <a:gd name="T110" fmla="*/ 87 w 137"/>
                <a:gd name="T111" fmla="*/ 64 h 144"/>
                <a:gd name="T112" fmla="*/ 73 w 137"/>
                <a:gd name="T113" fmla="*/ 58 h 144"/>
                <a:gd name="T114" fmla="*/ 70 w 137"/>
                <a:gd name="T115" fmla="*/ 40 h 144"/>
                <a:gd name="T116" fmla="*/ 74 w 137"/>
                <a:gd name="T117" fmla="*/ 22 h 144"/>
                <a:gd name="T118" fmla="*/ 87 w 137"/>
                <a:gd name="T119" fmla="*/ 15 h 144"/>
                <a:gd name="T120" fmla="*/ 101 w 137"/>
                <a:gd name="T121" fmla="*/ 21 h 144"/>
                <a:gd name="T122" fmla="*/ 104 w 137"/>
                <a:gd name="T123" fmla="*/ 3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7" h="144">
                  <a:moveTo>
                    <a:pt x="110" y="0"/>
                  </a:moveTo>
                  <a:cubicBezTo>
                    <a:pt x="107" y="0"/>
                    <a:pt x="102" y="0"/>
                    <a:pt x="9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9"/>
                    <a:pt x="5" y="144"/>
                    <a:pt x="10" y="144"/>
                  </a:cubicBezTo>
                  <a:cubicBezTo>
                    <a:pt x="128" y="144"/>
                    <a:pt x="128" y="144"/>
                    <a:pt x="128" y="144"/>
                  </a:cubicBezTo>
                  <a:cubicBezTo>
                    <a:pt x="133" y="144"/>
                    <a:pt x="137" y="139"/>
                    <a:pt x="137" y="134"/>
                  </a:cubicBezTo>
                  <a:cubicBezTo>
                    <a:pt x="137" y="28"/>
                    <a:pt x="137" y="28"/>
                    <a:pt x="137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0"/>
                    <a:pt x="110" y="0"/>
                    <a:pt x="110" y="0"/>
                  </a:cubicBezTo>
                  <a:close/>
                  <a:moveTo>
                    <a:pt x="36" y="25"/>
                  </a:moveTo>
                  <a:cubicBezTo>
                    <a:pt x="36" y="25"/>
                    <a:pt x="36" y="25"/>
                    <a:pt x="36" y="24"/>
                  </a:cubicBezTo>
                  <a:cubicBezTo>
                    <a:pt x="36" y="24"/>
                    <a:pt x="36" y="23"/>
                    <a:pt x="37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49" y="16"/>
                    <a:pt x="49" y="16"/>
                    <a:pt x="50" y="16"/>
                  </a:cubicBezTo>
                  <a:cubicBezTo>
                    <a:pt x="51" y="16"/>
                    <a:pt x="51" y="16"/>
                    <a:pt x="52" y="16"/>
                  </a:cubicBezTo>
                  <a:cubicBezTo>
                    <a:pt x="53" y="16"/>
                    <a:pt x="54" y="16"/>
                    <a:pt x="54" y="16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5" y="16"/>
                    <a:pt x="56" y="16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5" y="57"/>
                    <a:pt x="65" y="58"/>
                    <a:pt x="65" y="58"/>
                  </a:cubicBezTo>
                  <a:cubicBezTo>
                    <a:pt x="65" y="59"/>
                    <a:pt x="65" y="60"/>
                    <a:pt x="65" y="60"/>
                  </a:cubicBezTo>
                  <a:cubicBezTo>
                    <a:pt x="65" y="61"/>
                    <a:pt x="65" y="62"/>
                    <a:pt x="65" y="62"/>
                  </a:cubicBezTo>
                  <a:cubicBezTo>
                    <a:pt x="65" y="63"/>
                    <a:pt x="65" y="63"/>
                    <a:pt x="65" y="64"/>
                  </a:cubicBezTo>
                  <a:cubicBezTo>
                    <a:pt x="65" y="64"/>
                    <a:pt x="65" y="64"/>
                    <a:pt x="64" y="64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36" y="64"/>
                    <a:pt x="36" y="64"/>
                    <a:pt x="36" y="64"/>
                  </a:cubicBezTo>
                  <a:cubicBezTo>
                    <a:pt x="36" y="64"/>
                    <a:pt x="36" y="63"/>
                    <a:pt x="36" y="62"/>
                  </a:cubicBezTo>
                  <a:cubicBezTo>
                    <a:pt x="36" y="62"/>
                    <a:pt x="36" y="61"/>
                    <a:pt x="36" y="60"/>
                  </a:cubicBezTo>
                  <a:cubicBezTo>
                    <a:pt x="36" y="60"/>
                    <a:pt x="36" y="59"/>
                    <a:pt x="36" y="58"/>
                  </a:cubicBezTo>
                  <a:cubicBezTo>
                    <a:pt x="36" y="58"/>
                    <a:pt x="36" y="58"/>
                    <a:pt x="36" y="57"/>
                  </a:cubicBezTo>
                  <a:cubicBezTo>
                    <a:pt x="36" y="57"/>
                    <a:pt x="36" y="57"/>
                    <a:pt x="37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8" y="30"/>
                    <a:pt x="37" y="31"/>
                    <a:pt x="37" y="31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7" y="31"/>
                    <a:pt x="36" y="30"/>
                    <a:pt x="36" y="30"/>
                  </a:cubicBezTo>
                  <a:cubicBezTo>
                    <a:pt x="36" y="29"/>
                    <a:pt x="36" y="28"/>
                    <a:pt x="36" y="28"/>
                  </a:cubicBezTo>
                  <a:cubicBezTo>
                    <a:pt x="36" y="26"/>
                    <a:pt x="36" y="25"/>
                    <a:pt x="36" y="25"/>
                  </a:cubicBezTo>
                  <a:close/>
                  <a:moveTo>
                    <a:pt x="65" y="114"/>
                  </a:moveTo>
                  <a:cubicBezTo>
                    <a:pt x="65" y="117"/>
                    <a:pt x="64" y="120"/>
                    <a:pt x="62" y="122"/>
                  </a:cubicBezTo>
                  <a:cubicBezTo>
                    <a:pt x="61" y="124"/>
                    <a:pt x="59" y="126"/>
                    <a:pt x="57" y="127"/>
                  </a:cubicBezTo>
                  <a:cubicBezTo>
                    <a:pt x="55" y="128"/>
                    <a:pt x="52" y="129"/>
                    <a:pt x="49" y="129"/>
                  </a:cubicBezTo>
                  <a:cubicBezTo>
                    <a:pt x="46" y="129"/>
                    <a:pt x="43" y="128"/>
                    <a:pt x="41" y="127"/>
                  </a:cubicBezTo>
                  <a:cubicBezTo>
                    <a:pt x="39" y="126"/>
                    <a:pt x="37" y="124"/>
                    <a:pt x="35" y="122"/>
                  </a:cubicBezTo>
                  <a:cubicBezTo>
                    <a:pt x="34" y="121"/>
                    <a:pt x="33" y="118"/>
                    <a:pt x="33" y="115"/>
                  </a:cubicBezTo>
                  <a:cubicBezTo>
                    <a:pt x="32" y="112"/>
                    <a:pt x="32" y="108"/>
                    <a:pt x="32" y="105"/>
                  </a:cubicBezTo>
                  <a:cubicBezTo>
                    <a:pt x="32" y="101"/>
                    <a:pt x="32" y="97"/>
                    <a:pt x="33" y="94"/>
                  </a:cubicBezTo>
                  <a:cubicBezTo>
                    <a:pt x="33" y="91"/>
                    <a:pt x="35" y="89"/>
                    <a:pt x="36" y="87"/>
                  </a:cubicBezTo>
                  <a:cubicBezTo>
                    <a:pt x="37" y="85"/>
                    <a:pt x="39" y="83"/>
                    <a:pt x="41" y="81"/>
                  </a:cubicBezTo>
                  <a:cubicBezTo>
                    <a:pt x="43" y="80"/>
                    <a:pt x="46" y="80"/>
                    <a:pt x="49" y="80"/>
                  </a:cubicBezTo>
                  <a:cubicBezTo>
                    <a:pt x="53" y="80"/>
                    <a:pt x="55" y="80"/>
                    <a:pt x="58" y="81"/>
                  </a:cubicBezTo>
                  <a:cubicBezTo>
                    <a:pt x="60" y="83"/>
                    <a:pt x="62" y="84"/>
                    <a:pt x="63" y="86"/>
                  </a:cubicBezTo>
                  <a:cubicBezTo>
                    <a:pt x="64" y="88"/>
                    <a:pt x="65" y="90"/>
                    <a:pt x="65" y="94"/>
                  </a:cubicBezTo>
                  <a:cubicBezTo>
                    <a:pt x="66" y="97"/>
                    <a:pt x="66" y="100"/>
                    <a:pt x="66" y="104"/>
                  </a:cubicBezTo>
                  <a:cubicBezTo>
                    <a:pt x="67" y="108"/>
                    <a:pt x="66" y="111"/>
                    <a:pt x="65" y="114"/>
                  </a:cubicBezTo>
                  <a:close/>
                  <a:moveTo>
                    <a:pt x="103" y="126"/>
                  </a:moveTo>
                  <a:cubicBezTo>
                    <a:pt x="103" y="126"/>
                    <a:pt x="103" y="126"/>
                    <a:pt x="103" y="127"/>
                  </a:cubicBezTo>
                  <a:cubicBezTo>
                    <a:pt x="103" y="127"/>
                    <a:pt x="103" y="128"/>
                    <a:pt x="102" y="128"/>
                  </a:cubicBezTo>
                  <a:cubicBezTo>
                    <a:pt x="101" y="128"/>
                    <a:pt x="101" y="128"/>
                    <a:pt x="101" y="128"/>
                  </a:cubicBezTo>
                  <a:cubicBezTo>
                    <a:pt x="75" y="128"/>
                    <a:pt x="75" y="128"/>
                    <a:pt x="75" y="128"/>
                  </a:cubicBezTo>
                  <a:cubicBezTo>
                    <a:pt x="74" y="128"/>
                    <a:pt x="74" y="128"/>
                    <a:pt x="74" y="128"/>
                  </a:cubicBezTo>
                  <a:cubicBezTo>
                    <a:pt x="74" y="127"/>
                    <a:pt x="74" y="127"/>
                    <a:pt x="74" y="127"/>
                  </a:cubicBezTo>
                  <a:cubicBezTo>
                    <a:pt x="74" y="127"/>
                    <a:pt x="74" y="126"/>
                    <a:pt x="74" y="126"/>
                  </a:cubicBezTo>
                  <a:cubicBezTo>
                    <a:pt x="74" y="125"/>
                    <a:pt x="74" y="124"/>
                    <a:pt x="74" y="124"/>
                  </a:cubicBezTo>
                  <a:cubicBezTo>
                    <a:pt x="74" y="123"/>
                    <a:pt x="74" y="122"/>
                    <a:pt x="74" y="122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0"/>
                    <a:pt x="74" y="120"/>
                  </a:cubicBezTo>
                  <a:cubicBezTo>
                    <a:pt x="75" y="120"/>
                    <a:pt x="75" y="120"/>
                    <a:pt x="75" y="120"/>
                  </a:cubicBezTo>
                  <a:cubicBezTo>
                    <a:pt x="84" y="120"/>
                    <a:pt x="84" y="120"/>
                    <a:pt x="84" y="120"/>
                  </a:cubicBezTo>
                  <a:cubicBezTo>
                    <a:pt x="84" y="89"/>
                    <a:pt x="84" y="89"/>
                    <a:pt x="84" y="89"/>
                  </a:cubicBezTo>
                  <a:cubicBezTo>
                    <a:pt x="76" y="94"/>
                    <a:pt x="76" y="94"/>
                    <a:pt x="76" y="94"/>
                  </a:cubicBezTo>
                  <a:cubicBezTo>
                    <a:pt x="76" y="94"/>
                    <a:pt x="75" y="94"/>
                    <a:pt x="75" y="94"/>
                  </a:cubicBezTo>
                  <a:cubicBezTo>
                    <a:pt x="74" y="94"/>
                    <a:pt x="74" y="94"/>
                    <a:pt x="74" y="94"/>
                  </a:cubicBezTo>
                  <a:cubicBezTo>
                    <a:pt x="74" y="94"/>
                    <a:pt x="74" y="94"/>
                    <a:pt x="74" y="93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74" y="89"/>
                    <a:pt x="74" y="89"/>
                    <a:pt x="74" y="89"/>
                  </a:cubicBezTo>
                  <a:cubicBezTo>
                    <a:pt x="74" y="89"/>
                    <a:pt x="74" y="88"/>
                    <a:pt x="74" y="88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85" y="81"/>
                    <a:pt x="85" y="81"/>
                    <a:pt x="85" y="81"/>
                  </a:cubicBezTo>
                  <a:cubicBezTo>
                    <a:pt x="85" y="81"/>
                    <a:pt x="85" y="81"/>
                    <a:pt x="86" y="8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7" y="81"/>
                    <a:pt x="87" y="81"/>
                    <a:pt x="88" y="81"/>
                  </a:cubicBezTo>
                  <a:cubicBezTo>
                    <a:pt x="89" y="81"/>
                    <a:pt x="89" y="81"/>
                    <a:pt x="90" y="81"/>
                  </a:cubicBezTo>
                  <a:cubicBezTo>
                    <a:pt x="90" y="81"/>
                    <a:pt x="92" y="81"/>
                    <a:pt x="92" y="81"/>
                  </a:cubicBezTo>
                  <a:cubicBezTo>
                    <a:pt x="92" y="81"/>
                    <a:pt x="93" y="81"/>
                    <a:pt x="93" y="81"/>
                  </a:cubicBezTo>
                  <a:cubicBezTo>
                    <a:pt x="93" y="81"/>
                    <a:pt x="94" y="81"/>
                    <a:pt x="94" y="81"/>
                  </a:cubicBezTo>
                  <a:cubicBezTo>
                    <a:pt x="94" y="82"/>
                    <a:pt x="94" y="82"/>
                    <a:pt x="94" y="82"/>
                  </a:cubicBezTo>
                  <a:cubicBezTo>
                    <a:pt x="94" y="121"/>
                    <a:pt x="94" y="121"/>
                    <a:pt x="94" y="121"/>
                  </a:cubicBezTo>
                  <a:cubicBezTo>
                    <a:pt x="101" y="121"/>
                    <a:pt x="101" y="121"/>
                    <a:pt x="101" y="121"/>
                  </a:cubicBezTo>
                  <a:cubicBezTo>
                    <a:pt x="102" y="121"/>
                    <a:pt x="102" y="121"/>
                    <a:pt x="102" y="121"/>
                  </a:cubicBezTo>
                  <a:cubicBezTo>
                    <a:pt x="103" y="122"/>
                    <a:pt x="103" y="122"/>
                    <a:pt x="103" y="122"/>
                  </a:cubicBezTo>
                  <a:cubicBezTo>
                    <a:pt x="103" y="122"/>
                    <a:pt x="103" y="122"/>
                    <a:pt x="103" y="123"/>
                  </a:cubicBezTo>
                  <a:cubicBezTo>
                    <a:pt x="103" y="124"/>
                    <a:pt x="103" y="124"/>
                    <a:pt x="103" y="125"/>
                  </a:cubicBezTo>
                  <a:cubicBezTo>
                    <a:pt x="103" y="125"/>
                    <a:pt x="103" y="126"/>
                    <a:pt x="103" y="126"/>
                  </a:cubicBezTo>
                  <a:close/>
                  <a:moveTo>
                    <a:pt x="103" y="49"/>
                  </a:moveTo>
                  <a:cubicBezTo>
                    <a:pt x="103" y="53"/>
                    <a:pt x="102" y="55"/>
                    <a:pt x="100" y="57"/>
                  </a:cubicBezTo>
                  <a:cubicBezTo>
                    <a:pt x="99" y="59"/>
                    <a:pt x="97" y="61"/>
                    <a:pt x="95" y="62"/>
                  </a:cubicBezTo>
                  <a:cubicBezTo>
                    <a:pt x="93" y="64"/>
                    <a:pt x="90" y="64"/>
                    <a:pt x="87" y="64"/>
                  </a:cubicBezTo>
                  <a:cubicBezTo>
                    <a:pt x="83" y="64"/>
                    <a:pt x="81" y="64"/>
                    <a:pt x="78" y="62"/>
                  </a:cubicBezTo>
                  <a:cubicBezTo>
                    <a:pt x="76" y="61"/>
                    <a:pt x="74" y="60"/>
                    <a:pt x="73" y="58"/>
                  </a:cubicBezTo>
                  <a:cubicBezTo>
                    <a:pt x="72" y="56"/>
                    <a:pt x="71" y="53"/>
                    <a:pt x="71" y="50"/>
                  </a:cubicBezTo>
                  <a:cubicBezTo>
                    <a:pt x="70" y="47"/>
                    <a:pt x="70" y="44"/>
                    <a:pt x="70" y="40"/>
                  </a:cubicBezTo>
                  <a:cubicBezTo>
                    <a:pt x="70" y="36"/>
                    <a:pt x="70" y="33"/>
                    <a:pt x="71" y="30"/>
                  </a:cubicBezTo>
                  <a:cubicBezTo>
                    <a:pt x="71" y="26"/>
                    <a:pt x="73" y="24"/>
                    <a:pt x="74" y="22"/>
                  </a:cubicBezTo>
                  <a:cubicBezTo>
                    <a:pt x="75" y="20"/>
                    <a:pt x="77" y="18"/>
                    <a:pt x="79" y="17"/>
                  </a:cubicBezTo>
                  <a:cubicBezTo>
                    <a:pt x="81" y="16"/>
                    <a:pt x="84" y="15"/>
                    <a:pt x="87" y="15"/>
                  </a:cubicBezTo>
                  <a:cubicBezTo>
                    <a:pt x="90" y="15"/>
                    <a:pt x="93" y="16"/>
                    <a:pt x="96" y="17"/>
                  </a:cubicBezTo>
                  <a:cubicBezTo>
                    <a:pt x="97" y="18"/>
                    <a:pt x="99" y="19"/>
                    <a:pt x="101" y="21"/>
                  </a:cubicBezTo>
                  <a:cubicBezTo>
                    <a:pt x="102" y="23"/>
                    <a:pt x="103" y="26"/>
                    <a:pt x="103" y="29"/>
                  </a:cubicBezTo>
                  <a:cubicBezTo>
                    <a:pt x="104" y="32"/>
                    <a:pt x="104" y="35"/>
                    <a:pt x="104" y="39"/>
                  </a:cubicBezTo>
                  <a:cubicBezTo>
                    <a:pt x="105" y="43"/>
                    <a:pt x="104" y="46"/>
                    <a:pt x="103" y="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EB9021A7-267B-453C-9F19-3A1939399537}"/>
                </a:ext>
              </a:extLst>
            </p:cNvPr>
            <p:cNvGrpSpPr/>
            <p:nvPr/>
          </p:nvGrpSpPr>
          <p:grpSpPr>
            <a:xfrm>
              <a:off x="2514949" y="5290541"/>
              <a:ext cx="284339" cy="228502"/>
              <a:chOff x="2514949" y="5290541"/>
              <a:chExt cx="284339" cy="228502"/>
            </a:xfrm>
          </p:grpSpPr>
          <p:sp>
            <p:nvSpPr>
              <p:cNvPr id="290" name="Rectangle 56">
                <a:extLst>
                  <a:ext uri="{FF2B5EF4-FFF2-40B4-BE49-F238E27FC236}">
                    <a16:creationId xmlns:a16="http://schemas.microsoft.com/office/drawing/2014/main" id="{78BD22CF-052D-4971-9693-4B879A2556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949" y="5290541"/>
                <a:ext cx="284339" cy="22850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1" name="Rectangle 57">
                <a:extLst>
                  <a:ext uri="{FF2B5EF4-FFF2-40B4-BE49-F238E27FC236}">
                    <a16:creationId xmlns:a16="http://schemas.microsoft.com/office/drawing/2014/main" id="{742566F4-8FD1-4D3A-A6E8-660850A23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949" y="5290541"/>
                <a:ext cx="284339" cy="2285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2" name="Rectangle 58">
                <a:extLst>
                  <a:ext uri="{FF2B5EF4-FFF2-40B4-BE49-F238E27FC236}">
                    <a16:creationId xmlns:a16="http://schemas.microsoft.com/office/drawing/2014/main" id="{EAFF57AC-7B31-4E0A-A56A-64D9AB616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solidFill>
                <a:srgbClr val="59B4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3" name="Rectangle 59">
                <a:extLst>
                  <a:ext uri="{FF2B5EF4-FFF2-40B4-BE49-F238E27FC236}">
                    <a16:creationId xmlns:a16="http://schemas.microsoft.com/office/drawing/2014/main" id="{CB086BE4-2712-4BFA-AB90-C970FDE008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4" name="Rectangle 60">
                <a:extLst>
                  <a:ext uri="{FF2B5EF4-FFF2-40B4-BE49-F238E27FC236}">
                    <a16:creationId xmlns:a16="http://schemas.microsoft.com/office/drawing/2014/main" id="{B84B2BD3-12BE-48CA-B44D-9716B8E17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5" name="Rectangle 61">
                <a:extLst>
                  <a:ext uri="{FF2B5EF4-FFF2-40B4-BE49-F238E27FC236}">
                    <a16:creationId xmlns:a16="http://schemas.microsoft.com/office/drawing/2014/main" id="{EB7859A5-6579-4856-8784-1F609DABEE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6" name="Freeform 62">
                <a:extLst>
                  <a:ext uri="{FF2B5EF4-FFF2-40B4-BE49-F238E27FC236}">
                    <a16:creationId xmlns:a16="http://schemas.microsoft.com/office/drawing/2014/main" id="{EF76A8BE-BBD5-4C04-BBBA-D656B22B87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0367" y="5394484"/>
                <a:ext cx="134009" cy="102225"/>
              </a:xfrm>
              <a:custGeom>
                <a:avLst/>
                <a:gdLst>
                  <a:gd name="T0" fmla="*/ 66 w 66"/>
                  <a:gd name="T1" fmla="*/ 12 h 50"/>
                  <a:gd name="T2" fmla="*/ 58 w 66"/>
                  <a:gd name="T3" fmla="*/ 4 h 50"/>
                  <a:gd name="T4" fmla="*/ 46 w 66"/>
                  <a:gd name="T5" fmla="*/ 4 h 50"/>
                  <a:gd name="T6" fmla="*/ 0 w 66"/>
                  <a:gd name="T7" fmla="*/ 50 h 50"/>
                  <a:gd name="T8" fmla="*/ 66 w 66"/>
                  <a:gd name="T9" fmla="*/ 50 h 50"/>
                  <a:gd name="T10" fmla="*/ 66 w 66"/>
                  <a:gd name="T11" fmla="*/ 1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" h="50">
                    <a:moveTo>
                      <a:pt x="66" y="12"/>
                    </a:moveTo>
                    <a:cubicBezTo>
                      <a:pt x="58" y="4"/>
                      <a:pt x="58" y="4"/>
                      <a:pt x="58" y="4"/>
                    </a:cubicBezTo>
                    <a:cubicBezTo>
                      <a:pt x="55" y="0"/>
                      <a:pt x="49" y="0"/>
                      <a:pt x="46" y="4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66" y="50"/>
                      <a:pt x="66" y="50"/>
                      <a:pt x="66" y="50"/>
                    </a:cubicBezTo>
                    <a:lnTo>
                      <a:pt x="66" y="12"/>
                    </a:lnTo>
                    <a:close/>
                  </a:path>
                </a:pathLst>
              </a:custGeom>
              <a:solidFill>
                <a:srgbClr val="B8D4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7" name="Freeform 63">
                <a:extLst>
                  <a:ext uri="{FF2B5EF4-FFF2-40B4-BE49-F238E27FC236}">
                    <a16:creationId xmlns:a16="http://schemas.microsoft.com/office/drawing/2014/main" id="{2595BF1E-AD56-4EE6-83AC-0CED5146C7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3671" y="5416818"/>
                <a:ext cx="166652" cy="79890"/>
              </a:xfrm>
              <a:custGeom>
                <a:avLst/>
                <a:gdLst>
                  <a:gd name="T0" fmla="*/ 82 w 82"/>
                  <a:gd name="T1" fmla="*/ 39 h 39"/>
                  <a:gd name="T2" fmla="*/ 46 w 82"/>
                  <a:gd name="T3" fmla="*/ 3 h 39"/>
                  <a:gd name="T4" fmla="*/ 37 w 82"/>
                  <a:gd name="T5" fmla="*/ 3 h 39"/>
                  <a:gd name="T6" fmla="*/ 0 w 82"/>
                  <a:gd name="T7" fmla="*/ 39 h 39"/>
                  <a:gd name="T8" fmla="*/ 82 w 82"/>
                  <a:gd name="T9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39">
                    <a:moveTo>
                      <a:pt x="82" y="39"/>
                    </a:moveTo>
                    <a:cubicBezTo>
                      <a:pt x="46" y="3"/>
                      <a:pt x="46" y="3"/>
                      <a:pt x="46" y="3"/>
                    </a:cubicBezTo>
                    <a:cubicBezTo>
                      <a:pt x="43" y="0"/>
                      <a:pt x="39" y="0"/>
                      <a:pt x="37" y="3"/>
                    </a:cubicBezTo>
                    <a:cubicBezTo>
                      <a:pt x="0" y="39"/>
                      <a:pt x="0" y="39"/>
                      <a:pt x="0" y="39"/>
                    </a:cubicBezTo>
                    <a:lnTo>
                      <a:pt x="82" y="39"/>
                    </a:lnTo>
                    <a:close/>
                  </a:path>
                </a:pathLst>
              </a:cu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8" name="Freeform 64">
                <a:extLst>
                  <a:ext uri="{FF2B5EF4-FFF2-40B4-BE49-F238E27FC236}">
                    <a16:creationId xmlns:a16="http://schemas.microsoft.com/office/drawing/2014/main" id="{7116BDB5-745F-4F97-9B76-5176A075FB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9619" y="5335210"/>
                <a:ext cx="109097" cy="71300"/>
              </a:xfrm>
              <a:custGeom>
                <a:avLst/>
                <a:gdLst>
                  <a:gd name="T0" fmla="*/ 31 w 54"/>
                  <a:gd name="T1" fmla="*/ 0 h 35"/>
                  <a:gd name="T2" fmla="*/ 15 w 54"/>
                  <a:gd name="T3" fmla="*/ 12 h 35"/>
                  <a:gd name="T4" fmla="*/ 12 w 54"/>
                  <a:gd name="T5" fmla="*/ 11 h 35"/>
                  <a:gd name="T6" fmla="*/ 0 w 54"/>
                  <a:gd name="T7" fmla="*/ 23 h 35"/>
                  <a:gd name="T8" fmla="*/ 12 w 54"/>
                  <a:gd name="T9" fmla="*/ 35 h 35"/>
                  <a:gd name="T10" fmla="*/ 12 w 54"/>
                  <a:gd name="T11" fmla="*/ 34 h 35"/>
                  <a:gd name="T12" fmla="*/ 12 w 54"/>
                  <a:gd name="T13" fmla="*/ 35 h 35"/>
                  <a:gd name="T14" fmla="*/ 49 w 54"/>
                  <a:gd name="T15" fmla="*/ 35 h 35"/>
                  <a:gd name="T16" fmla="*/ 49 w 54"/>
                  <a:gd name="T17" fmla="*/ 34 h 35"/>
                  <a:gd name="T18" fmla="*/ 54 w 54"/>
                  <a:gd name="T19" fmla="*/ 28 h 35"/>
                  <a:gd name="T20" fmla="*/ 48 w 54"/>
                  <a:gd name="T21" fmla="*/ 22 h 35"/>
                  <a:gd name="T22" fmla="*/ 47 w 54"/>
                  <a:gd name="T23" fmla="*/ 22 h 35"/>
                  <a:gd name="T24" fmla="*/ 48 w 54"/>
                  <a:gd name="T25" fmla="*/ 17 h 35"/>
                  <a:gd name="T26" fmla="*/ 31 w 54"/>
                  <a:gd name="T2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4" h="35">
                    <a:moveTo>
                      <a:pt x="31" y="0"/>
                    </a:moveTo>
                    <a:cubicBezTo>
                      <a:pt x="24" y="0"/>
                      <a:pt x="17" y="5"/>
                      <a:pt x="15" y="12"/>
                    </a:cubicBezTo>
                    <a:cubicBezTo>
                      <a:pt x="14" y="12"/>
                      <a:pt x="13" y="11"/>
                      <a:pt x="12" y="11"/>
                    </a:cubicBezTo>
                    <a:cubicBezTo>
                      <a:pt x="5" y="11"/>
                      <a:pt x="0" y="17"/>
                      <a:pt x="0" y="23"/>
                    </a:cubicBezTo>
                    <a:cubicBezTo>
                      <a:pt x="0" y="29"/>
                      <a:pt x="5" y="35"/>
                      <a:pt x="12" y="35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52" y="34"/>
                      <a:pt x="54" y="31"/>
                      <a:pt x="54" y="28"/>
                    </a:cubicBezTo>
                    <a:cubicBezTo>
                      <a:pt x="54" y="25"/>
                      <a:pt x="52" y="22"/>
                      <a:pt x="48" y="22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8" y="20"/>
                      <a:pt x="48" y="19"/>
                      <a:pt x="48" y="17"/>
                    </a:cubicBezTo>
                    <a:cubicBezTo>
                      <a:pt x="48" y="8"/>
                      <a:pt x="40" y="0"/>
                      <a:pt x="31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E950407C-FD14-468A-B8D9-3AFB90D95110}"/>
                </a:ext>
              </a:extLst>
            </p:cNvPr>
            <p:cNvCxnSpPr>
              <a:stCxn id="311" idx="1"/>
              <a:endCxn id="301" idx="3"/>
            </p:cNvCxnSpPr>
            <p:nvPr/>
          </p:nvCxnSpPr>
          <p:spPr>
            <a:xfrm flipH="1">
              <a:off x="4907597" y="5218164"/>
              <a:ext cx="268306" cy="1887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D1EB9DFE-FCCF-4F3C-BD45-D2007563C6DF}"/>
                </a:ext>
              </a:extLst>
            </p:cNvPr>
            <p:cNvCxnSpPr>
              <a:cxnSpLocks/>
              <a:stCxn id="321" idx="1"/>
            </p:cNvCxnSpPr>
            <p:nvPr/>
          </p:nvCxnSpPr>
          <p:spPr>
            <a:xfrm flipH="1">
              <a:off x="4903439" y="5401494"/>
              <a:ext cx="272464" cy="46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C15139D1-D121-409F-91A7-59DBB8E9AC3D}"/>
                </a:ext>
              </a:extLst>
            </p:cNvPr>
            <p:cNvCxnSpPr>
              <a:cxnSpLocks/>
              <a:stCxn id="331" idx="1"/>
            </p:cNvCxnSpPr>
            <p:nvPr/>
          </p:nvCxnSpPr>
          <p:spPr>
            <a:xfrm flipH="1" flipV="1">
              <a:off x="4903439" y="5406186"/>
              <a:ext cx="272464" cy="1786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496B6D45-829B-4C94-B2E5-305DBFD4B4B6}"/>
                </a:ext>
              </a:extLst>
            </p:cNvPr>
            <p:cNvGrpSpPr/>
            <p:nvPr/>
          </p:nvGrpSpPr>
          <p:grpSpPr>
            <a:xfrm>
              <a:off x="5175903" y="5136111"/>
              <a:ext cx="204208" cy="164106"/>
              <a:chOff x="2514949" y="5290541"/>
              <a:chExt cx="284339" cy="228502"/>
            </a:xfrm>
          </p:grpSpPr>
          <p:sp>
            <p:nvSpPr>
              <p:cNvPr id="311" name="Rectangle 56">
                <a:extLst>
                  <a:ext uri="{FF2B5EF4-FFF2-40B4-BE49-F238E27FC236}">
                    <a16:creationId xmlns:a16="http://schemas.microsoft.com/office/drawing/2014/main" id="{74FD4343-7FDF-4972-8B14-02A4F95C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949" y="5290541"/>
                <a:ext cx="284339" cy="22850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2" name="Rectangle 57">
                <a:extLst>
                  <a:ext uri="{FF2B5EF4-FFF2-40B4-BE49-F238E27FC236}">
                    <a16:creationId xmlns:a16="http://schemas.microsoft.com/office/drawing/2014/main" id="{3EDDA4D5-1D67-472B-AC17-FF81EC3EAC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949" y="5290541"/>
                <a:ext cx="284339" cy="2285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3" name="Rectangle 58">
                <a:extLst>
                  <a:ext uri="{FF2B5EF4-FFF2-40B4-BE49-F238E27FC236}">
                    <a16:creationId xmlns:a16="http://schemas.microsoft.com/office/drawing/2014/main" id="{96EB294A-20D3-4147-8C33-6FD4E61193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solidFill>
                <a:srgbClr val="59B4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4" name="Rectangle 59">
                <a:extLst>
                  <a:ext uri="{FF2B5EF4-FFF2-40B4-BE49-F238E27FC236}">
                    <a16:creationId xmlns:a16="http://schemas.microsoft.com/office/drawing/2014/main" id="{94DBA7D3-F68A-4606-885F-BC59BB32BB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5" name="Rectangle 60">
                <a:extLst>
                  <a:ext uri="{FF2B5EF4-FFF2-40B4-BE49-F238E27FC236}">
                    <a16:creationId xmlns:a16="http://schemas.microsoft.com/office/drawing/2014/main" id="{61E97E5C-BA58-497B-8D6A-7379F59E60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6" name="Rectangle 61">
                <a:extLst>
                  <a:ext uri="{FF2B5EF4-FFF2-40B4-BE49-F238E27FC236}">
                    <a16:creationId xmlns:a16="http://schemas.microsoft.com/office/drawing/2014/main" id="{F9A56C47-ECAD-4129-B42D-6D64D4E9A2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7" name="Freeform 62">
                <a:extLst>
                  <a:ext uri="{FF2B5EF4-FFF2-40B4-BE49-F238E27FC236}">
                    <a16:creationId xmlns:a16="http://schemas.microsoft.com/office/drawing/2014/main" id="{F42F6446-0B36-4433-B905-4979E2ADA3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0367" y="5394484"/>
                <a:ext cx="134009" cy="102225"/>
              </a:xfrm>
              <a:custGeom>
                <a:avLst/>
                <a:gdLst>
                  <a:gd name="T0" fmla="*/ 66 w 66"/>
                  <a:gd name="T1" fmla="*/ 12 h 50"/>
                  <a:gd name="T2" fmla="*/ 58 w 66"/>
                  <a:gd name="T3" fmla="*/ 4 h 50"/>
                  <a:gd name="T4" fmla="*/ 46 w 66"/>
                  <a:gd name="T5" fmla="*/ 4 h 50"/>
                  <a:gd name="T6" fmla="*/ 0 w 66"/>
                  <a:gd name="T7" fmla="*/ 50 h 50"/>
                  <a:gd name="T8" fmla="*/ 66 w 66"/>
                  <a:gd name="T9" fmla="*/ 50 h 50"/>
                  <a:gd name="T10" fmla="*/ 66 w 66"/>
                  <a:gd name="T11" fmla="*/ 1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" h="50">
                    <a:moveTo>
                      <a:pt x="66" y="12"/>
                    </a:moveTo>
                    <a:cubicBezTo>
                      <a:pt x="58" y="4"/>
                      <a:pt x="58" y="4"/>
                      <a:pt x="58" y="4"/>
                    </a:cubicBezTo>
                    <a:cubicBezTo>
                      <a:pt x="55" y="0"/>
                      <a:pt x="49" y="0"/>
                      <a:pt x="46" y="4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66" y="50"/>
                      <a:pt x="66" y="50"/>
                      <a:pt x="66" y="50"/>
                    </a:cubicBezTo>
                    <a:lnTo>
                      <a:pt x="66" y="12"/>
                    </a:lnTo>
                    <a:close/>
                  </a:path>
                </a:pathLst>
              </a:custGeom>
              <a:solidFill>
                <a:srgbClr val="B8D4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8" name="Freeform 63">
                <a:extLst>
                  <a:ext uri="{FF2B5EF4-FFF2-40B4-BE49-F238E27FC236}">
                    <a16:creationId xmlns:a16="http://schemas.microsoft.com/office/drawing/2014/main" id="{E3D064E2-0FB6-4BED-8C71-04D2DFFFBE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3671" y="5416818"/>
                <a:ext cx="166652" cy="79890"/>
              </a:xfrm>
              <a:custGeom>
                <a:avLst/>
                <a:gdLst>
                  <a:gd name="T0" fmla="*/ 82 w 82"/>
                  <a:gd name="T1" fmla="*/ 39 h 39"/>
                  <a:gd name="T2" fmla="*/ 46 w 82"/>
                  <a:gd name="T3" fmla="*/ 3 h 39"/>
                  <a:gd name="T4" fmla="*/ 37 w 82"/>
                  <a:gd name="T5" fmla="*/ 3 h 39"/>
                  <a:gd name="T6" fmla="*/ 0 w 82"/>
                  <a:gd name="T7" fmla="*/ 39 h 39"/>
                  <a:gd name="T8" fmla="*/ 82 w 82"/>
                  <a:gd name="T9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39">
                    <a:moveTo>
                      <a:pt x="82" y="39"/>
                    </a:moveTo>
                    <a:cubicBezTo>
                      <a:pt x="46" y="3"/>
                      <a:pt x="46" y="3"/>
                      <a:pt x="46" y="3"/>
                    </a:cubicBezTo>
                    <a:cubicBezTo>
                      <a:pt x="43" y="0"/>
                      <a:pt x="39" y="0"/>
                      <a:pt x="37" y="3"/>
                    </a:cubicBezTo>
                    <a:cubicBezTo>
                      <a:pt x="0" y="39"/>
                      <a:pt x="0" y="39"/>
                      <a:pt x="0" y="39"/>
                    </a:cubicBezTo>
                    <a:lnTo>
                      <a:pt x="82" y="39"/>
                    </a:lnTo>
                    <a:close/>
                  </a:path>
                </a:pathLst>
              </a:cu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9" name="Freeform 64">
                <a:extLst>
                  <a:ext uri="{FF2B5EF4-FFF2-40B4-BE49-F238E27FC236}">
                    <a16:creationId xmlns:a16="http://schemas.microsoft.com/office/drawing/2014/main" id="{6C9CCBB5-A60F-4D88-8223-F4975AF16E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9619" y="5335210"/>
                <a:ext cx="109097" cy="71300"/>
              </a:xfrm>
              <a:custGeom>
                <a:avLst/>
                <a:gdLst>
                  <a:gd name="T0" fmla="*/ 31 w 54"/>
                  <a:gd name="T1" fmla="*/ 0 h 35"/>
                  <a:gd name="T2" fmla="*/ 15 w 54"/>
                  <a:gd name="T3" fmla="*/ 12 h 35"/>
                  <a:gd name="T4" fmla="*/ 12 w 54"/>
                  <a:gd name="T5" fmla="*/ 11 h 35"/>
                  <a:gd name="T6" fmla="*/ 0 w 54"/>
                  <a:gd name="T7" fmla="*/ 23 h 35"/>
                  <a:gd name="T8" fmla="*/ 12 w 54"/>
                  <a:gd name="T9" fmla="*/ 35 h 35"/>
                  <a:gd name="T10" fmla="*/ 12 w 54"/>
                  <a:gd name="T11" fmla="*/ 34 h 35"/>
                  <a:gd name="T12" fmla="*/ 12 w 54"/>
                  <a:gd name="T13" fmla="*/ 35 h 35"/>
                  <a:gd name="T14" fmla="*/ 49 w 54"/>
                  <a:gd name="T15" fmla="*/ 35 h 35"/>
                  <a:gd name="T16" fmla="*/ 49 w 54"/>
                  <a:gd name="T17" fmla="*/ 34 h 35"/>
                  <a:gd name="T18" fmla="*/ 54 w 54"/>
                  <a:gd name="T19" fmla="*/ 28 h 35"/>
                  <a:gd name="T20" fmla="*/ 48 w 54"/>
                  <a:gd name="T21" fmla="*/ 22 h 35"/>
                  <a:gd name="T22" fmla="*/ 47 w 54"/>
                  <a:gd name="T23" fmla="*/ 22 h 35"/>
                  <a:gd name="T24" fmla="*/ 48 w 54"/>
                  <a:gd name="T25" fmla="*/ 17 h 35"/>
                  <a:gd name="T26" fmla="*/ 31 w 54"/>
                  <a:gd name="T2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4" h="35">
                    <a:moveTo>
                      <a:pt x="31" y="0"/>
                    </a:moveTo>
                    <a:cubicBezTo>
                      <a:pt x="24" y="0"/>
                      <a:pt x="17" y="5"/>
                      <a:pt x="15" y="12"/>
                    </a:cubicBezTo>
                    <a:cubicBezTo>
                      <a:pt x="14" y="12"/>
                      <a:pt x="13" y="11"/>
                      <a:pt x="12" y="11"/>
                    </a:cubicBezTo>
                    <a:cubicBezTo>
                      <a:pt x="5" y="11"/>
                      <a:pt x="0" y="17"/>
                      <a:pt x="0" y="23"/>
                    </a:cubicBezTo>
                    <a:cubicBezTo>
                      <a:pt x="0" y="29"/>
                      <a:pt x="5" y="35"/>
                      <a:pt x="12" y="35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52" y="34"/>
                      <a:pt x="54" y="31"/>
                      <a:pt x="54" y="28"/>
                    </a:cubicBezTo>
                    <a:cubicBezTo>
                      <a:pt x="54" y="25"/>
                      <a:pt x="52" y="22"/>
                      <a:pt x="48" y="22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8" y="20"/>
                      <a:pt x="48" y="19"/>
                      <a:pt x="48" y="17"/>
                    </a:cubicBezTo>
                    <a:cubicBezTo>
                      <a:pt x="48" y="8"/>
                      <a:pt x="40" y="0"/>
                      <a:pt x="31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20" name="Group 319">
              <a:extLst>
                <a:ext uri="{FF2B5EF4-FFF2-40B4-BE49-F238E27FC236}">
                  <a16:creationId xmlns:a16="http://schemas.microsoft.com/office/drawing/2014/main" id="{7D9A67CC-5107-4837-8A79-9ADE41BF8EAB}"/>
                </a:ext>
              </a:extLst>
            </p:cNvPr>
            <p:cNvGrpSpPr/>
            <p:nvPr/>
          </p:nvGrpSpPr>
          <p:grpSpPr>
            <a:xfrm>
              <a:off x="5175903" y="5319441"/>
              <a:ext cx="204208" cy="164106"/>
              <a:chOff x="2514949" y="5290541"/>
              <a:chExt cx="284339" cy="228502"/>
            </a:xfrm>
          </p:grpSpPr>
          <p:sp>
            <p:nvSpPr>
              <p:cNvPr id="321" name="Rectangle 56">
                <a:extLst>
                  <a:ext uri="{FF2B5EF4-FFF2-40B4-BE49-F238E27FC236}">
                    <a16:creationId xmlns:a16="http://schemas.microsoft.com/office/drawing/2014/main" id="{880C7255-D3DB-45B7-B1EA-E92EA6ECEB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949" y="5290541"/>
                <a:ext cx="284339" cy="22850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2" name="Rectangle 57">
                <a:extLst>
                  <a:ext uri="{FF2B5EF4-FFF2-40B4-BE49-F238E27FC236}">
                    <a16:creationId xmlns:a16="http://schemas.microsoft.com/office/drawing/2014/main" id="{83844B09-6456-4A5B-92CA-4D5608D71F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949" y="5290541"/>
                <a:ext cx="284339" cy="2285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3" name="Rectangle 58">
                <a:extLst>
                  <a:ext uri="{FF2B5EF4-FFF2-40B4-BE49-F238E27FC236}">
                    <a16:creationId xmlns:a16="http://schemas.microsoft.com/office/drawing/2014/main" id="{20F5560A-C31E-4624-98BE-E596D0BE27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solidFill>
                <a:srgbClr val="59B4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4" name="Rectangle 59">
                <a:extLst>
                  <a:ext uri="{FF2B5EF4-FFF2-40B4-BE49-F238E27FC236}">
                    <a16:creationId xmlns:a16="http://schemas.microsoft.com/office/drawing/2014/main" id="{41AA3257-B781-4076-BC60-F1A18D237A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5" name="Rectangle 60">
                <a:extLst>
                  <a:ext uri="{FF2B5EF4-FFF2-40B4-BE49-F238E27FC236}">
                    <a16:creationId xmlns:a16="http://schemas.microsoft.com/office/drawing/2014/main" id="{2770CF40-71CD-4174-8EB0-5B7D0716EA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6" name="Rectangle 61">
                <a:extLst>
                  <a:ext uri="{FF2B5EF4-FFF2-40B4-BE49-F238E27FC236}">
                    <a16:creationId xmlns:a16="http://schemas.microsoft.com/office/drawing/2014/main" id="{5F552C7F-0E77-4423-89E0-3F456CB5CB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7" name="Freeform 62">
                <a:extLst>
                  <a:ext uri="{FF2B5EF4-FFF2-40B4-BE49-F238E27FC236}">
                    <a16:creationId xmlns:a16="http://schemas.microsoft.com/office/drawing/2014/main" id="{0330C607-82F8-46B1-BFE6-EAA8B332B7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0367" y="5394484"/>
                <a:ext cx="134009" cy="102225"/>
              </a:xfrm>
              <a:custGeom>
                <a:avLst/>
                <a:gdLst>
                  <a:gd name="T0" fmla="*/ 66 w 66"/>
                  <a:gd name="T1" fmla="*/ 12 h 50"/>
                  <a:gd name="T2" fmla="*/ 58 w 66"/>
                  <a:gd name="T3" fmla="*/ 4 h 50"/>
                  <a:gd name="T4" fmla="*/ 46 w 66"/>
                  <a:gd name="T5" fmla="*/ 4 h 50"/>
                  <a:gd name="T6" fmla="*/ 0 w 66"/>
                  <a:gd name="T7" fmla="*/ 50 h 50"/>
                  <a:gd name="T8" fmla="*/ 66 w 66"/>
                  <a:gd name="T9" fmla="*/ 50 h 50"/>
                  <a:gd name="T10" fmla="*/ 66 w 66"/>
                  <a:gd name="T11" fmla="*/ 1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" h="50">
                    <a:moveTo>
                      <a:pt x="66" y="12"/>
                    </a:moveTo>
                    <a:cubicBezTo>
                      <a:pt x="58" y="4"/>
                      <a:pt x="58" y="4"/>
                      <a:pt x="58" y="4"/>
                    </a:cubicBezTo>
                    <a:cubicBezTo>
                      <a:pt x="55" y="0"/>
                      <a:pt x="49" y="0"/>
                      <a:pt x="46" y="4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66" y="50"/>
                      <a:pt x="66" y="50"/>
                      <a:pt x="66" y="50"/>
                    </a:cubicBezTo>
                    <a:lnTo>
                      <a:pt x="66" y="12"/>
                    </a:lnTo>
                    <a:close/>
                  </a:path>
                </a:pathLst>
              </a:custGeom>
              <a:solidFill>
                <a:srgbClr val="B8D4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8" name="Freeform 63">
                <a:extLst>
                  <a:ext uri="{FF2B5EF4-FFF2-40B4-BE49-F238E27FC236}">
                    <a16:creationId xmlns:a16="http://schemas.microsoft.com/office/drawing/2014/main" id="{AAA84F75-F3A7-45C5-8AA1-28297BE9B9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3671" y="5416818"/>
                <a:ext cx="166652" cy="79890"/>
              </a:xfrm>
              <a:custGeom>
                <a:avLst/>
                <a:gdLst>
                  <a:gd name="T0" fmla="*/ 82 w 82"/>
                  <a:gd name="T1" fmla="*/ 39 h 39"/>
                  <a:gd name="T2" fmla="*/ 46 w 82"/>
                  <a:gd name="T3" fmla="*/ 3 h 39"/>
                  <a:gd name="T4" fmla="*/ 37 w 82"/>
                  <a:gd name="T5" fmla="*/ 3 h 39"/>
                  <a:gd name="T6" fmla="*/ 0 w 82"/>
                  <a:gd name="T7" fmla="*/ 39 h 39"/>
                  <a:gd name="T8" fmla="*/ 82 w 82"/>
                  <a:gd name="T9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39">
                    <a:moveTo>
                      <a:pt x="82" y="39"/>
                    </a:moveTo>
                    <a:cubicBezTo>
                      <a:pt x="46" y="3"/>
                      <a:pt x="46" y="3"/>
                      <a:pt x="46" y="3"/>
                    </a:cubicBezTo>
                    <a:cubicBezTo>
                      <a:pt x="43" y="0"/>
                      <a:pt x="39" y="0"/>
                      <a:pt x="37" y="3"/>
                    </a:cubicBezTo>
                    <a:cubicBezTo>
                      <a:pt x="0" y="39"/>
                      <a:pt x="0" y="39"/>
                      <a:pt x="0" y="39"/>
                    </a:cubicBezTo>
                    <a:lnTo>
                      <a:pt x="82" y="39"/>
                    </a:lnTo>
                    <a:close/>
                  </a:path>
                </a:pathLst>
              </a:cu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9" name="Freeform 64">
                <a:extLst>
                  <a:ext uri="{FF2B5EF4-FFF2-40B4-BE49-F238E27FC236}">
                    <a16:creationId xmlns:a16="http://schemas.microsoft.com/office/drawing/2014/main" id="{35797EF9-4D19-4EA2-99E7-B1047A7922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9619" y="5335210"/>
                <a:ext cx="109097" cy="71300"/>
              </a:xfrm>
              <a:custGeom>
                <a:avLst/>
                <a:gdLst>
                  <a:gd name="T0" fmla="*/ 31 w 54"/>
                  <a:gd name="T1" fmla="*/ 0 h 35"/>
                  <a:gd name="T2" fmla="*/ 15 w 54"/>
                  <a:gd name="T3" fmla="*/ 12 h 35"/>
                  <a:gd name="T4" fmla="*/ 12 w 54"/>
                  <a:gd name="T5" fmla="*/ 11 h 35"/>
                  <a:gd name="T6" fmla="*/ 0 w 54"/>
                  <a:gd name="T7" fmla="*/ 23 h 35"/>
                  <a:gd name="T8" fmla="*/ 12 w 54"/>
                  <a:gd name="T9" fmla="*/ 35 h 35"/>
                  <a:gd name="T10" fmla="*/ 12 w 54"/>
                  <a:gd name="T11" fmla="*/ 34 h 35"/>
                  <a:gd name="T12" fmla="*/ 12 w 54"/>
                  <a:gd name="T13" fmla="*/ 35 h 35"/>
                  <a:gd name="T14" fmla="*/ 49 w 54"/>
                  <a:gd name="T15" fmla="*/ 35 h 35"/>
                  <a:gd name="T16" fmla="*/ 49 w 54"/>
                  <a:gd name="T17" fmla="*/ 34 h 35"/>
                  <a:gd name="T18" fmla="*/ 54 w 54"/>
                  <a:gd name="T19" fmla="*/ 28 h 35"/>
                  <a:gd name="T20" fmla="*/ 48 w 54"/>
                  <a:gd name="T21" fmla="*/ 22 h 35"/>
                  <a:gd name="T22" fmla="*/ 47 w 54"/>
                  <a:gd name="T23" fmla="*/ 22 h 35"/>
                  <a:gd name="T24" fmla="*/ 48 w 54"/>
                  <a:gd name="T25" fmla="*/ 17 h 35"/>
                  <a:gd name="T26" fmla="*/ 31 w 54"/>
                  <a:gd name="T2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4" h="35">
                    <a:moveTo>
                      <a:pt x="31" y="0"/>
                    </a:moveTo>
                    <a:cubicBezTo>
                      <a:pt x="24" y="0"/>
                      <a:pt x="17" y="5"/>
                      <a:pt x="15" y="12"/>
                    </a:cubicBezTo>
                    <a:cubicBezTo>
                      <a:pt x="14" y="12"/>
                      <a:pt x="13" y="11"/>
                      <a:pt x="12" y="11"/>
                    </a:cubicBezTo>
                    <a:cubicBezTo>
                      <a:pt x="5" y="11"/>
                      <a:pt x="0" y="17"/>
                      <a:pt x="0" y="23"/>
                    </a:cubicBezTo>
                    <a:cubicBezTo>
                      <a:pt x="0" y="29"/>
                      <a:pt x="5" y="35"/>
                      <a:pt x="12" y="35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52" y="34"/>
                      <a:pt x="54" y="31"/>
                      <a:pt x="54" y="28"/>
                    </a:cubicBezTo>
                    <a:cubicBezTo>
                      <a:pt x="54" y="25"/>
                      <a:pt x="52" y="22"/>
                      <a:pt x="48" y="22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8" y="20"/>
                      <a:pt x="48" y="19"/>
                      <a:pt x="48" y="17"/>
                    </a:cubicBezTo>
                    <a:cubicBezTo>
                      <a:pt x="48" y="8"/>
                      <a:pt x="40" y="0"/>
                      <a:pt x="31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30" name="Group 329">
              <a:extLst>
                <a:ext uri="{FF2B5EF4-FFF2-40B4-BE49-F238E27FC236}">
                  <a16:creationId xmlns:a16="http://schemas.microsoft.com/office/drawing/2014/main" id="{92A96A5F-7290-4496-887D-B0DBD5D826BC}"/>
                </a:ext>
              </a:extLst>
            </p:cNvPr>
            <p:cNvGrpSpPr/>
            <p:nvPr/>
          </p:nvGrpSpPr>
          <p:grpSpPr>
            <a:xfrm>
              <a:off x="5175903" y="5502771"/>
              <a:ext cx="204208" cy="164106"/>
              <a:chOff x="2514949" y="5290541"/>
              <a:chExt cx="284339" cy="228502"/>
            </a:xfrm>
          </p:grpSpPr>
          <p:sp>
            <p:nvSpPr>
              <p:cNvPr id="331" name="Rectangle 56">
                <a:extLst>
                  <a:ext uri="{FF2B5EF4-FFF2-40B4-BE49-F238E27FC236}">
                    <a16:creationId xmlns:a16="http://schemas.microsoft.com/office/drawing/2014/main" id="{6B9BC65E-C106-4DC9-82C7-68206BF22F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949" y="5290541"/>
                <a:ext cx="284339" cy="22850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2" name="Rectangle 57">
                <a:extLst>
                  <a:ext uri="{FF2B5EF4-FFF2-40B4-BE49-F238E27FC236}">
                    <a16:creationId xmlns:a16="http://schemas.microsoft.com/office/drawing/2014/main" id="{BE200CAD-B938-4817-95A3-E660725633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949" y="5290541"/>
                <a:ext cx="284339" cy="2285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3" name="Rectangle 58">
                <a:extLst>
                  <a:ext uri="{FF2B5EF4-FFF2-40B4-BE49-F238E27FC236}">
                    <a16:creationId xmlns:a16="http://schemas.microsoft.com/office/drawing/2014/main" id="{996C2919-D489-434E-9E2F-72C3D5D4D9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solidFill>
                <a:srgbClr val="59B4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4" name="Rectangle 59">
                <a:extLst>
                  <a:ext uri="{FF2B5EF4-FFF2-40B4-BE49-F238E27FC236}">
                    <a16:creationId xmlns:a16="http://schemas.microsoft.com/office/drawing/2014/main" id="{7A9355EC-176C-4EEC-BE4B-FCA9E502FC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5" name="Rectangle 60">
                <a:extLst>
                  <a:ext uri="{FF2B5EF4-FFF2-40B4-BE49-F238E27FC236}">
                    <a16:creationId xmlns:a16="http://schemas.microsoft.com/office/drawing/2014/main" id="{3E055000-45F3-426A-84BE-C586DF2500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6" name="Rectangle 61">
                <a:extLst>
                  <a:ext uri="{FF2B5EF4-FFF2-40B4-BE49-F238E27FC236}">
                    <a16:creationId xmlns:a16="http://schemas.microsoft.com/office/drawing/2014/main" id="{0C7572ED-B9B6-4682-B092-FE091E1EC2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7" name="Freeform 62">
                <a:extLst>
                  <a:ext uri="{FF2B5EF4-FFF2-40B4-BE49-F238E27FC236}">
                    <a16:creationId xmlns:a16="http://schemas.microsoft.com/office/drawing/2014/main" id="{6A88D57A-D9F5-4C80-A1A9-C261A83211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0367" y="5394484"/>
                <a:ext cx="134009" cy="102225"/>
              </a:xfrm>
              <a:custGeom>
                <a:avLst/>
                <a:gdLst>
                  <a:gd name="T0" fmla="*/ 66 w 66"/>
                  <a:gd name="T1" fmla="*/ 12 h 50"/>
                  <a:gd name="T2" fmla="*/ 58 w 66"/>
                  <a:gd name="T3" fmla="*/ 4 h 50"/>
                  <a:gd name="T4" fmla="*/ 46 w 66"/>
                  <a:gd name="T5" fmla="*/ 4 h 50"/>
                  <a:gd name="T6" fmla="*/ 0 w 66"/>
                  <a:gd name="T7" fmla="*/ 50 h 50"/>
                  <a:gd name="T8" fmla="*/ 66 w 66"/>
                  <a:gd name="T9" fmla="*/ 50 h 50"/>
                  <a:gd name="T10" fmla="*/ 66 w 66"/>
                  <a:gd name="T11" fmla="*/ 1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" h="50">
                    <a:moveTo>
                      <a:pt x="66" y="12"/>
                    </a:moveTo>
                    <a:cubicBezTo>
                      <a:pt x="58" y="4"/>
                      <a:pt x="58" y="4"/>
                      <a:pt x="58" y="4"/>
                    </a:cubicBezTo>
                    <a:cubicBezTo>
                      <a:pt x="55" y="0"/>
                      <a:pt x="49" y="0"/>
                      <a:pt x="46" y="4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66" y="50"/>
                      <a:pt x="66" y="50"/>
                      <a:pt x="66" y="50"/>
                    </a:cubicBezTo>
                    <a:lnTo>
                      <a:pt x="66" y="12"/>
                    </a:lnTo>
                    <a:close/>
                  </a:path>
                </a:pathLst>
              </a:custGeom>
              <a:solidFill>
                <a:srgbClr val="B8D4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8" name="Freeform 63">
                <a:extLst>
                  <a:ext uri="{FF2B5EF4-FFF2-40B4-BE49-F238E27FC236}">
                    <a16:creationId xmlns:a16="http://schemas.microsoft.com/office/drawing/2014/main" id="{524079F7-9828-4C0B-95E7-7D419B18B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3671" y="5416818"/>
                <a:ext cx="166652" cy="79890"/>
              </a:xfrm>
              <a:custGeom>
                <a:avLst/>
                <a:gdLst>
                  <a:gd name="T0" fmla="*/ 82 w 82"/>
                  <a:gd name="T1" fmla="*/ 39 h 39"/>
                  <a:gd name="T2" fmla="*/ 46 w 82"/>
                  <a:gd name="T3" fmla="*/ 3 h 39"/>
                  <a:gd name="T4" fmla="*/ 37 w 82"/>
                  <a:gd name="T5" fmla="*/ 3 h 39"/>
                  <a:gd name="T6" fmla="*/ 0 w 82"/>
                  <a:gd name="T7" fmla="*/ 39 h 39"/>
                  <a:gd name="T8" fmla="*/ 82 w 82"/>
                  <a:gd name="T9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39">
                    <a:moveTo>
                      <a:pt x="82" y="39"/>
                    </a:moveTo>
                    <a:cubicBezTo>
                      <a:pt x="46" y="3"/>
                      <a:pt x="46" y="3"/>
                      <a:pt x="46" y="3"/>
                    </a:cubicBezTo>
                    <a:cubicBezTo>
                      <a:pt x="43" y="0"/>
                      <a:pt x="39" y="0"/>
                      <a:pt x="37" y="3"/>
                    </a:cubicBezTo>
                    <a:cubicBezTo>
                      <a:pt x="0" y="39"/>
                      <a:pt x="0" y="39"/>
                      <a:pt x="0" y="39"/>
                    </a:cubicBezTo>
                    <a:lnTo>
                      <a:pt x="82" y="39"/>
                    </a:lnTo>
                    <a:close/>
                  </a:path>
                </a:pathLst>
              </a:cu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9" name="Freeform 64">
                <a:extLst>
                  <a:ext uri="{FF2B5EF4-FFF2-40B4-BE49-F238E27FC236}">
                    <a16:creationId xmlns:a16="http://schemas.microsoft.com/office/drawing/2014/main" id="{1D95DEA9-01F3-4F48-9B80-26D842A3A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9619" y="5335210"/>
                <a:ext cx="109097" cy="71300"/>
              </a:xfrm>
              <a:custGeom>
                <a:avLst/>
                <a:gdLst>
                  <a:gd name="T0" fmla="*/ 31 w 54"/>
                  <a:gd name="T1" fmla="*/ 0 h 35"/>
                  <a:gd name="T2" fmla="*/ 15 w 54"/>
                  <a:gd name="T3" fmla="*/ 12 h 35"/>
                  <a:gd name="T4" fmla="*/ 12 w 54"/>
                  <a:gd name="T5" fmla="*/ 11 h 35"/>
                  <a:gd name="T6" fmla="*/ 0 w 54"/>
                  <a:gd name="T7" fmla="*/ 23 h 35"/>
                  <a:gd name="T8" fmla="*/ 12 w 54"/>
                  <a:gd name="T9" fmla="*/ 35 h 35"/>
                  <a:gd name="T10" fmla="*/ 12 w 54"/>
                  <a:gd name="T11" fmla="*/ 34 h 35"/>
                  <a:gd name="T12" fmla="*/ 12 w 54"/>
                  <a:gd name="T13" fmla="*/ 35 h 35"/>
                  <a:gd name="T14" fmla="*/ 49 w 54"/>
                  <a:gd name="T15" fmla="*/ 35 h 35"/>
                  <a:gd name="T16" fmla="*/ 49 w 54"/>
                  <a:gd name="T17" fmla="*/ 34 h 35"/>
                  <a:gd name="T18" fmla="*/ 54 w 54"/>
                  <a:gd name="T19" fmla="*/ 28 h 35"/>
                  <a:gd name="T20" fmla="*/ 48 w 54"/>
                  <a:gd name="T21" fmla="*/ 22 h 35"/>
                  <a:gd name="T22" fmla="*/ 47 w 54"/>
                  <a:gd name="T23" fmla="*/ 22 h 35"/>
                  <a:gd name="T24" fmla="*/ 48 w 54"/>
                  <a:gd name="T25" fmla="*/ 17 h 35"/>
                  <a:gd name="T26" fmla="*/ 31 w 54"/>
                  <a:gd name="T2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4" h="35">
                    <a:moveTo>
                      <a:pt x="31" y="0"/>
                    </a:moveTo>
                    <a:cubicBezTo>
                      <a:pt x="24" y="0"/>
                      <a:pt x="17" y="5"/>
                      <a:pt x="15" y="12"/>
                    </a:cubicBezTo>
                    <a:cubicBezTo>
                      <a:pt x="14" y="12"/>
                      <a:pt x="13" y="11"/>
                      <a:pt x="12" y="11"/>
                    </a:cubicBezTo>
                    <a:cubicBezTo>
                      <a:pt x="5" y="11"/>
                      <a:pt x="0" y="17"/>
                      <a:pt x="0" y="23"/>
                    </a:cubicBezTo>
                    <a:cubicBezTo>
                      <a:pt x="0" y="29"/>
                      <a:pt x="5" y="35"/>
                      <a:pt x="12" y="35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52" y="34"/>
                      <a:pt x="54" y="31"/>
                      <a:pt x="54" y="28"/>
                    </a:cubicBezTo>
                    <a:cubicBezTo>
                      <a:pt x="54" y="25"/>
                      <a:pt x="52" y="22"/>
                      <a:pt x="48" y="22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8" y="20"/>
                      <a:pt x="48" y="19"/>
                      <a:pt x="48" y="17"/>
                    </a:cubicBezTo>
                    <a:cubicBezTo>
                      <a:pt x="48" y="8"/>
                      <a:pt x="40" y="0"/>
                      <a:pt x="31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58A603CA-2B1F-429B-856B-91D6215F92BA}"/>
                </a:ext>
              </a:extLst>
            </p:cNvPr>
            <p:cNvGrpSpPr/>
            <p:nvPr/>
          </p:nvGrpSpPr>
          <p:grpSpPr>
            <a:xfrm>
              <a:off x="4623258" y="5292688"/>
              <a:ext cx="284339" cy="228502"/>
              <a:chOff x="2514949" y="5290541"/>
              <a:chExt cx="284339" cy="228502"/>
            </a:xfrm>
          </p:grpSpPr>
          <p:sp>
            <p:nvSpPr>
              <p:cNvPr id="301" name="Rectangle 56">
                <a:extLst>
                  <a:ext uri="{FF2B5EF4-FFF2-40B4-BE49-F238E27FC236}">
                    <a16:creationId xmlns:a16="http://schemas.microsoft.com/office/drawing/2014/main" id="{301B761B-84E1-48D8-A96D-9AA88EB984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949" y="5290541"/>
                <a:ext cx="284339" cy="22850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Rectangle 57">
                <a:extLst>
                  <a:ext uri="{FF2B5EF4-FFF2-40B4-BE49-F238E27FC236}">
                    <a16:creationId xmlns:a16="http://schemas.microsoft.com/office/drawing/2014/main" id="{EA1383E2-175B-4D82-AC37-D12AA132E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949" y="5290541"/>
                <a:ext cx="284339" cy="2285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Rectangle 58">
                <a:extLst>
                  <a:ext uri="{FF2B5EF4-FFF2-40B4-BE49-F238E27FC236}">
                    <a16:creationId xmlns:a16="http://schemas.microsoft.com/office/drawing/2014/main" id="{CE536714-23C4-4120-9E8E-9B531E115E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solidFill>
                <a:srgbClr val="59B4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4" name="Rectangle 59">
                <a:extLst>
                  <a:ext uri="{FF2B5EF4-FFF2-40B4-BE49-F238E27FC236}">
                    <a16:creationId xmlns:a16="http://schemas.microsoft.com/office/drawing/2014/main" id="{5EEF1F9D-304E-41D0-9B33-479FFF1EA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5" name="Rectangle 60">
                <a:extLst>
                  <a:ext uri="{FF2B5EF4-FFF2-40B4-BE49-F238E27FC236}">
                    <a16:creationId xmlns:a16="http://schemas.microsoft.com/office/drawing/2014/main" id="{22199CED-0526-4ACA-B032-A6A293FE72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6" name="Rectangle 61">
                <a:extLst>
                  <a:ext uri="{FF2B5EF4-FFF2-40B4-BE49-F238E27FC236}">
                    <a16:creationId xmlns:a16="http://schemas.microsoft.com/office/drawing/2014/main" id="{A7033C60-1D74-48CD-B1DC-4C5CC6A56A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7" name="Freeform 62">
                <a:extLst>
                  <a:ext uri="{FF2B5EF4-FFF2-40B4-BE49-F238E27FC236}">
                    <a16:creationId xmlns:a16="http://schemas.microsoft.com/office/drawing/2014/main" id="{4304C6B5-3025-4AB4-B69B-7EADBFE8C6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0367" y="5394484"/>
                <a:ext cx="134009" cy="102225"/>
              </a:xfrm>
              <a:custGeom>
                <a:avLst/>
                <a:gdLst>
                  <a:gd name="T0" fmla="*/ 66 w 66"/>
                  <a:gd name="T1" fmla="*/ 12 h 50"/>
                  <a:gd name="T2" fmla="*/ 58 w 66"/>
                  <a:gd name="T3" fmla="*/ 4 h 50"/>
                  <a:gd name="T4" fmla="*/ 46 w 66"/>
                  <a:gd name="T5" fmla="*/ 4 h 50"/>
                  <a:gd name="T6" fmla="*/ 0 w 66"/>
                  <a:gd name="T7" fmla="*/ 50 h 50"/>
                  <a:gd name="T8" fmla="*/ 66 w 66"/>
                  <a:gd name="T9" fmla="*/ 50 h 50"/>
                  <a:gd name="T10" fmla="*/ 66 w 66"/>
                  <a:gd name="T11" fmla="*/ 1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" h="50">
                    <a:moveTo>
                      <a:pt x="66" y="12"/>
                    </a:moveTo>
                    <a:cubicBezTo>
                      <a:pt x="58" y="4"/>
                      <a:pt x="58" y="4"/>
                      <a:pt x="58" y="4"/>
                    </a:cubicBezTo>
                    <a:cubicBezTo>
                      <a:pt x="55" y="0"/>
                      <a:pt x="49" y="0"/>
                      <a:pt x="46" y="4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66" y="50"/>
                      <a:pt x="66" y="50"/>
                      <a:pt x="66" y="50"/>
                    </a:cubicBezTo>
                    <a:lnTo>
                      <a:pt x="66" y="12"/>
                    </a:lnTo>
                    <a:close/>
                  </a:path>
                </a:pathLst>
              </a:custGeom>
              <a:solidFill>
                <a:srgbClr val="B8D4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" name="Freeform 63">
                <a:extLst>
                  <a:ext uri="{FF2B5EF4-FFF2-40B4-BE49-F238E27FC236}">
                    <a16:creationId xmlns:a16="http://schemas.microsoft.com/office/drawing/2014/main" id="{9A8BFC4A-2603-4F57-A329-9687474FE1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3671" y="5416818"/>
                <a:ext cx="166652" cy="79890"/>
              </a:xfrm>
              <a:custGeom>
                <a:avLst/>
                <a:gdLst>
                  <a:gd name="T0" fmla="*/ 82 w 82"/>
                  <a:gd name="T1" fmla="*/ 39 h 39"/>
                  <a:gd name="T2" fmla="*/ 46 w 82"/>
                  <a:gd name="T3" fmla="*/ 3 h 39"/>
                  <a:gd name="T4" fmla="*/ 37 w 82"/>
                  <a:gd name="T5" fmla="*/ 3 h 39"/>
                  <a:gd name="T6" fmla="*/ 0 w 82"/>
                  <a:gd name="T7" fmla="*/ 39 h 39"/>
                  <a:gd name="T8" fmla="*/ 82 w 82"/>
                  <a:gd name="T9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39">
                    <a:moveTo>
                      <a:pt x="82" y="39"/>
                    </a:moveTo>
                    <a:cubicBezTo>
                      <a:pt x="46" y="3"/>
                      <a:pt x="46" y="3"/>
                      <a:pt x="46" y="3"/>
                    </a:cubicBezTo>
                    <a:cubicBezTo>
                      <a:pt x="43" y="0"/>
                      <a:pt x="39" y="0"/>
                      <a:pt x="37" y="3"/>
                    </a:cubicBezTo>
                    <a:cubicBezTo>
                      <a:pt x="0" y="39"/>
                      <a:pt x="0" y="39"/>
                      <a:pt x="0" y="39"/>
                    </a:cubicBezTo>
                    <a:lnTo>
                      <a:pt x="82" y="39"/>
                    </a:lnTo>
                    <a:close/>
                  </a:path>
                </a:pathLst>
              </a:cu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9" name="Freeform 64">
                <a:extLst>
                  <a:ext uri="{FF2B5EF4-FFF2-40B4-BE49-F238E27FC236}">
                    <a16:creationId xmlns:a16="http://schemas.microsoft.com/office/drawing/2014/main" id="{64690CC9-83D6-40A3-879E-66B2E0AAF8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9619" y="5335210"/>
                <a:ext cx="109097" cy="71300"/>
              </a:xfrm>
              <a:custGeom>
                <a:avLst/>
                <a:gdLst>
                  <a:gd name="T0" fmla="*/ 31 w 54"/>
                  <a:gd name="T1" fmla="*/ 0 h 35"/>
                  <a:gd name="T2" fmla="*/ 15 w 54"/>
                  <a:gd name="T3" fmla="*/ 12 h 35"/>
                  <a:gd name="T4" fmla="*/ 12 w 54"/>
                  <a:gd name="T5" fmla="*/ 11 h 35"/>
                  <a:gd name="T6" fmla="*/ 0 w 54"/>
                  <a:gd name="T7" fmla="*/ 23 h 35"/>
                  <a:gd name="T8" fmla="*/ 12 w 54"/>
                  <a:gd name="T9" fmla="*/ 35 h 35"/>
                  <a:gd name="T10" fmla="*/ 12 w 54"/>
                  <a:gd name="T11" fmla="*/ 34 h 35"/>
                  <a:gd name="T12" fmla="*/ 12 w 54"/>
                  <a:gd name="T13" fmla="*/ 35 h 35"/>
                  <a:gd name="T14" fmla="*/ 49 w 54"/>
                  <a:gd name="T15" fmla="*/ 35 h 35"/>
                  <a:gd name="T16" fmla="*/ 49 w 54"/>
                  <a:gd name="T17" fmla="*/ 34 h 35"/>
                  <a:gd name="T18" fmla="*/ 54 w 54"/>
                  <a:gd name="T19" fmla="*/ 28 h 35"/>
                  <a:gd name="T20" fmla="*/ 48 w 54"/>
                  <a:gd name="T21" fmla="*/ 22 h 35"/>
                  <a:gd name="T22" fmla="*/ 47 w 54"/>
                  <a:gd name="T23" fmla="*/ 22 h 35"/>
                  <a:gd name="T24" fmla="*/ 48 w 54"/>
                  <a:gd name="T25" fmla="*/ 17 h 35"/>
                  <a:gd name="T26" fmla="*/ 31 w 54"/>
                  <a:gd name="T2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4" h="35">
                    <a:moveTo>
                      <a:pt x="31" y="0"/>
                    </a:moveTo>
                    <a:cubicBezTo>
                      <a:pt x="24" y="0"/>
                      <a:pt x="17" y="5"/>
                      <a:pt x="15" y="12"/>
                    </a:cubicBezTo>
                    <a:cubicBezTo>
                      <a:pt x="14" y="12"/>
                      <a:pt x="13" y="11"/>
                      <a:pt x="12" y="11"/>
                    </a:cubicBezTo>
                    <a:cubicBezTo>
                      <a:pt x="5" y="11"/>
                      <a:pt x="0" y="17"/>
                      <a:pt x="0" y="23"/>
                    </a:cubicBezTo>
                    <a:cubicBezTo>
                      <a:pt x="0" y="29"/>
                      <a:pt x="5" y="35"/>
                      <a:pt x="12" y="35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52" y="34"/>
                      <a:pt x="54" y="31"/>
                      <a:pt x="54" y="28"/>
                    </a:cubicBezTo>
                    <a:cubicBezTo>
                      <a:pt x="54" y="25"/>
                      <a:pt x="52" y="22"/>
                      <a:pt x="48" y="22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8" y="20"/>
                      <a:pt x="48" y="19"/>
                      <a:pt x="48" y="17"/>
                    </a:cubicBezTo>
                    <a:cubicBezTo>
                      <a:pt x="48" y="8"/>
                      <a:pt x="40" y="0"/>
                      <a:pt x="31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50" name="Rectangle 47">
              <a:extLst>
                <a:ext uri="{FF2B5EF4-FFF2-40B4-BE49-F238E27FC236}">
                  <a16:creationId xmlns:a16="http://schemas.microsoft.com/office/drawing/2014/main" id="{D37DFFCB-256B-4567-9BB5-7309C8A4F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284" y="6005909"/>
              <a:ext cx="698406" cy="277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89604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Stores in </a:t>
              </a:r>
              <a:b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</a:b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blob storage</a:t>
              </a:r>
            </a:p>
          </p:txBody>
        </p:sp>
        <p:sp>
          <p:nvSpPr>
            <p:cNvPr id="351" name="Rectangle 47">
              <a:extLst>
                <a:ext uri="{FF2B5EF4-FFF2-40B4-BE49-F238E27FC236}">
                  <a16:creationId xmlns:a16="http://schemas.microsoft.com/office/drawing/2014/main" id="{758E0FD9-4D29-4BD9-858E-C95B3081D6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262" y="6005909"/>
              <a:ext cx="883231" cy="277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89604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Produces scaled</a:t>
              </a:r>
              <a:b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</a:b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images</a:t>
              </a:r>
            </a:p>
          </p:txBody>
        </p:sp>
      </p:grpSp>
      <p:grpSp>
        <p:nvGrpSpPr>
          <p:cNvPr id="448" name="Group 447">
            <a:extLst>
              <a:ext uri="{FF2B5EF4-FFF2-40B4-BE49-F238E27FC236}">
                <a16:creationId xmlns:a16="http://schemas.microsoft.com/office/drawing/2014/main" id="{9CE69F5A-A6C2-46D1-8E1B-D3B888AC485C}"/>
              </a:ext>
            </a:extLst>
          </p:cNvPr>
          <p:cNvGrpSpPr/>
          <p:nvPr/>
        </p:nvGrpSpPr>
        <p:grpSpPr>
          <a:xfrm>
            <a:off x="407639" y="1194045"/>
            <a:ext cx="5619168" cy="2230969"/>
            <a:chOff x="6240725" y="1916792"/>
            <a:chExt cx="5733470" cy="227635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4CE282-52C3-43BF-9544-BCDCF761F82D}"/>
                </a:ext>
              </a:extLst>
            </p:cNvPr>
            <p:cNvSpPr/>
            <p:nvPr/>
          </p:nvSpPr>
          <p:spPr bwMode="auto">
            <a:xfrm>
              <a:off x="6240725" y="1916792"/>
              <a:ext cx="5733470" cy="227635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8958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0078D7"/>
                      </a:gs>
                      <a:gs pos="100000">
                        <a:srgbClr val="0078D7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Timer-based processing</a:t>
              </a:r>
            </a:p>
          </p:txBody>
        </p:sp>
        <p:sp>
          <p:nvSpPr>
            <p:cNvPr id="352" name="Rectangle 47">
              <a:extLst>
                <a:ext uri="{FF2B5EF4-FFF2-40B4-BE49-F238E27FC236}">
                  <a16:creationId xmlns:a16="http://schemas.microsoft.com/office/drawing/2014/main" id="{A016DE09-C949-4826-82FE-2C7315985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87724" y="3774773"/>
              <a:ext cx="616626" cy="138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89604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Clean table</a:t>
              </a:r>
            </a:p>
          </p:txBody>
        </p:sp>
        <p:sp>
          <p:nvSpPr>
            <p:cNvPr id="353" name="Rectangle 47">
              <a:extLst>
                <a:ext uri="{FF2B5EF4-FFF2-40B4-BE49-F238E27FC236}">
                  <a16:creationId xmlns:a16="http://schemas.microsoft.com/office/drawing/2014/main" id="{E7EC1039-2495-454F-843D-A87ED890D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1022" y="3774773"/>
              <a:ext cx="443251" cy="277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89604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Every 15</a:t>
              </a:r>
              <a:b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</a:b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minutes</a:t>
              </a:r>
            </a:p>
          </p:txBody>
        </p:sp>
        <p:cxnSp>
          <p:nvCxnSpPr>
            <p:cNvPr id="354" name="Straight Arrow Connector 353">
              <a:extLst>
                <a:ext uri="{FF2B5EF4-FFF2-40B4-BE49-F238E27FC236}">
                  <a16:creationId xmlns:a16="http://schemas.microsoft.com/office/drawing/2014/main" id="{9084BA1B-3F02-4144-9F4D-05E3819E4A66}"/>
                </a:ext>
              </a:extLst>
            </p:cNvPr>
            <p:cNvCxnSpPr>
              <a:cxnSpLocks/>
            </p:cNvCxnSpPr>
            <p:nvPr/>
          </p:nvCxnSpPr>
          <p:spPr>
            <a:xfrm>
              <a:off x="7355130" y="3089583"/>
              <a:ext cx="347382" cy="4129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5" name="Rectangle: Rounded Corners 354">
              <a:extLst>
                <a:ext uri="{FF2B5EF4-FFF2-40B4-BE49-F238E27FC236}">
                  <a16:creationId xmlns:a16="http://schemas.microsoft.com/office/drawing/2014/main" id="{AD63F75C-2E4A-4CC0-A995-29E49D9FCA71}"/>
                </a:ext>
              </a:extLst>
            </p:cNvPr>
            <p:cNvSpPr/>
            <p:nvPr/>
          </p:nvSpPr>
          <p:spPr bwMode="auto">
            <a:xfrm>
              <a:off x="7914489" y="2640283"/>
              <a:ext cx="2183095" cy="974190"/>
            </a:xfrm>
            <a:prstGeom prst="roundRect">
              <a:avLst>
                <a:gd name="adj" fmla="val 50000"/>
              </a:avLst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751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56" name="Group 355">
              <a:extLst>
                <a:ext uri="{FF2B5EF4-FFF2-40B4-BE49-F238E27FC236}">
                  <a16:creationId xmlns:a16="http://schemas.microsoft.com/office/drawing/2014/main" id="{47A09E7C-50B9-4E5C-87CF-CEAD89B35496}"/>
                </a:ext>
              </a:extLst>
            </p:cNvPr>
            <p:cNvGrpSpPr/>
            <p:nvPr/>
          </p:nvGrpSpPr>
          <p:grpSpPr>
            <a:xfrm>
              <a:off x="7917950" y="2524829"/>
              <a:ext cx="452260" cy="417074"/>
              <a:chOff x="7989965" y="5173839"/>
              <a:chExt cx="308230" cy="284249"/>
            </a:xfrm>
          </p:grpSpPr>
          <p:sp>
            <p:nvSpPr>
              <p:cNvPr id="357" name="Rectangle 356">
                <a:extLst>
                  <a:ext uri="{FF2B5EF4-FFF2-40B4-BE49-F238E27FC236}">
                    <a16:creationId xmlns:a16="http://schemas.microsoft.com/office/drawing/2014/main" id="{33A508FE-39D6-4943-8A0B-A8E4A01ACD8D}"/>
                  </a:ext>
                </a:extLst>
              </p:cNvPr>
              <p:cNvSpPr/>
              <p:nvPr/>
            </p:nvSpPr>
            <p:spPr bwMode="auto">
              <a:xfrm rot="2791835">
                <a:off x="8049962" y="5214759"/>
                <a:ext cx="187231" cy="194497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358" name="Group 357">
                <a:extLst>
                  <a:ext uri="{FF2B5EF4-FFF2-40B4-BE49-F238E27FC236}">
                    <a16:creationId xmlns:a16="http://schemas.microsoft.com/office/drawing/2014/main" id="{3EDA1E25-5EEE-49D0-90F4-CB777F939AA1}"/>
                  </a:ext>
                </a:extLst>
              </p:cNvPr>
              <p:cNvGrpSpPr/>
              <p:nvPr/>
            </p:nvGrpSpPr>
            <p:grpSpPr>
              <a:xfrm>
                <a:off x="7989965" y="5173839"/>
                <a:ext cx="308230" cy="284249"/>
                <a:chOff x="7875624" y="5410159"/>
                <a:chExt cx="308230" cy="284249"/>
              </a:xfrm>
            </p:grpSpPr>
            <p:sp>
              <p:nvSpPr>
                <p:cNvPr id="359" name="Freeform 17">
                  <a:extLst>
                    <a:ext uri="{FF2B5EF4-FFF2-40B4-BE49-F238E27FC236}">
                      <a16:creationId xmlns:a16="http://schemas.microsoft.com/office/drawing/2014/main" id="{048E1557-061D-43C6-BA1F-E95EC92F73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60264" y="5410159"/>
                  <a:ext cx="145298" cy="284249"/>
                </a:xfrm>
                <a:custGeom>
                  <a:avLst/>
                  <a:gdLst>
                    <a:gd name="T0" fmla="*/ 204 w 206"/>
                    <a:gd name="T1" fmla="*/ 0 h 403"/>
                    <a:gd name="T2" fmla="*/ 71 w 206"/>
                    <a:gd name="T3" fmla="*/ 0 h 403"/>
                    <a:gd name="T4" fmla="*/ 0 w 206"/>
                    <a:gd name="T5" fmla="*/ 201 h 403"/>
                    <a:gd name="T6" fmla="*/ 88 w 206"/>
                    <a:gd name="T7" fmla="*/ 204 h 403"/>
                    <a:gd name="T8" fmla="*/ 19 w 206"/>
                    <a:gd name="T9" fmla="*/ 403 h 403"/>
                    <a:gd name="T10" fmla="*/ 206 w 206"/>
                    <a:gd name="T11" fmla="*/ 135 h 403"/>
                    <a:gd name="T12" fmla="*/ 116 w 206"/>
                    <a:gd name="T13" fmla="*/ 135 h 403"/>
                    <a:gd name="T14" fmla="*/ 204 w 206"/>
                    <a:gd name="T15" fmla="*/ 0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06" h="403">
                      <a:moveTo>
                        <a:pt x="204" y="0"/>
                      </a:moveTo>
                      <a:lnTo>
                        <a:pt x="71" y="0"/>
                      </a:lnTo>
                      <a:lnTo>
                        <a:pt x="0" y="201"/>
                      </a:lnTo>
                      <a:lnTo>
                        <a:pt x="88" y="204"/>
                      </a:lnTo>
                      <a:lnTo>
                        <a:pt x="19" y="403"/>
                      </a:lnTo>
                      <a:lnTo>
                        <a:pt x="206" y="135"/>
                      </a:lnTo>
                      <a:lnTo>
                        <a:pt x="116" y="135"/>
                      </a:lnTo>
                      <a:lnTo>
                        <a:pt x="204" y="0"/>
                      </a:lnTo>
                      <a:close/>
                    </a:path>
                  </a:pathLst>
                </a:custGeom>
                <a:solidFill>
                  <a:srgbClr val="FCD1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82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360" name="Group 359">
                  <a:extLst>
                    <a:ext uri="{FF2B5EF4-FFF2-40B4-BE49-F238E27FC236}">
                      <a16:creationId xmlns:a16="http://schemas.microsoft.com/office/drawing/2014/main" id="{E058B922-0404-4E1B-8F94-E6AA593E50EB}"/>
                    </a:ext>
                  </a:extLst>
                </p:cNvPr>
                <p:cNvGrpSpPr/>
                <p:nvPr/>
              </p:nvGrpSpPr>
              <p:grpSpPr>
                <a:xfrm>
                  <a:off x="7875624" y="5410159"/>
                  <a:ext cx="308230" cy="284249"/>
                  <a:chOff x="7875624" y="5410159"/>
                  <a:chExt cx="308230" cy="284249"/>
                </a:xfrm>
              </p:grpSpPr>
              <p:sp>
                <p:nvSpPr>
                  <p:cNvPr id="361" name="Freeform 15">
                    <a:extLst>
                      <a:ext uri="{FF2B5EF4-FFF2-40B4-BE49-F238E27FC236}">
                        <a16:creationId xmlns:a16="http://schemas.microsoft.com/office/drawing/2014/main" id="{8C8EE485-9B72-48E9-83AF-3B56E1DC5FC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84402" y="5461648"/>
                    <a:ext cx="99452" cy="177743"/>
                  </a:xfrm>
                  <a:custGeom>
                    <a:avLst/>
                    <a:gdLst>
                      <a:gd name="T0" fmla="*/ 58 w 60"/>
                      <a:gd name="T1" fmla="*/ 55 h 106"/>
                      <a:gd name="T2" fmla="*/ 58 w 60"/>
                      <a:gd name="T3" fmla="*/ 49 h 106"/>
                      <a:gd name="T4" fmla="*/ 49 w 60"/>
                      <a:gd name="T5" fmla="*/ 40 h 106"/>
                      <a:gd name="T6" fmla="*/ 9 w 60"/>
                      <a:gd name="T7" fmla="*/ 1 h 106"/>
                      <a:gd name="T8" fmla="*/ 3 w 60"/>
                      <a:gd name="T9" fmla="*/ 1 h 106"/>
                      <a:gd name="T10" fmla="*/ 3 w 60"/>
                      <a:gd name="T11" fmla="*/ 8 h 106"/>
                      <a:gd name="T12" fmla="*/ 45 w 60"/>
                      <a:gd name="T13" fmla="*/ 49 h 106"/>
                      <a:gd name="T14" fmla="*/ 45 w 60"/>
                      <a:gd name="T15" fmla="*/ 55 h 106"/>
                      <a:gd name="T16" fmla="*/ 2 w 60"/>
                      <a:gd name="T17" fmla="*/ 97 h 106"/>
                      <a:gd name="T18" fmla="*/ 2 w 60"/>
                      <a:gd name="T19" fmla="*/ 104 h 106"/>
                      <a:gd name="T20" fmla="*/ 9 w 60"/>
                      <a:gd name="T21" fmla="*/ 104 h 106"/>
                      <a:gd name="T22" fmla="*/ 48 w 60"/>
                      <a:gd name="T23" fmla="*/ 65 h 106"/>
                      <a:gd name="T24" fmla="*/ 48 w 60"/>
                      <a:gd name="T25" fmla="*/ 65 h 106"/>
                      <a:gd name="T26" fmla="*/ 58 w 60"/>
                      <a:gd name="T27" fmla="*/ 55 h 1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60" h="106">
                        <a:moveTo>
                          <a:pt x="58" y="55"/>
                        </a:moveTo>
                        <a:cubicBezTo>
                          <a:pt x="60" y="53"/>
                          <a:pt x="59" y="50"/>
                          <a:pt x="58" y="49"/>
                        </a:cubicBezTo>
                        <a:cubicBezTo>
                          <a:pt x="49" y="40"/>
                          <a:pt x="49" y="40"/>
                          <a:pt x="49" y="40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8" y="0"/>
                          <a:pt x="5" y="0"/>
                          <a:pt x="3" y="1"/>
                        </a:cubicBezTo>
                        <a:cubicBezTo>
                          <a:pt x="1" y="3"/>
                          <a:pt x="1" y="6"/>
                          <a:pt x="3" y="8"/>
                        </a:cubicBezTo>
                        <a:cubicBezTo>
                          <a:pt x="45" y="49"/>
                          <a:pt x="45" y="49"/>
                          <a:pt x="45" y="49"/>
                        </a:cubicBezTo>
                        <a:cubicBezTo>
                          <a:pt x="46" y="50"/>
                          <a:pt x="46" y="53"/>
                          <a:pt x="45" y="55"/>
                        </a:cubicBezTo>
                        <a:cubicBezTo>
                          <a:pt x="2" y="97"/>
                          <a:pt x="2" y="97"/>
                          <a:pt x="2" y="97"/>
                        </a:cubicBezTo>
                        <a:cubicBezTo>
                          <a:pt x="0" y="99"/>
                          <a:pt x="0" y="102"/>
                          <a:pt x="2" y="104"/>
                        </a:cubicBezTo>
                        <a:cubicBezTo>
                          <a:pt x="4" y="106"/>
                          <a:pt x="7" y="105"/>
                          <a:pt x="9" y="104"/>
                        </a:cubicBezTo>
                        <a:cubicBezTo>
                          <a:pt x="48" y="65"/>
                          <a:pt x="48" y="65"/>
                          <a:pt x="48" y="65"/>
                        </a:cubicBezTo>
                        <a:cubicBezTo>
                          <a:pt x="48" y="65"/>
                          <a:pt x="48" y="65"/>
                          <a:pt x="48" y="65"/>
                        </a:cubicBezTo>
                        <a:lnTo>
                          <a:pt x="58" y="55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/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8960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82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62" name="Freeform 16">
                    <a:extLst>
                      <a:ext uri="{FF2B5EF4-FFF2-40B4-BE49-F238E27FC236}">
                        <a16:creationId xmlns:a16="http://schemas.microsoft.com/office/drawing/2014/main" id="{0FBD3154-6FFB-4EAD-AC2B-D0E23668A37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75624" y="5461648"/>
                    <a:ext cx="98041" cy="177743"/>
                  </a:xfrm>
                  <a:custGeom>
                    <a:avLst/>
                    <a:gdLst>
                      <a:gd name="T0" fmla="*/ 2 w 59"/>
                      <a:gd name="T1" fmla="*/ 55 h 106"/>
                      <a:gd name="T2" fmla="*/ 2 w 59"/>
                      <a:gd name="T3" fmla="*/ 49 h 106"/>
                      <a:gd name="T4" fmla="*/ 10 w 59"/>
                      <a:gd name="T5" fmla="*/ 40 h 106"/>
                      <a:gd name="T6" fmla="*/ 50 w 59"/>
                      <a:gd name="T7" fmla="*/ 1 h 106"/>
                      <a:gd name="T8" fmla="*/ 56 w 59"/>
                      <a:gd name="T9" fmla="*/ 1 h 106"/>
                      <a:gd name="T10" fmla="*/ 56 w 59"/>
                      <a:gd name="T11" fmla="*/ 8 h 106"/>
                      <a:gd name="T12" fmla="*/ 16 w 59"/>
                      <a:gd name="T13" fmla="*/ 49 h 106"/>
                      <a:gd name="T14" fmla="*/ 16 w 59"/>
                      <a:gd name="T15" fmla="*/ 55 h 106"/>
                      <a:gd name="T16" fmla="*/ 57 w 59"/>
                      <a:gd name="T17" fmla="*/ 97 h 106"/>
                      <a:gd name="T18" fmla="*/ 57 w 59"/>
                      <a:gd name="T19" fmla="*/ 104 h 106"/>
                      <a:gd name="T20" fmla="*/ 51 w 59"/>
                      <a:gd name="T21" fmla="*/ 104 h 106"/>
                      <a:gd name="T22" fmla="*/ 11 w 59"/>
                      <a:gd name="T23" fmla="*/ 66 h 106"/>
                      <a:gd name="T24" fmla="*/ 10 w 59"/>
                      <a:gd name="T25" fmla="*/ 65 h 106"/>
                      <a:gd name="T26" fmla="*/ 2 w 59"/>
                      <a:gd name="T27" fmla="*/ 55 h 1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59" h="106">
                        <a:moveTo>
                          <a:pt x="2" y="55"/>
                        </a:moveTo>
                        <a:cubicBezTo>
                          <a:pt x="0" y="53"/>
                          <a:pt x="0" y="50"/>
                          <a:pt x="2" y="49"/>
                        </a:cubicBezTo>
                        <a:cubicBezTo>
                          <a:pt x="10" y="40"/>
                          <a:pt x="10" y="40"/>
                          <a:pt x="10" y="40"/>
                        </a:cubicBezTo>
                        <a:cubicBezTo>
                          <a:pt x="50" y="1"/>
                          <a:pt x="50" y="1"/>
                          <a:pt x="50" y="1"/>
                        </a:cubicBezTo>
                        <a:cubicBezTo>
                          <a:pt x="52" y="0"/>
                          <a:pt x="54" y="0"/>
                          <a:pt x="56" y="1"/>
                        </a:cubicBezTo>
                        <a:cubicBezTo>
                          <a:pt x="58" y="3"/>
                          <a:pt x="59" y="6"/>
                          <a:pt x="56" y="8"/>
                        </a:cubicBezTo>
                        <a:cubicBezTo>
                          <a:pt x="16" y="49"/>
                          <a:pt x="16" y="49"/>
                          <a:pt x="16" y="49"/>
                        </a:cubicBezTo>
                        <a:cubicBezTo>
                          <a:pt x="14" y="50"/>
                          <a:pt x="14" y="53"/>
                          <a:pt x="16" y="55"/>
                        </a:cubicBezTo>
                        <a:cubicBezTo>
                          <a:pt x="57" y="97"/>
                          <a:pt x="57" y="97"/>
                          <a:pt x="57" y="97"/>
                        </a:cubicBezTo>
                        <a:cubicBezTo>
                          <a:pt x="59" y="99"/>
                          <a:pt x="59" y="102"/>
                          <a:pt x="57" y="104"/>
                        </a:cubicBezTo>
                        <a:cubicBezTo>
                          <a:pt x="55" y="106"/>
                          <a:pt x="52" y="105"/>
                          <a:pt x="51" y="104"/>
                        </a:cubicBezTo>
                        <a:cubicBezTo>
                          <a:pt x="11" y="66"/>
                          <a:pt x="11" y="66"/>
                          <a:pt x="11" y="66"/>
                        </a:cubicBezTo>
                        <a:cubicBezTo>
                          <a:pt x="10" y="65"/>
                          <a:pt x="10" y="65"/>
                          <a:pt x="10" y="65"/>
                        </a:cubicBezTo>
                        <a:lnTo>
                          <a:pt x="2" y="55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/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8960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82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63" name="Freeform 19">
                    <a:extLst>
                      <a:ext uri="{FF2B5EF4-FFF2-40B4-BE49-F238E27FC236}">
                        <a16:creationId xmlns:a16="http://schemas.microsoft.com/office/drawing/2014/main" id="{464D5A4E-97F9-4EA2-9089-5A7BDCACDB3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73665" y="5410159"/>
                    <a:ext cx="131897" cy="284249"/>
                  </a:xfrm>
                  <a:custGeom>
                    <a:avLst/>
                    <a:gdLst>
                      <a:gd name="T0" fmla="*/ 185 w 187"/>
                      <a:gd name="T1" fmla="*/ 0 h 403"/>
                      <a:gd name="T2" fmla="*/ 116 w 187"/>
                      <a:gd name="T3" fmla="*/ 0 h 403"/>
                      <a:gd name="T4" fmla="*/ 43 w 187"/>
                      <a:gd name="T5" fmla="*/ 168 h 403"/>
                      <a:gd name="T6" fmla="*/ 128 w 187"/>
                      <a:gd name="T7" fmla="*/ 168 h 403"/>
                      <a:gd name="T8" fmla="*/ 0 w 187"/>
                      <a:gd name="T9" fmla="*/ 403 h 403"/>
                      <a:gd name="T10" fmla="*/ 187 w 187"/>
                      <a:gd name="T11" fmla="*/ 135 h 403"/>
                      <a:gd name="T12" fmla="*/ 97 w 187"/>
                      <a:gd name="T13" fmla="*/ 135 h 403"/>
                      <a:gd name="T14" fmla="*/ 185 w 187"/>
                      <a:gd name="T15" fmla="*/ 0 h 4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87" h="403">
                        <a:moveTo>
                          <a:pt x="185" y="0"/>
                        </a:moveTo>
                        <a:lnTo>
                          <a:pt x="116" y="0"/>
                        </a:lnTo>
                        <a:lnTo>
                          <a:pt x="43" y="168"/>
                        </a:lnTo>
                        <a:lnTo>
                          <a:pt x="128" y="168"/>
                        </a:lnTo>
                        <a:lnTo>
                          <a:pt x="0" y="403"/>
                        </a:lnTo>
                        <a:lnTo>
                          <a:pt x="187" y="135"/>
                        </a:lnTo>
                        <a:lnTo>
                          <a:pt x="97" y="135"/>
                        </a:lnTo>
                        <a:lnTo>
                          <a:pt x="185" y="0"/>
                        </a:lnTo>
                        <a:close/>
                      </a:path>
                    </a:pathLst>
                  </a:custGeom>
                  <a:solidFill>
                    <a:srgbClr val="FDBC0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8960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82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cxnSp>
          <p:nvCxnSpPr>
            <p:cNvPr id="364" name="Straight Arrow Connector 363">
              <a:extLst>
                <a:ext uri="{FF2B5EF4-FFF2-40B4-BE49-F238E27FC236}">
                  <a16:creationId xmlns:a16="http://schemas.microsoft.com/office/drawing/2014/main" id="{F72A0408-89DA-43C3-852A-04462FDCB9FD}"/>
                </a:ext>
              </a:extLst>
            </p:cNvPr>
            <p:cNvCxnSpPr>
              <a:cxnSpLocks/>
            </p:cNvCxnSpPr>
            <p:nvPr/>
          </p:nvCxnSpPr>
          <p:spPr>
            <a:xfrm>
              <a:off x="10124063" y="3143516"/>
              <a:ext cx="347382" cy="4129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5" name="Rectangle 47">
              <a:extLst>
                <a:ext uri="{FF2B5EF4-FFF2-40B4-BE49-F238E27FC236}">
                  <a16:creationId xmlns:a16="http://schemas.microsoft.com/office/drawing/2014/main" id="{3DCF0CD5-ED59-418B-9C51-8D9A5578B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582" y="3774773"/>
              <a:ext cx="1463872" cy="138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89604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Find and clean invalid data</a:t>
              </a:r>
            </a:p>
          </p:txBody>
        </p:sp>
        <p:sp>
          <p:nvSpPr>
            <p:cNvPr id="366" name="Rectangle: Rounded Corners 365">
              <a:extLst>
                <a:ext uri="{FF2B5EF4-FFF2-40B4-BE49-F238E27FC236}">
                  <a16:creationId xmlns:a16="http://schemas.microsoft.com/office/drawing/2014/main" id="{9CB035BB-7D89-405C-AA4B-45F28CC7367A}"/>
                </a:ext>
              </a:extLst>
            </p:cNvPr>
            <p:cNvSpPr/>
            <p:nvPr/>
          </p:nvSpPr>
          <p:spPr bwMode="auto">
            <a:xfrm>
              <a:off x="10709136" y="2614512"/>
              <a:ext cx="974859" cy="974190"/>
            </a:xfrm>
            <a:prstGeom prst="roundRect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751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A2863F50-0AAC-4C49-A26A-3BCB617F1B14}"/>
                </a:ext>
              </a:extLst>
            </p:cNvPr>
            <p:cNvGrpSpPr/>
            <p:nvPr/>
          </p:nvGrpSpPr>
          <p:grpSpPr>
            <a:xfrm>
              <a:off x="10904663" y="2851700"/>
              <a:ext cx="583805" cy="499815"/>
              <a:chOff x="5888038" y="3135313"/>
              <a:chExt cx="1125538" cy="963612"/>
            </a:xfrm>
          </p:grpSpPr>
          <p:sp>
            <p:nvSpPr>
              <p:cNvPr id="368" name="Freeform 21">
                <a:extLst>
                  <a:ext uri="{FF2B5EF4-FFF2-40B4-BE49-F238E27FC236}">
                    <a16:creationId xmlns:a16="http://schemas.microsoft.com/office/drawing/2014/main" id="{7A01D638-C6A0-4E4E-B711-E1B023DD37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8038" y="3308350"/>
                <a:ext cx="1125538" cy="790575"/>
              </a:xfrm>
              <a:custGeom>
                <a:avLst/>
                <a:gdLst>
                  <a:gd name="T0" fmla="*/ 0 w 300"/>
                  <a:gd name="T1" fmla="*/ 198 h 210"/>
                  <a:gd name="T2" fmla="*/ 11 w 300"/>
                  <a:gd name="T3" fmla="*/ 210 h 210"/>
                  <a:gd name="T4" fmla="*/ 289 w 300"/>
                  <a:gd name="T5" fmla="*/ 210 h 210"/>
                  <a:gd name="T6" fmla="*/ 300 w 300"/>
                  <a:gd name="T7" fmla="*/ 198 h 210"/>
                  <a:gd name="T8" fmla="*/ 300 w 300"/>
                  <a:gd name="T9" fmla="*/ 0 h 210"/>
                  <a:gd name="T10" fmla="*/ 0 w 300"/>
                  <a:gd name="T11" fmla="*/ 0 h 210"/>
                  <a:gd name="T12" fmla="*/ 0 w 300"/>
                  <a:gd name="T13" fmla="*/ 198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0" h="210">
                    <a:moveTo>
                      <a:pt x="0" y="198"/>
                    </a:moveTo>
                    <a:cubicBezTo>
                      <a:pt x="0" y="204"/>
                      <a:pt x="4" y="210"/>
                      <a:pt x="11" y="210"/>
                    </a:cubicBezTo>
                    <a:cubicBezTo>
                      <a:pt x="289" y="210"/>
                      <a:pt x="289" y="210"/>
                      <a:pt x="289" y="210"/>
                    </a:cubicBezTo>
                    <a:cubicBezTo>
                      <a:pt x="295" y="210"/>
                      <a:pt x="300" y="205"/>
                      <a:pt x="300" y="198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98"/>
                      <a:pt x="0" y="198"/>
                      <a:pt x="0" y="198"/>
                    </a:cubicBezTo>
                  </a:path>
                </a:pathLst>
              </a:custGeom>
              <a:solidFill>
                <a:srgbClr val="A0A1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9" name="Freeform 22">
                <a:extLst>
                  <a:ext uri="{FF2B5EF4-FFF2-40B4-BE49-F238E27FC236}">
                    <a16:creationId xmlns:a16="http://schemas.microsoft.com/office/drawing/2014/main" id="{F9234607-A8C3-4956-846D-44070E63FA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8038" y="3135313"/>
                <a:ext cx="1125538" cy="173038"/>
              </a:xfrm>
              <a:custGeom>
                <a:avLst/>
                <a:gdLst>
                  <a:gd name="T0" fmla="*/ 289 w 300"/>
                  <a:gd name="T1" fmla="*/ 0 h 46"/>
                  <a:gd name="T2" fmla="*/ 11 w 300"/>
                  <a:gd name="T3" fmla="*/ 0 h 46"/>
                  <a:gd name="T4" fmla="*/ 0 w 300"/>
                  <a:gd name="T5" fmla="*/ 11 h 46"/>
                  <a:gd name="T6" fmla="*/ 0 w 300"/>
                  <a:gd name="T7" fmla="*/ 46 h 46"/>
                  <a:gd name="T8" fmla="*/ 300 w 300"/>
                  <a:gd name="T9" fmla="*/ 46 h 46"/>
                  <a:gd name="T10" fmla="*/ 300 w 300"/>
                  <a:gd name="T11" fmla="*/ 11 h 46"/>
                  <a:gd name="T12" fmla="*/ 289 w 300"/>
                  <a:gd name="T13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0" h="46">
                    <a:moveTo>
                      <a:pt x="289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4" y="0"/>
                      <a:pt x="0" y="5"/>
                      <a:pt x="0" y="11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300" y="46"/>
                      <a:pt x="300" y="46"/>
                      <a:pt x="300" y="46"/>
                    </a:cubicBezTo>
                    <a:cubicBezTo>
                      <a:pt x="300" y="11"/>
                      <a:pt x="300" y="11"/>
                      <a:pt x="300" y="11"/>
                    </a:cubicBezTo>
                    <a:cubicBezTo>
                      <a:pt x="300" y="5"/>
                      <a:pt x="296" y="0"/>
                      <a:pt x="289" y="0"/>
                    </a:cubicBezTo>
                  </a:path>
                </a:pathLst>
              </a:custGeom>
              <a:solidFill>
                <a:srgbClr val="7A7A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0" name="Rectangle 369">
                <a:extLst>
                  <a:ext uri="{FF2B5EF4-FFF2-40B4-BE49-F238E27FC236}">
                    <a16:creationId xmlns:a16="http://schemas.microsoft.com/office/drawing/2014/main" id="{AC30A465-E8B7-4B48-A1A4-6BEA6412E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1900" y="3379788"/>
                <a:ext cx="280988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1" name="Rectangle 370">
                <a:extLst>
                  <a:ext uri="{FF2B5EF4-FFF2-40B4-BE49-F238E27FC236}">
                    <a16:creationId xmlns:a16="http://schemas.microsoft.com/office/drawing/2014/main" id="{C20069BB-7532-4C2C-8C13-222E096ECA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1900" y="3379788"/>
                <a:ext cx="280988" cy="173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2" name="Rectangle 371">
                <a:extLst>
                  <a:ext uri="{FF2B5EF4-FFF2-40B4-BE49-F238E27FC236}">
                    <a16:creationId xmlns:a16="http://schemas.microsoft.com/office/drawing/2014/main" id="{29A64320-3E70-4A5A-9602-240586EB2E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1900" y="3613150"/>
                <a:ext cx="280988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3" name="Rectangle 372">
                <a:extLst>
                  <a:ext uri="{FF2B5EF4-FFF2-40B4-BE49-F238E27FC236}">
                    <a16:creationId xmlns:a16="http://schemas.microsoft.com/office/drawing/2014/main" id="{E31BB4B2-AE7D-4059-B1C9-3C183EB044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1900" y="3613150"/>
                <a:ext cx="280988" cy="173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4" name="Rectangle 373">
                <a:extLst>
                  <a:ext uri="{FF2B5EF4-FFF2-40B4-BE49-F238E27FC236}">
                    <a16:creationId xmlns:a16="http://schemas.microsoft.com/office/drawing/2014/main" id="{AC9B8034-7533-4766-B9D7-0CC41684B7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0038" y="3613150"/>
                <a:ext cx="280988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7F93BE43-9318-4066-A96D-1BE2434A4E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0038" y="3379788"/>
                <a:ext cx="280988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6" name="Rectangle 375">
                <a:extLst>
                  <a:ext uri="{FF2B5EF4-FFF2-40B4-BE49-F238E27FC236}">
                    <a16:creationId xmlns:a16="http://schemas.microsoft.com/office/drawing/2014/main" id="{062A5078-3E05-473B-96AB-610CFD19B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0038" y="3379788"/>
                <a:ext cx="280988" cy="173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7" name="Rectangle 376">
                <a:extLst>
                  <a:ext uri="{FF2B5EF4-FFF2-40B4-BE49-F238E27FC236}">
                    <a16:creationId xmlns:a16="http://schemas.microsoft.com/office/drawing/2014/main" id="{0D1011B9-643D-45F4-9DA4-E0742F0B43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3763" y="3379788"/>
                <a:ext cx="282575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8" name="Rectangle 377">
                <a:extLst>
                  <a:ext uri="{FF2B5EF4-FFF2-40B4-BE49-F238E27FC236}">
                    <a16:creationId xmlns:a16="http://schemas.microsoft.com/office/drawing/2014/main" id="{EB512BE9-15BD-4CD4-9045-8095819D0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3763" y="3379788"/>
                <a:ext cx="282575" cy="173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9" name="Rectangle 378">
                <a:extLst>
                  <a:ext uri="{FF2B5EF4-FFF2-40B4-BE49-F238E27FC236}">
                    <a16:creationId xmlns:a16="http://schemas.microsoft.com/office/drawing/2014/main" id="{D51B41DB-0CF4-471C-87FD-37AE223E4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3763" y="3613150"/>
                <a:ext cx="282575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0" name="Rectangle 379">
                <a:extLst>
                  <a:ext uri="{FF2B5EF4-FFF2-40B4-BE49-F238E27FC236}">
                    <a16:creationId xmlns:a16="http://schemas.microsoft.com/office/drawing/2014/main" id="{10A3F862-CB78-4A92-93E4-29499F835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3763" y="3613150"/>
                <a:ext cx="282575" cy="173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1" name="Rectangle 380">
                <a:extLst>
                  <a:ext uri="{FF2B5EF4-FFF2-40B4-BE49-F238E27FC236}">
                    <a16:creationId xmlns:a16="http://schemas.microsoft.com/office/drawing/2014/main" id="{B77B1806-6248-46FC-91F5-3CCD03ED31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3763" y="3843338"/>
                <a:ext cx="282575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2" name="Rectangle 381">
                <a:extLst>
                  <a:ext uri="{FF2B5EF4-FFF2-40B4-BE49-F238E27FC236}">
                    <a16:creationId xmlns:a16="http://schemas.microsoft.com/office/drawing/2014/main" id="{7902386E-B08D-41DB-801E-F3CC789844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3763" y="3843338"/>
                <a:ext cx="282575" cy="173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3" name="Rectangle 382">
                <a:extLst>
                  <a:ext uri="{FF2B5EF4-FFF2-40B4-BE49-F238E27FC236}">
                    <a16:creationId xmlns:a16="http://schemas.microsoft.com/office/drawing/2014/main" id="{02AA4D50-E5C5-439D-BE82-6EB50C0FB7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1900" y="3843338"/>
                <a:ext cx="280988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4" name="Rectangle 383">
                <a:extLst>
                  <a:ext uri="{FF2B5EF4-FFF2-40B4-BE49-F238E27FC236}">
                    <a16:creationId xmlns:a16="http://schemas.microsoft.com/office/drawing/2014/main" id="{88C06B86-2A5E-4B8A-83FF-4667CDBE56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0038" y="3843338"/>
                <a:ext cx="280988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5" name="Freeform 38">
                <a:extLst>
                  <a:ext uri="{FF2B5EF4-FFF2-40B4-BE49-F238E27FC236}">
                    <a16:creationId xmlns:a16="http://schemas.microsoft.com/office/drawing/2014/main" id="{FF7342E3-F635-4CB6-BE2C-6969BB76267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88038" y="3308350"/>
                <a:ext cx="822325" cy="790575"/>
              </a:xfrm>
              <a:custGeom>
                <a:avLst/>
                <a:gdLst>
                  <a:gd name="T0" fmla="*/ 23 w 219"/>
                  <a:gd name="T1" fmla="*/ 127 h 210"/>
                  <a:gd name="T2" fmla="*/ 23 w 219"/>
                  <a:gd name="T3" fmla="*/ 81 h 210"/>
                  <a:gd name="T4" fmla="*/ 98 w 219"/>
                  <a:gd name="T5" fmla="*/ 81 h 210"/>
                  <a:gd name="T6" fmla="*/ 98 w 219"/>
                  <a:gd name="T7" fmla="*/ 127 h 210"/>
                  <a:gd name="T8" fmla="*/ 23 w 219"/>
                  <a:gd name="T9" fmla="*/ 127 h 210"/>
                  <a:gd name="T10" fmla="*/ 23 w 219"/>
                  <a:gd name="T11" fmla="*/ 65 h 210"/>
                  <a:gd name="T12" fmla="*/ 23 w 219"/>
                  <a:gd name="T13" fmla="*/ 19 h 210"/>
                  <a:gd name="T14" fmla="*/ 98 w 219"/>
                  <a:gd name="T15" fmla="*/ 19 h 210"/>
                  <a:gd name="T16" fmla="*/ 98 w 219"/>
                  <a:gd name="T17" fmla="*/ 65 h 210"/>
                  <a:gd name="T18" fmla="*/ 23 w 219"/>
                  <a:gd name="T19" fmla="*/ 65 h 210"/>
                  <a:gd name="T20" fmla="*/ 219 w 219"/>
                  <a:gd name="T21" fmla="*/ 0 h 210"/>
                  <a:gd name="T22" fmla="*/ 0 w 219"/>
                  <a:gd name="T23" fmla="*/ 0 h 210"/>
                  <a:gd name="T24" fmla="*/ 0 w 219"/>
                  <a:gd name="T25" fmla="*/ 10 h 210"/>
                  <a:gd name="T26" fmla="*/ 0 w 219"/>
                  <a:gd name="T27" fmla="*/ 30 h 210"/>
                  <a:gd name="T28" fmla="*/ 0 w 219"/>
                  <a:gd name="T29" fmla="*/ 198 h 210"/>
                  <a:gd name="T30" fmla="*/ 11 w 219"/>
                  <a:gd name="T31" fmla="*/ 210 h 210"/>
                  <a:gd name="T32" fmla="*/ 24 w 219"/>
                  <a:gd name="T33" fmla="*/ 210 h 210"/>
                  <a:gd name="T34" fmla="*/ 44 w 219"/>
                  <a:gd name="T35" fmla="*/ 188 h 210"/>
                  <a:gd name="T36" fmla="*/ 23 w 219"/>
                  <a:gd name="T37" fmla="*/ 188 h 210"/>
                  <a:gd name="T38" fmla="*/ 23 w 219"/>
                  <a:gd name="T39" fmla="*/ 142 h 210"/>
                  <a:gd name="T40" fmla="*/ 86 w 219"/>
                  <a:gd name="T41" fmla="*/ 142 h 210"/>
                  <a:gd name="T42" fmla="*/ 113 w 219"/>
                  <a:gd name="T43" fmla="*/ 114 h 210"/>
                  <a:gd name="T44" fmla="*/ 113 w 219"/>
                  <a:gd name="T45" fmla="*/ 81 h 210"/>
                  <a:gd name="T46" fmla="*/ 143 w 219"/>
                  <a:gd name="T47" fmla="*/ 81 h 210"/>
                  <a:gd name="T48" fmla="*/ 158 w 219"/>
                  <a:gd name="T49" fmla="*/ 65 h 210"/>
                  <a:gd name="T50" fmla="*/ 113 w 219"/>
                  <a:gd name="T51" fmla="*/ 65 h 210"/>
                  <a:gd name="T52" fmla="*/ 113 w 219"/>
                  <a:gd name="T53" fmla="*/ 19 h 210"/>
                  <a:gd name="T54" fmla="*/ 188 w 219"/>
                  <a:gd name="T55" fmla="*/ 19 h 210"/>
                  <a:gd name="T56" fmla="*/ 188 w 219"/>
                  <a:gd name="T57" fmla="*/ 33 h 210"/>
                  <a:gd name="T58" fmla="*/ 219 w 219"/>
                  <a:gd name="T59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19" h="210">
                    <a:moveTo>
                      <a:pt x="23" y="127"/>
                    </a:moveTo>
                    <a:cubicBezTo>
                      <a:pt x="23" y="81"/>
                      <a:pt x="23" y="81"/>
                      <a:pt x="23" y="81"/>
                    </a:cubicBezTo>
                    <a:cubicBezTo>
                      <a:pt x="98" y="81"/>
                      <a:pt x="98" y="81"/>
                      <a:pt x="98" y="81"/>
                    </a:cubicBezTo>
                    <a:cubicBezTo>
                      <a:pt x="98" y="127"/>
                      <a:pt x="98" y="127"/>
                      <a:pt x="98" y="127"/>
                    </a:cubicBezTo>
                    <a:cubicBezTo>
                      <a:pt x="23" y="127"/>
                      <a:pt x="23" y="127"/>
                      <a:pt x="23" y="127"/>
                    </a:cubicBezTo>
                    <a:moveTo>
                      <a:pt x="23" y="65"/>
                    </a:moveTo>
                    <a:cubicBezTo>
                      <a:pt x="23" y="19"/>
                      <a:pt x="23" y="19"/>
                      <a:pt x="23" y="19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8" y="65"/>
                      <a:pt x="98" y="65"/>
                      <a:pt x="98" y="65"/>
                    </a:cubicBezTo>
                    <a:cubicBezTo>
                      <a:pt x="23" y="65"/>
                      <a:pt x="23" y="65"/>
                      <a:pt x="23" y="65"/>
                    </a:cubicBezTo>
                    <a:moveTo>
                      <a:pt x="21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198"/>
                      <a:pt x="0" y="198"/>
                      <a:pt x="0" y="198"/>
                    </a:cubicBezTo>
                    <a:cubicBezTo>
                      <a:pt x="0" y="204"/>
                      <a:pt x="6" y="210"/>
                      <a:pt x="11" y="210"/>
                    </a:cubicBezTo>
                    <a:cubicBezTo>
                      <a:pt x="24" y="210"/>
                      <a:pt x="24" y="210"/>
                      <a:pt x="24" y="210"/>
                    </a:cubicBezTo>
                    <a:cubicBezTo>
                      <a:pt x="44" y="188"/>
                      <a:pt x="44" y="188"/>
                      <a:pt x="44" y="188"/>
                    </a:cubicBezTo>
                    <a:cubicBezTo>
                      <a:pt x="23" y="188"/>
                      <a:pt x="23" y="188"/>
                      <a:pt x="23" y="188"/>
                    </a:cubicBezTo>
                    <a:cubicBezTo>
                      <a:pt x="23" y="142"/>
                      <a:pt x="23" y="142"/>
                      <a:pt x="23" y="142"/>
                    </a:cubicBezTo>
                    <a:cubicBezTo>
                      <a:pt x="86" y="142"/>
                      <a:pt x="86" y="142"/>
                      <a:pt x="86" y="142"/>
                    </a:cubicBezTo>
                    <a:cubicBezTo>
                      <a:pt x="113" y="114"/>
                      <a:pt x="113" y="114"/>
                      <a:pt x="113" y="114"/>
                    </a:cubicBezTo>
                    <a:cubicBezTo>
                      <a:pt x="113" y="81"/>
                      <a:pt x="113" y="81"/>
                      <a:pt x="113" y="81"/>
                    </a:cubicBezTo>
                    <a:cubicBezTo>
                      <a:pt x="143" y="81"/>
                      <a:pt x="143" y="81"/>
                      <a:pt x="143" y="81"/>
                    </a:cubicBezTo>
                    <a:cubicBezTo>
                      <a:pt x="158" y="65"/>
                      <a:pt x="158" y="65"/>
                      <a:pt x="158" y="65"/>
                    </a:cubicBezTo>
                    <a:cubicBezTo>
                      <a:pt x="113" y="65"/>
                      <a:pt x="113" y="65"/>
                      <a:pt x="113" y="65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88" y="19"/>
                      <a:pt x="188" y="19"/>
                      <a:pt x="188" y="19"/>
                    </a:cubicBezTo>
                    <a:cubicBezTo>
                      <a:pt x="188" y="33"/>
                      <a:pt x="188" y="33"/>
                      <a:pt x="188" y="33"/>
                    </a:cubicBezTo>
                    <a:cubicBezTo>
                      <a:pt x="219" y="0"/>
                      <a:pt x="219" y="0"/>
                      <a:pt x="219" y="0"/>
                    </a:cubicBezTo>
                  </a:path>
                </a:pathLst>
              </a:custGeom>
              <a:solidFill>
                <a:srgbClr val="B3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6" name="Freeform 39">
                <a:extLst>
                  <a:ext uri="{FF2B5EF4-FFF2-40B4-BE49-F238E27FC236}">
                    <a16:creationId xmlns:a16="http://schemas.microsoft.com/office/drawing/2014/main" id="{0B40414D-6DDF-43E9-9E96-614DD7B14C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8038" y="3135313"/>
                <a:ext cx="984250" cy="173038"/>
              </a:xfrm>
              <a:custGeom>
                <a:avLst/>
                <a:gdLst>
                  <a:gd name="T0" fmla="*/ 262 w 262"/>
                  <a:gd name="T1" fmla="*/ 0 h 46"/>
                  <a:gd name="T2" fmla="*/ 11 w 262"/>
                  <a:gd name="T3" fmla="*/ 0 h 46"/>
                  <a:gd name="T4" fmla="*/ 11 w 262"/>
                  <a:gd name="T5" fmla="*/ 0 h 46"/>
                  <a:gd name="T6" fmla="*/ 0 w 262"/>
                  <a:gd name="T7" fmla="*/ 11 h 46"/>
                  <a:gd name="T8" fmla="*/ 0 w 262"/>
                  <a:gd name="T9" fmla="*/ 11 h 46"/>
                  <a:gd name="T10" fmla="*/ 0 w 262"/>
                  <a:gd name="T11" fmla="*/ 46 h 46"/>
                  <a:gd name="T12" fmla="*/ 219 w 262"/>
                  <a:gd name="T13" fmla="*/ 46 h 46"/>
                  <a:gd name="T14" fmla="*/ 262 w 262"/>
                  <a:gd name="T15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2" h="46">
                    <a:moveTo>
                      <a:pt x="262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6" y="0"/>
                      <a:pt x="0" y="5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219" y="46"/>
                      <a:pt x="219" y="46"/>
                      <a:pt x="219" y="46"/>
                    </a:cubicBezTo>
                    <a:cubicBezTo>
                      <a:pt x="262" y="0"/>
                      <a:pt x="262" y="0"/>
                      <a:pt x="262" y="0"/>
                    </a:cubicBezTo>
                  </a:path>
                </a:pathLst>
              </a:custGeom>
              <a:solidFill>
                <a:srgbClr val="9595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7" name="Freeform 40">
                <a:extLst>
                  <a:ext uri="{FF2B5EF4-FFF2-40B4-BE49-F238E27FC236}">
                    <a16:creationId xmlns:a16="http://schemas.microsoft.com/office/drawing/2014/main" id="{1D909EF1-EE8F-4B95-BDFE-1B9109B9F7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1900" y="3379788"/>
                <a:ext cx="280988" cy="173038"/>
              </a:xfrm>
              <a:custGeom>
                <a:avLst/>
                <a:gdLst>
                  <a:gd name="T0" fmla="*/ 177 w 177"/>
                  <a:gd name="T1" fmla="*/ 0 h 109"/>
                  <a:gd name="T2" fmla="*/ 0 w 177"/>
                  <a:gd name="T3" fmla="*/ 0 h 109"/>
                  <a:gd name="T4" fmla="*/ 0 w 177"/>
                  <a:gd name="T5" fmla="*/ 109 h 109"/>
                  <a:gd name="T6" fmla="*/ 107 w 177"/>
                  <a:gd name="T7" fmla="*/ 109 h 109"/>
                  <a:gd name="T8" fmla="*/ 177 w 177"/>
                  <a:gd name="T9" fmla="*/ 33 h 109"/>
                  <a:gd name="T10" fmla="*/ 177 w 177"/>
                  <a:gd name="T11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7" h="109">
                    <a:moveTo>
                      <a:pt x="177" y="0"/>
                    </a:moveTo>
                    <a:lnTo>
                      <a:pt x="0" y="0"/>
                    </a:lnTo>
                    <a:lnTo>
                      <a:pt x="0" y="109"/>
                    </a:lnTo>
                    <a:lnTo>
                      <a:pt x="107" y="109"/>
                    </a:lnTo>
                    <a:lnTo>
                      <a:pt x="177" y="33"/>
                    </a:lnTo>
                    <a:lnTo>
                      <a:pt x="17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8" name="Freeform 41">
                <a:extLst>
                  <a:ext uri="{FF2B5EF4-FFF2-40B4-BE49-F238E27FC236}">
                    <a16:creationId xmlns:a16="http://schemas.microsoft.com/office/drawing/2014/main" id="{8C69E9B9-642C-47D5-A6FC-D7AA7880AF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1900" y="3379788"/>
                <a:ext cx="280988" cy="173038"/>
              </a:xfrm>
              <a:custGeom>
                <a:avLst/>
                <a:gdLst>
                  <a:gd name="T0" fmla="*/ 177 w 177"/>
                  <a:gd name="T1" fmla="*/ 0 h 109"/>
                  <a:gd name="T2" fmla="*/ 0 w 177"/>
                  <a:gd name="T3" fmla="*/ 0 h 109"/>
                  <a:gd name="T4" fmla="*/ 0 w 177"/>
                  <a:gd name="T5" fmla="*/ 109 h 109"/>
                  <a:gd name="T6" fmla="*/ 107 w 177"/>
                  <a:gd name="T7" fmla="*/ 109 h 109"/>
                  <a:gd name="T8" fmla="*/ 177 w 177"/>
                  <a:gd name="T9" fmla="*/ 33 h 109"/>
                  <a:gd name="T10" fmla="*/ 177 w 177"/>
                  <a:gd name="T11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7" h="109">
                    <a:moveTo>
                      <a:pt x="177" y="0"/>
                    </a:moveTo>
                    <a:lnTo>
                      <a:pt x="0" y="0"/>
                    </a:lnTo>
                    <a:lnTo>
                      <a:pt x="0" y="109"/>
                    </a:lnTo>
                    <a:lnTo>
                      <a:pt x="107" y="109"/>
                    </a:lnTo>
                    <a:lnTo>
                      <a:pt x="177" y="33"/>
                    </a:lnTo>
                    <a:lnTo>
                      <a:pt x="17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9" name="Freeform 42">
                <a:extLst>
                  <a:ext uri="{FF2B5EF4-FFF2-40B4-BE49-F238E27FC236}">
                    <a16:creationId xmlns:a16="http://schemas.microsoft.com/office/drawing/2014/main" id="{8CD5FB52-563F-4129-B163-454FBF6B30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1900" y="3613150"/>
                <a:ext cx="112713" cy="123825"/>
              </a:xfrm>
              <a:custGeom>
                <a:avLst/>
                <a:gdLst>
                  <a:gd name="T0" fmla="*/ 71 w 71"/>
                  <a:gd name="T1" fmla="*/ 0 h 78"/>
                  <a:gd name="T2" fmla="*/ 0 w 71"/>
                  <a:gd name="T3" fmla="*/ 0 h 78"/>
                  <a:gd name="T4" fmla="*/ 0 w 71"/>
                  <a:gd name="T5" fmla="*/ 78 h 78"/>
                  <a:gd name="T6" fmla="*/ 71 w 71"/>
                  <a:gd name="T7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1" h="78">
                    <a:moveTo>
                      <a:pt x="71" y="0"/>
                    </a:moveTo>
                    <a:lnTo>
                      <a:pt x="0" y="0"/>
                    </a:lnTo>
                    <a:lnTo>
                      <a:pt x="0" y="78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0" name="Freeform 43">
                <a:extLst>
                  <a:ext uri="{FF2B5EF4-FFF2-40B4-BE49-F238E27FC236}">
                    <a16:creationId xmlns:a16="http://schemas.microsoft.com/office/drawing/2014/main" id="{07ACA2B3-8FEE-4726-95F7-E69B11DF7E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1900" y="3613150"/>
                <a:ext cx="112713" cy="123825"/>
              </a:xfrm>
              <a:custGeom>
                <a:avLst/>
                <a:gdLst>
                  <a:gd name="T0" fmla="*/ 71 w 71"/>
                  <a:gd name="T1" fmla="*/ 0 h 78"/>
                  <a:gd name="T2" fmla="*/ 0 w 71"/>
                  <a:gd name="T3" fmla="*/ 0 h 78"/>
                  <a:gd name="T4" fmla="*/ 0 w 71"/>
                  <a:gd name="T5" fmla="*/ 78 h 78"/>
                  <a:gd name="T6" fmla="*/ 71 w 71"/>
                  <a:gd name="T7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1" h="78">
                    <a:moveTo>
                      <a:pt x="71" y="0"/>
                    </a:moveTo>
                    <a:lnTo>
                      <a:pt x="0" y="0"/>
                    </a:lnTo>
                    <a:lnTo>
                      <a:pt x="0" y="78"/>
                    </a:lnTo>
                    <a:lnTo>
                      <a:pt x="7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D831DF2F-7CF9-479D-BAC5-0C7F4DA6F9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3763" y="3379788"/>
                <a:ext cx="282575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94130B90-8828-4AB1-A5BC-DAD32BCFA5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3763" y="3379788"/>
                <a:ext cx="282575" cy="173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EFAFF6A0-B43F-4FF6-B070-648D13078A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3763" y="3613150"/>
                <a:ext cx="282575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AA6530BE-46DB-43D1-A9A2-41A17A560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3763" y="3613150"/>
                <a:ext cx="282575" cy="173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5" name="Freeform 48">
                <a:extLst>
                  <a:ext uri="{FF2B5EF4-FFF2-40B4-BE49-F238E27FC236}">
                    <a16:creationId xmlns:a16="http://schemas.microsoft.com/office/drawing/2014/main" id="{567BA44C-99A9-4AC4-AF82-2E83DD0529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3763" y="3843338"/>
                <a:ext cx="236538" cy="173038"/>
              </a:xfrm>
              <a:custGeom>
                <a:avLst/>
                <a:gdLst>
                  <a:gd name="T0" fmla="*/ 149 w 149"/>
                  <a:gd name="T1" fmla="*/ 0 h 109"/>
                  <a:gd name="T2" fmla="*/ 0 w 149"/>
                  <a:gd name="T3" fmla="*/ 0 h 109"/>
                  <a:gd name="T4" fmla="*/ 0 w 149"/>
                  <a:gd name="T5" fmla="*/ 109 h 109"/>
                  <a:gd name="T6" fmla="*/ 50 w 149"/>
                  <a:gd name="T7" fmla="*/ 109 h 109"/>
                  <a:gd name="T8" fmla="*/ 149 w 149"/>
                  <a:gd name="T9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09">
                    <a:moveTo>
                      <a:pt x="149" y="0"/>
                    </a:moveTo>
                    <a:lnTo>
                      <a:pt x="0" y="0"/>
                    </a:lnTo>
                    <a:lnTo>
                      <a:pt x="0" y="109"/>
                    </a:lnTo>
                    <a:lnTo>
                      <a:pt x="50" y="109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6" name="Freeform 49">
                <a:extLst>
                  <a:ext uri="{FF2B5EF4-FFF2-40B4-BE49-F238E27FC236}">
                    <a16:creationId xmlns:a16="http://schemas.microsoft.com/office/drawing/2014/main" id="{B4B4971F-CEEF-4AD2-B249-F7746B14F4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3763" y="3843338"/>
                <a:ext cx="236538" cy="173038"/>
              </a:xfrm>
              <a:custGeom>
                <a:avLst/>
                <a:gdLst>
                  <a:gd name="T0" fmla="*/ 149 w 149"/>
                  <a:gd name="T1" fmla="*/ 0 h 109"/>
                  <a:gd name="T2" fmla="*/ 0 w 149"/>
                  <a:gd name="T3" fmla="*/ 0 h 109"/>
                  <a:gd name="T4" fmla="*/ 0 w 149"/>
                  <a:gd name="T5" fmla="*/ 109 h 109"/>
                  <a:gd name="T6" fmla="*/ 50 w 149"/>
                  <a:gd name="T7" fmla="*/ 109 h 109"/>
                  <a:gd name="T8" fmla="*/ 149 w 149"/>
                  <a:gd name="T9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09">
                    <a:moveTo>
                      <a:pt x="149" y="0"/>
                    </a:moveTo>
                    <a:lnTo>
                      <a:pt x="0" y="0"/>
                    </a:lnTo>
                    <a:lnTo>
                      <a:pt x="0" y="109"/>
                    </a:lnTo>
                    <a:lnTo>
                      <a:pt x="50" y="109"/>
                    </a:lnTo>
                    <a:lnTo>
                      <a:pt x="14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27" name="Group 426">
              <a:extLst>
                <a:ext uri="{FF2B5EF4-FFF2-40B4-BE49-F238E27FC236}">
                  <a16:creationId xmlns:a16="http://schemas.microsoft.com/office/drawing/2014/main" id="{42F72F5A-3A59-4EDE-85C6-C1B0E636FCE4}"/>
                </a:ext>
              </a:extLst>
            </p:cNvPr>
            <p:cNvGrpSpPr/>
            <p:nvPr/>
          </p:nvGrpSpPr>
          <p:grpSpPr>
            <a:xfrm>
              <a:off x="6502049" y="2652225"/>
              <a:ext cx="858872" cy="854566"/>
              <a:chOff x="10534650" y="5259388"/>
              <a:chExt cx="633413" cy="630238"/>
            </a:xfrm>
          </p:grpSpPr>
          <p:sp>
            <p:nvSpPr>
              <p:cNvPr id="428" name="Oval 269">
                <a:extLst>
                  <a:ext uri="{FF2B5EF4-FFF2-40B4-BE49-F238E27FC236}">
                    <a16:creationId xmlns:a16="http://schemas.microsoft.com/office/drawing/2014/main" id="{D0455C24-9532-4910-87E4-373A22209A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34650" y="5259388"/>
                <a:ext cx="633413" cy="63023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29" name="Oval 270">
                <a:extLst>
                  <a:ext uri="{FF2B5EF4-FFF2-40B4-BE49-F238E27FC236}">
                    <a16:creationId xmlns:a16="http://schemas.microsoft.com/office/drawing/2014/main" id="{CF3E567B-3FFD-424A-AD3C-3CBFA09734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79100" y="5307013"/>
                <a:ext cx="541338" cy="53816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30" name="Oval 271">
                <a:extLst>
                  <a:ext uri="{FF2B5EF4-FFF2-40B4-BE49-F238E27FC236}">
                    <a16:creationId xmlns:a16="http://schemas.microsoft.com/office/drawing/2014/main" id="{D0A53015-5BF1-4E11-956B-9FCCB756C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36275" y="5562600"/>
                <a:ext cx="30163" cy="26988"/>
              </a:xfrm>
              <a:prstGeom prst="ellipse">
                <a:avLst/>
              </a:prstGeom>
              <a:solidFill>
                <a:srgbClr val="2828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31" name="Line 272">
                <a:extLst>
                  <a:ext uri="{FF2B5EF4-FFF2-40B4-BE49-F238E27FC236}">
                    <a16:creationId xmlns:a16="http://schemas.microsoft.com/office/drawing/2014/main" id="{62C47CAE-B424-403D-948F-B235DD5549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50563" y="5322888"/>
                <a:ext cx="0" cy="504825"/>
              </a:xfrm>
              <a:prstGeom prst="line">
                <a:avLst/>
              </a:prstGeom>
              <a:noFill/>
              <a:ln w="6350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32" name="Line 273">
                <a:extLst>
                  <a:ext uri="{FF2B5EF4-FFF2-40B4-BE49-F238E27FC236}">
                    <a16:creationId xmlns:a16="http://schemas.microsoft.com/office/drawing/2014/main" id="{10D79980-453C-4878-B68A-EA4598DDE4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99738" y="5575300"/>
                <a:ext cx="503238" cy="0"/>
              </a:xfrm>
              <a:prstGeom prst="line">
                <a:avLst/>
              </a:prstGeom>
              <a:noFill/>
              <a:ln w="6350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33" name="Line 274">
                <a:extLst>
                  <a:ext uri="{FF2B5EF4-FFF2-40B4-BE49-F238E27FC236}">
                    <a16:creationId xmlns:a16="http://schemas.microsoft.com/office/drawing/2014/main" id="{5E1482D0-A8F1-4509-9750-DD14725110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629900" y="5449888"/>
                <a:ext cx="439738" cy="249238"/>
              </a:xfrm>
              <a:prstGeom prst="line">
                <a:avLst/>
              </a:prstGeom>
              <a:noFill/>
              <a:ln w="6350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34" name="Line 275">
                <a:extLst>
                  <a:ext uri="{FF2B5EF4-FFF2-40B4-BE49-F238E27FC236}">
                    <a16:creationId xmlns:a16="http://schemas.microsoft.com/office/drawing/2014/main" id="{B2BE6218-5640-4BA4-805F-F50EF9B7CB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726738" y="5357813"/>
                <a:ext cx="249238" cy="436563"/>
              </a:xfrm>
              <a:prstGeom prst="line">
                <a:avLst/>
              </a:prstGeom>
              <a:noFill/>
              <a:ln w="6350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35" name="Line 276">
                <a:extLst>
                  <a:ext uri="{FF2B5EF4-FFF2-40B4-BE49-F238E27FC236}">
                    <a16:creationId xmlns:a16="http://schemas.microsoft.com/office/drawing/2014/main" id="{A0BB9273-0A4C-49FE-A168-0068453E82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23563" y="5357813"/>
                <a:ext cx="252413" cy="436563"/>
              </a:xfrm>
              <a:prstGeom prst="line">
                <a:avLst/>
              </a:prstGeom>
              <a:noFill/>
              <a:ln w="6350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36" name="Line 277">
                <a:extLst>
                  <a:ext uri="{FF2B5EF4-FFF2-40B4-BE49-F238E27FC236}">
                    <a16:creationId xmlns:a16="http://schemas.microsoft.com/office/drawing/2014/main" id="{4F844CBF-C561-4957-99DE-D026C7F6E3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629900" y="5449888"/>
                <a:ext cx="439738" cy="252413"/>
              </a:xfrm>
              <a:prstGeom prst="line">
                <a:avLst/>
              </a:prstGeom>
              <a:noFill/>
              <a:ln w="6350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37" name="Oval 278">
                <a:extLst>
                  <a:ext uri="{FF2B5EF4-FFF2-40B4-BE49-F238E27FC236}">
                    <a16:creationId xmlns:a16="http://schemas.microsoft.com/office/drawing/2014/main" id="{9F51EBEB-1C75-468D-B0BC-B03B8A4EED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44188" y="5372100"/>
                <a:ext cx="411163" cy="40798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38" name="Oval 279">
                <a:extLst>
                  <a:ext uri="{FF2B5EF4-FFF2-40B4-BE49-F238E27FC236}">
                    <a16:creationId xmlns:a16="http://schemas.microsoft.com/office/drawing/2014/main" id="{FBC1D57A-A21D-47E8-9D8B-E6B786AB5F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36275" y="5562600"/>
                <a:ext cx="30163" cy="26988"/>
              </a:xfrm>
              <a:prstGeom prst="ellipse">
                <a:avLst/>
              </a:prstGeom>
              <a:solidFill>
                <a:srgbClr val="2828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39" name="Line 280">
                <a:extLst>
                  <a:ext uri="{FF2B5EF4-FFF2-40B4-BE49-F238E27FC236}">
                    <a16:creationId xmlns:a16="http://schemas.microsoft.com/office/drawing/2014/main" id="{3BC402A6-B25D-4418-85E5-3E7179FA84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0694988" y="5422900"/>
                <a:ext cx="155575" cy="152400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40" name="Line 281">
                <a:extLst>
                  <a:ext uri="{FF2B5EF4-FFF2-40B4-BE49-F238E27FC236}">
                    <a16:creationId xmlns:a16="http://schemas.microsoft.com/office/drawing/2014/main" id="{0877EF9F-0248-49CC-89A7-43DA3CB877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50563" y="5575300"/>
                <a:ext cx="115888" cy="0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41" name="Line 282">
                <a:extLst>
                  <a:ext uri="{FF2B5EF4-FFF2-40B4-BE49-F238E27FC236}">
                    <a16:creationId xmlns:a16="http://schemas.microsoft.com/office/drawing/2014/main" id="{E7A73509-4206-41CF-8B4D-AB19093699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94988" y="5541963"/>
                <a:ext cx="188913" cy="187325"/>
              </a:xfrm>
              <a:prstGeom prst="line">
                <a:avLst/>
              </a:prstGeom>
              <a:noFill/>
              <a:ln w="6350" cap="rnd">
                <a:solidFill>
                  <a:srgbClr val="E8112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grpSp>
          <p:nvGrpSpPr>
            <p:cNvPr id="446" name="Group 445">
              <a:extLst>
                <a:ext uri="{FF2B5EF4-FFF2-40B4-BE49-F238E27FC236}">
                  <a16:creationId xmlns:a16="http://schemas.microsoft.com/office/drawing/2014/main" id="{FD413332-5DAA-4496-A849-B818E82D2845}"/>
                </a:ext>
              </a:extLst>
            </p:cNvPr>
            <p:cNvGrpSpPr/>
            <p:nvPr/>
          </p:nvGrpSpPr>
          <p:grpSpPr>
            <a:xfrm>
              <a:off x="8547295" y="2851700"/>
              <a:ext cx="917482" cy="499815"/>
              <a:chOff x="8484563" y="2851700"/>
              <a:chExt cx="917482" cy="499815"/>
            </a:xfrm>
          </p:grpSpPr>
          <p:grpSp>
            <p:nvGrpSpPr>
              <p:cNvPr id="397" name="Group 396">
                <a:extLst>
                  <a:ext uri="{FF2B5EF4-FFF2-40B4-BE49-F238E27FC236}">
                    <a16:creationId xmlns:a16="http://schemas.microsoft.com/office/drawing/2014/main" id="{74EB9E97-5882-47FC-8A97-DDE82E2391E3}"/>
                  </a:ext>
                </a:extLst>
              </p:cNvPr>
              <p:cNvGrpSpPr/>
              <p:nvPr/>
            </p:nvGrpSpPr>
            <p:grpSpPr>
              <a:xfrm>
                <a:off x="8818240" y="2851700"/>
                <a:ext cx="583805" cy="499815"/>
                <a:chOff x="5888038" y="3135313"/>
                <a:chExt cx="1125538" cy="963612"/>
              </a:xfrm>
            </p:grpSpPr>
            <p:sp>
              <p:nvSpPr>
                <p:cNvPr id="398" name="Freeform 21">
                  <a:extLst>
                    <a:ext uri="{FF2B5EF4-FFF2-40B4-BE49-F238E27FC236}">
                      <a16:creationId xmlns:a16="http://schemas.microsoft.com/office/drawing/2014/main" id="{9C178E68-D340-4D54-A742-64D899FA9E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88038" y="3308350"/>
                  <a:ext cx="1125538" cy="790575"/>
                </a:xfrm>
                <a:custGeom>
                  <a:avLst/>
                  <a:gdLst>
                    <a:gd name="T0" fmla="*/ 0 w 300"/>
                    <a:gd name="T1" fmla="*/ 198 h 210"/>
                    <a:gd name="T2" fmla="*/ 11 w 300"/>
                    <a:gd name="T3" fmla="*/ 210 h 210"/>
                    <a:gd name="T4" fmla="*/ 289 w 300"/>
                    <a:gd name="T5" fmla="*/ 210 h 210"/>
                    <a:gd name="T6" fmla="*/ 300 w 300"/>
                    <a:gd name="T7" fmla="*/ 198 h 210"/>
                    <a:gd name="T8" fmla="*/ 300 w 300"/>
                    <a:gd name="T9" fmla="*/ 0 h 210"/>
                    <a:gd name="T10" fmla="*/ 0 w 300"/>
                    <a:gd name="T11" fmla="*/ 0 h 210"/>
                    <a:gd name="T12" fmla="*/ 0 w 300"/>
                    <a:gd name="T13" fmla="*/ 198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0" h="210">
                      <a:moveTo>
                        <a:pt x="0" y="198"/>
                      </a:moveTo>
                      <a:cubicBezTo>
                        <a:pt x="0" y="204"/>
                        <a:pt x="4" y="210"/>
                        <a:pt x="11" y="210"/>
                      </a:cubicBezTo>
                      <a:cubicBezTo>
                        <a:pt x="289" y="210"/>
                        <a:pt x="289" y="210"/>
                        <a:pt x="289" y="210"/>
                      </a:cubicBezTo>
                      <a:cubicBezTo>
                        <a:pt x="295" y="210"/>
                        <a:pt x="300" y="205"/>
                        <a:pt x="300" y="198"/>
                      </a:cubicBezTo>
                      <a:cubicBezTo>
                        <a:pt x="300" y="0"/>
                        <a:pt x="300" y="0"/>
                        <a:pt x="30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98"/>
                        <a:pt x="0" y="198"/>
                        <a:pt x="0" y="198"/>
                      </a:cubicBezTo>
                    </a:path>
                  </a:pathLst>
                </a:custGeom>
                <a:solidFill>
                  <a:srgbClr val="A0A1A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9" name="Freeform 22">
                  <a:extLst>
                    <a:ext uri="{FF2B5EF4-FFF2-40B4-BE49-F238E27FC236}">
                      <a16:creationId xmlns:a16="http://schemas.microsoft.com/office/drawing/2014/main" id="{923A5203-85E8-4459-97D8-60AC759A48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88038" y="3135313"/>
                  <a:ext cx="1125538" cy="173038"/>
                </a:xfrm>
                <a:custGeom>
                  <a:avLst/>
                  <a:gdLst>
                    <a:gd name="T0" fmla="*/ 289 w 300"/>
                    <a:gd name="T1" fmla="*/ 0 h 46"/>
                    <a:gd name="T2" fmla="*/ 11 w 300"/>
                    <a:gd name="T3" fmla="*/ 0 h 46"/>
                    <a:gd name="T4" fmla="*/ 0 w 300"/>
                    <a:gd name="T5" fmla="*/ 11 h 46"/>
                    <a:gd name="T6" fmla="*/ 0 w 300"/>
                    <a:gd name="T7" fmla="*/ 46 h 46"/>
                    <a:gd name="T8" fmla="*/ 300 w 300"/>
                    <a:gd name="T9" fmla="*/ 46 h 46"/>
                    <a:gd name="T10" fmla="*/ 300 w 300"/>
                    <a:gd name="T11" fmla="*/ 11 h 46"/>
                    <a:gd name="T12" fmla="*/ 289 w 300"/>
                    <a:gd name="T13" fmla="*/ 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0" h="46">
                      <a:moveTo>
                        <a:pt x="289" y="0"/>
                      </a:move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4" y="0"/>
                        <a:pt x="0" y="5"/>
                        <a:pt x="0" y="11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300" y="46"/>
                        <a:pt x="300" y="46"/>
                        <a:pt x="300" y="46"/>
                      </a:cubicBezTo>
                      <a:cubicBezTo>
                        <a:pt x="300" y="11"/>
                        <a:pt x="300" y="11"/>
                        <a:pt x="300" y="11"/>
                      </a:cubicBezTo>
                      <a:cubicBezTo>
                        <a:pt x="300" y="5"/>
                        <a:pt x="296" y="0"/>
                        <a:pt x="289" y="0"/>
                      </a:cubicBezTo>
                    </a:path>
                  </a:pathLst>
                </a:custGeom>
                <a:solidFill>
                  <a:srgbClr val="7A7A7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0" name="Rectangle 399">
                  <a:extLst>
                    <a:ext uri="{FF2B5EF4-FFF2-40B4-BE49-F238E27FC236}">
                      <a16:creationId xmlns:a16="http://schemas.microsoft.com/office/drawing/2014/main" id="{4F2CB20C-FE81-410A-BED6-77344BD716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1900" y="3379788"/>
                  <a:ext cx="280988" cy="1730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1" name="Rectangle 400">
                  <a:extLst>
                    <a:ext uri="{FF2B5EF4-FFF2-40B4-BE49-F238E27FC236}">
                      <a16:creationId xmlns:a16="http://schemas.microsoft.com/office/drawing/2014/main" id="{2A784873-C1FE-48F1-B79E-DF33916867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1900" y="3379788"/>
                  <a:ext cx="280988" cy="1730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2" name="Rectangle 401">
                  <a:extLst>
                    <a:ext uri="{FF2B5EF4-FFF2-40B4-BE49-F238E27FC236}">
                      <a16:creationId xmlns:a16="http://schemas.microsoft.com/office/drawing/2014/main" id="{069458DF-1944-441A-99FE-B951EE463F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1900" y="3613150"/>
                  <a:ext cx="280988" cy="173038"/>
                </a:xfrm>
                <a:prstGeom prst="rect">
                  <a:avLst/>
                </a:prstGeom>
                <a:solidFill>
                  <a:srgbClr val="A8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3" name="Rectangle 402">
                  <a:extLst>
                    <a:ext uri="{FF2B5EF4-FFF2-40B4-BE49-F238E27FC236}">
                      <a16:creationId xmlns:a16="http://schemas.microsoft.com/office/drawing/2014/main" id="{A0A4A9BF-0139-46CE-B7FC-72DDA15942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1900" y="3613150"/>
                  <a:ext cx="280988" cy="1730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4" name="Rectangle 403">
                  <a:extLst>
                    <a:ext uri="{FF2B5EF4-FFF2-40B4-BE49-F238E27FC236}">
                      <a16:creationId xmlns:a16="http://schemas.microsoft.com/office/drawing/2014/main" id="{03882748-E3BC-4A76-8B99-5AEAF3E985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50038" y="3613150"/>
                  <a:ext cx="280988" cy="173038"/>
                </a:xfrm>
                <a:prstGeom prst="rect">
                  <a:avLst/>
                </a:prstGeom>
                <a:solidFill>
                  <a:srgbClr val="A8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5" name="Rectangle 404">
                  <a:extLst>
                    <a:ext uri="{FF2B5EF4-FFF2-40B4-BE49-F238E27FC236}">
                      <a16:creationId xmlns:a16="http://schemas.microsoft.com/office/drawing/2014/main" id="{5D8D6F64-BE64-492C-B91F-8AC6E43612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50038" y="3379788"/>
                  <a:ext cx="280988" cy="1730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6" name="Rectangle 405">
                  <a:extLst>
                    <a:ext uri="{FF2B5EF4-FFF2-40B4-BE49-F238E27FC236}">
                      <a16:creationId xmlns:a16="http://schemas.microsoft.com/office/drawing/2014/main" id="{F96F135D-C162-4468-A77E-9D014BCA69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50038" y="3379788"/>
                  <a:ext cx="280988" cy="1730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7" name="Rectangle 406">
                  <a:extLst>
                    <a:ext uri="{FF2B5EF4-FFF2-40B4-BE49-F238E27FC236}">
                      <a16:creationId xmlns:a16="http://schemas.microsoft.com/office/drawing/2014/main" id="{5A3809E2-808C-426D-A916-70572B02C4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3763" y="3379788"/>
                  <a:ext cx="282575" cy="1730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8" name="Rectangle 407">
                  <a:extLst>
                    <a:ext uri="{FF2B5EF4-FFF2-40B4-BE49-F238E27FC236}">
                      <a16:creationId xmlns:a16="http://schemas.microsoft.com/office/drawing/2014/main" id="{432A1961-DC6D-46F5-997C-647423EFF4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3763" y="3379788"/>
                  <a:ext cx="282575" cy="1730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9" name="Rectangle 408">
                  <a:extLst>
                    <a:ext uri="{FF2B5EF4-FFF2-40B4-BE49-F238E27FC236}">
                      <a16:creationId xmlns:a16="http://schemas.microsoft.com/office/drawing/2014/main" id="{ACA8D253-DDF6-439A-BE6A-B3189AE57B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3763" y="3613150"/>
                  <a:ext cx="282575" cy="1730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0" name="Rectangle 409">
                  <a:extLst>
                    <a:ext uri="{FF2B5EF4-FFF2-40B4-BE49-F238E27FC236}">
                      <a16:creationId xmlns:a16="http://schemas.microsoft.com/office/drawing/2014/main" id="{8CA4020E-50E4-4937-87E7-A939C8CB04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3763" y="3613150"/>
                  <a:ext cx="282575" cy="1730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1" name="Rectangle 410">
                  <a:extLst>
                    <a:ext uri="{FF2B5EF4-FFF2-40B4-BE49-F238E27FC236}">
                      <a16:creationId xmlns:a16="http://schemas.microsoft.com/office/drawing/2014/main" id="{C6001965-AA10-4A31-BDF9-15BC75013F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3763" y="3843338"/>
                  <a:ext cx="282575" cy="173038"/>
                </a:xfrm>
                <a:prstGeom prst="rect">
                  <a:avLst/>
                </a:prstGeom>
                <a:solidFill>
                  <a:srgbClr val="A8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2" name="Rectangle 411">
                  <a:extLst>
                    <a:ext uri="{FF2B5EF4-FFF2-40B4-BE49-F238E27FC236}">
                      <a16:creationId xmlns:a16="http://schemas.microsoft.com/office/drawing/2014/main" id="{A87EDE0F-BDBE-4D94-B09C-CD89E0C7BA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3763" y="3843338"/>
                  <a:ext cx="282575" cy="1730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3" name="Rectangle 412">
                  <a:extLst>
                    <a:ext uri="{FF2B5EF4-FFF2-40B4-BE49-F238E27FC236}">
                      <a16:creationId xmlns:a16="http://schemas.microsoft.com/office/drawing/2014/main" id="{D389347A-4412-4EB6-B08A-D156D9F109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1900" y="3843338"/>
                  <a:ext cx="280988" cy="173038"/>
                </a:xfrm>
                <a:prstGeom prst="rect">
                  <a:avLst/>
                </a:prstGeom>
                <a:solidFill>
                  <a:srgbClr val="A8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4" name="Rectangle 413">
                  <a:extLst>
                    <a:ext uri="{FF2B5EF4-FFF2-40B4-BE49-F238E27FC236}">
                      <a16:creationId xmlns:a16="http://schemas.microsoft.com/office/drawing/2014/main" id="{93A60534-1381-42D4-904B-3A7847C5D8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50038" y="3843338"/>
                  <a:ext cx="280988" cy="173038"/>
                </a:xfrm>
                <a:prstGeom prst="rect">
                  <a:avLst/>
                </a:prstGeom>
                <a:solidFill>
                  <a:srgbClr val="A8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5" name="Freeform 38">
                  <a:extLst>
                    <a:ext uri="{FF2B5EF4-FFF2-40B4-BE49-F238E27FC236}">
                      <a16:creationId xmlns:a16="http://schemas.microsoft.com/office/drawing/2014/main" id="{852C311D-6227-489B-B16E-55CEB04AA72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888038" y="3308350"/>
                  <a:ext cx="822325" cy="790575"/>
                </a:xfrm>
                <a:custGeom>
                  <a:avLst/>
                  <a:gdLst>
                    <a:gd name="T0" fmla="*/ 23 w 219"/>
                    <a:gd name="T1" fmla="*/ 127 h 210"/>
                    <a:gd name="T2" fmla="*/ 23 w 219"/>
                    <a:gd name="T3" fmla="*/ 81 h 210"/>
                    <a:gd name="T4" fmla="*/ 98 w 219"/>
                    <a:gd name="T5" fmla="*/ 81 h 210"/>
                    <a:gd name="T6" fmla="*/ 98 w 219"/>
                    <a:gd name="T7" fmla="*/ 127 h 210"/>
                    <a:gd name="T8" fmla="*/ 23 w 219"/>
                    <a:gd name="T9" fmla="*/ 127 h 210"/>
                    <a:gd name="T10" fmla="*/ 23 w 219"/>
                    <a:gd name="T11" fmla="*/ 65 h 210"/>
                    <a:gd name="T12" fmla="*/ 23 w 219"/>
                    <a:gd name="T13" fmla="*/ 19 h 210"/>
                    <a:gd name="T14" fmla="*/ 98 w 219"/>
                    <a:gd name="T15" fmla="*/ 19 h 210"/>
                    <a:gd name="T16" fmla="*/ 98 w 219"/>
                    <a:gd name="T17" fmla="*/ 65 h 210"/>
                    <a:gd name="T18" fmla="*/ 23 w 219"/>
                    <a:gd name="T19" fmla="*/ 65 h 210"/>
                    <a:gd name="T20" fmla="*/ 219 w 219"/>
                    <a:gd name="T21" fmla="*/ 0 h 210"/>
                    <a:gd name="T22" fmla="*/ 0 w 219"/>
                    <a:gd name="T23" fmla="*/ 0 h 210"/>
                    <a:gd name="T24" fmla="*/ 0 w 219"/>
                    <a:gd name="T25" fmla="*/ 10 h 210"/>
                    <a:gd name="T26" fmla="*/ 0 w 219"/>
                    <a:gd name="T27" fmla="*/ 30 h 210"/>
                    <a:gd name="T28" fmla="*/ 0 w 219"/>
                    <a:gd name="T29" fmla="*/ 198 h 210"/>
                    <a:gd name="T30" fmla="*/ 11 w 219"/>
                    <a:gd name="T31" fmla="*/ 210 h 210"/>
                    <a:gd name="T32" fmla="*/ 24 w 219"/>
                    <a:gd name="T33" fmla="*/ 210 h 210"/>
                    <a:gd name="T34" fmla="*/ 44 w 219"/>
                    <a:gd name="T35" fmla="*/ 188 h 210"/>
                    <a:gd name="T36" fmla="*/ 23 w 219"/>
                    <a:gd name="T37" fmla="*/ 188 h 210"/>
                    <a:gd name="T38" fmla="*/ 23 w 219"/>
                    <a:gd name="T39" fmla="*/ 142 h 210"/>
                    <a:gd name="T40" fmla="*/ 86 w 219"/>
                    <a:gd name="T41" fmla="*/ 142 h 210"/>
                    <a:gd name="T42" fmla="*/ 113 w 219"/>
                    <a:gd name="T43" fmla="*/ 114 h 210"/>
                    <a:gd name="T44" fmla="*/ 113 w 219"/>
                    <a:gd name="T45" fmla="*/ 81 h 210"/>
                    <a:gd name="T46" fmla="*/ 143 w 219"/>
                    <a:gd name="T47" fmla="*/ 81 h 210"/>
                    <a:gd name="T48" fmla="*/ 158 w 219"/>
                    <a:gd name="T49" fmla="*/ 65 h 210"/>
                    <a:gd name="T50" fmla="*/ 113 w 219"/>
                    <a:gd name="T51" fmla="*/ 65 h 210"/>
                    <a:gd name="T52" fmla="*/ 113 w 219"/>
                    <a:gd name="T53" fmla="*/ 19 h 210"/>
                    <a:gd name="T54" fmla="*/ 188 w 219"/>
                    <a:gd name="T55" fmla="*/ 19 h 210"/>
                    <a:gd name="T56" fmla="*/ 188 w 219"/>
                    <a:gd name="T57" fmla="*/ 33 h 210"/>
                    <a:gd name="T58" fmla="*/ 219 w 219"/>
                    <a:gd name="T59" fmla="*/ 0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219" h="210">
                      <a:moveTo>
                        <a:pt x="23" y="127"/>
                      </a:moveTo>
                      <a:cubicBezTo>
                        <a:pt x="23" y="81"/>
                        <a:pt x="23" y="81"/>
                        <a:pt x="23" y="81"/>
                      </a:cubicBezTo>
                      <a:cubicBezTo>
                        <a:pt x="98" y="81"/>
                        <a:pt x="98" y="81"/>
                        <a:pt x="98" y="81"/>
                      </a:cubicBezTo>
                      <a:cubicBezTo>
                        <a:pt x="98" y="127"/>
                        <a:pt x="98" y="127"/>
                        <a:pt x="98" y="127"/>
                      </a:cubicBezTo>
                      <a:cubicBezTo>
                        <a:pt x="23" y="127"/>
                        <a:pt x="23" y="127"/>
                        <a:pt x="23" y="127"/>
                      </a:cubicBezTo>
                      <a:moveTo>
                        <a:pt x="23" y="65"/>
                      </a:moveTo>
                      <a:cubicBezTo>
                        <a:pt x="23" y="19"/>
                        <a:pt x="23" y="19"/>
                        <a:pt x="23" y="19"/>
                      </a:cubicBezTo>
                      <a:cubicBezTo>
                        <a:pt x="98" y="19"/>
                        <a:pt x="98" y="19"/>
                        <a:pt x="98" y="19"/>
                      </a:cubicBezTo>
                      <a:cubicBezTo>
                        <a:pt x="98" y="65"/>
                        <a:pt x="98" y="65"/>
                        <a:pt x="98" y="65"/>
                      </a:cubicBezTo>
                      <a:cubicBezTo>
                        <a:pt x="23" y="65"/>
                        <a:pt x="23" y="65"/>
                        <a:pt x="23" y="65"/>
                      </a:cubicBezTo>
                      <a:moveTo>
                        <a:pt x="219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0" y="198"/>
                        <a:pt x="0" y="198"/>
                        <a:pt x="0" y="198"/>
                      </a:cubicBezTo>
                      <a:cubicBezTo>
                        <a:pt x="0" y="204"/>
                        <a:pt x="6" y="210"/>
                        <a:pt x="11" y="210"/>
                      </a:cubicBezTo>
                      <a:cubicBezTo>
                        <a:pt x="24" y="210"/>
                        <a:pt x="24" y="210"/>
                        <a:pt x="24" y="210"/>
                      </a:cubicBezTo>
                      <a:cubicBezTo>
                        <a:pt x="44" y="188"/>
                        <a:pt x="44" y="188"/>
                        <a:pt x="44" y="188"/>
                      </a:cubicBezTo>
                      <a:cubicBezTo>
                        <a:pt x="23" y="188"/>
                        <a:pt x="23" y="188"/>
                        <a:pt x="23" y="188"/>
                      </a:cubicBezTo>
                      <a:cubicBezTo>
                        <a:pt x="23" y="142"/>
                        <a:pt x="23" y="142"/>
                        <a:pt x="23" y="142"/>
                      </a:cubicBezTo>
                      <a:cubicBezTo>
                        <a:pt x="86" y="142"/>
                        <a:pt x="86" y="142"/>
                        <a:pt x="86" y="142"/>
                      </a:cubicBezTo>
                      <a:cubicBezTo>
                        <a:pt x="113" y="114"/>
                        <a:pt x="113" y="114"/>
                        <a:pt x="113" y="114"/>
                      </a:cubicBezTo>
                      <a:cubicBezTo>
                        <a:pt x="113" y="81"/>
                        <a:pt x="113" y="81"/>
                        <a:pt x="113" y="81"/>
                      </a:cubicBezTo>
                      <a:cubicBezTo>
                        <a:pt x="143" y="81"/>
                        <a:pt x="143" y="81"/>
                        <a:pt x="143" y="81"/>
                      </a:cubicBezTo>
                      <a:cubicBezTo>
                        <a:pt x="158" y="65"/>
                        <a:pt x="158" y="65"/>
                        <a:pt x="158" y="65"/>
                      </a:cubicBezTo>
                      <a:cubicBezTo>
                        <a:pt x="113" y="65"/>
                        <a:pt x="113" y="65"/>
                        <a:pt x="113" y="65"/>
                      </a:cubicBezTo>
                      <a:cubicBezTo>
                        <a:pt x="113" y="19"/>
                        <a:pt x="113" y="19"/>
                        <a:pt x="113" y="19"/>
                      </a:cubicBezTo>
                      <a:cubicBezTo>
                        <a:pt x="188" y="19"/>
                        <a:pt x="188" y="19"/>
                        <a:pt x="188" y="19"/>
                      </a:cubicBezTo>
                      <a:cubicBezTo>
                        <a:pt x="188" y="33"/>
                        <a:pt x="188" y="33"/>
                        <a:pt x="188" y="33"/>
                      </a:cubicBezTo>
                      <a:cubicBezTo>
                        <a:pt x="219" y="0"/>
                        <a:pt x="219" y="0"/>
                        <a:pt x="219" y="0"/>
                      </a:cubicBezTo>
                    </a:path>
                  </a:pathLst>
                </a:custGeom>
                <a:solidFill>
                  <a:srgbClr val="B3B4B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6" name="Freeform 39">
                  <a:extLst>
                    <a:ext uri="{FF2B5EF4-FFF2-40B4-BE49-F238E27FC236}">
                      <a16:creationId xmlns:a16="http://schemas.microsoft.com/office/drawing/2014/main" id="{860B206B-B3B8-4A19-9F10-1488FE4B6C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88038" y="3135313"/>
                  <a:ext cx="984250" cy="173038"/>
                </a:xfrm>
                <a:custGeom>
                  <a:avLst/>
                  <a:gdLst>
                    <a:gd name="T0" fmla="*/ 262 w 262"/>
                    <a:gd name="T1" fmla="*/ 0 h 46"/>
                    <a:gd name="T2" fmla="*/ 11 w 262"/>
                    <a:gd name="T3" fmla="*/ 0 h 46"/>
                    <a:gd name="T4" fmla="*/ 11 w 262"/>
                    <a:gd name="T5" fmla="*/ 0 h 46"/>
                    <a:gd name="T6" fmla="*/ 0 w 262"/>
                    <a:gd name="T7" fmla="*/ 11 h 46"/>
                    <a:gd name="T8" fmla="*/ 0 w 262"/>
                    <a:gd name="T9" fmla="*/ 11 h 46"/>
                    <a:gd name="T10" fmla="*/ 0 w 262"/>
                    <a:gd name="T11" fmla="*/ 46 h 46"/>
                    <a:gd name="T12" fmla="*/ 219 w 262"/>
                    <a:gd name="T13" fmla="*/ 46 h 46"/>
                    <a:gd name="T14" fmla="*/ 262 w 262"/>
                    <a:gd name="T15" fmla="*/ 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62" h="46">
                      <a:moveTo>
                        <a:pt x="262" y="0"/>
                      </a:move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6" y="0"/>
                        <a:pt x="0" y="5"/>
                        <a:pt x="0" y="11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219" y="46"/>
                        <a:pt x="219" y="46"/>
                        <a:pt x="219" y="46"/>
                      </a:cubicBezTo>
                      <a:cubicBezTo>
                        <a:pt x="262" y="0"/>
                        <a:pt x="262" y="0"/>
                        <a:pt x="262" y="0"/>
                      </a:cubicBezTo>
                    </a:path>
                  </a:pathLst>
                </a:custGeom>
                <a:solidFill>
                  <a:srgbClr val="9595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7" name="Freeform 40">
                  <a:extLst>
                    <a:ext uri="{FF2B5EF4-FFF2-40B4-BE49-F238E27FC236}">
                      <a16:creationId xmlns:a16="http://schemas.microsoft.com/office/drawing/2014/main" id="{BCD61346-92BC-436A-9CDB-B593096175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1900" y="3379788"/>
                  <a:ext cx="280988" cy="173038"/>
                </a:xfrm>
                <a:custGeom>
                  <a:avLst/>
                  <a:gdLst>
                    <a:gd name="T0" fmla="*/ 177 w 177"/>
                    <a:gd name="T1" fmla="*/ 0 h 109"/>
                    <a:gd name="T2" fmla="*/ 0 w 177"/>
                    <a:gd name="T3" fmla="*/ 0 h 109"/>
                    <a:gd name="T4" fmla="*/ 0 w 177"/>
                    <a:gd name="T5" fmla="*/ 109 h 109"/>
                    <a:gd name="T6" fmla="*/ 107 w 177"/>
                    <a:gd name="T7" fmla="*/ 109 h 109"/>
                    <a:gd name="T8" fmla="*/ 177 w 177"/>
                    <a:gd name="T9" fmla="*/ 33 h 109"/>
                    <a:gd name="T10" fmla="*/ 177 w 177"/>
                    <a:gd name="T11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7" h="109">
                      <a:moveTo>
                        <a:pt x="177" y="0"/>
                      </a:moveTo>
                      <a:lnTo>
                        <a:pt x="0" y="0"/>
                      </a:lnTo>
                      <a:lnTo>
                        <a:pt x="0" y="109"/>
                      </a:lnTo>
                      <a:lnTo>
                        <a:pt x="107" y="109"/>
                      </a:lnTo>
                      <a:lnTo>
                        <a:pt x="177" y="33"/>
                      </a:lnTo>
                      <a:lnTo>
                        <a:pt x="17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8" name="Freeform 41">
                  <a:extLst>
                    <a:ext uri="{FF2B5EF4-FFF2-40B4-BE49-F238E27FC236}">
                      <a16:creationId xmlns:a16="http://schemas.microsoft.com/office/drawing/2014/main" id="{52B7D22E-34A8-48F3-89CA-7230E066DE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1900" y="3379788"/>
                  <a:ext cx="280988" cy="173038"/>
                </a:xfrm>
                <a:custGeom>
                  <a:avLst/>
                  <a:gdLst>
                    <a:gd name="T0" fmla="*/ 177 w 177"/>
                    <a:gd name="T1" fmla="*/ 0 h 109"/>
                    <a:gd name="T2" fmla="*/ 0 w 177"/>
                    <a:gd name="T3" fmla="*/ 0 h 109"/>
                    <a:gd name="T4" fmla="*/ 0 w 177"/>
                    <a:gd name="T5" fmla="*/ 109 h 109"/>
                    <a:gd name="T6" fmla="*/ 107 w 177"/>
                    <a:gd name="T7" fmla="*/ 109 h 109"/>
                    <a:gd name="T8" fmla="*/ 177 w 177"/>
                    <a:gd name="T9" fmla="*/ 33 h 109"/>
                    <a:gd name="T10" fmla="*/ 177 w 177"/>
                    <a:gd name="T11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7" h="109">
                      <a:moveTo>
                        <a:pt x="177" y="0"/>
                      </a:moveTo>
                      <a:lnTo>
                        <a:pt x="0" y="0"/>
                      </a:lnTo>
                      <a:lnTo>
                        <a:pt x="0" y="109"/>
                      </a:lnTo>
                      <a:lnTo>
                        <a:pt x="107" y="109"/>
                      </a:lnTo>
                      <a:lnTo>
                        <a:pt x="177" y="33"/>
                      </a:lnTo>
                      <a:lnTo>
                        <a:pt x="177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9" name="Freeform 42">
                  <a:extLst>
                    <a:ext uri="{FF2B5EF4-FFF2-40B4-BE49-F238E27FC236}">
                      <a16:creationId xmlns:a16="http://schemas.microsoft.com/office/drawing/2014/main" id="{DF6A8D5F-E45B-43A2-8539-31064A6704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1900" y="3613150"/>
                  <a:ext cx="112713" cy="123825"/>
                </a:xfrm>
                <a:custGeom>
                  <a:avLst/>
                  <a:gdLst>
                    <a:gd name="T0" fmla="*/ 71 w 71"/>
                    <a:gd name="T1" fmla="*/ 0 h 78"/>
                    <a:gd name="T2" fmla="*/ 0 w 71"/>
                    <a:gd name="T3" fmla="*/ 0 h 78"/>
                    <a:gd name="T4" fmla="*/ 0 w 71"/>
                    <a:gd name="T5" fmla="*/ 78 h 78"/>
                    <a:gd name="T6" fmla="*/ 71 w 71"/>
                    <a:gd name="T7" fmla="*/ 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1" h="78">
                      <a:moveTo>
                        <a:pt x="71" y="0"/>
                      </a:moveTo>
                      <a:lnTo>
                        <a:pt x="0" y="0"/>
                      </a:lnTo>
                      <a:lnTo>
                        <a:pt x="0" y="78"/>
                      </a:lnTo>
                      <a:lnTo>
                        <a:pt x="71" y="0"/>
                      </a:lnTo>
                      <a:close/>
                    </a:path>
                  </a:pathLst>
                </a:custGeom>
                <a:solidFill>
                  <a:srgbClr val="E8112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0" name="Freeform 43">
                  <a:extLst>
                    <a:ext uri="{FF2B5EF4-FFF2-40B4-BE49-F238E27FC236}">
                      <a16:creationId xmlns:a16="http://schemas.microsoft.com/office/drawing/2014/main" id="{CF2E0D33-AE64-4569-BB34-FCA6C22BC8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1900" y="3613150"/>
                  <a:ext cx="112713" cy="123825"/>
                </a:xfrm>
                <a:custGeom>
                  <a:avLst/>
                  <a:gdLst>
                    <a:gd name="T0" fmla="*/ 71 w 71"/>
                    <a:gd name="T1" fmla="*/ 0 h 78"/>
                    <a:gd name="T2" fmla="*/ 0 w 71"/>
                    <a:gd name="T3" fmla="*/ 0 h 78"/>
                    <a:gd name="T4" fmla="*/ 0 w 71"/>
                    <a:gd name="T5" fmla="*/ 78 h 78"/>
                    <a:gd name="T6" fmla="*/ 71 w 71"/>
                    <a:gd name="T7" fmla="*/ 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1" h="78">
                      <a:moveTo>
                        <a:pt x="71" y="0"/>
                      </a:moveTo>
                      <a:lnTo>
                        <a:pt x="0" y="0"/>
                      </a:lnTo>
                      <a:lnTo>
                        <a:pt x="0" y="78"/>
                      </a:lnTo>
                      <a:lnTo>
                        <a:pt x="71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1" name="Rectangle 420">
                  <a:extLst>
                    <a:ext uri="{FF2B5EF4-FFF2-40B4-BE49-F238E27FC236}">
                      <a16:creationId xmlns:a16="http://schemas.microsoft.com/office/drawing/2014/main" id="{A67DB88F-C378-4D4E-B02A-2B1F9AD987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3763" y="3379788"/>
                  <a:ext cx="282575" cy="1730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2" name="Rectangle 421">
                  <a:extLst>
                    <a:ext uri="{FF2B5EF4-FFF2-40B4-BE49-F238E27FC236}">
                      <a16:creationId xmlns:a16="http://schemas.microsoft.com/office/drawing/2014/main" id="{7448A225-7929-4389-AD76-017B9C5579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3763" y="3379788"/>
                  <a:ext cx="282575" cy="1730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3" name="Rectangle 422">
                  <a:extLst>
                    <a:ext uri="{FF2B5EF4-FFF2-40B4-BE49-F238E27FC236}">
                      <a16:creationId xmlns:a16="http://schemas.microsoft.com/office/drawing/2014/main" id="{93338F6D-E8C5-4233-8DED-D019D82266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3763" y="3613150"/>
                  <a:ext cx="282575" cy="1730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4" name="Rectangle 423">
                  <a:extLst>
                    <a:ext uri="{FF2B5EF4-FFF2-40B4-BE49-F238E27FC236}">
                      <a16:creationId xmlns:a16="http://schemas.microsoft.com/office/drawing/2014/main" id="{7E83C7AA-D6F8-476E-9E1C-BE70BB2A99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3763" y="3613150"/>
                  <a:ext cx="282575" cy="1730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5" name="Freeform 48">
                  <a:extLst>
                    <a:ext uri="{FF2B5EF4-FFF2-40B4-BE49-F238E27FC236}">
                      <a16:creationId xmlns:a16="http://schemas.microsoft.com/office/drawing/2014/main" id="{EAF88575-3600-4857-B10E-C2EBFA2EAF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73763" y="3843338"/>
                  <a:ext cx="236538" cy="173038"/>
                </a:xfrm>
                <a:custGeom>
                  <a:avLst/>
                  <a:gdLst>
                    <a:gd name="T0" fmla="*/ 149 w 149"/>
                    <a:gd name="T1" fmla="*/ 0 h 109"/>
                    <a:gd name="T2" fmla="*/ 0 w 149"/>
                    <a:gd name="T3" fmla="*/ 0 h 109"/>
                    <a:gd name="T4" fmla="*/ 0 w 149"/>
                    <a:gd name="T5" fmla="*/ 109 h 109"/>
                    <a:gd name="T6" fmla="*/ 50 w 149"/>
                    <a:gd name="T7" fmla="*/ 109 h 109"/>
                    <a:gd name="T8" fmla="*/ 149 w 149"/>
                    <a:gd name="T9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9" h="109">
                      <a:moveTo>
                        <a:pt x="149" y="0"/>
                      </a:moveTo>
                      <a:lnTo>
                        <a:pt x="0" y="0"/>
                      </a:lnTo>
                      <a:lnTo>
                        <a:pt x="0" y="109"/>
                      </a:lnTo>
                      <a:lnTo>
                        <a:pt x="50" y="109"/>
                      </a:lnTo>
                      <a:lnTo>
                        <a:pt x="149" y="0"/>
                      </a:lnTo>
                      <a:close/>
                    </a:path>
                  </a:pathLst>
                </a:custGeom>
                <a:solidFill>
                  <a:srgbClr val="E8112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6" name="Freeform 49">
                  <a:extLst>
                    <a:ext uri="{FF2B5EF4-FFF2-40B4-BE49-F238E27FC236}">
                      <a16:creationId xmlns:a16="http://schemas.microsoft.com/office/drawing/2014/main" id="{55D77222-2369-4805-AABD-AEB93B24C9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73763" y="3843338"/>
                  <a:ext cx="236538" cy="173038"/>
                </a:xfrm>
                <a:custGeom>
                  <a:avLst/>
                  <a:gdLst>
                    <a:gd name="T0" fmla="*/ 149 w 149"/>
                    <a:gd name="T1" fmla="*/ 0 h 109"/>
                    <a:gd name="T2" fmla="*/ 0 w 149"/>
                    <a:gd name="T3" fmla="*/ 0 h 109"/>
                    <a:gd name="T4" fmla="*/ 0 w 149"/>
                    <a:gd name="T5" fmla="*/ 109 h 109"/>
                    <a:gd name="T6" fmla="*/ 50 w 149"/>
                    <a:gd name="T7" fmla="*/ 109 h 109"/>
                    <a:gd name="T8" fmla="*/ 149 w 149"/>
                    <a:gd name="T9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9" h="109">
                      <a:moveTo>
                        <a:pt x="149" y="0"/>
                      </a:moveTo>
                      <a:lnTo>
                        <a:pt x="0" y="0"/>
                      </a:lnTo>
                      <a:lnTo>
                        <a:pt x="0" y="109"/>
                      </a:lnTo>
                      <a:lnTo>
                        <a:pt x="50" y="109"/>
                      </a:lnTo>
                      <a:lnTo>
                        <a:pt x="149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90" name="Group 4">
                <a:extLst>
                  <a:ext uri="{FF2B5EF4-FFF2-40B4-BE49-F238E27FC236}">
                    <a16:creationId xmlns:a16="http://schemas.microsoft.com/office/drawing/2014/main" id="{80243494-C544-4D95-AA25-7BD86FE51D3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2700000">
                <a:off x="8588544" y="2854660"/>
                <a:ext cx="323851" cy="531813"/>
                <a:chOff x="4714" y="2045"/>
                <a:chExt cx="204" cy="335"/>
              </a:xfrm>
            </p:grpSpPr>
            <p:sp>
              <p:nvSpPr>
                <p:cNvPr id="442" name="Oval 5">
                  <a:extLst>
                    <a:ext uri="{FF2B5EF4-FFF2-40B4-BE49-F238E27FC236}">
                      <a16:creationId xmlns:a16="http://schemas.microsoft.com/office/drawing/2014/main" id="{0F6138BB-AAAC-4091-BF1B-D948C8B916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4" y="2045"/>
                  <a:ext cx="204" cy="203"/>
                </a:xfrm>
                <a:prstGeom prst="ellipse">
                  <a:avLst/>
                </a:prstGeom>
                <a:solidFill>
                  <a:schemeClr val="tx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04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443" name="Freeform 6">
                  <a:extLst>
                    <a:ext uri="{FF2B5EF4-FFF2-40B4-BE49-F238E27FC236}">
                      <a16:creationId xmlns:a16="http://schemas.microsoft.com/office/drawing/2014/main" id="{5D973B07-9286-48E9-A8CE-5E81F6A4AD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89" y="2212"/>
                  <a:ext cx="55" cy="168"/>
                </a:xfrm>
                <a:custGeom>
                  <a:avLst/>
                  <a:gdLst>
                    <a:gd name="T0" fmla="*/ 0 w 40"/>
                    <a:gd name="T1" fmla="*/ 0 h 122"/>
                    <a:gd name="T2" fmla="*/ 0 w 40"/>
                    <a:gd name="T3" fmla="*/ 102 h 122"/>
                    <a:gd name="T4" fmla="*/ 0 w 40"/>
                    <a:gd name="T5" fmla="*/ 102 h 122"/>
                    <a:gd name="T6" fmla="*/ 20 w 40"/>
                    <a:gd name="T7" fmla="*/ 122 h 122"/>
                    <a:gd name="T8" fmla="*/ 40 w 40"/>
                    <a:gd name="T9" fmla="*/ 102 h 122"/>
                    <a:gd name="T10" fmla="*/ 40 w 40"/>
                    <a:gd name="T11" fmla="*/ 102 h 122"/>
                    <a:gd name="T12" fmla="*/ 40 w 40"/>
                    <a:gd name="T13" fmla="*/ 0 h 122"/>
                    <a:gd name="T14" fmla="*/ 0 w 40"/>
                    <a:gd name="T15" fmla="*/ 0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0" h="122">
                      <a:moveTo>
                        <a:pt x="0" y="0"/>
                      </a:move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13"/>
                        <a:pt x="9" y="122"/>
                        <a:pt x="20" y="122"/>
                      </a:cubicBezTo>
                      <a:cubicBezTo>
                        <a:pt x="31" y="122"/>
                        <a:pt x="40" y="113"/>
                        <a:pt x="40" y="102"/>
                      </a:cubicBezTo>
                      <a:cubicBezTo>
                        <a:pt x="40" y="102"/>
                        <a:pt x="40" y="102"/>
                        <a:pt x="40" y="102"/>
                      </a:cubicBezTo>
                      <a:cubicBezTo>
                        <a:pt x="40" y="0"/>
                        <a:pt x="40" y="0"/>
                        <a:pt x="4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04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444" name="Oval 7">
                  <a:extLst>
                    <a:ext uri="{FF2B5EF4-FFF2-40B4-BE49-F238E27FC236}">
                      <a16:creationId xmlns:a16="http://schemas.microsoft.com/office/drawing/2014/main" id="{C4BE7456-876E-4740-8A30-2CFB91CE08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42" y="2072"/>
                  <a:ext cx="149" cy="149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04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445" name="Freeform 8">
                  <a:extLst>
                    <a:ext uri="{FF2B5EF4-FFF2-40B4-BE49-F238E27FC236}">
                      <a16:creationId xmlns:a16="http://schemas.microsoft.com/office/drawing/2014/main" id="{A38146FB-EF0B-4F8F-9AA9-AF2201C597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91" y="2072"/>
                  <a:ext cx="100" cy="149"/>
                </a:xfrm>
                <a:custGeom>
                  <a:avLst/>
                  <a:gdLst>
                    <a:gd name="T0" fmla="*/ 18 w 72"/>
                    <a:gd name="T1" fmla="*/ 0 h 108"/>
                    <a:gd name="T2" fmla="*/ 7 w 72"/>
                    <a:gd name="T3" fmla="*/ 1 h 108"/>
                    <a:gd name="T4" fmla="*/ 0 w 72"/>
                    <a:gd name="T5" fmla="*/ 42 h 108"/>
                    <a:gd name="T6" fmla="*/ 19 w 72"/>
                    <a:gd name="T7" fmla="*/ 108 h 108"/>
                    <a:gd name="T8" fmla="*/ 72 w 72"/>
                    <a:gd name="T9" fmla="*/ 54 h 108"/>
                    <a:gd name="T10" fmla="*/ 18 w 72"/>
                    <a:gd name="T11" fmla="*/ 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2" h="108">
                      <a:moveTo>
                        <a:pt x="18" y="0"/>
                      </a:moveTo>
                      <a:cubicBezTo>
                        <a:pt x="14" y="0"/>
                        <a:pt x="10" y="0"/>
                        <a:pt x="7" y="1"/>
                      </a:cubicBezTo>
                      <a:cubicBezTo>
                        <a:pt x="3" y="13"/>
                        <a:pt x="0" y="27"/>
                        <a:pt x="0" y="42"/>
                      </a:cubicBezTo>
                      <a:cubicBezTo>
                        <a:pt x="0" y="68"/>
                        <a:pt x="8" y="92"/>
                        <a:pt x="19" y="108"/>
                      </a:cubicBezTo>
                      <a:cubicBezTo>
                        <a:pt x="48" y="107"/>
                        <a:pt x="72" y="83"/>
                        <a:pt x="72" y="54"/>
                      </a:cubicBezTo>
                      <a:cubicBezTo>
                        <a:pt x="72" y="24"/>
                        <a:pt x="47" y="0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04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659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4884E-7 3.52701E-6 L -0.02387 3.52701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0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9734E-6 4.82524E-6 L 0.03957 4.82524E-6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7194E-6 2.26963E-6 L -0.02387 2.26963E-6 " pathEditMode="relative" rAng="0" ptsTypes="AA">
                                      <p:cBhvr>
                                        <p:cTn id="21" dur="750" spd="-10000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0288E-6 -4.46664E-6 L -0.02387 -4.46664E-6 " pathEditMode="relative" rAng="0" ptsTypes="AA">
                                      <p:cBhvr>
                                        <p:cTn id="28" dur="750" spd="-1000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8731E-6 -4.48933E-6 L -0.02387 -4.48933E-6 " pathEditMode="relative" rAng="0" ptsTypes="AA">
                                      <p:cBhvr>
                                        <p:cTn id="35" dur="750" spd="-1000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E00BC-621C-4EA2-98A5-415DD1FA3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Patterns to Follow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F99F0-EC9F-4765-BF52-ADD9CB25BB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963038"/>
            <a:ext cx="11653523" cy="5373651"/>
          </a:xfrm>
        </p:spPr>
        <p:txBody>
          <a:bodyPr/>
          <a:lstStyle/>
          <a:p>
            <a:pPr fontAlgn="base"/>
            <a:r>
              <a:rPr lang="en-US" dirty="0"/>
              <a:t>Keep execution short and return quickly</a:t>
            </a:r>
          </a:p>
          <a:p>
            <a:pPr fontAlgn="base"/>
            <a:r>
              <a:rPr lang="en-US" dirty="0"/>
              <a:t>Decouple tasks</a:t>
            </a:r>
          </a:p>
          <a:p>
            <a:pPr fontAlgn="base"/>
            <a:r>
              <a:rPr lang="en-US" dirty="0"/>
              <a:t>Do as little work synchronously as possible</a:t>
            </a:r>
          </a:p>
          <a:p>
            <a:pPr fontAlgn="base"/>
            <a:r>
              <a:rPr lang="en-US" dirty="0"/>
              <a:t>Trigger in batches – and catch exceptions</a:t>
            </a:r>
          </a:p>
          <a:p>
            <a:pPr fontAlgn="base"/>
            <a:r>
              <a:rPr lang="en-US" dirty="0"/>
              <a:t>Global static variables for things like </a:t>
            </a:r>
            <a:r>
              <a:rPr lang="en-US" dirty="0" err="1"/>
              <a:t>HttpClient</a:t>
            </a:r>
            <a:endParaRPr lang="en-US" dirty="0"/>
          </a:p>
          <a:p>
            <a:pPr fontAlgn="base"/>
            <a:r>
              <a:rPr lang="en-US" dirty="0"/>
              <a:t>Always use App Insights</a:t>
            </a:r>
          </a:p>
          <a:p>
            <a:pPr fontAlgn="base"/>
            <a:r>
              <a:rPr lang="en-US" dirty="0"/>
              <a:t>Use a DevOps pipeline such as VSTS</a:t>
            </a:r>
          </a:p>
          <a:p>
            <a:pPr fontAlgn="base"/>
            <a:r>
              <a:rPr lang="en-US" dirty="0"/>
              <a:t>Compile and or pack to optimize cold start times</a:t>
            </a:r>
          </a:p>
        </p:txBody>
      </p:sp>
    </p:spTree>
    <p:extLst>
      <p:ext uri="{BB962C8B-B14F-4D97-AF65-F5344CB8AC3E}">
        <p14:creationId xmlns:p14="http://schemas.microsoft.com/office/powerpoint/2010/main" val="341939647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2.xml><?xml version="1.0" encoding="utf-8"?>
<a:theme xmlns:a="http://schemas.openxmlformats.org/drawingml/2006/main" name="5-50155_Microsoft_Tech_Summit_Light_Template">
  <a:themeElements>
    <a:clrScheme name="Microsoft Tech Summit">
      <a:dk1>
        <a:srgbClr val="282828"/>
      </a:dk1>
      <a:lt1>
        <a:srgbClr val="FFFFFF"/>
      </a:lt1>
      <a:dk2>
        <a:srgbClr val="0078D7"/>
      </a:dk2>
      <a:lt2>
        <a:srgbClr val="E6E6E6"/>
      </a:lt2>
      <a:accent1>
        <a:srgbClr val="0078D7"/>
      </a:accent1>
      <a:accent2>
        <a:srgbClr val="D83B01"/>
      </a:accent2>
      <a:accent3>
        <a:srgbClr val="002050"/>
      </a:accent3>
      <a:accent4>
        <a:srgbClr val="00BCF2"/>
      </a:accent4>
      <a:accent5>
        <a:srgbClr val="FF8C00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chSummitDeck" id="{C981F0CA-1C25-4FDF-8E1B-E3366F90BA7E}" vid="{F403AC30-865B-4EBC-8D7A-6F52F5350CA7}"/>
    </a:ext>
  </a:extLst>
</a:theme>
</file>

<file path=ppt/theme/theme3.xml><?xml version="1.0" encoding="utf-8"?>
<a:theme xmlns:a="http://schemas.openxmlformats.org/drawingml/2006/main" name="Azure 2017">
  <a:themeElements>
    <a:clrScheme name="Custom 1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70B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692</Words>
  <Application>Microsoft Macintosh PowerPoint</Application>
  <PresentationFormat>Widescreen</PresentationFormat>
  <Paragraphs>153</Paragraphs>
  <Slides>16</Slides>
  <Notes>16</Notes>
  <HiddenSlides>5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Times New Roman</vt:lpstr>
      <vt:lpstr>Wingdings</vt:lpstr>
      <vt:lpstr>5-30721_Build_2016_Template_Light</vt:lpstr>
      <vt:lpstr>5-50155_Microsoft_Tech_Summit_Light_Template</vt:lpstr>
      <vt:lpstr>Azure 2017</vt:lpstr>
      <vt:lpstr>Introducing Functions </vt:lpstr>
      <vt:lpstr>Logic – not plumbing</vt:lpstr>
      <vt:lpstr>What is the “Functions” programming model?</vt:lpstr>
      <vt:lpstr>Language Support</vt:lpstr>
      <vt:lpstr>Azure Functions Tooling Options</vt:lpstr>
      <vt:lpstr>Key Indicators for Serverless</vt:lpstr>
      <vt:lpstr>Key Indicators for Serverless</vt:lpstr>
      <vt:lpstr>Serverless scenarios: anything that responds to events</vt:lpstr>
      <vt:lpstr>Patterns to Follow</vt:lpstr>
      <vt:lpstr>Hands on Lab:  Functions</vt:lpstr>
      <vt:lpstr>New Visual Studio 2017 tooling</vt:lpstr>
      <vt:lpstr>Visual Studio 2017 Tooling</vt:lpstr>
      <vt:lpstr>Advanced stuff</vt:lpstr>
      <vt:lpstr>Platform and scaling</vt:lpstr>
      <vt:lpstr>Dynamic tier pricing</vt:lpstr>
      <vt:lpstr>What’s new in Azure Functions</vt:lpstr>
    </vt:vector>
  </TitlesOfParts>
  <Manager/>
  <Company/>
  <LinksUpToDate>false</LinksUpToDate>
  <SharedDoc>false</SharedDoc>
  <HyperlinkBase/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Functions </dc:title>
  <dc:subject/>
  <dc:creator>Peter Roden</dc:creator>
  <cp:keywords/>
  <dc:description/>
  <cp:lastModifiedBy>Pete Roden</cp:lastModifiedBy>
  <cp:revision>6</cp:revision>
  <dcterms:created xsi:type="dcterms:W3CDTF">2018-01-22T17:10:39Z</dcterms:created>
  <dcterms:modified xsi:type="dcterms:W3CDTF">2018-03-01T02:33:17Z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peroden@microsoft.com</vt:lpwstr>
  </property>
  <property fmtid="{D5CDD505-2E9C-101B-9397-08002B2CF9AE}" pid="5" name="MSIP_Label_f42aa342-8706-4288-bd11-ebb85995028c_SetDate">
    <vt:lpwstr>2018-01-22T17:12:32.3231427Z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