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58" r:id="rId5"/>
    <p:sldId id="259" r:id="rId6"/>
    <p:sldId id="277" r:id="rId7"/>
    <p:sldId id="278" r:id="rId8"/>
    <p:sldId id="279" r:id="rId9"/>
    <p:sldId id="280" r:id="rId10"/>
    <p:sldId id="260" r:id="rId11"/>
    <p:sldId id="261" r:id="rId12"/>
    <p:sldId id="262" r:id="rId13"/>
    <p:sldId id="276" r:id="rId14"/>
    <p:sldId id="281" r:id="rId15"/>
    <p:sldId id="275" r:id="rId16"/>
    <p:sldId id="263" r:id="rId17"/>
    <p:sldId id="265" r:id="rId18"/>
    <p:sldId id="282" r:id="rId19"/>
    <p:sldId id="264" r:id="rId20"/>
    <p:sldId id="266" r:id="rId21"/>
    <p:sldId id="267" r:id="rId22"/>
    <p:sldId id="268" r:id="rId23"/>
    <p:sldId id="269" r:id="rId24"/>
    <p:sldId id="270" r:id="rId25"/>
    <p:sldId id="273"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256"/>
            <p14:sldId id="257"/>
            <p14:sldId id="258"/>
            <p14:sldId id="259"/>
            <p14:sldId id="277"/>
            <p14:sldId id="278"/>
            <p14:sldId id="279"/>
            <p14:sldId id="280"/>
            <p14:sldId id="260"/>
            <p14:sldId id="261"/>
            <p14:sldId id="262"/>
            <p14:sldId id="276"/>
            <p14:sldId id="281"/>
            <p14:sldId id="275"/>
            <p14:sldId id="263"/>
            <p14:sldId id="265"/>
            <p14:sldId id="282"/>
            <p14:sldId id="264"/>
            <p14:sldId id="266"/>
            <p14:sldId id="267"/>
            <p14:sldId id="268"/>
            <p14:sldId id="269"/>
            <p14:sldId id="270"/>
            <p14:sldId id="273"/>
            <p14:sldId id="274"/>
          </p14:sldIdLst>
        </p14:section>
        <p14:section name="Default Section" id="{6C7C1BCD-9A04-48B9-A106-E39ED7D6C0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62933" autoAdjust="0"/>
  </p:normalViewPr>
  <p:slideViewPr>
    <p:cSldViewPr snapToGrid="0">
      <p:cViewPr varScale="1">
        <p:scale>
          <a:sx n="69" d="100"/>
          <a:sy n="69" d="100"/>
        </p:scale>
        <p:origin x="81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look at what we have in Azure today for messaging services, we have many options. Some of them include:</a:t>
            </a:r>
          </a:p>
          <a:p>
            <a:endParaRPr lang="en-US"/>
          </a:p>
          <a:p>
            <a:pPr marL="171450" indent="-171450">
              <a:buFont typeface="Arial" panose="020B0604020202020204" pitchFamily="34" charset="0"/>
              <a:buChar char="•"/>
            </a:pPr>
            <a:r>
              <a:rPr lang="en-US"/>
              <a:t>Service Bus – a messaging platform for the enterprise, similar to MSMQ or Tibco for those who are familiar with those offerings.</a:t>
            </a:r>
          </a:p>
          <a:p>
            <a:pPr marL="171450" indent="-171450">
              <a:buFont typeface="Arial" panose="020B0604020202020204" pitchFamily="34" charset="0"/>
              <a:buChar char="•"/>
            </a:pPr>
            <a:r>
              <a:rPr lang="en-US"/>
              <a:t>Event Hubs – a distributed data streaming platform. Very similar to Kafka</a:t>
            </a:r>
          </a:p>
          <a:p>
            <a:pPr marL="171450" indent="-171450">
              <a:buFont typeface="Arial" panose="020B0604020202020204" pitchFamily="34" charset="0"/>
              <a:buChar char="•"/>
            </a:pPr>
            <a:r>
              <a:rPr lang="en-US"/>
              <a:t>Relay – a service that facilitates hybrid applications by securing two-way communication within a corporate network and Azure. This is actually one of the oldest services in Azure.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Event Grid - a messaging platform that is intended to bring events to the cloud, just like what we are accustomed to with operating systems and user interfaces.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 common question is “why do we have all these different services?”. The answer is that each one is designed to support a specific type of messaging task. This is by design instead of trying to make one service do many things, which in some cases might end up being unnatural.</a:t>
            </a:r>
          </a:p>
          <a:p>
            <a:pPr marL="171450" indent="-171450">
              <a:buFont typeface="Arial" panose="020B0604020202020204" pitchFamily="34" charset="0"/>
              <a:buChar char="•"/>
            </a:pPr>
            <a:endParaRPr lang="en-US"/>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2/20/18 8:01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9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905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85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859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881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simplified view of what managing events looks like.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597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Serverless</a:t>
            </a:r>
            <a:r>
              <a:rPr lang="en-US"/>
              <a:t> apps turns out to be one of the areas with the most impact. Event Grid can trigger many of these scenarios.</a:t>
            </a:r>
          </a:p>
          <a:p>
            <a:endParaRPr lang="en-US"/>
          </a:p>
          <a:p>
            <a:r>
              <a:rPr lang="en-US"/>
              <a:t>Ops automation – most people use Lambda for this and we anticipate this being used in concert with ARM.</a:t>
            </a:r>
          </a:p>
          <a:p>
            <a:endParaRPr lang="en-US"/>
          </a:p>
          <a:p>
            <a:r>
              <a:rPr lang="en-US"/>
              <a:t>Application integration – probably the most obvious one, integration between applications and organizations.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212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deliver reliable notification in near real-time, at massive scale. It needs to be highly reliable, you should be able to create items/messages that you can’t afford to lose.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05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topics in Event Grid are implicit unless you are using custom topics.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41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Modern computing today is distributed, more than ever. As a result, all these services can be viewed as islands.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133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749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24 hour retry is the GA target, today it is just for 2 hours.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671B3B8-9BD3-4455-BDCB-C80705950CE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74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example of a storage event. </a:t>
            </a:r>
          </a:p>
          <a:p>
            <a:endParaRPr lang="en-US"/>
          </a:p>
          <a:p>
            <a:r>
              <a:rPr lang="en-US"/>
              <a:t>The data property contains contextual information about the payload from the publisher.</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453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are interacting with Event Grid, you are actually communicating with an extension of the resource provider for that service.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26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2/20/18 8:01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021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5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they are disconnected, we are responsible for tying them together and this can end up being cumbersome. In fact, a great deal of time is often invested in managing the events that need to make these services work together and it can be quite taxing for the development process.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3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the principal tenants of Event Grid is to bring all these events together in one place. Instead of using </a:t>
            </a:r>
            <a:r>
              <a:rPr lang="en-US" err="1"/>
              <a:t>webhooks</a:t>
            </a:r>
            <a:r>
              <a:rPr lang="en-US"/>
              <a:t> to tie everything together, we can use a centralized service instead.</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66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5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94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13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141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you’ve done any UI work in the past, you might be familiar with delegates and event-driven programming. This has been a solved problem for a long time within application, now it is finally coming to the cloud.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2/20/18</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2/20/18</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1.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34.png"/><Relationship Id="rId5" Type="http://schemas.openxmlformats.org/officeDocument/2006/relationships/image" Target="../media/image24.png"/><Relationship Id="rId10" Type="http://schemas.openxmlformats.org/officeDocument/2006/relationships/image" Target="../media/image33.png"/><Relationship Id="rId4" Type="http://schemas.openxmlformats.org/officeDocument/2006/relationships/image" Target="../media/image23.emf"/><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7.svg"/><Relationship Id="rId3"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image" Target="../media/image26.png"/><Relationship Id="rId17" Type="http://schemas.openxmlformats.org/officeDocument/2006/relationships/image" Target="../media/image35.png"/><Relationship Id="rId2" Type="http://schemas.openxmlformats.org/officeDocument/2006/relationships/notesSlide" Target="../notesSlides/notesSlide12.xml"/><Relationship Id="rId16" Type="http://schemas.openxmlformats.org/officeDocument/2006/relationships/image" Target="../media/image34.png"/><Relationship Id="rId1" Type="http://schemas.openxmlformats.org/officeDocument/2006/relationships/slideLayout" Target="../slideLayouts/slideLayout35.xml"/><Relationship Id="rId6" Type="http://schemas.openxmlformats.org/officeDocument/2006/relationships/image" Target="../media/image22.png"/><Relationship Id="rId11" Type="http://schemas.openxmlformats.org/officeDocument/2006/relationships/image" Target="../media/image32.png"/><Relationship Id="rId5" Type="http://schemas.openxmlformats.org/officeDocument/2006/relationships/image" Target="../media/image30.png"/><Relationship Id="rId15" Type="http://schemas.openxmlformats.org/officeDocument/2006/relationships/image" Target="../media/image33.png"/><Relationship Id="rId10" Type="http://schemas.openxmlformats.org/officeDocument/2006/relationships/image" Target="../media/image25.png"/><Relationship Id="rId4" Type="http://schemas.openxmlformats.org/officeDocument/2006/relationships/image" Target="../media/image36.png"/><Relationship Id="rId9" Type="http://schemas.openxmlformats.org/officeDocument/2006/relationships/image" Target="../media/image24.png"/><Relationship Id="rId1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2.png"/><Relationship Id="rId3" Type="http://schemas.openxmlformats.org/officeDocument/2006/relationships/image" Target="../media/image37.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notesSlide" Target="../notesSlides/notesSlide13.xml"/><Relationship Id="rId16" Type="http://schemas.openxmlformats.org/officeDocument/2006/relationships/image" Target="../media/image28.png"/><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34.png"/><Relationship Id="rId5" Type="http://schemas.openxmlformats.org/officeDocument/2006/relationships/image" Target="../media/image24.png"/><Relationship Id="rId15" Type="http://schemas.openxmlformats.org/officeDocument/2006/relationships/image" Target="../media/image27.svg"/><Relationship Id="rId10" Type="http://schemas.openxmlformats.org/officeDocument/2006/relationships/image" Target="../media/image33.png"/><Relationship Id="rId4" Type="http://schemas.openxmlformats.org/officeDocument/2006/relationships/image" Target="../media/image23.emf"/><Relationship Id="rId9" Type="http://schemas.openxmlformats.org/officeDocument/2006/relationships/image" Target="../media/image11.png"/><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7.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34.png"/><Relationship Id="rId5" Type="http://schemas.openxmlformats.org/officeDocument/2006/relationships/image" Target="../media/image24.png"/><Relationship Id="rId10" Type="http://schemas.openxmlformats.org/officeDocument/2006/relationships/image" Target="../media/image33.png"/><Relationship Id="rId4" Type="http://schemas.openxmlformats.org/officeDocument/2006/relationships/image" Target="../media/image23.emf"/><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3.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45.svg"/><Relationship Id="rId11" Type="http://schemas.openxmlformats.org/officeDocument/2006/relationships/image" Target="../media/image28.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19.png"/><Relationship Id="rId5" Type="http://schemas.openxmlformats.org/officeDocument/2006/relationships/image" Target="../media/image12.png"/><Relationship Id="rId15" Type="http://schemas.openxmlformats.org/officeDocument/2006/relationships/image" Target="../media/image16.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7.png"/><Relationship Id="rId1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24.png"/><Relationship Id="rId5" Type="http://schemas.openxmlformats.org/officeDocument/2006/relationships/image" Target="../media/image23.emf"/><Relationship Id="rId10" Type="http://schemas.openxmlformats.org/officeDocument/2006/relationships/image" Target="../media/image28.png"/><Relationship Id="rId4" Type="http://schemas.openxmlformats.org/officeDocument/2006/relationships/image" Target="../media/image10.png"/><Relationship Id="rId9" Type="http://schemas.openxmlformats.org/officeDocument/2006/relationships/image" Target="../media/image27.sv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emf"/><Relationship Id="rId10" Type="http://schemas.openxmlformats.org/officeDocument/2006/relationships/image" Target="../media/image29.png"/><Relationship Id="rId4" Type="http://schemas.openxmlformats.org/officeDocument/2006/relationships/image" Target="../media/image10.png"/><Relationship Id="rId9"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emf"/><Relationship Id="rId10" Type="http://schemas.openxmlformats.org/officeDocument/2006/relationships/image" Target="../media/image29.png"/><Relationship Id="rId4" Type="http://schemas.openxmlformats.org/officeDocument/2006/relationships/image" Target="../media/image10.png"/><Relationship Id="rId9" Type="http://schemas.openxmlformats.org/officeDocument/2006/relationships/image" Target="../media/image27.sv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emf"/><Relationship Id="rId10" Type="http://schemas.openxmlformats.org/officeDocument/2006/relationships/image" Target="../media/image30.png"/><Relationship Id="rId4" Type="http://schemas.openxmlformats.org/officeDocument/2006/relationships/image" Target="../media/image10.png"/><Relationship Id="rId9" Type="http://schemas.openxmlformats.org/officeDocument/2006/relationships/image" Target="../media/image2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73249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Asynchronous enterprise messaging </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Secure two 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Cross cloud reactive </a:t>
            </a:r>
            <a:r>
              <a:rPr kumimoji="0" lang="en-US" sz="1567" b="0" i="0" u="none" strike="noStrike" kern="0" cap="none" spc="0" normalizeH="0" baseline="0" noProof="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Benefits</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Unlock new scenarios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for your apps</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Focus on innovation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and pay per event</a:t>
            </a:r>
          </a:p>
        </p:txBody>
      </p:sp>
      <p:sp>
        <p:nvSpPr>
          <p:cNvPr id="7" name="TextBox 6"/>
          <p:cNvSpPr txBox="1"/>
          <p:nvPr/>
        </p:nvSpPr>
        <p:spPr>
          <a:xfrm>
            <a:off x="4213529" y="3787566"/>
            <a:ext cx="3764943"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Ensure reliability and performance for your apps</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Manage all events in one place</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4FCB6D2-D0E1-4597-A856-7E0C1DAAF981}"/>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arget_2">
              <a:extLst>
                <a:ext uri="{FF2B5EF4-FFF2-40B4-BE49-F238E27FC236}">
                  <a16:creationId xmlns:a16="http://schemas.microsoft.com/office/drawing/2014/main" id="{F2C0DDB3-56B1-41A7-B1E2-86ED2DE59C1E}"/>
                </a:ext>
              </a:extLst>
            </p:cNvPr>
            <p:cNvSpPr>
              <a:spLocks noChangeAspect="1" noEditPoints="1"/>
            </p:cNvSpPr>
            <p:nvPr/>
          </p:nvSpPr>
          <p:spPr bwMode="auto">
            <a:xfrm>
              <a:off x="1929393" y="2441777"/>
              <a:ext cx="650560" cy="647967"/>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1" name="Group 10">
            <a:extLst>
              <a:ext uri="{FF2B5EF4-FFF2-40B4-BE49-F238E27FC236}">
                <a16:creationId xmlns:a16="http://schemas.microsoft.com/office/drawing/2014/main" id="{B47ECF0F-6DD9-450C-ACE4-AFA5489E9782}"/>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 name="Processing_E9F5">
              <a:extLst>
                <a:ext uri="{FF2B5EF4-FFF2-40B4-BE49-F238E27FC236}">
                  <a16:creationId xmlns:a16="http://schemas.microsoft.com/office/drawing/2014/main" id="{C4DB4564-1901-4DFB-9611-5CA84A6887CB}"/>
                </a:ext>
              </a:extLst>
            </p:cNvPr>
            <p:cNvSpPr>
              <a:spLocks noChangeAspect="1" noEditPoints="1"/>
            </p:cNvSpPr>
            <p:nvPr/>
          </p:nvSpPr>
          <p:spPr bwMode="auto">
            <a:xfrm>
              <a:off x="5830699" y="2428241"/>
              <a:ext cx="775078" cy="67504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2" name="Group 21">
            <a:extLst>
              <a:ext uri="{FF2B5EF4-FFF2-40B4-BE49-F238E27FC236}">
                <a16:creationId xmlns:a16="http://schemas.microsoft.com/office/drawing/2014/main" id="{0C849A0A-8707-4209-BA22-87CBED3E50B6}"/>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Lock_2">
              <a:extLst>
                <a:ext uri="{FF2B5EF4-FFF2-40B4-BE49-F238E27FC236}">
                  <a16:creationId xmlns:a16="http://schemas.microsoft.com/office/drawing/2014/main" id="{091C6A32-C100-4BCC-BDD5-D6A4CF829F7B}"/>
                </a:ext>
              </a:extLst>
            </p:cNvPr>
            <p:cNvSpPr>
              <a:spLocks noChangeAspect="1" noEditPoints="1"/>
            </p:cNvSpPr>
            <p:nvPr/>
          </p:nvSpPr>
          <p:spPr bwMode="auto">
            <a:xfrm>
              <a:off x="9942332" y="2431067"/>
              <a:ext cx="478938" cy="6693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167393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9"/>
                                        </p:tgtEl>
                                        <p:attrNameLst>
                                          <p:attrName>ppt_x</p:attrName>
                                          <p:attrName>ppt_y</p:attrName>
                                        </p:attrNameLst>
                                      </p:cBhvr>
                                      <p:rCtr x="0" y="1852"/>
                                    </p:animMotion>
                                  </p:childTnLst>
                                </p:cTn>
                              </p:par>
                              <p:par>
                                <p:cTn id="10" presetID="10" presetClass="entr" presetSubtype="0" fill="hold"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100"/>
                                  </p:stCondLst>
                                  <p:childTnLst>
                                    <p:animMotion origin="layout" path="M -3.125E-6 4.44444E-6 L -3.125E-6 0.03703 " pathEditMode="relative" rAng="0" ptsTypes="AA">
                                      <p:cBhvr>
                                        <p:cTn id="14" dur="600" spd="-100000" fill="hold"/>
                                        <p:tgtEl>
                                          <p:spTgt spid="11"/>
                                        </p:tgtEl>
                                        <p:attrNameLst>
                                          <p:attrName>ppt_x</p:attrName>
                                          <p:attrName>ppt_y</p:attrName>
                                        </p:attrNameLst>
                                      </p:cBhvr>
                                      <p:rCtr x="0" y="1852"/>
                                    </p:animMotion>
                                  </p:childTnLst>
                                </p:cTn>
                              </p:par>
                              <p:par>
                                <p:cTn id="15" presetID="10" presetClass="entr" presetSubtype="0"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100000" fill="hold" nodeType="withEffect">
                                  <p:stCondLst>
                                    <p:cond delay="200"/>
                                  </p:stCondLst>
                                  <p:childTnLst>
                                    <p:animMotion origin="layout" path="M -3.125E-6 4.44444E-6 L -3.125E-6 0.03703 " pathEditMode="relative" rAng="0" ptsTypes="AA">
                                      <p:cBhvr>
                                        <p:cTn id="19" dur="600" spd="-100000" fill="hold"/>
                                        <p:tgtEl>
                                          <p:spTgt spid="22"/>
                                        </p:tgtEl>
                                        <p:attrNameLst>
                                          <p:attrName>ppt_x</p:attrName>
                                          <p:attrName>ppt_y</p:attrName>
                                        </p:attrNameLst>
                                      </p:cBhvr>
                                      <p:rCtr x="0" y="1852"/>
                                    </p:animMotion>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64" presetClass="path" presetSubtype="0" decel="100000" fill="hold" grpId="1" nodeType="withEffect">
                                  <p:stCondLst>
                                    <p:cond delay="100"/>
                                  </p:stCondLst>
                                  <p:childTnLst>
                                    <p:animMotion origin="layout" path="M -1.16926E-6 9.07853E-9 L -1.16926E-6 -0.04539 " pathEditMode="relative" rAng="0" ptsTypes="AA">
                                      <p:cBhvr>
                                        <p:cTn id="24" dur="600" spd="-100000" fill="hold"/>
                                        <p:tgtEl>
                                          <p:spTgt spid="10"/>
                                        </p:tgtEl>
                                        <p:attrNameLst>
                                          <p:attrName>ppt_x</p:attrName>
                                          <p:attrName>ppt_y</p:attrName>
                                        </p:attrNameLst>
                                      </p:cBhvr>
                                      <p:rCtr x="0" y="-2270"/>
                                    </p:animMotion>
                                  </p:childTnLst>
                                </p:cTn>
                              </p:par>
                              <p:par>
                                <p:cTn id="25" presetID="10"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64" presetClass="path" presetSubtype="0" decel="100000" fill="hold" grpId="1" nodeType="withEffect">
                                  <p:stCondLst>
                                    <p:cond delay="200"/>
                                  </p:stCondLst>
                                  <p:childTnLst>
                                    <p:animMotion origin="layout" path="M 0 9.07853E-9 L 0 -0.04539 " pathEditMode="relative" rAng="0" ptsTypes="AA">
                                      <p:cBhvr>
                                        <p:cTn id="29" dur="600" spd="-100000" fill="hold"/>
                                        <p:tgtEl>
                                          <p:spTgt spid="7"/>
                                        </p:tgtEl>
                                        <p:attrNameLst>
                                          <p:attrName>ppt_x</p:attrName>
                                          <p:attrName>ppt_y</p:attrName>
                                        </p:attrNameLst>
                                      </p:cBhvr>
                                      <p:rCtr x="0" y="-2270"/>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ea typeface="+mn-ea"/>
                  <a:cs typeface="+mn-cs"/>
                </a:rPr>
                <a:t>WebHooks</a:t>
              </a:r>
              <a:endPar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388286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6843162E-8FB1-4942-8D1A-7DC068339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58" name="Straight Arrow Connector 57"/>
          <p:cNvCxnSpPr>
            <a:cxnSpLocks/>
            <a:stCxn id="133" idx="3"/>
            <a:endCxn id="97" idx="1"/>
          </p:cNvCxnSpPr>
          <p:nvPr/>
        </p:nvCxnSpPr>
        <p:spPr>
          <a:xfrm flipV="1">
            <a:off x="3505123" y="410614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cxnSpLocks/>
            <a:stCxn id="97" idx="3"/>
            <a:endCxn id="142" idx="1"/>
          </p:cNvCxnSpPr>
          <p:nvPr/>
        </p:nvCxnSpPr>
        <p:spPr>
          <a:xfrm flipV="1">
            <a:off x="7019349" y="2642262"/>
            <a:ext cx="1478590" cy="14638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cxnSpLocks/>
            <a:stCxn id="97" idx="3"/>
            <a:endCxn id="145" idx="1"/>
          </p:cNvCxnSpPr>
          <p:nvPr/>
        </p:nvCxnSpPr>
        <p:spPr>
          <a:xfrm flipV="1">
            <a:off x="7019349" y="3372205"/>
            <a:ext cx="1478590" cy="7339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a:cxnSpLocks/>
            <a:stCxn id="97" idx="3"/>
            <a:endCxn id="148" idx="1"/>
          </p:cNvCxnSpPr>
          <p:nvPr/>
        </p:nvCxnSpPr>
        <p:spPr>
          <a:xfrm flipV="1">
            <a:off x="7019349" y="4102148"/>
            <a:ext cx="1478590" cy="399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a:endCxn id="97" idx="1"/>
          </p:cNvCxnSpPr>
          <p:nvPr/>
        </p:nvCxnSpPr>
        <p:spPr>
          <a:xfrm>
            <a:off x="3505123" y="265117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a:endCxn id="97" idx="1"/>
          </p:cNvCxnSpPr>
          <p:nvPr/>
        </p:nvCxnSpPr>
        <p:spPr>
          <a:xfrm>
            <a:off x="3505123" y="338137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a:endCxn id="97" idx="1"/>
          </p:cNvCxnSpPr>
          <p:nvPr/>
        </p:nvCxnSpPr>
        <p:spPr>
          <a:xfrm flipV="1">
            <a:off x="3505123" y="410614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a:endCxn id="97" idx="1"/>
          </p:cNvCxnSpPr>
          <p:nvPr/>
        </p:nvCxnSpPr>
        <p:spPr>
          <a:xfrm flipV="1">
            <a:off x="3505123" y="410614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cxnSpLocks/>
            <a:stCxn id="97" idx="3"/>
            <a:endCxn id="151" idx="1"/>
          </p:cNvCxnSpPr>
          <p:nvPr/>
        </p:nvCxnSpPr>
        <p:spPr>
          <a:xfrm>
            <a:off x="7019349" y="4106147"/>
            <a:ext cx="1478590" cy="72594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F6E438AC-6FAA-4EEE-A429-145CD94894B4}"/>
              </a:ext>
            </a:extLst>
          </p:cNvPr>
          <p:cNvGrpSpPr/>
          <p:nvPr/>
        </p:nvGrpSpPr>
        <p:grpSpPr>
          <a:xfrm>
            <a:off x="4898031" y="3088328"/>
            <a:ext cx="2207000" cy="2042106"/>
            <a:chOff x="4835540" y="2292437"/>
            <a:chExt cx="2251255" cy="2083054"/>
          </a:xfrm>
        </p:grpSpPr>
        <p:sp>
          <p:nvSpPr>
            <p:cNvPr id="102" name="Oval 101"/>
            <p:cNvSpPr/>
            <p:nvPr/>
          </p:nvSpPr>
          <p:spPr bwMode="auto">
            <a:xfrm>
              <a:off x="6897626"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sp>
          <p:nvSpPr>
            <p:cNvPr id="18" name="Oval 17"/>
            <p:cNvSpPr/>
            <p:nvPr/>
          </p:nvSpPr>
          <p:spPr bwMode="auto">
            <a:xfrm>
              <a:off x="4835540"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941" y="2292437"/>
              <a:ext cx="2076453" cy="2076453"/>
            </a:xfrm>
            <a:prstGeom prst="rect">
              <a:avLst/>
            </a:prstGeom>
          </p:spPr>
        </p:pic>
        <p:pic>
          <p:nvPicPr>
            <p:cNvPr id="40" name="Picture 39"/>
            <p:cNvPicPr>
              <a:picLocks noChangeAspect="1"/>
            </p:cNvPicPr>
            <p:nvPr/>
          </p:nvPicPr>
          <p:blipFill>
            <a:blip r:embed="rId5"/>
            <a:stretch>
              <a:fillRect/>
            </a:stretch>
          </p:blipFill>
          <p:spPr>
            <a:xfrm>
              <a:off x="4917284" y="2293381"/>
              <a:ext cx="2082110" cy="2082110"/>
            </a:xfrm>
            <a:prstGeom prst="rect">
              <a:avLst/>
            </a:prstGeom>
          </p:spPr>
        </p:pic>
      </p:grpSp>
      <p:cxnSp>
        <p:nvCxnSpPr>
          <p:cNvPr id="76" name="Straight Arrow Connector 75">
            <a:extLst>
              <a:ext uri="{FF2B5EF4-FFF2-40B4-BE49-F238E27FC236}">
                <a16:creationId xmlns:a16="http://schemas.microsoft.com/office/drawing/2014/main" id="{E48240A0-B3CA-412B-A27F-FF15BCC37C55}"/>
              </a:ext>
            </a:extLst>
          </p:cNvPr>
          <p:cNvCxnSpPr>
            <a:cxnSpLocks/>
            <a:stCxn id="40" idx="3"/>
            <a:endCxn id="154" idx="1"/>
          </p:cNvCxnSpPr>
          <p:nvPr/>
        </p:nvCxnSpPr>
        <p:spPr>
          <a:xfrm>
            <a:off x="7019349" y="4109844"/>
            <a:ext cx="1478590" cy="145219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a:endCxn id="40" idx="1"/>
          </p:cNvCxnSpPr>
          <p:nvPr/>
        </p:nvCxnSpPr>
        <p:spPr>
          <a:xfrm>
            <a:off x="3505123" y="192097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Arrow Connector 108">
            <a:extLst>
              <a:ext uri="{FF2B5EF4-FFF2-40B4-BE49-F238E27FC236}">
                <a16:creationId xmlns:a16="http://schemas.microsoft.com/office/drawing/2014/main" id="{666FA9CF-6CBA-44B8-87F1-92F061397F51}"/>
              </a:ext>
            </a:extLst>
          </p:cNvPr>
          <p:cNvCxnSpPr>
            <a:cxnSpLocks/>
            <a:stCxn id="138" idx="3"/>
            <a:endCxn id="40" idx="1"/>
          </p:cNvCxnSpPr>
          <p:nvPr/>
        </p:nvCxnSpPr>
        <p:spPr>
          <a:xfrm flipV="1">
            <a:off x="3505123" y="4109845"/>
            <a:ext cx="1473045" cy="219233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571367"/>
            <a:ext cx="2689274" cy="5080419"/>
            <a:chOff x="819769" y="509397"/>
            <a:chExt cx="2743200" cy="5182292"/>
          </a:xfrm>
          <a:solidFill>
            <a:schemeClr val="bg1">
              <a:lumMod val="85000"/>
            </a:schemeClr>
          </a:solidFill>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a:grpFill/>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6"/>
            <a:stretch>
              <a:fillRect/>
            </a:stretch>
          </p:blipFill>
          <p:spPr>
            <a:xfrm>
              <a:off x="962067" y="660273"/>
              <a:ext cx="411480" cy="411480"/>
            </a:xfrm>
            <a:prstGeom prst="rect">
              <a:avLst/>
            </a:prstGeom>
            <a:grp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a:grpFill/>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Blob Storage</a:t>
                </a:r>
              </a:p>
            </p:txBody>
          </p:sp>
        </p:grpSp>
        <p:pic>
          <p:nvPicPr>
            <p:cNvPr id="101" name="Picture 100"/>
            <p:cNvPicPr>
              <a:picLocks noChangeAspect="1"/>
            </p:cNvPicPr>
            <p:nvPr/>
          </p:nvPicPr>
          <p:blipFill>
            <a:blip r:embed="rId7"/>
            <a:stretch>
              <a:fillRect/>
            </a:stretch>
          </p:blipFill>
          <p:spPr>
            <a:xfrm>
              <a:off x="960291" y="1403340"/>
              <a:ext cx="415032" cy="415032"/>
            </a:xfrm>
            <a:prstGeom prst="rect">
              <a:avLst/>
            </a:prstGeom>
            <a:grp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a:grpFill/>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a:grpFill/>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a:grpFill/>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grpSp>
          <p:nvGrpSpPr>
            <p:cNvPr id="131" name="Group 130">
              <a:extLst>
                <a:ext uri="{FF2B5EF4-FFF2-40B4-BE49-F238E27FC236}">
                  <a16:creationId xmlns:a16="http://schemas.microsoft.com/office/drawing/2014/main" id="{4F753AFD-8268-4289-A016-61B80D625E84}"/>
                </a:ext>
              </a:extLst>
            </p:cNvPr>
            <p:cNvGrpSpPr/>
            <p:nvPr/>
          </p:nvGrpSpPr>
          <p:grpSpPr>
            <a:xfrm>
              <a:off x="819769" y="4233612"/>
              <a:ext cx="2743200" cy="713232"/>
              <a:chOff x="854832" y="509397"/>
              <a:chExt cx="2743200" cy="713232"/>
            </a:xfrm>
            <a:grpFill/>
          </p:grpSpPr>
          <p:sp>
            <p:nvSpPr>
              <p:cNvPr id="133" name="Rectangle 132">
                <a:extLst>
                  <a:ext uri="{FF2B5EF4-FFF2-40B4-BE49-F238E27FC236}">
                    <a16:creationId xmlns:a16="http://schemas.microsoft.com/office/drawing/2014/main" id="{64C46C94-DD45-4ABE-A052-BB61852B5710}"/>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4" name="TextBox 133">
                <a:extLst>
                  <a:ext uri="{FF2B5EF4-FFF2-40B4-BE49-F238E27FC236}">
                    <a16:creationId xmlns:a16="http://schemas.microsoft.com/office/drawing/2014/main" id="{C2D6657E-302B-4B6B-9F6E-5E65772C0B32}"/>
                  </a:ext>
                </a:extLst>
              </p:cNvPr>
              <p:cNvSpPr txBox="1"/>
              <p:nvPr/>
            </p:nvSpPr>
            <p:spPr>
              <a:xfrm>
                <a:off x="1463980" y="712390"/>
                <a:ext cx="132904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Custom Topics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978457"/>
              <a:ext cx="2743200" cy="713232"/>
              <a:chOff x="854832" y="509397"/>
              <a:chExt cx="2743200" cy="713232"/>
            </a:xfrm>
            <a:grpFill/>
          </p:grpSpPr>
          <p:sp>
            <p:nvSpPr>
              <p:cNvPr id="138" name="Rectangle 137">
                <a:extLst>
                  <a:ext uri="{FF2B5EF4-FFF2-40B4-BE49-F238E27FC236}">
                    <a16:creationId xmlns:a16="http://schemas.microsoft.com/office/drawing/2014/main" id="{C7BD2B39-98F8-46A4-8EDA-125F770985A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712390"/>
                <a:ext cx="135835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Storage (GPv2)</a:t>
                </a:r>
              </a:p>
            </p:txBody>
          </p:sp>
        </p:grpSp>
        <p:pic>
          <p:nvPicPr>
            <p:cNvPr id="93" name="Picture 92"/>
            <p:cNvPicPr>
              <a:picLocks noChangeAspect="1"/>
            </p:cNvPicPr>
            <p:nvPr/>
          </p:nvPicPr>
          <p:blipFill rotWithShape="1">
            <a:blip r:embed="rId8"/>
            <a:srcRect b="33533"/>
            <a:stretch/>
          </p:blipFill>
          <p:spPr>
            <a:xfrm>
              <a:off x="960291" y="3637869"/>
              <a:ext cx="415032" cy="415032"/>
            </a:xfrm>
            <a:prstGeom prst="rect">
              <a:avLst/>
            </a:prstGeom>
            <a:grpFill/>
            <a:ln>
              <a:noFill/>
            </a:ln>
          </p:spPr>
        </p:pic>
        <p:pic>
          <p:nvPicPr>
            <p:cNvPr id="98" name="Picture 97"/>
            <p:cNvPicPr>
              <a:picLocks noChangeAspect="1"/>
            </p:cNvPicPr>
            <p:nvPr/>
          </p:nvPicPr>
          <p:blipFill>
            <a:blip r:embed="rId9"/>
            <a:stretch>
              <a:fillRect/>
            </a:stretch>
          </p:blipFill>
          <p:spPr>
            <a:xfrm>
              <a:off x="960291" y="2893026"/>
              <a:ext cx="415032" cy="415032"/>
            </a:xfrm>
            <a:prstGeom prst="rect">
              <a:avLst/>
            </a:prstGeom>
            <a:grpFill/>
            <a:ln>
              <a:noFill/>
            </a:ln>
          </p:spPr>
        </p:pic>
        <p:pic>
          <p:nvPicPr>
            <p:cNvPr id="99" name="Picture 98"/>
            <p:cNvPicPr>
              <a:picLocks noChangeAspect="1"/>
            </p:cNvPicPr>
            <p:nvPr/>
          </p:nvPicPr>
          <p:blipFill>
            <a:blip r:embed="rId10"/>
            <a:stretch>
              <a:fillRect/>
            </a:stretch>
          </p:blipFill>
          <p:spPr>
            <a:xfrm>
              <a:off x="962067" y="2149959"/>
              <a:ext cx="411480" cy="411480"/>
            </a:xfrm>
            <a:prstGeom prst="rect">
              <a:avLst/>
            </a:prstGeom>
            <a:grpFill/>
            <a:ln>
              <a:noFill/>
            </a:ln>
          </p:spPr>
        </p:pic>
        <p:pic>
          <p:nvPicPr>
            <p:cNvPr id="3" name="Picture 2"/>
            <p:cNvPicPr>
              <a:picLocks noChangeAspect="1"/>
            </p:cNvPicPr>
            <p:nvPr/>
          </p:nvPicPr>
          <p:blipFill>
            <a:blip r:embed="rId11"/>
            <a:stretch>
              <a:fillRect/>
            </a:stretch>
          </p:blipFill>
          <p:spPr>
            <a:xfrm>
              <a:off x="962067" y="4384488"/>
              <a:ext cx="411480" cy="411480"/>
            </a:xfrm>
            <a:prstGeom prst="rect">
              <a:avLst/>
            </a:prstGeom>
            <a:grp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2937" t="26233" r="33290" b="30261"/>
            <a:stretch/>
          </p:blipFill>
          <p:spPr>
            <a:xfrm>
              <a:off x="962067" y="5129333"/>
              <a:ext cx="411480" cy="411480"/>
            </a:xfrm>
            <a:prstGeom prst="rect">
              <a:avLst/>
            </a:prstGeom>
            <a:grpFill/>
          </p:spPr>
        </p:pic>
      </p:grpSp>
      <p:grpSp>
        <p:nvGrpSpPr>
          <p:cNvPr id="33" name="Group 32">
            <a:extLst>
              <a:ext uri="{FF2B5EF4-FFF2-40B4-BE49-F238E27FC236}">
                <a16:creationId xmlns:a16="http://schemas.microsoft.com/office/drawing/2014/main" id="{60E1F249-113D-4E0D-A944-75FF4D7D9038}"/>
              </a:ext>
            </a:extLst>
          </p:cNvPr>
          <p:cNvGrpSpPr/>
          <p:nvPr/>
        </p:nvGrpSpPr>
        <p:grpSpPr>
          <a:xfrm>
            <a:off x="8497938" y="2292656"/>
            <a:ext cx="2689274" cy="3618985"/>
            <a:chOff x="8627998" y="1202545"/>
            <a:chExt cx="2743200" cy="3691553"/>
          </a:xfrm>
          <a:solidFill>
            <a:schemeClr val="bg1">
              <a:lumMod val="85000"/>
            </a:schemeClr>
          </a:solidFill>
        </p:grpSpPr>
        <p:grpSp>
          <p:nvGrpSpPr>
            <p:cNvPr id="32" name="Group 31">
              <a:extLst>
                <a:ext uri="{FF2B5EF4-FFF2-40B4-BE49-F238E27FC236}">
                  <a16:creationId xmlns:a16="http://schemas.microsoft.com/office/drawing/2014/main" id="{4EBE7A99-6DBF-4686-AE65-53637644FCAC}"/>
                </a:ext>
              </a:extLst>
            </p:cNvPr>
            <p:cNvGrpSpPr/>
            <p:nvPr/>
          </p:nvGrpSpPr>
          <p:grpSpPr>
            <a:xfrm>
              <a:off x="8627998" y="1202545"/>
              <a:ext cx="2743200" cy="713232"/>
              <a:chOff x="7840049" y="754291"/>
              <a:chExt cx="2743200" cy="713232"/>
            </a:xfrm>
            <a:grpFill/>
          </p:grpSpPr>
          <p:sp>
            <p:nvSpPr>
              <p:cNvPr id="142" name="Rectangle 141">
                <a:extLst>
                  <a:ext uri="{FF2B5EF4-FFF2-40B4-BE49-F238E27FC236}">
                    <a16:creationId xmlns:a16="http://schemas.microsoft.com/office/drawing/2014/main" id="{DFE9B887-71F7-403C-9D57-5E45C9FF4BF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3" name="TextBox 142">
                <a:extLst>
                  <a:ext uri="{FF2B5EF4-FFF2-40B4-BE49-F238E27FC236}">
                    <a16:creationId xmlns:a16="http://schemas.microsoft.com/office/drawing/2014/main" id="{15A247F7-4D18-4386-9F3E-FCFF3F7EC2EB}"/>
                  </a:ext>
                </a:extLst>
              </p:cNvPr>
              <p:cNvSpPr txBox="1"/>
              <p:nvPr/>
            </p:nvSpPr>
            <p:spPr>
              <a:xfrm>
                <a:off x="8449197" y="957284"/>
                <a:ext cx="1448282"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Functions</a:t>
                </a:r>
              </a:p>
            </p:txBody>
          </p:sp>
        </p:grpSp>
        <p:grpSp>
          <p:nvGrpSpPr>
            <p:cNvPr id="144" name="Group 143">
              <a:extLst>
                <a:ext uri="{FF2B5EF4-FFF2-40B4-BE49-F238E27FC236}">
                  <a16:creationId xmlns:a16="http://schemas.microsoft.com/office/drawing/2014/main" id="{F5B1A4B0-668D-42B9-980C-72F4D79BF2D6}"/>
                </a:ext>
              </a:extLst>
            </p:cNvPr>
            <p:cNvGrpSpPr/>
            <p:nvPr/>
          </p:nvGrpSpPr>
          <p:grpSpPr>
            <a:xfrm>
              <a:off x="8627998" y="1947125"/>
              <a:ext cx="2743200" cy="713232"/>
              <a:chOff x="7840049" y="754291"/>
              <a:chExt cx="2743200" cy="713232"/>
            </a:xfrm>
            <a:grpFill/>
          </p:grpSpPr>
          <p:sp>
            <p:nvSpPr>
              <p:cNvPr id="145" name="Rectangle 144">
                <a:extLst>
                  <a:ext uri="{FF2B5EF4-FFF2-40B4-BE49-F238E27FC236}">
                    <a16:creationId xmlns:a16="http://schemas.microsoft.com/office/drawing/2014/main" id="{F538DE4A-6CEE-4502-89C7-90D81CE41A11}"/>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6" name="TextBox 145">
                <a:extLst>
                  <a:ext uri="{FF2B5EF4-FFF2-40B4-BE49-F238E27FC236}">
                    <a16:creationId xmlns:a16="http://schemas.microsoft.com/office/drawing/2014/main" id="{0AE13DA8-5B93-421C-AA55-5D6FAD760F32}"/>
                  </a:ext>
                </a:extLst>
              </p:cNvPr>
              <p:cNvSpPr txBox="1"/>
              <p:nvPr/>
            </p:nvSpPr>
            <p:spPr>
              <a:xfrm>
                <a:off x="8449197" y="957284"/>
                <a:ext cx="1058266"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Logic Apps</a:t>
                </a:r>
              </a:p>
            </p:txBody>
          </p:sp>
        </p:grpSp>
        <p:grpSp>
          <p:nvGrpSpPr>
            <p:cNvPr id="147" name="Group 146">
              <a:extLst>
                <a:ext uri="{FF2B5EF4-FFF2-40B4-BE49-F238E27FC236}">
                  <a16:creationId xmlns:a16="http://schemas.microsoft.com/office/drawing/2014/main" id="{2F117F36-443C-4272-923C-7B2CEDC02CB7}"/>
                </a:ext>
              </a:extLst>
            </p:cNvPr>
            <p:cNvGrpSpPr/>
            <p:nvPr/>
          </p:nvGrpSpPr>
          <p:grpSpPr>
            <a:xfrm>
              <a:off x="8627998" y="2691705"/>
              <a:ext cx="2743200" cy="713232"/>
              <a:chOff x="7840049" y="754291"/>
              <a:chExt cx="2743200" cy="713232"/>
            </a:xfrm>
            <a:grpFill/>
          </p:grpSpPr>
          <p:sp>
            <p:nvSpPr>
              <p:cNvPr id="148" name="Rectangle 147">
                <a:extLst>
                  <a:ext uri="{FF2B5EF4-FFF2-40B4-BE49-F238E27FC236}">
                    <a16:creationId xmlns:a16="http://schemas.microsoft.com/office/drawing/2014/main" id="{469FE5DE-65D5-4C54-8566-4B15C68C10EC}"/>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9" name="TextBox 148">
                <a:extLst>
                  <a:ext uri="{FF2B5EF4-FFF2-40B4-BE49-F238E27FC236}">
                    <a16:creationId xmlns:a16="http://schemas.microsoft.com/office/drawing/2014/main" id="{CB1DA211-0806-4CA1-AB15-D7179FF925E8}"/>
                  </a:ext>
                </a:extLst>
              </p:cNvPr>
              <p:cNvSpPr txBox="1"/>
              <p:nvPr/>
            </p:nvSpPr>
            <p:spPr>
              <a:xfrm>
                <a:off x="8449197" y="957284"/>
                <a:ext cx="162507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Automation</a:t>
                </a:r>
              </a:p>
            </p:txBody>
          </p:sp>
        </p:grpSp>
        <p:grpSp>
          <p:nvGrpSpPr>
            <p:cNvPr id="150" name="Group 149">
              <a:extLst>
                <a:ext uri="{FF2B5EF4-FFF2-40B4-BE49-F238E27FC236}">
                  <a16:creationId xmlns:a16="http://schemas.microsoft.com/office/drawing/2014/main" id="{6D7D3D87-89C6-4E15-8D44-128F8C3796E6}"/>
                </a:ext>
              </a:extLst>
            </p:cNvPr>
            <p:cNvGrpSpPr/>
            <p:nvPr/>
          </p:nvGrpSpPr>
          <p:grpSpPr>
            <a:xfrm>
              <a:off x="8627998" y="3436285"/>
              <a:ext cx="2743200" cy="713232"/>
              <a:chOff x="7840049" y="754291"/>
              <a:chExt cx="2743200" cy="713232"/>
            </a:xfrm>
            <a:grpFill/>
          </p:grpSpPr>
          <p:sp>
            <p:nvSpPr>
              <p:cNvPr id="151" name="Rectangle 150">
                <a:extLst>
                  <a:ext uri="{FF2B5EF4-FFF2-40B4-BE49-F238E27FC236}">
                    <a16:creationId xmlns:a16="http://schemas.microsoft.com/office/drawing/2014/main" id="{536F6EFB-7FFF-4D43-83DE-AE310566AF96}"/>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2" name="TextBox 151">
                <a:extLst>
                  <a:ext uri="{FF2B5EF4-FFF2-40B4-BE49-F238E27FC236}">
                    <a16:creationId xmlns:a16="http://schemas.microsoft.com/office/drawing/2014/main" id="{F49F7D10-99B1-46A8-A860-129C15F33EF6}"/>
                  </a:ext>
                </a:extLst>
              </p:cNvPr>
              <p:cNvSpPr txBox="1"/>
              <p:nvPr/>
            </p:nvSpPr>
            <p:spPr>
              <a:xfrm>
                <a:off x="8449197" y="957284"/>
                <a:ext cx="104897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WebHooks</a:t>
                </a:r>
              </a:p>
            </p:txBody>
          </p:sp>
        </p:grpSp>
        <p:grpSp>
          <p:nvGrpSpPr>
            <p:cNvPr id="153" name="Group 152">
              <a:extLst>
                <a:ext uri="{FF2B5EF4-FFF2-40B4-BE49-F238E27FC236}">
                  <a16:creationId xmlns:a16="http://schemas.microsoft.com/office/drawing/2014/main" id="{747A0E2C-76E1-4704-BDB8-2DFA71A4544D}"/>
                </a:ext>
              </a:extLst>
            </p:cNvPr>
            <p:cNvGrpSpPr/>
            <p:nvPr/>
          </p:nvGrpSpPr>
          <p:grpSpPr>
            <a:xfrm>
              <a:off x="8627998" y="4180866"/>
              <a:ext cx="2743200" cy="713232"/>
              <a:chOff x="7840049" y="754291"/>
              <a:chExt cx="2743200" cy="713232"/>
            </a:xfrm>
            <a:grpFill/>
          </p:grpSpPr>
          <p:sp>
            <p:nvSpPr>
              <p:cNvPr id="154" name="Rectangle 153">
                <a:extLst>
                  <a:ext uri="{FF2B5EF4-FFF2-40B4-BE49-F238E27FC236}">
                    <a16:creationId xmlns:a16="http://schemas.microsoft.com/office/drawing/2014/main" id="{BD3193DB-ACDE-454E-BE91-B4988F6AE90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5" name="TextBox 154">
                <a:extLst>
                  <a:ext uri="{FF2B5EF4-FFF2-40B4-BE49-F238E27FC236}">
                    <a16:creationId xmlns:a16="http://schemas.microsoft.com/office/drawing/2014/main" id="{1BE87C59-4A7B-4549-B4D6-575064B63A18}"/>
                  </a:ext>
                </a:extLst>
              </p:cNvPr>
              <p:cNvSpPr txBox="1"/>
              <p:nvPr/>
            </p:nvSpPr>
            <p:spPr>
              <a:xfrm>
                <a:off x="8449197" y="957284"/>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pic>
          <p:nvPicPr>
            <p:cNvPr id="103" name="Picture 102"/>
            <p:cNvPicPr>
              <a:picLocks noChangeAspect="1"/>
            </p:cNvPicPr>
            <p:nvPr/>
          </p:nvPicPr>
          <p:blipFill>
            <a:blip r:embed="rId14"/>
            <a:stretch>
              <a:fillRect/>
            </a:stretch>
          </p:blipFill>
          <p:spPr>
            <a:xfrm>
              <a:off x="8767847" y="1353421"/>
              <a:ext cx="411480" cy="411480"/>
            </a:xfrm>
            <a:prstGeom prst="rect">
              <a:avLst/>
            </a:prstGeom>
            <a:grpFill/>
            <a:ln>
              <a:noFill/>
            </a:ln>
          </p:spPr>
        </p:pic>
        <p:pic>
          <p:nvPicPr>
            <p:cNvPr id="100" name="Picture 99"/>
            <p:cNvPicPr>
              <a:picLocks noChangeAspect="1"/>
            </p:cNvPicPr>
            <p:nvPr/>
          </p:nvPicPr>
          <p:blipFill>
            <a:blip r:embed="rId15"/>
            <a:stretch>
              <a:fillRect/>
            </a:stretch>
          </p:blipFill>
          <p:spPr>
            <a:xfrm>
              <a:off x="8767847" y="2842581"/>
              <a:ext cx="411480" cy="411480"/>
            </a:xfrm>
            <a:prstGeom prst="rect">
              <a:avLst/>
            </a:prstGeom>
            <a:grpFill/>
            <a:ln>
              <a:noFill/>
            </a:ln>
          </p:spPr>
        </p:pic>
        <p:pic>
          <p:nvPicPr>
            <p:cNvPr id="20" name="Picture 19"/>
            <p:cNvPicPr>
              <a:picLocks noChangeAspect="1"/>
            </p:cNvPicPr>
            <p:nvPr/>
          </p:nvPicPr>
          <p:blipFill>
            <a:blip r:embed="rId16"/>
            <a:stretch>
              <a:fillRect/>
            </a:stretch>
          </p:blipFill>
          <p:spPr>
            <a:xfrm>
              <a:off x="8767847" y="3587161"/>
              <a:ext cx="411480" cy="411480"/>
            </a:xfrm>
            <a:prstGeom prst="rect">
              <a:avLst/>
            </a:prstGeom>
            <a:grpFill/>
            <a:ln>
              <a:noFill/>
            </a:ln>
          </p:spPr>
        </p:pic>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67847" y="2098001"/>
              <a:ext cx="411480" cy="411480"/>
            </a:xfrm>
            <a:prstGeom prst="rect">
              <a:avLst/>
            </a:prstGeom>
            <a:grpFill/>
            <a:ln>
              <a:noFill/>
            </a:ln>
          </p:spPr>
        </p:pic>
        <p:pic>
          <p:nvPicPr>
            <p:cNvPr id="70" name="Picture 69">
              <a:extLst>
                <a:ext uri="{FF2B5EF4-FFF2-40B4-BE49-F238E27FC236}">
                  <a16:creationId xmlns:a16="http://schemas.microsoft.com/office/drawing/2014/main" id="{B723445B-457E-4887-8F39-CC90299F3B3F}"/>
                </a:ext>
              </a:extLst>
            </p:cNvPr>
            <p:cNvPicPr>
              <a:picLocks noChangeAspect="1"/>
            </p:cNvPicPr>
            <p:nvPr/>
          </p:nvPicPr>
          <p:blipFill rotWithShape="1">
            <a:blip r:embed="rId8"/>
            <a:srcRect t="387" b="33144"/>
            <a:stretch/>
          </p:blipFill>
          <p:spPr>
            <a:xfrm>
              <a:off x="8766071" y="4329966"/>
              <a:ext cx="415032" cy="415032"/>
            </a:xfrm>
            <a:prstGeom prst="rect">
              <a:avLst/>
            </a:prstGeom>
            <a:grpFill/>
            <a:ln>
              <a:noFill/>
            </a:ln>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accent4">
                    <a:lumMod val="10000"/>
                  </a:schemeClr>
                </a:solidFill>
                <a:latin typeface="Segoe UI Light"/>
              </a:rPr>
              <a:t>Manage all events in one place</a:t>
            </a:r>
          </a:p>
        </p:txBody>
      </p:sp>
    </p:spTree>
    <p:extLst>
      <p:ext uri="{BB962C8B-B14F-4D97-AF65-F5344CB8AC3E}">
        <p14:creationId xmlns:p14="http://schemas.microsoft.com/office/powerpoint/2010/main" val="109212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5FAAC1F-3D39-1F4A-9F78-69DD43F9726E}"/>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521480"/>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521480"/>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dirty="0">
                <a:solidFill>
                  <a:schemeClr val="bg1"/>
                </a:solidFill>
              </a:rPr>
              <a:t>Manage all events in one place</a:t>
            </a:r>
          </a:p>
        </p:txBody>
      </p:sp>
      <p:sp>
        <p:nvSpPr>
          <p:cNvPr id="112" name="TextBox 111"/>
          <p:cNvSpPr txBox="1"/>
          <p:nvPr/>
        </p:nvSpPr>
        <p:spPr>
          <a:xfrm>
            <a:off x="448586" y="1340780"/>
            <a:ext cx="2689275" cy="566656"/>
          </a:xfrm>
          <a:prstGeom prst="rect">
            <a:avLst/>
          </a:prstGeom>
          <a:noFill/>
          <a:ln>
            <a:noFill/>
          </a:ln>
        </p:spPr>
        <p:txBody>
          <a:bodyPr wrap="squar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publishers</a:t>
            </a:r>
          </a:p>
        </p:txBody>
      </p:sp>
      <p:sp>
        <p:nvSpPr>
          <p:cNvPr id="166" name="TextBox 165"/>
          <p:cNvSpPr txBox="1"/>
          <p:nvPr/>
        </p:nvSpPr>
        <p:spPr>
          <a:xfrm>
            <a:off x="9549650" y="2195778"/>
            <a:ext cx="1973089" cy="566656"/>
          </a:xfrm>
          <a:prstGeom prst="rect">
            <a:avLst/>
          </a:prstGeom>
          <a:noFill/>
          <a:ln>
            <a:noFill/>
          </a:ln>
        </p:spPr>
        <p:txBody>
          <a:bodyPr wrap="non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handlers</a:t>
            </a:r>
          </a:p>
        </p:txBody>
      </p:sp>
      <p:sp>
        <p:nvSpPr>
          <p:cNvPr id="72" name="Rectangle 71">
            <a:extLst>
              <a:ext uri="{FF2B5EF4-FFF2-40B4-BE49-F238E27FC236}">
                <a16:creationId xmlns:a16="http://schemas.microsoft.com/office/drawing/2014/main" id="{5088C66C-6F39-40B2-95FB-F1A545E6C60D}"/>
              </a:ext>
            </a:extLst>
          </p:cNvPr>
          <p:cNvSpPr/>
          <p:nvPr/>
        </p:nvSpPr>
        <p:spPr bwMode="auto">
          <a:xfrm>
            <a:off x="9639770" y="272891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639770" y="344605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639770" y="4163186"/>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639770" y="4880318"/>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523EEC54-5022-D945-B856-CAACD51346E8}"/>
              </a:ext>
            </a:extLst>
          </p:cNvPr>
          <p:cNvGrpSpPr/>
          <p:nvPr/>
        </p:nvGrpSpPr>
        <p:grpSpPr>
          <a:xfrm>
            <a:off x="1044163" y="4677690"/>
            <a:ext cx="1499599" cy="584843"/>
            <a:chOff x="1044163" y="4578211"/>
            <a:chExt cx="1499599" cy="584843"/>
          </a:xfrm>
        </p:grpSpPr>
        <p:sp>
          <p:nvSpPr>
            <p:cNvPr id="69" name="Rectangle 68">
              <a:extLst>
                <a:ext uri="{FF2B5EF4-FFF2-40B4-BE49-F238E27FC236}">
                  <a16:creationId xmlns:a16="http://schemas.microsoft.com/office/drawing/2014/main" id="{18A92E95-6C4E-47E7-80A5-B8E8F54E28C1}"/>
                </a:ext>
              </a:extLst>
            </p:cNvPr>
            <p:cNvSpPr/>
            <p:nvPr/>
          </p:nvSpPr>
          <p:spPr bwMode="auto">
            <a:xfrm>
              <a:off x="1044163" y="457821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4" name="Picture 143"/>
            <p:cNvPicPr>
              <a:picLocks noChangeAspect="1"/>
            </p:cNvPicPr>
            <p:nvPr/>
          </p:nvPicPr>
          <p:blipFill rotWithShape="1">
            <a:blip r:embed="rId4"/>
            <a:srcRect b="32970"/>
            <a:stretch/>
          </p:blipFill>
          <p:spPr>
            <a:xfrm>
              <a:off x="1637336" y="4714154"/>
              <a:ext cx="311775" cy="314410"/>
            </a:xfrm>
            <a:prstGeom prst="rect">
              <a:avLst/>
            </a:prstGeom>
            <a:ln>
              <a:noFill/>
            </a:ln>
          </p:spPr>
        </p:pic>
      </p:grpSp>
      <p:grpSp>
        <p:nvGrpSpPr>
          <p:cNvPr id="5" name="Group 4">
            <a:extLst>
              <a:ext uri="{FF2B5EF4-FFF2-40B4-BE49-F238E27FC236}">
                <a16:creationId xmlns:a16="http://schemas.microsoft.com/office/drawing/2014/main" id="{1691A0D6-484F-D44E-AAA9-EDFD6C737CF2}"/>
              </a:ext>
            </a:extLst>
          </p:cNvPr>
          <p:cNvGrpSpPr/>
          <p:nvPr/>
        </p:nvGrpSpPr>
        <p:grpSpPr>
          <a:xfrm>
            <a:off x="1044163" y="3330218"/>
            <a:ext cx="1499599" cy="584843"/>
            <a:chOff x="1044163" y="3143947"/>
            <a:chExt cx="1499599" cy="584843"/>
          </a:xfrm>
        </p:grpSpPr>
        <p:sp>
          <p:nvSpPr>
            <p:cNvPr id="66" name="Rectangle 65">
              <a:extLst>
                <a:ext uri="{FF2B5EF4-FFF2-40B4-BE49-F238E27FC236}">
                  <a16:creationId xmlns:a16="http://schemas.microsoft.com/office/drawing/2014/main" id="{7D62C885-950A-4FEE-84B3-A4EB7E8433FA}"/>
                </a:ext>
              </a:extLst>
            </p:cNvPr>
            <p:cNvSpPr/>
            <p:nvPr/>
          </p:nvSpPr>
          <p:spPr bwMode="auto">
            <a:xfrm>
              <a:off x="1044163" y="314394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1" name="Picture 140"/>
            <p:cNvPicPr>
              <a:picLocks noChangeAspect="1"/>
            </p:cNvPicPr>
            <p:nvPr/>
          </p:nvPicPr>
          <p:blipFill>
            <a:blip r:embed="rId5"/>
            <a:stretch>
              <a:fillRect/>
            </a:stretch>
          </p:blipFill>
          <p:spPr>
            <a:xfrm>
              <a:off x="1637336" y="3281207"/>
              <a:ext cx="311775" cy="311775"/>
            </a:xfrm>
            <a:prstGeom prst="rect">
              <a:avLst/>
            </a:prstGeom>
            <a:ln>
              <a:noFill/>
            </a:ln>
          </p:spPr>
        </p:pic>
      </p:grpSp>
      <p:grpSp>
        <p:nvGrpSpPr>
          <p:cNvPr id="8" name="Group 7">
            <a:extLst>
              <a:ext uri="{FF2B5EF4-FFF2-40B4-BE49-F238E27FC236}">
                <a16:creationId xmlns:a16="http://schemas.microsoft.com/office/drawing/2014/main" id="{FB12A368-F112-B84A-86D8-87CB8C999B66}"/>
              </a:ext>
            </a:extLst>
          </p:cNvPr>
          <p:cNvGrpSpPr/>
          <p:nvPr/>
        </p:nvGrpSpPr>
        <p:grpSpPr>
          <a:xfrm>
            <a:off x="1044163" y="4003954"/>
            <a:ext cx="1499599" cy="584843"/>
            <a:chOff x="1044163" y="3861079"/>
            <a:chExt cx="1499599" cy="584843"/>
          </a:xfrm>
        </p:grpSpPr>
        <p:sp>
          <p:nvSpPr>
            <p:cNvPr id="68" name="Rectangle 67">
              <a:extLst>
                <a:ext uri="{FF2B5EF4-FFF2-40B4-BE49-F238E27FC236}">
                  <a16:creationId xmlns:a16="http://schemas.microsoft.com/office/drawing/2014/main" id="{D91401D8-6628-4D5F-8BE0-43ADB2FE205D}"/>
                </a:ext>
              </a:extLst>
            </p:cNvPr>
            <p:cNvSpPr/>
            <p:nvPr/>
          </p:nvSpPr>
          <p:spPr bwMode="auto">
            <a:xfrm>
              <a:off x="1044163" y="3861079"/>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8" name="Picture 137"/>
            <p:cNvPicPr>
              <a:picLocks noChangeAspect="1"/>
            </p:cNvPicPr>
            <p:nvPr/>
          </p:nvPicPr>
          <p:blipFill>
            <a:blip r:embed="rId6"/>
            <a:stretch>
              <a:fillRect/>
            </a:stretch>
          </p:blipFill>
          <p:spPr>
            <a:xfrm>
              <a:off x="1644016" y="4005019"/>
              <a:ext cx="298414" cy="298414"/>
            </a:xfrm>
            <a:prstGeom prst="rect">
              <a:avLst/>
            </a:prstGeom>
            <a:ln>
              <a:noFill/>
            </a:ln>
          </p:spPr>
        </p:pic>
      </p:grpSp>
      <p:grpSp>
        <p:nvGrpSpPr>
          <p:cNvPr id="14" name="Group 13">
            <a:extLst>
              <a:ext uri="{FF2B5EF4-FFF2-40B4-BE49-F238E27FC236}">
                <a16:creationId xmlns:a16="http://schemas.microsoft.com/office/drawing/2014/main" id="{D8FCC528-D3F8-0244-A926-8CB279D97444}"/>
              </a:ext>
            </a:extLst>
          </p:cNvPr>
          <p:cNvGrpSpPr/>
          <p:nvPr/>
        </p:nvGrpSpPr>
        <p:grpSpPr>
          <a:xfrm>
            <a:off x="1044163" y="5351426"/>
            <a:ext cx="1499599" cy="584843"/>
            <a:chOff x="1044163" y="5295343"/>
            <a:chExt cx="1499599" cy="584843"/>
          </a:xfrm>
        </p:grpSpPr>
        <p:sp>
          <p:nvSpPr>
            <p:cNvPr id="70" name="Rectangle 69">
              <a:extLst>
                <a:ext uri="{FF2B5EF4-FFF2-40B4-BE49-F238E27FC236}">
                  <a16:creationId xmlns:a16="http://schemas.microsoft.com/office/drawing/2014/main" id="{52F8D129-625B-450C-8B9B-A79D7DD04708}"/>
                </a:ext>
              </a:extLst>
            </p:cNvPr>
            <p:cNvSpPr/>
            <p:nvPr/>
          </p:nvSpPr>
          <p:spPr bwMode="auto">
            <a:xfrm>
              <a:off x="1044163" y="5295343"/>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5" name="Picture 134"/>
            <p:cNvPicPr>
              <a:picLocks noChangeAspect="1"/>
            </p:cNvPicPr>
            <p:nvPr/>
          </p:nvPicPr>
          <p:blipFill>
            <a:blip r:embed="rId7"/>
            <a:stretch>
              <a:fillRect/>
            </a:stretch>
          </p:blipFill>
          <p:spPr>
            <a:xfrm>
              <a:off x="1650696" y="5445963"/>
              <a:ext cx="285054" cy="285054"/>
            </a:xfrm>
            <a:prstGeom prst="rect">
              <a:avLst/>
            </a:prstGeom>
            <a:ln>
              <a:noFill/>
            </a:ln>
          </p:spPr>
        </p:pic>
      </p:grpSp>
      <p:grpSp>
        <p:nvGrpSpPr>
          <p:cNvPr id="3" name="Group 2">
            <a:extLst>
              <a:ext uri="{FF2B5EF4-FFF2-40B4-BE49-F238E27FC236}">
                <a16:creationId xmlns:a16="http://schemas.microsoft.com/office/drawing/2014/main" id="{2D3E0E66-B34F-E14D-990D-6C3BE9DD1BC4}"/>
              </a:ext>
            </a:extLst>
          </p:cNvPr>
          <p:cNvGrpSpPr/>
          <p:nvPr/>
        </p:nvGrpSpPr>
        <p:grpSpPr>
          <a:xfrm>
            <a:off x="1044163" y="2656482"/>
            <a:ext cx="1499599" cy="584843"/>
            <a:chOff x="1044163" y="2426807"/>
            <a:chExt cx="1499599" cy="584843"/>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044163" y="242680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2" name="Picture 131"/>
            <p:cNvPicPr>
              <a:picLocks noChangeAspect="1"/>
            </p:cNvPicPr>
            <p:nvPr/>
          </p:nvPicPr>
          <p:blipFill>
            <a:blip r:embed="rId8"/>
            <a:stretch>
              <a:fillRect/>
            </a:stretch>
          </p:blipFill>
          <p:spPr>
            <a:xfrm>
              <a:off x="1637336" y="2564067"/>
              <a:ext cx="311775" cy="311775"/>
            </a:xfrm>
            <a:prstGeom prst="rect">
              <a:avLst/>
            </a:prstGeom>
            <a:ln>
              <a:noFill/>
            </a:ln>
          </p:spPr>
        </p:pic>
      </p:grpSp>
      <p:grpSp>
        <p:nvGrpSpPr>
          <p:cNvPr id="12" name="Group 11">
            <a:extLst>
              <a:ext uri="{FF2B5EF4-FFF2-40B4-BE49-F238E27FC236}">
                <a16:creationId xmlns:a16="http://schemas.microsoft.com/office/drawing/2014/main" id="{90D1AE7E-AD2A-4A6B-B798-6F7660324185}"/>
              </a:ext>
            </a:extLst>
          </p:cNvPr>
          <p:cNvGrpSpPr/>
          <p:nvPr/>
        </p:nvGrpSpPr>
        <p:grpSpPr>
          <a:xfrm>
            <a:off x="10380081" y="2922406"/>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692842" y="1982746"/>
            <a:ext cx="643398" cy="4627258"/>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728914"/>
            <a:ext cx="648143" cy="35677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255501"/>
            <a:ext cx="2025918" cy="923330"/>
            <a:chOff x="3584978" y="3230643"/>
            <a:chExt cx="2066542" cy="941844"/>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737569" cy="941844"/>
            </a:xfrm>
            <a:prstGeom prst="rect">
              <a:avLst/>
            </a:prstGeom>
          </p:spPr>
          <p:txBody>
            <a:bodyPr wrap="square">
              <a:spAutoFit/>
            </a:bodyPr>
            <a:lstStyle/>
            <a:p>
              <a:pPr defTabSz="914228">
                <a:lnSpc>
                  <a:spcPct val="90000"/>
                </a:lnSpc>
              </a:pP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89127"/>
            <a:ext cx="2025918" cy="590931"/>
            <a:chOff x="3584978" y="4386998"/>
            <a:chExt cx="2066542" cy="602780"/>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556044"/>
            <a:ext cx="2025918" cy="590931"/>
            <a:chOff x="3584978" y="5577314"/>
            <a:chExt cx="2066542" cy="602780"/>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5764DCAE-ADCB-D242-89B0-E774D4B94404}"/>
              </a:ext>
            </a:extLst>
          </p:cNvPr>
          <p:cNvGrpSpPr/>
          <p:nvPr/>
        </p:nvGrpSpPr>
        <p:grpSpPr>
          <a:xfrm>
            <a:off x="1029571" y="1982746"/>
            <a:ext cx="1499599" cy="584843"/>
            <a:chOff x="1029571" y="1690004"/>
            <a:chExt cx="1499599" cy="584843"/>
          </a:xfrm>
        </p:grpSpPr>
        <p:sp>
          <p:nvSpPr>
            <p:cNvPr id="44" name="Rectangle 43">
              <a:extLst>
                <a:ext uri="{FF2B5EF4-FFF2-40B4-BE49-F238E27FC236}">
                  <a16:creationId xmlns:a16="http://schemas.microsoft.com/office/drawing/2014/main" id="{3B586CAC-A2DE-4272-8EF0-321B605ED188}"/>
                </a:ext>
              </a:extLst>
            </p:cNvPr>
            <p:cNvSpPr/>
            <p:nvPr/>
          </p:nvSpPr>
          <p:spPr bwMode="auto">
            <a:xfrm>
              <a:off x="1029571" y="1690004"/>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6" name="Picture 45">
              <a:extLst>
                <a:ext uri="{FF2B5EF4-FFF2-40B4-BE49-F238E27FC236}">
                  <a16:creationId xmlns:a16="http://schemas.microsoft.com/office/drawing/2014/main" id="{5B62067B-B1A0-43ED-9C8A-E4EA4A5391EA}"/>
                </a:ext>
              </a:extLst>
            </p:cNvPr>
            <p:cNvPicPr>
              <a:picLocks noChangeAspect="1"/>
            </p:cNvPicPr>
            <p:nvPr/>
          </p:nvPicPr>
          <p:blipFill>
            <a:blip r:embed="rId13"/>
            <a:stretch>
              <a:fillRect/>
            </a:stretch>
          </p:blipFill>
          <p:spPr>
            <a:xfrm>
              <a:off x="1591527" y="1798995"/>
              <a:ext cx="364275" cy="364275"/>
            </a:xfrm>
            <a:prstGeom prst="rect">
              <a:avLst/>
            </a:prstGeom>
            <a:solidFill>
              <a:schemeClr val="bg2"/>
            </a:solidFill>
            <a:ln>
              <a:noFill/>
            </a:ln>
          </p:spPr>
        </p:pic>
      </p:grpSp>
      <p:grpSp>
        <p:nvGrpSpPr>
          <p:cNvPr id="17" name="Group 16">
            <a:extLst>
              <a:ext uri="{FF2B5EF4-FFF2-40B4-BE49-F238E27FC236}">
                <a16:creationId xmlns:a16="http://schemas.microsoft.com/office/drawing/2014/main" id="{ABDC2CC4-DD0F-BF45-9A28-9096615C6B5F}"/>
              </a:ext>
            </a:extLst>
          </p:cNvPr>
          <p:cNvGrpSpPr/>
          <p:nvPr/>
        </p:nvGrpSpPr>
        <p:grpSpPr>
          <a:xfrm>
            <a:off x="1029571" y="6025161"/>
            <a:ext cx="1499599" cy="584843"/>
            <a:chOff x="1029571" y="6025161"/>
            <a:chExt cx="1499599" cy="584843"/>
          </a:xfrm>
        </p:grpSpPr>
        <p:sp>
          <p:nvSpPr>
            <p:cNvPr id="45" name="Rectangle 44">
              <a:extLst>
                <a:ext uri="{FF2B5EF4-FFF2-40B4-BE49-F238E27FC236}">
                  <a16:creationId xmlns:a16="http://schemas.microsoft.com/office/drawing/2014/main" id="{347052C3-3394-4A73-BE26-EE84CCC60B21}"/>
                </a:ext>
              </a:extLst>
            </p:cNvPr>
            <p:cNvSpPr/>
            <p:nvPr/>
          </p:nvSpPr>
          <p:spPr bwMode="auto">
            <a:xfrm>
              <a:off x="1029571" y="602516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7" name="Graphic 46">
              <a:extLst>
                <a:ext uri="{FF2B5EF4-FFF2-40B4-BE49-F238E27FC236}">
                  <a16:creationId xmlns:a16="http://schemas.microsoft.com/office/drawing/2014/main" id="{DD659060-1732-466E-9E9F-49EE4FF1262A}"/>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32937" t="26233" r="33290" b="30261"/>
            <a:stretch/>
          </p:blipFill>
          <p:spPr>
            <a:xfrm>
              <a:off x="1641778" y="6145174"/>
              <a:ext cx="333581" cy="333581"/>
            </a:xfrm>
            <a:prstGeom prst="rect">
              <a:avLst/>
            </a:prstGeom>
          </p:spPr>
        </p:pic>
      </p:grpSp>
      <p:sp>
        <p:nvSpPr>
          <p:cNvPr id="48" name="Rectangle 47">
            <a:extLst>
              <a:ext uri="{FF2B5EF4-FFF2-40B4-BE49-F238E27FC236}">
                <a16:creationId xmlns:a16="http://schemas.microsoft.com/office/drawing/2014/main" id="{085A3307-61C9-43B5-AD8C-894BD765251E}"/>
              </a:ext>
            </a:extLst>
          </p:cNvPr>
          <p:cNvSpPr/>
          <p:nvPr/>
        </p:nvSpPr>
        <p:spPr bwMode="auto">
          <a:xfrm>
            <a:off x="9647939" y="5597450"/>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50" name="Picture 49">
            <a:extLst>
              <a:ext uri="{FF2B5EF4-FFF2-40B4-BE49-F238E27FC236}">
                <a16:creationId xmlns:a16="http://schemas.microsoft.com/office/drawing/2014/main" id="{35FD3A87-8043-4CDB-8EA7-C44516DAF7F8}"/>
              </a:ext>
            </a:extLst>
          </p:cNvPr>
          <p:cNvPicPr>
            <a:picLocks noChangeAspect="1"/>
          </p:cNvPicPr>
          <p:nvPr/>
        </p:nvPicPr>
        <p:blipFill rotWithShape="1">
          <a:blip r:embed="rId4"/>
          <a:srcRect t="387" b="33144"/>
          <a:stretch/>
        </p:blipFill>
        <p:spPr>
          <a:xfrm>
            <a:off x="10377688" y="5784738"/>
            <a:ext cx="273940" cy="273940"/>
          </a:xfrm>
          <a:prstGeom prst="rect">
            <a:avLst/>
          </a:prstGeom>
          <a:noFill/>
          <a:ln>
            <a:noFill/>
          </a:ln>
        </p:spPr>
      </p:pic>
      <p:pic>
        <p:nvPicPr>
          <p:cNvPr id="54" name="Picture 53">
            <a:extLst>
              <a:ext uri="{FF2B5EF4-FFF2-40B4-BE49-F238E27FC236}">
                <a16:creationId xmlns:a16="http://schemas.microsoft.com/office/drawing/2014/main" id="{8ABD4940-4E0E-5A44-9E83-A21671CA31E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70575535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3" presetClass="path" presetSubtype="0" decel="100000" fill="hold" nodeType="withEffect">
                                  <p:stCondLst>
                                    <p:cond delay="0"/>
                                  </p:stCondLst>
                                  <p:childTnLst>
                                    <p:animMotion origin="layout" path="M -4.16667E-6 1.85185E-6 L -0.02578 1.85185E-6 " pathEditMode="relative" rAng="0" ptsTypes="AA">
                                      <p:cBhvr>
                                        <p:cTn id="9" dur="500" spd="-100000" fill="hold"/>
                                        <p:tgtEl>
                                          <p:spTgt spid="6"/>
                                        </p:tgtEl>
                                        <p:attrNameLst>
                                          <p:attrName>ppt_x</p:attrName>
                                          <p:attrName>ppt_y</p:attrName>
                                        </p:attrNameLst>
                                      </p:cBhvr>
                                      <p:rCtr x="-1289" y="0"/>
                                    </p:animMotion>
                                  </p:childTnLst>
                                </p:cTn>
                              </p:par>
                              <p:par>
                                <p:cTn id="10" presetID="10" presetClass="entr" presetSubtype="0" fill="hold" nodeType="with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63" presetClass="path" presetSubtype="0" decel="100000" fill="hold" nodeType="withEffect">
                                  <p:stCondLst>
                                    <p:cond delay="100"/>
                                  </p:stCondLst>
                                  <p:childTnLst>
                                    <p:animMotion origin="layout" path="M -4.16667E-6 -1.85185E-6 L -0.02578 -1.85185E-6 " pathEditMode="relative" rAng="0" ptsTypes="AA">
                                      <p:cBhvr>
                                        <p:cTn id="14" dur="500" spd="-100000" fill="hold"/>
                                        <p:tgtEl>
                                          <p:spTgt spid="9"/>
                                        </p:tgtEl>
                                        <p:attrNameLst>
                                          <p:attrName>ppt_x</p:attrName>
                                          <p:attrName>ppt_y</p:attrName>
                                        </p:attrNameLst>
                                      </p:cBhvr>
                                      <p:rCtr x="-1289" y="0"/>
                                    </p:animMotion>
                                  </p:childTnLst>
                                </p:cTn>
                              </p:par>
                              <p:par>
                                <p:cTn id="15" presetID="10" presetClass="entr" presetSubtype="0" fill="hold"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63" presetClass="path" presetSubtype="0" decel="100000" fill="hold" nodeType="withEffect">
                                  <p:stCondLst>
                                    <p:cond delay="200"/>
                                  </p:stCondLst>
                                  <p:childTnLst>
                                    <p:animMotion origin="layout" path="M -4.16667E-6 -7.40741E-7 L -0.02578 -7.40741E-7 " pathEditMode="relative" rAng="0" ptsTypes="AA">
                                      <p:cBhvr>
                                        <p:cTn id="19"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pic>
        <p:nvPicPr>
          <p:cNvPr id="1026" name="Picture 2" descr="https://azurecomcdn.azureedge.net/mediahandler/acomblog/media/Default/blog/1f955de2-1602-4626-b273-f098e7e6959d.png">
            <a:extLst>
              <a:ext uri="{FF2B5EF4-FFF2-40B4-BE49-F238E27FC236}">
                <a16:creationId xmlns:a16="http://schemas.microsoft.com/office/drawing/2014/main" id="{EDCE0194-9731-4525-928E-A47525E35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57" y="1147931"/>
            <a:ext cx="8956963" cy="559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2980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367189"/>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367189"/>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448586" y="1546528"/>
            <a:ext cx="2689275"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9328975"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6798" y="2282470"/>
            <a:ext cx="1792850" cy="3567747"/>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770" y="2641036"/>
            <a:ext cx="1792850" cy="2850615"/>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336" y="4626276"/>
            <a:ext cx="311775" cy="314410"/>
          </a:xfrm>
          <a:prstGeom prst="rect">
            <a:avLst/>
          </a:prstGeom>
          <a:ln>
            <a:noFill/>
          </a:ln>
        </p:spPr>
      </p:pic>
      <p:pic>
        <p:nvPicPr>
          <p:cNvPr id="141" name="Picture 140"/>
          <p:cNvPicPr>
            <a:picLocks noChangeAspect="1"/>
          </p:cNvPicPr>
          <p:nvPr/>
        </p:nvPicPr>
        <p:blipFill>
          <a:blip r:embed="rId5"/>
          <a:stretch>
            <a:fillRect/>
          </a:stretch>
        </p:blipFill>
        <p:spPr>
          <a:xfrm>
            <a:off x="1637336" y="3193329"/>
            <a:ext cx="311775" cy="311775"/>
          </a:xfrm>
          <a:prstGeom prst="rect">
            <a:avLst/>
          </a:prstGeom>
          <a:ln>
            <a:noFill/>
          </a:ln>
        </p:spPr>
      </p:pic>
      <p:pic>
        <p:nvPicPr>
          <p:cNvPr id="138" name="Picture 137"/>
          <p:cNvPicPr>
            <a:picLocks noChangeAspect="1"/>
          </p:cNvPicPr>
          <p:nvPr/>
        </p:nvPicPr>
        <p:blipFill>
          <a:blip r:embed="rId6"/>
          <a:stretch>
            <a:fillRect/>
          </a:stretch>
        </p:blipFill>
        <p:spPr>
          <a:xfrm>
            <a:off x="1644016" y="3917141"/>
            <a:ext cx="298414" cy="298414"/>
          </a:xfrm>
          <a:prstGeom prst="rect">
            <a:avLst/>
          </a:prstGeom>
          <a:ln>
            <a:noFill/>
          </a:ln>
        </p:spPr>
      </p:pic>
      <p:pic>
        <p:nvPicPr>
          <p:cNvPr id="135" name="Picture 134"/>
          <p:cNvPicPr>
            <a:picLocks noChangeAspect="1"/>
          </p:cNvPicPr>
          <p:nvPr/>
        </p:nvPicPr>
        <p:blipFill>
          <a:blip r:embed="rId7"/>
          <a:stretch>
            <a:fillRect/>
          </a:stretch>
        </p:blipFill>
        <p:spPr>
          <a:xfrm>
            <a:off x="1650696" y="5358085"/>
            <a:ext cx="285054" cy="285054"/>
          </a:xfrm>
          <a:prstGeom prst="rect">
            <a:avLst/>
          </a:prstGeom>
          <a:ln>
            <a:noFill/>
          </a:ln>
        </p:spPr>
      </p:pic>
      <p:pic>
        <p:nvPicPr>
          <p:cNvPr id="132" name="Picture 131"/>
          <p:cNvPicPr>
            <a:picLocks noChangeAspect="1"/>
          </p:cNvPicPr>
          <p:nvPr/>
        </p:nvPicPr>
        <p:blipFill>
          <a:blip r:embed="rId8"/>
          <a:stretch>
            <a:fillRect/>
          </a:stretch>
        </p:blipFill>
        <p:spPr>
          <a:xfrm>
            <a:off x="1637336" y="2476189"/>
            <a:ext cx="311775" cy="311775"/>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80081" y="2834528"/>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4930" y="2183851"/>
            <a:ext cx="643398" cy="3764984"/>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856172"/>
            <a:ext cx="648143" cy="24203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167622"/>
            <a:ext cx="2025918" cy="1040956"/>
            <a:chOff x="3584978" y="3230643"/>
            <a:chExt cx="2066542" cy="106182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0" cy="1061829"/>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Subscribe to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01246"/>
            <a:ext cx="2025918" cy="660781"/>
            <a:chOff x="3584978" y="4386998"/>
            <a:chExt cx="2066542" cy="674031"/>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Route events to any end-points, Azure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468163"/>
            <a:ext cx="2025918" cy="660781"/>
            <a:chOff x="3584978" y="5577314"/>
            <a:chExt cx="2066542" cy="674031"/>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Enable filtering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and efficient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865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12DFFFE-0523-B44E-8C58-E3F64652F34F}"/>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A126-25B5-49C9-BE10-49B1AEF02E6A}"/>
              </a:ext>
            </a:extLst>
          </p:cNvPr>
          <p:cNvSpPr>
            <a:spLocks noGrp="1"/>
          </p:cNvSpPr>
          <p:nvPr>
            <p:ph type="title"/>
          </p:nvPr>
        </p:nvSpPr>
        <p:spPr/>
        <p:txBody>
          <a:bodyPr/>
          <a:lstStyle/>
          <a:p>
            <a:r>
              <a:rPr lang="en-US" dirty="0">
                <a:solidFill>
                  <a:schemeClr val="bg1"/>
                </a:solidFill>
              </a:rPr>
              <a:t>Build applications efficiently</a:t>
            </a:r>
          </a:p>
        </p:txBody>
      </p:sp>
      <p:grpSp>
        <p:nvGrpSpPr>
          <p:cNvPr id="44" name="Group 43">
            <a:extLst>
              <a:ext uri="{FF2B5EF4-FFF2-40B4-BE49-F238E27FC236}">
                <a16:creationId xmlns:a16="http://schemas.microsoft.com/office/drawing/2014/main" id="{71EF3B30-3191-4DDC-98C0-9E200845A1C9}"/>
              </a:ext>
            </a:extLst>
          </p:cNvPr>
          <p:cNvGrpSpPr/>
          <p:nvPr/>
        </p:nvGrpSpPr>
        <p:grpSpPr>
          <a:xfrm>
            <a:off x="1934375" y="1553275"/>
            <a:ext cx="8456041" cy="3220108"/>
            <a:chOff x="248835" y="1562659"/>
            <a:chExt cx="12358019" cy="4706004"/>
          </a:xfrm>
        </p:grpSpPr>
        <p:sp>
          <p:nvSpPr>
            <p:cNvPr id="43" name="Oval 42">
              <a:extLst>
                <a:ext uri="{FF2B5EF4-FFF2-40B4-BE49-F238E27FC236}">
                  <a16:creationId xmlns:a16="http://schemas.microsoft.com/office/drawing/2014/main" id="{0E2EAA8E-91C1-4E0F-9E90-3D97F8116863}"/>
                </a:ext>
              </a:extLst>
            </p:cNvPr>
            <p:cNvSpPr/>
            <p:nvPr/>
          </p:nvSpPr>
          <p:spPr bwMode="auto">
            <a:xfrm>
              <a:off x="4450924" y="1791305"/>
              <a:ext cx="4159512" cy="4159512"/>
            </a:xfrm>
            <a:prstGeom prst="ellipse">
              <a:avLst/>
            </a:prstGeom>
            <a:solidFill>
              <a:schemeClr val="bg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rgbClr val="353535"/>
                </a:solidFill>
                <a:latin typeface="Segoe UI Semilight"/>
                <a:ea typeface="Segoe UI" pitchFamily="34" charset="0"/>
                <a:cs typeface="Segoe UI" pitchFamily="34" charset="0"/>
              </a:endParaRPr>
            </a:p>
          </p:txBody>
        </p:sp>
        <p:grpSp>
          <p:nvGrpSpPr>
            <p:cNvPr id="41" name="Group 40">
              <a:extLst>
                <a:ext uri="{FF2B5EF4-FFF2-40B4-BE49-F238E27FC236}">
                  <a16:creationId xmlns:a16="http://schemas.microsoft.com/office/drawing/2014/main" id="{12BF36A1-6C9F-426F-A87B-8E901A4D925A}"/>
                </a:ext>
              </a:extLst>
            </p:cNvPr>
            <p:cNvGrpSpPr/>
            <p:nvPr/>
          </p:nvGrpSpPr>
          <p:grpSpPr>
            <a:xfrm>
              <a:off x="7359470" y="1562659"/>
              <a:ext cx="4552403" cy="1828800"/>
              <a:chOff x="9079710" y="1122006"/>
              <a:chExt cx="4552403" cy="1828800"/>
            </a:xfrm>
          </p:grpSpPr>
          <p:sp>
            <p:nvSpPr>
              <p:cNvPr id="24" name="TextBox 23">
                <a:extLst>
                  <a:ext uri="{FF2B5EF4-FFF2-40B4-BE49-F238E27FC236}">
                    <a16:creationId xmlns:a16="http://schemas.microsoft.com/office/drawing/2014/main" id="{D7DEFB58-5AAF-42C2-AA3B-8E0F77934933}"/>
                  </a:ext>
                </a:extLst>
              </p:cNvPr>
              <p:cNvSpPr txBox="1"/>
              <p:nvPr/>
            </p:nvSpPr>
            <p:spPr>
              <a:xfrm>
                <a:off x="11075029" y="1722473"/>
                <a:ext cx="2557084"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Publish SDKs</a:t>
                </a:r>
              </a:p>
            </p:txBody>
          </p:sp>
          <p:grpSp>
            <p:nvGrpSpPr>
              <p:cNvPr id="35" name="Group 34">
                <a:extLst>
                  <a:ext uri="{FF2B5EF4-FFF2-40B4-BE49-F238E27FC236}">
                    <a16:creationId xmlns:a16="http://schemas.microsoft.com/office/drawing/2014/main" id="{4AEF9C59-1598-4625-9062-D4C6076DC0D1}"/>
                  </a:ext>
                </a:extLst>
              </p:cNvPr>
              <p:cNvGrpSpPr/>
              <p:nvPr/>
            </p:nvGrpSpPr>
            <p:grpSpPr>
              <a:xfrm>
                <a:off x="9079710" y="1122006"/>
                <a:ext cx="1828800" cy="1828800"/>
                <a:chOff x="8762888" y="2794667"/>
                <a:chExt cx="1828800" cy="1828800"/>
              </a:xfrm>
            </p:grpSpPr>
            <p:sp>
              <p:nvSpPr>
                <p:cNvPr id="15" name="Oval 14">
                  <a:extLst>
                    <a:ext uri="{FF2B5EF4-FFF2-40B4-BE49-F238E27FC236}">
                      <a16:creationId xmlns:a16="http://schemas.microsoft.com/office/drawing/2014/main" id="{0E02FD6C-364A-458B-A097-DE8C2CA9934F}"/>
                    </a:ext>
                  </a:extLst>
                </p:cNvPr>
                <p:cNvSpPr/>
                <p:nvPr/>
              </p:nvSpPr>
              <p:spPr bwMode="auto">
                <a:xfrm>
                  <a:off x="8762888"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8" name="Graphic 27" descr="Send">
                  <a:extLst>
                    <a:ext uri="{FF2B5EF4-FFF2-40B4-BE49-F238E27FC236}">
                      <a16:creationId xmlns:a16="http://schemas.microsoft.com/office/drawing/2014/main" id="{EDC37D46-5F6A-4503-AB8C-818FCB46D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20088" y="3251867"/>
                  <a:ext cx="914400" cy="914400"/>
                </a:xfrm>
                <a:prstGeom prst="rect">
                  <a:avLst/>
                </a:prstGeom>
              </p:spPr>
            </p:pic>
          </p:grpSp>
        </p:grpSp>
        <p:grpSp>
          <p:nvGrpSpPr>
            <p:cNvPr id="39" name="Group 38">
              <a:extLst>
                <a:ext uri="{FF2B5EF4-FFF2-40B4-BE49-F238E27FC236}">
                  <a16:creationId xmlns:a16="http://schemas.microsoft.com/office/drawing/2014/main" id="{BA2BAD6E-58E2-4358-8BCB-64CCF777CE66}"/>
                </a:ext>
              </a:extLst>
            </p:cNvPr>
            <p:cNvGrpSpPr/>
            <p:nvPr/>
          </p:nvGrpSpPr>
          <p:grpSpPr>
            <a:xfrm>
              <a:off x="302363" y="1562659"/>
              <a:ext cx="5296424" cy="1828800"/>
              <a:chOff x="-1474354" y="1122006"/>
              <a:chExt cx="5296424" cy="1828800"/>
            </a:xfrm>
          </p:grpSpPr>
          <p:sp>
            <p:nvSpPr>
              <p:cNvPr id="23" name="TextBox 22">
                <a:extLst>
                  <a:ext uri="{FF2B5EF4-FFF2-40B4-BE49-F238E27FC236}">
                    <a16:creationId xmlns:a16="http://schemas.microsoft.com/office/drawing/2014/main" id="{B1C60283-6011-4AA7-A6F9-C487452885D6}"/>
                  </a:ext>
                </a:extLst>
              </p:cNvPr>
              <p:cNvSpPr txBox="1"/>
              <p:nvPr/>
            </p:nvSpPr>
            <p:spPr>
              <a:xfrm>
                <a:off x="-1474354" y="1722473"/>
                <a:ext cx="3528565"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Management SDKs</a:t>
                </a:r>
              </a:p>
            </p:txBody>
          </p:sp>
          <p:grpSp>
            <p:nvGrpSpPr>
              <p:cNvPr id="33" name="Group 32">
                <a:extLst>
                  <a:ext uri="{FF2B5EF4-FFF2-40B4-BE49-F238E27FC236}">
                    <a16:creationId xmlns:a16="http://schemas.microsoft.com/office/drawing/2014/main" id="{20481747-8AFE-491C-A044-92197609DB41}"/>
                  </a:ext>
                </a:extLst>
              </p:cNvPr>
              <p:cNvGrpSpPr/>
              <p:nvPr/>
            </p:nvGrpSpPr>
            <p:grpSpPr>
              <a:xfrm>
                <a:off x="1993270" y="1122006"/>
                <a:ext cx="1828800" cy="1828800"/>
                <a:chOff x="5303836" y="990123"/>
                <a:chExt cx="1828800" cy="1828800"/>
              </a:xfrm>
            </p:grpSpPr>
            <p:sp>
              <p:nvSpPr>
                <p:cNvPr id="20" name="Oval 19">
                  <a:extLst>
                    <a:ext uri="{FF2B5EF4-FFF2-40B4-BE49-F238E27FC236}">
                      <a16:creationId xmlns:a16="http://schemas.microsoft.com/office/drawing/2014/main" id="{D55F9621-21A6-486D-8B33-1EC63465AEB4}"/>
                    </a:ext>
                  </a:extLst>
                </p:cNvPr>
                <p:cNvSpPr/>
                <p:nvPr/>
              </p:nvSpPr>
              <p:spPr bwMode="auto">
                <a:xfrm>
                  <a:off x="5303836" y="990123"/>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 name="Graphic 29" descr="Briefcase">
                  <a:extLst>
                    <a:ext uri="{FF2B5EF4-FFF2-40B4-BE49-F238E27FC236}">
                      <a16:creationId xmlns:a16="http://schemas.microsoft.com/office/drawing/2014/main" id="{9EAF193C-E7B2-4CF9-9B59-0525B6E59D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1036" y="1447323"/>
                  <a:ext cx="914400" cy="914400"/>
                </a:xfrm>
                <a:prstGeom prst="rect">
                  <a:avLst/>
                </a:prstGeom>
              </p:spPr>
            </p:pic>
          </p:grpSp>
        </p:grpSp>
        <p:grpSp>
          <p:nvGrpSpPr>
            <p:cNvPr id="40" name="Group 39">
              <a:extLst>
                <a:ext uri="{FF2B5EF4-FFF2-40B4-BE49-F238E27FC236}">
                  <a16:creationId xmlns:a16="http://schemas.microsoft.com/office/drawing/2014/main" id="{2D4E2459-EE72-4A86-AD67-02C44285A5F0}"/>
                </a:ext>
              </a:extLst>
            </p:cNvPr>
            <p:cNvGrpSpPr/>
            <p:nvPr/>
          </p:nvGrpSpPr>
          <p:grpSpPr>
            <a:xfrm>
              <a:off x="248835" y="4437413"/>
              <a:ext cx="5317643" cy="1828800"/>
              <a:chOff x="-2861525" y="4150581"/>
              <a:chExt cx="5317643" cy="1828800"/>
            </a:xfrm>
          </p:grpSpPr>
          <p:sp>
            <p:nvSpPr>
              <p:cNvPr id="26" name="TextBox 25">
                <a:extLst>
                  <a:ext uri="{FF2B5EF4-FFF2-40B4-BE49-F238E27FC236}">
                    <a16:creationId xmlns:a16="http://schemas.microsoft.com/office/drawing/2014/main" id="{E393F84E-839A-4B95-BE69-C7EE71162A67}"/>
                  </a:ext>
                </a:extLst>
              </p:cNvPr>
              <p:cNvSpPr txBox="1"/>
              <p:nvPr/>
            </p:nvSpPr>
            <p:spPr>
              <a:xfrm>
                <a:off x="-2861525" y="4749588"/>
                <a:ext cx="3640090"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Event Schema Store</a:t>
                </a:r>
              </a:p>
            </p:txBody>
          </p:sp>
          <p:grpSp>
            <p:nvGrpSpPr>
              <p:cNvPr id="34" name="Group 33">
                <a:extLst>
                  <a:ext uri="{FF2B5EF4-FFF2-40B4-BE49-F238E27FC236}">
                    <a16:creationId xmlns:a16="http://schemas.microsoft.com/office/drawing/2014/main" id="{193D39C7-CE9F-4F2E-B424-9F617DFEC494}"/>
                  </a:ext>
                </a:extLst>
              </p:cNvPr>
              <p:cNvGrpSpPr/>
              <p:nvPr/>
            </p:nvGrpSpPr>
            <p:grpSpPr>
              <a:xfrm>
                <a:off x="627318" y="4150581"/>
                <a:ext cx="1828800" cy="1828800"/>
                <a:chOff x="1832341" y="2794667"/>
                <a:chExt cx="1828800" cy="1828800"/>
              </a:xfrm>
            </p:grpSpPr>
            <p:sp>
              <p:nvSpPr>
                <p:cNvPr id="21" name="Oval 20">
                  <a:extLst>
                    <a:ext uri="{FF2B5EF4-FFF2-40B4-BE49-F238E27FC236}">
                      <a16:creationId xmlns:a16="http://schemas.microsoft.com/office/drawing/2014/main" id="{0DECC310-8439-4388-BEDC-315A5B0E25AE}"/>
                    </a:ext>
                  </a:extLst>
                </p:cNvPr>
                <p:cNvSpPr/>
                <p:nvPr/>
              </p:nvSpPr>
              <p:spPr bwMode="auto">
                <a:xfrm>
                  <a:off x="1832341"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2" name="Graphic 31" descr="Store">
                  <a:extLst>
                    <a:ext uri="{FF2B5EF4-FFF2-40B4-BE49-F238E27FC236}">
                      <a16:creationId xmlns:a16="http://schemas.microsoft.com/office/drawing/2014/main" id="{51BB0035-21B2-406F-9144-2CE27F4481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541" y="3251867"/>
                  <a:ext cx="914400" cy="914400"/>
                </a:xfrm>
                <a:prstGeom prst="rect">
                  <a:avLst/>
                </a:prstGeom>
              </p:spPr>
            </p:pic>
          </p:grpSp>
        </p:grpSp>
        <p:grpSp>
          <p:nvGrpSpPr>
            <p:cNvPr id="42" name="Group 41">
              <a:extLst>
                <a:ext uri="{FF2B5EF4-FFF2-40B4-BE49-F238E27FC236}">
                  <a16:creationId xmlns:a16="http://schemas.microsoft.com/office/drawing/2014/main" id="{A2D3A90C-1490-4DE9-BE4C-D6E888DC1A37}"/>
                </a:ext>
              </a:extLst>
            </p:cNvPr>
            <p:cNvGrpSpPr/>
            <p:nvPr/>
          </p:nvGrpSpPr>
          <p:grpSpPr>
            <a:xfrm>
              <a:off x="7359469" y="4439863"/>
              <a:ext cx="5247385" cy="1828800"/>
              <a:chOff x="7878649" y="3948562"/>
              <a:chExt cx="5247385" cy="1828800"/>
            </a:xfrm>
          </p:grpSpPr>
          <p:sp>
            <p:nvSpPr>
              <p:cNvPr id="25" name="TextBox 24">
                <a:extLst>
                  <a:ext uri="{FF2B5EF4-FFF2-40B4-BE49-F238E27FC236}">
                    <a16:creationId xmlns:a16="http://schemas.microsoft.com/office/drawing/2014/main" id="{9B1233C0-4ACE-450B-9E72-9EEDC124218A}"/>
                  </a:ext>
                </a:extLst>
              </p:cNvPr>
              <p:cNvSpPr txBox="1"/>
              <p:nvPr/>
            </p:nvSpPr>
            <p:spPr>
              <a:xfrm>
                <a:off x="9574501" y="4537748"/>
                <a:ext cx="3551533"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Consumption SDKs</a:t>
                </a:r>
              </a:p>
            </p:txBody>
          </p:sp>
          <p:grpSp>
            <p:nvGrpSpPr>
              <p:cNvPr id="38" name="Group 37">
                <a:extLst>
                  <a:ext uri="{FF2B5EF4-FFF2-40B4-BE49-F238E27FC236}">
                    <a16:creationId xmlns:a16="http://schemas.microsoft.com/office/drawing/2014/main" id="{D9170295-36D5-4BDB-832E-088D2CA9BEC7}"/>
                  </a:ext>
                </a:extLst>
              </p:cNvPr>
              <p:cNvGrpSpPr/>
              <p:nvPr/>
            </p:nvGrpSpPr>
            <p:grpSpPr>
              <a:xfrm>
                <a:off x="7878649" y="3948562"/>
                <a:ext cx="1828800" cy="1828800"/>
                <a:chOff x="5291393" y="4599211"/>
                <a:chExt cx="1828800" cy="1828800"/>
              </a:xfrm>
            </p:grpSpPr>
            <p:sp>
              <p:nvSpPr>
                <p:cNvPr id="22" name="Oval 21">
                  <a:extLst>
                    <a:ext uri="{FF2B5EF4-FFF2-40B4-BE49-F238E27FC236}">
                      <a16:creationId xmlns:a16="http://schemas.microsoft.com/office/drawing/2014/main" id="{DC5E6E6D-5B80-4CB9-9F8C-00125165F1C8}"/>
                    </a:ext>
                  </a:extLst>
                </p:cNvPr>
                <p:cNvSpPr/>
                <p:nvPr/>
              </p:nvSpPr>
              <p:spPr bwMode="auto">
                <a:xfrm>
                  <a:off x="5291393" y="4599211"/>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7" name="Graphic 36" descr="Download from cloud">
                  <a:extLst>
                    <a:ext uri="{FF2B5EF4-FFF2-40B4-BE49-F238E27FC236}">
                      <a16:creationId xmlns:a16="http://schemas.microsoft.com/office/drawing/2014/main" id="{2FEE99B0-2161-472B-9128-A8D59DC7EA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48593" y="5052500"/>
                  <a:ext cx="914400" cy="914400"/>
                </a:xfrm>
                <a:prstGeom prst="rect">
                  <a:avLst/>
                </a:prstGeom>
              </p:spPr>
            </p:pic>
          </p:grpSp>
        </p:grpSp>
      </p:grpSp>
      <p:cxnSp>
        <p:nvCxnSpPr>
          <p:cNvPr id="47" name="Straight Connector 46">
            <a:extLst>
              <a:ext uri="{FF2B5EF4-FFF2-40B4-BE49-F238E27FC236}">
                <a16:creationId xmlns:a16="http://schemas.microsoft.com/office/drawing/2014/main" id="{00426C8B-1AC5-4BC0-942A-57891E9A1671}"/>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itle 2">
            <a:extLst>
              <a:ext uri="{FF2B5EF4-FFF2-40B4-BE49-F238E27FC236}">
                <a16:creationId xmlns:a16="http://schemas.microsoft.com/office/drawing/2014/main" id="{0B3D0BB4-7107-44AF-9118-E02B89359EAE}"/>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dirty="0" err="1">
                <a:gradFill>
                  <a:gsLst>
                    <a:gs pos="92135">
                      <a:srgbClr val="0078D7"/>
                    </a:gs>
                    <a:gs pos="84831">
                      <a:srgbClr val="0078D7"/>
                    </a:gs>
                  </a:gsLst>
                  <a:lin ang="5400000" scaled="0"/>
                </a:gradFill>
                <a:latin typeface="Segoe UI Light"/>
              </a:rPr>
              <a:t>.Net</a:t>
            </a:r>
            <a:r>
              <a:rPr lang="en-US" sz="4313" spc="-98" dirty="0">
                <a:gradFill>
                  <a:gsLst>
                    <a:gs pos="92135">
                      <a:srgbClr val="0078D7"/>
                    </a:gs>
                    <a:gs pos="84831">
                      <a:srgbClr val="0078D7"/>
                    </a:gs>
                  </a:gsLst>
                  <a:lin ang="5400000" scaled="0"/>
                </a:gradFill>
                <a:latin typeface="Segoe UI Light"/>
              </a:rPr>
              <a:t>   Python   Java   Node.js   Ruby   Go</a:t>
            </a:r>
          </a:p>
        </p:txBody>
      </p:sp>
      <p:pic>
        <p:nvPicPr>
          <p:cNvPr id="29" name="Picture 28">
            <a:extLst>
              <a:ext uri="{FF2B5EF4-FFF2-40B4-BE49-F238E27FC236}">
                <a16:creationId xmlns:a16="http://schemas.microsoft.com/office/drawing/2014/main" id="{C5300665-D05C-6E43-A12B-9458639B4A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4190384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42" presetClass="path" presetSubtype="0" decel="100000" fill="hold" grpId="1" nodeType="withEffect">
                                  <p:stCondLst>
                                    <p:cond delay="100"/>
                                  </p:stCondLst>
                                  <p:childTnLst>
                                    <p:animMotion origin="layout" path="M 0 -4.05356E-6 L 0 0.037 " pathEditMode="relative" rAng="0" ptsTypes="AA">
                                      <p:cBhvr>
                                        <p:cTn id="13" dur="600" spd="-100000" fill="hold"/>
                                        <p:tgtEl>
                                          <p:spTgt spid="48"/>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Sub-second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end-to-end latency in the </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99</a:t>
              </a:r>
              <a:r>
                <a:rPr kumimoji="0" lang="en-US" sz="1765" b="1" i="0" u="none" strike="noStrike" kern="1200" cap="none" spc="0" normalizeH="0" baseline="3000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th</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10,000,000</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events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24-hour</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3521217"/>
            <a:ext cx="11653523" cy="3403473"/>
          </a:xfrm>
        </p:spPr>
        <p:txBody>
          <a:bodyPr/>
          <a:lstStyle/>
          <a:p>
            <a:pPr marL="504217" indent="-504217">
              <a:buFont typeface="+mj-lt"/>
              <a:buAutoNum type="arabicPeriod"/>
            </a:pPr>
            <a:r>
              <a:rPr lang="en-US" sz="3137"/>
              <a:t>Events: what happened</a:t>
            </a:r>
          </a:p>
          <a:p>
            <a:pPr marL="504217" indent="-504217">
              <a:buFont typeface="+mj-lt"/>
              <a:buAutoNum type="arabicPeriod"/>
            </a:pPr>
            <a:r>
              <a:rPr lang="en-US" sz="3137"/>
              <a:t>Event Publishers: where it took place</a:t>
            </a:r>
          </a:p>
          <a:p>
            <a:pPr marL="504217" indent="-504217">
              <a:buFont typeface="+mj-lt"/>
              <a:buAutoNum type="arabicPeriod"/>
            </a:pPr>
            <a:r>
              <a:rPr lang="en-US" sz="3137"/>
              <a:t>Topics: where publishers send events</a:t>
            </a:r>
          </a:p>
          <a:p>
            <a:pPr marL="504217" indent="-504217">
              <a:buFont typeface="+mj-lt"/>
              <a:buAutoNum type="arabicPeriod"/>
            </a:pPr>
            <a:r>
              <a:rPr lang="en-US" sz="3137"/>
              <a:t>Event Subscriptions: how you receive events</a:t>
            </a:r>
          </a:p>
          <a:p>
            <a:pPr marL="504217" indent="-504217">
              <a:buFont typeface="+mj-lt"/>
              <a:buAutoNum type="arabicPeriod"/>
            </a:pPr>
            <a:r>
              <a:rPr lang="en-US" sz="3137"/>
              <a:t>Event Handlers: the app or service reacting to the event</a:t>
            </a:r>
          </a:p>
          <a:p>
            <a:endParaRPr lang="en-US"/>
          </a:p>
        </p:txBody>
      </p:sp>
      <p:sp>
        <p:nvSpPr>
          <p:cNvPr id="3" name="Title 2"/>
          <p:cNvSpPr>
            <a:spLocks noGrp="1"/>
          </p:cNvSpPr>
          <p:nvPr>
            <p:ph type="title"/>
          </p:nvPr>
        </p:nvSpPr>
        <p:spPr/>
        <p:txBody>
          <a:bodyPr/>
          <a:lstStyle/>
          <a:p>
            <a:r>
              <a:rPr lang="en-US"/>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Modern computing </a:t>
            </a:r>
            <a:b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b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is all about events</a:t>
            </a:r>
          </a:p>
        </p:txBody>
      </p:sp>
    </p:spTree>
    <p:extLst>
      <p:ext uri="{BB962C8B-B14F-4D97-AF65-F5344CB8AC3E}">
        <p14:creationId xmlns:p14="http://schemas.microsoft.com/office/powerpoint/2010/main" val="261292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8CC697-7C45-4BB1-9979-1C9010BD36BE}"/>
              </a:ext>
            </a:extLst>
          </p:cNvPr>
          <p:cNvSpPr>
            <a:spLocks noGrp="1"/>
          </p:cNvSpPr>
          <p:nvPr>
            <p:ph type="body" sz="quarter" idx="10"/>
          </p:nvPr>
        </p:nvSpPr>
        <p:spPr>
          <a:xfrm>
            <a:off x="269239" y="1189495"/>
            <a:ext cx="11653523" cy="4722575"/>
          </a:xfrm>
        </p:spPr>
        <p:txBody>
          <a:bodyPr/>
          <a:lstStyle/>
          <a:p>
            <a:r>
              <a:rPr lang="en-US"/>
              <a:t>Events are independent</a:t>
            </a:r>
          </a:p>
          <a:p>
            <a:r>
              <a:rPr lang="en-US"/>
              <a:t>Always available</a:t>
            </a:r>
          </a:p>
          <a:p>
            <a:r>
              <a:rPr lang="en-US"/>
              <a:t>Near real-time event delivery</a:t>
            </a:r>
          </a:p>
          <a:p>
            <a:r>
              <a:rPr lang="en-US"/>
              <a:t>At least once delivery</a:t>
            </a:r>
          </a:p>
          <a:p>
            <a:r>
              <a:rPr lang="en-US"/>
              <a:t>Dynamic scale</a:t>
            </a:r>
          </a:p>
          <a:p>
            <a:r>
              <a:rPr lang="en-US"/>
              <a:t>Platform agnostic (</a:t>
            </a:r>
            <a:r>
              <a:rPr lang="en-US" err="1"/>
              <a:t>WebHook</a:t>
            </a:r>
            <a:r>
              <a:rPr lang="en-US"/>
              <a:t>)</a:t>
            </a:r>
          </a:p>
          <a:p>
            <a:r>
              <a:rPr lang="en-US"/>
              <a:t>Language agnostic (HTTP protocol)</a:t>
            </a:r>
          </a:p>
          <a:p>
            <a:pPr lvl="1"/>
            <a:endParaRPr lang="en-US"/>
          </a:p>
        </p:txBody>
      </p:sp>
      <p:sp>
        <p:nvSpPr>
          <p:cNvPr id="3" name="Title 2">
            <a:extLst>
              <a:ext uri="{FF2B5EF4-FFF2-40B4-BE49-F238E27FC236}">
                <a16:creationId xmlns:a16="http://schemas.microsoft.com/office/drawing/2014/main" id="{14158566-C901-48BD-A4FF-9B4862B45FD7}"/>
              </a:ext>
            </a:extLst>
          </p:cNvPr>
          <p:cNvSpPr>
            <a:spLocks noGrp="1"/>
          </p:cNvSpPr>
          <p:nvPr>
            <p:ph type="title"/>
          </p:nvPr>
        </p:nvSpPr>
        <p:spPr/>
        <p:txBody>
          <a:bodyPr/>
          <a:lstStyle/>
          <a:p>
            <a:r>
              <a:rPr lang="en-US"/>
              <a:t>Event Grid guiding principles</a:t>
            </a:r>
          </a:p>
        </p:txBody>
      </p:sp>
    </p:spTree>
    <p:extLst>
      <p:ext uri="{BB962C8B-B14F-4D97-AF65-F5344CB8AC3E}">
        <p14:creationId xmlns:p14="http://schemas.microsoft.com/office/powerpoint/2010/main" val="96705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65549"/>
          </a:xfrm>
        </p:spPr>
        <p:txBody>
          <a:bodyPr/>
          <a:lstStyle/>
          <a:p>
            <a:pPr lvl="0"/>
            <a:r>
              <a:rPr lang="en-US" sz="3137"/>
              <a:t>Sub-second end-to-end latency in the 99</a:t>
            </a:r>
            <a:r>
              <a:rPr lang="en-US" sz="3137" baseline="30000"/>
              <a:t>th</a:t>
            </a:r>
            <a:r>
              <a:rPr lang="en-US" sz="3137"/>
              <a:t> percentile</a:t>
            </a:r>
          </a:p>
          <a:p>
            <a:pPr lvl="0"/>
            <a:r>
              <a:rPr lang="en-US" sz="3137"/>
              <a:t>99.99% availability</a:t>
            </a:r>
          </a:p>
          <a:p>
            <a:pPr lvl="0"/>
            <a:r>
              <a:rPr lang="en-US" sz="3137"/>
              <a:t>10,000,000 events per second per region</a:t>
            </a:r>
          </a:p>
          <a:p>
            <a:pPr lvl="0"/>
            <a:r>
              <a:rPr lang="en-US" sz="3137"/>
              <a:t>100,000,000 subscriptions per region</a:t>
            </a:r>
          </a:p>
          <a:p>
            <a:pPr lvl="0"/>
            <a:r>
              <a:rPr lang="en-US" sz="3137"/>
              <a:t>50 </a:t>
            </a:r>
            <a:r>
              <a:rPr lang="en-US" sz="3137" err="1"/>
              <a:t>ms</a:t>
            </a:r>
            <a:r>
              <a:rPr lang="en-US" sz="3137"/>
              <a:t> publisher latency</a:t>
            </a:r>
          </a:p>
          <a:p>
            <a:pPr lvl="0"/>
            <a:r>
              <a:rPr lang="en-US" sz="3137"/>
              <a:t>24 hour retry with exponential back off for events not delivered</a:t>
            </a:r>
          </a:p>
          <a:p>
            <a:pPr lvl="0"/>
            <a:r>
              <a:rPr lang="en-US" sz="3137"/>
              <a:t>Transparent regional failover</a:t>
            </a:r>
          </a:p>
          <a:p>
            <a:endParaRPr lang="en-US"/>
          </a:p>
        </p:txBody>
      </p:sp>
      <p:sp>
        <p:nvSpPr>
          <p:cNvPr id="3" name="Title 2"/>
          <p:cNvSpPr>
            <a:spLocks noGrp="1"/>
          </p:cNvSpPr>
          <p:nvPr>
            <p:ph type="title"/>
          </p:nvPr>
        </p:nvSpPr>
        <p:spPr/>
        <p:txBody>
          <a:bodyPr/>
          <a:lstStyle/>
          <a:p>
            <a:r>
              <a:rPr lang="en-US"/>
              <a:t>Target performance</a:t>
            </a:r>
          </a:p>
        </p:txBody>
      </p:sp>
    </p:spTree>
    <p:extLst>
      <p:ext uri="{BB962C8B-B14F-4D97-AF65-F5344CB8AC3E}">
        <p14:creationId xmlns:p14="http://schemas.microsoft.com/office/powerpoint/2010/main" val="161576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1142026"/>
            <a:ext cx="12192000" cy="5352801"/>
          </a:xfrm>
          <a:prstGeom prst="rect">
            <a:avLst/>
          </a:prstGeom>
        </p:spPr>
      </p:pic>
      <p:sp>
        <p:nvSpPr>
          <p:cNvPr id="3" name="Title 2"/>
          <p:cNvSpPr>
            <a:spLocks noGrp="1"/>
          </p:cNvSpPr>
          <p:nvPr>
            <p:ph type="title"/>
          </p:nvPr>
        </p:nvSpPr>
        <p:spPr/>
        <p:txBody>
          <a:bodyPr/>
          <a:lstStyle/>
          <a:p>
            <a:r>
              <a:rPr lang="en-US"/>
              <a:t>Event Schema</a:t>
            </a:r>
          </a:p>
        </p:txBody>
      </p:sp>
    </p:spTree>
    <p:extLst>
      <p:ext uri="{BB962C8B-B14F-4D97-AF65-F5344CB8AC3E}">
        <p14:creationId xmlns:p14="http://schemas.microsoft.com/office/powerpoint/2010/main" val="34881008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model: extension resource</a:t>
            </a:r>
          </a:p>
        </p:txBody>
      </p:sp>
      <p:sp>
        <p:nvSpPr>
          <p:cNvPr id="3" name="Text Placeholder 2"/>
          <p:cNvSpPr>
            <a:spLocks noGrp="1"/>
          </p:cNvSpPr>
          <p:nvPr>
            <p:ph type="body" sz="quarter" idx="10"/>
          </p:nvPr>
        </p:nvSpPr>
        <p:spPr>
          <a:xfrm>
            <a:off x="269241" y="1189495"/>
            <a:ext cx="11825146" cy="1029513"/>
          </a:xfrm>
        </p:spPr>
        <p:txBody>
          <a:bodyPr/>
          <a:lstStyle/>
          <a:p>
            <a:pPr lvl="1"/>
            <a:r>
              <a:rPr lang="en-US"/>
              <a:t>ARM calls are made to a parent resource</a:t>
            </a:r>
          </a:p>
          <a:p>
            <a:pPr lvl="1"/>
            <a:r>
              <a:rPr lang="en-US"/>
              <a:t>ARM reroutes all Event Grid calls to the Event Grid RP</a:t>
            </a:r>
          </a:p>
        </p:txBody>
      </p:sp>
      <p:pic>
        <p:nvPicPr>
          <p:cNvPr id="7" name="Picture 6"/>
          <p:cNvPicPr>
            <a:picLocks noChangeAspect="1"/>
          </p:cNvPicPr>
          <p:nvPr/>
        </p:nvPicPr>
        <p:blipFill rotWithShape="1">
          <a:blip r:embed="rId3"/>
          <a:srcRect r="33521" b="32956"/>
          <a:stretch/>
        </p:blipFill>
        <p:spPr>
          <a:xfrm>
            <a:off x="3192776" y="2245537"/>
            <a:ext cx="5806449" cy="4246248"/>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5550DEB-E596-4998-8F4B-76D38189E034}"/>
                  </a:ext>
                </a:extLst>
              </p:cNvPr>
              <p:cNvGraphicFramePr>
                <a:graphicFrameLocks noChangeAspect="1"/>
              </p:cNvGraphicFramePr>
              <p:nvPr>
                <p:extLst/>
              </p:nvPr>
            </p:nvGraphicFramePr>
            <p:xfrm>
              <a:off x="9144001" y="3429000"/>
              <a:ext cx="3048000" cy="1714257"/>
            </p:xfrm>
            <a:graphic>
              <a:graphicData uri="http://schemas.microsoft.com/office/powerpoint/2016/slidezoom">
                <pslz:sldZm>
                  <pslz:sldZmObj sldId="1583" cId="2042909903">
                    <pslz:zmPr id="{ED4CEB7E-28E2-487A-9F77-E3C62D355F36}"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5550DEB-E596-4998-8F4B-76D38189E034}"/>
                  </a:ext>
                </a:extLst>
              </p:cNvPr>
              <p:cNvPicPr>
                <a:picLocks noGrp="1" noRot="1" noChangeAspect="1" noMove="1" noResize="1" noEditPoints="1" noAdjustHandles="1" noChangeArrowheads="1" noChangeShapeType="1"/>
              </p:cNvPicPr>
              <p:nvPr/>
            </p:nvPicPr>
            <p:blipFill>
              <a:blip/>
              <a:stretch>
                <a:fillRect/>
              </a:stretch>
            </p:blipFill>
            <p:spPr>
              <a:xfrm>
                <a:off x="9144001" y="3429000"/>
                <a:ext cx="3048000" cy="17142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088055B-61E3-4EF2-BD5E-35FA148E1201}"/>
                  </a:ext>
                </a:extLst>
              </p:cNvPr>
              <p:cNvGraphicFramePr>
                <a:graphicFrameLocks noChangeAspect="1"/>
              </p:cNvGraphicFramePr>
              <p:nvPr>
                <p:extLst/>
              </p:nvPr>
            </p:nvGraphicFramePr>
            <p:xfrm>
              <a:off x="9144000" y="5143258"/>
              <a:ext cx="3048000" cy="1714257"/>
            </p:xfrm>
            <a:graphic>
              <a:graphicData uri="http://schemas.microsoft.com/office/powerpoint/2016/slidezoom">
                <pslz:sldZm>
                  <pslz:sldZmObj sldId="1584" cId="4288681173">
                    <pslz:zmPr id="{94D95001-5B75-4382-96C5-7F2C07381FD7}"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088055B-61E3-4EF2-BD5E-35FA148E1201}"/>
                  </a:ext>
                </a:extLst>
              </p:cNvPr>
              <p:cNvPicPr>
                <a:picLocks noGrp="1" noRot="1" noChangeAspect="1" noMove="1" noResize="1" noEditPoints="1" noAdjustHandles="1" noChangeArrowheads="1" noChangeShapeType="1"/>
              </p:cNvPicPr>
              <p:nvPr/>
            </p:nvPicPr>
            <p:blipFill>
              <a:blip/>
              <a:stretch>
                <a:fillRect/>
              </a:stretch>
            </p:blipFill>
            <p:spPr>
              <a:xfrm>
                <a:off x="9144000" y="5143258"/>
                <a:ext cx="3048000" cy="1714257"/>
              </a:xfrm>
              <a:prstGeom prst="rect">
                <a:avLst/>
              </a:prstGeom>
              <a:ln w="3175">
                <a:solidFill>
                  <a:prstClr val="ltGray"/>
                </a:solidFill>
              </a:ln>
            </p:spPr>
          </p:pic>
        </mc:Fallback>
      </mc:AlternateContent>
    </p:spTree>
    <p:extLst>
      <p:ext uri="{BB962C8B-B14F-4D97-AF65-F5344CB8AC3E}">
        <p14:creationId xmlns:p14="http://schemas.microsoft.com/office/powerpoint/2010/main" val="15228278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133DBA-8E4A-441B-B42D-B1E8E42A0DA0}"/>
              </a:ext>
            </a:extLst>
          </p:cNvPr>
          <p:cNvSpPr>
            <a:spLocks noGrp="1"/>
          </p:cNvSpPr>
          <p:nvPr>
            <p:ph type="body" sz="quarter" idx="10"/>
          </p:nvPr>
        </p:nvSpPr>
        <p:spPr>
          <a:xfrm>
            <a:off x="269239" y="1189495"/>
            <a:ext cx="11653523" cy="3925562"/>
          </a:xfrm>
        </p:spPr>
        <p:txBody>
          <a:bodyPr/>
          <a:lstStyle/>
          <a:p>
            <a:r>
              <a:rPr lang="en-US" dirty="0"/>
              <a:t>Loosely coupled</a:t>
            </a:r>
          </a:p>
          <a:p>
            <a:r>
              <a:rPr lang="en-US" dirty="0"/>
              <a:t>Using the right tool for the right task</a:t>
            </a:r>
          </a:p>
          <a:p>
            <a:r>
              <a:rPr lang="en-US" dirty="0"/>
              <a:t>Events vs. Commands</a:t>
            </a:r>
          </a:p>
          <a:p>
            <a:r>
              <a:rPr lang="en-US" dirty="0"/>
              <a:t>Knowing the difference between Events and Telemetry / streams</a:t>
            </a:r>
          </a:p>
          <a:p>
            <a:r>
              <a:rPr lang="en-US" dirty="0"/>
              <a:t>Idempotent</a:t>
            </a:r>
          </a:p>
        </p:txBody>
      </p:sp>
      <p:sp>
        <p:nvSpPr>
          <p:cNvPr id="2" name="Title 1">
            <a:extLst>
              <a:ext uri="{FF2B5EF4-FFF2-40B4-BE49-F238E27FC236}">
                <a16:creationId xmlns:a16="http://schemas.microsoft.com/office/drawing/2014/main" id="{0D7AA83E-A8C2-4999-ACA0-51CD333165A0}"/>
              </a:ext>
            </a:extLst>
          </p:cNvPr>
          <p:cNvSpPr>
            <a:spLocks noGrp="1"/>
          </p:cNvSpPr>
          <p:nvPr>
            <p:ph type="title"/>
          </p:nvPr>
        </p:nvSpPr>
        <p:spPr/>
        <p:txBody>
          <a:bodyPr/>
          <a:lstStyle/>
          <a:p>
            <a:r>
              <a:rPr lang="en-US" dirty="0"/>
              <a:t>Key Takeaways</a:t>
            </a:r>
          </a:p>
        </p:txBody>
      </p:sp>
    </p:spTree>
    <p:extLst>
      <p:ext uri="{BB962C8B-B14F-4D97-AF65-F5344CB8AC3E}">
        <p14:creationId xmlns:p14="http://schemas.microsoft.com/office/powerpoint/2010/main" val="2686805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1345001" y="2631877"/>
            <a:ext cx="5713152" cy="1594246"/>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Learn more at azure.com/</a:t>
            </a:r>
            <a:r>
              <a:rPr kumimoji="0" lang="en-US" sz="4709" b="0" i="0" u="none" strike="noStrike" kern="1200" cap="none" spc="0" normalizeH="0" baseline="0" noProof="0" err="1">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EventGrid</a:t>
            </a:r>
            <a:endPar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9" name="arrow_15">
            <a:extLst>
              <a:ext uri="{FF2B5EF4-FFF2-40B4-BE49-F238E27FC236}">
                <a16:creationId xmlns:a16="http://schemas.microsoft.com/office/drawing/2014/main" id="{37E10210-652C-4569-896D-AB1AE54641A1}"/>
              </a:ext>
            </a:extLst>
          </p:cNvPr>
          <p:cNvSpPr>
            <a:spLocks noChangeAspect="1" noEditPoints="1"/>
          </p:cNvSpPr>
          <p:nvPr/>
        </p:nvSpPr>
        <p:spPr bwMode="auto">
          <a:xfrm>
            <a:off x="448585" y="3079624"/>
            <a:ext cx="701941" cy="69875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Tree>
    <p:extLst>
      <p:ext uri="{BB962C8B-B14F-4D97-AF65-F5344CB8AC3E}">
        <p14:creationId xmlns:p14="http://schemas.microsoft.com/office/powerpoint/2010/main" val="24871005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535" name="TextBox 534"/>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Managing events is important but cumbersome</a:t>
            </a:r>
          </a:p>
        </p:txBody>
      </p:sp>
      <p:sp>
        <p:nvSpPr>
          <p:cNvPr id="60" name="TextBox 59">
            <a:extLst>
              <a:ext uri="{FF2B5EF4-FFF2-40B4-BE49-F238E27FC236}">
                <a16:creationId xmlns:a16="http://schemas.microsoft.com/office/drawing/2014/main" id="{CB2A8167-6D7C-476C-AEC4-5ED50B3C077C}"/>
              </a:ext>
            </a:extLst>
          </p:cNvPr>
          <p:cNvSpPr txBox="1"/>
          <p:nvPr/>
        </p:nvSpPr>
        <p:spPr>
          <a:xfrm>
            <a:off x="7848352" y="102082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1" name="TextBox 60">
            <a:extLst>
              <a:ext uri="{FF2B5EF4-FFF2-40B4-BE49-F238E27FC236}">
                <a16:creationId xmlns:a16="http://schemas.microsoft.com/office/drawing/2014/main" id="{E1AF7FBD-AD7F-4140-8A51-4EC659AD38C2}"/>
              </a:ext>
            </a:extLst>
          </p:cNvPr>
          <p:cNvSpPr txBox="1"/>
          <p:nvPr/>
        </p:nvSpPr>
        <p:spPr>
          <a:xfrm>
            <a:off x="10362595" y="411314"/>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2" name="TextBox 61">
            <a:extLst>
              <a:ext uri="{FF2B5EF4-FFF2-40B4-BE49-F238E27FC236}">
                <a16:creationId xmlns:a16="http://schemas.microsoft.com/office/drawing/2014/main" id="{C6FD1852-E156-4EF6-A141-DBAA91BD8994}"/>
              </a:ext>
            </a:extLst>
          </p:cNvPr>
          <p:cNvSpPr txBox="1"/>
          <p:nvPr/>
        </p:nvSpPr>
        <p:spPr>
          <a:xfrm>
            <a:off x="762757" y="155415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3" name="TextBox 62">
            <a:extLst>
              <a:ext uri="{FF2B5EF4-FFF2-40B4-BE49-F238E27FC236}">
                <a16:creationId xmlns:a16="http://schemas.microsoft.com/office/drawing/2014/main" id="{132514CA-1B5E-476B-8376-633753E49D25}"/>
              </a:ext>
            </a:extLst>
          </p:cNvPr>
          <p:cNvSpPr txBox="1"/>
          <p:nvPr/>
        </p:nvSpPr>
        <p:spPr>
          <a:xfrm>
            <a:off x="5410297" y="2392233"/>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4" name="TextBox 63">
            <a:extLst>
              <a:ext uri="{FF2B5EF4-FFF2-40B4-BE49-F238E27FC236}">
                <a16:creationId xmlns:a16="http://schemas.microsoft.com/office/drawing/2014/main" id="{FE65CCF8-067C-41E1-A993-DEC3EBE5256F}"/>
              </a:ext>
            </a:extLst>
          </p:cNvPr>
          <p:cNvSpPr txBox="1"/>
          <p:nvPr/>
        </p:nvSpPr>
        <p:spPr>
          <a:xfrm>
            <a:off x="7543595" y="3611260"/>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5" name="TextBox 64">
            <a:extLst>
              <a:ext uri="{FF2B5EF4-FFF2-40B4-BE49-F238E27FC236}">
                <a16:creationId xmlns:a16="http://schemas.microsoft.com/office/drawing/2014/main" id="{76E674FE-8DDF-4CC1-9465-36586837E1BE}"/>
              </a:ext>
            </a:extLst>
          </p:cNvPr>
          <p:cNvSpPr txBox="1"/>
          <p:nvPr/>
        </p:nvSpPr>
        <p:spPr>
          <a:xfrm>
            <a:off x="10134027" y="315412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6" name="TextBox 65">
            <a:extLst>
              <a:ext uri="{FF2B5EF4-FFF2-40B4-BE49-F238E27FC236}">
                <a16:creationId xmlns:a16="http://schemas.microsoft.com/office/drawing/2014/main" id="{887F655F-1AAF-453D-AEEB-DB53A8C448F1}"/>
              </a:ext>
            </a:extLst>
          </p:cNvPr>
          <p:cNvSpPr txBox="1"/>
          <p:nvPr/>
        </p:nvSpPr>
        <p:spPr>
          <a:xfrm>
            <a:off x="1296080" y="3382692"/>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7" name="TextBox 66">
            <a:extLst>
              <a:ext uri="{FF2B5EF4-FFF2-40B4-BE49-F238E27FC236}">
                <a16:creationId xmlns:a16="http://schemas.microsoft.com/office/drawing/2014/main" id="{9D6D8633-C5D2-484F-B6DF-E8B770DCF463}"/>
              </a:ext>
            </a:extLst>
          </p:cNvPr>
          <p:cNvSpPr txBox="1"/>
          <p:nvPr/>
        </p:nvSpPr>
        <p:spPr>
          <a:xfrm>
            <a:off x="3353189" y="185890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8" name="TextBox 67">
            <a:extLst>
              <a:ext uri="{FF2B5EF4-FFF2-40B4-BE49-F238E27FC236}">
                <a16:creationId xmlns:a16="http://schemas.microsoft.com/office/drawing/2014/main" id="{22B60EDF-4EC5-43F6-A96F-878154467701}"/>
              </a:ext>
            </a:extLst>
          </p:cNvPr>
          <p:cNvSpPr txBox="1"/>
          <p:nvPr/>
        </p:nvSpPr>
        <p:spPr>
          <a:xfrm>
            <a:off x="11581622" y="4830287"/>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9" name="TextBox 68">
            <a:extLst>
              <a:ext uri="{FF2B5EF4-FFF2-40B4-BE49-F238E27FC236}">
                <a16:creationId xmlns:a16="http://schemas.microsoft.com/office/drawing/2014/main" id="{16FAC48F-03F5-49F3-8B75-63495FD79B11}"/>
              </a:ext>
            </a:extLst>
          </p:cNvPr>
          <p:cNvSpPr txBox="1"/>
          <p:nvPr/>
        </p:nvSpPr>
        <p:spPr>
          <a:xfrm>
            <a:off x="4496027" y="3916016"/>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0" name="TextBox 69">
            <a:extLst>
              <a:ext uri="{FF2B5EF4-FFF2-40B4-BE49-F238E27FC236}">
                <a16:creationId xmlns:a16="http://schemas.microsoft.com/office/drawing/2014/main" id="{B113846D-F999-4246-B188-737860A475AF}"/>
              </a:ext>
            </a:extLst>
          </p:cNvPr>
          <p:cNvSpPr txBox="1"/>
          <p:nvPr/>
        </p:nvSpPr>
        <p:spPr>
          <a:xfrm>
            <a:off x="229432" y="5995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1" name="TextBox 70">
            <a:extLst>
              <a:ext uri="{FF2B5EF4-FFF2-40B4-BE49-F238E27FC236}">
                <a16:creationId xmlns:a16="http://schemas.microsoft.com/office/drawing/2014/main" id="{B9A3A100-085D-49D4-8ED6-A591CB33F43D}"/>
              </a:ext>
            </a:extLst>
          </p:cNvPr>
          <p:cNvSpPr txBox="1"/>
          <p:nvPr/>
        </p:nvSpPr>
        <p:spPr>
          <a:xfrm>
            <a:off x="9067379" y="444934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1949103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3"/>
                                        </p:tgtEl>
                                        <p:attrNameLst>
                                          <p:attrName>ppt_x</p:attrName>
                                          <p:attrName>ppt_y</p:attrName>
                                        </p:attrNameLst>
                                      </p:cBhvr>
                                      <p:rCtr x="0" y="1852"/>
                                    </p:animMotion>
                                  </p:childTnLst>
                                </p:cTn>
                              </p:par>
                              <p:par>
                                <p:cTn id="10" presetID="10" presetClass="entr" presetSubtype="0" fill="hold" grpId="0" nodeType="withEffect">
                                  <p:stCondLst>
                                    <p:cond delay="5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50"/>
                                  </p:stCondLst>
                                  <p:childTnLst>
                                    <p:animMotion origin="layout" path="M -3.125E-6 4.44444E-6 L -3.125E-6 0.03703 " pathEditMode="relative" rAng="0" ptsTypes="AA">
                                      <p:cBhvr>
                                        <p:cTn id="14" dur="600" spd="-100000" fill="hold"/>
                                        <p:tgtEl>
                                          <p:spTgt spid="60"/>
                                        </p:tgtEl>
                                        <p:attrNameLst>
                                          <p:attrName>ppt_x</p:attrName>
                                          <p:attrName>ppt_y</p:attrName>
                                        </p:attrNameLst>
                                      </p:cBhvr>
                                      <p:rCtr x="0" y="1852"/>
                                    </p:animMotion>
                                  </p:childTnLst>
                                </p:cTn>
                              </p:par>
                              <p:par>
                                <p:cTn id="15" presetID="10" presetClass="entr" presetSubtype="0" fill="hold" grpId="0" nodeType="withEffect">
                                  <p:stCondLst>
                                    <p:cond delay="10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42" presetClass="path" presetSubtype="0" decel="100000" fill="hold" grpId="1" nodeType="withEffect">
                                  <p:stCondLst>
                                    <p:cond delay="100"/>
                                  </p:stCondLst>
                                  <p:childTnLst>
                                    <p:animMotion origin="layout" path="M -3.125E-6 4.44444E-6 L -3.125E-6 0.03703 " pathEditMode="relative" rAng="0" ptsTypes="AA">
                                      <p:cBhvr>
                                        <p:cTn id="19" dur="600" spd="-100000" fill="hold"/>
                                        <p:tgtEl>
                                          <p:spTgt spid="62"/>
                                        </p:tgtEl>
                                        <p:attrNameLst>
                                          <p:attrName>ppt_x</p:attrName>
                                          <p:attrName>ppt_y</p:attrName>
                                        </p:attrNameLst>
                                      </p:cBhvr>
                                      <p:rCtr x="0" y="1852"/>
                                    </p:animMotion>
                                  </p:childTnLst>
                                </p:cTn>
                              </p:par>
                              <p:par>
                                <p:cTn id="20" presetID="10" presetClass="entr" presetSubtype="0" fill="hold" grpId="0" nodeType="withEffect">
                                  <p:stCondLst>
                                    <p:cond delay="15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42" presetClass="path" presetSubtype="0" decel="100000" fill="hold" grpId="1" nodeType="withEffect">
                                  <p:stCondLst>
                                    <p:cond delay="150"/>
                                  </p:stCondLst>
                                  <p:childTnLst>
                                    <p:animMotion origin="layout" path="M -3.125E-6 4.44444E-6 L -3.125E-6 0.03703 " pathEditMode="relative" rAng="0" ptsTypes="AA">
                                      <p:cBhvr>
                                        <p:cTn id="24" dur="600" spd="-100000" fill="hold"/>
                                        <p:tgtEl>
                                          <p:spTgt spid="67"/>
                                        </p:tgtEl>
                                        <p:attrNameLst>
                                          <p:attrName>ppt_x</p:attrName>
                                          <p:attrName>ppt_y</p:attrName>
                                        </p:attrNameLst>
                                      </p:cBhvr>
                                      <p:rCtr x="0" y="1852"/>
                                    </p:animMotion>
                                  </p:childTnLst>
                                </p:cTn>
                              </p:par>
                              <p:par>
                                <p:cTn id="25" presetID="10" presetClass="entr" presetSubtype="0"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42" presetClass="path" presetSubtype="0" decel="100000" fill="hold" grpId="1" nodeType="withEffect">
                                  <p:stCondLst>
                                    <p:cond delay="200"/>
                                  </p:stCondLst>
                                  <p:childTnLst>
                                    <p:animMotion origin="layout" path="M -3.125E-6 4.44444E-6 L -3.125E-6 0.03703 " pathEditMode="relative" rAng="0" ptsTypes="AA">
                                      <p:cBhvr>
                                        <p:cTn id="29" dur="600" spd="-100000" fill="hold"/>
                                        <p:tgtEl>
                                          <p:spTgt spid="65"/>
                                        </p:tgtEl>
                                        <p:attrNameLst>
                                          <p:attrName>ppt_x</p:attrName>
                                          <p:attrName>ppt_y</p:attrName>
                                        </p:attrNameLst>
                                      </p:cBhvr>
                                      <p:rCtr x="0" y="1852"/>
                                    </p:animMotion>
                                  </p:childTnLst>
                                </p:cTn>
                              </p:par>
                              <p:par>
                                <p:cTn id="30" presetID="10" presetClass="entr" presetSubtype="0" fill="hold" grpId="0" nodeType="withEffect">
                                  <p:stCondLst>
                                    <p:cond delay="25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250"/>
                                  </p:stCondLst>
                                  <p:childTnLst>
                                    <p:animMotion origin="layout" path="M -3.125E-6 4.44444E-6 L -3.125E-6 0.03703 " pathEditMode="relative" rAng="0" ptsTypes="AA">
                                      <p:cBhvr>
                                        <p:cTn id="34" dur="600" spd="-100000" fill="hold"/>
                                        <p:tgtEl>
                                          <p:spTgt spid="61"/>
                                        </p:tgtEl>
                                        <p:attrNameLst>
                                          <p:attrName>ppt_x</p:attrName>
                                          <p:attrName>ppt_y</p:attrName>
                                        </p:attrNameLst>
                                      </p:cBhvr>
                                      <p:rCtr x="0" y="1852"/>
                                    </p:animMotion>
                                  </p:childTnLst>
                                </p:cTn>
                              </p:par>
                              <p:par>
                                <p:cTn id="35" presetID="10" presetClass="entr" presetSubtype="0" fill="hold" grpId="0" nodeType="withEffect">
                                  <p:stCondLst>
                                    <p:cond delay="30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42" presetClass="path" presetSubtype="0" decel="100000" fill="hold" grpId="1" nodeType="withEffect">
                                  <p:stCondLst>
                                    <p:cond delay="300"/>
                                  </p:stCondLst>
                                  <p:childTnLst>
                                    <p:animMotion origin="layout" path="M -3.125E-6 4.44444E-6 L -3.125E-6 0.03703 " pathEditMode="relative" rAng="0" ptsTypes="AA">
                                      <p:cBhvr>
                                        <p:cTn id="39" dur="600" spd="-100000" fill="hold"/>
                                        <p:tgtEl>
                                          <p:spTgt spid="66"/>
                                        </p:tgtEl>
                                        <p:attrNameLst>
                                          <p:attrName>ppt_x</p:attrName>
                                          <p:attrName>ppt_y</p:attrName>
                                        </p:attrNameLst>
                                      </p:cBhvr>
                                      <p:rCtr x="0" y="1852"/>
                                    </p:animMotion>
                                  </p:childTnLst>
                                </p:cTn>
                              </p:par>
                              <p:par>
                                <p:cTn id="40" presetID="10" presetClass="entr" presetSubtype="0" fill="hold" grpId="0" nodeType="withEffect">
                                  <p:stCondLst>
                                    <p:cond delay="35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42" presetClass="path" presetSubtype="0" decel="100000" fill="hold" grpId="1" nodeType="withEffect">
                                  <p:stCondLst>
                                    <p:cond delay="350"/>
                                  </p:stCondLst>
                                  <p:childTnLst>
                                    <p:animMotion origin="layout" path="M -3.125E-6 4.44444E-6 L -3.125E-6 0.03703 " pathEditMode="relative" rAng="0" ptsTypes="AA">
                                      <p:cBhvr>
                                        <p:cTn id="44" dur="600" spd="-100000" fill="hold"/>
                                        <p:tgtEl>
                                          <p:spTgt spid="68"/>
                                        </p:tgtEl>
                                        <p:attrNameLst>
                                          <p:attrName>ppt_x</p:attrName>
                                          <p:attrName>ppt_y</p:attrName>
                                        </p:attrNameLst>
                                      </p:cBhvr>
                                      <p:rCtr x="0" y="1852"/>
                                    </p:animMotion>
                                  </p:childTnLst>
                                </p:cTn>
                              </p:par>
                              <p:par>
                                <p:cTn id="45" presetID="10" presetClass="entr" presetSubtype="0" fill="hold" grpId="0" nodeType="withEffect">
                                  <p:stCondLst>
                                    <p:cond delay="4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42" presetClass="path" presetSubtype="0" decel="100000" fill="hold" grpId="1" nodeType="withEffect">
                                  <p:stCondLst>
                                    <p:cond delay="400"/>
                                  </p:stCondLst>
                                  <p:childTnLst>
                                    <p:animMotion origin="layout" path="M -3.125E-6 4.44444E-6 L -3.125E-6 0.03703 " pathEditMode="relative" rAng="0" ptsTypes="AA">
                                      <p:cBhvr>
                                        <p:cTn id="49" dur="600" spd="-100000" fill="hold"/>
                                        <p:tgtEl>
                                          <p:spTgt spid="71"/>
                                        </p:tgtEl>
                                        <p:attrNameLst>
                                          <p:attrName>ppt_x</p:attrName>
                                          <p:attrName>ppt_y</p:attrName>
                                        </p:attrNameLst>
                                      </p:cBhvr>
                                      <p:rCtr x="0" y="1852"/>
                                    </p:animMotion>
                                  </p:childTnLst>
                                </p:cTn>
                              </p:par>
                              <p:par>
                                <p:cTn id="50" presetID="10" presetClass="entr" presetSubtype="0" fill="hold" grpId="0" nodeType="withEffect">
                                  <p:stCondLst>
                                    <p:cond delay="4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42" presetClass="path" presetSubtype="0" decel="100000" fill="hold" grpId="1" nodeType="withEffect">
                                  <p:stCondLst>
                                    <p:cond delay="450"/>
                                  </p:stCondLst>
                                  <p:childTnLst>
                                    <p:animMotion origin="layout" path="M -3.125E-6 4.44444E-6 L -3.125E-6 0.03703 " pathEditMode="relative" rAng="0" ptsTypes="AA">
                                      <p:cBhvr>
                                        <p:cTn id="54" dur="600" spd="-100000" fill="hold"/>
                                        <p:tgtEl>
                                          <p:spTgt spid="69"/>
                                        </p:tgtEl>
                                        <p:attrNameLst>
                                          <p:attrName>ppt_x</p:attrName>
                                          <p:attrName>ppt_y</p:attrName>
                                        </p:attrNameLst>
                                      </p:cBhvr>
                                      <p:rCtr x="0" y="1852"/>
                                    </p:animMotion>
                                  </p:childTnLst>
                                </p:cTn>
                              </p:par>
                              <p:par>
                                <p:cTn id="55" presetID="10" presetClass="entr" presetSubtype="0" fill="hold" grpId="0" nodeType="with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42" presetClass="path" presetSubtype="0" decel="100000" fill="hold" grpId="1" nodeType="withEffect">
                                  <p:stCondLst>
                                    <p:cond delay="500"/>
                                  </p:stCondLst>
                                  <p:childTnLst>
                                    <p:animMotion origin="layout" path="M -3.125E-6 4.44444E-6 L -3.125E-6 0.03703 " pathEditMode="relative" rAng="0" ptsTypes="AA">
                                      <p:cBhvr>
                                        <p:cTn id="59" dur="600" spd="-100000" fill="hold"/>
                                        <p:tgtEl>
                                          <p:spTgt spid="64"/>
                                        </p:tgtEl>
                                        <p:attrNameLst>
                                          <p:attrName>ppt_x</p:attrName>
                                          <p:attrName>ppt_y</p:attrName>
                                        </p:attrNameLst>
                                      </p:cBhvr>
                                      <p:rCtr x="0" y="1852"/>
                                    </p:animMotion>
                                  </p:childTnLst>
                                </p:cTn>
                              </p:par>
                              <p:par>
                                <p:cTn id="60" presetID="10" presetClass="entr" presetSubtype="0" fill="hold" grpId="0" nodeType="withEffect">
                                  <p:stCondLst>
                                    <p:cond delay="5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42" presetClass="path" presetSubtype="0" decel="100000" fill="hold" grpId="1" nodeType="withEffect">
                                  <p:stCondLst>
                                    <p:cond delay="550"/>
                                  </p:stCondLst>
                                  <p:childTnLst>
                                    <p:animMotion origin="layout" path="M -3.125E-6 4.44444E-6 L -3.125E-6 0.03703 " pathEditMode="relative" rAng="0" ptsTypes="AA">
                                      <p:cBhvr>
                                        <p:cTn id="64" dur="600" spd="-100000" fill="hold"/>
                                        <p:tgtEl>
                                          <p:spTgt spid="70"/>
                                        </p:tgtEl>
                                        <p:attrNameLst>
                                          <p:attrName>ppt_x</p:attrName>
                                          <p:attrName>ppt_y</p:attrName>
                                        </p:attrNameLst>
                                      </p:cBhvr>
                                      <p:rCtr x="0" y="1852"/>
                                    </p:animMotion>
                                  </p:childTnLst>
                                </p:cTn>
                              </p:par>
                              <p:par>
                                <p:cTn id="65" presetID="2" presetClass="entr" presetSubtype="1" decel="100000" fill="hold" grpId="0" nodeType="withEffect">
                                  <p:stCondLst>
                                    <p:cond delay="0"/>
                                  </p:stCondLst>
                                  <p:childTnLst>
                                    <p:set>
                                      <p:cBhvr>
                                        <p:cTn id="66" dur="1" fill="hold">
                                          <p:stCondLst>
                                            <p:cond delay="0"/>
                                          </p:stCondLst>
                                        </p:cTn>
                                        <p:tgtEl>
                                          <p:spTgt spid="535"/>
                                        </p:tgtEl>
                                        <p:attrNameLst>
                                          <p:attrName>style.visibility</p:attrName>
                                        </p:attrNameLst>
                                      </p:cBhvr>
                                      <p:to>
                                        <p:strVal val="visible"/>
                                      </p:to>
                                    </p:set>
                                    <p:anim calcmode="lin" valueType="num">
                                      <p:cBhvr additive="base">
                                        <p:cTn id="67" dur="700" fill="hold"/>
                                        <p:tgtEl>
                                          <p:spTgt spid="535"/>
                                        </p:tgtEl>
                                        <p:attrNameLst>
                                          <p:attrName>ppt_x</p:attrName>
                                        </p:attrNameLst>
                                      </p:cBhvr>
                                      <p:tavLst>
                                        <p:tav tm="0">
                                          <p:val>
                                            <p:strVal val="#ppt_x"/>
                                          </p:val>
                                        </p:tav>
                                        <p:tav tm="100000">
                                          <p:val>
                                            <p:strVal val="#ppt_x"/>
                                          </p:val>
                                        </p:tav>
                                      </p:tavLst>
                                    </p:anim>
                                    <p:anim calcmode="lin" valueType="num">
                                      <p:cBhvr additive="base">
                                        <p:cTn id="68" dur="700" fill="hold"/>
                                        <p:tgtEl>
                                          <p:spTgt spid="535"/>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99650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8724E6-BFF5-2440-84D2-132F23F9B9CC}"/>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5944"/>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30971"/>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1173"/>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5944"/>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5945"/>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2000771"/>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1165"/>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bg1"/>
                </a:solidFill>
                <a:latin typeface="Segoe UI Light"/>
              </a:rPr>
              <a:t>Discovering events is expensive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2288"/>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3872012"/>
            <a:ext cx="185773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Application</a:t>
            </a:r>
          </a:p>
        </p:txBody>
      </p:sp>
      <p:sp>
        <p:nvSpPr>
          <p:cNvPr id="36" name="TextBox 35">
            <a:extLst>
              <a:ext uri="{FF2B5EF4-FFF2-40B4-BE49-F238E27FC236}">
                <a16:creationId xmlns:a16="http://schemas.microsoft.com/office/drawing/2014/main" id="{B733ADA2-6A96-4178-B8B3-81F8DD5833F0}"/>
              </a:ext>
            </a:extLst>
          </p:cNvPr>
          <p:cNvSpPr txBox="1"/>
          <p:nvPr/>
        </p:nvSpPr>
        <p:spPr>
          <a:xfrm>
            <a:off x="3681905" y="1821878"/>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37" name="Picture 36">
            <a:extLst>
              <a:ext uri="{FF2B5EF4-FFF2-40B4-BE49-F238E27FC236}">
                <a16:creationId xmlns:a16="http://schemas.microsoft.com/office/drawing/2014/main" id="{B47E3965-7B8D-9D48-84F3-CB3897E651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04118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8" fill="hold" nodeType="withEffect">
                                  <p:stCondLst>
                                    <p:cond delay="25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par>
                                <p:cTn id="11" presetID="22" presetClass="entr" presetSubtype="8" fill="hold" nodeType="withEffect">
                                  <p:stCondLst>
                                    <p:cond delay="500"/>
                                  </p:stCondLst>
                                  <p:childTnLst>
                                    <p:set>
                                      <p:cBhvr>
                                        <p:cTn id="12" dur="1" fill="hold">
                                          <p:stCondLst>
                                            <p:cond delay="0"/>
                                          </p:stCondLst>
                                        </p:cTn>
                                        <p:tgtEl>
                                          <p:spTgt spid="84"/>
                                        </p:tgtEl>
                                        <p:attrNameLst>
                                          <p:attrName>style.visibility</p:attrName>
                                        </p:attrNameLst>
                                      </p:cBhvr>
                                      <p:to>
                                        <p:strVal val="visible"/>
                                      </p:to>
                                    </p:set>
                                    <p:animEffect transition="in" filter="wipe(left)">
                                      <p:cBhvr>
                                        <p:cTn id="13" dur="500"/>
                                        <p:tgtEl>
                                          <p:spTgt spid="84"/>
                                        </p:tgtEl>
                                      </p:cBhvr>
                                    </p:animEffect>
                                  </p:childTnLst>
                                </p:cTn>
                              </p:par>
                              <p:par>
                                <p:cTn id="14" presetID="22" presetClass="entr" presetSubtype="8" fill="hold" nodeType="withEffect">
                                  <p:stCondLst>
                                    <p:cond delay="750"/>
                                  </p:stCondLst>
                                  <p:childTnLst>
                                    <p:set>
                                      <p:cBhvr>
                                        <p:cTn id="15" dur="1" fill="hold">
                                          <p:stCondLst>
                                            <p:cond delay="0"/>
                                          </p:stCondLst>
                                        </p:cTn>
                                        <p:tgtEl>
                                          <p:spTgt spid="85"/>
                                        </p:tgtEl>
                                        <p:attrNameLst>
                                          <p:attrName>style.visibility</p:attrName>
                                        </p:attrNameLst>
                                      </p:cBhvr>
                                      <p:to>
                                        <p:strVal val="visible"/>
                                      </p:to>
                                    </p:set>
                                    <p:animEffect transition="in" filter="wipe(left)">
                                      <p:cBhvr>
                                        <p:cTn id="16" dur="500"/>
                                        <p:tgtEl>
                                          <p:spTgt spid="85"/>
                                        </p:tgtEl>
                                      </p:cBhvr>
                                    </p:animEffect>
                                  </p:childTnLst>
                                </p:cTn>
                              </p:par>
                              <p:par>
                                <p:cTn id="17" presetID="22" presetClass="entr" presetSubtype="8" fill="hold" nodeType="withEffect">
                                  <p:stCondLst>
                                    <p:cond delay="1000"/>
                                  </p:stCondLst>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par>
                                <p:cTn id="20" presetID="22" presetClass="entr" presetSubtype="8" fill="hold" nodeType="withEffect">
                                  <p:stCondLst>
                                    <p:cond delay="125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F5062CD-9858-1142-97EB-CB344E0DEDA6}"/>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Processing events is cumbersome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Application</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&lt;/&gt;</a:t>
            </a:r>
          </a:p>
        </p:txBody>
      </p:sp>
      <p:pic>
        <p:nvPicPr>
          <p:cNvPr id="3" name="Picture 2">
            <a:extLst>
              <a:ext uri="{FF2B5EF4-FFF2-40B4-BE49-F238E27FC236}">
                <a16:creationId xmlns:a16="http://schemas.microsoft.com/office/drawing/2014/main" id="{CA0EFC16-8DBB-4BF8-8DEA-A55541FAF46C}"/>
              </a:ext>
            </a:extLst>
          </p:cNvPr>
          <p:cNvPicPr>
            <a:picLocks noChangeAspect="1"/>
          </p:cNvPicPr>
          <p:nvPr/>
        </p:nvPicPr>
        <p:blipFill>
          <a:blip r:embed="rId10"/>
          <a:stretch>
            <a:fillRect/>
          </a:stretch>
        </p:blipFill>
        <p:spPr>
          <a:xfrm>
            <a:off x="4978168" y="5374161"/>
            <a:ext cx="2112380" cy="650801"/>
          </a:xfrm>
          <a:prstGeom prst="rect">
            <a:avLst/>
          </a:prstGeom>
        </p:spPr>
      </p:pic>
      <p:sp>
        <p:nvSpPr>
          <p:cNvPr id="40" name="TextBox 39">
            <a:extLst>
              <a:ext uri="{FF2B5EF4-FFF2-40B4-BE49-F238E27FC236}">
                <a16:creationId xmlns:a16="http://schemas.microsoft.com/office/drawing/2014/main" id="{1651AF98-662D-4F66-B859-AAB6F0A12890}"/>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41" name="TextBox 40">
            <a:extLst>
              <a:ext uri="{FF2B5EF4-FFF2-40B4-BE49-F238E27FC236}">
                <a16:creationId xmlns:a16="http://schemas.microsoft.com/office/drawing/2014/main" id="{0915B545-32F8-482B-A2A9-489B852D0515}"/>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2" name="Picture 41">
            <a:extLst>
              <a:ext uri="{FF2B5EF4-FFF2-40B4-BE49-F238E27FC236}">
                <a16:creationId xmlns:a16="http://schemas.microsoft.com/office/drawing/2014/main" id="{1B154EDD-6CEA-684F-81BD-01855C37F2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91383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81D45DA-2B7C-6940-80B0-CF0BE481048A}"/>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388662"/>
            <a:ext cx="11655840" cy="8008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a:ln w="3175">
                  <a:noFill/>
                </a:ln>
                <a:solidFill>
                  <a:schemeClr val="bg1"/>
                </a:solidFill>
                <a:effectLst/>
                <a:uLnTx/>
                <a:uFillTx/>
                <a:latin typeface="Segoe UI Light"/>
                <a:ea typeface="+mn-ea"/>
                <a:cs typeface="Segoe UI" pitchFamily="34" charset="0"/>
              </a:rPr>
              <a:t>Communication between app components is complicated</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090548" y="4184841"/>
            <a:ext cx="193191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017733" y="3154463"/>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a:extLst>
              <a:ext uri="{FF2B5EF4-FFF2-40B4-BE49-F238E27FC236}">
                <a16:creationId xmlns:a16="http://schemas.microsoft.com/office/drawing/2014/main" id="{FF83FDA8-D156-4615-B6C6-0587036D1574}"/>
              </a:ext>
            </a:extLst>
          </p:cNvPr>
          <p:cNvSpPr txBox="1"/>
          <p:nvPr/>
        </p:nvSpPr>
        <p:spPr>
          <a:xfrm>
            <a:off x="9145055" y="2526599"/>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2</a:t>
            </a:r>
          </a:p>
        </p:txBody>
      </p:sp>
      <p:sp>
        <p:nvSpPr>
          <p:cNvPr id="46" name="TextBox 45">
            <a:extLst>
              <a:ext uri="{FF2B5EF4-FFF2-40B4-BE49-F238E27FC236}">
                <a16:creationId xmlns:a16="http://schemas.microsoft.com/office/drawing/2014/main" id="{A1162B8A-8FFF-46E1-9C36-7890C24E5FB2}"/>
              </a:ext>
            </a:extLst>
          </p:cNvPr>
          <p:cNvSpPr txBox="1"/>
          <p:nvPr/>
        </p:nvSpPr>
        <p:spPr>
          <a:xfrm>
            <a:off x="9207858" y="3440632"/>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47" name="TextBox 46">
            <a:extLst>
              <a:ext uri="{FF2B5EF4-FFF2-40B4-BE49-F238E27FC236}">
                <a16:creationId xmlns:a16="http://schemas.microsoft.com/office/drawing/2014/main" id="{CC2AFC10-3003-4C32-80F7-0ACB6270ED55}"/>
              </a:ext>
            </a:extLst>
          </p:cNvPr>
          <p:cNvSpPr txBox="1"/>
          <p:nvPr/>
        </p:nvSpPr>
        <p:spPr>
          <a:xfrm>
            <a:off x="6995079" y="1789811"/>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pic>
        <p:nvPicPr>
          <p:cNvPr id="43" name="Picture 42">
            <a:extLst>
              <a:ext uri="{FF2B5EF4-FFF2-40B4-BE49-F238E27FC236}">
                <a16:creationId xmlns:a16="http://schemas.microsoft.com/office/drawing/2014/main" id="{6DC29EDA-C16B-4EAD-9288-5052F826AB97}"/>
              </a:ext>
            </a:extLst>
          </p:cNvPr>
          <p:cNvPicPr>
            <a:picLocks noChangeAspect="1"/>
          </p:cNvPicPr>
          <p:nvPr/>
        </p:nvPicPr>
        <p:blipFill>
          <a:blip r:embed="rId10"/>
          <a:stretch>
            <a:fillRect/>
          </a:stretch>
        </p:blipFill>
        <p:spPr>
          <a:xfrm>
            <a:off x="4978168" y="5374161"/>
            <a:ext cx="2112380" cy="650801"/>
          </a:xfrm>
          <a:prstGeom prst="rect">
            <a:avLst/>
          </a:prstGeom>
        </p:spPr>
      </p:pic>
      <p:pic>
        <p:nvPicPr>
          <p:cNvPr id="48" name="Picture 47">
            <a:extLst>
              <a:ext uri="{FF2B5EF4-FFF2-40B4-BE49-F238E27FC236}">
                <a16:creationId xmlns:a16="http://schemas.microsoft.com/office/drawing/2014/main" id="{64279A59-18D5-44D2-892D-F2319961763F}"/>
              </a:ext>
            </a:extLst>
          </p:cNvPr>
          <p:cNvPicPr>
            <a:picLocks noChangeAspect="1"/>
          </p:cNvPicPr>
          <p:nvPr/>
        </p:nvPicPr>
        <p:blipFill>
          <a:blip r:embed="rId10"/>
          <a:stretch>
            <a:fillRect/>
          </a:stretch>
        </p:blipFill>
        <p:spPr>
          <a:xfrm>
            <a:off x="9017733" y="5367834"/>
            <a:ext cx="2112380" cy="650801"/>
          </a:xfrm>
          <a:prstGeom prst="rect">
            <a:avLst/>
          </a:prstGeom>
        </p:spPr>
      </p:pic>
      <p:sp>
        <p:nvSpPr>
          <p:cNvPr id="50" name="TextBox 49">
            <a:extLst>
              <a:ext uri="{FF2B5EF4-FFF2-40B4-BE49-F238E27FC236}">
                <a16:creationId xmlns:a16="http://schemas.microsoft.com/office/drawing/2014/main" id="{761A87B9-FD8E-495B-843D-00E568EA6BD9}"/>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1" name="TextBox 50">
            <a:extLst>
              <a:ext uri="{FF2B5EF4-FFF2-40B4-BE49-F238E27FC236}">
                <a16:creationId xmlns:a16="http://schemas.microsoft.com/office/drawing/2014/main" id="{66E6EC41-5C05-4234-AC68-16FECEF512B6}"/>
              </a:ext>
            </a:extLst>
          </p:cNvPr>
          <p:cNvSpPr txBox="1"/>
          <p:nvPr/>
        </p:nvSpPr>
        <p:spPr>
          <a:xfrm>
            <a:off x="9439003"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2" name="TextBox 51">
            <a:extLst>
              <a:ext uri="{FF2B5EF4-FFF2-40B4-BE49-F238E27FC236}">
                <a16:creationId xmlns:a16="http://schemas.microsoft.com/office/drawing/2014/main" id="{AD9E25CC-5409-4D0A-AA3E-301FE218DA2F}"/>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9" name="Picture 48">
            <a:extLst>
              <a:ext uri="{FF2B5EF4-FFF2-40B4-BE49-F238E27FC236}">
                <a16:creationId xmlns:a16="http://schemas.microsoft.com/office/drawing/2014/main" id="{2922E92C-FE1A-5C47-BE65-9774804274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34371532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2810644" y="419667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2810644" y="274170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2810644" y="347190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2810644" y="419667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2810644" y="419667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2810644" y="201150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121369" y="1661897"/>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Blob 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135835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 (GPv2)</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What if it could be simpler?</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5784263" y="3393022"/>
            <a:ext cx="1672129" cy="1598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844112" y="2480138"/>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901628" y="3931779"/>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438841" y="4207471"/>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341824" y="3412973"/>
            <a:ext cx="1660967" cy="15889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TextBox 46">
            <a:extLst>
              <a:ext uri="{FF2B5EF4-FFF2-40B4-BE49-F238E27FC236}">
                <a16:creationId xmlns:a16="http://schemas.microsoft.com/office/drawing/2014/main" id="{CC2AFC10-3003-4C32-80F7-0ACB6270ED55}"/>
              </a:ext>
            </a:extLst>
          </p:cNvPr>
          <p:cNvSpPr txBox="1"/>
          <p:nvPr/>
        </p:nvSpPr>
        <p:spPr>
          <a:xfrm>
            <a:off x="7417859" y="1955140"/>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sp>
        <p:nvSpPr>
          <p:cNvPr id="52" name="TextBox 51">
            <a:extLst>
              <a:ext uri="{FF2B5EF4-FFF2-40B4-BE49-F238E27FC236}">
                <a16:creationId xmlns:a16="http://schemas.microsoft.com/office/drawing/2014/main" id="{AD9E25CC-5409-4D0A-AA3E-301FE218DA2F}"/>
              </a:ext>
            </a:extLst>
          </p:cNvPr>
          <p:cNvSpPr txBox="1"/>
          <p:nvPr/>
        </p:nvSpPr>
        <p:spPr>
          <a:xfrm>
            <a:off x="2987426" y="1832610"/>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grpSp>
        <p:nvGrpSpPr>
          <p:cNvPr id="20" name="Group 19">
            <a:extLst>
              <a:ext uri="{FF2B5EF4-FFF2-40B4-BE49-F238E27FC236}">
                <a16:creationId xmlns:a16="http://schemas.microsoft.com/office/drawing/2014/main" id="{7042C619-CA8B-4301-A5B4-BF8444167DD3}"/>
              </a:ext>
            </a:extLst>
          </p:cNvPr>
          <p:cNvGrpSpPr/>
          <p:nvPr/>
        </p:nvGrpSpPr>
        <p:grpSpPr>
          <a:xfrm>
            <a:off x="5838916" y="3539009"/>
            <a:ext cx="481362" cy="321413"/>
            <a:chOff x="5050372" y="2819483"/>
            <a:chExt cx="481362" cy="321413"/>
          </a:xfrm>
        </p:grpSpPr>
        <p:sp>
          <p:nvSpPr>
            <p:cNvPr id="53" name="Freeform 18">
              <a:extLst>
                <a:ext uri="{FF2B5EF4-FFF2-40B4-BE49-F238E27FC236}">
                  <a16:creationId xmlns:a16="http://schemas.microsoft.com/office/drawing/2014/main" id="{CE376755-957E-4BCF-90BE-DCD44535B091}"/>
                </a:ext>
              </a:extLst>
            </p:cNvPr>
            <p:cNvSpPr>
              <a:spLocks noEditPoints="1"/>
            </p:cNvSpPr>
            <p:nvPr/>
          </p:nvSpPr>
          <p:spPr bwMode="auto">
            <a:xfrm>
              <a:off x="5193655" y="281948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54" name="Straight Connector 53">
              <a:extLst>
                <a:ext uri="{FF2B5EF4-FFF2-40B4-BE49-F238E27FC236}">
                  <a16:creationId xmlns:a16="http://schemas.microsoft.com/office/drawing/2014/main" id="{968F365F-93ED-42D3-BC09-F324B19856C6}"/>
                </a:ext>
              </a:extLst>
            </p:cNvPr>
            <p:cNvCxnSpPr>
              <a:cxnSpLocks/>
            </p:cNvCxnSpPr>
            <p:nvPr/>
          </p:nvCxnSpPr>
          <p:spPr>
            <a:xfrm>
              <a:off x="5051868"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D08393-DC30-4CDE-AE9A-A71B8F2CF378}"/>
                </a:ext>
              </a:extLst>
            </p:cNvPr>
            <p:cNvCxnSpPr>
              <a:cxnSpLocks/>
            </p:cNvCxnSpPr>
            <p:nvPr/>
          </p:nvCxnSpPr>
          <p:spPr>
            <a:xfrm flipV="1">
              <a:off x="5050372"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5AF5F4-C881-44D0-ABCD-4D77643D584D}"/>
                </a:ext>
              </a:extLst>
            </p:cNvPr>
            <p:cNvCxnSpPr>
              <a:cxnSpLocks/>
            </p:cNvCxnSpPr>
            <p:nvPr/>
          </p:nvCxnSpPr>
          <p:spPr>
            <a:xfrm flipH="1">
              <a:off x="5426975"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D637C3-371A-43EC-9B2D-4841A09B67AB}"/>
                </a:ext>
              </a:extLst>
            </p:cNvPr>
            <p:cNvCxnSpPr>
              <a:cxnSpLocks/>
            </p:cNvCxnSpPr>
            <p:nvPr/>
          </p:nvCxnSpPr>
          <p:spPr>
            <a:xfrm flipH="1" flipV="1">
              <a:off x="5431465"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E76739D-BAE2-470F-87DD-432272C677B7}"/>
              </a:ext>
            </a:extLst>
          </p:cNvPr>
          <p:cNvGrpSpPr/>
          <p:nvPr/>
        </p:nvGrpSpPr>
        <p:grpSpPr>
          <a:xfrm>
            <a:off x="9443997" y="3502481"/>
            <a:ext cx="481362" cy="321413"/>
            <a:chOff x="9124638" y="2796333"/>
            <a:chExt cx="481362" cy="321413"/>
          </a:xfrm>
        </p:grpSpPr>
        <p:sp>
          <p:nvSpPr>
            <p:cNvPr id="59" name="Freeform 18">
              <a:extLst>
                <a:ext uri="{FF2B5EF4-FFF2-40B4-BE49-F238E27FC236}">
                  <a16:creationId xmlns:a16="http://schemas.microsoft.com/office/drawing/2014/main" id="{3AA976F5-6DD2-499C-8356-7FAFCC4FAC29}"/>
                </a:ext>
              </a:extLst>
            </p:cNvPr>
            <p:cNvSpPr>
              <a:spLocks noEditPoints="1"/>
            </p:cNvSpPr>
            <p:nvPr/>
          </p:nvSpPr>
          <p:spPr bwMode="auto">
            <a:xfrm>
              <a:off x="9267921" y="279633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60" name="Straight Connector 59">
              <a:extLst>
                <a:ext uri="{FF2B5EF4-FFF2-40B4-BE49-F238E27FC236}">
                  <a16:creationId xmlns:a16="http://schemas.microsoft.com/office/drawing/2014/main" id="{121CF110-4A64-4077-AC72-F0ED0CD09EE3}"/>
                </a:ext>
              </a:extLst>
            </p:cNvPr>
            <p:cNvCxnSpPr>
              <a:cxnSpLocks/>
            </p:cNvCxnSpPr>
            <p:nvPr/>
          </p:nvCxnSpPr>
          <p:spPr>
            <a:xfrm>
              <a:off x="9126134"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15E892-A82D-4F65-9243-157C15DFCBEA}"/>
                </a:ext>
              </a:extLst>
            </p:cNvPr>
            <p:cNvCxnSpPr>
              <a:cxnSpLocks/>
            </p:cNvCxnSpPr>
            <p:nvPr/>
          </p:nvCxnSpPr>
          <p:spPr>
            <a:xfrm flipV="1">
              <a:off x="9124638"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D4B0BE-5E90-478C-8379-0BB15A4E2D62}"/>
                </a:ext>
              </a:extLst>
            </p:cNvPr>
            <p:cNvCxnSpPr>
              <a:cxnSpLocks/>
            </p:cNvCxnSpPr>
            <p:nvPr/>
          </p:nvCxnSpPr>
          <p:spPr>
            <a:xfrm flipH="1">
              <a:off x="9501241"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5626C6-C925-479D-8B84-FD7A67214DAA}"/>
                </a:ext>
              </a:extLst>
            </p:cNvPr>
            <p:cNvCxnSpPr>
              <a:cxnSpLocks/>
            </p:cNvCxnSpPr>
            <p:nvPr/>
          </p:nvCxnSpPr>
          <p:spPr>
            <a:xfrm flipH="1" flipV="1">
              <a:off x="9505731"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6" name="Picture 75">
            <a:extLst>
              <a:ext uri="{FF2B5EF4-FFF2-40B4-BE49-F238E27FC236}">
                <a16:creationId xmlns:a16="http://schemas.microsoft.com/office/drawing/2014/main" id="{D3716583-5229-45AA-852D-C75A839B734C}"/>
              </a:ext>
            </a:extLst>
          </p:cNvPr>
          <p:cNvPicPr>
            <a:picLocks noChangeAspect="1"/>
          </p:cNvPicPr>
          <p:nvPr/>
        </p:nvPicPr>
        <p:blipFill>
          <a:blip r:embed="rId10"/>
          <a:stretch>
            <a:fillRect/>
          </a:stretch>
        </p:blipFill>
        <p:spPr>
          <a:xfrm>
            <a:off x="4297627" y="3634316"/>
            <a:ext cx="1124722" cy="1124722"/>
          </a:xfrm>
          <a:prstGeom prst="rect">
            <a:avLst/>
          </a:prstGeom>
        </p:spPr>
      </p:pic>
      <p:cxnSp>
        <p:nvCxnSpPr>
          <p:cNvPr id="80" name="Straight Arrow Connector 79">
            <a:extLst>
              <a:ext uri="{FF2B5EF4-FFF2-40B4-BE49-F238E27FC236}">
                <a16:creationId xmlns:a16="http://schemas.microsoft.com/office/drawing/2014/main" id="{AE668507-C1EA-475E-8898-8B9CAE40324D}"/>
              </a:ext>
            </a:extLst>
          </p:cNvPr>
          <p:cNvCxnSpPr>
            <a:cxnSpLocks/>
            <a:stCxn id="76" idx="3"/>
            <a:endCxn id="4" idx="1"/>
          </p:cNvCxnSpPr>
          <p:nvPr/>
        </p:nvCxnSpPr>
        <p:spPr>
          <a:xfrm flipV="1">
            <a:off x="5422349" y="4192362"/>
            <a:ext cx="361914" cy="431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7" name="Picture 86">
            <a:extLst>
              <a:ext uri="{FF2B5EF4-FFF2-40B4-BE49-F238E27FC236}">
                <a16:creationId xmlns:a16="http://schemas.microsoft.com/office/drawing/2014/main" id="{771ED3D7-B27B-4821-8B59-8DA7C8238A54}"/>
              </a:ext>
            </a:extLst>
          </p:cNvPr>
          <p:cNvPicPr>
            <a:picLocks noChangeAspect="1"/>
          </p:cNvPicPr>
          <p:nvPr/>
        </p:nvPicPr>
        <p:blipFill>
          <a:blip r:embed="rId10"/>
          <a:stretch>
            <a:fillRect/>
          </a:stretch>
        </p:blipFill>
        <p:spPr>
          <a:xfrm>
            <a:off x="7802708" y="3630001"/>
            <a:ext cx="1124722" cy="1124722"/>
          </a:xfrm>
          <a:prstGeom prst="rect">
            <a:avLst/>
          </a:prstGeom>
        </p:spPr>
      </p:pic>
      <p:cxnSp>
        <p:nvCxnSpPr>
          <p:cNvPr id="92" name="Straight Arrow Connector 91">
            <a:extLst>
              <a:ext uri="{FF2B5EF4-FFF2-40B4-BE49-F238E27FC236}">
                <a16:creationId xmlns:a16="http://schemas.microsoft.com/office/drawing/2014/main" id="{BF2AA92C-418F-4728-A5DE-1E763001ADBB}"/>
              </a:ext>
            </a:extLst>
          </p:cNvPr>
          <p:cNvCxnSpPr>
            <a:cxnSpLocks/>
          </p:cNvCxnSpPr>
          <p:nvPr/>
        </p:nvCxnSpPr>
        <p:spPr>
          <a:xfrm>
            <a:off x="8952232" y="4192362"/>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TextBox 94">
            <a:extLst>
              <a:ext uri="{FF2B5EF4-FFF2-40B4-BE49-F238E27FC236}">
                <a16:creationId xmlns:a16="http://schemas.microsoft.com/office/drawing/2014/main" id="{5B5AFAB3-FAAB-44F6-8259-7ABADF3DE361}"/>
              </a:ext>
            </a:extLst>
          </p:cNvPr>
          <p:cNvSpPr txBox="1"/>
          <p:nvPr/>
        </p:nvSpPr>
        <p:spPr>
          <a:xfrm>
            <a:off x="9462382" y="3942335"/>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97" name="TextBox 96">
            <a:extLst>
              <a:ext uri="{FF2B5EF4-FFF2-40B4-BE49-F238E27FC236}">
                <a16:creationId xmlns:a16="http://schemas.microsoft.com/office/drawing/2014/main" id="{CD1DDDE8-0D46-45E6-AB27-9364B8647BD6}"/>
              </a:ext>
            </a:extLst>
          </p:cNvPr>
          <p:cNvSpPr txBox="1"/>
          <p:nvPr/>
        </p:nvSpPr>
        <p:spPr>
          <a:xfrm>
            <a:off x="9256725" y="2500656"/>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2</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66" name="TextBox 65">
            <a:extLst>
              <a:ext uri="{FF2B5EF4-FFF2-40B4-BE49-F238E27FC236}">
                <a16:creationId xmlns:a16="http://schemas.microsoft.com/office/drawing/2014/main" id="{F6F75E07-EE71-4659-BB8D-0610293F927C}"/>
              </a:ext>
            </a:extLst>
          </p:cNvPr>
          <p:cNvSpPr txBox="1"/>
          <p:nvPr/>
        </p:nvSpPr>
        <p:spPr>
          <a:xfrm>
            <a:off x="4317900"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7" name="TextBox 66">
            <a:extLst>
              <a:ext uri="{FF2B5EF4-FFF2-40B4-BE49-F238E27FC236}">
                <a16:creationId xmlns:a16="http://schemas.microsoft.com/office/drawing/2014/main" id="{F18D7838-D04B-4D4F-BF81-D0911C3BAA22}"/>
              </a:ext>
            </a:extLst>
          </p:cNvPr>
          <p:cNvSpPr txBox="1"/>
          <p:nvPr/>
        </p:nvSpPr>
        <p:spPr>
          <a:xfrm>
            <a:off x="7874101"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8" name="TextBox 67">
            <a:extLst>
              <a:ext uri="{FF2B5EF4-FFF2-40B4-BE49-F238E27FC236}">
                <a16:creationId xmlns:a16="http://schemas.microsoft.com/office/drawing/2014/main" id="{BC8D5BE5-A159-474E-BD6B-6D7F015901E7}"/>
              </a:ext>
            </a:extLst>
          </p:cNvPr>
          <p:cNvSpPr txBox="1"/>
          <p:nvPr/>
        </p:nvSpPr>
        <p:spPr>
          <a:xfrm>
            <a:off x="6149726" y="5056242"/>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
        <p:nvSpPr>
          <p:cNvPr id="69" name="TextBox 68">
            <a:extLst>
              <a:ext uri="{FF2B5EF4-FFF2-40B4-BE49-F238E27FC236}">
                <a16:creationId xmlns:a16="http://schemas.microsoft.com/office/drawing/2014/main" id="{3B79FEB8-57D6-4757-89D0-C23417352B56}"/>
              </a:ext>
            </a:extLst>
          </p:cNvPr>
          <p:cNvSpPr txBox="1"/>
          <p:nvPr/>
        </p:nvSpPr>
        <p:spPr>
          <a:xfrm>
            <a:off x="9719930" y="5056856"/>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Tree>
    <p:extLst>
      <p:ext uri="{BB962C8B-B14F-4D97-AF65-F5344CB8AC3E}">
        <p14:creationId xmlns:p14="http://schemas.microsoft.com/office/powerpoint/2010/main" val="1461634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2112</Words>
  <Application>Microsoft Office PowerPoint</Application>
  <PresentationFormat>Widescreen</PresentationFormat>
  <Paragraphs>270</Paragraphs>
  <Slides>25</Slides>
  <Notes>25</Notes>
  <HiddenSlides>19</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Azure Messaging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Event Grid</vt:lpstr>
      <vt:lpstr>Benefits</vt:lpstr>
      <vt:lpstr>Manage all events in one place</vt:lpstr>
      <vt:lpstr>PowerPoint Presentation</vt:lpstr>
      <vt:lpstr>Manage all events in one place</vt:lpstr>
      <vt:lpstr>Manage all events in one place</vt:lpstr>
      <vt:lpstr>Manage all events in one place</vt:lpstr>
      <vt:lpstr>Scenarios</vt:lpstr>
      <vt:lpstr>Build applications efficiently</vt:lpstr>
      <vt:lpstr>Ensure reliability and performance in your apps</vt:lpstr>
      <vt:lpstr>Concepts</vt:lpstr>
      <vt:lpstr>Event Grid guiding principles</vt:lpstr>
      <vt:lpstr>Target performance</vt:lpstr>
      <vt:lpstr>Event Schema</vt:lpstr>
      <vt:lpstr>Resource model: extension resource</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David Barkol</cp:lastModifiedBy>
  <cp:revision>11</cp:revision>
  <dcterms:created xsi:type="dcterms:W3CDTF">2018-01-22T17:15:05Z</dcterms:created>
  <dcterms:modified xsi:type="dcterms:W3CDTF">2018-02-21T05:25:56Z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