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0"/>
  </p:notesMasterIdLst>
  <p:sldIdLst>
    <p:sldId id="284" r:id="rId3"/>
    <p:sldId id="256" r:id="rId4"/>
    <p:sldId id="257" r:id="rId5"/>
    <p:sldId id="258" r:id="rId6"/>
    <p:sldId id="259" r:id="rId7"/>
    <p:sldId id="304" r:id="rId8"/>
    <p:sldId id="305" r:id="rId9"/>
    <p:sldId id="297" r:id="rId10"/>
    <p:sldId id="298" r:id="rId11"/>
    <p:sldId id="299" r:id="rId12"/>
    <p:sldId id="277" r:id="rId13"/>
    <p:sldId id="278" r:id="rId14"/>
    <p:sldId id="279" r:id="rId15"/>
    <p:sldId id="280" r:id="rId16"/>
    <p:sldId id="260" r:id="rId17"/>
    <p:sldId id="261" r:id="rId18"/>
    <p:sldId id="262" r:id="rId19"/>
    <p:sldId id="1829" r:id="rId20"/>
    <p:sldId id="1828" r:id="rId21"/>
    <p:sldId id="276" r:id="rId22"/>
    <p:sldId id="281" r:id="rId23"/>
    <p:sldId id="275" r:id="rId24"/>
    <p:sldId id="263" r:id="rId25"/>
    <p:sldId id="265" r:id="rId26"/>
    <p:sldId id="1840" r:id="rId27"/>
    <p:sldId id="1837" r:id="rId28"/>
    <p:sldId id="282" r:id="rId29"/>
    <p:sldId id="264" r:id="rId30"/>
    <p:sldId id="1830" r:id="rId31"/>
    <p:sldId id="268" r:id="rId32"/>
    <p:sldId id="1661" r:id="rId33"/>
    <p:sldId id="1682" r:id="rId34"/>
    <p:sldId id="270" r:id="rId35"/>
    <p:sldId id="1838" r:id="rId36"/>
    <p:sldId id="1839" r:id="rId37"/>
    <p:sldId id="289" r:id="rId38"/>
    <p:sldId id="274"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vent Grid" id="{8E0A839E-E0D2-46E8-BBEF-B53BCA39ADC0}">
          <p14:sldIdLst>
            <p14:sldId id="284"/>
            <p14:sldId id="256"/>
            <p14:sldId id="257"/>
            <p14:sldId id="258"/>
            <p14:sldId id="259"/>
            <p14:sldId id="304"/>
            <p14:sldId id="305"/>
            <p14:sldId id="297"/>
            <p14:sldId id="298"/>
            <p14:sldId id="299"/>
            <p14:sldId id="277"/>
            <p14:sldId id="278"/>
            <p14:sldId id="279"/>
            <p14:sldId id="280"/>
            <p14:sldId id="260"/>
            <p14:sldId id="261"/>
            <p14:sldId id="262"/>
            <p14:sldId id="1829"/>
            <p14:sldId id="1828"/>
            <p14:sldId id="276"/>
            <p14:sldId id="281"/>
            <p14:sldId id="275"/>
            <p14:sldId id="263"/>
            <p14:sldId id="265"/>
            <p14:sldId id="1840"/>
            <p14:sldId id="1837"/>
            <p14:sldId id="282"/>
            <p14:sldId id="264"/>
            <p14:sldId id="1830"/>
            <p14:sldId id="268"/>
            <p14:sldId id="1661"/>
            <p14:sldId id="1682"/>
            <p14:sldId id="270"/>
            <p14:sldId id="1838"/>
            <p14:sldId id="1839"/>
            <p14:sldId id="289"/>
            <p14:sldId id="274"/>
          </p14:sldIdLst>
        </p14:section>
        <p14:section name="Default Section" id="{6C7C1BCD-9A04-48B9-A106-E39ED7D6C0D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9" autoAdjust="0"/>
    <p:restoredTop sz="89015" autoAdjust="0"/>
  </p:normalViewPr>
  <p:slideViewPr>
    <p:cSldViewPr snapToGrid="0">
      <p:cViewPr varScale="1">
        <p:scale>
          <a:sx n="114" d="100"/>
          <a:sy n="114" d="100"/>
        </p:scale>
        <p:origin x="42" y="5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7EA5CE-5DB7-4E2E-A66A-5E8418607C45}" type="datetimeFigureOut">
              <a:rPr lang="en-US" smtClean="0"/>
              <a:t>6/21/18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0D7A73-0DE4-4B33-AC8E-57C6C9B74D5C}" type="slidenum">
              <a:rPr lang="en-US" smtClean="0"/>
              <a:t>‹#›</a:t>
            </a:fld>
            <a:endParaRPr lang="en-US"/>
          </a:p>
        </p:txBody>
      </p:sp>
    </p:spTree>
    <p:extLst>
      <p:ext uri="{BB962C8B-B14F-4D97-AF65-F5344CB8AC3E}">
        <p14:creationId xmlns:p14="http://schemas.microsoft.com/office/powerpoint/2010/main" val="4088439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baseline="0"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Calibri" panose="020F0502020204030204"/>
                <a:ea typeface="+mn-ea"/>
                <a:cs typeface="+mn-cs"/>
              </a:rPr>
              <a:t>Microsoft Worldwide Partner Conference 2016</a:t>
            </a: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6/21/18 2:01 PM</a:t>
            </a:fld>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8250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F5AD3E-2416-46F2-AFD8-A6879666E0DC}" type="slidenum">
              <a:rPr lang="de-DE" smtClean="0"/>
              <a:t>10</a:t>
            </a:fld>
            <a:endParaRPr lang="de-DE"/>
          </a:p>
        </p:txBody>
      </p:sp>
    </p:spTree>
    <p:extLst>
      <p:ext uri="{BB962C8B-B14F-4D97-AF65-F5344CB8AC3E}">
        <p14:creationId xmlns:p14="http://schemas.microsoft.com/office/powerpoint/2010/main" val="34528505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6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18</a:t>
            </a: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0EE1DBA7-401E-4B01-9184-DF148BFD5337}"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6/21/18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0582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6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18</a:t>
            </a: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0EE1DBA7-401E-4B01-9184-DF148BFD5337}"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6/21/18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33945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6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18</a:t>
            </a: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0EE1DBA7-401E-4B01-9184-DF148BFD5337}"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6/21/18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3130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6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18</a:t>
            </a: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0EE1DBA7-401E-4B01-9184-DF148BFD5337}"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6/21/18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481411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65962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9980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69051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6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18</a:t>
            </a: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0EE1DBA7-401E-4B01-9184-DF148BFD5337}"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6/21/18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75876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6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18</a:t>
            </a: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0EE1DBA7-401E-4B01-9184-DF148BFD5337}"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6/21/18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7110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rPr>
              <a:t>Microsoft Ignite 2016</a:t>
            </a: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6/21/18 2:01 PM</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05734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6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18</a:t>
            </a: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0EE1DBA7-401E-4B01-9184-DF148BFD5337}"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6/21/18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68587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168599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comes down to having a collection of event publishers and event handlers.</a:t>
            </a:r>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78811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a simplified view of what managing events looks like. </a:t>
            </a:r>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35978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27110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AA44A-7B90-4F62-B5B5-483D55E179BE}" type="slidenum">
              <a:rPr lang="en-US" smtClean="0"/>
              <a:t>25</a:t>
            </a:fld>
            <a:endParaRPr lang="en-US"/>
          </a:p>
        </p:txBody>
      </p:sp>
    </p:spTree>
    <p:extLst>
      <p:ext uri="{BB962C8B-B14F-4D97-AF65-F5344CB8AC3E}">
        <p14:creationId xmlns:p14="http://schemas.microsoft.com/office/powerpoint/2010/main" val="25736478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AA44A-7B90-4F62-B5B5-483D55E179BE}" type="slidenum">
              <a:rPr lang="en-US" smtClean="0"/>
              <a:t>26</a:t>
            </a:fld>
            <a:endParaRPr lang="en-US"/>
          </a:p>
        </p:txBody>
      </p:sp>
    </p:spTree>
    <p:extLst>
      <p:ext uri="{BB962C8B-B14F-4D97-AF65-F5344CB8AC3E}">
        <p14:creationId xmlns:p14="http://schemas.microsoft.com/office/powerpoint/2010/main" val="5397677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22124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want to deliver reliable notification in near real-time, at massive scale. It needs to be highly reliable, you should be able to create items/messages that you can’t afford to lose.</a:t>
            </a:r>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11054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6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18</a:t>
            </a: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DF6C0D0C-B692-499D-A7C4-D7A4192983D9}"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6/21/18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79178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231331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24 hour retry is the GA target, today it is just for 2 hours.</a:t>
            </a:r>
          </a:p>
        </p:txBody>
      </p:sp>
      <p:sp>
        <p:nvSpPr>
          <p:cNvPr id="4" name="Header Placeholder 3"/>
          <p:cNvSpPr>
            <a:spLocks noGrp="1"/>
          </p:cNvSpPr>
          <p:nvPr>
            <p:ph type="hdr" sz="quarter" idx="10"/>
          </p:nvPr>
        </p:nvSpPr>
        <p:spPr/>
        <p:txBody>
          <a:bodyPr/>
          <a:lstStyle/>
          <a:p>
            <a:pPr marL="0" marR="0" lvl="0" indent="0" algn="l" defTabSz="9326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18</a:t>
            </a: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671B3B8-9BD3-4455-BDCB-C80705950CE6}"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6/21/18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67407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AA44A-7B90-4F62-B5B5-483D55E179BE}" type="slidenum">
              <a:rPr lang="en-US" smtClean="0"/>
              <a:t>31</a:t>
            </a:fld>
            <a:endParaRPr lang="en-US"/>
          </a:p>
        </p:txBody>
      </p:sp>
    </p:spTree>
    <p:extLst>
      <p:ext uri="{BB962C8B-B14F-4D97-AF65-F5344CB8AC3E}">
        <p14:creationId xmlns:p14="http://schemas.microsoft.com/office/powerpoint/2010/main" val="36729597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AA44A-7B90-4F62-B5B5-483D55E179BE}" type="slidenum">
              <a:rPr lang="en-US" smtClean="0"/>
              <a:t>32</a:t>
            </a:fld>
            <a:endParaRPr lang="en-US"/>
          </a:p>
        </p:txBody>
      </p:sp>
    </p:spTree>
    <p:extLst>
      <p:ext uri="{BB962C8B-B14F-4D97-AF65-F5344CB8AC3E}">
        <p14:creationId xmlns:p14="http://schemas.microsoft.com/office/powerpoint/2010/main" val="12797478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you are interacting with Event Grid, you are actually communicating with an extension of the resource provider for that service.</a:t>
            </a:r>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0264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AA44A-7B90-4F62-B5B5-483D55E179BE}" type="slidenum">
              <a:rPr lang="en-US" smtClean="0"/>
              <a:t>34</a:t>
            </a:fld>
            <a:endParaRPr lang="en-US"/>
          </a:p>
        </p:txBody>
      </p:sp>
    </p:spTree>
    <p:extLst>
      <p:ext uri="{BB962C8B-B14F-4D97-AF65-F5344CB8AC3E}">
        <p14:creationId xmlns:p14="http://schemas.microsoft.com/office/powerpoint/2010/main" val="13269109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AA44A-7B90-4F62-B5B5-483D55E179BE}" type="slidenum">
              <a:rPr lang="en-US" smtClean="0"/>
              <a:t>35</a:t>
            </a:fld>
            <a:endParaRPr lang="en-US"/>
          </a:p>
        </p:txBody>
      </p:sp>
    </p:spTree>
    <p:extLst>
      <p:ext uri="{BB962C8B-B14F-4D97-AF65-F5344CB8AC3E}">
        <p14:creationId xmlns:p14="http://schemas.microsoft.com/office/powerpoint/2010/main" val="17211025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80837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0952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5308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16663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F5AD3E-2416-46F2-AFD8-A6879666E0DC}" type="slidenum">
              <a:rPr lang="de-DE" smtClean="0"/>
              <a:t>6</a:t>
            </a:fld>
            <a:endParaRPr lang="de-DE"/>
          </a:p>
        </p:txBody>
      </p:sp>
    </p:spTree>
    <p:extLst>
      <p:ext uri="{BB962C8B-B14F-4D97-AF65-F5344CB8AC3E}">
        <p14:creationId xmlns:p14="http://schemas.microsoft.com/office/powerpoint/2010/main" val="2874614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F5AD3E-2416-46F2-AFD8-A6879666E0DC}" type="slidenum">
              <a:rPr lang="de-DE" smtClean="0"/>
              <a:t>7</a:t>
            </a:fld>
            <a:endParaRPr lang="de-DE"/>
          </a:p>
        </p:txBody>
      </p:sp>
    </p:spTree>
    <p:extLst>
      <p:ext uri="{BB962C8B-B14F-4D97-AF65-F5344CB8AC3E}">
        <p14:creationId xmlns:p14="http://schemas.microsoft.com/office/powerpoint/2010/main" val="24071645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64F5AD3E-2416-46F2-AFD8-A6879666E0DC}" type="slidenum">
              <a:rPr lang="de-DE" smtClean="0"/>
              <a:t>8</a:t>
            </a:fld>
            <a:endParaRPr lang="de-DE"/>
          </a:p>
        </p:txBody>
      </p:sp>
    </p:spTree>
    <p:extLst>
      <p:ext uri="{BB962C8B-B14F-4D97-AF65-F5344CB8AC3E}">
        <p14:creationId xmlns:p14="http://schemas.microsoft.com/office/powerpoint/2010/main" val="24569685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F5AD3E-2416-46F2-AFD8-A6879666E0DC}" type="slidenum">
              <a:rPr lang="de-DE" smtClean="0"/>
              <a:t>9</a:t>
            </a:fld>
            <a:endParaRPr lang="de-DE"/>
          </a:p>
        </p:txBody>
      </p:sp>
    </p:spTree>
    <p:extLst>
      <p:ext uri="{BB962C8B-B14F-4D97-AF65-F5344CB8AC3E}">
        <p14:creationId xmlns:p14="http://schemas.microsoft.com/office/powerpoint/2010/main" val="206335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ABA16-999D-4C81-BFC1-02E2E83C55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BE75C1-0686-4DF1-BE19-BB7CCF2E69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C0BDB3-E696-4DAA-AF01-4BEA07B49CD6}"/>
              </a:ext>
            </a:extLst>
          </p:cNvPr>
          <p:cNvSpPr>
            <a:spLocks noGrp="1"/>
          </p:cNvSpPr>
          <p:nvPr>
            <p:ph type="dt" sz="half" idx="10"/>
          </p:nvPr>
        </p:nvSpPr>
        <p:spPr/>
        <p:txBody>
          <a:bodyPr/>
          <a:lstStyle/>
          <a:p>
            <a:fld id="{B635EA88-2D55-4CD3-B86B-1EFF350AA3DE}" type="datetimeFigureOut">
              <a:rPr lang="en-US" smtClean="0"/>
              <a:t>6/21/18</a:t>
            </a:fld>
            <a:endParaRPr lang="en-US"/>
          </a:p>
        </p:txBody>
      </p:sp>
      <p:sp>
        <p:nvSpPr>
          <p:cNvPr id="5" name="Footer Placeholder 4">
            <a:extLst>
              <a:ext uri="{FF2B5EF4-FFF2-40B4-BE49-F238E27FC236}">
                <a16:creationId xmlns:a16="http://schemas.microsoft.com/office/drawing/2014/main" id="{330E7DE9-C073-4467-B0BF-2793D617F7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C80152-A27A-412B-AD21-7D75C8499C69}"/>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821149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1386F-0A80-43BB-AF60-4AA1910FD6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0D2873-10AF-4EA9-8C7B-A50C761BFE5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F2FB82-C0B6-4B48-A52E-BF6B16A17B8D}"/>
              </a:ext>
            </a:extLst>
          </p:cNvPr>
          <p:cNvSpPr>
            <a:spLocks noGrp="1"/>
          </p:cNvSpPr>
          <p:nvPr>
            <p:ph type="dt" sz="half" idx="10"/>
          </p:nvPr>
        </p:nvSpPr>
        <p:spPr/>
        <p:txBody>
          <a:bodyPr/>
          <a:lstStyle/>
          <a:p>
            <a:fld id="{B635EA88-2D55-4CD3-B86B-1EFF350AA3DE}" type="datetimeFigureOut">
              <a:rPr lang="en-US" smtClean="0"/>
              <a:t>6/21/18</a:t>
            </a:fld>
            <a:endParaRPr lang="en-US"/>
          </a:p>
        </p:txBody>
      </p:sp>
      <p:sp>
        <p:nvSpPr>
          <p:cNvPr id="5" name="Footer Placeholder 4">
            <a:extLst>
              <a:ext uri="{FF2B5EF4-FFF2-40B4-BE49-F238E27FC236}">
                <a16:creationId xmlns:a16="http://schemas.microsoft.com/office/drawing/2014/main" id="{A94B65AA-1926-4CFD-96C5-5C33824D71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2E19AD-45A8-454A-A3F5-ACB65A925110}"/>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3093827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DFB9FE-01C0-4E76-ADAE-D89D714E29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BC91E2-6790-4797-9CE2-0D7BF7A2D8B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83B971-AB1A-4BDF-8D88-136C9D69B66A}"/>
              </a:ext>
            </a:extLst>
          </p:cNvPr>
          <p:cNvSpPr>
            <a:spLocks noGrp="1"/>
          </p:cNvSpPr>
          <p:nvPr>
            <p:ph type="dt" sz="half" idx="10"/>
          </p:nvPr>
        </p:nvSpPr>
        <p:spPr/>
        <p:txBody>
          <a:bodyPr/>
          <a:lstStyle/>
          <a:p>
            <a:fld id="{B635EA88-2D55-4CD3-B86B-1EFF350AA3DE}" type="datetimeFigureOut">
              <a:rPr lang="en-US" smtClean="0"/>
              <a:t>6/21/18</a:t>
            </a:fld>
            <a:endParaRPr lang="en-US"/>
          </a:p>
        </p:txBody>
      </p:sp>
      <p:sp>
        <p:nvSpPr>
          <p:cNvPr id="5" name="Footer Placeholder 4">
            <a:extLst>
              <a:ext uri="{FF2B5EF4-FFF2-40B4-BE49-F238E27FC236}">
                <a16:creationId xmlns:a16="http://schemas.microsoft.com/office/drawing/2014/main" id="{A290596A-FAAB-4703-AA78-B43DE7CCBE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A48215-CAC6-44AF-ACC8-A1F05E6830CB}"/>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25948341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Walkin">
    <p:bg>
      <p:bgRef idx="1001">
        <a:schemeClr val="bg2"/>
      </p:bgRef>
    </p:bg>
    <p:spTree>
      <p:nvGrpSpPr>
        <p:cNvPr id="1" name=""/>
        <p:cNvGrpSpPr/>
        <p:nvPr/>
      </p:nvGrpSpPr>
      <p:grpSpPr>
        <a:xfrm>
          <a:off x="0" y="0"/>
          <a:ext cx="0" cy="0"/>
          <a:chOff x="0" y="0"/>
          <a:chExt cx="0" cy="0"/>
        </a:xfrm>
      </p:grpSpPr>
      <p:sp>
        <p:nvSpPr>
          <p:cNvPr id="2" name="Rectangle 1"/>
          <p:cNvSpPr/>
          <p:nvPr/>
        </p:nvSpPr>
        <p:spPr bwMode="auto">
          <a:xfrm>
            <a:off x="269239" y="2077800"/>
            <a:ext cx="6274974" cy="26960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9" name="Picture 18"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0203" y="6119147"/>
            <a:ext cx="1253377" cy="268786"/>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invGray">
          <a:xfrm>
            <a:off x="454892" y="481158"/>
            <a:ext cx="1408078" cy="300619"/>
          </a:xfrm>
          <a:prstGeom prst="rect">
            <a:avLst/>
          </a:prstGeom>
        </p:spPr>
      </p:pic>
    </p:spTree>
    <p:extLst>
      <p:ext uri="{BB962C8B-B14F-4D97-AF65-F5344CB8AC3E}">
        <p14:creationId xmlns:p14="http://schemas.microsoft.com/office/powerpoint/2010/main" val="31734991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18" name="Title 1"/>
          <p:cNvSpPr>
            <a:spLocks noGrp="1"/>
          </p:cNvSpPr>
          <p:nvPr>
            <p:ph type="title" hasCustomPrompt="1"/>
          </p:nvPr>
        </p:nvSpPr>
        <p:spPr>
          <a:xfrm>
            <a:off x="269302" y="2084187"/>
            <a:ext cx="9860610"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a:t>Presentation title</a:t>
            </a:r>
          </a:p>
        </p:txBody>
      </p:sp>
      <p:sp>
        <p:nvSpPr>
          <p:cNvPr id="19" name="Text Placeholder 4"/>
          <p:cNvSpPr>
            <a:spLocks noGrp="1"/>
          </p:cNvSpPr>
          <p:nvPr>
            <p:ph type="body" sz="quarter" idx="12" hasCustomPrompt="1"/>
          </p:nvPr>
        </p:nvSpPr>
        <p:spPr>
          <a:xfrm>
            <a:off x="269302" y="3878574"/>
            <a:ext cx="9860611"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pic>
        <p:nvPicPr>
          <p:cNvPr id="6" name="Picture 5"/>
          <p:cNvPicPr>
            <a:picLocks noChangeAspect="1"/>
          </p:cNvPicPr>
          <p:nvPr/>
        </p:nvPicPr>
        <p:blipFill rotWithShape="1">
          <a:blip r:embed="rId3" cstate="screen">
            <a:extLst>
              <a:ext uri="{28A0092B-C50C-407E-A947-70E740481C1C}">
                <a14:useLocalDpi xmlns:a14="http://schemas.microsoft.com/office/drawing/2010/main"/>
              </a:ext>
            </a:extLst>
          </a:blip>
          <a:srcRect b="1380"/>
          <a:stretch/>
        </p:blipFill>
        <p:spPr bwMode="invGray">
          <a:xfrm>
            <a:off x="448213" y="481158"/>
            <a:ext cx="1421436" cy="300619"/>
          </a:xfrm>
          <a:prstGeom prst="rect">
            <a:avLst/>
          </a:prstGeom>
        </p:spPr>
      </p:pic>
    </p:spTree>
    <p:extLst>
      <p:ext uri="{BB962C8B-B14F-4D97-AF65-F5344CB8AC3E}">
        <p14:creationId xmlns:p14="http://schemas.microsoft.com/office/powerpoint/2010/main" val="30769438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18" name="Title 1"/>
          <p:cNvSpPr>
            <a:spLocks noGrp="1"/>
          </p:cNvSpPr>
          <p:nvPr>
            <p:ph type="title" hasCustomPrompt="1"/>
          </p:nvPr>
        </p:nvSpPr>
        <p:spPr>
          <a:xfrm>
            <a:off x="269302" y="2084187"/>
            <a:ext cx="9860610"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a:t>Presentation title</a:t>
            </a:r>
          </a:p>
        </p:txBody>
      </p:sp>
      <p:sp>
        <p:nvSpPr>
          <p:cNvPr id="19" name="Text Placeholder 4"/>
          <p:cNvSpPr>
            <a:spLocks noGrp="1"/>
          </p:cNvSpPr>
          <p:nvPr>
            <p:ph type="body" sz="quarter" idx="12" hasCustomPrompt="1"/>
          </p:nvPr>
        </p:nvSpPr>
        <p:spPr>
          <a:xfrm>
            <a:off x="269302" y="3878574"/>
            <a:ext cx="9860611"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3861512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322812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2511736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5429016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0716520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36034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E0BAE-8DDB-47E1-B0B8-19DB2A8693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197F9F-64EB-4EE6-A903-229F363B732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1AB280-830F-46BC-ADC5-EE84DC1F44F3}"/>
              </a:ext>
            </a:extLst>
          </p:cNvPr>
          <p:cNvSpPr>
            <a:spLocks noGrp="1"/>
          </p:cNvSpPr>
          <p:nvPr>
            <p:ph type="dt" sz="half" idx="10"/>
          </p:nvPr>
        </p:nvSpPr>
        <p:spPr/>
        <p:txBody>
          <a:bodyPr/>
          <a:lstStyle/>
          <a:p>
            <a:fld id="{B635EA88-2D55-4CD3-B86B-1EFF350AA3DE}" type="datetimeFigureOut">
              <a:rPr lang="en-US" smtClean="0"/>
              <a:t>6/21/18</a:t>
            </a:fld>
            <a:endParaRPr lang="en-US"/>
          </a:p>
        </p:txBody>
      </p:sp>
      <p:sp>
        <p:nvSpPr>
          <p:cNvPr id="5" name="Footer Placeholder 4">
            <a:extLst>
              <a:ext uri="{FF2B5EF4-FFF2-40B4-BE49-F238E27FC236}">
                <a16:creationId xmlns:a16="http://schemas.microsoft.com/office/drawing/2014/main" id="{CB412D9A-BD37-4E28-8675-37AE26FEF8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938E8C-4483-45CD-87E5-A70DF18195FC}"/>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26273864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172757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751749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2213699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0850978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079784" y="2906011"/>
            <a:ext cx="10034748" cy="89966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874547120"/>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1186356"/>
            <a:ext cx="8964248" cy="1158793"/>
          </a:xfrm>
          <a:noFill/>
        </p:spPr>
        <p:txBody>
          <a:bodyPr wrap="square" tIns="91440" bIns="91440" anchor="t" anchorCtr="0">
            <a:spAutoFit/>
          </a:bodyPr>
          <a:lstStyle>
            <a:lvl1pPr>
              <a:defRPr sz="7058" spc="-98" baseline="0">
                <a:gradFill>
                  <a:gsLst>
                    <a:gs pos="24779">
                      <a:srgbClr val="000000"/>
                    </a:gs>
                    <a:gs pos="70000">
                      <a:srgbClr val="000000"/>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8964247" cy="724246"/>
          </a:xfrm>
          <a:noFill/>
        </p:spPr>
        <p:txBody>
          <a:bodyPr wrap="square" lIns="182880" tIns="146304" rIns="182880" bIns="146304">
            <a:spAutoFit/>
          </a:bodyPr>
          <a:lstStyle>
            <a:lvl1pPr marL="0" indent="0">
              <a:spcBef>
                <a:spcPts val="0"/>
              </a:spcBef>
              <a:buNone/>
              <a:defRPr sz="3137" spc="0" baseline="0">
                <a:gradFill>
                  <a:gsLst>
                    <a:gs pos="24779">
                      <a:srgbClr val="000000"/>
                    </a:gs>
                    <a:gs pos="70000">
                      <a:srgbClr val="000000"/>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05063282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8964247" cy="1158793"/>
          </a:xfrm>
          <a:noFill/>
        </p:spPr>
        <p:txBody>
          <a:bodyPr wrap="square"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Video title</a:t>
            </a:r>
          </a:p>
        </p:txBody>
      </p:sp>
    </p:spTree>
    <p:extLst>
      <p:ext uri="{BB962C8B-B14F-4D97-AF65-F5344CB8AC3E}">
        <p14:creationId xmlns:p14="http://schemas.microsoft.com/office/powerpoint/2010/main" val="17969534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0944144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92035">
                      <a:srgbClr val="000000"/>
                    </a:gs>
                    <a:gs pos="75000">
                      <a:srgbClr val="000000"/>
                    </a:gs>
                  </a:gsLst>
                  <a:lin ang="5400000" scaled="0"/>
                </a:gradFill>
              </a:defRPr>
            </a:lvl1pPr>
          </a:lstStyle>
          <a:p>
            <a:r>
              <a:rPr lang="en-US"/>
              <a:t>Section title</a:t>
            </a:r>
          </a:p>
        </p:txBody>
      </p:sp>
    </p:spTree>
    <p:extLst>
      <p:ext uri="{BB962C8B-B14F-4D97-AF65-F5344CB8AC3E}">
        <p14:creationId xmlns:p14="http://schemas.microsoft.com/office/powerpoint/2010/main" val="213302018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097556" y="0"/>
            <a:ext cx="6094444" cy="6856100"/>
          </a:xfrm>
          <a:blipFill dpi="0" rotWithShape="1">
            <a:blip r:embed="rId2"/>
            <a:srcRect/>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36690751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94961-0330-4F37-AB3D-410EE921EE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B6C0F3-FD59-4D91-B274-F3BAF1A032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D1F8A54-5CB9-4214-8DE6-6F0A64FF5644}"/>
              </a:ext>
            </a:extLst>
          </p:cNvPr>
          <p:cNvSpPr>
            <a:spLocks noGrp="1"/>
          </p:cNvSpPr>
          <p:nvPr>
            <p:ph type="dt" sz="half" idx="10"/>
          </p:nvPr>
        </p:nvSpPr>
        <p:spPr/>
        <p:txBody>
          <a:bodyPr/>
          <a:lstStyle/>
          <a:p>
            <a:fld id="{B635EA88-2D55-4CD3-B86B-1EFF350AA3DE}" type="datetimeFigureOut">
              <a:rPr lang="en-US" smtClean="0"/>
              <a:t>6/21/18</a:t>
            </a:fld>
            <a:endParaRPr lang="en-US"/>
          </a:p>
        </p:txBody>
      </p:sp>
      <p:sp>
        <p:nvSpPr>
          <p:cNvPr id="5" name="Footer Placeholder 4">
            <a:extLst>
              <a:ext uri="{FF2B5EF4-FFF2-40B4-BE49-F238E27FC236}">
                <a16:creationId xmlns:a16="http://schemas.microsoft.com/office/drawing/2014/main" id="{F0984291-209D-4F4A-946E-BD249D5CB2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AC9D83-DC76-4C5D-B63A-4241D714C007}"/>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289207956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609887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243741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54934260"/>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marL="0" marR="0" lvl="0" indent="0" algn="l" defTabSz="913924"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a:ln>
                  <a:noFill/>
                </a:ln>
                <a:gradFill>
                  <a:gsLst>
                    <a:gs pos="0">
                      <a:srgbClr val="505050"/>
                    </a:gs>
                    <a:gs pos="100000">
                      <a:srgbClr val="505050"/>
                    </a:gs>
                  </a:gsLst>
                  <a:lin ang="5400000" scaled="0"/>
                </a:gradFill>
                <a:effectLst/>
                <a:uLnTx/>
                <a:uFillTx/>
                <a:latin typeface="Segoe UI"/>
                <a:ea typeface="+mn-ea"/>
                <a:cs typeface="Segoe UI" pitchFamily="34" charset="0"/>
              </a:rPr>
              <a:t>© 2016 Microsoft Corporation. All rights reserved. </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454892" y="470067"/>
            <a:ext cx="1408078" cy="300619"/>
          </a:xfrm>
          <a:prstGeom prst="rect">
            <a:avLst/>
          </a:prstGeom>
        </p:spPr>
      </p:pic>
    </p:spTree>
    <p:extLst>
      <p:ext uri="{BB962C8B-B14F-4D97-AF65-F5344CB8AC3E}">
        <p14:creationId xmlns:p14="http://schemas.microsoft.com/office/powerpoint/2010/main" val="22868303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93191509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D4B4F5-9F56-4AF2-B8FC-381E478EDD58}" type="datetimeFigureOut">
              <a:rPr lang="en-US" smtClean="0"/>
              <a:t>6/21/18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C923CD-E977-4E78-9161-C57CCFBF0D9F}" type="slidenum">
              <a:rPr lang="en-US" smtClean="0"/>
              <a:t>‹#›</a:t>
            </a:fld>
            <a:endParaRPr lang="en-US"/>
          </a:p>
        </p:txBody>
      </p:sp>
    </p:spTree>
    <p:extLst>
      <p:ext uri="{BB962C8B-B14F-4D97-AF65-F5344CB8AC3E}">
        <p14:creationId xmlns:p14="http://schemas.microsoft.com/office/powerpoint/2010/main" val="417000674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 name="TextBox 7"/>
          <p:cNvSpPr txBox="1"/>
          <p:nvPr userDrawn="1"/>
        </p:nvSpPr>
        <p:spPr bwMode="white">
          <a:xfrm>
            <a:off x="4367360" y="6566898"/>
            <a:ext cx="3457280" cy="158429"/>
          </a:xfrm>
          <a:prstGeom prst="rect">
            <a:avLst/>
          </a:prstGeom>
          <a:noFill/>
        </p:spPr>
        <p:txBody>
          <a:bodyPr wrap="none" lIns="0" tIns="0" rIns="0" bIns="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defRPr/>
            </a:pPr>
            <a:r>
              <a:rPr lang="en-US" sz="1029" spc="147">
                <a:gradFill>
                  <a:gsLst>
                    <a:gs pos="0">
                      <a:srgbClr val="FFFFFF">
                        <a:alpha val="50000"/>
                      </a:srgbClr>
                    </a:gs>
                    <a:gs pos="86000">
                      <a:srgbClr val="FFFFFF">
                        <a:alpha val="50000"/>
                      </a:srgbClr>
                    </a:gs>
                  </a:gsLst>
                  <a:lin ang="5400000" scaled="0"/>
                </a:gradFill>
              </a:rPr>
              <a:t>MICROSOFT CONFIDENTIAL – INTERNAL ONLY</a:t>
            </a:r>
          </a:p>
        </p:txBody>
      </p:sp>
      <p:sp>
        <p:nvSpPr>
          <p:cNvPr id="4" name="Text Placeholder 3"/>
          <p:cNvSpPr>
            <a:spLocks noGrp="1"/>
          </p:cNvSpPr>
          <p:nvPr>
            <p:ph type="body" sz="quarter" idx="10"/>
          </p:nvPr>
        </p:nvSpPr>
        <p:spPr>
          <a:xfrm>
            <a:off x="269239" y="1189177"/>
            <a:ext cx="11653523" cy="2184808"/>
          </a:xfrm>
        </p:spPr>
        <p:txBody>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3658109"/>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9243" y="289515"/>
            <a:ext cx="4225335" cy="3214201"/>
          </a:xfrm>
        </p:spPr>
        <p:txBody>
          <a:bodyPr/>
          <a:lstStyle/>
          <a:p>
            <a:r>
              <a:rPr lang="en-US"/>
              <a:t>Click to edit Master title style</a:t>
            </a:r>
          </a:p>
        </p:txBody>
      </p:sp>
      <p:sp>
        <p:nvSpPr>
          <p:cNvPr id="3" name="Rectangle 2"/>
          <p:cNvSpPr/>
          <p:nvPr userDrawn="1"/>
        </p:nvSpPr>
        <p:spPr bwMode="auto">
          <a:xfrm>
            <a:off x="4751363" y="5"/>
            <a:ext cx="7440636" cy="68580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0" tIns="143344" rIns="179180" bIns="143344" numCol="1" spcCol="0" rtlCol="0" fromWordArt="0" anchor="t" anchorCtr="0" forceAA="0" compatLnSpc="1">
            <a:prstTxWarp prst="textNoShape">
              <a:avLst/>
            </a:prstTxWarp>
            <a:noAutofit/>
          </a:bodyPr>
          <a:lstStyle/>
          <a:p>
            <a:pPr algn="ctr" defTabSz="913481" fontAlgn="base">
              <a:lnSpc>
                <a:spcPct val="90000"/>
              </a:lnSpc>
              <a:spcBef>
                <a:spcPct val="0"/>
              </a:spcBef>
              <a:spcAft>
                <a:spcPct val="0"/>
              </a:spcAft>
              <a:defRPr/>
            </a:pPr>
            <a:endParaRPr lang="en-US" sz="2353">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22571"/>
      </p:ext>
    </p:extLst>
  </p:cSld>
  <p:clrMapOvr>
    <a:masterClrMapping/>
  </p:clrMapOvr>
  <p:transition>
    <p:fade/>
  </p:transition>
  <p:extLst mod="1">
    <p:ext uri="{DCECCB84-F9BA-43D5-87BE-67443E8EF086}">
      <p15:sldGuideLst xmlns:p15="http://schemas.microsoft.com/office/powerpoint/2012/main">
        <p15:guide id="1" pos="3917">
          <p15:clr>
            <a:srgbClr val="FBAE40"/>
          </p15:clr>
        </p15:guide>
        <p15:guide id="2" pos="334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a:t>Square photo layout</a:t>
            </a:r>
          </a:p>
        </p:txBody>
      </p:sp>
      <p:sp>
        <p:nvSpPr>
          <p:cNvPr id="6"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3462540118"/>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DC2CF0-013E-420E-94F5-0F5C14555BAD}"/>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F47A56F5-26EA-4C8A-8282-DFCA097BBB51}"/>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9E76C86-ECFE-4A14-AEB7-60504114A9CE}"/>
              </a:ext>
            </a:extLst>
          </p:cNvPr>
          <p:cNvSpPr>
            <a:spLocks noGrp="1"/>
          </p:cNvSpPr>
          <p:nvPr>
            <p:ph type="dt" sz="half" idx="10"/>
          </p:nvPr>
        </p:nvSpPr>
        <p:spPr/>
        <p:txBody>
          <a:bodyPr/>
          <a:lstStyle/>
          <a:p>
            <a:fld id="{0B422DBD-4D3D-4693-A1CE-2E9E38C27AE6}" type="datetimeFigureOut">
              <a:rPr lang="de-DE" smtClean="0"/>
              <a:t>21.06.2018</a:t>
            </a:fld>
            <a:endParaRPr lang="de-DE"/>
          </a:p>
        </p:txBody>
      </p:sp>
      <p:sp>
        <p:nvSpPr>
          <p:cNvPr id="5" name="Fußzeilenplatzhalter 4">
            <a:extLst>
              <a:ext uri="{FF2B5EF4-FFF2-40B4-BE49-F238E27FC236}">
                <a16:creationId xmlns:a16="http://schemas.microsoft.com/office/drawing/2014/main" id="{12FB3B04-1B86-489D-BD6D-F8998829DC4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8D9E799-AB1B-4089-91D8-3EEEF28B1F12}"/>
              </a:ext>
            </a:extLst>
          </p:cNvPr>
          <p:cNvSpPr>
            <a:spLocks noGrp="1"/>
          </p:cNvSpPr>
          <p:nvPr>
            <p:ph type="sldNum" sz="quarter" idx="12"/>
          </p:nvPr>
        </p:nvSpPr>
        <p:spPr/>
        <p:txBody>
          <a:bodyPr/>
          <a:lstStyle/>
          <a:p>
            <a:fld id="{A4DC9A67-3F21-45D4-9BAA-87C149493CD7}" type="slidenum">
              <a:rPr lang="de-DE" smtClean="0"/>
              <a:t>‹#›</a:t>
            </a:fld>
            <a:endParaRPr lang="de-DE"/>
          </a:p>
        </p:txBody>
      </p:sp>
    </p:spTree>
    <p:extLst>
      <p:ext uri="{BB962C8B-B14F-4D97-AF65-F5344CB8AC3E}">
        <p14:creationId xmlns:p14="http://schemas.microsoft.com/office/powerpoint/2010/main" val="2914684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F004E-94D0-4781-9ABB-5D739EEF98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1A5AE4-F9FA-420A-869B-6CAE9773C83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91F165-FF65-43E6-A8AA-4714A5C722B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3BABFED-F9CC-493C-B432-B3130E905072}"/>
              </a:ext>
            </a:extLst>
          </p:cNvPr>
          <p:cNvSpPr>
            <a:spLocks noGrp="1"/>
          </p:cNvSpPr>
          <p:nvPr>
            <p:ph type="dt" sz="half" idx="10"/>
          </p:nvPr>
        </p:nvSpPr>
        <p:spPr/>
        <p:txBody>
          <a:bodyPr/>
          <a:lstStyle/>
          <a:p>
            <a:fld id="{B635EA88-2D55-4CD3-B86B-1EFF350AA3DE}" type="datetimeFigureOut">
              <a:rPr lang="en-US" smtClean="0"/>
              <a:t>6/21/18</a:t>
            </a:fld>
            <a:endParaRPr lang="en-US"/>
          </a:p>
        </p:txBody>
      </p:sp>
      <p:sp>
        <p:nvSpPr>
          <p:cNvPr id="6" name="Footer Placeholder 5">
            <a:extLst>
              <a:ext uri="{FF2B5EF4-FFF2-40B4-BE49-F238E27FC236}">
                <a16:creationId xmlns:a16="http://schemas.microsoft.com/office/drawing/2014/main" id="{83C222B5-0CA2-4AE9-84FB-8CB9ECE8C8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3E7ED5-6427-4756-AECD-DD92DFC19F4F}"/>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3061184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31291-B6B8-4BAB-95A0-57273D71265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62A1EFF-B0DA-4CE7-8DDD-77D203B46E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1C8C977-6EE4-4F69-AC58-E0D9AFFA17D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0D2D86-226D-4145-BD5D-5059D32995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9E81689-6CBF-47BF-A459-A813CA6B0D6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C49D91A-A507-4928-81CB-5F5C8991D1EB}"/>
              </a:ext>
            </a:extLst>
          </p:cNvPr>
          <p:cNvSpPr>
            <a:spLocks noGrp="1"/>
          </p:cNvSpPr>
          <p:nvPr>
            <p:ph type="dt" sz="half" idx="10"/>
          </p:nvPr>
        </p:nvSpPr>
        <p:spPr/>
        <p:txBody>
          <a:bodyPr/>
          <a:lstStyle/>
          <a:p>
            <a:fld id="{B635EA88-2D55-4CD3-B86B-1EFF350AA3DE}" type="datetimeFigureOut">
              <a:rPr lang="en-US" smtClean="0"/>
              <a:t>6/21/18</a:t>
            </a:fld>
            <a:endParaRPr lang="en-US"/>
          </a:p>
        </p:txBody>
      </p:sp>
      <p:sp>
        <p:nvSpPr>
          <p:cNvPr id="8" name="Footer Placeholder 7">
            <a:extLst>
              <a:ext uri="{FF2B5EF4-FFF2-40B4-BE49-F238E27FC236}">
                <a16:creationId xmlns:a16="http://schemas.microsoft.com/office/drawing/2014/main" id="{02B82319-3FFF-462B-8076-0C8DB1291C2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81644A7-807E-4E9D-8670-0499108D8BCD}"/>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2186406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4EC3F-2E3C-45B9-BC69-36FF633182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48DBA3-2AB0-48A2-8A0E-72E162CCDB50}"/>
              </a:ext>
            </a:extLst>
          </p:cNvPr>
          <p:cNvSpPr>
            <a:spLocks noGrp="1"/>
          </p:cNvSpPr>
          <p:nvPr>
            <p:ph type="dt" sz="half" idx="10"/>
          </p:nvPr>
        </p:nvSpPr>
        <p:spPr/>
        <p:txBody>
          <a:bodyPr/>
          <a:lstStyle/>
          <a:p>
            <a:fld id="{B635EA88-2D55-4CD3-B86B-1EFF350AA3DE}" type="datetimeFigureOut">
              <a:rPr lang="en-US" smtClean="0"/>
              <a:t>6/21/18</a:t>
            </a:fld>
            <a:endParaRPr lang="en-US"/>
          </a:p>
        </p:txBody>
      </p:sp>
      <p:sp>
        <p:nvSpPr>
          <p:cNvPr id="4" name="Footer Placeholder 3">
            <a:extLst>
              <a:ext uri="{FF2B5EF4-FFF2-40B4-BE49-F238E27FC236}">
                <a16:creationId xmlns:a16="http://schemas.microsoft.com/office/drawing/2014/main" id="{BE736F32-6D3B-408F-8CA9-2613A5C8FB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F20D1B3-15E3-400C-B730-CF8D133B0E6F}"/>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1515110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7CC940-0E2C-4714-BEA4-E3697278642F}"/>
              </a:ext>
            </a:extLst>
          </p:cNvPr>
          <p:cNvSpPr>
            <a:spLocks noGrp="1"/>
          </p:cNvSpPr>
          <p:nvPr>
            <p:ph type="dt" sz="half" idx="10"/>
          </p:nvPr>
        </p:nvSpPr>
        <p:spPr/>
        <p:txBody>
          <a:bodyPr/>
          <a:lstStyle/>
          <a:p>
            <a:fld id="{B635EA88-2D55-4CD3-B86B-1EFF350AA3DE}" type="datetimeFigureOut">
              <a:rPr lang="en-US" smtClean="0"/>
              <a:t>6/21/18</a:t>
            </a:fld>
            <a:endParaRPr lang="en-US"/>
          </a:p>
        </p:txBody>
      </p:sp>
      <p:sp>
        <p:nvSpPr>
          <p:cNvPr id="3" name="Footer Placeholder 2">
            <a:extLst>
              <a:ext uri="{FF2B5EF4-FFF2-40B4-BE49-F238E27FC236}">
                <a16:creationId xmlns:a16="http://schemas.microsoft.com/office/drawing/2014/main" id="{6A6C045E-67AB-4969-81E5-4C05D24DCD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7D9395-B586-4602-9E29-D68F75E486EB}"/>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1866377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F0F9D-7400-4A07-A4C1-C782A3E1E1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F40A18-8425-49FB-92DB-10D4ED935F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D9E082-D385-4765-B637-C60D570196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3A0DD08-6B60-477E-AF34-19CE14793286}"/>
              </a:ext>
            </a:extLst>
          </p:cNvPr>
          <p:cNvSpPr>
            <a:spLocks noGrp="1"/>
          </p:cNvSpPr>
          <p:nvPr>
            <p:ph type="dt" sz="half" idx="10"/>
          </p:nvPr>
        </p:nvSpPr>
        <p:spPr/>
        <p:txBody>
          <a:bodyPr/>
          <a:lstStyle/>
          <a:p>
            <a:fld id="{B635EA88-2D55-4CD3-B86B-1EFF350AA3DE}" type="datetimeFigureOut">
              <a:rPr lang="en-US" smtClean="0"/>
              <a:t>6/21/18</a:t>
            </a:fld>
            <a:endParaRPr lang="en-US"/>
          </a:p>
        </p:txBody>
      </p:sp>
      <p:sp>
        <p:nvSpPr>
          <p:cNvPr id="6" name="Footer Placeholder 5">
            <a:extLst>
              <a:ext uri="{FF2B5EF4-FFF2-40B4-BE49-F238E27FC236}">
                <a16:creationId xmlns:a16="http://schemas.microsoft.com/office/drawing/2014/main" id="{922F5D47-E763-4075-AB50-19F0357A4B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F75888-700F-49A8-8479-7D6653757F54}"/>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2758454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38431-476A-4E73-854A-E116DF1220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C80F819-D811-4429-B240-070F26776E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0FFBBA0-6D04-4DDC-B107-9A9364491C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1FB3FCF-3861-48C3-B9B9-A32B0A1DFCAC}"/>
              </a:ext>
            </a:extLst>
          </p:cNvPr>
          <p:cNvSpPr>
            <a:spLocks noGrp="1"/>
          </p:cNvSpPr>
          <p:nvPr>
            <p:ph type="dt" sz="half" idx="10"/>
          </p:nvPr>
        </p:nvSpPr>
        <p:spPr/>
        <p:txBody>
          <a:bodyPr/>
          <a:lstStyle/>
          <a:p>
            <a:fld id="{B635EA88-2D55-4CD3-B86B-1EFF350AA3DE}" type="datetimeFigureOut">
              <a:rPr lang="en-US" smtClean="0"/>
              <a:t>6/21/18</a:t>
            </a:fld>
            <a:endParaRPr lang="en-US"/>
          </a:p>
        </p:txBody>
      </p:sp>
      <p:sp>
        <p:nvSpPr>
          <p:cNvPr id="6" name="Footer Placeholder 5">
            <a:extLst>
              <a:ext uri="{FF2B5EF4-FFF2-40B4-BE49-F238E27FC236}">
                <a16:creationId xmlns:a16="http://schemas.microsoft.com/office/drawing/2014/main" id="{9AF42887-C087-453D-9B39-26C1F75056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403089-A27B-4A5C-A9B4-236527F4577E}"/>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505342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6D71E9-60C8-4D88-B0AD-9AD7CE9491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B17E5F4-8D21-443E-8044-E07A61A0A4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4643B9-7C3E-45F8-95E3-138709236B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35EA88-2D55-4CD3-B86B-1EFF350AA3DE}" type="datetimeFigureOut">
              <a:rPr lang="en-US" smtClean="0"/>
              <a:t>6/21/18</a:t>
            </a:fld>
            <a:endParaRPr lang="en-US"/>
          </a:p>
        </p:txBody>
      </p:sp>
      <p:sp>
        <p:nvSpPr>
          <p:cNvPr id="5" name="Footer Placeholder 4">
            <a:extLst>
              <a:ext uri="{FF2B5EF4-FFF2-40B4-BE49-F238E27FC236}">
                <a16:creationId xmlns:a16="http://schemas.microsoft.com/office/drawing/2014/main" id="{01A1159E-5F37-4EC0-AF6D-145F76B325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7382B7B-F4D3-481A-908E-DD343108A2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0B5A86-65A3-4FF1-9CF1-08083670984A}" type="slidenum">
              <a:rPr lang="en-US" smtClean="0"/>
              <a:t>‹#›</a:t>
            </a:fld>
            <a:endParaRPr lang="en-US"/>
          </a:p>
        </p:txBody>
      </p:sp>
    </p:spTree>
    <p:extLst>
      <p:ext uri="{BB962C8B-B14F-4D97-AF65-F5344CB8AC3E}">
        <p14:creationId xmlns:p14="http://schemas.microsoft.com/office/powerpoint/2010/main" val="28723995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8" name="Group 17"/>
          <p:cNvGrpSpPr/>
          <p:nvPr/>
        </p:nvGrpSpPr>
        <p:grpSpPr>
          <a:xfrm>
            <a:off x="12370906" y="-217"/>
            <a:ext cx="935477" cy="5654618"/>
            <a:chOff x="12618967" y="-221"/>
            <a:chExt cx="954235" cy="5767186"/>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a:ln>
                      <a:noFill/>
                    </a:ln>
                    <a:gradFill>
                      <a:gsLst>
                        <a:gs pos="7965">
                          <a:srgbClr val="000000"/>
                        </a:gs>
                        <a:gs pos="28319">
                          <a:srgbClr val="000000"/>
                        </a:gs>
                      </a:gsLst>
                      <a:lin ang="5400000" scaled="0"/>
                    </a:gradFill>
                    <a:effectLst/>
                    <a:uLnTx/>
                    <a:uFillTx/>
                    <a:latin typeface="Segoe UI"/>
                    <a:ea typeface="Segoe UI" pitchFamily="34" charset="0"/>
                    <a:cs typeface="Segoe UI" pitchFamily="34" charset="0"/>
                  </a:rPr>
                  <a:t>Cyan</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a:ln>
                      <a:noFill/>
                    </a:ln>
                    <a:gradFill>
                      <a:gsLst>
                        <a:gs pos="7965">
                          <a:srgbClr val="000000"/>
                        </a:gs>
                        <a:gs pos="28319">
                          <a:srgbClr val="000000"/>
                        </a:gs>
                      </a:gsLst>
                      <a:lin ang="5400000" scaled="0"/>
                    </a:gradFill>
                    <a:effectLst/>
                    <a:uLnTx/>
                    <a:uFillTx/>
                    <a:latin typeface="Segoe UI"/>
                    <a:ea typeface="Segoe UI" pitchFamily="34" charset="0"/>
                    <a:cs typeface="Segoe UI" pitchFamily="34" charset="0"/>
                  </a:rPr>
                  <a:t>R:0 G:188 B:242</a:t>
                </a: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R:80 G:80 B:80</a:t>
                </a: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Purple</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28" name="TextBox 27"/>
            <p:cNvSpPr txBox="1"/>
            <p:nvPr userDrawn="1"/>
          </p:nvSpPr>
          <p:spPr>
            <a:xfrm rot="5400000">
              <a:off x="12987813" y="258334"/>
              <a:ext cx="843944" cy="326834"/>
            </a:xfrm>
            <a:prstGeom prst="rect">
              <a:avLst/>
            </a:prstGeom>
            <a:noFill/>
          </p:spPr>
          <p:txBody>
            <a:bodyPr wrap="none" lIns="0" tIns="91440" rIns="182880" bIns="91440" rtlCol="0">
              <a:spAutoFit/>
            </a:bodyPr>
            <a:lstStyle/>
            <a:p>
              <a:pPr marL="0" marR="0" lvl="0" indent="0" algn="l" defTabSz="914400" rtl="0" eaLnBrk="1" fontAlgn="auto" latinLnBrk="0" hangingPunct="1">
                <a:lnSpc>
                  <a:spcPct val="90000"/>
                </a:lnSpc>
                <a:spcBef>
                  <a:spcPts val="0"/>
                </a:spcBef>
                <a:spcAft>
                  <a:spcPts val="588"/>
                </a:spcAft>
                <a:buClrTx/>
                <a:buSzTx/>
                <a:buFontTx/>
                <a:buNone/>
                <a:tabLst/>
                <a:defRPr/>
              </a:pPr>
              <a:r>
                <a:rPr kumimoji="0" lang="en-US" sz="98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Main colors</a:t>
              </a:r>
            </a:p>
          </p:txBody>
        </p:sp>
        <p:sp>
          <p:nvSpPr>
            <p:cNvPr id="32" name="TextBox 31"/>
            <p:cNvSpPr txBox="1"/>
            <p:nvPr userDrawn="1"/>
          </p:nvSpPr>
          <p:spPr>
            <a:xfrm rot="5400000">
              <a:off x="11746691" y="4228746"/>
              <a:ext cx="2647253" cy="326834"/>
            </a:xfrm>
            <a:prstGeom prst="rect">
              <a:avLst/>
            </a:prstGeom>
            <a:noFill/>
          </p:spPr>
          <p:txBody>
            <a:bodyPr wrap="none" lIns="0" tIns="91440" rIns="182880" bIns="91440" rtlCol="0">
              <a:spAutoFit/>
            </a:bodyPr>
            <a:lstStyle/>
            <a:p>
              <a:pPr marL="0" marR="0" lvl="0" indent="0" algn="l" defTabSz="914400" rtl="0" eaLnBrk="1" fontAlgn="auto" latinLnBrk="0" hangingPunct="1">
                <a:lnSpc>
                  <a:spcPct val="90000"/>
                </a:lnSpc>
                <a:spcBef>
                  <a:spcPts val="0"/>
                </a:spcBef>
                <a:spcAft>
                  <a:spcPts val="588"/>
                </a:spcAft>
                <a:buClrTx/>
                <a:buSzTx/>
                <a:buFontTx/>
                <a:buNone/>
                <a:tabLst/>
                <a:defRPr/>
              </a:pPr>
              <a:r>
                <a:rPr kumimoji="0" lang="en-US" sz="98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Secondary colors (use only when necessary)</a:t>
              </a:r>
            </a:p>
          </p:txBody>
        </p:sp>
      </p:grpSp>
    </p:spTree>
    <p:extLst>
      <p:ext uri="{BB962C8B-B14F-4D97-AF65-F5344CB8AC3E}">
        <p14:creationId xmlns:p14="http://schemas.microsoft.com/office/powerpoint/2010/main" val="38899104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3.x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image" Target="../media/image7.e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6.png"/><Relationship Id="rId7"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35.xml"/><Relationship Id="rId6" Type="http://schemas.openxmlformats.org/officeDocument/2006/relationships/image" Target="../media/image28.png"/><Relationship Id="rId5" Type="http://schemas.openxmlformats.org/officeDocument/2006/relationships/image" Target="../media/image27.emf"/><Relationship Id="rId10" Type="http://schemas.openxmlformats.org/officeDocument/2006/relationships/image" Target="../media/image32.png"/><Relationship Id="rId4" Type="http://schemas.openxmlformats.org/officeDocument/2006/relationships/image" Target="../media/image14.png"/><Relationship Id="rId9" Type="http://schemas.openxmlformats.org/officeDocument/2006/relationships/image" Target="../media/image31.svg"/></Relationships>
</file>

<file path=ppt/slides/_rels/slide1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6.png"/><Relationship Id="rId7"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35.xml"/><Relationship Id="rId6" Type="http://schemas.openxmlformats.org/officeDocument/2006/relationships/image" Target="../media/image28.png"/><Relationship Id="rId11" Type="http://schemas.openxmlformats.org/officeDocument/2006/relationships/image" Target="../media/image32.png"/><Relationship Id="rId5" Type="http://schemas.openxmlformats.org/officeDocument/2006/relationships/image" Target="../media/image27.emf"/><Relationship Id="rId10" Type="http://schemas.openxmlformats.org/officeDocument/2006/relationships/image" Target="../media/image33.png"/><Relationship Id="rId4" Type="http://schemas.openxmlformats.org/officeDocument/2006/relationships/image" Target="../media/image14.png"/><Relationship Id="rId9" Type="http://schemas.openxmlformats.org/officeDocument/2006/relationships/image" Target="../media/image31.svg"/></Relationships>
</file>

<file path=ppt/slides/_rels/slide1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6.png"/><Relationship Id="rId7"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35.xml"/><Relationship Id="rId6" Type="http://schemas.openxmlformats.org/officeDocument/2006/relationships/image" Target="../media/image28.png"/><Relationship Id="rId11" Type="http://schemas.openxmlformats.org/officeDocument/2006/relationships/image" Target="../media/image32.png"/><Relationship Id="rId5" Type="http://schemas.openxmlformats.org/officeDocument/2006/relationships/image" Target="../media/image27.emf"/><Relationship Id="rId10" Type="http://schemas.openxmlformats.org/officeDocument/2006/relationships/image" Target="../media/image33.png"/><Relationship Id="rId4" Type="http://schemas.openxmlformats.org/officeDocument/2006/relationships/image" Target="../media/image14.png"/><Relationship Id="rId9" Type="http://schemas.openxmlformats.org/officeDocument/2006/relationships/image" Target="../media/image31.svg"/></Relationships>
</file>

<file path=ppt/slides/_rels/slide14.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6.png"/><Relationship Id="rId7"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35.xml"/><Relationship Id="rId6" Type="http://schemas.openxmlformats.org/officeDocument/2006/relationships/image" Target="../media/image28.png"/><Relationship Id="rId11" Type="http://schemas.openxmlformats.org/officeDocument/2006/relationships/image" Target="../media/image32.png"/><Relationship Id="rId5" Type="http://schemas.openxmlformats.org/officeDocument/2006/relationships/image" Target="../media/image27.emf"/><Relationship Id="rId10" Type="http://schemas.openxmlformats.org/officeDocument/2006/relationships/image" Target="../media/image34.png"/><Relationship Id="rId4" Type="http://schemas.openxmlformats.org/officeDocument/2006/relationships/image" Target="../media/image14.png"/><Relationship Id="rId9" Type="http://schemas.openxmlformats.org/officeDocument/2006/relationships/image" Target="../media/image31.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35.png"/><Relationship Id="rId7" Type="http://schemas.openxmlformats.org/officeDocument/2006/relationships/image" Target="../media/image36.png"/><Relationship Id="rId12"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23.xml"/><Relationship Id="rId6" Type="http://schemas.openxmlformats.org/officeDocument/2006/relationships/image" Target="../media/image29.png"/><Relationship Id="rId11" Type="http://schemas.openxmlformats.org/officeDocument/2006/relationships/image" Target="../media/image9.png"/><Relationship Id="rId5" Type="http://schemas.openxmlformats.org/officeDocument/2006/relationships/image" Target="../media/image28.png"/><Relationship Id="rId10" Type="http://schemas.openxmlformats.org/officeDocument/2006/relationships/image" Target="../media/image37.png"/><Relationship Id="rId4" Type="http://schemas.openxmlformats.org/officeDocument/2006/relationships/image" Target="../media/image27.emf"/><Relationship Id="rId9" Type="http://schemas.openxmlformats.org/officeDocument/2006/relationships/image" Target="../media/image15.png"/></Relationships>
</file>

<file path=ppt/slides/_rels/slide1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notesSlide" Target="../notesSlides/notesSlide18.xml"/><Relationship Id="rId1" Type="http://schemas.openxmlformats.org/officeDocument/2006/relationships/slideLayout" Target="../slideLayouts/slideLayout35.xml"/><Relationship Id="rId6" Type="http://schemas.openxmlformats.org/officeDocument/2006/relationships/image" Target="../media/image29.png"/><Relationship Id="rId11" Type="http://schemas.openxmlformats.org/officeDocument/2006/relationships/image" Target="../media/image40.png"/><Relationship Id="rId5" Type="http://schemas.openxmlformats.org/officeDocument/2006/relationships/image" Target="../media/image28.png"/><Relationship Id="rId10" Type="http://schemas.openxmlformats.org/officeDocument/2006/relationships/image" Target="../media/image26.png"/><Relationship Id="rId4" Type="http://schemas.openxmlformats.org/officeDocument/2006/relationships/image" Target="../media/image27.emf"/><Relationship Id="rId9" Type="http://schemas.openxmlformats.org/officeDocument/2006/relationships/image" Target="../media/image39.png"/></Relationships>
</file>

<file path=ppt/slides/_rels/slide19.x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image" Target="../media/image32.png"/><Relationship Id="rId7"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35.xml"/><Relationship Id="rId6" Type="http://schemas.openxmlformats.org/officeDocument/2006/relationships/image" Target="../media/image37.png"/><Relationship Id="rId5" Type="http://schemas.openxmlformats.org/officeDocument/2006/relationships/image" Target="../media/image38.png"/><Relationship Id="rId10" Type="http://schemas.openxmlformats.org/officeDocument/2006/relationships/image" Target="../media/image43.png"/><Relationship Id="rId4" Type="http://schemas.openxmlformats.org/officeDocument/2006/relationships/image" Target="../media/image15.png"/><Relationship Id="rId9" Type="http://schemas.openxmlformats.org/officeDocument/2006/relationships/image" Target="../media/image42.png"/></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1.xml"/><Relationship Id="rId6" Type="http://schemas.openxmlformats.org/officeDocument/2006/relationships/image" Target="../media/image6.png"/><Relationship Id="rId5" Type="http://schemas.openxmlformats.org/officeDocument/2006/relationships/image" Target="../media/image13.png"/><Relationship Id="rId4" Type="http://schemas.openxmlformats.org/officeDocument/2006/relationships/image" Target="../media/image12.png"/></Relationships>
</file>

<file path=ppt/slides/_rels/slide20.xml.rels><?xml version="1.0" encoding="UTF-8" standalone="yes"?>
<Relationships xmlns="http://schemas.openxmlformats.org/package/2006/relationships"><Relationship Id="rId8" Type="http://schemas.openxmlformats.org/officeDocument/2006/relationships/image" Target="../media/image27.emf"/><Relationship Id="rId13" Type="http://schemas.openxmlformats.org/officeDocument/2006/relationships/image" Target="../media/image31.svg"/><Relationship Id="rId3" Type="http://schemas.openxmlformats.org/officeDocument/2006/relationships/image" Target="../media/image32.png"/><Relationship Id="rId7" Type="http://schemas.openxmlformats.org/officeDocument/2006/relationships/image" Target="../media/image14.png"/><Relationship Id="rId12" Type="http://schemas.openxmlformats.org/officeDocument/2006/relationships/image" Target="../media/image30.png"/><Relationship Id="rId17" Type="http://schemas.openxmlformats.org/officeDocument/2006/relationships/image" Target="../media/image38.png"/><Relationship Id="rId2" Type="http://schemas.openxmlformats.org/officeDocument/2006/relationships/notesSlide" Target="../notesSlides/notesSlide20.xml"/><Relationship Id="rId16" Type="http://schemas.openxmlformats.org/officeDocument/2006/relationships/image" Target="../media/image9.png"/><Relationship Id="rId1" Type="http://schemas.openxmlformats.org/officeDocument/2006/relationships/slideLayout" Target="../slideLayouts/slideLayout35.xml"/><Relationship Id="rId6" Type="http://schemas.openxmlformats.org/officeDocument/2006/relationships/image" Target="../media/image26.png"/><Relationship Id="rId11" Type="http://schemas.openxmlformats.org/officeDocument/2006/relationships/image" Target="../media/image36.png"/><Relationship Id="rId5" Type="http://schemas.openxmlformats.org/officeDocument/2006/relationships/image" Target="../media/image34.png"/><Relationship Id="rId15" Type="http://schemas.openxmlformats.org/officeDocument/2006/relationships/image" Target="../media/image37.png"/><Relationship Id="rId10" Type="http://schemas.openxmlformats.org/officeDocument/2006/relationships/image" Target="../media/image29.png"/><Relationship Id="rId4" Type="http://schemas.openxmlformats.org/officeDocument/2006/relationships/image" Target="../media/image44.png"/><Relationship Id="rId9" Type="http://schemas.openxmlformats.org/officeDocument/2006/relationships/image" Target="../media/image28.png"/><Relationship Id="rId14" Type="http://schemas.openxmlformats.org/officeDocument/2006/relationships/image" Target="../media/image15.png"/></Relationships>
</file>

<file path=ppt/slides/_rels/slide21.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26.png"/><Relationship Id="rId3" Type="http://schemas.openxmlformats.org/officeDocument/2006/relationships/image" Target="../media/image45.png"/><Relationship Id="rId7" Type="http://schemas.openxmlformats.org/officeDocument/2006/relationships/image" Target="../media/image36.png"/><Relationship Id="rId12" Type="http://schemas.openxmlformats.org/officeDocument/2006/relationships/image" Target="../media/image38.png"/><Relationship Id="rId2" Type="http://schemas.openxmlformats.org/officeDocument/2006/relationships/notesSlide" Target="../notesSlides/notesSlide21.xml"/><Relationship Id="rId16" Type="http://schemas.openxmlformats.org/officeDocument/2006/relationships/image" Target="../media/image32.png"/><Relationship Id="rId1" Type="http://schemas.openxmlformats.org/officeDocument/2006/relationships/slideLayout" Target="../slideLayouts/slideLayout23.xml"/><Relationship Id="rId6" Type="http://schemas.openxmlformats.org/officeDocument/2006/relationships/image" Target="../media/image29.png"/><Relationship Id="rId11" Type="http://schemas.openxmlformats.org/officeDocument/2006/relationships/image" Target="../media/image9.png"/><Relationship Id="rId5" Type="http://schemas.openxmlformats.org/officeDocument/2006/relationships/image" Target="../media/image28.png"/><Relationship Id="rId15" Type="http://schemas.openxmlformats.org/officeDocument/2006/relationships/image" Target="../media/image31.svg"/><Relationship Id="rId10" Type="http://schemas.openxmlformats.org/officeDocument/2006/relationships/image" Target="../media/image37.png"/><Relationship Id="rId4" Type="http://schemas.openxmlformats.org/officeDocument/2006/relationships/image" Target="../media/image27.emf"/><Relationship Id="rId9" Type="http://schemas.openxmlformats.org/officeDocument/2006/relationships/image" Target="../media/image15.png"/><Relationship Id="rId1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2.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45.png"/><Relationship Id="rId7" Type="http://schemas.openxmlformats.org/officeDocument/2006/relationships/image" Target="../media/image36.png"/><Relationship Id="rId12" Type="http://schemas.openxmlformats.org/officeDocument/2006/relationships/image" Target="../media/image38.png"/><Relationship Id="rId2" Type="http://schemas.openxmlformats.org/officeDocument/2006/relationships/notesSlide" Target="../notesSlides/notesSlide23.xml"/><Relationship Id="rId1" Type="http://schemas.openxmlformats.org/officeDocument/2006/relationships/slideLayout" Target="../slideLayouts/slideLayout23.xml"/><Relationship Id="rId6" Type="http://schemas.openxmlformats.org/officeDocument/2006/relationships/image" Target="../media/image29.png"/><Relationship Id="rId11" Type="http://schemas.openxmlformats.org/officeDocument/2006/relationships/image" Target="../media/image9.png"/><Relationship Id="rId5" Type="http://schemas.openxmlformats.org/officeDocument/2006/relationships/image" Target="../media/image28.png"/><Relationship Id="rId10" Type="http://schemas.openxmlformats.org/officeDocument/2006/relationships/image" Target="../media/image37.png"/><Relationship Id="rId4" Type="http://schemas.openxmlformats.org/officeDocument/2006/relationships/image" Target="../media/image27.emf"/><Relationship Id="rId9"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4.xml"/><Relationship Id="rId1" Type="http://schemas.openxmlformats.org/officeDocument/2006/relationships/slideLayout" Target="../slideLayouts/slideLayout23.xml"/><Relationship Id="rId5" Type="http://schemas.openxmlformats.org/officeDocument/2006/relationships/image" Target="../media/image49.png"/><Relationship Id="rId4" Type="http://schemas.openxmlformats.org/officeDocument/2006/relationships/image" Target="../media/image48.png"/></Relationships>
</file>

<file path=ppt/slides/_rels/slide2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5.xml"/><Relationship Id="rId1" Type="http://schemas.openxmlformats.org/officeDocument/2006/relationships/slideLayout" Target="../slideLayouts/slideLayout32.xml"/><Relationship Id="rId4" Type="http://schemas.openxmlformats.org/officeDocument/2006/relationships/image" Target="../media/image5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2.xml"/></Relationships>
</file>

<file path=ppt/slides/_rels/slide27.xml.rels><?xml version="1.0" encoding="UTF-8" standalone="yes"?>
<Relationships xmlns="http://schemas.openxmlformats.org/package/2006/relationships"><Relationship Id="rId8" Type="http://schemas.openxmlformats.org/officeDocument/2006/relationships/image" Target="../media/image57.sv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notesSlide" Target="../notesSlides/notesSlide27.xml"/><Relationship Id="rId1" Type="http://schemas.openxmlformats.org/officeDocument/2006/relationships/slideLayout" Target="../slideLayouts/slideLayout23.xml"/><Relationship Id="rId6" Type="http://schemas.openxmlformats.org/officeDocument/2006/relationships/image" Target="../media/image55.svg"/><Relationship Id="rId11" Type="http://schemas.openxmlformats.org/officeDocument/2006/relationships/image" Target="../media/image32.png"/><Relationship Id="rId5" Type="http://schemas.openxmlformats.org/officeDocument/2006/relationships/image" Target="../media/image54.png"/><Relationship Id="rId10" Type="http://schemas.openxmlformats.org/officeDocument/2006/relationships/image" Target="../media/image59.svg"/><Relationship Id="rId4" Type="http://schemas.openxmlformats.org/officeDocument/2006/relationships/image" Target="../media/image53.svg"/><Relationship Id="rId9" Type="http://schemas.openxmlformats.org/officeDocument/2006/relationships/image" Target="../media/image58.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35.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2.xml"/></Relationships>
</file>

<file path=ppt/slides/_rels/slide32.xml.rels><?xml version="1.0" encoding="UTF-8" standalone="yes"?>
<Relationships xmlns="http://schemas.openxmlformats.org/package/2006/relationships"><Relationship Id="rId3" Type="http://schemas.openxmlformats.org/officeDocument/2006/relationships/hyperlink" Target="https://rp-eastus.eventgrid.azure.net/eventsubscriptions/mysub1/validate?id=BDC0D448-74DC-4E4A-B9B4-EFAB111FF10A&amp;t=2018-05-19T17:42:44.7966715Z&amp;apiVersion=2018-05-01-preview&amp;token=yUW1lFf3PSTWyQruNtQ5vCszJ3SiIcJzBvwYnMlN80A%3d" TargetMode="External"/><Relationship Id="rId2" Type="http://schemas.openxmlformats.org/officeDocument/2006/relationships/notesSlide" Target="../notesSlides/notesSlide32.xml"/><Relationship Id="rId1" Type="http://schemas.openxmlformats.org/officeDocument/2006/relationships/slideLayout" Target="../slideLayouts/slideLayout32.xml"/></Relationships>
</file>

<file path=ppt/slides/_rels/slide33.x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notesSlide" Target="../notesSlides/notesSlide33.xml"/><Relationship Id="rId1" Type="http://schemas.openxmlformats.org/officeDocument/2006/relationships/slideLayout" Target="../slideLayouts/slideLayout16.xml"/><Relationship Id="rId4" Type="http://schemas.openxmlformats.org/officeDocument/2006/relationships/image" Target="../media/image62.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2.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6.xml"/><Relationship Id="rId1" Type="http://schemas.openxmlformats.org/officeDocument/2006/relationships/slideLayout" Target="../slideLayouts/slideLayout35.xml"/><Relationship Id="rId6" Type="http://schemas.openxmlformats.org/officeDocument/2006/relationships/hyperlink" Target="https://aka.ms/eventgridarticle" TargetMode="External"/><Relationship Id="rId5" Type="http://schemas.openxmlformats.org/officeDocument/2006/relationships/hyperlink" Target="https://aka.ms/eventgridviewer" TargetMode="External"/><Relationship Id="rId4" Type="http://schemas.openxmlformats.org/officeDocument/2006/relationships/hyperlink" Target="https://azure.com/eventgrid"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35.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5.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5.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35.xml"/><Relationship Id="rId6" Type="http://schemas.openxmlformats.org/officeDocument/2006/relationships/image" Target="../media/image17.png"/><Relationship Id="rId11" Type="http://schemas.openxmlformats.org/officeDocument/2006/relationships/image" Target="../media/image23.png"/><Relationship Id="rId5" Type="http://schemas.openxmlformats.org/officeDocument/2006/relationships/image" Target="../media/image16.png"/><Relationship Id="rId15" Type="http://schemas.openxmlformats.org/officeDocument/2006/relationships/image" Target="../media/image20.png"/><Relationship Id="rId10" Type="http://schemas.openxmlformats.org/officeDocument/2006/relationships/image" Target="../media/image22.png"/><Relationship Id="rId4" Type="http://schemas.openxmlformats.org/officeDocument/2006/relationships/image" Target="../media/image15.png"/><Relationship Id="rId9" Type="http://schemas.openxmlformats.org/officeDocument/2006/relationships/image" Target="../media/image21.png"/><Relationship Id="rId14" Type="http://schemas.microsoft.com/office/2007/relationships/hdphoto" Target="../media/hdphoto1.wdp"/></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ctangle 78"/>
          <p:cNvSpPr/>
          <p:nvPr/>
        </p:nvSpPr>
        <p:spPr bwMode="auto">
          <a:xfrm>
            <a:off x="88" y="537"/>
            <a:ext cx="4228388" cy="685693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2" tIns="143426" rIns="179282" bIns="143426" numCol="1" spcCol="0" rtlCol="0" fromWordArt="0" anchor="t" anchorCtr="0" forceAA="0" compatLnSpc="1">
            <a:prstTxWarp prst="textNoShape">
              <a:avLst/>
            </a:prstTxWarp>
            <a:noAutofit/>
          </a:bodyPr>
          <a:lstStyle/>
          <a:p>
            <a:pPr marL="0" marR="0" lvl="0" indent="0" algn="ctr" defTabSz="914113"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 name="Title 1"/>
          <p:cNvSpPr>
            <a:spLocks noGrp="1"/>
          </p:cNvSpPr>
          <p:nvPr>
            <p:ph type="title"/>
          </p:nvPr>
        </p:nvSpPr>
        <p:spPr>
          <a:xfrm>
            <a:off x="269323" y="537"/>
            <a:ext cx="3585647" cy="6856930"/>
          </a:xfrm>
        </p:spPr>
        <p:txBody>
          <a:bodyPr anchor="ctr" anchorCtr="0"/>
          <a:lstStyle/>
          <a:p>
            <a:r>
              <a:rPr lang="en-NZ" dirty="0">
                <a:gradFill>
                  <a:gsLst>
                    <a:gs pos="1250">
                      <a:schemeClr val="bg1"/>
                    </a:gs>
                    <a:gs pos="100000">
                      <a:schemeClr val="bg1"/>
                    </a:gs>
                  </a:gsLst>
                  <a:lin ang="5400000" scaled="0"/>
                </a:gradFill>
              </a:rPr>
              <a:t>Azure</a:t>
            </a:r>
            <a:br>
              <a:rPr lang="en-NZ" dirty="0">
                <a:gradFill>
                  <a:gsLst>
                    <a:gs pos="1250">
                      <a:schemeClr val="bg1"/>
                    </a:gs>
                    <a:gs pos="100000">
                      <a:schemeClr val="bg1"/>
                    </a:gs>
                  </a:gsLst>
                  <a:lin ang="5400000" scaled="0"/>
                </a:gradFill>
              </a:rPr>
            </a:br>
            <a:r>
              <a:rPr lang="en-NZ" dirty="0">
                <a:gradFill>
                  <a:gsLst>
                    <a:gs pos="1250">
                      <a:schemeClr val="bg1"/>
                    </a:gs>
                    <a:gs pos="100000">
                      <a:schemeClr val="bg1"/>
                    </a:gs>
                  </a:gsLst>
                  <a:lin ang="5400000" scaled="0"/>
                </a:gradFill>
              </a:rPr>
              <a:t>Event Grid</a:t>
            </a:r>
          </a:p>
        </p:txBody>
      </p:sp>
      <p:pic>
        <p:nvPicPr>
          <p:cNvPr id="70" name="Picture 69">
            <a:extLst>
              <a:ext uri="{FF2B5EF4-FFF2-40B4-BE49-F238E27FC236}">
                <a16:creationId xmlns:a16="http://schemas.microsoft.com/office/drawing/2014/main" id="{D248F7DB-B6A3-40CF-BDE4-C8A83766C7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8403" y="2786932"/>
            <a:ext cx="1076177" cy="1076177"/>
          </a:xfrm>
          <a:prstGeom prst="rect">
            <a:avLst/>
          </a:prstGeom>
        </p:spPr>
      </p:pic>
      <p:pic>
        <p:nvPicPr>
          <p:cNvPr id="10" name="Picture 9">
            <a:extLst>
              <a:ext uri="{FF2B5EF4-FFF2-40B4-BE49-F238E27FC236}">
                <a16:creationId xmlns:a16="http://schemas.microsoft.com/office/drawing/2014/main" id="{A88D2609-845B-4EB3-BCB1-510CA17674DD}"/>
              </a:ext>
            </a:extLst>
          </p:cNvPr>
          <p:cNvPicPr>
            <a:picLocks noChangeAspect="1"/>
          </p:cNvPicPr>
          <p:nvPr/>
        </p:nvPicPr>
        <p:blipFill>
          <a:blip r:embed="rId4"/>
          <a:stretch>
            <a:fillRect/>
          </a:stretch>
        </p:blipFill>
        <p:spPr>
          <a:xfrm>
            <a:off x="10799582" y="1189666"/>
            <a:ext cx="960057" cy="960706"/>
          </a:xfrm>
          <a:prstGeom prst="rect">
            <a:avLst/>
          </a:prstGeom>
        </p:spPr>
      </p:pic>
      <p:pic>
        <p:nvPicPr>
          <p:cNvPr id="12" name="Picture 11">
            <a:extLst>
              <a:ext uri="{FF2B5EF4-FFF2-40B4-BE49-F238E27FC236}">
                <a16:creationId xmlns:a16="http://schemas.microsoft.com/office/drawing/2014/main" id="{19383475-B0B8-43E5-BB7F-6F53882FFB84}"/>
              </a:ext>
            </a:extLst>
          </p:cNvPr>
          <p:cNvPicPr>
            <a:picLocks noChangeAspect="1"/>
          </p:cNvPicPr>
          <p:nvPr/>
        </p:nvPicPr>
        <p:blipFill>
          <a:blip r:embed="rId5"/>
          <a:stretch>
            <a:fillRect/>
          </a:stretch>
        </p:blipFill>
        <p:spPr>
          <a:xfrm>
            <a:off x="10799583" y="2844668"/>
            <a:ext cx="960056" cy="960704"/>
          </a:xfrm>
          <a:prstGeom prst="rect">
            <a:avLst/>
          </a:prstGeom>
        </p:spPr>
      </p:pic>
      <p:pic>
        <p:nvPicPr>
          <p:cNvPr id="19" name="Picture 18">
            <a:extLst>
              <a:ext uri="{FF2B5EF4-FFF2-40B4-BE49-F238E27FC236}">
                <a16:creationId xmlns:a16="http://schemas.microsoft.com/office/drawing/2014/main" id="{62B330AC-6500-4A23-A183-C328705BA36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99582" y="4590024"/>
            <a:ext cx="780290" cy="780290"/>
          </a:xfrm>
          <a:prstGeom prst="rect">
            <a:avLst/>
          </a:prstGeom>
        </p:spPr>
      </p:pic>
      <p:cxnSp>
        <p:nvCxnSpPr>
          <p:cNvPr id="54" name="Straight Arrow Connector 53">
            <a:extLst>
              <a:ext uri="{FF2B5EF4-FFF2-40B4-BE49-F238E27FC236}">
                <a16:creationId xmlns:a16="http://schemas.microsoft.com/office/drawing/2014/main" id="{149181DB-E774-433D-A194-22D9D4C910BC}"/>
              </a:ext>
            </a:extLst>
          </p:cNvPr>
          <p:cNvCxnSpPr>
            <a:cxnSpLocks/>
          </p:cNvCxnSpPr>
          <p:nvPr/>
        </p:nvCxnSpPr>
        <p:spPr>
          <a:xfrm>
            <a:off x="8645238" y="3311238"/>
            <a:ext cx="1967344"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61D10A26-B5F0-408A-B58E-201C66F75667}"/>
              </a:ext>
            </a:extLst>
          </p:cNvPr>
          <p:cNvCxnSpPr>
            <a:cxnSpLocks/>
          </p:cNvCxnSpPr>
          <p:nvPr/>
        </p:nvCxnSpPr>
        <p:spPr>
          <a:xfrm>
            <a:off x="9234056" y="3311238"/>
            <a:ext cx="0" cy="1675858"/>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0B388339-7F3E-4CAE-A0BE-B6B60E6F113F}"/>
              </a:ext>
            </a:extLst>
          </p:cNvPr>
          <p:cNvCxnSpPr>
            <a:cxnSpLocks/>
          </p:cNvCxnSpPr>
          <p:nvPr/>
        </p:nvCxnSpPr>
        <p:spPr>
          <a:xfrm>
            <a:off x="9240983" y="4980169"/>
            <a:ext cx="1371599" cy="692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C6355B29-458C-4DDD-A9E5-A9B38051E66B}"/>
              </a:ext>
            </a:extLst>
          </p:cNvPr>
          <p:cNvCxnSpPr>
            <a:cxnSpLocks/>
          </p:cNvCxnSpPr>
          <p:nvPr/>
        </p:nvCxnSpPr>
        <p:spPr>
          <a:xfrm>
            <a:off x="9234057" y="1635380"/>
            <a:ext cx="0" cy="1675858"/>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482984F8-356E-4107-A67F-6E076F4E7B2D}"/>
              </a:ext>
            </a:extLst>
          </p:cNvPr>
          <p:cNvCxnSpPr>
            <a:cxnSpLocks/>
          </p:cNvCxnSpPr>
          <p:nvPr/>
        </p:nvCxnSpPr>
        <p:spPr>
          <a:xfrm>
            <a:off x="9234055" y="1642308"/>
            <a:ext cx="1378527"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88221281-B98C-4ED3-BDC7-9CC43FBC5972}"/>
              </a:ext>
            </a:extLst>
          </p:cNvPr>
          <p:cNvCxnSpPr>
            <a:cxnSpLocks/>
          </p:cNvCxnSpPr>
          <p:nvPr/>
        </p:nvCxnSpPr>
        <p:spPr>
          <a:xfrm>
            <a:off x="5914690" y="3311140"/>
            <a:ext cx="1288471" cy="2771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87" name="Picture 86">
            <a:extLst>
              <a:ext uri="{FF2B5EF4-FFF2-40B4-BE49-F238E27FC236}">
                <a16:creationId xmlns:a16="http://schemas.microsoft.com/office/drawing/2014/main" id="{B1327915-F593-4D2E-B21A-DD6321F4156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39991" y="2920995"/>
            <a:ext cx="780290" cy="780290"/>
          </a:xfrm>
          <a:prstGeom prst="rect">
            <a:avLst/>
          </a:prstGeom>
        </p:spPr>
      </p:pic>
    </p:spTree>
    <p:extLst>
      <p:ext uri="{BB962C8B-B14F-4D97-AF65-F5344CB8AC3E}">
        <p14:creationId xmlns:p14="http://schemas.microsoft.com/office/powerpoint/2010/main" val="326622129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7C3A43C3-D932-40B2-9128-09543C8CA6C6}"/>
              </a:ext>
            </a:extLst>
          </p:cNvPr>
          <p:cNvSpPr/>
          <p:nvPr/>
        </p:nvSpPr>
        <p:spPr>
          <a:xfrm>
            <a:off x="6682740" y="1882140"/>
            <a:ext cx="4434840" cy="1371600"/>
          </a:xfrm>
          <a:prstGeom prst="rect">
            <a:avLst/>
          </a:prstGeom>
          <a:ln>
            <a:noFill/>
          </a:ln>
        </p:spPr>
        <p:style>
          <a:lnRef idx="3">
            <a:schemeClr val="lt1"/>
          </a:lnRef>
          <a:fillRef idx="1">
            <a:schemeClr val="accent4"/>
          </a:fillRef>
          <a:effectRef idx="1">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Segoe UI" panose="020B0502040204020203" pitchFamily="34" charset="0"/>
              <a:cs typeface="Segoe UI" panose="020B0502040204020203" pitchFamily="34" charset="0"/>
            </a:endParaRPr>
          </a:p>
        </p:txBody>
      </p:sp>
      <p:sp>
        <p:nvSpPr>
          <p:cNvPr id="2" name="Rechteck 1">
            <a:extLst>
              <a:ext uri="{FF2B5EF4-FFF2-40B4-BE49-F238E27FC236}">
                <a16:creationId xmlns:a16="http://schemas.microsoft.com/office/drawing/2014/main" id="{9C3C4FAC-4D42-4517-80D1-7707C49DC7CC}"/>
              </a:ext>
            </a:extLst>
          </p:cNvPr>
          <p:cNvSpPr/>
          <p:nvPr/>
        </p:nvSpPr>
        <p:spPr>
          <a:xfrm>
            <a:off x="1173480" y="1879774"/>
            <a:ext cx="4434840" cy="1373966"/>
          </a:xfrm>
          <a:prstGeom prst="rect">
            <a:avLst/>
          </a:prstGeom>
          <a:ln>
            <a:noFill/>
          </a:ln>
        </p:spPr>
        <p:style>
          <a:lnRef idx="3">
            <a:schemeClr val="lt1"/>
          </a:lnRef>
          <a:fillRef idx="1">
            <a:schemeClr val="accent4"/>
          </a:fillRef>
          <a:effectRef idx="1">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Segoe UI" panose="020B0502040204020203" pitchFamily="34" charset="0"/>
              <a:cs typeface="Segoe UI" panose="020B0502040204020203" pitchFamily="34" charset="0"/>
            </a:endParaRPr>
          </a:p>
        </p:txBody>
      </p:sp>
      <p:sp>
        <p:nvSpPr>
          <p:cNvPr id="7" name="Textfeld 6">
            <a:extLst>
              <a:ext uri="{FF2B5EF4-FFF2-40B4-BE49-F238E27FC236}">
                <a16:creationId xmlns:a16="http://schemas.microsoft.com/office/drawing/2014/main" id="{6FBE83D9-F15A-4BF1-8B52-7FEF063EE9F8}"/>
              </a:ext>
            </a:extLst>
          </p:cNvPr>
          <p:cNvSpPr txBox="1"/>
          <p:nvPr/>
        </p:nvSpPr>
        <p:spPr>
          <a:xfrm>
            <a:off x="1799824" y="1999453"/>
            <a:ext cx="3182153" cy="110799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6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Discrete</a:t>
            </a:r>
            <a:endParaRPr kumimoji="0" lang="de-DE" sz="66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10" name="Textfeld 9">
            <a:extLst>
              <a:ext uri="{FF2B5EF4-FFF2-40B4-BE49-F238E27FC236}">
                <a16:creationId xmlns:a16="http://schemas.microsoft.com/office/drawing/2014/main" id="{934AC8A8-12D0-44ED-A7D8-21AF4C1EB376}"/>
              </a:ext>
            </a:extLst>
          </p:cNvPr>
          <p:cNvSpPr txBox="1"/>
          <p:nvPr/>
        </p:nvSpPr>
        <p:spPr>
          <a:xfrm>
            <a:off x="7710572" y="1999453"/>
            <a:ext cx="2379177" cy="110799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6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Series</a:t>
            </a:r>
            <a:endParaRPr kumimoji="0" lang="de-DE" sz="66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3" name="Textfeld 2">
            <a:extLst>
              <a:ext uri="{FF2B5EF4-FFF2-40B4-BE49-F238E27FC236}">
                <a16:creationId xmlns:a16="http://schemas.microsoft.com/office/drawing/2014/main" id="{14AE14CE-7B57-41CD-81E4-CE09AA08A911}"/>
              </a:ext>
            </a:extLst>
          </p:cNvPr>
          <p:cNvSpPr txBox="1"/>
          <p:nvPr/>
        </p:nvSpPr>
        <p:spPr>
          <a:xfrm>
            <a:off x="5256635" y="658153"/>
            <a:ext cx="1781129"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Events</a:t>
            </a:r>
            <a:endParaRPr kumimoji="0" lang="de-DE"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13" name="Textfeld 12">
            <a:extLst>
              <a:ext uri="{FF2B5EF4-FFF2-40B4-BE49-F238E27FC236}">
                <a16:creationId xmlns:a16="http://schemas.microsoft.com/office/drawing/2014/main" id="{EB8696A3-644E-407B-89E2-E5AF3BEF2EA8}"/>
              </a:ext>
            </a:extLst>
          </p:cNvPr>
          <p:cNvSpPr txBox="1"/>
          <p:nvPr/>
        </p:nvSpPr>
        <p:spPr>
          <a:xfrm>
            <a:off x="2140397" y="3373419"/>
            <a:ext cx="2501006"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Independent</a:t>
            </a:r>
            <a:endParaRPr kumimoji="0" lang="de-DE" sz="32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14" name="Textfeld 13">
            <a:extLst>
              <a:ext uri="{FF2B5EF4-FFF2-40B4-BE49-F238E27FC236}">
                <a16:creationId xmlns:a16="http://schemas.microsoft.com/office/drawing/2014/main" id="{19CC807E-1B07-48A6-B90F-BE042C578063}"/>
              </a:ext>
            </a:extLst>
          </p:cNvPr>
          <p:cNvSpPr txBox="1"/>
          <p:nvPr/>
        </p:nvSpPr>
        <p:spPr>
          <a:xfrm>
            <a:off x="1429466" y="3852161"/>
            <a:ext cx="3922869"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Report State Change</a:t>
            </a:r>
            <a:endParaRPr kumimoji="0" lang="de-DE" sz="32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15" name="Textfeld 14">
            <a:extLst>
              <a:ext uri="{FF2B5EF4-FFF2-40B4-BE49-F238E27FC236}">
                <a16:creationId xmlns:a16="http://schemas.microsoft.com/office/drawing/2014/main" id="{444B47C8-49DE-49D1-B000-1A997B322FB6}"/>
              </a:ext>
            </a:extLst>
          </p:cNvPr>
          <p:cNvSpPr txBox="1"/>
          <p:nvPr/>
        </p:nvSpPr>
        <p:spPr>
          <a:xfrm>
            <a:off x="2333560" y="4382782"/>
            <a:ext cx="2114681"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Actionable</a:t>
            </a:r>
            <a:endParaRPr kumimoji="0" lang="de-DE" sz="32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22" name="Textfeld 21">
            <a:extLst>
              <a:ext uri="{FF2B5EF4-FFF2-40B4-BE49-F238E27FC236}">
                <a16:creationId xmlns:a16="http://schemas.microsoft.com/office/drawing/2014/main" id="{029A2146-AF3F-46E4-9A38-3304A2F87EF3}"/>
              </a:ext>
            </a:extLst>
          </p:cNvPr>
          <p:cNvSpPr txBox="1"/>
          <p:nvPr/>
        </p:nvSpPr>
        <p:spPr>
          <a:xfrm>
            <a:off x="7561268" y="3373418"/>
            <a:ext cx="2677784"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Time Ordered</a:t>
            </a:r>
            <a:endParaRPr kumimoji="0" lang="de-DE" sz="32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27" name="Textfeld 26">
            <a:extLst>
              <a:ext uri="{FF2B5EF4-FFF2-40B4-BE49-F238E27FC236}">
                <a16:creationId xmlns:a16="http://schemas.microsoft.com/office/drawing/2014/main" id="{0BD58DF4-E38E-4682-AA29-95398904019C}"/>
              </a:ext>
            </a:extLst>
          </p:cNvPr>
          <p:cNvSpPr txBox="1"/>
          <p:nvPr/>
        </p:nvSpPr>
        <p:spPr>
          <a:xfrm>
            <a:off x="7054847" y="3869497"/>
            <a:ext cx="3690626"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Context Partitioned</a:t>
            </a:r>
            <a:endParaRPr kumimoji="0" lang="de-DE" sz="32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28" name="Textfeld 27">
            <a:extLst>
              <a:ext uri="{FF2B5EF4-FFF2-40B4-BE49-F238E27FC236}">
                <a16:creationId xmlns:a16="http://schemas.microsoft.com/office/drawing/2014/main" id="{459B26D4-B180-425A-B350-5A21EDDB81F0}"/>
              </a:ext>
            </a:extLst>
          </p:cNvPr>
          <p:cNvSpPr txBox="1"/>
          <p:nvPr/>
        </p:nvSpPr>
        <p:spPr>
          <a:xfrm>
            <a:off x="7830797" y="4856685"/>
            <a:ext cx="2138727"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Analyzable</a:t>
            </a:r>
            <a:endParaRPr kumimoji="0" lang="de-DE" sz="32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17" name="Textfeld 16">
            <a:extLst>
              <a:ext uri="{FF2B5EF4-FFF2-40B4-BE49-F238E27FC236}">
                <a16:creationId xmlns:a16="http://schemas.microsoft.com/office/drawing/2014/main" id="{A2622C8C-F007-4CEC-9594-A9F1EE4D3F57}"/>
              </a:ext>
            </a:extLst>
          </p:cNvPr>
          <p:cNvSpPr txBox="1"/>
          <p:nvPr/>
        </p:nvSpPr>
        <p:spPr>
          <a:xfrm>
            <a:off x="7248714" y="4360606"/>
            <a:ext cx="3302892"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Report Condition</a:t>
            </a:r>
            <a:endParaRPr kumimoji="0" lang="de-DE" sz="32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2413267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A48724E6-BFF5-2440-84D2-132F23F9B9CC}"/>
              </a:ext>
            </a:extLst>
          </p:cNvPr>
          <p:cNvSpPr/>
          <p:nvPr/>
        </p:nvSpPr>
        <p:spPr>
          <a:xfrm>
            <a:off x="0" y="1"/>
            <a:ext cx="12192000" cy="136120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Arrow Connector 57"/>
          <p:cNvCxnSpPr>
            <a:cxnSpLocks/>
          </p:cNvCxnSpPr>
          <p:nvPr/>
        </p:nvCxnSpPr>
        <p:spPr>
          <a:xfrm flipV="1">
            <a:off x="3505123" y="4185944"/>
            <a:ext cx="1478591" cy="1465831"/>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3" name="Straight Arrow Connector 82"/>
          <p:cNvCxnSpPr>
            <a:cxnSpLocks/>
            <a:stCxn id="89" idx="3"/>
          </p:cNvCxnSpPr>
          <p:nvPr/>
        </p:nvCxnSpPr>
        <p:spPr>
          <a:xfrm>
            <a:off x="3505123" y="2730971"/>
            <a:ext cx="1478591" cy="1454973"/>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4" name="Straight Arrow Connector 83"/>
          <p:cNvCxnSpPr>
            <a:cxnSpLocks/>
            <a:stCxn id="123" idx="3"/>
          </p:cNvCxnSpPr>
          <p:nvPr/>
        </p:nvCxnSpPr>
        <p:spPr>
          <a:xfrm>
            <a:off x="3505123" y="3461173"/>
            <a:ext cx="1478591" cy="72477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5" name="Straight Arrow Connector 84"/>
          <p:cNvCxnSpPr>
            <a:cxnSpLocks/>
            <a:stCxn id="112" idx="3"/>
          </p:cNvCxnSpPr>
          <p:nvPr/>
        </p:nvCxnSpPr>
        <p:spPr>
          <a:xfrm flipV="1">
            <a:off x="3505123" y="4185944"/>
            <a:ext cx="1478591" cy="5429"/>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6" name="Straight Arrow Connector 85"/>
          <p:cNvCxnSpPr>
            <a:cxnSpLocks/>
            <a:stCxn id="128" idx="3"/>
          </p:cNvCxnSpPr>
          <p:nvPr/>
        </p:nvCxnSpPr>
        <p:spPr>
          <a:xfrm flipV="1">
            <a:off x="3505123" y="4185945"/>
            <a:ext cx="1478591" cy="73563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6" name="Straight Arrow Connector 105">
            <a:extLst>
              <a:ext uri="{FF2B5EF4-FFF2-40B4-BE49-F238E27FC236}">
                <a16:creationId xmlns:a16="http://schemas.microsoft.com/office/drawing/2014/main" id="{1F08D022-F03C-4799-8064-D7D1BE33C799}"/>
              </a:ext>
            </a:extLst>
          </p:cNvPr>
          <p:cNvCxnSpPr>
            <a:cxnSpLocks/>
            <a:stCxn id="94" idx="3"/>
          </p:cNvCxnSpPr>
          <p:nvPr/>
        </p:nvCxnSpPr>
        <p:spPr>
          <a:xfrm>
            <a:off x="3505123" y="2000771"/>
            <a:ext cx="1473045" cy="218887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24" name="Group 23">
            <a:extLst>
              <a:ext uri="{FF2B5EF4-FFF2-40B4-BE49-F238E27FC236}">
                <a16:creationId xmlns:a16="http://schemas.microsoft.com/office/drawing/2014/main" id="{D2156C62-5FF6-4749-9BFD-6D6531136621}"/>
              </a:ext>
            </a:extLst>
          </p:cNvPr>
          <p:cNvGrpSpPr/>
          <p:nvPr/>
        </p:nvGrpSpPr>
        <p:grpSpPr>
          <a:xfrm>
            <a:off x="815848" y="1651165"/>
            <a:ext cx="2689274" cy="4368573"/>
            <a:chOff x="819769" y="509397"/>
            <a:chExt cx="2743200" cy="4456177"/>
          </a:xfrm>
        </p:grpSpPr>
        <p:grpSp>
          <p:nvGrpSpPr>
            <p:cNvPr id="6" name="Group 5">
              <a:extLst>
                <a:ext uri="{FF2B5EF4-FFF2-40B4-BE49-F238E27FC236}">
                  <a16:creationId xmlns:a16="http://schemas.microsoft.com/office/drawing/2014/main" id="{4BBDAF75-F54A-4F99-8DFE-5BBE7A3D3415}"/>
                </a:ext>
              </a:extLst>
            </p:cNvPr>
            <p:cNvGrpSpPr/>
            <p:nvPr/>
          </p:nvGrpSpPr>
          <p:grpSpPr>
            <a:xfrm>
              <a:off x="819769" y="509397"/>
              <a:ext cx="2743200" cy="713232"/>
              <a:chOff x="854832" y="509397"/>
              <a:chExt cx="2743200" cy="713232"/>
            </a:xfrm>
          </p:grpSpPr>
          <p:sp>
            <p:nvSpPr>
              <p:cNvPr id="94" name="Rectangle 93">
                <a:extLst>
                  <a:ext uri="{FF2B5EF4-FFF2-40B4-BE49-F238E27FC236}">
                    <a16:creationId xmlns:a16="http://schemas.microsoft.com/office/drawing/2014/main" id="{32724662-44EA-4DAB-A661-1A7E861F0346}"/>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a:solidFill>
                    <a:srgbClr val="FFFFFF"/>
                  </a:solidFill>
                  <a:latin typeface="Segoe UI Semilight"/>
                </a:endParaRPr>
              </a:p>
            </p:txBody>
          </p:sp>
          <p:sp>
            <p:nvSpPr>
              <p:cNvPr id="91" name="TextBox 90">
                <a:extLst>
                  <a:ext uri="{FF2B5EF4-FFF2-40B4-BE49-F238E27FC236}">
                    <a16:creationId xmlns:a16="http://schemas.microsoft.com/office/drawing/2014/main" id="{3E6AC65C-01AA-40B5-BBA4-778D7A22A1A4}"/>
                  </a:ext>
                </a:extLst>
              </p:cNvPr>
              <p:cNvSpPr txBox="1"/>
              <p:nvPr/>
            </p:nvSpPr>
            <p:spPr>
              <a:xfrm>
                <a:off x="1463980" y="712390"/>
                <a:ext cx="1084430" cy="313949"/>
              </a:xfrm>
              <a:prstGeom prst="rect">
                <a:avLst/>
              </a:prstGeom>
              <a:solidFill>
                <a:schemeClr val="bg2"/>
              </a:solidFill>
              <a:ln>
                <a:noFill/>
              </a:ln>
            </p:spPr>
            <p:txBody>
              <a:bodyPr wrap="none" rtlCol="0">
                <a:spAutoFit/>
              </a:bodyPr>
              <a:lstStyle/>
              <a:p>
                <a:pPr defTabSz="914228"/>
                <a:r>
                  <a:rPr lang="en-US" sz="1400" dirty="0">
                    <a:solidFill>
                      <a:srgbClr val="353535"/>
                    </a:solidFill>
                    <a:latin typeface="Segoe UI Semilight"/>
                  </a:rPr>
                  <a:t>IoT Devices</a:t>
                </a:r>
              </a:p>
            </p:txBody>
          </p:sp>
        </p:grpSp>
        <p:pic>
          <p:nvPicPr>
            <p:cNvPr id="13" name="Picture 12">
              <a:extLst>
                <a:ext uri="{FF2B5EF4-FFF2-40B4-BE49-F238E27FC236}">
                  <a16:creationId xmlns:a16="http://schemas.microsoft.com/office/drawing/2014/main" id="{6FCAED16-C9F8-4233-B70F-3412F1825ED3}"/>
                </a:ext>
              </a:extLst>
            </p:cNvPr>
            <p:cNvPicPr>
              <a:picLocks noChangeAspect="1"/>
            </p:cNvPicPr>
            <p:nvPr/>
          </p:nvPicPr>
          <p:blipFill>
            <a:blip r:embed="rId3"/>
            <a:stretch>
              <a:fillRect/>
            </a:stretch>
          </p:blipFill>
          <p:spPr>
            <a:xfrm>
              <a:off x="962067" y="660273"/>
              <a:ext cx="411480" cy="411480"/>
            </a:xfrm>
            <a:prstGeom prst="rect">
              <a:avLst/>
            </a:prstGeom>
            <a:solidFill>
              <a:schemeClr val="bg2"/>
            </a:solidFill>
            <a:ln>
              <a:noFill/>
            </a:ln>
          </p:spPr>
        </p:pic>
        <p:grpSp>
          <p:nvGrpSpPr>
            <p:cNvPr id="88" name="Group 87">
              <a:extLst>
                <a:ext uri="{FF2B5EF4-FFF2-40B4-BE49-F238E27FC236}">
                  <a16:creationId xmlns:a16="http://schemas.microsoft.com/office/drawing/2014/main" id="{2BEE879F-8BDF-4036-ACDC-A7ECA135FDD0}"/>
                </a:ext>
              </a:extLst>
            </p:cNvPr>
            <p:cNvGrpSpPr/>
            <p:nvPr/>
          </p:nvGrpSpPr>
          <p:grpSpPr>
            <a:xfrm>
              <a:off x="819769" y="1254240"/>
              <a:ext cx="2743200" cy="713232"/>
              <a:chOff x="854832" y="509397"/>
              <a:chExt cx="2743200" cy="713232"/>
            </a:xfrm>
          </p:grpSpPr>
          <p:sp>
            <p:nvSpPr>
              <p:cNvPr id="89" name="Rectangle 88">
                <a:extLst>
                  <a:ext uri="{FF2B5EF4-FFF2-40B4-BE49-F238E27FC236}">
                    <a16:creationId xmlns:a16="http://schemas.microsoft.com/office/drawing/2014/main" id="{42D23ECC-B726-4465-9CD5-3CF6C4A9BA5D}"/>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a:solidFill>
                    <a:srgbClr val="FFFFFF"/>
                  </a:solidFill>
                  <a:latin typeface="Segoe UI Semilight"/>
                </a:endParaRPr>
              </a:p>
            </p:txBody>
          </p:sp>
          <p:sp>
            <p:nvSpPr>
              <p:cNvPr id="90" name="TextBox 89">
                <a:extLst>
                  <a:ext uri="{FF2B5EF4-FFF2-40B4-BE49-F238E27FC236}">
                    <a16:creationId xmlns:a16="http://schemas.microsoft.com/office/drawing/2014/main" id="{7F8A2198-A28F-435A-BE48-DBB5A12949CF}"/>
                  </a:ext>
                </a:extLst>
              </p:cNvPr>
              <p:cNvSpPr txBox="1"/>
              <p:nvPr/>
            </p:nvSpPr>
            <p:spPr>
              <a:xfrm>
                <a:off x="1463980" y="712390"/>
                <a:ext cx="792589" cy="313949"/>
              </a:xfrm>
              <a:prstGeom prst="rect">
                <a:avLst/>
              </a:prstGeom>
              <a:solidFill>
                <a:schemeClr val="bg2"/>
              </a:solidFill>
              <a:ln>
                <a:noFill/>
              </a:ln>
            </p:spPr>
            <p:txBody>
              <a:bodyPr wrap="none" rtlCol="0">
                <a:spAutoFit/>
              </a:bodyPr>
              <a:lstStyle/>
              <a:p>
                <a:pPr defTabSz="914228"/>
                <a:r>
                  <a:rPr lang="en-US" sz="1400" dirty="0">
                    <a:solidFill>
                      <a:srgbClr val="353535"/>
                    </a:solidFill>
                    <a:latin typeface="Segoe UI Semilight"/>
                  </a:rPr>
                  <a:t>Storage</a:t>
                </a:r>
              </a:p>
            </p:txBody>
          </p:sp>
        </p:grpSp>
        <p:pic>
          <p:nvPicPr>
            <p:cNvPr id="101" name="Picture 100"/>
            <p:cNvPicPr>
              <a:picLocks noChangeAspect="1"/>
            </p:cNvPicPr>
            <p:nvPr/>
          </p:nvPicPr>
          <p:blipFill>
            <a:blip r:embed="rId4"/>
            <a:stretch>
              <a:fillRect/>
            </a:stretch>
          </p:blipFill>
          <p:spPr>
            <a:xfrm>
              <a:off x="960291" y="1403340"/>
              <a:ext cx="415032" cy="415032"/>
            </a:xfrm>
            <a:prstGeom prst="rect">
              <a:avLst/>
            </a:prstGeom>
            <a:noFill/>
            <a:ln>
              <a:noFill/>
            </a:ln>
          </p:spPr>
        </p:pic>
        <p:grpSp>
          <p:nvGrpSpPr>
            <p:cNvPr id="110" name="Group 109">
              <a:extLst>
                <a:ext uri="{FF2B5EF4-FFF2-40B4-BE49-F238E27FC236}">
                  <a16:creationId xmlns:a16="http://schemas.microsoft.com/office/drawing/2014/main" id="{9FEA198D-1F55-4998-AC7E-B0533845171F}"/>
                </a:ext>
              </a:extLst>
            </p:cNvPr>
            <p:cNvGrpSpPr/>
            <p:nvPr/>
          </p:nvGrpSpPr>
          <p:grpSpPr>
            <a:xfrm>
              <a:off x="819769" y="2743926"/>
              <a:ext cx="2743200" cy="713232"/>
              <a:chOff x="854832" y="509397"/>
              <a:chExt cx="2743200" cy="713232"/>
            </a:xfrm>
          </p:grpSpPr>
          <p:sp>
            <p:nvSpPr>
              <p:cNvPr id="112" name="Rectangle 111">
                <a:extLst>
                  <a:ext uri="{FF2B5EF4-FFF2-40B4-BE49-F238E27FC236}">
                    <a16:creationId xmlns:a16="http://schemas.microsoft.com/office/drawing/2014/main" id="{A704D714-488C-47FC-9AA7-EBB4F161C3AF}"/>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a:solidFill>
                    <a:srgbClr val="FFFFFF"/>
                  </a:solidFill>
                  <a:latin typeface="Segoe UI Semilight"/>
                </a:endParaRPr>
              </a:p>
            </p:txBody>
          </p:sp>
          <p:sp>
            <p:nvSpPr>
              <p:cNvPr id="113" name="TextBox 112">
                <a:extLst>
                  <a:ext uri="{FF2B5EF4-FFF2-40B4-BE49-F238E27FC236}">
                    <a16:creationId xmlns:a16="http://schemas.microsoft.com/office/drawing/2014/main" id="{2130F499-5B43-4FBD-9F94-C6C1112C2D3D}"/>
                  </a:ext>
                </a:extLst>
              </p:cNvPr>
              <p:cNvSpPr txBox="1"/>
              <p:nvPr/>
            </p:nvSpPr>
            <p:spPr>
              <a:xfrm>
                <a:off x="1463980" y="712390"/>
                <a:ext cx="1524154" cy="313949"/>
              </a:xfrm>
              <a:prstGeom prst="rect">
                <a:avLst/>
              </a:prstGeom>
              <a:solidFill>
                <a:schemeClr val="bg2"/>
              </a:solidFill>
              <a:ln>
                <a:noFill/>
              </a:ln>
            </p:spPr>
            <p:txBody>
              <a:bodyPr wrap="none" rtlCol="0">
                <a:spAutoFit/>
              </a:bodyPr>
              <a:lstStyle/>
              <a:p>
                <a:pPr defTabSz="914228"/>
                <a:r>
                  <a:rPr lang="en-US" sz="1400" dirty="0">
                    <a:solidFill>
                      <a:srgbClr val="353535"/>
                    </a:solidFill>
                    <a:latin typeface="Segoe UI Semilight"/>
                  </a:rPr>
                  <a:t>Resource Groups</a:t>
                </a:r>
              </a:p>
            </p:txBody>
          </p:sp>
        </p:grpSp>
        <p:grpSp>
          <p:nvGrpSpPr>
            <p:cNvPr id="119" name="Group 118">
              <a:extLst>
                <a:ext uri="{FF2B5EF4-FFF2-40B4-BE49-F238E27FC236}">
                  <a16:creationId xmlns:a16="http://schemas.microsoft.com/office/drawing/2014/main" id="{765C9699-B8AE-4D77-A5D3-52AAD2F5B9E3}"/>
                </a:ext>
              </a:extLst>
            </p:cNvPr>
            <p:cNvGrpSpPr/>
            <p:nvPr/>
          </p:nvGrpSpPr>
          <p:grpSpPr>
            <a:xfrm>
              <a:off x="819769" y="1999083"/>
              <a:ext cx="2743200" cy="713232"/>
              <a:chOff x="854832" y="489705"/>
              <a:chExt cx="2743200" cy="713232"/>
            </a:xfrm>
          </p:grpSpPr>
          <p:sp>
            <p:nvSpPr>
              <p:cNvPr id="123" name="Rectangle 122">
                <a:extLst>
                  <a:ext uri="{FF2B5EF4-FFF2-40B4-BE49-F238E27FC236}">
                    <a16:creationId xmlns:a16="http://schemas.microsoft.com/office/drawing/2014/main" id="{4AA6E1D4-ABB9-45E7-9F6A-3F27C9425BF4}"/>
                  </a:ext>
                </a:extLst>
              </p:cNvPr>
              <p:cNvSpPr/>
              <p:nvPr/>
            </p:nvSpPr>
            <p:spPr>
              <a:xfrm>
                <a:off x="854832" y="489705"/>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a:solidFill>
                    <a:srgbClr val="FFFFFF"/>
                  </a:solidFill>
                  <a:latin typeface="Segoe UI Semilight"/>
                </a:endParaRPr>
              </a:p>
            </p:txBody>
          </p:sp>
          <p:sp>
            <p:nvSpPr>
              <p:cNvPr id="124" name="TextBox 123">
                <a:extLst>
                  <a:ext uri="{FF2B5EF4-FFF2-40B4-BE49-F238E27FC236}">
                    <a16:creationId xmlns:a16="http://schemas.microsoft.com/office/drawing/2014/main" id="{FFE901EE-8500-43D9-8BCB-C7FC65DA4C5E}"/>
                  </a:ext>
                </a:extLst>
              </p:cNvPr>
              <p:cNvSpPr txBox="1"/>
              <p:nvPr/>
            </p:nvSpPr>
            <p:spPr>
              <a:xfrm>
                <a:off x="1463980" y="712390"/>
                <a:ext cx="1751569" cy="313949"/>
              </a:xfrm>
              <a:prstGeom prst="rect">
                <a:avLst/>
              </a:prstGeom>
              <a:solidFill>
                <a:schemeClr val="bg2"/>
              </a:solidFill>
              <a:ln>
                <a:noFill/>
              </a:ln>
            </p:spPr>
            <p:txBody>
              <a:bodyPr wrap="none" rtlCol="0">
                <a:spAutoFit/>
              </a:bodyPr>
              <a:lstStyle/>
              <a:p>
                <a:pPr defTabSz="914228"/>
                <a:r>
                  <a:rPr lang="en-US" sz="1400" dirty="0">
                    <a:solidFill>
                      <a:srgbClr val="353535"/>
                    </a:solidFill>
                    <a:latin typeface="Segoe UI Semilight"/>
                  </a:rPr>
                  <a:t>Cloud Subscriptions</a:t>
                </a:r>
              </a:p>
            </p:txBody>
          </p:sp>
        </p:grpSp>
        <p:grpSp>
          <p:nvGrpSpPr>
            <p:cNvPr id="126" name="Group 125">
              <a:extLst>
                <a:ext uri="{FF2B5EF4-FFF2-40B4-BE49-F238E27FC236}">
                  <a16:creationId xmlns:a16="http://schemas.microsoft.com/office/drawing/2014/main" id="{00A04110-611B-4B73-B77D-5883A31DB71C}"/>
                </a:ext>
              </a:extLst>
            </p:cNvPr>
            <p:cNvGrpSpPr/>
            <p:nvPr/>
          </p:nvGrpSpPr>
          <p:grpSpPr>
            <a:xfrm>
              <a:off x="819769" y="3488769"/>
              <a:ext cx="2743200" cy="713232"/>
              <a:chOff x="854832" y="509397"/>
              <a:chExt cx="2743200" cy="713232"/>
            </a:xfrm>
          </p:grpSpPr>
          <p:sp>
            <p:nvSpPr>
              <p:cNvPr id="128" name="Rectangle 127">
                <a:extLst>
                  <a:ext uri="{FF2B5EF4-FFF2-40B4-BE49-F238E27FC236}">
                    <a16:creationId xmlns:a16="http://schemas.microsoft.com/office/drawing/2014/main" id="{A4678F7F-2F26-4CA6-A5CA-0DFA1AA63088}"/>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a:solidFill>
                    <a:srgbClr val="FFFFFF"/>
                  </a:solidFill>
                  <a:latin typeface="Segoe UI Semilight"/>
                </a:endParaRPr>
              </a:p>
            </p:txBody>
          </p:sp>
          <p:sp>
            <p:nvSpPr>
              <p:cNvPr id="129" name="TextBox 128">
                <a:extLst>
                  <a:ext uri="{FF2B5EF4-FFF2-40B4-BE49-F238E27FC236}">
                    <a16:creationId xmlns:a16="http://schemas.microsoft.com/office/drawing/2014/main" id="{EA55A754-CBB5-4FAB-A18F-8B1AA96C67CA}"/>
                  </a:ext>
                </a:extLst>
              </p:cNvPr>
              <p:cNvSpPr txBox="1"/>
              <p:nvPr/>
            </p:nvSpPr>
            <p:spPr>
              <a:xfrm>
                <a:off x="1463980" y="712390"/>
                <a:ext cx="1401517" cy="313949"/>
              </a:xfrm>
              <a:prstGeom prst="rect">
                <a:avLst/>
              </a:prstGeom>
              <a:solidFill>
                <a:schemeClr val="bg2"/>
              </a:solidFill>
              <a:ln>
                <a:noFill/>
              </a:ln>
            </p:spPr>
            <p:txBody>
              <a:bodyPr wrap="none" rtlCol="0">
                <a:spAutoFit/>
              </a:bodyPr>
              <a:lstStyle/>
              <a:p>
                <a:pPr defTabSz="914228"/>
                <a:r>
                  <a:rPr lang="en-US" sz="1400" dirty="0">
                    <a:solidFill>
                      <a:srgbClr val="353535"/>
                    </a:solidFill>
                    <a:latin typeface="Segoe UI Semilight"/>
                  </a:rPr>
                  <a:t>Streaming Data</a:t>
                </a:r>
              </a:p>
            </p:txBody>
          </p:sp>
        </p:grpSp>
        <p:grpSp>
          <p:nvGrpSpPr>
            <p:cNvPr id="136" name="Group 135">
              <a:extLst>
                <a:ext uri="{FF2B5EF4-FFF2-40B4-BE49-F238E27FC236}">
                  <a16:creationId xmlns:a16="http://schemas.microsoft.com/office/drawing/2014/main" id="{8C9095EB-3B6D-420E-9505-78FDED60463F}"/>
                </a:ext>
              </a:extLst>
            </p:cNvPr>
            <p:cNvGrpSpPr/>
            <p:nvPr/>
          </p:nvGrpSpPr>
          <p:grpSpPr>
            <a:xfrm>
              <a:off x="819769" y="4252342"/>
              <a:ext cx="2743200" cy="713232"/>
              <a:chOff x="854832" y="-216718"/>
              <a:chExt cx="2743200" cy="713232"/>
            </a:xfrm>
          </p:grpSpPr>
          <p:sp>
            <p:nvSpPr>
              <p:cNvPr id="138" name="Rectangle 137">
                <a:extLst>
                  <a:ext uri="{FF2B5EF4-FFF2-40B4-BE49-F238E27FC236}">
                    <a16:creationId xmlns:a16="http://schemas.microsoft.com/office/drawing/2014/main" id="{C7BD2B39-98F8-46A4-8EDA-125F770985AD}"/>
                  </a:ext>
                </a:extLst>
              </p:cNvPr>
              <p:cNvSpPr/>
              <p:nvPr/>
            </p:nvSpPr>
            <p:spPr>
              <a:xfrm>
                <a:off x="854832" y="-216718"/>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a:solidFill>
                    <a:srgbClr val="FFFFFF"/>
                  </a:solidFill>
                  <a:latin typeface="Segoe UI Semilight"/>
                </a:endParaRPr>
              </a:p>
            </p:txBody>
          </p:sp>
          <p:sp>
            <p:nvSpPr>
              <p:cNvPr id="139" name="TextBox 138">
                <a:extLst>
                  <a:ext uri="{FF2B5EF4-FFF2-40B4-BE49-F238E27FC236}">
                    <a16:creationId xmlns:a16="http://schemas.microsoft.com/office/drawing/2014/main" id="{9FD3FE21-DBA9-40C7-A4FC-B4573BA37C79}"/>
                  </a:ext>
                </a:extLst>
              </p:cNvPr>
              <p:cNvSpPr txBox="1"/>
              <p:nvPr/>
            </p:nvSpPr>
            <p:spPr>
              <a:xfrm>
                <a:off x="1463980" y="-13725"/>
                <a:ext cx="670933" cy="313949"/>
              </a:xfrm>
              <a:prstGeom prst="rect">
                <a:avLst/>
              </a:prstGeom>
              <a:solidFill>
                <a:schemeClr val="bg2"/>
              </a:solidFill>
              <a:ln>
                <a:noFill/>
              </a:ln>
            </p:spPr>
            <p:txBody>
              <a:bodyPr wrap="none" rtlCol="0">
                <a:spAutoFit/>
              </a:bodyPr>
              <a:lstStyle/>
              <a:p>
                <a:pPr defTabSz="914228"/>
                <a:r>
                  <a:rPr lang="en-US" sz="1400" dirty="0">
                    <a:solidFill>
                      <a:srgbClr val="353535"/>
                    </a:solidFill>
                    <a:latin typeface="Segoe UI Semilight"/>
                  </a:rPr>
                  <a:t>Tables</a:t>
                </a:r>
              </a:p>
            </p:txBody>
          </p:sp>
        </p:grpSp>
        <p:pic>
          <p:nvPicPr>
            <p:cNvPr id="93" name="Picture 92"/>
            <p:cNvPicPr>
              <a:picLocks noChangeAspect="1"/>
            </p:cNvPicPr>
            <p:nvPr/>
          </p:nvPicPr>
          <p:blipFill rotWithShape="1">
            <a:blip r:embed="rId5"/>
            <a:srcRect b="33533"/>
            <a:stretch/>
          </p:blipFill>
          <p:spPr>
            <a:xfrm>
              <a:off x="960291" y="3637869"/>
              <a:ext cx="415032" cy="415032"/>
            </a:xfrm>
            <a:prstGeom prst="rect">
              <a:avLst/>
            </a:prstGeom>
            <a:noFill/>
            <a:ln>
              <a:noFill/>
            </a:ln>
          </p:spPr>
        </p:pic>
        <p:pic>
          <p:nvPicPr>
            <p:cNvPr id="98" name="Picture 97"/>
            <p:cNvPicPr>
              <a:picLocks noChangeAspect="1"/>
            </p:cNvPicPr>
            <p:nvPr/>
          </p:nvPicPr>
          <p:blipFill>
            <a:blip r:embed="rId6"/>
            <a:stretch>
              <a:fillRect/>
            </a:stretch>
          </p:blipFill>
          <p:spPr>
            <a:xfrm>
              <a:off x="960291" y="2893026"/>
              <a:ext cx="415032" cy="415032"/>
            </a:xfrm>
            <a:prstGeom prst="rect">
              <a:avLst/>
            </a:prstGeom>
            <a:noFill/>
            <a:ln>
              <a:noFill/>
            </a:ln>
          </p:spPr>
        </p:pic>
        <p:pic>
          <p:nvPicPr>
            <p:cNvPr id="99" name="Picture 98"/>
            <p:cNvPicPr>
              <a:picLocks noChangeAspect="1"/>
            </p:cNvPicPr>
            <p:nvPr/>
          </p:nvPicPr>
          <p:blipFill>
            <a:blip r:embed="rId7"/>
            <a:stretch>
              <a:fillRect/>
            </a:stretch>
          </p:blipFill>
          <p:spPr>
            <a:xfrm>
              <a:off x="962067" y="2149959"/>
              <a:ext cx="411480" cy="411480"/>
            </a:xfrm>
            <a:prstGeom prst="rect">
              <a:avLst/>
            </a:prstGeom>
            <a:noFill/>
            <a:ln>
              <a:noFill/>
            </a:ln>
          </p:spPr>
        </p:pic>
        <p:pic>
          <p:nvPicPr>
            <p:cNvPr id="12" name="Graphic 11">
              <a:extLst>
                <a:ext uri="{FF2B5EF4-FFF2-40B4-BE49-F238E27FC236}">
                  <a16:creationId xmlns:a16="http://schemas.microsoft.com/office/drawing/2014/main" id="{35EC61AA-4C16-417E-8697-DC1E64E19896}"/>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l="32937" t="26233" r="33290" b="30261"/>
            <a:stretch/>
          </p:blipFill>
          <p:spPr>
            <a:xfrm>
              <a:off x="962067" y="4403218"/>
              <a:ext cx="411480" cy="411480"/>
            </a:xfrm>
            <a:prstGeom prst="rect">
              <a:avLst/>
            </a:prstGeom>
          </p:spPr>
        </p:pic>
      </p:grpSp>
      <p:sp>
        <p:nvSpPr>
          <p:cNvPr id="156" name="Title 6">
            <a:extLst>
              <a:ext uri="{FF2B5EF4-FFF2-40B4-BE49-F238E27FC236}">
                <a16:creationId xmlns:a16="http://schemas.microsoft.com/office/drawing/2014/main" id="{1782B92A-1D35-4217-9B85-40A504D134B6}"/>
              </a:ext>
            </a:extLst>
          </p:cNvPr>
          <p:cNvSpPr txBox="1">
            <a:spLocks/>
          </p:cNvSpPr>
          <p:nvPr/>
        </p:nvSpPr>
        <p:spPr>
          <a:xfrm>
            <a:off x="269241" y="289957"/>
            <a:ext cx="11655840" cy="899537"/>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defRPr/>
            </a:pPr>
            <a:r>
              <a:rPr lang="en-US" sz="4705" spc="-100" dirty="0">
                <a:solidFill>
                  <a:schemeClr val="bg1"/>
                </a:solidFill>
                <a:latin typeface="Segoe UI Light"/>
              </a:rPr>
              <a:t>Discovering events is expensive</a:t>
            </a:r>
          </a:p>
        </p:txBody>
      </p:sp>
      <p:sp>
        <p:nvSpPr>
          <p:cNvPr id="4" name="Rectangle 3">
            <a:extLst>
              <a:ext uri="{FF2B5EF4-FFF2-40B4-BE49-F238E27FC236}">
                <a16:creationId xmlns:a16="http://schemas.microsoft.com/office/drawing/2014/main" id="{65C95FA4-D1D5-46CC-B5AA-A144EBEB4AF6}"/>
              </a:ext>
            </a:extLst>
          </p:cNvPr>
          <p:cNvSpPr/>
          <p:nvPr/>
        </p:nvSpPr>
        <p:spPr bwMode="auto">
          <a:xfrm>
            <a:off x="4978168" y="3172288"/>
            <a:ext cx="2112380" cy="2042106"/>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extBox 1">
            <a:extLst>
              <a:ext uri="{FF2B5EF4-FFF2-40B4-BE49-F238E27FC236}">
                <a16:creationId xmlns:a16="http://schemas.microsoft.com/office/drawing/2014/main" id="{02E55043-95A9-45C2-853F-B6A13D7330BC}"/>
              </a:ext>
            </a:extLst>
          </p:cNvPr>
          <p:cNvSpPr txBox="1"/>
          <p:nvPr/>
        </p:nvSpPr>
        <p:spPr>
          <a:xfrm>
            <a:off x="5105490" y="3872012"/>
            <a:ext cx="1857736"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chemeClr val="bg1"/>
                </a:solidFill>
              </a:rPr>
              <a:t>Application</a:t>
            </a:r>
          </a:p>
        </p:txBody>
      </p:sp>
      <p:sp>
        <p:nvSpPr>
          <p:cNvPr id="36" name="TextBox 35">
            <a:extLst>
              <a:ext uri="{FF2B5EF4-FFF2-40B4-BE49-F238E27FC236}">
                <a16:creationId xmlns:a16="http://schemas.microsoft.com/office/drawing/2014/main" id="{B733ADA2-6A96-4178-B8B3-81F8DD5833F0}"/>
              </a:ext>
            </a:extLst>
          </p:cNvPr>
          <p:cNvSpPr txBox="1"/>
          <p:nvPr/>
        </p:nvSpPr>
        <p:spPr>
          <a:xfrm>
            <a:off x="3681905" y="1821878"/>
            <a:ext cx="1299036" cy="84946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353535"/>
                </a:solidFill>
                <a:effectLst/>
                <a:uLnTx/>
                <a:uFillTx/>
                <a:latin typeface="Segoe UI Semilight"/>
                <a:ea typeface="+mn-ea"/>
                <a:cs typeface="+mn-cs"/>
              </a:rPr>
              <a:t>1st party events</a:t>
            </a:r>
          </a:p>
        </p:txBody>
      </p:sp>
      <p:pic>
        <p:nvPicPr>
          <p:cNvPr id="37" name="Picture 36">
            <a:extLst>
              <a:ext uri="{FF2B5EF4-FFF2-40B4-BE49-F238E27FC236}">
                <a16:creationId xmlns:a16="http://schemas.microsoft.com/office/drawing/2014/main" id="{B47E3965-7B8D-9D48-84F3-CB3897E6511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042874" y="6415788"/>
            <a:ext cx="986733" cy="362962"/>
          </a:xfrm>
          <a:prstGeom prst="rect">
            <a:avLst/>
          </a:prstGeom>
        </p:spPr>
      </p:pic>
    </p:spTree>
    <p:extLst>
      <p:ext uri="{BB962C8B-B14F-4D97-AF65-F5344CB8AC3E}">
        <p14:creationId xmlns:p14="http://schemas.microsoft.com/office/powerpoint/2010/main" val="2041186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wipe(left)">
                                      <p:cBhvr>
                                        <p:cTn id="7" dur="500"/>
                                        <p:tgtEl>
                                          <p:spTgt spid="106"/>
                                        </p:tgtEl>
                                      </p:cBhvr>
                                    </p:animEffect>
                                  </p:childTnLst>
                                </p:cTn>
                              </p:par>
                              <p:par>
                                <p:cTn id="8" presetID="22" presetClass="entr" presetSubtype="8" fill="hold" nodeType="withEffect">
                                  <p:stCondLst>
                                    <p:cond delay="250"/>
                                  </p:stCondLst>
                                  <p:childTnLst>
                                    <p:set>
                                      <p:cBhvr>
                                        <p:cTn id="9" dur="1" fill="hold">
                                          <p:stCondLst>
                                            <p:cond delay="0"/>
                                          </p:stCondLst>
                                        </p:cTn>
                                        <p:tgtEl>
                                          <p:spTgt spid="83"/>
                                        </p:tgtEl>
                                        <p:attrNameLst>
                                          <p:attrName>style.visibility</p:attrName>
                                        </p:attrNameLst>
                                      </p:cBhvr>
                                      <p:to>
                                        <p:strVal val="visible"/>
                                      </p:to>
                                    </p:set>
                                    <p:animEffect transition="in" filter="wipe(left)">
                                      <p:cBhvr>
                                        <p:cTn id="10" dur="500"/>
                                        <p:tgtEl>
                                          <p:spTgt spid="83"/>
                                        </p:tgtEl>
                                      </p:cBhvr>
                                    </p:animEffect>
                                  </p:childTnLst>
                                </p:cTn>
                              </p:par>
                              <p:par>
                                <p:cTn id="11" presetID="22" presetClass="entr" presetSubtype="8" fill="hold" nodeType="withEffect">
                                  <p:stCondLst>
                                    <p:cond delay="500"/>
                                  </p:stCondLst>
                                  <p:childTnLst>
                                    <p:set>
                                      <p:cBhvr>
                                        <p:cTn id="12" dur="1" fill="hold">
                                          <p:stCondLst>
                                            <p:cond delay="0"/>
                                          </p:stCondLst>
                                        </p:cTn>
                                        <p:tgtEl>
                                          <p:spTgt spid="84"/>
                                        </p:tgtEl>
                                        <p:attrNameLst>
                                          <p:attrName>style.visibility</p:attrName>
                                        </p:attrNameLst>
                                      </p:cBhvr>
                                      <p:to>
                                        <p:strVal val="visible"/>
                                      </p:to>
                                    </p:set>
                                    <p:animEffect transition="in" filter="wipe(left)">
                                      <p:cBhvr>
                                        <p:cTn id="13" dur="500"/>
                                        <p:tgtEl>
                                          <p:spTgt spid="84"/>
                                        </p:tgtEl>
                                      </p:cBhvr>
                                    </p:animEffect>
                                  </p:childTnLst>
                                </p:cTn>
                              </p:par>
                              <p:par>
                                <p:cTn id="14" presetID="22" presetClass="entr" presetSubtype="8" fill="hold" nodeType="withEffect">
                                  <p:stCondLst>
                                    <p:cond delay="750"/>
                                  </p:stCondLst>
                                  <p:childTnLst>
                                    <p:set>
                                      <p:cBhvr>
                                        <p:cTn id="15" dur="1" fill="hold">
                                          <p:stCondLst>
                                            <p:cond delay="0"/>
                                          </p:stCondLst>
                                        </p:cTn>
                                        <p:tgtEl>
                                          <p:spTgt spid="85"/>
                                        </p:tgtEl>
                                        <p:attrNameLst>
                                          <p:attrName>style.visibility</p:attrName>
                                        </p:attrNameLst>
                                      </p:cBhvr>
                                      <p:to>
                                        <p:strVal val="visible"/>
                                      </p:to>
                                    </p:set>
                                    <p:animEffect transition="in" filter="wipe(left)">
                                      <p:cBhvr>
                                        <p:cTn id="16" dur="500"/>
                                        <p:tgtEl>
                                          <p:spTgt spid="85"/>
                                        </p:tgtEl>
                                      </p:cBhvr>
                                    </p:animEffect>
                                  </p:childTnLst>
                                </p:cTn>
                              </p:par>
                              <p:par>
                                <p:cTn id="17" presetID="22" presetClass="entr" presetSubtype="8" fill="hold" nodeType="withEffect">
                                  <p:stCondLst>
                                    <p:cond delay="1000"/>
                                  </p:stCondLst>
                                  <p:childTnLst>
                                    <p:set>
                                      <p:cBhvr>
                                        <p:cTn id="18" dur="1" fill="hold">
                                          <p:stCondLst>
                                            <p:cond delay="0"/>
                                          </p:stCondLst>
                                        </p:cTn>
                                        <p:tgtEl>
                                          <p:spTgt spid="86"/>
                                        </p:tgtEl>
                                        <p:attrNameLst>
                                          <p:attrName>style.visibility</p:attrName>
                                        </p:attrNameLst>
                                      </p:cBhvr>
                                      <p:to>
                                        <p:strVal val="visible"/>
                                      </p:to>
                                    </p:set>
                                    <p:animEffect transition="in" filter="wipe(left)">
                                      <p:cBhvr>
                                        <p:cTn id="19" dur="500"/>
                                        <p:tgtEl>
                                          <p:spTgt spid="86"/>
                                        </p:tgtEl>
                                      </p:cBhvr>
                                    </p:animEffect>
                                  </p:childTnLst>
                                </p:cTn>
                              </p:par>
                              <p:par>
                                <p:cTn id="20" presetID="22" presetClass="entr" presetSubtype="8" fill="hold" nodeType="withEffect">
                                  <p:stCondLst>
                                    <p:cond delay="1250"/>
                                  </p:stCondLst>
                                  <p:childTnLst>
                                    <p:set>
                                      <p:cBhvr>
                                        <p:cTn id="21" dur="1" fill="hold">
                                          <p:stCondLst>
                                            <p:cond delay="0"/>
                                          </p:stCondLst>
                                        </p:cTn>
                                        <p:tgtEl>
                                          <p:spTgt spid="58"/>
                                        </p:tgtEl>
                                        <p:attrNameLst>
                                          <p:attrName>style.visibility</p:attrName>
                                        </p:attrNameLst>
                                      </p:cBhvr>
                                      <p:to>
                                        <p:strVal val="visible"/>
                                      </p:to>
                                    </p:set>
                                    <p:animEffect transition="in" filter="wipe(left)">
                                      <p:cBhvr>
                                        <p:cTn id="22" dur="500"/>
                                        <p:tgtEl>
                                          <p:spTgt spid="58"/>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wipe(left)">
                                      <p:cBhvr>
                                        <p:cTn id="25"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3F5062CD-9858-1142-97EB-CB344E0DEDA6}"/>
              </a:ext>
            </a:extLst>
          </p:cNvPr>
          <p:cNvSpPr/>
          <p:nvPr/>
        </p:nvSpPr>
        <p:spPr>
          <a:xfrm>
            <a:off x="0" y="1"/>
            <a:ext cx="12192000" cy="136120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Arrow Connector 57"/>
          <p:cNvCxnSpPr>
            <a:cxnSpLocks/>
          </p:cNvCxnSpPr>
          <p:nvPr/>
        </p:nvCxnSpPr>
        <p:spPr>
          <a:xfrm flipV="1">
            <a:off x="3505123" y="4184841"/>
            <a:ext cx="1478591" cy="1465831"/>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3" name="Straight Arrow Connector 82"/>
          <p:cNvCxnSpPr>
            <a:cxnSpLocks/>
            <a:stCxn id="89" idx="3"/>
          </p:cNvCxnSpPr>
          <p:nvPr/>
        </p:nvCxnSpPr>
        <p:spPr>
          <a:xfrm>
            <a:off x="3505123" y="2729868"/>
            <a:ext cx="1478591" cy="1454973"/>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4" name="Straight Arrow Connector 83"/>
          <p:cNvCxnSpPr>
            <a:cxnSpLocks/>
            <a:stCxn id="123" idx="3"/>
          </p:cNvCxnSpPr>
          <p:nvPr/>
        </p:nvCxnSpPr>
        <p:spPr>
          <a:xfrm>
            <a:off x="3505123" y="3460070"/>
            <a:ext cx="1478591" cy="72477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5" name="Straight Arrow Connector 84"/>
          <p:cNvCxnSpPr>
            <a:cxnSpLocks/>
            <a:stCxn id="112" idx="3"/>
          </p:cNvCxnSpPr>
          <p:nvPr/>
        </p:nvCxnSpPr>
        <p:spPr>
          <a:xfrm flipV="1">
            <a:off x="3505123" y="4184841"/>
            <a:ext cx="1478591" cy="5429"/>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6" name="Straight Arrow Connector 85"/>
          <p:cNvCxnSpPr>
            <a:cxnSpLocks/>
            <a:stCxn id="128" idx="3"/>
          </p:cNvCxnSpPr>
          <p:nvPr/>
        </p:nvCxnSpPr>
        <p:spPr>
          <a:xfrm flipV="1">
            <a:off x="3505123" y="4184842"/>
            <a:ext cx="1478591" cy="73563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6" name="Straight Arrow Connector 105">
            <a:extLst>
              <a:ext uri="{FF2B5EF4-FFF2-40B4-BE49-F238E27FC236}">
                <a16:creationId xmlns:a16="http://schemas.microsoft.com/office/drawing/2014/main" id="{1F08D022-F03C-4799-8064-D7D1BE33C799}"/>
              </a:ext>
            </a:extLst>
          </p:cNvPr>
          <p:cNvCxnSpPr>
            <a:cxnSpLocks/>
            <a:stCxn id="94" idx="3"/>
          </p:cNvCxnSpPr>
          <p:nvPr/>
        </p:nvCxnSpPr>
        <p:spPr>
          <a:xfrm>
            <a:off x="3505123" y="1999668"/>
            <a:ext cx="1473045" cy="218887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24" name="Group 23">
            <a:extLst>
              <a:ext uri="{FF2B5EF4-FFF2-40B4-BE49-F238E27FC236}">
                <a16:creationId xmlns:a16="http://schemas.microsoft.com/office/drawing/2014/main" id="{D2156C62-5FF6-4749-9BFD-6D6531136621}"/>
              </a:ext>
            </a:extLst>
          </p:cNvPr>
          <p:cNvGrpSpPr/>
          <p:nvPr/>
        </p:nvGrpSpPr>
        <p:grpSpPr>
          <a:xfrm>
            <a:off x="815848" y="1650062"/>
            <a:ext cx="2689274" cy="4368573"/>
            <a:chOff x="819769" y="509397"/>
            <a:chExt cx="2743200" cy="4456177"/>
          </a:xfrm>
        </p:grpSpPr>
        <p:grpSp>
          <p:nvGrpSpPr>
            <p:cNvPr id="6" name="Group 5">
              <a:extLst>
                <a:ext uri="{FF2B5EF4-FFF2-40B4-BE49-F238E27FC236}">
                  <a16:creationId xmlns:a16="http://schemas.microsoft.com/office/drawing/2014/main" id="{4BBDAF75-F54A-4F99-8DFE-5BBE7A3D3415}"/>
                </a:ext>
              </a:extLst>
            </p:cNvPr>
            <p:cNvGrpSpPr/>
            <p:nvPr/>
          </p:nvGrpSpPr>
          <p:grpSpPr>
            <a:xfrm>
              <a:off x="819769" y="509397"/>
              <a:ext cx="2743200" cy="713232"/>
              <a:chOff x="854832" y="509397"/>
              <a:chExt cx="2743200" cy="713232"/>
            </a:xfrm>
          </p:grpSpPr>
          <p:sp>
            <p:nvSpPr>
              <p:cNvPr id="94" name="Rectangle 93">
                <a:extLst>
                  <a:ext uri="{FF2B5EF4-FFF2-40B4-BE49-F238E27FC236}">
                    <a16:creationId xmlns:a16="http://schemas.microsoft.com/office/drawing/2014/main" id="{32724662-44EA-4DAB-A661-1A7E861F0346}"/>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91" name="TextBox 90">
                <a:extLst>
                  <a:ext uri="{FF2B5EF4-FFF2-40B4-BE49-F238E27FC236}">
                    <a16:creationId xmlns:a16="http://schemas.microsoft.com/office/drawing/2014/main" id="{3E6AC65C-01AA-40B5-BBA4-778D7A22A1A4}"/>
                  </a:ext>
                </a:extLst>
              </p:cNvPr>
              <p:cNvSpPr txBox="1"/>
              <p:nvPr/>
            </p:nvSpPr>
            <p:spPr>
              <a:xfrm>
                <a:off x="1463980" y="712390"/>
                <a:ext cx="1084430"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IoT Devices</a:t>
                </a:r>
              </a:p>
            </p:txBody>
          </p:sp>
        </p:grpSp>
        <p:pic>
          <p:nvPicPr>
            <p:cNvPr id="13" name="Picture 12">
              <a:extLst>
                <a:ext uri="{FF2B5EF4-FFF2-40B4-BE49-F238E27FC236}">
                  <a16:creationId xmlns:a16="http://schemas.microsoft.com/office/drawing/2014/main" id="{6FCAED16-C9F8-4233-B70F-3412F1825ED3}"/>
                </a:ext>
              </a:extLst>
            </p:cNvPr>
            <p:cNvPicPr>
              <a:picLocks noChangeAspect="1"/>
            </p:cNvPicPr>
            <p:nvPr/>
          </p:nvPicPr>
          <p:blipFill>
            <a:blip r:embed="rId3"/>
            <a:stretch>
              <a:fillRect/>
            </a:stretch>
          </p:blipFill>
          <p:spPr>
            <a:xfrm>
              <a:off x="962067" y="660273"/>
              <a:ext cx="411480" cy="411480"/>
            </a:xfrm>
            <a:prstGeom prst="rect">
              <a:avLst/>
            </a:prstGeom>
            <a:solidFill>
              <a:schemeClr val="bg2"/>
            </a:solidFill>
            <a:ln>
              <a:noFill/>
            </a:ln>
          </p:spPr>
        </p:pic>
        <p:grpSp>
          <p:nvGrpSpPr>
            <p:cNvPr id="88" name="Group 87">
              <a:extLst>
                <a:ext uri="{FF2B5EF4-FFF2-40B4-BE49-F238E27FC236}">
                  <a16:creationId xmlns:a16="http://schemas.microsoft.com/office/drawing/2014/main" id="{2BEE879F-8BDF-4036-ACDC-A7ECA135FDD0}"/>
                </a:ext>
              </a:extLst>
            </p:cNvPr>
            <p:cNvGrpSpPr/>
            <p:nvPr/>
          </p:nvGrpSpPr>
          <p:grpSpPr>
            <a:xfrm>
              <a:off x="819769" y="1254240"/>
              <a:ext cx="2743200" cy="713232"/>
              <a:chOff x="854832" y="509397"/>
              <a:chExt cx="2743200" cy="713232"/>
            </a:xfrm>
          </p:grpSpPr>
          <p:sp>
            <p:nvSpPr>
              <p:cNvPr id="89" name="Rectangle 88">
                <a:extLst>
                  <a:ext uri="{FF2B5EF4-FFF2-40B4-BE49-F238E27FC236}">
                    <a16:creationId xmlns:a16="http://schemas.microsoft.com/office/drawing/2014/main" id="{42D23ECC-B726-4465-9CD5-3CF6C4A9BA5D}"/>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90" name="TextBox 89">
                <a:extLst>
                  <a:ext uri="{FF2B5EF4-FFF2-40B4-BE49-F238E27FC236}">
                    <a16:creationId xmlns:a16="http://schemas.microsoft.com/office/drawing/2014/main" id="{7F8A2198-A28F-435A-BE48-DBB5A12949CF}"/>
                  </a:ext>
                </a:extLst>
              </p:cNvPr>
              <p:cNvSpPr txBox="1"/>
              <p:nvPr/>
            </p:nvSpPr>
            <p:spPr>
              <a:xfrm>
                <a:off x="1463980" y="712390"/>
                <a:ext cx="792589"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Storage</a:t>
                </a:r>
              </a:p>
            </p:txBody>
          </p:sp>
        </p:grpSp>
        <p:pic>
          <p:nvPicPr>
            <p:cNvPr id="101" name="Picture 100"/>
            <p:cNvPicPr>
              <a:picLocks noChangeAspect="1"/>
            </p:cNvPicPr>
            <p:nvPr/>
          </p:nvPicPr>
          <p:blipFill>
            <a:blip r:embed="rId4"/>
            <a:stretch>
              <a:fillRect/>
            </a:stretch>
          </p:blipFill>
          <p:spPr>
            <a:xfrm>
              <a:off x="960291" y="1403340"/>
              <a:ext cx="415032" cy="415032"/>
            </a:xfrm>
            <a:prstGeom prst="rect">
              <a:avLst/>
            </a:prstGeom>
            <a:noFill/>
            <a:ln>
              <a:noFill/>
            </a:ln>
          </p:spPr>
        </p:pic>
        <p:grpSp>
          <p:nvGrpSpPr>
            <p:cNvPr id="110" name="Group 109">
              <a:extLst>
                <a:ext uri="{FF2B5EF4-FFF2-40B4-BE49-F238E27FC236}">
                  <a16:creationId xmlns:a16="http://schemas.microsoft.com/office/drawing/2014/main" id="{9FEA198D-1F55-4998-AC7E-B0533845171F}"/>
                </a:ext>
              </a:extLst>
            </p:cNvPr>
            <p:cNvGrpSpPr/>
            <p:nvPr/>
          </p:nvGrpSpPr>
          <p:grpSpPr>
            <a:xfrm>
              <a:off x="819769" y="2743926"/>
              <a:ext cx="2743200" cy="713232"/>
              <a:chOff x="854832" y="509397"/>
              <a:chExt cx="2743200" cy="713232"/>
            </a:xfrm>
          </p:grpSpPr>
          <p:sp>
            <p:nvSpPr>
              <p:cNvPr id="112" name="Rectangle 111">
                <a:extLst>
                  <a:ext uri="{FF2B5EF4-FFF2-40B4-BE49-F238E27FC236}">
                    <a16:creationId xmlns:a16="http://schemas.microsoft.com/office/drawing/2014/main" id="{A704D714-488C-47FC-9AA7-EBB4F161C3AF}"/>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13" name="TextBox 112">
                <a:extLst>
                  <a:ext uri="{FF2B5EF4-FFF2-40B4-BE49-F238E27FC236}">
                    <a16:creationId xmlns:a16="http://schemas.microsoft.com/office/drawing/2014/main" id="{2130F499-5B43-4FBD-9F94-C6C1112C2D3D}"/>
                  </a:ext>
                </a:extLst>
              </p:cNvPr>
              <p:cNvSpPr txBox="1"/>
              <p:nvPr/>
            </p:nvSpPr>
            <p:spPr>
              <a:xfrm>
                <a:off x="1463980" y="712390"/>
                <a:ext cx="1524154"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Resource Groups</a:t>
                </a:r>
              </a:p>
            </p:txBody>
          </p:sp>
        </p:grpSp>
        <p:grpSp>
          <p:nvGrpSpPr>
            <p:cNvPr id="119" name="Group 118">
              <a:extLst>
                <a:ext uri="{FF2B5EF4-FFF2-40B4-BE49-F238E27FC236}">
                  <a16:creationId xmlns:a16="http://schemas.microsoft.com/office/drawing/2014/main" id="{765C9699-B8AE-4D77-A5D3-52AAD2F5B9E3}"/>
                </a:ext>
              </a:extLst>
            </p:cNvPr>
            <p:cNvGrpSpPr/>
            <p:nvPr/>
          </p:nvGrpSpPr>
          <p:grpSpPr>
            <a:xfrm>
              <a:off x="819769" y="1999083"/>
              <a:ext cx="2743200" cy="713232"/>
              <a:chOff x="854832" y="489705"/>
              <a:chExt cx="2743200" cy="713232"/>
            </a:xfrm>
          </p:grpSpPr>
          <p:sp>
            <p:nvSpPr>
              <p:cNvPr id="123" name="Rectangle 122">
                <a:extLst>
                  <a:ext uri="{FF2B5EF4-FFF2-40B4-BE49-F238E27FC236}">
                    <a16:creationId xmlns:a16="http://schemas.microsoft.com/office/drawing/2014/main" id="{4AA6E1D4-ABB9-45E7-9F6A-3F27C9425BF4}"/>
                  </a:ext>
                </a:extLst>
              </p:cNvPr>
              <p:cNvSpPr/>
              <p:nvPr/>
            </p:nvSpPr>
            <p:spPr>
              <a:xfrm>
                <a:off x="854832" y="489705"/>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24" name="TextBox 123">
                <a:extLst>
                  <a:ext uri="{FF2B5EF4-FFF2-40B4-BE49-F238E27FC236}">
                    <a16:creationId xmlns:a16="http://schemas.microsoft.com/office/drawing/2014/main" id="{FFE901EE-8500-43D9-8BCB-C7FC65DA4C5E}"/>
                  </a:ext>
                </a:extLst>
              </p:cNvPr>
              <p:cNvSpPr txBox="1"/>
              <p:nvPr/>
            </p:nvSpPr>
            <p:spPr>
              <a:xfrm>
                <a:off x="1463980" y="712390"/>
                <a:ext cx="1751569"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Cloud Subscriptions</a:t>
                </a:r>
              </a:p>
            </p:txBody>
          </p:sp>
        </p:grpSp>
        <p:grpSp>
          <p:nvGrpSpPr>
            <p:cNvPr id="126" name="Group 125">
              <a:extLst>
                <a:ext uri="{FF2B5EF4-FFF2-40B4-BE49-F238E27FC236}">
                  <a16:creationId xmlns:a16="http://schemas.microsoft.com/office/drawing/2014/main" id="{00A04110-611B-4B73-B77D-5883A31DB71C}"/>
                </a:ext>
              </a:extLst>
            </p:cNvPr>
            <p:cNvGrpSpPr/>
            <p:nvPr/>
          </p:nvGrpSpPr>
          <p:grpSpPr>
            <a:xfrm>
              <a:off x="819769" y="3488769"/>
              <a:ext cx="2743200" cy="713232"/>
              <a:chOff x="854832" y="509397"/>
              <a:chExt cx="2743200" cy="713232"/>
            </a:xfrm>
          </p:grpSpPr>
          <p:sp>
            <p:nvSpPr>
              <p:cNvPr id="128" name="Rectangle 127">
                <a:extLst>
                  <a:ext uri="{FF2B5EF4-FFF2-40B4-BE49-F238E27FC236}">
                    <a16:creationId xmlns:a16="http://schemas.microsoft.com/office/drawing/2014/main" id="{A4678F7F-2F26-4CA6-A5CA-0DFA1AA63088}"/>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29" name="TextBox 128">
                <a:extLst>
                  <a:ext uri="{FF2B5EF4-FFF2-40B4-BE49-F238E27FC236}">
                    <a16:creationId xmlns:a16="http://schemas.microsoft.com/office/drawing/2014/main" id="{EA55A754-CBB5-4FAB-A18F-8B1AA96C67CA}"/>
                  </a:ext>
                </a:extLst>
              </p:cNvPr>
              <p:cNvSpPr txBox="1"/>
              <p:nvPr/>
            </p:nvSpPr>
            <p:spPr>
              <a:xfrm>
                <a:off x="1463980" y="712390"/>
                <a:ext cx="1401517"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Streaming Data</a:t>
                </a:r>
              </a:p>
            </p:txBody>
          </p:sp>
        </p:grpSp>
        <p:grpSp>
          <p:nvGrpSpPr>
            <p:cNvPr id="136" name="Group 135">
              <a:extLst>
                <a:ext uri="{FF2B5EF4-FFF2-40B4-BE49-F238E27FC236}">
                  <a16:creationId xmlns:a16="http://schemas.microsoft.com/office/drawing/2014/main" id="{8C9095EB-3B6D-420E-9505-78FDED60463F}"/>
                </a:ext>
              </a:extLst>
            </p:cNvPr>
            <p:cNvGrpSpPr/>
            <p:nvPr/>
          </p:nvGrpSpPr>
          <p:grpSpPr>
            <a:xfrm>
              <a:off x="819769" y="4252342"/>
              <a:ext cx="2743200" cy="713232"/>
              <a:chOff x="854832" y="-216718"/>
              <a:chExt cx="2743200" cy="713232"/>
            </a:xfrm>
          </p:grpSpPr>
          <p:sp>
            <p:nvSpPr>
              <p:cNvPr id="138" name="Rectangle 137">
                <a:extLst>
                  <a:ext uri="{FF2B5EF4-FFF2-40B4-BE49-F238E27FC236}">
                    <a16:creationId xmlns:a16="http://schemas.microsoft.com/office/drawing/2014/main" id="{C7BD2B39-98F8-46A4-8EDA-125F770985AD}"/>
                  </a:ext>
                </a:extLst>
              </p:cNvPr>
              <p:cNvSpPr/>
              <p:nvPr/>
            </p:nvSpPr>
            <p:spPr>
              <a:xfrm>
                <a:off x="854832" y="-216718"/>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39" name="TextBox 138">
                <a:extLst>
                  <a:ext uri="{FF2B5EF4-FFF2-40B4-BE49-F238E27FC236}">
                    <a16:creationId xmlns:a16="http://schemas.microsoft.com/office/drawing/2014/main" id="{9FD3FE21-DBA9-40C7-A4FC-B4573BA37C79}"/>
                  </a:ext>
                </a:extLst>
              </p:cNvPr>
              <p:cNvSpPr txBox="1"/>
              <p:nvPr/>
            </p:nvSpPr>
            <p:spPr>
              <a:xfrm>
                <a:off x="1463980" y="-13725"/>
                <a:ext cx="670933"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Tables</a:t>
                </a:r>
              </a:p>
            </p:txBody>
          </p:sp>
        </p:grpSp>
        <p:pic>
          <p:nvPicPr>
            <p:cNvPr id="93" name="Picture 92"/>
            <p:cNvPicPr>
              <a:picLocks noChangeAspect="1"/>
            </p:cNvPicPr>
            <p:nvPr/>
          </p:nvPicPr>
          <p:blipFill rotWithShape="1">
            <a:blip r:embed="rId5"/>
            <a:srcRect b="33533"/>
            <a:stretch/>
          </p:blipFill>
          <p:spPr>
            <a:xfrm>
              <a:off x="960291" y="3637869"/>
              <a:ext cx="415032" cy="415032"/>
            </a:xfrm>
            <a:prstGeom prst="rect">
              <a:avLst/>
            </a:prstGeom>
            <a:noFill/>
            <a:ln>
              <a:noFill/>
            </a:ln>
          </p:spPr>
        </p:pic>
        <p:pic>
          <p:nvPicPr>
            <p:cNvPr id="98" name="Picture 97"/>
            <p:cNvPicPr>
              <a:picLocks noChangeAspect="1"/>
            </p:cNvPicPr>
            <p:nvPr/>
          </p:nvPicPr>
          <p:blipFill>
            <a:blip r:embed="rId6"/>
            <a:stretch>
              <a:fillRect/>
            </a:stretch>
          </p:blipFill>
          <p:spPr>
            <a:xfrm>
              <a:off x="960291" y="2893026"/>
              <a:ext cx="415032" cy="415032"/>
            </a:xfrm>
            <a:prstGeom prst="rect">
              <a:avLst/>
            </a:prstGeom>
            <a:noFill/>
            <a:ln>
              <a:noFill/>
            </a:ln>
          </p:spPr>
        </p:pic>
        <p:pic>
          <p:nvPicPr>
            <p:cNvPr id="99" name="Picture 98"/>
            <p:cNvPicPr>
              <a:picLocks noChangeAspect="1"/>
            </p:cNvPicPr>
            <p:nvPr/>
          </p:nvPicPr>
          <p:blipFill>
            <a:blip r:embed="rId7"/>
            <a:stretch>
              <a:fillRect/>
            </a:stretch>
          </p:blipFill>
          <p:spPr>
            <a:xfrm>
              <a:off x="962067" y="2149959"/>
              <a:ext cx="411480" cy="411480"/>
            </a:xfrm>
            <a:prstGeom prst="rect">
              <a:avLst/>
            </a:prstGeom>
            <a:noFill/>
            <a:ln>
              <a:noFill/>
            </a:ln>
          </p:spPr>
        </p:pic>
        <p:pic>
          <p:nvPicPr>
            <p:cNvPr id="12" name="Graphic 11">
              <a:extLst>
                <a:ext uri="{FF2B5EF4-FFF2-40B4-BE49-F238E27FC236}">
                  <a16:creationId xmlns:a16="http://schemas.microsoft.com/office/drawing/2014/main" id="{35EC61AA-4C16-417E-8697-DC1E64E19896}"/>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l="32937" t="26233" r="33290" b="30261"/>
            <a:stretch/>
          </p:blipFill>
          <p:spPr>
            <a:xfrm>
              <a:off x="962067" y="4403218"/>
              <a:ext cx="411480" cy="411480"/>
            </a:xfrm>
            <a:prstGeom prst="rect">
              <a:avLst/>
            </a:prstGeom>
          </p:spPr>
        </p:pic>
      </p:grpSp>
      <p:sp>
        <p:nvSpPr>
          <p:cNvPr id="156" name="Title 6">
            <a:extLst>
              <a:ext uri="{FF2B5EF4-FFF2-40B4-BE49-F238E27FC236}">
                <a16:creationId xmlns:a16="http://schemas.microsoft.com/office/drawing/2014/main" id="{1782B92A-1D35-4217-9B85-40A504D134B6}"/>
              </a:ext>
            </a:extLst>
          </p:cNvPr>
          <p:cNvSpPr txBox="1">
            <a:spLocks/>
          </p:cNvSpPr>
          <p:nvPr/>
        </p:nvSpPr>
        <p:spPr>
          <a:xfrm>
            <a:off x="269241" y="289957"/>
            <a:ext cx="11655840" cy="899537"/>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14367" rtl="0" eaLnBrk="1" fontAlgn="auto" latinLnBrk="0" hangingPunct="1">
              <a:lnSpc>
                <a:spcPct val="90000"/>
              </a:lnSpc>
              <a:spcBef>
                <a:spcPct val="0"/>
              </a:spcBef>
              <a:spcAft>
                <a:spcPts val="0"/>
              </a:spcAft>
              <a:buClrTx/>
              <a:buSzTx/>
              <a:buFontTx/>
              <a:buNone/>
              <a:tabLst/>
              <a:defRPr/>
            </a:pPr>
            <a:r>
              <a:rPr kumimoji="0" lang="en-US" sz="4705" b="0" i="0" u="none" strike="noStrike" kern="1200" cap="none" spc="-100" normalizeH="0" baseline="0" noProof="0" dirty="0">
                <a:ln w="3175">
                  <a:noFill/>
                </a:ln>
                <a:solidFill>
                  <a:schemeClr val="bg1"/>
                </a:solidFill>
                <a:effectLst/>
                <a:uLnTx/>
                <a:uFillTx/>
                <a:latin typeface="Segoe UI Light"/>
                <a:ea typeface="+mn-ea"/>
                <a:cs typeface="Segoe UI" pitchFamily="34" charset="0"/>
              </a:rPr>
              <a:t>Processing events is cumbersome</a:t>
            </a:r>
          </a:p>
        </p:txBody>
      </p:sp>
      <p:sp>
        <p:nvSpPr>
          <p:cNvPr id="4" name="Rectangle 3">
            <a:extLst>
              <a:ext uri="{FF2B5EF4-FFF2-40B4-BE49-F238E27FC236}">
                <a16:creationId xmlns:a16="http://schemas.microsoft.com/office/drawing/2014/main" id="{65C95FA4-D1D5-46CC-B5AA-A144EBEB4AF6}"/>
              </a:ext>
            </a:extLst>
          </p:cNvPr>
          <p:cNvSpPr/>
          <p:nvPr/>
        </p:nvSpPr>
        <p:spPr bwMode="auto">
          <a:xfrm>
            <a:off x="4978168" y="3171185"/>
            <a:ext cx="2112380" cy="2042106"/>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 name="TextBox 1">
            <a:extLst>
              <a:ext uri="{FF2B5EF4-FFF2-40B4-BE49-F238E27FC236}">
                <a16:creationId xmlns:a16="http://schemas.microsoft.com/office/drawing/2014/main" id="{02E55043-95A9-45C2-853F-B6A13D7330BC}"/>
              </a:ext>
            </a:extLst>
          </p:cNvPr>
          <p:cNvSpPr txBox="1"/>
          <p:nvPr/>
        </p:nvSpPr>
        <p:spPr>
          <a:xfrm>
            <a:off x="5105490" y="2543321"/>
            <a:ext cx="1857736"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effectLst/>
                <a:uLnTx/>
                <a:uFillTx/>
                <a:latin typeface="Segoe UI Semilight"/>
                <a:ea typeface="+mn-ea"/>
                <a:cs typeface="+mn-cs"/>
              </a:rPr>
              <a:t>Application</a:t>
            </a:r>
          </a:p>
        </p:txBody>
      </p:sp>
      <p:sp>
        <p:nvSpPr>
          <p:cNvPr id="36" name="TextBox 35">
            <a:extLst>
              <a:ext uri="{FF2B5EF4-FFF2-40B4-BE49-F238E27FC236}">
                <a16:creationId xmlns:a16="http://schemas.microsoft.com/office/drawing/2014/main" id="{D2FE620E-5016-47FC-BF03-40E77DF741CA}"/>
              </a:ext>
            </a:extLst>
          </p:cNvPr>
          <p:cNvSpPr txBox="1"/>
          <p:nvPr/>
        </p:nvSpPr>
        <p:spPr>
          <a:xfrm>
            <a:off x="5168293" y="3457354"/>
            <a:ext cx="1857736" cy="159120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Segoe UI Semilight"/>
                <a:ea typeface="+mn-ea"/>
                <a:cs typeface="+mn-cs"/>
              </a:rPr>
              <a:t>Code </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Segoe UI Semilight"/>
                <a:ea typeface="+mn-ea"/>
                <a:cs typeface="+mn-cs"/>
              </a:rPr>
              <a:t>&lt;/&gt;</a:t>
            </a:r>
          </a:p>
        </p:txBody>
      </p:sp>
      <p:pic>
        <p:nvPicPr>
          <p:cNvPr id="3" name="Picture 2">
            <a:extLst>
              <a:ext uri="{FF2B5EF4-FFF2-40B4-BE49-F238E27FC236}">
                <a16:creationId xmlns:a16="http://schemas.microsoft.com/office/drawing/2014/main" id="{CA0EFC16-8DBB-4BF8-8DEA-A55541FAF46C}"/>
              </a:ext>
            </a:extLst>
          </p:cNvPr>
          <p:cNvPicPr>
            <a:picLocks noChangeAspect="1"/>
          </p:cNvPicPr>
          <p:nvPr/>
        </p:nvPicPr>
        <p:blipFill>
          <a:blip r:embed="rId10"/>
          <a:stretch>
            <a:fillRect/>
          </a:stretch>
        </p:blipFill>
        <p:spPr>
          <a:xfrm>
            <a:off x="4978168" y="5374161"/>
            <a:ext cx="2112380" cy="650801"/>
          </a:xfrm>
          <a:prstGeom prst="rect">
            <a:avLst/>
          </a:prstGeom>
        </p:spPr>
      </p:pic>
      <p:sp>
        <p:nvSpPr>
          <p:cNvPr id="40" name="TextBox 39">
            <a:extLst>
              <a:ext uri="{FF2B5EF4-FFF2-40B4-BE49-F238E27FC236}">
                <a16:creationId xmlns:a16="http://schemas.microsoft.com/office/drawing/2014/main" id="{1651AF98-662D-4F66-B859-AAB6F0A12890}"/>
              </a:ext>
            </a:extLst>
          </p:cNvPr>
          <p:cNvSpPr txBox="1"/>
          <p:nvPr/>
        </p:nvSpPr>
        <p:spPr>
          <a:xfrm>
            <a:off x="5310369" y="5954123"/>
            <a:ext cx="1269840" cy="4616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353535"/>
                </a:solidFill>
                <a:effectLst/>
                <a:uLnTx/>
                <a:uFillTx/>
                <a:latin typeface="Segoe UI Semilight"/>
                <a:ea typeface="+mn-ea"/>
                <a:cs typeface="+mn-cs"/>
              </a:rPr>
              <a:t>Infrastructure</a:t>
            </a:r>
          </a:p>
        </p:txBody>
      </p:sp>
      <p:sp>
        <p:nvSpPr>
          <p:cNvPr id="41" name="TextBox 40">
            <a:extLst>
              <a:ext uri="{FF2B5EF4-FFF2-40B4-BE49-F238E27FC236}">
                <a16:creationId xmlns:a16="http://schemas.microsoft.com/office/drawing/2014/main" id="{0915B545-32F8-482B-A2A9-489B852D0515}"/>
              </a:ext>
            </a:extLst>
          </p:cNvPr>
          <p:cNvSpPr txBox="1"/>
          <p:nvPr/>
        </p:nvSpPr>
        <p:spPr>
          <a:xfrm>
            <a:off x="3681905" y="1820775"/>
            <a:ext cx="1299036" cy="84946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353535"/>
                </a:solidFill>
                <a:effectLst/>
                <a:uLnTx/>
                <a:uFillTx/>
                <a:latin typeface="Segoe UI Semilight"/>
                <a:ea typeface="+mn-ea"/>
                <a:cs typeface="+mn-cs"/>
              </a:rPr>
              <a:t>1st party events</a:t>
            </a:r>
          </a:p>
        </p:txBody>
      </p:sp>
      <p:pic>
        <p:nvPicPr>
          <p:cNvPr id="42" name="Picture 41">
            <a:extLst>
              <a:ext uri="{FF2B5EF4-FFF2-40B4-BE49-F238E27FC236}">
                <a16:creationId xmlns:a16="http://schemas.microsoft.com/office/drawing/2014/main" id="{1B154EDD-6CEA-684F-81BD-01855C37F26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042874" y="6415788"/>
            <a:ext cx="986733" cy="362962"/>
          </a:xfrm>
          <a:prstGeom prst="rect">
            <a:avLst/>
          </a:prstGeom>
        </p:spPr>
      </p:pic>
    </p:spTree>
    <p:extLst>
      <p:ext uri="{BB962C8B-B14F-4D97-AF65-F5344CB8AC3E}">
        <p14:creationId xmlns:p14="http://schemas.microsoft.com/office/powerpoint/2010/main" val="913837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B81D45DA-2B7C-6940-80B0-CF0BE481048A}"/>
              </a:ext>
            </a:extLst>
          </p:cNvPr>
          <p:cNvSpPr/>
          <p:nvPr/>
        </p:nvSpPr>
        <p:spPr>
          <a:xfrm>
            <a:off x="0" y="1"/>
            <a:ext cx="12192000" cy="136120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Arrow Connector 57"/>
          <p:cNvCxnSpPr>
            <a:cxnSpLocks/>
          </p:cNvCxnSpPr>
          <p:nvPr/>
        </p:nvCxnSpPr>
        <p:spPr>
          <a:xfrm flipV="1">
            <a:off x="3505123" y="4184841"/>
            <a:ext cx="1478591" cy="1465831"/>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3" name="Straight Arrow Connector 82"/>
          <p:cNvCxnSpPr>
            <a:cxnSpLocks/>
            <a:stCxn id="89" idx="3"/>
          </p:cNvCxnSpPr>
          <p:nvPr/>
        </p:nvCxnSpPr>
        <p:spPr>
          <a:xfrm>
            <a:off x="3505123" y="2729868"/>
            <a:ext cx="1478591" cy="1454973"/>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4" name="Straight Arrow Connector 83"/>
          <p:cNvCxnSpPr>
            <a:cxnSpLocks/>
            <a:stCxn id="123" idx="3"/>
          </p:cNvCxnSpPr>
          <p:nvPr/>
        </p:nvCxnSpPr>
        <p:spPr>
          <a:xfrm>
            <a:off x="3505123" y="3460070"/>
            <a:ext cx="1478591" cy="72477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5" name="Straight Arrow Connector 84"/>
          <p:cNvCxnSpPr>
            <a:cxnSpLocks/>
            <a:stCxn id="112" idx="3"/>
          </p:cNvCxnSpPr>
          <p:nvPr/>
        </p:nvCxnSpPr>
        <p:spPr>
          <a:xfrm flipV="1">
            <a:off x="3505123" y="4184841"/>
            <a:ext cx="1478591" cy="5429"/>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6" name="Straight Arrow Connector 85"/>
          <p:cNvCxnSpPr>
            <a:cxnSpLocks/>
            <a:stCxn id="128" idx="3"/>
          </p:cNvCxnSpPr>
          <p:nvPr/>
        </p:nvCxnSpPr>
        <p:spPr>
          <a:xfrm flipV="1">
            <a:off x="3505123" y="4184842"/>
            <a:ext cx="1478591" cy="73563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6" name="Straight Arrow Connector 105">
            <a:extLst>
              <a:ext uri="{FF2B5EF4-FFF2-40B4-BE49-F238E27FC236}">
                <a16:creationId xmlns:a16="http://schemas.microsoft.com/office/drawing/2014/main" id="{1F08D022-F03C-4799-8064-D7D1BE33C799}"/>
              </a:ext>
            </a:extLst>
          </p:cNvPr>
          <p:cNvCxnSpPr>
            <a:cxnSpLocks/>
            <a:stCxn id="94" idx="3"/>
          </p:cNvCxnSpPr>
          <p:nvPr/>
        </p:nvCxnSpPr>
        <p:spPr>
          <a:xfrm>
            <a:off x="3505123" y="1999668"/>
            <a:ext cx="1473045" cy="218887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24" name="Group 23">
            <a:extLst>
              <a:ext uri="{FF2B5EF4-FFF2-40B4-BE49-F238E27FC236}">
                <a16:creationId xmlns:a16="http://schemas.microsoft.com/office/drawing/2014/main" id="{D2156C62-5FF6-4749-9BFD-6D6531136621}"/>
              </a:ext>
            </a:extLst>
          </p:cNvPr>
          <p:cNvGrpSpPr/>
          <p:nvPr/>
        </p:nvGrpSpPr>
        <p:grpSpPr>
          <a:xfrm>
            <a:off x="815848" y="1650062"/>
            <a:ext cx="2689274" cy="4368573"/>
            <a:chOff x="819769" y="509397"/>
            <a:chExt cx="2743200" cy="4456177"/>
          </a:xfrm>
        </p:grpSpPr>
        <p:grpSp>
          <p:nvGrpSpPr>
            <p:cNvPr id="6" name="Group 5">
              <a:extLst>
                <a:ext uri="{FF2B5EF4-FFF2-40B4-BE49-F238E27FC236}">
                  <a16:creationId xmlns:a16="http://schemas.microsoft.com/office/drawing/2014/main" id="{4BBDAF75-F54A-4F99-8DFE-5BBE7A3D3415}"/>
                </a:ext>
              </a:extLst>
            </p:cNvPr>
            <p:cNvGrpSpPr/>
            <p:nvPr/>
          </p:nvGrpSpPr>
          <p:grpSpPr>
            <a:xfrm>
              <a:off x="819769" y="509397"/>
              <a:ext cx="2743200" cy="713232"/>
              <a:chOff x="854832" y="509397"/>
              <a:chExt cx="2743200" cy="713232"/>
            </a:xfrm>
          </p:grpSpPr>
          <p:sp>
            <p:nvSpPr>
              <p:cNvPr id="94" name="Rectangle 93">
                <a:extLst>
                  <a:ext uri="{FF2B5EF4-FFF2-40B4-BE49-F238E27FC236}">
                    <a16:creationId xmlns:a16="http://schemas.microsoft.com/office/drawing/2014/main" id="{32724662-44EA-4DAB-A661-1A7E861F0346}"/>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91" name="TextBox 90">
                <a:extLst>
                  <a:ext uri="{FF2B5EF4-FFF2-40B4-BE49-F238E27FC236}">
                    <a16:creationId xmlns:a16="http://schemas.microsoft.com/office/drawing/2014/main" id="{3E6AC65C-01AA-40B5-BBA4-778D7A22A1A4}"/>
                  </a:ext>
                </a:extLst>
              </p:cNvPr>
              <p:cNvSpPr txBox="1"/>
              <p:nvPr/>
            </p:nvSpPr>
            <p:spPr>
              <a:xfrm>
                <a:off x="1463980" y="712390"/>
                <a:ext cx="1084430"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IoT Devices</a:t>
                </a:r>
              </a:p>
            </p:txBody>
          </p:sp>
        </p:grpSp>
        <p:pic>
          <p:nvPicPr>
            <p:cNvPr id="13" name="Picture 12">
              <a:extLst>
                <a:ext uri="{FF2B5EF4-FFF2-40B4-BE49-F238E27FC236}">
                  <a16:creationId xmlns:a16="http://schemas.microsoft.com/office/drawing/2014/main" id="{6FCAED16-C9F8-4233-B70F-3412F1825ED3}"/>
                </a:ext>
              </a:extLst>
            </p:cNvPr>
            <p:cNvPicPr>
              <a:picLocks noChangeAspect="1"/>
            </p:cNvPicPr>
            <p:nvPr/>
          </p:nvPicPr>
          <p:blipFill>
            <a:blip r:embed="rId3"/>
            <a:stretch>
              <a:fillRect/>
            </a:stretch>
          </p:blipFill>
          <p:spPr>
            <a:xfrm>
              <a:off x="962067" y="660273"/>
              <a:ext cx="411480" cy="411480"/>
            </a:xfrm>
            <a:prstGeom prst="rect">
              <a:avLst/>
            </a:prstGeom>
            <a:solidFill>
              <a:schemeClr val="bg2"/>
            </a:solidFill>
            <a:ln>
              <a:noFill/>
            </a:ln>
          </p:spPr>
        </p:pic>
        <p:grpSp>
          <p:nvGrpSpPr>
            <p:cNvPr id="88" name="Group 87">
              <a:extLst>
                <a:ext uri="{FF2B5EF4-FFF2-40B4-BE49-F238E27FC236}">
                  <a16:creationId xmlns:a16="http://schemas.microsoft.com/office/drawing/2014/main" id="{2BEE879F-8BDF-4036-ACDC-A7ECA135FDD0}"/>
                </a:ext>
              </a:extLst>
            </p:cNvPr>
            <p:cNvGrpSpPr/>
            <p:nvPr/>
          </p:nvGrpSpPr>
          <p:grpSpPr>
            <a:xfrm>
              <a:off x="819769" y="1254240"/>
              <a:ext cx="2743200" cy="713232"/>
              <a:chOff x="854832" y="509397"/>
              <a:chExt cx="2743200" cy="713232"/>
            </a:xfrm>
          </p:grpSpPr>
          <p:sp>
            <p:nvSpPr>
              <p:cNvPr id="89" name="Rectangle 88">
                <a:extLst>
                  <a:ext uri="{FF2B5EF4-FFF2-40B4-BE49-F238E27FC236}">
                    <a16:creationId xmlns:a16="http://schemas.microsoft.com/office/drawing/2014/main" id="{42D23ECC-B726-4465-9CD5-3CF6C4A9BA5D}"/>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90" name="TextBox 89">
                <a:extLst>
                  <a:ext uri="{FF2B5EF4-FFF2-40B4-BE49-F238E27FC236}">
                    <a16:creationId xmlns:a16="http://schemas.microsoft.com/office/drawing/2014/main" id="{7F8A2198-A28F-435A-BE48-DBB5A12949CF}"/>
                  </a:ext>
                </a:extLst>
              </p:cNvPr>
              <p:cNvSpPr txBox="1"/>
              <p:nvPr/>
            </p:nvSpPr>
            <p:spPr>
              <a:xfrm>
                <a:off x="1463980" y="712390"/>
                <a:ext cx="792589"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Storage</a:t>
                </a:r>
              </a:p>
            </p:txBody>
          </p:sp>
        </p:grpSp>
        <p:pic>
          <p:nvPicPr>
            <p:cNvPr id="101" name="Picture 100"/>
            <p:cNvPicPr>
              <a:picLocks noChangeAspect="1"/>
            </p:cNvPicPr>
            <p:nvPr/>
          </p:nvPicPr>
          <p:blipFill>
            <a:blip r:embed="rId4"/>
            <a:stretch>
              <a:fillRect/>
            </a:stretch>
          </p:blipFill>
          <p:spPr>
            <a:xfrm>
              <a:off x="960291" y="1403340"/>
              <a:ext cx="415032" cy="415032"/>
            </a:xfrm>
            <a:prstGeom prst="rect">
              <a:avLst/>
            </a:prstGeom>
            <a:noFill/>
            <a:ln>
              <a:noFill/>
            </a:ln>
          </p:spPr>
        </p:pic>
        <p:grpSp>
          <p:nvGrpSpPr>
            <p:cNvPr id="110" name="Group 109">
              <a:extLst>
                <a:ext uri="{FF2B5EF4-FFF2-40B4-BE49-F238E27FC236}">
                  <a16:creationId xmlns:a16="http://schemas.microsoft.com/office/drawing/2014/main" id="{9FEA198D-1F55-4998-AC7E-B0533845171F}"/>
                </a:ext>
              </a:extLst>
            </p:cNvPr>
            <p:cNvGrpSpPr/>
            <p:nvPr/>
          </p:nvGrpSpPr>
          <p:grpSpPr>
            <a:xfrm>
              <a:off x="819769" y="2743926"/>
              <a:ext cx="2743200" cy="713232"/>
              <a:chOff x="854832" y="509397"/>
              <a:chExt cx="2743200" cy="713232"/>
            </a:xfrm>
          </p:grpSpPr>
          <p:sp>
            <p:nvSpPr>
              <p:cNvPr id="112" name="Rectangle 111">
                <a:extLst>
                  <a:ext uri="{FF2B5EF4-FFF2-40B4-BE49-F238E27FC236}">
                    <a16:creationId xmlns:a16="http://schemas.microsoft.com/office/drawing/2014/main" id="{A704D714-488C-47FC-9AA7-EBB4F161C3AF}"/>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13" name="TextBox 112">
                <a:extLst>
                  <a:ext uri="{FF2B5EF4-FFF2-40B4-BE49-F238E27FC236}">
                    <a16:creationId xmlns:a16="http://schemas.microsoft.com/office/drawing/2014/main" id="{2130F499-5B43-4FBD-9F94-C6C1112C2D3D}"/>
                  </a:ext>
                </a:extLst>
              </p:cNvPr>
              <p:cNvSpPr txBox="1"/>
              <p:nvPr/>
            </p:nvSpPr>
            <p:spPr>
              <a:xfrm>
                <a:off x="1463980" y="712390"/>
                <a:ext cx="1524154"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Resource Groups</a:t>
                </a:r>
              </a:p>
            </p:txBody>
          </p:sp>
        </p:grpSp>
        <p:grpSp>
          <p:nvGrpSpPr>
            <p:cNvPr id="119" name="Group 118">
              <a:extLst>
                <a:ext uri="{FF2B5EF4-FFF2-40B4-BE49-F238E27FC236}">
                  <a16:creationId xmlns:a16="http://schemas.microsoft.com/office/drawing/2014/main" id="{765C9699-B8AE-4D77-A5D3-52AAD2F5B9E3}"/>
                </a:ext>
              </a:extLst>
            </p:cNvPr>
            <p:cNvGrpSpPr/>
            <p:nvPr/>
          </p:nvGrpSpPr>
          <p:grpSpPr>
            <a:xfrm>
              <a:off x="819769" y="1999083"/>
              <a:ext cx="2743200" cy="713232"/>
              <a:chOff x="854832" y="489705"/>
              <a:chExt cx="2743200" cy="713232"/>
            </a:xfrm>
          </p:grpSpPr>
          <p:sp>
            <p:nvSpPr>
              <p:cNvPr id="123" name="Rectangle 122">
                <a:extLst>
                  <a:ext uri="{FF2B5EF4-FFF2-40B4-BE49-F238E27FC236}">
                    <a16:creationId xmlns:a16="http://schemas.microsoft.com/office/drawing/2014/main" id="{4AA6E1D4-ABB9-45E7-9F6A-3F27C9425BF4}"/>
                  </a:ext>
                </a:extLst>
              </p:cNvPr>
              <p:cNvSpPr/>
              <p:nvPr/>
            </p:nvSpPr>
            <p:spPr>
              <a:xfrm>
                <a:off x="854832" y="489705"/>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24" name="TextBox 123">
                <a:extLst>
                  <a:ext uri="{FF2B5EF4-FFF2-40B4-BE49-F238E27FC236}">
                    <a16:creationId xmlns:a16="http://schemas.microsoft.com/office/drawing/2014/main" id="{FFE901EE-8500-43D9-8BCB-C7FC65DA4C5E}"/>
                  </a:ext>
                </a:extLst>
              </p:cNvPr>
              <p:cNvSpPr txBox="1"/>
              <p:nvPr/>
            </p:nvSpPr>
            <p:spPr>
              <a:xfrm>
                <a:off x="1463980" y="712390"/>
                <a:ext cx="1751569"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Cloud Subscriptions</a:t>
                </a:r>
              </a:p>
            </p:txBody>
          </p:sp>
        </p:grpSp>
        <p:grpSp>
          <p:nvGrpSpPr>
            <p:cNvPr id="126" name="Group 125">
              <a:extLst>
                <a:ext uri="{FF2B5EF4-FFF2-40B4-BE49-F238E27FC236}">
                  <a16:creationId xmlns:a16="http://schemas.microsoft.com/office/drawing/2014/main" id="{00A04110-611B-4B73-B77D-5883A31DB71C}"/>
                </a:ext>
              </a:extLst>
            </p:cNvPr>
            <p:cNvGrpSpPr/>
            <p:nvPr/>
          </p:nvGrpSpPr>
          <p:grpSpPr>
            <a:xfrm>
              <a:off x="819769" y="3488769"/>
              <a:ext cx="2743200" cy="713232"/>
              <a:chOff x="854832" y="509397"/>
              <a:chExt cx="2743200" cy="713232"/>
            </a:xfrm>
          </p:grpSpPr>
          <p:sp>
            <p:nvSpPr>
              <p:cNvPr id="128" name="Rectangle 127">
                <a:extLst>
                  <a:ext uri="{FF2B5EF4-FFF2-40B4-BE49-F238E27FC236}">
                    <a16:creationId xmlns:a16="http://schemas.microsoft.com/office/drawing/2014/main" id="{A4678F7F-2F26-4CA6-A5CA-0DFA1AA63088}"/>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29" name="TextBox 128">
                <a:extLst>
                  <a:ext uri="{FF2B5EF4-FFF2-40B4-BE49-F238E27FC236}">
                    <a16:creationId xmlns:a16="http://schemas.microsoft.com/office/drawing/2014/main" id="{EA55A754-CBB5-4FAB-A18F-8B1AA96C67CA}"/>
                  </a:ext>
                </a:extLst>
              </p:cNvPr>
              <p:cNvSpPr txBox="1"/>
              <p:nvPr/>
            </p:nvSpPr>
            <p:spPr>
              <a:xfrm>
                <a:off x="1463980" y="712390"/>
                <a:ext cx="1401517"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Streaming Data</a:t>
                </a:r>
              </a:p>
            </p:txBody>
          </p:sp>
        </p:grpSp>
        <p:grpSp>
          <p:nvGrpSpPr>
            <p:cNvPr id="136" name="Group 135">
              <a:extLst>
                <a:ext uri="{FF2B5EF4-FFF2-40B4-BE49-F238E27FC236}">
                  <a16:creationId xmlns:a16="http://schemas.microsoft.com/office/drawing/2014/main" id="{8C9095EB-3B6D-420E-9505-78FDED60463F}"/>
                </a:ext>
              </a:extLst>
            </p:cNvPr>
            <p:cNvGrpSpPr/>
            <p:nvPr/>
          </p:nvGrpSpPr>
          <p:grpSpPr>
            <a:xfrm>
              <a:off x="819769" y="4252342"/>
              <a:ext cx="2743200" cy="713232"/>
              <a:chOff x="854832" y="-216718"/>
              <a:chExt cx="2743200" cy="713232"/>
            </a:xfrm>
          </p:grpSpPr>
          <p:sp>
            <p:nvSpPr>
              <p:cNvPr id="138" name="Rectangle 137">
                <a:extLst>
                  <a:ext uri="{FF2B5EF4-FFF2-40B4-BE49-F238E27FC236}">
                    <a16:creationId xmlns:a16="http://schemas.microsoft.com/office/drawing/2014/main" id="{C7BD2B39-98F8-46A4-8EDA-125F770985AD}"/>
                  </a:ext>
                </a:extLst>
              </p:cNvPr>
              <p:cNvSpPr/>
              <p:nvPr/>
            </p:nvSpPr>
            <p:spPr>
              <a:xfrm>
                <a:off x="854832" y="-216718"/>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39" name="TextBox 138">
                <a:extLst>
                  <a:ext uri="{FF2B5EF4-FFF2-40B4-BE49-F238E27FC236}">
                    <a16:creationId xmlns:a16="http://schemas.microsoft.com/office/drawing/2014/main" id="{9FD3FE21-DBA9-40C7-A4FC-B4573BA37C79}"/>
                  </a:ext>
                </a:extLst>
              </p:cNvPr>
              <p:cNvSpPr txBox="1"/>
              <p:nvPr/>
            </p:nvSpPr>
            <p:spPr>
              <a:xfrm>
                <a:off x="1463980" y="-13725"/>
                <a:ext cx="670933"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Tables</a:t>
                </a:r>
              </a:p>
            </p:txBody>
          </p:sp>
        </p:grpSp>
        <p:pic>
          <p:nvPicPr>
            <p:cNvPr id="93" name="Picture 92"/>
            <p:cNvPicPr>
              <a:picLocks noChangeAspect="1"/>
            </p:cNvPicPr>
            <p:nvPr/>
          </p:nvPicPr>
          <p:blipFill rotWithShape="1">
            <a:blip r:embed="rId5"/>
            <a:srcRect b="33533"/>
            <a:stretch/>
          </p:blipFill>
          <p:spPr>
            <a:xfrm>
              <a:off x="960291" y="3637869"/>
              <a:ext cx="415032" cy="415032"/>
            </a:xfrm>
            <a:prstGeom prst="rect">
              <a:avLst/>
            </a:prstGeom>
            <a:noFill/>
            <a:ln>
              <a:noFill/>
            </a:ln>
          </p:spPr>
        </p:pic>
        <p:pic>
          <p:nvPicPr>
            <p:cNvPr id="98" name="Picture 97"/>
            <p:cNvPicPr>
              <a:picLocks noChangeAspect="1"/>
            </p:cNvPicPr>
            <p:nvPr/>
          </p:nvPicPr>
          <p:blipFill>
            <a:blip r:embed="rId6"/>
            <a:stretch>
              <a:fillRect/>
            </a:stretch>
          </p:blipFill>
          <p:spPr>
            <a:xfrm>
              <a:off x="960291" y="2893026"/>
              <a:ext cx="415032" cy="415032"/>
            </a:xfrm>
            <a:prstGeom prst="rect">
              <a:avLst/>
            </a:prstGeom>
            <a:noFill/>
            <a:ln>
              <a:noFill/>
            </a:ln>
          </p:spPr>
        </p:pic>
        <p:pic>
          <p:nvPicPr>
            <p:cNvPr id="99" name="Picture 98"/>
            <p:cNvPicPr>
              <a:picLocks noChangeAspect="1"/>
            </p:cNvPicPr>
            <p:nvPr/>
          </p:nvPicPr>
          <p:blipFill>
            <a:blip r:embed="rId7"/>
            <a:stretch>
              <a:fillRect/>
            </a:stretch>
          </p:blipFill>
          <p:spPr>
            <a:xfrm>
              <a:off x="962067" y="2149959"/>
              <a:ext cx="411480" cy="411480"/>
            </a:xfrm>
            <a:prstGeom prst="rect">
              <a:avLst/>
            </a:prstGeom>
            <a:noFill/>
            <a:ln>
              <a:noFill/>
            </a:ln>
          </p:spPr>
        </p:pic>
        <p:pic>
          <p:nvPicPr>
            <p:cNvPr id="12" name="Graphic 11">
              <a:extLst>
                <a:ext uri="{FF2B5EF4-FFF2-40B4-BE49-F238E27FC236}">
                  <a16:creationId xmlns:a16="http://schemas.microsoft.com/office/drawing/2014/main" id="{35EC61AA-4C16-417E-8697-DC1E64E19896}"/>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l="32937" t="26233" r="33290" b="30261"/>
            <a:stretch/>
          </p:blipFill>
          <p:spPr>
            <a:xfrm>
              <a:off x="962067" y="4403218"/>
              <a:ext cx="411480" cy="411480"/>
            </a:xfrm>
            <a:prstGeom prst="rect">
              <a:avLst/>
            </a:prstGeom>
          </p:spPr>
        </p:pic>
      </p:grpSp>
      <p:sp>
        <p:nvSpPr>
          <p:cNvPr id="156" name="Title 6">
            <a:extLst>
              <a:ext uri="{FF2B5EF4-FFF2-40B4-BE49-F238E27FC236}">
                <a16:creationId xmlns:a16="http://schemas.microsoft.com/office/drawing/2014/main" id="{1782B92A-1D35-4217-9B85-40A504D134B6}"/>
              </a:ext>
            </a:extLst>
          </p:cNvPr>
          <p:cNvSpPr txBox="1">
            <a:spLocks/>
          </p:cNvSpPr>
          <p:nvPr/>
        </p:nvSpPr>
        <p:spPr>
          <a:xfrm>
            <a:off x="269241" y="388662"/>
            <a:ext cx="11655840" cy="800832"/>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14367"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100" normalizeH="0" baseline="0" noProof="0" dirty="0">
                <a:ln w="3175">
                  <a:noFill/>
                </a:ln>
                <a:solidFill>
                  <a:schemeClr val="bg1"/>
                </a:solidFill>
                <a:effectLst/>
                <a:uLnTx/>
                <a:uFillTx/>
                <a:latin typeface="Segoe UI Light"/>
                <a:ea typeface="+mn-ea"/>
                <a:cs typeface="Segoe UI" pitchFamily="34" charset="0"/>
              </a:rPr>
              <a:t>Communication between app components is complicated</a:t>
            </a:r>
          </a:p>
        </p:txBody>
      </p:sp>
      <p:sp>
        <p:nvSpPr>
          <p:cNvPr id="4" name="Rectangle 3">
            <a:extLst>
              <a:ext uri="{FF2B5EF4-FFF2-40B4-BE49-F238E27FC236}">
                <a16:creationId xmlns:a16="http://schemas.microsoft.com/office/drawing/2014/main" id="{65C95FA4-D1D5-46CC-B5AA-A144EBEB4AF6}"/>
              </a:ext>
            </a:extLst>
          </p:cNvPr>
          <p:cNvSpPr/>
          <p:nvPr/>
        </p:nvSpPr>
        <p:spPr bwMode="auto">
          <a:xfrm>
            <a:off x="4978168" y="3171185"/>
            <a:ext cx="2112380" cy="2042106"/>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 name="TextBox 1">
            <a:extLst>
              <a:ext uri="{FF2B5EF4-FFF2-40B4-BE49-F238E27FC236}">
                <a16:creationId xmlns:a16="http://schemas.microsoft.com/office/drawing/2014/main" id="{02E55043-95A9-45C2-853F-B6A13D7330BC}"/>
              </a:ext>
            </a:extLst>
          </p:cNvPr>
          <p:cNvSpPr txBox="1"/>
          <p:nvPr/>
        </p:nvSpPr>
        <p:spPr>
          <a:xfrm>
            <a:off x="5105490" y="2543321"/>
            <a:ext cx="1857736"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353535"/>
                </a:solidFill>
                <a:effectLst/>
                <a:uLnTx/>
                <a:uFillTx/>
                <a:latin typeface="Segoe UI Semilight"/>
                <a:ea typeface="+mn-ea"/>
                <a:cs typeface="+mn-cs"/>
              </a:rPr>
              <a:t>Service 1</a:t>
            </a:r>
          </a:p>
        </p:txBody>
      </p:sp>
      <p:sp>
        <p:nvSpPr>
          <p:cNvPr id="36" name="TextBox 35">
            <a:extLst>
              <a:ext uri="{FF2B5EF4-FFF2-40B4-BE49-F238E27FC236}">
                <a16:creationId xmlns:a16="http://schemas.microsoft.com/office/drawing/2014/main" id="{D2FE620E-5016-47FC-BF03-40E77DF741CA}"/>
              </a:ext>
            </a:extLst>
          </p:cNvPr>
          <p:cNvSpPr txBox="1"/>
          <p:nvPr/>
        </p:nvSpPr>
        <p:spPr>
          <a:xfrm>
            <a:off x="5168293" y="3457354"/>
            <a:ext cx="1857736" cy="159120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4400" b="0" i="0" u="none" strike="noStrike" kern="1200" cap="none" spc="0" normalizeH="0" baseline="0" noProof="0" dirty="0">
                <a:ln>
                  <a:noFill/>
                </a:ln>
                <a:solidFill>
                  <a:srgbClr val="FFFFFF"/>
                </a:solidFill>
                <a:effectLst/>
                <a:uLnTx/>
                <a:uFillTx/>
                <a:latin typeface="Segoe UI Semilight"/>
                <a:ea typeface="+mn-ea"/>
                <a:cs typeface="+mn-cs"/>
              </a:rPr>
              <a:t>Code </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4400" b="0" i="0" u="none" strike="noStrike" kern="1200" cap="none" spc="0" normalizeH="0" baseline="0" noProof="0" dirty="0">
                <a:ln>
                  <a:noFill/>
                </a:ln>
                <a:solidFill>
                  <a:srgbClr val="FFFFFF"/>
                </a:solidFill>
                <a:effectLst/>
                <a:uLnTx/>
                <a:uFillTx/>
                <a:latin typeface="Segoe UI Semilight"/>
                <a:ea typeface="+mn-ea"/>
                <a:cs typeface="+mn-cs"/>
              </a:rPr>
              <a:t>&lt;/&gt;</a:t>
            </a:r>
          </a:p>
        </p:txBody>
      </p:sp>
      <p:cxnSp>
        <p:nvCxnSpPr>
          <p:cNvPr id="37" name="Straight Arrow Connector 36">
            <a:extLst>
              <a:ext uri="{FF2B5EF4-FFF2-40B4-BE49-F238E27FC236}">
                <a16:creationId xmlns:a16="http://schemas.microsoft.com/office/drawing/2014/main" id="{5EE64A89-8BB9-4494-9FF4-E3F1E1A4335F}"/>
              </a:ext>
            </a:extLst>
          </p:cNvPr>
          <p:cNvCxnSpPr>
            <a:cxnSpLocks/>
          </p:cNvCxnSpPr>
          <p:nvPr/>
        </p:nvCxnSpPr>
        <p:spPr>
          <a:xfrm>
            <a:off x="7090548" y="4184841"/>
            <a:ext cx="1931918" cy="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4" name="Rectangle 43">
            <a:extLst>
              <a:ext uri="{FF2B5EF4-FFF2-40B4-BE49-F238E27FC236}">
                <a16:creationId xmlns:a16="http://schemas.microsoft.com/office/drawing/2014/main" id="{F90F1729-F027-4854-B384-2D5C479CB1D6}"/>
              </a:ext>
            </a:extLst>
          </p:cNvPr>
          <p:cNvSpPr/>
          <p:nvPr/>
        </p:nvSpPr>
        <p:spPr bwMode="auto">
          <a:xfrm>
            <a:off x="9017733" y="3154463"/>
            <a:ext cx="2112380" cy="2042106"/>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5" name="TextBox 44">
            <a:extLst>
              <a:ext uri="{FF2B5EF4-FFF2-40B4-BE49-F238E27FC236}">
                <a16:creationId xmlns:a16="http://schemas.microsoft.com/office/drawing/2014/main" id="{FF83FDA8-D156-4615-B6C6-0587036D1574}"/>
              </a:ext>
            </a:extLst>
          </p:cNvPr>
          <p:cNvSpPr txBox="1"/>
          <p:nvPr/>
        </p:nvSpPr>
        <p:spPr>
          <a:xfrm>
            <a:off x="9145055" y="2526599"/>
            <a:ext cx="1857736"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353535"/>
                </a:solidFill>
                <a:effectLst/>
                <a:uLnTx/>
                <a:uFillTx/>
                <a:latin typeface="Segoe UI Semilight"/>
                <a:ea typeface="+mn-ea"/>
                <a:cs typeface="+mn-cs"/>
              </a:rPr>
              <a:t>Service 2</a:t>
            </a:r>
          </a:p>
        </p:txBody>
      </p:sp>
      <p:sp>
        <p:nvSpPr>
          <p:cNvPr id="46" name="TextBox 45">
            <a:extLst>
              <a:ext uri="{FF2B5EF4-FFF2-40B4-BE49-F238E27FC236}">
                <a16:creationId xmlns:a16="http://schemas.microsoft.com/office/drawing/2014/main" id="{A1162B8A-8FFF-46E1-9C36-7890C24E5FB2}"/>
              </a:ext>
            </a:extLst>
          </p:cNvPr>
          <p:cNvSpPr txBox="1"/>
          <p:nvPr/>
        </p:nvSpPr>
        <p:spPr>
          <a:xfrm>
            <a:off x="9207858" y="3440632"/>
            <a:ext cx="1857736" cy="159120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4400" b="0" i="0" u="none" strike="noStrike" kern="1200" cap="none" spc="0" normalizeH="0" baseline="0" noProof="0" dirty="0">
                <a:ln>
                  <a:noFill/>
                </a:ln>
                <a:solidFill>
                  <a:srgbClr val="FFFFFF"/>
                </a:solidFill>
                <a:effectLst/>
                <a:uLnTx/>
                <a:uFillTx/>
                <a:latin typeface="Segoe UI Semilight"/>
                <a:ea typeface="+mn-ea"/>
                <a:cs typeface="+mn-cs"/>
              </a:rPr>
              <a:t>Code </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4400" b="0" i="0" u="none" strike="noStrike" kern="1200" cap="none" spc="0" normalizeH="0" baseline="0" noProof="0" dirty="0">
                <a:ln>
                  <a:noFill/>
                </a:ln>
                <a:solidFill>
                  <a:srgbClr val="FFFFFF"/>
                </a:solidFill>
                <a:effectLst/>
                <a:uLnTx/>
                <a:uFillTx/>
                <a:latin typeface="Segoe UI Semilight"/>
                <a:ea typeface="+mn-ea"/>
                <a:cs typeface="+mn-cs"/>
              </a:rPr>
              <a:t>&lt;/&gt;</a:t>
            </a:r>
          </a:p>
        </p:txBody>
      </p:sp>
      <p:sp>
        <p:nvSpPr>
          <p:cNvPr id="47" name="TextBox 46">
            <a:extLst>
              <a:ext uri="{FF2B5EF4-FFF2-40B4-BE49-F238E27FC236}">
                <a16:creationId xmlns:a16="http://schemas.microsoft.com/office/drawing/2014/main" id="{CC2AFC10-3003-4C32-80F7-0ACB6270ED55}"/>
              </a:ext>
            </a:extLst>
          </p:cNvPr>
          <p:cNvSpPr txBox="1"/>
          <p:nvPr/>
        </p:nvSpPr>
        <p:spPr>
          <a:xfrm>
            <a:off x="6995079" y="1789811"/>
            <a:ext cx="2122856" cy="84946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353535"/>
                </a:solidFill>
                <a:effectLst/>
                <a:uLnTx/>
                <a:uFillTx/>
                <a:latin typeface="Segoe UI Semilight"/>
                <a:ea typeface="+mn-ea"/>
                <a:cs typeface="+mn-cs"/>
              </a:rPr>
              <a:t>Custom app specific events</a:t>
            </a:r>
          </a:p>
        </p:txBody>
      </p:sp>
      <p:pic>
        <p:nvPicPr>
          <p:cNvPr id="43" name="Picture 42">
            <a:extLst>
              <a:ext uri="{FF2B5EF4-FFF2-40B4-BE49-F238E27FC236}">
                <a16:creationId xmlns:a16="http://schemas.microsoft.com/office/drawing/2014/main" id="{6DC29EDA-C16B-4EAD-9288-5052F826AB97}"/>
              </a:ext>
            </a:extLst>
          </p:cNvPr>
          <p:cNvPicPr>
            <a:picLocks noChangeAspect="1"/>
          </p:cNvPicPr>
          <p:nvPr/>
        </p:nvPicPr>
        <p:blipFill>
          <a:blip r:embed="rId10"/>
          <a:stretch>
            <a:fillRect/>
          </a:stretch>
        </p:blipFill>
        <p:spPr>
          <a:xfrm>
            <a:off x="4978168" y="5374161"/>
            <a:ext cx="2112380" cy="650801"/>
          </a:xfrm>
          <a:prstGeom prst="rect">
            <a:avLst/>
          </a:prstGeom>
        </p:spPr>
      </p:pic>
      <p:pic>
        <p:nvPicPr>
          <p:cNvPr id="48" name="Picture 47">
            <a:extLst>
              <a:ext uri="{FF2B5EF4-FFF2-40B4-BE49-F238E27FC236}">
                <a16:creationId xmlns:a16="http://schemas.microsoft.com/office/drawing/2014/main" id="{64279A59-18D5-44D2-892D-F2319961763F}"/>
              </a:ext>
            </a:extLst>
          </p:cNvPr>
          <p:cNvPicPr>
            <a:picLocks noChangeAspect="1"/>
          </p:cNvPicPr>
          <p:nvPr/>
        </p:nvPicPr>
        <p:blipFill>
          <a:blip r:embed="rId10"/>
          <a:stretch>
            <a:fillRect/>
          </a:stretch>
        </p:blipFill>
        <p:spPr>
          <a:xfrm>
            <a:off x="9017733" y="5367834"/>
            <a:ext cx="2112380" cy="650801"/>
          </a:xfrm>
          <a:prstGeom prst="rect">
            <a:avLst/>
          </a:prstGeom>
        </p:spPr>
      </p:pic>
      <p:sp>
        <p:nvSpPr>
          <p:cNvPr id="50" name="TextBox 49">
            <a:extLst>
              <a:ext uri="{FF2B5EF4-FFF2-40B4-BE49-F238E27FC236}">
                <a16:creationId xmlns:a16="http://schemas.microsoft.com/office/drawing/2014/main" id="{761A87B9-FD8E-495B-843D-00E568EA6BD9}"/>
              </a:ext>
            </a:extLst>
          </p:cNvPr>
          <p:cNvSpPr txBox="1"/>
          <p:nvPr/>
        </p:nvSpPr>
        <p:spPr>
          <a:xfrm>
            <a:off x="5310369" y="5954123"/>
            <a:ext cx="1269840" cy="4616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353535"/>
                </a:solidFill>
                <a:effectLst/>
                <a:uLnTx/>
                <a:uFillTx/>
                <a:latin typeface="Segoe UI Semilight"/>
                <a:ea typeface="+mn-ea"/>
                <a:cs typeface="+mn-cs"/>
              </a:rPr>
              <a:t>Infrastructure</a:t>
            </a:r>
          </a:p>
        </p:txBody>
      </p:sp>
      <p:sp>
        <p:nvSpPr>
          <p:cNvPr id="51" name="TextBox 50">
            <a:extLst>
              <a:ext uri="{FF2B5EF4-FFF2-40B4-BE49-F238E27FC236}">
                <a16:creationId xmlns:a16="http://schemas.microsoft.com/office/drawing/2014/main" id="{66E6EC41-5C05-4234-AC68-16FECEF512B6}"/>
              </a:ext>
            </a:extLst>
          </p:cNvPr>
          <p:cNvSpPr txBox="1"/>
          <p:nvPr/>
        </p:nvSpPr>
        <p:spPr>
          <a:xfrm>
            <a:off x="9439003" y="5954123"/>
            <a:ext cx="1269840" cy="4616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353535"/>
                </a:solidFill>
                <a:effectLst/>
                <a:uLnTx/>
                <a:uFillTx/>
                <a:latin typeface="Segoe UI Semilight"/>
                <a:ea typeface="+mn-ea"/>
                <a:cs typeface="+mn-cs"/>
              </a:rPr>
              <a:t>Infrastructure</a:t>
            </a:r>
          </a:p>
        </p:txBody>
      </p:sp>
      <p:sp>
        <p:nvSpPr>
          <p:cNvPr id="52" name="TextBox 51">
            <a:extLst>
              <a:ext uri="{FF2B5EF4-FFF2-40B4-BE49-F238E27FC236}">
                <a16:creationId xmlns:a16="http://schemas.microsoft.com/office/drawing/2014/main" id="{AD9E25CC-5409-4D0A-AA3E-301FE218DA2F}"/>
              </a:ext>
            </a:extLst>
          </p:cNvPr>
          <p:cNvSpPr txBox="1"/>
          <p:nvPr/>
        </p:nvSpPr>
        <p:spPr>
          <a:xfrm>
            <a:off x="3681905" y="1820775"/>
            <a:ext cx="1299036" cy="84946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353535"/>
                </a:solidFill>
                <a:effectLst/>
                <a:uLnTx/>
                <a:uFillTx/>
                <a:latin typeface="Segoe UI Semilight"/>
                <a:ea typeface="+mn-ea"/>
                <a:cs typeface="+mn-cs"/>
              </a:rPr>
              <a:t>1st party events</a:t>
            </a:r>
          </a:p>
        </p:txBody>
      </p:sp>
      <p:pic>
        <p:nvPicPr>
          <p:cNvPr id="49" name="Picture 48">
            <a:extLst>
              <a:ext uri="{FF2B5EF4-FFF2-40B4-BE49-F238E27FC236}">
                <a16:creationId xmlns:a16="http://schemas.microsoft.com/office/drawing/2014/main" id="{2922E92C-FE1A-5C47-BE65-97748042745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042874" y="6415788"/>
            <a:ext cx="986733" cy="362962"/>
          </a:xfrm>
          <a:prstGeom prst="rect">
            <a:avLst/>
          </a:prstGeom>
        </p:spPr>
      </p:pic>
    </p:spTree>
    <p:extLst>
      <p:ext uri="{BB962C8B-B14F-4D97-AF65-F5344CB8AC3E}">
        <p14:creationId xmlns:p14="http://schemas.microsoft.com/office/powerpoint/2010/main" val="34371532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wipe(left)">
                                      <p:cBhvr>
                                        <p:cTn id="10"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21E6AF6C-D047-3C4F-8B0E-12834FBD69B8}"/>
              </a:ext>
            </a:extLst>
          </p:cNvPr>
          <p:cNvSpPr/>
          <p:nvPr/>
        </p:nvSpPr>
        <p:spPr>
          <a:xfrm>
            <a:off x="0" y="1"/>
            <a:ext cx="12192000" cy="136120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Arrow Connector 57"/>
          <p:cNvCxnSpPr>
            <a:cxnSpLocks/>
          </p:cNvCxnSpPr>
          <p:nvPr/>
        </p:nvCxnSpPr>
        <p:spPr>
          <a:xfrm flipV="1">
            <a:off x="2810644" y="4196676"/>
            <a:ext cx="1478591" cy="1465831"/>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3" name="Straight Arrow Connector 82"/>
          <p:cNvCxnSpPr>
            <a:cxnSpLocks/>
            <a:stCxn id="89" idx="3"/>
          </p:cNvCxnSpPr>
          <p:nvPr/>
        </p:nvCxnSpPr>
        <p:spPr>
          <a:xfrm>
            <a:off x="2810644" y="2741703"/>
            <a:ext cx="1478591" cy="1454973"/>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4" name="Straight Arrow Connector 83"/>
          <p:cNvCxnSpPr>
            <a:cxnSpLocks/>
            <a:stCxn id="123" idx="3"/>
          </p:cNvCxnSpPr>
          <p:nvPr/>
        </p:nvCxnSpPr>
        <p:spPr>
          <a:xfrm>
            <a:off x="2810644" y="3471905"/>
            <a:ext cx="1478591" cy="72477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5" name="Straight Arrow Connector 84"/>
          <p:cNvCxnSpPr>
            <a:cxnSpLocks/>
            <a:stCxn id="112" idx="3"/>
          </p:cNvCxnSpPr>
          <p:nvPr/>
        </p:nvCxnSpPr>
        <p:spPr>
          <a:xfrm flipV="1">
            <a:off x="2810644" y="4196676"/>
            <a:ext cx="1478591" cy="5429"/>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6" name="Straight Arrow Connector 85"/>
          <p:cNvCxnSpPr>
            <a:cxnSpLocks/>
            <a:stCxn id="128" idx="3"/>
          </p:cNvCxnSpPr>
          <p:nvPr/>
        </p:nvCxnSpPr>
        <p:spPr>
          <a:xfrm flipV="1">
            <a:off x="2810644" y="4196677"/>
            <a:ext cx="1478591" cy="73563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6" name="Straight Arrow Connector 105">
            <a:extLst>
              <a:ext uri="{FF2B5EF4-FFF2-40B4-BE49-F238E27FC236}">
                <a16:creationId xmlns:a16="http://schemas.microsoft.com/office/drawing/2014/main" id="{1F08D022-F03C-4799-8064-D7D1BE33C799}"/>
              </a:ext>
            </a:extLst>
          </p:cNvPr>
          <p:cNvCxnSpPr>
            <a:cxnSpLocks/>
            <a:stCxn id="94" idx="3"/>
          </p:cNvCxnSpPr>
          <p:nvPr/>
        </p:nvCxnSpPr>
        <p:spPr>
          <a:xfrm>
            <a:off x="2810644" y="2011503"/>
            <a:ext cx="1473045" cy="218887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24" name="Group 23">
            <a:extLst>
              <a:ext uri="{FF2B5EF4-FFF2-40B4-BE49-F238E27FC236}">
                <a16:creationId xmlns:a16="http://schemas.microsoft.com/office/drawing/2014/main" id="{D2156C62-5FF6-4749-9BFD-6D6531136621}"/>
              </a:ext>
            </a:extLst>
          </p:cNvPr>
          <p:cNvGrpSpPr/>
          <p:nvPr/>
        </p:nvGrpSpPr>
        <p:grpSpPr>
          <a:xfrm>
            <a:off x="121369" y="1661897"/>
            <a:ext cx="2689274" cy="4368573"/>
            <a:chOff x="819769" y="509397"/>
            <a:chExt cx="2743200" cy="4456177"/>
          </a:xfrm>
        </p:grpSpPr>
        <p:grpSp>
          <p:nvGrpSpPr>
            <p:cNvPr id="6" name="Group 5">
              <a:extLst>
                <a:ext uri="{FF2B5EF4-FFF2-40B4-BE49-F238E27FC236}">
                  <a16:creationId xmlns:a16="http://schemas.microsoft.com/office/drawing/2014/main" id="{4BBDAF75-F54A-4F99-8DFE-5BBE7A3D3415}"/>
                </a:ext>
              </a:extLst>
            </p:cNvPr>
            <p:cNvGrpSpPr/>
            <p:nvPr/>
          </p:nvGrpSpPr>
          <p:grpSpPr>
            <a:xfrm>
              <a:off x="819769" y="509397"/>
              <a:ext cx="2743200" cy="713232"/>
              <a:chOff x="854832" y="509397"/>
              <a:chExt cx="2743200" cy="713232"/>
            </a:xfrm>
          </p:grpSpPr>
          <p:sp>
            <p:nvSpPr>
              <p:cNvPr id="94" name="Rectangle 93">
                <a:extLst>
                  <a:ext uri="{FF2B5EF4-FFF2-40B4-BE49-F238E27FC236}">
                    <a16:creationId xmlns:a16="http://schemas.microsoft.com/office/drawing/2014/main" id="{32724662-44EA-4DAB-A661-1A7E861F0346}"/>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91" name="TextBox 90">
                <a:extLst>
                  <a:ext uri="{FF2B5EF4-FFF2-40B4-BE49-F238E27FC236}">
                    <a16:creationId xmlns:a16="http://schemas.microsoft.com/office/drawing/2014/main" id="{3E6AC65C-01AA-40B5-BBA4-778D7A22A1A4}"/>
                  </a:ext>
                </a:extLst>
              </p:cNvPr>
              <p:cNvSpPr txBox="1"/>
              <p:nvPr/>
            </p:nvSpPr>
            <p:spPr>
              <a:xfrm>
                <a:off x="1463980" y="712390"/>
                <a:ext cx="817901"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IoT Hub</a:t>
                </a:r>
              </a:p>
            </p:txBody>
          </p:sp>
        </p:grpSp>
        <p:pic>
          <p:nvPicPr>
            <p:cNvPr id="13" name="Picture 12">
              <a:extLst>
                <a:ext uri="{FF2B5EF4-FFF2-40B4-BE49-F238E27FC236}">
                  <a16:creationId xmlns:a16="http://schemas.microsoft.com/office/drawing/2014/main" id="{6FCAED16-C9F8-4233-B70F-3412F1825ED3}"/>
                </a:ext>
              </a:extLst>
            </p:cNvPr>
            <p:cNvPicPr>
              <a:picLocks noChangeAspect="1"/>
            </p:cNvPicPr>
            <p:nvPr/>
          </p:nvPicPr>
          <p:blipFill>
            <a:blip r:embed="rId3"/>
            <a:stretch>
              <a:fillRect/>
            </a:stretch>
          </p:blipFill>
          <p:spPr>
            <a:xfrm>
              <a:off x="962067" y="660273"/>
              <a:ext cx="411480" cy="411480"/>
            </a:xfrm>
            <a:prstGeom prst="rect">
              <a:avLst/>
            </a:prstGeom>
            <a:solidFill>
              <a:schemeClr val="bg2"/>
            </a:solidFill>
            <a:ln>
              <a:noFill/>
            </a:ln>
          </p:spPr>
        </p:pic>
        <p:grpSp>
          <p:nvGrpSpPr>
            <p:cNvPr id="88" name="Group 87">
              <a:extLst>
                <a:ext uri="{FF2B5EF4-FFF2-40B4-BE49-F238E27FC236}">
                  <a16:creationId xmlns:a16="http://schemas.microsoft.com/office/drawing/2014/main" id="{2BEE879F-8BDF-4036-ACDC-A7ECA135FDD0}"/>
                </a:ext>
              </a:extLst>
            </p:cNvPr>
            <p:cNvGrpSpPr/>
            <p:nvPr/>
          </p:nvGrpSpPr>
          <p:grpSpPr>
            <a:xfrm>
              <a:off x="819769" y="1254240"/>
              <a:ext cx="2743200" cy="713232"/>
              <a:chOff x="854832" y="509397"/>
              <a:chExt cx="2743200" cy="713232"/>
            </a:xfrm>
          </p:grpSpPr>
          <p:sp>
            <p:nvSpPr>
              <p:cNvPr id="89" name="Rectangle 88">
                <a:extLst>
                  <a:ext uri="{FF2B5EF4-FFF2-40B4-BE49-F238E27FC236}">
                    <a16:creationId xmlns:a16="http://schemas.microsoft.com/office/drawing/2014/main" id="{42D23ECC-B726-4465-9CD5-3CF6C4A9BA5D}"/>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90" name="TextBox 89">
                <a:extLst>
                  <a:ext uri="{FF2B5EF4-FFF2-40B4-BE49-F238E27FC236}">
                    <a16:creationId xmlns:a16="http://schemas.microsoft.com/office/drawing/2014/main" id="{7F8A2198-A28F-435A-BE48-DBB5A12949CF}"/>
                  </a:ext>
                </a:extLst>
              </p:cNvPr>
              <p:cNvSpPr txBox="1"/>
              <p:nvPr/>
            </p:nvSpPr>
            <p:spPr>
              <a:xfrm>
                <a:off x="1463980" y="712390"/>
                <a:ext cx="1196470"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Blob Storage</a:t>
                </a:r>
              </a:p>
            </p:txBody>
          </p:sp>
        </p:grpSp>
        <p:pic>
          <p:nvPicPr>
            <p:cNvPr id="101" name="Picture 100"/>
            <p:cNvPicPr>
              <a:picLocks noChangeAspect="1"/>
            </p:cNvPicPr>
            <p:nvPr/>
          </p:nvPicPr>
          <p:blipFill>
            <a:blip r:embed="rId4"/>
            <a:stretch>
              <a:fillRect/>
            </a:stretch>
          </p:blipFill>
          <p:spPr>
            <a:xfrm>
              <a:off x="960291" y="1403340"/>
              <a:ext cx="415032" cy="415032"/>
            </a:xfrm>
            <a:prstGeom prst="rect">
              <a:avLst/>
            </a:prstGeom>
            <a:noFill/>
            <a:ln>
              <a:noFill/>
            </a:ln>
          </p:spPr>
        </p:pic>
        <p:grpSp>
          <p:nvGrpSpPr>
            <p:cNvPr id="110" name="Group 109">
              <a:extLst>
                <a:ext uri="{FF2B5EF4-FFF2-40B4-BE49-F238E27FC236}">
                  <a16:creationId xmlns:a16="http://schemas.microsoft.com/office/drawing/2014/main" id="{9FEA198D-1F55-4998-AC7E-B0533845171F}"/>
                </a:ext>
              </a:extLst>
            </p:cNvPr>
            <p:cNvGrpSpPr/>
            <p:nvPr/>
          </p:nvGrpSpPr>
          <p:grpSpPr>
            <a:xfrm>
              <a:off x="819769" y="2743926"/>
              <a:ext cx="2743200" cy="713232"/>
              <a:chOff x="854832" y="509397"/>
              <a:chExt cx="2743200" cy="713232"/>
            </a:xfrm>
          </p:grpSpPr>
          <p:sp>
            <p:nvSpPr>
              <p:cNvPr id="112" name="Rectangle 111">
                <a:extLst>
                  <a:ext uri="{FF2B5EF4-FFF2-40B4-BE49-F238E27FC236}">
                    <a16:creationId xmlns:a16="http://schemas.microsoft.com/office/drawing/2014/main" id="{A704D714-488C-47FC-9AA7-EBB4F161C3AF}"/>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13" name="TextBox 112">
                <a:extLst>
                  <a:ext uri="{FF2B5EF4-FFF2-40B4-BE49-F238E27FC236}">
                    <a16:creationId xmlns:a16="http://schemas.microsoft.com/office/drawing/2014/main" id="{2130F499-5B43-4FBD-9F94-C6C1112C2D3D}"/>
                  </a:ext>
                </a:extLst>
              </p:cNvPr>
              <p:cNvSpPr txBox="1"/>
              <p:nvPr/>
            </p:nvSpPr>
            <p:spPr>
              <a:xfrm>
                <a:off x="1463980" y="712390"/>
                <a:ext cx="1524154"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Resource Groups</a:t>
                </a:r>
              </a:p>
            </p:txBody>
          </p:sp>
        </p:grpSp>
        <p:grpSp>
          <p:nvGrpSpPr>
            <p:cNvPr id="119" name="Group 118">
              <a:extLst>
                <a:ext uri="{FF2B5EF4-FFF2-40B4-BE49-F238E27FC236}">
                  <a16:creationId xmlns:a16="http://schemas.microsoft.com/office/drawing/2014/main" id="{765C9699-B8AE-4D77-A5D3-52AAD2F5B9E3}"/>
                </a:ext>
              </a:extLst>
            </p:cNvPr>
            <p:cNvGrpSpPr/>
            <p:nvPr/>
          </p:nvGrpSpPr>
          <p:grpSpPr>
            <a:xfrm>
              <a:off x="819769" y="1999083"/>
              <a:ext cx="2743200" cy="713232"/>
              <a:chOff x="854832" y="489705"/>
              <a:chExt cx="2743200" cy="713232"/>
            </a:xfrm>
          </p:grpSpPr>
          <p:sp>
            <p:nvSpPr>
              <p:cNvPr id="123" name="Rectangle 122">
                <a:extLst>
                  <a:ext uri="{FF2B5EF4-FFF2-40B4-BE49-F238E27FC236}">
                    <a16:creationId xmlns:a16="http://schemas.microsoft.com/office/drawing/2014/main" id="{4AA6E1D4-ABB9-45E7-9F6A-3F27C9425BF4}"/>
                  </a:ext>
                </a:extLst>
              </p:cNvPr>
              <p:cNvSpPr/>
              <p:nvPr/>
            </p:nvSpPr>
            <p:spPr>
              <a:xfrm>
                <a:off x="854832" y="489705"/>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24" name="TextBox 123">
                <a:extLst>
                  <a:ext uri="{FF2B5EF4-FFF2-40B4-BE49-F238E27FC236}">
                    <a16:creationId xmlns:a16="http://schemas.microsoft.com/office/drawing/2014/main" id="{FFE901EE-8500-43D9-8BCB-C7FC65DA4C5E}"/>
                  </a:ext>
                </a:extLst>
              </p:cNvPr>
              <p:cNvSpPr txBox="1"/>
              <p:nvPr/>
            </p:nvSpPr>
            <p:spPr>
              <a:xfrm>
                <a:off x="1463980" y="712390"/>
                <a:ext cx="1742609"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Azure Subscriptions</a:t>
                </a:r>
              </a:p>
            </p:txBody>
          </p:sp>
        </p:grpSp>
        <p:grpSp>
          <p:nvGrpSpPr>
            <p:cNvPr id="126" name="Group 125">
              <a:extLst>
                <a:ext uri="{FF2B5EF4-FFF2-40B4-BE49-F238E27FC236}">
                  <a16:creationId xmlns:a16="http://schemas.microsoft.com/office/drawing/2014/main" id="{00A04110-611B-4B73-B77D-5883A31DB71C}"/>
                </a:ext>
              </a:extLst>
            </p:cNvPr>
            <p:cNvGrpSpPr/>
            <p:nvPr/>
          </p:nvGrpSpPr>
          <p:grpSpPr>
            <a:xfrm>
              <a:off x="819769" y="3488769"/>
              <a:ext cx="2743200" cy="713232"/>
              <a:chOff x="854832" y="509397"/>
              <a:chExt cx="2743200" cy="713232"/>
            </a:xfrm>
          </p:grpSpPr>
          <p:sp>
            <p:nvSpPr>
              <p:cNvPr id="128" name="Rectangle 127">
                <a:extLst>
                  <a:ext uri="{FF2B5EF4-FFF2-40B4-BE49-F238E27FC236}">
                    <a16:creationId xmlns:a16="http://schemas.microsoft.com/office/drawing/2014/main" id="{A4678F7F-2F26-4CA6-A5CA-0DFA1AA63088}"/>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29" name="TextBox 128">
                <a:extLst>
                  <a:ext uri="{FF2B5EF4-FFF2-40B4-BE49-F238E27FC236}">
                    <a16:creationId xmlns:a16="http://schemas.microsoft.com/office/drawing/2014/main" id="{EA55A754-CBB5-4FAB-A18F-8B1AA96C67CA}"/>
                  </a:ext>
                </a:extLst>
              </p:cNvPr>
              <p:cNvSpPr txBox="1"/>
              <p:nvPr/>
            </p:nvSpPr>
            <p:spPr>
              <a:xfrm>
                <a:off x="1463980" y="712390"/>
                <a:ext cx="1078478"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Event Hubs</a:t>
                </a:r>
              </a:p>
            </p:txBody>
          </p:sp>
        </p:grpSp>
        <p:grpSp>
          <p:nvGrpSpPr>
            <p:cNvPr id="136" name="Group 135">
              <a:extLst>
                <a:ext uri="{FF2B5EF4-FFF2-40B4-BE49-F238E27FC236}">
                  <a16:creationId xmlns:a16="http://schemas.microsoft.com/office/drawing/2014/main" id="{8C9095EB-3B6D-420E-9505-78FDED60463F}"/>
                </a:ext>
              </a:extLst>
            </p:cNvPr>
            <p:cNvGrpSpPr/>
            <p:nvPr/>
          </p:nvGrpSpPr>
          <p:grpSpPr>
            <a:xfrm>
              <a:off x="819769" y="4252342"/>
              <a:ext cx="2743200" cy="713232"/>
              <a:chOff x="854832" y="-216718"/>
              <a:chExt cx="2743200" cy="713232"/>
            </a:xfrm>
          </p:grpSpPr>
          <p:sp>
            <p:nvSpPr>
              <p:cNvPr id="138" name="Rectangle 137">
                <a:extLst>
                  <a:ext uri="{FF2B5EF4-FFF2-40B4-BE49-F238E27FC236}">
                    <a16:creationId xmlns:a16="http://schemas.microsoft.com/office/drawing/2014/main" id="{C7BD2B39-98F8-46A4-8EDA-125F770985AD}"/>
                  </a:ext>
                </a:extLst>
              </p:cNvPr>
              <p:cNvSpPr/>
              <p:nvPr/>
            </p:nvSpPr>
            <p:spPr>
              <a:xfrm>
                <a:off x="854832" y="-216718"/>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39" name="TextBox 138">
                <a:extLst>
                  <a:ext uri="{FF2B5EF4-FFF2-40B4-BE49-F238E27FC236}">
                    <a16:creationId xmlns:a16="http://schemas.microsoft.com/office/drawing/2014/main" id="{9FD3FE21-DBA9-40C7-A4FC-B4573BA37C79}"/>
                  </a:ext>
                </a:extLst>
              </p:cNvPr>
              <p:cNvSpPr txBox="1"/>
              <p:nvPr/>
            </p:nvSpPr>
            <p:spPr>
              <a:xfrm>
                <a:off x="1463980" y="-13725"/>
                <a:ext cx="1358350"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Storage (GPv2)</a:t>
                </a:r>
              </a:p>
            </p:txBody>
          </p:sp>
        </p:grpSp>
        <p:pic>
          <p:nvPicPr>
            <p:cNvPr id="93" name="Picture 92"/>
            <p:cNvPicPr>
              <a:picLocks noChangeAspect="1"/>
            </p:cNvPicPr>
            <p:nvPr/>
          </p:nvPicPr>
          <p:blipFill rotWithShape="1">
            <a:blip r:embed="rId5"/>
            <a:srcRect b="33533"/>
            <a:stretch/>
          </p:blipFill>
          <p:spPr>
            <a:xfrm>
              <a:off x="960291" y="3637869"/>
              <a:ext cx="415032" cy="415032"/>
            </a:xfrm>
            <a:prstGeom prst="rect">
              <a:avLst/>
            </a:prstGeom>
            <a:noFill/>
            <a:ln>
              <a:noFill/>
            </a:ln>
          </p:spPr>
        </p:pic>
        <p:pic>
          <p:nvPicPr>
            <p:cNvPr id="98" name="Picture 97"/>
            <p:cNvPicPr>
              <a:picLocks noChangeAspect="1"/>
            </p:cNvPicPr>
            <p:nvPr/>
          </p:nvPicPr>
          <p:blipFill>
            <a:blip r:embed="rId6"/>
            <a:stretch>
              <a:fillRect/>
            </a:stretch>
          </p:blipFill>
          <p:spPr>
            <a:xfrm>
              <a:off x="960291" y="2893026"/>
              <a:ext cx="415032" cy="415032"/>
            </a:xfrm>
            <a:prstGeom prst="rect">
              <a:avLst/>
            </a:prstGeom>
            <a:noFill/>
            <a:ln>
              <a:noFill/>
            </a:ln>
          </p:spPr>
        </p:pic>
        <p:pic>
          <p:nvPicPr>
            <p:cNvPr id="99" name="Picture 98"/>
            <p:cNvPicPr>
              <a:picLocks noChangeAspect="1"/>
            </p:cNvPicPr>
            <p:nvPr/>
          </p:nvPicPr>
          <p:blipFill>
            <a:blip r:embed="rId7"/>
            <a:stretch>
              <a:fillRect/>
            </a:stretch>
          </p:blipFill>
          <p:spPr>
            <a:xfrm>
              <a:off x="962067" y="2149959"/>
              <a:ext cx="411480" cy="411480"/>
            </a:xfrm>
            <a:prstGeom prst="rect">
              <a:avLst/>
            </a:prstGeom>
            <a:noFill/>
            <a:ln>
              <a:noFill/>
            </a:ln>
          </p:spPr>
        </p:pic>
        <p:pic>
          <p:nvPicPr>
            <p:cNvPr id="12" name="Graphic 11">
              <a:extLst>
                <a:ext uri="{FF2B5EF4-FFF2-40B4-BE49-F238E27FC236}">
                  <a16:creationId xmlns:a16="http://schemas.microsoft.com/office/drawing/2014/main" id="{35EC61AA-4C16-417E-8697-DC1E64E19896}"/>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l="32937" t="26233" r="33290" b="30261"/>
            <a:stretch/>
          </p:blipFill>
          <p:spPr>
            <a:xfrm>
              <a:off x="962067" y="4403218"/>
              <a:ext cx="411480" cy="411480"/>
            </a:xfrm>
            <a:prstGeom prst="rect">
              <a:avLst/>
            </a:prstGeom>
          </p:spPr>
        </p:pic>
      </p:grpSp>
      <p:sp>
        <p:nvSpPr>
          <p:cNvPr id="156" name="Title 6">
            <a:extLst>
              <a:ext uri="{FF2B5EF4-FFF2-40B4-BE49-F238E27FC236}">
                <a16:creationId xmlns:a16="http://schemas.microsoft.com/office/drawing/2014/main" id="{1782B92A-1D35-4217-9B85-40A504D134B6}"/>
              </a:ext>
            </a:extLst>
          </p:cNvPr>
          <p:cNvSpPr txBox="1">
            <a:spLocks/>
          </p:cNvSpPr>
          <p:nvPr/>
        </p:nvSpPr>
        <p:spPr>
          <a:xfrm>
            <a:off x="269241" y="289957"/>
            <a:ext cx="11655840" cy="899537"/>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14367" rtl="0" eaLnBrk="1" fontAlgn="auto" latinLnBrk="0" hangingPunct="1">
              <a:lnSpc>
                <a:spcPct val="90000"/>
              </a:lnSpc>
              <a:spcBef>
                <a:spcPct val="0"/>
              </a:spcBef>
              <a:spcAft>
                <a:spcPts val="0"/>
              </a:spcAft>
              <a:buClrTx/>
              <a:buSzTx/>
              <a:buFontTx/>
              <a:buNone/>
              <a:tabLst/>
              <a:defRPr/>
            </a:pPr>
            <a:r>
              <a:rPr kumimoji="0" lang="en-US" sz="4705" b="0" i="0" u="none" strike="noStrike" kern="1200" cap="none" spc="-100" normalizeH="0" baseline="0" noProof="0" dirty="0">
                <a:ln w="3175">
                  <a:noFill/>
                </a:ln>
                <a:solidFill>
                  <a:schemeClr val="bg1"/>
                </a:solidFill>
                <a:effectLst/>
                <a:uLnTx/>
                <a:uFillTx/>
                <a:latin typeface="Segoe UI Light"/>
                <a:ea typeface="+mn-ea"/>
                <a:cs typeface="Segoe UI" pitchFamily="34" charset="0"/>
              </a:rPr>
              <a:t>What if it could be simpler?</a:t>
            </a:r>
          </a:p>
        </p:txBody>
      </p:sp>
      <p:sp>
        <p:nvSpPr>
          <p:cNvPr id="4" name="Rectangle 3">
            <a:extLst>
              <a:ext uri="{FF2B5EF4-FFF2-40B4-BE49-F238E27FC236}">
                <a16:creationId xmlns:a16="http://schemas.microsoft.com/office/drawing/2014/main" id="{65C95FA4-D1D5-46CC-B5AA-A144EBEB4AF6}"/>
              </a:ext>
            </a:extLst>
          </p:cNvPr>
          <p:cNvSpPr/>
          <p:nvPr/>
        </p:nvSpPr>
        <p:spPr bwMode="auto">
          <a:xfrm>
            <a:off x="5784263" y="3393022"/>
            <a:ext cx="1672129" cy="159868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 name="TextBox 1">
            <a:extLst>
              <a:ext uri="{FF2B5EF4-FFF2-40B4-BE49-F238E27FC236}">
                <a16:creationId xmlns:a16="http://schemas.microsoft.com/office/drawing/2014/main" id="{02E55043-95A9-45C2-853F-B6A13D7330BC}"/>
              </a:ext>
            </a:extLst>
          </p:cNvPr>
          <p:cNvSpPr txBox="1"/>
          <p:nvPr/>
        </p:nvSpPr>
        <p:spPr>
          <a:xfrm>
            <a:off x="5844112" y="2480138"/>
            <a:ext cx="1857736" cy="1037207"/>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353535"/>
                </a:solidFill>
                <a:effectLst/>
                <a:uLnTx/>
                <a:uFillTx/>
                <a:latin typeface="Segoe UI Semilight"/>
                <a:ea typeface="+mn-ea"/>
                <a:cs typeface="+mn-cs"/>
              </a:rPr>
              <a:t>Serverless </a:t>
            </a:r>
          </a:p>
          <a:p>
            <a:pPr marL="0" marR="0" lvl="0" indent="0" algn="l" defTabSz="914400" rtl="0" eaLnBrk="1" fontAlgn="auto" latinLnBrk="0" hangingPunct="1">
              <a:lnSpc>
                <a:spcPct val="90000"/>
              </a:lnSpc>
              <a:spcBef>
                <a:spcPts val="0"/>
              </a:spcBef>
              <a:spcAft>
                <a:spcPts val="600"/>
              </a:spcAft>
              <a:buClrTx/>
              <a:buSzTx/>
              <a:buFontTx/>
              <a:buNone/>
              <a:tabLst/>
              <a:defRPr/>
            </a:pPr>
            <a:r>
              <a:rPr lang="en-US" sz="2400" dirty="0">
                <a:solidFill>
                  <a:srgbClr val="353535"/>
                </a:solidFill>
                <a:latin typeface="Segoe UI Semilight"/>
              </a:rPr>
              <a:t>Function </a:t>
            </a:r>
            <a:r>
              <a:rPr kumimoji="0" lang="en-US" sz="2400" b="0" i="0" u="none" strike="noStrike" kern="1200" cap="none" spc="0" normalizeH="0" baseline="0" noProof="0" dirty="0">
                <a:ln>
                  <a:noFill/>
                </a:ln>
                <a:solidFill>
                  <a:srgbClr val="353535"/>
                </a:solidFill>
                <a:effectLst/>
                <a:uLnTx/>
                <a:uFillTx/>
                <a:latin typeface="Segoe UI Semilight"/>
                <a:ea typeface="+mn-ea"/>
                <a:cs typeface="+mn-cs"/>
              </a:rPr>
              <a:t>1</a:t>
            </a:r>
          </a:p>
        </p:txBody>
      </p:sp>
      <p:sp>
        <p:nvSpPr>
          <p:cNvPr id="36" name="TextBox 35">
            <a:extLst>
              <a:ext uri="{FF2B5EF4-FFF2-40B4-BE49-F238E27FC236}">
                <a16:creationId xmlns:a16="http://schemas.microsoft.com/office/drawing/2014/main" id="{D2FE620E-5016-47FC-BF03-40E77DF741CA}"/>
              </a:ext>
            </a:extLst>
          </p:cNvPr>
          <p:cNvSpPr txBox="1"/>
          <p:nvPr/>
        </p:nvSpPr>
        <p:spPr>
          <a:xfrm>
            <a:off x="5901628" y="3931779"/>
            <a:ext cx="1419849" cy="926407"/>
          </a:xfrm>
          <a:prstGeom prst="rect">
            <a:avLst/>
          </a:prstGeom>
        </p:spPr>
        <p:style>
          <a:lnRef idx="3">
            <a:schemeClr val="lt1"/>
          </a:lnRef>
          <a:fillRef idx="1">
            <a:schemeClr val="accent5"/>
          </a:fillRef>
          <a:effectRef idx="1">
            <a:schemeClr val="accent5"/>
          </a:effectRef>
          <a:fontRef idx="minor">
            <a:schemeClr val="lt1"/>
          </a:fontRef>
        </p:style>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Semilight"/>
                <a:ea typeface="+mn-ea"/>
                <a:cs typeface="+mn-cs"/>
              </a:rPr>
              <a:t>Code </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Semilight"/>
                <a:ea typeface="+mn-ea"/>
                <a:cs typeface="+mn-cs"/>
              </a:rPr>
              <a:t>&lt;/&gt;</a:t>
            </a:r>
          </a:p>
        </p:txBody>
      </p:sp>
      <p:cxnSp>
        <p:nvCxnSpPr>
          <p:cNvPr id="37" name="Straight Arrow Connector 36">
            <a:extLst>
              <a:ext uri="{FF2B5EF4-FFF2-40B4-BE49-F238E27FC236}">
                <a16:creationId xmlns:a16="http://schemas.microsoft.com/office/drawing/2014/main" id="{5EE64A89-8BB9-4494-9FF4-E3F1E1A4335F}"/>
              </a:ext>
            </a:extLst>
          </p:cNvPr>
          <p:cNvCxnSpPr>
            <a:cxnSpLocks/>
          </p:cNvCxnSpPr>
          <p:nvPr/>
        </p:nvCxnSpPr>
        <p:spPr>
          <a:xfrm>
            <a:off x="7438841" y="4207471"/>
            <a:ext cx="385645" cy="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4" name="Rectangle 43">
            <a:extLst>
              <a:ext uri="{FF2B5EF4-FFF2-40B4-BE49-F238E27FC236}">
                <a16:creationId xmlns:a16="http://schemas.microsoft.com/office/drawing/2014/main" id="{F90F1729-F027-4854-B384-2D5C479CB1D6}"/>
              </a:ext>
            </a:extLst>
          </p:cNvPr>
          <p:cNvSpPr/>
          <p:nvPr/>
        </p:nvSpPr>
        <p:spPr bwMode="auto">
          <a:xfrm>
            <a:off x="9341824" y="3412973"/>
            <a:ext cx="1660967" cy="15889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7" name="TextBox 46">
            <a:extLst>
              <a:ext uri="{FF2B5EF4-FFF2-40B4-BE49-F238E27FC236}">
                <a16:creationId xmlns:a16="http://schemas.microsoft.com/office/drawing/2014/main" id="{CC2AFC10-3003-4C32-80F7-0ACB6270ED55}"/>
              </a:ext>
            </a:extLst>
          </p:cNvPr>
          <p:cNvSpPr txBox="1"/>
          <p:nvPr/>
        </p:nvSpPr>
        <p:spPr>
          <a:xfrm>
            <a:off x="7417859" y="1955140"/>
            <a:ext cx="2122856" cy="84946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353535"/>
                </a:solidFill>
                <a:effectLst/>
                <a:uLnTx/>
                <a:uFillTx/>
                <a:latin typeface="Segoe UI Semilight"/>
                <a:ea typeface="+mn-ea"/>
                <a:cs typeface="+mn-cs"/>
              </a:rPr>
              <a:t>Custom app specific events</a:t>
            </a:r>
          </a:p>
        </p:txBody>
      </p:sp>
      <p:sp>
        <p:nvSpPr>
          <p:cNvPr id="52" name="TextBox 51">
            <a:extLst>
              <a:ext uri="{FF2B5EF4-FFF2-40B4-BE49-F238E27FC236}">
                <a16:creationId xmlns:a16="http://schemas.microsoft.com/office/drawing/2014/main" id="{AD9E25CC-5409-4D0A-AA3E-301FE218DA2F}"/>
              </a:ext>
            </a:extLst>
          </p:cNvPr>
          <p:cNvSpPr txBox="1"/>
          <p:nvPr/>
        </p:nvSpPr>
        <p:spPr>
          <a:xfrm>
            <a:off x="2987426" y="1832610"/>
            <a:ext cx="1299036" cy="84946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353535"/>
                </a:solidFill>
                <a:effectLst/>
                <a:uLnTx/>
                <a:uFillTx/>
                <a:latin typeface="Segoe UI Semilight"/>
                <a:ea typeface="+mn-ea"/>
                <a:cs typeface="+mn-cs"/>
              </a:rPr>
              <a:t>1st party events</a:t>
            </a:r>
          </a:p>
        </p:txBody>
      </p:sp>
      <p:grpSp>
        <p:nvGrpSpPr>
          <p:cNvPr id="20" name="Group 19">
            <a:extLst>
              <a:ext uri="{FF2B5EF4-FFF2-40B4-BE49-F238E27FC236}">
                <a16:creationId xmlns:a16="http://schemas.microsoft.com/office/drawing/2014/main" id="{7042C619-CA8B-4301-A5B4-BF8444167DD3}"/>
              </a:ext>
            </a:extLst>
          </p:cNvPr>
          <p:cNvGrpSpPr/>
          <p:nvPr/>
        </p:nvGrpSpPr>
        <p:grpSpPr>
          <a:xfrm>
            <a:off x="5838916" y="3539009"/>
            <a:ext cx="481362" cy="321413"/>
            <a:chOff x="5050372" y="2819483"/>
            <a:chExt cx="481362" cy="321413"/>
          </a:xfrm>
        </p:grpSpPr>
        <p:sp>
          <p:nvSpPr>
            <p:cNvPr id="53" name="Freeform 18">
              <a:extLst>
                <a:ext uri="{FF2B5EF4-FFF2-40B4-BE49-F238E27FC236}">
                  <a16:creationId xmlns:a16="http://schemas.microsoft.com/office/drawing/2014/main" id="{CE376755-957E-4BCF-90BE-DCD44535B091}"/>
                </a:ext>
              </a:extLst>
            </p:cNvPr>
            <p:cNvSpPr>
              <a:spLocks noEditPoints="1"/>
            </p:cNvSpPr>
            <p:nvPr/>
          </p:nvSpPr>
          <p:spPr bwMode="auto">
            <a:xfrm>
              <a:off x="5193655" y="2819483"/>
              <a:ext cx="194796" cy="321413"/>
            </a:xfrm>
            <a:custGeom>
              <a:avLst/>
              <a:gdLst>
                <a:gd name="T0" fmla="*/ 160 w 160"/>
                <a:gd name="T1" fmla="*/ 82 h 264"/>
                <a:gd name="T2" fmla="*/ 143 w 160"/>
                <a:gd name="T3" fmla="*/ 82 h 264"/>
                <a:gd name="T4" fmla="*/ 105 w 160"/>
                <a:gd name="T5" fmla="*/ 82 h 264"/>
                <a:gd name="T6" fmla="*/ 149 w 160"/>
                <a:gd name="T7" fmla="*/ 0 h 264"/>
                <a:gd name="T8" fmla="*/ 41 w 160"/>
                <a:gd name="T9" fmla="*/ 0 h 264"/>
                <a:gd name="T10" fmla="*/ 0 w 160"/>
                <a:gd name="T11" fmla="*/ 136 h 264"/>
                <a:gd name="T12" fmla="*/ 55 w 160"/>
                <a:gd name="T13" fmla="*/ 136 h 264"/>
                <a:gd name="T14" fmla="*/ 28 w 160"/>
                <a:gd name="T15" fmla="*/ 264 h 264"/>
                <a:gd name="T16" fmla="*/ 160 w 160"/>
                <a:gd name="T17" fmla="*/ 82 h 264"/>
                <a:gd name="T18" fmla="*/ 23 w 160"/>
                <a:gd name="T19" fmla="*/ 120 h 264"/>
                <a:gd name="T20" fmla="*/ 53 w 160"/>
                <a:gd name="T21" fmla="*/ 17 h 264"/>
                <a:gd name="T22" fmla="*/ 119 w 160"/>
                <a:gd name="T23" fmla="*/ 17 h 264"/>
                <a:gd name="T24" fmla="*/ 77 w 160"/>
                <a:gd name="T25" fmla="*/ 99 h 264"/>
                <a:gd name="T26" fmla="*/ 126 w 160"/>
                <a:gd name="T27" fmla="*/ 99 h 264"/>
                <a:gd name="T28" fmla="*/ 62 w 160"/>
                <a:gd name="T29" fmla="*/ 189 h 264"/>
                <a:gd name="T30" fmla="*/ 75 w 160"/>
                <a:gd name="T31" fmla="*/ 120 h 264"/>
                <a:gd name="T32" fmla="*/ 23 w 160"/>
                <a:gd name="T33" fmla="*/ 12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0" h="264">
                  <a:moveTo>
                    <a:pt x="160" y="82"/>
                  </a:moveTo>
                  <a:lnTo>
                    <a:pt x="143" y="82"/>
                  </a:lnTo>
                  <a:lnTo>
                    <a:pt x="105" y="82"/>
                  </a:lnTo>
                  <a:lnTo>
                    <a:pt x="149" y="0"/>
                  </a:lnTo>
                  <a:lnTo>
                    <a:pt x="41" y="0"/>
                  </a:lnTo>
                  <a:lnTo>
                    <a:pt x="0" y="136"/>
                  </a:lnTo>
                  <a:lnTo>
                    <a:pt x="55" y="136"/>
                  </a:lnTo>
                  <a:lnTo>
                    <a:pt x="28" y="264"/>
                  </a:lnTo>
                  <a:lnTo>
                    <a:pt x="160" y="82"/>
                  </a:lnTo>
                  <a:close/>
                  <a:moveTo>
                    <a:pt x="23" y="120"/>
                  </a:moveTo>
                  <a:lnTo>
                    <a:pt x="53" y="17"/>
                  </a:lnTo>
                  <a:lnTo>
                    <a:pt x="119" y="17"/>
                  </a:lnTo>
                  <a:lnTo>
                    <a:pt x="77" y="99"/>
                  </a:lnTo>
                  <a:lnTo>
                    <a:pt x="126" y="99"/>
                  </a:lnTo>
                  <a:lnTo>
                    <a:pt x="62" y="189"/>
                  </a:lnTo>
                  <a:lnTo>
                    <a:pt x="75" y="120"/>
                  </a:lnTo>
                  <a:lnTo>
                    <a:pt x="23" y="120"/>
                  </a:lnTo>
                  <a:close/>
                </a:path>
              </a:pathLst>
            </a:custGeom>
            <a:solidFill>
              <a:schemeClr val="bg1"/>
            </a:solidFill>
            <a:ln>
              <a:noFill/>
            </a:ln>
          </p:spPr>
          <p:txBody>
            <a:bodyPr vert="horz" wrap="square" lIns="91388" tIns="45694" rIns="91388" bIns="45694" numCol="1" anchor="t" anchorCtr="0" compatLnSpc="1">
              <a:prstTxWarp prst="textNoShape">
                <a:avLst/>
              </a:prstTxWarp>
            </a:bodyPr>
            <a:lstStyle/>
            <a:p>
              <a:pPr defTabSz="931984">
                <a:defRPr/>
              </a:pPr>
              <a:endParaRPr lang="en-US">
                <a:gradFill>
                  <a:gsLst>
                    <a:gs pos="0">
                      <a:srgbClr val="505050"/>
                    </a:gs>
                    <a:gs pos="100000">
                      <a:srgbClr val="505050"/>
                    </a:gs>
                  </a:gsLst>
                  <a:lin ang="5400000" scaled="0"/>
                </a:gradFill>
                <a:latin typeface="Segoe UI"/>
              </a:endParaRPr>
            </a:p>
          </p:txBody>
        </p:sp>
        <p:cxnSp>
          <p:nvCxnSpPr>
            <p:cNvPr id="54" name="Straight Connector 53">
              <a:extLst>
                <a:ext uri="{FF2B5EF4-FFF2-40B4-BE49-F238E27FC236}">
                  <a16:creationId xmlns:a16="http://schemas.microsoft.com/office/drawing/2014/main" id="{968F365F-93ED-42D3-BC09-F324B19856C6}"/>
                </a:ext>
              </a:extLst>
            </p:cNvPr>
            <p:cNvCxnSpPr>
              <a:cxnSpLocks/>
            </p:cNvCxnSpPr>
            <p:nvPr/>
          </p:nvCxnSpPr>
          <p:spPr>
            <a:xfrm>
              <a:off x="5051868" y="2973306"/>
              <a:ext cx="103263" cy="101765"/>
            </a:xfrm>
            <a:prstGeom prst="line">
              <a:avLst/>
            </a:prstGeom>
            <a:solidFill>
              <a:schemeClr val="bg1"/>
            </a:solid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9D08393-DC30-4CDE-AE9A-A71B8F2CF378}"/>
                </a:ext>
              </a:extLst>
            </p:cNvPr>
            <p:cNvCxnSpPr>
              <a:cxnSpLocks/>
            </p:cNvCxnSpPr>
            <p:nvPr/>
          </p:nvCxnSpPr>
          <p:spPr>
            <a:xfrm flipV="1">
              <a:off x="5050372" y="2874534"/>
              <a:ext cx="100269" cy="98815"/>
            </a:xfrm>
            <a:prstGeom prst="line">
              <a:avLst/>
            </a:prstGeom>
            <a:solidFill>
              <a:schemeClr val="bg1"/>
            </a:solid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6D5AF5F4-C881-44D0-ABCD-4D77643D584D}"/>
                </a:ext>
              </a:extLst>
            </p:cNvPr>
            <p:cNvCxnSpPr>
              <a:cxnSpLocks/>
            </p:cNvCxnSpPr>
            <p:nvPr/>
          </p:nvCxnSpPr>
          <p:spPr>
            <a:xfrm flipH="1">
              <a:off x="5426975" y="2973306"/>
              <a:ext cx="103263" cy="101765"/>
            </a:xfrm>
            <a:prstGeom prst="line">
              <a:avLst/>
            </a:prstGeom>
            <a:solidFill>
              <a:schemeClr val="bg1"/>
            </a:solid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6D637C3-371A-43EC-9B2D-4841A09B67AB}"/>
                </a:ext>
              </a:extLst>
            </p:cNvPr>
            <p:cNvCxnSpPr>
              <a:cxnSpLocks/>
            </p:cNvCxnSpPr>
            <p:nvPr/>
          </p:nvCxnSpPr>
          <p:spPr>
            <a:xfrm flipH="1" flipV="1">
              <a:off x="5431465" y="2874534"/>
              <a:ext cx="100269" cy="98815"/>
            </a:xfrm>
            <a:prstGeom prst="line">
              <a:avLst/>
            </a:prstGeom>
            <a:solidFill>
              <a:schemeClr val="bg1"/>
            </a:solid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2E76739D-BAE2-470F-87DD-432272C677B7}"/>
              </a:ext>
            </a:extLst>
          </p:cNvPr>
          <p:cNvGrpSpPr/>
          <p:nvPr/>
        </p:nvGrpSpPr>
        <p:grpSpPr>
          <a:xfrm>
            <a:off x="9443997" y="3502481"/>
            <a:ext cx="481362" cy="321413"/>
            <a:chOff x="9124638" y="2796333"/>
            <a:chExt cx="481362" cy="321413"/>
          </a:xfrm>
        </p:grpSpPr>
        <p:sp>
          <p:nvSpPr>
            <p:cNvPr id="59" name="Freeform 18">
              <a:extLst>
                <a:ext uri="{FF2B5EF4-FFF2-40B4-BE49-F238E27FC236}">
                  <a16:creationId xmlns:a16="http://schemas.microsoft.com/office/drawing/2014/main" id="{3AA976F5-6DD2-499C-8356-7FAFCC4FAC29}"/>
                </a:ext>
              </a:extLst>
            </p:cNvPr>
            <p:cNvSpPr>
              <a:spLocks noEditPoints="1"/>
            </p:cNvSpPr>
            <p:nvPr/>
          </p:nvSpPr>
          <p:spPr bwMode="auto">
            <a:xfrm>
              <a:off x="9267921" y="2796333"/>
              <a:ext cx="194796" cy="321413"/>
            </a:xfrm>
            <a:custGeom>
              <a:avLst/>
              <a:gdLst>
                <a:gd name="T0" fmla="*/ 160 w 160"/>
                <a:gd name="T1" fmla="*/ 82 h 264"/>
                <a:gd name="T2" fmla="*/ 143 w 160"/>
                <a:gd name="T3" fmla="*/ 82 h 264"/>
                <a:gd name="T4" fmla="*/ 105 w 160"/>
                <a:gd name="T5" fmla="*/ 82 h 264"/>
                <a:gd name="T6" fmla="*/ 149 w 160"/>
                <a:gd name="T7" fmla="*/ 0 h 264"/>
                <a:gd name="T8" fmla="*/ 41 w 160"/>
                <a:gd name="T9" fmla="*/ 0 h 264"/>
                <a:gd name="T10" fmla="*/ 0 w 160"/>
                <a:gd name="T11" fmla="*/ 136 h 264"/>
                <a:gd name="T12" fmla="*/ 55 w 160"/>
                <a:gd name="T13" fmla="*/ 136 h 264"/>
                <a:gd name="T14" fmla="*/ 28 w 160"/>
                <a:gd name="T15" fmla="*/ 264 h 264"/>
                <a:gd name="T16" fmla="*/ 160 w 160"/>
                <a:gd name="T17" fmla="*/ 82 h 264"/>
                <a:gd name="T18" fmla="*/ 23 w 160"/>
                <a:gd name="T19" fmla="*/ 120 h 264"/>
                <a:gd name="T20" fmla="*/ 53 w 160"/>
                <a:gd name="T21" fmla="*/ 17 h 264"/>
                <a:gd name="T22" fmla="*/ 119 w 160"/>
                <a:gd name="T23" fmla="*/ 17 h 264"/>
                <a:gd name="T24" fmla="*/ 77 w 160"/>
                <a:gd name="T25" fmla="*/ 99 h 264"/>
                <a:gd name="T26" fmla="*/ 126 w 160"/>
                <a:gd name="T27" fmla="*/ 99 h 264"/>
                <a:gd name="T28" fmla="*/ 62 w 160"/>
                <a:gd name="T29" fmla="*/ 189 h 264"/>
                <a:gd name="T30" fmla="*/ 75 w 160"/>
                <a:gd name="T31" fmla="*/ 120 h 264"/>
                <a:gd name="T32" fmla="*/ 23 w 160"/>
                <a:gd name="T33" fmla="*/ 12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0" h="264">
                  <a:moveTo>
                    <a:pt x="160" y="82"/>
                  </a:moveTo>
                  <a:lnTo>
                    <a:pt x="143" y="82"/>
                  </a:lnTo>
                  <a:lnTo>
                    <a:pt x="105" y="82"/>
                  </a:lnTo>
                  <a:lnTo>
                    <a:pt x="149" y="0"/>
                  </a:lnTo>
                  <a:lnTo>
                    <a:pt x="41" y="0"/>
                  </a:lnTo>
                  <a:lnTo>
                    <a:pt x="0" y="136"/>
                  </a:lnTo>
                  <a:lnTo>
                    <a:pt x="55" y="136"/>
                  </a:lnTo>
                  <a:lnTo>
                    <a:pt x="28" y="264"/>
                  </a:lnTo>
                  <a:lnTo>
                    <a:pt x="160" y="82"/>
                  </a:lnTo>
                  <a:close/>
                  <a:moveTo>
                    <a:pt x="23" y="120"/>
                  </a:moveTo>
                  <a:lnTo>
                    <a:pt x="53" y="17"/>
                  </a:lnTo>
                  <a:lnTo>
                    <a:pt x="119" y="17"/>
                  </a:lnTo>
                  <a:lnTo>
                    <a:pt x="77" y="99"/>
                  </a:lnTo>
                  <a:lnTo>
                    <a:pt x="126" y="99"/>
                  </a:lnTo>
                  <a:lnTo>
                    <a:pt x="62" y="189"/>
                  </a:lnTo>
                  <a:lnTo>
                    <a:pt x="75" y="120"/>
                  </a:lnTo>
                  <a:lnTo>
                    <a:pt x="23" y="120"/>
                  </a:lnTo>
                  <a:close/>
                </a:path>
              </a:pathLst>
            </a:custGeom>
            <a:solidFill>
              <a:schemeClr val="bg1"/>
            </a:solidFill>
            <a:ln>
              <a:noFill/>
            </a:ln>
          </p:spPr>
          <p:txBody>
            <a:bodyPr vert="horz" wrap="square" lIns="91388" tIns="45694" rIns="91388" bIns="45694" numCol="1" anchor="t" anchorCtr="0" compatLnSpc="1">
              <a:prstTxWarp prst="textNoShape">
                <a:avLst/>
              </a:prstTxWarp>
            </a:bodyPr>
            <a:lstStyle/>
            <a:p>
              <a:pPr defTabSz="931984">
                <a:defRPr/>
              </a:pPr>
              <a:endParaRPr lang="en-US">
                <a:gradFill>
                  <a:gsLst>
                    <a:gs pos="0">
                      <a:srgbClr val="505050"/>
                    </a:gs>
                    <a:gs pos="100000">
                      <a:srgbClr val="505050"/>
                    </a:gs>
                  </a:gsLst>
                  <a:lin ang="5400000" scaled="0"/>
                </a:gradFill>
                <a:latin typeface="Segoe UI"/>
              </a:endParaRPr>
            </a:p>
          </p:txBody>
        </p:sp>
        <p:cxnSp>
          <p:nvCxnSpPr>
            <p:cNvPr id="60" name="Straight Connector 59">
              <a:extLst>
                <a:ext uri="{FF2B5EF4-FFF2-40B4-BE49-F238E27FC236}">
                  <a16:creationId xmlns:a16="http://schemas.microsoft.com/office/drawing/2014/main" id="{121CF110-4A64-4077-AC72-F0ED0CD09EE3}"/>
                </a:ext>
              </a:extLst>
            </p:cNvPr>
            <p:cNvCxnSpPr>
              <a:cxnSpLocks/>
            </p:cNvCxnSpPr>
            <p:nvPr/>
          </p:nvCxnSpPr>
          <p:spPr>
            <a:xfrm>
              <a:off x="9126134" y="2950156"/>
              <a:ext cx="103263" cy="101765"/>
            </a:xfrm>
            <a:prstGeom prst="line">
              <a:avLst/>
            </a:prstGeom>
            <a:solidFill>
              <a:schemeClr val="bg1"/>
            </a:solid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A15E892-A82D-4F65-9243-157C15DFCBEA}"/>
                </a:ext>
              </a:extLst>
            </p:cNvPr>
            <p:cNvCxnSpPr>
              <a:cxnSpLocks/>
            </p:cNvCxnSpPr>
            <p:nvPr/>
          </p:nvCxnSpPr>
          <p:spPr>
            <a:xfrm flipV="1">
              <a:off x="9124638" y="2851384"/>
              <a:ext cx="100269" cy="98815"/>
            </a:xfrm>
            <a:prstGeom prst="line">
              <a:avLst/>
            </a:prstGeom>
            <a:solidFill>
              <a:schemeClr val="bg1"/>
            </a:solid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2D4B0BE-5E90-478C-8379-0BB15A4E2D62}"/>
                </a:ext>
              </a:extLst>
            </p:cNvPr>
            <p:cNvCxnSpPr>
              <a:cxnSpLocks/>
            </p:cNvCxnSpPr>
            <p:nvPr/>
          </p:nvCxnSpPr>
          <p:spPr>
            <a:xfrm flipH="1">
              <a:off x="9501241" y="2950156"/>
              <a:ext cx="103263" cy="101765"/>
            </a:xfrm>
            <a:prstGeom prst="line">
              <a:avLst/>
            </a:prstGeom>
            <a:solidFill>
              <a:schemeClr val="bg1"/>
            </a:solid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85626C6-C925-479D-8B84-FD7A67214DAA}"/>
                </a:ext>
              </a:extLst>
            </p:cNvPr>
            <p:cNvCxnSpPr>
              <a:cxnSpLocks/>
            </p:cNvCxnSpPr>
            <p:nvPr/>
          </p:nvCxnSpPr>
          <p:spPr>
            <a:xfrm flipH="1" flipV="1">
              <a:off x="9505731" y="2851384"/>
              <a:ext cx="100269" cy="98815"/>
            </a:xfrm>
            <a:prstGeom prst="line">
              <a:avLst/>
            </a:prstGeom>
            <a:solidFill>
              <a:schemeClr val="bg1"/>
            </a:solid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pic>
        <p:nvPicPr>
          <p:cNvPr id="76" name="Picture 75">
            <a:extLst>
              <a:ext uri="{FF2B5EF4-FFF2-40B4-BE49-F238E27FC236}">
                <a16:creationId xmlns:a16="http://schemas.microsoft.com/office/drawing/2014/main" id="{D3716583-5229-45AA-852D-C75A839B734C}"/>
              </a:ext>
            </a:extLst>
          </p:cNvPr>
          <p:cNvPicPr>
            <a:picLocks noChangeAspect="1"/>
          </p:cNvPicPr>
          <p:nvPr/>
        </p:nvPicPr>
        <p:blipFill>
          <a:blip r:embed="rId10"/>
          <a:stretch>
            <a:fillRect/>
          </a:stretch>
        </p:blipFill>
        <p:spPr>
          <a:xfrm>
            <a:off x="4297627" y="3634316"/>
            <a:ext cx="1124722" cy="1124722"/>
          </a:xfrm>
          <a:prstGeom prst="rect">
            <a:avLst/>
          </a:prstGeom>
        </p:spPr>
      </p:pic>
      <p:cxnSp>
        <p:nvCxnSpPr>
          <p:cNvPr id="80" name="Straight Arrow Connector 79">
            <a:extLst>
              <a:ext uri="{FF2B5EF4-FFF2-40B4-BE49-F238E27FC236}">
                <a16:creationId xmlns:a16="http://schemas.microsoft.com/office/drawing/2014/main" id="{AE668507-C1EA-475E-8898-8B9CAE40324D}"/>
              </a:ext>
            </a:extLst>
          </p:cNvPr>
          <p:cNvCxnSpPr>
            <a:cxnSpLocks/>
            <a:stCxn id="76" idx="3"/>
            <a:endCxn id="4" idx="1"/>
          </p:cNvCxnSpPr>
          <p:nvPr/>
        </p:nvCxnSpPr>
        <p:spPr>
          <a:xfrm flipV="1">
            <a:off x="5422349" y="4192362"/>
            <a:ext cx="361914" cy="4315"/>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87" name="Picture 86">
            <a:extLst>
              <a:ext uri="{FF2B5EF4-FFF2-40B4-BE49-F238E27FC236}">
                <a16:creationId xmlns:a16="http://schemas.microsoft.com/office/drawing/2014/main" id="{771ED3D7-B27B-4821-8B59-8DA7C8238A54}"/>
              </a:ext>
            </a:extLst>
          </p:cNvPr>
          <p:cNvPicPr>
            <a:picLocks noChangeAspect="1"/>
          </p:cNvPicPr>
          <p:nvPr/>
        </p:nvPicPr>
        <p:blipFill>
          <a:blip r:embed="rId10"/>
          <a:stretch>
            <a:fillRect/>
          </a:stretch>
        </p:blipFill>
        <p:spPr>
          <a:xfrm>
            <a:off x="7802708" y="3630001"/>
            <a:ext cx="1124722" cy="1124722"/>
          </a:xfrm>
          <a:prstGeom prst="rect">
            <a:avLst/>
          </a:prstGeom>
        </p:spPr>
      </p:pic>
      <p:cxnSp>
        <p:nvCxnSpPr>
          <p:cNvPr id="92" name="Straight Arrow Connector 91">
            <a:extLst>
              <a:ext uri="{FF2B5EF4-FFF2-40B4-BE49-F238E27FC236}">
                <a16:creationId xmlns:a16="http://schemas.microsoft.com/office/drawing/2014/main" id="{BF2AA92C-418F-4728-A5DE-1E763001ADBB}"/>
              </a:ext>
            </a:extLst>
          </p:cNvPr>
          <p:cNvCxnSpPr>
            <a:cxnSpLocks/>
          </p:cNvCxnSpPr>
          <p:nvPr/>
        </p:nvCxnSpPr>
        <p:spPr>
          <a:xfrm>
            <a:off x="8952232" y="4192362"/>
            <a:ext cx="385645" cy="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5" name="TextBox 94">
            <a:extLst>
              <a:ext uri="{FF2B5EF4-FFF2-40B4-BE49-F238E27FC236}">
                <a16:creationId xmlns:a16="http://schemas.microsoft.com/office/drawing/2014/main" id="{5B5AFAB3-FAAB-44F6-8259-7ABADF3DE361}"/>
              </a:ext>
            </a:extLst>
          </p:cNvPr>
          <p:cNvSpPr txBox="1"/>
          <p:nvPr/>
        </p:nvSpPr>
        <p:spPr>
          <a:xfrm>
            <a:off x="9462382" y="3942335"/>
            <a:ext cx="1419849" cy="926407"/>
          </a:xfrm>
          <a:prstGeom prst="rect">
            <a:avLst/>
          </a:prstGeom>
        </p:spPr>
        <p:style>
          <a:lnRef idx="3">
            <a:schemeClr val="lt1"/>
          </a:lnRef>
          <a:fillRef idx="1">
            <a:schemeClr val="accent5"/>
          </a:fillRef>
          <a:effectRef idx="1">
            <a:schemeClr val="accent5"/>
          </a:effectRef>
          <a:fontRef idx="minor">
            <a:schemeClr val="lt1"/>
          </a:fontRef>
        </p:style>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Semilight"/>
                <a:ea typeface="+mn-ea"/>
                <a:cs typeface="+mn-cs"/>
              </a:rPr>
              <a:t>Code </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Semilight"/>
                <a:ea typeface="+mn-ea"/>
                <a:cs typeface="+mn-cs"/>
              </a:rPr>
              <a:t>&lt;/&gt;</a:t>
            </a:r>
          </a:p>
        </p:txBody>
      </p:sp>
      <p:sp>
        <p:nvSpPr>
          <p:cNvPr id="97" name="TextBox 96">
            <a:extLst>
              <a:ext uri="{FF2B5EF4-FFF2-40B4-BE49-F238E27FC236}">
                <a16:creationId xmlns:a16="http://schemas.microsoft.com/office/drawing/2014/main" id="{CD1DDDE8-0D46-45E6-AB27-9364B8647BD6}"/>
              </a:ext>
            </a:extLst>
          </p:cNvPr>
          <p:cNvSpPr txBox="1"/>
          <p:nvPr/>
        </p:nvSpPr>
        <p:spPr>
          <a:xfrm>
            <a:off x="9256725" y="2500656"/>
            <a:ext cx="1857736" cy="1037207"/>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353535"/>
                </a:solidFill>
                <a:effectLst/>
                <a:uLnTx/>
                <a:uFillTx/>
                <a:latin typeface="Segoe UI Semilight"/>
                <a:ea typeface="+mn-ea"/>
                <a:cs typeface="+mn-cs"/>
              </a:rPr>
              <a:t>Serverless </a:t>
            </a:r>
          </a:p>
          <a:p>
            <a:pPr marL="0" marR="0" lvl="0" indent="0" algn="l" defTabSz="914400" rtl="0" eaLnBrk="1" fontAlgn="auto" latinLnBrk="0" hangingPunct="1">
              <a:lnSpc>
                <a:spcPct val="90000"/>
              </a:lnSpc>
              <a:spcBef>
                <a:spcPts val="0"/>
              </a:spcBef>
              <a:spcAft>
                <a:spcPts val="600"/>
              </a:spcAft>
              <a:buClrTx/>
              <a:buSzTx/>
              <a:buFontTx/>
              <a:buNone/>
              <a:tabLst/>
              <a:defRPr/>
            </a:pPr>
            <a:r>
              <a:rPr lang="en-US" sz="2400" dirty="0">
                <a:solidFill>
                  <a:srgbClr val="353535"/>
                </a:solidFill>
                <a:latin typeface="Segoe UI Semilight"/>
              </a:rPr>
              <a:t>Function </a:t>
            </a:r>
            <a:r>
              <a:rPr kumimoji="0" lang="en-US" sz="2400" b="0" i="0" u="none" strike="noStrike" kern="1200" cap="none" spc="0" normalizeH="0" baseline="0" noProof="0" dirty="0">
                <a:ln>
                  <a:noFill/>
                </a:ln>
                <a:solidFill>
                  <a:srgbClr val="353535"/>
                </a:solidFill>
                <a:effectLst/>
                <a:uLnTx/>
                <a:uFillTx/>
                <a:latin typeface="Segoe UI Semilight"/>
                <a:ea typeface="+mn-ea"/>
                <a:cs typeface="+mn-cs"/>
              </a:rPr>
              <a:t>2</a:t>
            </a:r>
          </a:p>
        </p:txBody>
      </p:sp>
      <p:pic>
        <p:nvPicPr>
          <p:cNvPr id="64" name="Picture 63">
            <a:extLst>
              <a:ext uri="{FF2B5EF4-FFF2-40B4-BE49-F238E27FC236}">
                <a16:creationId xmlns:a16="http://schemas.microsoft.com/office/drawing/2014/main" id="{8D1574CD-2E83-9645-85C6-0AF7921F9BC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042874" y="6415788"/>
            <a:ext cx="986733" cy="362962"/>
          </a:xfrm>
          <a:prstGeom prst="rect">
            <a:avLst/>
          </a:prstGeom>
        </p:spPr>
      </p:pic>
      <p:sp>
        <p:nvSpPr>
          <p:cNvPr id="66" name="TextBox 65">
            <a:extLst>
              <a:ext uri="{FF2B5EF4-FFF2-40B4-BE49-F238E27FC236}">
                <a16:creationId xmlns:a16="http://schemas.microsoft.com/office/drawing/2014/main" id="{F6F75E07-EE71-4659-BB8D-0610293F927C}"/>
              </a:ext>
            </a:extLst>
          </p:cNvPr>
          <p:cNvSpPr txBox="1"/>
          <p:nvPr/>
        </p:nvSpPr>
        <p:spPr>
          <a:xfrm>
            <a:off x="4317900" y="5056242"/>
            <a:ext cx="981935" cy="307777"/>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Event Grid</a:t>
            </a:r>
          </a:p>
        </p:txBody>
      </p:sp>
      <p:sp>
        <p:nvSpPr>
          <p:cNvPr id="67" name="TextBox 66">
            <a:extLst>
              <a:ext uri="{FF2B5EF4-FFF2-40B4-BE49-F238E27FC236}">
                <a16:creationId xmlns:a16="http://schemas.microsoft.com/office/drawing/2014/main" id="{F18D7838-D04B-4D4F-BF81-D0911C3BAA22}"/>
              </a:ext>
            </a:extLst>
          </p:cNvPr>
          <p:cNvSpPr txBox="1"/>
          <p:nvPr/>
        </p:nvSpPr>
        <p:spPr>
          <a:xfrm>
            <a:off x="7874101" y="5056242"/>
            <a:ext cx="981935" cy="307777"/>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Event Grid</a:t>
            </a:r>
          </a:p>
        </p:txBody>
      </p:sp>
      <p:sp>
        <p:nvSpPr>
          <p:cNvPr id="68" name="TextBox 67">
            <a:extLst>
              <a:ext uri="{FF2B5EF4-FFF2-40B4-BE49-F238E27FC236}">
                <a16:creationId xmlns:a16="http://schemas.microsoft.com/office/drawing/2014/main" id="{BC8D5BE5-A159-474E-BD6B-6D7F015901E7}"/>
              </a:ext>
            </a:extLst>
          </p:cNvPr>
          <p:cNvSpPr txBox="1"/>
          <p:nvPr/>
        </p:nvSpPr>
        <p:spPr>
          <a:xfrm>
            <a:off x="6149726" y="5056242"/>
            <a:ext cx="923651" cy="307777"/>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Functions</a:t>
            </a:r>
          </a:p>
        </p:txBody>
      </p:sp>
      <p:sp>
        <p:nvSpPr>
          <p:cNvPr id="69" name="TextBox 68">
            <a:extLst>
              <a:ext uri="{FF2B5EF4-FFF2-40B4-BE49-F238E27FC236}">
                <a16:creationId xmlns:a16="http://schemas.microsoft.com/office/drawing/2014/main" id="{3B79FEB8-57D6-4757-89D0-C23417352B56}"/>
              </a:ext>
            </a:extLst>
          </p:cNvPr>
          <p:cNvSpPr txBox="1"/>
          <p:nvPr/>
        </p:nvSpPr>
        <p:spPr>
          <a:xfrm>
            <a:off x="9719930" y="5056856"/>
            <a:ext cx="923651" cy="307777"/>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Functions</a:t>
            </a:r>
          </a:p>
        </p:txBody>
      </p:sp>
    </p:spTree>
    <p:extLst>
      <p:ext uri="{BB962C8B-B14F-4D97-AF65-F5344CB8AC3E}">
        <p14:creationId xmlns:p14="http://schemas.microsoft.com/office/powerpoint/2010/main" val="14616346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DC9AD-003A-4A65-BEF0-F3F847567861}"/>
              </a:ext>
            </a:extLst>
          </p:cNvPr>
          <p:cNvSpPr>
            <a:spLocks noGrp="1"/>
          </p:cNvSpPr>
          <p:nvPr>
            <p:ph type="title"/>
          </p:nvPr>
        </p:nvSpPr>
        <p:spPr/>
        <p:txBody>
          <a:bodyPr/>
          <a:lstStyle/>
          <a:p>
            <a:pPr>
              <a:spcBef>
                <a:spcPts val="0"/>
              </a:spcBef>
              <a:defRPr/>
            </a:pPr>
            <a:r>
              <a:rPr lang="en-US"/>
              <a:t>Azure Event Grid</a:t>
            </a:r>
          </a:p>
        </p:txBody>
      </p:sp>
      <p:sp>
        <p:nvSpPr>
          <p:cNvPr id="13" name="TextBox 12"/>
          <p:cNvSpPr txBox="1"/>
          <p:nvPr/>
        </p:nvSpPr>
        <p:spPr>
          <a:xfrm>
            <a:off x="8368084" y="3787566"/>
            <a:ext cx="3227129" cy="892801"/>
          </a:xfrm>
          <a:prstGeom prst="rect">
            <a:avLst/>
          </a:prstGeom>
          <a:noFill/>
        </p:spPr>
        <p:txBody>
          <a:bodyPr wrap="square" lIns="91414" tIns="146263" rIns="182828" bIns="146263" rtlCol="0">
            <a:spAutoFit/>
          </a:bodyPr>
          <a:lstStyle/>
          <a:p>
            <a:pPr marL="0" marR="0" lvl="0" indent="0" algn="ctr" defTabSz="1218701" rtl="0" eaLnBrk="1" fontAlgn="auto" latinLnBrk="0" hangingPunct="1">
              <a:lnSpc>
                <a:spcPct val="90000"/>
              </a:lnSpc>
              <a:spcBef>
                <a:spcPts val="0"/>
              </a:spcBef>
              <a:spcAft>
                <a:spcPts val="0"/>
              </a:spcAft>
              <a:buClrTx/>
              <a:buSzTx/>
              <a:buFontTx/>
              <a:buNone/>
              <a:tabLst/>
              <a:defRPr/>
            </a:pPr>
            <a: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t>Broad coverage within Azure and beyond</a:t>
            </a:r>
          </a:p>
        </p:txBody>
      </p:sp>
      <p:sp>
        <p:nvSpPr>
          <p:cNvPr id="10" name="TextBox 9"/>
          <p:cNvSpPr txBox="1"/>
          <p:nvPr/>
        </p:nvSpPr>
        <p:spPr>
          <a:xfrm>
            <a:off x="596787" y="3787566"/>
            <a:ext cx="3227129" cy="892801"/>
          </a:xfrm>
          <a:prstGeom prst="rect">
            <a:avLst/>
          </a:prstGeom>
          <a:noFill/>
        </p:spPr>
        <p:txBody>
          <a:bodyPr wrap="square" lIns="91414" tIns="146263" rIns="182828" bIns="146263" rtlCol="0">
            <a:spAutoFit/>
          </a:bodyPr>
          <a:lstStyle/>
          <a:p>
            <a:pPr marL="0" marR="0" lvl="0" indent="0" algn="ctr" defTabSz="1218701" rtl="0" eaLnBrk="1" fontAlgn="auto" latinLnBrk="0" hangingPunct="1">
              <a:lnSpc>
                <a:spcPct val="90000"/>
              </a:lnSpc>
              <a:spcBef>
                <a:spcPts val="0"/>
              </a:spcBef>
              <a:spcAft>
                <a:spcPts val="0"/>
              </a:spcAft>
              <a:buClrTx/>
              <a:buSzTx/>
              <a:buFontTx/>
              <a:buNone/>
              <a:tabLst/>
              <a:defRPr/>
            </a:pPr>
            <a: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t>Fully-managed </a:t>
            </a:r>
            <a:b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br>
            <a: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t>event routing</a:t>
            </a:r>
          </a:p>
        </p:txBody>
      </p:sp>
      <p:sp>
        <p:nvSpPr>
          <p:cNvPr id="7" name="TextBox 6"/>
          <p:cNvSpPr txBox="1"/>
          <p:nvPr/>
        </p:nvSpPr>
        <p:spPr>
          <a:xfrm>
            <a:off x="4482436" y="3787566"/>
            <a:ext cx="3227129" cy="892801"/>
          </a:xfrm>
          <a:prstGeom prst="rect">
            <a:avLst/>
          </a:prstGeom>
          <a:noFill/>
        </p:spPr>
        <p:txBody>
          <a:bodyPr wrap="square" lIns="91414" tIns="146263" rIns="182828" bIns="146263" rtlCol="0">
            <a:spAutoFit/>
          </a:bodyPr>
          <a:lstStyle/>
          <a:p>
            <a:pPr marL="0" marR="0" lvl="0" indent="0" algn="ctr" defTabSz="1218701" rtl="0" eaLnBrk="1" fontAlgn="auto" latinLnBrk="0" hangingPunct="1">
              <a:lnSpc>
                <a:spcPct val="90000"/>
              </a:lnSpc>
              <a:spcBef>
                <a:spcPts val="0"/>
              </a:spcBef>
              <a:spcAft>
                <a:spcPts val="0"/>
              </a:spcAft>
              <a:buClrTx/>
              <a:buSzTx/>
              <a:buFontTx/>
              <a:buNone/>
              <a:tabLst/>
              <a:defRPr/>
            </a:pPr>
            <a: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t>Near real-time event delivery at scale</a:t>
            </a:r>
          </a:p>
        </p:txBody>
      </p:sp>
      <p:sp>
        <p:nvSpPr>
          <p:cNvPr id="16" name="Title 2">
            <a:extLst>
              <a:ext uri="{FF2B5EF4-FFF2-40B4-BE49-F238E27FC236}">
                <a16:creationId xmlns:a16="http://schemas.microsoft.com/office/drawing/2014/main" id="{DEF09F0F-09C3-430A-80B3-D5800376AD86}"/>
              </a:ext>
            </a:extLst>
          </p:cNvPr>
          <p:cNvSpPr txBox="1">
            <a:spLocks/>
          </p:cNvSpPr>
          <p:nvPr/>
        </p:nvSpPr>
        <p:spPr>
          <a:xfrm>
            <a:off x="268907" y="5490755"/>
            <a:ext cx="11654187" cy="782057"/>
          </a:xfrm>
          <a:prstGeom prst="rect">
            <a:avLst/>
          </a:prstGeom>
        </p:spPr>
        <p:txBody>
          <a:bodyPr vert="horz" wrap="square" lIns="146284" tIns="91427" rIns="146284" bIns="91427" rtlCol="0" anchor="t">
            <a:sp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ctr" defTabSz="896354" rtl="0" eaLnBrk="1" fontAlgn="auto" latinLnBrk="0" hangingPunct="1">
              <a:lnSpc>
                <a:spcPct val="90000"/>
              </a:lnSpc>
              <a:spcBef>
                <a:spcPts val="0"/>
              </a:spcBef>
              <a:spcAft>
                <a:spcPts val="0"/>
              </a:spcAft>
              <a:buClrTx/>
              <a:buSzTx/>
              <a:buFontTx/>
              <a:buNone/>
              <a:tabLst/>
              <a:defRPr/>
            </a:pPr>
            <a:r>
              <a:rPr kumimoji="0" lang="en-US" sz="4313" b="0" i="0" u="none" strike="noStrike" kern="1200" cap="none" spc="-98" normalizeH="0" baseline="0" noProof="0">
                <a:ln w="3175">
                  <a:noFill/>
                </a:ln>
                <a:gradFill>
                  <a:gsLst>
                    <a:gs pos="92135">
                      <a:srgbClr val="0078D7"/>
                    </a:gs>
                    <a:gs pos="84831">
                      <a:srgbClr val="0078D7"/>
                    </a:gs>
                  </a:gsLst>
                  <a:lin ang="5400000" scaled="0"/>
                </a:gradFill>
                <a:effectLst/>
                <a:uLnTx/>
                <a:uFillTx/>
                <a:latin typeface="Segoe UI Light"/>
                <a:ea typeface="+mn-ea"/>
                <a:cs typeface="Segoe UI" pitchFamily="34" charset="0"/>
              </a:rPr>
              <a:t>Backbone of event-driven computing</a:t>
            </a:r>
          </a:p>
        </p:txBody>
      </p:sp>
      <p:cxnSp>
        <p:nvCxnSpPr>
          <p:cNvPr id="3" name="Straight Connector 2">
            <a:extLst>
              <a:ext uri="{FF2B5EF4-FFF2-40B4-BE49-F238E27FC236}">
                <a16:creationId xmlns:a16="http://schemas.microsoft.com/office/drawing/2014/main" id="{E7A1C71E-D042-4613-A263-BD37AB1DCA50}"/>
              </a:ext>
            </a:extLst>
          </p:cNvPr>
          <p:cNvCxnSpPr/>
          <p:nvPr/>
        </p:nvCxnSpPr>
        <p:spPr>
          <a:xfrm>
            <a:off x="0" y="5042547"/>
            <a:ext cx="12191377"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86B878D3-FE1E-48F4-B2D9-F5E7886BE035}"/>
              </a:ext>
            </a:extLst>
          </p:cNvPr>
          <p:cNvGrpSpPr/>
          <p:nvPr/>
        </p:nvGrpSpPr>
        <p:grpSpPr>
          <a:xfrm>
            <a:off x="9085224" y="1815453"/>
            <a:ext cx="1792850" cy="1792850"/>
            <a:chOff x="9267401" y="1851360"/>
            <a:chExt cx="1828800" cy="1828800"/>
          </a:xfrm>
        </p:grpSpPr>
        <p:sp>
          <p:nvSpPr>
            <p:cNvPr id="14" name="Oval 13"/>
            <p:cNvSpPr/>
            <p:nvPr/>
          </p:nvSpPr>
          <p:spPr bwMode="auto">
            <a:xfrm>
              <a:off x="9267401" y="1851360"/>
              <a:ext cx="1828800" cy="182880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9" name="Intelligence">
              <a:extLst>
                <a:ext uri="{FF2B5EF4-FFF2-40B4-BE49-F238E27FC236}">
                  <a16:creationId xmlns:a16="http://schemas.microsoft.com/office/drawing/2014/main" id="{48E5D2D7-C993-4321-A07E-59370D9A7C3B}"/>
                </a:ext>
              </a:extLst>
            </p:cNvPr>
            <p:cNvSpPr>
              <a:spLocks noChangeAspect="1" noEditPoints="1"/>
            </p:cNvSpPr>
            <p:nvPr/>
          </p:nvSpPr>
          <p:spPr bwMode="auto">
            <a:xfrm>
              <a:off x="9820109" y="2395959"/>
              <a:ext cx="769686" cy="739602"/>
            </a:xfrm>
            <a:custGeom>
              <a:avLst/>
              <a:gdLst>
                <a:gd name="T0" fmla="*/ 90 w 347"/>
                <a:gd name="T1" fmla="*/ 24 h 333"/>
                <a:gd name="T2" fmla="*/ 114 w 347"/>
                <a:gd name="T3" fmla="*/ 0 h 333"/>
                <a:gd name="T4" fmla="*/ 138 w 347"/>
                <a:gd name="T5" fmla="*/ 24 h 333"/>
                <a:gd name="T6" fmla="*/ 114 w 347"/>
                <a:gd name="T7" fmla="*/ 49 h 333"/>
                <a:gd name="T8" fmla="*/ 90 w 347"/>
                <a:gd name="T9" fmla="*/ 24 h 333"/>
                <a:gd name="T10" fmla="*/ 0 w 347"/>
                <a:gd name="T11" fmla="*/ 146 h 333"/>
                <a:gd name="T12" fmla="*/ 37 w 347"/>
                <a:gd name="T13" fmla="*/ 183 h 333"/>
                <a:gd name="T14" fmla="*/ 75 w 347"/>
                <a:gd name="T15" fmla="*/ 146 h 333"/>
                <a:gd name="T16" fmla="*/ 37 w 347"/>
                <a:gd name="T17" fmla="*/ 108 h 333"/>
                <a:gd name="T18" fmla="*/ 0 w 347"/>
                <a:gd name="T19" fmla="*/ 146 h 333"/>
                <a:gd name="T20" fmla="*/ 60 w 347"/>
                <a:gd name="T21" fmla="*/ 273 h 333"/>
                <a:gd name="T22" fmla="*/ 119 w 347"/>
                <a:gd name="T23" fmla="*/ 333 h 333"/>
                <a:gd name="T24" fmla="*/ 179 w 347"/>
                <a:gd name="T25" fmla="*/ 273 h 333"/>
                <a:gd name="T26" fmla="*/ 119 w 347"/>
                <a:gd name="T27" fmla="*/ 213 h 333"/>
                <a:gd name="T28" fmla="*/ 60 w 347"/>
                <a:gd name="T29" fmla="*/ 273 h 333"/>
                <a:gd name="T30" fmla="*/ 134 w 347"/>
                <a:gd name="T31" fmla="*/ 110 h 333"/>
                <a:gd name="T32" fmla="*/ 174 w 347"/>
                <a:gd name="T33" fmla="*/ 149 h 333"/>
                <a:gd name="T34" fmla="*/ 213 w 347"/>
                <a:gd name="T35" fmla="*/ 110 h 333"/>
                <a:gd name="T36" fmla="*/ 174 w 347"/>
                <a:gd name="T37" fmla="*/ 71 h 333"/>
                <a:gd name="T38" fmla="*/ 134 w 347"/>
                <a:gd name="T39" fmla="*/ 110 h 333"/>
                <a:gd name="T40" fmla="*/ 228 w 347"/>
                <a:gd name="T41" fmla="*/ 241 h 333"/>
                <a:gd name="T42" fmla="*/ 287 w 347"/>
                <a:gd name="T43" fmla="*/ 303 h 333"/>
                <a:gd name="T44" fmla="*/ 347 w 347"/>
                <a:gd name="T45" fmla="*/ 241 h 333"/>
                <a:gd name="T46" fmla="*/ 287 w 347"/>
                <a:gd name="T47" fmla="*/ 179 h 333"/>
                <a:gd name="T48" fmla="*/ 228 w 347"/>
                <a:gd name="T49" fmla="*/ 241 h 333"/>
                <a:gd name="T50" fmla="*/ 228 w 347"/>
                <a:gd name="T51" fmla="*/ 250 h 333"/>
                <a:gd name="T52" fmla="*/ 178 w 347"/>
                <a:gd name="T53" fmla="*/ 262 h 333"/>
                <a:gd name="T54" fmla="*/ 74 w 347"/>
                <a:gd name="T55" fmla="*/ 139 h 333"/>
                <a:gd name="T56" fmla="*/ 136 w 347"/>
                <a:gd name="T57" fmla="*/ 120 h 333"/>
                <a:gd name="T58" fmla="*/ 137 w 347"/>
                <a:gd name="T59" fmla="*/ 216 h 333"/>
                <a:gd name="T60" fmla="*/ 162 w 347"/>
                <a:gd name="T61" fmla="*/ 148 h 333"/>
                <a:gd name="T62" fmla="*/ 86 w 347"/>
                <a:gd name="T63" fmla="*/ 223 h 333"/>
                <a:gd name="T64" fmla="*/ 57 w 347"/>
                <a:gd name="T65" fmla="*/ 177 h 333"/>
                <a:gd name="T66" fmla="*/ 232 w 347"/>
                <a:gd name="T67" fmla="*/ 217 h 333"/>
                <a:gd name="T68" fmla="*/ 71 w 347"/>
                <a:gd name="T69" fmla="*/ 161 h 333"/>
                <a:gd name="T70" fmla="*/ 102 w 347"/>
                <a:gd name="T71" fmla="*/ 46 h 333"/>
                <a:gd name="T72" fmla="*/ 58 w 347"/>
                <a:gd name="T73" fmla="*/ 115 h 333"/>
                <a:gd name="T74" fmla="*/ 249 w 347"/>
                <a:gd name="T75" fmla="*/ 194 h 333"/>
                <a:gd name="T76" fmla="*/ 200 w 347"/>
                <a:gd name="T77" fmla="*/ 139 h 333"/>
                <a:gd name="T78" fmla="*/ 112 w 347"/>
                <a:gd name="T79" fmla="*/ 213 h 333"/>
                <a:gd name="T80" fmla="*/ 114 w 347"/>
                <a:gd name="T81" fmla="*/ 49 h 333"/>
                <a:gd name="T82" fmla="*/ 126 w 347"/>
                <a:gd name="T83" fmla="*/ 45 h 333"/>
                <a:gd name="T84" fmla="*/ 151 w 347"/>
                <a:gd name="T85" fmla="*/ 78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47" h="333">
                  <a:moveTo>
                    <a:pt x="90" y="24"/>
                  </a:moveTo>
                  <a:cubicBezTo>
                    <a:pt x="90" y="11"/>
                    <a:pt x="100" y="0"/>
                    <a:pt x="114" y="0"/>
                  </a:cubicBezTo>
                  <a:cubicBezTo>
                    <a:pt x="127" y="0"/>
                    <a:pt x="138" y="11"/>
                    <a:pt x="138" y="24"/>
                  </a:cubicBezTo>
                  <a:cubicBezTo>
                    <a:pt x="138" y="38"/>
                    <a:pt x="127" y="49"/>
                    <a:pt x="114" y="49"/>
                  </a:cubicBezTo>
                  <a:cubicBezTo>
                    <a:pt x="100" y="49"/>
                    <a:pt x="90" y="38"/>
                    <a:pt x="90" y="24"/>
                  </a:cubicBezTo>
                  <a:close/>
                  <a:moveTo>
                    <a:pt x="0" y="146"/>
                  </a:moveTo>
                  <a:cubicBezTo>
                    <a:pt x="0" y="166"/>
                    <a:pt x="17" y="183"/>
                    <a:pt x="37" y="183"/>
                  </a:cubicBezTo>
                  <a:cubicBezTo>
                    <a:pt x="58" y="183"/>
                    <a:pt x="75" y="166"/>
                    <a:pt x="75" y="146"/>
                  </a:cubicBezTo>
                  <a:cubicBezTo>
                    <a:pt x="75" y="125"/>
                    <a:pt x="58" y="108"/>
                    <a:pt x="37" y="108"/>
                  </a:cubicBezTo>
                  <a:cubicBezTo>
                    <a:pt x="17" y="108"/>
                    <a:pt x="0" y="125"/>
                    <a:pt x="0" y="146"/>
                  </a:cubicBezTo>
                  <a:close/>
                  <a:moveTo>
                    <a:pt x="60" y="273"/>
                  </a:moveTo>
                  <a:cubicBezTo>
                    <a:pt x="60" y="306"/>
                    <a:pt x="86" y="333"/>
                    <a:pt x="119" y="333"/>
                  </a:cubicBezTo>
                  <a:cubicBezTo>
                    <a:pt x="152" y="333"/>
                    <a:pt x="179" y="306"/>
                    <a:pt x="179" y="273"/>
                  </a:cubicBezTo>
                  <a:cubicBezTo>
                    <a:pt x="179" y="240"/>
                    <a:pt x="152" y="213"/>
                    <a:pt x="119" y="213"/>
                  </a:cubicBezTo>
                  <a:cubicBezTo>
                    <a:pt x="86" y="213"/>
                    <a:pt x="60" y="240"/>
                    <a:pt x="60" y="273"/>
                  </a:cubicBezTo>
                  <a:close/>
                  <a:moveTo>
                    <a:pt x="134" y="110"/>
                  </a:moveTo>
                  <a:cubicBezTo>
                    <a:pt x="134" y="132"/>
                    <a:pt x="152" y="149"/>
                    <a:pt x="174" y="149"/>
                  </a:cubicBezTo>
                  <a:cubicBezTo>
                    <a:pt x="195" y="149"/>
                    <a:pt x="213" y="132"/>
                    <a:pt x="213" y="110"/>
                  </a:cubicBezTo>
                  <a:cubicBezTo>
                    <a:pt x="213" y="89"/>
                    <a:pt x="195" y="71"/>
                    <a:pt x="174" y="71"/>
                  </a:cubicBezTo>
                  <a:cubicBezTo>
                    <a:pt x="152" y="71"/>
                    <a:pt x="134" y="89"/>
                    <a:pt x="134" y="110"/>
                  </a:cubicBezTo>
                  <a:close/>
                  <a:moveTo>
                    <a:pt x="228" y="241"/>
                  </a:moveTo>
                  <a:cubicBezTo>
                    <a:pt x="228" y="275"/>
                    <a:pt x="254" y="303"/>
                    <a:pt x="287" y="303"/>
                  </a:cubicBezTo>
                  <a:cubicBezTo>
                    <a:pt x="320" y="303"/>
                    <a:pt x="347" y="275"/>
                    <a:pt x="347" y="241"/>
                  </a:cubicBezTo>
                  <a:cubicBezTo>
                    <a:pt x="347" y="207"/>
                    <a:pt x="320" y="179"/>
                    <a:pt x="287" y="179"/>
                  </a:cubicBezTo>
                  <a:cubicBezTo>
                    <a:pt x="254" y="179"/>
                    <a:pt x="228" y="207"/>
                    <a:pt x="228" y="241"/>
                  </a:cubicBezTo>
                  <a:close/>
                  <a:moveTo>
                    <a:pt x="228" y="250"/>
                  </a:moveTo>
                  <a:cubicBezTo>
                    <a:pt x="178" y="262"/>
                    <a:pt x="178" y="262"/>
                    <a:pt x="178" y="262"/>
                  </a:cubicBezTo>
                  <a:moveTo>
                    <a:pt x="74" y="139"/>
                  </a:moveTo>
                  <a:cubicBezTo>
                    <a:pt x="136" y="120"/>
                    <a:pt x="136" y="120"/>
                    <a:pt x="136" y="120"/>
                  </a:cubicBezTo>
                  <a:moveTo>
                    <a:pt x="137" y="216"/>
                  </a:moveTo>
                  <a:cubicBezTo>
                    <a:pt x="162" y="148"/>
                    <a:pt x="162" y="148"/>
                    <a:pt x="162" y="148"/>
                  </a:cubicBezTo>
                  <a:moveTo>
                    <a:pt x="86" y="223"/>
                  </a:moveTo>
                  <a:cubicBezTo>
                    <a:pt x="57" y="177"/>
                    <a:pt x="57" y="177"/>
                    <a:pt x="57" y="177"/>
                  </a:cubicBezTo>
                  <a:moveTo>
                    <a:pt x="232" y="217"/>
                  </a:moveTo>
                  <a:cubicBezTo>
                    <a:pt x="71" y="161"/>
                    <a:pt x="71" y="161"/>
                    <a:pt x="71" y="161"/>
                  </a:cubicBezTo>
                  <a:moveTo>
                    <a:pt x="102" y="46"/>
                  </a:moveTo>
                  <a:cubicBezTo>
                    <a:pt x="58" y="115"/>
                    <a:pt x="58" y="115"/>
                    <a:pt x="58" y="115"/>
                  </a:cubicBezTo>
                  <a:moveTo>
                    <a:pt x="249" y="194"/>
                  </a:moveTo>
                  <a:cubicBezTo>
                    <a:pt x="200" y="139"/>
                    <a:pt x="200" y="139"/>
                    <a:pt x="200" y="139"/>
                  </a:cubicBezTo>
                  <a:moveTo>
                    <a:pt x="112" y="213"/>
                  </a:moveTo>
                  <a:cubicBezTo>
                    <a:pt x="114" y="49"/>
                    <a:pt x="114" y="49"/>
                    <a:pt x="114" y="49"/>
                  </a:cubicBezTo>
                  <a:moveTo>
                    <a:pt x="126" y="45"/>
                  </a:moveTo>
                  <a:cubicBezTo>
                    <a:pt x="151" y="78"/>
                    <a:pt x="151" y="78"/>
                    <a:pt x="151" y="78"/>
                  </a:cubicBezTo>
                </a:path>
              </a:pathLst>
            </a:custGeom>
            <a:noFill/>
            <a:ln w="2222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grpSp>
      <p:grpSp>
        <p:nvGrpSpPr>
          <p:cNvPr id="4" name="Group 3">
            <a:extLst>
              <a:ext uri="{FF2B5EF4-FFF2-40B4-BE49-F238E27FC236}">
                <a16:creationId xmlns:a16="http://schemas.microsoft.com/office/drawing/2014/main" id="{37580E91-D4E6-49B7-AB71-2A351E0C18DC}"/>
              </a:ext>
            </a:extLst>
          </p:cNvPr>
          <p:cNvGrpSpPr/>
          <p:nvPr/>
        </p:nvGrpSpPr>
        <p:grpSpPr>
          <a:xfrm>
            <a:off x="1313926" y="1815453"/>
            <a:ext cx="1792850" cy="1792850"/>
            <a:chOff x="1340273" y="1851360"/>
            <a:chExt cx="1828800" cy="1828800"/>
          </a:xfrm>
        </p:grpSpPr>
        <p:sp>
          <p:nvSpPr>
            <p:cNvPr id="12" name="Oval 11"/>
            <p:cNvSpPr/>
            <p:nvPr/>
          </p:nvSpPr>
          <p:spPr bwMode="auto">
            <a:xfrm>
              <a:off x="1340273" y="1851360"/>
              <a:ext cx="1828800" cy="182880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0" name="strategy">
              <a:extLst>
                <a:ext uri="{FF2B5EF4-FFF2-40B4-BE49-F238E27FC236}">
                  <a16:creationId xmlns:a16="http://schemas.microsoft.com/office/drawing/2014/main" id="{FA07B47D-E702-445A-A6BF-A7FC9221C1BA}"/>
                </a:ext>
              </a:extLst>
            </p:cNvPr>
            <p:cNvSpPr>
              <a:spLocks noChangeAspect="1" noEditPoints="1"/>
            </p:cNvSpPr>
            <p:nvPr/>
          </p:nvSpPr>
          <p:spPr bwMode="auto">
            <a:xfrm>
              <a:off x="1971188" y="2388065"/>
              <a:ext cx="566970" cy="755390"/>
            </a:xfrm>
            <a:custGeom>
              <a:avLst/>
              <a:gdLst>
                <a:gd name="T0" fmla="*/ 208 w 240"/>
                <a:gd name="T1" fmla="*/ 83 h 322"/>
                <a:gd name="T2" fmla="*/ 207 w 240"/>
                <a:gd name="T3" fmla="*/ 128 h 322"/>
                <a:gd name="T4" fmla="*/ 166 w 240"/>
                <a:gd name="T5" fmla="*/ 178 h 322"/>
                <a:gd name="T6" fmla="*/ 83 w 240"/>
                <a:gd name="T7" fmla="*/ 178 h 322"/>
                <a:gd name="T8" fmla="*/ 43 w 240"/>
                <a:gd name="T9" fmla="*/ 191 h 322"/>
                <a:gd name="T10" fmla="*/ 25 w 240"/>
                <a:gd name="T11" fmla="*/ 230 h 322"/>
                <a:gd name="T12" fmla="*/ 25 w 240"/>
                <a:gd name="T13" fmla="*/ 239 h 322"/>
                <a:gd name="T14" fmla="*/ 239 w 240"/>
                <a:gd name="T15" fmla="*/ 114 h 322"/>
                <a:gd name="T16" fmla="*/ 208 w 240"/>
                <a:gd name="T17" fmla="*/ 83 h 322"/>
                <a:gd name="T18" fmla="*/ 177 w 240"/>
                <a:gd name="T19" fmla="*/ 114 h 322"/>
                <a:gd name="T20" fmla="*/ 0 w 240"/>
                <a:gd name="T21" fmla="*/ 296 h 322"/>
                <a:gd name="T22" fmla="*/ 26 w 240"/>
                <a:gd name="T23" fmla="*/ 322 h 322"/>
                <a:gd name="T24" fmla="*/ 52 w 240"/>
                <a:gd name="T25" fmla="*/ 296 h 322"/>
                <a:gd name="T26" fmla="*/ 26 w 240"/>
                <a:gd name="T27" fmla="*/ 270 h 322"/>
                <a:gd name="T28" fmla="*/ 0 w 240"/>
                <a:gd name="T29" fmla="*/ 296 h 322"/>
                <a:gd name="T30" fmla="*/ 187 w 240"/>
                <a:gd name="T31" fmla="*/ 26 h 322"/>
                <a:gd name="T32" fmla="*/ 213 w 240"/>
                <a:gd name="T33" fmla="*/ 52 h 322"/>
                <a:gd name="T34" fmla="*/ 239 w 240"/>
                <a:gd name="T35" fmla="*/ 26 h 322"/>
                <a:gd name="T36" fmla="*/ 213 w 240"/>
                <a:gd name="T37" fmla="*/ 0 h 322"/>
                <a:gd name="T38" fmla="*/ 187 w 240"/>
                <a:gd name="T39" fmla="*/ 26 h 322"/>
                <a:gd name="T40" fmla="*/ 67 w 240"/>
                <a:gd name="T41" fmla="*/ 96 h 322"/>
                <a:gd name="T42" fmla="*/ 119 w 240"/>
                <a:gd name="T43" fmla="*/ 148 h 322"/>
                <a:gd name="T44" fmla="*/ 119 w 240"/>
                <a:gd name="T45" fmla="*/ 96 h 322"/>
                <a:gd name="T46" fmla="*/ 67 w 240"/>
                <a:gd name="T47" fmla="*/ 148 h 322"/>
                <a:gd name="T48" fmla="*/ 189 w 240"/>
                <a:gd name="T49" fmla="*/ 203 h 322"/>
                <a:gd name="T50" fmla="*/ 240 w 240"/>
                <a:gd name="T51" fmla="*/ 255 h 322"/>
                <a:gd name="T52" fmla="*/ 240 w 240"/>
                <a:gd name="T53" fmla="*/ 203 h 322"/>
                <a:gd name="T54" fmla="*/ 189 w 240"/>
                <a:gd name="T55" fmla="*/ 255 h 322"/>
                <a:gd name="T56" fmla="*/ 93 w 240"/>
                <a:gd name="T57" fmla="*/ 227 h 322"/>
                <a:gd name="T58" fmla="*/ 145 w 240"/>
                <a:gd name="T59" fmla="*/ 279 h 322"/>
                <a:gd name="T60" fmla="*/ 145 w 240"/>
                <a:gd name="T61" fmla="*/ 227 h 322"/>
                <a:gd name="T62" fmla="*/ 93 w 240"/>
                <a:gd name="T63" fmla="*/ 279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322">
                  <a:moveTo>
                    <a:pt x="208" y="83"/>
                  </a:moveTo>
                  <a:cubicBezTo>
                    <a:pt x="208" y="83"/>
                    <a:pt x="208" y="103"/>
                    <a:pt x="207" y="128"/>
                  </a:cubicBezTo>
                  <a:cubicBezTo>
                    <a:pt x="206" y="177"/>
                    <a:pt x="166" y="178"/>
                    <a:pt x="166" y="178"/>
                  </a:cubicBezTo>
                  <a:cubicBezTo>
                    <a:pt x="83" y="178"/>
                    <a:pt x="83" y="178"/>
                    <a:pt x="83" y="178"/>
                  </a:cubicBezTo>
                  <a:cubicBezTo>
                    <a:pt x="83" y="178"/>
                    <a:pt x="58" y="178"/>
                    <a:pt x="43" y="191"/>
                  </a:cubicBezTo>
                  <a:cubicBezTo>
                    <a:pt x="28" y="203"/>
                    <a:pt x="25" y="220"/>
                    <a:pt x="25" y="230"/>
                  </a:cubicBezTo>
                  <a:cubicBezTo>
                    <a:pt x="25" y="239"/>
                    <a:pt x="25" y="239"/>
                    <a:pt x="25" y="239"/>
                  </a:cubicBezTo>
                  <a:moveTo>
                    <a:pt x="239" y="114"/>
                  </a:moveTo>
                  <a:cubicBezTo>
                    <a:pt x="208" y="83"/>
                    <a:pt x="208" y="83"/>
                    <a:pt x="208" y="83"/>
                  </a:cubicBezTo>
                  <a:cubicBezTo>
                    <a:pt x="177" y="114"/>
                    <a:pt x="177" y="114"/>
                    <a:pt x="177" y="114"/>
                  </a:cubicBezTo>
                  <a:moveTo>
                    <a:pt x="0" y="296"/>
                  </a:moveTo>
                  <a:cubicBezTo>
                    <a:pt x="0" y="310"/>
                    <a:pt x="12" y="322"/>
                    <a:pt x="26" y="322"/>
                  </a:cubicBezTo>
                  <a:cubicBezTo>
                    <a:pt x="40" y="322"/>
                    <a:pt x="52" y="310"/>
                    <a:pt x="52" y="296"/>
                  </a:cubicBezTo>
                  <a:cubicBezTo>
                    <a:pt x="52" y="282"/>
                    <a:pt x="40" y="270"/>
                    <a:pt x="26" y="270"/>
                  </a:cubicBezTo>
                  <a:cubicBezTo>
                    <a:pt x="12" y="270"/>
                    <a:pt x="0" y="282"/>
                    <a:pt x="0" y="296"/>
                  </a:cubicBezTo>
                  <a:close/>
                  <a:moveTo>
                    <a:pt x="187" y="26"/>
                  </a:moveTo>
                  <a:cubicBezTo>
                    <a:pt x="187" y="40"/>
                    <a:pt x="199" y="52"/>
                    <a:pt x="213" y="52"/>
                  </a:cubicBezTo>
                  <a:cubicBezTo>
                    <a:pt x="227" y="52"/>
                    <a:pt x="239" y="40"/>
                    <a:pt x="239" y="26"/>
                  </a:cubicBezTo>
                  <a:cubicBezTo>
                    <a:pt x="239" y="12"/>
                    <a:pt x="227" y="0"/>
                    <a:pt x="213" y="0"/>
                  </a:cubicBezTo>
                  <a:cubicBezTo>
                    <a:pt x="199" y="0"/>
                    <a:pt x="187" y="12"/>
                    <a:pt x="187" y="26"/>
                  </a:cubicBezTo>
                  <a:close/>
                  <a:moveTo>
                    <a:pt x="67" y="96"/>
                  </a:moveTo>
                  <a:cubicBezTo>
                    <a:pt x="119" y="148"/>
                    <a:pt x="119" y="148"/>
                    <a:pt x="119" y="148"/>
                  </a:cubicBezTo>
                  <a:moveTo>
                    <a:pt x="119" y="96"/>
                  </a:moveTo>
                  <a:cubicBezTo>
                    <a:pt x="67" y="148"/>
                    <a:pt x="67" y="148"/>
                    <a:pt x="67" y="148"/>
                  </a:cubicBezTo>
                  <a:moveTo>
                    <a:pt x="189" y="203"/>
                  </a:moveTo>
                  <a:cubicBezTo>
                    <a:pt x="240" y="255"/>
                    <a:pt x="240" y="255"/>
                    <a:pt x="240" y="255"/>
                  </a:cubicBezTo>
                  <a:moveTo>
                    <a:pt x="240" y="203"/>
                  </a:moveTo>
                  <a:cubicBezTo>
                    <a:pt x="189" y="255"/>
                    <a:pt x="189" y="255"/>
                    <a:pt x="189" y="255"/>
                  </a:cubicBezTo>
                  <a:moveTo>
                    <a:pt x="93" y="227"/>
                  </a:moveTo>
                  <a:cubicBezTo>
                    <a:pt x="145" y="279"/>
                    <a:pt x="145" y="279"/>
                    <a:pt x="145" y="279"/>
                  </a:cubicBezTo>
                  <a:moveTo>
                    <a:pt x="145" y="227"/>
                  </a:moveTo>
                  <a:cubicBezTo>
                    <a:pt x="93" y="279"/>
                    <a:pt x="93" y="279"/>
                    <a:pt x="93" y="279"/>
                  </a:cubicBezTo>
                </a:path>
              </a:pathLst>
            </a:custGeom>
            <a:noFill/>
            <a:ln w="2222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grpSp>
      <p:grpSp>
        <p:nvGrpSpPr>
          <p:cNvPr id="5" name="Group 4">
            <a:extLst>
              <a:ext uri="{FF2B5EF4-FFF2-40B4-BE49-F238E27FC236}">
                <a16:creationId xmlns:a16="http://schemas.microsoft.com/office/drawing/2014/main" id="{993E74CE-CB9A-40BA-B06B-A69D911EF67B}"/>
              </a:ext>
            </a:extLst>
          </p:cNvPr>
          <p:cNvGrpSpPr/>
          <p:nvPr/>
        </p:nvGrpSpPr>
        <p:grpSpPr>
          <a:xfrm>
            <a:off x="5199575" y="1815453"/>
            <a:ext cx="1792850" cy="1792850"/>
            <a:chOff x="5303837" y="1851360"/>
            <a:chExt cx="1828800" cy="1828800"/>
          </a:xfrm>
        </p:grpSpPr>
        <p:sp>
          <p:nvSpPr>
            <p:cNvPr id="8" name="Oval 7"/>
            <p:cNvSpPr/>
            <p:nvPr/>
          </p:nvSpPr>
          <p:spPr bwMode="auto">
            <a:xfrm>
              <a:off x="5303837" y="1851360"/>
              <a:ext cx="1828800" cy="182880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5" name="send">
              <a:extLst>
                <a:ext uri="{FF2B5EF4-FFF2-40B4-BE49-F238E27FC236}">
                  <a16:creationId xmlns:a16="http://schemas.microsoft.com/office/drawing/2014/main" id="{B4EF0F81-B67A-4E7C-83E8-A671C7ACFD38}"/>
                </a:ext>
              </a:extLst>
            </p:cNvPr>
            <p:cNvSpPr>
              <a:spLocks noChangeAspect="1" noEditPoints="1"/>
            </p:cNvSpPr>
            <p:nvPr/>
          </p:nvSpPr>
          <p:spPr bwMode="auto">
            <a:xfrm rot="20700000">
              <a:off x="5858128" y="2480969"/>
              <a:ext cx="801858" cy="536927"/>
            </a:xfrm>
            <a:custGeom>
              <a:avLst/>
              <a:gdLst>
                <a:gd name="T0" fmla="*/ 18 w 227"/>
                <a:gd name="T1" fmla="*/ 5 h 152"/>
                <a:gd name="T2" fmla="*/ 227 w 227"/>
                <a:gd name="T3" fmla="*/ 76 h 152"/>
                <a:gd name="T4" fmla="*/ 0 w 227"/>
                <a:gd name="T5" fmla="*/ 152 h 152"/>
                <a:gd name="T6" fmla="*/ 26 w 227"/>
                <a:gd name="T7" fmla="*/ 76 h 152"/>
                <a:gd name="T8" fmla="*/ 5 w 227"/>
                <a:gd name="T9" fmla="*/ 17 h 152"/>
                <a:gd name="T10" fmla="*/ 5 w 227"/>
                <a:gd name="T11" fmla="*/ 17 h 152"/>
                <a:gd name="T12" fmla="*/ 0 w 227"/>
                <a:gd name="T13" fmla="*/ 0 h 152"/>
                <a:gd name="T14" fmla="*/ 18 w 227"/>
                <a:gd name="T15" fmla="*/ 5 h 152"/>
                <a:gd name="T16" fmla="*/ 26 w 227"/>
                <a:gd name="T17" fmla="*/ 76 h 152"/>
                <a:gd name="T18" fmla="*/ 227 w 227"/>
                <a:gd name="T19" fmla="*/ 7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152">
                  <a:moveTo>
                    <a:pt x="18" y="5"/>
                  </a:moveTo>
                  <a:lnTo>
                    <a:pt x="227" y="76"/>
                  </a:lnTo>
                  <a:lnTo>
                    <a:pt x="0" y="152"/>
                  </a:lnTo>
                  <a:lnTo>
                    <a:pt x="26" y="76"/>
                  </a:lnTo>
                  <a:lnTo>
                    <a:pt x="5" y="17"/>
                  </a:lnTo>
                  <a:moveTo>
                    <a:pt x="5" y="17"/>
                  </a:moveTo>
                  <a:lnTo>
                    <a:pt x="0" y="0"/>
                  </a:lnTo>
                  <a:lnTo>
                    <a:pt x="18" y="5"/>
                  </a:lnTo>
                  <a:moveTo>
                    <a:pt x="26" y="76"/>
                  </a:moveTo>
                  <a:lnTo>
                    <a:pt x="227" y="76"/>
                  </a:lnTo>
                </a:path>
              </a:pathLst>
            </a:custGeom>
            <a:noFill/>
            <a:ln w="2222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grpSp>
    </p:spTree>
    <p:extLst>
      <p:ext uri="{BB962C8B-B14F-4D97-AF65-F5344CB8AC3E}">
        <p14:creationId xmlns:p14="http://schemas.microsoft.com/office/powerpoint/2010/main" val="37633258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42" presetClass="path" presetSubtype="0" decel="100000" fill="hold" nodeType="withEffect">
                                  <p:stCondLst>
                                    <p:cond delay="0"/>
                                  </p:stCondLst>
                                  <p:childTnLst>
                                    <p:animMotion origin="layout" path="M -3.125E-6 4.44444E-6 L -3.125E-6 0.03703 " pathEditMode="relative" rAng="0" ptsTypes="AA">
                                      <p:cBhvr>
                                        <p:cTn id="9" dur="600" spd="-100000" fill="hold"/>
                                        <p:tgtEl>
                                          <p:spTgt spid="4"/>
                                        </p:tgtEl>
                                        <p:attrNameLst>
                                          <p:attrName>ppt_x</p:attrName>
                                          <p:attrName>ppt_y</p:attrName>
                                        </p:attrNameLst>
                                      </p:cBhvr>
                                      <p:rCtr x="0" y="1852"/>
                                    </p:animMotion>
                                  </p:childTnLst>
                                </p:cTn>
                              </p:par>
                              <p:par>
                                <p:cTn id="10" presetID="10" presetClass="entr" presetSubtype="0" fill="hold" grpId="0" nodeType="withEffect">
                                  <p:stCondLst>
                                    <p:cond delay="10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64" presetClass="path" presetSubtype="0" decel="100000" fill="hold" grpId="1" nodeType="withEffect">
                                  <p:stCondLst>
                                    <p:cond delay="100"/>
                                  </p:stCondLst>
                                  <p:childTnLst>
                                    <p:animMotion origin="layout" path="M -1.16926E-6 9.07853E-9 L -1.16926E-6 -0.04539 " pathEditMode="relative" rAng="0" ptsTypes="AA">
                                      <p:cBhvr>
                                        <p:cTn id="14" dur="600" spd="-100000" fill="hold"/>
                                        <p:tgtEl>
                                          <p:spTgt spid="10"/>
                                        </p:tgtEl>
                                        <p:attrNameLst>
                                          <p:attrName>ppt_x</p:attrName>
                                          <p:attrName>ppt_y</p:attrName>
                                        </p:attrNameLst>
                                      </p:cBhvr>
                                      <p:rCtr x="0" y="-2270"/>
                                    </p:animMotion>
                                  </p:childTnLst>
                                </p:cTn>
                              </p:par>
                              <p:par>
                                <p:cTn id="15" presetID="10" presetClass="entr" presetSubtype="0" fill="hold" nodeType="withEffect">
                                  <p:stCondLst>
                                    <p:cond delay="10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42" presetClass="path" presetSubtype="0" decel="100000" fill="hold" nodeType="withEffect">
                                  <p:stCondLst>
                                    <p:cond delay="100"/>
                                  </p:stCondLst>
                                  <p:childTnLst>
                                    <p:animMotion origin="layout" path="M -3.125E-6 4.44444E-6 L -3.125E-6 0.03703 " pathEditMode="relative" rAng="0" ptsTypes="AA">
                                      <p:cBhvr>
                                        <p:cTn id="19" dur="600" spd="-100000" fill="hold"/>
                                        <p:tgtEl>
                                          <p:spTgt spid="5"/>
                                        </p:tgtEl>
                                        <p:attrNameLst>
                                          <p:attrName>ppt_x</p:attrName>
                                          <p:attrName>ppt_y</p:attrName>
                                        </p:attrNameLst>
                                      </p:cBhvr>
                                      <p:rCtr x="0" y="1852"/>
                                    </p:animMotion>
                                  </p:childTnLst>
                                </p:cTn>
                              </p:par>
                              <p:par>
                                <p:cTn id="20" presetID="10" presetClass="entr" presetSubtype="0" fill="hold" grpId="0" nodeType="withEffect">
                                  <p:stCondLst>
                                    <p:cond delay="20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64" presetClass="path" presetSubtype="0" decel="100000" fill="hold" grpId="1" nodeType="withEffect">
                                  <p:stCondLst>
                                    <p:cond delay="200"/>
                                  </p:stCondLst>
                                  <p:childTnLst>
                                    <p:animMotion origin="layout" path="M 0 9.07853E-9 L 0 -0.04539 " pathEditMode="relative" rAng="0" ptsTypes="AA">
                                      <p:cBhvr>
                                        <p:cTn id="24" dur="600" spd="-100000" fill="hold"/>
                                        <p:tgtEl>
                                          <p:spTgt spid="7"/>
                                        </p:tgtEl>
                                        <p:attrNameLst>
                                          <p:attrName>ppt_x</p:attrName>
                                          <p:attrName>ppt_y</p:attrName>
                                        </p:attrNameLst>
                                      </p:cBhvr>
                                      <p:rCtr x="0" y="-2270"/>
                                    </p:animMotion>
                                  </p:childTnLst>
                                </p:cTn>
                              </p:par>
                              <p:par>
                                <p:cTn id="25" presetID="10" presetClass="entr" presetSubtype="0" fill="hold" nodeType="withEffect">
                                  <p:stCondLst>
                                    <p:cond delay="20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par>
                                <p:cTn id="28" presetID="42" presetClass="path" presetSubtype="0" decel="100000" fill="hold" nodeType="withEffect">
                                  <p:stCondLst>
                                    <p:cond delay="200"/>
                                  </p:stCondLst>
                                  <p:childTnLst>
                                    <p:animMotion origin="layout" path="M -3.125E-6 4.44444E-6 L -3.125E-6 0.03703 " pathEditMode="relative" rAng="0" ptsTypes="AA">
                                      <p:cBhvr>
                                        <p:cTn id="29" dur="600" spd="-100000" fill="hold"/>
                                        <p:tgtEl>
                                          <p:spTgt spid="6"/>
                                        </p:tgtEl>
                                        <p:attrNameLst>
                                          <p:attrName>ppt_x</p:attrName>
                                          <p:attrName>ppt_y</p:attrName>
                                        </p:attrNameLst>
                                      </p:cBhvr>
                                      <p:rCtr x="0" y="1852"/>
                                    </p:animMotion>
                                  </p:childTnLst>
                                </p:cTn>
                              </p:par>
                              <p:par>
                                <p:cTn id="30" presetID="10" presetClass="entr" presetSubtype="0" fill="hold" grpId="0" nodeType="withEffect">
                                  <p:stCondLst>
                                    <p:cond delay="30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par>
                                <p:cTn id="33" presetID="64" presetClass="path" presetSubtype="0" decel="100000" fill="hold" grpId="1" nodeType="withEffect">
                                  <p:stCondLst>
                                    <p:cond delay="300"/>
                                  </p:stCondLst>
                                  <p:childTnLst>
                                    <p:animMotion origin="layout" path="M 1.16926E-6 9.07853E-9 L 1.16926E-6 -0.04539 " pathEditMode="relative" rAng="0" ptsTypes="AA">
                                      <p:cBhvr>
                                        <p:cTn id="34" dur="600" spd="-100000" fill="hold"/>
                                        <p:tgtEl>
                                          <p:spTgt spid="13"/>
                                        </p:tgtEl>
                                        <p:attrNameLst>
                                          <p:attrName>ppt_x</p:attrName>
                                          <p:attrName>ppt_y</p:attrName>
                                        </p:attrNameLst>
                                      </p:cBhvr>
                                      <p:rCtr x="0" y="-2270"/>
                                    </p:animMotion>
                                  </p:childTnLst>
                                </p:cTn>
                              </p:par>
                            </p:childTnLst>
                          </p:cTn>
                        </p:par>
                      </p:childTnLst>
                    </p:cTn>
                  </p:par>
                  <p:par>
                    <p:cTn id="35" fill="hold">
                      <p:stCondLst>
                        <p:cond delay="indefinite"/>
                      </p:stCondLst>
                      <p:childTnLst>
                        <p:par>
                          <p:cTn id="36" fill="hold">
                            <p:stCondLst>
                              <p:cond delay="0"/>
                            </p:stCondLst>
                            <p:childTnLst>
                              <p:par>
                                <p:cTn id="37" presetID="2" presetClass="entr" presetSubtype="8" decel="100000"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anim calcmode="lin" valueType="num">
                                      <p:cBhvr additive="base">
                                        <p:cTn id="39" dur="500" fill="hold"/>
                                        <p:tgtEl>
                                          <p:spTgt spid="3"/>
                                        </p:tgtEl>
                                        <p:attrNameLst>
                                          <p:attrName>ppt_x</p:attrName>
                                        </p:attrNameLst>
                                      </p:cBhvr>
                                      <p:tavLst>
                                        <p:tav tm="0">
                                          <p:val>
                                            <p:strVal val="0-#ppt_w/2"/>
                                          </p:val>
                                        </p:tav>
                                        <p:tav tm="100000">
                                          <p:val>
                                            <p:strVal val="#ppt_x"/>
                                          </p:val>
                                        </p:tav>
                                      </p:tavLst>
                                    </p:anim>
                                    <p:anim calcmode="lin" valueType="num">
                                      <p:cBhvr additive="base">
                                        <p:cTn id="40" dur="500" fill="hold"/>
                                        <p:tgtEl>
                                          <p:spTgt spid="3"/>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10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42" presetClass="path" presetSubtype="0" decel="100000" fill="hold" grpId="1" nodeType="withEffect">
                                  <p:stCondLst>
                                    <p:cond delay="100"/>
                                  </p:stCondLst>
                                  <p:childTnLst>
                                    <p:animMotion origin="layout" path="M 0 -4.05356E-6 L 0 0.037 " pathEditMode="relative" rAng="0" ptsTypes="AA">
                                      <p:cBhvr>
                                        <p:cTn id="45" dur="600" spd="-100000" fill="hold"/>
                                        <p:tgtEl>
                                          <p:spTgt spid="16"/>
                                        </p:tgtEl>
                                        <p:attrNameLst>
                                          <p:attrName>ppt_x</p:attrName>
                                          <p:attrName>ppt_y</p:attrName>
                                        </p:attrNameLst>
                                      </p:cBhvr>
                                      <p:rCtr x="0" y="183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0" grpId="0"/>
      <p:bldP spid="10" grpId="1"/>
      <p:bldP spid="7" grpId="0"/>
      <p:bldP spid="7" grpId="1"/>
      <p:bldP spid="16" grpId="0"/>
      <p:bldP spid="16" grpId="1"/>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DC9AD-003A-4A65-BEF0-F3F847567861}"/>
              </a:ext>
            </a:extLst>
          </p:cNvPr>
          <p:cNvSpPr>
            <a:spLocks noGrp="1"/>
          </p:cNvSpPr>
          <p:nvPr>
            <p:ph type="title"/>
          </p:nvPr>
        </p:nvSpPr>
        <p:spPr/>
        <p:txBody>
          <a:bodyPr/>
          <a:lstStyle/>
          <a:p>
            <a:pPr>
              <a:spcBef>
                <a:spcPts val="0"/>
              </a:spcBef>
              <a:defRPr/>
            </a:pPr>
            <a:r>
              <a:rPr lang="en-US"/>
              <a:t>Benefits</a:t>
            </a:r>
          </a:p>
        </p:txBody>
      </p:sp>
      <p:sp>
        <p:nvSpPr>
          <p:cNvPr id="13" name="TextBox 12"/>
          <p:cNvSpPr txBox="1"/>
          <p:nvPr/>
        </p:nvSpPr>
        <p:spPr>
          <a:xfrm>
            <a:off x="8368084" y="3787566"/>
            <a:ext cx="3227129" cy="892801"/>
          </a:xfrm>
          <a:prstGeom prst="rect">
            <a:avLst/>
          </a:prstGeom>
          <a:noFill/>
        </p:spPr>
        <p:txBody>
          <a:bodyPr wrap="square" lIns="91414" tIns="146263" rIns="182828" bIns="146263" rtlCol="0">
            <a:spAutoFit/>
          </a:bodyPr>
          <a:lstStyle/>
          <a:p>
            <a:pPr marL="0" marR="0" lvl="0" indent="0" algn="ctr" defTabSz="1218701" rtl="0" eaLnBrk="1" fontAlgn="auto" latinLnBrk="0" hangingPunct="1">
              <a:lnSpc>
                <a:spcPct val="90000"/>
              </a:lnSpc>
              <a:spcBef>
                <a:spcPts val="0"/>
              </a:spcBef>
              <a:spcAft>
                <a:spcPts val="1200"/>
              </a:spcAft>
              <a:buClrTx/>
              <a:buSzTx/>
              <a:buFontTx/>
              <a:buNone/>
              <a:tabLst/>
              <a:defRPr/>
            </a:pPr>
            <a: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t>Unlock new scenarios </a:t>
            </a:r>
            <a:b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br>
            <a: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t>for your apps</a:t>
            </a:r>
          </a:p>
        </p:txBody>
      </p:sp>
      <p:sp>
        <p:nvSpPr>
          <p:cNvPr id="10" name="TextBox 9"/>
          <p:cNvSpPr txBox="1"/>
          <p:nvPr/>
        </p:nvSpPr>
        <p:spPr>
          <a:xfrm>
            <a:off x="596787" y="3787566"/>
            <a:ext cx="3227129" cy="892801"/>
          </a:xfrm>
          <a:prstGeom prst="rect">
            <a:avLst/>
          </a:prstGeom>
          <a:noFill/>
        </p:spPr>
        <p:txBody>
          <a:bodyPr wrap="square" lIns="91414" tIns="146263" rIns="182828" bIns="146263" rtlCol="0">
            <a:spAutoFit/>
          </a:bodyPr>
          <a:lstStyle/>
          <a:p>
            <a:pPr marL="0" marR="0" lvl="0" indent="0" algn="ctr" defTabSz="1218701" rtl="0" eaLnBrk="1" fontAlgn="auto" latinLnBrk="0" hangingPunct="1">
              <a:lnSpc>
                <a:spcPct val="90000"/>
              </a:lnSpc>
              <a:spcBef>
                <a:spcPts val="0"/>
              </a:spcBef>
              <a:spcAft>
                <a:spcPts val="1200"/>
              </a:spcAft>
              <a:buClrTx/>
              <a:buSzTx/>
              <a:buFontTx/>
              <a:buNone/>
              <a:tabLst/>
              <a:defRPr/>
            </a:pPr>
            <a: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t>Focus on innovation </a:t>
            </a:r>
            <a:b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br>
            <a: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t>and pay per event</a:t>
            </a:r>
          </a:p>
        </p:txBody>
      </p:sp>
      <p:sp>
        <p:nvSpPr>
          <p:cNvPr id="7" name="TextBox 6"/>
          <p:cNvSpPr txBox="1"/>
          <p:nvPr/>
        </p:nvSpPr>
        <p:spPr>
          <a:xfrm>
            <a:off x="4213529" y="3787566"/>
            <a:ext cx="3764943" cy="892801"/>
          </a:xfrm>
          <a:prstGeom prst="rect">
            <a:avLst/>
          </a:prstGeom>
          <a:noFill/>
        </p:spPr>
        <p:txBody>
          <a:bodyPr wrap="square" lIns="91414" tIns="146263" rIns="182828" bIns="146263" rtlCol="0">
            <a:spAutoFit/>
          </a:bodyPr>
          <a:lstStyle/>
          <a:p>
            <a:pPr marL="0" marR="0" lvl="0" indent="0" algn="ctr" defTabSz="1218701" rtl="0" eaLnBrk="1" fontAlgn="auto" latinLnBrk="0" hangingPunct="1">
              <a:lnSpc>
                <a:spcPct val="90000"/>
              </a:lnSpc>
              <a:spcBef>
                <a:spcPts val="0"/>
              </a:spcBef>
              <a:spcAft>
                <a:spcPts val="1200"/>
              </a:spcAft>
              <a:buClrTx/>
              <a:buSzTx/>
              <a:buFontTx/>
              <a:buNone/>
              <a:tabLst/>
              <a:defRPr/>
            </a:pPr>
            <a: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t>Ensure reliability and performance for your apps</a:t>
            </a:r>
          </a:p>
        </p:txBody>
      </p:sp>
      <p:sp>
        <p:nvSpPr>
          <p:cNvPr id="16" name="Title 2">
            <a:extLst>
              <a:ext uri="{FF2B5EF4-FFF2-40B4-BE49-F238E27FC236}">
                <a16:creationId xmlns:a16="http://schemas.microsoft.com/office/drawing/2014/main" id="{DEF09F0F-09C3-430A-80B3-D5800376AD86}"/>
              </a:ext>
            </a:extLst>
          </p:cNvPr>
          <p:cNvSpPr txBox="1">
            <a:spLocks/>
          </p:cNvSpPr>
          <p:nvPr/>
        </p:nvSpPr>
        <p:spPr>
          <a:xfrm>
            <a:off x="268907" y="5490755"/>
            <a:ext cx="11654187" cy="782057"/>
          </a:xfrm>
          <a:prstGeom prst="rect">
            <a:avLst/>
          </a:prstGeom>
        </p:spPr>
        <p:txBody>
          <a:bodyPr vert="horz" wrap="square" lIns="146284" tIns="91427" rIns="146284" bIns="91427" rtlCol="0" anchor="t">
            <a:sp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ctr" defTabSz="896354" rtl="0" eaLnBrk="1" fontAlgn="auto" latinLnBrk="0" hangingPunct="1">
              <a:lnSpc>
                <a:spcPct val="90000"/>
              </a:lnSpc>
              <a:spcBef>
                <a:spcPts val="0"/>
              </a:spcBef>
              <a:spcAft>
                <a:spcPts val="0"/>
              </a:spcAft>
              <a:buClrTx/>
              <a:buSzTx/>
              <a:buFontTx/>
              <a:buNone/>
              <a:tabLst/>
              <a:defRPr/>
            </a:pPr>
            <a:r>
              <a:rPr kumimoji="0" lang="en-US" sz="4313" b="0" i="0" u="none" strike="noStrike" kern="1200" cap="none" spc="-98" normalizeH="0" baseline="0" noProof="0">
                <a:ln w="3175">
                  <a:noFill/>
                </a:ln>
                <a:gradFill>
                  <a:gsLst>
                    <a:gs pos="92135">
                      <a:srgbClr val="0078D7"/>
                    </a:gs>
                    <a:gs pos="84831">
                      <a:srgbClr val="0078D7"/>
                    </a:gs>
                  </a:gsLst>
                  <a:lin ang="5400000" scaled="0"/>
                </a:gradFill>
                <a:effectLst/>
                <a:uLnTx/>
                <a:uFillTx/>
                <a:latin typeface="Segoe UI Light"/>
                <a:ea typeface="+mn-ea"/>
                <a:cs typeface="Segoe UI" pitchFamily="34" charset="0"/>
              </a:rPr>
              <a:t>Manage all events in one place</a:t>
            </a:r>
          </a:p>
        </p:txBody>
      </p:sp>
      <p:cxnSp>
        <p:nvCxnSpPr>
          <p:cNvPr id="3" name="Straight Connector 2">
            <a:extLst>
              <a:ext uri="{FF2B5EF4-FFF2-40B4-BE49-F238E27FC236}">
                <a16:creationId xmlns:a16="http://schemas.microsoft.com/office/drawing/2014/main" id="{E7A1C71E-D042-4613-A263-BD37AB1DCA50}"/>
              </a:ext>
            </a:extLst>
          </p:cNvPr>
          <p:cNvCxnSpPr/>
          <p:nvPr/>
        </p:nvCxnSpPr>
        <p:spPr>
          <a:xfrm>
            <a:off x="0" y="5042547"/>
            <a:ext cx="12191377"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A4FCB6D2-D0E1-4597-A856-7E0C1DAAF981}"/>
              </a:ext>
            </a:extLst>
          </p:cNvPr>
          <p:cNvGrpSpPr/>
          <p:nvPr/>
        </p:nvGrpSpPr>
        <p:grpSpPr>
          <a:xfrm>
            <a:off x="1313926" y="1815453"/>
            <a:ext cx="1792850" cy="1792850"/>
            <a:chOff x="1340273" y="1851360"/>
            <a:chExt cx="1828800" cy="1828800"/>
          </a:xfrm>
        </p:grpSpPr>
        <p:sp>
          <p:nvSpPr>
            <p:cNvPr id="12" name="Oval 11"/>
            <p:cNvSpPr/>
            <p:nvPr/>
          </p:nvSpPr>
          <p:spPr bwMode="auto">
            <a:xfrm>
              <a:off x="1340273" y="1851360"/>
              <a:ext cx="1828800" cy="182880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7" name="target_2">
              <a:extLst>
                <a:ext uri="{FF2B5EF4-FFF2-40B4-BE49-F238E27FC236}">
                  <a16:creationId xmlns:a16="http://schemas.microsoft.com/office/drawing/2014/main" id="{F2C0DDB3-56B1-41A7-B1E2-86ED2DE59C1E}"/>
                </a:ext>
              </a:extLst>
            </p:cNvPr>
            <p:cNvSpPr>
              <a:spLocks noChangeAspect="1" noEditPoints="1"/>
            </p:cNvSpPr>
            <p:nvPr/>
          </p:nvSpPr>
          <p:spPr bwMode="auto">
            <a:xfrm>
              <a:off x="1929393" y="2441777"/>
              <a:ext cx="650560" cy="647967"/>
            </a:xfrm>
            <a:custGeom>
              <a:avLst/>
              <a:gdLst>
                <a:gd name="T0" fmla="*/ 314 w 346"/>
                <a:gd name="T1" fmla="*/ 73 h 346"/>
                <a:gd name="T2" fmla="*/ 346 w 346"/>
                <a:gd name="T3" fmla="*/ 173 h 346"/>
                <a:gd name="T4" fmla="*/ 173 w 346"/>
                <a:gd name="T5" fmla="*/ 346 h 346"/>
                <a:gd name="T6" fmla="*/ 0 w 346"/>
                <a:gd name="T7" fmla="*/ 173 h 346"/>
                <a:gd name="T8" fmla="*/ 173 w 346"/>
                <a:gd name="T9" fmla="*/ 0 h 346"/>
                <a:gd name="T10" fmla="*/ 269 w 346"/>
                <a:gd name="T11" fmla="*/ 30 h 346"/>
                <a:gd name="T12" fmla="*/ 173 w 346"/>
                <a:gd name="T13" fmla="*/ 274 h 346"/>
                <a:gd name="T14" fmla="*/ 274 w 346"/>
                <a:gd name="T15" fmla="*/ 173 h 346"/>
                <a:gd name="T16" fmla="*/ 173 w 346"/>
                <a:gd name="T17" fmla="*/ 72 h 346"/>
                <a:gd name="T18" fmla="*/ 72 w 346"/>
                <a:gd name="T19" fmla="*/ 173 h 346"/>
                <a:gd name="T20" fmla="*/ 173 w 346"/>
                <a:gd name="T21" fmla="*/ 274 h 346"/>
                <a:gd name="T22" fmla="*/ 173 w 346"/>
                <a:gd name="T23" fmla="*/ 203 h 346"/>
                <a:gd name="T24" fmla="*/ 203 w 346"/>
                <a:gd name="T25" fmla="*/ 173 h 346"/>
                <a:gd name="T26" fmla="*/ 173 w 346"/>
                <a:gd name="T27" fmla="*/ 143 h 346"/>
                <a:gd name="T28" fmla="*/ 143 w 346"/>
                <a:gd name="T29" fmla="*/ 173 h 346"/>
                <a:gd name="T30" fmla="*/ 173 w 346"/>
                <a:gd name="T31" fmla="*/ 203 h 346"/>
                <a:gd name="T32" fmla="*/ 173 w 346"/>
                <a:gd name="T33" fmla="*/ 173 h 346"/>
                <a:gd name="T34" fmla="*/ 241 w 346"/>
                <a:gd name="T35" fmla="*/ 99 h 346"/>
                <a:gd name="T36" fmla="*/ 334 w 346"/>
                <a:gd name="T37" fmla="*/ 54 h 346"/>
                <a:gd name="T38" fmla="*/ 291 w 346"/>
                <a:gd name="T39" fmla="*/ 54 h 346"/>
                <a:gd name="T40" fmla="*/ 291 w 346"/>
                <a:gd name="T41" fmla="*/ 10 h 346"/>
                <a:gd name="T42" fmla="*/ 241 w 346"/>
                <a:gd name="T43" fmla="*/ 56 h 346"/>
                <a:gd name="T44" fmla="*/ 241 w 346"/>
                <a:gd name="T45" fmla="*/ 99 h 346"/>
                <a:gd name="T46" fmla="*/ 285 w 346"/>
                <a:gd name="T47" fmla="*/ 99 h 346"/>
                <a:gd name="T48" fmla="*/ 334 w 346"/>
                <a:gd name="T49" fmla="*/ 54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6" h="346">
                  <a:moveTo>
                    <a:pt x="314" y="73"/>
                  </a:moveTo>
                  <a:cubicBezTo>
                    <a:pt x="334" y="101"/>
                    <a:pt x="346" y="136"/>
                    <a:pt x="346" y="173"/>
                  </a:cubicBezTo>
                  <a:cubicBezTo>
                    <a:pt x="346" y="268"/>
                    <a:pt x="268" y="346"/>
                    <a:pt x="173" y="346"/>
                  </a:cubicBezTo>
                  <a:cubicBezTo>
                    <a:pt x="78" y="346"/>
                    <a:pt x="0" y="268"/>
                    <a:pt x="0" y="173"/>
                  </a:cubicBezTo>
                  <a:cubicBezTo>
                    <a:pt x="0" y="78"/>
                    <a:pt x="78" y="0"/>
                    <a:pt x="173" y="0"/>
                  </a:cubicBezTo>
                  <a:cubicBezTo>
                    <a:pt x="209" y="0"/>
                    <a:pt x="242" y="11"/>
                    <a:pt x="269" y="30"/>
                  </a:cubicBezTo>
                  <a:moveTo>
                    <a:pt x="173" y="274"/>
                  </a:moveTo>
                  <a:cubicBezTo>
                    <a:pt x="229" y="274"/>
                    <a:pt x="274" y="229"/>
                    <a:pt x="274" y="173"/>
                  </a:cubicBezTo>
                  <a:cubicBezTo>
                    <a:pt x="274" y="117"/>
                    <a:pt x="229" y="72"/>
                    <a:pt x="173" y="72"/>
                  </a:cubicBezTo>
                  <a:cubicBezTo>
                    <a:pt x="117" y="72"/>
                    <a:pt x="72" y="117"/>
                    <a:pt x="72" y="173"/>
                  </a:cubicBezTo>
                  <a:cubicBezTo>
                    <a:pt x="72" y="229"/>
                    <a:pt x="117" y="274"/>
                    <a:pt x="173" y="274"/>
                  </a:cubicBezTo>
                  <a:close/>
                  <a:moveTo>
                    <a:pt x="173" y="203"/>
                  </a:moveTo>
                  <a:cubicBezTo>
                    <a:pt x="190" y="203"/>
                    <a:pt x="203" y="190"/>
                    <a:pt x="203" y="173"/>
                  </a:cubicBezTo>
                  <a:cubicBezTo>
                    <a:pt x="203" y="156"/>
                    <a:pt x="190" y="143"/>
                    <a:pt x="173" y="143"/>
                  </a:cubicBezTo>
                  <a:cubicBezTo>
                    <a:pt x="156" y="143"/>
                    <a:pt x="143" y="156"/>
                    <a:pt x="143" y="173"/>
                  </a:cubicBezTo>
                  <a:cubicBezTo>
                    <a:pt x="143" y="190"/>
                    <a:pt x="156" y="203"/>
                    <a:pt x="173" y="203"/>
                  </a:cubicBezTo>
                  <a:close/>
                  <a:moveTo>
                    <a:pt x="173" y="173"/>
                  </a:moveTo>
                  <a:cubicBezTo>
                    <a:pt x="241" y="99"/>
                    <a:pt x="241" y="99"/>
                    <a:pt x="241" y="99"/>
                  </a:cubicBezTo>
                  <a:moveTo>
                    <a:pt x="334" y="54"/>
                  </a:moveTo>
                  <a:cubicBezTo>
                    <a:pt x="291" y="54"/>
                    <a:pt x="291" y="54"/>
                    <a:pt x="291" y="54"/>
                  </a:cubicBezTo>
                  <a:cubicBezTo>
                    <a:pt x="291" y="10"/>
                    <a:pt x="291" y="10"/>
                    <a:pt x="291" y="10"/>
                  </a:cubicBezTo>
                  <a:cubicBezTo>
                    <a:pt x="241" y="56"/>
                    <a:pt x="241" y="56"/>
                    <a:pt x="241" y="56"/>
                  </a:cubicBezTo>
                  <a:cubicBezTo>
                    <a:pt x="241" y="99"/>
                    <a:pt x="241" y="99"/>
                    <a:pt x="241" y="99"/>
                  </a:cubicBezTo>
                  <a:cubicBezTo>
                    <a:pt x="285" y="99"/>
                    <a:pt x="285" y="99"/>
                    <a:pt x="285" y="99"/>
                  </a:cubicBezTo>
                  <a:lnTo>
                    <a:pt x="334" y="54"/>
                  </a:lnTo>
                  <a:close/>
                </a:path>
              </a:pathLst>
            </a:custGeom>
            <a:noFill/>
            <a:ln w="2222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grpSp>
      <p:grpSp>
        <p:nvGrpSpPr>
          <p:cNvPr id="11" name="Group 10">
            <a:extLst>
              <a:ext uri="{FF2B5EF4-FFF2-40B4-BE49-F238E27FC236}">
                <a16:creationId xmlns:a16="http://schemas.microsoft.com/office/drawing/2014/main" id="{B47ECF0F-6DD9-450C-ACE4-AFA5489E9782}"/>
              </a:ext>
            </a:extLst>
          </p:cNvPr>
          <p:cNvGrpSpPr/>
          <p:nvPr/>
        </p:nvGrpSpPr>
        <p:grpSpPr>
          <a:xfrm>
            <a:off x="5199575" y="1815453"/>
            <a:ext cx="1792850" cy="1792850"/>
            <a:chOff x="5303837" y="1851360"/>
            <a:chExt cx="1828800" cy="1828800"/>
          </a:xfrm>
        </p:grpSpPr>
        <p:sp>
          <p:nvSpPr>
            <p:cNvPr id="8" name="Oval 7"/>
            <p:cNvSpPr/>
            <p:nvPr/>
          </p:nvSpPr>
          <p:spPr bwMode="auto">
            <a:xfrm>
              <a:off x="5303837" y="1851360"/>
              <a:ext cx="1828800" cy="182880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8" name="Processing_E9F5">
              <a:extLst>
                <a:ext uri="{FF2B5EF4-FFF2-40B4-BE49-F238E27FC236}">
                  <a16:creationId xmlns:a16="http://schemas.microsoft.com/office/drawing/2014/main" id="{C4DB4564-1901-4DFB-9611-5CA84A6887CB}"/>
                </a:ext>
              </a:extLst>
            </p:cNvPr>
            <p:cNvSpPr>
              <a:spLocks noChangeAspect="1" noEditPoints="1"/>
            </p:cNvSpPr>
            <p:nvPr/>
          </p:nvSpPr>
          <p:spPr bwMode="auto">
            <a:xfrm>
              <a:off x="5830699" y="2428241"/>
              <a:ext cx="775078" cy="675040"/>
            </a:xfrm>
            <a:custGeom>
              <a:avLst/>
              <a:gdLst>
                <a:gd name="T0" fmla="*/ 924 w 3867"/>
                <a:gd name="T1" fmla="*/ 299 h 3367"/>
                <a:gd name="T2" fmla="*/ 1549 w 3867"/>
                <a:gd name="T3" fmla="*/ 924 h 3367"/>
                <a:gd name="T4" fmla="*/ 924 w 3867"/>
                <a:gd name="T5" fmla="*/ 1549 h 3367"/>
                <a:gd name="T6" fmla="*/ 299 w 3867"/>
                <a:gd name="T7" fmla="*/ 924 h 3367"/>
                <a:gd name="T8" fmla="*/ 924 w 3867"/>
                <a:gd name="T9" fmla="*/ 299 h 3367"/>
                <a:gd name="T10" fmla="*/ 1163 w 3867"/>
                <a:gd name="T11" fmla="*/ 347 h 3367"/>
                <a:gd name="T12" fmla="*/ 1307 w 3867"/>
                <a:gd name="T13" fmla="*/ 0 h 3367"/>
                <a:gd name="T14" fmla="*/ 1501 w 3867"/>
                <a:gd name="T15" fmla="*/ 685 h 3367"/>
                <a:gd name="T16" fmla="*/ 1848 w 3867"/>
                <a:gd name="T17" fmla="*/ 541 h 3367"/>
                <a:gd name="T18" fmla="*/ 1501 w 3867"/>
                <a:gd name="T19" fmla="*/ 1163 h 3367"/>
                <a:gd name="T20" fmla="*/ 1848 w 3867"/>
                <a:gd name="T21" fmla="*/ 1307 h 3367"/>
                <a:gd name="T22" fmla="*/ 1163 w 3867"/>
                <a:gd name="T23" fmla="*/ 1501 h 3367"/>
                <a:gd name="T24" fmla="*/ 1307 w 3867"/>
                <a:gd name="T25" fmla="*/ 1848 h 3367"/>
                <a:gd name="T26" fmla="*/ 685 w 3867"/>
                <a:gd name="T27" fmla="*/ 1501 h 3367"/>
                <a:gd name="T28" fmla="*/ 541 w 3867"/>
                <a:gd name="T29" fmla="*/ 1848 h 3367"/>
                <a:gd name="T30" fmla="*/ 347 w 3867"/>
                <a:gd name="T31" fmla="*/ 1163 h 3367"/>
                <a:gd name="T32" fmla="*/ 0 w 3867"/>
                <a:gd name="T33" fmla="*/ 1307 h 3367"/>
                <a:gd name="T34" fmla="*/ 0 w 3867"/>
                <a:gd name="T35" fmla="*/ 541 h 3367"/>
                <a:gd name="T36" fmla="*/ 347 w 3867"/>
                <a:gd name="T37" fmla="*/ 685 h 3367"/>
                <a:gd name="T38" fmla="*/ 685 w 3867"/>
                <a:gd name="T39" fmla="*/ 347 h 3367"/>
                <a:gd name="T40" fmla="*/ 541 w 3867"/>
                <a:gd name="T41" fmla="*/ 0 h 3367"/>
                <a:gd name="T42" fmla="*/ 2049 w 3867"/>
                <a:gd name="T43" fmla="*/ 2299 h 3367"/>
                <a:gd name="T44" fmla="*/ 2799 w 3867"/>
                <a:gd name="T45" fmla="*/ 3049 h 3367"/>
                <a:gd name="T46" fmla="*/ 3549 w 3867"/>
                <a:gd name="T47" fmla="*/ 2299 h 3367"/>
                <a:gd name="T48" fmla="*/ 2799 w 3867"/>
                <a:gd name="T49" fmla="*/ 1549 h 3367"/>
                <a:gd name="T50" fmla="*/ 2049 w 3867"/>
                <a:gd name="T51" fmla="*/ 2299 h 3367"/>
                <a:gd name="T52" fmla="*/ 2357 w 3867"/>
                <a:gd name="T53" fmla="*/ 1231 h 3367"/>
                <a:gd name="T54" fmla="*/ 2512 w 3867"/>
                <a:gd name="T55" fmla="*/ 1606 h 3367"/>
                <a:gd name="T56" fmla="*/ 2106 w 3867"/>
                <a:gd name="T57" fmla="*/ 2012 h 3367"/>
                <a:gd name="T58" fmla="*/ 1731 w 3867"/>
                <a:gd name="T59" fmla="*/ 1856 h 3367"/>
                <a:gd name="T60" fmla="*/ 2106 w 3867"/>
                <a:gd name="T61" fmla="*/ 2586 h 3367"/>
                <a:gd name="T62" fmla="*/ 1731 w 3867"/>
                <a:gd name="T63" fmla="*/ 2741 h 3367"/>
                <a:gd name="T64" fmla="*/ 2512 w 3867"/>
                <a:gd name="T65" fmla="*/ 2992 h 3367"/>
                <a:gd name="T66" fmla="*/ 2357 w 3867"/>
                <a:gd name="T67" fmla="*/ 3367 h 3367"/>
                <a:gd name="T68" fmla="*/ 3086 w 3867"/>
                <a:gd name="T69" fmla="*/ 2992 h 3367"/>
                <a:gd name="T70" fmla="*/ 3241 w 3867"/>
                <a:gd name="T71" fmla="*/ 3367 h 3367"/>
                <a:gd name="T72" fmla="*/ 3492 w 3867"/>
                <a:gd name="T73" fmla="*/ 2586 h 3367"/>
                <a:gd name="T74" fmla="*/ 3867 w 3867"/>
                <a:gd name="T75" fmla="*/ 2741 h 3367"/>
                <a:gd name="T76" fmla="*/ 3492 w 3867"/>
                <a:gd name="T77" fmla="*/ 2012 h 3367"/>
                <a:gd name="T78" fmla="*/ 3867 w 3867"/>
                <a:gd name="T79" fmla="*/ 1856 h 3367"/>
                <a:gd name="T80" fmla="*/ 3086 w 3867"/>
                <a:gd name="T81" fmla="*/ 1606 h 3367"/>
                <a:gd name="T82" fmla="*/ 3241 w 3867"/>
                <a:gd name="T83" fmla="*/ 1231 h 3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67" h="3367">
                  <a:moveTo>
                    <a:pt x="924" y="299"/>
                  </a:moveTo>
                  <a:cubicBezTo>
                    <a:pt x="1269" y="299"/>
                    <a:pt x="1549" y="579"/>
                    <a:pt x="1549" y="924"/>
                  </a:cubicBezTo>
                  <a:cubicBezTo>
                    <a:pt x="1549" y="1269"/>
                    <a:pt x="1269" y="1549"/>
                    <a:pt x="924" y="1549"/>
                  </a:cubicBezTo>
                  <a:cubicBezTo>
                    <a:pt x="579" y="1549"/>
                    <a:pt x="299" y="1269"/>
                    <a:pt x="299" y="924"/>
                  </a:cubicBezTo>
                  <a:cubicBezTo>
                    <a:pt x="299" y="579"/>
                    <a:pt x="579" y="299"/>
                    <a:pt x="924" y="299"/>
                  </a:cubicBezTo>
                  <a:close/>
                  <a:moveTo>
                    <a:pt x="1163" y="347"/>
                  </a:moveTo>
                  <a:cubicBezTo>
                    <a:pt x="1307" y="0"/>
                    <a:pt x="1307" y="0"/>
                    <a:pt x="1307" y="0"/>
                  </a:cubicBezTo>
                  <a:moveTo>
                    <a:pt x="1501" y="685"/>
                  </a:moveTo>
                  <a:cubicBezTo>
                    <a:pt x="1848" y="541"/>
                    <a:pt x="1848" y="541"/>
                    <a:pt x="1848" y="541"/>
                  </a:cubicBezTo>
                  <a:moveTo>
                    <a:pt x="1501" y="1163"/>
                  </a:moveTo>
                  <a:cubicBezTo>
                    <a:pt x="1848" y="1307"/>
                    <a:pt x="1848" y="1307"/>
                    <a:pt x="1848" y="1307"/>
                  </a:cubicBezTo>
                  <a:moveTo>
                    <a:pt x="1163" y="1501"/>
                  </a:moveTo>
                  <a:cubicBezTo>
                    <a:pt x="1307" y="1848"/>
                    <a:pt x="1307" y="1848"/>
                    <a:pt x="1307" y="1848"/>
                  </a:cubicBezTo>
                  <a:moveTo>
                    <a:pt x="685" y="1501"/>
                  </a:moveTo>
                  <a:cubicBezTo>
                    <a:pt x="541" y="1848"/>
                    <a:pt x="541" y="1848"/>
                    <a:pt x="541" y="1848"/>
                  </a:cubicBezTo>
                  <a:moveTo>
                    <a:pt x="347" y="1163"/>
                  </a:moveTo>
                  <a:cubicBezTo>
                    <a:pt x="0" y="1307"/>
                    <a:pt x="0" y="1307"/>
                    <a:pt x="0" y="1307"/>
                  </a:cubicBezTo>
                  <a:moveTo>
                    <a:pt x="0" y="541"/>
                  </a:moveTo>
                  <a:cubicBezTo>
                    <a:pt x="347" y="685"/>
                    <a:pt x="347" y="685"/>
                    <a:pt x="347" y="685"/>
                  </a:cubicBezTo>
                  <a:moveTo>
                    <a:pt x="685" y="347"/>
                  </a:moveTo>
                  <a:cubicBezTo>
                    <a:pt x="541" y="0"/>
                    <a:pt x="541" y="0"/>
                    <a:pt x="541" y="0"/>
                  </a:cubicBezTo>
                  <a:moveTo>
                    <a:pt x="2049" y="2299"/>
                  </a:moveTo>
                  <a:cubicBezTo>
                    <a:pt x="2049" y="2713"/>
                    <a:pt x="2385" y="3049"/>
                    <a:pt x="2799" y="3049"/>
                  </a:cubicBezTo>
                  <a:cubicBezTo>
                    <a:pt x="3213" y="3049"/>
                    <a:pt x="3549" y="2713"/>
                    <a:pt x="3549" y="2299"/>
                  </a:cubicBezTo>
                  <a:cubicBezTo>
                    <a:pt x="3549" y="1885"/>
                    <a:pt x="3213" y="1549"/>
                    <a:pt x="2799" y="1549"/>
                  </a:cubicBezTo>
                  <a:cubicBezTo>
                    <a:pt x="2385" y="1549"/>
                    <a:pt x="2049" y="1885"/>
                    <a:pt x="2049" y="2299"/>
                  </a:cubicBezTo>
                  <a:close/>
                  <a:moveTo>
                    <a:pt x="2357" y="1231"/>
                  </a:moveTo>
                  <a:cubicBezTo>
                    <a:pt x="2512" y="1606"/>
                    <a:pt x="2512" y="1606"/>
                    <a:pt x="2512" y="1606"/>
                  </a:cubicBezTo>
                  <a:moveTo>
                    <a:pt x="2106" y="2012"/>
                  </a:moveTo>
                  <a:cubicBezTo>
                    <a:pt x="1731" y="1856"/>
                    <a:pt x="1731" y="1856"/>
                    <a:pt x="1731" y="1856"/>
                  </a:cubicBezTo>
                  <a:moveTo>
                    <a:pt x="2106" y="2586"/>
                  </a:moveTo>
                  <a:cubicBezTo>
                    <a:pt x="1731" y="2741"/>
                    <a:pt x="1731" y="2741"/>
                    <a:pt x="1731" y="2741"/>
                  </a:cubicBezTo>
                  <a:moveTo>
                    <a:pt x="2512" y="2992"/>
                  </a:moveTo>
                  <a:cubicBezTo>
                    <a:pt x="2357" y="3367"/>
                    <a:pt x="2357" y="3367"/>
                    <a:pt x="2357" y="3367"/>
                  </a:cubicBezTo>
                  <a:moveTo>
                    <a:pt x="3086" y="2992"/>
                  </a:moveTo>
                  <a:cubicBezTo>
                    <a:pt x="3241" y="3367"/>
                    <a:pt x="3241" y="3367"/>
                    <a:pt x="3241" y="3367"/>
                  </a:cubicBezTo>
                  <a:moveTo>
                    <a:pt x="3492" y="2586"/>
                  </a:moveTo>
                  <a:cubicBezTo>
                    <a:pt x="3867" y="2741"/>
                    <a:pt x="3867" y="2741"/>
                    <a:pt x="3867" y="2741"/>
                  </a:cubicBezTo>
                  <a:moveTo>
                    <a:pt x="3492" y="2012"/>
                  </a:moveTo>
                  <a:cubicBezTo>
                    <a:pt x="3867" y="1856"/>
                    <a:pt x="3867" y="1856"/>
                    <a:pt x="3867" y="1856"/>
                  </a:cubicBezTo>
                  <a:moveTo>
                    <a:pt x="3086" y="1606"/>
                  </a:moveTo>
                  <a:cubicBezTo>
                    <a:pt x="3241" y="1231"/>
                    <a:pt x="3241" y="1231"/>
                    <a:pt x="3241" y="1231"/>
                  </a:cubicBezTo>
                </a:path>
              </a:pathLst>
            </a:custGeom>
            <a:noFill/>
            <a:ln w="2222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grpSp>
      <p:grpSp>
        <p:nvGrpSpPr>
          <p:cNvPr id="22" name="Group 21">
            <a:extLst>
              <a:ext uri="{FF2B5EF4-FFF2-40B4-BE49-F238E27FC236}">
                <a16:creationId xmlns:a16="http://schemas.microsoft.com/office/drawing/2014/main" id="{0C849A0A-8707-4209-BA22-87CBED3E50B6}"/>
              </a:ext>
            </a:extLst>
          </p:cNvPr>
          <p:cNvGrpSpPr/>
          <p:nvPr/>
        </p:nvGrpSpPr>
        <p:grpSpPr>
          <a:xfrm>
            <a:off x="9085224" y="1815453"/>
            <a:ext cx="1792850" cy="1792850"/>
            <a:chOff x="9267401" y="1851360"/>
            <a:chExt cx="1828800" cy="1828800"/>
          </a:xfrm>
        </p:grpSpPr>
        <p:sp>
          <p:nvSpPr>
            <p:cNvPr id="14" name="Oval 13"/>
            <p:cNvSpPr/>
            <p:nvPr/>
          </p:nvSpPr>
          <p:spPr bwMode="auto">
            <a:xfrm>
              <a:off x="9267401" y="1851360"/>
              <a:ext cx="1828800" cy="182880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1" name="Lock_2">
              <a:extLst>
                <a:ext uri="{FF2B5EF4-FFF2-40B4-BE49-F238E27FC236}">
                  <a16:creationId xmlns:a16="http://schemas.microsoft.com/office/drawing/2014/main" id="{091C6A32-C100-4BCC-BDD5-D6A4CF829F7B}"/>
                </a:ext>
              </a:extLst>
            </p:cNvPr>
            <p:cNvSpPr>
              <a:spLocks noChangeAspect="1" noEditPoints="1"/>
            </p:cNvSpPr>
            <p:nvPr/>
          </p:nvSpPr>
          <p:spPr bwMode="auto">
            <a:xfrm>
              <a:off x="9942332" y="2431067"/>
              <a:ext cx="478938" cy="669386"/>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path>
              </a:pathLst>
            </a:custGeom>
            <a:noFill/>
            <a:ln w="2222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grpSp>
    </p:spTree>
    <p:extLst>
      <p:ext uri="{BB962C8B-B14F-4D97-AF65-F5344CB8AC3E}">
        <p14:creationId xmlns:p14="http://schemas.microsoft.com/office/powerpoint/2010/main" val="16739396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42" presetClass="path" presetSubtype="0" decel="100000" fill="hold" nodeType="withEffect">
                                  <p:stCondLst>
                                    <p:cond delay="0"/>
                                  </p:stCondLst>
                                  <p:childTnLst>
                                    <p:animMotion origin="layout" path="M -3.125E-6 4.44444E-6 L -3.125E-6 0.03703 " pathEditMode="relative" rAng="0" ptsTypes="AA">
                                      <p:cBhvr>
                                        <p:cTn id="9" dur="600" spd="-100000" fill="hold"/>
                                        <p:tgtEl>
                                          <p:spTgt spid="9"/>
                                        </p:tgtEl>
                                        <p:attrNameLst>
                                          <p:attrName>ppt_x</p:attrName>
                                          <p:attrName>ppt_y</p:attrName>
                                        </p:attrNameLst>
                                      </p:cBhvr>
                                      <p:rCtr x="0" y="1852"/>
                                    </p:animMotion>
                                  </p:childTnLst>
                                </p:cTn>
                              </p:par>
                              <p:par>
                                <p:cTn id="10" presetID="10" presetClass="entr" presetSubtype="0" fill="hold" nodeType="withEffect">
                                  <p:stCondLst>
                                    <p:cond delay="1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42" presetClass="path" presetSubtype="0" decel="100000" fill="hold" nodeType="withEffect">
                                  <p:stCondLst>
                                    <p:cond delay="100"/>
                                  </p:stCondLst>
                                  <p:childTnLst>
                                    <p:animMotion origin="layout" path="M -3.125E-6 4.44444E-6 L -3.125E-6 0.03703 " pathEditMode="relative" rAng="0" ptsTypes="AA">
                                      <p:cBhvr>
                                        <p:cTn id="14" dur="600" spd="-100000" fill="hold"/>
                                        <p:tgtEl>
                                          <p:spTgt spid="11"/>
                                        </p:tgtEl>
                                        <p:attrNameLst>
                                          <p:attrName>ppt_x</p:attrName>
                                          <p:attrName>ppt_y</p:attrName>
                                        </p:attrNameLst>
                                      </p:cBhvr>
                                      <p:rCtr x="0" y="1852"/>
                                    </p:animMotion>
                                  </p:childTnLst>
                                </p:cTn>
                              </p:par>
                              <p:par>
                                <p:cTn id="15" presetID="10" presetClass="entr" presetSubtype="0" fill="hold" nodeType="withEffect">
                                  <p:stCondLst>
                                    <p:cond delay="20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par>
                                <p:cTn id="18" presetID="42" presetClass="path" presetSubtype="0" decel="100000" fill="hold" nodeType="withEffect">
                                  <p:stCondLst>
                                    <p:cond delay="200"/>
                                  </p:stCondLst>
                                  <p:childTnLst>
                                    <p:animMotion origin="layout" path="M -3.125E-6 4.44444E-6 L -3.125E-6 0.03703 " pathEditMode="relative" rAng="0" ptsTypes="AA">
                                      <p:cBhvr>
                                        <p:cTn id="19" dur="600" spd="-100000" fill="hold"/>
                                        <p:tgtEl>
                                          <p:spTgt spid="22"/>
                                        </p:tgtEl>
                                        <p:attrNameLst>
                                          <p:attrName>ppt_x</p:attrName>
                                          <p:attrName>ppt_y</p:attrName>
                                        </p:attrNameLst>
                                      </p:cBhvr>
                                      <p:rCtr x="0" y="1852"/>
                                    </p:animMotion>
                                  </p:childTnLst>
                                </p:cTn>
                              </p:par>
                              <p:par>
                                <p:cTn id="20" presetID="10" presetClass="entr" presetSubtype="0" fill="hold" grpId="0" nodeType="withEffect">
                                  <p:stCondLst>
                                    <p:cond delay="10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64" presetClass="path" presetSubtype="0" decel="100000" fill="hold" grpId="1" nodeType="withEffect">
                                  <p:stCondLst>
                                    <p:cond delay="100"/>
                                  </p:stCondLst>
                                  <p:childTnLst>
                                    <p:animMotion origin="layout" path="M -1.16926E-6 9.07853E-9 L -1.16926E-6 -0.04539 " pathEditMode="relative" rAng="0" ptsTypes="AA">
                                      <p:cBhvr>
                                        <p:cTn id="24" dur="600" spd="-100000" fill="hold"/>
                                        <p:tgtEl>
                                          <p:spTgt spid="10"/>
                                        </p:tgtEl>
                                        <p:attrNameLst>
                                          <p:attrName>ppt_x</p:attrName>
                                          <p:attrName>ppt_y</p:attrName>
                                        </p:attrNameLst>
                                      </p:cBhvr>
                                      <p:rCtr x="0" y="-2270"/>
                                    </p:animMotion>
                                  </p:childTnLst>
                                </p:cTn>
                              </p:par>
                              <p:par>
                                <p:cTn id="25" presetID="10" presetClass="entr" presetSubtype="0" fill="hold" grpId="0" nodeType="withEffect">
                                  <p:stCondLst>
                                    <p:cond delay="20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64" presetClass="path" presetSubtype="0" decel="100000" fill="hold" grpId="1" nodeType="withEffect">
                                  <p:stCondLst>
                                    <p:cond delay="200"/>
                                  </p:stCondLst>
                                  <p:childTnLst>
                                    <p:animMotion origin="layout" path="M 0 9.07853E-9 L 0 -0.04539 " pathEditMode="relative" rAng="0" ptsTypes="AA">
                                      <p:cBhvr>
                                        <p:cTn id="29" dur="600" spd="-100000" fill="hold"/>
                                        <p:tgtEl>
                                          <p:spTgt spid="7"/>
                                        </p:tgtEl>
                                        <p:attrNameLst>
                                          <p:attrName>ppt_x</p:attrName>
                                          <p:attrName>ppt_y</p:attrName>
                                        </p:attrNameLst>
                                      </p:cBhvr>
                                      <p:rCtr x="0" y="-2270"/>
                                    </p:animMotion>
                                  </p:childTnLst>
                                </p:cTn>
                              </p:par>
                              <p:par>
                                <p:cTn id="30" presetID="10" presetClass="entr" presetSubtype="0" fill="hold" grpId="0" nodeType="withEffect">
                                  <p:stCondLst>
                                    <p:cond delay="30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par>
                                <p:cTn id="33" presetID="64" presetClass="path" presetSubtype="0" decel="100000" fill="hold" grpId="1" nodeType="withEffect">
                                  <p:stCondLst>
                                    <p:cond delay="300"/>
                                  </p:stCondLst>
                                  <p:childTnLst>
                                    <p:animMotion origin="layout" path="M 1.16926E-6 9.07853E-9 L 1.16926E-6 -0.04539 " pathEditMode="relative" rAng="0" ptsTypes="AA">
                                      <p:cBhvr>
                                        <p:cTn id="34" dur="600" spd="-100000" fill="hold"/>
                                        <p:tgtEl>
                                          <p:spTgt spid="13"/>
                                        </p:tgtEl>
                                        <p:attrNameLst>
                                          <p:attrName>ppt_x</p:attrName>
                                          <p:attrName>ppt_y</p:attrName>
                                        </p:attrNameLst>
                                      </p:cBhvr>
                                      <p:rCtr x="0" y="-2270"/>
                                    </p:animMotion>
                                  </p:childTnLst>
                                </p:cTn>
                              </p:par>
                            </p:childTnLst>
                          </p:cTn>
                        </p:par>
                      </p:childTnLst>
                    </p:cTn>
                  </p:par>
                  <p:par>
                    <p:cTn id="35" fill="hold">
                      <p:stCondLst>
                        <p:cond delay="indefinite"/>
                      </p:stCondLst>
                      <p:childTnLst>
                        <p:par>
                          <p:cTn id="36" fill="hold">
                            <p:stCondLst>
                              <p:cond delay="0"/>
                            </p:stCondLst>
                            <p:childTnLst>
                              <p:par>
                                <p:cTn id="37" presetID="2" presetClass="entr" presetSubtype="8" decel="100000"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anim calcmode="lin" valueType="num">
                                      <p:cBhvr additive="base">
                                        <p:cTn id="39" dur="500" fill="hold"/>
                                        <p:tgtEl>
                                          <p:spTgt spid="3"/>
                                        </p:tgtEl>
                                        <p:attrNameLst>
                                          <p:attrName>ppt_x</p:attrName>
                                        </p:attrNameLst>
                                      </p:cBhvr>
                                      <p:tavLst>
                                        <p:tav tm="0">
                                          <p:val>
                                            <p:strVal val="0-#ppt_w/2"/>
                                          </p:val>
                                        </p:tav>
                                        <p:tav tm="100000">
                                          <p:val>
                                            <p:strVal val="#ppt_x"/>
                                          </p:val>
                                        </p:tav>
                                      </p:tavLst>
                                    </p:anim>
                                    <p:anim calcmode="lin" valueType="num">
                                      <p:cBhvr additive="base">
                                        <p:cTn id="40" dur="500" fill="hold"/>
                                        <p:tgtEl>
                                          <p:spTgt spid="3"/>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10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42" presetClass="path" presetSubtype="0" decel="100000" fill="hold" grpId="1" nodeType="withEffect">
                                  <p:stCondLst>
                                    <p:cond delay="100"/>
                                  </p:stCondLst>
                                  <p:childTnLst>
                                    <p:animMotion origin="layout" path="M 0 -4.05356E-6 L 0 0.037 " pathEditMode="relative" rAng="0" ptsTypes="AA">
                                      <p:cBhvr>
                                        <p:cTn id="45" dur="600" spd="-100000" fill="hold"/>
                                        <p:tgtEl>
                                          <p:spTgt spid="16"/>
                                        </p:tgtEl>
                                        <p:attrNameLst>
                                          <p:attrName>ppt_x</p:attrName>
                                          <p:attrName>ppt_y</p:attrName>
                                        </p:attrNameLst>
                                      </p:cBhvr>
                                      <p:rCtr x="0" y="183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0" grpId="0"/>
      <p:bldP spid="10" grpId="1"/>
      <p:bldP spid="7" grpId="0"/>
      <p:bldP spid="7" grpId="1"/>
      <p:bldP spid="16" grpId="0"/>
      <p:bldP spid="16" grpId="1"/>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47B3F79-6CAD-4BC3-A707-B9F5200F5B1F}"/>
              </a:ext>
            </a:extLst>
          </p:cNvPr>
          <p:cNvSpPr/>
          <p:nvPr/>
        </p:nvSpPr>
        <p:spPr bwMode="auto">
          <a:xfrm>
            <a:off x="4975469" y="2945815"/>
            <a:ext cx="2241062" cy="224106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 name="Title 6">
            <a:extLst>
              <a:ext uri="{FF2B5EF4-FFF2-40B4-BE49-F238E27FC236}">
                <a16:creationId xmlns:a16="http://schemas.microsoft.com/office/drawing/2014/main" id="{0ACFA053-2FCC-4C69-B579-FE2A1EE26422}"/>
              </a:ext>
            </a:extLst>
          </p:cNvPr>
          <p:cNvSpPr>
            <a:spLocks noGrp="1"/>
          </p:cNvSpPr>
          <p:nvPr>
            <p:ph type="title"/>
          </p:nvPr>
        </p:nvSpPr>
        <p:spPr>
          <a:xfrm>
            <a:off x="269241" y="289957"/>
            <a:ext cx="11655840" cy="899537"/>
          </a:xfrm>
        </p:spPr>
        <p:txBody>
          <a:bodyPr/>
          <a:lstStyle/>
          <a:p>
            <a:pPr>
              <a:defRPr/>
            </a:pPr>
            <a:r>
              <a:rPr lang="en-US"/>
              <a:t>Manage all events in one place</a:t>
            </a:r>
          </a:p>
        </p:txBody>
      </p:sp>
      <p:sp>
        <p:nvSpPr>
          <p:cNvPr id="112" name="TextBox 111"/>
          <p:cNvSpPr txBox="1"/>
          <p:nvPr/>
        </p:nvSpPr>
        <p:spPr>
          <a:xfrm>
            <a:off x="1613928" y="1546528"/>
            <a:ext cx="2689274" cy="642677"/>
          </a:xfrm>
          <a:prstGeom prst="rect">
            <a:avLst/>
          </a:prstGeom>
          <a:noFill/>
          <a:ln>
            <a:noFill/>
          </a:ln>
        </p:spPr>
        <p:txBody>
          <a:bodyPr wrap="square" lIns="179285" tIns="143428" rIns="179285" bIns="143428" rtlCol="0">
            <a:spAutoFit/>
          </a:bodyPr>
          <a:lstStyle/>
          <a:p>
            <a:pPr marL="0" marR="0" lvl="0" indent="0" algn="ctr" defTabSz="1218701" rtl="0" eaLnBrk="1" fontAlgn="auto" latinLnBrk="0" hangingPunct="1">
              <a:lnSpc>
                <a:spcPct val="90000"/>
              </a:lnSpc>
              <a:spcBef>
                <a:spcPts val="0"/>
              </a:spcBef>
              <a:spcAft>
                <a:spcPts val="1200"/>
              </a:spcAft>
              <a:buClrTx/>
              <a:buSzTx/>
              <a:buFontTx/>
              <a:buNone/>
              <a:tabLst/>
              <a:defRPr/>
            </a:pPr>
            <a:r>
              <a:rPr kumimoji="0" lang="en-US" sz="2549" b="0" i="0" u="none" strike="noStrike" kern="0" cap="none" spc="0" normalizeH="0" baseline="0" noProof="0">
                <a:ln>
                  <a:noFill/>
                </a:ln>
                <a:gradFill>
                  <a:gsLst>
                    <a:gs pos="1250">
                      <a:srgbClr val="353535"/>
                    </a:gs>
                    <a:gs pos="100000">
                      <a:srgbClr val="353535"/>
                    </a:gs>
                  </a:gsLst>
                  <a:lin ang="5400000" scaled="0"/>
                </a:gradFill>
                <a:effectLst/>
                <a:uLnTx/>
                <a:uFillTx/>
                <a:latin typeface="Segoe UI Semilight"/>
                <a:ea typeface="+mn-ea"/>
                <a:cs typeface="Segoe UI"/>
              </a:rPr>
              <a:t>Event publishers</a:t>
            </a:r>
          </a:p>
        </p:txBody>
      </p:sp>
      <p:sp>
        <p:nvSpPr>
          <p:cNvPr id="166" name="TextBox 165"/>
          <p:cNvSpPr txBox="1"/>
          <p:nvPr/>
        </p:nvSpPr>
        <p:spPr>
          <a:xfrm>
            <a:off x="8026248" y="1905094"/>
            <a:ext cx="2414439" cy="642677"/>
          </a:xfrm>
          <a:prstGeom prst="rect">
            <a:avLst/>
          </a:prstGeom>
          <a:noFill/>
          <a:ln>
            <a:noFill/>
          </a:ln>
        </p:spPr>
        <p:txBody>
          <a:bodyPr wrap="none" lIns="179285" tIns="143428" rIns="179285" bIns="143428" rtlCol="0">
            <a:spAutoFit/>
          </a:bodyPr>
          <a:lstStyle/>
          <a:p>
            <a:pPr marL="0" marR="0" lvl="0" indent="0" algn="ctr" defTabSz="1218701" rtl="0" eaLnBrk="1" fontAlgn="auto" latinLnBrk="0" hangingPunct="1">
              <a:lnSpc>
                <a:spcPct val="90000"/>
              </a:lnSpc>
              <a:spcBef>
                <a:spcPts val="0"/>
              </a:spcBef>
              <a:spcAft>
                <a:spcPts val="1200"/>
              </a:spcAft>
              <a:buClrTx/>
              <a:buSzTx/>
              <a:buFontTx/>
              <a:buNone/>
              <a:tabLst/>
              <a:defRPr/>
            </a:pPr>
            <a:r>
              <a:rPr kumimoji="0" lang="en-US" sz="2549" b="0" i="0" u="none" strike="noStrike" kern="0" cap="none" spc="0" normalizeH="0" baseline="0" noProof="0">
                <a:ln>
                  <a:noFill/>
                </a:ln>
                <a:gradFill>
                  <a:gsLst>
                    <a:gs pos="1250">
                      <a:srgbClr val="353535"/>
                    </a:gs>
                    <a:gs pos="100000">
                      <a:srgbClr val="353535"/>
                    </a:gs>
                  </a:gsLst>
                  <a:lin ang="5400000" scaled="0"/>
                </a:gradFill>
                <a:effectLst/>
                <a:uLnTx/>
                <a:uFillTx/>
                <a:latin typeface="Segoe UI Semilight"/>
                <a:ea typeface="+mn-ea"/>
                <a:cs typeface="Segoe UI"/>
              </a:rPr>
              <a:t>Event handlers</a:t>
            </a:r>
          </a:p>
        </p:txBody>
      </p:sp>
      <p:cxnSp>
        <p:nvCxnSpPr>
          <p:cNvPr id="59" name="Straight Connector 58"/>
          <p:cNvCxnSpPr>
            <a:cxnSpLocks/>
          </p:cNvCxnSpPr>
          <p:nvPr/>
        </p:nvCxnSpPr>
        <p:spPr>
          <a:xfrm>
            <a:off x="4419839" y="3499710"/>
            <a:ext cx="918619" cy="891453"/>
          </a:xfrm>
          <a:prstGeom prst="line">
            <a:avLst/>
          </a:prstGeom>
          <a:noFill/>
          <a:ln w="9525" cap="flat" cmpd="sng" algn="ctr">
            <a:noFill/>
            <a:prstDash val="solid"/>
            <a:headEnd type="none"/>
            <a:tailEnd type="none"/>
          </a:ln>
          <a:effectLst/>
        </p:spPr>
      </p:cxnSp>
      <p:pic>
        <p:nvPicPr>
          <p:cNvPr id="54" name="Picture 53">
            <a:extLst>
              <a:ext uri="{FF2B5EF4-FFF2-40B4-BE49-F238E27FC236}">
                <a16:creationId xmlns:a16="http://schemas.microsoft.com/office/drawing/2014/main" id="{1E82793E-5FE5-4462-9B8C-E0E347E4ED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2079" y="3452424"/>
            <a:ext cx="1227843" cy="1227843"/>
          </a:xfrm>
          <a:prstGeom prst="rect">
            <a:avLst/>
          </a:prstGeom>
        </p:spPr>
      </p:pic>
      <p:grpSp>
        <p:nvGrpSpPr>
          <p:cNvPr id="25" name="Group 24">
            <a:extLst>
              <a:ext uri="{FF2B5EF4-FFF2-40B4-BE49-F238E27FC236}">
                <a16:creationId xmlns:a16="http://schemas.microsoft.com/office/drawing/2014/main" id="{2C411C01-8BBD-4D4D-BE16-17641B77B3D3}"/>
              </a:ext>
            </a:extLst>
          </p:cNvPr>
          <p:cNvGrpSpPr/>
          <p:nvPr/>
        </p:nvGrpSpPr>
        <p:grpSpPr>
          <a:xfrm>
            <a:off x="7082058" y="2856172"/>
            <a:ext cx="648143" cy="2420347"/>
            <a:chOff x="7224067" y="2912948"/>
            <a:chExt cx="661140" cy="2468880"/>
          </a:xfrm>
        </p:grpSpPr>
        <p:sp>
          <p:nvSpPr>
            <p:cNvPr id="57" name="Freeform 5">
              <a:extLst>
                <a:ext uri="{FF2B5EF4-FFF2-40B4-BE49-F238E27FC236}">
                  <a16:creationId xmlns:a16="http://schemas.microsoft.com/office/drawing/2014/main" id="{36F42455-FAFB-4E72-BE9F-884620B09793}"/>
                </a:ext>
              </a:extLst>
            </p:cNvPr>
            <p:cNvSpPr>
              <a:spLocks/>
            </p:cNvSpPr>
            <p:nvPr/>
          </p:nvSpPr>
          <p:spPr bwMode="auto">
            <a:xfrm rot="10800000">
              <a:off x="7224067" y="2912948"/>
              <a:ext cx="228600" cy="2468880"/>
            </a:xfrm>
            <a:custGeom>
              <a:avLst/>
              <a:gdLst>
                <a:gd name="T0" fmla="*/ 100 w 100"/>
                <a:gd name="T1" fmla="*/ 0 h 228"/>
                <a:gd name="T2" fmla="*/ 0 w 100"/>
                <a:gd name="T3" fmla="*/ 0 h 228"/>
                <a:gd name="T4" fmla="*/ 0 w 100"/>
                <a:gd name="T5" fmla="*/ 228 h 228"/>
                <a:gd name="T6" fmla="*/ 100 w 100"/>
                <a:gd name="T7" fmla="*/ 228 h 228"/>
              </a:gdLst>
              <a:ahLst/>
              <a:cxnLst>
                <a:cxn ang="0">
                  <a:pos x="T0" y="T1"/>
                </a:cxn>
                <a:cxn ang="0">
                  <a:pos x="T2" y="T3"/>
                </a:cxn>
                <a:cxn ang="0">
                  <a:pos x="T4" y="T5"/>
                </a:cxn>
                <a:cxn ang="0">
                  <a:pos x="T6" y="T7"/>
                </a:cxn>
              </a:cxnLst>
              <a:rect l="0" t="0" r="r" b="b"/>
              <a:pathLst>
                <a:path w="100" h="228">
                  <a:moveTo>
                    <a:pt x="100" y="0"/>
                  </a:moveTo>
                  <a:lnTo>
                    <a:pt x="0" y="0"/>
                  </a:lnTo>
                  <a:lnTo>
                    <a:pt x="0" y="228"/>
                  </a:lnTo>
                  <a:lnTo>
                    <a:pt x="100" y="228"/>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sp>
          <p:nvSpPr>
            <p:cNvPr id="58" name="arrow">
              <a:extLst>
                <a:ext uri="{FF2B5EF4-FFF2-40B4-BE49-F238E27FC236}">
                  <a16:creationId xmlns:a16="http://schemas.microsoft.com/office/drawing/2014/main" id="{7AEC3121-3761-4D31-8522-828FC7FB9FF6}"/>
                </a:ext>
              </a:extLst>
            </p:cNvPr>
            <p:cNvSpPr>
              <a:spLocks noChangeAspect="1" noEditPoints="1"/>
            </p:cNvSpPr>
            <p:nvPr/>
          </p:nvSpPr>
          <p:spPr bwMode="auto">
            <a:xfrm>
              <a:off x="7614477" y="4022479"/>
              <a:ext cx="270730" cy="249819"/>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5875" cap="sq">
              <a:solidFill>
                <a:schemeClr val="tx1"/>
              </a:solidFill>
              <a:prstDash val="solid"/>
              <a:miter lim="800000"/>
              <a:headEnd/>
              <a:tailEnd/>
            </a:ln>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grpSp>
      <p:grpSp>
        <p:nvGrpSpPr>
          <p:cNvPr id="26" name="Group 25">
            <a:extLst>
              <a:ext uri="{FF2B5EF4-FFF2-40B4-BE49-F238E27FC236}">
                <a16:creationId xmlns:a16="http://schemas.microsoft.com/office/drawing/2014/main" id="{0FEFE59A-A912-413A-B282-19A791EE6F48}"/>
              </a:ext>
            </a:extLst>
          </p:cNvPr>
          <p:cNvGrpSpPr/>
          <p:nvPr/>
        </p:nvGrpSpPr>
        <p:grpSpPr>
          <a:xfrm>
            <a:off x="4178188" y="2183851"/>
            <a:ext cx="643398" cy="3764984"/>
            <a:chOff x="4261969" y="2227145"/>
            <a:chExt cx="656299" cy="3840480"/>
          </a:xfrm>
        </p:grpSpPr>
        <p:sp>
          <p:nvSpPr>
            <p:cNvPr id="62" name="Freeform 5">
              <a:extLst>
                <a:ext uri="{FF2B5EF4-FFF2-40B4-BE49-F238E27FC236}">
                  <a16:creationId xmlns:a16="http://schemas.microsoft.com/office/drawing/2014/main" id="{5352CC2B-B969-4202-863D-AD50CA17D694}"/>
                </a:ext>
              </a:extLst>
            </p:cNvPr>
            <p:cNvSpPr>
              <a:spLocks/>
            </p:cNvSpPr>
            <p:nvPr/>
          </p:nvSpPr>
          <p:spPr bwMode="auto">
            <a:xfrm rot="10800000">
              <a:off x="4261969" y="2227145"/>
              <a:ext cx="228600" cy="3840480"/>
            </a:xfrm>
            <a:custGeom>
              <a:avLst/>
              <a:gdLst>
                <a:gd name="T0" fmla="*/ 100 w 100"/>
                <a:gd name="T1" fmla="*/ 0 h 228"/>
                <a:gd name="T2" fmla="*/ 0 w 100"/>
                <a:gd name="T3" fmla="*/ 0 h 228"/>
                <a:gd name="T4" fmla="*/ 0 w 100"/>
                <a:gd name="T5" fmla="*/ 228 h 228"/>
                <a:gd name="T6" fmla="*/ 100 w 100"/>
                <a:gd name="T7" fmla="*/ 228 h 228"/>
              </a:gdLst>
              <a:ahLst/>
              <a:cxnLst>
                <a:cxn ang="0">
                  <a:pos x="T0" y="T1"/>
                </a:cxn>
                <a:cxn ang="0">
                  <a:pos x="T2" y="T3"/>
                </a:cxn>
                <a:cxn ang="0">
                  <a:pos x="T4" y="T5"/>
                </a:cxn>
                <a:cxn ang="0">
                  <a:pos x="T6" y="T7"/>
                </a:cxn>
              </a:cxnLst>
              <a:rect l="0" t="0" r="r" b="b"/>
              <a:pathLst>
                <a:path w="100" h="228">
                  <a:moveTo>
                    <a:pt x="100" y="0"/>
                  </a:moveTo>
                  <a:lnTo>
                    <a:pt x="0" y="0"/>
                  </a:lnTo>
                  <a:lnTo>
                    <a:pt x="0" y="228"/>
                  </a:lnTo>
                  <a:lnTo>
                    <a:pt x="100" y="228"/>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sp>
          <p:nvSpPr>
            <p:cNvPr id="65" name="arrow">
              <a:extLst>
                <a:ext uri="{FF2B5EF4-FFF2-40B4-BE49-F238E27FC236}">
                  <a16:creationId xmlns:a16="http://schemas.microsoft.com/office/drawing/2014/main" id="{D26BEF4C-17CB-43F0-B578-A566D8937FD4}"/>
                </a:ext>
              </a:extLst>
            </p:cNvPr>
            <p:cNvSpPr>
              <a:spLocks noChangeAspect="1" noEditPoints="1"/>
            </p:cNvSpPr>
            <p:nvPr/>
          </p:nvSpPr>
          <p:spPr bwMode="auto">
            <a:xfrm>
              <a:off x="4647538" y="4022479"/>
              <a:ext cx="270730" cy="249819"/>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5875" cap="sq">
              <a:solidFill>
                <a:schemeClr val="tx1"/>
              </a:solidFill>
              <a:prstDash val="solid"/>
              <a:miter lim="800000"/>
              <a:headEnd/>
              <a:tailEnd/>
            </a:ln>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grpSp>
      <p:grpSp>
        <p:nvGrpSpPr>
          <p:cNvPr id="21" name="Group 20">
            <a:extLst>
              <a:ext uri="{FF2B5EF4-FFF2-40B4-BE49-F238E27FC236}">
                <a16:creationId xmlns:a16="http://schemas.microsoft.com/office/drawing/2014/main" id="{D932B88A-9652-4DC4-82A3-6C9565AC5CCC}"/>
              </a:ext>
            </a:extLst>
          </p:cNvPr>
          <p:cNvGrpSpPr/>
          <p:nvPr/>
        </p:nvGrpSpPr>
        <p:grpSpPr>
          <a:xfrm>
            <a:off x="1613928" y="2282470"/>
            <a:ext cx="2689274" cy="3567747"/>
            <a:chOff x="1646290" y="2327742"/>
            <a:chExt cx="2743200" cy="3639288"/>
          </a:xfrm>
        </p:grpSpPr>
        <p:sp>
          <p:nvSpPr>
            <p:cNvPr id="13" name="Rectangle 12">
              <a:extLst>
                <a:ext uri="{FF2B5EF4-FFF2-40B4-BE49-F238E27FC236}">
                  <a16:creationId xmlns:a16="http://schemas.microsoft.com/office/drawing/2014/main" id="{C4C1B0A2-A315-4563-AA64-C374A5ECF32C}"/>
                </a:ext>
              </a:extLst>
            </p:cNvPr>
            <p:cNvSpPr/>
            <p:nvPr/>
          </p:nvSpPr>
          <p:spPr bwMode="auto">
            <a:xfrm>
              <a:off x="1646290" y="2327742"/>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6" name="Rectangle 65">
              <a:extLst>
                <a:ext uri="{FF2B5EF4-FFF2-40B4-BE49-F238E27FC236}">
                  <a16:creationId xmlns:a16="http://schemas.microsoft.com/office/drawing/2014/main" id="{7D62C885-950A-4FEE-84B3-A4EB7E8433FA}"/>
                </a:ext>
              </a:extLst>
            </p:cNvPr>
            <p:cNvSpPr/>
            <p:nvPr/>
          </p:nvSpPr>
          <p:spPr bwMode="auto">
            <a:xfrm>
              <a:off x="1646290" y="3059262"/>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8" name="Rectangle 67">
              <a:extLst>
                <a:ext uri="{FF2B5EF4-FFF2-40B4-BE49-F238E27FC236}">
                  <a16:creationId xmlns:a16="http://schemas.microsoft.com/office/drawing/2014/main" id="{D91401D8-6628-4D5F-8BE0-43ADB2FE205D}"/>
                </a:ext>
              </a:extLst>
            </p:cNvPr>
            <p:cNvSpPr/>
            <p:nvPr/>
          </p:nvSpPr>
          <p:spPr bwMode="auto">
            <a:xfrm>
              <a:off x="1646290" y="3790774"/>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9" name="Rectangle 68">
              <a:extLst>
                <a:ext uri="{FF2B5EF4-FFF2-40B4-BE49-F238E27FC236}">
                  <a16:creationId xmlns:a16="http://schemas.microsoft.com/office/drawing/2014/main" id="{18A92E95-6C4E-47E7-80A5-B8E8F54E28C1}"/>
                </a:ext>
              </a:extLst>
            </p:cNvPr>
            <p:cNvSpPr/>
            <p:nvPr/>
          </p:nvSpPr>
          <p:spPr bwMode="auto">
            <a:xfrm>
              <a:off x="1646290" y="4522286"/>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0" name="Rectangle 69">
              <a:extLst>
                <a:ext uri="{FF2B5EF4-FFF2-40B4-BE49-F238E27FC236}">
                  <a16:creationId xmlns:a16="http://schemas.microsoft.com/office/drawing/2014/main" id="{52F8D129-625B-450C-8B9B-A79D7DD04708}"/>
                </a:ext>
              </a:extLst>
            </p:cNvPr>
            <p:cNvSpPr/>
            <p:nvPr/>
          </p:nvSpPr>
          <p:spPr bwMode="auto">
            <a:xfrm>
              <a:off x="1646290" y="5253798"/>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24" name="Group 23">
            <a:extLst>
              <a:ext uri="{FF2B5EF4-FFF2-40B4-BE49-F238E27FC236}">
                <a16:creationId xmlns:a16="http://schemas.microsoft.com/office/drawing/2014/main" id="{85352EA2-E345-47A8-B979-D2F2D70F5AF4}"/>
              </a:ext>
            </a:extLst>
          </p:cNvPr>
          <p:cNvGrpSpPr/>
          <p:nvPr/>
        </p:nvGrpSpPr>
        <p:grpSpPr>
          <a:xfrm>
            <a:off x="7888830" y="2641036"/>
            <a:ext cx="2689274" cy="2850615"/>
            <a:chOff x="8047017" y="2693498"/>
            <a:chExt cx="2743200" cy="2907776"/>
          </a:xfrm>
        </p:grpSpPr>
        <p:sp>
          <p:nvSpPr>
            <p:cNvPr id="72" name="Rectangle 71">
              <a:extLst>
                <a:ext uri="{FF2B5EF4-FFF2-40B4-BE49-F238E27FC236}">
                  <a16:creationId xmlns:a16="http://schemas.microsoft.com/office/drawing/2014/main" id="{5088C66C-6F39-40B2-95FB-F1A545E6C60D}"/>
                </a:ext>
              </a:extLst>
            </p:cNvPr>
            <p:cNvSpPr/>
            <p:nvPr/>
          </p:nvSpPr>
          <p:spPr bwMode="auto">
            <a:xfrm>
              <a:off x="8047017" y="2693498"/>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3" name="Rectangle 72">
              <a:extLst>
                <a:ext uri="{FF2B5EF4-FFF2-40B4-BE49-F238E27FC236}">
                  <a16:creationId xmlns:a16="http://schemas.microsoft.com/office/drawing/2014/main" id="{4F3D54C8-E82F-4769-94D4-30351411D36E}"/>
                </a:ext>
              </a:extLst>
            </p:cNvPr>
            <p:cNvSpPr/>
            <p:nvPr/>
          </p:nvSpPr>
          <p:spPr bwMode="auto">
            <a:xfrm>
              <a:off x="8047017" y="3425018"/>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7" name="Rectangle 76">
              <a:extLst>
                <a:ext uri="{FF2B5EF4-FFF2-40B4-BE49-F238E27FC236}">
                  <a16:creationId xmlns:a16="http://schemas.microsoft.com/office/drawing/2014/main" id="{92B57EAE-A63A-49F0-AC99-9950DE11059A}"/>
                </a:ext>
              </a:extLst>
            </p:cNvPr>
            <p:cNvSpPr/>
            <p:nvPr/>
          </p:nvSpPr>
          <p:spPr bwMode="auto">
            <a:xfrm>
              <a:off x="8047017" y="4156530"/>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8" name="Rectangle 77">
              <a:extLst>
                <a:ext uri="{FF2B5EF4-FFF2-40B4-BE49-F238E27FC236}">
                  <a16:creationId xmlns:a16="http://schemas.microsoft.com/office/drawing/2014/main" id="{9B9AF45E-BB62-40C9-B30A-FA601FD745A7}"/>
                </a:ext>
              </a:extLst>
            </p:cNvPr>
            <p:cNvSpPr/>
            <p:nvPr/>
          </p:nvSpPr>
          <p:spPr bwMode="auto">
            <a:xfrm>
              <a:off x="8047017" y="4888042"/>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27" name="Group 26">
            <a:extLst>
              <a:ext uri="{FF2B5EF4-FFF2-40B4-BE49-F238E27FC236}">
                <a16:creationId xmlns:a16="http://schemas.microsoft.com/office/drawing/2014/main" id="{765B14C9-3992-4098-89C2-40174474D10C}"/>
              </a:ext>
            </a:extLst>
          </p:cNvPr>
          <p:cNvGrpSpPr/>
          <p:nvPr/>
        </p:nvGrpSpPr>
        <p:grpSpPr>
          <a:xfrm>
            <a:off x="1613925" y="2523455"/>
            <a:ext cx="2420350" cy="3085779"/>
            <a:chOff x="1646287" y="2573559"/>
            <a:chExt cx="2468883" cy="3147655"/>
          </a:xfrm>
        </p:grpSpPr>
        <p:sp>
          <p:nvSpPr>
            <p:cNvPr id="139" name="TextBox 138"/>
            <p:cNvSpPr txBox="1"/>
            <p:nvPr/>
          </p:nvSpPr>
          <p:spPr>
            <a:xfrm>
              <a:off x="1646289" y="3305079"/>
              <a:ext cx="2468880" cy="221599"/>
            </a:xfrm>
            <a:prstGeom prst="rect">
              <a:avLst/>
            </a:prstGeom>
            <a:noFill/>
            <a:ln>
              <a:noFill/>
            </a:ln>
          </p:spPr>
          <p:txBody>
            <a:bodyPr wrap="square" lIns="627497" tIns="0" rIns="0" bIns="0" rtlCol="0" anchor="ctr" anchorCtr="0">
              <a:spAutoFit/>
            </a:bodyPr>
            <a:lstStyle/>
            <a:p>
              <a:pPr marL="0" marR="0" lvl="0" indent="0" algn="l" defTabSz="932563" rtl="0" eaLnBrk="1" fontAlgn="auto" latinLnBrk="0" hangingPunct="1">
                <a:lnSpc>
                  <a:spcPct val="90000"/>
                </a:lnSpc>
                <a:spcBef>
                  <a:spcPts val="0"/>
                </a:spcBef>
                <a:spcAft>
                  <a:spcPts val="0"/>
                </a:spcAft>
                <a:buClrTx/>
                <a:buSzTx/>
                <a:buFontTx/>
                <a:buNone/>
                <a:tabLst/>
                <a:defRPr/>
              </a:pPr>
              <a:r>
                <a:rPr kumimoji="0" lang="en-US" sz="1568"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Resource Groups</a:t>
              </a:r>
            </a:p>
          </p:txBody>
        </p:sp>
        <p:sp>
          <p:nvSpPr>
            <p:cNvPr id="142" name="TextBox 141"/>
            <p:cNvSpPr txBox="1"/>
            <p:nvPr/>
          </p:nvSpPr>
          <p:spPr>
            <a:xfrm>
              <a:off x="1646290" y="4768103"/>
              <a:ext cx="2468880" cy="221599"/>
            </a:xfrm>
            <a:prstGeom prst="rect">
              <a:avLst/>
            </a:prstGeom>
            <a:noFill/>
            <a:ln>
              <a:noFill/>
            </a:ln>
          </p:spPr>
          <p:txBody>
            <a:bodyPr wrap="square" lIns="627497" tIns="0" rIns="0" bIns="0" rtlCol="0" anchor="ctr" anchorCtr="0">
              <a:spAutoFit/>
            </a:bodyPr>
            <a:lstStyle/>
            <a:p>
              <a:pPr marL="0" marR="0" lvl="0" indent="0" algn="l" defTabSz="932563" rtl="0" eaLnBrk="1" fontAlgn="auto" latinLnBrk="0" hangingPunct="1">
                <a:lnSpc>
                  <a:spcPct val="90000"/>
                </a:lnSpc>
                <a:spcBef>
                  <a:spcPts val="0"/>
                </a:spcBef>
                <a:spcAft>
                  <a:spcPts val="0"/>
                </a:spcAft>
                <a:buClrTx/>
                <a:buSzTx/>
                <a:buFontTx/>
                <a:buNone/>
                <a:tabLst/>
                <a:defRPr/>
              </a:pPr>
              <a:r>
                <a:rPr kumimoji="0" lang="en-US" sz="1568"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Event Hubs</a:t>
              </a:r>
            </a:p>
          </p:txBody>
        </p:sp>
        <p:sp>
          <p:nvSpPr>
            <p:cNvPr id="136" name="TextBox 135"/>
            <p:cNvSpPr txBox="1"/>
            <p:nvPr/>
          </p:nvSpPr>
          <p:spPr>
            <a:xfrm>
              <a:off x="1646290" y="4036591"/>
              <a:ext cx="2468880" cy="221599"/>
            </a:xfrm>
            <a:prstGeom prst="rect">
              <a:avLst/>
            </a:prstGeom>
            <a:noFill/>
            <a:ln>
              <a:noFill/>
            </a:ln>
          </p:spPr>
          <p:txBody>
            <a:bodyPr wrap="square" lIns="627497" tIns="0" rIns="0" bIns="0" rtlCol="0" anchor="ctr" anchorCtr="0">
              <a:spAutoFit/>
            </a:bodyPr>
            <a:lstStyle/>
            <a:p>
              <a:pPr marL="0" marR="0" lvl="0" indent="0" algn="l" defTabSz="932563" rtl="0" eaLnBrk="1" fontAlgn="auto" latinLnBrk="0" hangingPunct="1">
                <a:lnSpc>
                  <a:spcPct val="90000"/>
                </a:lnSpc>
                <a:spcBef>
                  <a:spcPts val="0"/>
                </a:spcBef>
                <a:spcAft>
                  <a:spcPts val="0"/>
                </a:spcAft>
                <a:buClrTx/>
                <a:buSzTx/>
                <a:buFontTx/>
                <a:buNone/>
                <a:tabLst/>
                <a:defRPr/>
              </a:pPr>
              <a:r>
                <a:rPr kumimoji="0" lang="en-US" sz="1568"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Azure Subscriptions</a:t>
              </a:r>
            </a:p>
          </p:txBody>
        </p:sp>
        <p:sp>
          <p:nvSpPr>
            <p:cNvPr id="133" name="TextBox 132"/>
            <p:cNvSpPr txBox="1"/>
            <p:nvPr/>
          </p:nvSpPr>
          <p:spPr>
            <a:xfrm>
              <a:off x="1646287" y="5499615"/>
              <a:ext cx="2468880" cy="221599"/>
            </a:xfrm>
            <a:prstGeom prst="rect">
              <a:avLst/>
            </a:prstGeom>
            <a:noFill/>
            <a:ln>
              <a:noFill/>
            </a:ln>
          </p:spPr>
          <p:txBody>
            <a:bodyPr wrap="square" lIns="627497" tIns="0" rIns="0" bIns="0" rtlCol="0" anchor="ctr" anchorCtr="0">
              <a:spAutoFit/>
            </a:bodyPr>
            <a:lstStyle/>
            <a:p>
              <a:pPr marL="0" marR="0" lvl="0" indent="0" algn="l" defTabSz="932563" rtl="0" eaLnBrk="1" fontAlgn="auto" latinLnBrk="0" hangingPunct="1">
                <a:lnSpc>
                  <a:spcPct val="90000"/>
                </a:lnSpc>
                <a:spcBef>
                  <a:spcPts val="0"/>
                </a:spcBef>
                <a:spcAft>
                  <a:spcPts val="0"/>
                </a:spcAft>
                <a:buClrTx/>
                <a:buSzTx/>
                <a:buFontTx/>
                <a:buNone/>
                <a:tabLst/>
                <a:defRPr/>
              </a:pPr>
              <a:r>
                <a:rPr kumimoji="0" lang="en-US" sz="1568"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Custom Events</a:t>
              </a:r>
            </a:p>
          </p:txBody>
        </p:sp>
        <p:sp>
          <p:nvSpPr>
            <p:cNvPr id="130" name="TextBox 129"/>
            <p:cNvSpPr txBox="1"/>
            <p:nvPr/>
          </p:nvSpPr>
          <p:spPr>
            <a:xfrm>
              <a:off x="1646290" y="2573559"/>
              <a:ext cx="2468880" cy="221599"/>
            </a:xfrm>
            <a:prstGeom prst="rect">
              <a:avLst/>
            </a:prstGeom>
            <a:noFill/>
            <a:ln>
              <a:noFill/>
            </a:ln>
          </p:spPr>
          <p:txBody>
            <a:bodyPr wrap="square" lIns="627497" tIns="0" rIns="0" bIns="0" rtlCol="0" anchor="ctr" anchorCtr="0">
              <a:spAutoFit/>
            </a:bodyPr>
            <a:lstStyle/>
            <a:p>
              <a:pPr marL="0" marR="0" lvl="0" indent="0" algn="l" defTabSz="932563" rtl="0" eaLnBrk="1" fontAlgn="auto" latinLnBrk="0" hangingPunct="1">
                <a:lnSpc>
                  <a:spcPct val="90000"/>
                </a:lnSpc>
                <a:spcBef>
                  <a:spcPts val="0"/>
                </a:spcBef>
                <a:spcAft>
                  <a:spcPts val="0"/>
                </a:spcAft>
                <a:buClrTx/>
                <a:buSzTx/>
                <a:buFontTx/>
                <a:buNone/>
                <a:tabLst/>
                <a:defRPr/>
              </a:pPr>
              <a:r>
                <a:rPr kumimoji="0" lang="en-US" sz="1568"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Blob Storage</a:t>
              </a:r>
            </a:p>
          </p:txBody>
        </p:sp>
      </p:grpSp>
      <p:grpSp>
        <p:nvGrpSpPr>
          <p:cNvPr id="28" name="Group 27">
            <a:extLst>
              <a:ext uri="{FF2B5EF4-FFF2-40B4-BE49-F238E27FC236}">
                <a16:creationId xmlns:a16="http://schemas.microsoft.com/office/drawing/2014/main" id="{E8AD474A-D44D-4068-9AC0-E075C4A15FB1}"/>
              </a:ext>
            </a:extLst>
          </p:cNvPr>
          <p:cNvGrpSpPr/>
          <p:nvPr/>
        </p:nvGrpSpPr>
        <p:grpSpPr>
          <a:xfrm>
            <a:off x="7888830" y="2882021"/>
            <a:ext cx="2420347" cy="2368647"/>
            <a:chOff x="8047017" y="2939315"/>
            <a:chExt cx="2468880" cy="2416143"/>
          </a:xfrm>
        </p:grpSpPr>
        <p:sp>
          <p:nvSpPr>
            <p:cNvPr id="80" name="TextBox 79">
              <a:extLst>
                <a:ext uri="{FF2B5EF4-FFF2-40B4-BE49-F238E27FC236}">
                  <a16:creationId xmlns:a16="http://schemas.microsoft.com/office/drawing/2014/main" id="{FB218A8C-0032-4D10-9AA8-9B7816410325}"/>
                </a:ext>
              </a:extLst>
            </p:cNvPr>
            <p:cNvSpPr txBox="1"/>
            <p:nvPr/>
          </p:nvSpPr>
          <p:spPr>
            <a:xfrm>
              <a:off x="8047017" y="2939315"/>
              <a:ext cx="2468880" cy="221599"/>
            </a:xfrm>
            <a:prstGeom prst="rect">
              <a:avLst/>
            </a:prstGeom>
            <a:noFill/>
            <a:ln>
              <a:noFill/>
            </a:ln>
          </p:spPr>
          <p:txBody>
            <a:bodyPr wrap="square" lIns="627497" tIns="0" rIns="0" bIns="0" rtlCol="0" anchor="ctr" anchorCtr="0">
              <a:spAutoFit/>
            </a:bodyPr>
            <a:lstStyle/>
            <a:p>
              <a:pPr marL="0" marR="0" lvl="0" indent="0" algn="l" defTabSz="932563" rtl="0" eaLnBrk="1" fontAlgn="auto" latinLnBrk="0" hangingPunct="1">
                <a:lnSpc>
                  <a:spcPct val="90000"/>
                </a:lnSpc>
                <a:spcBef>
                  <a:spcPts val="0"/>
                </a:spcBef>
                <a:spcAft>
                  <a:spcPts val="0"/>
                </a:spcAft>
                <a:buClrTx/>
                <a:buSzTx/>
                <a:buFontTx/>
                <a:buNone/>
                <a:tabLst/>
                <a:defRPr/>
              </a:pPr>
              <a:r>
                <a:rPr kumimoji="0" lang="en-US" sz="1568"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Azure Functions</a:t>
              </a:r>
            </a:p>
          </p:txBody>
        </p:sp>
        <p:sp>
          <p:nvSpPr>
            <p:cNvPr id="81" name="TextBox 80">
              <a:extLst>
                <a:ext uri="{FF2B5EF4-FFF2-40B4-BE49-F238E27FC236}">
                  <a16:creationId xmlns:a16="http://schemas.microsoft.com/office/drawing/2014/main" id="{ACF3C21B-22D1-474D-B696-373FC1C5250A}"/>
                </a:ext>
              </a:extLst>
            </p:cNvPr>
            <p:cNvSpPr txBox="1"/>
            <p:nvPr/>
          </p:nvSpPr>
          <p:spPr>
            <a:xfrm>
              <a:off x="8047017" y="4402347"/>
              <a:ext cx="2468880" cy="221599"/>
            </a:xfrm>
            <a:prstGeom prst="rect">
              <a:avLst/>
            </a:prstGeom>
            <a:noFill/>
            <a:ln>
              <a:noFill/>
            </a:ln>
          </p:spPr>
          <p:txBody>
            <a:bodyPr wrap="square" lIns="627497" tIns="0" rIns="0" bIns="0" rtlCol="0" anchor="ctr" anchorCtr="0">
              <a:spAutoFit/>
            </a:bodyPr>
            <a:lstStyle/>
            <a:p>
              <a:pPr marL="0" marR="0" lvl="0" indent="0" algn="l" defTabSz="932563" rtl="0" eaLnBrk="1" fontAlgn="auto" latinLnBrk="0" hangingPunct="1">
                <a:lnSpc>
                  <a:spcPct val="90000"/>
                </a:lnSpc>
                <a:spcBef>
                  <a:spcPts val="0"/>
                </a:spcBef>
                <a:spcAft>
                  <a:spcPts val="0"/>
                </a:spcAft>
                <a:buClrTx/>
                <a:buSzTx/>
                <a:buFontTx/>
                <a:buNone/>
                <a:tabLst/>
                <a:defRPr/>
              </a:pPr>
              <a:r>
                <a:rPr kumimoji="0" lang="en-US" sz="1568"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Azure Automation</a:t>
              </a:r>
            </a:p>
          </p:txBody>
        </p:sp>
        <p:sp>
          <p:nvSpPr>
            <p:cNvPr id="82" name="TextBox 81">
              <a:extLst>
                <a:ext uri="{FF2B5EF4-FFF2-40B4-BE49-F238E27FC236}">
                  <a16:creationId xmlns:a16="http://schemas.microsoft.com/office/drawing/2014/main" id="{5132851C-5C6B-487F-B36C-5FABED0EBCF8}"/>
                </a:ext>
              </a:extLst>
            </p:cNvPr>
            <p:cNvSpPr txBox="1"/>
            <p:nvPr/>
          </p:nvSpPr>
          <p:spPr>
            <a:xfrm>
              <a:off x="8047017" y="3670835"/>
              <a:ext cx="2468880" cy="221599"/>
            </a:xfrm>
            <a:prstGeom prst="rect">
              <a:avLst/>
            </a:prstGeom>
            <a:noFill/>
            <a:ln>
              <a:noFill/>
            </a:ln>
          </p:spPr>
          <p:txBody>
            <a:bodyPr wrap="square" lIns="627497" tIns="0" rIns="0" bIns="0" rtlCol="0" anchor="ctr" anchorCtr="0">
              <a:spAutoFit/>
            </a:bodyPr>
            <a:lstStyle/>
            <a:p>
              <a:pPr marL="0" marR="0" lvl="0" indent="0" algn="l" defTabSz="932563" rtl="0" eaLnBrk="1" fontAlgn="auto" latinLnBrk="0" hangingPunct="1">
                <a:lnSpc>
                  <a:spcPct val="90000"/>
                </a:lnSpc>
                <a:spcBef>
                  <a:spcPts val="0"/>
                </a:spcBef>
                <a:spcAft>
                  <a:spcPts val="0"/>
                </a:spcAft>
                <a:buClrTx/>
                <a:buSzTx/>
                <a:buFontTx/>
                <a:buNone/>
                <a:tabLst/>
                <a:defRPr/>
              </a:pPr>
              <a:r>
                <a:rPr kumimoji="0" lang="en-US" sz="1568"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Logic Apps</a:t>
              </a:r>
            </a:p>
          </p:txBody>
        </p:sp>
        <p:sp>
          <p:nvSpPr>
            <p:cNvPr id="83" name="TextBox 82">
              <a:extLst>
                <a:ext uri="{FF2B5EF4-FFF2-40B4-BE49-F238E27FC236}">
                  <a16:creationId xmlns:a16="http://schemas.microsoft.com/office/drawing/2014/main" id="{E6ECB19F-78B2-4F77-83D6-D1CA12618F6D}"/>
                </a:ext>
              </a:extLst>
            </p:cNvPr>
            <p:cNvSpPr txBox="1"/>
            <p:nvPr/>
          </p:nvSpPr>
          <p:spPr>
            <a:xfrm>
              <a:off x="8047017" y="5133859"/>
              <a:ext cx="2468880" cy="221599"/>
            </a:xfrm>
            <a:prstGeom prst="rect">
              <a:avLst/>
            </a:prstGeom>
            <a:noFill/>
            <a:ln>
              <a:noFill/>
            </a:ln>
          </p:spPr>
          <p:txBody>
            <a:bodyPr wrap="square" lIns="627497" tIns="0" rIns="0" bIns="0" rtlCol="0" anchor="ctr" anchorCtr="0">
              <a:spAutoFit/>
            </a:bodyPr>
            <a:lstStyle/>
            <a:p>
              <a:pPr marL="0" marR="0" lvl="0" indent="0" algn="l" defTabSz="932563" rtl="0" eaLnBrk="1" fontAlgn="auto" latinLnBrk="0" hangingPunct="1">
                <a:lnSpc>
                  <a:spcPct val="90000"/>
                </a:lnSpc>
                <a:spcBef>
                  <a:spcPts val="0"/>
                </a:spcBef>
                <a:spcAft>
                  <a:spcPts val="0"/>
                </a:spcAft>
                <a:buClrTx/>
                <a:buSzTx/>
                <a:buFontTx/>
                <a:buNone/>
                <a:tabLst/>
                <a:defRPr/>
              </a:pPr>
              <a:r>
                <a:rPr kumimoji="0" lang="en-US" sz="1568" b="0" i="0" u="none" strike="noStrike" kern="0" cap="none" spc="0" normalizeH="0" baseline="0" noProof="0" err="1">
                  <a:ln>
                    <a:noFill/>
                  </a:ln>
                  <a:gradFill>
                    <a:gsLst>
                      <a:gs pos="1250">
                        <a:srgbClr val="353535"/>
                      </a:gs>
                      <a:gs pos="100000">
                        <a:srgbClr val="353535"/>
                      </a:gs>
                    </a:gsLst>
                    <a:lin ang="5400000" scaled="0"/>
                  </a:gradFill>
                  <a:effectLst/>
                  <a:uLnTx/>
                  <a:uFillTx/>
                  <a:latin typeface="Segoe UI"/>
                  <a:ea typeface="+mn-ea"/>
                  <a:cs typeface="+mn-cs"/>
                </a:rPr>
                <a:t>WebHooks</a:t>
              </a:r>
              <a:endParaRPr kumimoji="0" lang="en-US" sz="1568"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endParaRPr>
            </a:p>
          </p:txBody>
        </p:sp>
      </p:grpSp>
      <p:grpSp>
        <p:nvGrpSpPr>
          <p:cNvPr id="22" name="Group 21">
            <a:extLst>
              <a:ext uri="{FF2B5EF4-FFF2-40B4-BE49-F238E27FC236}">
                <a16:creationId xmlns:a16="http://schemas.microsoft.com/office/drawing/2014/main" id="{393536B3-83E9-4175-A7C3-A24CC551DC03}"/>
              </a:ext>
            </a:extLst>
          </p:cNvPr>
          <p:cNvGrpSpPr/>
          <p:nvPr/>
        </p:nvGrpSpPr>
        <p:grpSpPr>
          <a:xfrm>
            <a:off x="1776831" y="2476189"/>
            <a:ext cx="311775" cy="3166950"/>
            <a:chOff x="1812459" y="2525345"/>
            <a:chExt cx="318027" cy="3230454"/>
          </a:xfrm>
        </p:grpSpPr>
        <p:pic>
          <p:nvPicPr>
            <p:cNvPr id="144" name="Picture 143"/>
            <p:cNvPicPr>
              <a:picLocks noChangeAspect="1"/>
            </p:cNvPicPr>
            <p:nvPr/>
          </p:nvPicPr>
          <p:blipFill rotWithShape="1">
            <a:blip r:embed="rId4"/>
            <a:srcRect b="32970"/>
            <a:stretch/>
          </p:blipFill>
          <p:spPr>
            <a:xfrm>
              <a:off x="1812459" y="4718545"/>
              <a:ext cx="318027" cy="320715"/>
            </a:xfrm>
            <a:prstGeom prst="rect">
              <a:avLst/>
            </a:prstGeom>
            <a:ln>
              <a:noFill/>
            </a:ln>
          </p:spPr>
        </p:pic>
        <p:pic>
          <p:nvPicPr>
            <p:cNvPr id="141" name="Picture 140"/>
            <p:cNvPicPr>
              <a:picLocks noChangeAspect="1"/>
            </p:cNvPicPr>
            <p:nvPr/>
          </p:nvPicPr>
          <p:blipFill>
            <a:blip r:embed="rId5"/>
            <a:stretch>
              <a:fillRect/>
            </a:stretch>
          </p:blipFill>
          <p:spPr>
            <a:xfrm>
              <a:off x="1812459" y="3256865"/>
              <a:ext cx="318027" cy="318027"/>
            </a:xfrm>
            <a:prstGeom prst="rect">
              <a:avLst/>
            </a:prstGeom>
            <a:ln>
              <a:noFill/>
            </a:ln>
          </p:spPr>
        </p:pic>
        <p:pic>
          <p:nvPicPr>
            <p:cNvPr id="138" name="Picture 137"/>
            <p:cNvPicPr>
              <a:picLocks noChangeAspect="1"/>
            </p:cNvPicPr>
            <p:nvPr/>
          </p:nvPicPr>
          <p:blipFill>
            <a:blip r:embed="rId6"/>
            <a:stretch>
              <a:fillRect/>
            </a:stretch>
          </p:blipFill>
          <p:spPr>
            <a:xfrm>
              <a:off x="1819273" y="3995191"/>
              <a:ext cx="304398" cy="304398"/>
            </a:xfrm>
            <a:prstGeom prst="rect">
              <a:avLst/>
            </a:prstGeom>
            <a:ln>
              <a:noFill/>
            </a:ln>
          </p:spPr>
        </p:pic>
        <p:pic>
          <p:nvPicPr>
            <p:cNvPr id="135" name="Picture 134"/>
            <p:cNvPicPr>
              <a:picLocks noChangeAspect="1"/>
            </p:cNvPicPr>
            <p:nvPr/>
          </p:nvPicPr>
          <p:blipFill>
            <a:blip r:embed="rId7"/>
            <a:stretch>
              <a:fillRect/>
            </a:stretch>
          </p:blipFill>
          <p:spPr>
            <a:xfrm>
              <a:off x="1826087" y="5465029"/>
              <a:ext cx="290770" cy="290770"/>
            </a:xfrm>
            <a:prstGeom prst="rect">
              <a:avLst/>
            </a:prstGeom>
            <a:ln>
              <a:noFill/>
            </a:ln>
          </p:spPr>
        </p:pic>
        <p:pic>
          <p:nvPicPr>
            <p:cNvPr id="132" name="Picture 131"/>
            <p:cNvPicPr>
              <a:picLocks noChangeAspect="1"/>
            </p:cNvPicPr>
            <p:nvPr/>
          </p:nvPicPr>
          <p:blipFill>
            <a:blip r:embed="rId8"/>
            <a:stretch>
              <a:fillRect/>
            </a:stretch>
          </p:blipFill>
          <p:spPr>
            <a:xfrm>
              <a:off x="1812459" y="2525345"/>
              <a:ext cx="318027" cy="318027"/>
            </a:xfrm>
            <a:prstGeom prst="rect">
              <a:avLst/>
            </a:prstGeom>
            <a:ln>
              <a:noFill/>
            </a:ln>
          </p:spPr>
        </p:pic>
      </p:grpSp>
      <p:grpSp>
        <p:nvGrpSpPr>
          <p:cNvPr id="23" name="Group 22">
            <a:extLst>
              <a:ext uri="{FF2B5EF4-FFF2-40B4-BE49-F238E27FC236}">
                <a16:creationId xmlns:a16="http://schemas.microsoft.com/office/drawing/2014/main" id="{B45EC93F-AE7A-4524-BFD8-A11B62F34E5B}"/>
              </a:ext>
            </a:extLst>
          </p:cNvPr>
          <p:cNvGrpSpPr/>
          <p:nvPr/>
        </p:nvGrpSpPr>
        <p:grpSpPr>
          <a:xfrm>
            <a:off x="8059993" y="2834528"/>
            <a:ext cx="312230" cy="2463634"/>
            <a:chOff x="8221612" y="2890869"/>
            <a:chExt cx="318491" cy="2513035"/>
          </a:xfrm>
        </p:grpSpPr>
        <p:pic>
          <p:nvPicPr>
            <p:cNvPr id="163" name="Picture 162"/>
            <p:cNvPicPr>
              <a:picLocks noChangeAspect="1"/>
            </p:cNvPicPr>
            <p:nvPr/>
          </p:nvPicPr>
          <p:blipFill>
            <a:blip r:embed="rId9"/>
            <a:stretch>
              <a:fillRect/>
            </a:stretch>
          </p:blipFill>
          <p:spPr>
            <a:xfrm>
              <a:off x="8221612" y="2890869"/>
              <a:ext cx="318491" cy="318491"/>
            </a:xfrm>
            <a:prstGeom prst="rect">
              <a:avLst/>
            </a:prstGeom>
            <a:ln>
              <a:noFill/>
            </a:ln>
          </p:spPr>
        </p:pic>
        <p:pic>
          <p:nvPicPr>
            <p:cNvPr id="155" name="Picture 154"/>
            <p:cNvPicPr>
              <a:picLocks noChangeAspect="1"/>
            </p:cNvPicPr>
            <p:nvPr/>
          </p:nvPicPr>
          <p:blipFill>
            <a:blip r:embed="rId10"/>
            <a:stretch>
              <a:fillRect/>
            </a:stretch>
          </p:blipFill>
          <p:spPr>
            <a:xfrm>
              <a:off x="8221612" y="4353901"/>
              <a:ext cx="318491" cy="318491"/>
            </a:xfrm>
            <a:prstGeom prst="rect">
              <a:avLst/>
            </a:prstGeom>
            <a:ln>
              <a:noFill/>
            </a:ln>
          </p:spPr>
        </p:pic>
        <p:pic>
          <p:nvPicPr>
            <p:cNvPr id="151" name="Picture 150"/>
            <p:cNvPicPr>
              <a:picLocks noChangeAspect="1"/>
            </p:cNvPicPr>
            <p:nvPr/>
          </p:nvPicPr>
          <p:blipFill>
            <a:blip r:embed="rId11"/>
            <a:stretch>
              <a:fillRect/>
            </a:stretch>
          </p:blipFill>
          <p:spPr>
            <a:xfrm>
              <a:off x="8221612" y="5085413"/>
              <a:ext cx="318491" cy="318491"/>
            </a:xfrm>
            <a:prstGeom prst="rect">
              <a:avLst/>
            </a:prstGeom>
            <a:ln>
              <a:noFill/>
            </a:ln>
          </p:spPr>
        </p:pic>
        <p:pic>
          <p:nvPicPr>
            <p:cNvPr id="180" name="Picture 17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221612" y="3622389"/>
              <a:ext cx="318491" cy="318491"/>
            </a:xfrm>
            <a:prstGeom prst="rect">
              <a:avLst/>
            </a:prstGeom>
          </p:spPr>
        </p:pic>
      </p:grpSp>
    </p:spTree>
    <p:extLst>
      <p:ext uri="{BB962C8B-B14F-4D97-AF65-F5344CB8AC3E}">
        <p14:creationId xmlns:p14="http://schemas.microsoft.com/office/powerpoint/2010/main" val="13882861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fade">
                                      <p:cBhvr>
                                        <p:cTn id="7" dur="500"/>
                                        <p:tgtEl>
                                          <p:spTgt spid="112"/>
                                        </p:tgtEl>
                                      </p:cBhvr>
                                    </p:animEffect>
                                  </p:childTnLst>
                                </p:cTn>
                              </p:par>
                              <p:par>
                                <p:cTn id="8" presetID="63" presetClass="path" presetSubtype="0" decel="100000" fill="hold" grpId="1" nodeType="withEffect">
                                  <p:stCondLst>
                                    <p:cond delay="0"/>
                                  </p:stCondLst>
                                  <p:childTnLst>
                                    <p:animMotion origin="layout" path="M -9.9566E-8 4.1035E-6 L -0.02578 4.1035E-6 " pathEditMode="relative" rAng="0" ptsTypes="AA">
                                      <p:cBhvr>
                                        <p:cTn id="9" dur="500" spd="-100000" fill="hold"/>
                                        <p:tgtEl>
                                          <p:spTgt spid="112"/>
                                        </p:tgtEl>
                                        <p:attrNameLst>
                                          <p:attrName>ppt_x</p:attrName>
                                          <p:attrName>ppt_y</p:attrName>
                                        </p:attrNameLst>
                                      </p:cBhvr>
                                      <p:rCtr x="-1289" y="0"/>
                                    </p:animMotion>
                                  </p:childTnLst>
                                </p:cTn>
                              </p:par>
                              <p:par>
                                <p:cTn id="10" presetID="10" presetClass="entr" presetSubtype="0" fill="hold"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par>
                                <p:cTn id="13" presetID="63" presetClass="path" presetSubtype="0" decel="100000" fill="hold" nodeType="withEffect">
                                  <p:stCondLst>
                                    <p:cond delay="0"/>
                                  </p:stCondLst>
                                  <p:childTnLst>
                                    <p:animMotion origin="layout" path="M -9.9566E-8 4.1035E-6 L -0.02578 4.1035E-6 " pathEditMode="relative" rAng="0" ptsTypes="AA">
                                      <p:cBhvr>
                                        <p:cTn id="14" dur="500" spd="-100000" fill="hold"/>
                                        <p:tgtEl>
                                          <p:spTgt spid="21"/>
                                        </p:tgtEl>
                                        <p:attrNameLst>
                                          <p:attrName>ppt_x</p:attrName>
                                          <p:attrName>ppt_y</p:attrName>
                                        </p:attrNameLst>
                                      </p:cBhvr>
                                      <p:rCtr x="-1289" y="0"/>
                                    </p:animMotion>
                                  </p:childTnLst>
                                </p:cTn>
                              </p:par>
                              <p:par>
                                <p:cTn id="15" presetID="10"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par>
                                <p:cTn id="18" presetID="63" presetClass="path" presetSubtype="0" decel="100000" fill="hold" nodeType="withEffect">
                                  <p:stCondLst>
                                    <p:cond delay="0"/>
                                  </p:stCondLst>
                                  <p:childTnLst>
                                    <p:animMotion origin="layout" path="M -9.9566E-8 4.1035E-6 L -0.02578 4.1035E-6 " pathEditMode="relative" rAng="0" ptsTypes="AA">
                                      <p:cBhvr>
                                        <p:cTn id="19" dur="500" spd="-100000" fill="hold"/>
                                        <p:tgtEl>
                                          <p:spTgt spid="22"/>
                                        </p:tgtEl>
                                        <p:attrNameLst>
                                          <p:attrName>ppt_x</p:attrName>
                                          <p:attrName>ppt_y</p:attrName>
                                        </p:attrNameLst>
                                      </p:cBhvr>
                                      <p:rCtr x="-1289" y="0"/>
                                    </p:animMotion>
                                  </p:childTnLst>
                                </p:cTn>
                              </p:par>
                              <p:par>
                                <p:cTn id="20" presetID="10" presetClass="entr" presetSubtype="0" fill="hold"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par>
                                <p:cTn id="23" presetID="63" presetClass="path" presetSubtype="0" decel="100000" fill="hold" nodeType="withEffect">
                                  <p:stCondLst>
                                    <p:cond delay="0"/>
                                  </p:stCondLst>
                                  <p:childTnLst>
                                    <p:animMotion origin="layout" path="M -9.9566E-8 4.1035E-6 L -0.02578 4.1035E-6 " pathEditMode="relative" rAng="0" ptsTypes="AA">
                                      <p:cBhvr>
                                        <p:cTn id="24" dur="500" spd="-100000" fill="hold"/>
                                        <p:tgtEl>
                                          <p:spTgt spid="27"/>
                                        </p:tgtEl>
                                        <p:attrNameLst>
                                          <p:attrName>ppt_x</p:attrName>
                                          <p:attrName>ppt_y</p:attrName>
                                        </p:attrNameLst>
                                      </p:cBhvr>
                                      <p:rCtr x="-1289" y="0"/>
                                    </p:animMotion>
                                  </p:childTnLst>
                                </p:cTn>
                              </p:par>
                              <p:par>
                                <p:cTn id="25" presetID="10" presetClass="entr" presetSubtype="0" fill="hold" nodeType="withEffect">
                                  <p:stCondLst>
                                    <p:cond delay="10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par>
                                <p:cTn id="28" presetID="63" presetClass="path" presetSubtype="0" decel="100000" fill="hold" nodeType="withEffect">
                                  <p:stCondLst>
                                    <p:cond delay="100"/>
                                  </p:stCondLst>
                                  <p:childTnLst>
                                    <p:animMotion origin="layout" path="M -9.9566E-8 4.1035E-6 L -0.02578 4.1035E-6 " pathEditMode="relative" rAng="0" ptsTypes="AA">
                                      <p:cBhvr>
                                        <p:cTn id="29" dur="500" spd="-100000" fill="hold"/>
                                        <p:tgtEl>
                                          <p:spTgt spid="26"/>
                                        </p:tgtEl>
                                        <p:attrNameLst>
                                          <p:attrName>ppt_x</p:attrName>
                                          <p:attrName>ppt_y</p:attrName>
                                        </p:attrNameLst>
                                      </p:cBhvr>
                                      <p:rCtr x="-1289" y="0"/>
                                    </p:animMotion>
                                  </p:childTnLst>
                                </p:cTn>
                              </p:par>
                              <p:par>
                                <p:cTn id="30" presetID="10" presetClass="entr" presetSubtype="0" fill="hold" grpId="0" nodeType="withEffect">
                                  <p:stCondLst>
                                    <p:cond delay="20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par>
                                <p:cTn id="33" presetID="63" presetClass="path" presetSubtype="0" decel="100000" fill="hold" grpId="1" nodeType="withEffect">
                                  <p:stCondLst>
                                    <p:cond delay="200"/>
                                  </p:stCondLst>
                                  <p:childTnLst>
                                    <p:animMotion origin="layout" path="M -9.9566E-8 4.1035E-6 L -0.02578 4.1035E-6 " pathEditMode="relative" rAng="0" ptsTypes="AA">
                                      <p:cBhvr>
                                        <p:cTn id="34" dur="500" spd="-100000" fill="hold"/>
                                        <p:tgtEl>
                                          <p:spTgt spid="8"/>
                                        </p:tgtEl>
                                        <p:attrNameLst>
                                          <p:attrName>ppt_x</p:attrName>
                                          <p:attrName>ppt_y</p:attrName>
                                        </p:attrNameLst>
                                      </p:cBhvr>
                                      <p:rCtr x="-1289" y="0"/>
                                    </p:animMotion>
                                  </p:childTnLst>
                                </p:cTn>
                              </p:par>
                              <p:par>
                                <p:cTn id="35" presetID="10" presetClass="entr" presetSubtype="0" fill="hold" nodeType="withEffect">
                                  <p:stCondLst>
                                    <p:cond delay="200"/>
                                  </p:stCondLst>
                                  <p:childTnLst>
                                    <p:set>
                                      <p:cBhvr>
                                        <p:cTn id="36" dur="1" fill="hold">
                                          <p:stCondLst>
                                            <p:cond delay="0"/>
                                          </p:stCondLst>
                                        </p:cTn>
                                        <p:tgtEl>
                                          <p:spTgt spid="54"/>
                                        </p:tgtEl>
                                        <p:attrNameLst>
                                          <p:attrName>style.visibility</p:attrName>
                                        </p:attrNameLst>
                                      </p:cBhvr>
                                      <p:to>
                                        <p:strVal val="visible"/>
                                      </p:to>
                                    </p:set>
                                    <p:animEffect transition="in" filter="fade">
                                      <p:cBhvr>
                                        <p:cTn id="37" dur="500"/>
                                        <p:tgtEl>
                                          <p:spTgt spid="54"/>
                                        </p:tgtEl>
                                      </p:cBhvr>
                                    </p:animEffect>
                                  </p:childTnLst>
                                </p:cTn>
                              </p:par>
                              <p:par>
                                <p:cTn id="38" presetID="63" presetClass="path" presetSubtype="0" decel="100000" fill="hold" nodeType="withEffect">
                                  <p:stCondLst>
                                    <p:cond delay="200"/>
                                  </p:stCondLst>
                                  <p:childTnLst>
                                    <p:animMotion origin="layout" path="M -9.9566E-8 4.1035E-6 L -0.02578 4.1035E-6 " pathEditMode="relative" rAng="0" ptsTypes="AA">
                                      <p:cBhvr>
                                        <p:cTn id="39" dur="500" spd="-100000" fill="hold"/>
                                        <p:tgtEl>
                                          <p:spTgt spid="54"/>
                                        </p:tgtEl>
                                        <p:attrNameLst>
                                          <p:attrName>ppt_x</p:attrName>
                                          <p:attrName>ppt_y</p:attrName>
                                        </p:attrNameLst>
                                      </p:cBhvr>
                                      <p:rCtr x="-1289" y="0"/>
                                    </p:animMotion>
                                  </p:childTnLst>
                                </p:cTn>
                              </p:par>
                              <p:par>
                                <p:cTn id="40" presetID="10" presetClass="entr" presetSubtype="0" fill="hold" nodeType="withEffect">
                                  <p:stCondLst>
                                    <p:cond delay="30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par>
                                <p:cTn id="43" presetID="63" presetClass="path" presetSubtype="0" decel="100000" fill="hold" nodeType="withEffect">
                                  <p:stCondLst>
                                    <p:cond delay="300"/>
                                  </p:stCondLst>
                                  <p:childTnLst>
                                    <p:animMotion origin="layout" path="M -9.9566E-8 4.1035E-6 L -0.02578 4.1035E-6 " pathEditMode="relative" rAng="0" ptsTypes="AA">
                                      <p:cBhvr>
                                        <p:cTn id="44" dur="500" spd="-100000" fill="hold"/>
                                        <p:tgtEl>
                                          <p:spTgt spid="25"/>
                                        </p:tgtEl>
                                        <p:attrNameLst>
                                          <p:attrName>ppt_x</p:attrName>
                                          <p:attrName>ppt_y</p:attrName>
                                        </p:attrNameLst>
                                      </p:cBhvr>
                                      <p:rCtr x="-1289" y="0"/>
                                    </p:animMotion>
                                  </p:childTnLst>
                                </p:cTn>
                              </p:par>
                              <p:par>
                                <p:cTn id="45" presetID="10" presetClass="entr" presetSubtype="0" fill="hold" grpId="0" nodeType="withEffect">
                                  <p:stCondLst>
                                    <p:cond delay="400"/>
                                  </p:stCondLst>
                                  <p:childTnLst>
                                    <p:set>
                                      <p:cBhvr>
                                        <p:cTn id="46" dur="1" fill="hold">
                                          <p:stCondLst>
                                            <p:cond delay="0"/>
                                          </p:stCondLst>
                                        </p:cTn>
                                        <p:tgtEl>
                                          <p:spTgt spid="166"/>
                                        </p:tgtEl>
                                        <p:attrNameLst>
                                          <p:attrName>style.visibility</p:attrName>
                                        </p:attrNameLst>
                                      </p:cBhvr>
                                      <p:to>
                                        <p:strVal val="visible"/>
                                      </p:to>
                                    </p:set>
                                    <p:animEffect transition="in" filter="fade">
                                      <p:cBhvr>
                                        <p:cTn id="47" dur="500"/>
                                        <p:tgtEl>
                                          <p:spTgt spid="166"/>
                                        </p:tgtEl>
                                      </p:cBhvr>
                                    </p:animEffect>
                                  </p:childTnLst>
                                </p:cTn>
                              </p:par>
                              <p:par>
                                <p:cTn id="48" presetID="63" presetClass="path" presetSubtype="0" decel="100000" fill="hold" grpId="1" nodeType="withEffect">
                                  <p:stCondLst>
                                    <p:cond delay="400"/>
                                  </p:stCondLst>
                                  <p:childTnLst>
                                    <p:animMotion origin="layout" path="M -9.9566E-8 4.1035E-6 L -0.02578 4.1035E-6 " pathEditMode="relative" rAng="0" ptsTypes="AA">
                                      <p:cBhvr>
                                        <p:cTn id="49" dur="500" spd="-100000" fill="hold"/>
                                        <p:tgtEl>
                                          <p:spTgt spid="166"/>
                                        </p:tgtEl>
                                        <p:attrNameLst>
                                          <p:attrName>ppt_x</p:attrName>
                                          <p:attrName>ppt_y</p:attrName>
                                        </p:attrNameLst>
                                      </p:cBhvr>
                                      <p:rCtr x="-1289" y="0"/>
                                    </p:animMotion>
                                  </p:childTnLst>
                                </p:cTn>
                              </p:par>
                              <p:par>
                                <p:cTn id="50" presetID="10" presetClass="entr" presetSubtype="0" fill="hold" nodeType="withEffect">
                                  <p:stCondLst>
                                    <p:cond delay="40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500"/>
                                        <p:tgtEl>
                                          <p:spTgt spid="24"/>
                                        </p:tgtEl>
                                      </p:cBhvr>
                                    </p:animEffect>
                                  </p:childTnLst>
                                </p:cTn>
                              </p:par>
                              <p:par>
                                <p:cTn id="53" presetID="63" presetClass="path" presetSubtype="0" decel="100000" fill="hold" nodeType="withEffect">
                                  <p:stCondLst>
                                    <p:cond delay="400"/>
                                  </p:stCondLst>
                                  <p:childTnLst>
                                    <p:animMotion origin="layout" path="M -9.9566E-8 4.1035E-6 L -0.02578 4.1035E-6 " pathEditMode="relative" rAng="0" ptsTypes="AA">
                                      <p:cBhvr>
                                        <p:cTn id="54" dur="500" spd="-100000" fill="hold"/>
                                        <p:tgtEl>
                                          <p:spTgt spid="24"/>
                                        </p:tgtEl>
                                        <p:attrNameLst>
                                          <p:attrName>ppt_x</p:attrName>
                                          <p:attrName>ppt_y</p:attrName>
                                        </p:attrNameLst>
                                      </p:cBhvr>
                                      <p:rCtr x="-1289" y="0"/>
                                    </p:animMotion>
                                  </p:childTnLst>
                                </p:cTn>
                              </p:par>
                              <p:par>
                                <p:cTn id="55" presetID="10" presetClass="entr" presetSubtype="0" fill="hold" nodeType="withEffect">
                                  <p:stCondLst>
                                    <p:cond delay="400"/>
                                  </p:stCondLst>
                                  <p:childTnLst>
                                    <p:set>
                                      <p:cBhvr>
                                        <p:cTn id="56" dur="1" fill="hold">
                                          <p:stCondLst>
                                            <p:cond delay="0"/>
                                          </p:stCondLst>
                                        </p:cTn>
                                        <p:tgtEl>
                                          <p:spTgt spid="23"/>
                                        </p:tgtEl>
                                        <p:attrNameLst>
                                          <p:attrName>style.visibility</p:attrName>
                                        </p:attrNameLst>
                                      </p:cBhvr>
                                      <p:to>
                                        <p:strVal val="visible"/>
                                      </p:to>
                                    </p:set>
                                    <p:animEffect transition="in" filter="fade">
                                      <p:cBhvr>
                                        <p:cTn id="57" dur="500"/>
                                        <p:tgtEl>
                                          <p:spTgt spid="23"/>
                                        </p:tgtEl>
                                      </p:cBhvr>
                                    </p:animEffect>
                                  </p:childTnLst>
                                </p:cTn>
                              </p:par>
                              <p:par>
                                <p:cTn id="58" presetID="63" presetClass="path" presetSubtype="0" decel="100000" fill="hold" nodeType="withEffect">
                                  <p:stCondLst>
                                    <p:cond delay="400"/>
                                  </p:stCondLst>
                                  <p:childTnLst>
                                    <p:animMotion origin="layout" path="M -9.9566E-8 4.1035E-6 L -0.02578 4.1035E-6 " pathEditMode="relative" rAng="0" ptsTypes="AA">
                                      <p:cBhvr>
                                        <p:cTn id="59" dur="500" spd="-100000" fill="hold"/>
                                        <p:tgtEl>
                                          <p:spTgt spid="23"/>
                                        </p:tgtEl>
                                        <p:attrNameLst>
                                          <p:attrName>ppt_x</p:attrName>
                                          <p:attrName>ppt_y</p:attrName>
                                        </p:attrNameLst>
                                      </p:cBhvr>
                                      <p:rCtr x="-1289" y="0"/>
                                    </p:animMotion>
                                  </p:childTnLst>
                                </p:cTn>
                              </p:par>
                              <p:par>
                                <p:cTn id="60" presetID="10" presetClass="entr" presetSubtype="0" fill="hold" nodeType="withEffect">
                                  <p:stCondLst>
                                    <p:cond delay="400"/>
                                  </p:stCondLst>
                                  <p:childTnLst>
                                    <p:set>
                                      <p:cBhvr>
                                        <p:cTn id="61" dur="1" fill="hold">
                                          <p:stCondLst>
                                            <p:cond delay="0"/>
                                          </p:stCondLst>
                                        </p:cTn>
                                        <p:tgtEl>
                                          <p:spTgt spid="28"/>
                                        </p:tgtEl>
                                        <p:attrNameLst>
                                          <p:attrName>style.visibility</p:attrName>
                                        </p:attrNameLst>
                                      </p:cBhvr>
                                      <p:to>
                                        <p:strVal val="visible"/>
                                      </p:to>
                                    </p:set>
                                    <p:animEffect transition="in" filter="fade">
                                      <p:cBhvr>
                                        <p:cTn id="62" dur="500"/>
                                        <p:tgtEl>
                                          <p:spTgt spid="28"/>
                                        </p:tgtEl>
                                      </p:cBhvr>
                                    </p:animEffect>
                                  </p:childTnLst>
                                </p:cTn>
                              </p:par>
                              <p:par>
                                <p:cTn id="63" presetID="63" presetClass="path" presetSubtype="0" decel="100000" fill="hold" nodeType="withEffect">
                                  <p:stCondLst>
                                    <p:cond delay="400"/>
                                  </p:stCondLst>
                                  <p:childTnLst>
                                    <p:animMotion origin="layout" path="M -9.9566E-8 4.1035E-6 L -0.02578 4.1035E-6 " pathEditMode="relative" rAng="0" ptsTypes="AA">
                                      <p:cBhvr>
                                        <p:cTn id="64" dur="500" spd="-100000" fill="hold"/>
                                        <p:tgtEl>
                                          <p:spTgt spid="28"/>
                                        </p:tgtEl>
                                        <p:attrNameLst>
                                          <p:attrName>ppt_x</p:attrName>
                                          <p:attrName>ppt_y</p:attrName>
                                        </p:attrNameLst>
                                      </p:cBhvr>
                                      <p:rCtr x="-128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12" grpId="0"/>
      <p:bldP spid="112" grpId="1"/>
      <p:bldP spid="166" grpId="0"/>
      <p:bldP spid="166" grpId="1"/>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F1F3A04D-AFA9-4FFE-939C-A928BB43CFCE}"/>
              </a:ext>
            </a:extLst>
          </p:cNvPr>
          <p:cNvSpPr/>
          <p:nvPr/>
        </p:nvSpPr>
        <p:spPr bwMode="auto">
          <a:xfrm>
            <a:off x="6985100" y="2117612"/>
            <a:ext cx="2688511" cy="69901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5" name="Rectangle 64">
            <a:extLst>
              <a:ext uri="{FF2B5EF4-FFF2-40B4-BE49-F238E27FC236}">
                <a16:creationId xmlns:a16="http://schemas.microsoft.com/office/drawing/2014/main" id="{21E6AF6C-D047-3C4F-8B0E-12834FBD69B8}"/>
              </a:ext>
            </a:extLst>
          </p:cNvPr>
          <p:cNvSpPr/>
          <p:nvPr/>
        </p:nvSpPr>
        <p:spPr>
          <a:xfrm>
            <a:off x="0" y="1"/>
            <a:ext cx="12192000" cy="136120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Title 6">
            <a:extLst>
              <a:ext uri="{FF2B5EF4-FFF2-40B4-BE49-F238E27FC236}">
                <a16:creationId xmlns:a16="http://schemas.microsoft.com/office/drawing/2014/main" id="{1782B92A-1D35-4217-9B85-40A504D134B6}"/>
              </a:ext>
            </a:extLst>
          </p:cNvPr>
          <p:cNvSpPr txBox="1">
            <a:spLocks/>
          </p:cNvSpPr>
          <p:nvPr/>
        </p:nvSpPr>
        <p:spPr>
          <a:xfrm>
            <a:off x="269241" y="289957"/>
            <a:ext cx="11655840" cy="899537"/>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14367" rtl="0" eaLnBrk="1" fontAlgn="auto" latinLnBrk="0" hangingPunct="1">
              <a:lnSpc>
                <a:spcPct val="90000"/>
              </a:lnSpc>
              <a:spcBef>
                <a:spcPct val="0"/>
              </a:spcBef>
              <a:spcAft>
                <a:spcPts val="0"/>
              </a:spcAft>
              <a:buClrTx/>
              <a:buSzTx/>
              <a:buFontTx/>
              <a:buNone/>
              <a:tabLst/>
              <a:defRPr/>
            </a:pPr>
            <a:r>
              <a:rPr kumimoji="0" lang="en-US" sz="4705" b="0" i="0" u="none" strike="noStrike" kern="1200" cap="none" spc="-100" normalizeH="0" baseline="0" noProof="0" dirty="0">
                <a:ln w="3175">
                  <a:noFill/>
                </a:ln>
                <a:solidFill>
                  <a:schemeClr val="bg1"/>
                </a:solidFill>
                <a:effectLst/>
                <a:uLnTx/>
                <a:uFillTx/>
                <a:latin typeface="Segoe UI Light"/>
                <a:ea typeface="+mn-ea"/>
                <a:cs typeface="Segoe UI" pitchFamily="34" charset="0"/>
              </a:rPr>
              <a:t>Event Publishers</a:t>
            </a:r>
          </a:p>
        </p:txBody>
      </p:sp>
      <p:pic>
        <p:nvPicPr>
          <p:cNvPr id="64" name="Picture 63">
            <a:extLst>
              <a:ext uri="{FF2B5EF4-FFF2-40B4-BE49-F238E27FC236}">
                <a16:creationId xmlns:a16="http://schemas.microsoft.com/office/drawing/2014/main" id="{8D1574CD-2E83-9645-85C6-0AF7921F9B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42874" y="6415788"/>
            <a:ext cx="986733" cy="362962"/>
          </a:xfrm>
          <a:prstGeom prst="rect">
            <a:avLst/>
          </a:prstGeom>
        </p:spPr>
      </p:pic>
      <p:cxnSp>
        <p:nvCxnSpPr>
          <p:cNvPr id="70" name="Straight Connector 69">
            <a:extLst>
              <a:ext uri="{FF2B5EF4-FFF2-40B4-BE49-F238E27FC236}">
                <a16:creationId xmlns:a16="http://schemas.microsoft.com/office/drawing/2014/main" id="{557713CF-FB43-4D3B-8943-4C9BF9310929}"/>
              </a:ext>
            </a:extLst>
          </p:cNvPr>
          <p:cNvCxnSpPr>
            <a:cxnSpLocks/>
          </p:cNvCxnSpPr>
          <p:nvPr/>
        </p:nvCxnSpPr>
        <p:spPr>
          <a:xfrm>
            <a:off x="2151439" y="4678454"/>
            <a:ext cx="918358" cy="891201"/>
          </a:xfrm>
          <a:prstGeom prst="line">
            <a:avLst/>
          </a:prstGeom>
          <a:noFill/>
          <a:ln w="9525" cap="flat" cmpd="sng" algn="ctr">
            <a:noFill/>
            <a:prstDash val="solid"/>
            <a:headEnd type="none"/>
            <a:tailEnd type="none"/>
          </a:ln>
          <a:effectLst/>
        </p:spPr>
      </p:cxnSp>
      <p:sp>
        <p:nvSpPr>
          <p:cNvPr id="71" name="Rectangle 70">
            <a:extLst>
              <a:ext uri="{FF2B5EF4-FFF2-40B4-BE49-F238E27FC236}">
                <a16:creationId xmlns:a16="http://schemas.microsoft.com/office/drawing/2014/main" id="{B25E752A-C740-4083-8E98-8E9DE7E01B28}"/>
              </a:ext>
            </a:extLst>
          </p:cNvPr>
          <p:cNvSpPr/>
          <p:nvPr/>
        </p:nvSpPr>
        <p:spPr bwMode="auto">
          <a:xfrm>
            <a:off x="727248" y="4895417"/>
            <a:ext cx="2688511" cy="69901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2" name="Rectangle 71">
            <a:extLst>
              <a:ext uri="{FF2B5EF4-FFF2-40B4-BE49-F238E27FC236}">
                <a16:creationId xmlns:a16="http://schemas.microsoft.com/office/drawing/2014/main" id="{3FEB2E72-C168-4DF3-AD3F-30CBF722BD06}"/>
              </a:ext>
            </a:extLst>
          </p:cNvPr>
          <p:cNvSpPr/>
          <p:nvPr/>
        </p:nvSpPr>
        <p:spPr bwMode="auto">
          <a:xfrm>
            <a:off x="720475" y="3983170"/>
            <a:ext cx="2688511" cy="69901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3" name="Rectangle 72">
            <a:extLst>
              <a:ext uri="{FF2B5EF4-FFF2-40B4-BE49-F238E27FC236}">
                <a16:creationId xmlns:a16="http://schemas.microsoft.com/office/drawing/2014/main" id="{BCBF35DC-54B3-4482-B941-C29A0278AEB3}"/>
              </a:ext>
            </a:extLst>
          </p:cNvPr>
          <p:cNvSpPr/>
          <p:nvPr/>
        </p:nvSpPr>
        <p:spPr bwMode="auto">
          <a:xfrm>
            <a:off x="3856174" y="2117612"/>
            <a:ext cx="2688511" cy="69901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4" name="TextBox 73">
            <a:extLst>
              <a:ext uri="{FF2B5EF4-FFF2-40B4-BE49-F238E27FC236}">
                <a16:creationId xmlns:a16="http://schemas.microsoft.com/office/drawing/2014/main" id="{95290323-E3ED-4D94-BD08-DCF6897C4C6E}"/>
              </a:ext>
            </a:extLst>
          </p:cNvPr>
          <p:cNvSpPr txBox="1"/>
          <p:nvPr/>
        </p:nvSpPr>
        <p:spPr>
          <a:xfrm>
            <a:off x="720475" y="4224158"/>
            <a:ext cx="2419660" cy="217047"/>
          </a:xfrm>
          <a:prstGeom prst="rect">
            <a:avLst/>
          </a:prstGeom>
          <a:solidFill>
            <a:schemeClr val="accent4"/>
          </a:solidFill>
          <a:ln>
            <a:noFill/>
          </a:ln>
        </p:spPr>
        <p:txBody>
          <a:bodyPr wrap="square" lIns="627319" tIns="0" rIns="0" bIns="0" rtlCol="0" anchor="ctr" anchorCtr="0">
            <a:spAutoFit/>
          </a:bodyPr>
          <a:lstStyle/>
          <a:p>
            <a:pPr defTabSz="932205">
              <a:lnSpc>
                <a:spcPct val="90000"/>
              </a:lnSpc>
              <a:defRPr/>
            </a:pPr>
            <a:r>
              <a:rPr lang="en-US" sz="1567" kern="0">
                <a:gradFill>
                  <a:gsLst>
                    <a:gs pos="2500">
                      <a:srgbClr val="353535"/>
                    </a:gs>
                    <a:gs pos="34000">
                      <a:srgbClr val="353535"/>
                    </a:gs>
                  </a:gsLst>
                  <a:lin ang="5400000" scaled="0"/>
                </a:gradFill>
                <a:latin typeface="Segoe UI"/>
              </a:rPr>
              <a:t>Resource Groups</a:t>
            </a:r>
          </a:p>
        </p:txBody>
      </p:sp>
      <p:sp>
        <p:nvSpPr>
          <p:cNvPr id="75" name="TextBox 74">
            <a:extLst>
              <a:ext uri="{FF2B5EF4-FFF2-40B4-BE49-F238E27FC236}">
                <a16:creationId xmlns:a16="http://schemas.microsoft.com/office/drawing/2014/main" id="{DBA772D2-626A-448B-9C42-8915D30E7A5C}"/>
              </a:ext>
            </a:extLst>
          </p:cNvPr>
          <p:cNvSpPr txBox="1"/>
          <p:nvPr/>
        </p:nvSpPr>
        <p:spPr>
          <a:xfrm>
            <a:off x="3856175" y="2359872"/>
            <a:ext cx="2419660" cy="217047"/>
          </a:xfrm>
          <a:prstGeom prst="rect">
            <a:avLst/>
          </a:prstGeom>
          <a:solidFill>
            <a:schemeClr val="accent4"/>
          </a:solidFill>
          <a:ln>
            <a:noFill/>
          </a:ln>
        </p:spPr>
        <p:txBody>
          <a:bodyPr wrap="square" lIns="627319" tIns="0" rIns="0" bIns="0" rtlCol="0" anchor="ctr" anchorCtr="0">
            <a:spAutoFit/>
          </a:bodyPr>
          <a:lstStyle/>
          <a:p>
            <a:pPr defTabSz="932205">
              <a:lnSpc>
                <a:spcPct val="90000"/>
              </a:lnSpc>
              <a:defRPr/>
            </a:pPr>
            <a:r>
              <a:rPr lang="en-US" sz="1567" kern="0" dirty="0">
                <a:gradFill>
                  <a:gsLst>
                    <a:gs pos="2500">
                      <a:srgbClr val="353535"/>
                    </a:gs>
                    <a:gs pos="34000">
                      <a:srgbClr val="353535"/>
                    </a:gs>
                  </a:gsLst>
                  <a:lin ang="5400000" scaled="0"/>
                </a:gradFill>
                <a:latin typeface="Segoe UI"/>
              </a:rPr>
              <a:t>Event Hubs</a:t>
            </a:r>
          </a:p>
        </p:txBody>
      </p:sp>
      <p:sp>
        <p:nvSpPr>
          <p:cNvPr id="77" name="TextBox 76">
            <a:extLst>
              <a:ext uri="{FF2B5EF4-FFF2-40B4-BE49-F238E27FC236}">
                <a16:creationId xmlns:a16="http://schemas.microsoft.com/office/drawing/2014/main" id="{6D3FC770-8D30-49A0-A96C-AF52C5007651}"/>
              </a:ext>
            </a:extLst>
          </p:cNvPr>
          <p:cNvSpPr txBox="1"/>
          <p:nvPr/>
        </p:nvSpPr>
        <p:spPr>
          <a:xfrm>
            <a:off x="725522" y="5145179"/>
            <a:ext cx="2419660" cy="217047"/>
          </a:xfrm>
          <a:prstGeom prst="rect">
            <a:avLst/>
          </a:prstGeom>
          <a:solidFill>
            <a:schemeClr val="accent4"/>
          </a:solidFill>
          <a:ln>
            <a:noFill/>
          </a:ln>
        </p:spPr>
        <p:txBody>
          <a:bodyPr wrap="square" lIns="627319" tIns="0" rIns="0" bIns="0" rtlCol="0" anchor="ctr" anchorCtr="0">
            <a:spAutoFit/>
          </a:bodyPr>
          <a:lstStyle/>
          <a:p>
            <a:pPr defTabSz="932205">
              <a:lnSpc>
                <a:spcPct val="90000"/>
              </a:lnSpc>
              <a:defRPr/>
            </a:pPr>
            <a:r>
              <a:rPr lang="en-US" sz="1567" kern="0" dirty="0">
                <a:gradFill>
                  <a:gsLst>
                    <a:gs pos="2500">
                      <a:srgbClr val="353535"/>
                    </a:gs>
                    <a:gs pos="34000">
                      <a:srgbClr val="353535"/>
                    </a:gs>
                  </a:gsLst>
                  <a:lin ang="5400000" scaled="0"/>
                </a:gradFill>
                <a:latin typeface="Segoe UI"/>
              </a:rPr>
              <a:t>Azure Subscriptions</a:t>
            </a:r>
          </a:p>
        </p:txBody>
      </p:sp>
      <p:pic>
        <p:nvPicPr>
          <p:cNvPr id="78" name="Picture 77">
            <a:extLst>
              <a:ext uri="{FF2B5EF4-FFF2-40B4-BE49-F238E27FC236}">
                <a16:creationId xmlns:a16="http://schemas.microsoft.com/office/drawing/2014/main" id="{CC15FC05-10FD-4C27-8A9F-30093E53C80B}"/>
              </a:ext>
            </a:extLst>
          </p:cNvPr>
          <p:cNvPicPr>
            <a:picLocks noChangeAspect="1"/>
          </p:cNvPicPr>
          <p:nvPr/>
        </p:nvPicPr>
        <p:blipFill rotWithShape="1">
          <a:blip r:embed="rId4"/>
          <a:srcRect b="32970"/>
          <a:stretch/>
        </p:blipFill>
        <p:spPr>
          <a:xfrm>
            <a:off x="4019032" y="2311229"/>
            <a:ext cx="311687" cy="314321"/>
          </a:xfrm>
          <a:prstGeom prst="rect">
            <a:avLst/>
          </a:prstGeom>
          <a:solidFill>
            <a:schemeClr val="accent4"/>
          </a:solidFill>
          <a:ln>
            <a:noFill/>
          </a:ln>
        </p:spPr>
      </p:pic>
      <p:pic>
        <p:nvPicPr>
          <p:cNvPr id="79" name="Picture 78">
            <a:extLst>
              <a:ext uri="{FF2B5EF4-FFF2-40B4-BE49-F238E27FC236}">
                <a16:creationId xmlns:a16="http://schemas.microsoft.com/office/drawing/2014/main" id="{C7EAB082-36FA-4DE3-8977-AA779DA9E503}"/>
              </a:ext>
            </a:extLst>
          </p:cNvPr>
          <p:cNvPicPr>
            <a:picLocks noChangeAspect="1"/>
          </p:cNvPicPr>
          <p:nvPr/>
        </p:nvPicPr>
        <p:blipFill>
          <a:blip r:embed="rId5"/>
          <a:stretch>
            <a:fillRect/>
          </a:stretch>
        </p:blipFill>
        <p:spPr>
          <a:xfrm>
            <a:off x="883333" y="4176833"/>
            <a:ext cx="311687" cy="311687"/>
          </a:xfrm>
          <a:prstGeom prst="rect">
            <a:avLst/>
          </a:prstGeom>
          <a:solidFill>
            <a:schemeClr val="accent4"/>
          </a:solidFill>
          <a:ln>
            <a:noFill/>
          </a:ln>
        </p:spPr>
      </p:pic>
      <p:pic>
        <p:nvPicPr>
          <p:cNvPr id="81" name="Picture 80">
            <a:extLst>
              <a:ext uri="{FF2B5EF4-FFF2-40B4-BE49-F238E27FC236}">
                <a16:creationId xmlns:a16="http://schemas.microsoft.com/office/drawing/2014/main" id="{6A310C8F-2815-4EE5-A789-53BE619787B7}"/>
              </a:ext>
            </a:extLst>
          </p:cNvPr>
          <p:cNvPicPr>
            <a:picLocks noChangeAspect="1"/>
          </p:cNvPicPr>
          <p:nvPr/>
        </p:nvPicPr>
        <p:blipFill>
          <a:blip r:embed="rId6"/>
          <a:stretch>
            <a:fillRect/>
          </a:stretch>
        </p:blipFill>
        <p:spPr>
          <a:xfrm>
            <a:off x="896787" y="5095767"/>
            <a:ext cx="298330" cy="298330"/>
          </a:xfrm>
          <a:prstGeom prst="rect">
            <a:avLst/>
          </a:prstGeom>
          <a:solidFill>
            <a:schemeClr val="accent4"/>
          </a:solidFill>
          <a:ln>
            <a:noFill/>
          </a:ln>
        </p:spPr>
      </p:pic>
      <p:grpSp>
        <p:nvGrpSpPr>
          <p:cNvPr id="82" name="Group 81">
            <a:extLst>
              <a:ext uri="{FF2B5EF4-FFF2-40B4-BE49-F238E27FC236}">
                <a16:creationId xmlns:a16="http://schemas.microsoft.com/office/drawing/2014/main" id="{842740B0-ABBF-40AC-AA01-B1E032128E38}"/>
              </a:ext>
            </a:extLst>
          </p:cNvPr>
          <p:cNvGrpSpPr/>
          <p:nvPr/>
        </p:nvGrpSpPr>
        <p:grpSpPr>
          <a:xfrm>
            <a:off x="3826424" y="4895416"/>
            <a:ext cx="2688511" cy="699013"/>
            <a:chOff x="4415152" y="4916944"/>
            <a:chExt cx="2688511" cy="699013"/>
          </a:xfrm>
          <a:solidFill>
            <a:schemeClr val="accent4"/>
          </a:solidFill>
        </p:grpSpPr>
        <p:sp>
          <p:nvSpPr>
            <p:cNvPr id="96" name="Rectangle 95">
              <a:extLst>
                <a:ext uri="{FF2B5EF4-FFF2-40B4-BE49-F238E27FC236}">
                  <a16:creationId xmlns:a16="http://schemas.microsoft.com/office/drawing/2014/main" id="{BA305313-74C6-4FAC-B36E-CD3659EB9CE3}"/>
                </a:ext>
              </a:extLst>
            </p:cNvPr>
            <p:cNvSpPr/>
            <p:nvPr/>
          </p:nvSpPr>
          <p:spPr bwMode="auto">
            <a:xfrm>
              <a:off x="4415152" y="4916944"/>
              <a:ext cx="2688511" cy="699013"/>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00" name="TextBox 99">
              <a:extLst>
                <a:ext uri="{FF2B5EF4-FFF2-40B4-BE49-F238E27FC236}">
                  <a16:creationId xmlns:a16="http://schemas.microsoft.com/office/drawing/2014/main" id="{E868DA1D-BEBB-47B2-806E-FE502E7E00C6}"/>
                </a:ext>
              </a:extLst>
            </p:cNvPr>
            <p:cNvSpPr txBox="1"/>
            <p:nvPr/>
          </p:nvSpPr>
          <p:spPr>
            <a:xfrm>
              <a:off x="4444093" y="5157920"/>
              <a:ext cx="2419660" cy="217047"/>
            </a:xfrm>
            <a:prstGeom prst="rect">
              <a:avLst/>
            </a:prstGeom>
            <a:grpFill/>
            <a:ln>
              <a:noFill/>
            </a:ln>
          </p:spPr>
          <p:txBody>
            <a:bodyPr wrap="square" lIns="627319" tIns="0" rIns="0" bIns="0" rtlCol="0" anchor="ctr" anchorCtr="0">
              <a:spAutoFit/>
            </a:bodyPr>
            <a:lstStyle/>
            <a:p>
              <a:pPr defTabSz="932205">
                <a:lnSpc>
                  <a:spcPct val="90000"/>
                </a:lnSpc>
                <a:defRPr/>
              </a:pPr>
              <a:r>
                <a:rPr lang="en-US" sz="1567" kern="0" dirty="0">
                  <a:gradFill>
                    <a:gsLst>
                      <a:gs pos="2500">
                        <a:srgbClr val="353535"/>
                      </a:gs>
                      <a:gs pos="34000">
                        <a:srgbClr val="353535"/>
                      </a:gs>
                    </a:gsLst>
                    <a:lin ang="5400000" scaled="0"/>
                  </a:gradFill>
                  <a:latin typeface="Segoe UI"/>
                </a:rPr>
                <a:t>Custom Topic</a:t>
              </a:r>
            </a:p>
          </p:txBody>
        </p:sp>
        <p:pic>
          <p:nvPicPr>
            <p:cNvPr id="102" name="Picture 101">
              <a:extLst>
                <a:ext uri="{FF2B5EF4-FFF2-40B4-BE49-F238E27FC236}">
                  <a16:creationId xmlns:a16="http://schemas.microsoft.com/office/drawing/2014/main" id="{C8267202-E785-48FD-8EA0-A99EE3FCD0DB}"/>
                </a:ext>
              </a:extLst>
            </p:cNvPr>
            <p:cNvPicPr>
              <a:picLocks noChangeAspect="1"/>
            </p:cNvPicPr>
            <p:nvPr/>
          </p:nvPicPr>
          <p:blipFill>
            <a:blip r:embed="rId7"/>
            <a:stretch>
              <a:fillRect/>
            </a:stretch>
          </p:blipFill>
          <p:spPr>
            <a:xfrm>
              <a:off x="4591366" y="5123964"/>
              <a:ext cx="284973" cy="284973"/>
            </a:xfrm>
            <a:prstGeom prst="rect">
              <a:avLst/>
            </a:prstGeom>
            <a:grpFill/>
            <a:ln>
              <a:noFill/>
            </a:ln>
          </p:spPr>
        </p:pic>
      </p:grpSp>
      <p:grpSp>
        <p:nvGrpSpPr>
          <p:cNvPr id="103" name="Group 102">
            <a:extLst>
              <a:ext uri="{FF2B5EF4-FFF2-40B4-BE49-F238E27FC236}">
                <a16:creationId xmlns:a16="http://schemas.microsoft.com/office/drawing/2014/main" id="{7BACC5DF-C192-4ECD-9AAE-AFBE1F056E10}"/>
              </a:ext>
            </a:extLst>
          </p:cNvPr>
          <p:cNvGrpSpPr/>
          <p:nvPr/>
        </p:nvGrpSpPr>
        <p:grpSpPr>
          <a:xfrm>
            <a:off x="727248" y="2117612"/>
            <a:ext cx="2688511" cy="699013"/>
            <a:chOff x="4396373" y="879136"/>
            <a:chExt cx="2688511" cy="699013"/>
          </a:xfrm>
          <a:solidFill>
            <a:schemeClr val="accent4"/>
          </a:solidFill>
        </p:grpSpPr>
        <p:sp>
          <p:nvSpPr>
            <p:cNvPr id="104" name="Rectangle 103">
              <a:extLst>
                <a:ext uri="{FF2B5EF4-FFF2-40B4-BE49-F238E27FC236}">
                  <a16:creationId xmlns:a16="http://schemas.microsoft.com/office/drawing/2014/main" id="{67C94405-6329-48B5-A04A-716E3E11934C}"/>
                </a:ext>
              </a:extLst>
            </p:cNvPr>
            <p:cNvSpPr/>
            <p:nvPr/>
          </p:nvSpPr>
          <p:spPr bwMode="auto">
            <a:xfrm>
              <a:off x="4396373" y="879136"/>
              <a:ext cx="2688511" cy="699013"/>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05" name="TextBox 104">
              <a:extLst>
                <a:ext uri="{FF2B5EF4-FFF2-40B4-BE49-F238E27FC236}">
                  <a16:creationId xmlns:a16="http://schemas.microsoft.com/office/drawing/2014/main" id="{31465950-B245-4AF3-8C72-913E76DFBCA1}"/>
                </a:ext>
              </a:extLst>
            </p:cNvPr>
            <p:cNvSpPr txBox="1"/>
            <p:nvPr/>
          </p:nvSpPr>
          <p:spPr>
            <a:xfrm>
              <a:off x="4396374" y="1120126"/>
              <a:ext cx="2419660" cy="217047"/>
            </a:xfrm>
            <a:prstGeom prst="rect">
              <a:avLst/>
            </a:prstGeom>
            <a:grpFill/>
            <a:ln>
              <a:noFill/>
            </a:ln>
          </p:spPr>
          <p:txBody>
            <a:bodyPr wrap="square" lIns="627319" tIns="0" rIns="0" bIns="0" rtlCol="0" anchor="ctr" anchorCtr="0">
              <a:spAutoFit/>
            </a:bodyPr>
            <a:lstStyle/>
            <a:p>
              <a:pPr defTabSz="932205">
                <a:lnSpc>
                  <a:spcPct val="90000"/>
                </a:lnSpc>
                <a:defRPr/>
              </a:pPr>
              <a:r>
                <a:rPr lang="en-US" sz="1567" kern="0">
                  <a:gradFill>
                    <a:gsLst>
                      <a:gs pos="2500">
                        <a:srgbClr val="353535"/>
                      </a:gs>
                      <a:gs pos="34000">
                        <a:srgbClr val="353535"/>
                      </a:gs>
                    </a:gsLst>
                    <a:lin ang="5400000" scaled="0"/>
                  </a:gradFill>
                  <a:latin typeface="Segoe UI"/>
                </a:rPr>
                <a:t>Blob Storage</a:t>
              </a:r>
            </a:p>
          </p:txBody>
        </p:sp>
        <p:pic>
          <p:nvPicPr>
            <p:cNvPr id="107" name="Picture 106">
              <a:extLst>
                <a:ext uri="{FF2B5EF4-FFF2-40B4-BE49-F238E27FC236}">
                  <a16:creationId xmlns:a16="http://schemas.microsoft.com/office/drawing/2014/main" id="{3F516B02-BCC5-474E-8981-84D7AC463A59}"/>
                </a:ext>
              </a:extLst>
            </p:cNvPr>
            <p:cNvPicPr>
              <a:picLocks noChangeAspect="1"/>
            </p:cNvPicPr>
            <p:nvPr/>
          </p:nvPicPr>
          <p:blipFill>
            <a:blip r:embed="rId8"/>
            <a:stretch>
              <a:fillRect/>
            </a:stretch>
          </p:blipFill>
          <p:spPr>
            <a:xfrm>
              <a:off x="4559231" y="1072800"/>
              <a:ext cx="311687" cy="311687"/>
            </a:xfrm>
            <a:prstGeom prst="rect">
              <a:avLst/>
            </a:prstGeom>
            <a:grpFill/>
            <a:ln>
              <a:noFill/>
            </a:ln>
          </p:spPr>
        </p:pic>
      </p:grpSp>
      <p:sp>
        <p:nvSpPr>
          <p:cNvPr id="108" name="Rectangle 107">
            <a:extLst>
              <a:ext uri="{FF2B5EF4-FFF2-40B4-BE49-F238E27FC236}">
                <a16:creationId xmlns:a16="http://schemas.microsoft.com/office/drawing/2014/main" id="{E117BA5C-5242-4B24-B6D4-30EC0BA97835}"/>
              </a:ext>
            </a:extLst>
          </p:cNvPr>
          <p:cNvSpPr/>
          <p:nvPr/>
        </p:nvSpPr>
        <p:spPr bwMode="auto">
          <a:xfrm>
            <a:off x="3826424" y="3079493"/>
            <a:ext cx="2688511" cy="69901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09" name="TextBox 108">
            <a:extLst>
              <a:ext uri="{FF2B5EF4-FFF2-40B4-BE49-F238E27FC236}">
                <a16:creationId xmlns:a16="http://schemas.microsoft.com/office/drawing/2014/main" id="{0CEBA01A-817C-4003-A6C5-851C67149032}"/>
              </a:ext>
            </a:extLst>
          </p:cNvPr>
          <p:cNvSpPr txBox="1"/>
          <p:nvPr/>
        </p:nvSpPr>
        <p:spPr>
          <a:xfrm>
            <a:off x="3826427" y="3296397"/>
            <a:ext cx="2419660" cy="217047"/>
          </a:xfrm>
          <a:prstGeom prst="rect">
            <a:avLst/>
          </a:prstGeom>
          <a:solidFill>
            <a:schemeClr val="accent4"/>
          </a:solidFill>
          <a:ln>
            <a:noFill/>
          </a:ln>
        </p:spPr>
        <p:txBody>
          <a:bodyPr wrap="square" lIns="627319" tIns="0" rIns="0" bIns="0" rtlCol="0" anchor="ctr" anchorCtr="0">
            <a:spAutoFit/>
          </a:bodyPr>
          <a:lstStyle/>
          <a:p>
            <a:pPr defTabSz="932205">
              <a:lnSpc>
                <a:spcPct val="90000"/>
              </a:lnSpc>
              <a:defRPr/>
            </a:pPr>
            <a:r>
              <a:rPr lang="en-US" sz="1567" kern="0" dirty="0">
                <a:gradFill>
                  <a:gsLst>
                    <a:gs pos="2500">
                      <a:srgbClr val="353535"/>
                    </a:gs>
                    <a:gs pos="34000">
                      <a:srgbClr val="353535"/>
                    </a:gs>
                  </a:gsLst>
                  <a:lin ang="5400000" scaled="0"/>
                </a:gradFill>
                <a:latin typeface="Segoe UI"/>
              </a:rPr>
              <a:t>Service Bus</a:t>
            </a:r>
          </a:p>
        </p:txBody>
      </p:sp>
      <p:pic>
        <p:nvPicPr>
          <p:cNvPr id="111" name="Picture 110">
            <a:extLst>
              <a:ext uri="{FF2B5EF4-FFF2-40B4-BE49-F238E27FC236}">
                <a16:creationId xmlns:a16="http://schemas.microsoft.com/office/drawing/2014/main" id="{D08216E0-257D-4FE1-A06E-F8A6C4C3B70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995963" y="3249472"/>
            <a:ext cx="310896" cy="310896"/>
          </a:xfrm>
          <a:prstGeom prst="rect">
            <a:avLst/>
          </a:prstGeom>
          <a:solidFill>
            <a:schemeClr val="accent4"/>
          </a:solidFill>
          <a:ln>
            <a:noFill/>
          </a:ln>
        </p:spPr>
      </p:pic>
      <p:sp>
        <p:nvSpPr>
          <p:cNvPr id="114" name="Rectangle 113">
            <a:extLst>
              <a:ext uri="{FF2B5EF4-FFF2-40B4-BE49-F238E27FC236}">
                <a16:creationId xmlns:a16="http://schemas.microsoft.com/office/drawing/2014/main" id="{A42F9287-D1B1-46C3-AFB8-44799A48E121}"/>
              </a:ext>
            </a:extLst>
          </p:cNvPr>
          <p:cNvSpPr/>
          <p:nvPr/>
        </p:nvSpPr>
        <p:spPr bwMode="auto">
          <a:xfrm>
            <a:off x="3826424" y="3983170"/>
            <a:ext cx="2688511" cy="69901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15" name="TextBox 114">
            <a:extLst>
              <a:ext uri="{FF2B5EF4-FFF2-40B4-BE49-F238E27FC236}">
                <a16:creationId xmlns:a16="http://schemas.microsoft.com/office/drawing/2014/main" id="{0A2BD967-5F6D-4EF7-BA2A-5FCD6C7191F8}"/>
              </a:ext>
            </a:extLst>
          </p:cNvPr>
          <p:cNvSpPr txBox="1"/>
          <p:nvPr/>
        </p:nvSpPr>
        <p:spPr>
          <a:xfrm>
            <a:off x="3865695" y="4231595"/>
            <a:ext cx="2419660" cy="217047"/>
          </a:xfrm>
          <a:prstGeom prst="rect">
            <a:avLst/>
          </a:prstGeom>
          <a:solidFill>
            <a:schemeClr val="accent4"/>
          </a:solidFill>
          <a:ln>
            <a:noFill/>
          </a:ln>
        </p:spPr>
        <p:txBody>
          <a:bodyPr wrap="square" lIns="627319" tIns="0" rIns="0" bIns="0" rtlCol="0" anchor="ctr" anchorCtr="0">
            <a:spAutoFit/>
          </a:bodyPr>
          <a:lstStyle/>
          <a:p>
            <a:pPr defTabSz="932205">
              <a:lnSpc>
                <a:spcPct val="90000"/>
              </a:lnSpc>
              <a:defRPr/>
            </a:pPr>
            <a:r>
              <a:rPr lang="en-US" sz="1567" kern="0" dirty="0">
                <a:gradFill>
                  <a:gsLst>
                    <a:gs pos="2500">
                      <a:srgbClr val="353535"/>
                    </a:gs>
                    <a:gs pos="34000">
                      <a:srgbClr val="353535"/>
                    </a:gs>
                  </a:gsLst>
                  <a:lin ang="5400000" scaled="0"/>
                </a:gradFill>
                <a:latin typeface="Segoe UI"/>
              </a:rPr>
              <a:t>IoT Hub</a:t>
            </a:r>
          </a:p>
        </p:txBody>
      </p:sp>
      <p:pic>
        <p:nvPicPr>
          <p:cNvPr id="116" name="Picture 115" descr="A picture containing vector graphics&#10;&#10;Description generated with high confidence">
            <a:extLst>
              <a:ext uri="{FF2B5EF4-FFF2-40B4-BE49-F238E27FC236}">
                <a16:creationId xmlns:a16="http://schemas.microsoft.com/office/drawing/2014/main" id="{9A6AE336-53FD-4D14-981F-F26E2D1BB1B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000006" y="4142570"/>
            <a:ext cx="310896" cy="310896"/>
          </a:xfrm>
          <a:prstGeom prst="rect">
            <a:avLst/>
          </a:prstGeom>
          <a:solidFill>
            <a:schemeClr val="accent4"/>
          </a:solidFill>
        </p:spPr>
      </p:pic>
      <p:grpSp>
        <p:nvGrpSpPr>
          <p:cNvPr id="117" name="Group 116">
            <a:extLst>
              <a:ext uri="{FF2B5EF4-FFF2-40B4-BE49-F238E27FC236}">
                <a16:creationId xmlns:a16="http://schemas.microsoft.com/office/drawing/2014/main" id="{808A378C-9B65-459E-9D59-DF7997A9699D}"/>
              </a:ext>
            </a:extLst>
          </p:cNvPr>
          <p:cNvGrpSpPr/>
          <p:nvPr/>
        </p:nvGrpSpPr>
        <p:grpSpPr>
          <a:xfrm>
            <a:off x="720475" y="3070923"/>
            <a:ext cx="2688511" cy="699013"/>
            <a:chOff x="4393541" y="1483446"/>
            <a:chExt cx="2688511" cy="699013"/>
          </a:xfrm>
          <a:solidFill>
            <a:schemeClr val="accent4"/>
          </a:solidFill>
        </p:grpSpPr>
        <p:sp>
          <p:nvSpPr>
            <p:cNvPr id="118" name="Rectangle 117">
              <a:extLst>
                <a:ext uri="{FF2B5EF4-FFF2-40B4-BE49-F238E27FC236}">
                  <a16:creationId xmlns:a16="http://schemas.microsoft.com/office/drawing/2014/main" id="{748638B3-30F9-4D7B-8A5A-1B12768B3D03}"/>
                </a:ext>
              </a:extLst>
            </p:cNvPr>
            <p:cNvSpPr/>
            <p:nvPr/>
          </p:nvSpPr>
          <p:spPr bwMode="auto">
            <a:xfrm>
              <a:off x="4393541" y="1483446"/>
              <a:ext cx="2688511" cy="699013"/>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20" name="TextBox 119">
              <a:extLst>
                <a:ext uri="{FF2B5EF4-FFF2-40B4-BE49-F238E27FC236}">
                  <a16:creationId xmlns:a16="http://schemas.microsoft.com/office/drawing/2014/main" id="{18FA2716-FE23-4945-BA3A-427419E24AE1}"/>
                </a:ext>
              </a:extLst>
            </p:cNvPr>
            <p:cNvSpPr txBox="1"/>
            <p:nvPr/>
          </p:nvSpPr>
          <p:spPr>
            <a:xfrm>
              <a:off x="4393542" y="1724436"/>
              <a:ext cx="2419660" cy="217047"/>
            </a:xfrm>
            <a:prstGeom prst="rect">
              <a:avLst/>
            </a:prstGeom>
            <a:grpFill/>
            <a:ln>
              <a:noFill/>
            </a:ln>
          </p:spPr>
          <p:txBody>
            <a:bodyPr wrap="square" lIns="627319" tIns="0" rIns="0" bIns="0" rtlCol="0" anchor="ctr" anchorCtr="0">
              <a:spAutoFit/>
            </a:bodyPr>
            <a:lstStyle/>
            <a:p>
              <a:pPr defTabSz="932205">
                <a:lnSpc>
                  <a:spcPct val="90000"/>
                </a:lnSpc>
                <a:defRPr/>
              </a:pPr>
              <a:r>
                <a:rPr lang="en-US" sz="1567" kern="0" dirty="0">
                  <a:gradFill>
                    <a:gsLst>
                      <a:gs pos="2500">
                        <a:srgbClr val="353535"/>
                      </a:gs>
                      <a:gs pos="34000">
                        <a:srgbClr val="353535"/>
                      </a:gs>
                    </a:gsLst>
                    <a:lin ang="5400000" scaled="0"/>
                  </a:gradFill>
                  <a:latin typeface="Segoe UI"/>
                </a:rPr>
                <a:t>Storage (GPv2)</a:t>
              </a:r>
            </a:p>
          </p:txBody>
        </p:sp>
        <p:pic>
          <p:nvPicPr>
            <p:cNvPr id="121" name="Picture 120">
              <a:extLst>
                <a:ext uri="{FF2B5EF4-FFF2-40B4-BE49-F238E27FC236}">
                  <a16:creationId xmlns:a16="http://schemas.microsoft.com/office/drawing/2014/main" id="{A5567321-0D22-4187-B54A-8EF0FFC405F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569955" y="1659682"/>
              <a:ext cx="310896" cy="310896"/>
            </a:xfrm>
            <a:prstGeom prst="rect">
              <a:avLst/>
            </a:prstGeom>
            <a:grpFill/>
          </p:spPr>
        </p:pic>
      </p:grpSp>
      <p:grpSp>
        <p:nvGrpSpPr>
          <p:cNvPr id="2" name="Group 1">
            <a:extLst>
              <a:ext uri="{FF2B5EF4-FFF2-40B4-BE49-F238E27FC236}">
                <a16:creationId xmlns:a16="http://schemas.microsoft.com/office/drawing/2014/main" id="{C6603540-771B-428D-BC2A-188CBF63E6E1}"/>
              </a:ext>
            </a:extLst>
          </p:cNvPr>
          <p:cNvGrpSpPr/>
          <p:nvPr/>
        </p:nvGrpSpPr>
        <p:grpSpPr>
          <a:xfrm>
            <a:off x="7116966" y="2275472"/>
            <a:ext cx="2060876" cy="365760"/>
            <a:chOff x="7237619" y="2916461"/>
            <a:chExt cx="2060876" cy="365760"/>
          </a:xfrm>
          <a:solidFill>
            <a:schemeClr val="accent4"/>
          </a:solidFill>
        </p:grpSpPr>
        <p:pic>
          <p:nvPicPr>
            <p:cNvPr id="122" name="Picture 121">
              <a:extLst>
                <a:ext uri="{FF2B5EF4-FFF2-40B4-BE49-F238E27FC236}">
                  <a16:creationId xmlns:a16="http://schemas.microsoft.com/office/drawing/2014/main" id="{810311C2-F29C-4189-A6F5-F9F2EEED778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359506" y="2916461"/>
              <a:ext cx="365760" cy="365760"/>
            </a:xfrm>
            <a:prstGeom prst="rect">
              <a:avLst/>
            </a:prstGeom>
            <a:grpFill/>
            <a:ln>
              <a:noFill/>
            </a:ln>
          </p:spPr>
        </p:pic>
        <p:sp>
          <p:nvSpPr>
            <p:cNvPr id="125" name="TextBox 124">
              <a:extLst>
                <a:ext uri="{FF2B5EF4-FFF2-40B4-BE49-F238E27FC236}">
                  <a16:creationId xmlns:a16="http://schemas.microsoft.com/office/drawing/2014/main" id="{B2E6A477-B375-4167-8670-B6A0260F56F8}"/>
                </a:ext>
              </a:extLst>
            </p:cNvPr>
            <p:cNvSpPr txBox="1"/>
            <p:nvPr/>
          </p:nvSpPr>
          <p:spPr>
            <a:xfrm>
              <a:off x="7237619" y="2990817"/>
              <a:ext cx="2060876" cy="217047"/>
            </a:xfrm>
            <a:prstGeom prst="rect">
              <a:avLst/>
            </a:prstGeom>
            <a:noFill/>
            <a:ln>
              <a:noFill/>
            </a:ln>
          </p:spPr>
          <p:txBody>
            <a:bodyPr wrap="square" lIns="627319" tIns="0" rIns="0" bIns="0" rtlCol="0" anchor="ctr" anchorCtr="0">
              <a:spAutoFit/>
            </a:bodyPr>
            <a:lstStyle/>
            <a:p>
              <a:pPr defTabSz="932205">
                <a:lnSpc>
                  <a:spcPct val="90000"/>
                </a:lnSpc>
                <a:defRPr/>
              </a:pPr>
              <a:r>
                <a:rPr lang="en-US" sz="1567" kern="0" dirty="0">
                  <a:solidFill>
                    <a:srgbClr val="00B050"/>
                  </a:solidFill>
                  <a:latin typeface="Segoe UI"/>
                </a:rPr>
                <a:t>Media Services</a:t>
              </a:r>
            </a:p>
          </p:txBody>
        </p:sp>
      </p:grpSp>
    </p:spTree>
    <p:extLst>
      <p:ext uri="{BB962C8B-B14F-4D97-AF65-F5344CB8AC3E}">
        <p14:creationId xmlns:p14="http://schemas.microsoft.com/office/powerpoint/2010/main" val="1186796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21E6AF6C-D047-3C4F-8B0E-12834FBD69B8}"/>
              </a:ext>
            </a:extLst>
          </p:cNvPr>
          <p:cNvSpPr/>
          <p:nvPr/>
        </p:nvSpPr>
        <p:spPr>
          <a:xfrm>
            <a:off x="0" y="1"/>
            <a:ext cx="12192000" cy="136120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Title 6">
            <a:extLst>
              <a:ext uri="{FF2B5EF4-FFF2-40B4-BE49-F238E27FC236}">
                <a16:creationId xmlns:a16="http://schemas.microsoft.com/office/drawing/2014/main" id="{1782B92A-1D35-4217-9B85-40A504D134B6}"/>
              </a:ext>
            </a:extLst>
          </p:cNvPr>
          <p:cNvSpPr txBox="1">
            <a:spLocks/>
          </p:cNvSpPr>
          <p:nvPr/>
        </p:nvSpPr>
        <p:spPr>
          <a:xfrm>
            <a:off x="269241" y="289957"/>
            <a:ext cx="11655840" cy="899537"/>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14367" rtl="0" eaLnBrk="1" fontAlgn="auto" latinLnBrk="0" hangingPunct="1">
              <a:lnSpc>
                <a:spcPct val="90000"/>
              </a:lnSpc>
              <a:spcBef>
                <a:spcPct val="0"/>
              </a:spcBef>
              <a:spcAft>
                <a:spcPts val="0"/>
              </a:spcAft>
              <a:buClrTx/>
              <a:buSzTx/>
              <a:buFontTx/>
              <a:buNone/>
              <a:tabLst/>
              <a:defRPr/>
            </a:pPr>
            <a:r>
              <a:rPr kumimoji="0" lang="en-US" sz="4705" b="0" i="0" u="none" strike="noStrike" kern="1200" cap="none" spc="-100" normalizeH="0" baseline="0" noProof="0" dirty="0">
                <a:ln w="3175">
                  <a:noFill/>
                </a:ln>
                <a:solidFill>
                  <a:schemeClr val="bg1"/>
                </a:solidFill>
                <a:effectLst/>
                <a:uLnTx/>
                <a:uFillTx/>
                <a:latin typeface="Segoe UI Light"/>
                <a:ea typeface="+mn-ea"/>
                <a:cs typeface="Segoe UI" pitchFamily="34" charset="0"/>
              </a:rPr>
              <a:t>Event Handlers</a:t>
            </a:r>
          </a:p>
        </p:txBody>
      </p:sp>
      <p:pic>
        <p:nvPicPr>
          <p:cNvPr id="64" name="Picture 63">
            <a:extLst>
              <a:ext uri="{FF2B5EF4-FFF2-40B4-BE49-F238E27FC236}">
                <a16:creationId xmlns:a16="http://schemas.microsoft.com/office/drawing/2014/main" id="{8D1574CD-2E83-9645-85C6-0AF7921F9B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42874" y="6415788"/>
            <a:ext cx="986733" cy="362962"/>
          </a:xfrm>
          <a:prstGeom prst="rect">
            <a:avLst/>
          </a:prstGeom>
        </p:spPr>
      </p:pic>
      <p:sp>
        <p:nvSpPr>
          <p:cNvPr id="171" name="Rectangle 170">
            <a:extLst>
              <a:ext uri="{FF2B5EF4-FFF2-40B4-BE49-F238E27FC236}">
                <a16:creationId xmlns:a16="http://schemas.microsoft.com/office/drawing/2014/main" id="{8DC02D97-9E75-4617-9985-5BE856FD9673}"/>
              </a:ext>
            </a:extLst>
          </p:cNvPr>
          <p:cNvSpPr/>
          <p:nvPr/>
        </p:nvSpPr>
        <p:spPr bwMode="auto">
          <a:xfrm>
            <a:off x="727248" y="2117612"/>
            <a:ext cx="2688511" cy="69901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74" name="Rectangle 173">
            <a:extLst>
              <a:ext uri="{FF2B5EF4-FFF2-40B4-BE49-F238E27FC236}">
                <a16:creationId xmlns:a16="http://schemas.microsoft.com/office/drawing/2014/main" id="{4982F188-89FA-4020-A851-7C412A5E32D9}"/>
              </a:ext>
            </a:extLst>
          </p:cNvPr>
          <p:cNvSpPr/>
          <p:nvPr/>
        </p:nvSpPr>
        <p:spPr bwMode="auto">
          <a:xfrm>
            <a:off x="727247" y="3079493"/>
            <a:ext cx="2688511" cy="69901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87" name="Rectangle 186">
            <a:extLst>
              <a:ext uri="{FF2B5EF4-FFF2-40B4-BE49-F238E27FC236}">
                <a16:creationId xmlns:a16="http://schemas.microsoft.com/office/drawing/2014/main" id="{12CC15DB-CB17-4AC0-B103-488C6682EB12}"/>
              </a:ext>
            </a:extLst>
          </p:cNvPr>
          <p:cNvSpPr/>
          <p:nvPr/>
        </p:nvSpPr>
        <p:spPr bwMode="auto">
          <a:xfrm>
            <a:off x="727247" y="4041374"/>
            <a:ext cx="2688511" cy="69901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88" name="Rectangle 187">
            <a:extLst>
              <a:ext uri="{FF2B5EF4-FFF2-40B4-BE49-F238E27FC236}">
                <a16:creationId xmlns:a16="http://schemas.microsoft.com/office/drawing/2014/main" id="{F5463476-78E7-47E1-AA56-894DECCBBB89}"/>
              </a:ext>
            </a:extLst>
          </p:cNvPr>
          <p:cNvSpPr/>
          <p:nvPr/>
        </p:nvSpPr>
        <p:spPr bwMode="auto">
          <a:xfrm>
            <a:off x="727246" y="5003255"/>
            <a:ext cx="2688511" cy="69901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89" name="Rectangle 188">
            <a:extLst>
              <a:ext uri="{FF2B5EF4-FFF2-40B4-BE49-F238E27FC236}">
                <a16:creationId xmlns:a16="http://schemas.microsoft.com/office/drawing/2014/main" id="{1A1E2C36-42B7-4A26-AD71-BB79EB0209E9}"/>
              </a:ext>
            </a:extLst>
          </p:cNvPr>
          <p:cNvSpPr/>
          <p:nvPr/>
        </p:nvSpPr>
        <p:spPr bwMode="auto">
          <a:xfrm>
            <a:off x="3823502" y="2111636"/>
            <a:ext cx="2688511" cy="69901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90" name="Rectangle 189">
            <a:extLst>
              <a:ext uri="{FF2B5EF4-FFF2-40B4-BE49-F238E27FC236}">
                <a16:creationId xmlns:a16="http://schemas.microsoft.com/office/drawing/2014/main" id="{86C9E37A-73E6-410D-BB92-C29ACC6C52CB}"/>
              </a:ext>
            </a:extLst>
          </p:cNvPr>
          <p:cNvSpPr/>
          <p:nvPr/>
        </p:nvSpPr>
        <p:spPr bwMode="auto">
          <a:xfrm>
            <a:off x="3823501" y="3073517"/>
            <a:ext cx="2688511" cy="69901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91" name="Rectangle 190">
            <a:extLst>
              <a:ext uri="{FF2B5EF4-FFF2-40B4-BE49-F238E27FC236}">
                <a16:creationId xmlns:a16="http://schemas.microsoft.com/office/drawing/2014/main" id="{16358E2E-5E01-495F-B88A-3B76A7497CB4}"/>
              </a:ext>
            </a:extLst>
          </p:cNvPr>
          <p:cNvSpPr/>
          <p:nvPr/>
        </p:nvSpPr>
        <p:spPr bwMode="auto">
          <a:xfrm>
            <a:off x="3823501" y="4035398"/>
            <a:ext cx="2688511" cy="69901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193" name="Picture 192">
            <a:extLst>
              <a:ext uri="{FF2B5EF4-FFF2-40B4-BE49-F238E27FC236}">
                <a16:creationId xmlns:a16="http://schemas.microsoft.com/office/drawing/2014/main" id="{F706400D-996A-4F42-9EBA-523FAF1EF19D}"/>
              </a:ext>
            </a:extLst>
          </p:cNvPr>
          <p:cNvPicPr>
            <a:picLocks noChangeAspect="1"/>
          </p:cNvPicPr>
          <p:nvPr/>
        </p:nvPicPr>
        <p:blipFill>
          <a:blip r:embed="rId4"/>
          <a:stretch>
            <a:fillRect/>
          </a:stretch>
        </p:blipFill>
        <p:spPr>
          <a:xfrm>
            <a:off x="952484" y="2311761"/>
            <a:ext cx="265858" cy="312142"/>
          </a:xfrm>
          <a:prstGeom prst="rect">
            <a:avLst/>
          </a:prstGeom>
          <a:ln>
            <a:noFill/>
          </a:ln>
        </p:spPr>
      </p:pic>
      <p:sp>
        <p:nvSpPr>
          <p:cNvPr id="194" name="TextBox 193">
            <a:extLst>
              <a:ext uri="{FF2B5EF4-FFF2-40B4-BE49-F238E27FC236}">
                <a16:creationId xmlns:a16="http://schemas.microsoft.com/office/drawing/2014/main" id="{6CC9D29D-1141-4198-A920-2D425EDA5EF3}"/>
              </a:ext>
            </a:extLst>
          </p:cNvPr>
          <p:cNvSpPr txBox="1"/>
          <p:nvPr/>
        </p:nvSpPr>
        <p:spPr>
          <a:xfrm>
            <a:off x="832324" y="2352618"/>
            <a:ext cx="2176462" cy="217047"/>
          </a:xfrm>
          <a:prstGeom prst="rect">
            <a:avLst/>
          </a:prstGeom>
          <a:noFill/>
          <a:ln>
            <a:noFill/>
          </a:ln>
        </p:spPr>
        <p:txBody>
          <a:bodyPr wrap="square" lIns="627319" tIns="0" rIns="0" bIns="0" rtlCol="0" anchor="ctr" anchorCtr="0">
            <a:spAutoFit/>
          </a:bodyPr>
          <a:lstStyle/>
          <a:p>
            <a:pPr defTabSz="932205">
              <a:lnSpc>
                <a:spcPct val="90000"/>
              </a:lnSpc>
              <a:defRPr/>
            </a:pPr>
            <a:r>
              <a:rPr lang="en-US" sz="1567" kern="0" dirty="0">
                <a:gradFill>
                  <a:gsLst>
                    <a:gs pos="2500">
                      <a:srgbClr val="353535"/>
                    </a:gs>
                    <a:gs pos="34000">
                      <a:srgbClr val="353535"/>
                    </a:gs>
                  </a:gsLst>
                  <a:lin ang="5400000" scaled="0"/>
                </a:gradFill>
                <a:latin typeface="Segoe UI"/>
              </a:rPr>
              <a:t>Azure Functions</a:t>
            </a:r>
          </a:p>
        </p:txBody>
      </p:sp>
      <p:pic>
        <p:nvPicPr>
          <p:cNvPr id="195" name="Picture 194">
            <a:extLst>
              <a:ext uri="{FF2B5EF4-FFF2-40B4-BE49-F238E27FC236}">
                <a16:creationId xmlns:a16="http://schemas.microsoft.com/office/drawing/2014/main" id="{273B0633-6BF2-4EC9-9A02-70B469178F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9227" y="3247489"/>
            <a:ext cx="265858" cy="312142"/>
          </a:xfrm>
          <a:prstGeom prst="rect">
            <a:avLst/>
          </a:prstGeom>
        </p:spPr>
      </p:pic>
      <p:sp>
        <p:nvSpPr>
          <p:cNvPr id="196" name="TextBox 195">
            <a:extLst>
              <a:ext uri="{FF2B5EF4-FFF2-40B4-BE49-F238E27FC236}">
                <a16:creationId xmlns:a16="http://schemas.microsoft.com/office/drawing/2014/main" id="{AB6C23DE-4656-4F3D-AE08-36EBA8B3E429}"/>
              </a:ext>
            </a:extLst>
          </p:cNvPr>
          <p:cNvSpPr txBox="1"/>
          <p:nvPr/>
        </p:nvSpPr>
        <p:spPr>
          <a:xfrm>
            <a:off x="840032" y="3295036"/>
            <a:ext cx="2114550" cy="217047"/>
          </a:xfrm>
          <a:prstGeom prst="rect">
            <a:avLst/>
          </a:prstGeom>
          <a:noFill/>
          <a:ln>
            <a:noFill/>
          </a:ln>
        </p:spPr>
        <p:txBody>
          <a:bodyPr wrap="square" lIns="627319" tIns="0" rIns="0" bIns="0" rtlCol="0" anchor="ctr" anchorCtr="0">
            <a:spAutoFit/>
          </a:bodyPr>
          <a:lstStyle/>
          <a:p>
            <a:pPr defTabSz="932205">
              <a:lnSpc>
                <a:spcPct val="90000"/>
              </a:lnSpc>
              <a:defRPr/>
            </a:pPr>
            <a:r>
              <a:rPr lang="en-US" sz="1567" kern="0" dirty="0">
                <a:gradFill>
                  <a:gsLst>
                    <a:gs pos="2500">
                      <a:srgbClr val="353535"/>
                    </a:gs>
                    <a:gs pos="34000">
                      <a:srgbClr val="353535"/>
                    </a:gs>
                  </a:gsLst>
                  <a:lin ang="5400000" scaled="0"/>
                </a:gradFill>
                <a:latin typeface="Segoe UI"/>
              </a:rPr>
              <a:t>Logic Apps</a:t>
            </a:r>
          </a:p>
        </p:txBody>
      </p:sp>
      <p:pic>
        <p:nvPicPr>
          <p:cNvPr id="197" name="Picture 196">
            <a:extLst>
              <a:ext uri="{FF2B5EF4-FFF2-40B4-BE49-F238E27FC236}">
                <a16:creationId xmlns:a16="http://schemas.microsoft.com/office/drawing/2014/main" id="{DC23EB78-3B4D-4BEE-ADB4-EC93ABA898F8}"/>
              </a:ext>
            </a:extLst>
          </p:cNvPr>
          <p:cNvPicPr>
            <a:picLocks noChangeAspect="1"/>
          </p:cNvPicPr>
          <p:nvPr/>
        </p:nvPicPr>
        <p:blipFill>
          <a:blip r:embed="rId6"/>
          <a:stretch>
            <a:fillRect/>
          </a:stretch>
        </p:blipFill>
        <p:spPr>
          <a:xfrm>
            <a:off x="952484" y="4235715"/>
            <a:ext cx="265858" cy="312142"/>
          </a:xfrm>
          <a:prstGeom prst="rect">
            <a:avLst/>
          </a:prstGeom>
          <a:ln>
            <a:noFill/>
          </a:ln>
        </p:spPr>
      </p:pic>
      <p:pic>
        <p:nvPicPr>
          <p:cNvPr id="198" name="Picture 197">
            <a:extLst>
              <a:ext uri="{FF2B5EF4-FFF2-40B4-BE49-F238E27FC236}">
                <a16:creationId xmlns:a16="http://schemas.microsoft.com/office/drawing/2014/main" id="{DAB62D02-93DE-4EAD-AA52-BC16AAA2630C}"/>
              </a:ext>
            </a:extLst>
          </p:cNvPr>
          <p:cNvPicPr>
            <a:picLocks noChangeAspect="1"/>
          </p:cNvPicPr>
          <p:nvPr/>
        </p:nvPicPr>
        <p:blipFill>
          <a:blip r:embed="rId7"/>
          <a:stretch>
            <a:fillRect/>
          </a:stretch>
        </p:blipFill>
        <p:spPr>
          <a:xfrm>
            <a:off x="952484" y="5196690"/>
            <a:ext cx="265858" cy="312142"/>
          </a:xfrm>
          <a:prstGeom prst="rect">
            <a:avLst/>
          </a:prstGeom>
          <a:ln>
            <a:noFill/>
          </a:ln>
        </p:spPr>
      </p:pic>
      <p:pic>
        <p:nvPicPr>
          <p:cNvPr id="199" name="Picture 198">
            <a:extLst>
              <a:ext uri="{FF2B5EF4-FFF2-40B4-BE49-F238E27FC236}">
                <a16:creationId xmlns:a16="http://schemas.microsoft.com/office/drawing/2014/main" id="{18F5F745-52F8-4915-9951-994C95D96FC6}"/>
              </a:ext>
            </a:extLst>
          </p:cNvPr>
          <p:cNvPicPr>
            <a:picLocks noChangeAspect="1"/>
          </p:cNvPicPr>
          <p:nvPr/>
        </p:nvPicPr>
        <p:blipFill rotWithShape="1">
          <a:blip r:embed="rId8"/>
          <a:srcRect b="32970"/>
          <a:stretch/>
        </p:blipFill>
        <p:spPr>
          <a:xfrm>
            <a:off x="4063411" y="2294131"/>
            <a:ext cx="265471" cy="314321"/>
          </a:xfrm>
          <a:prstGeom prst="rect">
            <a:avLst/>
          </a:prstGeom>
          <a:ln>
            <a:noFill/>
          </a:ln>
        </p:spPr>
      </p:pic>
      <p:pic>
        <p:nvPicPr>
          <p:cNvPr id="200" name="Picture 199">
            <a:extLst>
              <a:ext uri="{FF2B5EF4-FFF2-40B4-BE49-F238E27FC236}">
                <a16:creationId xmlns:a16="http://schemas.microsoft.com/office/drawing/2014/main" id="{3866C4E1-600D-4A0E-A5BA-CCFB0F1E637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056335" y="3267575"/>
            <a:ext cx="310896" cy="310896"/>
          </a:xfrm>
          <a:prstGeom prst="rect">
            <a:avLst/>
          </a:prstGeom>
        </p:spPr>
      </p:pic>
      <p:pic>
        <p:nvPicPr>
          <p:cNvPr id="152" name="Picture 151">
            <a:extLst>
              <a:ext uri="{FF2B5EF4-FFF2-40B4-BE49-F238E27FC236}">
                <a16:creationId xmlns:a16="http://schemas.microsoft.com/office/drawing/2014/main" id="{CF9FBB2A-C143-44CE-AB5C-8770C8EA2A7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056335" y="4212061"/>
            <a:ext cx="310896" cy="310896"/>
          </a:xfrm>
          <a:prstGeom prst="rect">
            <a:avLst/>
          </a:prstGeom>
        </p:spPr>
      </p:pic>
      <p:sp>
        <p:nvSpPr>
          <p:cNvPr id="205" name="TextBox 204">
            <a:extLst>
              <a:ext uri="{FF2B5EF4-FFF2-40B4-BE49-F238E27FC236}">
                <a16:creationId xmlns:a16="http://schemas.microsoft.com/office/drawing/2014/main" id="{022B11EB-662A-4F39-83AF-8B3C19E8B00C}"/>
              </a:ext>
            </a:extLst>
          </p:cNvPr>
          <p:cNvSpPr txBox="1"/>
          <p:nvPr/>
        </p:nvSpPr>
        <p:spPr>
          <a:xfrm>
            <a:off x="809282" y="4271790"/>
            <a:ext cx="2404765" cy="217047"/>
          </a:xfrm>
          <a:prstGeom prst="rect">
            <a:avLst/>
          </a:prstGeom>
          <a:noFill/>
          <a:ln>
            <a:noFill/>
          </a:ln>
        </p:spPr>
        <p:txBody>
          <a:bodyPr wrap="square" lIns="627319" tIns="0" rIns="0" bIns="0" rtlCol="0" anchor="ctr" anchorCtr="0">
            <a:spAutoFit/>
          </a:bodyPr>
          <a:lstStyle/>
          <a:p>
            <a:pPr defTabSz="932205">
              <a:lnSpc>
                <a:spcPct val="90000"/>
              </a:lnSpc>
              <a:defRPr/>
            </a:pPr>
            <a:r>
              <a:rPr lang="en-US" sz="1567" kern="0" dirty="0">
                <a:gradFill>
                  <a:gsLst>
                    <a:gs pos="2500">
                      <a:srgbClr val="353535"/>
                    </a:gs>
                    <a:gs pos="34000">
                      <a:srgbClr val="353535"/>
                    </a:gs>
                  </a:gsLst>
                  <a:lin ang="5400000" scaled="0"/>
                </a:gradFill>
                <a:latin typeface="Segoe UI"/>
              </a:rPr>
              <a:t>Azure Automation</a:t>
            </a:r>
          </a:p>
        </p:txBody>
      </p:sp>
      <p:sp>
        <p:nvSpPr>
          <p:cNvPr id="206" name="TextBox 205">
            <a:extLst>
              <a:ext uri="{FF2B5EF4-FFF2-40B4-BE49-F238E27FC236}">
                <a16:creationId xmlns:a16="http://schemas.microsoft.com/office/drawing/2014/main" id="{2C58C408-069E-4344-9334-C079A39AAB56}"/>
              </a:ext>
            </a:extLst>
          </p:cNvPr>
          <p:cNvSpPr txBox="1"/>
          <p:nvPr/>
        </p:nvSpPr>
        <p:spPr>
          <a:xfrm>
            <a:off x="832324" y="5244237"/>
            <a:ext cx="2176462" cy="217047"/>
          </a:xfrm>
          <a:prstGeom prst="rect">
            <a:avLst/>
          </a:prstGeom>
          <a:noFill/>
          <a:ln>
            <a:noFill/>
          </a:ln>
        </p:spPr>
        <p:txBody>
          <a:bodyPr wrap="square" lIns="627319" tIns="0" rIns="0" bIns="0" rtlCol="0" anchor="ctr" anchorCtr="0">
            <a:spAutoFit/>
          </a:bodyPr>
          <a:lstStyle/>
          <a:p>
            <a:pPr defTabSz="932205">
              <a:lnSpc>
                <a:spcPct val="90000"/>
              </a:lnSpc>
              <a:defRPr/>
            </a:pPr>
            <a:r>
              <a:rPr lang="en-US" sz="1567" kern="0" dirty="0" err="1">
                <a:gradFill>
                  <a:gsLst>
                    <a:gs pos="2500">
                      <a:srgbClr val="353535"/>
                    </a:gs>
                    <a:gs pos="34000">
                      <a:srgbClr val="353535"/>
                    </a:gs>
                  </a:gsLst>
                  <a:lin ang="5400000" scaled="0"/>
                </a:gradFill>
                <a:latin typeface="Segoe UI"/>
              </a:rPr>
              <a:t>WebHooks</a:t>
            </a:r>
            <a:endParaRPr lang="en-US" sz="1567" kern="0" dirty="0">
              <a:gradFill>
                <a:gsLst>
                  <a:gs pos="2500">
                    <a:srgbClr val="353535"/>
                  </a:gs>
                  <a:gs pos="34000">
                    <a:srgbClr val="353535"/>
                  </a:gs>
                </a:gsLst>
                <a:lin ang="5400000" scaled="0"/>
              </a:gradFill>
              <a:latin typeface="Segoe UI"/>
            </a:endParaRPr>
          </a:p>
        </p:txBody>
      </p:sp>
      <p:sp>
        <p:nvSpPr>
          <p:cNvPr id="207" name="TextBox 206">
            <a:extLst>
              <a:ext uri="{FF2B5EF4-FFF2-40B4-BE49-F238E27FC236}">
                <a16:creationId xmlns:a16="http://schemas.microsoft.com/office/drawing/2014/main" id="{0862E8B3-7BF1-41F1-9F35-E61B7A683855}"/>
              </a:ext>
            </a:extLst>
          </p:cNvPr>
          <p:cNvSpPr txBox="1"/>
          <p:nvPr/>
        </p:nvSpPr>
        <p:spPr>
          <a:xfrm>
            <a:off x="4003154" y="2352618"/>
            <a:ext cx="2176462" cy="217047"/>
          </a:xfrm>
          <a:prstGeom prst="rect">
            <a:avLst/>
          </a:prstGeom>
          <a:noFill/>
          <a:ln>
            <a:noFill/>
          </a:ln>
        </p:spPr>
        <p:txBody>
          <a:bodyPr wrap="square" lIns="627319" tIns="0" rIns="0" bIns="0" rtlCol="0" anchor="ctr" anchorCtr="0">
            <a:spAutoFit/>
          </a:bodyPr>
          <a:lstStyle/>
          <a:p>
            <a:pPr defTabSz="932205">
              <a:lnSpc>
                <a:spcPct val="90000"/>
              </a:lnSpc>
              <a:defRPr/>
            </a:pPr>
            <a:r>
              <a:rPr lang="en-US" sz="1567" kern="0" dirty="0">
                <a:gradFill>
                  <a:gsLst>
                    <a:gs pos="2500">
                      <a:srgbClr val="353535"/>
                    </a:gs>
                    <a:gs pos="34000">
                      <a:srgbClr val="353535"/>
                    </a:gs>
                  </a:gsLst>
                  <a:lin ang="5400000" scaled="0"/>
                </a:gradFill>
                <a:latin typeface="Segoe UI"/>
              </a:rPr>
              <a:t>Event Hubs</a:t>
            </a:r>
          </a:p>
        </p:txBody>
      </p:sp>
      <p:sp>
        <p:nvSpPr>
          <p:cNvPr id="208" name="TextBox 207">
            <a:extLst>
              <a:ext uri="{FF2B5EF4-FFF2-40B4-BE49-F238E27FC236}">
                <a16:creationId xmlns:a16="http://schemas.microsoft.com/office/drawing/2014/main" id="{B249AFDB-6409-4C72-825D-5E15E4E2DBA3}"/>
              </a:ext>
            </a:extLst>
          </p:cNvPr>
          <p:cNvSpPr txBox="1"/>
          <p:nvPr/>
        </p:nvSpPr>
        <p:spPr>
          <a:xfrm>
            <a:off x="4003154" y="3295036"/>
            <a:ext cx="2176462" cy="217047"/>
          </a:xfrm>
          <a:prstGeom prst="rect">
            <a:avLst/>
          </a:prstGeom>
          <a:noFill/>
          <a:ln>
            <a:noFill/>
          </a:ln>
        </p:spPr>
        <p:txBody>
          <a:bodyPr wrap="square" lIns="627319" tIns="0" rIns="0" bIns="0" rtlCol="0" anchor="ctr" anchorCtr="0">
            <a:spAutoFit/>
          </a:bodyPr>
          <a:lstStyle/>
          <a:p>
            <a:pPr defTabSz="932205">
              <a:lnSpc>
                <a:spcPct val="90000"/>
              </a:lnSpc>
              <a:defRPr/>
            </a:pPr>
            <a:r>
              <a:rPr lang="en-US" sz="1567" kern="0" dirty="0">
                <a:solidFill>
                  <a:srgbClr val="00B050"/>
                </a:solidFill>
                <a:latin typeface="Segoe UI"/>
              </a:rPr>
              <a:t>Storage Queue</a:t>
            </a:r>
          </a:p>
        </p:txBody>
      </p:sp>
      <p:sp>
        <p:nvSpPr>
          <p:cNvPr id="209" name="TextBox 208">
            <a:extLst>
              <a:ext uri="{FF2B5EF4-FFF2-40B4-BE49-F238E27FC236}">
                <a16:creationId xmlns:a16="http://schemas.microsoft.com/office/drawing/2014/main" id="{C135BBF6-DC98-4172-B6C9-E434FFCC8F1F}"/>
              </a:ext>
            </a:extLst>
          </p:cNvPr>
          <p:cNvSpPr txBox="1"/>
          <p:nvPr/>
        </p:nvSpPr>
        <p:spPr>
          <a:xfrm>
            <a:off x="4003154" y="4130926"/>
            <a:ext cx="2176462" cy="434093"/>
          </a:xfrm>
          <a:prstGeom prst="rect">
            <a:avLst/>
          </a:prstGeom>
          <a:noFill/>
          <a:ln>
            <a:noFill/>
          </a:ln>
        </p:spPr>
        <p:txBody>
          <a:bodyPr wrap="square" lIns="627319" tIns="0" rIns="0" bIns="0" rtlCol="0" anchor="ctr" anchorCtr="0">
            <a:spAutoFit/>
          </a:bodyPr>
          <a:lstStyle/>
          <a:p>
            <a:pPr defTabSz="932205">
              <a:lnSpc>
                <a:spcPct val="90000"/>
              </a:lnSpc>
              <a:defRPr/>
            </a:pPr>
            <a:r>
              <a:rPr lang="en-US" sz="1567" kern="0" dirty="0">
                <a:solidFill>
                  <a:srgbClr val="00B050"/>
                </a:solidFill>
                <a:latin typeface="Segoe UI"/>
              </a:rPr>
              <a:t>Relay Hybrid Connection</a:t>
            </a:r>
          </a:p>
        </p:txBody>
      </p:sp>
    </p:spTree>
    <p:extLst>
      <p:ext uri="{BB962C8B-B14F-4D97-AF65-F5344CB8AC3E}">
        <p14:creationId xmlns:p14="http://schemas.microsoft.com/office/powerpoint/2010/main" val="3697027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Messaging Services</a:t>
            </a:r>
          </a:p>
        </p:txBody>
      </p:sp>
      <p:sp>
        <p:nvSpPr>
          <p:cNvPr id="5" name="Rectangle 4"/>
          <p:cNvSpPr/>
          <p:nvPr/>
        </p:nvSpPr>
        <p:spPr bwMode="auto">
          <a:xfrm>
            <a:off x="270067" y="1189812"/>
            <a:ext cx="11654187" cy="5450922"/>
          </a:xfrm>
          <a:prstGeom prst="rect">
            <a:avLst/>
          </a:prstGeom>
          <a:solidFill>
            <a:schemeClr val="accent4">
              <a:lumMod val="2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3709" rIns="0" bIns="43709" numCol="1" rtlCol="0" anchor="ctr" anchorCtr="0" compatLnSpc="1">
            <a:prstTxWarp prst="textNoShape">
              <a:avLst/>
            </a:prstTxWarp>
          </a:bodyPr>
          <a:lstStyle/>
          <a:p>
            <a:pPr marL="0" marR="0" lvl="0" indent="0" algn="ctr" defTabSz="873857" rtl="0" eaLnBrk="1" fontAlgn="base" latinLnBrk="0" hangingPunct="1">
              <a:lnSpc>
                <a:spcPct val="100000"/>
              </a:lnSpc>
              <a:spcBef>
                <a:spcPct val="0"/>
              </a:spcBef>
              <a:spcAft>
                <a:spcPct val="0"/>
              </a:spcAft>
              <a:buClrTx/>
              <a:buSzTx/>
              <a:buFontTx/>
              <a:buNone/>
              <a:tabLst/>
              <a:defRPr/>
            </a:pPr>
            <a:endParaRPr kumimoji="0" lang="en-US" sz="187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pic>
        <p:nvPicPr>
          <p:cNvPr id="6" name="Picture 5"/>
          <p:cNvPicPr>
            <a:picLocks noChangeAspect="1"/>
          </p:cNvPicPr>
          <p:nvPr/>
        </p:nvPicPr>
        <p:blipFill>
          <a:blip r:embed="rId3"/>
          <a:stretch>
            <a:fillRect/>
          </a:stretch>
        </p:blipFill>
        <p:spPr>
          <a:xfrm>
            <a:off x="1091673" y="1789147"/>
            <a:ext cx="1839772" cy="1839772"/>
          </a:xfrm>
          <a:prstGeom prst="rect">
            <a:avLst/>
          </a:prstGeom>
          <a:ln>
            <a:noFill/>
          </a:ln>
        </p:spPr>
      </p:pic>
      <p:pic>
        <p:nvPicPr>
          <p:cNvPr id="7" name="Picture 6"/>
          <p:cNvPicPr>
            <a:picLocks noChangeAspect="1"/>
          </p:cNvPicPr>
          <p:nvPr/>
        </p:nvPicPr>
        <p:blipFill rotWithShape="1">
          <a:blip r:embed="rId4"/>
          <a:srcRect l="2769" t="1446" r="6258"/>
          <a:stretch/>
        </p:blipFill>
        <p:spPr>
          <a:xfrm>
            <a:off x="3864717" y="1760814"/>
            <a:ext cx="1783651" cy="1932288"/>
          </a:xfrm>
          <a:prstGeom prst="rect">
            <a:avLst/>
          </a:prstGeom>
        </p:spPr>
      </p:pic>
      <p:pic>
        <p:nvPicPr>
          <p:cNvPr id="8" name="Picture 7"/>
          <p:cNvPicPr>
            <a:picLocks noChangeAspect="1"/>
          </p:cNvPicPr>
          <p:nvPr/>
        </p:nvPicPr>
        <p:blipFill>
          <a:blip r:embed="rId5"/>
          <a:stretch>
            <a:fillRect/>
          </a:stretch>
        </p:blipFill>
        <p:spPr>
          <a:xfrm>
            <a:off x="6673212" y="1791360"/>
            <a:ext cx="1841986" cy="1841986"/>
          </a:xfrm>
          <a:prstGeom prst="rect">
            <a:avLst/>
          </a:prstGeom>
        </p:spPr>
      </p:pic>
      <p:sp>
        <p:nvSpPr>
          <p:cNvPr id="9" name="TextBox 8"/>
          <p:cNvSpPr txBox="1"/>
          <p:nvPr/>
        </p:nvSpPr>
        <p:spPr>
          <a:xfrm>
            <a:off x="942288" y="3877149"/>
            <a:ext cx="2166053" cy="621968"/>
          </a:xfrm>
          <a:prstGeom prst="rect">
            <a:avLst/>
          </a:prstGeom>
          <a:noFill/>
        </p:spPr>
        <p:txBody>
          <a:bodyPr wrap="square" lIns="179259" tIns="143407" rIns="179259" bIns="143407" rtlCol="0">
            <a:spAutoFit/>
          </a:bodyPr>
          <a:lstStyle/>
          <a:p>
            <a:pPr marL="0" marR="0" lvl="0" indent="0" algn="ctr" defTabSz="896214" rtl="0" eaLnBrk="1" fontAlgn="auto" latinLnBrk="0" hangingPunct="1">
              <a:lnSpc>
                <a:spcPct val="90000"/>
              </a:lnSpc>
              <a:spcBef>
                <a:spcPts val="0"/>
              </a:spcBef>
              <a:spcAft>
                <a:spcPts val="588"/>
              </a:spcAft>
              <a:buClrTx/>
              <a:buSzTx/>
              <a:buFontTx/>
              <a:buNone/>
              <a:tabLst/>
              <a:defRPr/>
            </a:pPr>
            <a:r>
              <a:rPr kumimoji="0" lang="en-US" sz="2353" b="0" i="0" u="none" strike="noStrike" kern="0" cap="none" spc="0" normalizeH="0" baseline="0" noProof="0">
                <a:ln>
                  <a:noFill/>
                </a:ln>
                <a:solidFill>
                  <a:srgbClr val="F8F8F8"/>
                </a:solidFill>
                <a:effectLst/>
                <a:uLnTx/>
                <a:uFillTx/>
                <a:latin typeface="Segoe UI"/>
                <a:ea typeface="+mn-ea"/>
                <a:cs typeface="+mn-cs"/>
              </a:rPr>
              <a:t>Service Bus</a:t>
            </a:r>
          </a:p>
        </p:txBody>
      </p:sp>
      <p:sp>
        <p:nvSpPr>
          <p:cNvPr id="10" name="TextBox 9"/>
          <p:cNvSpPr txBox="1"/>
          <p:nvPr/>
        </p:nvSpPr>
        <p:spPr>
          <a:xfrm>
            <a:off x="3838484" y="3867320"/>
            <a:ext cx="1888608" cy="621968"/>
          </a:xfrm>
          <a:prstGeom prst="rect">
            <a:avLst/>
          </a:prstGeom>
          <a:noFill/>
        </p:spPr>
        <p:txBody>
          <a:bodyPr wrap="square" lIns="179259" tIns="143407" rIns="179259" bIns="143407" rtlCol="0">
            <a:spAutoFit/>
          </a:bodyPr>
          <a:lstStyle/>
          <a:p>
            <a:pPr marL="0" marR="0" lvl="0" indent="0" algn="ctr" defTabSz="896214" rtl="0" eaLnBrk="1" fontAlgn="auto" latinLnBrk="0" hangingPunct="1">
              <a:lnSpc>
                <a:spcPct val="90000"/>
              </a:lnSpc>
              <a:spcBef>
                <a:spcPts val="0"/>
              </a:spcBef>
              <a:spcAft>
                <a:spcPts val="588"/>
              </a:spcAft>
              <a:buClrTx/>
              <a:buSzTx/>
              <a:buFontTx/>
              <a:buNone/>
              <a:tabLst/>
              <a:defRPr/>
            </a:pPr>
            <a:r>
              <a:rPr kumimoji="0" lang="en-US" sz="2353" b="0" i="0" u="none" strike="noStrike" kern="0" cap="none" spc="0" normalizeH="0" baseline="0" noProof="0">
                <a:ln>
                  <a:noFill/>
                </a:ln>
                <a:solidFill>
                  <a:srgbClr val="F8F8F8"/>
                </a:solidFill>
                <a:effectLst/>
                <a:uLnTx/>
                <a:uFillTx/>
                <a:latin typeface="Segoe UI"/>
                <a:ea typeface="+mn-ea"/>
                <a:cs typeface="+mn-cs"/>
              </a:rPr>
              <a:t>Event Hubs</a:t>
            </a:r>
          </a:p>
        </p:txBody>
      </p:sp>
      <p:sp>
        <p:nvSpPr>
          <p:cNvPr id="11" name="TextBox 10"/>
          <p:cNvSpPr txBox="1"/>
          <p:nvPr/>
        </p:nvSpPr>
        <p:spPr>
          <a:xfrm>
            <a:off x="6649900" y="3867320"/>
            <a:ext cx="1888608" cy="621968"/>
          </a:xfrm>
          <a:prstGeom prst="rect">
            <a:avLst/>
          </a:prstGeom>
          <a:noFill/>
        </p:spPr>
        <p:txBody>
          <a:bodyPr wrap="square" lIns="179259" tIns="143407" rIns="179259" bIns="143407" rtlCol="0">
            <a:spAutoFit/>
          </a:bodyPr>
          <a:lstStyle/>
          <a:p>
            <a:pPr marL="0" marR="0" lvl="0" indent="0" algn="ctr" defTabSz="896214" rtl="0" eaLnBrk="1" fontAlgn="auto" latinLnBrk="0" hangingPunct="1">
              <a:lnSpc>
                <a:spcPct val="90000"/>
              </a:lnSpc>
              <a:spcBef>
                <a:spcPts val="0"/>
              </a:spcBef>
              <a:spcAft>
                <a:spcPts val="588"/>
              </a:spcAft>
              <a:buClrTx/>
              <a:buSzTx/>
              <a:buFontTx/>
              <a:buNone/>
              <a:tabLst/>
              <a:defRPr/>
            </a:pPr>
            <a:r>
              <a:rPr kumimoji="0" lang="en-US" sz="2353" b="0" i="0" u="none" strike="noStrike" kern="0" cap="none" spc="0" normalizeH="0" baseline="0" noProof="0">
                <a:ln>
                  <a:noFill/>
                </a:ln>
                <a:solidFill>
                  <a:srgbClr val="F8F8F8"/>
                </a:solidFill>
                <a:effectLst/>
                <a:uLnTx/>
                <a:uFillTx/>
                <a:latin typeface="Segoe UI"/>
                <a:ea typeface="+mn-ea"/>
                <a:cs typeface="+mn-cs"/>
              </a:rPr>
              <a:t>Relay</a:t>
            </a:r>
          </a:p>
        </p:txBody>
      </p:sp>
      <p:sp>
        <p:nvSpPr>
          <p:cNvPr id="12" name="TextBox 11"/>
          <p:cNvSpPr txBox="1"/>
          <p:nvPr/>
        </p:nvSpPr>
        <p:spPr>
          <a:xfrm>
            <a:off x="3413444" y="4492583"/>
            <a:ext cx="2727346" cy="744971"/>
          </a:xfrm>
          <a:prstGeom prst="rect">
            <a:avLst/>
          </a:prstGeom>
          <a:noFill/>
        </p:spPr>
        <p:txBody>
          <a:bodyPr wrap="square" lIns="179259" tIns="143407" rIns="179259" bIns="143407" rtlCol="0">
            <a:spAutoFit/>
          </a:bodyPr>
          <a:lstStyle/>
          <a:p>
            <a:pPr marL="0" marR="0" lvl="0" indent="0" algn="ctr" defTabSz="896214" rtl="0" eaLnBrk="1" fontAlgn="auto" latinLnBrk="0" hangingPunct="1">
              <a:lnSpc>
                <a:spcPct val="90000"/>
              </a:lnSpc>
              <a:spcBef>
                <a:spcPts val="0"/>
              </a:spcBef>
              <a:spcAft>
                <a:spcPts val="588"/>
              </a:spcAft>
              <a:buClrTx/>
              <a:buSzTx/>
              <a:buFontTx/>
              <a:buNone/>
              <a:tabLst/>
              <a:defRPr/>
            </a:pPr>
            <a:r>
              <a:rPr kumimoji="0" lang="en-US" sz="1567" b="0" i="0" u="none" strike="noStrike" kern="0" cap="none" spc="0" normalizeH="0" baseline="0" noProof="0">
                <a:ln>
                  <a:noFill/>
                </a:ln>
                <a:solidFill>
                  <a:srgbClr val="F8F8F8"/>
                </a:solidFill>
                <a:effectLst/>
                <a:uLnTx/>
                <a:uFillTx/>
                <a:latin typeface="Segoe UI"/>
                <a:ea typeface="+mn-ea"/>
                <a:cs typeface="+mn-cs"/>
              </a:rPr>
              <a:t>Distributed data streaming</a:t>
            </a:r>
          </a:p>
          <a:p>
            <a:pPr marL="0" marR="0" lvl="0" indent="0" algn="l" defTabSz="896214" rtl="0" eaLnBrk="1" fontAlgn="auto" latinLnBrk="0" hangingPunct="1">
              <a:lnSpc>
                <a:spcPct val="90000"/>
              </a:lnSpc>
              <a:spcBef>
                <a:spcPts val="0"/>
              </a:spcBef>
              <a:spcAft>
                <a:spcPts val="588"/>
              </a:spcAft>
              <a:buClrTx/>
              <a:buSzTx/>
              <a:buFontTx/>
              <a:buNone/>
              <a:tabLst/>
              <a:defRPr/>
            </a:pPr>
            <a:endParaRPr kumimoji="0" lang="en-US" sz="1175" b="0" i="0" u="none" strike="noStrike" kern="0" cap="none" spc="0" normalizeH="0" baseline="0" noProof="0" err="1">
              <a:ln>
                <a:noFill/>
              </a:ln>
              <a:solidFill>
                <a:srgbClr val="F8F8F8"/>
              </a:solidFill>
              <a:effectLst/>
              <a:uLnTx/>
              <a:uFillTx/>
              <a:latin typeface="Segoe UI"/>
              <a:ea typeface="+mn-ea"/>
              <a:cs typeface="+mn-cs"/>
            </a:endParaRPr>
          </a:p>
        </p:txBody>
      </p:sp>
      <p:sp>
        <p:nvSpPr>
          <p:cNvPr id="13" name="TextBox 12"/>
          <p:cNvSpPr txBox="1"/>
          <p:nvPr/>
        </p:nvSpPr>
        <p:spPr>
          <a:xfrm>
            <a:off x="647886" y="4470282"/>
            <a:ext cx="2727346" cy="732495"/>
          </a:xfrm>
          <a:prstGeom prst="rect">
            <a:avLst/>
          </a:prstGeom>
          <a:noFill/>
        </p:spPr>
        <p:txBody>
          <a:bodyPr wrap="square" lIns="179259" tIns="143407" rIns="179259" bIns="143407" rtlCol="0">
            <a:spAutoFit/>
          </a:bodyPr>
          <a:lstStyle/>
          <a:p>
            <a:pPr marL="0" marR="0" lvl="0" indent="0" algn="ctr" defTabSz="896214" rtl="0" eaLnBrk="1" fontAlgn="auto" latinLnBrk="0" hangingPunct="1">
              <a:lnSpc>
                <a:spcPct val="90000"/>
              </a:lnSpc>
              <a:spcBef>
                <a:spcPts val="0"/>
              </a:spcBef>
              <a:spcAft>
                <a:spcPts val="588"/>
              </a:spcAft>
              <a:buClrTx/>
              <a:buSzTx/>
              <a:buFontTx/>
              <a:buNone/>
              <a:tabLst/>
              <a:defRPr/>
            </a:pPr>
            <a:r>
              <a:rPr kumimoji="0" lang="en-US" sz="1567" b="0" i="0" u="none" strike="noStrike" kern="0" cap="none" spc="0" normalizeH="0" baseline="0" noProof="0">
                <a:ln>
                  <a:noFill/>
                </a:ln>
                <a:solidFill>
                  <a:srgbClr val="F8F8F8"/>
                </a:solidFill>
                <a:effectLst/>
                <a:uLnTx/>
                <a:uFillTx/>
                <a:latin typeface="Segoe UI"/>
                <a:ea typeface="+mn-ea"/>
                <a:cs typeface="+mn-cs"/>
              </a:rPr>
              <a:t>Asynchronous enterprise messaging </a:t>
            </a:r>
          </a:p>
        </p:txBody>
      </p:sp>
      <p:sp>
        <p:nvSpPr>
          <p:cNvPr id="14" name="TextBox 13"/>
          <p:cNvSpPr txBox="1"/>
          <p:nvPr/>
        </p:nvSpPr>
        <p:spPr>
          <a:xfrm>
            <a:off x="6230531" y="4492584"/>
            <a:ext cx="2727346" cy="1196915"/>
          </a:xfrm>
          <a:prstGeom prst="rect">
            <a:avLst/>
          </a:prstGeom>
          <a:noFill/>
        </p:spPr>
        <p:txBody>
          <a:bodyPr wrap="square" lIns="179259" tIns="143407" rIns="179259" bIns="143407" rtlCol="0">
            <a:spAutoFit/>
          </a:bodyPr>
          <a:lstStyle/>
          <a:p>
            <a:pPr marL="0" marR="0" lvl="0" indent="0" algn="ctr" defTabSz="896214" rtl="0" eaLnBrk="1" fontAlgn="auto" latinLnBrk="0" hangingPunct="1">
              <a:lnSpc>
                <a:spcPct val="90000"/>
              </a:lnSpc>
              <a:spcBef>
                <a:spcPts val="0"/>
              </a:spcBef>
              <a:spcAft>
                <a:spcPts val="588"/>
              </a:spcAft>
              <a:buClrTx/>
              <a:buSzTx/>
              <a:buFontTx/>
              <a:buNone/>
              <a:tabLst/>
              <a:defRPr/>
            </a:pPr>
            <a:r>
              <a:rPr kumimoji="0" lang="en-US" sz="1567" b="0" i="0" u="none" strike="noStrike" kern="0" cap="none" spc="0" normalizeH="0" baseline="0" noProof="0">
                <a:ln>
                  <a:noFill/>
                </a:ln>
                <a:solidFill>
                  <a:srgbClr val="F8F8F8"/>
                </a:solidFill>
                <a:effectLst/>
                <a:uLnTx/>
                <a:uFillTx/>
                <a:latin typeface="Segoe UI"/>
                <a:ea typeface="+mn-ea"/>
                <a:cs typeface="+mn-cs"/>
              </a:rPr>
              <a:t>Secure two way communication without changes to your network</a:t>
            </a:r>
          </a:p>
          <a:p>
            <a:pPr marL="0" marR="0" lvl="0" indent="0" algn="l" defTabSz="896214" rtl="0" eaLnBrk="1" fontAlgn="auto" latinLnBrk="0" hangingPunct="1">
              <a:lnSpc>
                <a:spcPct val="90000"/>
              </a:lnSpc>
              <a:spcBef>
                <a:spcPts val="0"/>
              </a:spcBef>
              <a:spcAft>
                <a:spcPts val="588"/>
              </a:spcAft>
              <a:buClrTx/>
              <a:buSzTx/>
              <a:buFontTx/>
              <a:buNone/>
              <a:tabLst/>
              <a:defRPr/>
            </a:pPr>
            <a:endParaRPr kumimoji="0" lang="en-US" sz="1175" b="0" i="0" u="none" strike="noStrike" kern="0" cap="none" spc="0" normalizeH="0" baseline="0" noProof="0" err="1">
              <a:ln>
                <a:noFill/>
              </a:ln>
              <a:solidFill>
                <a:srgbClr val="F8F8F8"/>
              </a:solidFill>
              <a:effectLst/>
              <a:uLnTx/>
              <a:uFillTx/>
              <a:latin typeface="Segoe UI"/>
              <a:ea typeface="+mn-ea"/>
              <a:cs typeface="+mn-cs"/>
            </a:endParaRPr>
          </a:p>
        </p:txBody>
      </p:sp>
      <p:pic>
        <p:nvPicPr>
          <p:cNvPr id="17" name="Picture 16">
            <a:extLst>
              <a:ext uri="{FF2B5EF4-FFF2-40B4-BE49-F238E27FC236}">
                <a16:creationId xmlns:a16="http://schemas.microsoft.com/office/drawing/2014/main" id="{00067919-F615-4DB7-8EC6-30595B0964D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49366" y="1706985"/>
            <a:ext cx="2018243" cy="2018243"/>
          </a:xfrm>
          <a:prstGeom prst="rect">
            <a:avLst/>
          </a:prstGeom>
        </p:spPr>
      </p:pic>
      <p:sp>
        <p:nvSpPr>
          <p:cNvPr id="18" name="TextBox 17">
            <a:extLst>
              <a:ext uri="{FF2B5EF4-FFF2-40B4-BE49-F238E27FC236}">
                <a16:creationId xmlns:a16="http://schemas.microsoft.com/office/drawing/2014/main" id="{F93B3D15-6B29-4838-8A15-D8CEDBDD4AC3}"/>
              </a:ext>
            </a:extLst>
          </p:cNvPr>
          <p:cNvSpPr txBox="1"/>
          <p:nvPr/>
        </p:nvSpPr>
        <p:spPr>
          <a:xfrm>
            <a:off x="9425133" y="3866876"/>
            <a:ext cx="1888608" cy="621968"/>
          </a:xfrm>
          <a:prstGeom prst="rect">
            <a:avLst/>
          </a:prstGeom>
          <a:noFill/>
        </p:spPr>
        <p:txBody>
          <a:bodyPr wrap="square" lIns="179259" tIns="143407" rIns="179259" bIns="143407" rtlCol="0">
            <a:spAutoFit/>
          </a:bodyPr>
          <a:lstStyle/>
          <a:p>
            <a:pPr marL="0" marR="0" lvl="0" indent="0" algn="ctr" defTabSz="896214" rtl="0" eaLnBrk="1" fontAlgn="auto" latinLnBrk="0" hangingPunct="1">
              <a:lnSpc>
                <a:spcPct val="90000"/>
              </a:lnSpc>
              <a:spcBef>
                <a:spcPts val="0"/>
              </a:spcBef>
              <a:spcAft>
                <a:spcPts val="588"/>
              </a:spcAft>
              <a:buClrTx/>
              <a:buSzTx/>
              <a:buFontTx/>
              <a:buNone/>
              <a:tabLst/>
              <a:defRPr/>
            </a:pPr>
            <a:r>
              <a:rPr kumimoji="0" lang="en-US" sz="2353" b="0" i="0" u="none" strike="noStrike" kern="0" cap="none" spc="0" normalizeH="0" baseline="0" noProof="0">
                <a:ln>
                  <a:noFill/>
                </a:ln>
                <a:solidFill>
                  <a:srgbClr val="F8F8F8"/>
                </a:solidFill>
                <a:effectLst/>
                <a:uLnTx/>
                <a:uFillTx/>
                <a:latin typeface="Segoe UI"/>
                <a:ea typeface="+mn-ea"/>
                <a:cs typeface="+mn-cs"/>
              </a:rPr>
              <a:t>Event Grid</a:t>
            </a:r>
          </a:p>
        </p:txBody>
      </p:sp>
      <p:sp>
        <p:nvSpPr>
          <p:cNvPr id="19" name="TextBox 18">
            <a:extLst>
              <a:ext uri="{FF2B5EF4-FFF2-40B4-BE49-F238E27FC236}">
                <a16:creationId xmlns:a16="http://schemas.microsoft.com/office/drawing/2014/main" id="{665529ED-81BE-4323-A62F-66F2F48851CD}"/>
              </a:ext>
            </a:extLst>
          </p:cNvPr>
          <p:cNvSpPr txBox="1"/>
          <p:nvPr/>
        </p:nvSpPr>
        <p:spPr>
          <a:xfrm>
            <a:off x="9000093" y="4492139"/>
            <a:ext cx="2727346" cy="975476"/>
          </a:xfrm>
          <a:prstGeom prst="rect">
            <a:avLst/>
          </a:prstGeom>
          <a:noFill/>
        </p:spPr>
        <p:txBody>
          <a:bodyPr wrap="square" lIns="179259" tIns="143407" rIns="179259" bIns="143407" rtlCol="0">
            <a:spAutoFit/>
          </a:bodyPr>
          <a:lstStyle/>
          <a:p>
            <a:pPr marL="0" marR="0" lvl="0" indent="0" algn="ctr" defTabSz="896214" rtl="0" eaLnBrk="1" fontAlgn="auto" latinLnBrk="0" hangingPunct="1">
              <a:lnSpc>
                <a:spcPct val="90000"/>
              </a:lnSpc>
              <a:spcBef>
                <a:spcPts val="0"/>
              </a:spcBef>
              <a:spcAft>
                <a:spcPts val="588"/>
              </a:spcAft>
              <a:buClrTx/>
              <a:buSzTx/>
              <a:buFontTx/>
              <a:buNone/>
              <a:tabLst/>
              <a:defRPr/>
            </a:pPr>
            <a:r>
              <a:rPr kumimoji="0" lang="en-US" sz="1567" b="0" i="0" u="none" strike="noStrike" kern="0" cap="none" spc="0" normalizeH="0" baseline="0" noProof="0">
                <a:ln>
                  <a:noFill/>
                </a:ln>
                <a:solidFill>
                  <a:srgbClr val="F8F8F8"/>
                </a:solidFill>
                <a:effectLst/>
                <a:uLnTx/>
                <a:uFillTx/>
                <a:latin typeface="Segoe UI"/>
                <a:ea typeface="+mn-ea"/>
                <a:cs typeface="+mn-cs"/>
              </a:rPr>
              <a:t>Cross cloud reactive </a:t>
            </a:r>
            <a:r>
              <a:rPr kumimoji="0" lang="en-US" sz="1567" b="0" i="0" u="none" strike="noStrike" kern="0" cap="none" spc="0" normalizeH="0" baseline="0" noProof="0" err="1">
                <a:ln>
                  <a:noFill/>
                </a:ln>
                <a:solidFill>
                  <a:srgbClr val="F8F8F8"/>
                </a:solidFill>
                <a:effectLst/>
                <a:uLnTx/>
                <a:uFillTx/>
                <a:latin typeface="Segoe UI"/>
                <a:ea typeface="+mn-ea"/>
                <a:cs typeface="+mn-cs"/>
              </a:rPr>
              <a:t>eventing</a:t>
            </a:r>
            <a:endParaRPr kumimoji="0" lang="en-US" sz="1567" b="0" i="0" u="none" strike="noStrike" kern="0" cap="none" spc="0" normalizeH="0" baseline="0" noProof="0">
              <a:ln>
                <a:noFill/>
              </a:ln>
              <a:solidFill>
                <a:srgbClr val="F8F8F8"/>
              </a:solidFill>
              <a:effectLst/>
              <a:uLnTx/>
              <a:uFillTx/>
              <a:latin typeface="Segoe UI"/>
              <a:ea typeface="+mn-ea"/>
              <a:cs typeface="+mn-cs"/>
            </a:endParaRPr>
          </a:p>
          <a:p>
            <a:pPr marL="0" marR="0" lvl="0" indent="0" algn="l" defTabSz="896214" rtl="0" eaLnBrk="1" fontAlgn="auto" latinLnBrk="0" hangingPunct="1">
              <a:lnSpc>
                <a:spcPct val="90000"/>
              </a:lnSpc>
              <a:spcBef>
                <a:spcPts val="0"/>
              </a:spcBef>
              <a:spcAft>
                <a:spcPts val="588"/>
              </a:spcAft>
              <a:buClrTx/>
              <a:buSzTx/>
              <a:buFontTx/>
              <a:buNone/>
              <a:tabLst/>
              <a:defRPr/>
            </a:pPr>
            <a:endParaRPr kumimoji="0" lang="en-US" sz="1175" b="0" i="0" u="none" strike="noStrike" kern="0" cap="none" spc="0" normalizeH="0" baseline="0" noProof="0">
              <a:ln>
                <a:noFill/>
              </a:ln>
              <a:solidFill>
                <a:srgbClr val="F8F8F8"/>
              </a:solidFill>
              <a:effectLst/>
              <a:uLnTx/>
              <a:uFillTx/>
              <a:latin typeface="Segoe UI"/>
              <a:ea typeface="+mn-ea"/>
              <a:cs typeface="+mn-cs"/>
            </a:endParaRPr>
          </a:p>
        </p:txBody>
      </p:sp>
    </p:spTree>
    <p:extLst>
      <p:ext uri="{BB962C8B-B14F-4D97-AF65-F5344CB8AC3E}">
        <p14:creationId xmlns:p14="http://schemas.microsoft.com/office/powerpoint/2010/main" val="25087212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500"/>
                                        <p:tgtEl>
                                          <p:spTgt spid="1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P spid="10" grpId="0"/>
      <p:bldP spid="11" grpId="0"/>
      <p:bldP spid="12" grpId="0"/>
      <p:bldP spid="13" grpId="0"/>
      <p:bldP spid="14" grpId="0"/>
      <p:bldP spid="18" grpId="0"/>
      <p:bldP spid="1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71">
            <a:extLst>
              <a:ext uri="{FF2B5EF4-FFF2-40B4-BE49-F238E27FC236}">
                <a16:creationId xmlns:a16="http://schemas.microsoft.com/office/drawing/2014/main" id="{6843162E-8FB1-4942-8D1A-7DC0683393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42874" y="6415788"/>
            <a:ext cx="986733" cy="362962"/>
          </a:xfrm>
          <a:prstGeom prst="rect">
            <a:avLst/>
          </a:prstGeom>
        </p:spPr>
      </p:pic>
      <p:cxnSp>
        <p:nvCxnSpPr>
          <p:cNvPr id="58" name="Straight Arrow Connector 57"/>
          <p:cNvCxnSpPr>
            <a:cxnSpLocks/>
            <a:stCxn id="133" idx="3"/>
            <a:endCxn id="97" idx="1"/>
          </p:cNvCxnSpPr>
          <p:nvPr/>
        </p:nvCxnSpPr>
        <p:spPr>
          <a:xfrm flipV="1">
            <a:off x="3505123" y="4106146"/>
            <a:ext cx="1478591" cy="1465831"/>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9" name="Straight Arrow Connector 58"/>
          <p:cNvCxnSpPr>
            <a:cxnSpLocks/>
            <a:stCxn id="97" idx="3"/>
            <a:endCxn id="142" idx="1"/>
          </p:cNvCxnSpPr>
          <p:nvPr/>
        </p:nvCxnSpPr>
        <p:spPr>
          <a:xfrm flipV="1">
            <a:off x="7019349" y="2642262"/>
            <a:ext cx="1478590" cy="1463885"/>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0" name="Straight Arrow Connector 59"/>
          <p:cNvCxnSpPr>
            <a:cxnSpLocks/>
            <a:stCxn id="97" idx="3"/>
            <a:endCxn id="145" idx="1"/>
          </p:cNvCxnSpPr>
          <p:nvPr/>
        </p:nvCxnSpPr>
        <p:spPr>
          <a:xfrm flipV="1">
            <a:off x="7019349" y="3372205"/>
            <a:ext cx="1478590" cy="73394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1" name="Straight Arrow Connector 60"/>
          <p:cNvCxnSpPr>
            <a:cxnSpLocks/>
            <a:stCxn id="97" idx="3"/>
            <a:endCxn id="148" idx="1"/>
          </p:cNvCxnSpPr>
          <p:nvPr/>
        </p:nvCxnSpPr>
        <p:spPr>
          <a:xfrm flipV="1">
            <a:off x="7019349" y="4102148"/>
            <a:ext cx="1478590" cy="3999"/>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3" name="Straight Arrow Connector 82"/>
          <p:cNvCxnSpPr>
            <a:cxnSpLocks/>
            <a:stCxn id="89" idx="3"/>
            <a:endCxn id="97" idx="1"/>
          </p:cNvCxnSpPr>
          <p:nvPr/>
        </p:nvCxnSpPr>
        <p:spPr>
          <a:xfrm>
            <a:off x="3505123" y="2651173"/>
            <a:ext cx="1478591" cy="1454973"/>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4" name="Straight Arrow Connector 83"/>
          <p:cNvCxnSpPr>
            <a:cxnSpLocks/>
            <a:stCxn id="123" idx="3"/>
            <a:endCxn id="97" idx="1"/>
          </p:cNvCxnSpPr>
          <p:nvPr/>
        </p:nvCxnSpPr>
        <p:spPr>
          <a:xfrm>
            <a:off x="3505123" y="3381375"/>
            <a:ext cx="1478591" cy="72477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5" name="Straight Arrow Connector 84"/>
          <p:cNvCxnSpPr>
            <a:cxnSpLocks/>
            <a:stCxn id="112" idx="3"/>
            <a:endCxn id="97" idx="1"/>
          </p:cNvCxnSpPr>
          <p:nvPr/>
        </p:nvCxnSpPr>
        <p:spPr>
          <a:xfrm flipV="1">
            <a:off x="3505123" y="4106146"/>
            <a:ext cx="1478591" cy="5429"/>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6" name="Straight Arrow Connector 85"/>
          <p:cNvCxnSpPr>
            <a:cxnSpLocks/>
            <a:stCxn id="128" idx="3"/>
            <a:endCxn id="97" idx="1"/>
          </p:cNvCxnSpPr>
          <p:nvPr/>
        </p:nvCxnSpPr>
        <p:spPr>
          <a:xfrm flipV="1">
            <a:off x="3505123" y="4106147"/>
            <a:ext cx="1478591" cy="73563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2" name="Straight Arrow Connector 91"/>
          <p:cNvCxnSpPr>
            <a:cxnSpLocks/>
            <a:stCxn id="97" idx="3"/>
            <a:endCxn id="151" idx="1"/>
          </p:cNvCxnSpPr>
          <p:nvPr/>
        </p:nvCxnSpPr>
        <p:spPr>
          <a:xfrm>
            <a:off x="7019349" y="4106147"/>
            <a:ext cx="1478590" cy="725944"/>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39" name="Group 38">
            <a:extLst>
              <a:ext uri="{FF2B5EF4-FFF2-40B4-BE49-F238E27FC236}">
                <a16:creationId xmlns:a16="http://schemas.microsoft.com/office/drawing/2014/main" id="{F6E438AC-6FAA-4EEE-A429-145CD94894B4}"/>
              </a:ext>
            </a:extLst>
          </p:cNvPr>
          <p:cNvGrpSpPr/>
          <p:nvPr/>
        </p:nvGrpSpPr>
        <p:grpSpPr>
          <a:xfrm>
            <a:off x="4898031" y="3088328"/>
            <a:ext cx="2207000" cy="2042106"/>
            <a:chOff x="4835540" y="2292437"/>
            <a:chExt cx="2251255" cy="2083054"/>
          </a:xfrm>
        </p:grpSpPr>
        <p:sp>
          <p:nvSpPr>
            <p:cNvPr id="102" name="Oval 101"/>
            <p:cNvSpPr/>
            <p:nvPr/>
          </p:nvSpPr>
          <p:spPr bwMode="auto">
            <a:xfrm>
              <a:off x="6897626" y="3235215"/>
              <a:ext cx="189169" cy="189169"/>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latin typeface="Segoe UI Semilight"/>
              </a:endParaRPr>
            </a:p>
          </p:txBody>
        </p:sp>
        <p:sp>
          <p:nvSpPr>
            <p:cNvPr id="18" name="Oval 17"/>
            <p:cNvSpPr/>
            <p:nvPr/>
          </p:nvSpPr>
          <p:spPr bwMode="auto">
            <a:xfrm>
              <a:off x="4835540" y="3235215"/>
              <a:ext cx="189169" cy="189169"/>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latin typeface="Segoe UI Semilight"/>
              </a:endParaRPr>
            </a:p>
          </p:txBody>
        </p:sp>
        <p:pic>
          <p:nvPicPr>
            <p:cNvPr id="97" name="Picture 9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2941" y="2292437"/>
              <a:ext cx="2076453" cy="2076453"/>
            </a:xfrm>
            <a:prstGeom prst="rect">
              <a:avLst/>
            </a:prstGeom>
          </p:spPr>
        </p:pic>
        <p:pic>
          <p:nvPicPr>
            <p:cNvPr id="40" name="Picture 39"/>
            <p:cNvPicPr>
              <a:picLocks noChangeAspect="1"/>
            </p:cNvPicPr>
            <p:nvPr/>
          </p:nvPicPr>
          <p:blipFill>
            <a:blip r:embed="rId5"/>
            <a:stretch>
              <a:fillRect/>
            </a:stretch>
          </p:blipFill>
          <p:spPr>
            <a:xfrm>
              <a:off x="4917284" y="2293381"/>
              <a:ext cx="2082110" cy="2082110"/>
            </a:xfrm>
            <a:prstGeom prst="rect">
              <a:avLst/>
            </a:prstGeom>
          </p:spPr>
        </p:pic>
      </p:grpSp>
      <p:cxnSp>
        <p:nvCxnSpPr>
          <p:cNvPr id="76" name="Straight Arrow Connector 75">
            <a:extLst>
              <a:ext uri="{FF2B5EF4-FFF2-40B4-BE49-F238E27FC236}">
                <a16:creationId xmlns:a16="http://schemas.microsoft.com/office/drawing/2014/main" id="{E48240A0-B3CA-412B-A27F-FF15BCC37C55}"/>
              </a:ext>
            </a:extLst>
          </p:cNvPr>
          <p:cNvCxnSpPr>
            <a:cxnSpLocks/>
            <a:stCxn id="40" idx="3"/>
            <a:endCxn id="154" idx="1"/>
          </p:cNvCxnSpPr>
          <p:nvPr/>
        </p:nvCxnSpPr>
        <p:spPr>
          <a:xfrm>
            <a:off x="7019349" y="4109844"/>
            <a:ext cx="1478590" cy="1452191"/>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6" name="Straight Arrow Connector 105">
            <a:extLst>
              <a:ext uri="{FF2B5EF4-FFF2-40B4-BE49-F238E27FC236}">
                <a16:creationId xmlns:a16="http://schemas.microsoft.com/office/drawing/2014/main" id="{1F08D022-F03C-4799-8064-D7D1BE33C799}"/>
              </a:ext>
            </a:extLst>
          </p:cNvPr>
          <p:cNvCxnSpPr>
            <a:cxnSpLocks/>
            <a:stCxn id="94" idx="3"/>
            <a:endCxn id="40" idx="1"/>
          </p:cNvCxnSpPr>
          <p:nvPr/>
        </p:nvCxnSpPr>
        <p:spPr>
          <a:xfrm>
            <a:off x="3505123" y="1920973"/>
            <a:ext cx="1473045" cy="218887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9" name="Straight Arrow Connector 108">
            <a:extLst>
              <a:ext uri="{FF2B5EF4-FFF2-40B4-BE49-F238E27FC236}">
                <a16:creationId xmlns:a16="http://schemas.microsoft.com/office/drawing/2014/main" id="{666FA9CF-6CBA-44B8-87F1-92F061397F51}"/>
              </a:ext>
            </a:extLst>
          </p:cNvPr>
          <p:cNvCxnSpPr>
            <a:cxnSpLocks/>
            <a:stCxn id="138" idx="3"/>
            <a:endCxn id="40" idx="1"/>
          </p:cNvCxnSpPr>
          <p:nvPr/>
        </p:nvCxnSpPr>
        <p:spPr>
          <a:xfrm flipV="1">
            <a:off x="3505123" y="4109845"/>
            <a:ext cx="1473045" cy="2192336"/>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24" name="Group 23">
            <a:extLst>
              <a:ext uri="{FF2B5EF4-FFF2-40B4-BE49-F238E27FC236}">
                <a16:creationId xmlns:a16="http://schemas.microsoft.com/office/drawing/2014/main" id="{D2156C62-5FF6-4749-9BFD-6D6531136621}"/>
              </a:ext>
            </a:extLst>
          </p:cNvPr>
          <p:cNvGrpSpPr/>
          <p:nvPr/>
        </p:nvGrpSpPr>
        <p:grpSpPr>
          <a:xfrm>
            <a:off x="815848" y="1571367"/>
            <a:ext cx="2689274" cy="5080419"/>
            <a:chOff x="819769" y="509397"/>
            <a:chExt cx="2743200" cy="5182292"/>
          </a:xfrm>
          <a:solidFill>
            <a:schemeClr val="bg1">
              <a:lumMod val="85000"/>
            </a:schemeClr>
          </a:solidFill>
        </p:grpSpPr>
        <p:grpSp>
          <p:nvGrpSpPr>
            <p:cNvPr id="6" name="Group 5">
              <a:extLst>
                <a:ext uri="{FF2B5EF4-FFF2-40B4-BE49-F238E27FC236}">
                  <a16:creationId xmlns:a16="http://schemas.microsoft.com/office/drawing/2014/main" id="{4BBDAF75-F54A-4F99-8DFE-5BBE7A3D3415}"/>
                </a:ext>
              </a:extLst>
            </p:cNvPr>
            <p:cNvGrpSpPr/>
            <p:nvPr/>
          </p:nvGrpSpPr>
          <p:grpSpPr>
            <a:xfrm>
              <a:off x="819769" y="509397"/>
              <a:ext cx="2743200" cy="713232"/>
              <a:chOff x="854832" y="509397"/>
              <a:chExt cx="2743200" cy="713232"/>
            </a:xfrm>
            <a:grpFill/>
          </p:grpSpPr>
          <p:sp>
            <p:nvSpPr>
              <p:cNvPr id="94" name="Rectangle 93">
                <a:extLst>
                  <a:ext uri="{FF2B5EF4-FFF2-40B4-BE49-F238E27FC236}">
                    <a16:creationId xmlns:a16="http://schemas.microsoft.com/office/drawing/2014/main" id="{32724662-44EA-4DAB-A661-1A7E861F0346}"/>
                  </a:ext>
                </a:extLst>
              </p:cNvPr>
              <p:cNvSpPr/>
              <p:nvPr/>
            </p:nvSpPr>
            <p:spPr>
              <a:xfrm>
                <a:off x="854832" y="509397"/>
                <a:ext cx="2743200" cy="7132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sz="1400">
                  <a:solidFill>
                    <a:srgbClr val="FFFFFF"/>
                  </a:solidFill>
                  <a:latin typeface="Segoe UI Semilight"/>
                </a:endParaRPr>
              </a:p>
            </p:txBody>
          </p:sp>
          <p:sp>
            <p:nvSpPr>
              <p:cNvPr id="91" name="TextBox 90">
                <a:extLst>
                  <a:ext uri="{FF2B5EF4-FFF2-40B4-BE49-F238E27FC236}">
                    <a16:creationId xmlns:a16="http://schemas.microsoft.com/office/drawing/2014/main" id="{3E6AC65C-01AA-40B5-BBA4-778D7A22A1A4}"/>
                  </a:ext>
                </a:extLst>
              </p:cNvPr>
              <p:cNvSpPr txBox="1"/>
              <p:nvPr/>
            </p:nvSpPr>
            <p:spPr>
              <a:xfrm>
                <a:off x="1463980" y="712390"/>
                <a:ext cx="817901" cy="313949"/>
              </a:xfrm>
              <a:prstGeom prst="rect">
                <a:avLst/>
              </a:prstGeom>
              <a:grpFill/>
              <a:ln>
                <a:noFill/>
              </a:ln>
            </p:spPr>
            <p:txBody>
              <a:bodyPr wrap="none" rtlCol="0">
                <a:spAutoFit/>
              </a:bodyPr>
              <a:lstStyle/>
              <a:p>
                <a:pPr defTabSz="914228"/>
                <a:r>
                  <a:rPr lang="en-US" sz="1400" dirty="0">
                    <a:solidFill>
                      <a:srgbClr val="353535"/>
                    </a:solidFill>
                    <a:latin typeface="Segoe UI Semilight"/>
                  </a:rPr>
                  <a:t>IoT Hub</a:t>
                </a:r>
              </a:p>
            </p:txBody>
          </p:sp>
        </p:grpSp>
        <p:pic>
          <p:nvPicPr>
            <p:cNvPr id="13" name="Picture 12">
              <a:extLst>
                <a:ext uri="{FF2B5EF4-FFF2-40B4-BE49-F238E27FC236}">
                  <a16:creationId xmlns:a16="http://schemas.microsoft.com/office/drawing/2014/main" id="{6FCAED16-C9F8-4233-B70F-3412F1825ED3}"/>
                </a:ext>
              </a:extLst>
            </p:cNvPr>
            <p:cNvPicPr>
              <a:picLocks noChangeAspect="1"/>
            </p:cNvPicPr>
            <p:nvPr/>
          </p:nvPicPr>
          <p:blipFill>
            <a:blip r:embed="rId6"/>
            <a:stretch>
              <a:fillRect/>
            </a:stretch>
          </p:blipFill>
          <p:spPr>
            <a:xfrm>
              <a:off x="962067" y="660273"/>
              <a:ext cx="411480" cy="411480"/>
            </a:xfrm>
            <a:prstGeom prst="rect">
              <a:avLst/>
            </a:prstGeom>
            <a:grpFill/>
            <a:ln>
              <a:noFill/>
            </a:ln>
          </p:spPr>
        </p:pic>
        <p:grpSp>
          <p:nvGrpSpPr>
            <p:cNvPr id="88" name="Group 87">
              <a:extLst>
                <a:ext uri="{FF2B5EF4-FFF2-40B4-BE49-F238E27FC236}">
                  <a16:creationId xmlns:a16="http://schemas.microsoft.com/office/drawing/2014/main" id="{2BEE879F-8BDF-4036-ACDC-A7ECA135FDD0}"/>
                </a:ext>
              </a:extLst>
            </p:cNvPr>
            <p:cNvGrpSpPr/>
            <p:nvPr/>
          </p:nvGrpSpPr>
          <p:grpSpPr>
            <a:xfrm>
              <a:off x="819769" y="1254240"/>
              <a:ext cx="2743200" cy="713232"/>
              <a:chOff x="854832" y="509397"/>
              <a:chExt cx="2743200" cy="713232"/>
            </a:xfrm>
            <a:grpFill/>
          </p:grpSpPr>
          <p:sp>
            <p:nvSpPr>
              <p:cNvPr id="89" name="Rectangle 88">
                <a:extLst>
                  <a:ext uri="{FF2B5EF4-FFF2-40B4-BE49-F238E27FC236}">
                    <a16:creationId xmlns:a16="http://schemas.microsoft.com/office/drawing/2014/main" id="{42D23ECC-B726-4465-9CD5-3CF6C4A9BA5D}"/>
                  </a:ext>
                </a:extLst>
              </p:cNvPr>
              <p:cNvSpPr/>
              <p:nvPr/>
            </p:nvSpPr>
            <p:spPr>
              <a:xfrm>
                <a:off x="854832" y="509397"/>
                <a:ext cx="2743200" cy="7132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sz="1400">
                  <a:solidFill>
                    <a:srgbClr val="FFFFFF"/>
                  </a:solidFill>
                  <a:latin typeface="Segoe UI Semilight"/>
                </a:endParaRPr>
              </a:p>
            </p:txBody>
          </p:sp>
          <p:sp>
            <p:nvSpPr>
              <p:cNvPr id="90" name="TextBox 89">
                <a:extLst>
                  <a:ext uri="{FF2B5EF4-FFF2-40B4-BE49-F238E27FC236}">
                    <a16:creationId xmlns:a16="http://schemas.microsoft.com/office/drawing/2014/main" id="{7F8A2198-A28F-435A-BE48-DBB5A12949CF}"/>
                  </a:ext>
                </a:extLst>
              </p:cNvPr>
              <p:cNvSpPr txBox="1"/>
              <p:nvPr/>
            </p:nvSpPr>
            <p:spPr>
              <a:xfrm>
                <a:off x="1463980" y="712390"/>
                <a:ext cx="1196470" cy="313949"/>
              </a:xfrm>
              <a:prstGeom prst="rect">
                <a:avLst/>
              </a:prstGeom>
              <a:grpFill/>
              <a:ln>
                <a:noFill/>
              </a:ln>
            </p:spPr>
            <p:txBody>
              <a:bodyPr wrap="none" rtlCol="0">
                <a:spAutoFit/>
              </a:bodyPr>
              <a:lstStyle/>
              <a:p>
                <a:pPr defTabSz="914228"/>
                <a:r>
                  <a:rPr lang="en-US" sz="1400" dirty="0">
                    <a:solidFill>
                      <a:srgbClr val="353535"/>
                    </a:solidFill>
                    <a:latin typeface="Segoe UI Semilight"/>
                  </a:rPr>
                  <a:t>Blob Storage</a:t>
                </a:r>
              </a:p>
            </p:txBody>
          </p:sp>
        </p:grpSp>
        <p:pic>
          <p:nvPicPr>
            <p:cNvPr id="101" name="Picture 100"/>
            <p:cNvPicPr>
              <a:picLocks noChangeAspect="1"/>
            </p:cNvPicPr>
            <p:nvPr/>
          </p:nvPicPr>
          <p:blipFill>
            <a:blip r:embed="rId7"/>
            <a:stretch>
              <a:fillRect/>
            </a:stretch>
          </p:blipFill>
          <p:spPr>
            <a:xfrm>
              <a:off x="960291" y="1403340"/>
              <a:ext cx="415032" cy="415032"/>
            </a:xfrm>
            <a:prstGeom prst="rect">
              <a:avLst/>
            </a:prstGeom>
            <a:grpFill/>
            <a:ln>
              <a:noFill/>
            </a:ln>
          </p:spPr>
        </p:pic>
        <p:grpSp>
          <p:nvGrpSpPr>
            <p:cNvPr id="110" name="Group 109">
              <a:extLst>
                <a:ext uri="{FF2B5EF4-FFF2-40B4-BE49-F238E27FC236}">
                  <a16:creationId xmlns:a16="http://schemas.microsoft.com/office/drawing/2014/main" id="{9FEA198D-1F55-4998-AC7E-B0533845171F}"/>
                </a:ext>
              </a:extLst>
            </p:cNvPr>
            <p:cNvGrpSpPr/>
            <p:nvPr/>
          </p:nvGrpSpPr>
          <p:grpSpPr>
            <a:xfrm>
              <a:off x="819769" y="2743926"/>
              <a:ext cx="2743200" cy="713232"/>
              <a:chOff x="854832" y="509397"/>
              <a:chExt cx="2743200" cy="713232"/>
            </a:xfrm>
            <a:grpFill/>
          </p:grpSpPr>
          <p:sp>
            <p:nvSpPr>
              <p:cNvPr id="112" name="Rectangle 111">
                <a:extLst>
                  <a:ext uri="{FF2B5EF4-FFF2-40B4-BE49-F238E27FC236}">
                    <a16:creationId xmlns:a16="http://schemas.microsoft.com/office/drawing/2014/main" id="{A704D714-488C-47FC-9AA7-EBB4F161C3AF}"/>
                  </a:ext>
                </a:extLst>
              </p:cNvPr>
              <p:cNvSpPr/>
              <p:nvPr/>
            </p:nvSpPr>
            <p:spPr>
              <a:xfrm>
                <a:off x="854832" y="509397"/>
                <a:ext cx="2743200" cy="7132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sz="1400">
                  <a:solidFill>
                    <a:srgbClr val="FFFFFF"/>
                  </a:solidFill>
                  <a:latin typeface="Segoe UI Semilight"/>
                </a:endParaRPr>
              </a:p>
            </p:txBody>
          </p:sp>
          <p:sp>
            <p:nvSpPr>
              <p:cNvPr id="113" name="TextBox 112">
                <a:extLst>
                  <a:ext uri="{FF2B5EF4-FFF2-40B4-BE49-F238E27FC236}">
                    <a16:creationId xmlns:a16="http://schemas.microsoft.com/office/drawing/2014/main" id="{2130F499-5B43-4FBD-9F94-C6C1112C2D3D}"/>
                  </a:ext>
                </a:extLst>
              </p:cNvPr>
              <p:cNvSpPr txBox="1"/>
              <p:nvPr/>
            </p:nvSpPr>
            <p:spPr>
              <a:xfrm>
                <a:off x="1463980" y="712390"/>
                <a:ext cx="1524154" cy="313949"/>
              </a:xfrm>
              <a:prstGeom prst="rect">
                <a:avLst/>
              </a:prstGeom>
              <a:grpFill/>
              <a:ln>
                <a:noFill/>
              </a:ln>
            </p:spPr>
            <p:txBody>
              <a:bodyPr wrap="none" rtlCol="0">
                <a:spAutoFit/>
              </a:bodyPr>
              <a:lstStyle/>
              <a:p>
                <a:pPr defTabSz="914228"/>
                <a:r>
                  <a:rPr lang="en-US" sz="1400" dirty="0">
                    <a:solidFill>
                      <a:srgbClr val="353535"/>
                    </a:solidFill>
                    <a:latin typeface="Segoe UI Semilight"/>
                  </a:rPr>
                  <a:t>Resource Groups</a:t>
                </a:r>
              </a:p>
            </p:txBody>
          </p:sp>
        </p:grpSp>
        <p:grpSp>
          <p:nvGrpSpPr>
            <p:cNvPr id="119" name="Group 118">
              <a:extLst>
                <a:ext uri="{FF2B5EF4-FFF2-40B4-BE49-F238E27FC236}">
                  <a16:creationId xmlns:a16="http://schemas.microsoft.com/office/drawing/2014/main" id="{765C9699-B8AE-4D77-A5D3-52AAD2F5B9E3}"/>
                </a:ext>
              </a:extLst>
            </p:cNvPr>
            <p:cNvGrpSpPr/>
            <p:nvPr/>
          </p:nvGrpSpPr>
          <p:grpSpPr>
            <a:xfrm>
              <a:off x="819769" y="1999083"/>
              <a:ext cx="2743200" cy="713232"/>
              <a:chOff x="854832" y="489705"/>
              <a:chExt cx="2743200" cy="713232"/>
            </a:xfrm>
            <a:grpFill/>
          </p:grpSpPr>
          <p:sp>
            <p:nvSpPr>
              <p:cNvPr id="123" name="Rectangle 122">
                <a:extLst>
                  <a:ext uri="{FF2B5EF4-FFF2-40B4-BE49-F238E27FC236}">
                    <a16:creationId xmlns:a16="http://schemas.microsoft.com/office/drawing/2014/main" id="{4AA6E1D4-ABB9-45E7-9F6A-3F27C9425BF4}"/>
                  </a:ext>
                </a:extLst>
              </p:cNvPr>
              <p:cNvSpPr/>
              <p:nvPr/>
            </p:nvSpPr>
            <p:spPr>
              <a:xfrm>
                <a:off x="854832" y="489705"/>
                <a:ext cx="2743200" cy="7132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sz="1400">
                  <a:solidFill>
                    <a:srgbClr val="FFFFFF"/>
                  </a:solidFill>
                  <a:latin typeface="Segoe UI Semilight"/>
                </a:endParaRPr>
              </a:p>
            </p:txBody>
          </p:sp>
          <p:sp>
            <p:nvSpPr>
              <p:cNvPr id="124" name="TextBox 123">
                <a:extLst>
                  <a:ext uri="{FF2B5EF4-FFF2-40B4-BE49-F238E27FC236}">
                    <a16:creationId xmlns:a16="http://schemas.microsoft.com/office/drawing/2014/main" id="{FFE901EE-8500-43D9-8BCB-C7FC65DA4C5E}"/>
                  </a:ext>
                </a:extLst>
              </p:cNvPr>
              <p:cNvSpPr txBox="1"/>
              <p:nvPr/>
            </p:nvSpPr>
            <p:spPr>
              <a:xfrm>
                <a:off x="1463980" y="712390"/>
                <a:ext cx="1742609" cy="313949"/>
              </a:xfrm>
              <a:prstGeom prst="rect">
                <a:avLst/>
              </a:prstGeom>
              <a:grpFill/>
              <a:ln>
                <a:noFill/>
              </a:ln>
            </p:spPr>
            <p:txBody>
              <a:bodyPr wrap="none" rtlCol="0">
                <a:spAutoFit/>
              </a:bodyPr>
              <a:lstStyle/>
              <a:p>
                <a:pPr defTabSz="914228"/>
                <a:r>
                  <a:rPr lang="en-US" sz="1400" dirty="0">
                    <a:solidFill>
                      <a:srgbClr val="353535"/>
                    </a:solidFill>
                    <a:latin typeface="Segoe UI Semilight"/>
                  </a:rPr>
                  <a:t>Azure Subscriptions</a:t>
                </a:r>
              </a:p>
            </p:txBody>
          </p:sp>
        </p:grpSp>
        <p:grpSp>
          <p:nvGrpSpPr>
            <p:cNvPr id="126" name="Group 125">
              <a:extLst>
                <a:ext uri="{FF2B5EF4-FFF2-40B4-BE49-F238E27FC236}">
                  <a16:creationId xmlns:a16="http://schemas.microsoft.com/office/drawing/2014/main" id="{00A04110-611B-4B73-B77D-5883A31DB71C}"/>
                </a:ext>
              </a:extLst>
            </p:cNvPr>
            <p:cNvGrpSpPr/>
            <p:nvPr/>
          </p:nvGrpSpPr>
          <p:grpSpPr>
            <a:xfrm>
              <a:off x="819769" y="3488769"/>
              <a:ext cx="2743200" cy="713232"/>
              <a:chOff x="854832" y="509397"/>
              <a:chExt cx="2743200" cy="713232"/>
            </a:xfrm>
            <a:grpFill/>
          </p:grpSpPr>
          <p:sp>
            <p:nvSpPr>
              <p:cNvPr id="128" name="Rectangle 127">
                <a:extLst>
                  <a:ext uri="{FF2B5EF4-FFF2-40B4-BE49-F238E27FC236}">
                    <a16:creationId xmlns:a16="http://schemas.microsoft.com/office/drawing/2014/main" id="{A4678F7F-2F26-4CA6-A5CA-0DFA1AA63088}"/>
                  </a:ext>
                </a:extLst>
              </p:cNvPr>
              <p:cNvSpPr/>
              <p:nvPr/>
            </p:nvSpPr>
            <p:spPr>
              <a:xfrm>
                <a:off x="854832" y="509397"/>
                <a:ext cx="2743200" cy="7132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sz="1400">
                  <a:solidFill>
                    <a:srgbClr val="FFFFFF"/>
                  </a:solidFill>
                  <a:latin typeface="Segoe UI Semilight"/>
                </a:endParaRPr>
              </a:p>
            </p:txBody>
          </p:sp>
          <p:sp>
            <p:nvSpPr>
              <p:cNvPr id="129" name="TextBox 128">
                <a:extLst>
                  <a:ext uri="{FF2B5EF4-FFF2-40B4-BE49-F238E27FC236}">
                    <a16:creationId xmlns:a16="http://schemas.microsoft.com/office/drawing/2014/main" id="{EA55A754-CBB5-4FAB-A18F-8B1AA96C67CA}"/>
                  </a:ext>
                </a:extLst>
              </p:cNvPr>
              <p:cNvSpPr txBox="1"/>
              <p:nvPr/>
            </p:nvSpPr>
            <p:spPr>
              <a:xfrm>
                <a:off x="1463980" y="712390"/>
                <a:ext cx="1078478" cy="313949"/>
              </a:xfrm>
              <a:prstGeom prst="rect">
                <a:avLst/>
              </a:prstGeom>
              <a:grpFill/>
              <a:ln>
                <a:noFill/>
              </a:ln>
            </p:spPr>
            <p:txBody>
              <a:bodyPr wrap="none" rtlCol="0">
                <a:spAutoFit/>
              </a:bodyPr>
              <a:lstStyle/>
              <a:p>
                <a:pPr defTabSz="914228"/>
                <a:r>
                  <a:rPr lang="en-US" sz="1400" dirty="0">
                    <a:solidFill>
                      <a:srgbClr val="353535"/>
                    </a:solidFill>
                    <a:latin typeface="Segoe UI Semilight"/>
                  </a:rPr>
                  <a:t>Event Hubs</a:t>
                </a:r>
              </a:p>
            </p:txBody>
          </p:sp>
        </p:grpSp>
        <p:grpSp>
          <p:nvGrpSpPr>
            <p:cNvPr id="131" name="Group 130">
              <a:extLst>
                <a:ext uri="{FF2B5EF4-FFF2-40B4-BE49-F238E27FC236}">
                  <a16:creationId xmlns:a16="http://schemas.microsoft.com/office/drawing/2014/main" id="{4F753AFD-8268-4289-A016-61B80D625E84}"/>
                </a:ext>
              </a:extLst>
            </p:cNvPr>
            <p:cNvGrpSpPr/>
            <p:nvPr/>
          </p:nvGrpSpPr>
          <p:grpSpPr>
            <a:xfrm>
              <a:off x="819769" y="4233612"/>
              <a:ext cx="2743200" cy="713232"/>
              <a:chOff x="854832" y="509397"/>
              <a:chExt cx="2743200" cy="713232"/>
            </a:xfrm>
            <a:grpFill/>
          </p:grpSpPr>
          <p:sp>
            <p:nvSpPr>
              <p:cNvPr id="133" name="Rectangle 132">
                <a:extLst>
                  <a:ext uri="{FF2B5EF4-FFF2-40B4-BE49-F238E27FC236}">
                    <a16:creationId xmlns:a16="http://schemas.microsoft.com/office/drawing/2014/main" id="{64C46C94-DD45-4ABE-A052-BB61852B5710}"/>
                  </a:ext>
                </a:extLst>
              </p:cNvPr>
              <p:cNvSpPr/>
              <p:nvPr/>
            </p:nvSpPr>
            <p:spPr>
              <a:xfrm>
                <a:off x="854832" y="509397"/>
                <a:ext cx="2743200" cy="7132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sz="1400">
                  <a:solidFill>
                    <a:srgbClr val="FFFFFF"/>
                  </a:solidFill>
                  <a:latin typeface="Segoe UI Semilight"/>
                </a:endParaRPr>
              </a:p>
            </p:txBody>
          </p:sp>
          <p:sp>
            <p:nvSpPr>
              <p:cNvPr id="134" name="TextBox 133">
                <a:extLst>
                  <a:ext uri="{FF2B5EF4-FFF2-40B4-BE49-F238E27FC236}">
                    <a16:creationId xmlns:a16="http://schemas.microsoft.com/office/drawing/2014/main" id="{C2D6657E-302B-4B6B-9F6E-5E65772C0B32}"/>
                  </a:ext>
                </a:extLst>
              </p:cNvPr>
              <p:cNvSpPr txBox="1"/>
              <p:nvPr/>
            </p:nvSpPr>
            <p:spPr>
              <a:xfrm>
                <a:off x="1463980" y="712390"/>
                <a:ext cx="1329048" cy="313949"/>
              </a:xfrm>
              <a:prstGeom prst="rect">
                <a:avLst/>
              </a:prstGeom>
              <a:grpFill/>
              <a:ln>
                <a:noFill/>
              </a:ln>
            </p:spPr>
            <p:txBody>
              <a:bodyPr wrap="none" rtlCol="0">
                <a:spAutoFit/>
              </a:bodyPr>
              <a:lstStyle/>
              <a:p>
                <a:pPr defTabSz="914228"/>
                <a:r>
                  <a:rPr lang="en-US" sz="1400" dirty="0">
                    <a:solidFill>
                      <a:srgbClr val="353535"/>
                    </a:solidFill>
                    <a:latin typeface="Segoe UI Semilight"/>
                  </a:rPr>
                  <a:t>Custom Topics</a:t>
                </a:r>
              </a:p>
            </p:txBody>
          </p:sp>
        </p:grpSp>
        <p:grpSp>
          <p:nvGrpSpPr>
            <p:cNvPr id="136" name="Group 135">
              <a:extLst>
                <a:ext uri="{FF2B5EF4-FFF2-40B4-BE49-F238E27FC236}">
                  <a16:creationId xmlns:a16="http://schemas.microsoft.com/office/drawing/2014/main" id="{8C9095EB-3B6D-420E-9505-78FDED60463F}"/>
                </a:ext>
              </a:extLst>
            </p:cNvPr>
            <p:cNvGrpSpPr/>
            <p:nvPr/>
          </p:nvGrpSpPr>
          <p:grpSpPr>
            <a:xfrm>
              <a:off x="819769" y="4978457"/>
              <a:ext cx="2743200" cy="713232"/>
              <a:chOff x="854832" y="509397"/>
              <a:chExt cx="2743200" cy="713232"/>
            </a:xfrm>
            <a:grpFill/>
          </p:grpSpPr>
          <p:sp>
            <p:nvSpPr>
              <p:cNvPr id="138" name="Rectangle 137">
                <a:extLst>
                  <a:ext uri="{FF2B5EF4-FFF2-40B4-BE49-F238E27FC236}">
                    <a16:creationId xmlns:a16="http://schemas.microsoft.com/office/drawing/2014/main" id="{C7BD2B39-98F8-46A4-8EDA-125F770985AD}"/>
                  </a:ext>
                </a:extLst>
              </p:cNvPr>
              <p:cNvSpPr/>
              <p:nvPr/>
            </p:nvSpPr>
            <p:spPr>
              <a:xfrm>
                <a:off x="854832" y="509397"/>
                <a:ext cx="2743200" cy="7132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sz="1400">
                  <a:solidFill>
                    <a:srgbClr val="FFFFFF"/>
                  </a:solidFill>
                  <a:latin typeface="Segoe UI Semilight"/>
                </a:endParaRPr>
              </a:p>
            </p:txBody>
          </p:sp>
          <p:sp>
            <p:nvSpPr>
              <p:cNvPr id="139" name="TextBox 138">
                <a:extLst>
                  <a:ext uri="{FF2B5EF4-FFF2-40B4-BE49-F238E27FC236}">
                    <a16:creationId xmlns:a16="http://schemas.microsoft.com/office/drawing/2014/main" id="{9FD3FE21-DBA9-40C7-A4FC-B4573BA37C79}"/>
                  </a:ext>
                </a:extLst>
              </p:cNvPr>
              <p:cNvSpPr txBox="1"/>
              <p:nvPr/>
            </p:nvSpPr>
            <p:spPr>
              <a:xfrm>
                <a:off x="1463980" y="712390"/>
                <a:ext cx="1358350" cy="313949"/>
              </a:xfrm>
              <a:prstGeom prst="rect">
                <a:avLst/>
              </a:prstGeom>
              <a:grpFill/>
              <a:ln>
                <a:noFill/>
              </a:ln>
            </p:spPr>
            <p:txBody>
              <a:bodyPr wrap="none" rtlCol="0">
                <a:spAutoFit/>
              </a:bodyPr>
              <a:lstStyle/>
              <a:p>
                <a:pPr defTabSz="914228"/>
                <a:r>
                  <a:rPr lang="en-US" sz="1400" dirty="0">
                    <a:solidFill>
                      <a:srgbClr val="353535"/>
                    </a:solidFill>
                    <a:latin typeface="Segoe UI Semilight"/>
                  </a:rPr>
                  <a:t>Storage (GPv2)</a:t>
                </a:r>
              </a:p>
            </p:txBody>
          </p:sp>
        </p:grpSp>
        <p:pic>
          <p:nvPicPr>
            <p:cNvPr id="93" name="Picture 92"/>
            <p:cNvPicPr>
              <a:picLocks noChangeAspect="1"/>
            </p:cNvPicPr>
            <p:nvPr/>
          </p:nvPicPr>
          <p:blipFill rotWithShape="1">
            <a:blip r:embed="rId8"/>
            <a:srcRect b="33533"/>
            <a:stretch/>
          </p:blipFill>
          <p:spPr>
            <a:xfrm>
              <a:off x="960291" y="3637869"/>
              <a:ext cx="415032" cy="415032"/>
            </a:xfrm>
            <a:prstGeom prst="rect">
              <a:avLst/>
            </a:prstGeom>
            <a:grpFill/>
            <a:ln>
              <a:noFill/>
            </a:ln>
          </p:spPr>
        </p:pic>
        <p:pic>
          <p:nvPicPr>
            <p:cNvPr id="98" name="Picture 97"/>
            <p:cNvPicPr>
              <a:picLocks noChangeAspect="1"/>
            </p:cNvPicPr>
            <p:nvPr/>
          </p:nvPicPr>
          <p:blipFill>
            <a:blip r:embed="rId9"/>
            <a:stretch>
              <a:fillRect/>
            </a:stretch>
          </p:blipFill>
          <p:spPr>
            <a:xfrm>
              <a:off x="960291" y="2893026"/>
              <a:ext cx="415032" cy="415032"/>
            </a:xfrm>
            <a:prstGeom prst="rect">
              <a:avLst/>
            </a:prstGeom>
            <a:grpFill/>
            <a:ln>
              <a:noFill/>
            </a:ln>
          </p:spPr>
        </p:pic>
        <p:pic>
          <p:nvPicPr>
            <p:cNvPr id="99" name="Picture 98"/>
            <p:cNvPicPr>
              <a:picLocks noChangeAspect="1"/>
            </p:cNvPicPr>
            <p:nvPr/>
          </p:nvPicPr>
          <p:blipFill>
            <a:blip r:embed="rId10"/>
            <a:stretch>
              <a:fillRect/>
            </a:stretch>
          </p:blipFill>
          <p:spPr>
            <a:xfrm>
              <a:off x="962067" y="2149959"/>
              <a:ext cx="411480" cy="411480"/>
            </a:xfrm>
            <a:prstGeom prst="rect">
              <a:avLst/>
            </a:prstGeom>
            <a:grpFill/>
            <a:ln>
              <a:noFill/>
            </a:ln>
          </p:spPr>
        </p:pic>
        <p:pic>
          <p:nvPicPr>
            <p:cNvPr id="3" name="Picture 2"/>
            <p:cNvPicPr>
              <a:picLocks noChangeAspect="1"/>
            </p:cNvPicPr>
            <p:nvPr/>
          </p:nvPicPr>
          <p:blipFill>
            <a:blip r:embed="rId11"/>
            <a:stretch>
              <a:fillRect/>
            </a:stretch>
          </p:blipFill>
          <p:spPr>
            <a:xfrm>
              <a:off x="962067" y="4384488"/>
              <a:ext cx="411480" cy="411480"/>
            </a:xfrm>
            <a:prstGeom prst="rect">
              <a:avLst/>
            </a:prstGeom>
            <a:grpFill/>
            <a:ln>
              <a:noFill/>
            </a:ln>
          </p:spPr>
        </p:pic>
        <p:pic>
          <p:nvPicPr>
            <p:cNvPr id="12" name="Graphic 11">
              <a:extLst>
                <a:ext uri="{FF2B5EF4-FFF2-40B4-BE49-F238E27FC236}">
                  <a16:creationId xmlns:a16="http://schemas.microsoft.com/office/drawing/2014/main" id="{35EC61AA-4C16-417E-8697-DC1E64E19896}"/>
                </a:ext>
              </a:extLst>
            </p:cNvPr>
            <p:cNvPicPr>
              <a:picLocks noChangeAspect="1"/>
            </p:cNvPicPr>
            <p:nvPr/>
          </p:nvPicPr>
          <p:blipFill rotWithShape="1">
            <a:blip r:embed="rId12">
              <a:extLst>
                <a:ext uri="{96DAC541-7B7A-43D3-8B79-37D633B846F1}">
                  <asvg:svgBlip xmlns:asvg="http://schemas.microsoft.com/office/drawing/2016/SVG/main" r:embed="rId13"/>
                </a:ext>
              </a:extLst>
            </a:blip>
            <a:srcRect l="32937" t="26233" r="33290" b="30261"/>
            <a:stretch/>
          </p:blipFill>
          <p:spPr>
            <a:xfrm>
              <a:off x="962067" y="5129333"/>
              <a:ext cx="411480" cy="411480"/>
            </a:xfrm>
            <a:prstGeom prst="rect">
              <a:avLst/>
            </a:prstGeom>
            <a:grpFill/>
          </p:spPr>
        </p:pic>
      </p:grpSp>
      <p:grpSp>
        <p:nvGrpSpPr>
          <p:cNvPr id="33" name="Group 32">
            <a:extLst>
              <a:ext uri="{FF2B5EF4-FFF2-40B4-BE49-F238E27FC236}">
                <a16:creationId xmlns:a16="http://schemas.microsoft.com/office/drawing/2014/main" id="{60E1F249-113D-4E0D-A944-75FF4D7D9038}"/>
              </a:ext>
            </a:extLst>
          </p:cNvPr>
          <p:cNvGrpSpPr/>
          <p:nvPr/>
        </p:nvGrpSpPr>
        <p:grpSpPr>
          <a:xfrm>
            <a:off x="8497938" y="2292656"/>
            <a:ext cx="2689274" cy="3618985"/>
            <a:chOff x="8627998" y="1202545"/>
            <a:chExt cx="2743200" cy="3691553"/>
          </a:xfrm>
          <a:solidFill>
            <a:schemeClr val="bg1">
              <a:lumMod val="85000"/>
            </a:schemeClr>
          </a:solidFill>
        </p:grpSpPr>
        <p:grpSp>
          <p:nvGrpSpPr>
            <p:cNvPr id="32" name="Group 31">
              <a:extLst>
                <a:ext uri="{FF2B5EF4-FFF2-40B4-BE49-F238E27FC236}">
                  <a16:creationId xmlns:a16="http://schemas.microsoft.com/office/drawing/2014/main" id="{4EBE7A99-6DBF-4686-AE65-53637644FCAC}"/>
                </a:ext>
              </a:extLst>
            </p:cNvPr>
            <p:cNvGrpSpPr/>
            <p:nvPr/>
          </p:nvGrpSpPr>
          <p:grpSpPr>
            <a:xfrm>
              <a:off x="8627998" y="1202545"/>
              <a:ext cx="2743200" cy="713232"/>
              <a:chOff x="7840049" y="754291"/>
              <a:chExt cx="2743200" cy="713232"/>
            </a:xfrm>
            <a:grpFill/>
          </p:grpSpPr>
          <p:sp>
            <p:nvSpPr>
              <p:cNvPr id="142" name="Rectangle 141">
                <a:extLst>
                  <a:ext uri="{FF2B5EF4-FFF2-40B4-BE49-F238E27FC236}">
                    <a16:creationId xmlns:a16="http://schemas.microsoft.com/office/drawing/2014/main" id="{DFE9B887-71F7-403C-9D57-5E45C9FF4BF0}"/>
                  </a:ext>
                </a:extLst>
              </p:cNvPr>
              <p:cNvSpPr/>
              <p:nvPr/>
            </p:nvSpPr>
            <p:spPr>
              <a:xfrm>
                <a:off x="7840049" y="754291"/>
                <a:ext cx="2743200" cy="7132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sz="1400" dirty="0">
                  <a:solidFill>
                    <a:srgbClr val="FFFFFF"/>
                  </a:solidFill>
                  <a:latin typeface="Segoe UI Semilight"/>
                </a:endParaRPr>
              </a:p>
            </p:txBody>
          </p:sp>
          <p:sp>
            <p:nvSpPr>
              <p:cNvPr id="143" name="TextBox 142">
                <a:extLst>
                  <a:ext uri="{FF2B5EF4-FFF2-40B4-BE49-F238E27FC236}">
                    <a16:creationId xmlns:a16="http://schemas.microsoft.com/office/drawing/2014/main" id="{15A247F7-4D18-4386-9F3E-FCFF3F7EC2EB}"/>
                  </a:ext>
                </a:extLst>
              </p:cNvPr>
              <p:cNvSpPr txBox="1"/>
              <p:nvPr/>
            </p:nvSpPr>
            <p:spPr>
              <a:xfrm>
                <a:off x="8449197" y="957284"/>
                <a:ext cx="1448282" cy="313949"/>
              </a:xfrm>
              <a:prstGeom prst="rect">
                <a:avLst/>
              </a:prstGeom>
              <a:grpFill/>
              <a:ln>
                <a:noFill/>
              </a:ln>
            </p:spPr>
            <p:txBody>
              <a:bodyPr wrap="none" rtlCol="0">
                <a:spAutoFit/>
              </a:bodyPr>
              <a:lstStyle/>
              <a:p>
                <a:pPr defTabSz="914228"/>
                <a:r>
                  <a:rPr lang="en-US" sz="1400" dirty="0">
                    <a:solidFill>
                      <a:srgbClr val="353535"/>
                    </a:solidFill>
                    <a:latin typeface="Segoe UI Semilight"/>
                  </a:rPr>
                  <a:t>Azure Functions</a:t>
                </a:r>
              </a:p>
            </p:txBody>
          </p:sp>
        </p:grpSp>
        <p:grpSp>
          <p:nvGrpSpPr>
            <p:cNvPr id="144" name="Group 143">
              <a:extLst>
                <a:ext uri="{FF2B5EF4-FFF2-40B4-BE49-F238E27FC236}">
                  <a16:creationId xmlns:a16="http://schemas.microsoft.com/office/drawing/2014/main" id="{F5B1A4B0-668D-42B9-980C-72F4D79BF2D6}"/>
                </a:ext>
              </a:extLst>
            </p:cNvPr>
            <p:cNvGrpSpPr/>
            <p:nvPr/>
          </p:nvGrpSpPr>
          <p:grpSpPr>
            <a:xfrm>
              <a:off x="8627998" y="1947125"/>
              <a:ext cx="2743200" cy="713232"/>
              <a:chOff x="7840049" y="754291"/>
              <a:chExt cx="2743200" cy="713232"/>
            </a:xfrm>
            <a:grpFill/>
          </p:grpSpPr>
          <p:sp>
            <p:nvSpPr>
              <p:cNvPr id="145" name="Rectangle 144">
                <a:extLst>
                  <a:ext uri="{FF2B5EF4-FFF2-40B4-BE49-F238E27FC236}">
                    <a16:creationId xmlns:a16="http://schemas.microsoft.com/office/drawing/2014/main" id="{F538DE4A-6CEE-4502-89C7-90D81CE41A11}"/>
                  </a:ext>
                </a:extLst>
              </p:cNvPr>
              <p:cNvSpPr/>
              <p:nvPr/>
            </p:nvSpPr>
            <p:spPr>
              <a:xfrm>
                <a:off x="7840049" y="754291"/>
                <a:ext cx="2743200" cy="7132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sz="1400" dirty="0">
                  <a:solidFill>
                    <a:srgbClr val="FFFFFF"/>
                  </a:solidFill>
                  <a:latin typeface="Segoe UI Semilight"/>
                </a:endParaRPr>
              </a:p>
            </p:txBody>
          </p:sp>
          <p:sp>
            <p:nvSpPr>
              <p:cNvPr id="146" name="TextBox 145">
                <a:extLst>
                  <a:ext uri="{FF2B5EF4-FFF2-40B4-BE49-F238E27FC236}">
                    <a16:creationId xmlns:a16="http://schemas.microsoft.com/office/drawing/2014/main" id="{0AE13DA8-5B93-421C-AA55-5D6FAD760F32}"/>
                  </a:ext>
                </a:extLst>
              </p:cNvPr>
              <p:cNvSpPr txBox="1"/>
              <p:nvPr/>
            </p:nvSpPr>
            <p:spPr>
              <a:xfrm>
                <a:off x="8449197" y="957284"/>
                <a:ext cx="1058266" cy="313949"/>
              </a:xfrm>
              <a:prstGeom prst="rect">
                <a:avLst/>
              </a:prstGeom>
              <a:grpFill/>
              <a:ln>
                <a:noFill/>
              </a:ln>
            </p:spPr>
            <p:txBody>
              <a:bodyPr wrap="none" rtlCol="0">
                <a:spAutoFit/>
              </a:bodyPr>
              <a:lstStyle/>
              <a:p>
                <a:pPr defTabSz="914228"/>
                <a:r>
                  <a:rPr lang="en-US" sz="1400" dirty="0">
                    <a:solidFill>
                      <a:srgbClr val="353535"/>
                    </a:solidFill>
                    <a:latin typeface="Segoe UI Semilight"/>
                  </a:rPr>
                  <a:t>Logic Apps</a:t>
                </a:r>
              </a:p>
            </p:txBody>
          </p:sp>
        </p:grpSp>
        <p:grpSp>
          <p:nvGrpSpPr>
            <p:cNvPr id="147" name="Group 146">
              <a:extLst>
                <a:ext uri="{FF2B5EF4-FFF2-40B4-BE49-F238E27FC236}">
                  <a16:creationId xmlns:a16="http://schemas.microsoft.com/office/drawing/2014/main" id="{2F117F36-443C-4272-923C-7B2CEDC02CB7}"/>
                </a:ext>
              </a:extLst>
            </p:cNvPr>
            <p:cNvGrpSpPr/>
            <p:nvPr/>
          </p:nvGrpSpPr>
          <p:grpSpPr>
            <a:xfrm>
              <a:off x="8627998" y="2691705"/>
              <a:ext cx="2743200" cy="713232"/>
              <a:chOff x="7840049" y="754291"/>
              <a:chExt cx="2743200" cy="713232"/>
            </a:xfrm>
            <a:grpFill/>
          </p:grpSpPr>
          <p:sp>
            <p:nvSpPr>
              <p:cNvPr id="148" name="Rectangle 147">
                <a:extLst>
                  <a:ext uri="{FF2B5EF4-FFF2-40B4-BE49-F238E27FC236}">
                    <a16:creationId xmlns:a16="http://schemas.microsoft.com/office/drawing/2014/main" id="{469FE5DE-65D5-4C54-8566-4B15C68C10EC}"/>
                  </a:ext>
                </a:extLst>
              </p:cNvPr>
              <p:cNvSpPr/>
              <p:nvPr/>
            </p:nvSpPr>
            <p:spPr>
              <a:xfrm>
                <a:off x="7840049" y="754291"/>
                <a:ext cx="2743200" cy="7132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sz="1400" dirty="0">
                  <a:solidFill>
                    <a:srgbClr val="FFFFFF"/>
                  </a:solidFill>
                  <a:latin typeface="Segoe UI Semilight"/>
                </a:endParaRPr>
              </a:p>
            </p:txBody>
          </p:sp>
          <p:sp>
            <p:nvSpPr>
              <p:cNvPr id="149" name="TextBox 148">
                <a:extLst>
                  <a:ext uri="{FF2B5EF4-FFF2-40B4-BE49-F238E27FC236}">
                    <a16:creationId xmlns:a16="http://schemas.microsoft.com/office/drawing/2014/main" id="{CB1DA211-0806-4CA1-AB15-D7179FF925E8}"/>
                  </a:ext>
                </a:extLst>
              </p:cNvPr>
              <p:cNvSpPr txBox="1"/>
              <p:nvPr/>
            </p:nvSpPr>
            <p:spPr>
              <a:xfrm>
                <a:off x="8449197" y="957284"/>
                <a:ext cx="1625074" cy="313949"/>
              </a:xfrm>
              <a:prstGeom prst="rect">
                <a:avLst/>
              </a:prstGeom>
              <a:grpFill/>
              <a:ln>
                <a:noFill/>
              </a:ln>
            </p:spPr>
            <p:txBody>
              <a:bodyPr wrap="none" rtlCol="0">
                <a:spAutoFit/>
              </a:bodyPr>
              <a:lstStyle/>
              <a:p>
                <a:pPr defTabSz="914228"/>
                <a:r>
                  <a:rPr lang="en-US" sz="1400" dirty="0">
                    <a:solidFill>
                      <a:srgbClr val="353535"/>
                    </a:solidFill>
                    <a:latin typeface="Segoe UI Semilight"/>
                  </a:rPr>
                  <a:t>Azure Automation</a:t>
                </a:r>
              </a:p>
            </p:txBody>
          </p:sp>
        </p:grpSp>
        <p:grpSp>
          <p:nvGrpSpPr>
            <p:cNvPr id="150" name="Group 149">
              <a:extLst>
                <a:ext uri="{FF2B5EF4-FFF2-40B4-BE49-F238E27FC236}">
                  <a16:creationId xmlns:a16="http://schemas.microsoft.com/office/drawing/2014/main" id="{6D7D3D87-89C6-4E15-8D44-128F8C3796E6}"/>
                </a:ext>
              </a:extLst>
            </p:cNvPr>
            <p:cNvGrpSpPr/>
            <p:nvPr/>
          </p:nvGrpSpPr>
          <p:grpSpPr>
            <a:xfrm>
              <a:off x="8627998" y="3436285"/>
              <a:ext cx="2743200" cy="713232"/>
              <a:chOff x="7840049" y="754291"/>
              <a:chExt cx="2743200" cy="713232"/>
            </a:xfrm>
            <a:grpFill/>
          </p:grpSpPr>
          <p:sp>
            <p:nvSpPr>
              <p:cNvPr id="151" name="Rectangle 150">
                <a:extLst>
                  <a:ext uri="{FF2B5EF4-FFF2-40B4-BE49-F238E27FC236}">
                    <a16:creationId xmlns:a16="http://schemas.microsoft.com/office/drawing/2014/main" id="{536F6EFB-7FFF-4D43-83DE-AE310566AF96}"/>
                  </a:ext>
                </a:extLst>
              </p:cNvPr>
              <p:cNvSpPr/>
              <p:nvPr/>
            </p:nvSpPr>
            <p:spPr>
              <a:xfrm>
                <a:off x="7840049" y="754291"/>
                <a:ext cx="2743200" cy="7132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sz="1400" dirty="0">
                  <a:solidFill>
                    <a:srgbClr val="FFFFFF"/>
                  </a:solidFill>
                  <a:latin typeface="Segoe UI Semilight"/>
                </a:endParaRPr>
              </a:p>
            </p:txBody>
          </p:sp>
          <p:sp>
            <p:nvSpPr>
              <p:cNvPr id="152" name="TextBox 151">
                <a:extLst>
                  <a:ext uri="{FF2B5EF4-FFF2-40B4-BE49-F238E27FC236}">
                    <a16:creationId xmlns:a16="http://schemas.microsoft.com/office/drawing/2014/main" id="{F49F7D10-99B1-46A8-A860-129C15F33EF6}"/>
                  </a:ext>
                </a:extLst>
              </p:cNvPr>
              <p:cNvSpPr txBox="1"/>
              <p:nvPr/>
            </p:nvSpPr>
            <p:spPr>
              <a:xfrm>
                <a:off x="8449197" y="957284"/>
                <a:ext cx="1048979" cy="313949"/>
              </a:xfrm>
              <a:prstGeom prst="rect">
                <a:avLst/>
              </a:prstGeom>
              <a:grpFill/>
              <a:ln>
                <a:noFill/>
              </a:ln>
            </p:spPr>
            <p:txBody>
              <a:bodyPr wrap="none" rtlCol="0">
                <a:spAutoFit/>
              </a:bodyPr>
              <a:lstStyle/>
              <a:p>
                <a:pPr defTabSz="914228"/>
                <a:r>
                  <a:rPr lang="en-US" sz="1400" dirty="0">
                    <a:solidFill>
                      <a:srgbClr val="353535"/>
                    </a:solidFill>
                    <a:latin typeface="Segoe UI Semilight"/>
                  </a:rPr>
                  <a:t>WebHooks</a:t>
                </a:r>
              </a:p>
            </p:txBody>
          </p:sp>
        </p:grpSp>
        <p:grpSp>
          <p:nvGrpSpPr>
            <p:cNvPr id="153" name="Group 152">
              <a:extLst>
                <a:ext uri="{FF2B5EF4-FFF2-40B4-BE49-F238E27FC236}">
                  <a16:creationId xmlns:a16="http://schemas.microsoft.com/office/drawing/2014/main" id="{747A0E2C-76E1-4704-BDB8-2DFA71A4544D}"/>
                </a:ext>
              </a:extLst>
            </p:cNvPr>
            <p:cNvGrpSpPr/>
            <p:nvPr/>
          </p:nvGrpSpPr>
          <p:grpSpPr>
            <a:xfrm>
              <a:off x="8627998" y="4180866"/>
              <a:ext cx="2743200" cy="713232"/>
              <a:chOff x="7840049" y="754291"/>
              <a:chExt cx="2743200" cy="713232"/>
            </a:xfrm>
            <a:grpFill/>
          </p:grpSpPr>
          <p:sp>
            <p:nvSpPr>
              <p:cNvPr id="154" name="Rectangle 153">
                <a:extLst>
                  <a:ext uri="{FF2B5EF4-FFF2-40B4-BE49-F238E27FC236}">
                    <a16:creationId xmlns:a16="http://schemas.microsoft.com/office/drawing/2014/main" id="{BD3193DB-ACDE-454E-BE91-B4988F6AE900}"/>
                  </a:ext>
                </a:extLst>
              </p:cNvPr>
              <p:cNvSpPr/>
              <p:nvPr/>
            </p:nvSpPr>
            <p:spPr>
              <a:xfrm>
                <a:off x="7840049" y="754291"/>
                <a:ext cx="2743200" cy="7132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sz="1400" dirty="0">
                  <a:solidFill>
                    <a:srgbClr val="FFFFFF"/>
                  </a:solidFill>
                  <a:latin typeface="Segoe UI Semilight"/>
                </a:endParaRPr>
              </a:p>
            </p:txBody>
          </p:sp>
          <p:sp>
            <p:nvSpPr>
              <p:cNvPr id="155" name="TextBox 154">
                <a:extLst>
                  <a:ext uri="{FF2B5EF4-FFF2-40B4-BE49-F238E27FC236}">
                    <a16:creationId xmlns:a16="http://schemas.microsoft.com/office/drawing/2014/main" id="{1BE87C59-4A7B-4549-B4D6-575064B63A18}"/>
                  </a:ext>
                </a:extLst>
              </p:cNvPr>
              <p:cNvSpPr txBox="1"/>
              <p:nvPr/>
            </p:nvSpPr>
            <p:spPr>
              <a:xfrm>
                <a:off x="8449197" y="957284"/>
                <a:ext cx="1078478" cy="313949"/>
              </a:xfrm>
              <a:prstGeom prst="rect">
                <a:avLst/>
              </a:prstGeom>
              <a:grpFill/>
              <a:ln>
                <a:noFill/>
              </a:ln>
            </p:spPr>
            <p:txBody>
              <a:bodyPr wrap="none" rtlCol="0">
                <a:spAutoFit/>
              </a:bodyPr>
              <a:lstStyle/>
              <a:p>
                <a:pPr defTabSz="914228"/>
                <a:r>
                  <a:rPr lang="en-US" sz="1400" dirty="0">
                    <a:solidFill>
                      <a:srgbClr val="353535"/>
                    </a:solidFill>
                    <a:latin typeface="Segoe UI Semilight"/>
                  </a:rPr>
                  <a:t>Event Hubs</a:t>
                </a:r>
              </a:p>
            </p:txBody>
          </p:sp>
        </p:grpSp>
        <p:pic>
          <p:nvPicPr>
            <p:cNvPr id="103" name="Picture 102"/>
            <p:cNvPicPr>
              <a:picLocks noChangeAspect="1"/>
            </p:cNvPicPr>
            <p:nvPr/>
          </p:nvPicPr>
          <p:blipFill>
            <a:blip r:embed="rId14"/>
            <a:stretch>
              <a:fillRect/>
            </a:stretch>
          </p:blipFill>
          <p:spPr>
            <a:xfrm>
              <a:off x="8767847" y="1353421"/>
              <a:ext cx="411480" cy="411480"/>
            </a:xfrm>
            <a:prstGeom prst="rect">
              <a:avLst/>
            </a:prstGeom>
            <a:grpFill/>
            <a:ln>
              <a:noFill/>
            </a:ln>
          </p:spPr>
        </p:pic>
        <p:pic>
          <p:nvPicPr>
            <p:cNvPr id="100" name="Picture 99"/>
            <p:cNvPicPr>
              <a:picLocks noChangeAspect="1"/>
            </p:cNvPicPr>
            <p:nvPr/>
          </p:nvPicPr>
          <p:blipFill>
            <a:blip r:embed="rId15"/>
            <a:stretch>
              <a:fillRect/>
            </a:stretch>
          </p:blipFill>
          <p:spPr>
            <a:xfrm>
              <a:off x="8767847" y="2842581"/>
              <a:ext cx="411480" cy="411480"/>
            </a:xfrm>
            <a:prstGeom prst="rect">
              <a:avLst/>
            </a:prstGeom>
            <a:grpFill/>
            <a:ln>
              <a:noFill/>
            </a:ln>
          </p:spPr>
        </p:pic>
        <p:pic>
          <p:nvPicPr>
            <p:cNvPr id="20" name="Picture 19"/>
            <p:cNvPicPr>
              <a:picLocks noChangeAspect="1"/>
            </p:cNvPicPr>
            <p:nvPr/>
          </p:nvPicPr>
          <p:blipFill>
            <a:blip r:embed="rId16"/>
            <a:stretch>
              <a:fillRect/>
            </a:stretch>
          </p:blipFill>
          <p:spPr>
            <a:xfrm>
              <a:off x="8767847" y="3587161"/>
              <a:ext cx="411480" cy="411480"/>
            </a:xfrm>
            <a:prstGeom prst="rect">
              <a:avLst/>
            </a:prstGeom>
            <a:grpFill/>
            <a:ln>
              <a:noFill/>
            </a:ln>
          </p:spPr>
        </p:pic>
        <p:pic>
          <p:nvPicPr>
            <p:cNvPr id="62" name="Picture 6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767847" y="2098001"/>
              <a:ext cx="411480" cy="411480"/>
            </a:xfrm>
            <a:prstGeom prst="rect">
              <a:avLst/>
            </a:prstGeom>
            <a:grpFill/>
            <a:ln>
              <a:noFill/>
            </a:ln>
          </p:spPr>
        </p:pic>
        <p:pic>
          <p:nvPicPr>
            <p:cNvPr id="70" name="Picture 69">
              <a:extLst>
                <a:ext uri="{FF2B5EF4-FFF2-40B4-BE49-F238E27FC236}">
                  <a16:creationId xmlns:a16="http://schemas.microsoft.com/office/drawing/2014/main" id="{B723445B-457E-4887-8F39-CC90299F3B3F}"/>
                </a:ext>
              </a:extLst>
            </p:cNvPr>
            <p:cNvPicPr>
              <a:picLocks noChangeAspect="1"/>
            </p:cNvPicPr>
            <p:nvPr/>
          </p:nvPicPr>
          <p:blipFill rotWithShape="1">
            <a:blip r:embed="rId8"/>
            <a:srcRect t="387" b="33144"/>
            <a:stretch/>
          </p:blipFill>
          <p:spPr>
            <a:xfrm>
              <a:off x="8766071" y="4329966"/>
              <a:ext cx="415032" cy="415032"/>
            </a:xfrm>
            <a:prstGeom prst="rect">
              <a:avLst/>
            </a:prstGeom>
            <a:grpFill/>
            <a:ln>
              <a:noFill/>
            </a:ln>
          </p:spPr>
        </p:pic>
      </p:grpSp>
      <p:sp>
        <p:nvSpPr>
          <p:cNvPr id="156" name="Title 6">
            <a:extLst>
              <a:ext uri="{FF2B5EF4-FFF2-40B4-BE49-F238E27FC236}">
                <a16:creationId xmlns:a16="http://schemas.microsoft.com/office/drawing/2014/main" id="{1782B92A-1D35-4217-9B85-40A504D134B6}"/>
              </a:ext>
            </a:extLst>
          </p:cNvPr>
          <p:cNvSpPr txBox="1">
            <a:spLocks/>
          </p:cNvSpPr>
          <p:nvPr/>
        </p:nvSpPr>
        <p:spPr>
          <a:xfrm>
            <a:off x="269241" y="289957"/>
            <a:ext cx="11655840" cy="899537"/>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defRPr/>
            </a:pPr>
            <a:r>
              <a:rPr lang="en-US" sz="4705" spc="-100" dirty="0">
                <a:solidFill>
                  <a:schemeClr val="accent4">
                    <a:lumMod val="10000"/>
                  </a:schemeClr>
                </a:solidFill>
                <a:latin typeface="Segoe UI Light"/>
              </a:rPr>
              <a:t>Manage all events in one place</a:t>
            </a:r>
          </a:p>
        </p:txBody>
      </p:sp>
    </p:spTree>
    <p:extLst>
      <p:ext uri="{BB962C8B-B14F-4D97-AF65-F5344CB8AC3E}">
        <p14:creationId xmlns:p14="http://schemas.microsoft.com/office/powerpoint/2010/main" val="10921202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85FAAC1F-3D39-1F4A-9F78-69DD43F9726E}"/>
              </a:ext>
            </a:extLst>
          </p:cNvPr>
          <p:cNvSpPr/>
          <p:nvPr/>
        </p:nvSpPr>
        <p:spPr>
          <a:xfrm>
            <a:off x="0" y="1"/>
            <a:ext cx="12192000" cy="136120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3941CF7A-DBC1-4493-BD33-5A2C16C7EC7B}"/>
              </a:ext>
            </a:extLst>
          </p:cNvPr>
          <p:cNvSpPr/>
          <p:nvPr/>
        </p:nvSpPr>
        <p:spPr bwMode="auto">
          <a:xfrm flipH="1">
            <a:off x="5438830" y="1521480"/>
            <a:ext cx="3047811" cy="5199264"/>
          </a:xfrm>
          <a:prstGeom prst="rect">
            <a:avLst/>
          </a:prstGeom>
          <a:solidFill>
            <a:srgbClr val="25252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39" name="Picture 38">
            <a:extLst>
              <a:ext uri="{FF2B5EF4-FFF2-40B4-BE49-F238E27FC236}">
                <a16:creationId xmlns:a16="http://schemas.microsoft.com/office/drawing/2014/main" id="{4AFB9AC3-C92C-479D-9DC3-D1B4DEFEB372}"/>
              </a:ext>
            </a:extLst>
          </p:cNvPr>
          <p:cNvPicPr>
            <a:picLocks noChangeAspect="1"/>
          </p:cNvPicPr>
          <p:nvPr/>
        </p:nvPicPr>
        <p:blipFill rotWithShape="1">
          <a:blip r:embed="rId3">
            <a:extLst>
              <a:ext uri="{28A0092B-C50C-407E-A947-70E740481C1C}">
                <a14:useLocalDpi xmlns:a14="http://schemas.microsoft.com/office/drawing/2010/main" val="0"/>
              </a:ext>
            </a:extLst>
          </a:blip>
          <a:srcRect r="3369"/>
          <a:stretch/>
        </p:blipFill>
        <p:spPr>
          <a:xfrm>
            <a:off x="5438830" y="1521480"/>
            <a:ext cx="3047811" cy="5199264"/>
          </a:xfrm>
          <a:prstGeom prst="rect">
            <a:avLst/>
          </a:prstGeom>
          <a:solidFill>
            <a:schemeClr val="bg1"/>
          </a:solidFill>
          <a:ln w="6350">
            <a:solidFill>
              <a:schemeClr val="bg1">
                <a:lumMod val="85000"/>
              </a:schemeClr>
            </a:solidFill>
          </a:ln>
        </p:spPr>
      </p:pic>
      <p:sp>
        <p:nvSpPr>
          <p:cNvPr id="7" name="Title 6">
            <a:extLst>
              <a:ext uri="{FF2B5EF4-FFF2-40B4-BE49-F238E27FC236}">
                <a16:creationId xmlns:a16="http://schemas.microsoft.com/office/drawing/2014/main" id="{0ACFA053-2FCC-4C69-B579-FE2A1EE26422}"/>
              </a:ext>
            </a:extLst>
          </p:cNvPr>
          <p:cNvSpPr>
            <a:spLocks noGrp="1"/>
          </p:cNvSpPr>
          <p:nvPr>
            <p:ph type="title"/>
          </p:nvPr>
        </p:nvSpPr>
        <p:spPr>
          <a:xfrm>
            <a:off x="269241" y="289957"/>
            <a:ext cx="11655840" cy="899537"/>
          </a:xfrm>
        </p:spPr>
        <p:txBody>
          <a:bodyPr/>
          <a:lstStyle/>
          <a:p>
            <a:pPr>
              <a:defRPr/>
            </a:pPr>
            <a:r>
              <a:rPr lang="en-US" dirty="0">
                <a:solidFill>
                  <a:schemeClr val="bg1"/>
                </a:solidFill>
              </a:rPr>
              <a:t>Manage all events in one place</a:t>
            </a:r>
          </a:p>
        </p:txBody>
      </p:sp>
      <p:sp>
        <p:nvSpPr>
          <p:cNvPr id="112" name="TextBox 111"/>
          <p:cNvSpPr txBox="1"/>
          <p:nvPr/>
        </p:nvSpPr>
        <p:spPr>
          <a:xfrm>
            <a:off x="448586" y="1340780"/>
            <a:ext cx="2689275" cy="566656"/>
          </a:xfrm>
          <a:prstGeom prst="rect">
            <a:avLst/>
          </a:prstGeom>
          <a:noFill/>
          <a:ln>
            <a:noFill/>
          </a:ln>
        </p:spPr>
        <p:txBody>
          <a:bodyPr wrap="square" lIns="179285" tIns="143428" rIns="179285" bIns="143428" rtlCol="0">
            <a:spAutoFit/>
          </a:bodyPr>
          <a:lstStyle/>
          <a:p>
            <a:pPr algn="ctr" defTabSz="1218701">
              <a:lnSpc>
                <a:spcPct val="90000"/>
              </a:lnSpc>
              <a:spcAft>
                <a:spcPts val="1200"/>
              </a:spcAft>
              <a:defRPr/>
            </a:pPr>
            <a:r>
              <a:rPr lang="en-US" sz="2000" kern="0" dirty="0">
                <a:gradFill>
                  <a:gsLst>
                    <a:gs pos="1250">
                      <a:srgbClr val="353535"/>
                    </a:gs>
                    <a:gs pos="100000">
                      <a:srgbClr val="353535"/>
                    </a:gs>
                  </a:gsLst>
                  <a:lin ang="5400000" scaled="0"/>
                </a:gradFill>
                <a:latin typeface="Segoe UI Semilight"/>
                <a:cs typeface="Segoe UI"/>
              </a:rPr>
              <a:t>Event publishers</a:t>
            </a:r>
          </a:p>
        </p:txBody>
      </p:sp>
      <p:sp>
        <p:nvSpPr>
          <p:cNvPr id="166" name="TextBox 165"/>
          <p:cNvSpPr txBox="1"/>
          <p:nvPr/>
        </p:nvSpPr>
        <p:spPr>
          <a:xfrm>
            <a:off x="9549650" y="2195778"/>
            <a:ext cx="1973089" cy="566656"/>
          </a:xfrm>
          <a:prstGeom prst="rect">
            <a:avLst/>
          </a:prstGeom>
          <a:noFill/>
          <a:ln>
            <a:noFill/>
          </a:ln>
        </p:spPr>
        <p:txBody>
          <a:bodyPr wrap="none" lIns="179285" tIns="143428" rIns="179285" bIns="143428" rtlCol="0">
            <a:spAutoFit/>
          </a:bodyPr>
          <a:lstStyle/>
          <a:p>
            <a:pPr algn="ctr" defTabSz="1218701">
              <a:lnSpc>
                <a:spcPct val="90000"/>
              </a:lnSpc>
              <a:spcAft>
                <a:spcPts val="1200"/>
              </a:spcAft>
              <a:defRPr/>
            </a:pPr>
            <a:r>
              <a:rPr lang="en-US" sz="2000" kern="0" dirty="0">
                <a:gradFill>
                  <a:gsLst>
                    <a:gs pos="1250">
                      <a:srgbClr val="353535"/>
                    </a:gs>
                    <a:gs pos="100000">
                      <a:srgbClr val="353535"/>
                    </a:gs>
                  </a:gsLst>
                  <a:lin ang="5400000" scaled="0"/>
                </a:gradFill>
                <a:latin typeface="Segoe UI Semilight"/>
                <a:cs typeface="Segoe UI"/>
              </a:rPr>
              <a:t>Event handlers</a:t>
            </a:r>
          </a:p>
        </p:txBody>
      </p:sp>
      <p:sp>
        <p:nvSpPr>
          <p:cNvPr id="72" name="Rectangle 71">
            <a:extLst>
              <a:ext uri="{FF2B5EF4-FFF2-40B4-BE49-F238E27FC236}">
                <a16:creationId xmlns:a16="http://schemas.microsoft.com/office/drawing/2014/main" id="{5088C66C-6F39-40B2-95FB-F1A545E6C60D}"/>
              </a:ext>
            </a:extLst>
          </p:cNvPr>
          <p:cNvSpPr/>
          <p:nvPr/>
        </p:nvSpPr>
        <p:spPr bwMode="auto">
          <a:xfrm>
            <a:off x="9639770" y="2728914"/>
            <a:ext cx="1792850" cy="69921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3" name="Rectangle 72">
            <a:extLst>
              <a:ext uri="{FF2B5EF4-FFF2-40B4-BE49-F238E27FC236}">
                <a16:creationId xmlns:a16="http://schemas.microsoft.com/office/drawing/2014/main" id="{4F3D54C8-E82F-4769-94D4-30351411D36E}"/>
              </a:ext>
            </a:extLst>
          </p:cNvPr>
          <p:cNvSpPr/>
          <p:nvPr/>
        </p:nvSpPr>
        <p:spPr bwMode="auto">
          <a:xfrm>
            <a:off x="9639770" y="3446054"/>
            <a:ext cx="1792850" cy="69921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7" name="Rectangle 76">
            <a:extLst>
              <a:ext uri="{FF2B5EF4-FFF2-40B4-BE49-F238E27FC236}">
                <a16:creationId xmlns:a16="http://schemas.microsoft.com/office/drawing/2014/main" id="{92B57EAE-A63A-49F0-AC99-9950DE11059A}"/>
              </a:ext>
            </a:extLst>
          </p:cNvPr>
          <p:cNvSpPr/>
          <p:nvPr/>
        </p:nvSpPr>
        <p:spPr bwMode="auto">
          <a:xfrm>
            <a:off x="9639770" y="4163186"/>
            <a:ext cx="1792850" cy="69921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8" name="Rectangle 77">
            <a:extLst>
              <a:ext uri="{FF2B5EF4-FFF2-40B4-BE49-F238E27FC236}">
                <a16:creationId xmlns:a16="http://schemas.microsoft.com/office/drawing/2014/main" id="{9B9AF45E-BB62-40C9-B30A-FA601FD745A7}"/>
              </a:ext>
            </a:extLst>
          </p:cNvPr>
          <p:cNvSpPr/>
          <p:nvPr/>
        </p:nvSpPr>
        <p:spPr bwMode="auto">
          <a:xfrm>
            <a:off x="9639770" y="4880318"/>
            <a:ext cx="1792850" cy="69921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11" name="Group 10">
            <a:extLst>
              <a:ext uri="{FF2B5EF4-FFF2-40B4-BE49-F238E27FC236}">
                <a16:creationId xmlns:a16="http://schemas.microsoft.com/office/drawing/2014/main" id="{523EEC54-5022-D945-B856-CAACD51346E8}"/>
              </a:ext>
            </a:extLst>
          </p:cNvPr>
          <p:cNvGrpSpPr/>
          <p:nvPr/>
        </p:nvGrpSpPr>
        <p:grpSpPr>
          <a:xfrm>
            <a:off x="1044163" y="4677690"/>
            <a:ext cx="1499599" cy="584843"/>
            <a:chOff x="1044163" y="4578211"/>
            <a:chExt cx="1499599" cy="584843"/>
          </a:xfrm>
        </p:grpSpPr>
        <p:sp>
          <p:nvSpPr>
            <p:cNvPr id="69" name="Rectangle 68">
              <a:extLst>
                <a:ext uri="{FF2B5EF4-FFF2-40B4-BE49-F238E27FC236}">
                  <a16:creationId xmlns:a16="http://schemas.microsoft.com/office/drawing/2014/main" id="{18A92E95-6C4E-47E7-80A5-B8E8F54E28C1}"/>
                </a:ext>
              </a:extLst>
            </p:cNvPr>
            <p:cNvSpPr/>
            <p:nvPr/>
          </p:nvSpPr>
          <p:spPr bwMode="auto">
            <a:xfrm>
              <a:off x="1044163" y="4578211"/>
              <a:ext cx="1499599" cy="58484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144" name="Picture 143"/>
            <p:cNvPicPr>
              <a:picLocks noChangeAspect="1"/>
            </p:cNvPicPr>
            <p:nvPr/>
          </p:nvPicPr>
          <p:blipFill rotWithShape="1">
            <a:blip r:embed="rId4"/>
            <a:srcRect b="32970"/>
            <a:stretch/>
          </p:blipFill>
          <p:spPr>
            <a:xfrm>
              <a:off x="1637336" y="4714154"/>
              <a:ext cx="311775" cy="314410"/>
            </a:xfrm>
            <a:prstGeom prst="rect">
              <a:avLst/>
            </a:prstGeom>
            <a:ln>
              <a:noFill/>
            </a:ln>
          </p:spPr>
        </p:pic>
      </p:grpSp>
      <p:grpSp>
        <p:nvGrpSpPr>
          <p:cNvPr id="5" name="Group 4">
            <a:extLst>
              <a:ext uri="{FF2B5EF4-FFF2-40B4-BE49-F238E27FC236}">
                <a16:creationId xmlns:a16="http://schemas.microsoft.com/office/drawing/2014/main" id="{1691A0D6-484F-D44E-AAA9-EDFD6C737CF2}"/>
              </a:ext>
            </a:extLst>
          </p:cNvPr>
          <p:cNvGrpSpPr/>
          <p:nvPr/>
        </p:nvGrpSpPr>
        <p:grpSpPr>
          <a:xfrm>
            <a:off x="1044163" y="3330218"/>
            <a:ext cx="1499599" cy="584843"/>
            <a:chOff x="1044163" y="3143947"/>
            <a:chExt cx="1499599" cy="584843"/>
          </a:xfrm>
        </p:grpSpPr>
        <p:sp>
          <p:nvSpPr>
            <p:cNvPr id="66" name="Rectangle 65">
              <a:extLst>
                <a:ext uri="{FF2B5EF4-FFF2-40B4-BE49-F238E27FC236}">
                  <a16:creationId xmlns:a16="http://schemas.microsoft.com/office/drawing/2014/main" id="{7D62C885-950A-4FEE-84B3-A4EB7E8433FA}"/>
                </a:ext>
              </a:extLst>
            </p:cNvPr>
            <p:cNvSpPr/>
            <p:nvPr/>
          </p:nvSpPr>
          <p:spPr bwMode="auto">
            <a:xfrm>
              <a:off x="1044163" y="3143947"/>
              <a:ext cx="1499599" cy="58484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141" name="Picture 140"/>
            <p:cNvPicPr>
              <a:picLocks noChangeAspect="1"/>
            </p:cNvPicPr>
            <p:nvPr/>
          </p:nvPicPr>
          <p:blipFill>
            <a:blip r:embed="rId5"/>
            <a:stretch>
              <a:fillRect/>
            </a:stretch>
          </p:blipFill>
          <p:spPr>
            <a:xfrm>
              <a:off x="1637336" y="3281207"/>
              <a:ext cx="311775" cy="311775"/>
            </a:xfrm>
            <a:prstGeom prst="rect">
              <a:avLst/>
            </a:prstGeom>
            <a:ln>
              <a:noFill/>
            </a:ln>
          </p:spPr>
        </p:pic>
      </p:grpSp>
      <p:grpSp>
        <p:nvGrpSpPr>
          <p:cNvPr id="8" name="Group 7">
            <a:extLst>
              <a:ext uri="{FF2B5EF4-FFF2-40B4-BE49-F238E27FC236}">
                <a16:creationId xmlns:a16="http://schemas.microsoft.com/office/drawing/2014/main" id="{FB12A368-F112-B84A-86D8-87CB8C999B66}"/>
              </a:ext>
            </a:extLst>
          </p:cNvPr>
          <p:cNvGrpSpPr/>
          <p:nvPr/>
        </p:nvGrpSpPr>
        <p:grpSpPr>
          <a:xfrm>
            <a:off x="1044163" y="4003954"/>
            <a:ext cx="1499599" cy="584843"/>
            <a:chOff x="1044163" y="3861079"/>
            <a:chExt cx="1499599" cy="584843"/>
          </a:xfrm>
        </p:grpSpPr>
        <p:sp>
          <p:nvSpPr>
            <p:cNvPr id="68" name="Rectangle 67">
              <a:extLst>
                <a:ext uri="{FF2B5EF4-FFF2-40B4-BE49-F238E27FC236}">
                  <a16:creationId xmlns:a16="http://schemas.microsoft.com/office/drawing/2014/main" id="{D91401D8-6628-4D5F-8BE0-43ADB2FE205D}"/>
                </a:ext>
              </a:extLst>
            </p:cNvPr>
            <p:cNvSpPr/>
            <p:nvPr/>
          </p:nvSpPr>
          <p:spPr bwMode="auto">
            <a:xfrm>
              <a:off x="1044163" y="3861079"/>
              <a:ext cx="1499599" cy="58484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138" name="Picture 137"/>
            <p:cNvPicPr>
              <a:picLocks noChangeAspect="1"/>
            </p:cNvPicPr>
            <p:nvPr/>
          </p:nvPicPr>
          <p:blipFill>
            <a:blip r:embed="rId6"/>
            <a:stretch>
              <a:fillRect/>
            </a:stretch>
          </p:blipFill>
          <p:spPr>
            <a:xfrm>
              <a:off x="1644016" y="4005019"/>
              <a:ext cx="298414" cy="298414"/>
            </a:xfrm>
            <a:prstGeom prst="rect">
              <a:avLst/>
            </a:prstGeom>
            <a:ln>
              <a:noFill/>
            </a:ln>
          </p:spPr>
        </p:pic>
      </p:grpSp>
      <p:grpSp>
        <p:nvGrpSpPr>
          <p:cNvPr id="14" name="Group 13">
            <a:extLst>
              <a:ext uri="{FF2B5EF4-FFF2-40B4-BE49-F238E27FC236}">
                <a16:creationId xmlns:a16="http://schemas.microsoft.com/office/drawing/2014/main" id="{D8FCC528-D3F8-0244-A926-8CB279D97444}"/>
              </a:ext>
            </a:extLst>
          </p:cNvPr>
          <p:cNvGrpSpPr/>
          <p:nvPr/>
        </p:nvGrpSpPr>
        <p:grpSpPr>
          <a:xfrm>
            <a:off x="1044163" y="5351426"/>
            <a:ext cx="1499599" cy="584843"/>
            <a:chOff x="1044163" y="5295343"/>
            <a:chExt cx="1499599" cy="584843"/>
          </a:xfrm>
        </p:grpSpPr>
        <p:sp>
          <p:nvSpPr>
            <p:cNvPr id="70" name="Rectangle 69">
              <a:extLst>
                <a:ext uri="{FF2B5EF4-FFF2-40B4-BE49-F238E27FC236}">
                  <a16:creationId xmlns:a16="http://schemas.microsoft.com/office/drawing/2014/main" id="{52F8D129-625B-450C-8B9B-A79D7DD04708}"/>
                </a:ext>
              </a:extLst>
            </p:cNvPr>
            <p:cNvSpPr/>
            <p:nvPr/>
          </p:nvSpPr>
          <p:spPr bwMode="auto">
            <a:xfrm>
              <a:off x="1044163" y="5295343"/>
              <a:ext cx="1499599" cy="58484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135" name="Picture 134"/>
            <p:cNvPicPr>
              <a:picLocks noChangeAspect="1"/>
            </p:cNvPicPr>
            <p:nvPr/>
          </p:nvPicPr>
          <p:blipFill>
            <a:blip r:embed="rId7"/>
            <a:stretch>
              <a:fillRect/>
            </a:stretch>
          </p:blipFill>
          <p:spPr>
            <a:xfrm>
              <a:off x="1650696" y="5445963"/>
              <a:ext cx="285054" cy="285054"/>
            </a:xfrm>
            <a:prstGeom prst="rect">
              <a:avLst/>
            </a:prstGeom>
            <a:ln>
              <a:noFill/>
            </a:ln>
          </p:spPr>
        </p:pic>
      </p:grpSp>
      <p:grpSp>
        <p:nvGrpSpPr>
          <p:cNvPr id="3" name="Group 2">
            <a:extLst>
              <a:ext uri="{FF2B5EF4-FFF2-40B4-BE49-F238E27FC236}">
                <a16:creationId xmlns:a16="http://schemas.microsoft.com/office/drawing/2014/main" id="{2D3E0E66-B34F-E14D-990D-6C3BE9DD1BC4}"/>
              </a:ext>
            </a:extLst>
          </p:cNvPr>
          <p:cNvGrpSpPr/>
          <p:nvPr/>
        </p:nvGrpSpPr>
        <p:grpSpPr>
          <a:xfrm>
            <a:off x="1044163" y="2656482"/>
            <a:ext cx="1499599" cy="584843"/>
            <a:chOff x="1044163" y="2426807"/>
            <a:chExt cx="1499599" cy="584843"/>
          </a:xfrm>
        </p:grpSpPr>
        <p:sp>
          <p:nvSpPr>
            <p:cNvPr id="13" name="Rectangle 12">
              <a:extLst>
                <a:ext uri="{FF2B5EF4-FFF2-40B4-BE49-F238E27FC236}">
                  <a16:creationId xmlns:a16="http://schemas.microsoft.com/office/drawing/2014/main" id="{C4C1B0A2-A315-4563-AA64-C374A5ECF32C}"/>
                </a:ext>
              </a:extLst>
            </p:cNvPr>
            <p:cNvSpPr/>
            <p:nvPr/>
          </p:nvSpPr>
          <p:spPr bwMode="auto">
            <a:xfrm>
              <a:off x="1044163" y="2426807"/>
              <a:ext cx="1499599" cy="58484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132" name="Picture 131"/>
            <p:cNvPicPr>
              <a:picLocks noChangeAspect="1"/>
            </p:cNvPicPr>
            <p:nvPr/>
          </p:nvPicPr>
          <p:blipFill>
            <a:blip r:embed="rId8"/>
            <a:stretch>
              <a:fillRect/>
            </a:stretch>
          </p:blipFill>
          <p:spPr>
            <a:xfrm>
              <a:off x="1637336" y="2564067"/>
              <a:ext cx="311775" cy="311775"/>
            </a:xfrm>
            <a:prstGeom prst="rect">
              <a:avLst/>
            </a:prstGeom>
            <a:ln>
              <a:noFill/>
            </a:ln>
          </p:spPr>
        </p:pic>
      </p:grpSp>
      <p:grpSp>
        <p:nvGrpSpPr>
          <p:cNvPr id="12" name="Group 11">
            <a:extLst>
              <a:ext uri="{FF2B5EF4-FFF2-40B4-BE49-F238E27FC236}">
                <a16:creationId xmlns:a16="http://schemas.microsoft.com/office/drawing/2014/main" id="{90D1AE7E-AD2A-4A6B-B798-6F7660324185}"/>
              </a:ext>
            </a:extLst>
          </p:cNvPr>
          <p:cNvGrpSpPr/>
          <p:nvPr/>
        </p:nvGrpSpPr>
        <p:grpSpPr>
          <a:xfrm>
            <a:off x="10380081" y="2922406"/>
            <a:ext cx="312230" cy="2463634"/>
            <a:chOff x="10588222" y="2890869"/>
            <a:chExt cx="318491" cy="2513035"/>
          </a:xfrm>
        </p:grpSpPr>
        <p:pic>
          <p:nvPicPr>
            <p:cNvPr id="163" name="Picture 162"/>
            <p:cNvPicPr>
              <a:picLocks noChangeAspect="1"/>
            </p:cNvPicPr>
            <p:nvPr/>
          </p:nvPicPr>
          <p:blipFill>
            <a:blip r:embed="rId9"/>
            <a:stretch>
              <a:fillRect/>
            </a:stretch>
          </p:blipFill>
          <p:spPr>
            <a:xfrm>
              <a:off x="10588222" y="2890869"/>
              <a:ext cx="318491" cy="318491"/>
            </a:xfrm>
            <a:prstGeom prst="rect">
              <a:avLst/>
            </a:prstGeom>
            <a:ln>
              <a:noFill/>
            </a:ln>
          </p:spPr>
        </p:pic>
        <p:pic>
          <p:nvPicPr>
            <p:cNvPr id="155" name="Picture 154"/>
            <p:cNvPicPr>
              <a:picLocks noChangeAspect="1"/>
            </p:cNvPicPr>
            <p:nvPr/>
          </p:nvPicPr>
          <p:blipFill>
            <a:blip r:embed="rId10"/>
            <a:stretch>
              <a:fillRect/>
            </a:stretch>
          </p:blipFill>
          <p:spPr>
            <a:xfrm>
              <a:off x="10588222" y="4353901"/>
              <a:ext cx="318491" cy="318491"/>
            </a:xfrm>
            <a:prstGeom prst="rect">
              <a:avLst/>
            </a:prstGeom>
            <a:ln>
              <a:noFill/>
            </a:ln>
          </p:spPr>
        </p:pic>
        <p:pic>
          <p:nvPicPr>
            <p:cNvPr id="151" name="Picture 150"/>
            <p:cNvPicPr>
              <a:picLocks noChangeAspect="1"/>
            </p:cNvPicPr>
            <p:nvPr/>
          </p:nvPicPr>
          <p:blipFill>
            <a:blip r:embed="rId11"/>
            <a:stretch>
              <a:fillRect/>
            </a:stretch>
          </p:blipFill>
          <p:spPr>
            <a:xfrm>
              <a:off x="10588222" y="5085413"/>
              <a:ext cx="318491" cy="318491"/>
            </a:xfrm>
            <a:prstGeom prst="rect">
              <a:avLst/>
            </a:prstGeom>
            <a:ln>
              <a:noFill/>
            </a:ln>
          </p:spPr>
        </p:pic>
        <p:pic>
          <p:nvPicPr>
            <p:cNvPr id="180" name="Picture 17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588222" y="3622389"/>
              <a:ext cx="318491" cy="318491"/>
            </a:xfrm>
            <a:prstGeom prst="rect">
              <a:avLst/>
            </a:prstGeom>
          </p:spPr>
        </p:pic>
      </p:grpSp>
      <p:grpSp>
        <p:nvGrpSpPr>
          <p:cNvPr id="15" name="Group 14">
            <a:extLst>
              <a:ext uri="{FF2B5EF4-FFF2-40B4-BE49-F238E27FC236}">
                <a16:creationId xmlns:a16="http://schemas.microsoft.com/office/drawing/2014/main" id="{F39AA7E0-EE4B-4B43-8A0A-3D1F2494ECA4}"/>
              </a:ext>
            </a:extLst>
          </p:cNvPr>
          <p:cNvGrpSpPr/>
          <p:nvPr/>
        </p:nvGrpSpPr>
        <p:grpSpPr>
          <a:xfrm>
            <a:off x="2692842" y="1982746"/>
            <a:ext cx="643398" cy="4627258"/>
            <a:chOff x="2616361" y="2227145"/>
            <a:chExt cx="656299" cy="3840480"/>
          </a:xfrm>
        </p:grpSpPr>
        <p:sp>
          <p:nvSpPr>
            <p:cNvPr id="62" name="Freeform 5">
              <a:extLst>
                <a:ext uri="{FF2B5EF4-FFF2-40B4-BE49-F238E27FC236}">
                  <a16:creationId xmlns:a16="http://schemas.microsoft.com/office/drawing/2014/main" id="{5352CC2B-B969-4202-863D-AD50CA17D694}"/>
                </a:ext>
              </a:extLst>
            </p:cNvPr>
            <p:cNvSpPr>
              <a:spLocks/>
            </p:cNvSpPr>
            <p:nvPr/>
          </p:nvSpPr>
          <p:spPr bwMode="auto">
            <a:xfrm rot="10800000">
              <a:off x="2616361" y="2227145"/>
              <a:ext cx="228600" cy="3840480"/>
            </a:xfrm>
            <a:custGeom>
              <a:avLst/>
              <a:gdLst>
                <a:gd name="T0" fmla="*/ 100 w 100"/>
                <a:gd name="T1" fmla="*/ 0 h 228"/>
                <a:gd name="T2" fmla="*/ 0 w 100"/>
                <a:gd name="T3" fmla="*/ 0 h 228"/>
                <a:gd name="T4" fmla="*/ 0 w 100"/>
                <a:gd name="T5" fmla="*/ 228 h 228"/>
                <a:gd name="T6" fmla="*/ 100 w 100"/>
                <a:gd name="T7" fmla="*/ 228 h 228"/>
              </a:gdLst>
              <a:ahLst/>
              <a:cxnLst>
                <a:cxn ang="0">
                  <a:pos x="T0" y="T1"/>
                </a:cxn>
                <a:cxn ang="0">
                  <a:pos x="T2" y="T3"/>
                </a:cxn>
                <a:cxn ang="0">
                  <a:pos x="T4" y="T5"/>
                </a:cxn>
                <a:cxn ang="0">
                  <a:pos x="T6" y="T7"/>
                </a:cxn>
              </a:cxnLst>
              <a:rect l="0" t="0" r="r" b="b"/>
              <a:pathLst>
                <a:path w="100" h="228">
                  <a:moveTo>
                    <a:pt x="100" y="0"/>
                  </a:moveTo>
                  <a:lnTo>
                    <a:pt x="0" y="0"/>
                  </a:lnTo>
                  <a:lnTo>
                    <a:pt x="0" y="228"/>
                  </a:lnTo>
                  <a:lnTo>
                    <a:pt x="100" y="228"/>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228"/>
              <a:endParaRPr lang="en-US" sz="882">
                <a:gradFill>
                  <a:gsLst>
                    <a:gs pos="0">
                      <a:srgbClr val="505050"/>
                    </a:gs>
                    <a:gs pos="100000">
                      <a:srgbClr val="505050"/>
                    </a:gs>
                  </a:gsLst>
                  <a:lin ang="5400000" scaled="1"/>
                </a:gradFill>
                <a:latin typeface="Segoe UI Semilight"/>
              </a:endParaRPr>
            </a:p>
          </p:txBody>
        </p:sp>
        <p:sp>
          <p:nvSpPr>
            <p:cNvPr id="65" name="arrow">
              <a:extLst>
                <a:ext uri="{FF2B5EF4-FFF2-40B4-BE49-F238E27FC236}">
                  <a16:creationId xmlns:a16="http://schemas.microsoft.com/office/drawing/2014/main" id="{D26BEF4C-17CB-43F0-B578-A566D8937FD4}"/>
                </a:ext>
              </a:extLst>
            </p:cNvPr>
            <p:cNvSpPr>
              <a:spLocks noChangeAspect="1" noEditPoints="1"/>
            </p:cNvSpPr>
            <p:nvPr/>
          </p:nvSpPr>
          <p:spPr bwMode="auto">
            <a:xfrm>
              <a:off x="3001930" y="4022479"/>
              <a:ext cx="270730" cy="249819"/>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5875" cap="sq">
              <a:solidFill>
                <a:schemeClr val="tx1"/>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228"/>
              <a:endParaRPr lang="en-US" sz="882">
                <a:gradFill>
                  <a:gsLst>
                    <a:gs pos="0">
                      <a:srgbClr val="505050"/>
                    </a:gs>
                    <a:gs pos="100000">
                      <a:srgbClr val="505050"/>
                    </a:gs>
                  </a:gsLst>
                  <a:lin ang="5400000" scaled="1"/>
                </a:gradFill>
                <a:latin typeface="Segoe UI Semilight"/>
              </a:endParaRPr>
            </a:p>
          </p:txBody>
        </p:sp>
      </p:grpSp>
      <p:grpSp>
        <p:nvGrpSpPr>
          <p:cNvPr id="16" name="Group 15">
            <a:extLst>
              <a:ext uri="{FF2B5EF4-FFF2-40B4-BE49-F238E27FC236}">
                <a16:creationId xmlns:a16="http://schemas.microsoft.com/office/drawing/2014/main" id="{E3590C2C-1860-4F5E-A436-3DFB980AC3FB}"/>
              </a:ext>
            </a:extLst>
          </p:cNvPr>
          <p:cNvGrpSpPr/>
          <p:nvPr/>
        </p:nvGrpSpPr>
        <p:grpSpPr>
          <a:xfrm>
            <a:off x="8832958" y="2728914"/>
            <a:ext cx="648143" cy="3567747"/>
            <a:chOff x="9010077" y="2912948"/>
            <a:chExt cx="661140" cy="2468880"/>
          </a:xfrm>
        </p:grpSpPr>
        <p:sp>
          <p:nvSpPr>
            <p:cNvPr id="57" name="Freeform 5">
              <a:extLst>
                <a:ext uri="{FF2B5EF4-FFF2-40B4-BE49-F238E27FC236}">
                  <a16:creationId xmlns:a16="http://schemas.microsoft.com/office/drawing/2014/main" id="{36F42455-FAFB-4E72-BE9F-884620B09793}"/>
                </a:ext>
              </a:extLst>
            </p:cNvPr>
            <p:cNvSpPr>
              <a:spLocks/>
            </p:cNvSpPr>
            <p:nvPr/>
          </p:nvSpPr>
          <p:spPr bwMode="auto">
            <a:xfrm rot="10800000">
              <a:off x="9010077" y="2912948"/>
              <a:ext cx="228600" cy="2468880"/>
            </a:xfrm>
            <a:custGeom>
              <a:avLst/>
              <a:gdLst>
                <a:gd name="T0" fmla="*/ 100 w 100"/>
                <a:gd name="T1" fmla="*/ 0 h 228"/>
                <a:gd name="T2" fmla="*/ 0 w 100"/>
                <a:gd name="T3" fmla="*/ 0 h 228"/>
                <a:gd name="T4" fmla="*/ 0 w 100"/>
                <a:gd name="T5" fmla="*/ 228 h 228"/>
                <a:gd name="T6" fmla="*/ 100 w 100"/>
                <a:gd name="T7" fmla="*/ 228 h 228"/>
              </a:gdLst>
              <a:ahLst/>
              <a:cxnLst>
                <a:cxn ang="0">
                  <a:pos x="T0" y="T1"/>
                </a:cxn>
                <a:cxn ang="0">
                  <a:pos x="T2" y="T3"/>
                </a:cxn>
                <a:cxn ang="0">
                  <a:pos x="T4" y="T5"/>
                </a:cxn>
                <a:cxn ang="0">
                  <a:pos x="T6" y="T7"/>
                </a:cxn>
              </a:cxnLst>
              <a:rect l="0" t="0" r="r" b="b"/>
              <a:pathLst>
                <a:path w="100" h="228">
                  <a:moveTo>
                    <a:pt x="100" y="0"/>
                  </a:moveTo>
                  <a:lnTo>
                    <a:pt x="0" y="0"/>
                  </a:lnTo>
                  <a:lnTo>
                    <a:pt x="0" y="228"/>
                  </a:lnTo>
                  <a:lnTo>
                    <a:pt x="100" y="228"/>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228"/>
              <a:endParaRPr lang="en-US" sz="882">
                <a:gradFill>
                  <a:gsLst>
                    <a:gs pos="0">
                      <a:srgbClr val="505050"/>
                    </a:gs>
                    <a:gs pos="100000">
                      <a:srgbClr val="505050"/>
                    </a:gs>
                  </a:gsLst>
                  <a:lin ang="5400000" scaled="1"/>
                </a:gradFill>
                <a:latin typeface="Segoe UI Semilight"/>
              </a:endParaRPr>
            </a:p>
          </p:txBody>
        </p:sp>
        <p:sp>
          <p:nvSpPr>
            <p:cNvPr id="58" name="arrow">
              <a:extLst>
                <a:ext uri="{FF2B5EF4-FFF2-40B4-BE49-F238E27FC236}">
                  <a16:creationId xmlns:a16="http://schemas.microsoft.com/office/drawing/2014/main" id="{7AEC3121-3761-4D31-8522-828FC7FB9FF6}"/>
                </a:ext>
              </a:extLst>
            </p:cNvPr>
            <p:cNvSpPr>
              <a:spLocks noChangeAspect="1" noEditPoints="1"/>
            </p:cNvSpPr>
            <p:nvPr/>
          </p:nvSpPr>
          <p:spPr bwMode="auto">
            <a:xfrm>
              <a:off x="9400487" y="4022479"/>
              <a:ext cx="270730" cy="249819"/>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5875" cap="sq">
              <a:solidFill>
                <a:schemeClr val="tx1"/>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228"/>
              <a:endParaRPr lang="en-US" sz="882">
                <a:gradFill>
                  <a:gsLst>
                    <a:gs pos="0">
                      <a:srgbClr val="505050"/>
                    </a:gs>
                    <a:gs pos="100000">
                      <a:srgbClr val="505050"/>
                    </a:gs>
                  </a:gsLst>
                  <a:lin ang="5400000" scaled="1"/>
                </a:gradFill>
                <a:latin typeface="Segoe UI Semilight"/>
              </a:endParaRPr>
            </a:p>
          </p:txBody>
        </p:sp>
      </p:grpSp>
      <p:grpSp>
        <p:nvGrpSpPr>
          <p:cNvPr id="6" name="Group 5">
            <a:extLst>
              <a:ext uri="{FF2B5EF4-FFF2-40B4-BE49-F238E27FC236}">
                <a16:creationId xmlns:a16="http://schemas.microsoft.com/office/drawing/2014/main" id="{2BC39D91-CE38-4273-BC16-1131F9248D7F}"/>
              </a:ext>
            </a:extLst>
          </p:cNvPr>
          <p:cNvGrpSpPr/>
          <p:nvPr/>
        </p:nvGrpSpPr>
        <p:grpSpPr>
          <a:xfrm>
            <a:off x="3514505" y="3255501"/>
            <a:ext cx="2025918" cy="923330"/>
            <a:chOff x="3584978" y="3230643"/>
            <a:chExt cx="2066542" cy="941844"/>
          </a:xfrm>
        </p:grpSpPr>
        <p:sp>
          <p:nvSpPr>
            <p:cNvPr id="4" name="Rectangle 3">
              <a:extLst>
                <a:ext uri="{FF2B5EF4-FFF2-40B4-BE49-F238E27FC236}">
                  <a16:creationId xmlns:a16="http://schemas.microsoft.com/office/drawing/2014/main" id="{79CE8D52-3DAB-4A5B-94AF-6C8669C74452}"/>
                </a:ext>
              </a:extLst>
            </p:cNvPr>
            <p:cNvSpPr/>
            <p:nvPr/>
          </p:nvSpPr>
          <p:spPr>
            <a:xfrm>
              <a:off x="3584978" y="3230643"/>
              <a:ext cx="1737569" cy="941844"/>
            </a:xfrm>
            <a:prstGeom prst="rect">
              <a:avLst/>
            </a:prstGeom>
          </p:spPr>
          <p:txBody>
            <a:bodyPr wrap="square">
              <a:spAutoFit/>
            </a:bodyPr>
            <a:lstStyle/>
            <a:p>
              <a:pPr defTabSz="914228">
                <a:lnSpc>
                  <a:spcPct val="90000"/>
                </a:lnSpc>
              </a:pPr>
              <a:r>
                <a:rPr lang="en-US" sz="1200" dirty="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Subscribe to </a:t>
              </a:r>
              <a:br>
                <a:rPr lang="en-US" sz="1200" dirty="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br>
              <a:r>
                <a:rPr lang="en-US" sz="1200" dirty="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pre-defined system events in Azure or create your own custom topics</a:t>
              </a:r>
            </a:p>
          </p:txBody>
        </p:sp>
        <p:cxnSp>
          <p:nvCxnSpPr>
            <p:cNvPr id="53" name="Straight Arrow Connector 52">
              <a:extLst>
                <a:ext uri="{FF2B5EF4-FFF2-40B4-BE49-F238E27FC236}">
                  <a16:creationId xmlns:a16="http://schemas.microsoft.com/office/drawing/2014/main" id="{A94657BE-9D37-4A80-A49D-96FF84E31D21}"/>
                </a:ext>
              </a:extLst>
            </p:cNvPr>
            <p:cNvCxnSpPr>
              <a:cxnSpLocks/>
            </p:cNvCxnSpPr>
            <p:nvPr/>
          </p:nvCxnSpPr>
          <p:spPr>
            <a:xfrm>
              <a:off x="5375275" y="3768467"/>
              <a:ext cx="276245" cy="0"/>
            </a:xfrm>
            <a:prstGeom prst="straightConnector1">
              <a:avLst/>
            </a:prstGeom>
            <a:ln w="28575" cap="rnd">
              <a:solidFill>
                <a:schemeClr val="accent1"/>
              </a:solidFill>
              <a:tailEnd type="arrow" w="lg" len="sm"/>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54A31C1D-D264-43F2-9BD4-1A24689F7281}"/>
              </a:ext>
            </a:extLst>
          </p:cNvPr>
          <p:cNvGrpSpPr/>
          <p:nvPr/>
        </p:nvGrpSpPr>
        <p:grpSpPr>
          <a:xfrm>
            <a:off x="3514505" y="4389127"/>
            <a:ext cx="2025918" cy="590931"/>
            <a:chOff x="3584978" y="4386998"/>
            <a:chExt cx="2066542" cy="602780"/>
          </a:xfrm>
        </p:grpSpPr>
        <p:sp>
          <p:nvSpPr>
            <p:cNvPr id="51" name="Rectangle 50">
              <a:extLst>
                <a:ext uri="{FF2B5EF4-FFF2-40B4-BE49-F238E27FC236}">
                  <a16:creationId xmlns:a16="http://schemas.microsoft.com/office/drawing/2014/main" id="{7CDDF4E3-8B59-4724-AB4B-19B7CBE26E00}"/>
                </a:ext>
              </a:extLst>
            </p:cNvPr>
            <p:cNvSpPr/>
            <p:nvPr/>
          </p:nvSpPr>
          <p:spPr>
            <a:xfrm>
              <a:off x="3584978" y="4386998"/>
              <a:ext cx="1828800" cy="602780"/>
            </a:xfrm>
            <a:prstGeom prst="rect">
              <a:avLst/>
            </a:prstGeom>
          </p:spPr>
          <p:txBody>
            <a:bodyPr wrap="square">
              <a:spAutoFit/>
            </a:bodyPr>
            <a:lstStyle/>
            <a:p>
              <a:pPr defTabSz="914228">
                <a:lnSpc>
                  <a:spcPct val="90000"/>
                </a:lnSpc>
              </a:pPr>
              <a:r>
                <a:rPr lang="en-US" sz="120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Route events to any end-points, Azure </a:t>
              </a:r>
              <a:br>
                <a:rPr lang="en-US" sz="120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br>
              <a:r>
                <a:rPr lang="en-US" sz="120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or even beyond</a:t>
              </a:r>
            </a:p>
          </p:txBody>
        </p:sp>
        <p:cxnSp>
          <p:nvCxnSpPr>
            <p:cNvPr id="56" name="Straight Arrow Connector 55">
              <a:extLst>
                <a:ext uri="{FF2B5EF4-FFF2-40B4-BE49-F238E27FC236}">
                  <a16:creationId xmlns:a16="http://schemas.microsoft.com/office/drawing/2014/main" id="{D7DD8F2C-2DB7-418A-8397-2A1AE0DBF2EF}"/>
                </a:ext>
              </a:extLst>
            </p:cNvPr>
            <p:cNvCxnSpPr>
              <a:cxnSpLocks/>
            </p:cNvCxnSpPr>
            <p:nvPr/>
          </p:nvCxnSpPr>
          <p:spPr>
            <a:xfrm>
              <a:off x="5375275" y="4712638"/>
              <a:ext cx="276245" cy="0"/>
            </a:xfrm>
            <a:prstGeom prst="straightConnector1">
              <a:avLst/>
            </a:prstGeom>
            <a:ln w="28575" cap="rnd">
              <a:solidFill>
                <a:schemeClr val="accent1"/>
              </a:solidFill>
              <a:tailEnd type="arrow" w="lg" len="sm"/>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A3515DE-ADF6-4D43-840A-E77962C1681C}"/>
              </a:ext>
            </a:extLst>
          </p:cNvPr>
          <p:cNvGrpSpPr/>
          <p:nvPr/>
        </p:nvGrpSpPr>
        <p:grpSpPr>
          <a:xfrm>
            <a:off x="3514505" y="5556044"/>
            <a:ext cx="2025918" cy="590931"/>
            <a:chOff x="3584978" y="5577314"/>
            <a:chExt cx="2066542" cy="602780"/>
          </a:xfrm>
        </p:grpSpPr>
        <p:sp>
          <p:nvSpPr>
            <p:cNvPr id="52" name="Rectangle 51">
              <a:extLst>
                <a:ext uri="{FF2B5EF4-FFF2-40B4-BE49-F238E27FC236}">
                  <a16:creationId xmlns:a16="http://schemas.microsoft.com/office/drawing/2014/main" id="{B70C7454-7E7B-4D53-ADCA-CF9B9331B81E}"/>
                </a:ext>
              </a:extLst>
            </p:cNvPr>
            <p:cNvSpPr/>
            <p:nvPr/>
          </p:nvSpPr>
          <p:spPr>
            <a:xfrm>
              <a:off x="3584978" y="5577314"/>
              <a:ext cx="1828800" cy="602780"/>
            </a:xfrm>
            <a:prstGeom prst="rect">
              <a:avLst/>
            </a:prstGeom>
          </p:spPr>
          <p:txBody>
            <a:bodyPr wrap="square">
              <a:spAutoFit/>
            </a:bodyPr>
            <a:lstStyle/>
            <a:p>
              <a:pPr defTabSz="914228">
                <a:lnSpc>
                  <a:spcPct val="90000"/>
                </a:lnSpc>
              </a:pPr>
              <a:r>
                <a:rPr lang="en-US" sz="120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Enable filtering </a:t>
              </a:r>
              <a:br>
                <a:rPr lang="en-US" sz="120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br>
              <a:r>
                <a:rPr lang="en-US" sz="120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and efficient </a:t>
              </a:r>
              <a:br>
                <a:rPr lang="en-US" sz="120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br>
              <a:r>
                <a:rPr lang="en-US" sz="120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routing of events</a:t>
              </a:r>
            </a:p>
          </p:txBody>
        </p:sp>
        <p:cxnSp>
          <p:nvCxnSpPr>
            <p:cNvPr id="60" name="Straight Arrow Connector 59">
              <a:extLst>
                <a:ext uri="{FF2B5EF4-FFF2-40B4-BE49-F238E27FC236}">
                  <a16:creationId xmlns:a16="http://schemas.microsoft.com/office/drawing/2014/main" id="{DC5C931D-A066-469D-B3C6-26BD5DA71B43}"/>
                </a:ext>
              </a:extLst>
            </p:cNvPr>
            <p:cNvCxnSpPr>
              <a:cxnSpLocks/>
            </p:cNvCxnSpPr>
            <p:nvPr/>
          </p:nvCxnSpPr>
          <p:spPr>
            <a:xfrm>
              <a:off x="5375275" y="5923444"/>
              <a:ext cx="276245" cy="0"/>
            </a:xfrm>
            <a:prstGeom prst="straightConnector1">
              <a:avLst/>
            </a:prstGeom>
            <a:ln w="28575" cap="rnd">
              <a:solidFill>
                <a:schemeClr val="accent1"/>
              </a:solidFill>
              <a:tailEnd type="arrow" w="lg" len="sm"/>
            </a:ln>
          </p:spPr>
          <p:style>
            <a:lnRef idx="1">
              <a:schemeClr val="accent1"/>
            </a:lnRef>
            <a:fillRef idx="0">
              <a:schemeClr val="accent1"/>
            </a:fillRef>
            <a:effectRef idx="0">
              <a:schemeClr val="accent1"/>
            </a:effectRef>
            <a:fontRef idx="minor">
              <a:schemeClr val="tx1"/>
            </a:fontRef>
          </p:style>
        </p:cxnSp>
      </p:grpSp>
      <p:grpSp>
        <p:nvGrpSpPr>
          <p:cNvPr id="2" name="Group 1">
            <a:extLst>
              <a:ext uri="{FF2B5EF4-FFF2-40B4-BE49-F238E27FC236}">
                <a16:creationId xmlns:a16="http://schemas.microsoft.com/office/drawing/2014/main" id="{5764DCAE-ADCB-D242-89B0-E774D4B94404}"/>
              </a:ext>
            </a:extLst>
          </p:cNvPr>
          <p:cNvGrpSpPr/>
          <p:nvPr/>
        </p:nvGrpSpPr>
        <p:grpSpPr>
          <a:xfrm>
            <a:off x="1029571" y="1982746"/>
            <a:ext cx="1499599" cy="584843"/>
            <a:chOff x="1029571" y="1690004"/>
            <a:chExt cx="1499599" cy="584843"/>
          </a:xfrm>
        </p:grpSpPr>
        <p:sp>
          <p:nvSpPr>
            <p:cNvPr id="44" name="Rectangle 43">
              <a:extLst>
                <a:ext uri="{FF2B5EF4-FFF2-40B4-BE49-F238E27FC236}">
                  <a16:creationId xmlns:a16="http://schemas.microsoft.com/office/drawing/2014/main" id="{3B586CAC-A2DE-4272-8EF0-321B605ED188}"/>
                </a:ext>
              </a:extLst>
            </p:cNvPr>
            <p:cNvSpPr/>
            <p:nvPr/>
          </p:nvSpPr>
          <p:spPr bwMode="auto">
            <a:xfrm>
              <a:off x="1029571" y="1690004"/>
              <a:ext cx="1499599" cy="58484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46" name="Picture 45">
              <a:extLst>
                <a:ext uri="{FF2B5EF4-FFF2-40B4-BE49-F238E27FC236}">
                  <a16:creationId xmlns:a16="http://schemas.microsoft.com/office/drawing/2014/main" id="{5B62067B-B1A0-43ED-9C8A-E4EA4A5391EA}"/>
                </a:ext>
              </a:extLst>
            </p:cNvPr>
            <p:cNvPicPr>
              <a:picLocks noChangeAspect="1"/>
            </p:cNvPicPr>
            <p:nvPr/>
          </p:nvPicPr>
          <p:blipFill>
            <a:blip r:embed="rId13"/>
            <a:stretch>
              <a:fillRect/>
            </a:stretch>
          </p:blipFill>
          <p:spPr>
            <a:xfrm>
              <a:off x="1591527" y="1798995"/>
              <a:ext cx="364275" cy="364275"/>
            </a:xfrm>
            <a:prstGeom prst="rect">
              <a:avLst/>
            </a:prstGeom>
            <a:solidFill>
              <a:schemeClr val="bg2"/>
            </a:solidFill>
            <a:ln>
              <a:noFill/>
            </a:ln>
          </p:spPr>
        </p:pic>
      </p:grpSp>
      <p:grpSp>
        <p:nvGrpSpPr>
          <p:cNvPr id="17" name="Group 16">
            <a:extLst>
              <a:ext uri="{FF2B5EF4-FFF2-40B4-BE49-F238E27FC236}">
                <a16:creationId xmlns:a16="http://schemas.microsoft.com/office/drawing/2014/main" id="{ABDC2CC4-DD0F-BF45-9A28-9096615C6B5F}"/>
              </a:ext>
            </a:extLst>
          </p:cNvPr>
          <p:cNvGrpSpPr/>
          <p:nvPr/>
        </p:nvGrpSpPr>
        <p:grpSpPr>
          <a:xfrm>
            <a:off x="1029571" y="6025161"/>
            <a:ext cx="1499599" cy="584843"/>
            <a:chOff x="1029571" y="6025161"/>
            <a:chExt cx="1499599" cy="584843"/>
          </a:xfrm>
        </p:grpSpPr>
        <p:sp>
          <p:nvSpPr>
            <p:cNvPr id="45" name="Rectangle 44">
              <a:extLst>
                <a:ext uri="{FF2B5EF4-FFF2-40B4-BE49-F238E27FC236}">
                  <a16:creationId xmlns:a16="http://schemas.microsoft.com/office/drawing/2014/main" id="{347052C3-3394-4A73-BE26-EE84CCC60B21}"/>
                </a:ext>
              </a:extLst>
            </p:cNvPr>
            <p:cNvSpPr/>
            <p:nvPr/>
          </p:nvSpPr>
          <p:spPr bwMode="auto">
            <a:xfrm>
              <a:off x="1029571" y="6025161"/>
              <a:ext cx="1499599" cy="58484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47" name="Graphic 46">
              <a:extLst>
                <a:ext uri="{FF2B5EF4-FFF2-40B4-BE49-F238E27FC236}">
                  <a16:creationId xmlns:a16="http://schemas.microsoft.com/office/drawing/2014/main" id="{DD659060-1732-466E-9E9F-49EE4FF1262A}"/>
                </a:ext>
              </a:extLst>
            </p:cNvPr>
            <p:cNvPicPr>
              <a:picLocks noChangeAspect="1"/>
            </p:cNvPicPr>
            <p:nvPr/>
          </p:nvPicPr>
          <p:blipFill rotWithShape="1">
            <a:blip r:embed="rId14">
              <a:extLst>
                <a:ext uri="{96DAC541-7B7A-43D3-8B79-37D633B846F1}">
                  <asvg:svgBlip xmlns:asvg="http://schemas.microsoft.com/office/drawing/2016/SVG/main" r:embed="rId15"/>
                </a:ext>
              </a:extLst>
            </a:blip>
            <a:srcRect l="32937" t="26233" r="33290" b="30261"/>
            <a:stretch/>
          </p:blipFill>
          <p:spPr>
            <a:xfrm>
              <a:off x="1641778" y="6145174"/>
              <a:ext cx="333581" cy="333581"/>
            </a:xfrm>
            <a:prstGeom prst="rect">
              <a:avLst/>
            </a:prstGeom>
          </p:spPr>
        </p:pic>
      </p:grpSp>
      <p:sp>
        <p:nvSpPr>
          <p:cNvPr id="48" name="Rectangle 47">
            <a:extLst>
              <a:ext uri="{FF2B5EF4-FFF2-40B4-BE49-F238E27FC236}">
                <a16:creationId xmlns:a16="http://schemas.microsoft.com/office/drawing/2014/main" id="{085A3307-61C9-43B5-AD8C-894BD765251E}"/>
              </a:ext>
            </a:extLst>
          </p:cNvPr>
          <p:cNvSpPr/>
          <p:nvPr/>
        </p:nvSpPr>
        <p:spPr bwMode="auto">
          <a:xfrm>
            <a:off x="9647939" y="5597450"/>
            <a:ext cx="1792850" cy="69921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50" name="Picture 49">
            <a:extLst>
              <a:ext uri="{FF2B5EF4-FFF2-40B4-BE49-F238E27FC236}">
                <a16:creationId xmlns:a16="http://schemas.microsoft.com/office/drawing/2014/main" id="{35FD3A87-8043-4CDB-8EA7-C44516DAF7F8}"/>
              </a:ext>
            </a:extLst>
          </p:cNvPr>
          <p:cNvPicPr>
            <a:picLocks noChangeAspect="1"/>
          </p:cNvPicPr>
          <p:nvPr/>
        </p:nvPicPr>
        <p:blipFill rotWithShape="1">
          <a:blip r:embed="rId4"/>
          <a:srcRect t="387" b="33144"/>
          <a:stretch/>
        </p:blipFill>
        <p:spPr>
          <a:xfrm>
            <a:off x="10377688" y="5784738"/>
            <a:ext cx="273940" cy="273940"/>
          </a:xfrm>
          <a:prstGeom prst="rect">
            <a:avLst/>
          </a:prstGeom>
          <a:noFill/>
          <a:ln>
            <a:noFill/>
          </a:ln>
        </p:spPr>
      </p:pic>
      <p:pic>
        <p:nvPicPr>
          <p:cNvPr id="54" name="Picture 53">
            <a:extLst>
              <a:ext uri="{FF2B5EF4-FFF2-40B4-BE49-F238E27FC236}">
                <a16:creationId xmlns:a16="http://schemas.microsoft.com/office/drawing/2014/main" id="{8ABD4940-4E0E-5A44-9E83-A21671CA31EE}"/>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1042874" y="6415788"/>
            <a:ext cx="986733" cy="362962"/>
          </a:xfrm>
          <a:prstGeom prst="rect">
            <a:avLst/>
          </a:prstGeom>
        </p:spPr>
      </p:pic>
    </p:spTree>
    <p:extLst>
      <p:ext uri="{BB962C8B-B14F-4D97-AF65-F5344CB8AC3E}">
        <p14:creationId xmlns:p14="http://schemas.microsoft.com/office/powerpoint/2010/main" val="270575535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63" presetClass="path" presetSubtype="0" decel="100000" fill="hold" nodeType="withEffect">
                                  <p:stCondLst>
                                    <p:cond delay="0"/>
                                  </p:stCondLst>
                                  <p:childTnLst>
                                    <p:animMotion origin="layout" path="M -4.16667E-6 1.85185E-6 L -0.02578 1.85185E-6 " pathEditMode="relative" rAng="0" ptsTypes="AA">
                                      <p:cBhvr>
                                        <p:cTn id="9" dur="500" spd="-100000" fill="hold"/>
                                        <p:tgtEl>
                                          <p:spTgt spid="6"/>
                                        </p:tgtEl>
                                        <p:attrNameLst>
                                          <p:attrName>ppt_x</p:attrName>
                                          <p:attrName>ppt_y</p:attrName>
                                        </p:attrNameLst>
                                      </p:cBhvr>
                                      <p:rCtr x="-1289" y="0"/>
                                    </p:animMotion>
                                  </p:childTnLst>
                                </p:cTn>
                              </p:par>
                              <p:par>
                                <p:cTn id="10" presetID="10" presetClass="entr" presetSubtype="0" fill="hold" nodeType="withEffect">
                                  <p:stCondLst>
                                    <p:cond delay="10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63" presetClass="path" presetSubtype="0" decel="100000" fill="hold" nodeType="withEffect">
                                  <p:stCondLst>
                                    <p:cond delay="100"/>
                                  </p:stCondLst>
                                  <p:childTnLst>
                                    <p:animMotion origin="layout" path="M -4.16667E-6 -1.85185E-6 L -0.02578 -1.85185E-6 " pathEditMode="relative" rAng="0" ptsTypes="AA">
                                      <p:cBhvr>
                                        <p:cTn id="14" dur="500" spd="-100000" fill="hold"/>
                                        <p:tgtEl>
                                          <p:spTgt spid="9"/>
                                        </p:tgtEl>
                                        <p:attrNameLst>
                                          <p:attrName>ppt_x</p:attrName>
                                          <p:attrName>ppt_y</p:attrName>
                                        </p:attrNameLst>
                                      </p:cBhvr>
                                      <p:rCtr x="-1289" y="0"/>
                                    </p:animMotion>
                                  </p:childTnLst>
                                </p:cTn>
                              </p:par>
                              <p:par>
                                <p:cTn id="15" presetID="10" presetClass="entr" presetSubtype="0" fill="hold" nodeType="withEffect">
                                  <p:stCondLst>
                                    <p:cond delay="20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63" presetClass="path" presetSubtype="0" decel="100000" fill="hold" nodeType="withEffect">
                                  <p:stCondLst>
                                    <p:cond delay="200"/>
                                  </p:stCondLst>
                                  <p:childTnLst>
                                    <p:animMotion origin="layout" path="M -4.16667E-6 -7.40741E-7 L -0.02578 -7.40741E-7 " pathEditMode="relative" rAng="0" ptsTypes="AA">
                                      <p:cBhvr>
                                        <p:cTn id="19" dur="500" spd="-100000" fill="hold"/>
                                        <p:tgtEl>
                                          <p:spTgt spid="10"/>
                                        </p:tgtEl>
                                        <p:attrNameLst>
                                          <p:attrName>ppt_x</p:attrName>
                                          <p:attrName>ppt_y</p:attrName>
                                        </p:attrNameLst>
                                      </p:cBhvr>
                                      <p:rCtr x="-128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ACFA053-2FCC-4C69-B579-FE2A1EE26422}"/>
              </a:ext>
            </a:extLst>
          </p:cNvPr>
          <p:cNvSpPr>
            <a:spLocks noGrp="1"/>
          </p:cNvSpPr>
          <p:nvPr>
            <p:ph type="title"/>
          </p:nvPr>
        </p:nvSpPr>
        <p:spPr>
          <a:xfrm>
            <a:off x="269241" y="289957"/>
            <a:ext cx="11655840" cy="899537"/>
          </a:xfrm>
        </p:spPr>
        <p:txBody>
          <a:bodyPr/>
          <a:lstStyle/>
          <a:p>
            <a:pPr>
              <a:defRPr/>
            </a:pPr>
            <a:r>
              <a:rPr lang="en-US"/>
              <a:t>Manage all events in one place</a:t>
            </a:r>
          </a:p>
        </p:txBody>
      </p:sp>
      <p:pic>
        <p:nvPicPr>
          <p:cNvPr id="1026" name="Picture 2" descr="https://azurecomcdn.azureedge.net/mediahandler/acomblog/media/Default/blog/1f955de2-1602-4626-b273-f098e7e6959d.png">
            <a:extLst>
              <a:ext uri="{FF2B5EF4-FFF2-40B4-BE49-F238E27FC236}">
                <a16:creationId xmlns:a16="http://schemas.microsoft.com/office/drawing/2014/main" id="{EDCE0194-9731-4525-928E-A47525E359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5457" y="1147931"/>
            <a:ext cx="8956963" cy="5598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129807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3941CF7A-DBC1-4493-BD33-5A2C16C7EC7B}"/>
              </a:ext>
            </a:extLst>
          </p:cNvPr>
          <p:cNvSpPr/>
          <p:nvPr/>
        </p:nvSpPr>
        <p:spPr bwMode="auto">
          <a:xfrm flipH="1">
            <a:off x="5438830" y="1367189"/>
            <a:ext cx="3047811" cy="5199264"/>
          </a:xfrm>
          <a:prstGeom prst="rect">
            <a:avLst/>
          </a:prstGeom>
          <a:solidFill>
            <a:srgbClr val="25252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pic>
        <p:nvPicPr>
          <p:cNvPr id="39" name="Picture 38">
            <a:extLst>
              <a:ext uri="{FF2B5EF4-FFF2-40B4-BE49-F238E27FC236}">
                <a16:creationId xmlns:a16="http://schemas.microsoft.com/office/drawing/2014/main" id="{4AFB9AC3-C92C-479D-9DC3-D1B4DEFEB372}"/>
              </a:ext>
            </a:extLst>
          </p:cNvPr>
          <p:cNvPicPr>
            <a:picLocks noChangeAspect="1"/>
          </p:cNvPicPr>
          <p:nvPr/>
        </p:nvPicPr>
        <p:blipFill rotWithShape="1">
          <a:blip r:embed="rId3">
            <a:extLst>
              <a:ext uri="{28A0092B-C50C-407E-A947-70E740481C1C}">
                <a14:useLocalDpi xmlns:a14="http://schemas.microsoft.com/office/drawing/2010/main" val="0"/>
              </a:ext>
            </a:extLst>
          </a:blip>
          <a:srcRect r="3369"/>
          <a:stretch/>
        </p:blipFill>
        <p:spPr>
          <a:xfrm>
            <a:off x="5438830" y="1367189"/>
            <a:ext cx="3047811" cy="5199264"/>
          </a:xfrm>
          <a:prstGeom prst="rect">
            <a:avLst/>
          </a:prstGeom>
          <a:solidFill>
            <a:schemeClr val="bg1"/>
          </a:solidFill>
          <a:ln w="6350">
            <a:solidFill>
              <a:schemeClr val="bg1">
                <a:lumMod val="85000"/>
              </a:schemeClr>
            </a:solidFill>
          </a:ln>
        </p:spPr>
      </p:pic>
      <p:sp>
        <p:nvSpPr>
          <p:cNvPr id="7" name="Title 6">
            <a:extLst>
              <a:ext uri="{FF2B5EF4-FFF2-40B4-BE49-F238E27FC236}">
                <a16:creationId xmlns:a16="http://schemas.microsoft.com/office/drawing/2014/main" id="{0ACFA053-2FCC-4C69-B579-FE2A1EE26422}"/>
              </a:ext>
            </a:extLst>
          </p:cNvPr>
          <p:cNvSpPr>
            <a:spLocks noGrp="1"/>
          </p:cNvSpPr>
          <p:nvPr>
            <p:ph type="title"/>
          </p:nvPr>
        </p:nvSpPr>
        <p:spPr>
          <a:xfrm>
            <a:off x="269241" y="289957"/>
            <a:ext cx="11655840" cy="899537"/>
          </a:xfrm>
        </p:spPr>
        <p:txBody>
          <a:bodyPr/>
          <a:lstStyle/>
          <a:p>
            <a:pPr>
              <a:defRPr/>
            </a:pPr>
            <a:r>
              <a:rPr lang="en-US"/>
              <a:t>Manage all events in one place</a:t>
            </a:r>
          </a:p>
        </p:txBody>
      </p:sp>
      <p:sp>
        <p:nvSpPr>
          <p:cNvPr id="112" name="TextBox 111"/>
          <p:cNvSpPr txBox="1"/>
          <p:nvPr/>
        </p:nvSpPr>
        <p:spPr>
          <a:xfrm>
            <a:off x="448586" y="1546528"/>
            <a:ext cx="2689275" cy="642677"/>
          </a:xfrm>
          <a:prstGeom prst="rect">
            <a:avLst/>
          </a:prstGeom>
          <a:noFill/>
          <a:ln>
            <a:noFill/>
          </a:ln>
        </p:spPr>
        <p:txBody>
          <a:bodyPr wrap="square" lIns="179285" tIns="143428" rIns="179285" bIns="143428" rtlCol="0">
            <a:spAutoFit/>
          </a:bodyPr>
          <a:lstStyle/>
          <a:p>
            <a:pPr marL="0" marR="0" lvl="0" indent="0" algn="ctr" defTabSz="1218701" rtl="0" eaLnBrk="1" fontAlgn="auto" latinLnBrk="0" hangingPunct="1">
              <a:lnSpc>
                <a:spcPct val="90000"/>
              </a:lnSpc>
              <a:spcBef>
                <a:spcPts val="0"/>
              </a:spcBef>
              <a:spcAft>
                <a:spcPts val="1200"/>
              </a:spcAft>
              <a:buClrTx/>
              <a:buSzTx/>
              <a:buFontTx/>
              <a:buNone/>
              <a:tabLst/>
              <a:defRPr/>
            </a:pPr>
            <a:r>
              <a:rPr kumimoji="0" lang="en-US" sz="2549" b="0" i="0" u="none" strike="noStrike" kern="0" cap="none" spc="0" normalizeH="0" baseline="0" noProof="0">
                <a:ln>
                  <a:noFill/>
                </a:ln>
                <a:gradFill>
                  <a:gsLst>
                    <a:gs pos="1250">
                      <a:srgbClr val="353535"/>
                    </a:gs>
                    <a:gs pos="100000">
                      <a:srgbClr val="353535"/>
                    </a:gs>
                  </a:gsLst>
                  <a:lin ang="5400000" scaled="0"/>
                </a:gradFill>
                <a:effectLst/>
                <a:uLnTx/>
                <a:uFillTx/>
                <a:latin typeface="Segoe UI Semilight"/>
                <a:ea typeface="+mn-ea"/>
                <a:cs typeface="Segoe UI"/>
              </a:rPr>
              <a:t>Event publishers</a:t>
            </a:r>
          </a:p>
        </p:txBody>
      </p:sp>
      <p:sp>
        <p:nvSpPr>
          <p:cNvPr id="166" name="TextBox 165"/>
          <p:cNvSpPr txBox="1"/>
          <p:nvPr/>
        </p:nvSpPr>
        <p:spPr>
          <a:xfrm>
            <a:off x="9328975" y="1905094"/>
            <a:ext cx="2414439" cy="642677"/>
          </a:xfrm>
          <a:prstGeom prst="rect">
            <a:avLst/>
          </a:prstGeom>
          <a:noFill/>
          <a:ln>
            <a:noFill/>
          </a:ln>
        </p:spPr>
        <p:txBody>
          <a:bodyPr wrap="none" lIns="179285" tIns="143428" rIns="179285" bIns="143428" rtlCol="0">
            <a:spAutoFit/>
          </a:bodyPr>
          <a:lstStyle/>
          <a:p>
            <a:pPr marL="0" marR="0" lvl="0" indent="0" algn="ctr" defTabSz="1218701" rtl="0" eaLnBrk="1" fontAlgn="auto" latinLnBrk="0" hangingPunct="1">
              <a:lnSpc>
                <a:spcPct val="90000"/>
              </a:lnSpc>
              <a:spcBef>
                <a:spcPts val="0"/>
              </a:spcBef>
              <a:spcAft>
                <a:spcPts val="1200"/>
              </a:spcAft>
              <a:buClrTx/>
              <a:buSzTx/>
              <a:buFontTx/>
              <a:buNone/>
              <a:tabLst/>
              <a:defRPr/>
            </a:pPr>
            <a:r>
              <a:rPr kumimoji="0" lang="en-US" sz="2549" b="0" i="0" u="none" strike="noStrike" kern="0" cap="none" spc="0" normalizeH="0" baseline="0" noProof="0">
                <a:ln>
                  <a:noFill/>
                </a:ln>
                <a:gradFill>
                  <a:gsLst>
                    <a:gs pos="1250">
                      <a:srgbClr val="353535"/>
                    </a:gs>
                    <a:gs pos="100000">
                      <a:srgbClr val="353535"/>
                    </a:gs>
                  </a:gsLst>
                  <a:lin ang="5400000" scaled="0"/>
                </a:gradFill>
                <a:effectLst/>
                <a:uLnTx/>
                <a:uFillTx/>
                <a:latin typeface="Segoe UI Semilight"/>
                <a:ea typeface="+mn-ea"/>
                <a:cs typeface="Segoe UI"/>
              </a:rPr>
              <a:t>Event handlers</a:t>
            </a:r>
          </a:p>
        </p:txBody>
      </p:sp>
      <p:grpSp>
        <p:nvGrpSpPr>
          <p:cNvPr id="11" name="Group 10">
            <a:extLst>
              <a:ext uri="{FF2B5EF4-FFF2-40B4-BE49-F238E27FC236}">
                <a16:creationId xmlns:a16="http://schemas.microsoft.com/office/drawing/2014/main" id="{DBE64BD1-BE7B-4C74-96FE-A03A96CDDF09}"/>
              </a:ext>
            </a:extLst>
          </p:cNvPr>
          <p:cNvGrpSpPr/>
          <p:nvPr/>
        </p:nvGrpSpPr>
        <p:grpSpPr>
          <a:xfrm>
            <a:off x="896798" y="2282470"/>
            <a:ext cx="1792850" cy="3567747"/>
            <a:chOff x="914780" y="2327742"/>
            <a:chExt cx="1828800" cy="3639288"/>
          </a:xfrm>
        </p:grpSpPr>
        <p:sp>
          <p:nvSpPr>
            <p:cNvPr id="13" name="Rectangle 12">
              <a:extLst>
                <a:ext uri="{FF2B5EF4-FFF2-40B4-BE49-F238E27FC236}">
                  <a16:creationId xmlns:a16="http://schemas.microsoft.com/office/drawing/2014/main" id="{C4C1B0A2-A315-4563-AA64-C374A5ECF32C}"/>
                </a:ext>
              </a:extLst>
            </p:cNvPr>
            <p:cNvSpPr/>
            <p:nvPr/>
          </p:nvSpPr>
          <p:spPr bwMode="auto">
            <a:xfrm>
              <a:off x="914780" y="2327742"/>
              <a:ext cx="18288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6" name="Rectangle 65">
              <a:extLst>
                <a:ext uri="{FF2B5EF4-FFF2-40B4-BE49-F238E27FC236}">
                  <a16:creationId xmlns:a16="http://schemas.microsoft.com/office/drawing/2014/main" id="{7D62C885-950A-4FEE-84B3-A4EB7E8433FA}"/>
                </a:ext>
              </a:extLst>
            </p:cNvPr>
            <p:cNvSpPr/>
            <p:nvPr/>
          </p:nvSpPr>
          <p:spPr bwMode="auto">
            <a:xfrm>
              <a:off x="914780" y="3059262"/>
              <a:ext cx="18288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8" name="Rectangle 67">
              <a:extLst>
                <a:ext uri="{FF2B5EF4-FFF2-40B4-BE49-F238E27FC236}">
                  <a16:creationId xmlns:a16="http://schemas.microsoft.com/office/drawing/2014/main" id="{D91401D8-6628-4D5F-8BE0-43ADB2FE205D}"/>
                </a:ext>
              </a:extLst>
            </p:cNvPr>
            <p:cNvSpPr/>
            <p:nvPr/>
          </p:nvSpPr>
          <p:spPr bwMode="auto">
            <a:xfrm>
              <a:off x="914780" y="3790774"/>
              <a:ext cx="18288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9" name="Rectangle 68">
              <a:extLst>
                <a:ext uri="{FF2B5EF4-FFF2-40B4-BE49-F238E27FC236}">
                  <a16:creationId xmlns:a16="http://schemas.microsoft.com/office/drawing/2014/main" id="{18A92E95-6C4E-47E7-80A5-B8E8F54E28C1}"/>
                </a:ext>
              </a:extLst>
            </p:cNvPr>
            <p:cNvSpPr/>
            <p:nvPr/>
          </p:nvSpPr>
          <p:spPr bwMode="auto">
            <a:xfrm>
              <a:off x="914780" y="4522286"/>
              <a:ext cx="18288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0" name="Rectangle 69">
              <a:extLst>
                <a:ext uri="{FF2B5EF4-FFF2-40B4-BE49-F238E27FC236}">
                  <a16:creationId xmlns:a16="http://schemas.microsoft.com/office/drawing/2014/main" id="{52F8D129-625B-450C-8B9B-A79D7DD04708}"/>
                </a:ext>
              </a:extLst>
            </p:cNvPr>
            <p:cNvSpPr/>
            <p:nvPr/>
          </p:nvSpPr>
          <p:spPr bwMode="auto">
            <a:xfrm>
              <a:off x="914780" y="5253798"/>
              <a:ext cx="18288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14" name="Group 13">
            <a:extLst>
              <a:ext uri="{FF2B5EF4-FFF2-40B4-BE49-F238E27FC236}">
                <a16:creationId xmlns:a16="http://schemas.microsoft.com/office/drawing/2014/main" id="{DAE83698-ACB1-4F40-9980-7777C8871B6C}"/>
              </a:ext>
            </a:extLst>
          </p:cNvPr>
          <p:cNvGrpSpPr/>
          <p:nvPr/>
        </p:nvGrpSpPr>
        <p:grpSpPr>
          <a:xfrm>
            <a:off x="9639770" y="2641036"/>
            <a:ext cx="1792850" cy="2850615"/>
            <a:chOff x="9833067" y="2693498"/>
            <a:chExt cx="1828800" cy="2907776"/>
          </a:xfrm>
        </p:grpSpPr>
        <p:sp>
          <p:nvSpPr>
            <p:cNvPr id="72" name="Rectangle 71">
              <a:extLst>
                <a:ext uri="{FF2B5EF4-FFF2-40B4-BE49-F238E27FC236}">
                  <a16:creationId xmlns:a16="http://schemas.microsoft.com/office/drawing/2014/main" id="{5088C66C-6F39-40B2-95FB-F1A545E6C60D}"/>
                </a:ext>
              </a:extLst>
            </p:cNvPr>
            <p:cNvSpPr/>
            <p:nvPr/>
          </p:nvSpPr>
          <p:spPr bwMode="auto">
            <a:xfrm>
              <a:off x="9833067" y="2693498"/>
              <a:ext cx="18288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3" name="Rectangle 72">
              <a:extLst>
                <a:ext uri="{FF2B5EF4-FFF2-40B4-BE49-F238E27FC236}">
                  <a16:creationId xmlns:a16="http://schemas.microsoft.com/office/drawing/2014/main" id="{4F3D54C8-E82F-4769-94D4-30351411D36E}"/>
                </a:ext>
              </a:extLst>
            </p:cNvPr>
            <p:cNvSpPr/>
            <p:nvPr/>
          </p:nvSpPr>
          <p:spPr bwMode="auto">
            <a:xfrm>
              <a:off x="9833067" y="3425018"/>
              <a:ext cx="18288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7" name="Rectangle 76">
              <a:extLst>
                <a:ext uri="{FF2B5EF4-FFF2-40B4-BE49-F238E27FC236}">
                  <a16:creationId xmlns:a16="http://schemas.microsoft.com/office/drawing/2014/main" id="{92B57EAE-A63A-49F0-AC99-9950DE11059A}"/>
                </a:ext>
              </a:extLst>
            </p:cNvPr>
            <p:cNvSpPr/>
            <p:nvPr/>
          </p:nvSpPr>
          <p:spPr bwMode="auto">
            <a:xfrm>
              <a:off x="9833067" y="4156530"/>
              <a:ext cx="18288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8" name="Rectangle 77">
              <a:extLst>
                <a:ext uri="{FF2B5EF4-FFF2-40B4-BE49-F238E27FC236}">
                  <a16:creationId xmlns:a16="http://schemas.microsoft.com/office/drawing/2014/main" id="{9B9AF45E-BB62-40C9-B30A-FA601FD745A7}"/>
                </a:ext>
              </a:extLst>
            </p:cNvPr>
            <p:cNvSpPr/>
            <p:nvPr/>
          </p:nvSpPr>
          <p:spPr bwMode="auto">
            <a:xfrm>
              <a:off x="9833067" y="4888042"/>
              <a:ext cx="18288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pic>
        <p:nvPicPr>
          <p:cNvPr id="144" name="Picture 143"/>
          <p:cNvPicPr>
            <a:picLocks noChangeAspect="1"/>
          </p:cNvPicPr>
          <p:nvPr/>
        </p:nvPicPr>
        <p:blipFill rotWithShape="1">
          <a:blip r:embed="rId4"/>
          <a:srcRect b="32970"/>
          <a:stretch/>
        </p:blipFill>
        <p:spPr>
          <a:xfrm>
            <a:off x="1637336" y="4626276"/>
            <a:ext cx="311775" cy="314410"/>
          </a:xfrm>
          <a:prstGeom prst="rect">
            <a:avLst/>
          </a:prstGeom>
          <a:ln>
            <a:noFill/>
          </a:ln>
        </p:spPr>
      </p:pic>
      <p:pic>
        <p:nvPicPr>
          <p:cNvPr id="141" name="Picture 140"/>
          <p:cNvPicPr>
            <a:picLocks noChangeAspect="1"/>
          </p:cNvPicPr>
          <p:nvPr/>
        </p:nvPicPr>
        <p:blipFill>
          <a:blip r:embed="rId5"/>
          <a:stretch>
            <a:fillRect/>
          </a:stretch>
        </p:blipFill>
        <p:spPr>
          <a:xfrm>
            <a:off x="1637336" y="3193329"/>
            <a:ext cx="311775" cy="311775"/>
          </a:xfrm>
          <a:prstGeom prst="rect">
            <a:avLst/>
          </a:prstGeom>
          <a:ln>
            <a:noFill/>
          </a:ln>
        </p:spPr>
      </p:pic>
      <p:pic>
        <p:nvPicPr>
          <p:cNvPr id="138" name="Picture 137"/>
          <p:cNvPicPr>
            <a:picLocks noChangeAspect="1"/>
          </p:cNvPicPr>
          <p:nvPr/>
        </p:nvPicPr>
        <p:blipFill>
          <a:blip r:embed="rId6"/>
          <a:stretch>
            <a:fillRect/>
          </a:stretch>
        </p:blipFill>
        <p:spPr>
          <a:xfrm>
            <a:off x="1644016" y="3917141"/>
            <a:ext cx="298414" cy="298414"/>
          </a:xfrm>
          <a:prstGeom prst="rect">
            <a:avLst/>
          </a:prstGeom>
          <a:ln>
            <a:noFill/>
          </a:ln>
        </p:spPr>
      </p:pic>
      <p:pic>
        <p:nvPicPr>
          <p:cNvPr id="135" name="Picture 134"/>
          <p:cNvPicPr>
            <a:picLocks noChangeAspect="1"/>
          </p:cNvPicPr>
          <p:nvPr/>
        </p:nvPicPr>
        <p:blipFill>
          <a:blip r:embed="rId7"/>
          <a:stretch>
            <a:fillRect/>
          </a:stretch>
        </p:blipFill>
        <p:spPr>
          <a:xfrm>
            <a:off x="1650696" y="5358085"/>
            <a:ext cx="285054" cy="285054"/>
          </a:xfrm>
          <a:prstGeom prst="rect">
            <a:avLst/>
          </a:prstGeom>
          <a:ln>
            <a:noFill/>
          </a:ln>
        </p:spPr>
      </p:pic>
      <p:pic>
        <p:nvPicPr>
          <p:cNvPr id="132" name="Picture 131"/>
          <p:cNvPicPr>
            <a:picLocks noChangeAspect="1"/>
          </p:cNvPicPr>
          <p:nvPr/>
        </p:nvPicPr>
        <p:blipFill>
          <a:blip r:embed="rId8"/>
          <a:stretch>
            <a:fillRect/>
          </a:stretch>
        </p:blipFill>
        <p:spPr>
          <a:xfrm>
            <a:off x="1637336" y="2476189"/>
            <a:ext cx="311775" cy="311775"/>
          </a:xfrm>
          <a:prstGeom prst="rect">
            <a:avLst/>
          </a:prstGeom>
          <a:ln>
            <a:noFill/>
          </a:ln>
        </p:spPr>
      </p:pic>
      <p:grpSp>
        <p:nvGrpSpPr>
          <p:cNvPr id="12" name="Group 11">
            <a:extLst>
              <a:ext uri="{FF2B5EF4-FFF2-40B4-BE49-F238E27FC236}">
                <a16:creationId xmlns:a16="http://schemas.microsoft.com/office/drawing/2014/main" id="{90D1AE7E-AD2A-4A6B-B798-6F7660324185}"/>
              </a:ext>
            </a:extLst>
          </p:cNvPr>
          <p:cNvGrpSpPr/>
          <p:nvPr/>
        </p:nvGrpSpPr>
        <p:grpSpPr>
          <a:xfrm>
            <a:off x="10380081" y="2834528"/>
            <a:ext cx="312230" cy="2463634"/>
            <a:chOff x="10588222" y="2890869"/>
            <a:chExt cx="318491" cy="2513035"/>
          </a:xfrm>
        </p:grpSpPr>
        <p:pic>
          <p:nvPicPr>
            <p:cNvPr id="163" name="Picture 162"/>
            <p:cNvPicPr>
              <a:picLocks noChangeAspect="1"/>
            </p:cNvPicPr>
            <p:nvPr/>
          </p:nvPicPr>
          <p:blipFill>
            <a:blip r:embed="rId9"/>
            <a:stretch>
              <a:fillRect/>
            </a:stretch>
          </p:blipFill>
          <p:spPr>
            <a:xfrm>
              <a:off x="10588222" y="2890869"/>
              <a:ext cx="318491" cy="318491"/>
            </a:xfrm>
            <a:prstGeom prst="rect">
              <a:avLst/>
            </a:prstGeom>
            <a:ln>
              <a:noFill/>
            </a:ln>
          </p:spPr>
        </p:pic>
        <p:pic>
          <p:nvPicPr>
            <p:cNvPr id="155" name="Picture 154"/>
            <p:cNvPicPr>
              <a:picLocks noChangeAspect="1"/>
            </p:cNvPicPr>
            <p:nvPr/>
          </p:nvPicPr>
          <p:blipFill>
            <a:blip r:embed="rId10"/>
            <a:stretch>
              <a:fillRect/>
            </a:stretch>
          </p:blipFill>
          <p:spPr>
            <a:xfrm>
              <a:off x="10588222" y="4353901"/>
              <a:ext cx="318491" cy="318491"/>
            </a:xfrm>
            <a:prstGeom prst="rect">
              <a:avLst/>
            </a:prstGeom>
            <a:ln>
              <a:noFill/>
            </a:ln>
          </p:spPr>
        </p:pic>
        <p:pic>
          <p:nvPicPr>
            <p:cNvPr id="151" name="Picture 150"/>
            <p:cNvPicPr>
              <a:picLocks noChangeAspect="1"/>
            </p:cNvPicPr>
            <p:nvPr/>
          </p:nvPicPr>
          <p:blipFill>
            <a:blip r:embed="rId11"/>
            <a:stretch>
              <a:fillRect/>
            </a:stretch>
          </p:blipFill>
          <p:spPr>
            <a:xfrm>
              <a:off x="10588222" y="5085413"/>
              <a:ext cx="318491" cy="318491"/>
            </a:xfrm>
            <a:prstGeom prst="rect">
              <a:avLst/>
            </a:prstGeom>
            <a:ln>
              <a:noFill/>
            </a:ln>
          </p:spPr>
        </p:pic>
        <p:pic>
          <p:nvPicPr>
            <p:cNvPr id="180" name="Picture 17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588222" y="3622389"/>
              <a:ext cx="318491" cy="318491"/>
            </a:xfrm>
            <a:prstGeom prst="rect">
              <a:avLst/>
            </a:prstGeom>
          </p:spPr>
        </p:pic>
      </p:grpSp>
      <p:grpSp>
        <p:nvGrpSpPr>
          <p:cNvPr id="15" name="Group 14">
            <a:extLst>
              <a:ext uri="{FF2B5EF4-FFF2-40B4-BE49-F238E27FC236}">
                <a16:creationId xmlns:a16="http://schemas.microsoft.com/office/drawing/2014/main" id="{F39AA7E0-EE4B-4B43-8A0A-3D1F2494ECA4}"/>
              </a:ext>
            </a:extLst>
          </p:cNvPr>
          <p:cNvGrpSpPr/>
          <p:nvPr/>
        </p:nvGrpSpPr>
        <p:grpSpPr>
          <a:xfrm>
            <a:off x="2564930" y="2183851"/>
            <a:ext cx="643398" cy="3764984"/>
            <a:chOff x="2616361" y="2227145"/>
            <a:chExt cx="656299" cy="3840480"/>
          </a:xfrm>
        </p:grpSpPr>
        <p:sp>
          <p:nvSpPr>
            <p:cNvPr id="62" name="Freeform 5">
              <a:extLst>
                <a:ext uri="{FF2B5EF4-FFF2-40B4-BE49-F238E27FC236}">
                  <a16:creationId xmlns:a16="http://schemas.microsoft.com/office/drawing/2014/main" id="{5352CC2B-B969-4202-863D-AD50CA17D694}"/>
                </a:ext>
              </a:extLst>
            </p:cNvPr>
            <p:cNvSpPr>
              <a:spLocks/>
            </p:cNvSpPr>
            <p:nvPr/>
          </p:nvSpPr>
          <p:spPr bwMode="auto">
            <a:xfrm rot="10800000">
              <a:off x="2616361" y="2227145"/>
              <a:ext cx="228600" cy="3840480"/>
            </a:xfrm>
            <a:custGeom>
              <a:avLst/>
              <a:gdLst>
                <a:gd name="T0" fmla="*/ 100 w 100"/>
                <a:gd name="T1" fmla="*/ 0 h 228"/>
                <a:gd name="T2" fmla="*/ 0 w 100"/>
                <a:gd name="T3" fmla="*/ 0 h 228"/>
                <a:gd name="T4" fmla="*/ 0 w 100"/>
                <a:gd name="T5" fmla="*/ 228 h 228"/>
                <a:gd name="T6" fmla="*/ 100 w 100"/>
                <a:gd name="T7" fmla="*/ 228 h 228"/>
              </a:gdLst>
              <a:ahLst/>
              <a:cxnLst>
                <a:cxn ang="0">
                  <a:pos x="T0" y="T1"/>
                </a:cxn>
                <a:cxn ang="0">
                  <a:pos x="T2" y="T3"/>
                </a:cxn>
                <a:cxn ang="0">
                  <a:pos x="T4" y="T5"/>
                </a:cxn>
                <a:cxn ang="0">
                  <a:pos x="T6" y="T7"/>
                </a:cxn>
              </a:cxnLst>
              <a:rect l="0" t="0" r="r" b="b"/>
              <a:pathLst>
                <a:path w="100" h="228">
                  <a:moveTo>
                    <a:pt x="100" y="0"/>
                  </a:moveTo>
                  <a:lnTo>
                    <a:pt x="0" y="0"/>
                  </a:lnTo>
                  <a:lnTo>
                    <a:pt x="0" y="228"/>
                  </a:lnTo>
                  <a:lnTo>
                    <a:pt x="100" y="228"/>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sp>
          <p:nvSpPr>
            <p:cNvPr id="65" name="arrow">
              <a:extLst>
                <a:ext uri="{FF2B5EF4-FFF2-40B4-BE49-F238E27FC236}">
                  <a16:creationId xmlns:a16="http://schemas.microsoft.com/office/drawing/2014/main" id="{D26BEF4C-17CB-43F0-B578-A566D8937FD4}"/>
                </a:ext>
              </a:extLst>
            </p:cNvPr>
            <p:cNvSpPr>
              <a:spLocks noChangeAspect="1" noEditPoints="1"/>
            </p:cNvSpPr>
            <p:nvPr/>
          </p:nvSpPr>
          <p:spPr bwMode="auto">
            <a:xfrm>
              <a:off x="3001930" y="4022479"/>
              <a:ext cx="270730" cy="249819"/>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5875" cap="sq">
              <a:solidFill>
                <a:schemeClr val="tx1"/>
              </a:solidFill>
              <a:prstDash val="solid"/>
              <a:miter lim="800000"/>
              <a:headEnd/>
              <a:tailEnd/>
            </a:ln>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grpSp>
      <p:grpSp>
        <p:nvGrpSpPr>
          <p:cNvPr id="16" name="Group 15">
            <a:extLst>
              <a:ext uri="{FF2B5EF4-FFF2-40B4-BE49-F238E27FC236}">
                <a16:creationId xmlns:a16="http://schemas.microsoft.com/office/drawing/2014/main" id="{E3590C2C-1860-4F5E-A436-3DFB980AC3FB}"/>
              </a:ext>
            </a:extLst>
          </p:cNvPr>
          <p:cNvGrpSpPr/>
          <p:nvPr/>
        </p:nvGrpSpPr>
        <p:grpSpPr>
          <a:xfrm>
            <a:off x="8832958" y="2856172"/>
            <a:ext cx="648143" cy="2420347"/>
            <a:chOff x="9010077" y="2912948"/>
            <a:chExt cx="661140" cy="2468880"/>
          </a:xfrm>
        </p:grpSpPr>
        <p:sp>
          <p:nvSpPr>
            <p:cNvPr id="57" name="Freeform 5">
              <a:extLst>
                <a:ext uri="{FF2B5EF4-FFF2-40B4-BE49-F238E27FC236}">
                  <a16:creationId xmlns:a16="http://schemas.microsoft.com/office/drawing/2014/main" id="{36F42455-FAFB-4E72-BE9F-884620B09793}"/>
                </a:ext>
              </a:extLst>
            </p:cNvPr>
            <p:cNvSpPr>
              <a:spLocks/>
            </p:cNvSpPr>
            <p:nvPr/>
          </p:nvSpPr>
          <p:spPr bwMode="auto">
            <a:xfrm rot="10800000">
              <a:off x="9010077" y="2912948"/>
              <a:ext cx="228600" cy="2468880"/>
            </a:xfrm>
            <a:custGeom>
              <a:avLst/>
              <a:gdLst>
                <a:gd name="T0" fmla="*/ 100 w 100"/>
                <a:gd name="T1" fmla="*/ 0 h 228"/>
                <a:gd name="T2" fmla="*/ 0 w 100"/>
                <a:gd name="T3" fmla="*/ 0 h 228"/>
                <a:gd name="T4" fmla="*/ 0 w 100"/>
                <a:gd name="T5" fmla="*/ 228 h 228"/>
                <a:gd name="T6" fmla="*/ 100 w 100"/>
                <a:gd name="T7" fmla="*/ 228 h 228"/>
              </a:gdLst>
              <a:ahLst/>
              <a:cxnLst>
                <a:cxn ang="0">
                  <a:pos x="T0" y="T1"/>
                </a:cxn>
                <a:cxn ang="0">
                  <a:pos x="T2" y="T3"/>
                </a:cxn>
                <a:cxn ang="0">
                  <a:pos x="T4" y="T5"/>
                </a:cxn>
                <a:cxn ang="0">
                  <a:pos x="T6" y="T7"/>
                </a:cxn>
              </a:cxnLst>
              <a:rect l="0" t="0" r="r" b="b"/>
              <a:pathLst>
                <a:path w="100" h="228">
                  <a:moveTo>
                    <a:pt x="100" y="0"/>
                  </a:moveTo>
                  <a:lnTo>
                    <a:pt x="0" y="0"/>
                  </a:lnTo>
                  <a:lnTo>
                    <a:pt x="0" y="228"/>
                  </a:lnTo>
                  <a:lnTo>
                    <a:pt x="100" y="228"/>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sp>
          <p:nvSpPr>
            <p:cNvPr id="58" name="arrow">
              <a:extLst>
                <a:ext uri="{FF2B5EF4-FFF2-40B4-BE49-F238E27FC236}">
                  <a16:creationId xmlns:a16="http://schemas.microsoft.com/office/drawing/2014/main" id="{7AEC3121-3761-4D31-8522-828FC7FB9FF6}"/>
                </a:ext>
              </a:extLst>
            </p:cNvPr>
            <p:cNvSpPr>
              <a:spLocks noChangeAspect="1" noEditPoints="1"/>
            </p:cNvSpPr>
            <p:nvPr/>
          </p:nvSpPr>
          <p:spPr bwMode="auto">
            <a:xfrm>
              <a:off x="9400487" y="4022479"/>
              <a:ext cx="270730" cy="249819"/>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5875" cap="sq">
              <a:solidFill>
                <a:schemeClr val="tx1"/>
              </a:solidFill>
              <a:prstDash val="solid"/>
              <a:miter lim="800000"/>
              <a:headEnd/>
              <a:tailEnd/>
            </a:ln>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grpSp>
      <p:grpSp>
        <p:nvGrpSpPr>
          <p:cNvPr id="6" name="Group 5">
            <a:extLst>
              <a:ext uri="{FF2B5EF4-FFF2-40B4-BE49-F238E27FC236}">
                <a16:creationId xmlns:a16="http://schemas.microsoft.com/office/drawing/2014/main" id="{2BC39D91-CE38-4273-BC16-1131F9248D7F}"/>
              </a:ext>
            </a:extLst>
          </p:cNvPr>
          <p:cNvGrpSpPr/>
          <p:nvPr/>
        </p:nvGrpSpPr>
        <p:grpSpPr>
          <a:xfrm>
            <a:off x="3514505" y="3167622"/>
            <a:ext cx="2025918" cy="1040956"/>
            <a:chOff x="3584978" y="3230643"/>
            <a:chExt cx="2066542" cy="1061829"/>
          </a:xfrm>
        </p:grpSpPr>
        <p:sp>
          <p:nvSpPr>
            <p:cNvPr id="4" name="Rectangle 3">
              <a:extLst>
                <a:ext uri="{FF2B5EF4-FFF2-40B4-BE49-F238E27FC236}">
                  <a16:creationId xmlns:a16="http://schemas.microsoft.com/office/drawing/2014/main" id="{79CE8D52-3DAB-4A5B-94AF-6C8669C74452}"/>
                </a:ext>
              </a:extLst>
            </p:cNvPr>
            <p:cNvSpPr/>
            <p:nvPr/>
          </p:nvSpPr>
          <p:spPr>
            <a:xfrm>
              <a:off x="3584978" y="3230643"/>
              <a:ext cx="1828800" cy="1061829"/>
            </a:xfrm>
            <a:prstGeom prst="rect">
              <a:avLst/>
            </a:prstGeom>
          </p:spPr>
          <p:txBody>
            <a:bodyPr wrap="square">
              <a:spAutoFit/>
            </a:bodyPr>
            <a:lstStyle/>
            <a:p>
              <a:pPr marL="0" marR="0" lvl="0" indent="0" algn="l" defTabSz="914228" rtl="0" eaLnBrk="1" fontAlgn="auto" latinLnBrk="0" hangingPunct="1">
                <a:lnSpc>
                  <a:spcPct val="90000"/>
                </a:lnSpc>
                <a:spcBef>
                  <a:spcPts val="0"/>
                </a:spcBef>
                <a:spcAft>
                  <a:spcPts val="0"/>
                </a:spcAft>
                <a:buClrTx/>
                <a:buSzTx/>
                <a:buFontTx/>
                <a:buNone/>
                <a:tabLst/>
                <a:defRPr/>
              </a:pPr>
              <a:r>
                <a:rPr kumimoji="0" lang="en-US" sz="1372" b="0" i="0" u="none" strike="noStrike" kern="1200" cap="none" spc="0" normalizeH="0" baseline="0" noProof="0">
                  <a:ln>
                    <a:noFill/>
                  </a:ln>
                  <a:gradFill>
                    <a:gsLst>
                      <a:gs pos="1250">
                        <a:srgbClr val="353535"/>
                      </a:gs>
                      <a:gs pos="100000">
                        <a:srgbClr val="353535"/>
                      </a:gs>
                    </a:gsLst>
                    <a:lin ang="5400000" scaled="0"/>
                  </a:gradFill>
                  <a:effectLst/>
                  <a:uLnTx/>
                  <a:uFillTx/>
                  <a:latin typeface="Segoe UI" panose="020B0502040204020203" pitchFamily="34" charset="0"/>
                  <a:ea typeface="+mn-ea"/>
                  <a:cs typeface="Segoe UI" panose="020B0502040204020203" pitchFamily="34" charset="0"/>
                </a:rPr>
                <a:t>Subscribe to </a:t>
              </a:r>
              <a:br>
                <a:rPr kumimoji="0" lang="en-US" sz="1372" b="0" i="0" u="none" strike="noStrike" kern="1200" cap="none" spc="0" normalizeH="0" baseline="0" noProof="0">
                  <a:ln>
                    <a:noFill/>
                  </a:ln>
                  <a:gradFill>
                    <a:gsLst>
                      <a:gs pos="1250">
                        <a:srgbClr val="353535"/>
                      </a:gs>
                      <a:gs pos="100000">
                        <a:srgbClr val="353535"/>
                      </a:gs>
                    </a:gsLst>
                    <a:lin ang="5400000" scaled="0"/>
                  </a:gradFill>
                  <a:effectLst/>
                  <a:uLnTx/>
                  <a:uFillTx/>
                  <a:latin typeface="Segoe UI" panose="020B0502040204020203" pitchFamily="34" charset="0"/>
                  <a:ea typeface="+mn-ea"/>
                  <a:cs typeface="Segoe UI" panose="020B0502040204020203" pitchFamily="34" charset="0"/>
                </a:rPr>
              </a:br>
              <a:r>
                <a:rPr kumimoji="0" lang="en-US" sz="1372" b="0" i="0" u="none" strike="noStrike" kern="1200" cap="none" spc="0" normalizeH="0" baseline="0" noProof="0">
                  <a:ln>
                    <a:noFill/>
                  </a:ln>
                  <a:gradFill>
                    <a:gsLst>
                      <a:gs pos="1250">
                        <a:srgbClr val="353535"/>
                      </a:gs>
                      <a:gs pos="100000">
                        <a:srgbClr val="353535"/>
                      </a:gs>
                    </a:gsLst>
                    <a:lin ang="5400000" scaled="0"/>
                  </a:gradFill>
                  <a:effectLst/>
                  <a:uLnTx/>
                  <a:uFillTx/>
                  <a:latin typeface="Segoe UI" panose="020B0502040204020203" pitchFamily="34" charset="0"/>
                  <a:ea typeface="+mn-ea"/>
                  <a:cs typeface="Segoe UI" panose="020B0502040204020203" pitchFamily="34" charset="0"/>
                </a:rPr>
                <a:t>pre-defined system events in Azure or create your own custom topics</a:t>
              </a:r>
            </a:p>
          </p:txBody>
        </p:sp>
        <p:cxnSp>
          <p:nvCxnSpPr>
            <p:cNvPr id="53" name="Straight Arrow Connector 52">
              <a:extLst>
                <a:ext uri="{FF2B5EF4-FFF2-40B4-BE49-F238E27FC236}">
                  <a16:creationId xmlns:a16="http://schemas.microsoft.com/office/drawing/2014/main" id="{A94657BE-9D37-4A80-A49D-96FF84E31D21}"/>
                </a:ext>
              </a:extLst>
            </p:cNvPr>
            <p:cNvCxnSpPr>
              <a:cxnSpLocks/>
            </p:cNvCxnSpPr>
            <p:nvPr/>
          </p:nvCxnSpPr>
          <p:spPr>
            <a:xfrm>
              <a:off x="5375275" y="3768467"/>
              <a:ext cx="276245" cy="0"/>
            </a:xfrm>
            <a:prstGeom prst="straightConnector1">
              <a:avLst/>
            </a:prstGeom>
            <a:ln w="28575" cap="rnd">
              <a:solidFill>
                <a:schemeClr val="accent1"/>
              </a:solidFill>
              <a:tailEnd type="arrow" w="lg" len="sm"/>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54A31C1D-D264-43F2-9BD4-1A24689F7281}"/>
              </a:ext>
            </a:extLst>
          </p:cNvPr>
          <p:cNvGrpSpPr/>
          <p:nvPr/>
        </p:nvGrpSpPr>
        <p:grpSpPr>
          <a:xfrm>
            <a:off x="3514505" y="4301246"/>
            <a:ext cx="2025918" cy="660781"/>
            <a:chOff x="3584978" y="4386998"/>
            <a:chExt cx="2066542" cy="674031"/>
          </a:xfrm>
        </p:grpSpPr>
        <p:sp>
          <p:nvSpPr>
            <p:cNvPr id="51" name="Rectangle 50">
              <a:extLst>
                <a:ext uri="{FF2B5EF4-FFF2-40B4-BE49-F238E27FC236}">
                  <a16:creationId xmlns:a16="http://schemas.microsoft.com/office/drawing/2014/main" id="{7CDDF4E3-8B59-4724-AB4B-19B7CBE26E00}"/>
                </a:ext>
              </a:extLst>
            </p:cNvPr>
            <p:cNvSpPr/>
            <p:nvPr/>
          </p:nvSpPr>
          <p:spPr>
            <a:xfrm>
              <a:off x="3584978" y="4386998"/>
              <a:ext cx="1828800" cy="674031"/>
            </a:xfrm>
            <a:prstGeom prst="rect">
              <a:avLst/>
            </a:prstGeom>
          </p:spPr>
          <p:txBody>
            <a:bodyPr wrap="square">
              <a:spAutoFit/>
            </a:bodyPr>
            <a:lstStyle/>
            <a:p>
              <a:pPr marL="0" marR="0" lvl="0" indent="0" algn="l" defTabSz="914228" rtl="0" eaLnBrk="1" fontAlgn="auto" latinLnBrk="0" hangingPunct="1">
                <a:lnSpc>
                  <a:spcPct val="90000"/>
                </a:lnSpc>
                <a:spcBef>
                  <a:spcPts val="0"/>
                </a:spcBef>
                <a:spcAft>
                  <a:spcPts val="0"/>
                </a:spcAft>
                <a:buClrTx/>
                <a:buSzTx/>
                <a:buFontTx/>
                <a:buNone/>
                <a:tabLst/>
                <a:defRPr/>
              </a:pPr>
              <a:r>
                <a:rPr kumimoji="0" lang="en-US" sz="1372" b="0" i="0" u="none" strike="noStrike" kern="1200" cap="none" spc="0" normalizeH="0" baseline="0" noProof="0">
                  <a:ln>
                    <a:noFill/>
                  </a:ln>
                  <a:gradFill>
                    <a:gsLst>
                      <a:gs pos="1250">
                        <a:srgbClr val="353535"/>
                      </a:gs>
                      <a:gs pos="100000">
                        <a:srgbClr val="353535"/>
                      </a:gs>
                    </a:gsLst>
                    <a:lin ang="5400000" scaled="0"/>
                  </a:gradFill>
                  <a:effectLst/>
                  <a:uLnTx/>
                  <a:uFillTx/>
                  <a:latin typeface="Segoe UI" panose="020B0502040204020203" pitchFamily="34" charset="0"/>
                  <a:ea typeface="+mn-ea"/>
                  <a:cs typeface="Segoe UI" panose="020B0502040204020203" pitchFamily="34" charset="0"/>
                </a:rPr>
                <a:t>Route events to any end-points, Azure </a:t>
              </a:r>
              <a:br>
                <a:rPr kumimoji="0" lang="en-US" sz="1372" b="0" i="0" u="none" strike="noStrike" kern="1200" cap="none" spc="0" normalizeH="0" baseline="0" noProof="0">
                  <a:ln>
                    <a:noFill/>
                  </a:ln>
                  <a:gradFill>
                    <a:gsLst>
                      <a:gs pos="1250">
                        <a:srgbClr val="353535"/>
                      </a:gs>
                      <a:gs pos="100000">
                        <a:srgbClr val="353535"/>
                      </a:gs>
                    </a:gsLst>
                    <a:lin ang="5400000" scaled="0"/>
                  </a:gradFill>
                  <a:effectLst/>
                  <a:uLnTx/>
                  <a:uFillTx/>
                  <a:latin typeface="Segoe UI" panose="020B0502040204020203" pitchFamily="34" charset="0"/>
                  <a:ea typeface="+mn-ea"/>
                  <a:cs typeface="Segoe UI" panose="020B0502040204020203" pitchFamily="34" charset="0"/>
                </a:rPr>
              </a:br>
              <a:r>
                <a:rPr kumimoji="0" lang="en-US" sz="1372" b="0" i="0" u="none" strike="noStrike" kern="1200" cap="none" spc="0" normalizeH="0" baseline="0" noProof="0">
                  <a:ln>
                    <a:noFill/>
                  </a:ln>
                  <a:gradFill>
                    <a:gsLst>
                      <a:gs pos="1250">
                        <a:srgbClr val="353535"/>
                      </a:gs>
                      <a:gs pos="100000">
                        <a:srgbClr val="353535"/>
                      </a:gs>
                    </a:gsLst>
                    <a:lin ang="5400000" scaled="0"/>
                  </a:gradFill>
                  <a:effectLst/>
                  <a:uLnTx/>
                  <a:uFillTx/>
                  <a:latin typeface="Segoe UI" panose="020B0502040204020203" pitchFamily="34" charset="0"/>
                  <a:ea typeface="+mn-ea"/>
                  <a:cs typeface="Segoe UI" panose="020B0502040204020203" pitchFamily="34" charset="0"/>
                </a:rPr>
                <a:t>or even beyond</a:t>
              </a:r>
            </a:p>
          </p:txBody>
        </p:sp>
        <p:cxnSp>
          <p:nvCxnSpPr>
            <p:cNvPr id="56" name="Straight Arrow Connector 55">
              <a:extLst>
                <a:ext uri="{FF2B5EF4-FFF2-40B4-BE49-F238E27FC236}">
                  <a16:creationId xmlns:a16="http://schemas.microsoft.com/office/drawing/2014/main" id="{D7DD8F2C-2DB7-418A-8397-2A1AE0DBF2EF}"/>
                </a:ext>
              </a:extLst>
            </p:cNvPr>
            <p:cNvCxnSpPr>
              <a:cxnSpLocks/>
            </p:cNvCxnSpPr>
            <p:nvPr/>
          </p:nvCxnSpPr>
          <p:spPr>
            <a:xfrm>
              <a:off x="5375275" y="4712638"/>
              <a:ext cx="276245" cy="0"/>
            </a:xfrm>
            <a:prstGeom prst="straightConnector1">
              <a:avLst/>
            </a:prstGeom>
            <a:ln w="28575" cap="rnd">
              <a:solidFill>
                <a:schemeClr val="accent1"/>
              </a:solidFill>
              <a:tailEnd type="arrow" w="lg" len="sm"/>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A3515DE-ADF6-4D43-840A-E77962C1681C}"/>
              </a:ext>
            </a:extLst>
          </p:cNvPr>
          <p:cNvGrpSpPr/>
          <p:nvPr/>
        </p:nvGrpSpPr>
        <p:grpSpPr>
          <a:xfrm>
            <a:off x="3514505" y="5468163"/>
            <a:ext cx="2025918" cy="660781"/>
            <a:chOff x="3584978" y="5577314"/>
            <a:chExt cx="2066542" cy="674031"/>
          </a:xfrm>
        </p:grpSpPr>
        <p:sp>
          <p:nvSpPr>
            <p:cNvPr id="52" name="Rectangle 51">
              <a:extLst>
                <a:ext uri="{FF2B5EF4-FFF2-40B4-BE49-F238E27FC236}">
                  <a16:creationId xmlns:a16="http://schemas.microsoft.com/office/drawing/2014/main" id="{B70C7454-7E7B-4D53-ADCA-CF9B9331B81E}"/>
                </a:ext>
              </a:extLst>
            </p:cNvPr>
            <p:cNvSpPr/>
            <p:nvPr/>
          </p:nvSpPr>
          <p:spPr>
            <a:xfrm>
              <a:off x="3584978" y="5577314"/>
              <a:ext cx="1828800" cy="674031"/>
            </a:xfrm>
            <a:prstGeom prst="rect">
              <a:avLst/>
            </a:prstGeom>
          </p:spPr>
          <p:txBody>
            <a:bodyPr wrap="square">
              <a:spAutoFit/>
            </a:bodyPr>
            <a:lstStyle/>
            <a:p>
              <a:pPr marL="0" marR="0" lvl="0" indent="0" algn="l" defTabSz="914228" rtl="0" eaLnBrk="1" fontAlgn="auto" latinLnBrk="0" hangingPunct="1">
                <a:lnSpc>
                  <a:spcPct val="90000"/>
                </a:lnSpc>
                <a:spcBef>
                  <a:spcPts val="0"/>
                </a:spcBef>
                <a:spcAft>
                  <a:spcPts val="0"/>
                </a:spcAft>
                <a:buClrTx/>
                <a:buSzTx/>
                <a:buFontTx/>
                <a:buNone/>
                <a:tabLst/>
                <a:defRPr/>
              </a:pPr>
              <a:r>
                <a:rPr kumimoji="0" lang="en-US" sz="1372" b="0" i="0" u="none" strike="noStrike" kern="1200" cap="none" spc="0" normalizeH="0" baseline="0" noProof="0">
                  <a:ln>
                    <a:noFill/>
                  </a:ln>
                  <a:gradFill>
                    <a:gsLst>
                      <a:gs pos="1250">
                        <a:srgbClr val="353535"/>
                      </a:gs>
                      <a:gs pos="100000">
                        <a:srgbClr val="353535"/>
                      </a:gs>
                    </a:gsLst>
                    <a:lin ang="5400000" scaled="0"/>
                  </a:gradFill>
                  <a:effectLst/>
                  <a:uLnTx/>
                  <a:uFillTx/>
                  <a:latin typeface="Segoe UI" panose="020B0502040204020203" pitchFamily="34" charset="0"/>
                  <a:ea typeface="+mn-ea"/>
                  <a:cs typeface="Segoe UI" panose="020B0502040204020203" pitchFamily="34" charset="0"/>
                </a:rPr>
                <a:t>Enable filtering </a:t>
              </a:r>
              <a:br>
                <a:rPr kumimoji="0" lang="en-US" sz="1372" b="0" i="0" u="none" strike="noStrike" kern="1200" cap="none" spc="0" normalizeH="0" baseline="0" noProof="0">
                  <a:ln>
                    <a:noFill/>
                  </a:ln>
                  <a:gradFill>
                    <a:gsLst>
                      <a:gs pos="1250">
                        <a:srgbClr val="353535"/>
                      </a:gs>
                      <a:gs pos="100000">
                        <a:srgbClr val="353535"/>
                      </a:gs>
                    </a:gsLst>
                    <a:lin ang="5400000" scaled="0"/>
                  </a:gradFill>
                  <a:effectLst/>
                  <a:uLnTx/>
                  <a:uFillTx/>
                  <a:latin typeface="Segoe UI" panose="020B0502040204020203" pitchFamily="34" charset="0"/>
                  <a:ea typeface="+mn-ea"/>
                  <a:cs typeface="Segoe UI" panose="020B0502040204020203" pitchFamily="34" charset="0"/>
                </a:rPr>
              </a:br>
              <a:r>
                <a:rPr kumimoji="0" lang="en-US" sz="1372" b="0" i="0" u="none" strike="noStrike" kern="1200" cap="none" spc="0" normalizeH="0" baseline="0" noProof="0">
                  <a:ln>
                    <a:noFill/>
                  </a:ln>
                  <a:gradFill>
                    <a:gsLst>
                      <a:gs pos="1250">
                        <a:srgbClr val="353535"/>
                      </a:gs>
                      <a:gs pos="100000">
                        <a:srgbClr val="353535"/>
                      </a:gs>
                    </a:gsLst>
                    <a:lin ang="5400000" scaled="0"/>
                  </a:gradFill>
                  <a:effectLst/>
                  <a:uLnTx/>
                  <a:uFillTx/>
                  <a:latin typeface="Segoe UI" panose="020B0502040204020203" pitchFamily="34" charset="0"/>
                  <a:ea typeface="+mn-ea"/>
                  <a:cs typeface="Segoe UI" panose="020B0502040204020203" pitchFamily="34" charset="0"/>
                </a:rPr>
                <a:t>and efficient </a:t>
              </a:r>
              <a:br>
                <a:rPr kumimoji="0" lang="en-US" sz="1372" b="0" i="0" u="none" strike="noStrike" kern="1200" cap="none" spc="0" normalizeH="0" baseline="0" noProof="0">
                  <a:ln>
                    <a:noFill/>
                  </a:ln>
                  <a:gradFill>
                    <a:gsLst>
                      <a:gs pos="1250">
                        <a:srgbClr val="353535"/>
                      </a:gs>
                      <a:gs pos="100000">
                        <a:srgbClr val="353535"/>
                      </a:gs>
                    </a:gsLst>
                    <a:lin ang="5400000" scaled="0"/>
                  </a:gradFill>
                  <a:effectLst/>
                  <a:uLnTx/>
                  <a:uFillTx/>
                  <a:latin typeface="Segoe UI" panose="020B0502040204020203" pitchFamily="34" charset="0"/>
                  <a:ea typeface="+mn-ea"/>
                  <a:cs typeface="Segoe UI" panose="020B0502040204020203" pitchFamily="34" charset="0"/>
                </a:rPr>
              </a:br>
              <a:r>
                <a:rPr kumimoji="0" lang="en-US" sz="1372" b="0" i="0" u="none" strike="noStrike" kern="1200" cap="none" spc="0" normalizeH="0" baseline="0" noProof="0">
                  <a:ln>
                    <a:noFill/>
                  </a:ln>
                  <a:gradFill>
                    <a:gsLst>
                      <a:gs pos="1250">
                        <a:srgbClr val="353535"/>
                      </a:gs>
                      <a:gs pos="100000">
                        <a:srgbClr val="353535"/>
                      </a:gs>
                    </a:gsLst>
                    <a:lin ang="5400000" scaled="0"/>
                  </a:gradFill>
                  <a:effectLst/>
                  <a:uLnTx/>
                  <a:uFillTx/>
                  <a:latin typeface="Segoe UI" panose="020B0502040204020203" pitchFamily="34" charset="0"/>
                  <a:ea typeface="+mn-ea"/>
                  <a:cs typeface="Segoe UI" panose="020B0502040204020203" pitchFamily="34" charset="0"/>
                </a:rPr>
                <a:t>routing of events</a:t>
              </a:r>
            </a:p>
          </p:txBody>
        </p:sp>
        <p:cxnSp>
          <p:nvCxnSpPr>
            <p:cNvPr id="60" name="Straight Arrow Connector 59">
              <a:extLst>
                <a:ext uri="{FF2B5EF4-FFF2-40B4-BE49-F238E27FC236}">
                  <a16:creationId xmlns:a16="http://schemas.microsoft.com/office/drawing/2014/main" id="{DC5C931D-A066-469D-B3C6-26BD5DA71B43}"/>
                </a:ext>
              </a:extLst>
            </p:cNvPr>
            <p:cNvCxnSpPr>
              <a:cxnSpLocks/>
            </p:cNvCxnSpPr>
            <p:nvPr/>
          </p:nvCxnSpPr>
          <p:spPr>
            <a:xfrm>
              <a:off x="5375275" y="5923444"/>
              <a:ext cx="276245" cy="0"/>
            </a:xfrm>
            <a:prstGeom prst="straightConnector1">
              <a:avLst/>
            </a:prstGeom>
            <a:ln w="28575" cap="rnd">
              <a:solidFill>
                <a:schemeClr val="accent1"/>
              </a:solidFill>
              <a:tailEnd type="arrow" w="lg" len="sm"/>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5786525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200"/>
                                        <p:tgtEl>
                                          <p:spTgt spid="39"/>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63" presetClass="path" presetSubtype="0" decel="100000" fill="hold" nodeType="withEffect">
                                  <p:stCondLst>
                                    <p:cond delay="0"/>
                                  </p:stCondLst>
                                  <p:childTnLst>
                                    <p:animMotion origin="layout" path="M -9.9566E-8 4.1035E-6 L -0.02578 4.1035E-6 " pathEditMode="relative" rAng="0" ptsTypes="AA">
                                      <p:cBhvr>
                                        <p:cTn id="12" dur="500" spd="-100000" fill="hold"/>
                                        <p:tgtEl>
                                          <p:spTgt spid="6"/>
                                        </p:tgtEl>
                                        <p:attrNameLst>
                                          <p:attrName>ppt_x</p:attrName>
                                          <p:attrName>ppt_y</p:attrName>
                                        </p:attrNameLst>
                                      </p:cBhvr>
                                      <p:rCtr x="-1289" y="0"/>
                                    </p:animMotion>
                                  </p:childTnLst>
                                </p:cTn>
                              </p:par>
                              <p:par>
                                <p:cTn id="13" presetID="10" presetClass="entr" presetSubtype="0" fill="hold" nodeType="withEffect">
                                  <p:stCondLst>
                                    <p:cond delay="10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63" presetClass="path" presetSubtype="0" decel="100000" fill="hold" nodeType="withEffect">
                                  <p:stCondLst>
                                    <p:cond delay="100"/>
                                  </p:stCondLst>
                                  <p:childTnLst>
                                    <p:animMotion origin="layout" path="M -9.9566E-8 4.38493E-6 L -0.02578 4.38493E-6 " pathEditMode="relative" rAng="0" ptsTypes="AA">
                                      <p:cBhvr>
                                        <p:cTn id="17" dur="500" spd="-100000" fill="hold"/>
                                        <p:tgtEl>
                                          <p:spTgt spid="9"/>
                                        </p:tgtEl>
                                        <p:attrNameLst>
                                          <p:attrName>ppt_x</p:attrName>
                                          <p:attrName>ppt_y</p:attrName>
                                        </p:attrNameLst>
                                      </p:cBhvr>
                                      <p:rCtr x="-1289" y="0"/>
                                    </p:animMotion>
                                  </p:childTnLst>
                                </p:cTn>
                              </p:par>
                              <p:par>
                                <p:cTn id="18" presetID="10" presetClass="entr" presetSubtype="0" fill="hold" nodeType="withEffect">
                                  <p:stCondLst>
                                    <p:cond delay="20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63" presetClass="path" presetSubtype="0" decel="100000" fill="hold" nodeType="withEffect">
                                  <p:stCondLst>
                                    <p:cond delay="200"/>
                                  </p:stCondLst>
                                  <p:childTnLst>
                                    <p:animMotion origin="layout" path="M -9.9566E-8 1.96096E-6 L -0.02578 1.96096E-6 " pathEditMode="relative" rAng="0" ptsTypes="AA">
                                      <p:cBhvr>
                                        <p:cTn id="22" dur="500" spd="-100000" fill="hold"/>
                                        <p:tgtEl>
                                          <p:spTgt spid="10"/>
                                        </p:tgtEl>
                                        <p:attrNameLst>
                                          <p:attrName>ppt_x</p:attrName>
                                          <p:attrName>ppt_y</p:attrName>
                                        </p:attrNameLst>
                                      </p:cBhvr>
                                      <p:rCtr x="-128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B9020-DD43-4023-B791-8F9DAD3B0E22}"/>
              </a:ext>
            </a:extLst>
          </p:cNvPr>
          <p:cNvSpPr>
            <a:spLocks noGrp="1"/>
          </p:cNvSpPr>
          <p:nvPr>
            <p:ph type="title"/>
          </p:nvPr>
        </p:nvSpPr>
        <p:spPr>
          <a:xfrm>
            <a:off x="269241" y="289957"/>
            <a:ext cx="11655840" cy="899537"/>
          </a:xfrm>
        </p:spPr>
        <p:txBody>
          <a:bodyPr/>
          <a:lstStyle/>
          <a:p>
            <a:pPr>
              <a:defRPr/>
            </a:pPr>
            <a:r>
              <a:rPr lang="en-US"/>
              <a:t>Scenarios</a:t>
            </a:r>
          </a:p>
        </p:txBody>
      </p:sp>
      <p:sp>
        <p:nvSpPr>
          <p:cNvPr id="67" name="Rectangle 66">
            <a:extLst>
              <a:ext uri="{FF2B5EF4-FFF2-40B4-BE49-F238E27FC236}">
                <a16:creationId xmlns:a16="http://schemas.microsoft.com/office/drawing/2014/main" id="{71FFEF7D-8C58-4885-9EFE-BE3140199DC3}"/>
              </a:ext>
            </a:extLst>
          </p:cNvPr>
          <p:cNvSpPr/>
          <p:nvPr/>
        </p:nvSpPr>
        <p:spPr bwMode="auto">
          <a:xfrm>
            <a:off x="269303" y="1546528"/>
            <a:ext cx="3836698" cy="717140"/>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marL="0" marR="0" lvl="0" indent="0" algn="l" defTabSz="914228" rtl="0" eaLnBrk="1" fontAlgn="auto" latinLnBrk="0" hangingPunct="1">
              <a:lnSpc>
                <a:spcPct val="90000"/>
              </a:lnSpc>
              <a:spcBef>
                <a:spcPts val="0"/>
              </a:spcBef>
              <a:spcAft>
                <a:spcPts val="0"/>
              </a:spcAft>
              <a:buClrTx/>
              <a:buSzTx/>
              <a:buFontTx/>
              <a:buNone/>
              <a:tabLst/>
              <a:defRPr/>
            </a:pPr>
            <a:r>
              <a:rPr kumimoji="0" lang="en-US" sz="2353" b="0" i="0" u="none" strike="noStrike" kern="1200" cap="none" spc="0" normalizeH="0" baseline="0" noProof="0">
                <a:ln>
                  <a:noFill/>
                </a:ln>
                <a:gradFill>
                  <a:gsLst>
                    <a:gs pos="12360">
                      <a:srgbClr val="FFFFFF"/>
                    </a:gs>
                    <a:gs pos="51000">
                      <a:srgbClr val="FFFFFF"/>
                    </a:gs>
                  </a:gsLst>
                  <a:lin ang="5400000" scaled="0"/>
                </a:gradFill>
                <a:effectLst/>
                <a:uLnTx/>
                <a:uFillTx/>
                <a:latin typeface="Segoe UI Semibold" panose="020B0702040204020203" pitchFamily="34" charset="0"/>
                <a:ea typeface="+mn-ea"/>
                <a:cs typeface="Segoe UI Semibold" panose="020B0702040204020203" pitchFamily="34" charset="0"/>
              </a:rPr>
              <a:t>Serverless apps</a:t>
            </a:r>
          </a:p>
        </p:txBody>
      </p:sp>
      <p:sp>
        <p:nvSpPr>
          <p:cNvPr id="104" name="Rectangle 103">
            <a:extLst>
              <a:ext uri="{FF2B5EF4-FFF2-40B4-BE49-F238E27FC236}">
                <a16:creationId xmlns:a16="http://schemas.microsoft.com/office/drawing/2014/main" id="{9B3B0986-1575-4FD9-AF77-DC402C860181}"/>
              </a:ext>
            </a:extLst>
          </p:cNvPr>
          <p:cNvSpPr/>
          <p:nvPr/>
        </p:nvSpPr>
        <p:spPr bwMode="auto">
          <a:xfrm>
            <a:off x="4155240" y="1546528"/>
            <a:ext cx="3836698" cy="717140"/>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marL="0" marR="0" lvl="0" indent="0" algn="l" defTabSz="914228" rtl="0" eaLnBrk="1" fontAlgn="auto" latinLnBrk="0" hangingPunct="1">
              <a:lnSpc>
                <a:spcPct val="90000"/>
              </a:lnSpc>
              <a:spcBef>
                <a:spcPts val="0"/>
              </a:spcBef>
              <a:spcAft>
                <a:spcPts val="0"/>
              </a:spcAft>
              <a:buClrTx/>
              <a:buSzTx/>
              <a:buFontTx/>
              <a:buNone/>
              <a:tabLst/>
              <a:defRPr/>
            </a:pPr>
            <a:r>
              <a:rPr kumimoji="0" lang="en-US" sz="2353" b="0" i="0" u="none" strike="noStrike" kern="1200" cap="none" spc="0" normalizeH="0" baseline="0" noProof="0">
                <a:ln>
                  <a:noFill/>
                </a:ln>
                <a:gradFill>
                  <a:gsLst>
                    <a:gs pos="12360">
                      <a:srgbClr val="FFFFFF"/>
                    </a:gs>
                    <a:gs pos="51000">
                      <a:srgbClr val="FFFFFF"/>
                    </a:gs>
                  </a:gsLst>
                  <a:lin ang="5400000" scaled="0"/>
                </a:gradFill>
                <a:effectLst/>
                <a:uLnTx/>
                <a:uFillTx/>
                <a:latin typeface="Segoe UI Semibold" panose="020B0702040204020203" pitchFamily="34" charset="0"/>
                <a:ea typeface="+mn-ea"/>
                <a:cs typeface="Segoe UI Semibold" panose="020B0702040204020203" pitchFamily="34" charset="0"/>
              </a:rPr>
              <a:t>Ops automation</a:t>
            </a:r>
          </a:p>
        </p:txBody>
      </p:sp>
      <p:sp>
        <p:nvSpPr>
          <p:cNvPr id="105" name="Rectangle 104">
            <a:extLst>
              <a:ext uri="{FF2B5EF4-FFF2-40B4-BE49-F238E27FC236}">
                <a16:creationId xmlns:a16="http://schemas.microsoft.com/office/drawing/2014/main" id="{FF061BB4-7B2B-4887-8D0A-01F5314911EE}"/>
              </a:ext>
            </a:extLst>
          </p:cNvPr>
          <p:cNvSpPr/>
          <p:nvPr/>
        </p:nvSpPr>
        <p:spPr bwMode="auto">
          <a:xfrm>
            <a:off x="8041178" y="1546528"/>
            <a:ext cx="3881519" cy="717140"/>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marL="0" marR="0" lvl="0" indent="0" algn="l" defTabSz="914228" rtl="0" eaLnBrk="1" fontAlgn="auto" latinLnBrk="0" hangingPunct="1">
              <a:lnSpc>
                <a:spcPct val="90000"/>
              </a:lnSpc>
              <a:spcBef>
                <a:spcPts val="0"/>
              </a:spcBef>
              <a:spcAft>
                <a:spcPts val="0"/>
              </a:spcAft>
              <a:buClrTx/>
              <a:buSzTx/>
              <a:buFontTx/>
              <a:buNone/>
              <a:tabLst/>
              <a:defRPr/>
            </a:pPr>
            <a:r>
              <a:rPr kumimoji="0" lang="en-US" sz="2353" b="0" i="0" u="none" strike="noStrike" kern="1200" cap="none" spc="0" normalizeH="0" baseline="0" noProof="0">
                <a:ln>
                  <a:noFill/>
                </a:ln>
                <a:gradFill>
                  <a:gsLst>
                    <a:gs pos="12360">
                      <a:srgbClr val="FFFFFF"/>
                    </a:gs>
                    <a:gs pos="51000">
                      <a:srgbClr val="FFFFFF"/>
                    </a:gs>
                  </a:gsLst>
                  <a:lin ang="5400000" scaled="0"/>
                </a:gradFill>
                <a:effectLst/>
                <a:uLnTx/>
                <a:uFillTx/>
                <a:latin typeface="Segoe UI Semibold" panose="020B0702040204020203" pitchFamily="34" charset="0"/>
                <a:ea typeface="+mn-ea"/>
                <a:cs typeface="Segoe UI Semibold" panose="020B0702040204020203" pitchFamily="34" charset="0"/>
              </a:rPr>
              <a:t>Application integration</a:t>
            </a:r>
          </a:p>
        </p:txBody>
      </p:sp>
      <p:grpSp>
        <p:nvGrpSpPr>
          <p:cNvPr id="10" name="Group 9">
            <a:extLst>
              <a:ext uri="{FF2B5EF4-FFF2-40B4-BE49-F238E27FC236}">
                <a16:creationId xmlns:a16="http://schemas.microsoft.com/office/drawing/2014/main" id="{05079029-A606-40C6-8208-01F911CF320B}"/>
              </a:ext>
            </a:extLst>
          </p:cNvPr>
          <p:cNvGrpSpPr/>
          <p:nvPr/>
        </p:nvGrpSpPr>
        <p:grpSpPr>
          <a:xfrm>
            <a:off x="269302" y="2263661"/>
            <a:ext cx="3836699" cy="4302827"/>
            <a:chOff x="274701" y="2308555"/>
            <a:chExt cx="3913633" cy="4389108"/>
          </a:xfrm>
        </p:grpSpPr>
        <p:grpSp>
          <p:nvGrpSpPr>
            <p:cNvPr id="45" name="Group 44">
              <a:extLst>
                <a:ext uri="{FF2B5EF4-FFF2-40B4-BE49-F238E27FC236}">
                  <a16:creationId xmlns:a16="http://schemas.microsoft.com/office/drawing/2014/main" id="{80BF0E9D-12AA-454E-9042-86BCA8364C7C}"/>
                </a:ext>
              </a:extLst>
            </p:cNvPr>
            <p:cNvGrpSpPr/>
            <p:nvPr/>
          </p:nvGrpSpPr>
          <p:grpSpPr>
            <a:xfrm>
              <a:off x="274701" y="2308555"/>
              <a:ext cx="3913633" cy="4389108"/>
              <a:chOff x="274701" y="2308555"/>
              <a:chExt cx="3913633" cy="4389108"/>
            </a:xfrm>
          </p:grpSpPr>
          <p:sp>
            <p:nvSpPr>
              <p:cNvPr id="68" name="Rectangle 67">
                <a:extLst>
                  <a:ext uri="{FF2B5EF4-FFF2-40B4-BE49-F238E27FC236}">
                    <a16:creationId xmlns:a16="http://schemas.microsoft.com/office/drawing/2014/main" id="{2E2A4FD8-4FFD-45C9-90AE-6BFBC16BA463}"/>
                  </a:ext>
                </a:extLst>
              </p:cNvPr>
              <p:cNvSpPr/>
              <p:nvPr/>
            </p:nvSpPr>
            <p:spPr bwMode="auto">
              <a:xfrm>
                <a:off x="274702" y="2308563"/>
                <a:ext cx="3913632" cy="4389100"/>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38"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25" name="TextBox 124"/>
              <p:cNvSpPr txBox="1"/>
              <p:nvPr/>
            </p:nvSpPr>
            <p:spPr>
              <a:xfrm>
                <a:off x="274701" y="2308555"/>
                <a:ext cx="3913632" cy="1542102"/>
              </a:xfrm>
              <a:prstGeom prst="rect">
                <a:avLst/>
              </a:prstGeom>
              <a:noFill/>
            </p:spPr>
            <p:txBody>
              <a:bodyPr wrap="square" lIns="179285" tIns="143428" rIns="179285" bIns="143428" rtlCol="0">
                <a:spAutoFit/>
              </a:bodyPr>
              <a:lstStyle/>
              <a:p>
                <a:pPr marL="0" marR="0" lvl="0" indent="0" algn="l" defTabSz="914228" rtl="0" eaLnBrk="1" fontAlgn="auto" latinLnBrk="0" hangingPunct="1">
                  <a:lnSpc>
                    <a:spcPct val="90000"/>
                  </a:lnSpc>
                  <a:spcBef>
                    <a:spcPts val="0"/>
                  </a:spcBef>
                  <a:spcAft>
                    <a:spcPts val="0"/>
                  </a:spcAft>
                  <a:buClrTx/>
                  <a:buSzTx/>
                  <a:buFontTx/>
                  <a:buNone/>
                  <a:tabLst/>
                  <a:defRPr/>
                </a:pPr>
                <a:r>
                  <a:rPr kumimoji="0" lang="en-US" sz="1765" b="0" i="0" u="none" strike="noStrike" kern="1200" cap="none" spc="0" normalizeH="0" baseline="0" noProof="0">
                    <a:ln>
                      <a:noFill/>
                    </a:ln>
                    <a:gradFill>
                      <a:gsLst>
                        <a:gs pos="3371">
                          <a:srgbClr val="353535"/>
                        </a:gs>
                        <a:gs pos="12360">
                          <a:srgbClr val="353535"/>
                        </a:gs>
                      </a:gsLst>
                      <a:lin ang="5400000" scaled="0"/>
                    </a:gradFill>
                    <a:effectLst/>
                    <a:uLnTx/>
                    <a:uFillTx/>
                    <a:latin typeface="Segoe UI Semilight"/>
                    <a:ea typeface="+mn-ea"/>
                    <a:cs typeface="Segoe UI" panose="020B0502040204020203" pitchFamily="34" charset="0"/>
                  </a:rPr>
                  <a:t>Instantly trigger a serverless function to run analysis when a new file is added to a blob storage container.</a:t>
                </a:r>
              </a:p>
              <a:p>
                <a:pPr marL="0" marR="0" lvl="0" indent="0" algn="l" defTabSz="914228" rtl="0" eaLnBrk="1" fontAlgn="auto" latinLnBrk="0" hangingPunct="1">
                  <a:lnSpc>
                    <a:spcPct val="9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3371">
                        <a:srgbClr val="353535"/>
                      </a:gs>
                      <a:gs pos="12360">
                        <a:srgbClr val="353535"/>
                      </a:gs>
                    </a:gsLst>
                    <a:lin ang="5400000" scaled="0"/>
                  </a:gradFill>
                  <a:effectLst/>
                  <a:uLnTx/>
                  <a:uFillTx/>
                  <a:latin typeface="Segoe UI Semilight"/>
                  <a:ea typeface="+mn-ea"/>
                  <a:cs typeface="Segoe UI" panose="020B0502040204020203" pitchFamily="34" charset="0"/>
                </a:endParaRPr>
              </a:p>
            </p:txBody>
          </p:sp>
        </p:grpSp>
        <p:pic>
          <p:nvPicPr>
            <p:cNvPr id="5" name="Picture 4">
              <a:extLst>
                <a:ext uri="{FF2B5EF4-FFF2-40B4-BE49-F238E27FC236}">
                  <a16:creationId xmlns:a16="http://schemas.microsoft.com/office/drawing/2014/main" id="{7E3C1DB8-0535-464C-8AC0-D35D44C828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310" y="4091356"/>
              <a:ext cx="3680413" cy="1115644"/>
            </a:xfrm>
            <a:prstGeom prst="rect">
              <a:avLst/>
            </a:prstGeom>
          </p:spPr>
        </p:pic>
      </p:grpSp>
      <p:grpSp>
        <p:nvGrpSpPr>
          <p:cNvPr id="11" name="Group 10">
            <a:extLst>
              <a:ext uri="{FF2B5EF4-FFF2-40B4-BE49-F238E27FC236}">
                <a16:creationId xmlns:a16="http://schemas.microsoft.com/office/drawing/2014/main" id="{D6FFE5BA-A89A-4D35-B3AB-809076B9A955}"/>
              </a:ext>
            </a:extLst>
          </p:cNvPr>
          <p:cNvGrpSpPr/>
          <p:nvPr/>
        </p:nvGrpSpPr>
        <p:grpSpPr>
          <a:xfrm>
            <a:off x="4106000" y="2263661"/>
            <a:ext cx="3885939" cy="4302827"/>
            <a:chOff x="4188333" y="2308555"/>
            <a:chExt cx="3963860" cy="4389108"/>
          </a:xfrm>
        </p:grpSpPr>
        <p:grpSp>
          <p:nvGrpSpPr>
            <p:cNvPr id="43" name="Group 42">
              <a:extLst>
                <a:ext uri="{FF2B5EF4-FFF2-40B4-BE49-F238E27FC236}">
                  <a16:creationId xmlns:a16="http://schemas.microsoft.com/office/drawing/2014/main" id="{34D6FB1E-3C65-4B6C-8F32-7E44C2D5B9B9}"/>
                </a:ext>
              </a:extLst>
            </p:cNvPr>
            <p:cNvGrpSpPr/>
            <p:nvPr/>
          </p:nvGrpSpPr>
          <p:grpSpPr>
            <a:xfrm>
              <a:off x="4188333" y="2308555"/>
              <a:ext cx="3963860" cy="4389108"/>
              <a:chOff x="4188333" y="2308555"/>
              <a:chExt cx="3963860" cy="4389108"/>
            </a:xfrm>
          </p:grpSpPr>
          <p:sp>
            <p:nvSpPr>
              <p:cNvPr id="106" name="Rectangle 105">
                <a:extLst>
                  <a:ext uri="{FF2B5EF4-FFF2-40B4-BE49-F238E27FC236}">
                    <a16:creationId xmlns:a16="http://schemas.microsoft.com/office/drawing/2014/main" id="{B962DD1A-4191-42C9-B576-0F82DDFA2BF0}"/>
                  </a:ext>
                </a:extLst>
              </p:cNvPr>
              <p:cNvSpPr/>
              <p:nvPr/>
            </p:nvSpPr>
            <p:spPr bwMode="auto">
              <a:xfrm>
                <a:off x="4238561" y="2308563"/>
                <a:ext cx="3913632" cy="4389100"/>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38"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22" name="TextBox 121"/>
              <p:cNvSpPr txBox="1"/>
              <p:nvPr/>
            </p:nvSpPr>
            <p:spPr>
              <a:xfrm>
                <a:off x="4188333" y="2308555"/>
                <a:ext cx="3913632" cy="1292662"/>
              </a:xfrm>
              <a:prstGeom prst="rect">
                <a:avLst/>
              </a:prstGeom>
              <a:noFill/>
            </p:spPr>
            <p:txBody>
              <a:bodyPr wrap="square" lIns="179285" tIns="143428" rIns="179285" bIns="143428" rtlCol="0">
                <a:spAutoFit/>
              </a:bodyPr>
              <a:lstStyle/>
              <a:p>
                <a:pPr marL="0" marR="0" lvl="0" indent="0" algn="l" defTabSz="914228" rtl="0" eaLnBrk="1" fontAlgn="auto" latinLnBrk="0" hangingPunct="1">
                  <a:lnSpc>
                    <a:spcPct val="90000"/>
                  </a:lnSpc>
                  <a:spcBef>
                    <a:spcPts val="0"/>
                  </a:spcBef>
                  <a:spcAft>
                    <a:spcPts val="0"/>
                  </a:spcAft>
                  <a:buClrTx/>
                  <a:buSzTx/>
                  <a:buFontTx/>
                  <a:buNone/>
                  <a:tabLst/>
                  <a:defRPr/>
                </a:pPr>
                <a:r>
                  <a:rPr kumimoji="0" lang="en-US" sz="1765" b="0" i="0" u="none" strike="noStrike" kern="1200" cap="none" spc="0" normalizeH="0" baseline="0" noProof="0">
                    <a:ln>
                      <a:noFill/>
                    </a:ln>
                    <a:gradFill>
                      <a:gsLst>
                        <a:gs pos="3371">
                          <a:srgbClr val="353535"/>
                        </a:gs>
                        <a:gs pos="12360">
                          <a:srgbClr val="353535"/>
                        </a:gs>
                      </a:gsLst>
                      <a:lin ang="5400000" scaled="0"/>
                    </a:gradFill>
                    <a:effectLst/>
                    <a:uLnTx/>
                    <a:uFillTx/>
                    <a:latin typeface="Segoe UI Semilight"/>
                    <a:ea typeface="+mn-ea"/>
                    <a:cs typeface="Segoe UI" panose="020B0502040204020203" pitchFamily="34" charset="0"/>
                  </a:rPr>
                  <a:t>Speed up automation and simplify policy enforcement by notifying Azure Automation when underlying infrastructure is provisioned</a:t>
                </a:r>
              </a:p>
            </p:txBody>
          </p:sp>
          <p:cxnSp>
            <p:nvCxnSpPr>
              <p:cNvPr id="58" name="Straight Connector 57"/>
              <p:cNvCxnSpPr>
                <a:cxnSpLocks/>
              </p:cNvCxnSpPr>
              <p:nvPr/>
            </p:nvCxnSpPr>
            <p:spPr>
              <a:xfrm>
                <a:off x="6246291" y="5412925"/>
                <a:ext cx="774413" cy="751510"/>
              </a:xfrm>
              <a:prstGeom prst="line">
                <a:avLst/>
              </a:prstGeom>
              <a:noFill/>
              <a:ln w="9525" cap="flat" cmpd="sng" algn="ctr">
                <a:noFill/>
                <a:prstDash val="solid"/>
                <a:headEnd type="none"/>
                <a:tailEnd type="none"/>
              </a:ln>
              <a:effectLst/>
            </p:spPr>
          </p:cxnSp>
        </p:grpSp>
        <p:pic>
          <p:nvPicPr>
            <p:cNvPr id="7" name="Picture 6">
              <a:extLst>
                <a:ext uri="{FF2B5EF4-FFF2-40B4-BE49-F238E27FC236}">
                  <a16:creationId xmlns:a16="http://schemas.microsoft.com/office/drawing/2014/main" id="{F4B9D57A-9DF8-48D4-9D22-DA99239C97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4921" y="4076507"/>
              <a:ext cx="3729398" cy="1130493"/>
            </a:xfrm>
            <a:prstGeom prst="rect">
              <a:avLst/>
            </a:prstGeom>
          </p:spPr>
        </p:pic>
      </p:grpSp>
      <p:grpSp>
        <p:nvGrpSpPr>
          <p:cNvPr id="12" name="Group 11">
            <a:extLst>
              <a:ext uri="{FF2B5EF4-FFF2-40B4-BE49-F238E27FC236}">
                <a16:creationId xmlns:a16="http://schemas.microsoft.com/office/drawing/2014/main" id="{1FAB4755-6902-4FFD-8EE0-2EA7162FF214}"/>
              </a:ext>
            </a:extLst>
          </p:cNvPr>
          <p:cNvGrpSpPr/>
          <p:nvPr/>
        </p:nvGrpSpPr>
        <p:grpSpPr>
          <a:xfrm>
            <a:off x="8041178" y="2263661"/>
            <a:ext cx="3881519" cy="4302827"/>
            <a:chOff x="8202420" y="2308555"/>
            <a:chExt cx="3959352" cy="4389108"/>
          </a:xfrm>
        </p:grpSpPr>
        <p:grpSp>
          <p:nvGrpSpPr>
            <p:cNvPr id="44" name="Group 43">
              <a:extLst>
                <a:ext uri="{FF2B5EF4-FFF2-40B4-BE49-F238E27FC236}">
                  <a16:creationId xmlns:a16="http://schemas.microsoft.com/office/drawing/2014/main" id="{8A69567C-D673-4354-BDAF-2121A3654581}"/>
                </a:ext>
              </a:extLst>
            </p:cNvPr>
            <p:cNvGrpSpPr/>
            <p:nvPr/>
          </p:nvGrpSpPr>
          <p:grpSpPr>
            <a:xfrm>
              <a:off x="8202420" y="2308555"/>
              <a:ext cx="3959352" cy="4389108"/>
              <a:chOff x="8202420" y="2308555"/>
              <a:chExt cx="3959352" cy="4389108"/>
            </a:xfrm>
          </p:grpSpPr>
          <p:sp>
            <p:nvSpPr>
              <p:cNvPr id="107" name="Rectangle 106">
                <a:extLst>
                  <a:ext uri="{FF2B5EF4-FFF2-40B4-BE49-F238E27FC236}">
                    <a16:creationId xmlns:a16="http://schemas.microsoft.com/office/drawing/2014/main" id="{AE4B2F17-0391-4ED9-B624-25CB4FE82276}"/>
                  </a:ext>
                </a:extLst>
              </p:cNvPr>
              <p:cNvSpPr/>
              <p:nvPr/>
            </p:nvSpPr>
            <p:spPr bwMode="auto">
              <a:xfrm>
                <a:off x="8202420" y="2308563"/>
                <a:ext cx="3959352" cy="4389100"/>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38"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31" name="TextBox 130"/>
              <p:cNvSpPr txBox="1"/>
              <p:nvPr/>
            </p:nvSpPr>
            <p:spPr>
              <a:xfrm>
                <a:off x="8202420" y="2308555"/>
                <a:ext cx="3913632" cy="1292662"/>
              </a:xfrm>
              <a:prstGeom prst="rect">
                <a:avLst/>
              </a:prstGeom>
              <a:noFill/>
            </p:spPr>
            <p:txBody>
              <a:bodyPr wrap="square" lIns="179285" tIns="143428" rIns="179285" bIns="143428" rtlCol="0">
                <a:spAutoFit/>
              </a:bodyPr>
              <a:lstStyle/>
              <a:p>
                <a:pPr marL="0" marR="0" lvl="0" indent="0" algn="l" defTabSz="914228" rtl="0" eaLnBrk="1" fontAlgn="auto" latinLnBrk="0" hangingPunct="1">
                  <a:lnSpc>
                    <a:spcPct val="90000"/>
                  </a:lnSpc>
                  <a:spcBef>
                    <a:spcPts val="0"/>
                  </a:spcBef>
                  <a:spcAft>
                    <a:spcPts val="0"/>
                  </a:spcAft>
                  <a:buClrTx/>
                  <a:buSzTx/>
                  <a:buFontTx/>
                  <a:buNone/>
                  <a:tabLst/>
                  <a:defRPr/>
                </a:pPr>
                <a:r>
                  <a:rPr kumimoji="0" lang="en-US" sz="1765" b="0" i="0" u="none" strike="noStrike" kern="1200" cap="none" spc="0" normalizeH="0" baseline="0" noProof="0">
                    <a:ln>
                      <a:noFill/>
                    </a:ln>
                    <a:gradFill>
                      <a:gsLst>
                        <a:gs pos="3371">
                          <a:srgbClr val="353535"/>
                        </a:gs>
                        <a:gs pos="12360">
                          <a:srgbClr val="353535"/>
                        </a:gs>
                      </a:gsLst>
                      <a:lin ang="5400000" scaled="0"/>
                    </a:gradFill>
                    <a:effectLst/>
                    <a:uLnTx/>
                    <a:uFillTx/>
                    <a:latin typeface="Segoe UI Semilight"/>
                    <a:ea typeface="+mn-ea"/>
                    <a:cs typeface="Segoe UI" panose="020B0502040204020203" pitchFamily="34" charset="0"/>
                  </a:rPr>
                  <a:t>Connects your app with other services. Create an application topic to route your app’s event data to any desired destination</a:t>
                </a:r>
              </a:p>
            </p:txBody>
          </p:sp>
        </p:grpSp>
        <p:pic>
          <p:nvPicPr>
            <p:cNvPr id="9" name="Picture 8">
              <a:extLst>
                <a:ext uri="{FF2B5EF4-FFF2-40B4-BE49-F238E27FC236}">
                  <a16:creationId xmlns:a16="http://schemas.microsoft.com/office/drawing/2014/main" id="{7F6E159B-4032-4730-95A2-E0F633947D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9993" y="4091357"/>
              <a:ext cx="3680412" cy="1115644"/>
            </a:xfrm>
            <a:prstGeom prst="rect">
              <a:avLst/>
            </a:prstGeom>
          </p:spPr>
        </p:pic>
      </p:grpSp>
    </p:spTree>
    <p:extLst>
      <p:ext uri="{BB962C8B-B14F-4D97-AF65-F5344CB8AC3E}">
        <p14:creationId xmlns:p14="http://schemas.microsoft.com/office/powerpoint/2010/main" val="19027570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par>
                                <p:cTn id="8" presetID="42" presetClass="path" presetSubtype="0" decel="100000" fill="hold" grpId="1" nodeType="withEffect">
                                  <p:stCondLst>
                                    <p:cond delay="0"/>
                                  </p:stCondLst>
                                  <p:childTnLst>
                                    <p:animMotion origin="layout" path="M -3.125E-6 4.44444E-6 L -3.125E-6 0.03703 " pathEditMode="relative" rAng="0" ptsTypes="AA">
                                      <p:cBhvr>
                                        <p:cTn id="9" dur="600" spd="-100000" fill="hold"/>
                                        <p:tgtEl>
                                          <p:spTgt spid="67"/>
                                        </p:tgtEl>
                                        <p:attrNameLst>
                                          <p:attrName>ppt_x</p:attrName>
                                          <p:attrName>ppt_y</p:attrName>
                                        </p:attrNameLst>
                                      </p:cBhvr>
                                      <p:rCtr x="0" y="1852"/>
                                    </p:animMotion>
                                  </p:childTnLst>
                                </p:cTn>
                              </p:par>
                              <p:par>
                                <p:cTn id="10" presetID="10"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4"/>
                                        </p:tgtEl>
                                        <p:attrNameLst>
                                          <p:attrName>style.visibility</p:attrName>
                                        </p:attrNameLst>
                                      </p:cBhvr>
                                      <p:to>
                                        <p:strVal val="visible"/>
                                      </p:to>
                                    </p:set>
                                    <p:animEffect transition="in" filter="fade">
                                      <p:cBhvr>
                                        <p:cTn id="17" dur="500"/>
                                        <p:tgtEl>
                                          <p:spTgt spid="104"/>
                                        </p:tgtEl>
                                      </p:cBhvr>
                                    </p:animEffect>
                                  </p:childTnLst>
                                </p:cTn>
                              </p:par>
                              <p:par>
                                <p:cTn id="18" presetID="42" presetClass="path" presetSubtype="0" decel="100000" fill="hold" grpId="1" nodeType="withEffect">
                                  <p:stCondLst>
                                    <p:cond delay="0"/>
                                  </p:stCondLst>
                                  <p:childTnLst>
                                    <p:animMotion origin="layout" path="M -3.125E-6 4.44444E-6 L -3.125E-6 0.03703 " pathEditMode="relative" rAng="0" ptsTypes="AA">
                                      <p:cBhvr>
                                        <p:cTn id="19" dur="600" spd="-100000" fill="hold"/>
                                        <p:tgtEl>
                                          <p:spTgt spid="104"/>
                                        </p:tgtEl>
                                        <p:attrNameLst>
                                          <p:attrName>ppt_x</p:attrName>
                                          <p:attrName>ppt_y</p:attrName>
                                        </p:attrNameLst>
                                      </p:cBhvr>
                                      <p:rCtr x="0" y="1852"/>
                                    </p:animMotion>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5"/>
                                        </p:tgtEl>
                                        <p:attrNameLst>
                                          <p:attrName>style.visibility</p:attrName>
                                        </p:attrNameLst>
                                      </p:cBhvr>
                                      <p:to>
                                        <p:strVal val="visible"/>
                                      </p:to>
                                    </p:set>
                                    <p:animEffect transition="in" filter="fade">
                                      <p:cBhvr>
                                        <p:cTn id="27" dur="500"/>
                                        <p:tgtEl>
                                          <p:spTgt spid="105"/>
                                        </p:tgtEl>
                                      </p:cBhvr>
                                    </p:animEffect>
                                  </p:childTnLst>
                                </p:cTn>
                              </p:par>
                              <p:par>
                                <p:cTn id="28" presetID="42" presetClass="path" presetSubtype="0" decel="100000" fill="hold" grpId="1" nodeType="withEffect">
                                  <p:stCondLst>
                                    <p:cond delay="0"/>
                                  </p:stCondLst>
                                  <p:childTnLst>
                                    <p:animMotion origin="layout" path="M -3.125E-6 4.44444E-6 L -3.125E-6 0.03703 " pathEditMode="relative" rAng="0" ptsTypes="AA">
                                      <p:cBhvr>
                                        <p:cTn id="29" dur="600" spd="-100000" fill="hold"/>
                                        <p:tgtEl>
                                          <p:spTgt spid="105"/>
                                        </p:tgtEl>
                                        <p:attrNameLst>
                                          <p:attrName>ppt_x</p:attrName>
                                          <p:attrName>ppt_y</p:attrName>
                                        </p:attrNameLst>
                                      </p:cBhvr>
                                      <p:rCtr x="0" y="1852"/>
                                    </p:animMotion>
                                  </p:childTnLst>
                                </p:cTn>
                              </p:par>
                              <p:par>
                                <p:cTn id="30" presetID="10" presetClass="entr" presetSubtype="0"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7" grpId="1" animBg="1"/>
      <p:bldP spid="104" grpId="0" animBg="1"/>
      <p:bldP spid="104" grpId="1" animBg="1"/>
      <p:bldP spid="105" grpId="0" animBg="1"/>
      <p:bldP spid="105" grpId="1" animBg="1"/>
    </p:bldLst>
  </p:timing>
</p:sld>
</file>

<file path=ppt/slides/slide25.xml><?xml version="1.0" encoding="utf-8"?>
<p:sld xmlns:a="http://schemas.openxmlformats.org/drawingml/2006/main" xmlns:r="http://schemas.openxmlformats.org/officeDocument/2006/relationships" xmlns:p="http://schemas.openxmlformats.org/presentationml/2006/main" show="0">
  <p:cSld>
    <p:bg>
      <p:bgPr>
        <a:solidFill>
          <a:srgbClr val="0070C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DAD5-90B2-9645-9C6B-9896B26F97A6}"/>
              </a:ext>
            </a:extLst>
          </p:cNvPr>
          <p:cNvSpPr>
            <a:spLocks noGrp="1"/>
          </p:cNvSpPr>
          <p:nvPr>
            <p:ph type="title"/>
          </p:nvPr>
        </p:nvSpPr>
        <p:spPr>
          <a:xfrm>
            <a:off x="333786" y="74358"/>
            <a:ext cx="11655840" cy="732465"/>
          </a:xfrm>
        </p:spPr>
        <p:txBody>
          <a:bodyPr/>
          <a:lstStyle/>
          <a:p>
            <a:r>
              <a:rPr lang="en-US" dirty="0">
                <a:solidFill>
                  <a:schemeClr val="bg1"/>
                </a:solidFill>
              </a:rPr>
              <a:t>Cloud Events</a:t>
            </a:r>
          </a:p>
        </p:txBody>
      </p:sp>
      <p:pic>
        <p:nvPicPr>
          <p:cNvPr id="5" name="Picture 4" descr="image">
            <a:extLst>
              <a:ext uri="{FF2B5EF4-FFF2-40B4-BE49-F238E27FC236}">
                <a16:creationId xmlns:a16="http://schemas.microsoft.com/office/drawing/2014/main" id="{069C2D3A-A01A-49B8-952D-B63E3A759D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3672" y="1322878"/>
            <a:ext cx="7623025" cy="475217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loudevents-horizontal-color">
            <a:extLst>
              <a:ext uri="{FF2B5EF4-FFF2-40B4-BE49-F238E27FC236}">
                <a16:creationId xmlns:a16="http://schemas.microsoft.com/office/drawing/2014/main" id="{D22A69F8-1926-456B-AD9C-32AB1D6FD9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3624" y="5968995"/>
            <a:ext cx="4576670" cy="814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6132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bg>
      <p:bgPr>
        <a:solidFill>
          <a:srgbClr val="0070C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DAD5-90B2-9645-9C6B-9896B26F97A6}"/>
              </a:ext>
            </a:extLst>
          </p:cNvPr>
          <p:cNvSpPr>
            <a:spLocks noGrp="1"/>
          </p:cNvSpPr>
          <p:nvPr>
            <p:ph type="title"/>
          </p:nvPr>
        </p:nvSpPr>
        <p:spPr>
          <a:xfrm>
            <a:off x="333786" y="74358"/>
            <a:ext cx="11655840" cy="732465"/>
          </a:xfrm>
        </p:spPr>
        <p:txBody>
          <a:bodyPr/>
          <a:lstStyle/>
          <a:p>
            <a:r>
              <a:rPr lang="en-US" dirty="0" err="1">
                <a:solidFill>
                  <a:schemeClr val="bg1"/>
                </a:solidFill>
              </a:rPr>
              <a:t>CloudEvent</a:t>
            </a:r>
            <a:r>
              <a:rPr lang="en-US" dirty="0">
                <a:solidFill>
                  <a:schemeClr val="bg1"/>
                </a:solidFill>
              </a:rPr>
              <a:t> schema</a:t>
            </a:r>
          </a:p>
        </p:txBody>
      </p:sp>
      <p:sp>
        <p:nvSpPr>
          <p:cNvPr id="4" name="TextBox 3">
            <a:extLst>
              <a:ext uri="{FF2B5EF4-FFF2-40B4-BE49-F238E27FC236}">
                <a16:creationId xmlns:a16="http://schemas.microsoft.com/office/drawing/2014/main" id="{76A73A4F-79F0-4295-9AD3-F61F708E5CE4}"/>
              </a:ext>
            </a:extLst>
          </p:cNvPr>
          <p:cNvSpPr txBox="1"/>
          <p:nvPr/>
        </p:nvSpPr>
        <p:spPr>
          <a:xfrm>
            <a:off x="266920" y="1691341"/>
            <a:ext cx="11401198" cy="373948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t>
            </a:r>
          </a:p>
          <a:p>
            <a:pPr>
              <a:lnSpc>
                <a:spcPct val="90000"/>
              </a:lnSpc>
              <a:spcAft>
                <a:spcPts val="600"/>
              </a:spcAft>
            </a:pPr>
            <a:r>
              <a:rPr lang="en-US" sz="1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a:t>
            </a:r>
            <a:r>
              <a:rPr lang="en-US" sz="14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cloudEventsVersion</a:t>
            </a:r>
            <a:r>
              <a:rPr lang="en-US" sz="1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 "0.1",</a:t>
            </a:r>
          </a:p>
          <a:p>
            <a:pPr>
              <a:lnSpc>
                <a:spcPct val="90000"/>
              </a:lnSpc>
              <a:spcAft>
                <a:spcPts val="600"/>
              </a:spcAft>
            </a:pPr>
            <a:r>
              <a:rPr lang="en-US" sz="1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a:t>
            </a:r>
            <a:r>
              <a:rPr lang="en-US" sz="14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eventType</a:t>
            </a:r>
            <a:r>
              <a:rPr lang="en-US" sz="1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 “</a:t>
            </a:r>
            <a:r>
              <a:rPr lang="en-US" sz="14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Zohan.NewEmployee</a:t>
            </a:r>
            <a:r>
              <a:rPr lang="en-US" sz="1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t>
            </a:r>
          </a:p>
          <a:p>
            <a:pPr>
              <a:lnSpc>
                <a:spcPct val="90000"/>
              </a:lnSpc>
              <a:spcAft>
                <a:spcPts val="600"/>
              </a:spcAft>
            </a:pPr>
            <a:r>
              <a:rPr lang="en-US" sz="1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a:t>
            </a:r>
            <a:r>
              <a:rPr lang="en-US" sz="14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eventTypeVersion</a:t>
            </a:r>
            <a:r>
              <a:rPr lang="en-US" sz="1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 "",</a:t>
            </a:r>
          </a:p>
          <a:p>
            <a:pPr>
              <a:lnSpc>
                <a:spcPct val="90000"/>
              </a:lnSpc>
              <a:spcAft>
                <a:spcPts val="600"/>
              </a:spcAft>
            </a:pPr>
            <a:r>
              <a:rPr lang="en-US" sz="1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"source" : "/subscriptions/{subscription-id}/</a:t>
            </a:r>
            <a:r>
              <a:rPr lang="en-US" sz="14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resourceGroups</a:t>
            </a:r>
            <a:r>
              <a:rPr lang="en-US" sz="1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/{resource-group}/providers/</a:t>
            </a:r>
            <a:r>
              <a:rPr lang="en-US" sz="14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Microsoft.Storage</a:t>
            </a:r>
            <a:r>
              <a:rPr lang="en-US" sz="1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t>
            </a:r>
          </a:p>
          <a:p>
            <a:pPr>
              <a:lnSpc>
                <a:spcPct val="90000"/>
              </a:lnSpc>
              <a:spcAft>
                <a:spcPts val="600"/>
              </a:spcAft>
            </a:pPr>
            <a:r>
              <a:rPr lang="en-US" sz="1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a:t>
            </a:r>
            <a:r>
              <a:rPr lang="en-US" sz="14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storageAccounts</a:t>
            </a:r>
            <a:r>
              <a:rPr lang="en-US" sz="1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/{storage-account}#</a:t>
            </a:r>
            <a:r>
              <a:rPr lang="en-US" sz="14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blobServices</a:t>
            </a:r>
            <a:r>
              <a:rPr lang="en-US" sz="1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/default/containers/{storage-container}/blobs/{new-file}",</a:t>
            </a:r>
          </a:p>
          <a:p>
            <a:pPr>
              <a:lnSpc>
                <a:spcPct val="90000"/>
              </a:lnSpc>
              <a:spcAft>
                <a:spcPts val="600"/>
              </a:spcAft>
            </a:pPr>
            <a:r>
              <a:rPr lang="en-US" sz="1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a:t>
            </a:r>
            <a:r>
              <a:rPr lang="en-US" sz="14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eventID</a:t>
            </a:r>
            <a:r>
              <a:rPr lang="en-US" sz="1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 "173d9985-401e-0075-2497-de268c06ff25",</a:t>
            </a:r>
          </a:p>
          <a:p>
            <a:pPr>
              <a:lnSpc>
                <a:spcPct val="90000"/>
              </a:lnSpc>
              <a:spcAft>
                <a:spcPts val="600"/>
              </a:spcAft>
            </a:pPr>
            <a:r>
              <a:rPr lang="en-US" sz="1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a:t>
            </a:r>
            <a:r>
              <a:rPr lang="en-US" sz="14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eventTime</a:t>
            </a:r>
            <a:r>
              <a:rPr lang="en-US" sz="1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 "2018-04-28T02:18:47.1281675Z",</a:t>
            </a:r>
          </a:p>
          <a:p>
            <a:pPr>
              <a:lnSpc>
                <a:spcPct val="90000"/>
              </a:lnSpc>
              <a:spcAft>
                <a:spcPts val="600"/>
              </a:spcAft>
            </a:pPr>
            <a:r>
              <a:rPr lang="en-US" sz="1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"data" : {</a:t>
            </a:r>
          </a:p>
          <a:p>
            <a:pPr>
              <a:lnSpc>
                <a:spcPct val="90000"/>
              </a:lnSpc>
              <a:spcAft>
                <a:spcPts val="600"/>
              </a:spcAft>
            </a:pPr>
            <a:r>
              <a:rPr lang="en-US" sz="1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“name": “Frank Rizzo",</a:t>
            </a:r>
          </a:p>
          <a:p>
            <a:pPr>
              <a:lnSpc>
                <a:spcPct val="90000"/>
              </a:lnSpc>
              <a:spcAft>
                <a:spcPts val="600"/>
              </a:spcAft>
            </a:pPr>
            <a:r>
              <a:rPr lang="en-US" sz="1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a:t>
            </a:r>
            <a:r>
              <a:rPr lang="en-US" sz="14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employeeId</a:t>
            </a:r>
            <a:r>
              <a:rPr lang="en-US" sz="1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"6d79dbfb-0e37-4fc4-981f-442c9ca65760",</a:t>
            </a:r>
          </a:p>
          <a:p>
            <a:pPr>
              <a:lnSpc>
                <a:spcPct val="90000"/>
              </a:lnSpc>
              <a:spcAft>
                <a:spcPts val="600"/>
              </a:spcAft>
            </a:pPr>
            <a:r>
              <a:rPr lang="en-US" sz="1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a:t>
            </a:r>
          </a:p>
          <a:p>
            <a:pPr>
              <a:lnSpc>
                <a:spcPct val="90000"/>
              </a:lnSpc>
              <a:spcAft>
                <a:spcPts val="600"/>
              </a:spcAft>
            </a:pPr>
            <a:r>
              <a:rPr lang="en-US" sz="1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798623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412DFFFE-0523-B44E-8C58-E3F64652F34F}"/>
              </a:ext>
            </a:extLst>
          </p:cNvPr>
          <p:cNvSpPr/>
          <p:nvPr/>
        </p:nvSpPr>
        <p:spPr>
          <a:xfrm>
            <a:off x="0" y="1"/>
            <a:ext cx="12192000" cy="136120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BDA126-25B5-49C9-BE10-49B1AEF02E6A}"/>
              </a:ext>
            </a:extLst>
          </p:cNvPr>
          <p:cNvSpPr>
            <a:spLocks noGrp="1"/>
          </p:cNvSpPr>
          <p:nvPr>
            <p:ph type="title"/>
          </p:nvPr>
        </p:nvSpPr>
        <p:spPr/>
        <p:txBody>
          <a:bodyPr/>
          <a:lstStyle/>
          <a:p>
            <a:r>
              <a:rPr lang="en-US" dirty="0">
                <a:solidFill>
                  <a:schemeClr val="bg1"/>
                </a:solidFill>
              </a:rPr>
              <a:t>Build applications efficiently</a:t>
            </a:r>
          </a:p>
        </p:txBody>
      </p:sp>
      <p:grpSp>
        <p:nvGrpSpPr>
          <p:cNvPr id="44" name="Group 43">
            <a:extLst>
              <a:ext uri="{FF2B5EF4-FFF2-40B4-BE49-F238E27FC236}">
                <a16:creationId xmlns:a16="http://schemas.microsoft.com/office/drawing/2014/main" id="{71EF3B30-3191-4DDC-98C0-9E200845A1C9}"/>
              </a:ext>
            </a:extLst>
          </p:cNvPr>
          <p:cNvGrpSpPr/>
          <p:nvPr/>
        </p:nvGrpSpPr>
        <p:grpSpPr>
          <a:xfrm>
            <a:off x="1934375" y="1553275"/>
            <a:ext cx="8456041" cy="3220108"/>
            <a:chOff x="248835" y="1562659"/>
            <a:chExt cx="12358019" cy="4706004"/>
          </a:xfrm>
        </p:grpSpPr>
        <p:sp>
          <p:nvSpPr>
            <p:cNvPr id="43" name="Oval 42">
              <a:extLst>
                <a:ext uri="{FF2B5EF4-FFF2-40B4-BE49-F238E27FC236}">
                  <a16:creationId xmlns:a16="http://schemas.microsoft.com/office/drawing/2014/main" id="{0E2EAA8E-91C1-4E0F-9E90-3D97F8116863}"/>
                </a:ext>
              </a:extLst>
            </p:cNvPr>
            <p:cNvSpPr/>
            <p:nvPr/>
          </p:nvSpPr>
          <p:spPr bwMode="auto">
            <a:xfrm>
              <a:off x="4450924" y="1791305"/>
              <a:ext cx="4159512" cy="4159512"/>
            </a:xfrm>
            <a:prstGeom prst="ellipse">
              <a:avLst/>
            </a:prstGeom>
            <a:solidFill>
              <a:schemeClr val="bg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solidFill>
                  <a:srgbClr val="353535"/>
                </a:solidFill>
                <a:latin typeface="Segoe UI Semilight"/>
                <a:ea typeface="Segoe UI" pitchFamily="34" charset="0"/>
                <a:cs typeface="Segoe UI" pitchFamily="34" charset="0"/>
              </a:endParaRPr>
            </a:p>
          </p:txBody>
        </p:sp>
        <p:grpSp>
          <p:nvGrpSpPr>
            <p:cNvPr id="41" name="Group 40">
              <a:extLst>
                <a:ext uri="{FF2B5EF4-FFF2-40B4-BE49-F238E27FC236}">
                  <a16:creationId xmlns:a16="http://schemas.microsoft.com/office/drawing/2014/main" id="{12BF36A1-6C9F-426F-A87B-8E901A4D925A}"/>
                </a:ext>
              </a:extLst>
            </p:cNvPr>
            <p:cNvGrpSpPr/>
            <p:nvPr/>
          </p:nvGrpSpPr>
          <p:grpSpPr>
            <a:xfrm>
              <a:off x="7359470" y="1562659"/>
              <a:ext cx="4552403" cy="1828800"/>
              <a:chOff x="9079710" y="1122006"/>
              <a:chExt cx="4552403" cy="1828800"/>
            </a:xfrm>
          </p:grpSpPr>
          <p:sp>
            <p:nvSpPr>
              <p:cNvPr id="24" name="TextBox 23">
                <a:extLst>
                  <a:ext uri="{FF2B5EF4-FFF2-40B4-BE49-F238E27FC236}">
                    <a16:creationId xmlns:a16="http://schemas.microsoft.com/office/drawing/2014/main" id="{D7DEFB58-5AAF-42C2-AA3B-8E0F77934933}"/>
                  </a:ext>
                </a:extLst>
              </p:cNvPr>
              <p:cNvSpPr txBox="1"/>
              <p:nvPr/>
            </p:nvSpPr>
            <p:spPr>
              <a:xfrm>
                <a:off x="11075029" y="1722473"/>
                <a:ext cx="2557084" cy="820177"/>
              </a:xfrm>
              <a:prstGeom prst="rect">
                <a:avLst/>
              </a:prstGeom>
              <a:noFill/>
            </p:spPr>
            <p:txBody>
              <a:bodyPr wrap="none" lIns="179285" tIns="143428" rIns="179285" bIns="143428" rtlCol="0">
                <a:spAutoFit/>
              </a:bodyPr>
              <a:lstStyle/>
              <a:p>
                <a:pPr algn="ctr" defTabSz="914228">
                  <a:lnSpc>
                    <a:spcPct val="90000"/>
                  </a:lnSpc>
                  <a:spcAft>
                    <a:spcPts val="588"/>
                  </a:spcAft>
                </a:pPr>
                <a:r>
                  <a:rPr lang="en-US" sz="1961" dirty="0">
                    <a:gradFill>
                      <a:gsLst>
                        <a:gs pos="2917">
                          <a:srgbClr val="353535"/>
                        </a:gs>
                        <a:gs pos="30000">
                          <a:srgbClr val="353535"/>
                        </a:gs>
                      </a:gsLst>
                      <a:lin ang="5400000" scaled="0"/>
                    </a:gradFill>
                    <a:latin typeface="Segoe UI Semilight"/>
                  </a:rPr>
                  <a:t>Publish SDKs</a:t>
                </a:r>
              </a:p>
            </p:txBody>
          </p:sp>
          <p:grpSp>
            <p:nvGrpSpPr>
              <p:cNvPr id="35" name="Group 34">
                <a:extLst>
                  <a:ext uri="{FF2B5EF4-FFF2-40B4-BE49-F238E27FC236}">
                    <a16:creationId xmlns:a16="http://schemas.microsoft.com/office/drawing/2014/main" id="{4AEF9C59-1598-4625-9062-D4C6076DC0D1}"/>
                  </a:ext>
                </a:extLst>
              </p:cNvPr>
              <p:cNvGrpSpPr/>
              <p:nvPr/>
            </p:nvGrpSpPr>
            <p:grpSpPr>
              <a:xfrm>
                <a:off x="9079710" y="1122006"/>
                <a:ext cx="1828800" cy="1828800"/>
                <a:chOff x="8762888" y="2794667"/>
                <a:chExt cx="1828800" cy="1828800"/>
              </a:xfrm>
            </p:grpSpPr>
            <p:sp>
              <p:nvSpPr>
                <p:cNvPr id="15" name="Oval 14">
                  <a:extLst>
                    <a:ext uri="{FF2B5EF4-FFF2-40B4-BE49-F238E27FC236}">
                      <a16:creationId xmlns:a16="http://schemas.microsoft.com/office/drawing/2014/main" id="{0E02FD6C-364A-458B-A097-DE8C2CA9934F}"/>
                    </a:ext>
                  </a:extLst>
                </p:cNvPr>
                <p:cNvSpPr/>
                <p:nvPr/>
              </p:nvSpPr>
              <p:spPr bwMode="auto">
                <a:xfrm>
                  <a:off x="8762888" y="2794667"/>
                  <a:ext cx="1828800" cy="182880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defRPr/>
                  </a:pPr>
                  <a:endParaRPr lang="en-US" sz="2353" kern="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28" name="Graphic 27" descr="Send">
                  <a:extLst>
                    <a:ext uri="{FF2B5EF4-FFF2-40B4-BE49-F238E27FC236}">
                      <a16:creationId xmlns:a16="http://schemas.microsoft.com/office/drawing/2014/main" id="{EDC37D46-5F6A-4503-AB8C-818FCB46DCA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20088" y="3251867"/>
                  <a:ext cx="914400" cy="914400"/>
                </a:xfrm>
                <a:prstGeom prst="rect">
                  <a:avLst/>
                </a:prstGeom>
              </p:spPr>
            </p:pic>
          </p:grpSp>
        </p:grpSp>
        <p:grpSp>
          <p:nvGrpSpPr>
            <p:cNvPr id="39" name="Group 38">
              <a:extLst>
                <a:ext uri="{FF2B5EF4-FFF2-40B4-BE49-F238E27FC236}">
                  <a16:creationId xmlns:a16="http://schemas.microsoft.com/office/drawing/2014/main" id="{BA2BAD6E-58E2-4358-8BCB-64CCF777CE66}"/>
                </a:ext>
              </a:extLst>
            </p:cNvPr>
            <p:cNvGrpSpPr/>
            <p:nvPr/>
          </p:nvGrpSpPr>
          <p:grpSpPr>
            <a:xfrm>
              <a:off x="302363" y="1562659"/>
              <a:ext cx="5296424" cy="1828800"/>
              <a:chOff x="-1474354" y="1122006"/>
              <a:chExt cx="5296424" cy="1828800"/>
            </a:xfrm>
          </p:grpSpPr>
          <p:sp>
            <p:nvSpPr>
              <p:cNvPr id="23" name="TextBox 22">
                <a:extLst>
                  <a:ext uri="{FF2B5EF4-FFF2-40B4-BE49-F238E27FC236}">
                    <a16:creationId xmlns:a16="http://schemas.microsoft.com/office/drawing/2014/main" id="{B1C60283-6011-4AA7-A6F9-C487452885D6}"/>
                  </a:ext>
                </a:extLst>
              </p:cNvPr>
              <p:cNvSpPr txBox="1"/>
              <p:nvPr/>
            </p:nvSpPr>
            <p:spPr>
              <a:xfrm>
                <a:off x="-1474354" y="1722473"/>
                <a:ext cx="3528565" cy="820177"/>
              </a:xfrm>
              <a:prstGeom prst="rect">
                <a:avLst/>
              </a:prstGeom>
              <a:noFill/>
            </p:spPr>
            <p:txBody>
              <a:bodyPr wrap="none" lIns="179285" tIns="143428" rIns="179285" bIns="143428" rtlCol="0">
                <a:spAutoFit/>
              </a:bodyPr>
              <a:lstStyle/>
              <a:p>
                <a:pPr algn="ctr" defTabSz="914228">
                  <a:lnSpc>
                    <a:spcPct val="90000"/>
                  </a:lnSpc>
                  <a:spcAft>
                    <a:spcPts val="588"/>
                  </a:spcAft>
                </a:pPr>
                <a:r>
                  <a:rPr lang="en-US" sz="1961" dirty="0">
                    <a:gradFill>
                      <a:gsLst>
                        <a:gs pos="2917">
                          <a:srgbClr val="353535"/>
                        </a:gs>
                        <a:gs pos="30000">
                          <a:srgbClr val="353535"/>
                        </a:gs>
                      </a:gsLst>
                      <a:lin ang="5400000" scaled="0"/>
                    </a:gradFill>
                    <a:latin typeface="Segoe UI Semilight"/>
                  </a:rPr>
                  <a:t>Management SDKs</a:t>
                </a:r>
              </a:p>
            </p:txBody>
          </p:sp>
          <p:grpSp>
            <p:nvGrpSpPr>
              <p:cNvPr id="33" name="Group 32">
                <a:extLst>
                  <a:ext uri="{FF2B5EF4-FFF2-40B4-BE49-F238E27FC236}">
                    <a16:creationId xmlns:a16="http://schemas.microsoft.com/office/drawing/2014/main" id="{20481747-8AFE-491C-A044-92197609DB41}"/>
                  </a:ext>
                </a:extLst>
              </p:cNvPr>
              <p:cNvGrpSpPr/>
              <p:nvPr/>
            </p:nvGrpSpPr>
            <p:grpSpPr>
              <a:xfrm>
                <a:off x="1993270" y="1122006"/>
                <a:ext cx="1828800" cy="1828800"/>
                <a:chOff x="5303836" y="990123"/>
                <a:chExt cx="1828800" cy="1828800"/>
              </a:xfrm>
            </p:grpSpPr>
            <p:sp>
              <p:nvSpPr>
                <p:cNvPr id="20" name="Oval 19">
                  <a:extLst>
                    <a:ext uri="{FF2B5EF4-FFF2-40B4-BE49-F238E27FC236}">
                      <a16:creationId xmlns:a16="http://schemas.microsoft.com/office/drawing/2014/main" id="{D55F9621-21A6-486D-8B33-1EC63465AEB4}"/>
                    </a:ext>
                  </a:extLst>
                </p:cNvPr>
                <p:cNvSpPr/>
                <p:nvPr/>
              </p:nvSpPr>
              <p:spPr bwMode="auto">
                <a:xfrm>
                  <a:off x="5303836" y="990123"/>
                  <a:ext cx="1828800" cy="182880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defRPr/>
                  </a:pPr>
                  <a:endParaRPr lang="en-US" sz="2353" kern="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30" name="Graphic 29" descr="Briefcase">
                  <a:extLst>
                    <a:ext uri="{FF2B5EF4-FFF2-40B4-BE49-F238E27FC236}">
                      <a16:creationId xmlns:a16="http://schemas.microsoft.com/office/drawing/2014/main" id="{9EAF193C-E7B2-4CF9-9B59-0525B6E59D9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761036" y="1447323"/>
                  <a:ext cx="914400" cy="914400"/>
                </a:xfrm>
                <a:prstGeom prst="rect">
                  <a:avLst/>
                </a:prstGeom>
              </p:spPr>
            </p:pic>
          </p:grpSp>
        </p:grpSp>
        <p:grpSp>
          <p:nvGrpSpPr>
            <p:cNvPr id="40" name="Group 39">
              <a:extLst>
                <a:ext uri="{FF2B5EF4-FFF2-40B4-BE49-F238E27FC236}">
                  <a16:creationId xmlns:a16="http://schemas.microsoft.com/office/drawing/2014/main" id="{2D4E2459-EE72-4A86-AD67-02C44285A5F0}"/>
                </a:ext>
              </a:extLst>
            </p:cNvPr>
            <p:cNvGrpSpPr/>
            <p:nvPr/>
          </p:nvGrpSpPr>
          <p:grpSpPr>
            <a:xfrm>
              <a:off x="248835" y="4437413"/>
              <a:ext cx="5317643" cy="1828800"/>
              <a:chOff x="-2861525" y="4150581"/>
              <a:chExt cx="5317643" cy="1828800"/>
            </a:xfrm>
          </p:grpSpPr>
          <p:sp>
            <p:nvSpPr>
              <p:cNvPr id="26" name="TextBox 25">
                <a:extLst>
                  <a:ext uri="{FF2B5EF4-FFF2-40B4-BE49-F238E27FC236}">
                    <a16:creationId xmlns:a16="http://schemas.microsoft.com/office/drawing/2014/main" id="{E393F84E-839A-4B95-BE69-C7EE71162A67}"/>
                  </a:ext>
                </a:extLst>
              </p:cNvPr>
              <p:cNvSpPr txBox="1"/>
              <p:nvPr/>
            </p:nvSpPr>
            <p:spPr>
              <a:xfrm>
                <a:off x="-2861525" y="4749588"/>
                <a:ext cx="3640090" cy="820177"/>
              </a:xfrm>
              <a:prstGeom prst="rect">
                <a:avLst/>
              </a:prstGeom>
              <a:noFill/>
            </p:spPr>
            <p:txBody>
              <a:bodyPr wrap="none" lIns="179285" tIns="143428" rIns="179285" bIns="143428" rtlCol="0">
                <a:spAutoFit/>
              </a:bodyPr>
              <a:lstStyle/>
              <a:p>
                <a:pPr algn="ctr" defTabSz="914228">
                  <a:lnSpc>
                    <a:spcPct val="90000"/>
                  </a:lnSpc>
                  <a:spcAft>
                    <a:spcPts val="588"/>
                  </a:spcAft>
                </a:pPr>
                <a:r>
                  <a:rPr lang="en-US" sz="1961" dirty="0">
                    <a:gradFill>
                      <a:gsLst>
                        <a:gs pos="2917">
                          <a:srgbClr val="353535"/>
                        </a:gs>
                        <a:gs pos="30000">
                          <a:srgbClr val="353535"/>
                        </a:gs>
                      </a:gsLst>
                      <a:lin ang="5400000" scaled="0"/>
                    </a:gradFill>
                    <a:latin typeface="Segoe UI Semilight"/>
                  </a:rPr>
                  <a:t>Event Schema Store</a:t>
                </a:r>
              </a:p>
            </p:txBody>
          </p:sp>
          <p:grpSp>
            <p:nvGrpSpPr>
              <p:cNvPr id="34" name="Group 33">
                <a:extLst>
                  <a:ext uri="{FF2B5EF4-FFF2-40B4-BE49-F238E27FC236}">
                    <a16:creationId xmlns:a16="http://schemas.microsoft.com/office/drawing/2014/main" id="{193D39C7-CE9F-4F2E-B424-9F617DFEC494}"/>
                  </a:ext>
                </a:extLst>
              </p:cNvPr>
              <p:cNvGrpSpPr/>
              <p:nvPr/>
            </p:nvGrpSpPr>
            <p:grpSpPr>
              <a:xfrm>
                <a:off x="627318" y="4150581"/>
                <a:ext cx="1828800" cy="1828800"/>
                <a:chOff x="1832341" y="2794667"/>
                <a:chExt cx="1828800" cy="1828800"/>
              </a:xfrm>
            </p:grpSpPr>
            <p:sp>
              <p:nvSpPr>
                <p:cNvPr id="21" name="Oval 20">
                  <a:extLst>
                    <a:ext uri="{FF2B5EF4-FFF2-40B4-BE49-F238E27FC236}">
                      <a16:creationId xmlns:a16="http://schemas.microsoft.com/office/drawing/2014/main" id="{0DECC310-8439-4388-BEDC-315A5B0E25AE}"/>
                    </a:ext>
                  </a:extLst>
                </p:cNvPr>
                <p:cNvSpPr/>
                <p:nvPr/>
              </p:nvSpPr>
              <p:spPr bwMode="auto">
                <a:xfrm>
                  <a:off x="1832341" y="2794667"/>
                  <a:ext cx="1828800" cy="182880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defRPr/>
                  </a:pPr>
                  <a:endParaRPr lang="en-US" sz="2353" kern="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32" name="Graphic 31" descr="Store">
                  <a:extLst>
                    <a:ext uri="{FF2B5EF4-FFF2-40B4-BE49-F238E27FC236}">
                      <a16:creationId xmlns:a16="http://schemas.microsoft.com/office/drawing/2014/main" id="{51BB0035-21B2-406F-9144-2CE27F44816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9541" y="3251867"/>
                  <a:ext cx="914400" cy="914400"/>
                </a:xfrm>
                <a:prstGeom prst="rect">
                  <a:avLst/>
                </a:prstGeom>
              </p:spPr>
            </p:pic>
          </p:grpSp>
        </p:grpSp>
        <p:grpSp>
          <p:nvGrpSpPr>
            <p:cNvPr id="42" name="Group 41">
              <a:extLst>
                <a:ext uri="{FF2B5EF4-FFF2-40B4-BE49-F238E27FC236}">
                  <a16:creationId xmlns:a16="http://schemas.microsoft.com/office/drawing/2014/main" id="{A2D3A90C-1490-4DE9-BE4C-D6E888DC1A37}"/>
                </a:ext>
              </a:extLst>
            </p:cNvPr>
            <p:cNvGrpSpPr/>
            <p:nvPr/>
          </p:nvGrpSpPr>
          <p:grpSpPr>
            <a:xfrm>
              <a:off x="7359469" y="4439863"/>
              <a:ext cx="5247385" cy="1828800"/>
              <a:chOff x="7878649" y="3948562"/>
              <a:chExt cx="5247385" cy="1828800"/>
            </a:xfrm>
          </p:grpSpPr>
          <p:sp>
            <p:nvSpPr>
              <p:cNvPr id="25" name="TextBox 24">
                <a:extLst>
                  <a:ext uri="{FF2B5EF4-FFF2-40B4-BE49-F238E27FC236}">
                    <a16:creationId xmlns:a16="http://schemas.microsoft.com/office/drawing/2014/main" id="{9B1233C0-4ACE-450B-9E72-9EEDC124218A}"/>
                  </a:ext>
                </a:extLst>
              </p:cNvPr>
              <p:cNvSpPr txBox="1"/>
              <p:nvPr/>
            </p:nvSpPr>
            <p:spPr>
              <a:xfrm>
                <a:off x="9574501" y="4537748"/>
                <a:ext cx="3551533" cy="820177"/>
              </a:xfrm>
              <a:prstGeom prst="rect">
                <a:avLst/>
              </a:prstGeom>
              <a:noFill/>
            </p:spPr>
            <p:txBody>
              <a:bodyPr wrap="none" lIns="179285" tIns="143428" rIns="179285" bIns="143428" rtlCol="0">
                <a:spAutoFit/>
              </a:bodyPr>
              <a:lstStyle/>
              <a:p>
                <a:pPr algn="ctr" defTabSz="914228">
                  <a:lnSpc>
                    <a:spcPct val="90000"/>
                  </a:lnSpc>
                  <a:spcAft>
                    <a:spcPts val="588"/>
                  </a:spcAft>
                </a:pPr>
                <a:r>
                  <a:rPr lang="en-US" sz="1961" dirty="0">
                    <a:gradFill>
                      <a:gsLst>
                        <a:gs pos="2917">
                          <a:srgbClr val="353535"/>
                        </a:gs>
                        <a:gs pos="30000">
                          <a:srgbClr val="353535"/>
                        </a:gs>
                      </a:gsLst>
                      <a:lin ang="5400000" scaled="0"/>
                    </a:gradFill>
                    <a:latin typeface="Segoe UI Semilight"/>
                  </a:rPr>
                  <a:t>Consumption SDKs</a:t>
                </a:r>
              </a:p>
            </p:txBody>
          </p:sp>
          <p:grpSp>
            <p:nvGrpSpPr>
              <p:cNvPr id="38" name="Group 37">
                <a:extLst>
                  <a:ext uri="{FF2B5EF4-FFF2-40B4-BE49-F238E27FC236}">
                    <a16:creationId xmlns:a16="http://schemas.microsoft.com/office/drawing/2014/main" id="{D9170295-36D5-4BDB-832E-088D2CA9BEC7}"/>
                  </a:ext>
                </a:extLst>
              </p:cNvPr>
              <p:cNvGrpSpPr/>
              <p:nvPr/>
            </p:nvGrpSpPr>
            <p:grpSpPr>
              <a:xfrm>
                <a:off x="7878649" y="3948562"/>
                <a:ext cx="1828800" cy="1828800"/>
                <a:chOff x="5291393" y="4599211"/>
                <a:chExt cx="1828800" cy="1828800"/>
              </a:xfrm>
            </p:grpSpPr>
            <p:sp>
              <p:nvSpPr>
                <p:cNvPr id="22" name="Oval 21">
                  <a:extLst>
                    <a:ext uri="{FF2B5EF4-FFF2-40B4-BE49-F238E27FC236}">
                      <a16:creationId xmlns:a16="http://schemas.microsoft.com/office/drawing/2014/main" id="{DC5E6E6D-5B80-4CB9-9F8C-00125165F1C8}"/>
                    </a:ext>
                  </a:extLst>
                </p:cNvPr>
                <p:cNvSpPr/>
                <p:nvPr/>
              </p:nvSpPr>
              <p:spPr bwMode="auto">
                <a:xfrm>
                  <a:off x="5291393" y="4599211"/>
                  <a:ext cx="1828800" cy="182880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defRPr/>
                  </a:pPr>
                  <a:endParaRPr lang="en-US" sz="2353" kern="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37" name="Graphic 36" descr="Download from cloud">
                  <a:extLst>
                    <a:ext uri="{FF2B5EF4-FFF2-40B4-BE49-F238E27FC236}">
                      <a16:creationId xmlns:a16="http://schemas.microsoft.com/office/drawing/2014/main" id="{2FEE99B0-2161-472B-9128-A8D59DC7EA0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748593" y="5052500"/>
                  <a:ext cx="914400" cy="914400"/>
                </a:xfrm>
                <a:prstGeom prst="rect">
                  <a:avLst/>
                </a:prstGeom>
              </p:spPr>
            </p:pic>
          </p:grpSp>
        </p:grpSp>
      </p:grpSp>
      <p:cxnSp>
        <p:nvCxnSpPr>
          <p:cNvPr id="47" name="Straight Connector 46">
            <a:extLst>
              <a:ext uri="{FF2B5EF4-FFF2-40B4-BE49-F238E27FC236}">
                <a16:creationId xmlns:a16="http://schemas.microsoft.com/office/drawing/2014/main" id="{00426C8B-1AC5-4BC0-942A-57891E9A1671}"/>
              </a:ext>
            </a:extLst>
          </p:cNvPr>
          <p:cNvCxnSpPr/>
          <p:nvPr/>
        </p:nvCxnSpPr>
        <p:spPr>
          <a:xfrm>
            <a:off x="0" y="5042547"/>
            <a:ext cx="12191377"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Title 2">
            <a:extLst>
              <a:ext uri="{FF2B5EF4-FFF2-40B4-BE49-F238E27FC236}">
                <a16:creationId xmlns:a16="http://schemas.microsoft.com/office/drawing/2014/main" id="{0B3D0BB4-7107-44AF-9118-E02B89359EAE}"/>
              </a:ext>
            </a:extLst>
          </p:cNvPr>
          <p:cNvSpPr txBox="1">
            <a:spLocks/>
          </p:cNvSpPr>
          <p:nvPr/>
        </p:nvSpPr>
        <p:spPr>
          <a:xfrm>
            <a:off x="268907" y="5490755"/>
            <a:ext cx="11654187" cy="782057"/>
          </a:xfrm>
          <a:prstGeom prst="rect">
            <a:avLst/>
          </a:prstGeom>
        </p:spPr>
        <p:txBody>
          <a:bodyPr vert="horz" wrap="square" lIns="146284" tIns="91427" rIns="146284" bIns="91427" rtlCol="0" anchor="t">
            <a:sp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defTabSz="896354">
              <a:spcBef>
                <a:spcPts val="0"/>
              </a:spcBef>
              <a:defRPr/>
            </a:pPr>
            <a:r>
              <a:rPr lang="en-US" sz="4313" spc="-98" dirty="0" err="1">
                <a:gradFill>
                  <a:gsLst>
                    <a:gs pos="92135">
                      <a:srgbClr val="0078D7"/>
                    </a:gs>
                    <a:gs pos="84831">
                      <a:srgbClr val="0078D7"/>
                    </a:gs>
                  </a:gsLst>
                  <a:lin ang="5400000" scaled="0"/>
                </a:gradFill>
                <a:latin typeface="Segoe UI Light"/>
              </a:rPr>
              <a:t>.Net</a:t>
            </a:r>
            <a:r>
              <a:rPr lang="en-US" sz="4313" spc="-98" dirty="0">
                <a:gradFill>
                  <a:gsLst>
                    <a:gs pos="92135">
                      <a:srgbClr val="0078D7"/>
                    </a:gs>
                    <a:gs pos="84831">
                      <a:srgbClr val="0078D7"/>
                    </a:gs>
                  </a:gsLst>
                  <a:lin ang="5400000" scaled="0"/>
                </a:gradFill>
                <a:latin typeface="Segoe UI Light"/>
              </a:rPr>
              <a:t>   Python   Java   Node.js   Ruby   Go</a:t>
            </a:r>
          </a:p>
        </p:txBody>
      </p:sp>
      <p:pic>
        <p:nvPicPr>
          <p:cNvPr id="29" name="Picture 28">
            <a:extLst>
              <a:ext uri="{FF2B5EF4-FFF2-40B4-BE49-F238E27FC236}">
                <a16:creationId xmlns:a16="http://schemas.microsoft.com/office/drawing/2014/main" id="{C5300665-D05C-6E43-A12B-9458639B4A9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042874" y="6415788"/>
            <a:ext cx="986733" cy="362962"/>
          </a:xfrm>
          <a:prstGeom prst="rect">
            <a:avLst/>
          </a:prstGeom>
        </p:spPr>
      </p:pic>
    </p:spTree>
    <p:extLst>
      <p:ext uri="{BB962C8B-B14F-4D97-AF65-F5344CB8AC3E}">
        <p14:creationId xmlns:p14="http://schemas.microsoft.com/office/powerpoint/2010/main" val="41903842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0-#ppt_w/2"/>
                                          </p:val>
                                        </p:tav>
                                        <p:tav tm="100000">
                                          <p:val>
                                            <p:strVal val="#ppt_x"/>
                                          </p:val>
                                        </p:tav>
                                      </p:tavLst>
                                    </p:anim>
                                    <p:anim calcmode="lin" valueType="num">
                                      <p:cBhvr additive="base">
                                        <p:cTn id="8" dur="500" fill="hold"/>
                                        <p:tgtEl>
                                          <p:spTgt spid="4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
                                  </p:stCondLst>
                                  <p:childTnLst>
                                    <p:set>
                                      <p:cBhvr>
                                        <p:cTn id="10" dur="1" fill="hold">
                                          <p:stCondLst>
                                            <p:cond delay="0"/>
                                          </p:stCondLst>
                                        </p:cTn>
                                        <p:tgtEl>
                                          <p:spTgt spid="48"/>
                                        </p:tgtEl>
                                        <p:attrNameLst>
                                          <p:attrName>style.visibility</p:attrName>
                                        </p:attrNameLst>
                                      </p:cBhvr>
                                      <p:to>
                                        <p:strVal val="visible"/>
                                      </p:to>
                                    </p:set>
                                    <p:animEffect transition="in" filter="fade">
                                      <p:cBhvr>
                                        <p:cTn id="11" dur="500"/>
                                        <p:tgtEl>
                                          <p:spTgt spid="48"/>
                                        </p:tgtEl>
                                      </p:cBhvr>
                                    </p:animEffect>
                                  </p:childTnLst>
                                </p:cTn>
                              </p:par>
                              <p:par>
                                <p:cTn id="12" presetID="42" presetClass="path" presetSubtype="0" decel="100000" fill="hold" grpId="1" nodeType="withEffect">
                                  <p:stCondLst>
                                    <p:cond delay="100"/>
                                  </p:stCondLst>
                                  <p:childTnLst>
                                    <p:animMotion origin="layout" path="M 0 -4.05356E-6 L 0 0.037 " pathEditMode="relative" rAng="0" ptsTypes="AA">
                                      <p:cBhvr>
                                        <p:cTn id="13" dur="600" spd="-100000" fill="hold"/>
                                        <p:tgtEl>
                                          <p:spTgt spid="48"/>
                                        </p:tgtEl>
                                        <p:attrNameLst>
                                          <p:attrName>ppt_x</p:attrName>
                                          <p:attrName>ppt_y</p:attrName>
                                        </p:attrNameLst>
                                      </p:cBhvr>
                                      <p:rCtr x="0" y="183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8" grpId="1"/>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D3941-B06F-4971-9BC7-15C3CC060AAF}"/>
              </a:ext>
            </a:extLst>
          </p:cNvPr>
          <p:cNvSpPr>
            <a:spLocks noGrp="1"/>
          </p:cNvSpPr>
          <p:nvPr>
            <p:ph type="title"/>
          </p:nvPr>
        </p:nvSpPr>
        <p:spPr/>
        <p:txBody>
          <a:bodyPr/>
          <a:lstStyle/>
          <a:p>
            <a:pPr lvl="0">
              <a:defRPr/>
            </a:pPr>
            <a:r>
              <a:rPr lang="en-US"/>
              <a:t>Ensure reliability and performance in your apps</a:t>
            </a:r>
          </a:p>
        </p:txBody>
      </p:sp>
      <p:sp>
        <p:nvSpPr>
          <p:cNvPr id="13" name="TextBox 12">
            <a:extLst>
              <a:ext uri="{FF2B5EF4-FFF2-40B4-BE49-F238E27FC236}">
                <a16:creationId xmlns:a16="http://schemas.microsoft.com/office/drawing/2014/main" id="{14CEFE14-23BA-4417-BAA0-723AA23C1F99}"/>
              </a:ext>
            </a:extLst>
          </p:cNvPr>
          <p:cNvSpPr txBox="1"/>
          <p:nvPr/>
        </p:nvSpPr>
        <p:spPr>
          <a:xfrm>
            <a:off x="8368084" y="4469767"/>
            <a:ext cx="3227129" cy="594092"/>
          </a:xfrm>
          <a:prstGeom prst="rect">
            <a:avLst/>
          </a:prstGeom>
          <a:noFill/>
        </p:spPr>
        <p:txBody>
          <a:bodyPr wrap="square" lIns="91414" tIns="146263" rIns="182828" bIns="146263" rtlCol="0">
            <a:spAutoFit/>
          </a:bodyPr>
          <a:lstStyle/>
          <a:p>
            <a:pPr marL="0" marR="0" lvl="0" indent="0" algn="ctr" defTabSz="1218701" rtl="0" eaLnBrk="1" fontAlgn="auto" latinLnBrk="0" hangingPunct="1">
              <a:lnSpc>
                <a:spcPct val="90000"/>
              </a:lnSpc>
              <a:spcBef>
                <a:spcPts val="0"/>
              </a:spcBef>
              <a:spcAft>
                <a:spcPts val="0"/>
              </a:spcAft>
              <a:buClrTx/>
              <a:buSzTx/>
              <a:buFontTx/>
              <a:buNone/>
              <a:tabLst/>
              <a:defRPr/>
            </a:pPr>
            <a: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t>High reliability</a:t>
            </a:r>
          </a:p>
        </p:txBody>
      </p:sp>
      <p:sp>
        <p:nvSpPr>
          <p:cNvPr id="14" name="TextBox 13">
            <a:extLst>
              <a:ext uri="{FF2B5EF4-FFF2-40B4-BE49-F238E27FC236}">
                <a16:creationId xmlns:a16="http://schemas.microsoft.com/office/drawing/2014/main" id="{A26A4FEB-CE28-4574-AB9C-D74779E92C82}"/>
              </a:ext>
            </a:extLst>
          </p:cNvPr>
          <p:cNvSpPr txBox="1"/>
          <p:nvPr/>
        </p:nvSpPr>
        <p:spPr>
          <a:xfrm>
            <a:off x="596787" y="4469767"/>
            <a:ext cx="3227129" cy="594092"/>
          </a:xfrm>
          <a:prstGeom prst="rect">
            <a:avLst/>
          </a:prstGeom>
          <a:noFill/>
        </p:spPr>
        <p:txBody>
          <a:bodyPr wrap="square" lIns="91414" tIns="146263" rIns="182828" bIns="146263" rtlCol="0">
            <a:spAutoFit/>
          </a:bodyPr>
          <a:lstStyle/>
          <a:p>
            <a:pPr marL="0" marR="0" lvl="0" indent="0" algn="ctr" defTabSz="1218701" rtl="0" eaLnBrk="1" fontAlgn="auto" latinLnBrk="0" hangingPunct="1">
              <a:lnSpc>
                <a:spcPct val="90000"/>
              </a:lnSpc>
              <a:spcBef>
                <a:spcPts val="0"/>
              </a:spcBef>
              <a:spcAft>
                <a:spcPts val="0"/>
              </a:spcAft>
              <a:buClrTx/>
              <a:buSzTx/>
              <a:buFontTx/>
              <a:buNone/>
              <a:tabLst/>
              <a:defRPr/>
            </a:pPr>
            <a: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t>Near real-time</a:t>
            </a:r>
          </a:p>
        </p:txBody>
      </p:sp>
      <p:sp>
        <p:nvSpPr>
          <p:cNvPr id="15" name="TextBox 14">
            <a:extLst>
              <a:ext uri="{FF2B5EF4-FFF2-40B4-BE49-F238E27FC236}">
                <a16:creationId xmlns:a16="http://schemas.microsoft.com/office/drawing/2014/main" id="{338E1697-6498-4518-85C6-A891F9C579DC}"/>
              </a:ext>
            </a:extLst>
          </p:cNvPr>
          <p:cNvSpPr txBox="1"/>
          <p:nvPr/>
        </p:nvSpPr>
        <p:spPr>
          <a:xfrm>
            <a:off x="4482436" y="4469767"/>
            <a:ext cx="3227129" cy="594092"/>
          </a:xfrm>
          <a:prstGeom prst="rect">
            <a:avLst/>
          </a:prstGeom>
          <a:noFill/>
        </p:spPr>
        <p:txBody>
          <a:bodyPr wrap="square" lIns="91414" tIns="146263" rIns="182828" bIns="146263" rtlCol="0">
            <a:spAutoFit/>
          </a:bodyPr>
          <a:lstStyle/>
          <a:p>
            <a:pPr marL="0" marR="0" lvl="0" indent="0" algn="ctr" defTabSz="1218701" rtl="0" eaLnBrk="1" fontAlgn="auto" latinLnBrk="0" hangingPunct="1">
              <a:lnSpc>
                <a:spcPct val="90000"/>
              </a:lnSpc>
              <a:spcBef>
                <a:spcPts val="0"/>
              </a:spcBef>
              <a:spcAft>
                <a:spcPts val="0"/>
              </a:spcAft>
              <a:buClrTx/>
              <a:buSzTx/>
              <a:buFontTx/>
              <a:buNone/>
              <a:tabLst/>
              <a:defRPr/>
            </a:pPr>
            <a: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t>Massive scale-out</a:t>
            </a:r>
          </a:p>
        </p:txBody>
      </p:sp>
      <p:grpSp>
        <p:nvGrpSpPr>
          <p:cNvPr id="8" name="Group 7">
            <a:extLst>
              <a:ext uri="{FF2B5EF4-FFF2-40B4-BE49-F238E27FC236}">
                <a16:creationId xmlns:a16="http://schemas.microsoft.com/office/drawing/2014/main" id="{D027ED78-3DE0-460F-B44C-05D175DD18F1}"/>
              </a:ext>
            </a:extLst>
          </p:cNvPr>
          <p:cNvGrpSpPr/>
          <p:nvPr/>
        </p:nvGrpSpPr>
        <p:grpSpPr>
          <a:xfrm>
            <a:off x="705598" y="2353302"/>
            <a:ext cx="3009507" cy="2018142"/>
            <a:chOff x="719746" y="2399994"/>
            <a:chExt cx="3069854" cy="2058610"/>
          </a:xfrm>
        </p:grpSpPr>
        <p:sp>
          <p:nvSpPr>
            <p:cNvPr id="18" name="Freeform 50"/>
            <p:cNvSpPr>
              <a:spLocks/>
            </p:cNvSpPr>
            <p:nvPr/>
          </p:nvSpPr>
          <p:spPr bwMode="auto">
            <a:xfrm>
              <a:off x="719746" y="2399994"/>
              <a:ext cx="3069854" cy="2058610"/>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0078D7"/>
            </a:solidFill>
            <a:ln w="19050" cap="flat">
              <a:solidFill>
                <a:srgbClr val="0078D7"/>
              </a:solidFill>
              <a:prstDash val="solid"/>
              <a:miter lim="800000"/>
              <a:headEnd/>
              <a:tailEnd/>
            </a:ln>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marL="0" marR="0" lvl="0" indent="0" algn="l" defTabSz="914192" rtl="0" eaLnBrk="1" fontAlgn="auto" latinLnBrk="0" hangingPunct="1">
                <a:lnSpc>
                  <a:spcPct val="9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Semilight"/>
                <a:ea typeface="+mn-ea"/>
                <a:cs typeface="+mn-cs"/>
              </a:endParaRPr>
            </a:p>
          </p:txBody>
        </p:sp>
        <p:sp>
          <p:nvSpPr>
            <p:cNvPr id="63" name="TextBox 62"/>
            <p:cNvSpPr txBox="1"/>
            <p:nvPr/>
          </p:nvSpPr>
          <p:spPr>
            <a:xfrm>
              <a:off x="1050061" y="3401595"/>
              <a:ext cx="2409225" cy="840230"/>
            </a:xfrm>
            <a:prstGeom prst="rect">
              <a:avLst/>
            </a:prstGeom>
            <a:noFill/>
          </p:spPr>
          <p:txBody>
            <a:bodyPr wrap="square" rtlCol="0">
              <a:spAutoFit/>
            </a:bodyPr>
            <a:lstStyle/>
            <a:p>
              <a:pPr marL="0" marR="0" lvl="0" indent="0" algn="ctr" defTabSz="914038" rtl="0" eaLnBrk="1" fontAlgn="auto" latinLnBrk="0" hangingPunct="1">
                <a:lnSpc>
                  <a:spcPct val="90000"/>
                </a:lnSpc>
                <a:spcBef>
                  <a:spcPts val="0"/>
                </a:spcBef>
                <a:spcAft>
                  <a:spcPts val="500"/>
                </a:spcAft>
                <a:buClrTx/>
                <a:buSzPct val="90000"/>
                <a:buFontTx/>
                <a:buNone/>
                <a:tabLst/>
                <a:defRPr/>
              </a:pPr>
              <a:r>
                <a:rPr kumimoji="0" lang="en-US" sz="1765" b="0" i="0" u="none" strike="noStrike" kern="1200" cap="none" spc="0" normalizeH="0" baseline="0" noProof="0">
                  <a:ln>
                    <a:noFill/>
                  </a:ln>
                  <a:gradFill>
                    <a:gsLst>
                      <a:gs pos="12360">
                        <a:srgbClr val="FFFFFF"/>
                      </a:gs>
                      <a:gs pos="51000">
                        <a:srgbClr val="FFFFFF"/>
                      </a:gs>
                    </a:gsLst>
                    <a:lin ang="5400000" scaled="0"/>
                  </a:gradFill>
                  <a:effectLst/>
                  <a:uLnTx/>
                  <a:uFillTx/>
                  <a:latin typeface="Segoe UI Semilight" panose="020B0402040204020203" pitchFamily="34" charset="0"/>
                  <a:ea typeface="+mn-ea"/>
                  <a:cs typeface="Segoe UI Semilight" panose="020B0402040204020203" pitchFamily="34" charset="0"/>
                </a:rPr>
                <a:t>Sub-second </a:t>
              </a:r>
              <a:br>
                <a:rPr kumimoji="0" lang="en-US" sz="1765" b="0" i="0" u="none" strike="noStrike" kern="1200" cap="none" spc="0" normalizeH="0" baseline="0" noProof="0">
                  <a:ln>
                    <a:noFill/>
                  </a:ln>
                  <a:gradFill>
                    <a:gsLst>
                      <a:gs pos="12360">
                        <a:srgbClr val="FFFFFF"/>
                      </a:gs>
                      <a:gs pos="51000">
                        <a:srgbClr val="FFFFFF"/>
                      </a:gs>
                    </a:gsLst>
                    <a:lin ang="5400000" scaled="0"/>
                  </a:gradFill>
                  <a:effectLst/>
                  <a:uLnTx/>
                  <a:uFillTx/>
                  <a:latin typeface="Segoe UI Semilight" panose="020B0402040204020203" pitchFamily="34" charset="0"/>
                  <a:ea typeface="+mn-ea"/>
                  <a:cs typeface="Segoe UI Semilight" panose="020B0402040204020203" pitchFamily="34" charset="0"/>
                </a:rPr>
              </a:br>
              <a:r>
                <a:rPr kumimoji="0" lang="en-US" sz="1765" b="0" i="0" u="none" strike="noStrike" kern="1200" cap="none" spc="0" normalizeH="0" baseline="0" noProof="0">
                  <a:ln>
                    <a:noFill/>
                  </a:ln>
                  <a:gradFill>
                    <a:gsLst>
                      <a:gs pos="12360">
                        <a:srgbClr val="FFFFFF"/>
                      </a:gs>
                      <a:gs pos="51000">
                        <a:srgbClr val="FFFFFF"/>
                      </a:gs>
                    </a:gsLst>
                    <a:lin ang="5400000" scaled="0"/>
                  </a:gradFill>
                  <a:effectLst/>
                  <a:uLnTx/>
                  <a:uFillTx/>
                  <a:latin typeface="Segoe UI Semilight" panose="020B0402040204020203" pitchFamily="34" charset="0"/>
                  <a:ea typeface="+mn-ea"/>
                  <a:cs typeface="Segoe UI Semilight" panose="020B0402040204020203" pitchFamily="34" charset="0"/>
                </a:rPr>
                <a:t>end-to-end latency in the </a:t>
              </a:r>
              <a:r>
                <a:rPr kumimoji="0" lang="en-US" sz="1765" b="1" i="0" u="none" strike="noStrike" kern="1200" cap="none" spc="0" normalizeH="0" baseline="0" noProof="0">
                  <a:ln>
                    <a:noFill/>
                  </a:ln>
                  <a:gradFill>
                    <a:gsLst>
                      <a:gs pos="12360">
                        <a:srgbClr val="FFFFFF"/>
                      </a:gs>
                      <a:gs pos="51000">
                        <a:srgbClr val="FFFFFF"/>
                      </a:gs>
                    </a:gsLst>
                    <a:lin ang="5400000" scaled="0"/>
                  </a:gradFill>
                  <a:effectLst/>
                  <a:uLnTx/>
                  <a:uFillTx/>
                  <a:latin typeface="Segoe UI" panose="020B0502040204020203" pitchFamily="34" charset="0"/>
                  <a:ea typeface="+mn-ea"/>
                  <a:cs typeface="Segoe UI" panose="020B0502040204020203" pitchFamily="34" charset="0"/>
                </a:rPr>
                <a:t>99</a:t>
              </a:r>
              <a:r>
                <a:rPr kumimoji="0" lang="en-US" sz="1765" b="1" i="0" u="none" strike="noStrike" kern="1200" cap="none" spc="0" normalizeH="0" baseline="30000" noProof="0">
                  <a:ln>
                    <a:noFill/>
                  </a:ln>
                  <a:gradFill>
                    <a:gsLst>
                      <a:gs pos="12360">
                        <a:srgbClr val="FFFFFF"/>
                      </a:gs>
                      <a:gs pos="51000">
                        <a:srgbClr val="FFFFFF"/>
                      </a:gs>
                    </a:gsLst>
                    <a:lin ang="5400000" scaled="0"/>
                  </a:gradFill>
                  <a:effectLst/>
                  <a:uLnTx/>
                  <a:uFillTx/>
                  <a:latin typeface="Segoe UI" panose="020B0502040204020203" pitchFamily="34" charset="0"/>
                  <a:ea typeface="+mn-ea"/>
                  <a:cs typeface="Segoe UI" panose="020B0502040204020203" pitchFamily="34" charset="0"/>
                </a:rPr>
                <a:t>th</a:t>
              </a:r>
              <a:r>
                <a:rPr kumimoji="0" lang="en-US" sz="1765" b="1" i="0" u="none" strike="noStrike" kern="1200" cap="none" spc="0" normalizeH="0" baseline="0" noProof="0">
                  <a:ln>
                    <a:noFill/>
                  </a:ln>
                  <a:gradFill>
                    <a:gsLst>
                      <a:gs pos="12360">
                        <a:srgbClr val="FFFFFF"/>
                      </a:gs>
                      <a:gs pos="51000">
                        <a:srgbClr val="FFFFFF"/>
                      </a:gs>
                    </a:gsLst>
                    <a:lin ang="5400000" scaled="0"/>
                  </a:gradFill>
                  <a:effectLst/>
                  <a:uLnTx/>
                  <a:uFillTx/>
                  <a:latin typeface="Segoe UI" panose="020B0502040204020203" pitchFamily="34" charset="0"/>
                  <a:ea typeface="+mn-ea"/>
                  <a:cs typeface="Segoe UI" panose="020B0502040204020203" pitchFamily="34" charset="0"/>
                </a:rPr>
                <a:t> percentile</a:t>
              </a:r>
            </a:p>
          </p:txBody>
        </p:sp>
      </p:grpSp>
      <p:grpSp>
        <p:nvGrpSpPr>
          <p:cNvPr id="5" name="Group 4">
            <a:extLst>
              <a:ext uri="{FF2B5EF4-FFF2-40B4-BE49-F238E27FC236}">
                <a16:creationId xmlns:a16="http://schemas.microsoft.com/office/drawing/2014/main" id="{1853269C-1F61-4358-ADF6-3ABE0E21C346}"/>
              </a:ext>
            </a:extLst>
          </p:cNvPr>
          <p:cNvGrpSpPr/>
          <p:nvPr/>
        </p:nvGrpSpPr>
        <p:grpSpPr>
          <a:xfrm>
            <a:off x="4591247" y="2353302"/>
            <a:ext cx="3009507" cy="2018142"/>
            <a:chOff x="4683310" y="2399994"/>
            <a:chExt cx="3069854" cy="2058610"/>
          </a:xfrm>
        </p:grpSpPr>
        <p:sp>
          <p:nvSpPr>
            <p:cNvPr id="19" name="Freeform 50"/>
            <p:cNvSpPr>
              <a:spLocks/>
            </p:cNvSpPr>
            <p:nvPr/>
          </p:nvSpPr>
          <p:spPr bwMode="auto">
            <a:xfrm>
              <a:off x="4683310" y="2399994"/>
              <a:ext cx="3069854" cy="2058610"/>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0078D7"/>
            </a:solidFill>
            <a:ln w="19050" cap="flat">
              <a:solidFill>
                <a:srgbClr val="0078D7"/>
              </a:solidFill>
              <a:prstDash val="solid"/>
              <a:miter lim="800000"/>
              <a:headEnd/>
              <a:tailEnd/>
            </a:ln>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marL="0" marR="0" lvl="0" indent="0" algn="l" defTabSz="914192" rtl="0" eaLnBrk="1" fontAlgn="auto" latinLnBrk="0" hangingPunct="1">
                <a:lnSpc>
                  <a:spcPct val="9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Semilight"/>
                <a:ea typeface="+mn-ea"/>
                <a:cs typeface="+mn-cs"/>
              </a:endParaRPr>
            </a:p>
          </p:txBody>
        </p:sp>
        <p:sp>
          <p:nvSpPr>
            <p:cNvPr id="21" name="TextBox 20"/>
            <p:cNvSpPr txBox="1"/>
            <p:nvPr/>
          </p:nvSpPr>
          <p:spPr>
            <a:xfrm>
              <a:off x="5013625" y="3526597"/>
              <a:ext cx="2409225" cy="592342"/>
            </a:xfrm>
            <a:prstGeom prst="rect">
              <a:avLst/>
            </a:prstGeom>
            <a:noFill/>
          </p:spPr>
          <p:txBody>
            <a:bodyPr wrap="square" rtlCol="0">
              <a:spAutoFit/>
            </a:bodyPr>
            <a:lstStyle/>
            <a:p>
              <a:pPr marL="0" marR="0" lvl="0" indent="0" algn="ctr" defTabSz="914038" rtl="0" eaLnBrk="1" fontAlgn="auto" latinLnBrk="0" hangingPunct="1">
                <a:lnSpc>
                  <a:spcPct val="90000"/>
                </a:lnSpc>
                <a:spcBef>
                  <a:spcPts val="0"/>
                </a:spcBef>
                <a:spcAft>
                  <a:spcPts val="500"/>
                </a:spcAft>
                <a:buClrTx/>
                <a:buSzPct val="90000"/>
                <a:buFontTx/>
                <a:buNone/>
                <a:tabLst/>
                <a:defRPr/>
              </a:pPr>
              <a:r>
                <a:rPr kumimoji="0" lang="en-US" sz="1765" b="1" i="0" u="none" strike="noStrike" kern="1200" cap="none" spc="0" normalizeH="0" baseline="0" noProof="0">
                  <a:ln>
                    <a:noFill/>
                  </a:ln>
                  <a:gradFill>
                    <a:gsLst>
                      <a:gs pos="12360">
                        <a:srgbClr val="FFFFFF"/>
                      </a:gs>
                      <a:gs pos="51000">
                        <a:srgbClr val="FFFFFF"/>
                      </a:gs>
                    </a:gsLst>
                    <a:lin ang="5400000" scaled="0"/>
                  </a:gradFill>
                  <a:effectLst/>
                  <a:uLnTx/>
                  <a:uFillTx/>
                  <a:latin typeface="Segoe UI" panose="020B0502040204020203" pitchFamily="34" charset="0"/>
                  <a:ea typeface="+mn-ea"/>
                  <a:cs typeface="Segoe UI" panose="020B0502040204020203" pitchFamily="34" charset="0"/>
                </a:rPr>
                <a:t>10,000,000</a:t>
              </a:r>
              <a:r>
                <a:rPr kumimoji="0" lang="en-US" sz="1765" b="0" i="0" u="none" strike="noStrike" kern="1200" cap="none" spc="0" normalizeH="0" baseline="0" noProof="0">
                  <a:ln>
                    <a:noFill/>
                  </a:ln>
                  <a:gradFill>
                    <a:gsLst>
                      <a:gs pos="12360">
                        <a:srgbClr val="FFFFFF"/>
                      </a:gs>
                      <a:gs pos="51000">
                        <a:srgbClr val="FFFFFF"/>
                      </a:gs>
                    </a:gsLst>
                    <a:lin ang="5400000" scaled="0"/>
                  </a:gradFill>
                  <a:effectLst/>
                  <a:uLnTx/>
                  <a:uFillTx/>
                  <a:latin typeface="Segoe UI Semilight" panose="020B0402040204020203" pitchFamily="34" charset="0"/>
                  <a:ea typeface="+mn-ea"/>
                  <a:cs typeface="Segoe UI Semilight" panose="020B0402040204020203" pitchFamily="34" charset="0"/>
                </a:rPr>
                <a:t> events </a:t>
              </a:r>
              <a:br>
                <a:rPr kumimoji="0" lang="en-US" sz="1765" b="0" i="0" u="none" strike="noStrike" kern="1200" cap="none" spc="0" normalizeH="0" baseline="0" noProof="0">
                  <a:ln>
                    <a:noFill/>
                  </a:ln>
                  <a:gradFill>
                    <a:gsLst>
                      <a:gs pos="12360">
                        <a:srgbClr val="FFFFFF"/>
                      </a:gs>
                      <a:gs pos="51000">
                        <a:srgbClr val="FFFFFF"/>
                      </a:gs>
                    </a:gsLst>
                    <a:lin ang="5400000" scaled="0"/>
                  </a:gradFill>
                  <a:effectLst/>
                  <a:uLnTx/>
                  <a:uFillTx/>
                  <a:latin typeface="Segoe UI Semilight" panose="020B0402040204020203" pitchFamily="34" charset="0"/>
                  <a:ea typeface="+mn-ea"/>
                  <a:cs typeface="Segoe UI Semilight" panose="020B0402040204020203" pitchFamily="34" charset="0"/>
                </a:rPr>
              </a:br>
              <a:r>
                <a:rPr kumimoji="0" lang="en-US" sz="1765" b="0" i="0" u="none" strike="noStrike" kern="1200" cap="none" spc="0" normalizeH="0" baseline="0" noProof="0">
                  <a:ln>
                    <a:noFill/>
                  </a:ln>
                  <a:gradFill>
                    <a:gsLst>
                      <a:gs pos="12360">
                        <a:srgbClr val="FFFFFF"/>
                      </a:gs>
                      <a:gs pos="51000">
                        <a:srgbClr val="FFFFFF"/>
                      </a:gs>
                    </a:gsLst>
                    <a:lin ang="5400000" scaled="0"/>
                  </a:gradFill>
                  <a:effectLst/>
                  <a:uLnTx/>
                  <a:uFillTx/>
                  <a:latin typeface="Segoe UI Semilight" panose="020B0402040204020203" pitchFamily="34" charset="0"/>
                  <a:ea typeface="+mn-ea"/>
                  <a:cs typeface="Segoe UI Semilight" panose="020B0402040204020203" pitchFamily="34" charset="0"/>
                </a:rPr>
                <a:t>per second per region</a:t>
              </a:r>
            </a:p>
          </p:txBody>
        </p:sp>
      </p:grpSp>
      <p:grpSp>
        <p:nvGrpSpPr>
          <p:cNvPr id="7" name="Group 6">
            <a:extLst>
              <a:ext uri="{FF2B5EF4-FFF2-40B4-BE49-F238E27FC236}">
                <a16:creationId xmlns:a16="http://schemas.microsoft.com/office/drawing/2014/main" id="{E871F1EB-3BFF-4623-B536-711E645670EE}"/>
              </a:ext>
            </a:extLst>
          </p:cNvPr>
          <p:cNvGrpSpPr/>
          <p:nvPr/>
        </p:nvGrpSpPr>
        <p:grpSpPr>
          <a:xfrm>
            <a:off x="8476895" y="2353302"/>
            <a:ext cx="3009507" cy="2018142"/>
            <a:chOff x="8646874" y="2399994"/>
            <a:chExt cx="3069854" cy="2058610"/>
          </a:xfrm>
        </p:grpSpPr>
        <p:sp>
          <p:nvSpPr>
            <p:cNvPr id="20" name="Freeform 50"/>
            <p:cNvSpPr>
              <a:spLocks/>
            </p:cNvSpPr>
            <p:nvPr/>
          </p:nvSpPr>
          <p:spPr bwMode="auto">
            <a:xfrm>
              <a:off x="8646874" y="2399994"/>
              <a:ext cx="3069854" cy="2058610"/>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0078D7"/>
            </a:solidFill>
            <a:ln w="19050" cap="flat">
              <a:solidFill>
                <a:srgbClr val="0078D7"/>
              </a:solidFill>
              <a:prstDash val="solid"/>
              <a:miter lim="800000"/>
              <a:headEnd/>
              <a:tailEnd/>
            </a:ln>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marL="0" marR="0" lvl="0" indent="0" algn="l" defTabSz="914192" rtl="0" eaLnBrk="1" fontAlgn="auto" latinLnBrk="0" hangingPunct="1">
                <a:lnSpc>
                  <a:spcPct val="9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Semilight"/>
                <a:ea typeface="+mn-ea"/>
                <a:cs typeface="+mn-cs"/>
              </a:endParaRPr>
            </a:p>
          </p:txBody>
        </p:sp>
        <p:sp>
          <p:nvSpPr>
            <p:cNvPr id="22" name="TextBox 21"/>
            <p:cNvSpPr txBox="1"/>
            <p:nvPr/>
          </p:nvSpPr>
          <p:spPr>
            <a:xfrm>
              <a:off x="8899472" y="3401595"/>
              <a:ext cx="2564659" cy="842346"/>
            </a:xfrm>
            <a:prstGeom prst="rect">
              <a:avLst/>
            </a:prstGeom>
            <a:noFill/>
          </p:spPr>
          <p:txBody>
            <a:bodyPr wrap="square" rtlCol="0">
              <a:spAutoFit/>
            </a:bodyPr>
            <a:lstStyle/>
            <a:p>
              <a:pPr marL="0" marR="0" lvl="0" indent="0" algn="ctr" defTabSz="914038" rtl="0" eaLnBrk="1" fontAlgn="auto" latinLnBrk="0" hangingPunct="1">
                <a:lnSpc>
                  <a:spcPct val="90000"/>
                </a:lnSpc>
                <a:spcBef>
                  <a:spcPts val="0"/>
                </a:spcBef>
                <a:spcAft>
                  <a:spcPts val="500"/>
                </a:spcAft>
                <a:buClrTx/>
                <a:buSzPct val="90000"/>
                <a:buFontTx/>
                <a:buNone/>
                <a:tabLst/>
                <a:defRPr/>
              </a:pPr>
              <a:r>
                <a:rPr kumimoji="0" lang="en-US" sz="1765" b="1" i="0" u="none" strike="noStrike" kern="1200" cap="none" spc="0" normalizeH="0" baseline="0" noProof="0">
                  <a:ln>
                    <a:noFill/>
                  </a:ln>
                  <a:gradFill>
                    <a:gsLst>
                      <a:gs pos="12360">
                        <a:srgbClr val="FFFFFF"/>
                      </a:gs>
                      <a:gs pos="51000">
                        <a:srgbClr val="FFFFFF"/>
                      </a:gs>
                    </a:gsLst>
                    <a:lin ang="5400000" scaled="0"/>
                  </a:gradFill>
                  <a:effectLst/>
                  <a:uLnTx/>
                  <a:uFillTx/>
                  <a:latin typeface="Segoe UI" panose="020B0502040204020203" pitchFamily="34" charset="0"/>
                  <a:ea typeface="+mn-ea"/>
                  <a:cs typeface="Segoe UI" panose="020B0502040204020203" pitchFamily="34" charset="0"/>
                </a:rPr>
                <a:t>24-hour</a:t>
              </a:r>
              <a:r>
                <a:rPr kumimoji="0" lang="en-US" sz="1765" b="0" i="0" u="none" strike="noStrike" kern="1200" cap="none" spc="0" normalizeH="0" baseline="0" noProof="0">
                  <a:ln>
                    <a:noFill/>
                  </a:ln>
                  <a:gradFill>
                    <a:gsLst>
                      <a:gs pos="12360">
                        <a:srgbClr val="FFFFFF"/>
                      </a:gs>
                      <a:gs pos="51000">
                        <a:srgbClr val="FFFFFF"/>
                      </a:gs>
                    </a:gsLst>
                    <a:lin ang="5400000" scaled="0"/>
                  </a:gradFill>
                  <a:effectLst/>
                  <a:uLnTx/>
                  <a:uFillTx/>
                  <a:latin typeface="Segoe UI Semilight" panose="020B0402040204020203" pitchFamily="34" charset="0"/>
                  <a:ea typeface="+mn-ea"/>
                  <a:cs typeface="Segoe UI Semilight" panose="020B0402040204020203" pitchFamily="34" charset="0"/>
                </a:rPr>
                <a:t> retry with exponential back off for events not delivered</a:t>
              </a:r>
            </a:p>
          </p:txBody>
        </p:sp>
      </p:grpSp>
    </p:spTree>
    <p:extLst>
      <p:ext uri="{BB962C8B-B14F-4D97-AF65-F5344CB8AC3E}">
        <p14:creationId xmlns:p14="http://schemas.microsoft.com/office/powerpoint/2010/main" val="17708357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42" presetClass="path" presetSubtype="0" decel="100000" fill="hold" nodeType="withEffect">
                                  <p:stCondLst>
                                    <p:cond delay="0"/>
                                  </p:stCondLst>
                                  <p:childTnLst>
                                    <p:animMotion origin="layout" path="M -3.125E-6 4.44444E-6 L -3.125E-6 0.03703 " pathEditMode="relative" rAng="0" ptsTypes="AA">
                                      <p:cBhvr>
                                        <p:cTn id="9" dur="600" spd="-100000" fill="hold"/>
                                        <p:tgtEl>
                                          <p:spTgt spid="8"/>
                                        </p:tgtEl>
                                        <p:attrNameLst>
                                          <p:attrName>ppt_x</p:attrName>
                                          <p:attrName>ppt_y</p:attrName>
                                        </p:attrNameLst>
                                      </p:cBhvr>
                                      <p:rCtr x="0" y="1852"/>
                                    </p:animMotion>
                                  </p:childTnLst>
                                </p:cTn>
                              </p:par>
                              <p:par>
                                <p:cTn id="10" presetID="10"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64" presetClass="path" presetSubtype="0" decel="100000" fill="hold" grpId="1" nodeType="withEffect">
                                  <p:stCondLst>
                                    <p:cond delay="0"/>
                                  </p:stCondLst>
                                  <p:childTnLst>
                                    <p:animMotion origin="layout" path="M -1.16926E-6 -1.41625E-6 L -1.16926E-6 -0.04539 " pathEditMode="relative" rAng="0" ptsTypes="AA">
                                      <p:cBhvr>
                                        <p:cTn id="14" dur="600" spd="-100000" fill="hold"/>
                                        <p:tgtEl>
                                          <p:spTgt spid="14"/>
                                        </p:tgtEl>
                                        <p:attrNameLst>
                                          <p:attrName>ppt_x</p:attrName>
                                          <p:attrName>ppt_y</p:attrName>
                                        </p:attrNameLst>
                                      </p:cBhvr>
                                      <p:rCtr x="0" y="-2270"/>
                                    </p:animMotion>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42" presetClass="path" presetSubtype="0" decel="100000" fill="hold" nodeType="withEffect">
                                  <p:stCondLst>
                                    <p:cond delay="0"/>
                                  </p:stCondLst>
                                  <p:childTnLst>
                                    <p:animMotion origin="layout" path="M -3.125E-6 4.44444E-6 L -3.125E-6 0.03703 " pathEditMode="relative" rAng="0" ptsTypes="AA">
                                      <p:cBhvr>
                                        <p:cTn id="21" dur="600" spd="-100000" fill="hold"/>
                                        <p:tgtEl>
                                          <p:spTgt spid="5"/>
                                        </p:tgtEl>
                                        <p:attrNameLst>
                                          <p:attrName>ppt_x</p:attrName>
                                          <p:attrName>ppt_y</p:attrName>
                                        </p:attrNameLst>
                                      </p:cBhvr>
                                      <p:rCtr x="0" y="1852"/>
                                    </p:animMotion>
                                  </p:childTnLst>
                                </p:cTn>
                              </p:par>
                              <p:par>
                                <p:cTn id="22" presetID="10"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64" presetClass="path" presetSubtype="0" decel="100000" fill="hold" grpId="1" nodeType="withEffect">
                                  <p:stCondLst>
                                    <p:cond delay="0"/>
                                  </p:stCondLst>
                                  <p:childTnLst>
                                    <p:animMotion origin="layout" path="M 0 -1.41625E-6 L 0 -0.04539 " pathEditMode="relative" rAng="0" ptsTypes="AA">
                                      <p:cBhvr>
                                        <p:cTn id="26" dur="600" spd="-100000" fill="hold"/>
                                        <p:tgtEl>
                                          <p:spTgt spid="15"/>
                                        </p:tgtEl>
                                        <p:attrNameLst>
                                          <p:attrName>ppt_x</p:attrName>
                                          <p:attrName>ppt_y</p:attrName>
                                        </p:attrNameLst>
                                      </p:cBhvr>
                                      <p:rCtr x="0" y="-2270"/>
                                    </p:animMotion>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42" presetClass="path" presetSubtype="0" decel="100000" fill="hold" nodeType="withEffect">
                                  <p:stCondLst>
                                    <p:cond delay="0"/>
                                  </p:stCondLst>
                                  <p:childTnLst>
                                    <p:animMotion origin="layout" path="M -3.125E-6 4.44444E-6 L -3.125E-6 0.03703 " pathEditMode="relative" rAng="0" ptsTypes="AA">
                                      <p:cBhvr>
                                        <p:cTn id="33" dur="600" spd="-100000" fill="hold"/>
                                        <p:tgtEl>
                                          <p:spTgt spid="7"/>
                                        </p:tgtEl>
                                        <p:attrNameLst>
                                          <p:attrName>ppt_x</p:attrName>
                                          <p:attrName>ppt_y</p:attrName>
                                        </p:attrNameLst>
                                      </p:cBhvr>
                                      <p:rCtr x="0" y="1852"/>
                                    </p:animMotion>
                                  </p:childTnLst>
                                </p:cTn>
                              </p:par>
                              <p:par>
                                <p:cTn id="34" presetID="10" presetClass="entr" presetSubtype="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par>
                                <p:cTn id="37" presetID="64" presetClass="path" presetSubtype="0" decel="100000" fill="hold" grpId="1" nodeType="withEffect">
                                  <p:stCondLst>
                                    <p:cond delay="0"/>
                                  </p:stCondLst>
                                  <p:childTnLst>
                                    <p:animMotion origin="layout" path="M 1.16926E-6 -1.41625E-6 L 1.16926E-6 -0.04539 " pathEditMode="relative" rAng="0" ptsTypes="AA">
                                      <p:cBhvr>
                                        <p:cTn id="38" dur="600" spd="-100000" fill="hold"/>
                                        <p:tgtEl>
                                          <p:spTgt spid="13"/>
                                        </p:tgtEl>
                                        <p:attrNameLst>
                                          <p:attrName>ppt_x</p:attrName>
                                          <p:attrName>ppt_y</p:attrName>
                                        </p:attrNameLst>
                                      </p:cBhvr>
                                      <p:rCtr x="0" y="-227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4" grpId="0"/>
      <p:bldP spid="14" grpId="1"/>
      <p:bldP spid="15" grpId="0"/>
      <p:bldP spid="15" grpId="1"/>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75483" y="4049399"/>
            <a:ext cx="11653523" cy="2646502"/>
          </a:xfrm>
        </p:spPr>
        <p:txBody>
          <a:bodyPr/>
          <a:lstStyle/>
          <a:p>
            <a:pPr marL="0" indent="0">
              <a:buNone/>
            </a:pPr>
            <a:r>
              <a:rPr lang="en-US" sz="3137" b="1" dirty="0"/>
              <a:t>Events</a:t>
            </a:r>
            <a:r>
              <a:rPr lang="en-US" sz="3137" dirty="0"/>
              <a:t>: </a:t>
            </a:r>
            <a:r>
              <a:rPr lang="en-US" sz="3137" dirty="0">
                <a:solidFill>
                  <a:schemeClr val="bg2">
                    <a:lumMod val="10000"/>
                  </a:schemeClr>
                </a:solidFill>
              </a:rPr>
              <a:t>what happened</a:t>
            </a:r>
          </a:p>
          <a:p>
            <a:pPr marL="0" indent="0">
              <a:buNone/>
            </a:pPr>
            <a:r>
              <a:rPr lang="en-US" sz="3137" b="1" dirty="0"/>
              <a:t>Event Publishers</a:t>
            </a:r>
            <a:r>
              <a:rPr lang="en-US" sz="3137" dirty="0"/>
              <a:t>: </a:t>
            </a:r>
            <a:r>
              <a:rPr lang="en-US" sz="3137" dirty="0">
                <a:solidFill>
                  <a:schemeClr val="bg2">
                    <a:lumMod val="10000"/>
                  </a:schemeClr>
                </a:solidFill>
              </a:rPr>
              <a:t>where it took place</a:t>
            </a:r>
          </a:p>
          <a:p>
            <a:pPr marL="0" indent="0">
              <a:buNone/>
            </a:pPr>
            <a:r>
              <a:rPr lang="en-US" sz="3137" b="1" dirty="0"/>
              <a:t>Topics</a:t>
            </a:r>
            <a:r>
              <a:rPr lang="en-US" sz="3137" dirty="0"/>
              <a:t>: </a:t>
            </a:r>
            <a:r>
              <a:rPr lang="en-US" sz="3137" dirty="0">
                <a:solidFill>
                  <a:schemeClr val="bg2">
                    <a:lumMod val="10000"/>
                  </a:schemeClr>
                </a:solidFill>
              </a:rPr>
              <a:t>where publishers send events</a:t>
            </a:r>
          </a:p>
          <a:p>
            <a:pPr marL="0" indent="0">
              <a:buNone/>
            </a:pPr>
            <a:r>
              <a:rPr lang="en-US" sz="3137" b="1" dirty="0"/>
              <a:t>Event Subscriptions</a:t>
            </a:r>
            <a:r>
              <a:rPr lang="en-US" sz="3137" dirty="0"/>
              <a:t>: </a:t>
            </a:r>
            <a:r>
              <a:rPr lang="en-US" sz="3137" dirty="0">
                <a:solidFill>
                  <a:schemeClr val="bg2">
                    <a:lumMod val="10000"/>
                  </a:schemeClr>
                </a:solidFill>
              </a:rPr>
              <a:t>how you receive events</a:t>
            </a:r>
          </a:p>
          <a:p>
            <a:pPr marL="0" indent="0">
              <a:buNone/>
            </a:pPr>
            <a:r>
              <a:rPr lang="en-US" sz="3137" b="1" dirty="0"/>
              <a:t>Event Handlers</a:t>
            </a:r>
            <a:r>
              <a:rPr lang="en-US" sz="3137" dirty="0"/>
              <a:t>: </a:t>
            </a:r>
            <a:r>
              <a:rPr lang="en-US" sz="3137" dirty="0">
                <a:solidFill>
                  <a:schemeClr val="bg2">
                    <a:lumMod val="10000"/>
                  </a:schemeClr>
                </a:solidFill>
              </a:rPr>
              <a:t>the app or service reacting to the event</a:t>
            </a:r>
          </a:p>
          <a:p>
            <a:endParaRPr lang="en-US" dirty="0"/>
          </a:p>
        </p:txBody>
      </p:sp>
      <p:sp>
        <p:nvSpPr>
          <p:cNvPr id="3" name="Title 2"/>
          <p:cNvSpPr>
            <a:spLocks noGrp="1"/>
          </p:cNvSpPr>
          <p:nvPr>
            <p:ph type="title"/>
          </p:nvPr>
        </p:nvSpPr>
        <p:spPr>
          <a:xfrm>
            <a:off x="107399" y="105264"/>
            <a:ext cx="11655840" cy="899665"/>
          </a:xfrm>
        </p:spPr>
        <p:txBody>
          <a:bodyPr/>
          <a:lstStyle/>
          <a:p>
            <a:r>
              <a:rPr lang="en-US" dirty="0"/>
              <a:t>Concepts</a:t>
            </a:r>
          </a:p>
        </p:txBody>
      </p:sp>
      <p:pic>
        <p:nvPicPr>
          <p:cNvPr id="6" name="Picture 5">
            <a:extLst>
              <a:ext uri="{FF2B5EF4-FFF2-40B4-BE49-F238E27FC236}">
                <a16:creationId xmlns:a16="http://schemas.microsoft.com/office/drawing/2014/main" id="{E8B63E5A-EA6C-4E6A-B1CC-EB8445F82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9595" y="555097"/>
            <a:ext cx="5981302" cy="3368565"/>
          </a:xfrm>
          <a:prstGeom prst="rect">
            <a:avLst/>
          </a:prstGeom>
        </p:spPr>
      </p:pic>
    </p:spTree>
    <p:extLst>
      <p:ext uri="{BB962C8B-B14F-4D97-AF65-F5344CB8AC3E}">
        <p14:creationId xmlns:p14="http://schemas.microsoft.com/office/powerpoint/2010/main" val="30064856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480" name="Straight Connector 479"/>
          <p:cNvCxnSpPr/>
          <p:nvPr/>
        </p:nvCxnSpPr>
        <p:spPr>
          <a:xfrm flipV="1">
            <a:off x="8685568" y="3048055"/>
            <a:ext cx="0" cy="2971379"/>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6" name="Straight Connector 475"/>
          <p:cNvCxnSpPr/>
          <p:nvPr/>
        </p:nvCxnSpPr>
        <p:spPr>
          <a:xfrm flipV="1">
            <a:off x="11138860" y="2514732"/>
            <a:ext cx="0" cy="2209486"/>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3" name="Straight Connector 462"/>
          <p:cNvCxnSpPr/>
          <p:nvPr/>
        </p:nvCxnSpPr>
        <p:spPr>
          <a:xfrm flipV="1">
            <a:off x="6567508" y="487"/>
            <a:ext cx="0" cy="6857027"/>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5" name="Straight Connector 464"/>
          <p:cNvCxnSpPr/>
          <p:nvPr/>
        </p:nvCxnSpPr>
        <p:spPr>
          <a:xfrm flipV="1">
            <a:off x="9691265" y="487"/>
            <a:ext cx="0" cy="6857027"/>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5" name="Straight Connector 434"/>
          <p:cNvCxnSpPr/>
          <p:nvPr/>
        </p:nvCxnSpPr>
        <p:spPr>
          <a:xfrm flipV="1">
            <a:off x="685703" y="2743299"/>
            <a:ext cx="0" cy="4114216"/>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9" name="Straight Connector 438"/>
          <p:cNvCxnSpPr/>
          <p:nvPr/>
        </p:nvCxnSpPr>
        <p:spPr>
          <a:xfrm>
            <a:off x="685703" y="2743299"/>
            <a:ext cx="2209486"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p:cNvCxnSpPr/>
          <p:nvPr/>
        </p:nvCxnSpPr>
        <p:spPr>
          <a:xfrm flipV="1">
            <a:off x="2895189" y="487"/>
            <a:ext cx="0" cy="2742811"/>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p:cNvCxnSpPr/>
          <p:nvPr/>
        </p:nvCxnSpPr>
        <p:spPr>
          <a:xfrm flipV="1">
            <a:off x="2300913" y="488"/>
            <a:ext cx="0" cy="5257054"/>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3" name="Straight Connector 452"/>
          <p:cNvCxnSpPr/>
          <p:nvPr/>
        </p:nvCxnSpPr>
        <p:spPr>
          <a:xfrm>
            <a:off x="2285677" y="3657569"/>
            <a:ext cx="2925665"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5" name="Straight Connector 454"/>
          <p:cNvCxnSpPr/>
          <p:nvPr/>
        </p:nvCxnSpPr>
        <p:spPr>
          <a:xfrm flipV="1">
            <a:off x="5211341" y="3657569"/>
            <a:ext cx="0" cy="3199946"/>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1" name="Straight Connector 460"/>
          <p:cNvCxnSpPr/>
          <p:nvPr/>
        </p:nvCxnSpPr>
        <p:spPr>
          <a:xfrm>
            <a:off x="1" y="929995"/>
            <a:ext cx="2285675"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7" name="Straight Connector 466"/>
          <p:cNvCxnSpPr/>
          <p:nvPr/>
        </p:nvCxnSpPr>
        <p:spPr>
          <a:xfrm flipV="1">
            <a:off x="4342784" y="1371893"/>
            <a:ext cx="0" cy="2285675"/>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9" name="Straight Connector 468"/>
          <p:cNvCxnSpPr/>
          <p:nvPr/>
        </p:nvCxnSpPr>
        <p:spPr>
          <a:xfrm>
            <a:off x="4342784" y="1371893"/>
            <a:ext cx="2209486"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2" name="Straight Connector 471"/>
          <p:cNvCxnSpPr/>
          <p:nvPr/>
        </p:nvCxnSpPr>
        <p:spPr>
          <a:xfrm>
            <a:off x="6552270" y="3063293"/>
            <a:ext cx="3154233"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4" name="Straight Connector 473"/>
          <p:cNvCxnSpPr/>
          <p:nvPr/>
        </p:nvCxnSpPr>
        <p:spPr>
          <a:xfrm>
            <a:off x="9676028" y="2514731"/>
            <a:ext cx="2514243"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8" name="Straight Connector 477"/>
          <p:cNvCxnSpPr/>
          <p:nvPr/>
        </p:nvCxnSpPr>
        <p:spPr>
          <a:xfrm flipV="1">
            <a:off x="11733136" y="488"/>
            <a:ext cx="0" cy="2514243"/>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a:off x="1" y="5257542"/>
            <a:ext cx="2313103"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a:off x="8685568" y="6019433"/>
            <a:ext cx="3504702"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a:off x="11123622" y="4724217"/>
            <a:ext cx="1066648"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p:nvCxnSpPr>
        <p:spPr>
          <a:xfrm>
            <a:off x="2285677" y="4876596"/>
            <a:ext cx="2925665"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p:nvCxnSpPr>
        <p:spPr>
          <a:xfrm flipV="1">
            <a:off x="3123757" y="4876596"/>
            <a:ext cx="0" cy="1980919"/>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486" name="Group 485"/>
          <p:cNvGrpSpPr/>
          <p:nvPr/>
        </p:nvGrpSpPr>
        <p:grpSpPr>
          <a:xfrm>
            <a:off x="1981784" y="1371892"/>
            <a:ext cx="639989" cy="639989"/>
            <a:chOff x="1981200" y="1371600"/>
            <a:chExt cx="640080" cy="640080"/>
          </a:xfrm>
        </p:grpSpPr>
        <p:sp>
          <p:nvSpPr>
            <p:cNvPr id="484" name="Oval 483"/>
            <p:cNvSpPr/>
            <p:nvPr/>
          </p:nvSpPr>
          <p:spPr>
            <a:xfrm>
              <a:off x="1981200" y="13716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485" name="Picture 484"/>
            <p:cNvPicPr>
              <a:picLocks noChangeAspect="1"/>
            </p:cNvPicPr>
            <p:nvPr/>
          </p:nvPicPr>
          <p:blipFill>
            <a:blip r:embed="rId3"/>
            <a:stretch>
              <a:fillRect/>
            </a:stretch>
          </p:blipFill>
          <p:spPr>
            <a:xfrm>
              <a:off x="2114204" y="1504604"/>
              <a:ext cx="374072" cy="374072"/>
            </a:xfrm>
            <a:prstGeom prst="rect">
              <a:avLst/>
            </a:prstGeom>
            <a:ln>
              <a:noFill/>
            </a:ln>
          </p:spPr>
        </p:pic>
      </p:grpSp>
      <p:grpSp>
        <p:nvGrpSpPr>
          <p:cNvPr id="491" name="Group 490"/>
          <p:cNvGrpSpPr/>
          <p:nvPr/>
        </p:nvGrpSpPr>
        <p:grpSpPr>
          <a:xfrm>
            <a:off x="3124621" y="3352811"/>
            <a:ext cx="639989" cy="639989"/>
            <a:chOff x="3124200" y="3352800"/>
            <a:chExt cx="640080" cy="640080"/>
          </a:xfrm>
        </p:grpSpPr>
        <p:sp>
          <p:nvSpPr>
            <p:cNvPr id="488" name="Oval 487"/>
            <p:cNvSpPr/>
            <p:nvPr/>
          </p:nvSpPr>
          <p:spPr>
            <a:xfrm>
              <a:off x="3124200" y="33528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490" name="Picture 489"/>
            <p:cNvPicPr>
              <a:picLocks noChangeAspect="1"/>
            </p:cNvPicPr>
            <p:nvPr/>
          </p:nvPicPr>
          <p:blipFill>
            <a:blip r:embed="rId4"/>
            <a:stretch>
              <a:fillRect/>
            </a:stretch>
          </p:blipFill>
          <p:spPr>
            <a:xfrm>
              <a:off x="3274208" y="3502808"/>
              <a:ext cx="340065" cy="340065"/>
            </a:xfrm>
            <a:prstGeom prst="rect">
              <a:avLst/>
            </a:prstGeom>
            <a:ln>
              <a:noFill/>
            </a:ln>
          </p:spPr>
        </p:pic>
      </p:grpSp>
      <p:grpSp>
        <p:nvGrpSpPr>
          <p:cNvPr id="510" name="Group 509"/>
          <p:cNvGrpSpPr/>
          <p:nvPr/>
        </p:nvGrpSpPr>
        <p:grpSpPr>
          <a:xfrm>
            <a:off x="4038892" y="2133784"/>
            <a:ext cx="639989" cy="639989"/>
            <a:chOff x="4038600" y="2133600"/>
            <a:chExt cx="640080" cy="640080"/>
          </a:xfrm>
        </p:grpSpPr>
        <p:sp>
          <p:nvSpPr>
            <p:cNvPr id="496" name="Oval 495"/>
            <p:cNvSpPr/>
            <p:nvPr/>
          </p:nvSpPr>
          <p:spPr>
            <a:xfrm>
              <a:off x="4038600" y="21336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03" name="Picture 502"/>
            <p:cNvPicPr>
              <a:picLocks noChangeAspect="1"/>
            </p:cNvPicPr>
            <p:nvPr/>
          </p:nvPicPr>
          <p:blipFill>
            <a:blip r:embed="rId5"/>
            <a:stretch>
              <a:fillRect/>
            </a:stretch>
          </p:blipFill>
          <p:spPr>
            <a:xfrm>
              <a:off x="4171604" y="2331745"/>
              <a:ext cx="374072" cy="243791"/>
            </a:xfrm>
            <a:prstGeom prst="rect">
              <a:avLst/>
            </a:prstGeom>
          </p:spPr>
        </p:pic>
      </p:grpSp>
      <p:grpSp>
        <p:nvGrpSpPr>
          <p:cNvPr id="511" name="Group 510"/>
          <p:cNvGrpSpPr/>
          <p:nvPr/>
        </p:nvGrpSpPr>
        <p:grpSpPr>
          <a:xfrm>
            <a:off x="6248378" y="4008038"/>
            <a:ext cx="639989" cy="639989"/>
            <a:chOff x="6248400" y="4008120"/>
            <a:chExt cx="640080" cy="640080"/>
          </a:xfrm>
        </p:grpSpPr>
        <p:sp>
          <p:nvSpPr>
            <p:cNvPr id="494" name="Oval 493"/>
            <p:cNvSpPr/>
            <p:nvPr/>
          </p:nvSpPr>
          <p:spPr>
            <a:xfrm>
              <a:off x="6248400" y="400812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grpSp>
          <p:nvGrpSpPr>
            <p:cNvPr id="509" name="Group 508"/>
            <p:cNvGrpSpPr/>
            <p:nvPr/>
          </p:nvGrpSpPr>
          <p:grpSpPr>
            <a:xfrm>
              <a:off x="6381403" y="4141123"/>
              <a:ext cx="374072" cy="374072"/>
              <a:chOff x="3857186" y="2158274"/>
              <a:chExt cx="2467833" cy="2017563"/>
            </a:xfrm>
          </p:grpSpPr>
          <p:pic>
            <p:nvPicPr>
              <p:cNvPr id="504" name="Picture 503"/>
              <p:cNvPicPr>
                <a:picLocks noChangeAspect="1"/>
              </p:cNvPicPr>
              <p:nvPr/>
            </p:nvPicPr>
            <p:blipFill>
              <a:blip r:embed="rId6"/>
              <a:stretch>
                <a:fillRect/>
              </a:stretch>
            </p:blipFill>
            <p:spPr>
              <a:xfrm>
                <a:off x="3857186" y="2158274"/>
                <a:ext cx="2467833" cy="2017563"/>
              </a:xfrm>
              <a:prstGeom prst="rect">
                <a:avLst/>
              </a:prstGeom>
            </p:spPr>
          </p:pic>
          <p:sp>
            <p:nvSpPr>
              <p:cNvPr id="508" name="Oval 507"/>
              <p:cNvSpPr/>
              <p:nvPr/>
            </p:nvSpPr>
            <p:spPr>
              <a:xfrm>
                <a:off x="4419598" y="2729335"/>
                <a:ext cx="1447799" cy="1246903"/>
              </a:xfrm>
              <a:prstGeom prst="ellipse">
                <a:avLst/>
              </a:prstGeom>
              <a:no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grpSp>
      </p:grpSp>
      <p:grpSp>
        <p:nvGrpSpPr>
          <p:cNvPr id="514" name="Group 513"/>
          <p:cNvGrpSpPr/>
          <p:nvPr/>
        </p:nvGrpSpPr>
        <p:grpSpPr>
          <a:xfrm>
            <a:off x="381810" y="3505189"/>
            <a:ext cx="639989" cy="639989"/>
            <a:chOff x="381000" y="3505200"/>
            <a:chExt cx="640080" cy="640080"/>
          </a:xfrm>
        </p:grpSpPr>
        <p:sp>
          <p:nvSpPr>
            <p:cNvPr id="492" name="Oval 491"/>
            <p:cNvSpPr/>
            <p:nvPr/>
          </p:nvSpPr>
          <p:spPr>
            <a:xfrm>
              <a:off x="381000" y="35052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13" name="Picture 5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6465" y="3670665"/>
              <a:ext cx="309151" cy="309151"/>
            </a:xfrm>
            <a:prstGeom prst="rect">
              <a:avLst/>
            </a:prstGeom>
          </p:spPr>
        </p:pic>
      </p:grpSp>
      <p:grpSp>
        <p:nvGrpSpPr>
          <p:cNvPr id="516" name="Group 515"/>
          <p:cNvGrpSpPr/>
          <p:nvPr/>
        </p:nvGrpSpPr>
        <p:grpSpPr>
          <a:xfrm>
            <a:off x="6248378" y="305243"/>
            <a:ext cx="639989" cy="639989"/>
            <a:chOff x="6248400" y="304800"/>
            <a:chExt cx="640080" cy="640080"/>
          </a:xfrm>
        </p:grpSpPr>
        <p:sp>
          <p:nvSpPr>
            <p:cNvPr id="493" name="Oval 492"/>
            <p:cNvSpPr/>
            <p:nvPr/>
          </p:nvSpPr>
          <p:spPr>
            <a:xfrm>
              <a:off x="6248400" y="3048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15" name="Picture 514"/>
            <p:cNvPicPr>
              <a:picLocks noChangeAspect="1"/>
            </p:cNvPicPr>
            <p:nvPr/>
          </p:nvPicPr>
          <p:blipFill>
            <a:blip r:embed="rId8"/>
            <a:stretch>
              <a:fillRect/>
            </a:stretch>
          </p:blipFill>
          <p:spPr>
            <a:xfrm>
              <a:off x="6372197" y="437803"/>
              <a:ext cx="392489" cy="374072"/>
            </a:xfrm>
            <a:prstGeom prst="rect">
              <a:avLst/>
            </a:prstGeom>
          </p:spPr>
        </p:pic>
      </p:grpSp>
      <p:grpSp>
        <p:nvGrpSpPr>
          <p:cNvPr id="523" name="Group 522"/>
          <p:cNvGrpSpPr/>
          <p:nvPr/>
        </p:nvGrpSpPr>
        <p:grpSpPr>
          <a:xfrm>
            <a:off x="7467405" y="2743298"/>
            <a:ext cx="639989" cy="639989"/>
            <a:chOff x="7467600" y="2743200"/>
            <a:chExt cx="640080" cy="640080"/>
          </a:xfrm>
        </p:grpSpPr>
        <p:sp>
          <p:nvSpPr>
            <p:cNvPr id="502" name="Oval 501"/>
            <p:cNvSpPr/>
            <p:nvPr/>
          </p:nvSpPr>
          <p:spPr>
            <a:xfrm>
              <a:off x="7467600" y="27432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17" name="Picture 516"/>
            <p:cNvPicPr>
              <a:picLocks noChangeAspect="1"/>
            </p:cNvPicPr>
            <p:nvPr/>
          </p:nvPicPr>
          <p:blipFill>
            <a:blip r:embed="rId9"/>
            <a:stretch>
              <a:fillRect/>
            </a:stretch>
          </p:blipFill>
          <p:spPr>
            <a:xfrm>
              <a:off x="7601870" y="2882181"/>
              <a:ext cx="395448" cy="374072"/>
            </a:xfrm>
            <a:prstGeom prst="rect">
              <a:avLst/>
            </a:prstGeom>
          </p:spPr>
        </p:pic>
      </p:grpSp>
      <p:grpSp>
        <p:nvGrpSpPr>
          <p:cNvPr id="522" name="Group 521"/>
          <p:cNvGrpSpPr/>
          <p:nvPr/>
        </p:nvGrpSpPr>
        <p:grpSpPr>
          <a:xfrm>
            <a:off x="9372136" y="1569984"/>
            <a:ext cx="639989" cy="639989"/>
            <a:chOff x="9372600" y="914400"/>
            <a:chExt cx="640080" cy="640080"/>
          </a:xfrm>
        </p:grpSpPr>
        <p:sp>
          <p:nvSpPr>
            <p:cNvPr id="495" name="Oval 494"/>
            <p:cNvSpPr/>
            <p:nvPr/>
          </p:nvSpPr>
          <p:spPr>
            <a:xfrm>
              <a:off x="9372600" y="9144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18" name="Picture 517"/>
            <p:cNvPicPr>
              <a:picLocks noChangeAspect="1"/>
            </p:cNvPicPr>
            <p:nvPr/>
          </p:nvPicPr>
          <p:blipFill>
            <a:blip r:embed="rId10"/>
            <a:stretch>
              <a:fillRect/>
            </a:stretch>
          </p:blipFill>
          <p:spPr>
            <a:xfrm>
              <a:off x="9532003" y="1079865"/>
              <a:ext cx="321274" cy="309151"/>
            </a:xfrm>
            <a:prstGeom prst="rect">
              <a:avLst/>
            </a:prstGeom>
          </p:spPr>
        </p:pic>
      </p:grpSp>
      <p:grpSp>
        <p:nvGrpSpPr>
          <p:cNvPr id="521" name="Group 520"/>
          <p:cNvGrpSpPr/>
          <p:nvPr/>
        </p:nvGrpSpPr>
        <p:grpSpPr>
          <a:xfrm>
            <a:off x="10819730" y="3070911"/>
            <a:ext cx="639989" cy="639989"/>
            <a:chOff x="10820400" y="3070860"/>
            <a:chExt cx="640080" cy="640080"/>
          </a:xfrm>
        </p:grpSpPr>
        <p:sp>
          <p:nvSpPr>
            <p:cNvPr id="500" name="Oval 499"/>
            <p:cNvSpPr/>
            <p:nvPr/>
          </p:nvSpPr>
          <p:spPr>
            <a:xfrm>
              <a:off x="10820400" y="307086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20" name="Picture 51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985865" y="3236325"/>
              <a:ext cx="309151" cy="309151"/>
            </a:xfrm>
            <a:prstGeom prst="rect">
              <a:avLst/>
            </a:prstGeom>
          </p:spPr>
        </p:pic>
      </p:grpSp>
      <p:grpSp>
        <p:nvGrpSpPr>
          <p:cNvPr id="528" name="Group 527"/>
          <p:cNvGrpSpPr/>
          <p:nvPr/>
        </p:nvGrpSpPr>
        <p:grpSpPr>
          <a:xfrm>
            <a:off x="915135" y="610000"/>
            <a:ext cx="639989" cy="639989"/>
            <a:chOff x="914400" y="609600"/>
            <a:chExt cx="640080" cy="640080"/>
          </a:xfrm>
        </p:grpSpPr>
        <p:sp>
          <p:nvSpPr>
            <p:cNvPr id="525" name="Oval 524"/>
            <p:cNvSpPr/>
            <p:nvPr/>
          </p:nvSpPr>
          <p:spPr>
            <a:xfrm>
              <a:off x="914400" y="6096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27" name="Picture 526"/>
            <p:cNvPicPr>
              <a:picLocks noChangeAspect="1"/>
            </p:cNvPicPr>
            <p:nvPr/>
          </p:nvPicPr>
          <p:blipFill>
            <a:blip r:embed="rId12"/>
            <a:stretch>
              <a:fillRect/>
            </a:stretch>
          </p:blipFill>
          <p:spPr>
            <a:xfrm>
              <a:off x="1055906" y="759608"/>
              <a:ext cx="357069" cy="340065"/>
            </a:xfrm>
            <a:prstGeom prst="rect">
              <a:avLst/>
            </a:prstGeom>
          </p:spPr>
        </p:pic>
      </p:grpSp>
      <p:grpSp>
        <p:nvGrpSpPr>
          <p:cNvPr id="534" name="Group 533"/>
          <p:cNvGrpSpPr/>
          <p:nvPr/>
        </p:nvGrpSpPr>
        <p:grpSpPr>
          <a:xfrm>
            <a:off x="11429243" y="305243"/>
            <a:ext cx="639989" cy="639989"/>
            <a:chOff x="11430000" y="304800"/>
            <a:chExt cx="640080" cy="640080"/>
          </a:xfrm>
        </p:grpSpPr>
        <p:sp>
          <p:nvSpPr>
            <p:cNvPr id="532" name="Oval 531"/>
            <p:cNvSpPr/>
            <p:nvPr/>
          </p:nvSpPr>
          <p:spPr>
            <a:xfrm>
              <a:off x="11430000" y="3048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30" name="Picture 52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595465" y="462794"/>
              <a:ext cx="309151" cy="309151"/>
            </a:xfrm>
            <a:prstGeom prst="rect">
              <a:avLst/>
            </a:prstGeom>
          </p:spPr>
        </p:pic>
      </p:grpSp>
      <p:sp>
        <p:nvSpPr>
          <p:cNvPr id="60" name="TextBox 59">
            <a:extLst>
              <a:ext uri="{FF2B5EF4-FFF2-40B4-BE49-F238E27FC236}">
                <a16:creationId xmlns:a16="http://schemas.microsoft.com/office/drawing/2014/main" id="{AAB1B677-9285-4576-94D6-1B9809CC2210}"/>
              </a:ext>
            </a:extLst>
          </p:cNvPr>
          <p:cNvSpPr txBox="1"/>
          <p:nvPr/>
        </p:nvSpPr>
        <p:spPr>
          <a:xfrm>
            <a:off x="3054718" y="294899"/>
            <a:ext cx="3225079" cy="633625"/>
          </a:xfrm>
          <a:prstGeom prst="rect">
            <a:avLst/>
          </a:prstGeom>
          <a:noFill/>
        </p:spPr>
        <p:txBody>
          <a:bodyPr wrap="square" rtlCol="0" anchor="ctr" anchorCtr="0">
            <a:spAutoFit/>
          </a:bodyPr>
          <a:lstStyle/>
          <a:p>
            <a:pPr marL="0" marR="0" lvl="0" indent="0" algn="l" defTabSz="914228" rtl="0" eaLnBrk="1" fontAlgn="auto" latinLnBrk="0" hangingPunct="1">
              <a:lnSpc>
                <a:spcPct val="90000"/>
              </a:lnSpc>
              <a:spcBef>
                <a:spcPts val="0"/>
              </a:spcBef>
              <a:spcAft>
                <a:spcPts val="0"/>
              </a:spcAft>
              <a:buClrTx/>
              <a:buSzTx/>
              <a:buFontTx/>
              <a:buNone/>
              <a:tabLst/>
              <a:defRPr/>
            </a:pPr>
            <a:r>
              <a:rPr kumimoji="0" lang="en-US" sz="1961" b="0" i="0" u="none" strike="noStrike" kern="1200" cap="none" spc="0" normalizeH="0" baseline="0" noProof="0">
                <a:ln>
                  <a:noFill/>
                </a:ln>
                <a:gradFill>
                  <a:gsLst>
                    <a:gs pos="21910">
                      <a:srgbClr val="353535"/>
                    </a:gs>
                    <a:gs pos="53000">
                      <a:srgbClr val="353535"/>
                    </a:gs>
                  </a:gsLst>
                  <a:lin ang="5400000" scaled="1"/>
                </a:gradFill>
                <a:effectLst/>
                <a:uLnTx/>
                <a:uFillTx/>
                <a:latin typeface="Segoe UI Semilight" panose="020B0402040204020203" pitchFamily="34" charset="0"/>
                <a:ea typeface="+mn-ea"/>
                <a:cs typeface="Segoe UI Semilight" panose="020B0402040204020203" pitchFamily="34" charset="0"/>
              </a:rPr>
              <a:t>Modern computing </a:t>
            </a:r>
            <a:br>
              <a:rPr kumimoji="0" lang="en-US" sz="1961" b="0" i="0" u="none" strike="noStrike" kern="1200" cap="none" spc="0" normalizeH="0" baseline="0" noProof="0">
                <a:ln>
                  <a:noFill/>
                </a:ln>
                <a:gradFill>
                  <a:gsLst>
                    <a:gs pos="21910">
                      <a:srgbClr val="353535"/>
                    </a:gs>
                    <a:gs pos="53000">
                      <a:srgbClr val="353535"/>
                    </a:gs>
                  </a:gsLst>
                  <a:lin ang="5400000" scaled="1"/>
                </a:gradFill>
                <a:effectLst/>
                <a:uLnTx/>
                <a:uFillTx/>
                <a:latin typeface="Segoe UI Semilight" panose="020B0402040204020203" pitchFamily="34" charset="0"/>
                <a:ea typeface="+mn-ea"/>
                <a:cs typeface="Segoe UI Semilight" panose="020B0402040204020203" pitchFamily="34" charset="0"/>
              </a:rPr>
            </a:br>
            <a:r>
              <a:rPr kumimoji="0" lang="en-US" sz="1961" b="0" i="0" u="none" strike="noStrike" kern="1200" cap="none" spc="0" normalizeH="0" baseline="0" noProof="0">
                <a:ln>
                  <a:noFill/>
                </a:ln>
                <a:gradFill>
                  <a:gsLst>
                    <a:gs pos="21910">
                      <a:srgbClr val="353535"/>
                    </a:gs>
                    <a:gs pos="53000">
                      <a:srgbClr val="353535"/>
                    </a:gs>
                  </a:gsLst>
                  <a:lin ang="5400000" scaled="1"/>
                </a:gradFill>
                <a:effectLst/>
                <a:uLnTx/>
                <a:uFillTx/>
                <a:latin typeface="Segoe UI Semilight" panose="020B0402040204020203" pitchFamily="34" charset="0"/>
                <a:ea typeface="+mn-ea"/>
                <a:cs typeface="Segoe UI Semilight" panose="020B0402040204020203" pitchFamily="34" charset="0"/>
              </a:rPr>
              <a:t>is all about events</a:t>
            </a:r>
          </a:p>
        </p:txBody>
      </p:sp>
    </p:spTree>
    <p:extLst>
      <p:ext uri="{BB962C8B-B14F-4D97-AF65-F5344CB8AC3E}">
        <p14:creationId xmlns:p14="http://schemas.microsoft.com/office/powerpoint/2010/main" val="26129285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80"/>
                                        </p:tgtEl>
                                        <p:attrNameLst>
                                          <p:attrName>style.visibility</p:attrName>
                                        </p:attrNameLst>
                                      </p:cBhvr>
                                      <p:to>
                                        <p:strVal val="visible"/>
                                      </p:to>
                                    </p:set>
                                    <p:animEffect transition="in" filter="wipe(up)">
                                      <p:cBhvr>
                                        <p:cTn id="7" dur="800"/>
                                        <p:tgtEl>
                                          <p:spTgt spid="480"/>
                                        </p:tgtEl>
                                      </p:cBhvr>
                                    </p:animEffect>
                                  </p:childTnLst>
                                </p:cTn>
                              </p:par>
                              <p:par>
                                <p:cTn id="8" presetID="22" presetClass="entr" presetSubtype="4" fill="hold" nodeType="withEffect">
                                  <p:stCondLst>
                                    <p:cond delay="50"/>
                                  </p:stCondLst>
                                  <p:childTnLst>
                                    <p:set>
                                      <p:cBhvr>
                                        <p:cTn id="9" dur="1" fill="hold">
                                          <p:stCondLst>
                                            <p:cond delay="0"/>
                                          </p:stCondLst>
                                        </p:cTn>
                                        <p:tgtEl>
                                          <p:spTgt spid="476"/>
                                        </p:tgtEl>
                                        <p:attrNameLst>
                                          <p:attrName>style.visibility</p:attrName>
                                        </p:attrNameLst>
                                      </p:cBhvr>
                                      <p:to>
                                        <p:strVal val="visible"/>
                                      </p:to>
                                    </p:set>
                                    <p:animEffect transition="in" filter="wipe(down)">
                                      <p:cBhvr>
                                        <p:cTn id="10" dur="800"/>
                                        <p:tgtEl>
                                          <p:spTgt spid="476"/>
                                        </p:tgtEl>
                                      </p:cBhvr>
                                    </p:animEffect>
                                  </p:childTnLst>
                                </p:cTn>
                              </p:par>
                              <p:par>
                                <p:cTn id="11" presetID="22" presetClass="entr" presetSubtype="1" fill="hold" nodeType="withEffect">
                                  <p:stCondLst>
                                    <p:cond delay="100"/>
                                  </p:stCondLst>
                                  <p:childTnLst>
                                    <p:set>
                                      <p:cBhvr>
                                        <p:cTn id="12" dur="1" fill="hold">
                                          <p:stCondLst>
                                            <p:cond delay="0"/>
                                          </p:stCondLst>
                                        </p:cTn>
                                        <p:tgtEl>
                                          <p:spTgt spid="463"/>
                                        </p:tgtEl>
                                        <p:attrNameLst>
                                          <p:attrName>style.visibility</p:attrName>
                                        </p:attrNameLst>
                                      </p:cBhvr>
                                      <p:to>
                                        <p:strVal val="visible"/>
                                      </p:to>
                                    </p:set>
                                    <p:animEffect transition="in" filter="wipe(up)">
                                      <p:cBhvr>
                                        <p:cTn id="13" dur="800"/>
                                        <p:tgtEl>
                                          <p:spTgt spid="463"/>
                                        </p:tgtEl>
                                      </p:cBhvr>
                                    </p:animEffect>
                                  </p:childTnLst>
                                </p:cTn>
                              </p:par>
                              <p:par>
                                <p:cTn id="14" presetID="1" presetClass="entr" presetSubtype="0" fill="hold" nodeType="withEffect">
                                  <p:stCondLst>
                                    <p:cond delay="100"/>
                                  </p:stCondLst>
                                  <p:childTnLst>
                                    <p:set>
                                      <p:cBhvr>
                                        <p:cTn id="15" dur="1" fill="hold">
                                          <p:stCondLst>
                                            <p:cond delay="499"/>
                                          </p:stCondLst>
                                        </p:cTn>
                                        <p:tgtEl>
                                          <p:spTgt spid="528"/>
                                        </p:tgtEl>
                                        <p:attrNameLst>
                                          <p:attrName>style.visibility</p:attrName>
                                        </p:attrNameLst>
                                      </p:cBhvr>
                                      <p:to>
                                        <p:strVal val="visible"/>
                                      </p:to>
                                    </p:set>
                                  </p:childTnLst>
                                </p:cTn>
                              </p:par>
                              <p:par>
                                <p:cTn id="16" presetID="6" presetClass="emph" presetSubtype="0" accel="100000" autoRev="1" fill="hold" nodeType="withEffect">
                                  <p:stCondLst>
                                    <p:cond delay="100"/>
                                  </p:stCondLst>
                                  <p:childTnLst>
                                    <p:animScale>
                                      <p:cBhvr>
                                        <p:cTn id="17" dur="500" fill="hold"/>
                                        <p:tgtEl>
                                          <p:spTgt spid="528"/>
                                        </p:tgtEl>
                                      </p:cBhvr>
                                      <p:by x="0" y="0"/>
                                    </p:animScale>
                                  </p:childTnLst>
                                </p:cTn>
                              </p:par>
                              <p:par>
                                <p:cTn id="18" presetID="2" presetClass="entr" presetSubtype="8" decel="100000" fill="hold" nodeType="withEffect">
                                  <p:stCondLst>
                                    <p:cond delay="600"/>
                                  </p:stCondLst>
                                  <p:childTnLst>
                                    <p:set>
                                      <p:cBhvr>
                                        <p:cTn id="19" dur="1" fill="hold">
                                          <p:stCondLst>
                                            <p:cond delay="0"/>
                                          </p:stCondLst>
                                        </p:cTn>
                                        <p:tgtEl>
                                          <p:spTgt spid="528"/>
                                        </p:tgtEl>
                                        <p:attrNameLst>
                                          <p:attrName>style.visibility</p:attrName>
                                        </p:attrNameLst>
                                      </p:cBhvr>
                                      <p:to>
                                        <p:strVal val="visible"/>
                                      </p:to>
                                    </p:set>
                                    <p:anim calcmode="lin" valueType="num">
                                      <p:cBhvr additive="base">
                                        <p:cTn id="20" dur="500" fill="hold"/>
                                        <p:tgtEl>
                                          <p:spTgt spid="528"/>
                                        </p:tgtEl>
                                        <p:attrNameLst>
                                          <p:attrName>ppt_x</p:attrName>
                                        </p:attrNameLst>
                                      </p:cBhvr>
                                      <p:tavLst>
                                        <p:tav tm="0">
                                          <p:val>
                                            <p:strVal val="0-#ppt_w/2"/>
                                          </p:val>
                                        </p:tav>
                                        <p:tav tm="100000">
                                          <p:val>
                                            <p:strVal val="#ppt_x"/>
                                          </p:val>
                                        </p:tav>
                                      </p:tavLst>
                                    </p:anim>
                                    <p:anim calcmode="lin" valueType="num">
                                      <p:cBhvr additive="base">
                                        <p:cTn id="21" dur="500" fill="hold"/>
                                        <p:tgtEl>
                                          <p:spTgt spid="528"/>
                                        </p:tgtEl>
                                        <p:attrNameLst>
                                          <p:attrName>ppt_y</p:attrName>
                                        </p:attrNameLst>
                                      </p:cBhvr>
                                      <p:tavLst>
                                        <p:tav tm="0">
                                          <p:val>
                                            <p:strVal val="#ppt_y"/>
                                          </p:val>
                                        </p:tav>
                                        <p:tav tm="100000">
                                          <p:val>
                                            <p:strVal val="#ppt_y"/>
                                          </p:val>
                                        </p:tav>
                                      </p:tavLst>
                                    </p:anim>
                                  </p:childTnLst>
                                </p:cTn>
                              </p:par>
                              <p:par>
                                <p:cTn id="22" presetID="22" presetClass="entr" presetSubtype="4" fill="hold" nodeType="withEffect">
                                  <p:stCondLst>
                                    <p:cond delay="150"/>
                                  </p:stCondLst>
                                  <p:childTnLst>
                                    <p:set>
                                      <p:cBhvr>
                                        <p:cTn id="23" dur="1" fill="hold">
                                          <p:stCondLst>
                                            <p:cond delay="0"/>
                                          </p:stCondLst>
                                        </p:cTn>
                                        <p:tgtEl>
                                          <p:spTgt spid="465"/>
                                        </p:tgtEl>
                                        <p:attrNameLst>
                                          <p:attrName>style.visibility</p:attrName>
                                        </p:attrNameLst>
                                      </p:cBhvr>
                                      <p:to>
                                        <p:strVal val="visible"/>
                                      </p:to>
                                    </p:set>
                                    <p:animEffect transition="in" filter="wipe(down)">
                                      <p:cBhvr>
                                        <p:cTn id="24" dur="800"/>
                                        <p:tgtEl>
                                          <p:spTgt spid="465"/>
                                        </p:tgtEl>
                                      </p:cBhvr>
                                    </p:animEffect>
                                  </p:childTnLst>
                                </p:cTn>
                              </p:par>
                              <p:par>
                                <p:cTn id="25" presetID="1" presetClass="entr" presetSubtype="0" fill="hold" nodeType="withEffect">
                                  <p:stCondLst>
                                    <p:cond delay="150"/>
                                  </p:stCondLst>
                                  <p:childTnLst>
                                    <p:set>
                                      <p:cBhvr>
                                        <p:cTn id="26" dur="1" fill="hold">
                                          <p:stCondLst>
                                            <p:cond delay="499"/>
                                          </p:stCondLst>
                                        </p:cTn>
                                        <p:tgtEl>
                                          <p:spTgt spid="522"/>
                                        </p:tgtEl>
                                        <p:attrNameLst>
                                          <p:attrName>style.visibility</p:attrName>
                                        </p:attrNameLst>
                                      </p:cBhvr>
                                      <p:to>
                                        <p:strVal val="visible"/>
                                      </p:to>
                                    </p:set>
                                  </p:childTnLst>
                                </p:cTn>
                              </p:par>
                              <p:par>
                                <p:cTn id="27" presetID="6" presetClass="emph" presetSubtype="0" accel="100000" autoRev="1" fill="hold" nodeType="withEffect">
                                  <p:stCondLst>
                                    <p:cond delay="150"/>
                                  </p:stCondLst>
                                  <p:childTnLst>
                                    <p:animScale>
                                      <p:cBhvr>
                                        <p:cTn id="28" dur="500" fill="hold"/>
                                        <p:tgtEl>
                                          <p:spTgt spid="522"/>
                                        </p:tgtEl>
                                      </p:cBhvr>
                                      <p:by x="0" y="0"/>
                                    </p:animScale>
                                  </p:childTnLst>
                                </p:cTn>
                              </p:par>
                              <p:par>
                                <p:cTn id="29" presetID="2" presetClass="entr" presetSubtype="1" decel="100000" fill="hold" nodeType="withEffect">
                                  <p:stCondLst>
                                    <p:cond delay="650"/>
                                  </p:stCondLst>
                                  <p:childTnLst>
                                    <p:set>
                                      <p:cBhvr>
                                        <p:cTn id="30" dur="1" fill="hold">
                                          <p:stCondLst>
                                            <p:cond delay="0"/>
                                          </p:stCondLst>
                                        </p:cTn>
                                        <p:tgtEl>
                                          <p:spTgt spid="522"/>
                                        </p:tgtEl>
                                        <p:attrNameLst>
                                          <p:attrName>style.visibility</p:attrName>
                                        </p:attrNameLst>
                                      </p:cBhvr>
                                      <p:to>
                                        <p:strVal val="visible"/>
                                      </p:to>
                                    </p:set>
                                    <p:anim calcmode="lin" valueType="num">
                                      <p:cBhvr additive="base">
                                        <p:cTn id="31" dur="500" fill="hold"/>
                                        <p:tgtEl>
                                          <p:spTgt spid="522"/>
                                        </p:tgtEl>
                                        <p:attrNameLst>
                                          <p:attrName>ppt_x</p:attrName>
                                        </p:attrNameLst>
                                      </p:cBhvr>
                                      <p:tavLst>
                                        <p:tav tm="0">
                                          <p:val>
                                            <p:strVal val="#ppt_x"/>
                                          </p:val>
                                        </p:tav>
                                        <p:tav tm="100000">
                                          <p:val>
                                            <p:strVal val="#ppt_x"/>
                                          </p:val>
                                        </p:tav>
                                      </p:tavLst>
                                    </p:anim>
                                    <p:anim calcmode="lin" valueType="num">
                                      <p:cBhvr additive="base">
                                        <p:cTn id="32" dur="500" fill="hold"/>
                                        <p:tgtEl>
                                          <p:spTgt spid="522"/>
                                        </p:tgtEl>
                                        <p:attrNameLst>
                                          <p:attrName>ppt_y</p:attrName>
                                        </p:attrNameLst>
                                      </p:cBhvr>
                                      <p:tavLst>
                                        <p:tav tm="0">
                                          <p:val>
                                            <p:strVal val="0-#ppt_h/2"/>
                                          </p:val>
                                        </p:tav>
                                        <p:tav tm="100000">
                                          <p:val>
                                            <p:strVal val="#ppt_y"/>
                                          </p:val>
                                        </p:tav>
                                      </p:tavLst>
                                    </p:anim>
                                  </p:childTnLst>
                                </p:cTn>
                              </p:par>
                              <p:par>
                                <p:cTn id="33" presetID="22" presetClass="entr" presetSubtype="4" fill="hold" nodeType="withEffect">
                                  <p:stCondLst>
                                    <p:cond delay="200"/>
                                  </p:stCondLst>
                                  <p:childTnLst>
                                    <p:set>
                                      <p:cBhvr>
                                        <p:cTn id="34" dur="1" fill="hold">
                                          <p:stCondLst>
                                            <p:cond delay="0"/>
                                          </p:stCondLst>
                                        </p:cTn>
                                        <p:tgtEl>
                                          <p:spTgt spid="435"/>
                                        </p:tgtEl>
                                        <p:attrNameLst>
                                          <p:attrName>style.visibility</p:attrName>
                                        </p:attrNameLst>
                                      </p:cBhvr>
                                      <p:to>
                                        <p:strVal val="visible"/>
                                      </p:to>
                                    </p:set>
                                    <p:animEffect transition="in" filter="wipe(down)">
                                      <p:cBhvr>
                                        <p:cTn id="35" dur="800"/>
                                        <p:tgtEl>
                                          <p:spTgt spid="435"/>
                                        </p:tgtEl>
                                      </p:cBhvr>
                                    </p:animEffect>
                                  </p:childTnLst>
                                </p:cTn>
                              </p:par>
                              <p:par>
                                <p:cTn id="36" presetID="1" presetClass="entr" presetSubtype="0" fill="hold" nodeType="withEffect">
                                  <p:stCondLst>
                                    <p:cond delay="200"/>
                                  </p:stCondLst>
                                  <p:childTnLst>
                                    <p:set>
                                      <p:cBhvr>
                                        <p:cTn id="37" dur="1" fill="hold">
                                          <p:stCondLst>
                                            <p:cond delay="499"/>
                                          </p:stCondLst>
                                        </p:cTn>
                                        <p:tgtEl>
                                          <p:spTgt spid="514"/>
                                        </p:tgtEl>
                                        <p:attrNameLst>
                                          <p:attrName>style.visibility</p:attrName>
                                        </p:attrNameLst>
                                      </p:cBhvr>
                                      <p:to>
                                        <p:strVal val="visible"/>
                                      </p:to>
                                    </p:set>
                                  </p:childTnLst>
                                </p:cTn>
                              </p:par>
                              <p:par>
                                <p:cTn id="38" presetID="6" presetClass="emph" presetSubtype="0" accel="100000" autoRev="1" fill="hold" nodeType="withEffect">
                                  <p:stCondLst>
                                    <p:cond delay="200"/>
                                  </p:stCondLst>
                                  <p:childTnLst>
                                    <p:animScale>
                                      <p:cBhvr>
                                        <p:cTn id="39" dur="500" fill="hold"/>
                                        <p:tgtEl>
                                          <p:spTgt spid="514"/>
                                        </p:tgtEl>
                                      </p:cBhvr>
                                      <p:by x="0" y="0"/>
                                    </p:animScale>
                                  </p:childTnLst>
                                </p:cTn>
                              </p:par>
                              <p:par>
                                <p:cTn id="40" presetID="2" presetClass="entr" presetSubtype="4" decel="100000" fill="hold" nodeType="withEffect">
                                  <p:stCondLst>
                                    <p:cond delay="700"/>
                                  </p:stCondLst>
                                  <p:childTnLst>
                                    <p:set>
                                      <p:cBhvr>
                                        <p:cTn id="41" dur="1" fill="hold">
                                          <p:stCondLst>
                                            <p:cond delay="0"/>
                                          </p:stCondLst>
                                        </p:cTn>
                                        <p:tgtEl>
                                          <p:spTgt spid="514"/>
                                        </p:tgtEl>
                                        <p:attrNameLst>
                                          <p:attrName>style.visibility</p:attrName>
                                        </p:attrNameLst>
                                      </p:cBhvr>
                                      <p:to>
                                        <p:strVal val="visible"/>
                                      </p:to>
                                    </p:set>
                                    <p:anim calcmode="lin" valueType="num">
                                      <p:cBhvr additive="base">
                                        <p:cTn id="42" dur="700" fill="hold"/>
                                        <p:tgtEl>
                                          <p:spTgt spid="514"/>
                                        </p:tgtEl>
                                        <p:attrNameLst>
                                          <p:attrName>ppt_x</p:attrName>
                                        </p:attrNameLst>
                                      </p:cBhvr>
                                      <p:tavLst>
                                        <p:tav tm="0">
                                          <p:val>
                                            <p:strVal val="#ppt_x"/>
                                          </p:val>
                                        </p:tav>
                                        <p:tav tm="100000">
                                          <p:val>
                                            <p:strVal val="#ppt_x"/>
                                          </p:val>
                                        </p:tav>
                                      </p:tavLst>
                                    </p:anim>
                                    <p:anim calcmode="lin" valueType="num">
                                      <p:cBhvr additive="base">
                                        <p:cTn id="43" dur="700" fill="hold"/>
                                        <p:tgtEl>
                                          <p:spTgt spid="514"/>
                                        </p:tgtEl>
                                        <p:attrNameLst>
                                          <p:attrName>ppt_y</p:attrName>
                                        </p:attrNameLst>
                                      </p:cBhvr>
                                      <p:tavLst>
                                        <p:tav tm="0">
                                          <p:val>
                                            <p:strVal val="1+#ppt_h/2"/>
                                          </p:val>
                                        </p:tav>
                                        <p:tav tm="100000">
                                          <p:val>
                                            <p:strVal val="#ppt_y"/>
                                          </p:val>
                                        </p:tav>
                                      </p:tavLst>
                                    </p:anim>
                                  </p:childTnLst>
                                </p:cTn>
                              </p:par>
                              <p:par>
                                <p:cTn id="44" presetID="22" presetClass="entr" presetSubtype="2" fill="hold" nodeType="withEffect">
                                  <p:stCondLst>
                                    <p:cond delay="250"/>
                                  </p:stCondLst>
                                  <p:childTnLst>
                                    <p:set>
                                      <p:cBhvr>
                                        <p:cTn id="45" dur="1" fill="hold">
                                          <p:stCondLst>
                                            <p:cond delay="0"/>
                                          </p:stCondLst>
                                        </p:cTn>
                                        <p:tgtEl>
                                          <p:spTgt spid="439"/>
                                        </p:tgtEl>
                                        <p:attrNameLst>
                                          <p:attrName>style.visibility</p:attrName>
                                        </p:attrNameLst>
                                      </p:cBhvr>
                                      <p:to>
                                        <p:strVal val="visible"/>
                                      </p:to>
                                    </p:set>
                                    <p:animEffect transition="in" filter="wipe(right)">
                                      <p:cBhvr>
                                        <p:cTn id="46" dur="800"/>
                                        <p:tgtEl>
                                          <p:spTgt spid="439"/>
                                        </p:tgtEl>
                                      </p:cBhvr>
                                    </p:animEffect>
                                  </p:childTnLst>
                                </p:cTn>
                              </p:par>
                              <p:par>
                                <p:cTn id="47" presetID="22" presetClass="entr" presetSubtype="4" fill="hold" nodeType="withEffect">
                                  <p:stCondLst>
                                    <p:cond delay="300"/>
                                  </p:stCondLst>
                                  <p:childTnLst>
                                    <p:set>
                                      <p:cBhvr>
                                        <p:cTn id="48" dur="1" fill="hold">
                                          <p:stCondLst>
                                            <p:cond delay="0"/>
                                          </p:stCondLst>
                                        </p:cTn>
                                        <p:tgtEl>
                                          <p:spTgt spid="441"/>
                                        </p:tgtEl>
                                        <p:attrNameLst>
                                          <p:attrName>style.visibility</p:attrName>
                                        </p:attrNameLst>
                                      </p:cBhvr>
                                      <p:to>
                                        <p:strVal val="visible"/>
                                      </p:to>
                                    </p:set>
                                    <p:animEffect transition="in" filter="wipe(down)">
                                      <p:cBhvr>
                                        <p:cTn id="49" dur="800"/>
                                        <p:tgtEl>
                                          <p:spTgt spid="441"/>
                                        </p:tgtEl>
                                      </p:cBhvr>
                                    </p:animEffect>
                                  </p:childTnLst>
                                </p:cTn>
                              </p:par>
                              <p:par>
                                <p:cTn id="50" presetID="22" presetClass="entr" presetSubtype="1" fill="hold" nodeType="withEffect">
                                  <p:stCondLst>
                                    <p:cond delay="350"/>
                                  </p:stCondLst>
                                  <p:childTnLst>
                                    <p:set>
                                      <p:cBhvr>
                                        <p:cTn id="51" dur="1" fill="hold">
                                          <p:stCondLst>
                                            <p:cond delay="0"/>
                                          </p:stCondLst>
                                        </p:cTn>
                                        <p:tgtEl>
                                          <p:spTgt spid="446"/>
                                        </p:tgtEl>
                                        <p:attrNameLst>
                                          <p:attrName>style.visibility</p:attrName>
                                        </p:attrNameLst>
                                      </p:cBhvr>
                                      <p:to>
                                        <p:strVal val="visible"/>
                                      </p:to>
                                    </p:set>
                                    <p:animEffect transition="in" filter="wipe(up)">
                                      <p:cBhvr>
                                        <p:cTn id="52" dur="800"/>
                                        <p:tgtEl>
                                          <p:spTgt spid="446"/>
                                        </p:tgtEl>
                                      </p:cBhvr>
                                    </p:animEffect>
                                  </p:childTnLst>
                                </p:cTn>
                              </p:par>
                              <p:par>
                                <p:cTn id="53" presetID="1" presetClass="entr" presetSubtype="0" fill="hold" nodeType="withEffect">
                                  <p:stCondLst>
                                    <p:cond delay="350"/>
                                  </p:stCondLst>
                                  <p:childTnLst>
                                    <p:set>
                                      <p:cBhvr>
                                        <p:cTn id="54" dur="1" fill="hold">
                                          <p:stCondLst>
                                            <p:cond delay="499"/>
                                          </p:stCondLst>
                                        </p:cTn>
                                        <p:tgtEl>
                                          <p:spTgt spid="486"/>
                                        </p:tgtEl>
                                        <p:attrNameLst>
                                          <p:attrName>style.visibility</p:attrName>
                                        </p:attrNameLst>
                                      </p:cBhvr>
                                      <p:to>
                                        <p:strVal val="visible"/>
                                      </p:to>
                                    </p:set>
                                  </p:childTnLst>
                                </p:cTn>
                              </p:par>
                              <p:par>
                                <p:cTn id="55" presetID="6" presetClass="emph" presetSubtype="0" accel="100000" autoRev="1" fill="hold" nodeType="withEffect">
                                  <p:stCondLst>
                                    <p:cond delay="350"/>
                                  </p:stCondLst>
                                  <p:childTnLst>
                                    <p:animScale>
                                      <p:cBhvr>
                                        <p:cTn id="56" dur="500" fill="hold"/>
                                        <p:tgtEl>
                                          <p:spTgt spid="486"/>
                                        </p:tgtEl>
                                      </p:cBhvr>
                                      <p:by x="0" y="0"/>
                                    </p:animScale>
                                  </p:childTnLst>
                                </p:cTn>
                              </p:par>
                              <p:par>
                                <p:cTn id="57" presetID="2" presetClass="entr" presetSubtype="1" decel="100000" fill="hold" nodeType="withEffect">
                                  <p:stCondLst>
                                    <p:cond delay="850"/>
                                  </p:stCondLst>
                                  <p:childTnLst>
                                    <p:set>
                                      <p:cBhvr>
                                        <p:cTn id="58" dur="1" fill="hold">
                                          <p:stCondLst>
                                            <p:cond delay="0"/>
                                          </p:stCondLst>
                                        </p:cTn>
                                        <p:tgtEl>
                                          <p:spTgt spid="486"/>
                                        </p:tgtEl>
                                        <p:attrNameLst>
                                          <p:attrName>style.visibility</p:attrName>
                                        </p:attrNameLst>
                                      </p:cBhvr>
                                      <p:to>
                                        <p:strVal val="visible"/>
                                      </p:to>
                                    </p:set>
                                    <p:anim calcmode="lin" valueType="num">
                                      <p:cBhvr additive="base">
                                        <p:cTn id="59" dur="500" fill="hold"/>
                                        <p:tgtEl>
                                          <p:spTgt spid="486"/>
                                        </p:tgtEl>
                                        <p:attrNameLst>
                                          <p:attrName>ppt_x</p:attrName>
                                        </p:attrNameLst>
                                      </p:cBhvr>
                                      <p:tavLst>
                                        <p:tav tm="0">
                                          <p:val>
                                            <p:strVal val="#ppt_x"/>
                                          </p:val>
                                        </p:tav>
                                        <p:tav tm="100000">
                                          <p:val>
                                            <p:strVal val="#ppt_x"/>
                                          </p:val>
                                        </p:tav>
                                      </p:tavLst>
                                    </p:anim>
                                    <p:anim calcmode="lin" valueType="num">
                                      <p:cBhvr additive="base">
                                        <p:cTn id="60" dur="500" fill="hold"/>
                                        <p:tgtEl>
                                          <p:spTgt spid="486"/>
                                        </p:tgtEl>
                                        <p:attrNameLst>
                                          <p:attrName>ppt_y</p:attrName>
                                        </p:attrNameLst>
                                      </p:cBhvr>
                                      <p:tavLst>
                                        <p:tav tm="0">
                                          <p:val>
                                            <p:strVal val="0-#ppt_h/2"/>
                                          </p:val>
                                        </p:tav>
                                        <p:tav tm="100000">
                                          <p:val>
                                            <p:strVal val="#ppt_y"/>
                                          </p:val>
                                        </p:tav>
                                      </p:tavLst>
                                    </p:anim>
                                  </p:childTnLst>
                                </p:cTn>
                              </p:par>
                              <p:par>
                                <p:cTn id="61" presetID="22" presetClass="entr" presetSubtype="2" fill="hold" nodeType="withEffect">
                                  <p:stCondLst>
                                    <p:cond delay="400"/>
                                  </p:stCondLst>
                                  <p:childTnLst>
                                    <p:set>
                                      <p:cBhvr>
                                        <p:cTn id="62" dur="1" fill="hold">
                                          <p:stCondLst>
                                            <p:cond delay="0"/>
                                          </p:stCondLst>
                                        </p:cTn>
                                        <p:tgtEl>
                                          <p:spTgt spid="453"/>
                                        </p:tgtEl>
                                        <p:attrNameLst>
                                          <p:attrName>style.visibility</p:attrName>
                                        </p:attrNameLst>
                                      </p:cBhvr>
                                      <p:to>
                                        <p:strVal val="visible"/>
                                      </p:to>
                                    </p:set>
                                    <p:animEffect transition="in" filter="wipe(right)">
                                      <p:cBhvr>
                                        <p:cTn id="63" dur="800"/>
                                        <p:tgtEl>
                                          <p:spTgt spid="453"/>
                                        </p:tgtEl>
                                      </p:cBhvr>
                                    </p:animEffect>
                                  </p:childTnLst>
                                </p:cTn>
                              </p:par>
                              <p:par>
                                <p:cTn id="64" presetID="1" presetClass="entr" presetSubtype="0" fill="hold" nodeType="withEffect">
                                  <p:stCondLst>
                                    <p:cond delay="400"/>
                                  </p:stCondLst>
                                  <p:childTnLst>
                                    <p:set>
                                      <p:cBhvr>
                                        <p:cTn id="65" dur="1" fill="hold">
                                          <p:stCondLst>
                                            <p:cond delay="499"/>
                                          </p:stCondLst>
                                        </p:cTn>
                                        <p:tgtEl>
                                          <p:spTgt spid="491"/>
                                        </p:tgtEl>
                                        <p:attrNameLst>
                                          <p:attrName>style.visibility</p:attrName>
                                        </p:attrNameLst>
                                      </p:cBhvr>
                                      <p:to>
                                        <p:strVal val="visible"/>
                                      </p:to>
                                    </p:set>
                                  </p:childTnLst>
                                </p:cTn>
                              </p:par>
                              <p:par>
                                <p:cTn id="66" presetID="6" presetClass="emph" presetSubtype="0" accel="100000" autoRev="1" fill="hold" nodeType="withEffect">
                                  <p:stCondLst>
                                    <p:cond delay="400"/>
                                  </p:stCondLst>
                                  <p:childTnLst>
                                    <p:animScale>
                                      <p:cBhvr>
                                        <p:cTn id="67" dur="500" fill="hold"/>
                                        <p:tgtEl>
                                          <p:spTgt spid="491"/>
                                        </p:tgtEl>
                                      </p:cBhvr>
                                      <p:by x="0" y="0"/>
                                    </p:animScale>
                                  </p:childTnLst>
                                </p:cTn>
                              </p:par>
                              <p:par>
                                <p:cTn id="68" presetID="2" presetClass="entr" presetSubtype="8" decel="100000" fill="hold" nodeType="withEffect">
                                  <p:stCondLst>
                                    <p:cond delay="900"/>
                                  </p:stCondLst>
                                  <p:childTnLst>
                                    <p:set>
                                      <p:cBhvr>
                                        <p:cTn id="69" dur="1" fill="hold">
                                          <p:stCondLst>
                                            <p:cond delay="0"/>
                                          </p:stCondLst>
                                        </p:cTn>
                                        <p:tgtEl>
                                          <p:spTgt spid="491"/>
                                        </p:tgtEl>
                                        <p:attrNameLst>
                                          <p:attrName>style.visibility</p:attrName>
                                        </p:attrNameLst>
                                      </p:cBhvr>
                                      <p:to>
                                        <p:strVal val="visible"/>
                                      </p:to>
                                    </p:set>
                                    <p:anim calcmode="lin" valueType="num">
                                      <p:cBhvr additive="base">
                                        <p:cTn id="70" dur="500" fill="hold"/>
                                        <p:tgtEl>
                                          <p:spTgt spid="491"/>
                                        </p:tgtEl>
                                        <p:attrNameLst>
                                          <p:attrName>ppt_x</p:attrName>
                                        </p:attrNameLst>
                                      </p:cBhvr>
                                      <p:tavLst>
                                        <p:tav tm="0">
                                          <p:val>
                                            <p:strVal val="0-#ppt_w/2"/>
                                          </p:val>
                                        </p:tav>
                                        <p:tav tm="100000">
                                          <p:val>
                                            <p:strVal val="#ppt_x"/>
                                          </p:val>
                                        </p:tav>
                                      </p:tavLst>
                                    </p:anim>
                                    <p:anim calcmode="lin" valueType="num">
                                      <p:cBhvr additive="base">
                                        <p:cTn id="71" dur="500" fill="hold"/>
                                        <p:tgtEl>
                                          <p:spTgt spid="491"/>
                                        </p:tgtEl>
                                        <p:attrNameLst>
                                          <p:attrName>ppt_y</p:attrName>
                                        </p:attrNameLst>
                                      </p:cBhvr>
                                      <p:tavLst>
                                        <p:tav tm="0">
                                          <p:val>
                                            <p:strVal val="#ppt_y"/>
                                          </p:val>
                                        </p:tav>
                                        <p:tav tm="100000">
                                          <p:val>
                                            <p:strVal val="#ppt_y"/>
                                          </p:val>
                                        </p:tav>
                                      </p:tavLst>
                                    </p:anim>
                                  </p:childTnLst>
                                </p:cTn>
                              </p:par>
                              <p:par>
                                <p:cTn id="72" presetID="50" presetClass="path" presetSubtype="0" decel="100000" fill="hold" nodeType="withEffect">
                                  <p:stCondLst>
                                    <p:cond delay="900"/>
                                  </p:stCondLst>
                                  <p:childTnLst>
                                    <p:animMotion origin="layout" path="M 3.40311E-6 -0.00023 L 0.14577 -0.00023 C 0.14577 0.07716 0.14501 0.38697 0.14501 0.46459 " pathEditMode="relative" rAng="0" ptsTypes="AAA">
                                      <p:cBhvr>
                                        <p:cTn id="73" dur="1000" spd="-100000" fill="hold"/>
                                        <p:tgtEl>
                                          <p:spTgt spid="491"/>
                                        </p:tgtEl>
                                        <p:attrNameLst>
                                          <p:attrName>ppt_x</p:attrName>
                                          <p:attrName>ppt_y</p:attrName>
                                        </p:attrNameLst>
                                      </p:cBhvr>
                                      <p:rCtr x="7289" y="23241"/>
                                    </p:animMotion>
                                  </p:childTnLst>
                                </p:cTn>
                              </p:par>
                              <p:par>
                                <p:cTn id="74" presetID="22" presetClass="entr" presetSubtype="4" fill="hold" nodeType="withEffect">
                                  <p:stCondLst>
                                    <p:cond delay="450"/>
                                  </p:stCondLst>
                                  <p:childTnLst>
                                    <p:set>
                                      <p:cBhvr>
                                        <p:cTn id="75" dur="1" fill="hold">
                                          <p:stCondLst>
                                            <p:cond delay="0"/>
                                          </p:stCondLst>
                                        </p:cTn>
                                        <p:tgtEl>
                                          <p:spTgt spid="455"/>
                                        </p:tgtEl>
                                        <p:attrNameLst>
                                          <p:attrName>style.visibility</p:attrName>
                                        </p:attrNameLst>
                                      </p:cBhvr>
                                      <p:to>
                                        <p:strVal val="visible"/>
                                      </p:to>
                                    </p:set>
                                    <p:animEffect transition="in" filter="wipe(down)">
                                      <p:cBhvr>
                                        <p:cTn id="76" dur="800"/>
                                        <p:tgtEl>
                                          <p:spTgt spid="455"/>
                                        </p:tgtEl>
                                      </p:cBhvr>
                                    </p:animEffect>
                                  </p:childTnLst>
                                </p:cTn>
                              </p:par>
                              <p:par>
                                <p:cTn id="77" presetID="22" presetClass="entr" presetSubtype="8" fill="hold" nodeType="withEffect">
                                  <p:stCondLst>
                                    <p:cond delay="500"/>
                                  </p:stCondLst>
                                  <p:childTnLst>
                                    <p:set>
                                      <p:cBhvr>
                                        <p:cTn id="78" dur="1" fill="hold">
                                          <p:stCondLst>
                                            <p:cond delay="0"/>
                                          </p:stCondLst>
                                        </p:cTn>
                                        <p:tgtEl>
                                          <p:spTgt spid="461"/>
                                        </p:tgtEl>
                                        <p:attrNameLst>
                                          <p:attrName>style.visibility</p:attrName>
                                        </p:attrNameLst>
                                      </p:cBhvr>
                                      <p:to>
                                        <p:strVal val="visible"/>
                                      </p:to>
                                    </p:set>
                                    <p:animEffect transition="in" filter="wipe(left)">
                                      <p:cBhvr>
                                        <p:cTn id="79" dur="800"/>
                                        <p:tgtEl>
                                          <p:spTgt spid="461"/>
                                        </p:tgtEl>
                                      </p:cBhvr>
                                    </p:animEffect>
                                  </p:childTnLst>
                                </p:cTn>
                              </p:par>
                              <p:par>
                                <p:cTn id="80" presetID="22" presetClass="entr" presetSubtype="1" fill="hold" nodeType="withEffect">
                                  <p:stCondLst>
                                    <p:cond delay="550"/>
                                  </p:stCondLst>
                                  <p:childTnLst>
                                    <p:set>
                                      <p:cBhvr>
                                        <p:cTn id="81" dur="1" fill="hold">
                                          <p:stCondLst>
                                            <p:cond delay="0"/>
                                          </p:stCondLst>
                                        </p:cTn>
                                        <p:tgtEl>
                                          <p:spTgt spid="467"/>
                                        </p:tgtEl>
                                        <p:attrNameLst>
                                          <p:attrName>style.visibility</p:attrName>
                                        </p:attrNameLst>
                                      </p:cBhvr>
                                      <p:to>
                                        <p:strVal val="visible"/>
                                      </p:to>
                                    </p:set>
                                    <p:animEffect transition="in" filter="wipe(up)">
                                      <p:cBhvr>
                                        <p:cTn id="82" dur="800"/>
                                        <p:tgtEl>
                                          <p:spTgt spid="467"/>
                                        </p:tgtEl>
                                      </p:cBhvr>
                                    </p:animEffect>
                                  </p:childTnLst>
                                </p:cTn>
                              </p:par>
                              <p:par>
                                <p:cTn id="83" presetID="1" presetClass="entr" presetSubtype="0" fill="hold" nodeType="withEffect">
                                  <p:stCondLst>
                                    <p:cond delay="550"/>
                                  </p:stCondLst>
                                  <p:childTnLst>
                                    <p:set>
                                      <p:cBhvr>
                                        <p:cTn id="84" dur="1" fill="hold">
                                          <p:stCondLst>
                                            <p:cond delay="499"/>
                                          </p:stCondLst>
                                        </p:cTn>
                                        <p:tgtEl>
                                          <p:spTgt spid="510"/>
                                        </p:tgtEl>
                                        <p:attrNameLst>
                                          <p:attrName>style.visibility</p:attrName>
                                        </p:attrNameLst>
                                      </p:cBhvr>
                                      <p:to>
                                        <p:strVal val="visible"/>
                                      </p:to>
                                    </p:set>
                                  </p:childTnLst>
                                </p:cTn>
                              </p:par>
                              <p:par>
                                <p:cTn id="85" presetID="6" presetClass="emph" presetSubtype="0" accel="100000" autoRev="1" fill="hold" nodeType="withEffect">
                                  <p:stCondLst>
                                    <p:cond delay="550"/>
                                  </p:stCondLst>
                                  <p:childTnLst>
                                    <p:animScale>
                                      <p:cBhvr>
                                        <p:cTn id="86" dur="500" fill="hold"/>
                                        <p:tgtEl>
                                          <p:spTgt spid="510"/>
                                        </p:tgtEl>
                                      </p:cBhvr>
                                      <p:by x="0" y="0"/>
                                    </p:animScale>
                                  </p:childTnLst>
                                </p:cTn>
                              </p:par>
                              <p:par>
                                <p:cTn id="87" presetID="2" presetClass="entr" presetSubtype="8" decel="100000" fill="hold" nodeType="withEffect">
                                  <p:stCondLst>
                                    <p:cond delay="1050"/>
                                  </p:stCondLst>
                                  <p:childTnLst>
                                    <p:set>
                                      <p:cBhvr>
                                        <p:cTn id="88" dur="1" fill="hold">
                                          <p:stCondLst>
                                            <p:cond delay="0"/>
                                          </p:stCondLst>
                                        </p:cTn>
                                        <p:tgtEl>
                                          <p:spTgt spid="510"/>
                                        </p:tgtEl>
                                        <p:attrNameLst>
                                          <p:attrName>style.visibility</p:attrName>
                                        </p:attrNameLst>
                                      </p:cBhvr>
                                      <p:to>
                                        <p:strVal val="visible"/>
                                      </p:to>
                                    </p:set>
                                    <p:anim calcmode="lin" valueType="num">
                                      <p:cBhvr additive="base">
                                        <p:cTn id="89" dur="500" fill="hold"/>
                                        <p:tgtEl>
                                          <p:spTgt spid="510"/>
                                        </p:tgtEl>
                                        <p:attrNameLst>
                                          <p:attrName>ppt_x</p:attrName>
                                        </p:attrNameLst>
                                      </p:cBhvr>
                                      <p:tavLst>
                                        <p:tav tm="0">
                                          <p:val>
                                            <p:strVal val="0-#ppt_w/2"/>
                                          </p:val>
                                        </p:tav>
                                        <p:tav tm="100000">
                                          <p:val>
                                            <p:strVal val="#ppt_x"/>
                                          </p:val>
                                        </p:tav>
                                      </p:tavLst>
                                    </p:anim>
                                    <p:anim calcmode="lin" valueType="num">
                                      <p:cBhvr additive="base">
                                        <p:cTn id="90" dur="500" fill="hold"/>
                                        <p:tgtEl>
                                          <p:spTgt spid="510"/>
                                        </p:tgtEl>
                                        <p:attrNameLst>
                                          <p:attrName>ppt_y</p:attrName>
                                        </p:attrNameLst>
                                      </p:cBhvr>
                                      <p:tavLst>
                                        <p:tav tm="0">
                                          <p:val>
                                            <p:strVal val="#ppt_y"/>
                                          </p:val>
                                        </p:tav>
                                        <p:tav tm="100000">
                                          <p:val>
                                            <p:strVal val="#ppt_y"/>
                                          </p:val>
                                        </p:tav>
                                      </p:tavLst>
                                    </p:anim>
                                  </p:childTnLst>
                                </p:cTn>
                              </p:par>
                              <p:par>
                                <p:cTn id="91" presetID="0" presetClass="path" presetSubtype="0" decel="100000" fill="hold" nodeType="withEffect">
                                  <p:stCondLst>
                                    <p:cond delay="1050"/>
                                  </p:stCondLst>
                                  <p:childTnLst>
                                    <p:animMotion origin="layout" path="M 0.00012 -0.00045 L 0.00012 -0.15842 L 0.18139 -0.15842 L 0.18139 -0.36904 " pathEditMode="relative" ptsTypes="AAAA">
                                      <p:cBhvr>
                                        <p:cTn id="92" dur="1000" spd="-100000" fill="hold"/>
                                        <p:tgtEl>
                                          <p:spTgt spid="510"/>
                                        </p:tgtEl>
                                        <p:attrNameLst>
                                          <p:attrName>ppt_x</p:attrName>
                                          <p:attrName>ppt_y</p:attrName>
                                        </p:attrNameLst>
                                      </p:cBhvr>
                                    </p:animMotion>
                                  </p:childTnLst>
                                </p:cTn>
                              </p:par>
                              <p:par>
                                <p:cTn id="93" presetID="1" presetClass="entr" presetSubtype="0" fill="hold" nodeType="withEffect">
                                  <p:stCondLst>
                                    <p:cond delay="1050"/>
                                  </p:stCondLst>
                                  <p:childTnLst>
                                    <p:set>
                                      <p:cBhvr>
                                        <p:cTn id="94" dur="1" fill="hold">
                                          <p:stCondLst>
                                            <p:cond delay="499"/>
                                          </p:stCondLst>
                                        </p:cTn>
                                        <p:tgtEl>
                                          <p:spTgt spid="516"/>
                                        </p:tgtEl>
                                        <p:attrNameLst>
                                          <p:attrName>style.visibility</p:attrName>
                                        </p:attrNameLst>
                                      </p:cBhvr>
                                      <p:to>
                                        <p:strVal val="visible"/>
                                      </p:to>
                                    </p:set>
                                  </p:childTnLst>
                                </p:cTn>
                              </p:par>
                              <p:par>
                                <p:cTn id="95" presetID="6" presetClass="emph" presetSubtype="0" accel="100000" autoRev="1" fill="hold" nodeType="withEffect">
                                  <p:stCondLst>
                                    <p:cond delay="1050"/>
                                  </p:stCondLst>
                                  <p:childTnLst>
                                    <p:animScale>
                                      <p:cBhvr>
                                        <p:cTn id="96" dur="500" fill="hold"/>
                                        <p:tgtEl>
                                          <p:spTgt spid="516"/>
                                        </p:tgtEl>
                                      </p:cBhvr>
                                      <p:by x="0" y="0"/>
                                    </p:animScale>
                                  </p:childTnLst>
                                </p:cTn>
                              </p:par>
                              <p:par>
                                <p:cTn id="97" presetID="2" presetClass="entr" presetSubtype="1" decel="100000" fill="hold" nodeType="withEffect">
                                  <p:stCondLst>
                                    <p:cond delay="1550"/>
                                  </p:stCondLst>
                                  <p:childTnLst>
                                    <p:set>
                                      <p:cBhvr>
                                        <p:cTn id="98" dur="1" fill="hold">
                                          <p:stCondLst>
                                            <p:cond delay="0"/>
                                          </p:stCondLst>
                                        </p:cTn>
                                        <p:tgtEl>
                                          <p:spTgt spid="516"/>
                                        </p:tgtEl>
                                        <p:attrNameLst>
                                          <p:attrName>style.visibility</p:attrName>
                                        </p:attrNameLst>
                                      </p:cBhvr>
                                      <p:to>
                                        <p:strVal val="visible"/>
                                      </p:to>
                                    </p:set>
                                    <p:anim calcmode="lin" valueType="num">
                                      <p:cBhvr additive="base">
                                        <p:cTn id="99" dur="500" fill="hold"/>
                                        <p:tgtEl>
                                          <p:spTgt spid="516"/>
                                        </p:tgtEl>
                                        <p:attrNameLst>
                                          <p:attrName>ppt_x</p:attrName>
                                        </p:attrNameLst>
                                      </p:cBhvr>
                                      <p:tavLst>
                                        <p:tav tm="0">
                                          <p:val>
                                            <p:strVal val="#ppt_x"/>
                                          </p:val>
                                        </p:tav>
                                        <p:tav tm="100000">
                                          <p:val>
                                            <p:strVal val="#ppt_x"/>
                                          </p:val>
                                        </p:tav>
                                      </p:tavLst>
                                    </p:anim>
                                    <p:anim calcmode="lin" valueType="num">
                                      <p:cBhvr additive="base">
                                        <p:cTn id="100" dur="500" fill="hold"/>
                                        <p:tgtEl>
                                          <p:spTgt spid="516"/>
                                        </p:tgtEl>
                                        <p:attrNameLst>
                                          <p:attrName>ppt_y</p:attrName>
                                        </p:attrNameLst>
                                      </p:cBhvr>
                                      <p:tavLst>
                                        <p:tav tm="0">
                                          <p:val>
                                            <p:strVal val="0-#ppt_h/2"/>
                                          </p:val>
                                        </p:tav>
                                        <p:tav tm="100000">
                                          <p:val>
                                            <p:strVal val="#ppt_y"/>
                                          </p:val>
                                        </p:tav>
                                      </p:tavLst>
                                    </p:anim>
                                  </p:childTnLst>
                                </p:cTn>
                              </p:par>
                              <p:par>
                                <p:cTn id="101" presetID="22" presetClass="entr" presetSubtype="8" fill="hold" nodeType="withEffect">
                                  <p:stCondLst>
                                    <p:cond delay="600"/>
                                  </p:stCondLst>
                                  <p:childTnLst>
                                    <p:set>
                                      <p:cBhvr>
                                        <p:cTn id="102" dur="1" fill="hold">
                                          <p:stCondLst>
                                            <p:cond delay="0"/>
                                          </p:stCondLst>
                                        </p:cTn>
                                        <p:tgtEl>
                                          <p:spTgt spid="469"/>
                                        </p:tgtEl>
                                        <p:attrNameLst>
                                          <p:attrName>style.visibility</p:attrName>
                                        </p:attrNameLst>
                                      </p:cBhvr>
                                      <p:to>
                                        <p:strVal val="visible"/>
                                      </p:to>
                                    </p:set>
                                    <p:animEffect transition="in" filter="wipe(left)">
                                      <p:cBhvr>
                                        <p:cTn id="103" dur="800"/>
                                        <p:tgtEl>
                                          <p:spTgt spid="469"/>
                                        </p:tgtEl>
                                      </p:cBhvr>
                                    </p:animEffect>
                                  </p:childTnLst>
                                </p:cTn>
                              </p:par>
                              <p:par>
                                <p:cTn id="104" presetID="22" presetClass="entr" presetSubtype="2" fill="hold" nodeType="withEffect">
                                  <p:stCondLst>
                                    <p:cond delay="650"/>
                                  </p:stCondLst>
                                  <p:childTnLst>
                                    <p:set>
                                      <p:cBhvr>
                                        <p:cTn id="105" dur="1" fill="hold">
                                          <p:stCondLst>
                                            <p:cond delay="0"/>
                                          </p:stCondLst>
                                        </p:cTn>
                                        <p:tgtEl>
                                          <p:spTgt spid="472"/>
                                        </p:tgtEl>
                                        <p:attrNameLst>
                                          <p:attrName>style.visibility</p:attrName>
                                        </p:attrNameLst>
                                      </p:cBhvr>
                                      <p:to>
                                        <p:strVal val="visible"/>
                                      </p:to>
                                    </p:set>
                                    <p:animEffect transition="in" filter="wipe(right)">
                                      <p:cBhvr>
                                        <p:cTn id="106" dur="800"/>
                                        <p:tgtEl>
                                          <p:spTgt spid="472"/>
                                        </p:tgtEl>
                                      </p:cBhvr>
                                    </p:animEffect>
                                  </p:childTnLst>
                                </p:cTn>
                              </p:par>
                              <p:par>
                                <p:cTn id="107" presetID="1" presetClass="entr" presetSubtype="0" fill="hold" nodeType="withEffect">
                                  <p:stCondLst>
                                    <p:cond delay="650"/>
                                  </p:stCondLst>
                                  <p:childTnLst>
                                    <p:set>
                                      <p:cBhvr>
                                        <p:cTn id="108" dur="1" fill="hold">
                                          <p:stCondLst>
                                            <p:cond delay="499"/>
                                          </p:stCondLst>
                                        </p:cTn>
                                        <p:tgtEl>
                                          <p:spTgt spid="523"/>
                                        </p:tgtEl>
                                        <p:attrNameLst>
                                          <p:attrName>style.visibility</p:attrName>
                                        </p:attrNameLst>
                                      </p:cBhvr>
                                      <p:to>
                                        <p:strVal val="visible"/>
                                      </p:to>
                                    </p:set>
                                  </p:childTnLst>
                                </p:cTn>
                              </p:par>
                              <p:par>
                                <p:cTn id="109" presetID="6" presetClass="emph" presetSubtype="0" accel="100000" autoRev="1" fill="hold" nodeType="withEffect">
                                  <p:stCondLst>
                                    <p:cond delay="650"/>
                                  </p:stCondLst>
                                  <p:childTnLst>
                                    <p:animScale>
                                      <p:cBhvr>
                                        <p:cTn id="110" dur="500" fill="hold"/>
                                        <p:tgtEl>
                                          <p:spTgt spid="523"/>
                                        </p:tgtEl>
                                      </p:cBhvr>
                                      <p:by x="0" y="0"/>
                                    </p:animScale>
                                  </p:childTnLst>
                                </p:cTn>
                              </p:par>
                              <p:par>
                                <p:cTn id="111" presetID="2" presetClass="entr" presetSubtype="8" decel="100000" fill="hold" nodeType="withEffect">
                                  <p:stCondLst>
                                    <p:cond delay="1150"/>
                                  </p:stCondLst>
                                  <p:childTnLst>
                                    <p:set>
                                      <p:cBhvr>
                                        <p:cTn id="112" dur="1" fill="hold">
                                          <p:stCondLst>
                                            <p:cond delay="0"/>
                                          </p:stCondLst>
                                        </p:cTn>
                                        <p:tgtEl>
                                          <p:spTgt spid="523"/>
                                        </p:tgtEl>
                                        <p:attrNameLst>
                                          <p:attrName>style.visibility</p:attrName>
                                        </p:attrNameLst>
                                      </p:cBhvr>
                                      <p:to>
                                        <p:strVal val="visible"/>
                                      </p:to>
                                    </p:set>
                                    <p:anim calcmode="lin" valueType="num">
                                      <p:cBhvr additive="base">
                                        <p:cTn id="113" dur="500" fill="hold"/>
                                        <p:tgtEl>
                                          <p:spTgt spid="523"/>
                                        </p:tgtEl>
                                        <p:attrNameLst>
                                          <p:attrName>ppt_x</p:attrName>
                                        </p:attrNameLst>
                                      </p:cBhvr>
                                      <p:tavLst>
                                        <p:tav tm="0">
                                          <p:val>
                                            <p:strVal val="0-#ppt_w/2"/>
                                          </p:val>
                                        </p:tav>
                                        <p:tav tm="100000">
                                          <p:val>
                                            <p:strVal val="#ppt_x"/>
                                          </p:val>
                                        </p:tav>
                                      </p:tavLst>
                                    </p:anim>
                                    <p:anim calcmode="lin" valueType="num">
                                      <p:cBhvr additive="base">
                                        <p:cTn id="114" dur="500" fill="hold"/>
                                        <p:tgtEl>
                                          <p:spTgt spid="523"/>
                                        </p:tgtEl>
                                        <p:attrNameLst>
                                          <p:attrName>ppt_y</p:attrName>
                                        </p:attrNameLst>
                                      </p:cBhvr>
                                      <p:tavLst>
                                        <p:tav tm="0">
                                          <p:val>
                                            <p:strVal val="#ppt_y"/>
                                          </p:val>
                                        </p:tav>
                                        <p:tav tm="100000">
                                          <p:val>
                                            <p:strVal val="#ppt_y"/>
                                          </p:val>
                                        </p:tav>
                                      </p:tavLst>
                                    </p:anim>
                                  </p:childTnLst>
                                </p:cTn>
                              </p:par>
                              <p:par>
                                <p:cTn id="115" presetID="50" presetClass="path" presetSubtype="0" decel="100000" fill="hold" nodeType="withEffect">
                                  <p:stCondLst>
                                    <p:cond delay="1150"/>
                                  </p:stCondLst>
                                  <p:childTnLst>
                                    <p:animMotion origin="layout" path="M 3.50013E-6 -0.00022 L -0.09982 -0.00022 C -0.09982 0.09737 -0.09931 0.48866 -0.09931 0.5867 " pathEditMode="relative" rAng="0" ptsTypes="AAA">
                                      <p:cBhvr>
                                        <p:cTn id="116" dur="1100" spd="-100000" fill="hold"/>
                                        <p:tgtEl>
                                          <p:spTgt spid="523"/>
                                        </p:tgtEl>
                                        <p:attrNameLst>
                                          <p:attrName>ppt_x</p:attrName>
                                          <p:attrName>ppt_y</p:attrName>
                                        </p:attrNameLst>
                                      </p:cBhvr>
                                      <p:rCtr x="-4991" y="29346"/>
                                    </p:animMotion>
                                  </p:childTnLst>
                                </p:cTn>
                              </p:par>
                              <p:par>
                                <p:cTn id="117" presetID="1" presetClass="entr" presetSubtype="0" fill="hold" nodeType="withEffect">
                                  <p:stCondLst>
                                    <p:cond delay="1000"/>
                                  </p:stCondLst>
                                  <p:childTnLst>
                                    <p:set>
                                      <p:cBhvr>
                                        <p:cTn id="118" dur="1" fill="hold">
                                          <p:stCondLst>
                                            <p:cond delay="499"/>
                                          </p:stCondLst>
                                        </p:cTn>
                                        <p:tgtEl>
                                          <p:spTgt spid="511"/>
                                        </p:tgtEl>
                                        <p:attrNameLst>
                                          <p:attrName>style.visibility</p:attrName>
                                        </p:attrNameLst>
                                      </p:cBhvr>
                                      <p:to>
                                        <p:strVal val="visible"/>
                                      </p:to>
                                    </p:set>
                                  </p:childTnLst>
                                </p:cTn>
                              </p:par>
                              <p:par>
                                <p:cTn id="119" presetID="6" presetClass="emph" presetSubtype="0" accel="100000" autoRev="1" fill="hold" nodeType="withEffect">
                                  <p:stCondLst>
                                    <p:cond delay="1000"/>
                                  </p:stCondLst>
                                  <p:childTnLst>
                                    <p:animScale>
                                      <p:cBhvr>
                                        <p:cTn id="120" dur="500" fill="hold"/>
                                        <p:tgtEl>
                                          <p:spTgt spid="511"/>
                                        </p:tgtEl>
                                      </p:cBhvr>
                                      <p:by x="0" y="0"/>
                                    </p:animScale>
                                  </p:childTnLst>
                                </p:cTn>
                              </p:par>
                              <p:par>
                                <p:cTn id="121" presetID="2" presetClass="entr" presetSubtype="4" decel="100000" fill="hold" nodeType="withEffect">
                                  <p:stCondLst>
                                    <p:cond delay="1500"/>
                                  </p:stCondLst>
                                  <p:childTnLst>
                                    <p:set>
                                      <p:cBhvr>
                                        <p:cTn id="122" dur="1" fill="hold">
                                          <p:stCondLst>
                                            <p:cond delay="0"/>
                                          </p:stCondLst>
                                        </p:cTn>
                                        <p:tgtEl>
                                          <p:spTgt spid="511"/>
                                        </p:tgtEl>
                                        <p:attrNameLst>
                                          <p:attrName>style.visibility</p:attrName>
                                        </p:attrNameLst>
                                      </p:cBhvr>
                                      <p:to>
                                        <p:strVal val="visible"/>
                                      </p:to>
                                    </p:set>
                                    <p:anim calcmode="lin" valueType="num">
                                      <p:cBhvr additive="base">
                                        <p:cTn id="123" dur="700" fill="hold"/>
                                        <p:tgtEl>
                                          <p:spTgt spid="511"/>
                                        </p:tgtEl>
                                        <p:attrNameLst>
                                          <p:attrName>ppt_x</p:attrName>
                                        </p:attrNameLst>
                                      </p:cBhvr>
                                      <p:tavLst>
                                        <p:tav tm="0">
                                          <p:val>
                                            <p:strVal val="#ppt_x"/>
                                          </p:val>
                                        </p:tav>
                                        <p:tav tm="100000">
                                          <p:val>
                                            <p:strVal val="#ppt_x"/>
                                          </p:val>
                                        </p:tav>
                                      </p:tavLst>
                                    </p:anim>
                                    <p:anim calcmode="lin" valueType="num">
                                      <p:cBhvr additive="base">
                                        <p:cTn id="124" dur="700" fill="hold"/>
                                        <p:tgtEl>
                                          <p:spTgt spid="511"/>
                                        </p:tgtEl>
                                        <p:attrNameLst>
                                          <p:attrName>ppt_y</p:attrName>
                                        </p:attrNameLst>
                                      </p:cBhvr>
                                      <p:tavLst>
                                        <p:tav tm="0">
                                          <p:val>
                                            <p:strVal val="1+#ppt_h/2"/>
                                          </p:val>
                                        </p:tav>
                                        <p:tav tm="100000">
                                          <p:val>
                                            <p:strVal val="#ppt_y"/>
                                          </p:val>
                                        </p:tav>
                                      </p:tavLst>
                                    </p:anim>
                                  </p:childTnLst>
                                </p:cTn>
                              </p:par>
                              <p:par>
                                <p:cTn id="125" presetID="22" presetClass="entr" presetSubtype="8" fill="hold" nodeType="withEffect">
                                  <p:stCondLst>
                                    <p:cond delay="700"/>
                                  </p:stCondLst>
                                  <p:childTnLst>
                                    <p:set>
                                      <p:cBhvr>
                                        <p:cTn id="126" dur="1" fill="hold">
                                          <p:stCondLst>
                                            <p:cond delay="0"/>
                                          </p:stCondLst>
                                        </p:cTn>
                                        <p:tgtEl>
                                          <p:spTgt spid="474"/>
                                        </p:tgtEl>
                                        <p:attrNameLst>
                                          <p:attrName>style.visibility</p:attrName>
                                        </p:attrNameLst>
                                      </p:cBhvr>
                                      <p:to>
                                        <p:strVal val="visible"/>
                                      </p:to>
                                    </p:set>
                                    <p:animEffect transition="in" filter="wipe(left)">
                                      <p:cBhvr>
                                        <p:cTn id="127" dur="800"/>
                                        <p:tgtEl>
                                          <p:spTgt spid="474"/>
                                        </p:tgtEl>
                                      </p:cBhvr>
                                    </p:animEffect>
                                  </p:childTnLst>
                                </p:cTn>
                              </p:par>
                              <p:par>
                                <p:cTn id="128" presetID="22" presetClass="entr" presetSubtype="1" fill="hold" nodeType="withEffect">
                                  <p:stCondLst>
                                    <p:cond delay="750"/>
                                  </p:stCondLst>
                                  <p:childTnLst>
                                    <p:set>
                                      <p:cBhvr>
                                        <p:cTn id="129" dur="1" fill="hold">
                                          <p:stCondLst>
                                            <p:cond delay="0"/>
                                          </p:stCondLst>
                                        </p:cTn>
                                        <p:tgtEl>
                                          <p:spTgt spid="478"/>
                                        </p:tgtEl>
                                        <p:attrNameLst>
                                          <p:attrName>style.visibility</p:attrName>
                                        </p:attrNameLst>
                                      </p:cBhvr>
                                      <p:to>
                                        <p:strVal val="visible"/>
                                      </p:to>
                                    </p:set>
                                    <p:animEffect transition="in" filter="wipe(up)">
                                      <p:cBhvr>
                                        <p:cTn id="130" dur="800"/>
                                        <p:tgtEl>
                                          <p:spTgt spid="478"/>
                                        </p:tgtEl>
                                      </p:cBhvr>
                                    </p:animEffect>
                                  </p:childTnLst>
                                </p:cTn>
                              </p:par>
                              <p:par>
                                <p:cTn id="131" presetID="1" presetClass="entr" presetSubtype="0" fill="hold" nodeType="withEffect">
                                  <p:stCondLst>
                                    <p:cond delay="750"/>
                                  </p:stCondLst>
                                  <p:childTnLst>
                                    <p:set>
                                      <p:cBhvr>
                                        <p:cTn id="132" dur="1" fill="hold">
                                          <p:stCondLst>
                                            <p:cond delay="499"/>
                                          </p:stCondLst>
                                        </p:cTn>
                                        <p:tgtEl>
                                          <p:spTgt spid="534"/>
                                        </p:tgtEl>
                                        <p:attrNameLst>
                                          <p:attrName>style.visibility</p:attrName>
                                        </p:attrNameLst>
                                      </p:cBhvr>
                                      <p:to>
                                        <p:strVal val="visible"/>
                                      </p:to>
                                    </p:set>
                                  </p:childTnLst>
                                </p:cTn>
                              </p:par>
                              <p:par>
                                <p:cTn id="133" presetID="6" presetClass="emph" presetSubtype="0" accel="100000" autoRev="1" fill="hold" nodeType="withEffect">
                                  <p:stCondLst>
                                    <p:cond delay="750"/>
                                  </p:stCondLst>
                                  <p:childTnLst>
                                    <p:animScale>
                                      <p:cBhvr>
                                        <p:cTn id="134" dur="500" fill="hold"/>
                                        <p:tgtEl>
                                          <p:spTgt spid="534"/>
                                        </p:tgtEl>
                                      </p:cBhvr>
                                      <p:by x="0" y="0"/>
                                    </p:animScale>
                                  </p:childTnLst>
                                </p:cTn>
                              </p:par>
                              <p:par>
                                <p:cTn id="135" presetID="2" presetClass="entr" presetSubtype="1" decel="100000" fill="hold" nodeType="withEffect">
                                  <p:stCondLst>
                                    <p:cond delay="1250"/>
                                  </p:stCondLst>
                                  <p:childTnLst>
                                    <p:set>
                                      <p:cBhvr>
                                        <p:cTn id="136" dur="1" fill="hold">
                                          <p:stCondLst>
                                            <p:cond delay="0"/>
                                          </p:stCondLst>
                                        </p:cTn>
                                        <p:tgtEl>
                                          <p:spTgt spid="534"/>
                                        </p:tgtEl>
                                        <p:attrNameLst>
                                          <p:attrName>style.visibility</p:attrName>
                                        </p:attrNameLst>
                                      </p:cBhvr>
                                      <p:to>
                                        <p:strVal val="visible"/>
                                      </p:to>
                                    </p:set>
                                    <p:anim calcmode="lin" valueType="num">
                                      <p:cBhvr additive="base">
                                        <p:cTn id="137" dur="500" fill="hold"/>
                                        <p:tgtEl>
                                          <p:spTgt spid="534"/>
                                        </p:tgtEl>
                                        <p:attrNameLst>
                                          <p:attrName>ppt_x</p:attrName>
                                        </p:attrNameLst>
                                      </p:cBhvr>
                                      <p:tavLst>
                                        <p:tav tm="0">
                                          <p:val>
                                            <p:strVal val="#ppt_x"/>
                                          </p:val>
                                        </p:tav>
                                        <p:tav tm="100000">
                                          <p:val>
                                            <p:strVal val="#ppt_x"/>
                                          </p:val>
                                        </p:tav>
                                      </p:tavLst>
                                    </p:anim>
                                    <p:anim calcmode="lin" valueType="num">
                                      <p:cBhvr additive="base">
                                        <p:cTn id="138" dur="500" fill="hold"/>
                                        <p:tgtEl>
                                          <p:spTgt spid="534"/>
                                        </p:tgtEl>
                                        <p:attrNameLst>
                                          <p:attrName>ppt_y</p:attrName>
                                        </p:attrNameLst>
                                      </p:cBhvr>
                                      <p:tavLst>
                                        <p:tav tm="0">
                                          <p:val>
                                            <p:strVal val="0-#ppt_h/2"/>
                                          </p:val>
                                        </p:tav>
                                        <p:tav tm="100000">
                                          <p:val>
                                            <p:strVal val="#ppt_y"/>
                                          </p:val>
                                        </p:tav>
                                      </p:tavLst>
                                    </p:anim>
                                  </p:childTnLst>
                                </p:cTn>
                              </p:par>
                              <p:par>
                                <p:cTn id="139" presetID="22" presetClass="entr" presetSubtype="8" fill="hold" nodeType="withEffect">
                                  <p:stCondLst>
                                    <p:cond delay="800"/>
                                  </p:stCondLst>
                                  <p:childTnLst>
                                    <p:set>
                                      <p:cBhvr>
                                        <p:cTn id="140" dur="1" fill="hold">
                                          <p:stCondLst>
                                            <p:cond delay="0"/>
                                          </p:stCondLst>
                                        </p:cTn>
                                        <p:tgtEl>
                                          <p:spTgt spid="265"/>
                                        </p:tgtEl>
                                        <p:attrNameLst>
                                          <p:attrName>style.visibility</p:attrName>
                                        </p:attrNameLst>
                                      </p:cBhvr>
                                      <p:to>
                                        <p:strVal val="visible"/>
                                      </p:to>
                                    </p:set>
                                    <p:animEffect transition="in" filter="wipe(left)">
                                      <p:cBhvr>
                                        <p:cTn id="141" dur="800"/>
                                        <p:tgtEl>
                                          <p:spTgt spid="265"/>
                                        </p:tgtEl>
                                      </p:cBhvr>
                                    </p:animEffect>
                                  </p:childTnLst>
                                </p:cTn>
                              </p:par>
                              <p:par>
                                <p:cTn id="142" presetID="22" presetClass="entr" presetSubtype="8" fill="hold" nodeType="withEffect">
                                  <p:stCondLst>
                                    <p:cond delay="850"/>
                                  </p:stCondLst>
                                  <p:childTnLst>
                                    <p:set>
                                      <p:cBhvr>
                                        <p:cTn id="143" dur="1" fill="hold">
                                          <p:stCondLst>
                                            <p:cond delay="0"/>
                                          </p:stCondLst>
                                        </p:cTn>
                                        <p:tgtEl>
                                          <p:spTgt spid="271"/>
                                        </p:tgtEl>
                                        <p:attrNameLst>
                                          <p:attrName>style.visibility</p:attrName>
                                        </p:attrNameLst>
                                      </p:cBhvr>
                                      <p:to>
                                        <p:strVal val="visible"/>
                                      </p:to>
                                    </p:set>
                                    <p:animEffect transition="in" filter="wipe(left)">
                                      <p:cBhvr>
                                        <p:cTn id="144" dur="800"/>
                                        <p:tgtEl>
                                          <p:spTgt spid="271"/>
                                        </p:tgtEl>
                                      </p:cBhvr>
                                    </p:animEffect>
                                  </p:childTnLst>
                                </p:cTn>
                              </p:par>
                              <p:par>
                                <p:cTn id="145" presetID="22" presetClass="entr" presetSubtype="2" fill="hold" nodeType="withEffect">
                                  <p:stCondLst>
                                    <p:cond delay="900"/>
                                  </p:stCondLst>
                                  <p:childTnLst>
                                    <p:set>
                                      <p:cBhvr>
                                        <p:cTn id="146" dur="1" fill="hold">
                                          <p:stCondLst>
                                            <p:cond delay="0"/>
                                          </p:stCondLst>
                                        </p:cTn>
                                        <p:tgtEl>
                                          <p:spTgt spid="274"/>
                                        </p:tgtEl>
                                        <p:attrNameLst>
                                          <p:attrName>style.visibility</p:attrName>
                                        </p:attrNameLst>
                                      </p:cBhvr>
                                      <p:to>
                                        <p:strVal val="visible"/>
                                      </p:to>
                                    </p:set>
                                    <p:animEffect transition="in" filter="wipe(right)">
                                      <p:cBhvr>
                                        <p:cTn id="147" dur="800"/>
                                        <p:tgtEl>
                                          <p:spTgt spid="274"/>
                                        </p:tgtEl>
                                      </p:cBhvr>
                                    </p:animEffect>
                                  </p:childTnLst>
                                </p:cTn>
                              </p:par>
                              <p:par>
                                <p:cTn id="148" presetID="1" presetClass="entr" presetSubtype="0" fill="hold" nodeType="withEffect">
                                  <p:stCondLst>
                                    <p:cond delay="900"/>
                                  </p:stCondLst>
                                  <p:childTnLst>
                                    <p:set>
                                      <p:cBhvr>
                                        <p:cTn id="149" dur="1" fill="hold">
                                          <p:stCondLst>
                                            <p:cond delay="499"/>
                                          </p:stCondLst>
                                        </p:cTn>
                                        <p:tgtEl>
                                          <p:spTgt spid="521"/>
                                        </p:tgtEl>
                                        <p:attrNameLst>
                                          <p:attrName>style.visibility</p:attrName>
                                        </p:attrNameLst>
                                      </p:cBhvr>
                                      <p:to>
                                        <p:strVal val="visible"/>
                                      </p:to>
                                    </p:set>
                                  </p:childTnLst>
                                </p:cTn>
                              </p:par>
                              <p:par>
                                <p:cTn id="150" presetID="6" presetClass="emph" presetSubtype="0" accel="100000" autoRev="1" fill="hold" nodeType="withEffect">
                                  <p:stCondLst>
                                    <p:cond delay="900"/>
                                  </p:stCondLst>
                                  <p:childTnLst>
                                    <p:animScale>
                                      <p:cBhvr>
                                        <p:cTn id="151" dur="500" fill="hold"/>
                                        <p:tgtEl>
                                          <p:spTgt spid="521"/>
                                        </p:tgtEl>
                                      </p:cBhvr>
                                      <p:by x="0" y="0"/>
                                    </p:animScale>
                                  </p:childTnLst>
                                </p:cTn>
                              </p:par>
                              <p:par>
                                <p:cTn id="152" presetID="2" presetClass="entr" presetSubtype="8" decel="100000" fill="hold" nodeType="withEffect">
                                  <p:stCondLst>
                                    <p:cond delay="1400"/>
                                  </p:stCondLst>
                                  <p:childTnLst>
                                    <p:set>
                                      <p:cBhvr>
                                        <p:cTn id="153" dur="1" fill="hold">
                                          <p:stCondLst>
                                            <p:cond delay="0"/>
                                          </p:stCondLst>
                                        </p:cTn>
                                        <p:tgtEl>
                                          <p:spTgt spid="521"/>
                                        </p:tgtEl>
                                        <p:attrNameLst>
                                          <p:attrName>style.visibility</p:attrName>
                                        </p:attrNameLst>
                                      </p:cBhvr>
                                      <p:to>
                                        <p:strVal val="visible"/>
                                      </p:to>
                                    </p:set>
                                    <p:anim calcmode="lin" valueType="num">
                                      <p:cBhvr additive="base">
                                        <p:cTn id="154" dur="500" fill="hold"/>
                                        <p:tgtEl>
                                          <p:spTgt spid="521"/>
                                        </p:tgtEl>
                                        <p:attrNameLst>
                                          <p:attrName>ppt_x</p:attrName>
                                        </p:attrNameLst>
                                      </p:cBhvr>
                                      <p:tavLst>
                                        <p:tav tm="0">
                                          <p:val>
                                            <p:strVal val="0-#ppt_w/2"/>
                                          </p:val>
                                        </p:tav>
                                        <p:tav tm="100000">
                                          <p:val>
                                            <p:strVal val="#ppt_x"/>
                                          </p:val>
                                        </p:tav>
                                      </p:tavLst>
                                    </p:anim>
                                    <p:anim calcmode="lin" valueType="num">
                                      <p:cBhvr additive="base">
                                        <p:cTn id="155" dur="500" fill="hold"/>
                                        <p:tgtEl>
                                          <p:spTgt spid="521"/>
                                        </p:tgtEl>
                                        <p:attrNameLst>
                                          <p:attrName>ppt_y</p:attrName>
                                        </p:attrNameLst>
                                      </p:cBhvr>
                                      <p:tavLst>
                                        <p:tav tm="0">
                                          <p:val>
                                            <p:strVal val="#ppt_y"/>
                                          </p:val>
                                        </p:tav>
                                        <p:tav tm="100000">
                                          <p:val>
                                            <p:strVal val="#ppt_y"/>
                                          </p:val>
                                        </p:tav>
                                      </p:tavLst>
                                    </p:anim>
                                  </p:childTnLst>
                                </p:cTn>
                              </p:par>
                              <p:par>
                                <p:cTn id="156" presetID="50" presetClass="path" presetSubtype="0" decel="100000" fill="hold" nodeType="withEffect">
                                  <p:stCondLst>
                                    <p:cond delay="1400"/>
                                  </p:stCondLst>
                                  <p:childTnLst>
                                    <p:animMotion origin="layout" path="M -0.00064 -0.00023 C -0.00089 -0.00023 -0.00166 0.19223 -0.00089 0.19405 C -1.82282E-6 0.19564 0.08897 0.19564 0.08897 0.19428 " pathEditMode="relative" rAng="0" ptsTypes="AAA">
                                      <p:cBhvr>
                                        <p:cTn id="157" dur="800" spd="-100000" fill="hold"/>
                                        <p:tgtEl>
                                          <p:spTgt spid="521"/>
                                        </p:tgtEl>
                                        <p:attrNameLst>
                                          <p:attrName>ppt_x</p:attrName>
                                          <p:attrName>ppt_y</p:attrName>
                                        </p:attrNameLst>
                                      </p:cBhvr>
                                      <p:rCtr x="4455" y="9782"/>
                                    </p:animMotion>
                                  </p:childTnLst>
                                </p:cTn>
                              </p:par>
                              <p:par>
                                <p:cTn id="158" presetID="22" presetClass="entr" presetSubtype="8" fill="hold" nodeType="withEffect">
                                  <p:stCondLst>
                                    <p:cond delay="950"/>
                                  </p:stCondLst>
                                  <p:childTnLst>
                                    <p:set>
                                      <p:cBhvr>
                                        <p:cTn id="159" dur="1" fill="hold">
                                          <p:stCondLst>
                                            <p:cond delay="0"/>
                                          </p:stCondLst>
                                        </p:cTn>
                                        <p:tgtEl>
                                          <p:spTgt spid="276"/>
                                        </p:tgtEl>
                                        <p:attrNameLst>
                                          <p:attrName>style.visibility</p:attrName>
                                        </p:attrNameLst>
                                      </p:cBhvr>
                                      <p:to>
                                        <p:strVal val="visible"/>
                                      </p:to>
                                    </p:set>
                                    <p:animEffect transition="in" filter="wipe(left)">
                                      <p:cBhvr>
                                        <p:cTn id="160" dur="800"/>
                                        <p:tgtEl>
                                          <p:spTgt spid="276"/>
                                        </p:tgtEl>
                                      </p:cBhvr>
                                    </p:animEffect>
                                  </p:childTnLst>
                                </p:cTn>
                              </p:par>
                              <p:par>
                                <p:cTn id="161" presetID="22" presetClass="entr" presetSubtype="4" fill="hold" nodeType="withEffect">
                                  <p:stCondLst>
                                    <p:cond delay="1000"/>
                                  </p:stCondLst>
                                  <p:childTnLst>
                                    <p:set>
                                      <p:cBhvr>
                                        <p:cTn id="162" dur="1" fill="hold">
                                          <p:stCondLst>
                                            <p:cond delay="0"/>
                                          </p:stCondLst>
                                        </p:cTn>
                                        <p:tgtEl>
                                          <p:spTgt spid="277"/>
                                        </p:tgtEl>
                                        <p:attrNameLst>
                                          <p:attrName>style.visibility</p:attrName>
                                        </p:attrNameLst>
                                      </p:cBhvr>
                                      <p:to>
                                        <p:strVal val="visible"/>
                                      </p:to>
                                    </p:set>
                                    <p:animEffect transition="in" filter="wipe(down)">
                                      <p:cBhvr>
                                        <p:cTn id="163" dur="800"/>
                                        <p:tgtEl>
                                          <p:spTgt spid="277"/>
                                        </p:tgtEl>
                                      </p:cBhvr>
                                    </p:animEffect>
                                  </p:childTnLst>
                                </p:cTn>
                              </p:par>
                              <p:par>
                                <p:cTn id="164" presetID="2" presetClass="entr" presetSubtype="1" decel="100000" fill="hold" grpId="0" nodeType="withEffect">
                                  <p:stCondLst>
                                    <p:cond delay="0"/>
                                  </p:stCondLst>
                                  <p:childTnLst>
                                    <p:set>
                                      <p:cBhvr>
                                        <p:cTn id="165" dur="1" fill="hold">
                                          <p:stCondLst>
                                            <p:cond delay="0"/>
                                          </p:stCondLst>
                                        </p:cTn>
                                        <p:tgtEl>
                                          <p:spTgt spid="60"/>
                                        </p:tgtEl>
                                        <p:attrNameLst>
                                          <p:attrName>style.visibility</p:attrName>
                                        </p:attrNameLst>
                                      </p:cBhvr>
                                      <p:to>
                                        <p:strVal val="visible"/>
                                      </p:to>
                                    </p:set>
                                    <p:anim calcmode="lin" valueType="num">
                                      <p:cBhvr additive="base">
                                        <p:cTn id="166" dur="700" fill="hold"/>
                                        <p:tgtEl>
                                          <p:spTgt spid="60"/>
                                        </p:tgtEl>
                                        <p:attrNameLst>
                                          <p:attrName>ppt_x</p:attrName>
                                        </p:attrNameLst>
                                      </p:cBhvr>
                                      <p:tavLst>
                                        <p:tav tm="0">
                                          <p:val>
                                            <p:strVal val="#ppt_x"/>
                                          </p:val>
                                        </p:tav>
                                        <p:tav tm="100000">
                                          <p:val>
                                            <p:strVal val="#ppt_x"/>
                                          </p:val>
                                        </p:tav>
                                      </p:tavLst>
                                    </p:anim>
                                    <p:anim calcmode="lin" valueType="num">
                                      <p:cBhvr additive="base">
                                        <p:cTn id="167" dur="700" fill="hold"/>
                                        <p:tgtEl>
                                          <p:spTgt spid="6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495"/>
            <a:ext cx="11653523" cy="4465549"/>
          </a:xfrm>
        </p:spPr>
        <p:txBody>
          <a:bodyPr/>
          <a:lstStyle/>
          <a:p>
            <a:pPr lvl="0"/>
            <a:r>
              <a:rPr lang="en-US" sz="3137"/>
              <a:t>Sub-second end-to-end latency in the 99</a:t>
            </a:r>
            <a:r>
              <a:rPr lang="en-US" sz="3137" baseline="30000"/>
              <a:t>th</a:t>
            </a:r>
            <a:r>
              <a:rPr lang="en-US" sz="3137"/>
              <a:t> percentile</a:t>
            </a:r>
          </a:p>
          <a:p>
            <a:pPr lvl="0"/>
            <a:r>
              <a:rPr lang="en-US" sz="3137"/>
              <a:t>99.99% availability</a:t>
            </a:r>
          </a:p>
          <a:p>
            <a:pPr lvl="0"/>
            <a:r>
              <a:rPr lang="en-US" sz="3137"/>
              <a:t>10,000,000 events per second per region</a:t>
            </a:r>
          </a:p>
          <a:p>
            <a:pPr lvl="0"/>
            <a:r>
              <a:rPr lang="en-US" sz="3137"/>
              <a:t>100,000,000 subscriptions per region</a:t>
            </a:r>
          </a:p>
          <a:p>
            <a:pPr lvl="0"/>
            <a:r>
              <a:rPr lang="en-US" sz="3137"/>
              <a:t>50 </a:t>
            </a:r>
            <a:r>
              <a:rPr lang="en-US" sz="3137" err="1"/>
              <a:t>ms</a:t>
            </a:r>
            <a:r>
              <a:rPr lang="en-US" sz="3137"/>
              <a:t> publisher latency</a:t>
            </a:r>
          </a:p>
          <a:p>
            <a:pPr lvl="0"/>
            <a:r>
              <a:rPr lang="en-US" sz="3137"/>
              <a:t>24 hour retry with exponential back off for events not delivered</a:t>
            </a:r>
          </a:p>
          <a:p>
            <a:pPr lvl="0"/>
            <a:r>
              <a:rPr lang="en-US" sz="3137"/>
              <a:t>Transparent regional failover</a:t>
            </a:r>
          </a:p>
          <a:p>
            <a:endParaRPr lang="en-US"/>
          </a:p>
        </p:txBody>
      </p:sp>
      <p:sp>
        <p:nvSpPr>
          <p:cNvPr id="3" name="Title 2"/>
          <p:cNvSpPr>
            <a:spLocks noGrp="1"/>
          </p:cNvSpPr>
          <p:nvPr>
            <p:ph type="title"/>
          </p:nvPr>
        </p:nvSpPr>
        <p:spPr/>
        <p:txBody>
          <a:bodyPr/>
          <a:lstStyle/>
          <a:p>
            <a:r>
              <a:rPr lang="en-US"/>
              <a:t>Target performance</a:t>
            </a:r>
          </a:p>
        </p:txBody>
      </p:sp>
    </p:spTree>
    <p:extLst>
      <p:ext uri="{BB962C8B-B14F-4D97-AF65-F5344CB8AC3E}">
        <p14:creationId xmlns:p14="http://schemas.microsoft.com/office/powerpoint/2010/main" val="16157638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0">
  <p:cSld>
    <p:bg>
      <p:bgPr>
        <a:solidFill>
          <a:srgbClr val="0070C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D2DB6-F221-4D54-9DA8-46F2CAE5DA61}"/>
              </a:ext>
            </a:extLst>
          </p:cNvPr>
          <p:cNvSpPr>
            <a:spLocks noGrp="1"/>
          </p:cNvSpPr>
          <p:nvPr>
            <p:ph type="title"/>
          </p:nvPr>
        </p:nvSpPr>
        <p:spPr/>
        <p:txBody>
          <a:bodyPr/>
          <a:lstStyle/>
          <a:p>
            <a:r>
              <a:rPr lang="en-US" dirty="0">
                <a:solidFill>
                  <a:schemeClr val="bg1"/>
                </a:solidFill>
              </a:rPr>
              <a:t>Event Schema</a:t>
            </a:r>
          </a:p>
        </p:txBody>
      </p:sp>
      <p:sp>
        <p:nvSpPr>
          <p:cNvPr id="3" name="Text Placeholder 2">
            <a:extLst>
              <a:ext uri="{FF2B5EF4-FFF2-40B4-BE49-F238E27FC236}">
                <a16:creationId xmlns:a16="http://schemas.microsoft.com/office/drawing/2014/main" id="{76273E2E-3BE3-48BE-BC68-402802F8E72A}"/>
              </a:ext>
            </a:extLst>
          </p:cNvPr>
          <p:cNvSpPr>
            <a:spLocks noGrp="1"/>
          </p:cNvSpPr>
          <p:nvPr>
            <p:ph type="body" sz="quarter" idx="10"/>
          </p:nvPr>
        </p:nvSpPr>
        <p:spPr>
          <a:xfrm>
            <a:off x="0" y="1197322"/>
            <a:ext cx="13322300" cy="5829288"/>
          </a:xfrm>
        </p:spPr>
        <p:txBody>
          <a:bodyPr/>
          <a:lstStyle/>
          <a:p>
            <a:r>
              <a:rPr lang="en-US" sz="1400" dirty="0"/>
              <a:t>[{</a:t>
            </a:r>
          </a:p>
          <a:p>
            <a:r>
              <a:rPr lang="en-US" sz="1400" dirty="0"/>
              <a:t>   </a:t>
            </a:r>
            <a:r>
              <a:rPr lang="en-US" sz="1400" dirty="0">
                <a:solidFill>
                  <a:srgbClr val="C00000"/>
                </a:solidFill>
              </a:rPr>
              <a:t>"topic"</a:t>
            </a:r>
            <a:r>
              <a:rPr lang="en-US" sz="1400" dirty="0"/>
              <a:t>: </a:t>
            </a:r>
            <a:r>
              <a:rPr lang="en-US" sz="1300" dirty="0">
                <a:solidFill>
                  <a:srgbClr val="004B1C"/>
                </a:solidFill>
              </a:rPr>
              <a:t>"/subscriptions/{subscription-id}/</a:t>
            </a:r>
            <a:r>
              <a:rPr lang="en-US" sz="1300" dirty="0" err="1">
                <a:solidFill>
                  <a:srgbClr val="004B1C"/>
                </a:solidFill>
              </a:rPr>
              <a:t>resourceGroups</a:t>
            </a:r>
            <a:r>
              <a:rPr lang="en-US" sz="1300" dirty="0">
                <a:solidFill>
                  <a:srgbClr val="004B1C"/>
                </a:solidFill>
              </a:rPr>
              <a:t>/rg1/providers/</a:t>
            </a:r>
            <a:r>
              <a:rPr lang="en-US" sz="1300" dirty="0" err="1">
                <a:solidFill>
                  <a:srgbClr val="004B1C"/>
                </a:solidFill>
              </a:rPr>
              <a:t>Microsoft.Storage</a:t>
            </a:r>
            <a:r>
              <a:rPr lang="en-US" sz="1300" dirty="0">
                <a:solidFill>
                  <a:srgbClr val="004B1C"/>
                </a:solidFill>
              </a:rPr>
              <a:t>/</a:t>
            </a:r>
            <a:r>
              <a:rPr lang="en-US" sz="1300" dirty="0" err="1">
                <a:solidFill>
                  <a:srgbClr val="004B1C"/>
                </a:solidFill>
              </a:rPr>
              <a:t>storageAccounts</a:t>
            </a:r>
            <a:r>
              <a:rPr lang="en-US" sz="1300" dirty="0">
                <a:solidFill>
                  <a:srgbClr val="004B1C"/>
                </a:solidFill>
              </a:rPr>
              <a:t>/</a:t>
            </a:r>
            <a:r>
              <a:rPr lang="en-US" sz="1300" dirty="0" err="1">
                <a:solidFill>
                  <a:srgbClr val="004B1C"/>
                </a:solidFill>
              </a:rPr>
              <a:t>socalazure</a:t>
            </a:r>
            <a:r>
              <a:rPr lang="en-US" sz="1300" dirty="0">
                <a:solidFill>
                  <a:srgbClr val="004B1C"/>
                </a:solidFill>
              </a:rPr>
              <a:t>"</a:t>
            </a:r>
            <a:r>
              <a:rPr lang="en-US" sz="1300" dirty="0"/>
              <a:t>,</a:t>
            </a:r>
          </a:p>
          <a:p>
            <a:r>
              <a:rPr lang="en-US" sz="1400" dirty="0"/>
              <a:t>   </a:t>
            </a:r>
            <a:r>
              <a:rPr lang="en-US" sz="1400" dirty="0">
                <a:solidFill>
                  <a:srgbClr val="C00000"/>
                </a:solidFill>
              </a:rPr>
              <a:t>"subject"</a:t>
            </a:r>
            <a:r>
              <a:rPr lang="en-US" sz="1400" dirty="0"/>
              <a:t>: </a:t>
            </a:r>
            <a:r>
              <a:rPr lang="en-US" sz="1400" dirty="0">
                <a:solidFill>
                  <a:srgbClr val="004B1C"/>
                </a:solidFill>
              </a:rPr>
              <a:t>"/</a:t>
            </a:r>
            <a:r>
              <a:rPr lang="en-US" sz="1400" dirty="0" err="1">
                <a:solidFill>
                  <a:srgbClr val="004B1C"/>
                </a:solidFill>
              </a:rPr>
              <a:t>blobServices</a:t>
            </a:r>
            <a:r>
              <a:rPr lang="en-US" sz="1400" dirty="0">
                <a:solidFill>
                  <a:srgbClr val="004B1C"/>
                </a:solidFill>
              </a:rPr>
              <a:t>/default/containers/sample/blobs/</a:t>
            </a:r>
            <a:r>
              <a:rPr lang="en-US" sz="1400" dirty="0" err="1">
                <a:solidFill>
                  <a:srgbClr val="004B1C"/>
                </a:solidFill>
              </a:rPr>
              <a:t>grid.jpg</a:t>
            </a:r>
            <a:r>
              <a:rPr lang="en-US" sz="1400" dirty="0">
                <a:solidFill>
                  <a:srgbClr val="004B1C"/>
                </a:solidFill>
              </a:rPr>
              <a:t>"</a:t>
            </a:r>
            <a:r>
              <a:rPr lang="en-US" sz="1400" dirty="0"/>
              <a:t>,</a:t>
            </a:r>
          </a:p>
          <a:p>
            <a:r>
              <a:rPr lang="en-US" sz="1400" dirty="0"/>
              <a:t>   </a:t>
            </a:r>
            <a:r>
              <a:rPr lang="en-US" sz="1400" dirty="0">
                <a:solidFill>
                  <a:srgbClr val="C00000"/>
                </a:solidFill>
              </a:rPr>
              <a:t>"</a:t>
            </a:r>
            <a:r>
              <a:rPr lang="en-US" sz="1400" dirty="0" err="1">
                <a:solidFill>
                  <a:srgbClr val="C00000"/>
                </a:solidFill>
              </a:rPr>
              <a:t>eventType</a:t>
            </a:r>
            <a:r>
              <a:rPr lang="en-US" sz="1400" dirty="0">
                <a:solidFill>
                  <a:srgbClr val="C00000"/>
                </a:solidFill>
              </a:rPr>
              <a:t>"</a:t>
            </a:r>
            <a:r>
              <a:rPr lang="en-US" sz="1400" dirty="0"/>
              <a:t>: </a:t>
            </a:r>
            <a:r>
              <a:rPr lang="en-US" sz="1400" dirty="0">
                <a:solidFill>
                  <a:srgbClr val="004B1C"/>
                </a:solidFill>
              </a:rPr>
              <a:t>"</a:t>
            </a:r>
            <a:r>
              <a:rPr lang="en-US" sz="1400" dirty="0" err="1">
                <a:solidFill>
                  <a:srgbClr val="004B1C"/>
                </a:solidFill>
              </a:rPr>
              <a:t>Microsoft.Storage.BlobCreated</a:t>
            </a:r>
            <a:r>
              <a:rPr lang="en-US" sz="1400" dirty="0">
                <a:solidFill>
                  <a:srgbClr val="004B1C"/>
                </a:solidFill>
              </a:rPr>
              <a:t>"</a:t>
            </a:r>
            <a:r>
              <a:rPr lang="en-US" sz="1400" dirty="0"/>
              <a:t>,</a:t>
            </a:r>
          </a:p>
          <a:p>
            <a:r>
              <a:rPr lang="en-US" sz="1400" dirty="0"/>
              <a:t>   </a:t>
            </a:r>
            <a:r>
              <a:rPr lang="en-US" sz="1400" dirty="0">
                <a:solidFill>
                  <a:srgbClr val="C00000"/>
                </a:solidFill>
              </a:rPr>
              <a:t>"</a:t>
            </a:r>
            <a:r>
              <a:rPr lang="en-US" sz="1400" dirty="0" err="1">
                <a:solidFill>
                  <a:srgbClr val="C00000"/>
                </a:solidFill>
              </a:rPr>
              <a:t>eventTime</a:t>
            </a:r>
            <a:r>
              <a:rPr lang="en-US" sz="1400" dirty="0">
                <a:solidFill>
                  <a:srgbClr val="C00000"/>
                </a:solidFill>
              </a:rPr>
              <a:t>"</a:t>
            </a:r>
            <a:r>
              <a:rPr lang="en-US" sz="1400" dirty="0"/>
              <a:t>: </a:t>
            </a:r>
            <a:r>
              <a:rPr lang="en-US" sz="1400" dirty="0">
                <a:solidFill>
                  <a:srgbClr val="004B1C"/>
                </a:solidFill>
              </a:rPr>
              <a:t>"2018-03-08T02:32:32.3138466Z"</a:t>
            </a:r>
            <a:r>
              <a:rPr lang="en-US" sz="1400" dirty="0"/>
              <a:t>,</a:t>
            </a:r>
          </a:p>
          <a:p>
            <a:r>
              <a:rPr lang="en-US" sz="1400" dirty="0"/>
              <a:t>   </a:t>
            </a:r>
            <a:r>
              <a:rPr lang="en-US" sz="1400" dirty="0">
                <a:solidFill>
                  <a:srgbClr val="C00000"/>
                </a:solidFill>
              </a:rPr>
              <a:t>"id"</a:t>
            </a:r>
            <a:r>
              <a:rPr lang="en-US" sz="1400" dirty="0"/>
              <a:t>: </a:t>
            </a:r>
            <a:r>
              <a:rPr lang="en-US" sz="1400" dirty="0">
                <a:solidFill>
                  <a:srgbClr val="004B1C"/>
                </a:solidFill>
              </a:rPr>
              <a:t>"60b827dd-701e-010a-2e85-b6ba5f0618c4"</a:t>
            </a:r>
            <a:r>
              <a:rPr lang="en-US" sz="1400" dirty="0"/>
              <a:t>,</a:t>
            </a:r>
          </a:p>
          <a:p>
            <a:r>
              <a:rPr lang="en-US" sz="1400" dirty="0"/>
              <a:t>   </a:t>
            </a:r>
            <a:r>
              <a:rPr lang="en-US" sz="1400" dirty="0">
                <a:solidFill>
                  <a:srgbClr val="C00000"/>
                </a:solidFill>
              </a:rPr>
              <a:t>"data"</a:t>
            </a:r>
            <a:r>
              <a:rPr lang="en-US" sz="1400" dirty="0"/>
              <a:t>: {</a:t>
            </a:r>
          </a:p>
          <a:p>
            <a:r>
              <a:rPr lang="en-US" sz="1400" dirty="0"/>
              <a:t>      </a:t>
            </a:r>
            <a:r>
              <a:rPr lang="en-US" sz="1400" dirty="0">
                <a:solidFill>
                  <a:srgbClr val="C00000"/>
                </a:solidFill>
              </a:rPr>
              <a:t>"</a:t>
            </a:r>
            <a:r>
              <a:rPr lang="en-US" sz="1400" dirty="0" err="1">
                <a:solidFill>
                  <a:srgbClr val="C00000"/>
                </a:solidFill>
              </a:rPr>
              <a:t>api</a:t>
            </a:r>
            <a:r>
              <a:rPr lang="en-US" sz="1400" dirty="0">
                <a:solidFill>
                  <a:srgbClr val="C00000"/>
                </a:solidFill>
              </a:rPr>
              <a:t>"</a:t>
            </a:r>
            <a:r>
              <a:rPr lang="en-US" sz="1400" dirty="0"/>
              <a:t>: </a:t>
            </a:r>
            <a:r>
              <a:rPr lang="en-US" sz="1400" dirty="0">
                <a:solidFill>
                  <a:srgbClr val="004B1C"/>
                </a:solidFill>
              </a:rPr>
              <a:t>"</a:t>
            </a:r>
            <a:r>
              <a:rPr lang="en-US" sz="1400" dirty="0" err="1">
                <a:solidFill>
                  <a:srgbClr val="004B1C"/>
                </a:solidFill>
              </a:rPr>
              <a:t>PutBlockList</a:t>
            </a:r>
            <a:r>
              <a:rPr lang="en-US" sz="1400" dirty="0">
                <a:solidFill>
                  <a:srgbClr val="004B1C"/>
                </a:solidFill>
              </a:rPr>
              <a:t>"</a:t>
            </a:r>
            <a:r>
              <a:rPr lang="en-US" sz="1400" dirty="0"/>
              <a:t>,</a:t>
            </a:r>
          </a:p>
          <a:p>
            <a:r>
              <a:rPr lang="en-US" sz="1400" dirty="0"/>
              <a:t>      </a:t>
            </a:r>
            <a:r>
              <a:rPr lang="en-US" sz="1400" dirty="0">
                <a:solidFill>
                  <a:srgbClr val="C00000"/>
                </a:solidFill>
              </a:rPr>
              <a:t>"</a:t>
            </a:r>
            <a:r>
              <a:rPr lang="en-US" sz="1400" dirty="0" err="1">
                <a:solidFill>
                  <a:srgbClr val="C00000"/>
                </a:solidFill>
              </a:rPr>
              <a:t>clientRequestId</a:t>
            </a:r>
            <a:r>
              <a:rPr lang="en-US" sz="1400" dirty="0">
                <a:solidFill>
                  <a:srgbClr val="C00000"/>
                </a:solidFill>
              </a:rPr>
              <a:t>"</a:t>
            </a:r>
            <a:r>
              <a:rPr lang="en-US" sz="1400" dirty="0"/>
              <a:t>: </a:t>
            </a:r>
            <a:r>
              <a:rPr lang="en-US" sz="1400" dirty="0">
                <a:solidFill>
                  <a:srgbClr val="004B1C"/>
                </a:solidFill>
              </a:rPr>
              <a:t>"580ebc71-0b38-4e13-9c3e-5db169ad2032"</a:t>
            </a:r>
            <a:r>
              <a:rPr lang="en-US" sz="1400" dirty="0"/>
              <a:t>,</a:t>
            </a:r>
          </a:p>
          <a:p>
            <a:r>
              <a:rPr lang="en-US" sz="1400" dirty="0"/>
              <a:t>      </a:t>
            </a:r>
            <a:r>
              <a:rPr lang="en-US" sz="1400" dirty="0">
                <a:solidFill>
                  <a:srgbClr val="C00000"/>
                </a:solidFill>
              </a:rPr>
              <a:t>"</a:t>
            </a:r>
            <a:r>
              <a:rPr lang="en-US" sz="1400" dirty="0" err="1">
                <a:solidFill>
                  <a:srgbClr val="C00000"/>
                </a:solidFill>
              </a:rPr>
              <a:t>requestId</a:t>
            </a:r>
            <a:r>
              <a:rPr lang="en-US" sz="1400" dirty="0">
                <a:solidFill>
                  <a:srgbClr val="C00000"/>
                </a:solidFill>
              </a:rPr>
              <a:t>"</a:t>
            </a:r>
            <a:r>
              <a:rPr lang="en-US" sz="1400" dirty="0"/>
              <a:t>: </a:t>
            </a:r>
            <a:r>
              <a:rPr lang="en-US" sz="1400" dirty="0">
                <a:solidFill>
                  <a:srgbClr val="004B1C"/>
                </a:solidFill>
              </a:rPr>
              <a:t>"60b827dd-701e-010a-2e85-b6ba5f000000"</a:t>
            </a:r>
            <a:r>
              <a:rPr lang="en-US" sz="1400" dirty="0"/>
              <a:t>,</a:t>
            </a:r>
          </a:p>
          <a:p>
            <a:r>
              <a:rPr lang="en-US" sz="1400" dirty="0"/>
              <a:t>      </a:t>
            </a:r>
            <a:r>
              <a:rPr lang="en-US" sz="1400" dirty="0">
                <a:solidFill>
                  <a:srgbClr val="C00000"/>
                </a:solidFill>
              </a:rPr>
              <a:t>"</a:t>
            </a:r>
            <a:r>
              <a:rPr lang="en-US" sz="1400" dirty="0" err="1">
                <a:solidFill>
                  <a:srgbClr val="C00000"/>
                </a:solidFill>
              </a:rPr>
              <a:t>eTag</a:t>
            </a:r>
            <a:r>
              <a:rPr lang="en-US" sz="1400" dirty="0">
                <a:solidFill>
                  <a:srgbClr val="C00000"/>
                </a:solidFill>
              </a:rPr>
              <a:t>"</a:t>
            </a:r>
            <a:r>
              <a:rPr lang="en-US" sz="1400" dirty="0"/>
              <a:t>: </a:t>
            </a:r>
            <a:r>
              <a:rPr lang="en-US" sz="1400" dirty="0">
                <a:solidFill>
                  <a:srgbClr val="004B1C"/>
                </a:solidFill>
              </a:rPr>
              <a:t>"0x8D5849CD8572590"</a:t>
            </a:r>
            <a:r>
              <a:rPr lang="en-US" sz="1400" dirty="0"/>
              <a:t>,</a:t>
            </a:r>
          </a:p>
          <a:p>
            <a:r>
              <a:rPr lang="en-US" sz="1400" dirty="0"/>
              <a:t>      </a:t>
            </a:r>
            <a:r>
              <a:rPr lang="en-US" sz="1400" dirty="0">
                <a:solidFill>
                  <a:srgbClr val="C00000"/>
                </a:solidFill>
              </a:rPr>
              <a:t>"</a:t>
            </a:r>
            <a:r>
              <a:rPr lang="en-US" sz="1400" dirty="0" err="1">
                <a:solidFill>
                  <a:srgbClr val="C00000"/>
                </a:solidFill>
              </a:rPr>
              <a:t>contentType</a:t>
            </a:r>
            <a:r>
              <a:rPr lang="en-US" sz="1400" dirty="0">
                <a:solidFill>
                  <a:srgbClr val="C00000"/>
                </a:solidFill>
              </a:rPr>
              <a:t>"</a:t>
            </a:r>
            <a:r>
              <a:rPr lang="en-US" sz="1400" dirty="0"/>
              <a:t>: </a:t>
            </a:r>
            <a:r>
              <a:rPr lang="en-US" sz="1400" dirty="0">
                <a:solidFill>
                  <a:srgbClr val="004B1C"/>
                </a:solidFill>
              </a:rPr>
              <a:t>"image/jpeg"</a:t>
            </a:r>
            <a:r>
              <a:rPr lang="en-US" sz="1400" dirty="0"/>
              <a:t>,</a:t>
            </a:r>
          </a:p>
          <a:p>
            <a:r>
              <a:rPr lang="en-US" sz="1400" dirty="0"/>
              <a:t>      </a:t>
            </a:r>
            <a:r>
              <a:rPr lang="en-US" sz="1400" dirty="0">
                <a:solidFill>
                  <a:srgbClr val="C00000"/>
                </a:solidFill>
              </a:rPr>
              <a:t>"</a:t>
            </a:r>
            <a:r>
              <a:rPr lang="en-US" sz="1400" dirty="0" err="1">
                <a:solidFill>
                  <a:srgbClr val="C00000"/>
                </a:solidFill>
              </a:rPr>
              <a:t>contentLength</a:t>
            </a:r>
            <a:r>
              <a:rPr lang="en-US" sz="1400" dirty="0">
                <a:solidFill>
                  <a:srgbClr val="C00000"/>
                </a:solidFill>
              </a:rPr>
              <a:t>"</a:t>
            </a:r>
            <a:r>
              <a:rPr lang="en-US" sz="1400" dirty="0"/>
              <a:t>: 687245,</a:t>
            </a:r>
          </a:p>
          <a:p>
            <a:r>
              <a:rPr lang="en-US" sz="1400" dirty="0"/>
              <a:t>      </a:t>
            </a:r>
            <a:r>
              <a:rPr lang="en-US" sz="1400" dirty="0">
                <a:solidFill>
                  <a:srgbClr val="C00000"/>
                </a:solidFill>
              </a:rPr>
              <a:t>"</a:t>
            </a:r>
            <a:r>
              <a:rPr lang="en-US" sz="1400" dirty="0" err="1">
                <a:solidFill>
                  <a:srgbClr val="C00000"/>
                </a:solidFill>
              </a:rPr>
              <a:t>blobType</a:t>
            </a:r>
            <a:r>
              <a:rPr lang="en-US" sz="1400" dirty="0">
                <a:solidFill>
                  <a:srgbClr val="C00000"/>
                </a:solidFill>
              </a:rPr>
              <a:t>"</a:t>
            </a:r>
            <a:r>
              <a:rPr lang="en-US" sz="1400" dirty="0"/>
              <a:t>: </a:t>
            </a:r>
            <a:r>
              <a:rPr lang="en-US" sz="1400" dirty="0">
                <a:solidFill>
                  <a:srgbClr val="004B1C"/>
                </a:solidFill>
              </a:rPr>
              <a:t>"</a:t>
            </a:r>
            <a:r>
              <a:rPr lang="en-US" sz="1400" dirty="0" err="1">
                <a:solidFill>
                  <a:srgbClr val="004B1C"/>
                </a:solidFill>
              </a:rPr>
              <a:t>BlockBlob</a:t>
            </a:r>
            <a:r>
              <a:rPr lang="en-US" sz="1400" dirty="0">
                <a:solidFill>
                  <a:srgbClr val="004B1C"/>
                </a:solidFill>
              </a:rPr>
              <a:t>"</a:t>
            </a:r>
            <a:r>
              <a:rPr lang="en-US" sz="1400" dirty="0"/>
              <a:t>,</a:t>
            </a:r>
          </a:p>
          <a:p>
            <a:r>
              <a:rPr lang="en-US" sz="1400" dirty="0"/>
              <a:t>      </a:t>
            </a:r>
            <a:r>
              <a:rPr lang="en-US" sz="1400" dirty="0">
                <a:solidFill>
                  <a:srgbClr val="C00000"/>
                </a:solidFill>
              </a:rPr>
              <a:t>"</a:t>
            </a:r>
            <a:r>
              <a:rPr lang="en-US" sz="1400" dirty="0" err="1">
                <a:solidFill>
                  <a:srgbClr val="C00000"/>
                </a:solidFill>
              </a:rPr>
              <a:t>url</a:t>
            </a:r>
            <a:r>
              <a:rPr lang="en-US" sz="1400" dirty="0">
                <a:solidFill>
                  <a:srgbClr val="C00000"/>
                </a:solidFill>
              </a:rPr>
              <a:t>"</a:t>
            </a:r>
            <a:r>
              <a:rPr lang="en-US" sz="1400" dirty="0"/>
              <a:t>: </a:t>
            </a:r>
            <a:r>
              <a:rPr lang="en-US" sz="1400" dirty="0">
                <a:solidFill>
                  <a:srgbClr val="004B1C"/>
                </a:solidFill>
              </a:rPr>
              <a:t>"https://</a:t>
            </a:r>
            <a:r>
              <a:rPr lang="en-US" sz="1400" dirty="0" err="1">
                <a:solidFill>
                  <a:srgbClr val="004B1C"/>
                </a:solidFill>
              </a:rPr>
              <a:t>socalazure.blob.core.windows.net</a:t>
            </a:r>
            <a:r>
              <a:rPr lang="en-US" sz="1400" dirty="0">
                <a:solidFill>
                  <a:srgbClr val="004B1C"/>
                </a:solidFill>
              </a:rPr>
              <a:t>/sample/</a:t>
            </a:r>
            <a:r>
              <a:rPr lang="en-US" sz="1400" dirty="0" err="1">
                <a:solidFill>
                  <a:srgbClr val="004B1C"/>
                </a:solidFill>
              </a:rPr>
              <a:t>grid.jpg</a:t>
            </a:r>
            <a:r>
              <a:rPr lang="en-US" sz="1400" dirty="0">
                <a:solidFill>
                  <a:srgbClr val="004B1C"/>
                </a:solidFill>
              </a:rPr>
              <a:t>"</a:t>
            </a:r>
            <a:r>
              <a:rPr lang="en-US" sz="1400" dirty="0"/>
              <a:t>,</a:t>
            </a:r>
          </a:p>
          <a:p>
            <a:r>
              <a:rPr lang="en-US" sz="1400" dirty="0"/>
              <a:t>      </a:t>
            </a:r>
            <a:r>
              <a:rPr lang="en-US" sz="1400" dirty="0">
                <a:solidFill>
                  <a:srgbClr val="C00000"/>
                </a:solidFill>
              </a:rPr>
              <a:t>"sequencer"</a:t>
            </a:r>
            <a:r>
              <a:rPr lang="en-US" sz="1400" dirty="0"/>
              <a:t>: </a:t>
            </a:r>
            <a:r>
              <a:rPr lang="en-US" sz="1400" dirty="0">
                <a:solidFill>
                  <a:srgbClr val="004B1C"/>
                </a:solidFill>
              </a:rPr>
              <a:t>"0000000000000000000000000000043C00000000004b90e3"</a:t>
            </a:r>
            <a:r>
              <a:rPr lang="en-US" sz="1400" dirty="0"/>
              <a:t>,</a:t>
            </a:r>
          </a:p>
          <a:p>
            <a:r>
              <a:rPr lang="en-US" sz="1400" dirty="0"/>
              <a:t>      </a:t>
            </a:r>
            <a:r>
              <a:rPr lang="en-US" sz="1400" dirty="0">
                <a:solidFill>
                  <a:srgbClr val="C00000"/>
                </a:solidFill>
              </a:rPr>
              <a:t>"</a:t>
            </a:r>
            <a:r>
              <a:rPr lang="en-US" sz="1400" dirty="0" err="1">
                <a:solidFill>
                  <a:srgbClr val="C00000"/>
                </a:solidFill>
              </a:rPr>
              <a:t>storageDiagnostics</a:t>
            </a:r>
            <a:r>
              <a:rPr lang="en-US" sz="1400" dirty="0">
                <a:solidFill>
                  <a:srgbClr val="C00000"/>
                </a:solidFill>
              </a:rPr>
              <a:t>"</a:t>
            </a:r>
            <a:r>
              <a:rPr lang="en-US" sz="1400" dirty="0"/>
              <a:t>: {</a:t>
            </a:r>
          </a:p>
          <a:p>
            <a:r>
              <a:rPr lang="en-US" sz="1400" dirty="0"/>
              <a:t>         </a:t>
            </a:r>
            <a:r>
              <a:rPr lang="en-US" sz="1400" dirty="0">
                <a:solidFill>
                  <a:srgbClr val="C00000"/>
                </a:solidFill>
              </a:rPr>
              <a:t>"</a:t>
            </a:r>
            <a:r>
              <a:rPr lang="en-US" sz="1400" dirty="0" err="1">
                <a:solidFill>
                  <a:srgbClr val="C00000"/>
                </a:solidFill>
              </a:rPr>
              <a:t>batchId</a:t>
            </a:r>
            <a:r>
              <a:rPr lang="en-US" sz="1400" dirty="0">
                <a:solidFill>
                  <a:srgbClr val="C00000"/>
                </a:solidFill>
              </a:rPr>
              <a:t>"</a:t>
            </a:r>
            <a:r>
              <a:rPr lang="en-US" sz="1400" dirty="0"/>
              <a:t>: </a:t>
            </a:r>
            <a:r>
              <a:rPr lang="en-US" sz="1400" dirty="0">
                <a:solidFill>
                  <a:srgbClr val="004B1C"/>
                </a:solidFill>
              </a:rPr>
              <a:t>"11c2a1b3-013f-4c7a-a31e-cf455a2c7d3f"</a:t>
            </a:r>
          </a:p>
          <a:p>
            <a:r>
              <a:rPr lang="en-US" sz="1400" dirty="0"/>
              <a:t>      }</a:t>
            </a:r>
          </a:p>
          <a:p>
            <a:r>
              <a:rPr lang="en-US" sz="1400" dirty="0"/>
              <a:t>   },</a:t>
            </a:r>
          </a:p>
          <a:p>
            <a:r>
              <a:rPr lang="en-US" sz="1400" dirty="0"/>
              <a:t>   </a:t>
            </a:r>
            <a:r>
              <a:rPr lang="en-US" sz="1400" dirty="0">
                <a:solidFill>
                  <a:srgbClr val="C00000"/>
                </a:solidFill>
              </a:rPr>
              <a:t>"</a:t>
            </a:r>
            <a:r>
              <a:rPr lang="en-US" sz="1400" dirty="0" err="1">
                <a:solidFill>
                  <a:srgbClr val="C00000"/>
                </a:solidFill>
              </a:rPr>
              <a:t>dataVersion</a:t>
            </a:r>
            <a:r>
              <a:rPr lang="en-US" sz="1400" dirty="0">
                <a:solidFill>
                  <a:srgbClr val="C00000"/>
                </a:solidFill>
              </a:rPr>
              <a:t>"</a:t>
            </a:r>
            <a:r>
              <a:rPr lang="en-US" sz="1400" dirty="0"/>
              <a:t>: </a:t>
            </a:r>
            <a:r>
              <a:rPr lang="en-US" sz="1400" dirty="0">
                <a:solidFill>
                  <a:srgbClr val="004B1C"/>
                </a:solidFill>
              </a:rPr>
              <a:t>""</a:t>
            </a:r>
            <a:r>
              <a:rPr lang="en-US" sz="1400" dirty="0"/>
              <a:t>,</a:t>
            </a:r>
          </a:p>
          <a:p>
            <a:r>
              <a:rPr lang="en-US" sz="1400" dirty="0"/>
              <a:t>   </a:t>
            </a:r>
            <a:r>
              <a:rPr lang="en-US" sz="1400" dirty="0">
                <a:solidFill>
                  <a:srgbClr val="C00000"/>
                </a:solidFill>
              </a:rPr>
              <a:t>"</a:t>
            </a:r>
            <a:r>
              <a:rPr lang="en-US" sz="1400" dirty="0" err="1">
                <a:solidFill>
                  <a:srgbClr val="C00000"/>
                </a:solidFill>
              </a:rPr>
              <a:t>metadataVersion</a:t>
            </a:r>
            <a:r>
              <a:rPr lang="en-US" sz="1400" dirty="0">
                <a:solidFill>
                  <a:srgbClr val="C00000"/>
                </a:solidFill>
              </a:rPr>
              <a:t>"</a:t>
            </a:r>
            <a:r>
              <a:rPr lang="en-US" sz="1400" dirty="0"/>
              <a:t>: </a:t>
            </a:r>
            <a:r>
              <a:rPr lang="en-US" sz="1400" dirty="0">
                <a:solidFill>
                  <a:srgbClr val="004B1C"/>
                </a:solidFill>
              </a:rPr>
              <a:t>"1"</a:t>
            </a:r>
          </a:p>
          <a:p>
            <a:r>
              <a:rPr lang="en-US" sz="1400" dirty="0"/>
              <a:t>}]</a:t>
            </a:r>
          </a:p>
          <a:p>
            <a:endParaRPr lang="en-US" sz="1400" dirty="0"/>
          </a:p>
        </p:txBody>
      </p:sp>
      <p:sp>
        <p:nvSpPr>
          <p:cNvPr id="4" name="TextBox 3">
            <a:extLst>
              <a:ext uri="{FF2B5EF4-FFF2-40B4-BE49-F238E27FC236}">
                <a16:creationId xmlns:a16="http://schemas.microsoft.com/office/drawing/2014/main" id="{526AC09D-9147-4AF7-8778-6132B927E687}"/>
              </a:ext>
            </a:extLst>
          </p:cNvPr>
          <p:cNvSpPr txBox="1"/>
          <p:nvPr/>
        </p:nvSpPr>
        <p:spPr>
          <a:xfrm>
            <a:off x="0" y="6519134"/>
            <a:ext cx="12192000" cy="433965"/>
          </a:xfrm>
          <a:prstGeom prst="rect">
            <a:avLst/>
          </a:prstGeom>
          <a:noFill/>
        </p:spPr>
        <p:txBody>
          <a:bodyPr wrap="square" lIns="182880" tIns="146304" rIns="182880" bIns="146304" rtlCol="0">
            <a:spAutoFit/>
          </a:bodyPr>
          <a:lstStyle/>
          <a:p>
            <a:pPr algn="r">
              <a:lnSpc>
                <a:spcPct val="90000"/>
              </a:lnSpc>
              <a:spcAft>
                <a:spcPts val="600"/>
              </a:spcAft>
            </a:pPr>
            <a:r>
              <a:rPr lang="en-US" sz="1000" dirty="0"/>
              <a:t>https://docs.microsoft.com/en-us/azure/event-grid/event-schema</a:t>
            </a:r>
          </a:p>
        </p:txBody>
      </p:sp>
      <p:sp>
        <p:nvSpPr>
          <p:cNvPr id="5" name="Right Brace 4">
            <a:extLst>
              <a:ext uri="{FF2B5EF4-FFF2-40B4-BE49-F238E27FC236}">
                <a16:creationId xmlns:a16="http://schemas.microsoft.com/office/drawing/2014/main" id="{85507F2D-1F03-4D8F-9762-02864956E9E1}"/>
              </a:ext>
            </a:extLst>
          </p:cNvPr>
          <p:cNvSpPr/>
          <p:nvPr/>
        </p:nvSpPr>
        <p:spPr>
          <a:xfrm>
            <a:off x="8782050" y="2895600"/>
            <a:ext cx="386174" cy="3022599"/>
          </a:xfrm>
          <a:prstGeom prst="righ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ABAC17D6-4F9D-43ED-B6EB-C913F22E3C6B}"/>
              </a:ext>
            </a:extLst>
          </p:cNvPr>
          <p:cNvSpPr txBox="1"/>
          <p:nvPr/>
        </p:nvSpPr>
        <p:spPr>
          <a:xfrm>
            <a:off x="9083558" y="4090340"/>
            <a:ext cx="3183467" cy="960263"/>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Properties specific to the publisher</a:t>
            </a:r>
          </a:p>
        </p:txBody>
      </p:sp>
      <p:sp>
        <p:nvSpPr>
          <p:cNvPr id="7" name="Rectangle 6">
            <a:extLst>
              <a:ext uri="{FF2B5EF4-FFF2-40B4-BE49-F238E27FC236}">
                <a16:creationId xmlns:a16="http://schemas.microsoft.com/office/drawing/2014/main" id="{7D4EE6D5-A52E-48D9-95AE-9B6A8607AD05}"/>
              </a:ext>
            </a:extLst>
          </p:cNvPr>
          <p:cNvSpPr/>
          <p:nvPr/>
        </p:nvSpPr>
        <p:spPr bwMode="auto">
          <a:xfrm>
            <a:off x="407575" y="2851150"/>
            <a:ext cx="8374475" cy="3067049"/>
          </a:xfrm>
          <a:prstGeom prst="rect">
            <a:avLst/>
          </a:prstGeom>
          <a:solidFill>
            <a:srgbClr val="0078D7">
              <a:alpha val="2117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2099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0">
  <p:cSld>
    <p:bg>
      <p:bgPr>
        <a:solidFill>
          <a:srgbClr val="0070C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DAD5-90B2-9645-9C6B-9896B26F97A6}"/>
              </a:ext>
            </a:extLst>
          </p:cNvPr>
          <p:cNvSpPr>
            <a:spLocks noGrp="1"/>
          </p:cNvSpPr>
          <p:nvPr>
            <p:ph type="title"/>
          </p:nvPr>
        </p:nvSpPr>
        <p:spPr/>
        <p:txBody>
          <a:bodyPr/>
          <a:lstStyle/>
          <a:p>
            <a:r>
              <a:rPr lang="en-US" dirty="0">
                <a:solidFill>
                  <a:schemeClr val="bg1"/>
                </a:solidFill>
              </a:rPr>
              <a:t>Subscription Validation</a:t>
            </a:r>
          </a:p>
        </p:txBody>
      </p:sp>
      <p:sp>
        <p:nvSpPr>
          <p:cNvPr id="4" name="Text Placeholder 3">
            <a:extLst>
              <a:ext uri="{FF2B5EF4-FFF2-40B4-BE49-F238E27FC236}">
                <a16:creationId xmlns:a16="http://schemas.microsoft.com/office/drawing/2014/main" id="{49271247-B280-BB47-A9BD-31063E2E59BB}"/>
              </a:ext>
            </a:extLst>
          </p:cNvPr>
          <p:cNvSpPr>
            <a:spLocks noGrp="1"/>
          </p:cNvSpPr>
          <p:nvPr>
            <p:ph type="body" sz="quarter" idx="10"/>
          </p:nvPr>
        </p:nvSpPr>
        <p:spPr>
          <a:xfrm>
            <a:off x="269239" y="1197322"/>
            <a:ext cx="11922762" cy="5087547"/>
          </a:xfrm>
        </p:spPr>
        <p:txBody>
          <a:bodyPr/>
          <a:lstStyle/>
          <a:p>
            <a:r>
              <a:rPr lang="en-US" sz="1800" dirty="0"/>
              <a:t>[{</a:t>
            </a:r>
          </a:p>
          <a:p>
            <a:pPr lvl="1"/>
            <a:r>
              <a:rPr lang="en-US" sz="1800" dirty="0">
                <a:solidFill>
                  <a:srgbClr val="004B1C"/>
                </a:solidFill>
              </a:rPr>
              <a:t>"id"</a:t>
            </a:r>
            <a:r>
              <a:rPr lang="en-US" sz="1800" dirty="0">
                <a:solidFill>
                  <a:schemeClr val="tx1">
                    <a:lumMod val="50000"/>
                  </a:schemeClr>
                </a:solidFill>
              </a:rPr>
              <a:t>:</a:t>
            </a:r>
            <a:r>
              <a:rPr lang="en-US" sz="1800" dirty="0">
                <a:solidFill>
                  <a:srgbClr val="004B1C"/>
                </a:solidFill>
              </a:rPr>
              <a:t> "d81e1cee-cd14-4bf6-8105-13cdc71284b3", </a:t>
            </a:r>
          </a:p>
          <a:p>
            <a:pPr lvl="1"/>
            <a:r>
              <a:rPr lang="en-US" sz="1800" dirty="0">
                <a:solidFill>
                  <a:srgbClr val="004B1C"/>
                </a:solidFill>
              </a:rPr>
              <a:t>"topic"</a:t>
            </a:r>
            <a:r>
              <a:rPr lang="en-US" sz="1800" dirty="0">
                <a:solidFill>
                  <a:schemeClr val="tx1">
                    <a:lumMod val="50000"/>
                  </a:schemeClr>
                </a:solidFill>
              </a:rPr>
              <a:t>:</a:t>
            </a:r>
            <a:r>
              <a:rPr lang="en-US" sz="1800" dirty="0">
                <a:solidFill>
                  <a:srgbClr val="004B1C"/>
                </a:solidFill>
              </a:rPr>
              <a:t> "/subscriptions/</a:t>
            </a:r>
            <a:r>
              <a:rPr lang="en-US" sz="1800" dirty="0" err="1">
                <a:solidFill>
                  <a:srgbClr val="004B1C"/>
                </a:solidFill>
              </a:rPr>
              <a:t>xxxxxxx</a:t>
            </a:r>
            <a:r>
              <a:rPr lang="en-US" sz="1800" dirty="0">
                <a:solidFill>
                  <a:srgbClr val="004B1C"/>
                </a:solidFill>
              </a:rPr>
              <a:t>/</a:t>
            </a:r>
            <a:r>
              <a:rPr lang="en-US" sz="1800" dirty="0" err="1">
                <a:solidFill>
                  <a:srgbClr val="004B1C"/>
                </a:solidFill>
              </a:rPr>
              <a:t>resourceGroups</a:t>
            </a:r>
            <a:r>
              <a:rPr lang="en-US" sz="1800" dirty="0">
                <a:solidFill>
                  <a:srgbClr val="004B1C"/>
                </a:solidFill>
              </a:rPr>
              <a:t>/</a:t>
            </a:r>
            <a:r>
              <a:rPr lang="en-US" sz="1800" dirty="0" err="1">
                <a:solidFill>
                  <a:srgbClr val="004B1C"/>
                </a:solidFill>
              </a:rPr>
              <a:t>cbus</a:t>
            </a:r>
            <a:r>
              <a:rPr lang="en-US" sz="1800" dirty="0">
                <a:solidFill>
                  <a:srgbClr val="004B1C"/>
                </a:solidFill>
              </a:rPr>
              <a:t>-   </a:t>
            </a:r>
            <a:r>
              <a:rPr lang="en-US" sz="1800" dirty="0" err="1">
                <a:solidFill>
                  <a:srgbClr val="004B1C"/>
                </a:solidFill>
              </a:rPr>
              <a:t>eventgrid</a:t>
            </a:r>
            <a:r>
              <a:rPr lang="en-US" sz="1800" dirty="0">
                <a:solidFill>
                  <a:srgbClr val="004B1C"/>
                </a:solidFill>
              </a:rPr>
              <a:t>/providers/</a:t>
            </a:r>
            <a:r>
              <a:rPr lang="en-US" sz="1800" dirty="0" err="1">
                <a:solidFill>
                  <a:srgbClr val="004B1C"/>
                </a:solidFill>
              </a:rPr>
              <a:t>microsoft.eventgrid</a:t>
            </a:r>
            <a:r>
              <a:rPr lang="en-US" sz="1800" dirty="0">
                <a:solidFill>
                  <a:srgbClr val="004B1C"/>
                </a:solidFill>
              </a:rPr>
              <a:t>/topics/cbus-topic-1", </a:t>
            </a:r>
          </a:p>
          <a:p>
            <a:pPr lvl="1"/>
            <a:r>
              <a:rPr lang="en-US" sz="1800" dirty="0">
                <a:solidFill>
                  <a:srgbClr val="004B1C"/>
                </a:solidFill>
              </a:rPr>
              <a:t>"subject"</a:t>
            </a:r>
            <a:r>
              <a:rPr lang="en-US" sz="1800" dirty="0">
                <a:solidFill>
                  <a:schemeClr val="tx1">
                    <a:lumMod val="50000"/>
                  </a:schemeClr>
                </a:solidFill>
              </a:rPr>
              <a:t>:</a:t>
            </a:r>
            <a:r>
              <a:rPr lang="en-US" sz="1800" dirty="0">
                <a:solidFill>
                  <a:srgbClr val="004B1C"/>
                </a:solidFill>
              </a:rPr>
              <a:t> "", </a:t>
            </a:r>
          </a:p>
          <a:p>
            <a:pPr lvl="1"/>
            <a:r>
              <a:rPr lang="en-US" sz="1800" dirty="0">
                <a:solidFill>
                  <a:srgbClr val="004B1C"/>
                </a:solidFill>
              </a:rPr>
              <a:t>"data"</a:t>
            </a:r>
            <a:r>
              <a:rPr lang="en-US" sz="1800" dirty="0">
                <a:solidFill>
                  <a:schemeClr val="tx1">
                    <a:lumMod val="50000"/>
                  </a:schemeClr>
                </a:solidFill>
              </a:rPr>
              <a:t>:</a:t>
            </a:r>
            <a:r>
              <a:rPr lang="en-US" sz="1800" dirty="0">
                <a:solidFill>
                  <a:srgbClr val="004B1C"/>
                </a:solidFill>
              </a:rPr>
              <a:t> { </a:t>
            </a:r>
          </a:p>
          <a:p>
            <a:pPr lvl="1"/>
            <a:r>
              <a:rPr lang="en-US" sz="1800" dirty="0">
                <a:solidFill>
                  <a:srgbClr val="004B1C"/>
                </a:solidFill>
              </a:rPr>
              <a:t>   "</a:t>
            </a:r>
            <a:r>
              <a:rPr lang="en-US" sz="1800" dirty="0" err="1">
                <a:solidFill>
                  <a:srgbClr val="004B1C"/>
                </a:solidFill>
              </a:rPr>
              <a:t>validationCode</a:t>
            </a:r>
            <a:r>
              <a:rPr lang="en-US" sz="1800" dirty="0">
                <a:solidFill>
                  <a:srgbClr val="004B1C"/>
                </a:solidFill>
              </a:rPr>
              <a:t>"</a:t>
            </a:r>
            <a:r>
              <a:rPr lang="en-US" sz="1800" dirty="0">
                <a:solidFill>
                  <a:schemeClr val="tx1">
                    <a:lumMod val="50000"/>
                  </a:schemeClr>
                </a:solidFill>
              </a:rPr>
              <a:t>:</a:t>
            </a:r>
            <a:r>
              <a:rPr lang="en-US" sz="1800" dirty="0">
                <a:solidFill>
                  <a:srgbClr val="004B1C"/>
                </a:solidFill>
              </a:rPr>
              <a:t> "BDC0D448-74DC-4E4A-B9B4-EFAB111FF10A", </a:t>
            </a:r>
          </a:p>
          <a:p>
            <a:pPr lvl="1"/>
            <a:r>
              <a:rPr lang="en-US" sz="1800" dirty="0">
                <a:solidFill>
                  <a:srgbClr val="004B1C"/>
                </a:solidFill>
              </a:rPr>
              <a:t>   "</a:t>
            </a:r>
            <a:r>
              <a:rPr lang="en-US" sz="1800" dirty="0" err="1">
                <a:solidFill>
                  <a:srgbClr val="004B1C"/>
                </a:solidFill>
              </a:rPr>
              <a:t>validationUrl</a:t>
            </a:r>
            <a:r>
              <a:rPr lang="en-US" sz="1800" dirty="0">
                <a:solidFill>
                  <a:srgbClr val="004B1C"/>
                </a:solidFill>
              </a:rPr>
              <a:t>"</a:t>
            </a:r>
            <a:r>
              <a:rPr lang="en-US" sz="1800" dirty="0">
                <a:solidFill>
                  <a:schemeClr val="tx1">
                    <a:lumMod val="50000"/>
                  </a:schemeClr>
                </a:solidFill>
              </a:rPr>
              <a:t>:</a:t>
            </a:r>
            <a:r>
              <a:rPr lang="en-US" sz="1800" dirty="0">
                <a:solidFill>
                  <a:srgbClr val="004B1C"/>
                </a:solidFill>
              </a:rPr>
              <a:t> </a:t>
            </a:r>
            <a:r>
              <a:rPr lang="en-US" sz="1800" dirty="0">
                <a:solidFill>
                  <a:srgbClr val="004B1C"/>
                </a:solidFill>
                <a:hlinkClick r:id="rId3"/>
              </a:rPr>
              <a:t>https://rp-eastus.eventgrid.azure.net/eventsubscriptions/mysub1/validate?id=BDC0D448-74DC-4E4A-B9B4-EFAB111FF10A&amp;t=2018-05-19T17:42:44.7966715Z&amp;apiVersion=2018-05-01-preview&amp;token=yUW1lFf3PSTWyQruNtQ5vCszJ3SiIcJzBvwYnMlN80A%3d</a:t>
            </a:r>
            <a:endParaRPr lang="en-US" sz="1800" dirty="0">
              <a:solidFill>
                <a:srgbClr val="004B1C"/>
              </a:solidFill>
            </a:endParaRPr>
          </a:p>
          <a:p>
            <a:pPr lvl="1"/>
            <a:r>
              <a:rPr lang="en-US" sz="1800" dirty="0">
                <a:solidFill>
                  <a:srgbClr val="004B1C"/>
                </a:solidFill>
              </a:rPr>
              <a:t>  }, </a:t>
            </a:r>
          </a:p>
          <a:p>
            <a:pPr lvl="1"/>
            <a:r>
              <a:rPr lang="en-US" sz="1800" dirty="0">
                <a:solidFill>
                  <a:srgbClr val="004B1C"/>
                </a:solidFill>
              </a:rPr>
              <a:t>"</a:t>
            </a:r>
            <a:r>
              <a:rPr lang="en-US" sz="1800" dirty="0" err="1">
                <a:solidFill>
                  <a:srgbClr val="004B1C"/>
                </a:solidFill>
              </a:rPr>
              <a:t>eventType</a:t>
            </a:r>
            <a:r>
              <a:rPr lang="en-US" sz="1800" dirty="0">
                <a:solidFill>
                  <a:srgbClr val="004B1C"/>
                </a:solidFill>
              </a:rPr>
              <a:t>": "</a:t>
            </a:r>
            <a:r>
              <a:rPr lang="en-US" sz="1800" dirty="0" err="1">
                <a:solidFill>
                  <a:srgbClr val="004B1C"/>
                </a:solidFill>
              </a:rPr>
              <a:t>Microsoft.EventGrid.SubscriptionValidationEvent</a:t>
            </a:r>
            <a:r>
              <a:rPr lang="en-US" sz="1800" dirty="0">
                <a:solidFill>
                  <a:srgbClr val="004B1C"/>
                </a:solidFill>
              </a:rPr>
              <a:t>", </a:t>
            </a:r>
          </a:p>
          <a:p>
            <a:pPr lvl="1"/>
            <a:r>
              <a:rPr lang="en-US" sz="1800" dirty="0">
                <a:solidFill>
                  <a:srgbClr val="004B1C"/>
                </a:solidFill>
              </a:rPr>
              <a:t>"</a:t>
            </a:r>
            <a:r>
              <a:rPr lang="en-US" sz="1800" dirty="0" err="1">
                <a:solidFill>
                  <a:srgbClr val="004B1C"/>
                </a:solidFill>
              </a:rPr>
              <a:t>eventTime</a:t>
            </a:r>
            <a:r>
              <a:rPr lang="en-US" sz="1800" dirty="0">
                <a:solidFill>
                  <a:srgbClr val="004B1C"/>
                </a:solidFill>
              </a:rPr>
              <a:t>": "2018-05-19T17:42:44.8123163Z", </a:t>
            </a:r>
          </a:p>
          <a:p>
            <a:pPr lvl="1"/>
            <a:r>
              <a:rPr lang="en-US" sz="1800" dirty="0">
                <a:solidFill>
                  <a:srgbClr val="004B1C"/>
                </a:solidFill>
              </a:rPr>
              <a:t>"</a:t>
            </a:r>
            <a:r>
              <a:rPr lang="en-US" sz="1800" dirty="0" err="1">
                <a:solidFill>
                  <a:srgbClr val="004B1C"/>
                </a:solidFill>
              </a:rPr>
              <a:t>metadataVersion</a:t>
            </a:r>
            <a:r>
              <a:rPr lang="en-US" sz="1800" dirty="0">
                <a:solidFill>
                  <a:srgbClr val="004B1C"/>
                </a:solidFill>
              </a:rPr>
              <a:t>"</a:t>
            </a:r>
            <a:r>
              <a:rPr lang="en-US" sz="1800" dirty="0">
                <a:solidFill>
                  <a:schemeClr val="tx1">
                    <a:lumMod val="50000"/>
                  </a:schemeClr>
                </a:solidFill>
              </a:rPr>
              <a:t>:</a:t>
            </a:r>
            <a:r>
              <a:rPr lang="en-US" sz="1800" dirty="0">
                <a:solidFill>
                  <a:srgbClr val="004B1C"/>
                </a:solidFill>
              </a:rPr>
              <a:t> "1", </a:t>
            </a:r>
          </a:p>
          <a:p>
            <a:pPr lvl="1"/>
            <a:r>
              <a:rPr lang="en-US" sz="1800" dirty="0">
                <a:solidFill>
                  <a:srgbClr val="004B1C"/>
                </a:solidFill>
              </a:rPr>
              <a:t>"</a:t>
            </a:r>
            <a:r>
              <a:rPr lang="en-US" sz="1800" dirty="0" err="1">
                <a:solidFill>
                  <a:srgbClr val="004B1C"/>
                </a:solidFill>
              </a:rPr>
              <a:t>dataVersion</a:t>
            </a:r>
            <a:r>
              <a:rPr lang="en-US" sz="1800" dirty="0">
                <a:solidFill>
                  <a:srgbClr val="004B1C"/>
                </a:solidFill>
              </a:rPr>
              <a:t>"</a:t>
            </a:r>
            <a:r>
              <a:rPr lang="en-US" sz="1800" dirty="0">
                <a:solidFill>
                  <a:schemeClr val="tx1">
                    <a:lumMod val="50000"/>
                  </a:schemeClr>
                </a:solidFill>
              </a:rPr>
              <a:t>:</a:t>
            </a:r>
            <a:r>
              <a:rPr lang="en-US" sz="1800" dirty="0">
                <a:solidFill>
                  <a:srgbClr val="004B1C"/>
                </a:solidFill>
              </a:rPr>
              <a:t> "2" </a:t>
            </a:r>
          </a:p>
          <a:p>
            <a:r>
              <a:rPr lang="en-US" sz="1800" dirty="0"/>
              <a:t>}]</a:t>
            </a:r>
          </a:p>
        </p:txBody>
      </p:sp>
      <p:cxnSp>
        <p:nvCxnSpPr>
          <p:cNvPr id="6" name="Straight Arrow Connector 5">
            <a:extLst>
              <a:ext uri="{FF2B5EF4-FFF2-40B4-BE49-F238E27FC236}">
                <a16:creationId xmlns:a16="http://schemas.microsoft.com/office/drawing/2014/main" id="{DE06240B-A6CA-DC46-B80B-1ECF2964D98B}"/>
              </a:ext>
            </a:extLst>
          </p:cNvPr>
          <p:cNvCxnSpPr/>
          <p:nvPr/>
        </p:nvCxnSpPr>
        <p:spPr>
          <a:xfrm flipH="1">
            <a:off x="8476211" y="2310938"/>
            <a:ext cx="1264920" cy="853440"/>
          </a:xfrm>
          <a:prstGeom prst="straightConnector1">
            <a:avLst/>
          </a:prstGeom>
          <a:ln w="66675">
            <a:solidFill>
              <a:schemeClr val="accent6"/>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4D882660-BFB4-DA44-8C06-BA9DB7CF86A8}"/>
              </a:ext>
            </a:extLst>
          </p:cNvPr>
          <p:cNvSpPr/>
          <p:nvPr/>
        </p:nvSpPr>
        <p:spPr bwMode="auto">
          <a:xfrm>
            <a:off x="548640" y="3307080"/>
            <a:ext cx="11490960" cy="1066800"/>
          </a:xfrm>
          <a:prstGeom prst="rect">
            <a:avLst/>
          </a:prstGeom>
          <a:noFill/>
          <a:ln w="41275">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a:extLst>
              <a:ext uri="{FF2B5EF4-FFF2-40B4-BE49-F238E27FC236}">
                <a16:creationId xmlns:a16="http://schemas.microsoft.com/office/drawing/2014/main" id="{99DF4404-0B8E-6F41-84FA-C3BCDE827896}"/>
              </a:ext>
            </a:extLst>
          </p:cNvPr>
          <p:cNvSpPr txBox="1"/>
          <p:nvPr/>
        </p:nvSpPr>
        <p:spPr>
          <a:xfrm>
            <a:off x="269238" y="6468398"/>
            <a:ext cx="11655841"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https://</a:t>
            </a:r>
            <a:r>
              <a:rPr lang="en-US" sz="1600" dirty="0" err="1">
                <a:gradFill>
                  <a:gsLst>
                    <a:gs pos="2917">
                      <a:schemeClr val="tx1"/>
                    </a:gs>
                    <a:gs pos="30000">
                      <a:schemeClr val="tx1"/>
                    </a:gs>
                  </a:gsLst>
                  <a:lin ang="5400000" scaled="0"/>
                </a:gradFill>
              </a:rPr>
              <a:t>docs.microsoft.com</a:t>
            </a:r>
            <a:r>
              <a:rPr lang="en-US" sz="1600" dirty="0">
                <a:gradFill>
                  <a:gsLst>
                    <a:gs pos="2917">
                      <a:schemeClr val="tx1"/>
                    </a:gs>
                    <a:gs pos="30000">
                      <a:schemeClr val="tx1"/>
                    </a:gs>
                  </a:gsLst>
                  <a:lin ang="5400000" scaled="0"/>
                </a:gradFill>
              </a:rPr>
              <a:t>/</a:t>
            </a:r>
            <a:r>
              <a:rPr lang="en-US" sz="1600" dirty="0" err="1">
                <a:gradFill>
                  <a:gsLst>
                    <a:gs pos="2917">
                      <a:schemeClr val="tx1"/>
                    </a:gs>
                    <a:gs pos="30000">
                      <a:schemeClr val="tx1"/>
                    </a:gs>
                  </a:gsLst>
                  <a:lin ang="5400000" scaled="0"/>
                </a:gradFill>
              </a:rPr>
              <a:t>en</a:t>
            </a:r>
            <a:r>
              <a:rPr lang="en-US" sz="1600" dirty="0">
                <a:gradFill>
                  <a:gsLst>
                    <a:gs pos="2917">
                      <a:schemeClr val="tx1"/>
                    </a:gs>
                    <a:gs pos="30000">
                      <a:schemeClr val="tx1"/>
                    </a:gs>
                  </a:gsLst>
                  <a:lin ang="5400000" scaled="0"/>
                </a:gradFill>
              </a:rPr>
              <a:t>-us/azure/event-grid/</a:t>
            </a:r>
            <a:r>
              <a:rPr lang="en-US" sz="1600" dirty="0" err="1">
                <a:gradFill>
                  <a:gsLst>
                    <a:gs pos="2917">
                      <a:schemeClr val="tx1"/>
                    </a:gs>
                    <a:gs pos="30000">
                      <a:schemeClr val="tx1"/>
                    </a:gs>
                  </a:gsLst>
                  <a:lin ang="5400000" scaled="0"/>
                </a:gradFill>
              </a:rPr>
              <a:t>security-authentication#webhook-event-delivery</a:t>
            </a:r>
            <a:endParaRPr lang="en-US" sz="16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676476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Resource model: extension resource</a:t>
            </a:r>
          </a:p>
        </p:txBody>
      </p:sp>
      <p:sp>
        <p:nvSpPr>
          <p:cNvPr id="3" name="Text Placeholder 2"/>
          <p:cNvSpPr>
            <a:spLocks noGrp="1"/>
          </p:cNvSpPr>
          <p:nvPr>
            <p:ph type="body" sz="quarter" idx="10"/>
          </p:nvPr>
        </p:nvSpPr>
        <p:spPr>
          <a:xfrm>
            <a:off x="269241" y="1189495"/>
            <a:ext cx="11825146" cy="1029513"/>
          </a:xfrm>
        </p:spPr>
        <p:txBody>
          <a:bodyPr/>
          <a:lstStyle/>
          <a:p>
            <a:pPr lvl="1"/>
            <a:r>
              <a:rPr lang="en-US"/>
              <a:t>ARM calls are made to a parent resource</a:t>
            </a:r>
          </a:p>
          <a:p>
            <a:pPr lvl="1"/>
            <a:r>
              <a:rPr lang="en-US"/>
              <a:t>ARM reroutes all Event Grid calls to the Event Grid RP</a:t>
            </a:r>
          </a:p>
        </p:txBody>
      </p:sp>
      <p:pic>
        <p:nvPicPr>
          <p:cNvPr id="7" name="Picture 6"/>
          <p:cNvPicPr>
            <a:picLocks noChangeAspect="1"/>
          </p:cNvPicPr>
          <p:nvPr/>
        </p:nvPicPr>
        <p:blipFill rotWithShape="1">
          <a:blip r:embed="rId3"/>
          <a:srcRect r="33521" b="32956"/>
          <a:stretch/>
        </p:blipFill>
        <p:spPr>
          <a:xfrm>
            <a:off x="3192776" y="2245537"/>
            <a:ext cx="5806449" cy="4246248"/>
          </a:xfrm>
          <a:prstGeom prst="rect">
            <a:avLst/>
          </a:prstGeom>
        </p:spPr>
      </p:pic>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A5550DEB-E596-4998-8F4B-76D38189E034}"/>
                  </a:ext>
                </a:extLst>
              </p:cNvPr>
              <p:cNvGraphicFramePr>
                <a:graphicFrameLocks noChangeAspect="1"/>
              </p:cNvGraphicFramePr>
              <p:nvPr>
                <p:extLst/>
              </p:nvPr>
            </p:nvGraphicFramePr>
            <p:xfrm>
              <a:off x="9144001" y="3429000"/>
              <a:ext cx="3048000" cy="1714257"/>
            </p:xfrm>
            <a:graphic>
              <a:graphicData uri="http://schemas.microsoft.com/office/powerpoint/2016/slidezoom">
                <pslz:sldZm>
                  <pslz:sldZmObj sldId="1583" cId="2042909903">
                    <pslz:zmPr id="{ED4CEB7E-28E2-487A-9F77-E3C62D355F36}" returnToParent="0" transitionDur="1000">
                      <p166:blipFill xmlns:p166="http://schemas.microsoft.com/office/powerpoint/2016/6/main">
                        <a:blip r:embed="rId4"/>
                        <a:stretch>
                          <a:fillRect/>
                        </a:stretch>
                      </p166:blipFill>
                      <p166:spPr xmlns:p166="http://schemas.microsoft.com/office/powerpoint/2016/6/main">
                        <a:xfrm>
                          <a:off x="0" y="0"/>
                          <a:ext cx="3048000" cy="1714257"/>
                        </a:xfrm>
                        <a:prstGeom prst="rect">
                          <a:avLst/>
                        </a:prstGeom>
                        <a:ln w="3175">
                          <a:solidFill>
                            <a:prstClr val="ltGray"/>
                          </a:solidFill>
                        </a:ln>
                      </p166:spPr>
                    </pslz:zmPr>
                  </pslz:sldZmObj>
                </pslz:sldZm>
              </a:graphicData>
            </a:graphic>
          </p:graphicFrame>
        </mc:Choice>
        <mc:Fallback xmlns="">
          <p:pic>
            <p:nvPicPr>
              <p:cNvPr id="5" name="Slide Zoom 4">
                <a:extLst>
                  <a:ext uri="{FF2B5EF4-FFF2-40B4-BE49-F238E27FC236}">
                    <a16:creationId xmlns:a16="http://schemas.microsoft.com/office/drawing/2014/main" id="{A5550DEB-E596-4998-8F4B-76D38189E034}"/>
                  </a:ext>
                </a:extLst>
              </p:cNvPr>
              <p:cNvPicPr>
                <a:picLocks noGrp="1" noRot="1" noChangeAspect="1" noMove="1" noResize="1" noEditPoints="1" noAdjustHandles="1" noChangeArrowheads="1" noChangeShapeType="1"/>
              </p:cNvPicPr>
              <p:nvPr/>
            </p:nvPicPr>
            <p:blipFill>
              <a:blip/>
              <a:stretch>
                <a:fillRect/>
              </a:stretch>
            </p:blipFill>
            <p:spPr>
              <a:xfrm>
                <a:off x="9144001" y="3429000"/>
                <a:ext cx="3048000" cy="1714257"/>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9" name="Slide Zoom 8">
                <a:extLst>
                  <a:ext uri="{FF2B5EF4-FFF2-40B4-BE49-F238E27FC236}">
                    <a16:creationId xmlns:a16="http://schemas.microsoft.com/office/drawing/2014/main" id="{C088055B-61E3-4EF2-BD5E-35FA148E1201}"/>
                  </a:ext>
                </a:extLst>
              </p:cNvPr>
              <p:cNvGraphicFramePr>
                <a:graphicFrameLocks noChangeAspect="1"/>
              </p:cNvGraphicFramePr>
              <p:nvPr>
                <p:extLst/>
              </p:nvPr>
            </p:nvGraphicFramePr>
            <p:xfrm>
              <a:off x="9144000" y="5143258"/>
              <a:ext cx="3048000" cy="1714257"/>
            </p:xfrm>
            <a:graphic>
              <a:graphicData uri="http://schemas.microsoft.com/office/powerpoint/2016/slidezoom">
                <pslz:sldZm>
                  <pslz:sldZmObj sldId="1584" cId="4288681173">
                    <pslz:zmPr id="{94D95001-5B75-4382-96C5-7F2C07381FD7}" returnToParent="0" transitionDur="1000">
                      <p166:blipFill xmlns:p166="http://schemas.microsoft.com/office/powerpoint/2016/6/main">
                        <a:blip r:embed="rId4"/>
                        <a:stretch>
                          <a:fillRect/>
                        </a:stretch>
                      </p166:blipFill>
                      <p166:spPr xmlns:p166="http://schemas.microsoft.com/office/powerpoint/2016/6/main">
                        <a:xfrm>
                          <a:off x="0" y="0"/>
                          <a:ext cx="3048000" cy="1714257"/>
                        </a:xfrm>
                        <a:prstGeom prst="rect">
                          <a:avLst/>
                        </a:prstGeom>
                        <a:ln w="3175">
                          <a:solidFill>
                            <a:prstClr val="ltGray"/>
                          </a:solidFill>
                        </a:ln>
                      </p166:spPr>
                    </pslz:zmPr>
                  </pslz:sldZmObj>
                </pslz:sldZm>
              </a:graphicData>
            </a:graphic>
          </p:graphicFrame>
        </mc:Choice>
        <mc:Fallback xmlns="">
          <p:pic>
            <p:nvPicPr>
              <p:cNvPr id="9" name="Slide Zoom 8">
                <a:extLst>
                  <a:ext uri="{FF2B5EF4-FFF2-40B4-BE49-F238E27FC236}">
                    <a16:creationId xmlns:a16="http://schemas.microsoft.com/office/drawing/2014/main" id="{C088055B-61E3-4EF2-BD5E-35FA148E1201}"/>
                  </a:ext>
                </a:extLst>
              </p:cNvPr>
              <p:cNvPicPr>
                <a:picLocks noGrp="1" noRot="1" noChangeAspect="1" noMove="1" noResize="1" noEditPoints="1" noAdjustHandles="1" noChangeArrowheads="1" noChangeShapeType="1"/>
              </p:cNvPicPr>
              <p:nvPr/>
            </p:nvPicPr>
            <p:blipFill>
              <a:blip/>
              <a:stretch>
                <a:fillRect/>
              </a:stretch>
            </p:blipFill>
            <p:spPr>
              <a:xfrm>
                <a:off x="9144000" y="5143258"/>
                <a:ext cx="3048000" cy="1714257"/>
              </a:xfrm>
              <a:prstGeom prst="rect">
                <a:avLst/>
              </a:prstGeom>
              <a:ln w="3175">
                <a:solidFill>
                  <a:prstClr val="ltGray"/>
                </a:solidFill>
              </a:ln>
            </p:spPr>
          </p:pic>
        </mc:Fallback>
      </mc:AlternateContent>
    </p:spTree>
    <p:extLst>
      <p:ext uri="{BB962C8B-B14F-4D97-AF65-F5344CB8AC3E}">
        <p14:creationId xmlns:p14="http://schemas.microsoft.com/office/powerpoint/2010/main" val="152282788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DAD5-90B2-9645-9C6B-9896B26F97A6}"/>
              </a:ext>
            </a:extLst>
          </p:cNvPr>
          <p:cNvSpPr>
            <a:spLocks noGrp="1"/>
          </p:cNvSpPr>
          <p:nvPr>
            <p:ph type="title"/>
          </p:nvPr>
        </p:nvSpPr>
        <p:spPr>
          <a:xfrm>
            <a:off x="333786" y="74358"/>
            <a:ext cx="11655840" cy="732465"/>
          </a:xfrm>
        </p:spPr>
        <p:txBody>
          <a:bodyPr/>
          <a:lstStyle/>
          <a:p>
            <a:r>
              <a:rPr lang="en-US" dirty="0">
                <a:solidFill>
                  <a:schemeClr val="bg1"/>
                </a:solidFill>
              </a:rPr>
              <a:t>Guiding Principles</a:t>
            </a:r>
          </a:p>
        </p:txBody>
      </p:sp>
      <p:sp>
        <p:nvSpPr>
          <p:cNvPr id="5" name="Text Placeholder 1">
            <a:extLst>
              <a:ext uri="{FF2B5EF4-FFF2-40B4-BE49-F238E27FC236}">
                <a16:creationId xmlns:a16="http://schemas.microsoft.com/office/drawing/2014/main" id="{B661A22E-A60E-45BA-97BF-5BCC487394B6}"/>
              </a:ext>
            </a:extLst>
          </p:cNvPr>
          <p:cNvSpPr>
            <a:spLocks noGrp="1"/>
          </p:cNvSpPr>
          <p:nvPr>
            <p:ph type="body" sz="quarter" idx="10"/>
          </p:nvPr>
        </p:nvSpPr>
        <p:spPr>
          <a:xfrm>
            <a:off x="269238" y="1676056"/>
            <a:ext cx="11653523" cy="4316887"/>
          </a:xfrm>
        </p:spPr>
        <p:txBody>
          <a:bodyPr/>
          <a:lstStyle/>
          <a:p>
            <a:pPr marL="457200" indent="-457200">
              <a:buFont typeface="Arial" panose="020B0604020202020204" pitchFamily="34" charset="0"/>
              <a:buChar char="•"/>
            </a:pPr>
            <a:r>
              <a:rPr lang="en-US" dirty="0">
                <a:latin typeface="+mn-lt"/>
              </a:rPr>
              <a:t>Events are independent</a:t>
            </a:r>
          </a:p>
          <a:p>
            <a:pPr marL="457200" indent="-457200">
              <a:buFont typeface="Arial" panose="020B0604020202020204" pitchFamily="34" charset="0"/>
              <a:buChar char="•"/>
            </a:pPr>
            <a:r>
              <a:rPr lang="en-US" dirty="0">
                <a:latin typeface="+mn-lt"/>
              </a:rPr>
              <a:t>Always available</a:t>
            </a:r>
          </a:p>
          <a:p>
            <a:pPr marL="457200" indent="-457200">
              <a:buFont typeface="Arial" panose="020B0604020202020204" pitchFamily="34" charset="0"/>
              <a:buChar char="•"/>
            </a:pPr>
            <a:r>
              <a:rPr lang="en-US" dirty="0">
                <a:latin typeface="+mn-lt"/>
              </a:rPr>
              <a:t>Near real-time event delivery</a:t>
            </a:r>
          </a:p>
          <a:p>
            <a:pPr marL="457200" indent="-457200">
              <a:buFont typeface="Arial" panose="020B0604020202020204" pitchFamily="34" charset="0"/>
              <a:buChar char="•"/>
            </a:pPr>
            <a:r>
              <a:rPr lang="en-US" dirty="0">
                <a:latin typeface="+mn-lt"/>
              </a:rPr>
              <a:t>At least once delivery</a:t>
            </a:r>
          </a:p>
          <a:p>
            <a:pPr marL="457200" indent="-457200">
              <a:buFont typeface="Arial" panose="020B0604020202020204" pitchFamily="34" charset="0"/>
              <a:buChar char="•"/>
            </a:pPr>
            <a:r>
              <a:rPr lang="en-US" dirty="0">
                <a:latin typeface="+mn-lt"/>
              </a:rPr>
              <a:t>Dynamic scale</a:t>
            </a:r>
          </a:p>
          <a:p>
            <a:pPr marL="457200" indent="-457200">
              <a:buFont typeface="Arial" panose="020B0604020202020204" pitchFamily="34" charset="0"/>
              <a:buChar char="•"/>
            </a:pPr>
            <a:r>
              <a:rPr lang="en-US" dirty="0">
                <a:latin typeface="+mn-lt"/>
              </a:rPr>
              <a:t>Platform agnostic (</a:t>
            </a:r>
            <a:r>
              <a:rPr lang="en-US" dirty="0" err="1">
                <a:latin typeface="+mn-lt"/>
              </a:rPr>
              <a:t>WebHook</a:t>
            </a:r>
            <a:r>
              <a:rPr lang="en-US" dirty="0">
                <a:latin typeface="+mn-lt"/>
              </a:rPr>
              <a:t>)</a:t>
            </a:r>
          </a:p>
          <a:p>
            <a:pPr marL="457200" indent="-457200">
              <a:buFont typeface="Arial" panose="020B0604020202020204" pitchFamily="34" charset="0"/>
              <a:buChar char="•"/>
            </a:pPr>
            <a:r>
              <a:rPr lang="en-US" dirty="0">
                <a:latin typeface="+mn-lt"/>
              </a:rPr>
              <a:t>Language agnostic (HTTP protocol)</a:t>
            </a:r>
          </a:p>
          <a:p>
            <a:pPr lvl="1"/>
            <a:endParaRPr lang="en-US" dirty="0"/>
          </a:p>
        </p:txBody>
      </p:sp>
    </p:spTree>
    <p:extLst>
      <p:ext uri="{BB962C8B-B14F-4D97-AF65-F5344CB8AC3E}">
        <p14:creationId xmlns:p14="http://schemas.microsoft.com/office/powerpoint/2010/main" val="1083572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DAD5-90B2-9645-9C6B-9896B26F97A6}"/>
              </a:ext>
            </a:extLst>
          </p:cNvPr>
          <p:cNvSpPr>
            <a:spLocks noGrp="1"/>
          </p:cNvSpPr>
          <p:nvPr>
            <p:ph type="title"/>
          </p:nvPr>
        </p:nvSpPr>
        <p:spPr>
          <a:xfrm>
            <a:off x="333786" y="74358"/>
            <a:ext cx="11655840" cy="732465"/>
          </a:xfrm>
        </p:spPr>
        <p:txBody>
          <a:bodyPr/>
          <a:lstStyle/>
          <a:p>
            <a:r>
              <a:rPr lang="en-US" dirty="0">
                <a:solidFill>
                  <a:schemeClr val="bg1"/>
                </a:solidFill>
              </a:rPr>
              <a:t>Key Takeaways</a:t>
            </a:r>
          </a:p>
        </p:txBody>
      </p:sp>
      <p:sp>
        <p:nvSpPr>
          <p:cNvPr id="6" name="Text Placeholder 2">
            <a:extLst>
              <a:ext uri="{FF2B5EF4-FFF2-40B4-BE49-F238E27FC236}">
                <a16:creationId xmlns:a16="http://schemas.microsoft.com/office/drawing/2014/main" id="{01C35263-D276-4504-8EBC-8902C1C0059D}"/>
              </a:ext>
            </a:extLst>
          </p:cNvPr>
          <p:cNvSpPr>
            <a:spLocks noGrp="1"/>
          </p:cNvSpPr>
          <p:nvPr>
            <p:ph type="body" sz="quarter" idx="10"/>
          </p:nvPr>
        </p:nvSpPr>
        <p:spPr>
          <a:xfrm>
            <a:off x="333786" y="1776725"/>
            <a:ext cx="11653523" cy="3271408"/>
          </a:xfrm>
        </p:spPr>
        <p:txBody>
          <a:bodyPr/>
          <a:lstStyle/>
          <a:p>
            <a:pPr marL="457200" indent="-457200">
              <a:buFont typeface="Arial" panose="020B0604020202020204" pitchFamily="34" charset="0"/>
              <a:buChar char="•"/>
            </a:pPr>
            <a:r>
              <a:rPr lang="en-US" dirty="0">
                <a:latin typeface="+mn-lt"/>
              </a:rPr>
              <a:t>Loosely coupled</a:t>
            </a:r>
          </a:p>
          <a:p>
            <a:pPr marL="457200" indent="-457200">
              <a:buFont typeface="Arial" panose="020B0604020202020204" pitchFamily="34" charset="0"/>
              <a:buChar char="•"/>
            </a:pPr>
            <a:r>
              <a:rPr lang="en-US" dirty="0">
                <a:latin typeface="+mn-lt"/>
              </a:rPr>
              <a:t>Using the right tool for the right task</a:t>
            </a:r>
          </a:p>
          <a:p>
            <a:pPr marL="457200" indent="-457200">
              <a:buFont typeface="Arial" panose="020B0604020202020204" pitchFamily="34" charset="0"/>
              <a:buChar char="•"/>
            </a:pPr>
            <a:r>
              <a:rPr lang="en-US" dirty="0">
                <a:latin typeface="+mn-lt"/>
              </a:rPr>
              <a:t>Events vs. Commands</a:t>
            </a:r>
          </a:p>
          <a:p>
            <a:pPr marL="457200" indent="-457200">
              <a:buFont typeface="Arial" panose="020B0604020202020204" pitchFamily="34" charset="0"/>
              <a:buChar char="•"/>
            </a:pPr>
            <a:r>
              <a:rPr lang="en-US" dirty="0">
                <a:latin typeface="+mn-lt"/>
              </a:rPr>
              <a:t>Knowing the difference between Events and Telemetry / streams</a:t>
            </a:r>
          </a:p>
          <a:p>
            <a:pPr marL="457200" indent="-457200">
              <a:buFont typeface="Arial" panose="020B0604020202020204" pitchFamily="34" charset="0"/>
              <a:buChar char="•"/>
            </a:pPr>
            <a:r>
              <a:rPr lang="en-US" dirty="0">
                <a:latin typeface="+mn-lt"/>
              </a:rPr>
              <a:t>Idempotent</a:t>
            </a:r>
          </a:p>
        </p:txBody>
      </p:sp>
    </p:spTree>
    <p:extLst>
      <p:ext uri="{BB962C8B-B14F-4D97-AF65-F5344CB8AC3E}">
        <p14:creationId xmlns:p14="http://schemas.microsoft.com/office/powerpoint/2010/main" val="1328147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807F1BF-70A0-465E-ADF9-A7562429594F}"/>
              </a:ext>
            </a:extLst>
          </p:cNvPr>
          <p:cNvSpPr/>
          <p:nvPr/>
        </p:nvSpPr>
        <p:spPr>
          <a:xfrm>
            <a:off x="0" y="1"/>
            <a:ext cx="12192000" cy="136120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bwMode="auto">
          <a:xfrm>
            <a:off x="9086045" y="1433015"/>
            <a:ext cx="3105956" cy="5424014"/>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5028" y="2232643"/>
            <a:ext cx="2392718" cy="2392718"/>
          </a:xfrm>
          <a:prstGeom prst="rect">
            <a:avLst/>
          </a:prstGeom>
        </p:spPr>
      </p:pic>
      <p:sp>
        <p:nvSpPr>
          <p:cNvPr id="8" name="Content Placeholder 2">
            <a:extLst>
              <a:ext uri="{FF2B5EF4-FFF2-40B4-BE49-F238E27FC236}">
                <a16:creationId xmlns:a16="http://schemas.microsoft.com/office/drawing/2014/main" id="{08A250EA-1CEC-4391-A2D4-EE2485E5627D}"/>
              </a:ext>
            </a:extLst>
          </p:cNvPr>
          <p:cNvSpPr txBox="1">
            <a:spLocks/>
          </p:cNvSpPr>
          <p:nvPr/>
        </p:nvSpPr>
        <p:spPr>
          <a:xfrm>
            <a:off x="382847" y="199844"/>
            <a:ext cx="7378509" cy="941887"/>
          </a:xfrm>
          <a:prstGeom prst="rect">
            <a:avLst/>
          </a:prstGeom>
        </p:spPr>
        <p:txBody>
          <a:bodyPr vert="horz" wrap="square" lIns="182854" tIns="143428" rIns="179285" bIns="143428" rtlCol="0" anchor="ctr" anchorCtr="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90000"/>
              </a:lnSpc>
              <a:spcBef>
                <a:spcPts val="0"/>
              </a:spcBef>
              <a:spcAft>
                <a:spcPts val="0"/>
              </a:spcAft>
              <a:buClrTx/>
              <a:buSzPct val="90000"/>
              <a:buFont typeface="Arial" pitchFamily="34" charset="0"/>
              <a:buNone/>
              <a:tabLst/>
              <a:defRPr/>
            </a:pPr>
            <a:r>
              <a:rPr kumimoji="0" lang="en-US" sz="4709" b="0" i="0" u="none" strike="noStrike" kern="1200" cap="none" spc="0" normalizeH="0" baseline="0" noProof="0" dirty="0">
                <a:ln>
                  <a:noFill/>
                </a:ln>
                <a:solidFill>
                  <a:schemeClr val="bg1"/>
                </a:solidFill>
                <a:effectLst/>
                <a:uLnTx/>
                <a:uFillTx/>
                <a:latin typeface="Segoe UI Light" panose="020B0502040204020203" pitchFamily="34" charset="0"/>
                <a:ea typeface="+mn-ea"/>
                <a:cs typeface="Segoe UI Light" panose="020B0502040204020203" pitchFamily="34" charset="0"/>
              </a:rPr>
              <a:t>References</a:t>
            </a:r>
          </a:p>
        </p:txBody>
      </p:sp>
      <p:sp>
        <p:nvSpPr>
          <p:cNvPr id="2" name="TextBox 1">
            <a:extLst>
              <a:ext uri="{FF2B5EF4-FFF2-40B4-BE49-F238E27FC236}">
                <a16:creationId xmlns:a16="http://schemas.microsoft.com/office/drawing/2014/main" id="{FB4AC445-FA86-4A1F-91BF-8DC69B4B449F}"/>
              </a:ext>
            </a:extLst>
          </p:cNvPr>
          <p:cNvSpPr txBox="1"/>
          <p:nvPr/>
        </p:nvSpPr>
        <p:spPr>
          <a:xfrm>
            <a:off x="382847" y="1864139"/>
            <a:ext cx="7726026" cy="1446550"/>
          </a:xfrm>
          <a:prstGeom prst="rect">
            <a:avLst/>
          </a:prstGeom>
          <a:noFill/>
        </p:spPr>
        <p:txBody>
          <a:bodyPr wrap="non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Azure Documentation: </a:t>
            </a:r>
            <a:r>
              <a:rPr lang="en-US" sz="2400" dirty="0">
                <a:gradFill>
                  <a:gsLst>
                    <a:gs pos="2917">
                      <a:schemeClr val="tx1"/>
                    </a:gs>
                    <a:gs pos="30000">
                      <a:schemeClr val="tx1"/>
                    </a:gs>
                  </a:gsLst>
                  <a:lin ang="5400000" scaled="0"/>
                </a:gradFill>
                <a:hlinkClick r:id="rId4"/>
              </a:rPr>
              <a:t>https://azure.com/eventgrid</a:t>
            </a:r>
            <a:r>
              <a:rPr lang="en-US" sz="2400" dirty="0">
                <a:gradFill>
                  <a:gsLst>
                    <a:gs pos="2917">
                      <a:schemeClr val="tx1"/>
                    </a:gs>
                    <a:gs pos="30000">
                      <a:schemeClr val="tx1"/>
                    </a:gs>
                  </a:gsLst>
                  <a:lin ang="5400000" scaled="0"/>
                </a:gradFill>
              </a:rPr>
              <a:t> </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Event Viewer: </a:t>
            </a:r>
            <a:r>
              <a:rPr lang="en-US" sz="2400" dirty="0">
                <a:gradFill>
                  <a:gsLst>
                    <a:gs pos="2917">
                      <a:schemeClr val="tx1"/>
                    </a:gs>
                    <a:gs pos="30000">
                      <a:schemeClr val="tx1"/>
                    </a:gs>
                  </a:gsLst>
                  <a:lin ang="5400000" scaled="0"/>
                </a:gradFill>
                <a:hlinkClick r:id="rId5"/>
              </a:rPr>
              <a:t>https://aka.ms/eventgridviewer</a:t>
            </a:r>
            <a:r>
              <a:rPr lang="en-US" sz="2400" dirty="0">
                <a:gradFill>
                  <a:gsLst>
                    <a:gs pos="2917">
                      <a:schemeClr val="tx1"/>
                    </a:gs>
                    <a:gs pos="30000">
                      <a:schemeClr val="tx1"/>
                    </a:gs>
                  </a:gsLst>
                  <a:lin ang="5400000" scaled="0"/>
                </a:gradFill>
              </a:rPr>
              <a:t>   </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MSDN Article: </a:t>
            </a:r>
            <a:r>
              <a:rPr lang="en-US" sz="2400" dirty="0">
                <a:gradFill>
                  <a:gsLst>
                    <a:gs pos="2917">
                      <a:schemeClr val="tx1"/>
                    </a:gs>
                    <a:gs pos="30000">
                      <a:schemeClr val="tx1"/>
                    </a:gs>
                  </a:gsLst>
                  <a:lin ang="5400000" scaled="0"/>
                </a:gradFill>
                <a:hlinkClick r:id="rId6"/>
              </a:rPr>
              <a:t>https://aka.ms/eventgridarticle</a:t>
            </a:r>
            <a:r>
              <a:rPr lang="en-US" sz="2400" dirty="0">
                <a:gradFill>
                  <a:gsLst>
                    <a:gs pos="2917">
                      <a:schemeClr val="tx1"/>
                    </a:gs>
                    <a:gs pos="30000">
                      <a:schemeClr val="tx1"/>
                    </a:gs>
                  </a:gsLst>
                  <a:lin ang="5400000" scaled="0"/>
                </a:gradFill>
              </a:rPr>
              <a:t> </a:t>
            </a:r>
          </a:p>
        </p:txBody>
      </p:sp>
    </p:spTree>
    <p:extLst>
      <p:ext uri="{BB962C8B-B14F-4D97-AF65-F5344CB8AC3E}">
        <p14:creationId xmlns:p14="http://schemas.microsoft.com/office/powerpoint/2010/main" val="1314008185"/>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Rectangle 14"/>
          <p:cNvSpPr/>
          <p:nvPr/>
        </p:nvSpPr>
        <p:spPr bwMode="auto">
          <a:xfrm>
            <a:off x="7978804" y="974"/>
            <a:ext cx="4213197" cy="6856055"/>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9044" y="2232643"/>
            <a:ext cx="2392718" cy="2392718"/>
          </a:xfrm>
          <a:prstGeom prst="rect">
            <a:avLst/>
          </a:prstGeom>
        </p:spPr>
      </p:pic>
      <p:sp>
        <p:nvSpPr>
          <p:cNvPr id="8" name="Content Placeholder 2">
            <a:extLst>
              <a:ext uri="{FF2B5EF4-FFF2-40B4-BE49-F238E27FC236}">
                <a16:creationId xmlns:a16="http://schemas.microsoft.com/office/drawing/2014/main" id="{08A250EA-1CEC-4391-A2D4-EE2485E5627D}"/>
              </a:ext>
            </a:extLst>
          </p:cNvPr>
          <p:cNvSpPr txBox="1">
            <a:spLocks/>
          </p:cNvSpPr>
          <p:nvPr/>
        </p:nvSpPr>
        <p:spPr>
          <a:xfrm>
            <a:off x="1345001" y="2631877"/>
            <a:ext cx="5713152" cy="1594246"/>
          </a:xfrm>
          <a:prstGeom prst="rect">
            <a:avLst/>
          </a:prstGeom>
        </p:spPr>
        <p:txBody>
          <a:bodyPr vert="horz" wrap="square" lIns="182854" tIns="143428" rIns="179285" bIns="143428" rtlCol="0" anchor="ctr" anchorCtr="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90000"/>
              </a:lnSpc>
              <a:spcBef>
                <a:spcPts val="0"/>
              </a:spcBef>
              <a:spcAft>
                <a:spcPts val="0"/>
              </a:spcAft>
              <a:buClrTx/>
              <a:buSzPct val="90000"/>
              <a:buFont typeface="Arial" pitchFamily="34" charset="0"/>
              <a:buNone/>
              <a:tabLst/>
              <a:defRPr/>
            </a:pPr>
            <a:r>
              <a:rPr kumimoji="0" lang="en-US" sz="4709" b="0" i="0" u="none" strike="noStrike" kern="1200" cap="none" spc="0" normalizeH="0" baseline="0" noProof="0">
                <a:ln>
                  <a:noFill/>
                </a:ln>
                <a:gradFill>
                  <a:gsLst>
                    <a:gs pos="1250">
                      <a:srgbClr val="353535"/>
                    </a:gs>
                    <a:gs pos="100000">
                      <a:srgbClr val="353535"/>
                    </a:gs>
                  </a:gsLst>
                  <a:lin ang="5400000" scaled="0"/>
                </a:gradFill>
                <a:effectLst/>
                <a:uLnTx/>
                <a:uFillTx/>
                <a:latin typeface="Segoe UI Light" panose="020B0502040204020203" pitchFamily="34" charset="0"/>
                <a:ea typeface="+mn-ea"/>
                <a:cs typeface="Segoe UI Light" panose="020B0502040204020203" pitchFamily="34" charset="0"/>
              </a:rPr>
              <a:t>Learn more at azure.com/</a:t>
            </a:r>
            <a:r>
              <a:rPr kumimoji="0" lang="en-US" sz="4709" b="0" i="0" u="none" strike="noStrike" kern="1200" cap="none" spc="0" normalizeH="0" baseline="0" noProof="0" err="1">
                <a:ln>
                  <a:noFill/>
                </a:ln>
                <a:gradFill>
                  <a:gsLst>
                    <a:gs pos="1250">
                      <a:srgbClr val="353535"/>
                    </a:gs>
                    <a:gs pos="100000">
                      <a:srgbClr val="353535"/>
                    </a:gs>
                  </a:gsLst>
                  <a:lin ang="5400000" scaled="0"/>
                </a:gradFill>
                <a:effectLst/>
                <a:uLnTx/>
                <a:uFillTx/>
                <a:latin typeface="Segoe UI Light" panose="020B0502040204020203" pitchFamily="34" charset="0"/>
                <a:ea typeface="+mn-ea"/>
                <a:cs typeface="Segoe UI Light" panose="020B0502040204020203" pitchFamily="34" charset="0"/>
              </a:rPr>
              <a:t>EventGrid</a:t>
            </a:r>
            <a:endParaRPr kumimoji="0" lang="en-US" sz="4709" b="0" i="0" u="none" strike="noStrike" kern="1200" cap="none" spc="0" normalizeH="0" baseline="0" noProof="0">
              <a:ln>
                <a:noFill/>
              </a:ln>
              <a:gradFill>
                <a:gsLst>
                  <a:gs pos="1250">
                    <a:srgbClr val="353535"/>
                  </a:gs>
                  <a:gs pos="100000">
                    <a:srgbClr val="353535"/>
                  </a:gs>
                </a:gsLst>
                <a:lin ang="5400000" scaled="0"/>
              </a:gradFill>
              <a:effectLst/>
              <a:uLnTx/>
              <a:uFillTx/>
              <a:latin typeface="Segoe UI Light" panose="020B0502040204020203" pitchFamily="34" charset="0"/>
              <a:ea typeface="+mn-ea"/>
              <a:cs typeface="Segoe UI Light" panose="020B0502040204020203" pitchFamily="34" charset="0"/>
            </a:endParaRPr>
          </a:p>
        </p:txBody>
      </p:sp>
      <p:sp>
        <p:nvSpPr>
          <p:cNvPr id="9" name="arrow_15">
            <a:extLst>
              <a:ext uri="{FF2B5EF4-FFF2-40B4-BE49-F238E27FC236}">
                <a16:creationId xmlns:a16="http://schemas.microsoft.com/office/drawing/2014/main" id="{37E10210-652C-4569-896D-AB1AE54641A1}"/>
              </a:ext>
            </a:extLst>
          </p:cNvPr>
          <p:cNvSpPr>
            <a:spLocks noChangeAspect="1" noEditPoints="1"/>
          </p:cNvSpPr>
          <p:nvPr/>
        </p:nvSpPr>
        <p:spPr bwMode="auto">
          <a:xfrm>
            <a:off x="448585" y="3079624"/>
            <a:ext cx="701941" cy="698753"/>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noFill/>
          <a:ln w="22225" cap="sq">
            <a:solidFill>
              <a:schemeClr val="accent1"/>
            </a:solidFill>
            <a:prstDash val="solid"/>
            <a:miter lim="800000"/>
            <a:headEnd/>
            <a:tailEnd/>
          </a:ln>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spTree>
    <p:extLst>
      <p:ext uri="{BB962C8B-B14F-4D97-AF65-F5344CB8AC3E}">
        <p14:creationId xmlns:p14="http://schemas.microsoft.com/office/powerpoint/2010/main" val="248710050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480" name="Straight Connector 479"/>
          <p:cNvCxnSpPr/>
          <p:nvPr/>
        </p:nvCxnSpPr>
        <p:spPr>
          <a:xfrm flipV="1">
            <a:off x="8685568" y="3048055"/>
            <a:ext cx="0" cy="2971379"/>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6" name="Straight Connector 475"/>
          <p:cNvCxnSpPr/>
          <p:nvPr/>
        </p:nvCxnSpPr>
        <p:spPr>
          <a:xfrm flipV="1">
            <a:off x="11138860" y="2514732"/>
            <a:ext cx="0" cy="2209486"/>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3" name="Straight Connector 462"/>
          <p:cNvCxnSpPr/>
          <p:nvPr/>
        </p:nvCxnSpPr>
        <p:spPr>
          <a:xfrm flipV="1">
            <a:off x="6567508" y="487"/>
            <a:ext cx="0" cy="6857027"/>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5" name="Straight Connector 464"/>
          <p:cNvCxnSpPr/>
          <p:nvPr/>
        </p:nvCxnSpPr>
        <p:spPr>
          <a:xfrm flipV="1">
            <a:off x="9691265" y="487"/>
            <a:ext cx="0" cy="6857027"/>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5" name="Straight Connector 434"/>
          <p:cNvCxnSpPr/>
          <p:nvPr/>
        </p:nvCxnSpPr>
        <p:spPr>
          <a:xfrm flipV="1">
            <a:off x="685703" y="2743299"/>
            <a:ext cx="0" cy="4114216"/>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9" name="Straight Connector 438"/>
          <p:cNvCxnSpPr/>
          <p:nvPr/>
        </p:nvCxnSpPr>
        <p:spPr>
          <a:xfrm>
            <a:off x="685703" y="2743299"/>
            <a:ext cx="2209486"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p:cNvCxnSpPr/>
          <p:nvPr/>
        </p:nvCxnSpPr>
        <p:spPr>
          <a:xfrm flipV="1">
            <a:off x="2895189" y="487"/>
            <a:ext cx="0" cy="2742811"/>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p:cNvCxnSpPr/>
          <p:nvPr/>
        </p:nvCxnSpPr>
        <p:spPr>
          <a:xfrm flipV="1">
            <a:off x="2300913" y="488"/>
            <a:ext cx="0" cy="5257054"/>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3" name="Straight Connector 452"/>
          <p:cNvCxnSpPr/>
          <p:nvPr/>
        </p:nvCxnSpPr>
        <p:spPr>
          <a:xfrm>
            <a:off x="2285677" y="3657569"/>
            <a:ext cx="2925665"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5" name="Straight Connector 454"/>
          <p:cNvCxnSpPr/>
          <p:nvPr/>
        </p:nvCxnSpPr>
        <p:spPr>
          <a:xfrm flipV="1">
            <a:off x="5211341" y="3657569"/>
            <a:ext cx="0" cy="3199946"/>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1" name="Straight Connector 460"/>
          <p:cNvCxnSpPr/>
          <p:nvPr/>
        </p:nvCxnSpPr>
        <p:spPr>
          <a:xfrm>
            <a:off x="1" y="929995"/>
            <a:ext cx="2285675"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7" name="Straight Connector 466"/>
          <p:cNvCxnSpPr/>
          <p:nvPr/>
        </p:nvCxnSpPr>
        <p:spPr>
          <a:xfrm flipV="1">
            <a:off x="4342784" y="1371893"/>
            <a:ext cx="0" cy="2285675"/>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9" name="Straight Connector 468"/>
          <p:cNvCxnSpPr/>
          <p:nvPr/>
        </p:nvCxnSpPr>
        <p:spPr>
          <a:xfrm>
            <a:off x="4342784" y="1371893"/>
            <a:ext cx="2209486"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2" name="Straight Connector 471"/>
          <p:cNvCxnSpPr/>
          <p:nvPr/>
        </p:nvCxnSpPr>
        <p:spPr>
          <a:xfrm>
            <a:off x="6552270" y="3063293"/>
            <a:ext cx="3154233"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4" name="Straight Connector 473"/>
          <p:cNvCxnSpPr/>
          <p:nvPr/>
        </p:nvCxnSpPr>
        <p:spPr>
          <a:xfrm>
            <a:off x="9676028" y="2514731"/>
            <a:ext cx="2514243"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8" name="Straight Connector 477"/>
          <p:cNvCxnSpPr/>
          <p:nvPr/>
        </p:nvCxnSpPr>
        <p:spPr>
          <a:xfrm flipV="1">
            <a:off x="11733136" y="488"/>
            <a:ext cx="0" cy="2514243"/>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a:off x="1" y="5257542"/>
            <a:ext cx="2313103"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a:off x="8685568" y="6019433"/>
            <a:ext cx="3504702"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a:off x="11123622" y="4724217"/>
            <a:ext cx="1066648"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p:nvCxnSpPr>
        <p:spPr>
          <a:xfrm>
            <a:off x="2285677" y="4876596"/>
            <a:ext cx="2925665"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p:nvCxnSpPr>
        <p:spPr>
          <a:xfrm flipV="1">
            <a:off x="3123757" y="4876596"/>
            <a:ext cx="0" cy="1980919"/>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486" name="Group 485"/>
          <p:cNvGrpSpPr/>
          <p:nvPr/>
        </p:nvGrpSpPr>
        <p:grpSpPr>
          <a:xfrm>
            <a:off x="1981784" y="1371892"/>
            <a:ext cx="639989" cy="639989"/>
            <a:chOff x="1981200" y="1371600"/>
            <a:chExt cx="640080" cy="640080"/>
          </a:xfrm>
        </p:grpSpPr>
        <p:sp>
          <p:nvSpPr>
            <p:cNvPr id="484" name="Oval 483"/>
            <p:cNvSpPr/>
            <p:nvPr/>
          </p:nvSpPr>
          <p:spPr>
            <a:xfrm>
              <a:off x="1981200" y="13716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485" name="Picture 484"/>
            <p:cNvPicPr>
              <a:picLocks noChangeAspect="1"/>
            </p:cNvPicPr>
            <p:nvPr/>
          </p:nvPicPr>
          <p:blipFill>
            <a:blip r:embed="rId3"/>
            <a:stretch>
              <a:fillRect/>
            </a:stretch>
          </p:blipFill>
          <p:spPr>
            <a:xfrm>
              <a:off x="2114204" y="1504604"/>
              <a:ext cx="374072" cy="374072"/>
            </a:xfrm>
            <a:prstGeom prst="rect">
              <a:avLst/>
            </a:prstGeom>
            <a:ln>
              <a:noFill/>
            </a:ln>
          </p:spPr>
        </p:pic>
      </p:grpSp>
      <p:grpSp>
        <p:nvGrpSpPr>
          <p:cNvPr id="491" name="Group 490"/>
          <p:cNvGrpSpPr/>
          <p:nvPr/>
        </p:nvGrpSpPr>
        <p:grpSpPr>
          <a:xfrm>
            <a:off x="3124621" y="3352811"/>
            <a:ext cx="639989" cy="639989"/>
            <a:chOff x="3124200" y="3352800"/>
            <a:chExt cx="640080" cy="640080"/>
          </a:xfrm>
        </p:grpSpPr>
        <p:sp>
          <p:nvSpPr>
            <p:cNvPr id="488" name="Oval 487"/>
            <p:cNvSpPr/>
            <p:nvPr/>
          </p:nvSpPr>
          <p:spPr>
            <a:xfrm>
              <a:off x="3124200" y="33528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490" name="Picture 489"/>
            <p:cNvPicPr>
              <a:picLocks noChangeAspect="1"/>
            </p:cNvPicPr>
            <p:nvPr/>
          </p:nvPicPr>
          <p:blipFill>
            <a:blip r:embed="rId4"/>
            <a:stretch>
              <a:fillRect/>
            </a:stretch>
          </p:blipFill>
          <p:spPr>
            <a:xfrm>
              <a:off x="3274208" y="3502808"/>
              <a:ext cx="340065" cy="340065"/>
            </a:xfrm>
            <a:prstGeom prst="rect">
              <a:avLst/>
            </a:prstGeom>
            <a:ln>
              <a:noFill/>
            </a:ln>
          </p:spPr>
        </p:pic>
      </p:grpSp>
      <p:grpSp>
        <p:nvGrpSpPr>
          <p:cNvPr id="510" name="Group 509"/>
          <p:cNvGrpSpPr/>
          <p:nvPr/>
        </p:nvGrpSpPr>
        <p:grpSpPr>
          <a:xfrm>
            <a:off x="4038892" y="2133784"/>
            <a:ext cx="639989" cy="639989"/>
            <a:chOff x="4038600" y="2133600"/>
            <a:chExt cx="640080" cy="640080"/>
          </a:xfrm>
        </p:grpSpPr>
        <p:sp>
          <p:nvSpPr>
            <p:cNvPr id="496" name="Oval 495"/>
            <p:cNvSpPr/>
            <p:nvPr/>
          </p:nvSpPr>
          <p:spPr>
            <a:xfrm>
              <a:off x="4038600" y="21336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03" name="Picture 502"/>
            <p:cNvPicPr>
              <a:picLocks noChangeAspect="1"/>
            </p:cNvPicPr>
            <p:nvPr/>
          </p:nvPicPr>
          <p:blipFill>
            <a:blip r:embed="rId5"/>
            <a:stretch>
              <a:fillRect/>
            </a:stretch>
          </p:blipFill>
          <p:spPr>
            <a:xfrm>
              <a:off x="4171604" y="2331745"/>
              <a:ext cx="374072" cy="243791"/>
            </a:xfrm>
            <a:prstGeom prst="rect">
              <a:avLst/>
            </a:prstGeom>
          </p:spPr>
        </p:pic>
      </p:grpSp>
      <p:grpSp>
        <p:nvGrpSpPr>
          <p:cNvPr id="511" name="Group 510"/>
          <p:cNvGrpSpPr/>
          <p:nvPr/>
        </p:nvGrpSpPr>
        <p:grpSpPr>
          <a:xfrm>
            <a:off x="6248378" y="4008038"/>
            <a:ext cx="639989" cy="639989"/>
            <a:chOff x="6248400" y="4008120"/>
            <a:chExt cx="640080" cy="640080"/>
          </a:xfrm>
        </p:grpSpPr>
        <p:sp>
          <p:nvSpPr>
            <p:cNvPr id="494" name="Oval 493"/>
            <p:cNvSpPr/>
            <p:nvPr/>
          </p:nvSpPr>
          <p:spPr>
            <a:xfrm>
              <a:off x="6248400" y="400812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grpSp>
          <p:nvGrpSpPr>
            <p:cNvPr id="509" name="Group 508"/>
            <p:cNvGrpSpPr/>
            <p:nvPr/>
          </p:nvGrpSpPr>
          <p:grpSpPr>
            <a:xfrm>
              <a:off x="6381403" y="4141123"/>
              <a:ext cx="374072" cy="374072"/>
              <a:chOff x="3857186" y="2158274"/>
              <a:chExt cx="2467833" cy="2017563"/>
            </a:xfrm>
          </p:grpSpPr>
          <p:pic>
            <p:nvPicPr>
              <p:cNvPr id="504" name="Picture 503"/>
              <p:cNvPicPr>
                <a:picLocks noChangeAspect="1"/>
              </p:cNvPicPr>
              <p:nvPr/>
            </p:nvPicPr>
            <p:blipFill>
              <a:blip r:embed="rId6"/>
              <a:stretch>
                <a:fillRect/>
              </a:stretch>
            </p:blipFill>
            <p:spPr>
              <a:xfrm>
                <a:off x="3857186" y="2158274"/>
                <a:ext cx="2467833" cy="2017563"/>
              </a:xfrm>
              <a:prstGeom prst="rect">
                <a:avLst/>
              </a:prstGeom>
            </p:spPr>
          </p:pic>
          <p:sp>
            <p:nvSpPr>
              <p:cNvPr id="508" name="Oval 507"/>
              <p:cNvSpPr/>
              <p:nvPr/>
            </p:nvSpPr>
            <p:spPr>
              <a:xfrm>
                <a:off x="4419598" y="2729335"/>
                <a:ext cx="1447799" cy="1246903"/>
              </a:xfrm>
              <a:prstGeom prst="ellipse">
                <a:avLst/>
              </a:prstGeom>
              <a:no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grpSp>
      </p:grpSp>
      <p:grpSp>
        <p:nvGrpSpPr>
          <p:cNvPr id="514" name="Group 513"/>
          <p:cNvGrpSpPr/>
          <p:nvPr/>
        </p:nvGrpSpPr>
        <p:grpSpPr>
          <a:xfrm>
            <a:off x="381810" y="3505189"/>
            <a:ext cx="639989" cy="639989"/>
            <a:chOff x="381000" y="3505200"/>
            <a:chExt cx="640080" cy="640080"/>
          </a:xfrm>
        </p:grpSpPr>
        <p:sp>
          <p:nvSpPr>
            <p:cNvPr id="492" name="Oval 491"/>
            <p:cNvSpPr/>
            <p:nvPr/>
          </p:nvSpPr>
          <p:spPr>
            <a:xfrm>
              <a:off x="381000" y="35052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13" name="Picture 5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6465" y="3670665"/>
              <a:ext cx="309151" cy="309151"/>
            </a:xfrm>
            <a:prstGeom prst="rect">
              <a:avLst/>
            </a:prstGeom>
          </p:spPr>
        </p:pic>
      </p:grpSp>
      <p:grpSp>
        <p:nvGrpSpPr>
          <p:cNvPr id="516" name="Group 515"/>
          <p:cNvGrpSpPr/>
          <p:nvPr/>
        </p:nvGrpSpPr>
        <p:grpSpPr>
          <a:xfrm>
            <a:off x="6248378" y="305243"/>
            <a:ext cx="639989" cy="639989"/>
            <a:chOff x="6248400" y="304800"/>
            <a:chExt cx="640080" cy="640080"/>
          </a:xfrm>
        </p:grpSpPr>
        <p:sp>
          <p:nvSpPr>
            <p:cNvPr id="493" name="Oval 492"/>
            <p:cNvSpPr/>
            <p:nvPr/>
          </p:nvSpPr>
          <p:spPr>
            <a:xfrm>
              <a:off x="6248400" y="3048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15" name="Picture 514"/>
            <p:cNvPicPr>
              <a:picLocks noChangeAspect="1"/>
            </p:cNvPicPr>
            <p:nvPr/>
          </p:nvPicPr>
          <p:blipFill>
            <a:blip r:embed="rId8"/>
            <a:stretch>
              <a:fillRect/>
            </a:stretch>
          </p:blipFill>
          <p:spPr>
            <a:xfrm>
              <a:off x="6372197" y="437803"/>
              <a:ext cx="392489" cy="374072"/>
            </a:xfrm>
            <a:prstGeom prst="rect">
              <a:avLst/>
            </a:prstGeom>
          </p:spPr>
        </p:pic>
      </p:grpSp>
      <p:grpSp>
        <p:nvGrpSpPr>
          <p:cNvPr id="523" name="Group 522"/>
          <p:cNvGrpSpPr/>
          <p:nvPr/>
        </p:nvGrpSpPr>
        <p:grpSpPr>
          <a:xfrm>
            <a:off x="7467405" y="2743298"/>
            <a:ext cx="639989" cy="639989"/>
            <a:chOff x="7467600" y="2743200"/>
            <a:chExt cx="640080" cy="640080"/>
          </a:xfrm>
        </p:grpSpPr>
        <p:sp>
          <p:nvSpPr>
            <p:cNvPr id="502" name="Oval 501"/>
            <p:cNvSpPr/>
            <p:nvPr/>
          </p:nvSpPr>
          <p:spPr>
            <a:xfrm>
              <a:off x="7467600" y="27432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17" name="Picture 516"/>
            <p:cNvPicPr>
              <a:picLocks noChangeAspect="1"/>
            </p:cNvPicPr>
            <p:nvPr/>
          </p:nvPicPr>
          <p:blipFill>
            <a:blip r:embed="rId9"/>
            <a:stretch>
              <a:fillRect/>
            </a:stretch>
          </p:blipFill>
          <p:spPr>
            <a:xfrm>
              <a:off x="7601870" y="2882181"/>
              <a:ext cx="395448" cy="374072"/>
            </a:xfrm>
            <a:prstGeom prst="rect">
              <a:avLst/>
            </a:prstGeom>
          </p:spPr>
        </p:pic>
      </p:grpSp>
      <p:grpSp>
        <p:nvGrpSpPr>
          <p:cNvPr id="522" name="Group 521"/>
          <p:cNvGrpSpPr/>
          <p:nvPr/>
        </p:nvGrpSpPr>
        <p:grpSpPr>
          <a:xfrm>
            <a:off x="9372136" y="1569984"/>
            <a:ext cx="639989" cy="639989"/>
            <a:chOff x="9372600" y="914400"/>
            <a:chExt cx="640080" cy="640080"/>
          </a:xfrm>
        </p:grpSpPr>
        <p:sp>
          <p:nvSpPr>
            <p:cNvPr id="495" name="Oval 494"/>
            <p:cNvSpPr/>
            <p:nvPr/>
          </p:nvSpPr>
          <p:spPr>
            <a:xfrm>
              <a:off x="9372600" y="9144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18" name="Picture 517"/>
            <p:cNvPicPr>
              <a:picLocks noChangeAspect="1"/>
            </p:cNvPicPr>
            <p:nvPr/>
          </p:nvPicPr>
          <p:blipFill>
            <a:blip r:embed="rId10"/>
            <a:stretch>
              <a:fillRect/>
            </a:stretch>
          </p:blipFill>
          <p:spPr>
            <a:xfrm>
              <a:off x="9532003" y="1079865"/>
              <a:ext cx="321274" cy="309151"/>
            </a:xfrm>
            <a:prstGeom prst="rect">
              <a:avLst/>
            </a:prstGeom>
          </p:spPr>
        </p:pic>
      </p:grpSp>
      <p:grpSp>
        <p:nvGrpSpPr>
          <p:cNvPr id="521" name="Group 520"/>
          <p:cNvGrpSpPr/>
          <p:nvPr/>
        </p:nvGrpSpPr>
        <p:grpSpPr>
          <a:xfrm>
            <a:off x="10819730" y="3070911"/>
            <a:ext cx="639989" cy="639989"/>
            <a:chOff x="10820400" y="3070860"/>
            <a:chExt cx="640080" cy="640080"/>
          </a:xfrm>
        </p:grpSpPr>
        <p:sp>
          <p:nvSpPr>
            <p:cNvPr id="500" name="Oval 499"/>
            <p:cNvSpPr/>
            <p:nvPr/>
          </p:nvSpPr>
          <p:spPr>
            <a:xfrm>
              <a:off x="10820400" y="307086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20" name="Picture 51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985865" y="3236325"/>
              <a:ext cx="309151" cy="309151"/>
            </a:xfrm>
            <a:prstGeom prst="rect">
              <a:avLst/>
            </a:prstGeom>
          </p:spPr>
        </p:pic>
      </p:grpSp>
      <p:grpSp>
        <p:nvGrpSpPr>
          <p:cNvPr id="528" name="Group 527"/>
          <p:cNvGrpSpPr/>
          <p:nvPr/>
        </p:nvGrpSpPr>
        <p:grpSpPr>
          <a:xfrm>
            <a:off x="915135" y="610000"/>
            <a:ext cx="639989" cy="639989"/>
            <a:chOff x="914400" y="609600"/>
            <a:chExt cx="640080" cy="640080"/>
          </a:xfrm>
        </p:grpSpPr>
        <p:sp>
          <p:nvSpPr>
            <p:cNvPr id="525" name="Oval 524"/>
            <p:cNvSpPr/>
            <p:nvPr/>
          </p:nvSpPr>
          <p:spPr>
            <a:xfrm>
              <a:off x="914400" y="6096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27" name="Picture 526"/>
            <p:cNvPicPr>
              <a:picLocks noChangeAspect="1"/>
            </p:cNvPicPr>
            <p:nvPr/>
          </p:nvPicPr>
          <p:blipFill>
            <a:blip r:embed="rId12"/>
            <a:stretch>
              <a:fillRect/>
            </a:stretch>
          </p:blipFill>
          <p:spPr>
            <a:xfrm>
              <a:off x="1055906" y="759608"/>
              <a:ext cx="357069" cy="340065"/>
            </a:xfrm>
            <a:prstGeom prst="rect">
              <a:avLst/>
            </a:prstGeom>
          </p:spPr>
        </p:pic>
      </p:grpSp>
      <p:grpSp>
        <p:nvGrpSpPr>
          <p:cNvPr id="534" name="Group 533"/>
          <p:cNvGrpSpPr/>
          <p:nvPr/>
        </p:nvGrpSpPr>
        <p:grpSpPr>
          <a:xfrm>
            <a:off x="11429243" y="305243"/>
            <a:ext cx="639989" cy="639989"/>
            <a:chOff x="11430000" y="304800"/>
            <a:chExt cx="640080" cy="640080"/>
          </a:xfrm>
        </p:grpSpPr>
        <p:sp>
          <p:nvSpPr>
            <p:cNvPr id="532" name="Oval 531"/>
            <p:cNvSpPr/>
            <p:nvPr/>
          </p:nvSpPr>
          <p:spPr>
            <a:xfrm>
              <a:off x="11430000" y="3048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30" name="Picture 52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595465" y="462794"/>
              <a:ext cx="309151" cy="309151"/>
            </a:xfrm>
            <a:prstGeom prst="rect">
              <a:avLst/>
            </a:prstGeom>
          </p:spPr>
        </p:pic>
      </p:grpSp>
      <p:sp>
        <p:nvSpPr>
          <p:cNvPr id="535" name="TextBox 534"/>
          <p:cNvSpPr txBox="1"/>
          <p:nvPr/>
        </p:nvSpPr>
        <p:spPr>
          <a:xfrm>
            <a:off x="3054718" y="294899"/>
            <a:ext cx="3225079" cy="633625"/>
          </a:xfrm>
          <a:prstGeom prst="rect">
            <a:avLst/>
          </a:prstGeom>
          <a:noFill/>
        </p:spPr>
        <p:txBody>
          <a:bodyPr wrap="square" rtlCol="0" anchor="ctr" anchorCtr="0">
            <a:spAutoFit/>
          </a:bodyPr>
          <a:lstStyle/>
          <a:p>
            <a:pPr marL="0" marR="0" lvl="0" indent="0" algn="l" defTabSz="914228" rtl="0" eaLnBrk="1" fontAlgn="auto" latinLnBrk="0" hangingPunct="1">
              <a:lnSpc>
                <a:spcPct val="90000"/>
              </a:lnSpc>
              <a:spcBef>
                <a:spcPts val="0"/>
              </a:spcBef>
              <a:spcAft>
                <a:spcPts val="0"/>
              </a:spcAft>
              <a:buClrTx/>
              <a:buSzTx/>
              <a:buFontTx/>
              <a:buNone/>
              <a:tabLst/>
              <a:defRPr/>
            </a:pPr>
            <a:r>
              <a:rPr kumimoji="0" lang="en-US" sz="1961" b="0" i="0" u="none" strike="noStrike" kern="1200" cap="none" spc="0" normalizeH="0" baseline="0" noProof="0">
                <a:ln>
                  <a:noFill/>
                </a:ln>
                <a:gradFill>
                  <a:gsLst>
                    <a:gs pos="21910">
                      <a:srgbClr val="353535"/>
                    </a:gs>
                    <a:gs pos="53000">
                      <a:srgbClr val="353535"/>
                    </a:gs>
                  </a:gsLst>
                  <a:lin ang="5400000" scaled="1"/>
                </a:gradFill>
                <a:effectLst/>
                <a:uLnTx/>
                <a:uFillTx/>
                <a:latin typeface="Segoe UI Semilight" panose="020B0402040204020203" pitchFamily="34" charset="0"/>
                <a:ea typeface="+mn-ea"/>
                <a:cs typeface="Segoe UI Semilight" panose="020B0402040204020203" pitchFamily="34" charset="0"/>
              </a:rPr>
              <a:t>Managing events is important but cumbersome</a:t>
            </a:r>
          </a:p>
        </p:txBody>
      </p:sp>
      <p:sp>
        <p:nvSpPr>
          <p:cNvPr id="60" name="TextBox 59">
            <a:extLst>
              <a:ext uri="{FF2B5EF4-FFF2-40B4-BE49-F238E27FC236}">
                <a16:creationId xmlns:a16="http://schemas.microsoft.com/office/drawing/2014/main" id="{CB2A8167-6D7C-476C-AEC4-5ED50B3C077C}"/>
              </a:ext>
            </a:extLst>
          </p:cNvPr>
          <p:cNvSpPr txBox="1"/>
          <p:nvPr/>
        </p:nvSpPr>
        <p:spPr>
          <a:xfrm>
            <a:off x="7848352" y="1020828"/>
            <a:ext cx="304757" cy="754315"/>
          </a:xfrm>
          <a:prstGeom prst="rect">
            <a:avLst/>
          </a:prstGeom>
          <a:noFill/>
        </p:spPr>
        <p:txBody>
          <a:bodyPr wrap="square" rtlCol="0">
            <a:spAutoFit/>
          </a:bodyPr>
          <a:lstStyle/>
          <a:p>
            <a:pPr marL="0" marR="0" lvl="0" indent="0" algn="ctr" defTabSz="914228" rtl="0" eaLnBrk="1" fontAlgn="auto" latinLnBrk="0" hangingPunct="1">
              <a:lnSpc>
                <a:spcPct val="100000"/>
              </a:lnSpc>
              <a:spcBef>
                <a:spcPts val="0"/>
              </a:spcBef>
              <a:spcAft>
                <a:spcPts val="0"/>
              </a:spcAft>
              <a:buClrTx/>
              <a:buSzTx/>
              <a:buFontTx/>
              <a:buNone/>
              <a:tabLst/>
              <a:defRPr/>
            </a:pPr>
            <a:r>
              <a:rPr kumimoji="0" lang="en-US" sz="4313" b="0" i="0" u="none" strike="noStrike" kern="1200" cap="none" spc="0" normalizeH="0" baseline="0" noProof="0">
                <a:ln>
                  <a:noFill/>
                </a:ln>
                <a:gradFill>
                  <a:gsLst>
                    <a:gs pos="9551">
                      <a:srgbClr val="00BCF2"/>
                    </a:gs>
                    <a:gs pos="21910">
                      <a:srgbClr val="00BCF2"/>
                    </a:gs>
                  </a:gsLst>
                  <a:lin ang="5400000" scaled="1"/>
                </a:gradFill>
                <a:effectLst/>
                <a:uLnTx/>
                <a:uFillTx/>
                <a:latin typeface="Segoe UI Semibold" panose="020B0702040204020203" pitchFamily="34" charset="0"/>
                <a:ea typeface="+mn-ea"/>
                <a:cs typeface="Segoe UI Semibold" panose="020B0702040204020203" pitchFamily="34" charset="0"/>
              </a:rPr>
              <a:t>?</a:t>
            </a:r>
          </a:p>
        </p:txBody>
      </p:sp>
      <p:sp>
        <p:nvSpPr>
          <p:cNvPr id="61" name="TextBox 60">
            <a:extLst>
              <a:ext uri="{FF2B5EF4-FFF2-40B4-BE49-F238E27FC236}">
                <a16:creationId xmlns:a16="http://schemas.microsoft.com/office/drawing/2014/main" id="{E1AF7FBD-AD7F-4140-8A51-4EC659AD38C2}"/>
              </a:ext>
            </a:extLst>
          </p:cNvPr>
          <p:cNvSpPr txBox="1"/>
          <p:nvPr/>
        </p:nvSpPr>
        <p:spPr>
          <a:xfrm>
            <a:off x="10362595" y="411314"/>
            <a:ext cx="304757" cy="754315"/>
          </a:xfrm>
          <a:prstGeom prst="rect">
            <a:avLst/>
          </a:prstGeom>
          <a:noFill/>
        </p:spPr>
        <p:txBody>
          <a:bodyPr wrap="square" rtlCol="0">
            <a:spAutoFit/>
          </a:bodyPr>
          <a:lstStyle/>
          <a:p>
            <a:pPr marL="0" marR="0" lvl="0" indent="0" algn="ctr" defTabSz="914228" rtl="0" eaLnBrk="1" fontAlgn="auto" latinLnBrk="0" hangingPunct="1">
              <a:lnSpc>
                <a:spcPct val="100000"/>
              </a:lnSpc>
              <a:spcBef>
                <a:spcPts val="0"/>
              </a:spcBef>
              <a:spcAft>
                <a:spcPts val="0"/>
              </a:spcAft>
              <a:buClrTx/>
              <a:buSzTx/>
              <a:buFontTx/>
              <a:buNone/>
              <a:tabLst/>
              <a:defRPr/>
            </a:pPr>
            <a:r>
              <a:rPr kumimoji="0" lang="en-US" sz="4313" b="0" i="0" u="none" strike="noStrike" kern="1200" cap="none" spc="0" normalizeH="0" baseline="0" noProof="0">
                <a:ln>
                  <a:noFill/>
                </a:ln>
                <a:gradFill>
                  <a:gsLst>
                    <a:gs pos="9551">
                      <a:srgbClr val="00BCF2"/>
                    </a:gs>
                    <a:gs pos="21910">
                      <a:srgbClr val="00BCF2"/>
                    </a:gs>
                  </a:gsLst>
                  <a:lin ang="5400000" scaled="1"/>
                </a:gradFill>
                <a:effectLst/>
                <a:uLnTx/>
                <a:uFillTx/>
                <a:latin typeface="Segoe UI Semibold" panose="020B0702040204020203" pitchFamily="34" charset="0"/>
                <a:ea typeface="+mn-ea"/>
                <a:cs typeface="Segoe UI Semibold" panose="020B0702040204020203" pitchFamily="34" charset="0"/>
              </a:rPr>
              <a:t>?</a:t>
            </a:r>
          </a:p>
        </p:txBody>
      </p:sp>
      <p:sp>
        <p:nvSpPr>
          <p:cNvPr id="62" name="TextBox 61">
            <a:extLst>
              <a:ext uri="{FF2B5EF4-FFF2-40B4-BE49-F238E27FC236}">
                <a16:creationId xmlns:a16="http://schemas.microsoft.com/office/drawing/2014/main" id="{C6FD1852-E156-4EF6-A141-DBAA91BD8994}"/>
              </a:ext>
            </a:extLst>
          </p:cNvPr>
          <p:cNvSpPr txBox="1"/>
          <p:nvPr/>
        </p:nvSpPr>
        <p:spPr>
          <a:xfrm>
            <a:off x="762757" y="1554151"/>
            <a:ext cx="304757" cy="754315"/>
          </a:xfrm>
          <a:prstGeom prst="rect">
            <a:avLst/>
          </a:prstGeom>
          <a:noFill/>
        </p:spPr>
        <p:txBody>
          <a:bodyPr wrap="square" rtlCol="0">
            <a:spAutoFit/>
          </a:bodyPr>
          <a:lstStyle/>
          <a:p>
            <a:pPr marL="0" marR="0" lvl="0" indent="0" algn="ctr" defTabSz="914228" rtl="0" eaLnBrk="1" fontAlgn="auto" latinLnBrk="0" hangingPunct="1">
              <a:lnSpc>
                <a:spcPct val="100000"/>
              </a:lnSpc>
              <a:spcBef>
                <a:spcPts val="0"/>
              </a:spcBef>
              <a:spcAft>
                <a:spcPts val="0"/>
              </a:spcAft>
              <a:buClrTx/>
              <a:buSzTx/>
              <a:buFontTx/>
              <a:buNone/>
              <a:tabLst/>
              <a:defRPr/>
            </a:pPr>
            <a:r>
              <a:rPr kumimoji="0" lang="en-US" sz="4313" b="0" i="0" u="none" strike="noStrike" kern="1200" cap="none" spc="0" normalizeH="0" baseline="0" noProof="0">
                <a:ln>
                  <a:noFill/>
                </a:ln>
                <a:gradFill>
                  <a:gsLst>
                    <a:gs pos="9551">
                      <a:srgbClr val="00BCF2"/>
                    </a:gs>
                    <a:gs pos="21910">
                      <a:srgbClr val="00BCF2"/>
                    </a:gs>
                  </a:gsLst>
                  <a:lin ang="5400000" scaled="1"/>
                </a:gradFill>
                <a:effectLst/>
                <a:uLnTx/>
                <a:uFillTx/>
                <a:latin typeface="Segoe UI Semibold" panose="020B0702040204020203" pitchFamily="34" charset="0"/>
                <a:ea typeface="+mn-ea"/>
                <a:cs typeface="Segoe UI Semibold" panose="020B0702040204020203" pitchFamily="34" charset="0"/>
              </a:rPr>
              <a:t>?</a:t>
            </a:r>
          </a:p>
        </p:txBody>
      </p:sp>
      <p:sp>
        <p:nvSpPr>
          <p:cNvPr id="63" name="TextBox 62">
            <a:extLst>
              <a:ext uri="{FF2B5EF4-FFF2-40B4-BE49-F238E27FC236}">
                <a16:creationId xmlns:a16="http://schemas.microsoft.com/office/drawing/2014/main" id="{132514CA-1B5E-476B-8376-633753E49D25}"/>
              </a:ext>
            </a:extLst>
          </p:cNvPr>
          <p:cNvSpPr txBox="1"/>
          <p:nvPr/>
        </p:nvSpPr>
        <p:spPr>
          <a:xfrm>
            <a:off x="5410297" y="2392233"/>
            <a:ext cx="304757" cy="754315"/>
          </a:xfrm>
          <a:prstGeom prst="rect">
            <a:avLst/>
          </a:prstGeom>
          <a:noFill/>
        </p:spPr>
        <p:txBody>
          <a:bodyPr wrap="square" rtlCol="0">
            <a:spAutoFit/>
          </a:bodyPr>
          <a:lstStyle/>
          <a:p>
            <a:pPr marL="0" marR="0" lvl="0" indent="0" algn="ctr" defTabSz="914228" rtl="0" eaLnBrk="1" fontAlgn="auto" latinLnBrk="0" hangingPunct="1">
              <a:lnSpc>
                <a:spcPct val="100000"/>
              </a:lnSpc>
              <a:spcBef>
                <a:spcPts val="0"/>
              </a:spcBef>
              <a:spcAft>
                <a:spcPts val="0"/>
              </a:spcAft>
              <a:buClrTx/>
              <a:buSzTx/>
              <a:buFontTx/>
              <a:buNone/>
              <a:tabLst/>
              <a:defRPr/>
            </a:pPr>
            <a:r>
              <a:rPr kumimoji="0" lang="en-US" sz="4313" b="0" i="0" u="none" strike="noStrike" kern="1200" cap="none" spc="0" normalizeH="0" baseline="0" noProof="0">
                <a:ln>
                  <a:noFill/>
                </a:ln>
                <a:gradFill>
                  <a:gsLst>
                    <a:gs pos="9551">
                      <a:srgbClr val="00BCF2"/>
                    </a:gs>
                    <a:gs pos="21910">
                      <a:srgbClr val="00BCF2"/>
                    </a:gs>
                  </a:gsLst>
                  <a:lin ang="5400000" scaled="1"/>
                </a:gradFill>
                <a:effectLst/>
                <a:uLnTx/>
                <a:uFillTx/>
                <a:latin typeface="Segoe UI Semibold" panose="020B0702040204020203" pitchFamily="34" charset="0"/>
                <a:ea typeface="+mn-ea"/>
                <a:cs typeface="Segoe UI Semibold" panose="020B0702040204020203" pitchFamily="34" charset="0"/>
              </a:rPr>
              <a:t>?</a:t>
            </a:r>
          </a:p>
        </p:txBody>
      </p:sp>
      <p:sp>
        <p:nvSpPr>
          <p:cNvPr id="64" name="TextBox 63">
            <a:extLst>
              <a:ext uri="{FF2B5EF4-FFF2-40B4-BE49-F238E27FC236}">
                <a16:creationId xmlns:a16="http://schemas.microsoft.com/office/drawing/2014/main" id="{FE65CCF8-067C-41E1-A993-DEC3EBE5256F}"/>
              </a:ext>
            </a:extLst>
          </p:cNvPr>
          <p:cNvSpPr txBox="1"/>
          <p:nvPr/>
        </p:nvSpPr>
        <p:spPr>
          <a:xfrm>
            <a:off x="7543595" y="3611260"/>
            <a:ext cx="304757" cy="754315"/>
          </a:xfrm>
          <a:prstGeom prst="rect">
            <a:avLst/>
          </a:prstGeom>
          <a:noFill/>
        </p:spPr>
        <p:txBody>
          <a:bodyPr wrap="square" rtlCol="0">
            <a:spAutoFit/>
          </a:bodyPr>
          <a:lstStyle/>
          <a:p>
            <a:pPr marL="0" marR="0" lvl="0" indent="0" algn="ctr" defTabSz="914228" rtl="0" eaLnBrk="1" fontAlgn="auto" latinLnBrk="0" hangingPunct="1">
              <a:lnSpc>
                <a:spcPct val="100000"/>
              </a:lnSpc>
              <a:spcBef>
                <a:spcPts val="0"/>
              </a:spcBef>
              <a:spcAft>
                <a:spcPts val="0"/>
              </a:spcAft>
              <a:buClrTx/>
              <a:buSzTx/>
              <a:buFontTx/>
              <a:buNone/>
              <a:tabLst/>
              <a:defRPr/>
            </a:pPr>
            <a:r>
              <a:rPr kumimoji="0" lang="en-US" sz="4313" b="0" i="0" u="none" strike="noStrike" kern="1200" cap="none" spc="0" normalizeH="0" baseline="0" noProof="0">
                <a:ln>
                  <a:noFill/>
                </a:ln>
                <a:gradFill>
                  <a:gsLst>
                    <a:gs pos="9551">
                      <a:srgbClr val="00BCF2"/>
                    </a:gs>
                    <a:gs pos="21910">
                      <a:srgbClr val="00BCF2"/>
                    </a:gs>
                  </a:gsLst>
                  <a:lin ang="5400000" scaled="1"/>
                </a:gradFill>
                <a:effectLst/>
                <a:uLnTx/>
                <a:uFillTx/>
                <a:latin typeface="Segoe UI Semibold" panose="020B0702040204020203" pitchFamily="34" charset="0"/>
                <a:ea typeface="+mn-ea"/>
                <a:cs typeface="Segoe UI Semibold" panose="020B0702040204020203" pitchFamily="34" charset="0"/>
              </a:rPr>
              <a:t>?</a:t>
            </a:r>
          </a:p>
        </p:txBody>
      </p:sp>
      <p:sp>
        <p:nvSpPr>
          <p:cNvPr id="65" name="TextBox 64">
            <a:extLst>
              <a:ext uri="{FF2B5EF4-FFF2-40B4-BE49-F238E27FC236}">
                <a16:creationId xmlns:a16="http://schemas.microsoft.com/office/drawing/2014/main" id="{76E674FE-8DDF-4CC1-9465-36586837E1BE}"/>
              </a:ext>
            </a:extLst>
          </p:cNvPr>
          <p:cNvSpPr txBox="1"/>
          <p:nvPr/>
        </p:nvSpPr>
        <p:spPr>
          <a:xfrm>
            <a:off x="10134027" y="3154125"/>
            <a:ext cx="304757" cy="754315"/>
          </a:xfrm>
          <a:prstGeom prst="rect">
            <a:avLst/>
          </a:prstGeom>
          <a:noFill/>
        </p:spPr>
        <p:txBody>
          <a:bodyPr wrap="square" rtlCol="0">
            <a:spAutoFit/>
          </a:bodyPr>
          <a:lstStyle/>
          <a:p>
            <a:pPr marL="0" marR="0" lvl="0" indent="0" algn="ctr" defTabSz="914228" rtl="0" eaLnBrk="1" fontAlgn="auto" latinLnBrk="0" hangingPunct="1">
              <a:lnSpc>
                <a:spcPct val="100000"/>
              </a:lnSpc>
              <a:spcBef>
                <a:spcPts val="0"/>
              </a:spcBef>
              <a:spcAft>
                <a:spcPts val="0"/>
              </a:spcAft>
              <a:buClrTx/>
              <a:buSzTx/>
              <a:buFontTx/>
              <a:buNone/>
              <a:tabLst/>
              <a:defRPr/>
            </a:pPr>
            <a:r>
              <a:rPr kumimoji="0" lang="en-US" sz="4313" b="0" i="0" u="none" strike="noStrike" kern="1200" cap="none" spc="0" normalizeH="0" baseline="0" noProof="0">
                <a:ln>
                  <a:noFill/>
                </a:ln>
                <a:gradFill>
                  <a:gsLst>
                    <a:gs pos="9551">
                      <a:srgbClr val="00BCF2"/>
                    </a:gs>
                    <a:gs pos="21910">
                      <a:srgbClr val="00BCF2"/>
                    </a:gs>
                  </a:gsLst>
                  <a:lin ang="5400000" scaled="1"/>
                </a:gradFill>
                <a:effectLst/>
                <a:uLnTx/>
                <a:uFillTx/>
                <a:latin typeface="Segoe UI Semibold" panose="020B0702040204020203" pitchFamily="34" charset="0"/>
                <a:ea typeface="+mn-ea"/>
                <a:cs typeface="Segoe UI Semibold" panose="020B0702040204020203" pitchFamily="34" charset="0"/>
              </a:rPr>
              <a:t>?</a:t>
            </a:r>
          </a:p>
        </p:txBody>
      </p:sp>
      <p:sp>
        <p:nvSpPr>
          <p:cNvPr id="66" name="TextBox 65">
            <a:extLst>
              <a:ext uri="{FF2B5EF4-FFF2-40B4-BE49-F238E27FC236}">
                <a16:creationId xmlns:a16="http://schemas.microsoft.com/office/drawing/2014/main" id="{887F655F-1AAF-453D-AEEB-DB53A8C448F1}"/>
              </a:ext>
            </a:extLst>
          </p:cNvPr>
          <p:cNvSpPr txBox="1"/>
          <p:nvPr/>
        </p:nvSpPr>
        <p:spPr>
          <a:xfrm>
            <a:off x="1296080" y="3382692"/>
            <a:ext cx="304757" cy="754315"/>
          </a:xfrm>
          <a:prstGeom prst="rect">
            <a:avLst/>
          </a:prstGeom>
          <a:noFill/>
        </p:spPr>
        <p:txBody>
          <a:bodyPr wrap="square" rtlCol="0">
            <a:spAutoFit/>
          </a:bodyPr>
          <a:lstStyle/>
          <a:p>
            <a:pPr marL="0" marR="0" lvl="0" indent="0" algn="ctr" defTabSz="914228" rtl="0" eaLnBrk="1" fontAlgn="auto" latinLnBrk="0" hangingPunct="1">
              <a:lnSpc>
                <a:spcPct val="100000"/>
              </a:lnSpc>
              <a:spcBef>
                <a:spcPts val="0"/>
              </a:spcBef>
              <a:spcAft>
                <a:spcPts val="0"/>
              </a:spcAft>
              <a:buClrTx/>
              <a:buSzTx/>
              <a:buFontTx/>
              <a:buNone/>
              <a:tabLst/>
              <a:defRPr/>
            </a:pPr>
            <a:r>
              <a:rPr kumimoji="0" lang="en-US" sz="4313" b="0" i="0" u="none" strike="noStrike" kern="1200" cap="none" spc="0" normalizeH="0" baseline="0" noProof="0">
                <a:ln>
                  <a:noFill/>
                </a:ln>
                <a:gradFill>
                  <a:gsLst>
                    <a:gs pos="9551">
                      <a:srgbClr val="00BCF2"/>
                    </a:gs>
                    <a:gs pos="21910">
                      <a:srgbClr val="00BCF2"/>
                    </a:gs>
                  </a:gsLst>
                  <a:lin ang="5400000" scaled="1"/>
                </a:gradFill>
                <a:effectLst/>
                <a:uLnTx/>
                <a:uFillTx/>
                <a:latin typeface="Segoe UI Semibold" panose="020B0702040204020203" pitchFamily="34" charset="0"/>
                <a:ea typeface="+mn-ea"/>
                <a:cs typeface="Segoe UI Semibold" panose="020B0702040204020203" pitchFamily="34" charset="0"/>
              </a:rPr>
              <a:t>?</a:t>
            </a:r>
          </a:p>
        </p:txBody>
      </p:sp>
      <p:sp>
        <p:nvSpPr>
          <p:cNvPr id="67" name="TextBox 66">
            <a:extLst>
              <a:ext uri="{FF2B5EF4-FFF2-40B4-BE49-F238E27FC236}">
                <a16:creationId xmlns:a16="http://schemas.microsoft.com/office/drawing/2014/main" id="{9D6D8633-C5D2-484F-B6DF-E8B770DCF463}"/>
              </a:ext>
            </a:extLst>
          </p:cNvPr>
          <p:cNvSpPr txBox="1"/>
          <p:nvPr/>
        </p:nvSpPr>
        <p:spPr>
          <a:xfrm>
            <a:off x="3353189" y="1858908"/>
            <a:ext cx="304757" cy="754315"/>
          </a:xfrm>
          <a:prstGeom prst="rect">
            <a:avLst/>
          </a:prstGeom>
          <a:noFill/>
        </p:spPr>
        <p:txBody>
          <a:bodyPr wrap="square" rtlCol="0">
            <a:spAutoFit/>
          </a:bodyPr>
          <a:lstStyle/>
          <a:p>
            <a:pPr marL="0" marR="0" lvl="0" indent="0" algn="ctr" defTabSz="914228" rtl="0" eaLnBrk="1" fontAlgn="auto" latinLnBrk="0" hangingPunct="1">
              <a:lnSpc>
                <a:spcPct val="100000"/>
              </a:lnSpc>
              <a:spcBef>
                <a:spcPts val="0"/>
              </a:spcBef>
              <a:spcAft>
                <a:spcPts val="0"/>
              </a:spcAft>
              <a:buClrTx/>
              <a:buSzTx/>
              <a:buFontTx/>
              <a:buNone/>
              <a:tabLst/>
              <a:defRPr/>
            </a:pPr>
            <a:r>
              <a:rPr kumimoji="0" lang="en-US" sz="4313" b="0" i="0" u="none" strike="noStrike" kern="1200" cap="none" spc="0" normalizeH="0" baseline="0" noProof="0">
                <a:ln>
                  <a:noFill/>
                </a:ln>
                <a:gradFill>
                  <a:gsLst>
                    <a:gs pos="9551">
                      <a:srgbClr val="00BCF2"/>
                    </a:gs>
                    <a:gs pos="21910">
                      <a:srgbClr val="00BCF2"/>
                    </a:gs>
                  </a:gsLst>
                  <a:lin ang="5400000" scaled="1"/>
                </a:gradFill>
                <a:effectLst/>
                <a:uLnTx/>
                <a:uFillTx/>
                <a:latin typeface="Segoe UI Semibold" panose="020B0702040204020203" pitchFamily="34" charset="0"/>
                <a:ea typeface="+mn-ea"/>
                <a:cs typeface="Segoe UI Semibold" panose="020B0702040204020203" pitchFamily="34" charset="0"/>
              </a:rPr>
              <a:t>?</a:t>
            </a:r>
          </a:p>
        </p:txBody>
      </p:sp>
      <p:sp>
        <p:nvSpPr>
          <p:cNvPr id="68" name="TextBox 67">
            <a:extLst>
              <a:ext uri="{FF2B5EF4-FFF2-40B4-BE49-F238E27FC236}">
                <a16:creationId xmlns:a16="http://schemas.microsoft.com/office/drawing/2014/main" id="{22B60EDF-4EC5-43F6-A96F-878154467701}"/>
              </a:ext>
            </a:extLst>
          </p:cNvPr>
          <p:cNvSpPr txBox="1"/>
          <p:nvPr/>
        </p:nvSpPr>
        <p:spPr>
          <a:xfrm>
            <a:off x="11581622" y="4830287"/>
            <a:ext cx="304757" cy="754315"/>
          </a:xfrm>
          <a:prstGeom prst="rect">
            <a:avLst/>
          </a:prstGeom>
          <a:noFill/>
        </p:spPr>
        <p:txBody>
          <a:bodyPr wrap="square" rtlCol="0">
            <a:spAutoFit/>
          </a:bodyPr>
          <a:lstStyle/>
          <a:p>
            <a:pPr marL="0" marR="0" lvl="0" indent="0" algn="ctr" defTabSz="914228" rtl="0" eaLnBrk="1" fontAlgn="auto" latinLnBrk="0" hangingPunct="1">
              <a:lnSpc>
                <a:spcPct val="100000"/>
              </a:lnSpc>
              <a:spcBef>
                <a:spcPts val="0"/>
              </a:spcBef>
              <a:spcAft>
                <a:spcPts val="0"/>
              </a:spcAft>
              <a:buClrTx/>
              <a:buSzTx/>
              <a:buFontTx/>
              <a:buNone/>
              <a:tabLst/>
              <a:defRPr/>
            </a:pPr>
            <a:r>
              <a:rPr kumimoji="0" lang="en-US" sz="4313" b="0" i="0" u="none" strike="noStrike" kern="1200" cap="none" spc="0" normalizeH="0" baseline="0" noProof="0">
                <a:ln>
                  <a:noFill/>
                </a:ln>
                <a:gradFill>
                  <a:gsLst>
                    <a:gs pos="9551">
                      <a:srgbClr val="00BCF2"/>
                    </a:gs>
                    <a:gs pos="21910">
                      <a:srgbClr val="00BCF2"/>
                    </a:gs>
                  </a:gsLst>
                  <a:lin ang="5400000" scaled="1"/>
                </a:gradFill>
                <a:effectLst/>
                <a:uLnTx/>
                <a:uFillTx/>
                <a:latin typeface="Segoe UI Semibold" panose="020B0702040204020203" pitchFamily="34" charset="0"/>
                <a:ea typeface="+mn-ea"/>
                <a:cs typeface="Segoe UI Semibold" panose="020B0702040204020203" pitchFamily="34" charset="0"/>
              </a:rPr>
              <a:t>?</a:t>
            </a:r>
          </a:p>
        </p:txBody>
      </p:sp>
      <p:sp>
        <p:nvSpPr>
          <p:cNvPr id="69" name="TextBox 68">
            <a:extLst>
              <a:ext uri="{FF2B5EF4-FFF2-40B4-BE49-F238E27FC236}">
                <a16:creationId xmlns:a16="http://schemas.microsoft.com/office/drawing/2014/main" id="{16FAC48F-03F5-49F3-8B75-63495FD79B11}"/>
              </a:ext>
            </a:extLst>
          </p:cNvPr>
          <p:cNvSpPr txBox="1"/>
          <p:nvPr/>
        </p:nvSpPr>
        <p:spPr>
          <a:xfrm>
            <a:off x="4496027" y="3916016"/>
            <a:ext cx="304757" cy="754315"/>
          </a:xfrm>
          <a:prstGeom prst="rect">
            <a:avLst/>
          </a:prstGeom>
          <a:noFill/>
        </p:spPr>
        <p:txBody>
          <a:bodyPr wrap="square" rtlCol="0">
            <a:spAutoFit/>
          </a:bodyPr>
          <a:lstStyle/>
          <a:p>
            <a:pPr marL="0" marR="0" lvl="0" indent="0" algn="ctr" defTabSz="914228" rtl="0" eaLnBrk="1" fontAlgn="auto" latinLnBrk="0" hangingPunct="1">
              <a:lnSpc>
                <a:spcPct val="100000"/>
              </a:lnSpc>
              <a:spcBef>
                <a:spcPts val="0"/>
              </a:spcBef>
              <a:spcAft>
                <a:spcPts val="0"/>
              </a:spcAft>
              <a:buClrTx/>
              <a:buSzTx/>
              <a:buFontTx/>
              <a:buNone/>
              <a:tabLst/>
              <a:defRPr/>
            </a:pPr>
            <a:r>
              <a:rPr kumimoji="0" lang="en-US" sz="4313" b="0" i="0" u="none" strike="noStrike" kern="1200" cap="none" spc="0" normalizeH="0" baseline="0" noProof="0">
                <a:ln>
                  <a:noFill/>
                </a:ln>
                <a:gradFill>
                  <a:gsLst>
                    <a:gs pos="9551">
                      <a:srgbClr val="00BCF2"/>
                    </a:gs>
                    <a:gs pos="21910">
                      <a:srgbClr val="00BCF2"/>
                    </a:gs>
                  </a:gsLst>
                  <a:lin ang="5400000" scaled="1"/>
                </a:gradFill>
                <a:effectLst/>
                <a:uLnTx/>
                <a:uFillTx/>
                <a:latin typeface="Segoe UI Semibold" panose="020B0702040204020203" pitchFamily="34" charset="0"/>
                <a:ea typeface="+mn-ea"/>
                <a:cs typeface="Segoe UI Semibold" panose="020B0702040204020203" pitchFamily="34" charset="0"/>
              </a:rPr>
              <a:t>?</a:t>
            </a:r>
          </a:p>
        </p:txBody>
      </p:sp>
      <p:sp>
        <p:nvSpPr>
          <p:cNvPr id="70" name="TextBox 69">
            <a:extLst>
              <a:ext uri="{FF2B5EF4-FFF2-40B4-BE49-F238E27FC236}">
                <a16:creationId xmlns:a16="http://schemas.microsoft.com/office/drawing/2014/main" id="{B113846D-F999-4246-B188-737860A475AF}"/>
              </a:ext>
            </a:extLst>
          </p:cNvPr>
          <p:cNvSpPr txBox="1"/>
          <p:nvPr/>
        </p:nvSpPr>
        <p:spPr>
          <a:xfrm>
            <a:off x="229432" y="59955"/>
            <a:ext cx="304757" cy="754315"/>
          </a:xfrm>
          <a:prstGeom prst="rect">
            <a:avLst/>
          </a:prstGeom>
          <a:noFill/>
        </p:spPr>
        <p:txBody>
          <a:bodyPr wrap="square" rtlCol="0">
            <a:spAutoFit/>
          </a:bodyPr>
          <a:lstStyle/>
          <a:p>
            <a:pPr marL="0" marR="0" lvl="0" indent="0" algn="ctr" defTabSz="914228" rtl="0" eaLnBrk="1" fontAlgn="auto" latinLnBrk="0" hangingPunct="1">
              <a:lnSpc>
                <a:spcPct val="100000"/>
              </a:lnSpc>
              <a:spcBef>
                <a:spcPts val="0"/>
              </a:spcBef>
              <a:spcAft>
                <a:spcPts val="0"/>
              </a:spcAft>
              <a:buClrTx/>
              <a:buSzTx/>
              <a:buFontTx/>
              <a:buNone/>
              <a:tabLst/>
              <a:defRPr/>
            </a:pPr>
            <a:r>
              <a:rPr kumimoji="0" lang="en-US" sz="4313" b="0" i="0" u="none" strike="noStrike" kern="1200" cap="none" spc="0" normalizeH="0" baseline="0" noProof="0">
                <a:ln>
                  <a:noFill/>
                </a:ln>
                <a:gradFill>
                  <a:gsLst>
                    <a:gs pos="9551">
                      <a:srgbClr val="00BCF2"/>
                    </a:gs>
                    <a:gs pos="21910">
                      <a:srgbClr val="00BCF2"/>
                    </a:gs>
                  </a:gsLst>
                  <a:lin ang="5400000" scaled="1"/>
                </a:gradFill>
                <a:effectLst/>
                <a:uLnTx/>
                <a:uFillTx/>
                <a:latin typeface="Segoe UI Semibold" panose="020B0702040204020203" pitchFamily="34" charset="0"/>
                <a:ea typeface="+mn-ea"/>
                <a:cs typeface="Segoe UI Semibold" panose="020B0702040204020203" pitchFamily="34" charset="0"/>
              </a:rPr>
              <a:t>?</a:t>
            </a:r>
          </a:p>
        </p:txBody>
      </p:sp>
      <p:sp>
        <p:nvSpPr>
          <p:cNvPr id="71" name="TextBox 70">
            <a:extLst>
              <a:ext uri="{FF2B5EF4-FFF2-40B4-BE49-F238E27FC236}">
                <a16:creationId xmlns:a16="http://schemas.microsoft.com/office/drawing/2014/main" id="{B9A3A100-085D-49D4-8ED6-A591CB33F43D}"/>
              </a:ext>
            </a:extLst>
          </p:cNvPr>
          <p:cNvSpPr txBox="1"/>
          <p:nvPr/>
        </p:nvSpPr>
        <p:spPr>
          <a:xfrm>
            <a:off x="9067379" y="4449341"/>
            <a:ext cx="304757" cy="754315"/>
          </a:xfrm>
          <a:prstGeom prst="rect">
            <a:avLst/>
          </a:prstGeom>
          <a:noFill/>
        </p:spPr>
        <p:txBody>
          <a:bodyPr wrap="square" rtlCol="0">
            <a:spAutoFit/>
          </a:bodyPr>
          <a:lstStyle/>
          <a:p>
            <a:pPr marL="0" marR="0" lvl="0" indent="0" algn="ctr" defTabSz="914228" rtl="0" eaLnBrk="1" fontAlgn="auto" latinLnBrk="0" hangingPunct="1">
              <a:lnSpc>
                <a:spcPct val="100000"/>
              </a:lnSpc>
              <a:spcBef>
                <a:spcPts val="0"/>
              </a:spcBef>
              <a:spcAft>
                <a:spcPts val="0"/>
              </a:spcAft>
              <a:buClrTx/>
              <a:buSzTx/>
              <a:buFontTx/>
              <a:buNone/>
              <a:tabLst/>
              <a:defRPr/>
            </a:pPr>
            <a:r>
              <a:rPr kumimoji="0" lang="en-US" sz="4313" b="0" i="0" u="none" strike="noStrike" kern="1200" cap="none" spc="0" normalizeH="0" baseline="0" noProof="0">
                <a:ln>
                  <a:noFill/>
                </a:ln>
                <a:gradFill>
                  <a:gsLst>
                    <a:gs pos="9551">
                      <a:srgbClr val="00BCF2"/>
                    </a:gs>
                    <a:gs pos="21910">
                      <a:srgbClr val="00BCF2"/>
                    </a:gs>
                  </a:gsLst>
                  <a:lin ang="5400000" scaled="1"/>
                </a:gradFill>
                <a:effectLst/>
                <a:uLnTx/>
                <a:uFillTx/>
                <a:latin typeface="Segoe UI Semibold" panose="020B0702040204020203" pitchFamily="34" charset="0"/>
                <a:ea typeface="+mn-ea"/>
                <a:cs typeface="Segoe UI Semibold" panose="020B0702040204020203" pitchFamily="34" charset="0"/>
              </a:rPr>
              <a:t>?</a:t>
            </a:r>
          </a:p>
        </p:txBody>
      </p:sp>
      <p:grpSp>
        <p:nvGrpSpPr>
          <p:cNvPr id="5" name="Group 4">
            <a:extLst>
              <a:ext uri="{FF2B5EF4-FFF2-40B4-BE49-F238E27FC236}">
                <a16:creationId xmlns:a16="http://schemas.microsoft.com/office/drawing/2014/main" id="{3EE192C8-3B5B-4AA6-9372-366ABA0403B7}"/>
              </a:ext>
            </a:extLst>
          </p:cNvPr>
          <p:cNvGrpSpPr/>
          <p:nvPr/>
        </p:nvGrpSpPr>
        <p:grpSpPr>
          <a:xfrm>
            <a:off x="1" y="4114703"/>
            <a:ext cx="12191377" cy="2742811"/>
            <a:chOff x="881" y="4236809"/>
            <a:chExt cx="12434712" cy="2797810"/>
          </a:xfrm>
        </p:grpSpPr>
        <p:grpSp>
          <p:nvGrpSpPr>
            <p:cNvPr id="74" name="Group 73">
              <a:extLst>
                <a:ext uri="{FF2B5EF4-FFF2-40B4-BE49-F238E27FC236}">
                  <a16:creationId xmlns:a16="http://schemas.microsoft.com/office/drawing/2014/main" id="{736B1C65-A12C-468E-90BA-F8ED0417A321}"/>
                </a:ext>
              </a:extLst>
            </p:cNvPr>
            <p:cNvGrpSpPr/>
            <p:nvPr/>
          </p:nvGrpSpPr>
          <p:grpSpPr>
            <a:xfrm>
              <a:off x="4353030" y="5757125"/>
              <a:ext cx="1942924" cy="1277494"/>
              <a:chOff x="7518401" y="5083176"/>
              <a:chExt cx="241300" cy="896938"/>
            </a:xfrm>
          </p:grpSpPr>
          <p:sp>
            <p:nvSpPr>
              <p:cNvPr id="75" name="Rectangle 105">
                <a:extLst>
                  <a:ext uri="{FF2B5EF4-FFF2-40B4-BE49-F238E27FC236}">
                    <a16:creationId xmlns:a16="http://schemas.microsoft.com/office/drawing/2014/main" id="{4A475F6A-C91F-4C40-B946-8081DA3A593F}"/>
                  </a:ext>
                </a:extLst>
              </p:cNvPr>
              <p:cNvSpPr>
                <a:spLocks noChangeArrowheads="1"/>
              </p:cNvSpPr>
              <p:nvPr/>
            </p:nvSpPr>
            <p:spPr bwMode="auto">
              <a:xfrm>
                <a:off x="7518401" y="5373688"/>
                <a:ext cx="241300" cy="60642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76" name="Rectangle 106">
                <a:extLst>
                  <a:ext uri="{FF2B5EF4-FFF2-40B4-BE49-F238E27FC236}">
                    <a16:creationId xmlns:a16="http://schemas.microsoft.com/office/drawing/2014/main" id="{7A056F8D-AD03-4406-8D2D-4118D0997C24}"/>
                  </a:ext>
                </a:extLst>
              </p:cNvPr>
              <p:cNvSpPr>
                <a:spLocks noChangeArrowheads="1"/>
              </p:cNvSpPr>
              <p:nvPr/>
            </p:nvSpPr>
            <p:spPr bwMode="auto">
              <a:xfrm>
                <a:off x="7550151" y="5200651"/>
                <a:ext cx="177800" cy="17303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77" name="Freeform 107">
                <a:extLst>
                  <a:ext uri="{FF2B5EF4-FFF2-40B4-BE49-F238E27FC236}">
                    <a16:creationId xmlns:a16="http://schemas.microsoft.com/office/drawing/2014/main" id="{F76EF744-96B5-44D4-90E3-65ECE37E2A5F}"/>
                  </a:ext>
                </a:extLst>
              </p:cNvPr>
              <p:cNvSpPr>
                <a:spLocks/>
              </p:cNvSpPr>
              <p:nvPr/>
            </p:nvSpPr>
            <p:spPr bwMode="auto">
              <a:xfrm>
                <a:off x="7591426" y="5083176"/>
                <a:ext cx="95250" cy="117475"/>
              </a:xfrm>
              <a:custGeom>
                <a:avLst/>
                <a:gdLst>
                  <a:gd name="T0" fmla="*/ 42 w 60"/>
                  <a:gd name="T1" fmla="*/ 0 h 74"/>
                  <a:gd name="T2" fmla="*/ 18 w 60"/>
                  <a:gd name="T3" fmla="*/ 0 h 74"/>
                  <a:gd name="T4" fmla="*/ 0 w 60"/>
                  <a:gd name="T5" fmla="*/ 74 h 74"/>
                  <a:gd name="T6" fmla="*/ 60 w 60"/>
                  <a:gd name="T7" fmla="*/ 74 h 74"/>
                  <a:gd name="T8" fmla="*/ 42 w 60"/>
                  <a:gd name="T9" fmla="*/ 0 h 74"/>
                </a:gdLst>
                <a:ahLst/>
                <a:cxnLst>
                  <a:cxn ang="0">
                    <a:pos x="T0" y="T1"/>
                  </a:cxn>
                  <a:cxn ang="0">
                    <a:pos x="T2" y="T3"/>
                  </a:cxn>
                  <a:cxn ang="0">
                    <a:pos x="T4" y="T5"/>
                  </a:cxn>
                  <a:cxn ang="0">
                    <a:pos x="T6" y="T7"/>
                  </a:cxn>
                  <a:cxn ang="0">
                    <a:pos x="T8" y="T9"/>
                  </a:cxn>
                </a:cxnLst>
                <a:rect l="0" t="0" r="r" b="b"/>
                <a:pathLst>
                  <a:path w="60" h="74">
                    <a:moveTo>
                      <a:pt x="42" y="0"/>
                    </a:moveTo>
                    <a:lnTo>
                      <a:pt x="18" y="0"/>
                    </a:lnTo>
                    <a:lnTo>
                      <a:pt x="0" y="74"/>
                    </a:lnTo>
                    <a:lnTo>
                      <a:pt x="60" y="74"/>
                    </a:lnTo>
                    <a:lnTo>
                      <a:pt x="42"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78" name="Rectangle 108">
                <a:extLst>
                  <a:ext uri="{FF2B5EF4-FFF2-40B4-BE49-F238E27FC236}">
                    <a16:creationId xmlns:a16="http://schemas.microsoft.com/office/drawing/2014/main" id="{031DBF0D-F1E2-45AF-86DD-7822CB05A8FC}"/>
                  </a:ext>
                </a:extLst>
              </p:cNvPr>
              <p:cNvSpPr>
                <a:spLocks noChangeArrowheads="1"/>
              </p:cNvSpPr>
              <p:nvPr/>
            </p:nvSpPr>
            <p:spPr bwMode="auto">
              <a:xfrm>
                <a:off x="7553326" y="5416551"/>
                <a:ext cx="25400" cy="56356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79" name="Rectangle 109">
                <a:extLst>
                  <a:ext uri="{FF2B5EF4-FFF2-40B4-BE49-F238E27FC236}">
                    <a16:creationId xmlns:a16="http://schemas.microsoft.com/office/drawing/2014/main" id="{FD32DE92-AA38-4A0E-B4C3-620AC2E82CA1}"/>
                  </a:ext>
                </a:extLst>
              </p:cNvPr>
              <p:cNvSpPr>
                <a:spLocks noChangeArrowheads="1"/>
              </p:cNvSpPr>
              <p:nvPr/>
            </p:nvSpPr>
            <p:spPr bwMode="auto">
              <a:xfrm>
                <a:off x="7602538" y="5416551"/>
                <a:ext cx="23813" cy="56356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0" name="Rectangle 110">
                <a:extLst>
                  <a:ext uri="{FF2B5EF4-FFF2-40B4-BE49-F238E27FC236}">
                    <a16:creationId xmlns:a16="http://schemas.microsoft.com/office/drawing/2014/main" id="{85BDCDF4-29BF-41FA-BFD8-DB525C3BF0FC}"/>
                  </a:ext>
                </a:extLst>
              </p:cNvPr>
              <p:cNvSpPr>
                <a:spLocks noChangeArrowheads="1"/>
              </p:cNvSpPr>
              <p:nvPr/>
            </p:nvSpPr>
            <p:spPr bwMode="auto">
              <a:xfrm>
                <a:off x="7651751" y="5416551"/>
                <a:ext cx="23813" cy="56356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1" name="Rectangle 111">
                <a:extLst>
                  <a:ext uri="{FF2B5EF4-FFF2-40B4-BE49-F238E27FC236}">
                    <a16:creationId xmlns:a16="http://schemas.microsoft.com/office/drawing/2014/main" id="{F401A7E4-2471-4E0B-BC2C-91563A12DF87}"/>
                  </a:ext>
                </a:extLst>
              </p:cNvPr>
              <p:cNvSpPr>
                <a:spLocks noChangeArrowheads="1"/>
              </p:cNvSpPr>
              <p:nvPr/>
            </p:nvSpPr>
            <p:spPr bwMode="auto">
              <a:xfrm>
                <a:off x="7699376" y="5416551"/>
                <a:ext cx="25400" cy="56356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2" name="Rectangle 112">
                <a:extLst>
                  <a:ext uri="{FF2B5EF4-FFF2-40B4-BE49-F238E27FC236}">
                    <a16:creationId xmlns:a16="http://schemas.microsoft.com/office/drawing/2014/main" id="{7749637B-A0D8-4587-B147-F87AE8AB99C5}"/>
                  </a:ext>
                </a:extLst>
              </p:cNvPr>
              <p:cNvSpPr>
                <a:spLocks noChangeArrowheads="1"/>
              </p:cNvSpPr>
              <p:nvPr/>
            </p:nvSpPr>
            <p:spPr bwMode="auto">
              <a:xfrm>
                <a:off x="7550151" y="5200651"/>
                <a:ext cx="177800" cy="1746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3" name="Rectangle 113">
                <a:extLst>
                  <a:ext uri="{FF2B5EF4-FFF2-40B4-BE49-F238E27FC236}">
                    <a16:creationId xmlns:a16="http://schemas.microsoft.com/office/drawing/2014/main" id="{C074CEFA-1FD5-4804-945F-792E1941D54C}"/>
                  </a:ext>
                </a:extLst>
              </p:cNvPr>
              <p:cNvSpPr>
                <a:spLocks noChangeArrowheads="1"/>
              </p:cNvSpPr>
              <p:nvPr/>
            </p:nvSpPr>
            <p:spPr bwMode="auto">
              <a:xfrm>
                <a:off x="7518401" y="5356226"/>
                <a:ext cx="241300" cy="1746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84" name="Group 83">
              <a:extLst>
                <a:ext uri="{FF2B5EF4-FFF2-40B4-BE49-F238E27FC236}">
                  <a16:creationId xmlns:a16="http://schemas.microsoft.com/office/drawing/2014/main" id="{1036B745-4CD3-4DEE-8870-9CE25AB9E488}"/>
                </a:ext>
              </a:extLst>
            </p:cNvPr>
            <p:cNvGrpSpPr/>
            <p:nvPr/>
          </p:nvGrpSpPr>
          <p:grpSpPr>
            <a:xfrm>
              <a:off x="3331803" y="4401099"/>
              <a:ext cx="1086122" cy="2633520"/>
              <a:chOff x="6019801" y="5249863"/>
              <a:chExt cx="417512" cy="730250"/>
            </a:xfrm>
          </p:grpSpPr>
          <p:sp>
            <p:nvSpPr>
              <p:cNvPr id="85" name="Rectangle 382">
                <a:extLst>
                  <a:ext uri="{FF2B5EF4-FFF2-40B4-BE49-F238E27FC236}">
                    <a16:creationId xmlns:a16="http://schemas.microsoft.com/office/drawing/2014/main" id="{33211CBF-3C3A-4276-8BE0-65BBA5C1E322}"/>
                  </a:ext>
                </a:extLst>
              </p:cNvPr>
              <p:cNvSpPr>
                <a:spLocks noChangeArrowheads="1"/>
              </p:cNvSpPr>
              <p:nvPr/>
            </p:nvSpPr>
            <p:spPr bwMode="auto">
              <a:xfrm>
                <a:off x="6019801" y="5764611"/>
                <a:ext cx="292100" cy="21550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6" name="Freeform 383">
                <a:extLst>
                  <a:ext uri="{FF2B5EF4-FFF2-40B4-BE49-F238E27FC236}">
                    <a16:creationId xmlns:a16="http://schemas.microsoft.com/office/drawing/2014/main" id="{4AFEECAA-1008-472B-9505-4457C13CC98F}"/>
                  </a:ext>
                </a:extLst>
              </p:cNvPr>
              <p:cNvSpPr>
                <a:spLocks/>
              </p:cNvSpPr>
              <p:nvPr/>
            </p:nvSpPr>
            <p:spPr bwMode="auto">
              <a:xfrm>
                <a:off x="6186488" y="5326063"/>
                <a:ext cx="250825" cy="654050"/>
              </a:xfrm>
              <a:custGeom>
                <a:avLst/>
                <a:gdLst>
                  <a:gd name="T0" fmla="*/ 0 w 158"/>
                  <a:gd name="T1" fmla="*/ 0 h 412"/>
                  <a:gd name="T2" fmla="*/ 158 w 158"/>
                  <a:gd name="T3" fmla="*/ 0 h 412"/>
                  <a:gd name="T4" fmla="*/ 158 w 158"/>
                  <a:gd name="T5" fmla="*/ 412 h 412"/>
                  <a:gd name="T6" fmla="*/ 0 w 158"/>
                  <a:gd name="T7" fmla="*/ 412 h 412"/>
                  <a:gd name="T8" fmla="*/ 0 w 158"/>
                  <a:gd name="T9" fmla="*/ 268 h 412"/>
                  <a:gd name="T10" fmla="*/ 0 w 158"/>
                  <a:gd name="T11" fmla="*/ 0 h 412"/>
                </a:gdLst>
                <a:ahLst/>
                <a:cxnLst>
                  <a:cxn ang="0">
                    <a:pos x="T0" y="T1"/>
                  </a:cxn>
                  <a:cxn ang="0">
                    <a:pos x="T2" y="T3"/>
                  </a:cxn>
                  <a:cxn ang="0">
                    <a:pos x="T4" y="T5"/>
                  </a:cxn>
                  <a:cxn ang="0">
                    <a:pos x="T6" y="T7"/>
                  </a:cxn>
                  <a:cxn ang="0">
                    <a:pos x="T8" y="T9"/>
                  </a:cxn>
                  <a:cxn ang="0">
                    <a:pos x="T10" y="T11"/>
                  </a:cxn>
                </a:cxnLst>
                <a:rect l="0" t="0" r="r" b="b"/>
                <a:pathLst>
                  <a:path w="158" h="412">
                    <a:moveTo>
                      <a:pt x="0" y="0"/>
                    </a:moveTo>
                    <a:lnTo>
                      <a:pt x="158" y="0"/>
                    </a:lnTo>
                    <a:lnTo>
                      <a:pt x="158" y="412"/>
                    </a:lnTo>
                    <a:lnTo>
                      <a:pt x="0" y="412"/>
                    </a:lnTo>
                    <a:lnTo>
                      <a:pt x="0" y="268"/>
                    </a:lnTo>
                    <a:lnTo>
                      <a:pt x="0"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7" name="Freeform 384">
                <a:extLst>
                  <a:ext uri="{FF2B5EF4-FFF2-40B4-BE49-F238E27FC236}">
                    <a16:creationId xmlns:a16="http://schemas.microsoft.com/office/drawing/2014/main" id="{6B4D5D85-B746-4DE5-A225-43041FFE76D0}"/>
                  </a:ext>
                </a:extLst>
              </p:cNvPr>
              <p:cNvSpPr>
                <a:spLocks/>
              </p:cNvSpPr>
              <p:nvPr/>
            </p:nvSpPr>
            <p:spPr bwMode="auto">
              <a:xfrm>
                <a:off x="6019801" y="5751513"/>
                <a:ext cx="166688" cy="228600"/>
              </a:xfrm>
              <a:custGeom>
                <a:avLst/>
                <a:gdLst>
                  <a:gd name="T0" fmla="*/ 0 w 105"/>
                  <a:gd name="T1" fmla="*/ 144 h 144"/>
                  <a:gd name="T2" fmla="*/ 105 w 105"/>
                  <a:gd name="T3" fmla="*/ 144 h 144"/>
                  <a:gd name="T4" fmla="*/ 105 w 105"/>
                  <a:gd name="T5" fmla="*/ 0 h 144"/>
                  <a:gd name="T6" fmla="*/ 0 w 105"/>
                  <a:gd name="T7" fmla="*/ 144 h 144"/>
                </a:gdLst>
                <a:ahLst/>
                <a:cxnLst>
                  <a:cxn ang="0">
                    <a:pos x="T0" y="T1"/>
                  </a:cxn>
                  <a:cxn ang="0">
                    <a:pos x="T2" y="T3"/>
                  </a:cxn>
                  <a:cxn ang="0">
                    <a:pos x="T4" y="T5"/>
                  </a:cxn>
                  <a:cxn ang="0">
                    <a:pos x="T6" y="T7"/>
                  </a:cxn>
                </a:cxnLst>
                <a:rect l="0" t="0" r="r" b="b"/>
                <a:pathLst>
                  <a:path w="105" h="144">
                    <a:moveTo>
                      <a:pt x="0" y="144"/>
                    </a:moveTo>
                    <a:lnTo>
                      <a:pt x="105" y="144"/>
                    </a:lnTo>
                    <a:lnTo>
                      <a:pt x="105" y="0"/>
                    </a:lnTo>
                    <a:lnTo>
                      <a:pt x="0" y="144"/>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8" name="Rectangle 385">
                <a:extLst>
                  <a:ext uri="{FF2B5EF4-FFF2-40B4-BE49-F238E27FC236}">
                    <a16:creationId xmlns:a16="http://schemas.microsoft.com/office/drawing/2014/main" id="{3BE8C190-E359-420C-B317-EBDFBE1C3A66}"/>
                  </a:ext>
                </a:extLst>
              </p:cNvPr>
              <p:cNvSpPr>
                <a:spLocks noChangeArrowheads="1"/>
              </p:cNvSpPr>
              <p:nvPr/>
            </p:nvSpPr>
            <p:spPr bwMode="auto">
              <a:xfrm>
                <a:off x="6273801" y="5373688"/>
                <a:ext cx="25400"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9" name="Rectangle 386">
                <a:extLst>
                  <a:ext uri="{FF2B5EF4-FFF2-40B4-BE49-F238E27FC236}">
                    <a16:creationId xmlns:a16="http://schemas.microsoft.com/office/drawing/2014/main" id="{19703F06-BE6F-4B2E-884B-7B27339D78F2}"/>
                  </a:ext>
                </a:extLst>
              </p:cNvPr>
              <p:cNvSpPr>
                <a:spLocks noChangeArrowheads="1"/>
              </p:cNvSpPr>
              <p:nvPr/>
            </p:nvSpPr>
            <p:spPr bwMode="auto">
              <a:xfrm>
                <a:off x="6326188" y="5373688"/>
                <a:ext cx="23813"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0" name="Rectangle 387">
                <a:extLst>
                  <a:ext uri="{FF2B5EF4-FFF2-40B4-BE49-F238E27FC236}">
                    <a16:creationId xmlns:a16="http://schemas.microsoft.com/office/drawing/2014/main" id="{8C602A8B-85B7-4D24-BA14-7B0E1B85AC5B}"/>
                  </a:ext>
                </a:extLst>
              </p:cNvPr>
              <p:cNvSpPr>
                <a:spLocks noChangeArrowheads="1"/>
              </p:cNvSpPr>
              <p:nvPr/>
            </p:nvSpPr>
            <p:spPr bwMode="auto">
              <a:xfrm>
                <a:off x="6326188" y="5443538"/>
                <a:ext cx="23813"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1" name="Rectangle 388">
                <a:extLst>
                  <a:ext uri="{FF2B5EF4-FFF2-40B4-BE49-F238E27FC236}">
                    <a16:creationId xmlns:a16="http://schemas.microsoft.com/office/drawing/2014/main" id="{6BF13E33-0486-43D3-9A8A-9FD35B9AFF53}"/>
                  </a:ext>
                </a:extLst>
              </p:cNvPr>
              <p:cNvSpPr>
                <a:spLocks noChangeArrowheads="1"/>
              </p:cNvSpPr>
              <p:nvPr/>
            </p:nvSpPr>
            <p:spPr bwMode="auto">
              <a:xfrm>
                <a:off x="6218238" y="5513388"/>
                <a:ext cx="28575"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2" name="Rectangle 389">
                <a:extLst>
                  <a:ext uri="{FF2B5EF4-FFF2-40B4-BE49-F238E27FC236}">
                    <a16:creationId xmlns:a16="http://schemas.microsoft.com/office/drawing/2014/main" id="{A29C6F4D-6E85-40EB-BB37-57C9D5FA553F}"/>
                  </a:ext>
                </a:extLst>
              </p:cNvPr>
              <p:cNvSpPr>
                <a:spLocks noChangeArrowheads="1"/>
              </p:cNvSpPr>
              <p:nvPr/>
            </p:nvSpPr>
            <p:spPr bwMode="auto">
              <a:xfrm>
                <a:off x="6273801" y="5581651"/>
                <a:ext cx="25400" cy="492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3" name="Rectangle 390">
                <a:extLst>
                  <a:ext uri="{FF2B5EF4-FFF2-40B4-BE49-F238E27FC236}">
                    <a16:creationId xmlns:a16="http://schemas.microsoft.com/office/drawing/2014/main" id="{677D4391-3BD3-4044-9516-8A2455FACEB1}"/>
                  </a:ext>
                </a:extLst>
              </p:cNvPr>
              <p:cNvSpPr>
                <a:spLocks noChangeArrowheads="1"/>
              </p:cNvSpPr>
              <p:nvPr/>
            </p:nvSpPr>
            <p:spPr bwMode="auto">
              <a:xfrm>
                <a:off x="6326188" y="5581651"/>
                <a:ext cx="23813" cy="492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4" name="Rectangle 391">
                <a:extLst>
                  <a:ext uri="{FF2B5EF4-FFF2-40B4-BE49-F238E27FC236}">
                    <a16:creationId xmlns:a16="http://schemas.microsoft.com/office/drawing/2014/main" id="{2A83A36E-F5F9-4A0F-A0AA-256F74B667B1}"/>
                  </a:ext>
                </a:extLst>
              </p:cNvPr>
              <p:cNvSpPr>
                <a:spLocks noChangeArrowheads="1"/>
              </p:cNvSpPr>
              <p:nvPr/>
            </p:nvSpPr>
            <p:spPr bwMode="auto">
              <a:xfrm>
                <a:off x="6326188" y="5651501"/>
                <a:ext cx="23813" cy="47625"/>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5" name="Rectangle 392">
                <a:extLst>
                  <a:ext uri="{FF2B5EF4-FFF2-40B4-BE49-F238E27FC236}">
                    <a16:creationId xmlns:a16="http://schemas.microsoft.com/office/drawing/2014/main" id="{1F74A231-6785-47A6-A028-D2C6C20DE4B3}"/>
                  </a:ext>
                </a:extLst>
              </p:cNvPr>
              <p:cNvSpPr>
                <a:spLocks noChangeArrowheads="1"/>
              </p:cNvSpPr>
              <p:nvPr/>
            </p:nvSpPr>
            <p:spPr bwMode="auto">
              <a:xfrm>
                <a:off x="6381751" y="5651501"/>
                <a:ext cx="23813" cy="47625"/>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6" name="Rectangle 393">
                <a:extLst>
                  <a:ext uri="{FF2B5EF4-FFF2-40B4-BE49-F238E27FC236}">
                    <a16:creationId xmlns:a16="http://schemas.microsoft.com/office/drawing/2014/main" id="{ABDA38AB-3EF9-4B78-AE72-228679CA6226}"/>
                  </a:ext>
                </a:extLst>
              </p:cNvPr>
              <p:cNvSpPr>
                <a:spLocks noChangeArrowheads="1"/>
              </p:cNvSpPr>
              <p:nvPr/>
            </p:nvSpPr>
            <p:spPr bwMode="auto">
              <a:xfrm>
                <a:off x="6218238" y="5719763"/>
                <a:ext cx="28575" cy="492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7" name="Rectangle 394">
                <a:extLst>
                  <a:ext uri="{FF2B5EF4-FFF2-40B4-BE49-F238E27FC236}">
                    <a16:creationId xmlns:a16="http://schemas.microsoft.com/office/drawing/2014/main" id="{3F6C173C-9B1A-4FCA-BCCA-FA29F797132A}"/>
                  </a:ext>
                </a:extLst>
              </p:cNvPr>
              <p:cNvSpPr>
                <a:spLocks noChangeArrowheads="1"/>
              </p:cNvSpPr>
              <p:nvPr/>
            </p:nvSpPr>
            <p:spPr bwMode="auto">
              <a:xfrm>
                <a:off x="6273801" y="5719763"/>
                <a:ext cx="25400" cy="492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8" name="Rectangle 395">
                <a:extLst>
                  <a:ext uri="{FF2B5EF4-FFF2-40B4-BE49-F238E27FC236}">
                    <a16:creationId xmlns:a16="http://schemas.microsoft.com/office/drawing/2014/main" id="{9B7E81A9-A011-4342-8BF6-65C5A7D1AA7D}"/>
                  </a:ext>
                </a:extLst>
              </p:cNvPr>
              <p:cNvSpPr>
                <a:spLocks noChangeArrowheads="1"/>
              </p:cNvSpPr>
              <p:nvPr/>
            </p:nvSpPr>
            <p:spPr bwMode="auto">
              <a:xfrm>
                <a:off x="6218238" y="5792788"/>
                <a:ext cx="28575"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9" name="Rectangle 396">
                <a:extLst>
                  <a:ext uri="{FF2B5EF4-FFF2-40B4-BE49-F238E27FC236}">
                    <a16:creationId xmlns:a16="http://schemas.microsoft.com/office/drawing/2014/main" id="{8D57D225-7544-49BB-9685-DCE1B4F6C24D}"/>
                  </a:ext>
                </a:extLst>
              </p:cNvPr>
              <p:cNvSpPr>
                <a:spLocks noChangeArrowheads="1"/>
              </p:cNvSpPr>
              <p:nvPr/>
            </p:nvSpPr>
            <p:spPr bwMode="auto">
              <a:xfrm>
                <a:off x="6326188" y="5792788"/>
                <a:ext cx="23813"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0" name="Rectangle 397">
                <a:extLst>
                  <a:ext uri="{FF2B5EF4-FFF2-40B4-BE49-F238E27FC236}">
                    <a16:creationId xmlns:a16="http://schemas.microsoft.com/office/drawing/2014/main" id="{426D30FA-100C-45D3-808B-77FB9894015A}"/>
                  </a:ext>
                </a:extLst>
              </p:cNvPr>
              <p:cNvSpPr>
                <a:spLocks noChangeArrowheads="1"/>
              </p:cNvSpPr>
              <p:nvPr/>
            </p:nvSpPr>
            <p:spPr bwMode="auto">
              <a:xfrm>
                <a:off x="6037263" y="5792788"/>
                <a:ext cx="25400"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1" name="Rectangle 398">
                <a:extLst>
                  <a:ext uri="{FF2B5EF4-FFF2-40B4-BE49-F238E27FC236}">
                    <a16:creationId xmlns:a16="http://schemas.microsoft.com/office/drawing/2014/main" id="{0F4E7E9B-E629-4FFC-A540-29F7728F848D}"/>
                  </a:ext>
                </a:extLst>
              </p:cNvPr>
              <p:cNvSpPr>
                <a:spLocks noChangeArrowheads="1"/>
              </p:cNvSpPr>
              <p:nvPr/>
            </p:nvSpPr>
            <p:spPr bwMode="auto">
              <a:xfrm>
                <a:off x="6092826" y="5862638"/>
                <a:ext cx="25400"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2" name="Rectangle 399">
                <a:extLst>
                  <a:ext uri="{FF2B5EF4-FFF2-40B4-BE49-F238E27FC236}">
                    <a16:creationId xmlns:a16="http://schemas.microsoft.com/office/drawing/2014/main" id="{12897585-0E1C-44F0-B16D-273740ACEBBB}"/>
                  </a:ext>
                </a:extLst>
              </p:cNvPr>
              <p:cNvSpPr>
                <a:spLocks noChangeArrowheads="1"/>
              </p:cNvSpPr>
              <p:nvPr/>
            </p:nvSpPr>
            <p:spPr bwMode="auto">
              <a:xfrm>
                <a:off x="6273801" y="5862638"/>
                <a:ext cx="25400"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3" name="Rectangle 400">
                <a:extLst>
                  <a:ext uri="{FF2B5EF4-FFF2-40B4-BE49-F238E27FC236}">
                    <a16:creationId xmlns:a16="http://schemas.microsoft.com/office/drawing/2014/main" id="{048004FB-8308-4991-BEC3-799B668B4A69}"/>
                  </a:ext>
                </a:extLst>
              </p:cNvPr>
              <p:cNvSpPr>
                <a:spLocks noChangeArrowheads="1"/>
              </p:cNvSpPr>
              <p:nvPr/>
            </p:nvSpPr>
            <p:spPr bwMode="auto">
              <a:xfrm>
                <a:off x="6381751" y="5862638"/>
                <a:ext cx="23813"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4" name="Rectangle 401">
                <a:extLst>
                  <a:ext uri="{FF2B5EF4-FFF2-40B4-BE49-F238E27FC236}">
                    <a16:creationId xmlns:a16="http://schemas.microsoft.com/office/drawing/2014/main" id="{69B89B1E-800D-4DB6-B121-A67F1BE3AB5C}"/>
                  </a:ext>
                </a:extLst>
              </p:cNvPr>
              <p:cNvSpPr>
                <a:spLocks noChangeArrowheads="1"/>
              </p:cNvSpPr>
              <p:nvPr/>
            </p:nvSpPr>
            <p:spPr bwMode="auto">
              <a:xfrm>
                <a:off x="6326188" y="5280026"/>
                <a:ext cx="79375"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5" name="Rectangle 402">
                <a:extLst>
                  <a:ext uri="{FF2B5EF4-FFF2-40B4-BE49-F238E27FC236}">
                    <a16:creationId xmlns:a16="http://schemas.microsoft.com/office/drawing/2014/main" id="{544BBA6D-12BC-40EA-A571-884A38DCBFCD}"/>
                  </a:ext>
                </a:extLst>
              </p:cNvPr>
              <p:cNvSpPr>
                <a:spLocks noChangeArrowheads="1"/>
              </p:cNvSpPr>
              <p:nvPr/>
            </p:nvSpPr>
            <p:spPr bwMode="auto">
              <a:xfrm>
                <a:off x="6246813" y="5249863"/>
                <a:ext cx="12700" cy="7620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6" name="Rectangle 403">
                <a:extLst>
                  <a:ext uri="{FF2B5EF4-FFF2-40B4-BE49-F238E27FC236}">
                    <a16:creationId xmlns:a16="http://schemas.microsoft.com/office/drawing/2014/main" id="{C63ABBB3-24F4-4FFD-A84E-39AED953E77B}"/>
                  </a:ext>
                </a:extLst>
              </p:cNvPr>
              <p:cNvSpPr>
                <a:spLocks noChangeArrowheads="1"/>
              </p:cNvSpPr>
              <p:nvPr/>
            </p:nvSpPr>
            <p:spPr bwMode="auto">
              <a:xfrm>
                <a:off x="6218238" y="5373688"/>
                <a:ext cx="28575"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7" name="Rectangle 404">
                <a:extLst>
                  <a:ext uri="{FF2B5EF4-FFF2-40B4-BE49-F238E27FC236}">
                    <a16:creationId xmlns:a16="http://schemas.microsoft.com/office/drawing/2014/main" id="{6EA834C1-705E-4BAE-8CC7-A257B5EE1723}"/>
                  </a:ext>
                </a:extLst>
              </p:cNvPr>
              <p:cNvSpPr>
                <a:spLocks noChangeArrowheads="1"/>
              </p:cNvSpPr>
              <p:nvPr/>
            </p:nvSpPr>
            <p:spPr bwMode="auto">
              <a:xfrm>
                <a:off x="6381751" y="5373688"/>
                <a:ext cx="23813"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8" name="Rectangle 405">
                <a:extLst>
                  <a:ext uri="{FF2B5EF4-FFF2-40B4-BE49-F238E27FC236}">
                    <a16:creationId xmlns:a16="http://schemas.microsoft.com/office/drawing/2014/main" id="{A8BE6497-CECC-4792-A817-B20E52A2E06A}"/>
                  </a:ext>
                </a:extLst>
              </p:cNvPr>
              <p:cNvSpPr>
                <a:spLocks noChangeArrowheads="1"/>
              </p:cNvSpPr>
              <p:nvPr/>
            </p:nvSpPr>
            <p:spPr bwMode="auto">
              <a:xfrm>
                <a:off x="6218238" y="5443538"/>
                <a:ext cx="28575"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9" name="Rectangle 407">
                <a:extLst>
                  <a:ext uri="{FF2B5EF4-FFF2-40B4-BE49-F238E27FC236}">
                    <a16:creationId xmlns:a16="http://schemas.microsoft.com/office/drawing/2014/main" id="{D59049F4-56E2-48D3-AEDD-9FFE60DD493E}"/>
                  </a:ext>
                </a:extLst>
              </p:cNvPr>
              <p:cNvSpPr>
                <a:spLocks noChangeArrowheads="1"/>
              </p:cNvSpPr>
              <p:nvPr/>
            </p:nvSpPr>
            <p:spPr bwMode="auto">
              <a:xfrm>
                <a:off x="6273801" y="5443539"/>
                <a:ext cx="25400"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0" name="Rectangle 408">
                <a:extLst>
                  <a:ext uri="{FF2B5EF4-FFF2-40B4-BE49-F238E27FC236}">
                    <a16:creationId xmlns:a16="http://schemas.microsoft.com/office/drawing/2014/main" id="{C3B3D4AF-77F0-467A-9E67-3EAABF219B6B}"/>
                  </a:ext>
                </a:extLst>
              </p:cNvPr>
              <p:cNvSpPr>
                <a:spLocks noChangeArrowheads="1"/>
              </p:cNvSpPr>
              <p:nvPr/>
            </p:nvSpPr>
            <p:spPr bwMode="auto">
              <a:xfrm>
                <a:off x="6381751" y="544353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1" name="Rectangle 409">
                <a:extLst>
                  <a:ext uri="{FF2B5EF4-FFF2-40B4-BE49-F238E27FC236}">
                    <a16:creationId xmlns:a16="http://schemas.microsoft.com/office/drawing/2014/main" id="{3337C007-3962-4465-81B0-1A3123DDB17B}"/>
                  </a:ext>
                </a:extLst>
              </p:cNvPr>
              <p:cNvSpPr>
                <a:spLocks noChangeArrowheads="1"/>
              </p:cNvSpPr>
              <p:nvPr/>
            </p:nvSpPr>
            <p:spPr bwMode="auto">
              <a:xfrm>
                <a:off x="6273801" y="5513389"/>
                <a:ext cx="25400"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2" name="Rectangle 410">
                <a:extLst>
                  <a:ext uri="{FF2B5EF4-FFF2-40B4-BE49-F238E27FC236}">
                    <a16:creationId xmlns:a16="http://schemas.microsoft.com/office/drawing/2014/main" id="{C1A76C48-9259-4CE1-8B70-064D2EFFE489}"/>
                  </a:ext>
                </a:extLst>
              </p:cNvPr>
              <p:cNvSpPr>
                <a:spLocks noChangeArrowheads="1"/>
              </p:cNvSpPr>
              <p:nvPr/>
            </p:nvSpPr>
            <p:spPr bwMode="auto">
              <a:xfrm>
                <a:off x="6326188" y="551338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3" name="Rectangle 411">
                <a:extLst>
                  <a:ext uri="{FF2B5EF4-FFF2-40B4-BE49-F238E27FC236}">
                    <a16:creationId xmlns:a16="http://schemas.microsoft.com/office/drawing/2014/main" id="{4D41D76C-F8DE-49E4-B79E-25BA621A7945}"/>
                  </a:ext>
                </a:extLst>
              </p:cNvPr>
              <p:cNvSpPr>
                <a:spLocks noChangeArrowheads="1"/>
              </p:cNvSpPr>
              <p:nvPr/>
            </p:nvSpPr>
            <p:spPr bwMode="auto">
              <a:xfrm>
                <a:off x="6381751" y="551338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4" name="Rectangle 412">
                <a:extLst>
                  <a:ext uri="{FF2B5EF4-FFF2-40B4-BE49-F238E27FC236}">
                    <a16:creationId xmlns:a16="http://schemas.microsoft.com/office/drawing/2014/main" id="{649A84EB-DEFF-47A2-913C-3CADA0CC20A0}"/>
                  </a:ext>
                </a:extLst>
              </p:cNvPr>
              <p:cNvSpPr>
                <a:spLocks noChangeArrowheads="1"/>
              </p:cNvSpPr>
              <p:nvPr/>
            </p:nvSpPr>
            <p:spPr bwMode="auto">
              <a:xfrm>
                <a:off x="6218238" y="5581651"/>
                <a:ext cx="28575" cy="492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5" name="Rectangle 413">
                <a:extLst>
                  <a:ext uri="{FF2B5EF4-FFF2-40B4-BE49-F238E27FC236}">
                    <a16:creationId xmlns:a16="http://schemas.microsoft.com/office/drawing/2014/main" id="{E8E9C5A1-4484-48E0-BAEB-CAF62147941E}"/>
                  </a:ext>
                </a:extLst>
              </p:cNvPr>
              <p:cNvSpPr>
                <a:spLocks noChangeArrowheads="1"/>
              </p:cNvSpPr>
              <p:nvPr/>
            </p:nvSpPr>
            <p:spPr bwMode="auto">
              <a:xfrm>
                <a:off x="6381751" y="5581651"/>
                <a:ext cx="23813" cy="492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6" name="Rectangle 414">
                <a:extLst>
                  <a:ext uri="{FF2B5EF4-FFF2-40B4-BE49-F238E27FC236}">
                    <a16:creationId xmlns:a16="http://schemas.microsoft.com/office/drawing/2014/main" id="{E56EDA7D-BD3A-4CF2-8454-956E7F6EF900}"/>
                  </a:ext>
                </a:extLst>
              </p:cNvPr>
              <p:cNvSpPr>
                <a:spLocks noChangeArrowheads="1"/>
              </p:cNvSpPr>
              <p:nvPr/>
            </p:nvSpPr>
            <p:spPr bwMode="auto">
              <a:xfrm>
                <a:off x="6218238" y="5651501"/>
                <a:ext cx="28575" cy="47625"/>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7" name="Rectangle 415">
                <a:extLst>
                  <a:ext uri="{FF2B5EF4-FFF2-40B4-BE49-F238E27FC236}">
                    <a16:creationId xmlns:a16="http://schemas.microsoft.com/office/drawing/2014/main" id="{00AA57EA-23FD-4491-8F56-C72F07971392}"/>
                  </a:ext>
                </a:extLst>
              </p:cNvPr>
              <p:cNvSpPr>
                <a:spLocks noChangeArrowheads="1"/>
              </p:cNvSpPr>
              <p:nvPr/>
            </p:nvSpPr>
            <p:spPr bwMode="auto">
              <a:xfrm>
                <a:off x="6273801" y="5651501"/>
                <a:ext cx="25400" cy="47625"/>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8" name="Rectangle 416">
                <a:extLst>
                  <a:ext uri="{FF2B5EF4-FFF2-40B4-BE49-F238E27FC236}">
                    <a16:creationId xmlns:a16="http://schemas.microsoft.com/office/drawing/2014/main" id="{DFAE702A-EF5E-4423-AE8A-3B229BC24482}"/>
                  </a:ext>
                </a:extLst>
              </p:cNvPr>
              <p:cNvSpPr>
                <a:spLocks noChangeArrowheads="1"/>
              </p:cNvSpPr>
              <p:nvPr/>
            </p:nvSpPr>
            <p:spPr bwMode="auto">
              <a:xfrm>
                <a:off x="6326188" y="5719764"/>
                <a:ext cx="23813" cy="492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9" name="Rectangle 417">
                <a:extLst>
                  <a:ext uri="{FF2B5EF4-FFF2-40B4-BE49-F238E27FC236}">
                    <a16:creationId xmlns:a16="http://schemas.microsoft.com/office/drawing/2014/main" id="{E477B8CD-8A13-4A23-AF29-701A845A7117}"/>
                  </a:ext>
                </a:extLst>
              </p:cNvPr>
              <p:cNvSpPr>
                <a:spLocks noChangeArrowheads="1"/>
              </p:cNvSpPr>
              <p:nvPr/>
            </p:nvSpPr>
            <p:spPr bwMode="auto">
              <a:xfrm>
                <a:off x="6381751" y="5719764"/>
                <a:ext cx="23813" cy="492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0" name="Rectangle 418">
                <a:extLst>
                  <a:ext uri="{FF2B5EF4-FFF2-40B4-BE49-F238E27FC236}">
                    <a16:creationId xmlns:a16="http://schemas.microsoft.com/office/drawing/2014/main" id="{D8797206-B819-4774-B838-DDF8CCD384FE}"/>
                  </a:ext>
                </a:extLst>
              </p:cNvPr>
              <p:cNvSpPr>
                <a:spLocks noChangeArrowheads="1"/>
              </p:cNvSpPr>
              <p:nvPr/>
            </p:nvSpPr>
            <p:spPr bwMode="auto">
              <a:xfrm>
                <a:off x="6273801" y="5792789"/>
                <a:ext cx="25400"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1" name="Rectangle 419">
                <a:extLst>
                  <a:ext uri="{FF2B5EF4-FFF2-40B4-BE49-F238E27FC236}">
                    <a16:creationId xmlns:a16="http://schemas.microsoft.com/office/drawing/2014/main" id="{6686B3C5-BB1D-411F-B979-EE6BFE96BFD5}"/>
                  </a:ext>
                </a:extLst>
              </p:cNvPr>
              <p:cNvSpPr>
                <a:spLocks noChangeArrowheads="1"/>
              </p:cNvSpPr>
              <p:nvPr/>
            </p:nvSpPr>
            <p:spPr bwMode="auto">
              <a:xfrm>
                <a:off x="6381751" y="5792789"/>
                <a:ext cx="23813"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2" name="Rectangle 420">
                <a:extLst>
                  <a:ext uri="{FF2B5EF4-FFF2-40B4-BE49-F238E27FC236}">
                    <a16:creationId xmlns:a16="http://schemas.microsoft.com/office/drawing/2014/main" id="{F1023A3F-4705-47BD-927B-E98EADD3D284}"/>
                  </a:ext>
                </a:extLst>
              </p:cNvPr>
              <p:cNvSpPr>
                <a:spLocks noChangeArrowheads="1"/>
              </p:cNvSpPr>
              <p:nvPr/>
            </p:nvSpPr>
            <p:spPr bwMode="auto">
              <a:xfrm>
                <a:off x="6092826" y="5792789"/>
                <a:ext cx="25400"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3" name="Rectangle 421">
                <a:extLst>
                  <a:ext uri="{FF2B5EF4-FFF2-40B4-BE49-F238E27FC236}">
                    <a16:creationId xmlns:a16="http://schemas.microsoft.com/office/drawing/2014/main" id="{85C65BCD-8F94-493B-9135-BB96E64674AB}"/>
                  </a:ext>
                </a:extLst>
              </p:cNvPr>
              <p:cNvSpPr>
                <a:spLocks noChangeArrowheads="1"/>
              </p:cNvSpPr>
              <p:nvPr/>
            </p:nvSpPr>
            <p:spPr bwMode="auto">
              <a:xfrm>
                <a:off x="6145213" y="5792789"/>
                <a:ext cx="23813"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4" name="Rectangle 422">
                <a:extLst>
                  <a:ext uri="{FF2B5EF4-FFF2-40B4-BE49-F238E27FC236}">
                    <a16:creationId xmlns:a16="http://schemas.microsoft.com/office/drawing/2014/main" id="{7985AE73-5DA2-4ABB-AC92-8B1B56D6ADF5}"/>
                  </a:ext>
                </a:extLst>
              </p:cNvPr>
              <p:cNvSpPr>
                <a:spLocks noChangeArrowheads="1"/>
              </p:cNvSpPr>
              <p:nvPr/>
            </p:nvSpPr>
            <p:spPr bwMode="auto">
              <a:xfrm>
                <a:off x="6037263" y="5862639"/>
                <a:ext cx="25400"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5" name="Rectangle 423">
                <a:extLst>
                  <a:ext uri="{FF2B5EF4-FFF2-40B4-BE49-F238E27FC236}">
                    <a16:creationId xmlns:a16="http://schemas.microsoft.com/office/drawing/2014/main" id="{9D5BF474-33F3-4300-93EA-9C62312A96B7}"/>
                  </a:ext>
                </a:extLst>
              </p:cNvPr>
              <p:cNvSpPr>
                <a:spLocks noChangeArrowheads="1"/>
              </p:cNvSpPr>
              <p:nvPr/>
            </p:nvSpPr>
            <p:spPr bwMode="auto">
              <a:xfrm>
                <a:off x="6145213" y="586263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6" name="Rectangle 424">
                <a:extLst>
                  <a:ext uri="{FF2B5EF4-FFF2-40B4-BE49-F238E27FC236}">
                    <a16:creationId xmlns:a16="http://schemas.microsoft.com/office/drawing/2014/main" id="{3F85FFB8-2A1C-47E3-BDA4-F52F0CCCFEBB}"/>
                  </a:ext>
                </a:extLst>
              </p:cNvPr>
              <p:cNvSpPr>
                <a:spLocks noChangeArrowheads="1"/>
              </p:cNvSpPr>
              <p:nvPr/>
            </p:nvSpPr>
            <p:spPr bwMode="auto">
              <a:xfrm>
                <a:off x="6218238" y="5862639"/>
                <a:ext cx="28575"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7" name="Rectangle 425">
                <a:extLst>
                  <a:ext uri="{FF2B5EF4-FFF2-40B4-BE49-F238E27FC236}">
                    <a16:creationId xmlns:a16="http://schemas.microsoft.com/office/drawing/2014/main" id="{66E12583-554C-4890-86F0-47B0AE329184}"/>
                  </a:ext>
                </a:extLst>
              </p:cNvPr>
              <p:cNvSpPr>
                <a:spLocks noChangeArrowheads="1"/>
              </p:cNvSpPr>
              <p:nvPr/>
            </p:nvSpPr>
            <p:spPr bwMode="auto">
              <a:xfrm>
                <a:off x="6326188" y="586263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128" name="Group 127">
              <a:extLst>
                <a:ext uri="{FF2B5EF4-FFF2-40B4-BE49-F238E27FC236}">
                  <a16:creationId xmlns:a16="http://schemas.microsoft.com/office/drawing/2014/main" id="{9F52E9BF-96F7-4369-8E8E-03AB95F1FB7D}"/>
                </a:ext>
              </a:extLst>
            </p:cNvPr>
            <p:cNvGrpSpPr/>
            <p:nvPr/>
          </p:nvGrpSpPr>
          <p:grpSpPr>
            <a:xfrm>
              <a:off x="881" y="5013978"/>
              <a:ext cx="1465715" cy="2020641"/>
              <a:chOff x="772694" y="4876800"/>
              <a:chExt cx="1437106" cy="1981200"/>
            </a:xfrm>
          </p:grpSpPr>
          <p:sp>
            <p:nvSpPr>
              <p:cNvPr id="129" name="Rectangle 497">
                <a:extLst>
                  <a:ext uri="{FF2B5EF4-FFF2-40B4-BE49-F238E27FC236}">
                    <a16:creationId xmlns:a16="http://schemas.microsoft.com/office/drawing/2014/main" id="{C0A41EFB-34A9-4D14-8076-D89F20D9764F}"/>
                  </a:ext>
                </a:extLst>
              </p:cNvPr>
              <p:cNvSpPr>
                <a:spLocks noChangeArrowheads="1"/>
              </p:cNvSpPr>
              <p:nvPr/>
            </p:nvSpPr>
            <p:spPr bwMode="auto">
              <a:xfrm>
                <a:off x="772694" y="4876800"/>
                <a:ext cx="1437106" cy="445555"/>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0" name="Rectangle 498">
                <a:extLst>
                  <a:ext uri="{FF2B5EF4-FFF2-40B4-BE49-F238E27FC236}">
                    <a16:creationId xmlns:a16="http://schemas.microsoft.com/office/drawing/2014/main" id="{6F5D6805-6625-40BD-9115-F97895FF4A68}"/>
                  </a:ext>
                </a:extLst>
              </p:cNvPr>
              <p:cNvSpPr>
                <a:spLocks noChangeArrowheads="1"/>
              </p:cNvSpPr>
              <p:nvPr/>
            </p:nvSpPr>
            <p:spPr bwMode="auto">
              <a:xfrm>
                <a:off x="772694" y="5322352"/>
                <a:ext cx="1437106" cy="153564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1" name="Freeform 499">
                <a:extLst>
                  <a:ext uri="{FF2B5EF4-FFF2-40B4-BE49-F238E27FC236}">
                    <a16:creationId xmlns:a16="http://schemas.microsoft.com/office/drawing/2014/main" id="{0A4AA893-986D-4C70-94BF-88AC336073C8}"/>
                  </a:ext>
                </a:extLst>
              </p:cNvPr>
              <p:cNvSpPr>
                <a:spLocks/>
              </p:cNvSpPr>
              <p:nvPr/>
            </p:nvSpPr>
            <p:spPr bwMode="auto">
              <a:xfrm>
                <a:off x="1183296" y="4924382"/>
                <a:ext cx="606354" cy="350388"/>
              </a:xfrm>
              <a:custGeom>
                <a:avLst/>
                <a:gdLst>
                  <a:gd name="T0" fmla="*/ 63 w 127"/>
                  <a:gd name="T1" fmla="*/ 0 h 81"/>
                  <a:gd name="T2" fmla="*/ 0 w 127"/>
                  <a:gd name="T3" fmla="*/ 81 h 81"/>
                  <a:gd name="T4" fmla="*/ 127 w 127"/>
                  <a:gd name="T5" fmla="*/ 81 h 81"/>
                  <a:gd name="T6" fmla="*/ 63 w 127"/>
                  <a:gd name="T7" fmla="*/ 0 h 81"/>
                </a:gdLst>
                <a:ahLst/>
                <a:cxnLst>
                  <a:cxn ang="0">
                    <a:pos x="T0" y="T1"/>
                  </a:cxn>
                  <a:cxn ang="0">
                    <a:pos x="T2" y="T3"/>
                  </a:cxn>
                  <a:cxn ang="0">
                    <a:pos x="T4" y="T5"/>
                  </a:cxn>
                  <a:cxn ang="0">
                    <a:pos x="T6" y="T7"/>
                  </a:cxn>
                </a:cxnLst>
                <a:rect l="0" t="0" r="r" b="b"/>
                <a:pathLst>
                  <a:path w="127" h="81">
                    <a:moveTo>
                      <a:pt x="63" y="0"/>
                    </a:moveTo>
                    <a:lnTo>
                      <a:pt x="0" y="81"/>
                    </a:lnTo>
                    <a:lnTo>
                      <a:pt x="127" y="81"/>
                    </a:lnTo>
                    <a:lnTo>
                      <a:pt x="63"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2" name="Rectangle 500">
                <a:extLst>
                  <a:ext uri="{FF2B5EF4-FFF2-40B4-BE49-F238E27FC236}">
                    <a16:creationId xmlns:a16="http://schemas.microsoft.com/office/drawing/2014/main" id="{0BFF8AC9-24A4-45A6-9BFB-1731AFA9D8E8}"/>
                  </a:ext>
                </a:extLst>
              </p:cNvPr>
              <p:cNvSpPr>
                <a:spLocks noChangeArrowheads="1"/>
              </p:cNvSpPr>
              <p:nvPr/>
            </p:nvSpPr>
            <p:spPr bwMode="auto">
              <a:xfrm>
                <a:off x="1904236" y="5149322"/>
                <a:ext cx="167107" cy="12544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3" name="Freeform 501">
                <a:extLst>
                  <a:ext uri="{FF2B5EF4-FFF2-40B4-BE49-F238E27FC236}">
                    <a16:creationId xmlns:a16="http://schemas.microsoft.com/office/drawing/2014/main" id="{16B4505A-E9EC-4F2F-9EEA-E662A9510CD1}"/>
                  </a:ext>
                </a:extLst>
              </p:cNvPr>
              <p:cNvSpPr>
                <a:spLocks/>
              </p:cNvSpPr>
              <p:nvPr/>
            </p:nvSpPr>
            <p:spPr bwMode="auto">
              <a:xfrm>
                <a:off x="1904236" y="5019549"/>
                <a:ext cx="167107" cy="112470"/>
              </a:xfrm>
              <a:custGeom>
                <a:avLst/>
                <a:gdLst>
                  <a:gd name="T0" fmla="*/ 35 w 35"/>
                  <a:gd name="T1" fmla="*/ 26 h 26"/>
                  <a:gd name="T2" fmla="*/ 0 w 35"/>
                  <a:gd name="T3" fmla="*/ 26 h 26"/>
                  <a:gd name="T4" fmla="*/ 18 w 35"/>
                  <a:gd name="T5" fmla="*/ 0 h 26"/>
                  <a:gd name="T6" fmla="*/ 35 w 35"/>
                  <a:gd name="T7" fmla="*/ 26 h 26"/>
                </a:gdLst>
                <a:ahLst/>
                <a:cxnLst>
                  <a:cxn ang="0">
                    <a:pos x="T0" y="T1"/>
                  </a:cxn>
                  <a:cxn ang="0">
                    <a:pos x="T2" y="T3"/>
                  </a:cxn>
                  <a:cxn ang="0">
                    <a:pos x="T4" y="T5"/>
                  </a:cxn>
                  <a:cxn ang="0">
                    <a:pos x="T6" y="T7"/>
                  </a:cxn>
                </a:cxnLst>
                <a:rect l="0" t="0" r="r" b="b"/>
                <a:pathLst>
                  <a:path w="35" h="26">
                    <a:moveTo>
                      <a:pt x="35" y="26"/>
                    </a:moveTo>
                    <a:lnTo>
                      <a:pt x="0" y="26"/>
                    </a:lnTo>
                    <a:lnTo>
                      <a:pt x="18" y="0"/>
                    </a:lnTo>
                    <a:lnTo>
                      <a:pt x="35" y="26"/>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4" name="Rectangle 502">
                <a:extLst>
                  <a:ext uri="{FF2B5EF4-FFF2-40B4-BE49-F238E27FC236}">
                    <a16:creationId xmlns:a16="http://schemas.microsoft.com/office/drawing/2014/main" id="{8A80CAFF-6385-4A07-9704-AE73180F8762}"/>
                  </a:ext>
                </a:extLst>
              </p:cNvPr>
              <p:cNvSpPr>
                <a:spLocks noChangeArrowheads="1"/>
              </p:cNvSpPr>
              <p:nvPr/>
            </p:nvSpPr>
            <p:spPr bwMode="auto">
              <a:xfrm>
                <a:off x="1947205" y="5179603"/>
                <a:ext cx="81167" cy="6488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5" name="Rectangle 503">
                <a:extLst>
                  <a:ext uri="{FF2B5EF4-FFF2-40B4-BE49-F238E27FC236}">
                    <a16:creationId xmlns:a16="http://schemas.microsoft.com/office/drawing/2014/main" id="{E4562828-57B5-4A77-8189-536A6024E5F8}"/>
                  </a:ext>
                </a:extLst>
              </p:cNvPr>
              <p:cNvSpPr>
                <a:spLocks noChangeArrowheads="1"/>
              </p:cNvSpPr>
              <p:nvPr/>
            </p:nvSpPr>
            <p:spPr bwMode="auto">
              <a:xfrm>
                <a:off x="911154" y="5149322"/>
                <a:ext cx="167107" cy="12544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6" name="Freeform 504">
                <a:extLst>
                  <a:ext uri="{FF2B5EF4-FFF2-40B4-BE49-F238E27FC236}">
                    <a16:creationId xmlns:a16="http://schemas.microsoft.com/office/drawing/2014/main" id="{ABFED8BB-9543-4EE1-88B4-523AB35A11B9}"/>
                  </a:ext>
                </a:extLst>
              </p:cNvPr>
              <p:cNvSpPr>
                <a:spLocks/>
              </p:cNvSpPr>
              <p:nvPr/>
            </p:nvSpPr>
            <p:spPr bwMode="auto">
              <a:xfrm>
                <a:off x="911154" y="5019549"/>
                <a:ext cx="167107" cy="112470"/>
              </a:xfrm>
              <a:custGeom>
                <a:avLst/>
                <a:gdLst>
                  <a:gd name="T0" fmla="*/ 35 w 35"/>
                  <a:gd name="T1" fmla="*/ 26 h 26"/>
                  <a:gd name="T2" fmla="*/ 0 w 35"/>
                  <a:gd name="T3" fmla="*/ 26 h 26"/>
                  <a:gd name="T4" fmla="*/ 17 w 35"/>
                  <a:gd name="T5" fmla="*/ 0 h 26"/>
                  <a:gd name="T6" fmla="*/ 35 w 35"/>
                  <a:gd name="T7" fmla="*/ 26 h 26"/>
                </a:gdLst>
                <a:ahLst/>
                <a:cxnLst>
                  <a:cxn ang="0">
                    <a:pos x="T0" y="T1"/>
                  </a:cxn>
                  <a:cxn ang="0">
                    <a:pos x="T2" y="T3"/>
                  </a:cxn>
                  <a:cxn ang="0">
                    <a:pos x="T4" y="T5"/>
                  </a:cxn>
                  <a:cxn ang="0">
                    <a:pos x="T6" y="T7"/>
                  </a:cxn>
                </a:cxnLst>
                <a:rect l="0" t="0" r="r" b="b"/>
                <a:pathLst>
                  <a:path w="35" h="26">
                    <a:moveTo>
                      <a:pt x="35" y="26"/>
                    </a:moveTo>
                    <a:lnTo>
                      <a:pt x="0" y="26"/>
                    </a:lnTo>
                    <a:lnTo>
                      <a:pt x="17" y="0"/>
                    </a:lnTo>
                    <a:lnTo>
                      <a:pt x="35" y="26"/>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7" name="Rectangle 505">
                <a:extLst>
                  <a:ext uri="{FF2B5EF4-FFF2-40B4-BE49-F238E27FC236}">
                    <a16:creationId xmlns:a16="http://schemas.microsoft.com/office/drawing/2014/main" id="{91201C2B-BACB-4B1C-98F7-CC38D5CB219A}"/>
                  </a:ext>
                </a:extLst>
              </p:cNvPr>
              <p:cNvSpPr>
                <a:spLocks noChangeArrowheads="1"/>
              </p:cNvSpPr>
              <p:nvPr/>
            </p:nvSpPr>
            <p:spPr bwMode="auto">
              <a:xfrm>
                <a:off x="954123" y="5179603"/>
                <a:ext cx="71618" cy="6488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8" name="Freeform 506">
                <a:extLst>
                  <a:ext uri="{FF2B5EF4-FFF2-40B4-BE49-F238E27FC236}">
                    <a16:creationId xmlns:a16="http://schemas.microsoft.com/office/drawing/2014/main" id="{32B7EC4C-C7E3-454A-81DD-E6ADB3E57D39}"/>
                  </a:ext>
                </a:extLst>
              </p:cNvPr>
              <p:cNvSpPr>
                <a:spLocks/>
              </p:cNvSpPr>
              <p:nvPr/>
            </p:nvSpPr>
            <p:spPr bwMode="auto">
              <a:xfrm>
                <a:off x="1422017" y="5084437"/>
                <a:ext cx="128911" cy="190334"/>
              </a:xfrm>
              <a:custGeom>
                <a:avLst/>
                <a:gdLst>
                  <a:gd name="T0" fmla="*/ 6 w 12"/>
                  <a:gd name="T1" fmla="*/ 0 h 20"/>
                  <a:gd name="T2" fmla="*/ 0 w 12"/>
                  <a:gd name="T3" fmla="*/ 5 h 20"/>
                  <a:gd name="T4" fmla="*/ 0 w 12"/>
                  <a:gd name="T5" fmla="*/ 20 h 20"/>
                  <a:gd name="T6" fmla="*/ 12 w 12"/>
                  <a:gd name="T7" fmla="*/ 20 h 20"/>
                  <a:gd name="T8" fmla="*/ 12 w 12"/>
                  <a:gd name="T9" fmla="*/ 5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2"/>
                      <a:pt x="0" y="5"/>
                    </a:cubicBezTo>
                    <a:cubicBezTo>
                      <a:pt x="0" y="20"/>
                      <a:pt x="0" y="20"/>
                      <a:pt x="0" y="20"/>
                    </a:cubicBezTo>
                    <a:cubicBezTo>
                      <a:pt x="12" y="20"/>
                      <a:pt x="12" y="20"/>
                      <a:pt x="12" y="20"/>
                    </a:cubicBezTo>
                    <a:cubicBezTo>
                      <a:pt x="12" y="5"/>
                      <a:pt x="12" y="5"/>
                      <a:pt x="12" y="5"/>
                    </a:cubicBezTo>
                    <a:cubicBezTo>
                      <a:pt x="12" y="2"/>
                      <a:pt x="10"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9" name="Freeform 507">
                <a:extLst>
                  <a:ext uri="{FF2B5EF4-FFF2-40B4-BE49-F238E27FC236}">
                    <a16:creationId xmlns:a16="http://schemas.microsoft.com/office/drawing/2014/main" id="{1F1D27BD-723E-468E-821C-312DBB3EC6B9}"/>
                  </a:ext>
                </a:extLst>
              </p:cNvPr>
              <p:cNvSpPr>
                <a:spLocks/>
              </p:cNvSpPr>
              <p:nvPr/>
            </p:nvSpPr>
            <p:spPr bwMode="auto">
              <a:xfrm>
                <a:off x="839536" y="5460777"/>
                <a:ext cx="124135" cy="198985"/>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0" name="Freeform 508">
                <a:extLst>
                  <a:ext uri="{FF2B5EF4-FFF2-40B4-BE49-F238E27FC236}">
                    <a16:creationId xmlns:a16="http://schemas.microsoft.com/office/drawing/2014/main" id="{B75AE408-F303-4AA6-B098-12434D605E32}"/>
                  </a:ext>
                </a:extLst>
              </p:cNvPr>
              <p:cNvSpPr>
                <a:spLocks/>
              </p:cNvSpPr>
              <p:nvPr/>
            </p:nvSpPr>
            <p:spPr bwMode="auto">
              <a:xfrm>
                <a:off x="2009274" y="5460777"/>
                <a:ext cx="124135" cy="198985"/>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1" name="Freeform 509">
                <a:extLst>
                  <a:ext uri="{FF2B5EF4-FFF2-40B4-BE49-F238E27FC236}">
                    <a16:creationId xmlns:a16="http://schemas.microsoft.com/office/drawing/2014/main" id="{10D71525-69D8-4DF4-A5B1-7A334735C1A2}"/>
                  </a:ext>
                </a:extLst>
              </p:cNvPr>
              <p:cNvSpPr>
                <a:spLocks/>
              </p:cNvSpPr>
              <p:nvPr/>
            </p:nvSpPr>
            <p:spPr bwMode="auto">
              <a:xfrm>
                <a:off x="1799199" y="5460777"/>
                <a:ext cx="124135" cy="198985"/>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2" name="Freeform 510">
                <a:extLst>
                  <a:ext uri="{FF2B5EF4-FFF2-40B4-BE49-F238E27FC236}">
                    <a16:creationId xmlns:a16="http://schemas.microsoft.com/office/drawing/2014/main" id="{F8F6AD21-66B4-4D34-BF1D-496E0650EA8A}"/>
                  </a:ext>
                </a:extLst>
              </p:cNvPr>
              <p:cNvSpPr>
                <a:spLocks/>
              </p:cNvSpPr>
              <p:nvPr/>
            </p:nvSpPr>
            <p:spPr bwMode="auto">
              <a:xfrm>
                <a:off x="1059160" y="5460777"/>
                <a:ext cx="114586" cy="198985"/>
              </a:xfrm>
              <a:custGeom>
                <a:avLst/>
                <a:gdLst>
                  <a:gd name="T0" fmla="*/ 6 w 11"/>
                  <a:gd name="T1" fmla="*/ 0 h 21"/>
                  <a:gd name="T2" fmla="*/ 0 w 11"/>
                  <a:gd name="T3" fmla="*/ 6 h 21"/>
                  <a:gd name="T4" fmla="*/ 0 w 11"/>
                  <a:gd name="T5" fmla="*/ 21 h 21"/>
                  <a:gd name="T6" fmla="*/ 11 w 11"/>
                  <a:gd name="T7" fmla="*/ 21 h 21"/>
                  <a:gd name="T8" fmla="*/ 11 w 11"/>
                  <a:gd name="T9" fmla="*/ 6 h 21"/>
                  <a:gd name="T10" fmla="*/ 6 w 11"/>
                  <a:gd name="T11" fmla="*/ 0 h 21"/>
                </a:gdLst>
                <a:ahLst/>
                <a:cxnLst>
                  <a:cxn ang="0">
                    <a:pos x="T0" y="T1"/>
                  </a:cxn>
                  <a:cxn ang="0">
                    <a:pos x="T2" y="T3"/>
                  </a:cxn>
                  <a:cxn ang="0">
                    <a:pos x="T4" y="T5"/>
                  </a:cxn>
                  <a:cxn ang="0">
                    <a:pos x="T6" y="T7"/>
                  </a:cxn>
                  <a:cxn ang="0">
                    <a:pos x="T8" y="T9"/>
                  </a:cxn>
                  <a:cxn ang="0">
                    <a:pos x="T10" y="T11"/>
                  </a:cxn>
                </a:cxnLst>
                <a:rect l="0" t="0" r="r" b="b"/>
                <a:pathLst>
                  <a:path w="11" h="21">
                    <a:moveTo>
                      <a:pt x="6" y="0"/>
                    </a:moveTo>
                    <a:cubicBezTo>
                      <a:pt x="2" y="0"/>
                      <a:pt x="0" y="3"/>
                      <a:pt x="0" y="6"/>
                    </a:cubicBezTo>
                    <a:cubicBezTo>
                      <a:pt x="0" y="21"/>
                      <a:pt x="0" y="21"/>
                      <a:pt x="0" y="21"/>
                    </a:cubicBezTo>
                    <a:cubicBezTo>
                      <a:pt x="11" y="21"/>
                      <a:pt x="11" y="21"/>
                      <a:pt x="11" y="21"/>
                    </a:cubicBezTo>
                    <a:cubicBezTo>
                      <a:pt x="11" y="6"/>
                      <a:pt x="11" y="6"/>
                      <a:pt x="11" y="6"/>
                    </a:cubicBezTo>
                    <a:cubicBezTo>
                      <a:pt x="11"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3" name="Freeform 511">
                <a:extLst>
                  <a:ext uri="{FF2B5EF4-FFF2-40B4-BE49-F238E27FC236}">
                    <a16:creationId xmlns:a16="http://schemas.microsoft.com/office/drawing/2014/main" id="{DA4E6438-A8C8-47F6-A738-C65FD390B763}"/>
                  </a:ext>
                </a:extLst>
              </p:cNvPr>
              <p:cNvSpPr>
                <a:spLocks/>
              </p:cNvSpPr>
              <p:nvPr/>
            </p:nvSpPr>
            <p:spPr bwMode="auto">
              <a:xfrm>
                <a:off x="839536" y="5793862"/>
                <a:ext cx="124135" cy="194661"/>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4" name="Freeform 512">
                <a:extLst>
                  <a:ext uri="{FF2B5EF4-FFF2-40B4-BE49-F238E27FC236}">
                    <a16:creationId xmlns:a16="http://schemas.microsoft.com/office/drawing/2014/main" id="{4ED16994-CDA2-4FC2-8128-DFE30C202197}"/>
                  </a:ext>
                </a:extLst>
              </p:cNvPr>
              <p:cNvSpPr>
                <a:spLocks/>
              </p:cNvSpPr>
              <p:nvPr/>
            </p:nvSpPr>
            <p:spPr bwMode="auto">
              <a:xfrm>
                <a:off x="2009274" y="5793862"/>
                <a:ext cx="124135" cy="194661"/>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5" name="Freeform 513">
                <a:extLst>
                  <a:ext uri="{FF2B5EF4-FFF2-40B4-BE49-F238E27FC236}">
                    <a16:creationId xmlns:a16="http://schemas.microsoft.com/office/drawing/2014/main" id="{5D6497C7-3375-41AB-9148-E9F1303B2113}"/>
                  </a:ext>
                </a:extLst>
              </p:cNvPr>
              <p:cNvSpPr>
                <a:spLocks/>
              </p:cNvSpPr>
              <p:nvPr/>
            </p:nvSpPr>
            <p:spPr bwMode="auto">
              <a:xfrm>
                <a:off x="1799199" y="5793862"/>
                <a:ext cx="124135" cy="194661"/>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6" name="Freeform 514">
                <a:extLst>
                  <a:ext uri="{FF2B5EF4-FFF2-40B4-BE49-F238E27FC236}">
                    <a16:creationId xmlns:a16="http://schemas.microsoft.com/office/drawing/2014/main" id="{DCC9A9AA-76AC-47EF-8F4C-BB410F567EF9}"/>
                  </a:ext>
                </a:extLst>
              </p:cNvPr>
              <p:cNvSpPr>
                <a:spLocks/>
              </p:cNvSpPr>
              <p:nvPr/>
            </p:nvSpPr>
            <p:spPr bwMode="auto">
              <a:xfrm>
                <a:off x="1059160" y="5793862"/>
                <a:ext cx="114586" cy="194661"/>
              </a:xfrm>
              <a:custGeom>
                <a:avLst/>
                <a:gdLst>
                  <a:gd name="T0" fmla="*/ 6 w 11"/>
                  <a:gd name="T1" fmla="*/ 0 h 21"/>
                  <a:gd name="T2" fmla="*/ 0 w 11"/>
                  <a:gd name="T3" fmla="*/ 6 h 21"/>
                  <a:gd name="T4" fmla="*/ 0 w 11"/>
                  <a:gd name="T5" fmla="*/ 21 h 21"/>
                  <a:gd name="T6" fmla="*/ 11 w 11"/>
                  <a:gd name="T7" fmla="*/ 21 h 21"/>
                  <a:gd name="T8" fmla="*/ 11 w 11"/>
                  <a:gd name="T9" fmla="*/ 6 h 21"/>
                  <a:gd name="T10" fmla="*/ 6 w 11"/>
                  <a:gd name="T11" fmla="*/ 0 h 21"/>
                </a:gdLst>
                <a:ahLst/>
                <a:cxnLst>
                  <a:cxn ang="0">
                    <a:pos x="T0" y="T1"/>
                  </a:cxn>
                  <a:cxn ang="0">
                    <a:pos x="T2" y="T3"/>
                  </a:cxn>
                  <a:cxn ang="0">
                    <a:pos x="T4" y="T5"/>
                  </a:cxn>
                  <a:cxn ang="0">
                    <a:pos x="T6" y="T7"/>
                  </a:cxn>
                  <a:cxn ang="0">
                    <a:pos x="T8" y="T9"/>
                  </a:cxn>
                  <a:cxn ang="0">
                    <a:pos x="T10" y="T11"/>
                  </a:cxn>
                </a:cxnLst>
                <a:rect l="0" t="0" r="r" b="b"/>
                <a:pathLst>
                  <a:path w="11" h="21">
                    <a:moveTo>
                      <a:pt x="6" y="0"/>
                    </a:moveTo>
                    <a:cubicBezTo>
                      <a:pt x="2" y="0"/>
                      <a:pt x="0" y="3"/>
                      <a:pt x="0" y="6"/>
                    </a:cubicBezTo>
                    <a:cubicBezTo>
                      <a:pt x="0" y="21"/>
                      <a:pt x="0" y="21"/>
                      <a:pt x="0" y="21"/>
                    </a:cubicBezTo>
                    <a:cubicBezTo>
                      <a:pt x="11" y="21"/>
                      <a:pt x="11" y="21"/>
                      <a:pt x="11" y="21"/>
                    </a:cubicBezTo>
                    <a:cubicBezTo>
                      <a:pt x="11" y="6"/>
                      <a:pt x="11" y="6"/>
                      <a:pt x="11" y="6"/>
                    </a:cubicBezTo>
                    <a:cubicBezTo>
                      <a:pt x="11"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7" name="Freeform 515">
                <a:extLst>
                  <a:ext uri="{FF2B5EF4-FFF2-40B4-BE49-F238E27FC236}">
                    <a16:creationId xmlns:a16="http://schemas.microsoft.com/office/drawing/2014/main" id="{CBEC299F-E3F1-4EEC-9917-B3A9BEDABCD1}"/>
                  </a:ext>
                </a:extLst>
              </p:cNvPr>
              <p:cNvSpPr>
                <a:spLocks/>
              </p:cNvSpPr>
              <p:nvPr/>
            </p:nvSpPr>
            <p:spPr bwMode="auto">
              <a:xfrm>
                <a:off x="839536" y="6131272"/>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2"/>
                      <a:pt x="0" y="6"/>
                    </a:cubicBezTo>
                    <a:cubicBezTo>
                      <a:pt x="0" y="20"/>
                      <a:pt x="0" y="20"/>
                      <a:pt x="0" y="20"/>
                    </a:cubicBezTo>
                    <a:cubicBezTo>
                      <a:pt x="12" y="20"/>
                      <a:pt x="12" y="20"/>
                      <a:pt x="12" y="20"/>
                    </a:cubicBezTo>
                    <a:cubicBezTo>
                      <a:pt x="12" y="6"/>
                      <a:pt x="12" y="6"/>
                      <a:pt x="12" y="6"/>
                    </a:cubicBezTo>
                    <a:cubicBezTo>
                      <a:pt x="12" y="2"/>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8" name="Freeform 516">
                <a:extLst>
                  <a:ext uri="{FF2B5EF4-FFF2-40B4-BE49-F238E27FC236}">
                    <a16:creationId xmlns:a16="http://schemas.microsoft.com/office/drawing/2014/main" id="{9462226B-43F7-47A9-8EA1-1665C3210408}"/>
                  </a:ext>
                </a:extLst>
              </p:cNvPr>
              <p:cNvSpPr>
                <a:spLocks/>
              </p:cNvSpPr>
              <p:nvPr/>
            </p:nvSpPr>
            <p:spPr bwMode="auto">
              <a:xfrm>
                <a:off x="2009274" y="6131272"/>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2"/>
                      <a:pt x="0" y="6"/>
                    </a:cubicBezTo>
                    <a:cubicBezTo>
                      <a:pt x="0" y="20"/>
                      <a:pt x="0" y="20"/>
                      <a:pt x="0" y="20"/>
                    </a:cubicBezTo>
                    <a:cubicBezTo>
                      <a:pt x="12" y="20"/>
                      <a:pt x="12" y="20"/>
                      <a:pt x="12" y="20"/>
                    </a:cubicBezTo>
                    <a:cubicBezTo>
                      <a:pt x="12" y="6"/>
                      <a:pt x="12" y="6"/>
                      <a:pt x="12" y="6"/>
                    </a:cubicBezTo>
                    <a:cubicBezTo>
                      <a:pt x="12" y="2"/>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9" name="Freeform 517">
                <a:extLst>
                  <a:ext uri="{FF2B5EF4-FFF2-40B4-BE49-F238E27FC236}">
                    <a16:creationId xmlns:a16="http://schemas.microsoft.com/office/drawing/2014/main" id="{9280A125-3AD7-4C97-9264-596A5EA71FFB}"/>
                  </a:ext>
                </a:extLst>
              </p:cNvPr>
              <p:cNvSpPr>
                <a:spLocks/>
              </p:cNvSpPr>
              <p:nvPr/>
            </p:nvSpPr>
            <p:spPr bwMode="auto">
              <a:xfrm>
                <a:off x="1799199" y="6131272"/>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2"/>
                      <a:pt x="0" y="6"/>
                    </a:cubicBezTo>
                    <a:cubicBezTo>
                      <a:pt x="0" y="20"/>
                      <a:pt x="0" y="20"/>
                      <a:pt x="0" y="20"/>
                    </a:cubicBezTo>
                    <a:cubicBezTo>
                      <a:pt x="12" y="20"/>
                      <a:pt x="12" y="20"/>
                      <a:pt x="12" y="20"/>
                    </a:cubicBezTo>
                    <a:cubicBezTo>
                      <a:pt x="12" y="6"/>
                      <a:pt x="12" y="6"/>
                      <a:pt x="12" y="6"/>
                    </a:cubicBezTo>
                    <a:cubicBezTo>
                      <a:pt x="12" y="2"/>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0" name="Freeform 518">
                <a:extLst>
                  <a:ext uri="{FF2B5EF4-FFF2-40B4-BE49-F238E27FC236}">
                    <a16:creationId xmlns:a16="http://schemas.microsoft.com/office/drawing/2014/main" id="{68D97D0D-E9A1-4375-B150-38BFAE03887F}"/>
                  </a:ext>
                </a:extLst>
              </p:cNvPr>
              <p:cNvSpPr>
                <a:spLocks/>
              </p:cNvSpPr>
              <p:nvPr/>
            </p:nvSpPr>
            <p:spPr bwMode="auto">
              <a:xfrm>
                <a:off x="1059160" y="6131272"/>
                <a:ext cx="114586" cy="190334"/>
              </a:xfrm>
              <a:custGeom>
                <a:avLst/>
                <a:gdLst>
                  <a:gd name="T0" fmla="*/ 6 w 11"/>
                  <a:gd name="T1" fmla="*/ 0 h 20"/>
                  <a:gd name="T2" fmla="*/ 0 w 11"/>
                  <a:gd name="T3" fmla="*/ 6 h 20"/>
                  <a:gd name="T4" fmla="*/ 0 w 11"/>
                  <a:gd name="T5" fmla="*/ 20 h 20"/>
                  <a:gd name="T6" fmla="*/ 11 w 11"/>
                  <a:gd name="T7" fmla="*/ 20 h 20"/>
                  <a:gd name="T8" fmla="*/ 11 w 11"/>
                  <a:gd name="T9" fmla="*/ 6 h 20"/>
                  <a:gd name="T10" fmla="*/ 6 w 11"/>
                  <a:gd name="T11" fmla="*/ 0 h 20"/>
                </a:gdLst>
                <a:ahLst/>
                <a:cxnLst>
                  <a:cxn ang="0">
                    <a:pos x="T0" y="T1"/>
                  </a:cxn>
                  <a:cxn ang="0">
                    <a:pos x="T2" y="T3"/>
                  </a:cxn>
                  <a:cxn ang="0">
                    <a:pos x="T4" y="T5"/>
                  </a:cxn>
                  <a:cxn ang="0">
                    <a:pos x="T6" y="T7"/>
                  </a:cxn>
                  <a:cxn ang="0">
                    <a:pos x="T8" y="T9"/>
                  </a:cxn>
                  <a:cxn ang="0">
                    <a:pos x="T10" y="T11"/>
                  </a:cxn>
                </a:cxnLst>
                <a:rect l="0" t="0" r="r" b="b"/>
                <a:pathLst>
                  <a:path w="11" h="20">
                    <a:moveTo>
                      <a:pt x="6" y="0"/>
                    </a:moveTo>
                    <a:cubicBezTo>
                      <a:pt x="2" y="0"/>
                      <a:pt x="0" y="2"/>
                      <a:pt x="0" y="6"/>
                    </a:cubicBezTo>
                    <a:cubicBezTo>
                      <a:pt x="0" y="20"/>
                      <a:pt x="0" y="20"/>
                      <a:pt x="0" y="20"/>
                    </a:cubicBezTo>
                    <a:cubicBezTo>
                      <a:pt x="11" y="20"/>
                      <a:pt x="11" y="20"/>
                      <a:pt x="11" y="20"/>
                    </a:cubicBezTo>
                    <a:cubicBezTo>
                      <a:pt x="11" y="6"/>
                      <a:pt x="11" y="6"/>
                      <a:pt x="11" y="6"/>
                    </a:cubicBezTo>
                    <a:cubicBezTo>
                      <a:pt x="11" y="2"/>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1" name="Freeform 519">
                <a:extLst>
                  <a:ext uri="{FF2B5EF4-FFF2-40B4-BE49-F238E27FC236}">
                    <a16:creationId xmlns:a16="http://schemas.microsoft.com/office/drawing/2014/main" id="{BE71EADA-19B6-4BA7-8CA5-72AEB11E218A}"/>
                  </a:ext>
                </a:extLst>
              </p:cNvPr>
              <p:cNvSpPr>
                <a:spLocks/>
              </p:cNvSpPr>
              <p:nvPr/>
            </p:nvSpPr>
            <p:spPr bwMode="auto">
              <a:xfrm>
                <a:off x="839536" y="6460030"/>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3"/>
                      <a:pt x="0" y="6"/>
                    </a:cubicBezTo>
                    <a:cubicBezTo>
                      <a:pt x="0" y="20"/>
                      <a:pt x="0" y="20"/>
                      <a:pt x="0" y="20"/>
                    </a:cubicBezTo>
                    <a:cubicBezTo>
                      <a:pt x="12" y="20"/>
                      <a:pt x="12" y="20"/>
                      <a:pt x="12" y="20"/>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2" name="Freeform 520">
                <a:extLst>
                  <a:ext uri="{FF2B5EF4-FFF2-40B4-BE49-F238E27FC236}">
                    <a16:creationId xmlns:a16="http://schemas.microsoft.com/office/drawing/2014/main" id="{37D79969-66C8-4593-94B5-507EB5B95B88}"/>
                  </a:ext>
                </a:extLst>
              </p:cNvPr>
              <p:cNvSpPr>
                <a:spLocks/>
              </p:cNvSpPr>
              <p:nvPr/>
            </p:nvSpPr>
            <p:spPr bwMode="auto">
              <a:xfrm>
                <a:off x="2009274" y="6460030"/>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3"/>
                      <a:pt x="0" y="6"/>
                    </a:cubicBezTo>
                    <a:cubicBezTo>
                      <a:pt x="0" y="20"/>
                      <a:pt x="0" y="20"/>
                      <a:pt x="0" y="20"/>
                    </a:cubicBezTo>
                    <a:cubicBezTo>
                      <a:pt x="12" y="20"/>
                      <a:pt x="12" y="20"/>
                      <a:pt x="12" y="20"/>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3" name="Freeform 521">
                <a:extLst>
                  <a:ext uri="{FF2B5EF4-FFF2-40B4-BE49-F238E27FC236}">
                    <a16:creationId xmlns:a16="http://schemas.microsoft.com/office/drawing/2014/main" id="{CB264F56-757D-4487-AF17-3BCCE0F8A3B8}"/>
                  </a:ext>
                </a:extLst>
              </p:cNvPr>
              <p:cNvSpPr>
                <a:spLocks/>
              </p:cNvSpPr>
              <p:nvPr/>
            </p:nvSpPr>
            <p:spPr bwMode="auto">
              <a:xfrm>
                <a:off x="1799199" y="6460030"/>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3"/>
                      <a:pt x="0" y="6"/>
                    </a:cubicBezTo>
                    <a:cubicBezTo>
                      <a:pt x="0" y="20"/>
                      <a:pt x="0" y="20"/>
                      <a:pt x="0" y="20"/>
                    </a:cubicBezTo>
                    <a:cubicBezTo>
                      <a:pt x="12" y="20"/>
                      <a:pt x="12" y="20"/>
                      <a:pt x="12" y="20"/>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4" name="Freeform 522">
                <a:extLst>
                  <a:ext uri="{FF2B5EF4-FFF2-40B4-BE49-F238E27FC236}">
                    <a16:creationId xmlns:a16="http://schemas.microsoft.com/office/drawing/2014/main" id="{CC339251-0A68-48B7-AD03-BBE5BCEAB81B}"/>
                  </a:ext>
                </a:extLst>
              </p:cNvPr>
              <p:cNvSpPr>
                <a:spLocks/>
              </p:cNvSpPr>
              <p:nvPr/>
            </p:nvSpPr>
            <p:spPr bwMode="auto">
              <a:xfrm>
                <a:off x="1059160" y="6460030"/>
                <a:ext cx="114586" cy="190334"/>
              </a:xfrm>
              <a:custGeom>
                <a:avLst/>
                <a:gdLst>
                  <a:gd name="T0" fmla="*/ 6 w 11"/>
                  <a:gd name="T1" fmla="*/ 0 h 20"/>
                  <a:gd name="T2" fmla="*/ 0 w 11"/>
                  <a:gd name="T3" fmla="*/ 6 h 20"/>
                  <a:gd name="T4" fmla="*/ 0 w 11"/>
                  <a:gd name="T5" fmla="*/ 20 h 20"/>
                  <a:gd name="T6" fmla="*/ 11 w 11"/>
                  <a:gd name="T7" fmla="*/ 20 h 20"/>
                  <a:gd name="T8" fmla="*/ 11 w 11"/>
                  <a:gd name="T9" fmla="*/ 6 h 20"/>
                  <a:gd name="T10" fmla="*/ 6 w 11"/>
                  <a:gd name="T11" fmla="*/ 0 h 20"/>
                </a:gdLst>
                <a:ahLst/>
                <a:cxnLst>
                  <a:cxn ang="0">
                    <a:pos x="T0" y="T1"/>
                  </a:cxn>
                  <a:cxn ang="0">
                    <a:pos x="T2" y="T3"/>
                  </a:cxn>
                  <a:cxn ang="0">
                    <a:pos x="T4" y="T5"/>
                  </a:cxn>
                  <a:cxn ang="0">
                    <a:pos x="T6" y="T7"/>
                  </a:cxn>
                  <a:cxn ang="0">
                    <a:pos x="T8" y="T9"/>
                  </a:cxn>
                  <a:cxn ang="0">
                    <a:pos x="T10" y="T11"/>
                  </a:cxn>
                </a:cxnLst>
                <a:rect l="0" t="0" r="r" b="b"/>
                <a:pathLst>
                  <a:path w="11" h="20">
                    <a:moveTo>
                      <a:pt x="6" y="0"/>
                    </a:moveTo>
                    <a:cubicBezTo>
                      <a:pt x="2" y="0"/>
                      <a:pt x="0" y="3"/>
                      <a:pt x="0" y="6"/>
                    </a:cubicBezTo>
                    <a:cubicBezTo>
                      <a:pt x="0" y="20"/>
                      <a:pt x="0" y="20"/>
                      <a:pt x="0" y="20"/>
                    </a:cubicBezTo>
                    <a:cubicBezTo>
                      <a:pt x="11" y="20"/>
                      <a:pt x="11" y="20"/>
                      <a:pt x="11" y="20"/>
                    </a:cubicBezTo>
                    <a:cubicBezTo>
                      <a:pt x="11" y="6"/>
                      <a:pt x="11" y="6"/>
                      <a:pt x="11" y="6"/>
                    </a:cubicBezTo>
                    <a:cubicBezTo>
                      <a:pt x="11"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5" name="Rectangle 523">
                <a:extLst>
                  <a:ext uri="{FF2B5EF4-FFF2-40B4-BE49-F238E27FC236}">
                    <a16:creationId xmlns:a16="http://schemas.microsoft.com/office/drawing/2014/main" id="{8A2D2481-849C-4845-B82A-E95782ED2825}"/>
                  </a:ext>
                </a:extLst>
              </p:cNvPr>
              <p:cNvSpPr>
                <a:spLocks noChangeArrowheads="1"/>
              </p:cNvSpPr>
              <p:nvPr/>
            </p:nvSpPr>
            <p:spPr bwMode="auto">
              <a:xfrm>
                <a:off x="772694" y="5365610"/>
                <a:ext cx="1437106" cy="21630"/>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6" name="Freeform 524">
                <a:extLst>
                  <a:ext uri="{FF2B5EF4-FFF2-40B4-BE49-F238E27FC236}">
                    <a16:creationId xmlns:a16="http://schemas.microsoft.com/office/drawing/2014/main" id="{3BD6E486-765C-4AAA-A9AD-77835072C193}"/>
                  </a:ext>
                </a:extLst>
              </p:cNvPr>
              <p:cNvSpPr>
                <a:spLocks/>
              </p:cNvSpPr>
              <p:nvPr/>
            </p:nvSpPr>
            <p:spPr bwMode="auto">
              <a:xfrm>
                <a:off x="1369500" y="5426171"/>
                <a:ext cx="243498" cy="233591"/>
              </a:xfrm>
              <a:custGeom>
                <a:avLst/>
                <a:gdLst>
                  <a:gd name="T0" fmla="*/ 11 w 23"/>
                  <a:gd name="T1" fmla="*/ 0 h 25"/>
                  <a:gd name="T2" fmla="*/ 0 w 23"/>
                  <a:gd name="T3" fmla="*/ 11 h 25"/>
                  <a:gd name="T4" fmla="*/ 0 w 23"/>
                  <a:gd name="T5" fmla="*/ 25 h 25"/>
                  <a:gd name="T6" fmla="*/ 23 w 23"/>
                  <a:gd name="T7" fmla="*/ 25 h 25"/>
                  <a:gd name="T8" fmla="*/ 23 w 23"/>
                  <a:gd name="T9" fmla="*/ 11 h 25"/>
                  <a:gd name="T10" fmla="*/ 11 w 23"/>
                  <a:gd name="T11" fmla="*/ 0 h 25"/>
                </a:gdLst>
                <a:ahLst/>
                <a:cxnLst>
                  <a:cxn ang="0">
                    <a:pos x="T0" y="T1"/>
                  </a:cxn>
                  <a:cxn ang="0">
                    <a:pos x="T2" y="T3"/>
                  </a:cxn>
                  <a:cxn ang="0">
                    <a:pos x="T4" y="T5"/>
                  </a:cxn>
                  <a:cxn ang="0">
                    <a:pos x="T6" y="T7"/>
                  </a:cxn>
                  <a:cxn ang="0">
                    <a:pos x="T8" y="T9"/>
                  </a:cxn>
                  <a:cxn ang="0">
                    <a:pos x="T10" y="T11"/>
                  </a:cxn>
                </a:cxnLst>
                <a:rect l="0" t="0" r="r" b="b"/>
                <a:pathLst>
                  <a:path w="23" h="25">
                    <a:moveTo>
                      <a:pt x="11" y="0"/>
                    </a:moveTo>
                    <a:cubicBezTo>
                      <a:pt x="5" y="0"/>
                      <a:pt x="0" y="5"/>
                      <a:pt x="0" y="11"/>
                    </a:cubicBezTo>
                    <a:cubicBezTo>
                      <a:pt x="0" y="25"/>
                      <a:pt x="0" y="25"/>
                      <a:pt x="0" y="25"/>
                    </a:cubicBezTo>
                    <a:cubicBezTo>
                      <a:pt x="23" y="25"/>
                      <a:pt x="23" y="25"/>
                      <a:pt x="23" y="25"/>
                    </a:cubicBezTo>
                    <a:cubicBezTo>
                      <a:pt x="23" y="11"/>
                      <a:pt x="23" y="11"/>
                      <a:pt x="23" y="11"/>
                    </a:cubicBezTo>
                    <a:cubicBezTo>
                      <a:pt x="23" y="5"/>
                      <a:pt x="18" y="0"/>
                      <a:pt x="11"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7" name="Rectangle 525">
                <a:extLst>
                  <a:ext uri="{FF2B5EF4-FFF2-40B4-BE49-F238E27FC236}">
                    <a16:creationId xmlns:a16="http://schemas.microsoft.com/office/drawing/2014/main" id="{7DEDE94B-4129-4D70-A060-99392F9D4936}"/>
                  </a:ext>
                </a:extLst>
              </p:cNvPr>
              <p:cNvSpPr>
                <a:spLocks noChangeArrowheads="1"/>
              </p:cNvSpPr>
              <p:nvPr/>
            </p:nvSpPr>
            <p:spPr bwMode="auto">
              <a:xfrm>
                <a:off x="1484086" y="5413195"/>
                <a:ext cx="14325" cy="24657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8" name="Rectangle 526">
                <a:extLst>
                  <a:ext uri="{FF2B5EF4-FFF2-40B4-BE49-F238E27FC236}">
                    <a16:creationId xmlns:a16="http://schemas.microsoft.com/office/drawing/2014/main" id="{6A2915FA-5576-4F27-BB92-34FFAE416449}"/>
                  </a:ext>
                </a:extLst>
              </p:cNvPr>
              <p:cNvSpPr>
                <a:spLocks noChangeArrowheads="1"/>
              </p:cNvSpPr>
              <p:nvPr/>
            </p:nvSpPr>
            <p:spPr bwMode="auto">
              <a:xfrm>
                <a:off x="1350402" y="5508362"/>
                <a:ext cx="272144" cy="865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9" name="Rectangle 527">
                <a:extLst>
                  <a:ext uri="{FF2B5EF4-FFF2-40B4-BE49-F238E27FC236}">
                    <a16:creationId xmlns:a16="http://schemas.microsoft.com/office/drawing/2014/main" id="{B14CFB8A-D881-48FE-8DA8-44C6DB832F8C}"/>
                  </a:ext>
                </a:extLst>
              </p:cNvPr>
              <p:cNvSpPr>
                <a:spLocks noChangeArrowheads="1"/>
              </p:cNvSpPr>
              <p:nvPr/>
            </p:nvSpPr>
            <p:spPr bwMode="auto">
              <a:xfrm>
                <a:off x="1350402" y="5586225"/>
                <a:ext cx="272144" cy="865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0" name="Freeform 528">
                <a:extLst>
                  <a:ext uri="{FF2B5EF4-FFF2-40B4-BE49-F238E27FC236}">
                    <a16:creationId xmlns:a16="http://schemas.microsoft.com/office/drawing/2014/main" id="{B38FF331-7958-4374-B142-D770EDA271DA}"/>
                  </a:ext>
                </a:extLst>
              </p:cNvPr>
              <p:cNvSpPr>
                <a:spLocks/>
              </p:cNvSpPr>
              <p:nvPr/>
            </p:nvSpPr>
            <p:spPr bwMode="auto">
              <a:xfrm>
                <a:off x="1226267" y="5707347"/>
                <a:ext cx="520415" cy="56236"/>
              </a:xfrm>
              <a:custGeom>
                <a:avLst/>
                <a:gdLst>
                  <a:gd name="T0" fmla="*/ 109 w 109"/>
                  <a:gd name="T1" fmla="*/ 13 h 13"/>
                  <a:gd name="T2" fmla="*/ 0 w 109"/>
                  <a:gd name="T3" fmla="*/ 13 h 13"/>
                  <a:gd name="T4" fmla="*/ 19 w 109"/>
                  <a:gd name="T5" fmla="*/ 0 h 13"/>
                  <a:gd name="T6" fmla="*/ 89 w 109"/>
                  <a:gd name="T7" fmla="*/ 0 h 13"/>
                  <a:gd name="T8" fmla="*/ 109 w 109"/>
                  <a:gd name="T9" fmla="*/ 13 h 13"/>
                </a:gdLst>
                <a:ahLst/>
                <a:cxnLst>
                  <a:cxn ang="0">
                    <a:pos x="T0" y="T1"/>
                  </a:cxn>
                  <a:cxn ang="0">
                    <a:pos x="T2" y="T3"/>
                  </a:cxn>
                  <a:cxn ang="0">
                    <a:pos x="T4" y="T5"/>
                  </a:cxn>
                  <a:cxn ang="0">
                    <a:pos x="T6" y="T7"/>
                  </a:cxn>
                  <a:cxn ang="0">
                    <a:pos x="T8" y="T9"/>
                  </a:cxn>
                </a:cxnLst>
                <a:rect l="0" t="0" r="r" b="b"/>
                <a:pathLst>
                  <a:path w="109" h="13">
                    <a:moveTo>
                      <a:pt x="109" y="13"/>
                    </a:moveTo>
                    <a:lnTo>
                      <a:pt x="0" y="13"/>
                    </a:lnTo>
                    <a:lnTo>
                      <a:pt x="19" y="0"/>
                    </a:lnTo>
                    <a:lnTo>
                      <a:pt x="89" y="0"/>
                    </a:lnTo>
                    <a:lnTo>
                      <a:pt x="109" y="13"/>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1" name="Rectangle 529">
                <a:extLst>
                  <a:ext uri="{FF2B5EF4-FFF2-40B4-BE49-F238E27FC236}">
                    <a16:creationId xmlns:a16="http://schemas.microsoft.com/office/drawing/2014/main" id="{A0C92966-F0E3-4606-91BA-7BD33F812676}"/>
                  </a:ext>
                </a:extLst>
              </p:cNvPr>
              <p:cNvSpPr>
                <a:spLocks noChangeArrowheads="1"/>
              </p:cNvSpPr>
              <p:nvPr/>
            </p:nvSpPr>
            <p:spPr bwMode="auto">
              <a:xfrm>
                <a:off x="1393371" y="5793862"/>
                <a:ext cx="195753" cy="194661"/>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2" name="Rectangle 530">
                <a:extLst>
                  <a:ext uri="{FF2B5EF4-FFF2-40B4-BE49-F238E27FC236}">
                    <a16:creationId xmlns:a16="http://schemas.microsoft.com/office/drawing/2014/main" id="{828C1258-CDD7-4602-BDC4-1B35E58536E3}"/>
                  </a:ext>
                </a:extLst>
              </p:cNvPr>
              <p:cNvSpPr>
                <a:spLocks noChangeArrowheads="1"/>
              </p:cNvSpPr>
              <p:nvPr/>
            </p:nvSpPr>
            <p:spPr bwMode="auto">
              <a:xfrm>
                <a:off x="1254914" y="5793862"/>
                <a:ext cx="95489" cy="194661"/>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3" name="Rectangle 531">
                <a:extLst>
                  <a:ext uri="{FF2B5EF4-FFF2-40B4-BE49-F238E27FC236}">
                    <a16:creationId xmlns:a16="http://schemas.microsoft.com/office/drawing/2014/main" id="{263330D5-916B-498D-A9AB-5B4B60117958}"/>
                  </a:ext>
                </a:extLst>
              </p:cNvPr>
              <p:cNvSpPr>
                <a:spLocks noChangeArrowheads="1"/>
              </p:cNvSpPr>
              <p:nvPr/>
            </p:nvSpPr>
            <p:spPr bwMode="auto">
              <a:xfrm>
                <a:off x="1235816" y="5884702"/>
                <a:ext cx="133684" cy="1297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4" name="Rectangle 532">
                <a:extLst>
                  <a:ext uri="{FF2B5EF4-FFF2-40B4-BE49-F238E27FC236}">
                    <a16:creationId xmlns:a16="http://schemas.microsoft.com/office/drawing/2014/main" id="{7D8F7576-E99F-4A62-9ABD-BAC315D64460}"/>
                  </a:ext>
                </a:extLst>
              </p:cNvPr>
              <p:cNvSpPr>
                <a:spLocks noChangeArrowheads="1"/>
              </p:cNvSpPr>
              <p:nvPr/>
            </p:nvSpPr>
            <p:spPr bwMode="auto">
              <a:xfrm>
                <a:off x="1632092" y="5793862"/>
                <a:ext cx="95489" cy="194661"/>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5" name="Rectangle 533">
                <a:extLst>
                  <a:ext uri="{FF2B5EF4-FFF2-40B4-BE49-F238E27FC236}">
                    <a16:creationId xmlns:a16="http://schemas.microsoft.com/office/drawing/2014/main" id="{A00783F9-5C14-4CAE-919F-A31CD520381C}"/>
                  </a:ext>
                </a:extLst>
              </p:cNvPr>
              <p:cNvSpPr>
                <a:spLocks noChangeArrowheads="1"/>
              </p:cNvSpPr>
              <p:nvPr/>
            </p:nvSpPr>
            <p:spPr bwMode="auto">
              <a:xfrm>
                <a:off x="1612994" y="5884702"/>
                <a:ext cx="133684" cy="1297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6" name="Freeform 534">
                <a:extLst>
                  <a:ext uri="{FF2B5EF4-FFF2-40B4-BE49-F238E27FC236}">
                    <a16:creationId xmlns:a16="http://schemas.microsoft.com/office/drawing/2014/main" id="{4DDF4E46-ECCE-4D79-A927-36EBE9BED9B4}"/>
                  </a:ext>
                </a:extLst>
              </p:cNvPr>
              <p:cNvSpPr>
                <a:spLocks/>
              </p:cNvSpPr>
              <p:nvPr/>
            </p:nvSpPr>
            <p:spPr bwMode="auto">
              <a:xfrm>
                <a:off x="1226267" y="6044756"/>
                <a:ext cx="520415" cy="60561"/>
              </a:xfrm>
              <a:custGeom>
                <a:avLst/>
                <a:gdLst>
                  <a:gd name="T0" fmla="*/ 109 w 109"/>
                  <a:gd name="T1" fmla="*/ 14 h 14"/>
                  <a:gd name="T2" fmla="*/ 0 w 109"/>
                  <a:gd name="T3" fmla="*/ 14 h 14"/>
                  <a:gd name="T4" fmla="*/ 19 w 109"/>
                  <a:gd name="T5" fmla="*/ 0 h 14"/>
                  <a:gd name="T6" fmla="*/ 89 w 109"/>
                  <a:gd name="T7" fmla="*/ 0 h 14"/>
                  <a:gd name="T8" fmla="*/ 109 w 109"/>
                  <a:gd name="T9" fmla="*/ 14 h 14"/>
                </a:gdLst>
                <a:ahLst/>
                <a:cxnLst>
                  <a:cxn ang="0">
                    <a:pos x="T0" y="T1"/>
                  </a:cxn>
                  <a:cxn ang="0">
                    <a:pos x="T2" y="T3"/>
                  </a:cxn>
                  <a:cxn ang="0">
                    <a:pos x="T4" y="T5"/>
                  </a:cxn>
                  <a:cxn ang="0">
                    <a:pos x="T6" y="T7"/>
                  </a:cxn>
                  <a:cxn ang="0">
                    <a:pos x="T8" y="T9"/>
                  </a:cxn>
                </a:cxnLst>
                <a:rect l="0" t="0" r="r" b="b"/>
                <a:pathLst>
                  <a:path w="109" h="14">
                    <a:moveTo>
                      <a:pt x="109" y="14"/>
                    </a:moveTo>
                    <a:lnTo>
                      <a:pt x="0" y="14"/>
                    </a:lnTo>
                    <a:lnTo>
                      <a:pt x="19" y="0"/>
                    </a:lnTo>
                    <a:lnTo>
                      <a:pt x="89" y="0"/>
                    </a:lnTo>
                    <a:lnTo>
                      <a:pt x="109" y="14"/>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7" name="Rectangle 535">
                <a:extLst>
                  <a:ext uri="{FF2B5EF4-FFF2-40B4-BE49-F238E27FC236}">
                    <a16:creationId xmlns:a16="http://schemas.microsoft.com/office/drawing/2014/main" id="{9BA2B80F-875E-483C-8052-253B06D18E96}"/>
                  </a:ext>
                </a:extLst>
              </p:cNvPr>
              <p:cNvSpPr>
                <a:spLocks noChangeArrowheads="1"/>
              </p:cNvSpPr>
              <p:nvPr/>
            </p:nvSpPr>
            <p:spPr bwMode="auto">
              <a:xfrm>
                <a:off x="1393371" y="6131272"/>
                <a:ext cx="195753" cy="19033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8" name="Rectangle 536">
                <a:extLst>
                  <a:ext uri="{FF2B5EF4-FFF2-40B4-BE49-F238E27FC236}">
                    <a16:creationId xmlns:a16="http://schemas.microsoft.com/office/drawing/2014/main" id="{1121C33E-9C87-4F6E-9D6E-2635D42435FE}"/>
                  </a:ext>
                </a:extLst>
              </p:cNvPr>
              <p:cNvSpPr>
                <a:spLocks noChangeArrowheads="1"/>
              </p:cNvSpPr>
              <p:nvPr/>
            </p:nvSpPr>
            <p:spPr bwMode="auto">
              <a:xfrm>
                <a:off x="1254914" y="6131272"/>
                <a:ext cx="95489" cy="19033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9" name="Rectangle 537">
                <a:extLst>
                  <a:ext uri="{FF2B5EF4-FFF2-40B4-BE49-F238E27FC236}">
                    <a16:creationId xmlns:a16="http://schemas.microsoft.com/office/drawing/2014/main" id="{4191E6E2-4181-4D57-BA4F-3B3FF66FF84B}"/>
                  </a:ext>
                </a:extLst>
              </p:cNvPr>
              <p:cNvSpPr>
                <a:spLocks noChangeArrowheads="1"/>
              </p:cNvSpPr>
              <p:nvPr/>
            </p:nvSpPr>
            <p:spPr bwMode="auto">
              <a:xfrm>
                <a:off x="1235816" y="6217787"/>
                <a:ext cx="133684" cy="865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70" name="Rectangle 538">
                <a:extLst>
                  <a:ext uri="{FF2B5EF4-FFF2-40B4-BE49-F238E27FC236}">
                    <a16:creationId xmlns:a16="http://schemas.microsoft.com/office/drawing/2014/main" id="{8482DB1E-605D-4D4A-A51E-5E492B061BAD}"/>
                  </a:ext>
                </a:extLst>
              </p:cNvPr>
              <p:cNvSpPr>
                <a:spLocks noChangeArrowheads="1"/>
              </p:cNvSpPr>
              <p:nvPr/>
            </p:nvSpPr>
            <p:spPr bwMode="auto">
              <a:xfrm>
                <a:off x="1632092" y="6131272"/>
                <a:ext cx="95489" cy="19033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71" name="Rectangle 539">
                <a:extLst>
                  <a:ext uri="{FF2B5EF4-FFF2-40B4-BE49-F238E27FC236}">
                    <a16:creationId xmlns:a16="http://schemas.microsoft.com/office/drawing/2014/main" id="{BBC7FEAE-5D91-4541-949C-13ED4F1A6B6A}"/>
                  </a:ext>
                </a:extLst>
              </p:cNvPr>
              <p:cNvSpPr>
                <a:spLocks noChangeArrowheads="1"/>
              </p:cNvSpPr>
              <p:nvPr/>
            </p:nvSpPr>
            <p:spPr bwMode="auto">
              <a:xfrm>
                <a:off x="1612994" y="6217787"/>
                <a:ext cx="133684" cy="865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72" name="Freeform 540">
                <a:extLst>
                  <a:ext uri="{FF2B5EF4-FFF2-40B4-BE49-F238E27FC236}">
                    <a16:creationId xmlns:a16="http://schemas.microsoft.com/office/drawing/2014/main" id="{FA91BC66-00CF-41D8-A1FD-7CA61C47D71E}"/>
                  </a:ext>
                </a:extLst>
              </p:cNvPr>
              <p:cNvSpPr>
                <a:spLocks/>
              </p:cNvSpPr>
              <p:nvPr/>
            </p:nvSpPr>
            <p:spPr bwMode="auto">
              <a:xfrm>
                <a:off x="1340853" y="6403793"/>
                <a:ext cx="291242" cy="324434"/>
              </a:xfrm>
              <a:custGeom>
                <a:avLst/>
                <a:gdLst>
                  <a:gd name="T0" fmla="*/ 14 w 28"/>
                  <a:gd name="T1" fmla="*/ 0 h 34"/>
                  <a:gd name="T2" fmla="*/ 0 w 28"/>
                  <a:gd name="T3" fmla="*/ 14 h 34"/>
                  <a:gd name="T4" fmla="*/ 0 w 28"/>
                  <a:gd name="T5" fmla="*/ 34 h 34"/>
                  <a:gd name="T6" fmla="*/ 28 w 28"/>
                  <a:gd name="T7" fmla="*/ 34 h 34"/>
                  <a:gd name="T8" fmla="*/ 28 w 28"/>
                  <a:gd name="T9" fmla="*/ 14 h 34"/>
                  <a:gd name="T10" fmla="*/ 14 w 28"/>
                  <a:gd name="T11" fmla="*/ 0 h 34"/>
                </a:gdLst>
                <a:ahLst/>
                <a:cxnLst>
                  <a:cxn ang="0">
                    <a:pos x="T0" y="T1"/>
                  </a:cxn>
                  <a:cxn ang="0">
                    <a:pos x="T2" y="T3"/>
                  </a:cxn>
                  <a:cxn ang="0">
                    <a:pos x="T4" y="T5"/>
                  </a:cxn>
                  <a:cxn ang="0">
                    <a:pos x="T6" y="T7"/>
                  </a:cxn>
                  <a:cxn ang="0">
                    <a:pos x="T8" y="T9"/>
                  </a:cxn>
                  <a:cxn ang="0">
                    <a:pos x="T10" y="T11"/>
                  </a:cxn>
                </a:cxnLst>
                <a:rect l="0" t="0" r="r" b="b"/>
                <a:pathLst>
                  <a:path w="28" h="34">
                    <a:moveTo>
                      <a:pt x="14" y="0"/>
                    </a:moveTo>
                    <a:cubicBezTo>
                      <a:pt x="6" y="0"/>
                      <a:pt x="0" y="7"/>
                      <a:pt x="0" y="14"/>
                    </a:cubicBezTo>
                    <a:cubicBezTo>
                      <a:pt x="0" y="34"/>
                      <a:pt x="0" y="34"/>
                      <a:pt x="0" y="34"/>
                    </a:cubicBezTo>
                    <a:cubicBezTo>
                      <a:pt x="28" y="34"/>
                      <a:pt x="28" y="34"/>
                      <a:pt x="28" y="34"/>
                    </a:cubicBezTo>
                    <a:cubicBezTo>
                      <a:pt x="28" y="14"/>
                      <a:pt x="28" y="14"/>
                      <a:pt x="28" y="14"/>
                    </a:cubicBezTo>
                    <a:cubicBezTo>
                      <a:pt x="28" y="7"/>
                      <a:pt x="21" y="0"/>
                      <a:pt x="14"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73" name="Rectangle 541">
                <a:extLst>
                  <a:ext uri="{FF2B5EF4-FFF2-40B4-BE49-F238E27FC236}">
                    <a16:creationId xmlns:a16="http://schemas.microsoft.com/office/drawing/2014/main" id="{8EC4B6F2-339F-4228-BE88-CA33DFEE6A5C}"/>
                  </a:ext>
                </a:extLst>
              </p:cNvPr>
              <p:cNvSpPr>
                <a:spLocks noChangeArrowheads="1"/>
              </p:cNvSpPr>
              <p:nvPr/>
            </p:nvSpPr>
            <p:spPr bwMode="auto">
              <a:xfrm>
                <a:off x="1288333" y="6745530"/>
                <a:ext cx="396279" cy="25955"/>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74" name="Rectangle 542">
                <a:extLst>
                  <a:ext uri="{FF2B5EF4-FFF2-40B4-BE49-F238E27FC236}">
                    <a16:creationId xmlns:a16="http://schemas.microsoft.com/office/drawing/2014/main" id="{0B7DC785-7CC6-4769-8DEF-B693B953B1AD}"/>
                  </a:ext>
                </a:extLst>
              </p:cNvPr>
              <p:cNvSpPr>
                <a:spLocks noChangeArrowheads="1"/>
              </p:cNvSpPr>
              <p:nvPr/>
            </p:nvSpPr>
            <p:spPr bwMode="auto">
              <a:xfrm>
                <a:off x="1235816" y="6793112"/>
                <a:ext cx="491768" cy="25955"/>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75" name="Rectangle 543">
                <a:extLst>
                  <a:ext uri="{FF2B5EF4-FFF2-40B4-BE49-F238E27FC236}">
                    <a16:creationId xmlns:a16="http://schemas.microsoft.com/office/drawing/2014/main" id="{0C35D2BA-48D8-447C-83DD-956F1DD9EAD5}"/>
                  </a:ext>
                </a:extLst>
              </p:cNvPr>
              <p:cNvSpPr>
                <a:spLocks noChangeArrowheads="1"/>
              </p:cNvSpPr>
              <p:nvPr/>
            </p:nvSpPr>
            <p:spPr bwMode="auto">
              <a:xfrm>
                <a:off x="1173747" y="6832045"/>
                <a:ext cx="625452" cy="25955"/>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176" name="Group 175">
              <a:extLst>
                <a:ext uri="{FF2B5EF4-FFF2-40B4-BE49-F238E27FC236}">
                  <a16:creationId xmlns:a16="http://schemas.microsoft.com/office/drawing/2014/main" id="{3DAC26E5-311D-46C1-90F9-4C159FFA338C}"/>
                </a:ext>
              </a:extLst>
            </p:cNvPr>
            <p:cNvGrpSpPr/>
            <p:nvPr/>
          </p:nvGrpSpPr>
          <p:grpSpPr>
            <a:xfrm>
              <a:off x="1311163" y="5946582"/>
              <a:ext cx="2253791" cy="1088037"/>
              <a:chOff x="1679576" y="5699126"/>
              <a:chExt cx="636588" cy="280988"/>
            </a:xfrm>
          </p:grpSpPr>
          <p:sp>
            <p:nvSpPr>
              <p:cNvPr id="177" name="Rectangle 545">
                <a:extLst>
                  <a:ext uri="{FF2B5EF4-FFF2-40B4-BE49-F238E27FC236}">
                    <a16:creationId xmlns:a16="http://schemas.microsoft.com/office/drawing/2014/main" id="{218EB86B-8306-4139-BAC7-8A68BD3448A2}"/>
                  </a:ext>
                </a:extLst>
              </p:cNvPr>
              <p:cNvSpPr>
                <a:spLocks noChangeArrowheads="1"/>
              </p:cNvSpPr>
              <p:nvPr/>
            </p:nvSpPr>
            <p:spPr bwMode="auto">
              <a:xfrm>
                <a:off x="1738313" y="5737226"/>
                <a:ext cx="261938" cy="5873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78" name="Rectangle 546">
                <a:extLst>
                  <a:ext uri="{FF2B5EF4-FFF2-40B4-BE49-F238E27FC236}">
                    <a16:creationId xmlns:a16="http://schemas.microsoft.com/office/drawing/2014/main" id="{B7CAEA12-3639-4E10-A670-5D639CF8F7E4}"/>
                  </a:ext>
                </a:extLst>
              </p:cNvPr>
              <p:cNvSpPr>
                <a:spLocks noChangeArrowheads="1"/>
              </p:cNvSpPr>
              <p:nvPr/>
            </p:nvSpPr>
            <p:spPr bwMode="auto">
              <a:xfrm>
                <a:off x="2000251" y="5775326"/>
                <a:ext cx="315913" cy="87313"/>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79" name="Rectangle 547">
                <a:extLst>
                  <a:ext uri="{FF2B5EF4-FFF2-40B4-BE49-F238E27FC236}">
                    <a16:creationId xmlns:a16="http://schemas.microsoft.com/office/drawing/2014/main" id="{5D12D2D3-2809-40AB-AAC4-326608E5E7AE}"/>
                  </a:ext>
                </a:extLst>
              </p:cNvPr>
              <p:cNvSpPr>
                <a:spLocks noChangeArrowheads="1"/>
              </p:cNvSpPr>
              <p:nvPr/>
            </p:nvSpPr>
            <p:spPr bwMode="auto">
              <a:xfrm>
                <a:off x="1738313" y="5737226"/>
                <a:ext cx="261938" cy="38100"/>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0" name="Rectangle 548">
                <a:extLst>
                  <a:ext uri="{FF2B5EF4-FFF2-40B4-BE49-F238E27FC236}">
                    <a16:creationId xmlns:a16="http://schemas.microsoft.com/office/drawing/2014/main" id="{9D9E5BE4-053D-4C75-BAA5-949B0A24BEB6}"/>
                  </a:ext>
                </a:extLst>
              </p:cNvPr>
              <p:cNvSpPr>
                <a:spLocks noChangeArrowheads="1"/>
              </p:cNvSpPr>
              <p:nvPr/>
            </p:nvSpPr>
            <p:spPr bwMode="auto">
              <a:xfrm>
                <a:off x="2027238" y="5862639"/>
                <a:ext cx="257175" cy="11747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1" name="Freeform 549">
                <a:extLst>
                  <a:ext uri="{FF2B5EF4-FFF2-40B4-BE49-F238E27FC236}">
                    <a16:creationId xmlns:a16="http://schemas.microsoft.com/office/drawing/2014/main" id="{0B3D1655-515D-4391-9320-FB15AE8A8BB3}"/>
                  </a:ext>
                </a:extLst>
              </p:cNvPr>
              <p:cNvSpPr>
                <a:spLocks/>
              </p:cNvSpPr>
              <p:nvPr/>
            </p:nvSpPr>
            <p:spPr bwMode="auto">
              <a:xfrm>
                <a:off x="1714501" y="5716589"/>
                <a:ext cx="312738" cy="263525"/>
              </a:xfrm>
              <a:custGeom>
                <a:avLst/>
                <a:gdLst>
                  <a:gd name="T0" fmla="*/ 197 w 197"/>
                  <a:gd name="T1" fmla="*/ 74 h 166"/>
                  <a:gd name="T2" fmla="*/ 99 w 197"/>
                  <a:gd name="T3" fmla="*/ 0 h 166"/>
                  <a:gd name="T4" fmla="*/ 0 w 197"/>
                  <a:gd name="T5" fmla="*/ 74 h 166"/>
                  <a:gd name="T6" fmla="*/ 0 w 197"/>
                  <a:gd name="T7" fmla="*/ 166 h 166"/>
                  <a:gd name="T8" fmla="*/ 197 w 197"/>
                  <a:gd name="T9" fmla="*/ 166 h 166"/>
                  <a:gd name="T10" fmla="*/ 197 w 197"/>
                  <a:gd name="T11" fmla="*/ 74 h 166"/>
                </a:gdLst>
                <a:ahLst/>
                <a:cxnLst>
                  <a:cxn ang="0">
                    <a:pos x="T0" y="T1"/>
                  </a:cxn>
                  <a:cxn ang="0">
                    <a:pos x="T2" y="T3"/>
                  </a:cxn>
                  <a:cxn ang="0">
                    <a:pos x="T4" y="T5"/>
                  </a:cxn>
                  <a:cxn ang="0">
                    <a:pos x="T6" y="T7"/>
                  </a:cxn>
                  <a:cxn ang="0">
                    <a:pos x="T8" y="T9"/>
                  </a:cxn>
                  <a:cxn ang="0">
                    <a:pos x="T10" y="T11"/>
                  </a:cxn>
                </a:cxnLst>
                <a:rect l="0" t="0" r="r" b="b"/>
                <a:pathLst>
                  <a:path w="197" h="166">
                    <a:moveTo>
                      <a:pt x="197" y="74"/>
                    </a:moveTo>
                    <a:lnTo>
                      <a:pt x="99" y="0"/>
                    </a:lnTo>
                    <a:lnTo>
                      <a:pt x="0" y="74"/>
                    </a:lnTo>
                    <a:lnTo>
                      <a:pt x="0" y="166"/>
                    </a:lnTo>
                    <a:lnTo>
                      <a:pt x="197" y="166"/>
                    </a:lnTo>
                    <a:lnTo>
                      <a:pt x="197" y="7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2" name="Freeform 550">
                <a:extLst>
                  <a:ext uri="{FF2B5EF4-FFF2-40B4-BE49-F238E27FC236}">
                    <a16:creationId xmlns:a16="http://schemas.microsoft.com/office/drawing/2014/main" id="{61D6E6AE-061E-43A4-873E-09723B44A002}"/>
                  </a:ext>
                </a:extLst>
              </p:cNvPr>
              <p:cNvSpPr>
                <a:spLocks/>
              </p:cNvSpPr>
              <p:nvPr/>
            </p:nvSpPr>
            <p:spPr bwMode="auto">
              <a:xfrm>
                <a:off x="2027238" y="5862639"/>
                <a:ext cx="160338" cy="117475"/>
              </a:xfrm>
              <a:custGeom>
                <a:avLst/>
                <a:gdLst>
                  <a:gd name="T0" fmla="*/ 0 w 101"/>
                  <a:gd name="T1" fmla="*/ 0 h 74"/>
                  <a:gd name="T2" fmla="*/ 0 w 101"/>
                  <a:gd name="T3" fmla="*/ 0 h 74"/>
                  <a:gd name="T4" fmla="*/ 0 w 101"/>
                  <a:gd name="T5" fmla="*/ 74 h 74"/>
                  <a:gd name="T6" fmla="*/ 101 w 101"/>
                  <a:gd name="T7" fmla="*/ 74 h 74"/>
                  <a:gd name="T8" fmla="*/ 0 w 101"/>
                  <a:gd name="T9" fmla="*/ 0 h 74"/>
                </a:gdLst>
                <a:ahLst/>
                <a:cxnLst>
                  <a:cxn ang="0">
                    <a:pos x="T0" y="T1"/>
                  </a:cxn>
                  <a:cxn ang="0">
                    <a:pos x="T2" y="T3"/>
                  </a:cxn>
                  <a:cxn ang="0">
                    <a:pos x="T4" y="T5"/>
                  </a:cxn>
                  <a:cxn ang="0">
                    <a:pos x="T6" y="T7"/>
                  </a:cxn>
                  <a:cxn ang="0">
                    <a:pos x="T8" y="T9"/>
                  </a:cxn>
                </a:cxnLst>
                <a:rect l="0" t="0" r="r" b="b"/>
                <a:pathLst>
                  <a:path w="101" h="74">
                    <a:moveTo>
                      <a:pt x="0" y="0"/>
                    </a:moveTo>
                    <a:lnTo>
                      <a:pt x="0" y="0"/>
                    </a:lnTo>
                    <a:lnTo>
                      <a:pt x="0" y="74"/>
                    </a:lnTo>
                    <a:lnTo>
                      <a:pt x="101" y="74"/>
                    </a:lnTo>
                    <a:lnTo>
                      <a:pt x="0"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3" name="Rectangle 551">
                <a:extLst>
                  <a:ext uri="{FF2B5EF4-FFF2-40B4-BE49-F238E27FC236}">
                    <a16:creationId xmlns:a16="http://schemas.microsoft.com/office/drawing/2014/main" id="{2E4F6108-53AA-4BCB-94EE-5154FB4FC746}"/>
                  </a:ext>
                </a:extLst>
              </p:cNvPr>
              <p:cNvSpPr>
                <a:spLocks noChangeArrowheads="1"/>
              </p:cNvSpPr>
              <p:nvPr/>
            </p:nvSpPr>
            <p:spPr bwMode="auto">
              <a:xfrm>
                <a:off x="2070101" y="5730876"/>
                <a:ext cx="33338" cy="6508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4" name="Rectangle 552">
                <a:extLst>
                  <a:ext uri="{FF2B5EF4-FFF2-40B4-BE49-F238E27FC236}">
                    <a16:creationId xmlns:a16="http://schemas.microsoft.com/office/drawing/2014/main" id="{50C4C244-1E90-4360-833E-9FAD404D1D67}"/>
                  </a:ext>
                </a:extLst>
              </p:cNvPr>
              <p:cNvSpPr>
                <a:spLocks noChangeArrowheads="1"/>
              </p:cNvSpPr>
              <p:nvPr/>
            </p:nvSpPr>
            <p:spPr bwMode="auto">
              <a:xfrm>
                <a:off x="2187576" y="5880101"/>
                <a:ext cx="6350" cy="6508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5" name="Freeform 553">
                <a:extLst>
                  <a:ext uri="{FF2B5EF4-FFF2-40B4-BE49-F238E27FC236}">
                    <a16:creationId xmlns:a16="http://schemas.microsoft.com/office/drawing/2014/main" id="{A9E5D2E8-63A4-49EB-8CE2-DC8446C1ABDF}"/>
                  </a:ext>
                </a:extLst>
              </p:cNvPr>
              <p:cNvSpPr>
                <a:spLocks/>
              </p:cNvSpPr>
              <p:nvPr/>
            </p:nvSpPr>
            <p:spPr bwMode="auto">
              <a:xfrm>
                <a:off x="1679576" y="5699126"/>
                <a:ext cx="390525" cy="149225"/>
              </a:xfrm>
              <a:custGeom>
                <a:avLst/>
                <a:gdLst>
                  <a:gd name="T0" fmla="*/ 121 w 246"/>
                  <a:gd name="T1" fmla="*/ 11 h 94"/>
                  <a:gd name="T2" fmla="*/ 230 w 246"/>
                  <a:gd name="T3" fmla="*/ 94 h 94"/>
                  <a:gd name="T4" fmla="*/ 246 w 246"/>
                  <a:gd name="T5" fmla="*/ 94 h 94"/>
                  <a:gd name="T6" fmla="*/ 121 w 246"/>
                  <a:gd name="T7" fmla="*/ 0 h 94"/>
                  <a:gd name="T8" fmla="*/ 0 w 246"/>
                  <a:gd name="T9" fmla="*/ 90 h 94"/>
                  <a:gd name="T10" fmla="*/ 15 w 246"/>
                  <a:gd name="T11" fmla="*/ 90 h 94"/>
                  <a:gd name="T12" fmla="*/ 121 w 246"/>
                  <a:gd name="T13" fmla="*/ 11 h 94"/>
                </a:gdLst>
                <a:ahLst/>
                <a:cxnLst>
                  <a:cxn ang="0">
                    <a:pos x="T0" y="T1"/>
                  </a:cxn>
                  <a:cxn ang="0">
                    <a:pos x="T2" y="T3"/>
                  </a:cxn>
                  <a:cxn ang="0">
                    <a:pos x="T4" y="T5"/>
                  </a:cxn>
                  <a:cxn ang="0">
                    <a:pos x="T6" y="T7"/>
                  </a:cxn>
                  <a:cxn ang="0">
                    <a:pos x="T8" y="T9"/>
                  </a:cxn>
                  <a:cxn ang="0">
                    <a:pos x="T10" y="T11"/>
                  </a:cxn>
                  <a:cxn ang="0">
                    <a:pos x="T12" y="T13"/>
                  </a:cxn>
                </a:cxnLst>
                <a:rect l="0" t="0" r="r" b="b"/>
                <a:pathLst>
                  <a:path w="246" h="94">
                    <a:moveTo>
                      <a:pt x="121" y="11"/>
                    </a:moveTo>
                    <a:lnTo>
                      <a:pt x="230" y="94"/>
                    </a:lnTo>
                    <a:lnTo>
                      <a:pt x="246" y="94"/>
                    </a:lnTo>
                    <a:lnTo>
                      <a:pt x="121" y="0"/>
                    </a:lnTo>
                    <a:lnTo>
                      <a:pt x="0" y="90"/>
                    </a:lnTo>
                    <a:lnTo>
                      <a:pt x="15" y="90"/>
                    </a:lnTo>
                    <a:lnTo>
                      <a:pt x="121" y="11"/>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6" name="Rectangle 554">
                <a:extLst>
                  <a:ext uri="{FF2B5EF4-FFF2-40B4-BE49-F238E27FC236}">
                    <a16:creationId xmlns:a16="http://schemas.microsoft.com/office/drawing/2014/main" id="{071540A3-32AF-446C-A319-43C9EE8CAFC8}"/>
                  </a:ext>
                </a:extLst>
              </p:cNvPr>
              <p:cNvSpPr>
                <a:spLocks noChangeArrowheads="1"/>
              </p:cNvSpPr>
              <p:nvPr/>
            </p:nvSpPr>
            <p:spPr bwMode="auto">
              <a:xfrm>
                <a:off x="1836738" y="5868989"/>
                <a:ext cx="61913" cy="111125"/>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7" name="Rectangle 555">
                <a:extLst>
                  <a:ext uri="{FF2B5EF4-FFF2-40B4-BE49-F238E27FC236}">
                    <a16:creationId xmlns:a16="http://schemas.microsoft.com/office/drawing/2014/main" id="{4455C42D-422B-4BEF-8121-0C0ABDFB74C0}"/>
                  </a:ext>
                </a:extLst>
              </p:cNvPr>
              <p:cNvSpPr>
                <a:spLocks noChangeArrowheads="1"/>
              </p:cNvSpPr>
              <p:nvPr/>
            </p:nvSpPr>
            <p:spPr bwMode="auto">
              <a:xfrm>
                <a:off x="1735138" y="5886451"/>
                <a:ext cx="76200" cy="52388"/>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8" name="Rectangle 556">
                <a:extLst>
                  <a:ext uri="{FF2B5EF4-FFF2-40B4-BE49-F238E27FC236}">
                    <a16:creationId xmlns:a16="http://schemas.microsoft.com/office/drawing/2014/main" id="{08572A55-62E2-4126-9BE8-8965649854E2}"/>
                  </a:ext>
                </a:extLst>
              </p:cNvPr>
              <p:cNvSpPr>
                <a:spLocks noChangeArrowheads="1"/>
              </p:cNvSpPr>
              <p:nvPr/>
            </p:nvSpPr>
            <p:spPr bwMode="auto">
              <a:xfrm>
                <a:off x="1922463" y="5886451"/>
                <a:ext cx="77788" cy="52388"/>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9" name="Rectangle 557">
                <a:extLst>
                  <a:ext uri="{FF2B5EF4-FFF2-40B4-BE49-F238E27FC236}">
                    <a16:creationId xmlns:a16="http://schemas.microsoft.com/office/drawing/2014/main" id="{FC047E1F-A168-4181-8F9F-2FDEBD6C2BC0}"/>
                  </a:ext>
                </a:extLst>
              </p:cNvPr>
              <p:cNvSpPr>
                <a:spLocks noChangeArrowheads="1"/>
              </p:cNvSpPr>
              <p:nvPr/>
            </p:nvSpPr>
            <p:spPr bwMode="auto">
              <a:xfrm>
                <a:off x="2128838" y="5886451"/>
                <a:ext cx="125413" cy="52388"/>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grpSp>
        <p:grpSp>
          <p:nvGrpSpPr>
            <p:cNvPr id="190" name="Group 189">
              <a:extLst>
                <a:ext uri="{FF2B5EF4-FFF2-40B4-BE49-F238E27FC236}">
                  <a16:creationId xmlns:a16="http://schemas.microsoft.com/office/drawing/2014/main" id="{FCB604BE-4D4D-4616-B33A-4A22E7DF8F86}"/>
                </a:ext>
              </a:extLst>
            </p:cNvPr>
            <p:cNvGrpSpPr/>
            <p:nvPr/>
          </p:nvGrpSpPr>
          <p:grpSpPr>
            <a:xfrm>
              <a:off x="11580707" y="5791148"/>
              <a:ext cx="854886" cy="1243471"/>
              <a:chOff x="8737777" y="3526557"/>
              <a:chExt cx="637237" cy="1062428"/>
            </a:xfrm>
          </p:grpSpPr>
          <p:sp>
            <p:nvSpPr>
              <p:cNvPr id="191" name="Rectangle 463">
                <a:extLst>
                  <a:ext uri="{FF2B5EF4-FFF2-40B4-BE49-F238E27FC236}">
                    <a16:creationId xmlns:a16="http://schemas.microsoft.com/office/drawing/2014/main" id="{54E1B924-5E06-45EF-95DE-F5BD29874FDD}"/>
                  </a:ext>
                </a:extLst>
              </p:cNvPr>
              <p:cNvSpPr>
                <a:spLocks noChangeArrowheads="1"/>
              </p:cNvSpPr>
              <p:nvPr/>
            </p:nvSpPr>
            <p:spPr bwMode="auto">
              <a:xfrm>
                <a:off x="8737777" y="3526557"/>
                <a:ext cx="637237" cy="1051755"/>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2" name="Rectangle 464">
                <a:extLst>
                  <a:ext uri="{FF2B5EF4-FFF2-40B4-BE49-F238E27FC236}">
                    <a16:creationId xmlns:a16="http://schemas.microsoft.com/office/drawing/2014/main" id="{52775130-F017-4873-BD7F-BE4EB2557F1B}"/>
                  </a:ext>
                </a:extLst>
              </p:cNvPr>
              <p:cNvSpPr>
                <a:spLocks noChangeArrowheads="1"/>
              </p:cNvSpPr>
              <p:nvPr/>
            </p:nvSpPr>
            <p:spPr bwMode="auto">
              <a:xfrm>
                <a:off x="8829539" y="372409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3" name="Rectangle 465">
                <a:extLst>
                  <a:ext uri="{FF2B5EF4-FFF2-40B4-BE49-F238E27FC236}">
                    <a16:creationId xmlns:a16="http://schemas.microsoft.com/office/drawing/2014/main" id="{1DE99EA3-9C05-4F73-91E6-5B9294514525}"/>
                  </a:ext>
                </a:extLst>
              </p:cNvPr>
              <p:cNvSpPr>
                <a:spLocks noChangeArrowheads="1"/>
              </p:cNvSpPr>
              <p:nvPr/>
            </p:nvSpPr>
            <p:spPr bwMode="auto">
              <a:xfrm>
                <a:off x="8962084" y="372409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4" name="Rectangle 466">
                <a:extLst>
                  <a:ext uri="{FF2B5EF4-FFF2-40B4-BE49-F238E27FC236}">
                    <a16:creationId xmlns:a16="http://schemas.microsoft.com/office/drawing/2014/main" id="{3DE5A02C-5071-4333-9AEF-7C620E2D22C5}"/>
                  </a:ext>
                </a:extLst>
              </p:cNvPr>
              <p:cNvSpPr>
                <a:spLocks noChangeArrowheads="1"/>
              </p:cNvSpPr>
              <p:nvPr/>
            </p:nvSpPr>
            <p:spPr bwMode="auto">
              <a:xfrm>
                <a:off x="9094629" y="372409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5" name="Rectangle 467">
                <a:extLst>
                  <a:ext uri="{FF2B5EF4-FFF2-40B4-BE49-F238E27FC236}">
                    <a16:creationId xmlns:a16="http://schemas.microsoft.com/office/drawing/2014/main" id="{292F2099-41CC-46F1-846A-148FE414F0F7}"/>
                  </a:ext>
                </a:extLst>
              </p:cNvPr>
              <p:cNvSpPr>
                <a:spLocks noChangeArrowheads="1"/>
              </p:cNvSpPr>
              <p:nvPr/>
            </p:nvSpPr>
            <p:spPr bwMode="auto">
              <a:xfrm>
                <a:off x="9227174" y="372409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6" name="Rectangle 468">
                <a:extLst>
                  <a:ext uri="{FF2B5EF4-FFF2-40B4-BE49-F238E27FC236}">
                    <a16:creationId xmlns:a16="http://schemas.microsoft.com/office/drawing/2014/main" id="{50103706-124B-43A6-B154-B7EAFED9CEB6}"/>
                  </a:ext>
                </a:extLst>
              </p:cNvPr>
              <p:cNvSpPr>
                <a:spLocks noChangeArrowheads="1"/>
              </p:cNvSpPr>
              <p:nvPr/>
            </p:nvSpPr>
            <p:spPr bwMode="auto">
              <a:xfrm>
                <a:off x="8829539" y="395900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7" name="Rectangle 469">
                <a:extLst>
                  <a:ext uri="{FF2B5EF4-FFF2-40B4-BE49-F238E27FC236}">
                    <a16:creationId xmlns:a16="http://schemas.microsoft.com/office/drawing/2014/main" id="{CFEB6D79-8810-4A89-8BB9-5CC14684D006}"/>
                  </a:ext>
                </a:extLst>
              </p:cNvPr>
              <p:cNvSpPr>
                <a:spLocks noChangeArrowheads="1"/>
              </p:cNvSpPr>
              <p:nvPr/>
            </p:nvSpPr>
            <p:spPr bwMode="auto">
              <a:xfrm>
                <a:off x="8962084" y="395900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8" name="Rectangle 470">
                <a:extLst>
                  <a:ext uri="{FF2B5EF4-FFF2-40B4-BE49-F238E27FC236}">
                    <a16:creationId xmlns:a16="http://schemas.microsoft.com/office/drawing/2014/main" id="{A49CA060-16AE-4750-A61C-F62E0E386516}"/>
                  </a:ext>
                </a:extLst>
              </p:cNvPr>
              <p:cNvSpPr>
                <a:spLocks noChangeArrowheads="1"/>
              </p:cNvSpPr>
              <p:nvPr/>
            </p:nvSpPr>
            <p:spPr bwMode="auto">
              <a:xfrm>
                <a:off x="9094629" y="395900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9" name="Rectangle 471">
                <a:extLst>
                  <a:ext uri="{FF2B5EF4-FFF2-40B4-BE49-F238E27FC236}">
                    <a16:creationId xmlns:a16="http://schemas.microsoft.com/office/drawing/2014/main" id="{B6DCB3A0-3274-491F-93F9-9F49701B1E6C}"/>
                  </a:ext>
                </a:extLst>
              </p:cNvPr>
              <p:cNvSpPr>
                <a:spLocks noChangeArrowheads="1"/>
              </p:cNvSpPr>
              <p:nvPr/>
            </p:nvSpPr>
            <p:spPr bwMode="auto">
              <a:xfrm>
                <a:off x="9227174" y="395900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0" name="Freeform 472">
                <a:extLst>
                  <a:ext uri="{FF2B5EF4-FFF2-40B4-BE49-F238E27FC236}">
                    <a16:creationId xmlns:a16="http://schemas.microsoft.com/office/drawing/2014/main" id="{80B89128-D2D4-4102-A5FA-0A30EDCB5A66}"/>
                  </a:ext>
                </a:extLst>
              </p:cNvPr>
              <p:cNvSpPr>
                <a:spLocks/>
              </p:cNvSpPr>
              <p:nvPr/>
            </p:nvSpPr>
            <p:spPr bwMode="auto">
              <a:xfrm>
                <a:off x="8982475" y="4322043"/>
                <a:ext cx="147840" cy="266942"/>
              </a:xfrm>
              <a:custGeom>
                <a:avLst/>
                <a:gdLst>
                  <a:gd name="T0" fmla="*/ 7 w 13"/>
                  <a:gd name="T1" fmla="*/ 0 h 23"/>
                  <a:gd name="T2" fmla="*/ 0 w 13"/>
                  <a:gd name="T3" fmla="*/ 6 h 23"/>
                  <a:gd name="T4" fmla="*/ 0 w 13"/>
                  <a:gd name="T5" fmla="*/ 23 h 23"/>
                  <a:gd name="T6" fmla="*/ 13 w 13"/>
                  <a:gd name="T7" fmla="*/ 23 h 23"/>
                  <a:gd name="T8" fmla="*/ 13 w 13"/>
                  <a:gd name="T9" fmla="*/ 6 h 23"/>
                  <a:gd name="T10" fmla="*/ 7 w 13"/>
                  <a:gd name="T11" fmla="*/ 0 h 23"/>
                </a:gdLst>
                <a:ahLst/>
                <a:cxnLst>
                  <a:cxn ang="0">
                    <a:pos x="T0" y="T1"/>
                  </a:cxn>
                  <a:cxn ang="0">
                    <a:pos x="T2" y="T3"/>
                  </a:cxn>
                  <a:cxn ang="0">
                    <a:pos x="T4" y="T5"/>
                  </a:cxn>
                  <a:cxn ang="0">
                    <a:pos x="T6" y="T7"/>
                  </a:cxn>
                  <a:cxn ang="0">
                    <a:pos x="T8" y="T9"/>
                  </a:cxn>
                  <a:cxn ang="0">
                    <a:pos x="T10" y="T11"/>
                  </a:cxn>
                </a:cxnLst>
                <a:rect l="0" t="0" r="r" b="b"/>
                <a:pathLst>
                  <a:path w="13" h="23">
                    <a:moveTo>
                      <a:pt x="7" y="0"/>
                    </a:moveTo>
                    <a:cubicBezTo>
                      <a:pt x="3" y="0"/>
                      <a:pt x="0" y="3"/>
                      <a:pt x="0" y="6"/>
                    </a:cubicBezTo>
                    <a:cubicBezTo>
                      <a:pt x="0" y="23"/>
                      <a:pt x="0" y="23"/>
                      <a:pt x="0" y="23"/>
                    </a:cubicBezTo>
                    <a:cubicBezTo>
                      <a:pt x="13" y="23"/>
                      <a:pt x="13" y="23"/>
                      <a:pt x="13" y="23"/>
                    </a:cubicBezTo>
                    <a:cubicBezTo>
                      <a:pt x="13" y="6"/>
                      <a:pt x="13" y="6"/>
                      <a:pt x="13" y="6"/>
                    </a:cubicBezTo>
                    <a:cubicBezTo>
                      <a:pt x="13" y="3"/>
                      <a:pt x="10" y="0"/>
                      <a:pt x="7"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201" name="Group 200">
              <a:extLst>
                <a:ext uri="{FF2B5EF4-FFF2-40B4-BE49-F238E27FC236}">
                  <a16:creationId xmlns:a16="http://schemas.microsoft.com/office/drawing/2014/main" id="{1E12CF72-4B97-4839-BB81-9CD9C260E61A}"/>
                </a:ext>
              </a:extLst>
            </p:cNvPr>
            <p:cNvGrpSpPr/>
            <p:nvPr/>
          </p:nvGrpSpPr>
          <p:grpSpPr>
            <a:xfrm>
              <a:off x="6295954" y="5247129"/>
              <a:ext cx="2098358" cy="1787490"/>
              <a:chOff x="5257800" y="2695151"/>
              <a:chExt cx="1305058" cy="1697754"/>
            </a:xfrm>
          </p:grpSpPr>
          <p:sp>
            <p:nvSpPr>
              <p:cNvPr id="202" name="Freeform 429">
                <a:extLst>
                  <a:ext uri="{FF2B5EF4-FFF2-40B4-BE49-F238E27FC236}">
                    <a16:creationId xmlns:a16="http://schemas.microsoft.com/office/drawing/2014/main" id="{3A2F833C-B155-48F7-8F5A-13C536C1878B}"/>
                  </a:ext>
                </a:extLst>
              </p:cNvPr>
              <p:cNvSpPr>
                <a:spLocks noEditPoints="1"/>
              </p:cNvSpPr>
              <p:nvPr/>
            </p:nvSpPr>
            <p:spPr bwMode="auto">
              <a:xfrm>
                <a:off x="5701317" y="3197003"/>
                <a:ext cx="300777" cy="384397"/>
              </a:xfrm>
              <a:custGeom>
                <a:avLst/>
                <a:gdLst>
                  <a:gd name="T0" fmla="*/ 0 w 27"/>
                  <a:gd name="T1" fmla="*/ 0 h 33"/>
                  <a:gd name="T2" fmla="*/ 0 w 27"/>
                  <a:gd name="T3" fmla="*/ 33 h 33"/>
                  <a:gd name="T4" fmla="*/ 27 w 27"/>
                  <a:gd name="T5" fmla="*/ 33 h 33"/>
                  <a:gd name="T6" fmla="*/ 27 w 27"/>
                  <a:gd name="T7" fmla="*/ 0 h 33"/>
                  <a:gd name="T8" fmla="*/ 0 w 27"/>
                  <a:gd name="T9" fmla="*/ 0 h 33"/>
                  <a:gd name="T10" fmla="*/ 14 w 27"/>
                  <a:gd name="T11" fmla="*/ 21 h 33"/>
                  <a:gd name="T12" fmla="*/ 6 w 27"/>
                  <a:gd name="T13" fmla="*/ 14 h 33"/>
                  <a:gd name="T14" fmla="*/ 14 w 27"/>
                  <a:gd name="T15" fmla="*/ 7 h 33"/>
                  <a:gd name="T16" fmla="*/ 21 w 27"/>
                  <a:gd name="T17" fmla="*/ 14 h 33"/>
                  <a:gd name="T18" fmla="*/ 14 w 27"/>
                  <a:gd name="T19" fmla="*/ 2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33">
                    <a:moveTo>
                      <a:pt x="0" y="0"/>
                    </a:moveTo>
                    <a:cubicBezTo>
                      <a:pt x="0" y="33"/>
                      <a:pt x="0" y="33"/>
                      <a:pt x="0" y="33"/>
                    </a:cubicBezTo>
                    <a:cubicBezTo>
                      <a:pt x="27" y="33"/>
                      <a:pt x="27" y="33"/>
                      <a:pt x="27" y="33"/>
                    </a:cubicBezTo>
                    <a:cubicBezTo>
                      <a:pt x="27" y="0"/>
                      <a:pt x="27" y="0"/>
                      <a:pt x="27" y="0"/>
                    </a:cubicBezTo>
                    <a:lnTo>
                      <a:pt x="0" y="0"/>
                    </a:lnTo>
                    <a:close/>
                    <a:moveTo>
                      <a:pt x="14" y="21"/>
                    </a:moveTo>
                    <a:cubicBezTo>
                      <a:pt x="10" y="21"/>
                      <a:pt x="6" y="18"/>
                      <a:pt x="6" y="14"/>
                    </a:cubicBezTo>
                    <a:cubicBezTo>
                      <a:pt x="6" y="10"/>
                      <a:pt x="10" y="7"/>
                      <a:pt x="14" y="7"/>
                    </a:cubicBezTo>
                    <a:cubicBezTo>
                      <a:pt x="18" y="7"/>
                      <a:pt x="21" y="10"/>
                      <a:pt x="21" y="14"/>
                    </a:cubicBezTo>
                    <a:cubicBezTo>
                      <a:pt x="21" y="18"/>
                      <a:pt x="18" y="21"/>
                      <a:pt x="14" y="21"/>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3" name="Freeform 432">
                <a:extLst>
                  <a:ext uri="{FF2B5EF4-FFF2-40B4-BE49-F238E27FC236}">
                    <a16:creationId xmlns:a16="http://schemas.microsoft.com/office/drawing/2014/main" id="{1144744E-EAD9-491E-9D62-BA7CB1470F2C}"/>
                  </a:ext>
                </a:extLst>
              </p:cNvPr>
              <p:cNvSpPr>
                <a:spLocks/>
              </p:cNvSpPr>
              <p:nvPr/>
            </p:nvSpPr>
            <p:spPr bwMode="auto">
              <a:xfrm>
                <a:off x="5701317" y="3020823"/>
                <a:ext cx="300777" cy="149488"/>
              </a:xfrm>
              <a:custGeom>
                <a:avLst/>
                <a:gdLst>
                  <a:gd name="T0" fmla="*/ 59 w 59"/>
                  <a:gd name="T1" fmla="*/ 28 h 28"/>
                  <a:gd name="T2" fmla="*/ 0 w 59"/>
                  <a:gd name="T3" fmla="*/ 28 h 28"/>
                  <a:gd name="T4" fmla="*/ 22 w 59"/>
                  <a:gd name="T5" fmla="*/ 0 h 28"/>
                  <a:gd name="T6" fmla="*/ 38 w 59"/>
                  <a:gd name="T7" fmla="*/ 0 h 28"/>
                  <a:gd name="T8" fmla="*/ 59 w 59"/>
                  <a:gd name="T9" fmla="*/ 28 h 28"/>
                </a:gdLst>
                <a:ahLst/>
                <a:cxnLst>
                  <a:cxn ang="0">
                    <a:pos x="T0" y="T1"/>
                  </a:cxn>
                  <a:cxn ang="0">
                    <a:pos x="T2" y="T3"/>
                  </a:cxn>
                  <a:cxn ang="0">
                    <a:pos x="T4" y="T5"/>
                  </a:cxn>
                  <a:cxn ang="0">
                    <a:pos x="T6" y="T7"/>
                  </a:cxn>
                  <a:cxn ang="0">
                    <a:pos x="T8" y="T9"/>
                  </a:cxn>
                </a:cxnLst>
                <a:rect l="0" t="0" r="r" b="b"/>
                <a:pathLst>
                  <a:path w="59" h="28">
                    <a:moveTo>
                      <a:pt x="59" y="28"/>
                    </a:moveTo>
                    <a:lnTo>
                      <a:pt x="0" y="28"/>
                    </a:lnTo>
                    <a:lnTo>
                      <a:pt x="22" y="0"/>
                    </a:lnTo>
                    <a:lnTo>
                      <a:pt x="38" y="0"/>
                    </a:lnTo>
                    <a:lnTo>
                      <a:pt x="59" y="2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4" name="Freeform 433">
                <a:extLst>
                  <a:ext uri="{FF2B5EF4-FFF2-40B4-BE49-F238E27FC236}">
                    <a16:creationId xmlns:a16="http://schemas.microsoft.com/office/drawing/2014/main" id="{D875B472-EA51-481B-A107-8902B4813544}"/>
                  </a:ext>
                </a:extLst>
              </p:cNvPr>
              <p:cNvSpPr>
                <a:spLocks noEditPoints="1"/>
              </p:cNvSpPr>
              <p:nvPr/>
            </p:nvSpPr>
            <p:spPr bwMode="auto">
              <a:xfrm>
                <a:off x="5813471" y="2855317"/>
                <a:ext cx="91762" cy="154828"/>
              </a:xfrm>
              <a:custGeom>
                <a:avLst/>
                <a:gdLst>
                  <a:gd name="T0" fmla="*/ 4 w 8"/>
                  <a:gd name="T1" fmla="*/ 0 h 13"/>
                  <a:gd name="T2" fmla="*/ 0 w 8"/>
                  <a:gd name="T3" fmla="*/ 4 h 13"/>
                  <a:gd name="T4" fmla="*/ 0 w 8"/>
                  <a:gd name="T5" fmla="*/ 13 h 13"/>
                  <a:gd name="T6" fmla="*/ 8 w 8"/>
                  <a:gd name="T7" fmla="*/ 13 h 13"/>
                  <a:gd name="T8" fmla="*/ 8 w 8"/>
                  <a:gd name="T9" fmla="*/ 4 h 13"/>
                  <a:gd name="T10" fmla="*/ 4 w 8"/>
                  <a:gd name="T11" fmla="*/ 0 h 13"/>
                  <a:gd name="T12" fmla="*/ 5 w 8"/>
                  <a:gd name="T13" fmla="*/ 10 h 13"/>
                  <a:gd name="T14" fmla="*/ 3 w 8"/>
                  <a:gd name="T15" fmla="*/ 10 h 13"/>
                  <a:gd name="T16" fmla="*/ 3 w 8"/>
                  <a:gd name="T17" fmla="*/ 6 h 13"/>
                  <a:gd name="T18" fmla="*/ 5 w 8"/>
                  <a:gd name="T19" fmla="*/ 6 h 13"/>
                  <a:gd name="T20" fmla="*/ 5 w 8"/>
                  <a:gd name="T21"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3">
                    <a:moveTo>
                      <a:pt x="4" y="0"/>
                    </a:moveTo>
                    <a:cubicBezTo>
                      <a:pt x="1" y="0"/>
                      <a:pt x="0" y="2"/>
                      <a:pt x="0" y="4"/>
                    </a:cubicBezTo>
                    <a:cubicBezTo>
                      <a:pt x="0" y="13"/>
                      <a:pt x="0" y="13"/>
                      <a:pt x="0" y="13"/>
                    </a:cubicBezTo>
                    <a:cubicBezTo>
                      <a:pt x="8" y="13"/>
                      <a:pt x="8" y="13"/>
                      <a:pt x="8" y="13"/>
                    </a:cubicBezTo>
                    <a:cubicBezTo>
                      <a:pt x="8" y="4"/>
                      <a:pt x="8" y="4"/>
                      <a:pt x="8" y="4"/>
                    </a:cubicBezTo>
                    <a:cubicBezTo>
                      <a:pt x="8" y="2"/>
                      <a:pt x="6" y="0"/>
                      <a:pt x="4" y="0"/>
                    </a:cubicBezTo>
                    <a:close/>
                    <a:moveTo>
                      <a:pt x="5" y="10"/>
                    </a:moveTo>
                    <a:cubicBezTo>
                      <a:pt x="3" y="10"/>
                      <a:pt x="3" y="10"/>
                      <a:pt x="3" y="10"/>
                    </a:cubicBezTo>
                    <a:cubicBezTo>
                      <a:pt x="3" y="6"/>
                      <a:pt x="3" y="6"/>
                      <a:pt x="3" y="6"/>
                    </a:cubicBezTo>
                    <a:cubicBezTo>
                      <a:pt x="5" y="6"/>
                      <a:pt x="5" y="6"/>
                      <a:pt x="5" y="6"/>
                    </a:cubicBezTo>
                    <a:lnTo>
                      <a:pt x="5" y="1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5" name="Rectangle 434">
                <a:extLst>
                  <a:ext uri="{FF2B5EF4-FFF2-40B4-BE49-F238E27FC236}">
                    <a16:creationId xmlns:a16="http://schemas.microsoft.com/office/drawing/2014/main" id="{4FCFC067-0DC6-425C-A8C6-BF0740AC21FA}"/>
                  </a:ext>
                </a:extLst>
              </p:cNvPr>
              <p:cNvSpPr>
                <a:spLocks noChangeArrowheads="1"/>
              </p:cNvSpPr>
              <p:nvPr/>
            </p:nvSpPr>
            <p:spPr bwMode="auto">
              <a:xfrm>
                <a:off x="5849154" y="2695151"/>
                <a:ext cx="10196" cy="176184"/>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6" name="Freeform 435">
                <a:extLst>
                  <a:ext uri="{FF2B5EF4-FFF2-40B4-BE49-F238E27FC236}">
                    <a16:creationId xmlns:a16="http://schemas.microsoft.com/office/drawing/2014/main" id="{5C786F39-3720-4B7C-AA74-1A1377A836AB}"/>
                  </a:ext>
                </a:extLst>
              </p:cNvPr>
              <p:cNvSpPr>
                <a:spLocks/>
              </p:cNvSpPr>
              <p:nvPr/>
            </p:nvSpPr>
            <p:spPr bwMode="auto">
              <a:xfrm>
                <a:off x="5849154" y="2695151"/>
                <a:ext cx="10196" cy="176184"/>
              </a:xfrm>
              <a:custGeom>
                <a:avLst/>
                <a:gdLst>
                  <a:gd name="T0" fmla="*/ 2 w 2"/>
                  <a:gd name="T1" fmla="*/ 33 h 33"/>
                  <a:gd name="T2" fmla="*/ 2 w 2"/>
                  <a:gd name="T3" fmla="*/ 0 h 33"/>
                  <a:gd name="T4" fmla="*/ 0 w 2"/>
                  <a:gd name="T5" fmla="*/ 0 h 33"/>
                  <a:gd name="T6" fmla="*/ 0 w 2"/>
                  <a:gd name="T7" fmla="*/ 33 h 33"/>
                </a:gdLst>
                <a:ahLst/>
                <a:cxnLst>
                  <a:cxn ang="0">
                    <a:pos x="T0" y="T1"/>
                  </a:cxn>
                  <a:cxn ang="0">
                    <a:pos x="T2" y="T3"/>
                  </a:cxn>
                  <a:cxn ang="0">
                    <a:pos x="T4" y="T5"/>
                  </a:cxn>
                  <a:cxn ang="0">
                    <a:pos x="T6" y="T7"/>
                  </a:cxn>
                </a:cxnLst>
                <a:rect l="0" t="0" r="r" b="b"/>
                <a:pathLst>
                  <a:path w="2" h="33">
                    <a:moveTo>
                      <a:pt x="2" y="33"/>
                    </a:moveTo>
                    <a:lnTo>
                      <a:pt x="2" y="0"/>
                    </a:lnTo>
                    <a:lnTo>
                      <a:pt x="0" y="0"/>
                    </a:lnTo>
                    <a:lnTo>
                      <a:pt x="0" y="3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7" name="Freeform 436">
                <a:extLst>
                  <a:ext uri="{FF2B5EF4-FFF2-40B4-BE49-F238E27FC236}">
                    <a16:creationId xmlns:a16="http://schemas.microsoft.com/office/drawing/2014/main" id="{CF400856-B604-40F4-A792-B82D441AD9B3}"/>
                  </a:ext>
                </a:extLst>
              </p:cNvPr>
              <p:cNvSpPr>
                <a:spLocks/>
              </p:cNvSpPr>
              <p:nvPr/>
            </p:nvSpPr>
            <p:spPr bwMode="auto">
              <a:xfrm>
                <a:off x="5859350" y="2695151"/>
                <a:ext cx="198819" cy="90762"/>
              </a:xfrm>
              <a:custGeom>
                <a:avLst/>
                <a:gdLst>
                  <a:gd name="T0" fmla="*/ 39 w 39"/>
                  <a:gd name="T1" fmla="*/ 17 h 17"/>
                  <a:gd name="T2" fmla="*/ 0 w 39"/>
                  <a:gd name="T3" fmla="*/ 17 h 17"/>
                  <a:gd name="T4" fmla="*/ 0 w 39"/>
                  <a:gd name="T5" fmla="*/ 0 h 17"/>
                  <a:gd name="T6" fmla="*/ 39 w 39"/>
                  <a:gd name="T7" fmla="*/ 0 h 17"/>
                  <a:gd name="T8" fmla="*/ 35 w 39"/>
                  <a:gd name="T9" fmla="*/ 9 h 17"/>
                  <a:gd name="T10" fmla="*/ 39 w 39"/>
                  <a:gd name="T11" fmla="*/ 17 h 17"/>
                </a:gdLst>
                <a:ahLst/>
                <a:cxnLst>
                  <a:cxn ang="0">
                    <a:pos x="T0" y="T1"/>
                  </a:cxn>
                  <a:cxn ang="0">
                    <a:pos x="T2" y="T3"/>
                  </a:cxn>
                  <a:cxn ang="0">
                    <a:pos x="T4" y="T5"/>
                  </a:cxn>
                  <a:cxn ang="0">
                    <a:pos x="T6" y="T7"/>
                  </a:cxn>
                  <a:cxn ang="0">
                    <a:pos x="T8" y="T9"/>
                  </a:cxn>
                  <a:cxn ang="0">
                    <a:pos x="T10" y="T11"/>
                  </a:cxn>
                </a:cxnLst>
                <a:rect l="0" t="0" r="r" b="b"/>
                <a:pathLst>
                  <a:path w="39" h="17">
                    <a:moveTo>
                      <a:pt x="39" y="17"/>
                    </a:moveTo>
                    <a:lnTo>
                      <a:pt x="0" y="17"/>
                    </a:lnTo>
                    <a:lnTo>
                      <a:pt x="0" y="0"/>
                    </a:lnTo>
                    <a:lnTo>
                      <a:pt x="39" y="0"/>
                    </a:lnTo>
                    <a:lnTo>
                      <a:pt x="35" y="9"/>
                    </a:lnTo>
                    <a:lnTo>
                      <a:pt x="39" y="1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8" name="Freeform 474">
                <a:extLst>
                  <a:ext uri="{FF2B5EF4-FFF2-40B4-BE49-F238E27FC236}">
                    <a16:creationId xmlns:a16="http://schemas.microsoft.com/office/drawing/2014/main" id="{D6D16C7A-3474-4B7A-B23B-77E94872FB66}"/>
                  </a:ext>
                </a:extLst>
              </p:cNvPr>
              <p:cNvSpPr>
                <a:spLocks noEditPoints="1"/>
              </p:cNvSpPr>
              <p:nvPr/>
            </p:nvSpPr>
            <p:spPr bwMode="auto">
              <a:xfrm>
                <a:off x="5257800" y="3581400"/>
                <a:ext cx="1305058" cy="811505"/>
              </a:xfrm>
              <a:custGeom>
                <a:avLst/>
                <a:gdLst>
                  <a:gd name="T0" fmla="*/ 0 w 117"/>
                  <a:gd name="T1" fmla="*/ 70 h 70"/>
                  <a:gd name="T2" fmla="*/ 34 w 117"/>
                  <a:gd name="T3" fmla="*/ 54 h 70"/>
                  <a:gd name="T4" fmla="*/ 47 w 117"/>
                  <a:gd name="T5" fmla="*/ 54 h 70"/>
                  <a:gd name="T6" fmla="*/ 117 w 117"/>
                  <a:gd name="T7" fmla="*/ 70 h 70"/>
                  <a:gd name="T8" fmla="*/ 0 w 117"/>
                  <a:gd name="T9" fmla="*/ 0 h 70"/>
                  <a:gd name="T10" fmla="*/ 5 w 117"/>
                  <a:gd name="T11" fmla="*/ 38 h 70"/>
                  <a:gd name="T12" fmla="*/ 10 w 117"/>
                  <a:gd name="T13" fmla="*/ 28 h 70"/>
                  <a:gd name="T14" fmla="*/ 10 w 117"/>
                  <a:gd name="T15" fmla="*/ 19 h 70"/>
                  <a:gd name="T16" fmla="*/ 5 w 117"/>
                  <a:gd name="T17" fmla="*/ 9 h 70"/>
                  <a:gd name="T18" fmla="*/ 10 w 117"/>
                  <a:gd name="T19" fmla="*/ 19 h 70"/>
                  <a:gd name="T20" fmla="*/ 17 w 117"/>
                  <a:gd name="T21" fmla="*/ 38 h 70"/>
                  <a:gd name="T22" fmla="*/ 22 w 117"/>
                  <a:gd name="T23" fmla="*/ 28 h 70"/>
                  <a:gd name="T24" fmla="*/ 22 w 117"/>
                  <a:gd name="T25" fmla="*/ 19 h 70"/>
                  <a:gd name="T26" fmla="*/ 17 w 117"/>
                  <a:gd name="T27" fmla="*/ 9 h 70"/>
                  <a:gd name="T28" fmla="*/ 22 w 117"/>
                  <a:gd name="T29" fmla="*/ 19 h 70"/>
                  <a:gd name="T30" fmla="*/ 35 w 117"/>
                  <a:gd name="T31" fmla="*/ 38 h 70"/>
                  <a:gd name="T32" fmla="*/ 29 w 117"/>
                  <a:gd name="T33" fmla="*/ 38 h 70"/>
                  <a:gd name="T34" fmla="*/ 29 w 117"/>
                  <a:gd name="T35" fmla="*/ 28 h 70"/>
                  <a:gd name="T36" fmla="*/ 35 w 117"/>
                  <a:gd name="T37" fmla="*/ 28 h 70"/>
                  <a:gd name="T38" fmla="*/ 35 w 117"/>
                  <a:gd name="T39" fmla="*/ 19 h 70"/>
                  <a:gd name="T40" fmla="*/ 29 w 117"/>
                  <a:gd name="T41" fmla="*/ 19 h 70"/>
                  <a:gd name="T42" fmla="*/ 29 w 117"/>
                  <a:gd name="T43" fmla="*/ 9 h 70"/>
                  <a:gd name="T44" fmla="*/ 35 w 117"/>
                  <a:gd name="T45" fmla="*/ 9 h 70"/>
                  <a:gd name="T46" fmla="*/ 35 w 117"/>
                  <a:gd name="T47" fmla="*/ 19 h 70"/>
                  <a:gd name="T48" fmla="*/ 41 w 117"/>
                  <a:gd name="T49" fmla="*/ 38 h 70"/>
                  <a:gd name="T50" fmla="*/ 47 w 117"/>
                  <a:gd name="T51" fmla="*/ 28 h 70"/>
                  <a:gd name="T52" fmla="*/ 47 w 117"/>
                  <a:gd name="T53" fmla="*/ 19 h 70"/>
                  <a:gd name="T54" fmla="*/ 41 w 117"/>
                  <a:gd name="T55" fmla="*/ 9 h 70"/>
                  <a:gd name="T56" fmla="*/ 47 w 117"/>
                  <a:gd name="T57" fmla="*/ 19 h 70"/>
                  <a:gd name="T58" fmla="*/ 53 w 117"/>
                  <a:gd name="T59" fmla="*/ 38 h 70"/>
                  <a:gd name="T60" fmla="*/ 59 w 117"/>
                  <a:gd name="T61" fmla="*/ 28 h 70"/>
                  <a:gd name="T62" fmla="*/ 59 w 117"/>
                  <a:gd name="T63" fmla="*/ 19 h 70"/>
                  <a:gd name="T64" fmla="*/ 53 w 117"/>
                  <a:gd name="T65" fmla="*/ 9 h 70"/>
                  <a:gd name="T66" fmla="*/ 59 w 117"/>
                  <a:gd name="T67" fmla="*/ 19 h 70"/>
                  <a:gd name="T68" fmla="*/ 65 w 117"/>
                  <a:gd name="T69" fmla="*/ 38 h 70"/>
                  <a:gd name="T70" fmla="*/ 71 w 117"/>
                  <a:gd name="T71" fmla="*/ 28 h 70"/>
                  <a:gd name="T72" fmla="*/ 71 w 117"/>
                  <a:gd name="T73" fmla="*/ 19 h 70"/>
                  <a:gd name="T74" fmla="*/ 65 w 117"/>
                  <a:gd name="T75" fmla="*/ 9 h 70"/>
                  <a:gd name="T76" fmla="*/ 71 w 117"/>
                  <a:gd name="T77" fmla="*/ 19 h 70"/>
                  <a:gd name="T78" fmla="*/ 77 w 117"/>
                  <a:gd name="T79" fmla="*/ 38 h 70"/>
                  <a:gd name="T80" fmla="*/ 83 w 117"/>
                  <a:gd name="T81" fmla="*/ 28 h 70"/>
                  <a:gd name="T82" fmla="*/ 83 w 117"/>
                  <a:gd name="T83" fmla="*/ 19 h 70"/>
                  <a:gd name="T84" fmla="*/ 77 w 117"/>
                  <a:gd name="T85" fmla="*/ 9 h 70"/>
                  <a:gd name="T86" fmla="*/ 83 w 117"/>
                  <a:gd name="T87" fmla="*/ 19 h 70"/>
                  <a:gd name="T88" fmla="*/ 89 w 117"/>
                  <a:gd name="T89" fmla="*/ 38 h 70"/>
                  <a:gd name="T90" fmla="*/ 95 w 117"/>
                  <a:gd name="T91" fmla="*/ 28 h 70"/>
                  <a:gd name="T92" fmla="*/ 95 w 117"/>
                  <a:gd name="T93" fmla="*/ 19 h 70"/>
                  <a:gd name="T94" fmla="*/ 89 w 117"/>
                  <a:gd name="T95" fmla="*/ 9 h 70"/>
                  <a:gd name="T96" fmla="*/ 95 w 117"/>
                  <a:gd name="T97" fmla="*/ 19 h 70"/>
                  <a:gd name="T98" fmla="*/ 101 w 117"/>
                  <a:gd name="T99" fmla="*/ 38 h 70"/>
                  <a:gd name="T100" fmla="*/ 107 w 117"/>
                  <a:gd name="T101" fmla="*/ 28 h 70"/>
                  <a:gd name="T102" fmla="*/ 107 w 117"/>
                  <a:gd name="T103" fmla="*/ 19 h 70"/>
                  <a:gd name="T104" fmla="*/ 101 w 117"/>
                  <a:gd name="T105" fmla="*/ 9 h 70"/>
                  <a:gd name="T106" fmla="*/ 107 w 117"/>
                  <a:gd name="T107" fmla="*/ 1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7" h="70">
                    <a:moveTo>
                      <a:pt x="0" y="0"/>
                    </a:moveTo>
                    <a:cubicBezTo>
                      <a:pt x="0" y="70"/>
                      <a:pt x="0" y="70"/>
                      <a:pt x="0" y="70"/>
                    </a:cubicBezTo>
                    <a:cubicBezTo>
                      <a:pt x="34" y="70"/>
                      <a:pt x="34" y="70"/>
                      <a:pt x="34" y="70"/>
                    </a:cubicBezTo>
                    <a:cubicBezTo>
                      <a:pt x="34" y="54"/>
                      <a:pt x="34" y="54"/>
                      <a:pt x="34" y="54"/>
                    </a:cubicBezTo>
                    <a:cubicBezTo>
                      <a:pt x="34" y="51"/>
                      <a:pt x="37" y="48"/>
                      <a:pt x="41" y="48"/>
                    </a:cubicBezTo>
                    <a:cubicBezTo>
                      <a:pt x="44" y="48"/>
                      <a:pt x="47" y="51"/>
                      <a:pt x="47" y="54"/>
                    </a:cubicBezTo>
                    <a:cubicBezTo>
                      <a:pt x="47" y="70"/>
                      <a:pt x="47" y="70"/>
                      <a:pt x="47" y="70"/>
                    </a:cubicBezTo>
                    <a:cubicBezTo>
                      <a:pt x="117" y="70"/>
                      <a:pt x="117" y="70"/>
                      <a:pt x="117" y="70"/>
                    </a:cubicBezTo>
                    <a:cubicBezTo>
                      <a:pt x="117" y="0"/>
                      <a:pt x="117" y="0"/>
                      <a:pt x="117" y="0"/>
                    </a:cubicBezTo>
                    <a:lnTo>
                      <a:pt x="0" y="0"/>
                    </a:lnTo>
                    <a:close/>
                    <a:moveTo>
                      <a:pt x="10" y="38"/>
                    </a:moveTo>
                    <a:cubicBezTo>
                      <a:pt x="5" y="38"/>
                      <a:pt x="5" y="38"/>
                      <a:pt x="5" y="38"/>
                    </a:cubicBezTo>
                    <a:cubicBezTo>
                      <a:pt x="5" y="28"/>
                      <a:pt x="5" y="28"/>
                      <a:pt x="5" y="28"/>
                    </a:cubicBezTo>
                    <a:cubicBezTo>
                      <a:pt x="10" y="28"/>
                      <a:pt x="10" y="28"/>
                      <a:pt x="10" y="28"/>
                    </a:cubicBezTo>
                    <a:lnTo>
                      <a:pt x="10" y="38"/>
                    </a:lnTo>
                    <a:close/>
                    <a:moveTo>
                      <a:pt x="10" y="19"/>
                    </a:moveTo>
                    <a:cubicBezTo>
                      <a:pt x="5" y="19"/>
                      <a:pt x="5" y="19"/>
                      <a:pt x="5" y="19"/>
                    </a:cubicBezTo>
                    <a:cubicBezTo>
                      <a:pt x="5" y="9"/>
                      <a:pt x="5" y="9"/>
                      <a:pt x="5" y="9"/>
                    </a:cubicBezTo>
                    <a:cubicBezTo>
                      <a:pt x="10" y="9"/>
                      <a:pt x="10" y="9"/>
                      <a:pt x="10" y="9"/>
                    </a:cubicBezTo>
                    <a:lnTo>
                      <a:pt x="10" y="19"/>
                    </a:lnTo>
                    <a:close/>
                    <a:moveTo>
                      <a:pt x="22" y="38"/>
                    </a:moveTo>
                    <a:cubicBezTo>
                      <a:pt x="17" y="38"/>
                      <a:pt x="17" y="38"/>
                      <a:pt x="17" y="38"/>
                    </a:cubicBezTo>
                    <a:cubicBezTo>
                      <a:pt x="17" y="28"/>
                      <a:pt x="17" y="28"/>
                      <a:pt x="17" y="28"/>
                    </a:cubicBezTo>
                    <a:cubicBezTo>
                      <a:pt x="22" y="28"/>
                      <a:pt x="22" y="28"/>
                      <a:pt x="22" y="28"/>
                    </a:cubicBezTo>
                    <a:lnTo>
                      <a:pt x="22" y="38"/>
                    </a:lnTo>
                    <a:close/>
                    <a:moveTo>
                      <a:pt x="22" y="19"/>
                    </a:moveTo>
                    <a:cubicBezTo>
                      <a:pt x="17" y="19"/>
                      <a:pt x="17" y="19"/>
                      <a:pt x="17" y="19"/>
                    </a:cubicBezTo>
                    <a:cubicBezTo>
                      <a:pt x="17" y="9"/>
                      <a:pt x="17" y="9"/>
                      <a:pt x="17" y="9"/>
                    </a:cubicBezTo>
                    <a:cubicBezTo>
                      <a:pt x="22" y="9"/>
                      <a:pt x="22" y="9"/>
                      <a:pt x="22" y="9"/>
                    </a:cubicBezTo>
                    <a:lnTo>
                      <a:pt x="22" y="19"/>
                    </a:lnTo>
                    <a:close/>
                    <a:moveTo>
                      <a:pt x="35" y="38"/>
                    </a:moveTo>
                    <a:cubicBezTo>
                      <a:pt x="35" y="38"/>
                      <a:pt x="35" y="38"/>
                      <a:pt x="35" y="38"/>
                    </a:cubicBezTo>
                    <a:cubicBezTo>
                      <a:pt x="29" y="38"/>
                      <a:pt x="29" y="38"/>
                      <a:pt x="29" y="38"/>
                    </a:cubicBezTo>
                    <a:cubicBezTo>
                      <a:pt x="29" y="38"/>
                      <a:pt x="29" y="38"/>
                      <a:pt x="29" y="38"/>
                    </a:cubicBezTo>
                    <a:cubicBezTo>
                      <a:pt x="29" y="28"/>
                      <a:pt x="29" y="28"/>
                      <a:pt x="29" y="28"/>
                    </a:cubicBezTo>
                    <a:cubicBezTo>
                      <a:pt x="29" y="28"/>
                      <a:pt x="29" y="28"/>
                      <a:pt x="29" y="28"/>
                    </a:cubicBezTo>
                    <a:cubicBezTo>
                      <a:pt x="35" y="28"/>
                      <a:pt x="35" y="28"/>
                      <a:pt x="35" y="28"/>
                    </a:cubicBezTo>
                    <a:cubicBezTo>
                      <a:pt x="35" y="28"/>
                      <a:pt x="35" y="28"/>
                      <a:pt x="35" y="28"/>
                    </a:cubicBezTo>
                    <a:lnTo>
                      <a:pt x="35" y="38"/>
                    </a:lnTo>
                    <a:close/>
                    <a:moveTo>
                      <a:pt x="35" y="19"/>
                    </a:moveTo>
                    <a:cubicBezTo>
                      <a:pt x="29" y="19"/>
                      <a:pt x="29" y="19"/>
                      <a:pt x="29" y="19"/>
                    </a:cubicBezTo>
                    <a:cubicBezTo>
                      <a:pt x="29" y="19"/>
                      <a:pt x="29" y="19"/>
                      <a:pt x="29" y="19"/>
                    </a:cubicBezTo>
                    <a:cubicBezTo>
                      <a:pt x="29" y="19"/>
                      <a:pt x="29" y="19"/>
                      <a:pt x="29" y="19"/>
                    </a:cubicBezTo>
                    <a:cubicBezTo>
                      <a:pt x="29" y="9"/>
                      <a:pt x="29" y="9"/>
                      <a:pt x="29" y="9"/>
                    </a:cubicBezTo>
                    <a:cubicBezTo>
                      <a:pt x="35" y="9"/>
                      <a:pt x="35" y="9"/>
                      <a:pt x="35" y="9"/>
                    </a:cubicBezTo>
                    <a:cubicBezTo>
                      <a:pt x="35" y="9"/>
                      <a:pt x="35" y="9"/>
                      <a:pt x="35" y="9"/>
                    </a:cubicBezTo>
                    <a:cubicBezTo>
                      <a:pt x="35" y="9"/>
                      <a:pt x="35" y="9"/>
                      <a:pt x="35" y="9"/>
                    </a:cubicBezTo>
                    <a:lnTo>
                      <a:pt x="35" y="19"/>
                    </a:lnTo>
                    <a:close/>
                    <a:moveTo>
                      <a:pt x="47" y="38"/>
                    </a:moveTo>
                    <a:cubicBezTo>
                      <a:pt x="41" y="38"/>
                      <a:pt x="41" y="38"/>
                      <a:pt x="41" y="38"/>
                    </a:cubicBezTo>
                    <a:cubicBezTo>
                      <a:pt x="41" y="28"/>
                      <a:pt x="41" y="28"/>
                      <a:pt x="41" y="28"/>
                    </a:cubicBezTo>
                    <a:cubicBezTo>
                      <a:pt x="47" y="28"/>
                      <a:pt x="47" y="28"/>
                      <a:pt x="47" y="28"/>
                    </a:cubicBezTo>
                    <a:lnTo>
                      <a:pt x="47" y="38"/>
                    </a:lnTo>
                    <a:close/>
                    <a:moveTo>
                      <a:pt x="47" y="19"/>
                    </a:moveTo>
                    <a:cubicBezTo>
                      <a:pt x="41" y="19"/>
                      <a:pt x="41" y="19"/>
                      <a:pt x="41" y="19"/>
                    </a:cubicBezTo>
                    <a:cubicBezTo>
                      <a:pt x="41" y="9"/>
                      <a:pt x="41" y="9"/>
                      <a:pt x="41" y="9"/>
                    </a:cubicBezTo>
                    <a:cubicBezTo>
                      <a:pt x="47" y="9"/>
                      <a:pt x="47" y="9"/>
                      <a:pt x="47" y="9"/>
                    </a:cubicBezTo>
                    <a:lnTo>
                      <a:pt x="47" y="19"/>
                    </a:lnTo>
                    <a:close/>
                    <a:moveTo>
                      <a:pt x="59" y="38"/>
                    </a:moveTo>
                    <a:cubicBezTo>
                      <a:pt x="53" y="38"/>
                      <a:pt x="53" y="38"/>
                      <a:pt x="53" y="38"/>
                    </a:cubicBezTo>
                    <a:cubicBezTo>
                      <a:pt x="53" y="28"/>
                      <a:pt x="53" y="28"/>
                      <a:pt x="53" y="28"/>
                    </a:cubicBezTo>
                    <a:cubicBezTo>
                      <a:pt x="59" y="28"/>
                      <a:pt x="59" y="28"/>
                      <a:pt x="59" y="28"/>
                    </a:cubicBezTo>
                    <a:lnTo>
                      <a:pt x="59" y="38"/>
                    </a:lnTo>
                    <a:close/>
                    <a:moveTo>
                      <a:pt x="59" y="19"/>
                    </a:moveTo>
                    <a:cubicBezTo>
                      <a:pt x="53" y="19"/>
                      <a:pt x="53" y="19"/>
                      <a:pt x="53" y="19"/>
                    </a:cubicBezTo>
                    <a:cubicBezTo>
                      <a:pt x="53" y="9"/>
                      <a:pt x="53" y="9"/>
                      <a:pt x="53" y="9"/>
                    </a:cubicBezTo>
                    <a:cubicBezTo>
                      <a:pt x="59" y="9"/>
                      <a:pt x="59" y="9"/>
                      <a:pt x="59" y="9"/>
                    </a:cubicBezTo>
                    <a:lnTo>
                      <a:pt x="59" y="19"/>
                    </a:lnTo>
                    <a:close/>
                    <a:moveTo>
                      <a:pt x="71" y="38"/>
                    </a:moveTo>
                    <a:cubicBezTo>
                      <a:pt x="65" y="38"/>
                      <a:pt x="65" y="38"/>
                      <a:pt x="65" y="38"/>
                    </a:cubicBezTo>
                    <a:cubicBezTo>
                      <a:pt x="65" y="28"/>
                      <a:pt x="65" y="28"/>
                      <a:pt x="65" y="28"/>
                    </a:cubicBezTo>
                    <a:cubicBezTo>
                      <a:pt x="71" y="28"/>
                      <a:pt x="71" y="28"/>
                      <a:pt x="71" y="28"/>
                    </a:cubicBezTo>
                    <a:lnTo>
                      <a:pt x="71" y="38"/>
                    </a:lnTo>
                    <a:close/>
                    <a:moveTo>
                      <a:pt x="71" y="19"/>
                    </a:moveTo>
                    <a:cubicBezTo>
                      <a:pt x="65" y="19"/>
                      <a:pt x="65" y="19"/>
                      <a:pt x="65" y="19"/>
                    </a:cubicBezTo>
                    <a:cubicBezTo>
                      <a:pt x="65" y="9"/>
                      <a:pt x="65" y="9"/>
                      <a:pt x="65" y="9"/>
                    </a:cubicBezTo>
                    <a:cubicBezTo>
                      <a:pt x="71" y="9"/>
                      <a:pt x="71" y="9"/>
                      <a:pt x="71" y="9"/>
                    </a:cubicBezTo>
                    <a:lnTo>
                      <a:pt x="71" y="19"/>
                    </a:lnTo>
                    <a:close/>
                    <a:moveTo>
                      <a:pt x="83" y="38"/>
                    </a:moveTo>
                    <a:cubicBezTo>
                      <a:pt x="77" y="38"/>
                      <a:pt x="77" y="38"/>
                      <a:pt x="77" y="38"/>
                    </a:cubicBezTo>
                    <a:cubicBezTo>
                      <a:pt x="77" y="28"/>
                      <a:pt x="77" y="28"/>
                      <a:pt x="77" y="28"/>
                    </a:cubicBezTo>
                    <a:cubicBezTo>
                      <a:pt x="83" y="28"/>
                      <a:pt x="83" y="28"/>
                      <a:pt x="83" y="28"/>
                    </a:cubicBezTo>
                    <a:lnTo>
                      <a:pt x="83" y="38"/>
                    </a:lnTo>
                    <a:close/>
                    <a:moveTo>
                      <a:pt x="83" y="19"/>
                    </a:moveTo>
                    <a:cubicBezTo>
                      <a:pt x="77" y="19"/>
                      <a:pt x="77" y="19"/>
                      <a:pt x="77" y="19"/>
                    </a:cubicBezTo>
                    <a:cubicBezTo>
                      <a:pt x="77" y="9"/>
                      <a:pt x="77" y="9"/>
                      <a:pt x="77" y="9"/>
                    </a:cubicBezTo>
                    <a:cubicBezTo>
                      <a:pt x="83" y="9"/>
                      <a:pt x="83" y="9"/>
                      <a:pt x="83" y="9"/>
                    </a:cubicBezTo>
                    <a:lnTo>
                      <a:pt x="83" y="19"/>
                    </a:lnTo>
                    <a:close/>
                    <a:moveTo>
                      <a:pt x="95" y="38"/>
                    </a:moveTo>
                    <a:cubicBezTo>
                      <a:pt x="89" y="38"/>
                      <a:pt x="89" y="38"/>
                      <a:pt x="89" y="38"/>
                    </a:cubicBezTo>
                    <a:cubicBezTo>
                      <a:pt x="89" y="28"/>
                      <a:pt x="89" y="28"/>
                      <a:pt x="89" y="28"/>
                    </a:cubicBezTo>
                    <a:cubicBezTo>
                      <a:pt x="95" y="28"/>
                      <a:pt x="95" y="28"/>
                      <a:pt x="95" y="28"/>
                    </a:cubicBezTo>
                    <a:lnTo>
                      <a:pt x="95" y="38"/>
                    </a:lnTo>
                    <a:close/>
                    <a:moveTo>
                      <a:pt x="95" y="19"/>
                    </a:moveTo>
                    <a:cubicBezTo>
                      <a:pt x="89" y="19"/>
                      <a:pt x="89" y="19"/>
                      <a:pt x="89" y="19"/>
                    </a:cubicBezTo>
                    <a:cubicBezTo>
                      <a:pt x="89" y="9"/>
                      <a:pt x="89" y="9"/>
                      <a:pt x="89" y="9"/>
                    </a:cubicBezTo>
                    <a:cubicBezTo>
                      <a:pt x="95" y="9"/>
                      <a:pt x="95" y="9"/>
                      <a:pt x="95" y="9"/>
                    </a:cubicBezTo>
                    <a:lnTo>
                      <a:pt x="95" y="19"/>
                    </a:lnTo>
                    <a:close/>
                    <a:moveTo>
                      <a:pt x="107" y="38"/>
                    </a:moveTo>
                    <a:cubicBezTo>
                      <a:pt x="101" y="38"/>
                      <a:pt x="101" y="38"/>
                      <a:pt x="101" y="38"/>
                    </a:cubicBezTo>
                    <a:cubicBezTo>
                      <a:pt x="101" y="28"/>
                      <a:pt x="101" y="28"/>
                      <a:pt x="101" y="28"/>
                    </a:cubicBezTo>
                    <a:cubicBezTo>
                      <a:pt x="107" y="28"/>
                      <a:pt x="107" y="28"/>
                      <a:pt x="107" y="28"/>
                    </a:cubicBezTo>
                    <a:lnTo>
                      <a:pt x="107" y="38"/>
                    </a:lnTo>
                    <a:close/>
                    <a:moveTo>
                      <a:pt x="107" y="19"/>
                    </a:moveTo>
                    <a:cubicBezTo>
                      <a:pt x="101" y="19"/>
                      <a:pt x="101" y="19"/>
                      <a:pt x="101" y="19"/>
                    </a:cubicBezTo>
                    <a:cubicBezTo>
                      <a:pt x="101" y="9"/>
                      <a:pt x="101" y="9"/>
                      <a:pt x="101" y="9"/>
                    </a:cubicBezTo>
                    <a:cubicBezTo>
                      <a:pt x="107" y="9"/>
                      <a:pt x="107" y="9"/>
                      <a:pt x="107" y="9"/>
                    </a:cubicBezTo>
                    <a:lnTo>
                      <a:pt x="107" y="1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9" name="Freeform 478">
                <a:extLst>
                  <a:ext uri="{FF2B5EF4-FFF2-40B4-BE49-F238E27FC236}">
                    <a16:creationId xmlns:a16="http://schemas.microsoft.com/office/drawing/2014/main" id="{D963BA18-41E5-42E6-9564-DFBF3E4A3E76}"/>
                  </a:ext>
                </a:extLst>
              </p:cNvPr>
              <p:cNvSpPr>
                <a:spLocks/>
              </p:cNvSpPr>
              <p:nvPr/>
            </p:nvSpPr>
            <p:spPr bwMode="auto">
              <a:xfrm>
                <a:off x="6114244" y="4093930"/>
                <a:ext cx="137644" cy="160165"/>
              </a:xfrm>
              <a:custGeom>
                <a:avLst/>
                <a:gdLst>
                  <a:gd name="T0" fmla="*/ 27 w 27"/>
                  <a:gd name="T1" fmla="*/ 30 h 30"/>
                  <a:gd name="T2" fmla="*/ 0 w 27"/>
                  <a:gd name="T3" fmla="*/ 0 h 30"/>
                  <a:gd name="T4" fmla="*/ 27 w 27"/>
                  <a:gd name="T5" fmla="*/ 21 h 30"/>
                  <a:gd name="T6" fmla="*/ 27 w 27"/>
                  <a:gd name="T7" fmla="*/ 30 h 30"/>
                </a:gdLst>
                <a:ahLst/>
                <a:cxnLst>
                  <a:cxn ang="0">
                    <a:pos x="T0" y="T1"/>
                  </a:cxn>
                  <a:cxn ang="0">
                    <a:pos x="T2" y="T3"/>
                  </a:cxn>
                  <a:cxn ang="0">
                    <a:pos x="T4" y="T5"/>
                  </a:cxn>
                  <a:cxn ang="0">
                    <a:pos x="T6" y="T7"/>
                  </a:cxn>
                </a:cxnLst>
                <a:rect l="0" t="0" r="r" b="b"/>
                <a:pathLst>
                  <a:path w="27" h="30">
                    <a:moveTo>
                      <a:pt x="27" y="30"/>
                    </a:moveTo>
                    <a:lnTo>
                      <a:pt x="0" y="0"/>
                    </a:lnTo>
                    <a:lnTo>
                      <a:pt x="27" y="21"/>
                    </a:lnTo>
                    <a:lnTo>
                      <a:pt x="27" y="3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10" name="Freeform 481">
                <a:extLst>
                  <a:ext uri="{FF2B5EF4-FFF2-40B4-BE49-F238E27FC236}">
                    <a16:creationId xmlns:a16="http://schemas.microsoft.com/office/drawing/2014/main" id="{F8643678-19C0-4036-9408-95C11A407D13}"/>
                  </a:ext>
                </a:extLst>
              </p:cNvPr>
              <p:cNvSpPr>
                <a:spLocks/>
              </p:cNvSpPr>
              <p:nvPr/>
            </p:nvSpPr>
            <p:spPr bwMode="auto">
              <a:xfrm>
                <a:off x="6251889" y="4093930"/>
                <a:ext cx="132545" cy="160165"/>
              </a:xfrm>
              <a:custGeom>
                <a:avLst/>
                <a:gdLst>
                  <a:gd name="T0" fmla="*/ 0 w 26"/>
                  <a:gd name="T1" fmla="*/ 30 h 30"/>
                  <a:gd name="T2" fmla="*/ 26 w 26"/>
                  <a:gd name="T3" fmla="*/ 0 h 30"/>
                  <a:gd name="T4" fmla="*/ 0 w 26"/>
                  <a:gd name="T5" fmla="*/ 21 h 30"/>
                  <a:gd name="T6" fmla="*/ 0 w 26"/>
                  <a:gd name="T7" fmla="*/ 30 h 30"/>
                </a:gdLst>
                <a:ahLst/>
                <a:cxnLst>
                  <a:cxn ang="0">
                    <a:pos x="T0" y="T1"/>
                  </a:cxn>
                  <a:cxn ang="0">
                    <a:pos x="T2" y="T3"/>
                  </a:cxn>
                  <a:cxn ang="0">
                    <a:pos x="T4" y="T5"/>
                  </a:cxn>
                  <a:cxn ang="0">
                    <a:pos x="T6" y="T7"/>
                  </a:cxn>
                </a:cxnLst>
                <a:rect l="0" t="0" r="r" b="b"/>
                <a:pathLst>
                  <a:path w="26" h="30">
                    <a:moveTo>
                      <a:pt x="0" y="30"/>
                    </a:moveTo>
                    <a:lnTo>
                      <a:pt x="26" y="0"/>
                    </a:lnTo>
                    <a:lnTo>
                      <a:pt x="0" y="21"/>
                    </a:lnTo>
                    <a:lnTo>
                      <a:pt x="0" y="3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211" name="Group 210">
              <a:extLst>
                <a:ext uri="{FF2B5EF4-FFF2-40B4-BE49-F238E27FC236}">
                  <a16:creationId xmlns:a16="http://schemas.microsoft.com/office/drawing/2014/main" id="{0130FDB3-9047-443D-94E9-4552212D5DA2}"/>
                </a:ext>
              </a:extLst>
            </p:cNvPr>
            <p:cNvGrpSpPr/>
            <p:nvPr/>
          </p:nvGrpSpPr>
          <p:grpSpPr>
            <a:xfrm>
              <a:off x="8394311" y="4547677"/>
              <a:ext cx="621736" cy="2486942"/>
              <a:chOff x="6639328" y="2940738"/>
              <a:chExt cx="412930" cy="1537592"/>
            </a:xfrm>
          </p:grpSpPr>
          <p:sp>
            <p:nvSpPr>
              <p:cNvPr id="212" name="Rectangle 428">
                <a:extLst>
                  <a:ext uri="{FF2B5EF4-FFF2-40B4-BE49-F238E27FC236}">
                    <a16:creationId xmlns:a16="http://schemas.microsoft.com/office/drawing/2014/main" id="{2E8E80FC-64B0-4CE7-B6D1-92294C16000F}"/>
                  </a:ext>
                </a:extLst>
              </p:cNvPr>
              <p:cNvSpPr>
                <a:spLocks noChangeArrowheads="1"/>
              </p:cNvSpPr>
              <p:nvPr/>
            </p:nvSpPr>
            <p:spPr bwMode="auto">
              <a:xfrm>
                <a:off x="6639328" y="3287765"/>
                <a:ext cx="412930" cy="1190565"/>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13" name="Oval 438">
                <a:extLst>
                  <a:ext uri="{FF2B5EF4-FFF2-40B4-BE49-F238E27FC236}">
                    <a16:creationId xmlns:a16="http://schemas.microsoft.com/office/drawing/2014/main" id="{A2CEEABA-788F-4B6E-A0D9-852B4BD233CA}"/>
                  </a:ext>
                </a:extLst>
              </p:cNvPr>
              <p:cNvSpPr>
                <a:spLocks noChangeArrowheads="1"/>
              </p:cNvSpPr>
              <p:nvPr/>
            </p:nvSpPr>
            <p:spPr bwMode="auto">
              <a:xfrm>
                <a:off x="6787165" y="3068871"/>
                <a:ext cx="122349" cy="12813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14" name="Freeform 439">
                <a:extLst>
                  <a:ext uri="{FF2B5EF4-FFF2-40B4-BE49-F238E27FC236}">
                    <a16:creationId xmlns:a16="http://schemas.microsoft.com/office/drawing/2014/main" id="{0386CC4F-C72F-4075-9162-73D67D9A8961}"/>
                  </a:ext>
                </a:extLst>
              </p:cNvPr>
              <p:cNvSpPr>
                <a:spLocks/>
              </p:cNvSpPr>
              <p:nvPr/>
            </p:nvSpPr>
            <p:spPr bwMode="auto">
              <a:xfrm>
                <a:off x="6720894" y="3495979"/>
                <a:ext cx="254894" cy="245587"/>
              </a:xfrm>
              <a:custGeom>
                <a:avLst/>
                <a:gdLst>
                  <a:gd name="T0" fmla="*/ 12 w 23"/>
                  <a:gd name="T1" fmla="*/ 0 h 21"/>
                  <a:gd name="T2" fmla="*/ 0 w 23"/>
                  <a:gd name="T3" fmla="*/ 12 h 21"/>
                  <a:gd name="T4" fmla="*/ 0 w 23"/>
                  <a:gd name="T5" fmla="*/ 21 h 21"/>
                  <a:gd name="T6" fmla="*/ 23 w 23"/>
                  <a:gd name="T7" fmla="*/ 21 h 21"/>
                  <a:gd name="T8" fmla="*/ 23 w 23"/>
                  <a:gd name="T9" fmla="*/ 12 h 21"/>
                  <a:gd name="T10" fmla="*/ 12 w 23"/>
                  <a:gd name="T11" fmla="*/ 0 h 21"/>
                </a:gdLst>
                <a:ahLst/>
                <a:cxnLst>
                  <a:cxn ang="0">
                    <a:pos x="T0" y="T1"/>
                  </a:cxn>
                  <a:cxn ang="0">
                    <a:pos x="T2" y="T3"/>
                  </a:cxn>
                  <a:cxn ang="0">
                    <a:pos x="T4" y="T5"/>
                  </a:cxn>
                  <a:cxn ang="0">
                    <a:pos x="T6" y="T7"/>
                  </a:cxn>
                  <a:cxn ang="0">
                    <a:pos x="T8" y="T9"/>
                  </a:cxn>
                  <a:cxn ang="0">
                    <a:pos x="T10" y="T11"/>
                  </a:cxn>
                </a:cxnLst>
                <a:rect l="0" t="0" r="r" b="b"/>
                <a:pathLst>
                  <a:path w="23" h="21">
                    <a:moveTo>
                      <a:pt x="12" y="0"/>
                    </a:moveTo>
                    <a:cubicBezTo>
                      <a:pt x="5" y="0"/>
                      <a:pt x="0" y="5"/>
                      <a:pt x="0" y="12"/>
                    </a:cubicBezTo>
                    <a:cubicBezTo>
                      <a:pt x="0" y="21"/>
                      <a:pt x="0" y="21"/>
                      <a:pt x="0" y="21"/>
                    </a:cubicBezTo>
                    <a:cubicBezTo>
                      <a:pt x="23" y="21"/>
                      <a:pt x="23" y="21"/>
                      <a:pt x="23" y="21"/>
                    </a:cubicBezTo>
                    <a:cubicBezTo>
                      <a:pt x="23" y="12"/>
                      <a:pt x="23" y="12"/>
                      <a:pt x="23" y="12"/>
                    </a:cubicBezTo>
                    <a:cubicBezTo>
                      <a:pt x="23" y="5"/>
                      <a:pt x="18" y="0"/>
                      <a:pt x="12"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15" name="Freeform 486">
                <a:extLst>
                  <a:ext uri="{FF2B5EF4-FFF2-40B4-BE49-F238E27FC236}">
                    <a16:creationId xmlns:a16="http://schemas.microsoft.com/office/drawing/2014/main" id="{2E85F938-FF60-40AA-B37C-4BA162C48E58}"/>
                  </a:ext>
                </a:extLst>
              </p:cNvPr>
              <p:cNvSpPr>
                <a:spLocks/>
              </p:cNvSpPr>
              <p:nvPr/>
            </p:nvSpPr>
            <p:spPr bwMode="auto">
              <a:xfrm>
                <a:off x="6639328" y="2940738"/>
                <a:ext cx="412930" cy="325672"/>
              </a:xfrm>
              <a:custGeom>
                <a:avLst/>
                <a:gdLst>
                  <a:gd name="T0" fmla="*/ 42 w 81"/>
                  <a:gd name="T1" fmla="*/ 0 h 61"/>
                  <a:gd name="T2" fmla="*/ 0 w 81"/>
                  <a:gd name="T3" fmla="*/ 61 h 61"/>
                  <a:gd name="T4" fmla="*/ 81 w 81"/>
                  <a:gd name="T5" fmla="*/ 61 h 61"/>
                  <a:gd name="T6" fmla="*/ 42 w 81"/>
                  <a:gd name="T7" fmla="*/ 0 h 61"/>
                </a:gdLst>
                <a:ahLst/>
                <a:cxnLst>
                  <a:cxn ang="0">
                    <a:pos x="T0" y="T1"/>
                  </a:cxn>
                  <a:cxn ang="0">
                    <a:pos x="T2" y="T3"/>
                  </a:cxn>
                  <a:cxn ang="0">
                    <a:pos x="T4" y="T5"/>
                  </a:cxn>
                  <a:cxn ang="0">
                    <a:pos x="T6" y="T7"/>
                  </a:cxn>
                </a:cxnLst>
                <a:rect l="0" t="0" r="r" b="b"/>
                <a:pathLst>
                  <a:path w="81" h="61">
                    <a:moveTo>
                      <a:pt x="42" y="0"/>
                    </a:moveTo>
                    <a:lnTo>
                      <a:pt x="0" y="61"/>
                    </a:lnTo>
                    <a:lnTo>
                      <a:pt x="81" y="61"/>
                    </a:lnTo>
                    <a:lnTo>
                      <a:pt x="42" y="0"/>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16" name="Rectangle 487">
                <a:extLst>
                  <a:ext uri="{FF2B5EF4-FFF2-40B4-BE49-F238E27FC236}">
                    <a16:creationId xmlns:a16="http://schemas.microsoft.com/office/drawing/2014/main" id="{5B6447AD-4007-4817-879B-7DAA1ABC9352}"/>
                  </a:ext>
                </a:extLst>
              </p:cNvPr>
              <p:cNvSpPr>
                <a:spLocks noChangeArrowheads="1"/>
              </p:cNvSpPr>
              <p:nvPr/>
            </p:nvSpPr>
            <p:spPr bwMode="auto">
              <a:xfrm>
                <a:off x="6776969" y="3474623"/>
                <a:ext cx="10196" cy="35236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17" name="Rectangle 488">
                <a:extLst>
                  <a:ext uri="{FF2B5EF4-FFF2-40B4-BE49-F238E27FC236}">
                    <a16:creationId xmlns:a16="http://schemas.microsoft.com/office/drawing/2014/main" id="{17B3E043-CE93-4A36-882D-592A03564C53}"/>
                  </a:ext>
                </a:extLst>
              </p:cNvPr>
              <p:cNvSpPr>
                <a:spLocks noChangeArrowheads="1"/>
              </p:cNvSpPr>
              <p:nvPr/>
            </p:nvSpPr>
            <p:spPr bwMode="auto">
              <a:xfrm>
                <a:off x="6909514" y="3474623"/>
                <a:ext cx="20392" cy="35236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18" name="Rectangle 489">
                <a:extLst>
                  <a:ext uri="{FF2B5EF4-FFF2-40B4-BE49-F238E27FC236}">
                    <a16:creationId xmlns:a16="http://schemas.microsoft.com/office/drawing/2014/main" id="{41C45F1B-EB2C-4CF0-BA42-6AE6BBFCFD6E}"/>
                  </a:ext>
                </a:extLst>
              </p:cNvPr>
              <p:cNvSpPr>
                <a:spLocks noChangeArrowheads="1"/>
              </p:cNvSpPr>
              <p:nvPr/>
            </p:nvSpPr>
            <p:spPr bwMode="auto">
              <a:xfrm>
                <a:off x="6675012" y="3650807"/>
                <a:ext cx="336460" cy="1067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219" name="Group 218">
              <a:extLst>
                <a:ext uri="{FF2B5EF4-FFF2-40B4-BE49-F238E27FC236}">
                  <a16:creationId xmlns:a16="http://schemas.microsoft.com/office/drawing/2014/main" id="{85A79443-C6C8-498E-8624-57BA1B66E807}"/>
                </a:ext>
              </a:extLst>
            </p:cNvPr>
            <p:cNvGrpSpPr/>
            <p:nvPr/>
          </p:nvGrpSpPr>
          <p:grpSpPr>
            <a:xfrm>
              <a:off x="9016047" y="5831242"/>
              <a:ext cx="1787490" cy="1203377"/>
              <a:chOff x="3505200" y="2286000"/>
              <a:chExt cx="637237" cy="1179888"/>
            </a:xfrm>
          </p:grpSpPr>
          <p:sp>
            <p:nvSpPr>
              <p:cNvPr id="220" name="Rectangle 437">
                <a:extLst>
                  <a:ext uri="{FF2B5EF4-FFF2-40B4-BE49-F238E27FC236}">
                    <a16:creationId xmlns:a16="http://schemas.microsoft.com/office/drawing/2014/main" id="{4710C98F-1093-4B76-AE0A-F7C8506A516A}"/>
                  </a:ext>
                </a:extLst>
              </p:cNvPr>
              <p:cNvSpPr>
                <a:spLocks noChangeArrowheads="1"/>
              </p:cNvSpPr>
              <p:nvPr/>
            </p:nvSpPr>
            <p:spPr bwMode="auto">
              <a:xfrm>
                <a:off x="3505200" y="2286000"/>
                <a:ext cx="637237" cy="1179888"/>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1" name="Freeform 443">
                <a:extLst>
                  <a:ext uri="{FF2B5EF4-FFF2-40B4-BE49-F238E27FC236}">
                    <a16:creationId xmlns:a16="http://schemas.microsoft.com/office/drawing/2014/main" id="{AD9E005A-E75B-40D5-ACCF-60EA05089918}"/>
                  </a:ext>
                </a:extLst>
              </p:cNvPr>
              <p:cNvSpPr>
                <a:spLocks/>
              </p:cNvSpPr>
              <p:nvPr/>
            </p:nvSpPr>
            <p:spPr bwMode="auto">
              <a:xfrm>
                <a:off x="3551079" y="3081486"/>
                <a:ext cx="142741" cy="266942"/>
              </a:xfrm>
              <a:custGeom>
                <a:avLst/>
                <a:gdLst>
                  <a:gd name="T0" fmla="*/ 7 w 13"/>
                  <a:gd name="T1" fmla="*/ 0 h 23"/>
                  <a:gd name="T2" fmla="*/ 0 w 13"/>
                  <a:gd name="T3" fmla="*/ 6 h 23"/>
                  <a:gd name="T4" fmla="*/ 0 w 13"/>
                  <a:gd name="T5" fmla="*/ 23 h 23"/>
                  <a:gd name="T6" fmla="*/ 13 w 13"/>
                  <a:gd name="T7" fmla="*/ 23 h 23"/>
                  <a:gd name="T8" fmla="*/ 13 w 13"/>
                  <a:gd name="T9" fmla="*/ 6 h 23"/>
                  <a:gd name="T10" fmla="*/ 7 w 13"/>
                  <a:gd name="T11" fmla="*/ 0 h 23"/>
                </a:gdLst>
                <a:ahLst/>
                <a:cxnLst>
                  <a:cxn ang="0">
                    <a:pos x="T0" y="T1"/>
                  </a:cxn>
                  <a:cxn ang="0">
                    <a:pos x="T2" y="T3"/>
                  </a:cxn>
                  <a:cxn ang="0">
                    <a:pos x="T4" y="T5"/>
                  </a:cxn>
                  <a:cxn ang="0">
                    <a:pos x="T6" y="T7"/>
                  </a:cxn>
                  <a:cxn ang="0">
                    <a:pos x="T8" y="T9"/>
                  </a:cxn>
                  <a:cxn ang="0">
                    <a:pos x="T10" y="T11"/>
                  </a:cxn>
                </a:cxnLst>
                <a:rect l="0" t="0" r="r" b="b"/>
                <a:pathLst>
                  <a:path w="13" h="23">
                    <a:moveTo>
                      <a:pt x="7" y="0"/>
                    </a:moveTo>
                    <a:cubicBezTo>
                      <a:pt x="3" y="0"/>
                      <a:pt x="0" y="3"/>
                      <a:pt x="0" y="6"/>
                    </a:cubicBezTo>
                    <a:cubicBezTo>
                      <a:pt x="0" y="23"/>
                      <a:pt x="0" y="23"/>
                      <a:pt x="0" y="23"/>
                    </a:cubicBezTo>
                    <a:cubicBezTo>
                      <a:pt x="13" y="23"/>
                      <a:pt x="13" y="23"/>
                      <a:pt x="13" y="23"/>
                    </a:cubicBezTo>
                    <a:cubicBezTo>
                      <a:pt x="13" y="6"/>
                      <a:pt x="13" y="6"/>
                      <a:pt x="13" y="6"/>
                    </a:cubicBezTo>
                    <a:cubicBezTo>
                      <a:pt x="13" y="3"/>
                      <a:pt x="10" y="0"/>
                      <a:pt x="7"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2" name="Freeform 444">
                <a:extLst>
                  <a:ext uri="{FF2B5EF4-FFF2-40B4-BE49-F238E27FC236}">
                    <a16:creationId xmlns:a16="http://schemas.microsoft.com/office/drawing/2014/main" id="{8E7E85DC-D0FC-4BF2-BFDB-67F7C4F41677}"/>
                  </a:ext>
                </a:extLst>
              </p:cNvPr>
              <p:cNvSpPr>
                <a:spLocks/>
              </p:cNvSpPr>
              <p:nvPr/>
            </p:nvSpPr>
            <p:spPr bwMode="auto">
              <a:xfrm>
                <a:off x="3938518" y="3081486"/>
                <a:ext cx="147840" cy="266942"/>
              </a:xfrm>
              <a:custGeom>
                <a:avLst/>
                <a:gdLst>
                  <a:gd name="T0" fmla="*/ 7 w 13"/>
                  <a:gd name="T1" fmla="*/ 0 h 23"/>
                  <a:gd name="T2" fmla="*/ 0 w 13"/>
                  <a:gd name="T3" fmla="*/ 6 h 23"/>
                  <a:gd name="T4" fmla="*/ 0 w 13"/>
                  <a:gd name="T5" fmla="*/ 23 h 23"/>
                  <a:gd name="T6" fmla="*/ 13 w 13"/>
                  <a:gd name="T7" fmla="*/ 23 h 23"/>
                  <a:gd name="T8" fmla="*/ 13 w 13"/>
                  <a:gd name="T9" fmla="*/ 6 h 23"/>
                  <a:gd name="T10" fmla="*/ 7 w 13"/>
                  <a:gd name="T11" fmla="*/ 0 h 23"/>
                </a:gdLst>
                <a:ahLst/>
                <a:cxnLst>
                  <a:cxn ang="0">
                    <a:pos x="T0" y="T1"/>
                  </a:cxn>
                  <a:cxn ang="0">
                    <a:pos x="T2" y="T3"/>
                  </a:cxn>
                  <a:cxn ang="0">
                    <a:pos x="T4" y="T5"/>
                  </a:cxn>
                  <a:cxn ang="0">
                    <a:pos x="T6" y="T7"/>
                  </a:cxn>
                  <a:cxn ang="0">
                    <a:pos x="T8" y="T9"/>
                  </a:cxn>
                  <a:cxn ang="0">
                    <a:pos x="T10" y="T11"/>
                  </a:cxn>
                </a:cxnLst>
                <a:rect l="0" t="0" r="r" b="b"/>
                <a:pathLst>
                  <a:path w="13" h="23">
                    <a:moveTo>
                      <a:pt x="7" y="0"/>
                    </a:moveTo>
                    <a:cubicBezTo>
                      <a:pt x="3" y="0"/>
                      <a:pt x="0" y="3"/>
                      <a:pt x="0" y="6"/>
                    </a:cubicBezTo>
                    <a:cubicBezTo>
                      <a:pt x="0" y="23"/>
                      <a:pt x="0" y="23"/>
                      <a:pt x="0" y="23"/>
                    </a:cubicBezTo>
                    <a:cubicBezTo>
                      <a:pt x="13" y="23"/>
                      <a:pt x="13" y="23"/>
                      <a:pt x="13" y="23"/>
                    </a:cubicBezTo>
                    <a:cubicBezTo>
                      <a:pt x="13" y="6"/>
                      <a:pt x="13" y="6"/>
                      <a:pt x="13" y="6"/>
                    </a:cubicBezTo>
                    <a:cubicBezTo>
                      <a:pt x="13" y="3"/>
                      <a:pt x="10" y="0"/>
                      <a:pt x="7"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3" name="Freeform 445">
                <a:extLst>
                  <a:ext uri="{FF2B5EF4-FFF2-40B4-BE49-F238E27FC236}">
                    <a16:creationId xmlns:a16="http://schemas.microsoft.com/office/drawing/2014/main" id="{920A2A6C-B10F-40F5-B5A7-1D4BA15D0A31}"/>
                  </a:ext>
                </a:extLst>
              </p:cNvPr>
              <p:cNvSpPr>
                <a:spLocks/>
              </p:cNvSpPr>
              <p:nvPr/>
            </p:nvSpPr>
            <p:spPr bwMode="auto">
              <a:xfrm>
                <a:off x="3749898" y="3081486"/>
                <a:ext cx="147840" cy="266942"/>
              </a:xfrm>
              <a:custGeom>
                <a:avLst/>
                <a:gdLst>
                  <a:gd name="T0" fmla="*/ 6 w 13"/>
                  <a:gd name="T1" fmla="*/ 0 h 23"/>
                  <a:gd name="T2" fmla="*/ 0 w 13"/>
                  <a:gd name="T3" fmla="*/ 6 h 23"/>
                  <a:gd name="T4" fmla="*/ 0 w 13"/>
                  <a:gd name="T5" fmla="*/ 23 h 23"/>
                  <a:gd name="T6" fmla="*/ 13 w 13"/>
                  <a:gd name="T7" fmla="*/ 23 h 23"/>
                  <a:gd name="T8" fmla="*/ 13 w 13"/>
                  <a:gd name="T9" fmla="*/ 6 h 23"/>
                  <a:gd name="T10" fmla="*/ 6 w 13"/>
                  <a:gd name="T11" fmla="*/ 0 h 23"/>
                </a:gdLst>
                <a:ahLst/>
                <a:cxnLst>
                  <a:cxn ang="0">
                    <a:pos x="T0" y="T1"/>
                  </a:cxn>
                  <a:cxn ang="0">
                    <a:pos x="T2" y="T3"/>
                  </a:cxn>
                  <a:cxn ang="0">
                    <a:pos x="T4" y="T5"/>
                  </a:cxn>
                  <a:cxn ang="0">
                    <a:pos x="T6" y="T7"/>
                  </a:cxn>
                  <a:cxn ang="0">
                    <a:pos x="T8" y="T9"/>
                  </a:cxn>
                  <a:cxn ang="0">
                    <a:pos x="T10" y="T11"/>
                  </a:cxn>
                </a:cxnLst>
                <a:rect l="0" t="0" r="r" b="b"/>
                <a:pathLst>
                  <a:path w="13" h="23">
                    <a:moveTo>
                      <a:pt x="6" y="0"/>
                    </a:moveTo>
                    <a:cubicBezTo>
                      <a:pt x="3" y="0"/>
                      <a:pt x="0" y="3"/>
                      <a:pt x="0" y="6"/>
                    </a:cubicBezTo>
                    <a:cubicBezTo>
                      <a:pt x="0" y="23"/>
                      <a:pt x="0" y="23"/>
                      <a:pt x="0" y="23"/>
                    </a:cubicBezTo>
                    <a:cubicBezTo>
                      <a:pt x="13" y="23"/>
                      <a:pt x="13" y="23"/>
                      <a:pt x="13" y="23"/>
                    </a:cubicBezTo>
                    <a:cubicBezTo>
                      <a:pt x="13" y="6"/>
                      <a:pt x="13" y="6"/>
                      <a:pt x="13" y="6"/>
                    </a:cubicBezTo>
                    <a:cubicBezTo>
                      <a:pt x="13" y="3"/>
                      <a:pt x="10" y="0"/>
                      <a:pt x="6"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4" name="Rectangle 446">
                <a:extLst>
                  <a:ext uri="{FF2B5EF4-FFF2-40B4-BE49-F238E27FC236}">
                    <a16:creationId xmlns:a16="http://schemas.microsoft.com/office/drawing/2014/main" id="{CC23506A-54D6-4B9B-937F-E41A7706873E}"/>
                  </a:ext>
                </a:extLst>
              </p:cNvPr>
              <p:cNvSpPr>
                <a:spLocks noChangeArrowheads="1"/>
              </p:cNvSpPr>
              <p:nvPr/>
            </p:nvSpPr>
            <p:spPr bwMode="auto">
              <a:xfrm>
                <a:off x="3505200" y="3449869"/>
                <a:ext cx="637237" cy="1601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5" name="Rectangle 447">
                <a:extLst>
                  <a:ext uri="{FF2B5EF4-FFF2-40B4-BE49-F238E27FC236}">
                    <a16:creationId xmlns:a16="http://schemas.microsoft.com/office/drawing/2014/main" id="{1D5C3A13-DE32-4E26-921E-2A26354191F9}"/>
                  </a:ext>
                </a:extLst>
              </p:cNvPr>
              <p:cNvSpPr>
                <a:spLocks noChangeArrowheads="1"/>
              </p:cNvSpPr>
              <p:nvPr/>
            </p:nvSpPr>
            <p:spPr bwMode="auto">
              <a:xfrm>
                <a:off x="3505200" y="3407158"/>
                <a:ext cx="637237" cy="1067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6" name="Rectangle 448">
                <a:extLst>
                  <a:ext uri="{FF2B5EF4-FFF2-40B4-BE49-F238E27FC236}">
                    <a16:creationId xmlns:a16="http://schemas.microsoft.com/office/drawing/2014/main" id="{E042C257-BAEC-4862-B25A-A2570F0F58FE}"/>
                  </a:ext>
                </a:extLst>
              </p:cNvPr>
              <p:cNvSpPr>
                <a:spLocks noChangeArrowheads="1"/>
              </p:cNvSpPr>
              <p:nvPr/>
            </p:nvSpPr>
            <p:spPr bwMode="auto">
              <a:xfrm>
                <a:off x="3505200" y="3348429"/>
                <a:ext cx="637237" cy="213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7" name="Rectangle 449">
                <a:extLst>
                  <a:ext uri="{FF2B5EF4-FFF2-40B4-BE49-F238E27FC236}">
                    <a16:creationId xmlns:a16="http://schemas.microsoft.com/office/drawing/2014/main" id="{254AEB14-27C1-44FD-B46E-37DFD37018D5}"/>
                  </a:ext>
                </a:extLst>
              </p:cNvPr>
              <p:cNvSpPr>
                <a:spLocks noChangeArrowheads="1"/>
              </p:cNvSpPr>
              <p:nvPr/>
            </p:nvSpPr>
            <p:spPr bwMode="auto">
              <a:xfrm>
                <a:off x="3596962" y="2483535"/>
                <a:ext cx="50979"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8" name="Rectangle 450">
                <a:extLst>
                  <a:ext uri="{FF2B5EF4-FFF2-40B4-BE49-F238E27FC236}">
                    <a16:creationId xmlns:a16="http://schemas.microsoft.com/office/drawing/2014/main" id="{0478D99E-3FAD-4B72-BE44-39692AFCB0C3}"/>
                  </a:ext>
                </a:extLst>
              </p:cNvPr>
              <p:cNvSpPr>
                <a:spLocks noChangeArrowheads="1"/>
              </p:cNvSpPr>
              <p:nvPr/>
            </p:nvSpPr>
            <p:spPr bwMode="auto">
              <a:xfrm>
                <a:off x="3729507" y="248353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9" name="Rectangle 451">
                <a:extLst>
                  <a:ext uri="{FF2B5EF4-FFF2-40B4-BE49-F238E27FC236}">
                    <a16:creationId xmlns:a16="http://schemas.microsoft.com/office/drawing/2014/main" id="{281A26A2-18E7-425E-846E-B196A3CC0536}"/>
                  </a:ext>
                </a:extLst>
              </p:cNvPr>
              <p:cNvSpPr>
                <a:spLocks noChangeArrowheads="1"/>
              </p:cNvSpPr>
              <p:nvPr/>
            </p:nvSpPr>
            <p:spPr bwMode="auto">
              <a:xfrm>
                <a:off x="3862052" y="248353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0" name="Rectangle 452">
                <a:extLst>
                  <a:ext uri="{FF2B5EF4-FFF2-40B4-BE49-F238E27FC236}">
                    <a16:creationId xmlns:a16="http://schemas.microsoft.com/office/drawing/2014/main" id="{7A6B0536-8B88-4103-8B31-2DE84D8A0019}"/>
                  </a:ext>
                </a:extLst>
              </p:cNvPr>
              <p:cNvSpPr>
                <a:spLocks noChangeArrowheads="1"/>
              </p:cNvSpPr>
              <p:nvPr/>
            </p:nvSpPr>
            <p:spPr bwMode="auto">
              <a:xfrm>
                <a:off x="3994597" y="248353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1" name="Rectangle 453">
                <a:extLst>
                  <a:ext uri="{FF2B5EF4-FFF2-40B4-BE49-F238E27FC236}">
                    <a16:creationId xmlns:a16="http://schemas.microsoft.com/office/drawing/2014/main" id="{47C26F50-6A86-472A-8743-81F968D493DD}"/>
                  </a:ext>
                </a:extLst>
              </p:cNvPr>
              <p:cNvSpPr>
                <a:spLocks noChangeArrowheads="1"/>
              </p:cNvSpPr>
              <p:nvPr/>
            </p:nvSpPr>
            <p:spPr bwMode="auto">
              <a:xfrm>
                <a:off x="3596962" y="2718445"/>
                <a:ext cx="50979"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2" name="Rectangle 454">
                <a:extLst>
                  <a:ext uri="{FF2B5EF4-FFF2-40B4-BE49-F238E27FC236}">
                    <a16:creationId xmlns:a16="http://schemas.microsoft.com/office/drawing/2014/main" id="{666144AD-A564-4FF6-8049-71F8DEAA066B}"/>
                  </a:ext>
                </a:extLst>
              </p:cNvPr>
              <p:cNvSpPr>
                <a:spLocks noChangeArrowheads="1"/>
              </p:cNvSpPr>
              <p:nvPr/>
            </p:nvSpPr>
            <p:spPr bwMode="auto">
              <a:xfrm>
                <a:off x="3729507" y="271844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3" name="Rectangle 455">
                <a:extLst>
                  <a:ext uri="{FF2B5EF4-FFF2-40B4-BE49-F238E27FC236}">
                    <a16:creationId xmlns:a16="http://schemas.microsoft.com/office/drawing/2014/main" id="{377A1899-28B7-486B-8A21-0E911113219A}"/>
                  </a:ext>
                </a:extLst>
              </p:cNvPr>
              <p:cNvSpPr>
                <a:spLocks noChangeArrowheads="1"/>
              </p:cNvSpPr>
              <p:nvPr/>
            </p:nvSpPr>
            <p:spPr bwMode="auto">
              <a:xfrm>
                <a:off x="3862052" y="271844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4" name="Rectangle 456">
                <a:extLst>
                  <a:ext uri="{FF2B5EF4-FFF2-40B4-BE49-F238E27FC236}">
                    <a16:creationId xmlns:a16="http://schemas.microsoft.com/office/drawing/2014/main" id="{28250AA3-777B-4EBC-8090-F41CD3EA1267}"/>
                  </a:ext>
                </a:extLst>
              </p:cNvPr>
              <p:cNvSpPr>
                <a:spLocks noChangeArrowheads="1"/>
              </p:cNvSpPr>
              <p:nvPr/>
            </p:nvSpPr>
            <p:spPr bwMode="auto">
              <a:xfrm>
                <a:off x="3994597" y="271844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235" name="Group 234">
              <a:extLst>
                <a:ext uri="{FF2B5EF4-FFF2-40B4-BE49-F238E27FC236}">
                  <a16:creationId xmlns:a16="http://schemas.microsoft.com/office/drawing/2014/main" id="{249870B0-A748-4AE1-8546-BC15E66AEE5C}"/>
                </a:ext>
              </a:extLst>
            </p:cNvPr>
            <p:cNvGrpSpPr/>
            <p:nvPr/>
          </p:nvGrpSpPr>
          <p:grpSpPr>
            <a:xfrm>
              <a:off x="10803537" y="4236809"/>
              <a:ext cx="777169" cy="2797810"/>
              <a:chOff x="6063962" y="2362200"/>
              <a:chExt cx="639762" cy="2582117"/>
            </a:xfrm>
          </p:grpSpPr>
          <p:sp>
            <p:nvSpPr>
              <p:cNvPr id="236" name="Freeform 383">
                <a:extLst>
                  <a:ext uri="{FF2B5EF4-FFF2-40B4-BE49-F238E27FC236}">
                    <a16:creationId xmlns:a16="http://schemas.microsoft.com/office/drawing/2014/main" id="{CB7AE6CE-E9E2-44F3-A29C-14745BBAE602}"/>
                  </a:ext>
                </a:extLst>
              </p:cNvPr>
              <p:cNvSpPr>
                <a:spLocks/>
              </p:cNvSpPr>
              <p:nvPr/>
            </p:nvSpPr>
            <p:spPr bwMode="auto">
              <a:xfrm>
                <a:off x="6063962" y="2631638"/>
                <a:ext cx="639762" cy="2312679"/>
              </a:xfrm>
              <a:custGeom>
                <a:avLst/>
                <a:gdLst>
                  <a:gd name="T0" fmla="*/ 0 w 158"/>
                  <a:gd name="T1" fmla="*/ 0 h 412"/>
                  <a:gd name="T2" fmla="*/ 158 w 158"/>
                  <a:gd name="T3" fmla="*/ 0 h 412"/>
                  <a:gd name="T4" fmla="*/ 158 w 158"/>
                  <a:gd name="T5" fmla="*/ 412 h 412"/>
                  <a:gd name="T6" fmla="*/ 0 w 158"/>
                  <a:gd name="T7" fmla="*/ 412 h 412"/>
                  <a:gd name="T8" fmla="*/ 0 w 158"/>
                  <a:gd name="T9" fmla="*/ 268 h 412"/>
                  <a:gd name="T10" fmla="*/ 0 w 158"/>
                  <a:gd name="T11" fmla="*/ 0 h 412"/>
                </a:gdLst>
                <a:ahLst/>
                <a:cxnLst>
                  <a:cxn ang="0">
                    <a:pos x="T0" y="T1"/>
                  </a:cxn>
                  <a:cxn ang="0">
                    <a:pos x="T2" y="T3"/>
                  </a:cxn>
                  <a:cxn ang="0">
                    <a:pos x="T4" y="T5"/>
                  </a:cxn>
                  <a:cxn ang="0">
                    <a:pos x="T6" y="T7"/>
                  </a:cxn>
                  <a:cxn ang="0">
                    <a:pos x="T8" y="T9"/>
                  </a:cxn>
                  <a:cxn ang="0">
                    <a:pos x="T10" y="T11"/>
                  </a:cxn>
                </a:cxnLst>
                <a:rect l="0" t="0" r="r" b="b"/>
                <a:pathLst>
                  <a:path w="158" h="412">
                    <a:moveTo>
                      <a:pt x="0" y="0"/>
                    </a:moveTo>
                    <a:lnTo>
                      <a:pt x="158" y="0"/>
                    </a:lnTo>
                    <a:lnTo>
                      <a:pt x="158" y="412"/>
                    </a:lnTo>
                    <a:lnTo>
                      <a:pt x="0" y="412"/>
                    </a:lnTo>
                    <a:lnTo>
                      <a:pt x="0" y="268"/>
                    </a:lnTo>
                    <a:lnTo>
                      <a:pt x="0"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7" name="Rectangle 236">
                <a:extLst>
                  <a:ext uri="{FF2B5EF4-FFF2-40B4-BE49-F238E27FC236}">
                    <a16:creationId xmlns:a16="http://schemas.microsoft.com/office/drawing/2014/main" id="{807C02B8-AE0D-4DE0-B37B-F44C7D350708}"/>
                  </a:ext>
                </a:extLst>
              </p:cNvPr>
              <p:cNvSpPr>
                <a:spLocks noChangeArrowheads="1"/>
              </p:cNvSpPr>
              <p:nvPr/>
            </p:nvSpPr>
            <p:spPr bwMode="auto">
              <a:xfrm>
                <a:off x="6286662" y="2800037"/>
                <a:ext cx="64786" cy="162787"/>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8" name="Rectangle 237">
                <a:extLst>
                  <a:ext uri="{FF2B5EF4-FFF2-40B4-BE49-F238E27FC236}">
                    <a16:creationId xmlns:a16="http://schemas.microsoft.com/office/drawing/2014/main" id="{B0208929-82D9-43DE-AB42-EA1FBD35ECD7}"/>
                  </a:ext>
                </a:extLst>
              </p:cNvPr>
              <p:cNvSpPr>
                <a:spLocks noChangeArrowheads="1"/>
              </p:cNvSpPr>
              <p:nvPr/>
            </p:nvSpPr>
            <p:spPr bwMode="auto">
              <a:xfrm>
                <a:off x="6420282" y="2800037"/>
                <a:ext cx="60738" cy="162787"/>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9" name="Rectangle 238">
                <a:extLst>
                  <a:ext uri="{FF2B5EF4-FFF2-40B4-BE49-F238E27FC236}">
                    <a16:creationId xmlns:a16="http://schemas.microsoft.com/office/drawing/2014/main" id="{DCA0BBE2-D707-427A-9E3D-0E252CFAC0CE}"/>
                  </a:ext>
                </a:extLst>
              </p:cNvPr>
              <p:cNvSpPr>
                <a:spLocks noChangeArrowheads="1"/>
              </p:cNvSpPr>
              <p:nvPr/>
            </p:nvSpPr>
            <p:spPr bwMode="auto">
              <a:xfrm>
                <a:off x="6420282" y="3047022"/>
                <a:ext cx="60738" cy="15717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0" name="Rectangle 239">
                <a:extLst>
                  <a:ext uri="{FF2B5EF4-FFF2-40B4-BE49-F238E27FC236}">
                    <a16:creationId xmlns:a16="http://schemas.microsoft.com/office/drawing/2014/main" id="{5D7B8D98-8E19-47BC-9BF4-E70D56E22215}"/>
                  </a:ext>
                </a:extLst>
              </p:cNvPr>
              <p:cNvSpPr>
                <a:spLocks noChangeArrowheads="1"/>
              </p:cNvSpPr>
              <p:nvPr/>
            </p:nvSpPr>
            <p:spPr bwMode="auto">
              <a:xfrm>
                <a:off x="6144942" y="3294007"/>
                <a:ext cx="72884" cy="15717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1" name="Rectangle 240">
                <a:extLst>
                  <a:ext uri="{FF2B5EF4-FFF2-40B4-BE49-F238E27FC236}">
                    <a16:creationId xmlns:a16="http://schemas.microsoft.com/office/drawing/2014/main" id="{DDCB712C-3956-4825-9C4F-0E7BCEFD48D5}"/>
                  </a:ext>
                </a:extLst>
              </p:cNvPr>
              <p:cNvSpPr>
                <a:spLocks noChangeArrowheads="1"/>
              </p:cNvSpPr>
              <p:nvPr/>
            </p:nvSpPr>
            <p:spPr bwMode="auto">
              <a:xfrm>
                <a:off x="6286662" y="3535381"/>
                <a:ext cx="64786" cy="174014"/>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2" name="Rectangle 241">
                <a:extLst>
                  <a:ext uri="{FF2B5EF4-FFF2-40B4-BE49-F238E27FC236}">
                    <a16:creationId xmlns:a16="http://schemas.microsoft.com/office/drawing/2014/main" id="{5314CA79-DA3C-43FE-8BBC-3A5EE4CF423B}"/>
                  </a:ext>
                </a:extLst>
              </p:cNvPr>
              <p:cNvSpPr>
                <a:spLocks noChangeArrowheads="1"/>
              </p:cNvSpPr>
              <p:nvPr/>
            </p:nvSpPr>
            <p:spPr bwMode="auto">
              <a:xfrm>
                <a:off x="6420282" y="3535381"/>
                <a:ext cx="60738" cy="174014"/>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3" name="Rectangle 242">
                <a:extLst>
                  <a:ext uri="{FF2B5EF4-FFF2-40B4-BE49-F238E27FC236}">
                    <a16:creationId xmlns:a16="http://schemas.microsoft.com/office/drawing/2014/main" id="{044DA74B-7D55-427C-9F8F-E27F083CA476}"/>
                  </a:ext>
                </a:extLst>
              </p:cNvPr>
              <p:cNvSpPr>
                <a:spLocks noChangeArrowheads="1"/>
              </p:cNvSpPr>
              <p:nvPr/>
            </p:nvSpPr>
            <p:spPr bwMode="auto">
              <a:xfrm>
                <a:off x="6420282" y="3782366"/>
                <a:ext cx="60738" cy="16839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4" name="Rectangle 243">
                <a:extLst>
                  <a:ext uri="{FF2B5EF4-FFF2-40B4-BE49-F238E27FC236}">
                    <a16:creationId xmlns:a16="http://schemas.microsoft.com/office/drawing/2014/main" id="{25F8AEE4-06E2-4F94-B633-136FEE754CA2}"/>
                  </a:ext>
                </a:extLst>
              </p:cNvPr>
              <p:cNvSpPr>
                <a:spLocks noChangeArrowheads="1"/>
              </p:cNvSpPr>
              <p:nvPr/>
            </p:nvSpPr>
            <p:spPr bwMode="auto">
              <a:xfrm>
                <a:off x="6562003" y="3782366"/>
                <a:ext cx="60738" cy="16839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5" name="Rectangle 244">
                <a:extLst>
                  <a:ext uri="{FF2B5EF4-FFF2-40B4-BE49-F238E27FC236}">
                    <a16:creationId xmlns:a16="http://schemas.microsoft.com/office/drawing/2014/main" id="{2735D177-D762-4ED0-9F23-4049ABD71C47}"/>
                  </a:ext>
                </a:extLst>
              </p:cNvPr>
              <p:cNvSpPr>
                <a:spLocks noChangeArrowheads="1"/>
              </p:cNvSpPr>
              <p:nvPr/>
            </p:nvSpPr>
            <p:spPr bwMode="auto">
              <a:xfrm>
                <a:off x="6144942" y="4023736"/>
                <a:ext cx="72884" cy="174014"/>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6" name="Rectangle 245">
                <a:extLst>
                  <a:ext uri="{FF2B5EF4-FFF2-40B4-BE49-F238E27FC236}">
                    <a16:creationId xmlns:a16="http://schemas.microsoft.com/office/drawing/2014/main" id="{9C13DAF0-C552-4B86-9946-5B70BE52C738}"/>
                  </a:ext>
                </a:extLst>
              </p:cNvPr>
              <p:cNvSpPr>
                <a:spLocks noChangeArrowheads="1"/>
              </p:cNvSpPr>
              <p:nvPr/>
            </p:nvSpPr>
            <p:spPr bwMode="auto">
              <a:xfrm>
                <a:off x="6286662" y="4023736"/>
                <a:ext cx="64786" cy="174014"/>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7" name="Rectangle 246">
                <a:extLst>
                  <a:ext uri="{FF2B5EF4-FFF2-40B4-BE49-F238E27FC236}">
                    <a16:creationId xmlns:a16="http://schemas.microsoft.com/office/drawing/2014/main" id="{8AF29BF2-64A7-42CF-A67E-9250A9BD6894}"/>
                  </a:ext>
                </a:extLst>
              </p:cNvPr>
              <p:cNvSpPr>
                <a:spLocks noChangeArrowheads="1"/>
              </p:cNvSpPr>
              <p:nvPr/>
            </p:nvSpPr>
            <p:spPr bwMode="auto">
              <a:xfrm>
                <a:off x="6144942" y="4281948"/>
                <a:ext cx="72884" cy="162787"/>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8" name="Rectangle 247">
                <a:extLst>
                  <a:ext uri="{FF2B5EF4-FFF2-40B4-BE49-F238E27FC236}">
                    <a16:creationId xmlns:a16="http://schemas.microsoft.com/office/drawing/2014/main" id="{73E1452B-82AD-4738-9C00-89C02F724B67}"/>
                  </a:ext>
                </a:extLst>
              </p:cNvPr>
              <p:cNvSpPr>
                <a:spLocks noChangeArrowheads="1"/>
              </p:cNvSpPr>
              <p:nvPr/>
            </p:nvSpPr>
            <p:spPr bwMode="auto">
              <a:xfrm>
                <a:off x="6420282" y="4281948"/>
                <a:ext cx="60738" cy="162787"/>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9" name="Rectangle 248">
                <a:extLst>
                  <a:ext uri="{FF2B5EF4-FFF2-40B4-BE49-F238E27FC236}">
                    <a16:creationId xmlns:a16="http://schemas.microsoft.com/office/drawing/2014/main" id="{0CC53DDB-48C3-4B22-B3B6-8701BF434A0D}"/>
                  </a:ext>
                </a:extLst>
              </p:cNvPr>
              <p:cNvSpPr>
                <a:spLocks noChangeArrowheads="1"/>
              </p:cNvSpPr>
              <p:nvPr/>
            </p:nvSpPr>
            <p:spPr bwMode="auto">
              <a:xfrm>
                <a:off x="6286662" y="4528933"/>
                <a:ext cx="64786" cy="15717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0" name="Rectangle 249">
                <a:extLst>
                  <a:ext uri="{FF2B5EF4-FFF2-40B4-BE49-F238E27FC236}">
                    <a16:creationId xmlns:a16="http://schemas.microsoft.com/office/drawing/2014/main" id="{8EB0BA2E-8FD3-4761-BBF1-A89CBB676850}"/>
                  </a:ext>
                </a:extLst>
              </p:cNvPr>
              <p:cNvSpPr>
                <a:spLocks noChangeArrowheads="1"/>
              </p:cNvSpPr>
              <p:nvPr/>
            </p:nvSpPr>
            <p:spPr bwMode="auto">
              <a:xfrm>
                <a:off x="6562003" y="4528933"/>
                <a:ext cx="60738" cy="15717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1" name="Rectangle 250">
                <a:extLst>
                  <a:ext uri="{FF2B5EF4-FFF2-40B4-BE49-F238E27FC236}">
                    <a16:creationId xmlns:a16="http://schemas.microsoft.com/office/drawing/2014/main" id="{56DB5CC5-AFA2-4468-A499-FD0C94FF8BC1}"/>
                  </a:ext>
                </a:extLst>
              </p:cNvPr>
              <p:cNvSpPr>
                <a:spLocks noChangeArrowheads="1"/>
              </p:cNvSpPr>
              <p:nvPr/>
            </p:nvSpPr>
            <p:spPr bwMode="auto">
              <a:xfrm>
                <a:off x="6420282" y="2468854"/>
                <a:ext cx="202456" cy="162787"/>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2" name="Rectangle 251">
                <a:extLst>
                  <a:ext uri="{FF2B5EF4-FFF2-40B4-BE49-F238E27FC236}">
                    <a16:creationId xmlns:a16="http://schemas.microsoft.com/office/drawing/2014/main" id="{4EE80796-F6B2-4762-82E5-D0C7208865BA}"/>
                  </a:ext>
                </a:extLst>
              </p:cNvPr>
              <p:cNvSpPr>
                <a:spLocks noChangeArrowheads="1"/>
              </p:cNvSpPr>
              <p:nvPr/>
            </p:nvSpPr>
            <p:spPr bwMode="auto">
              <a:xfrm>
                <a:off x="6217826" y="2362200"/>
                <a:ext cx="32393" cy="2694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3" name="Rectangle 252">
                <a:extLst>
                  <a:ext uri="{FF2B5EF4-FFF2-40B4-BE49-F238E27FC236}">
                    <a16:creationId xmlns:a16="http://schemas.microsoft.com/office/drawing/2014/main" id="{7EBC46D4-5DD2-4CF6-9F18-14FEA185F692}"/>
                  </a:ext>
                </a:extLst>
              </p:cNvPr>
              <p:cNvSpPr>
                <a:spLocks noChangeArrowheads="1"/>
              </p:cNvSpPr>
              <p:nvPr/>
            </p:nvSpPr>
            <p:spPr bwMode="auto">
              <a:xfrm>
                <a:off x="6144942" y="2800037"/>
                <a:ext cx="72884" cy="162787"/>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4" name="Rectangle 253">
                <a:extLst>
                  <a:ext uri="{FF2B5EF4-FFF2-40B4-BE49-F238E27FC236}">
                    <a16:creationId xmlns:a16="http://schemas.microsoft.com/office/drawing/2014/main" id="{CA520931-6B4C-41D5-8032-87C91365EB72}"/>
                  </a:ext>
                </a:extLst>
              </p:cNvPr>
              <p:cNvSpPr>
                <a:spLocks noChangeArrowheads="1"/>
              </p:cNvSpPr>
              <p:nvPr/>
            </p:nvSpPr>
            <p:spPr bwMode="auto">
              <a:xfrm>
                <a:off x="6562003" y="2800037"/>
                <a:ext cx="60738" cy="162787"/>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5" name="Rectangle 254">
                <a:extLst>
                  <a:ext uri="{FF2B5EF4-FFF2-40B4-BE49-F238E27FC236}">
                    <a16:creationId xmlns:a16="http://schemas.microsoft.com/office/drawing/2014/main" id="{A637254C-40B2-4143-96C7-542B7EB08CE5}"/>
                  </a:ext>
                </a:extLst>
              </p:cNvPr>
              <p:cNvSpPr>
                <a:spLocks noChangeArrowheads="1"/>
              </p:cNvSpPr>
              <p:nvPr/>
            </p:nvSpPr>
            <p:spPr bwMode="auto">
              <a:xfrm>
                <a:off x="6144942" y="3047022"/>
                <a:ext cx="72884"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6" name="Rectangle 407">
                <a:extLst>
                  <a:ext uri="{FF2B5EF4-FFF2-40B4-BE49-F238E27FC236}">
                    <a16:creationId xmlns:a16="http://schemas.microsoft.com/office/drawing/2014/main" id="{E9236B73-D16B-43DD-A3A1-B9BAD2C663FE}"/>
                  </a:ext>
                </a:extLst>
              </p:cNvPr>
              <p:cNvSpPr>
                <a:spLocks noChangeArrowheads="1"/>
              </p:cNvSpPr>
              <p:nvPr/>
            </p:nvSpPr>
            <p:spPr bwMode="auto">
              <a:xfrm>
                <a:off x="6286662" y="3047026"/>
                <a:ext cx="64786"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7" name="Rectangle 408">
                <a:extLst>
                  <a:ext uri="{FF2B5EF4-FFF2-40B4-BE49-F238E27FC236}">
                    <a16:creationId xmlns:a16="http://schemas.microsoft.com/office/drawing/2014/main" id="{B3CC7D1F-8053-4DAD-B53E-93E7ED91891A}"/>
                  </a:ext>
                </a:extLst>
              </p:cNvPr>
              <p:cNvSpPr>
                <a:spLocks noChangeArrowheads="1"/>
              </p:cNvSpPr>
              <p:nvPr/>
            </p:nvSpPr>
            <p:spPr bwMode="auto">
              <a:xfrm>
                <a:off x="6562003" y="3047026"/>
                <a:ext cx="60738"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8" name="Rectangle 409">
                <a:extLst>
                  <a:ext uri="{FF2B5EF4-FFF2-40B4-BE49-F238E27FC236}">
                    <a16:creationId xmlns:a16="http://schemas.microsoft.com/office/drawing/2014/main" id="{B8BC0A91-E911-43A7-AD2F-FAFD40B49FA1}"/>
                  </a:ext>
                </a:extLst>
              </p:cNvPr>
              <p:cNvSpPr>
                <a:spLocks noChangeArrowheads="1"/>
              </p:cNvSpPr>
              <p:nvPr/>
            </p:nvSpPr>
            <p:spPr bwMode="auto">
              <a:xfrm>
                <a:off x="6286662" y="3294011"/>
                <a:ext cx="64786"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9" name="Rectangle 410">
                <a:extLst>
                  <a:ext uri="{FF2B5EF4-FFF2-40B4-BE49-F238E27FC236}">
                    <a16:creationId xmlns:a16="http://schemas.microsoft.com/office/drawing/2014/main" id="{5CC29D79-A945-4A7D-ADAF-CD7195175F43}"/>
                  </a:ext>
                </a:extLst>
              </p:cNvPr>
              <p:cNvSpPr>
                <a:spLocks noChangeArrowheads="1"/>
              </p:cNvSpPr>
              <p:nvPr/>
            </p:nvSpPr>
            <p:spPr bwMode="auto">
              <a:xfrm>
                <a:off x="6420282" y="3294011"/>
                <a:ext cx="60738"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0" name="Rectangle 411">
                <a:extLst>
                  <a:ext uri="{FF2B5EF4-FFF2-40B4-BE49-F238E27FC236}">
                    <a16:creationId xmlns:a16="http://schemas.microsoft.com/office/drawing/2014/main" id="{0CD8FAD5-FD6F-474E-B38C-F55066396A5E}"/>
                  </a:ext>
                </a:extLst>
              </p:cNvPr>
              <p:cNvSpPr>
                <a:spLocks noChangeArrowheads="1"/>
              </p:cNvSpPr>
              <p:nvPr/>
            </p:nvSpPr>
            <p:spPr bwMode="auto">
              <a:xfrm>
                <a:off x="6562003" y="3294011"/>
                <a:ext cx="60738"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1" name="Rectangle 412">
                <a:extLst>
                  <a:ext uri="{FF2B5EF4-FFF2-40B4-BE49-F238E27FC236}">
                    <a16:creationId xmlns:a16="http://schemas.microsoft.com/office/drawing/2014/main" id="{E68E9D3B-EF2D-43EF-8683-7607D9C9A4E2}"/>
                  </a:ext>
                </a:extLst>
              </p:cNvPr>
              <p:cNvSpPr>
                <a:spLocks noChangeArrowheads="1"/>
              </p:cNvSpPr>
              <p:nvPr/>
            </p:nvSpPr>
            <p:spPr bwMode="auto">
              <a:xfrm>
                <a:off x="6144942" y="3535381"/>
                <a:ext cx="72884" cy="17401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2" name="Rectangle 413">
                <a:extLst>
                  <a:ext uri="{FF2B5EF4-FFF2-40B4-BE49-F238E27FC236}">
                    <a16:creationId xmlns:a16="http://schemas.microsoft.com/office/drawing/2014/main" id="{4DFA4CAB-98C8-4E95-B25A-539F2C702DD9}"/>
                  </a:ext>
                </a:extLst>
              </p:cNvPr>
              <p:cNvSpPr>
                <a:spLocks noChangeArrowheads="1"/>
              </p:cNvSpPr>
              <p:nvPr/>
            </p:nvSpPr>
            <p:spPr bwMode="auto">
              <a:xfrm>
                <a:off x="6562003" y="3535381"/>
                <a:ext cx="60738" cy="17401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3" name="Rectangle 414">
                <a:extLst>
                  <a:ext uri="{FF2B5EF4-FFF2-40B4-BE49-F238E27FC236}">
                    <a16:creationId xmlns:a16="http://schemas.microsoft.com/office/drawing/2014/main" id="{F55C8983-9EBD-44EA-93DB-806992072CC7}"/>
                  </a:ext>
                </a:extLst>
              </p:cNvPr>
              <p:cNvSpPr>
                <a:spLocks noChangeArrowheads="1"/>
              </p:cNvSpPr>
              <p:nvPr/>
            </p:nvSpPr>
            <p:spPr bwMode="auto">
              <a:xfrm>
                <a:off x="6144942" y="3782366"/>
                <a:ext cx="72884" cy="168399"/>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4" name="Rectangle 415">
                <a:extLst>
                  <a:ext uri="{FF2B5EF4-FFF2-40B4-BE49-F238E27FC236}">
                    <a16:creationId xmlns:a16="http://schemas.microsoft.com/office/drawing/2014/main" id="{4FBDD212-798C-43D4-811D-B8530BD7523C}"/>
                  </a:ext>
                </a:extLst>
              </p:cNvPr>
              <p:cNvSpPr>
                <a:spLocks noChangeArrowheads="1"/>
              </p:cNvSpPr>
              <p:nvPr/>
            </p:nvSpPr>
            <p:spPr bwMode="auto">
              <a:xfrm>
                <a:off x="6286662" y="3782366"/>
                <a:ext cx="64786" cy="168399"/>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6" name="Rectangle 416">
                <a:extLst>
                  <a:ext uri="{FF2B5EF4-FFF2-40B4-BE49-F238E27FC236}">
                    <a16:creationId xmlns:a16="http://schemas.microsoft.com/office/drawing/2014/main" id="{70CAE253-C455-42A5-ACEA-1C7B067C2DDE}"/>
                  </a:ext>
                </a:extLst>
              </p:cNvPr>
              <p:cNvSpPr>
                <a:spLocks noChangeArrowheads="1"/>
              </p:cNvSpPr>
              <p:nvPr/>
            </p:nvSpPr>
            <p:spPr bwMode="auto">
              <a:xfrm>
                <a:off x="6420282" y="4023740"/>
                <a:ext cx="60738" cy="17401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7" name="Rectangle 417">
                <a:extLst>
                  <a:ext uri="{FF2B5EF4-FFF2-40B4-BE49-F238E27FC236}">
                    <a16:creationId xmlns:a16="http://schemas.microsoft.com/office/drawing/2014/main" id="{DB483B60-4759-4740-8335-C50483796F71}"/>
                  </a:ext>
                </a:extLst>
              </p:cNvPr>
              <p:cNvSpPr>
                <a:spLocks noChangeArrowheads="1"/>
              </p:cNvSpPr>
              <p:nvPr/>
            </p:nvSpPr>
            <p:spPr bwMode="auto">
              <a:xfrm>
                <a:off x="6562003" y="4023740"/>
                <a:ext cx="60738" cy="17401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8" name="Rectangle 418">
                <a:extLst>
                  <a:ext uri="{FF2B5EF4-FFF2-40B4-BE49-F238E27FC236}">
                    <a16:creationId xmlns:a16="http://schemas.microsoft.com/office/drawing/2014/main" id="{20344880-5F04-4067-94FC-7BB2394D1FD9}"/>
                  </a:ext>
                </a:extLst>
              </p:cNvPr>
              <p:cNvSpPr>
                <a:spLocks noChangeArrowheads="1"/>
              </p:cNvSpPr>
              <p:nvPr/>
            </p:nvSpPr>
            <p:spPr bwMode="auto">
              <a:xfrm>
                <a:off x="6286662" y="4281951"/>
                <a:ext cx="64786" cy="162787"/>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9" name="Rectangle 419">
                <a:extLst>
                  <a:ext uri="{FF2B5EF4-FFF2-40B4-BE49-F238E27FC236}">
                    <a16:creationId xmlns:a16="http://schemas.microsoft.com/office/drawing/2014/main" id="{9F871D23-A64B-4D1F-83D1-F4CADC695A9B}"/>
                  </a:ext>
                </a:extLst>
              </p:cNvPr>
              <p:cNvSpPr>
                <a:spLocks noChangeArrowheads="1"/>
              </p:cNvSpPr>
              <p:nvPr/>
            </p:nvSpPr>
            <p:spPr bwMode="auto">
              <a:xfrm>
                <a:off x="6562003" y="4281951"/>
                <a:ext cx="60738" cy="162787"/>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70" name="Rectangle 424">
                <a:extLst>
                  <a:ext uri="{FF2B5EF4-FFF2-40B4-BE49-F238E27FC236}">
                    <a16:creationId xmlns:a16="http://schemas.microsoft.com/office/drawing/2014/main" id="{C87094CB-5C24-44FA-9D95-C0441736CD97}"/>
                  </a:ext>
                </a:extLst>
              </p:cNvPr>
              <p:cNvSpPr>
                <a:spLocks noChangeArrowheads="1"/>
              </p:cNvSpPr>
              <p:nvPr/>
            </p:nvSpPr>
            <p:spPr bwMode="auto">
              <a:xfrm>
                <a:off x="6144942" y="4528936"/>
                <a:ext cx="72884"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72" name="Rectangle 425">
                <a:extLst>
                  <a:ext uri="{FF2B5EF4-FFF2-40B4-BE49-F238E27FC236}">
                    <a16:creationId xmlns:a16="http://schemas.microsoft.com/office/drawing/2014/main" id="{9C4EAEE0-4107-4109-8B27-C3FDEEF53D19}"/>
                  </a:ext>
                </a:extLst>
              </p:cNvPr>
              <p:cNvSpPr>
                <a:spLocks noChangeArrowheads="1"/>
              </p:cNvSpPr>
              <p:nvPr/>
            </p:nvSpPr>
            <p:spPr bwMode="auto">
              <a:xfrm>
                <a:off x="6420282" y="4528936"/>
                <a:ext cx="60738"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spTree>
    <p:extLst>
      <p:ext uri="{BB962C8B-B14F-4D97-AF65-F5344CB8AC3E}">
        <p14:creationId xmlns:p14="http://schemas.microsoft.com/office/powerpoint/2010/main" val="19491031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par>
                                <p:cTn id="8" presetID="42" presetClass="path" presetSubtype="0" decel="100000" fill="hold" grpId="1" nodeType="withEffect">
                                  <p:stCondLst>
                                    <p:cond delay="0"/>
                                  </p:stCondLst>
                                  <p:childTnLst>
                                    <p:animMotion origin="layout" path="M -3.125E-6 4.44444E-6 L -3.125E-6 0.03703 " pathEditMode="relative" rAng="0" ptsTypes="AA">
                                      <p:cBhvr>
                                        <p:cTn id="9" dur="600" spd="-100000" fill="hold"/>
                                        <p:tgtEl>
                                          <p:spTgt spid="63"/>
                                        </p:tgtEl>
                                        <p:attrNameLst>
                                          <p:attrName>ppt_x</p:attrName>
                                          <p:attrName>ppt_y</p:attrName>
                                        </p:attrNameLst>
                                      </p:cBhvr>
                                      <p:rCtr x="0" y="1852"/>
                                    </p:animMotion>
                                  </p:childTnLst>
                                </p:cTn>
                              </p:par>
                              <p:par>
                                <p:cTn id="10" presetID="10" presetClass="entr" presetSubtype="0" fill="hold" grpId="0" nodeType="withEffect">
                                  <p:stCondLst>
                                    <p:cond delay="50"/>
                                  </p:stCondLst>
                                  <p:childTnLst>
                                    <p:set>
                                      <p:cBhvr>
                                        <p:cTn id="11" dur="1" fill="hold">
                                          <p:stCondLst>
                                            <p:cond delay="0"/>
                                          </p:stCondLst>
                                        </p:cTn>
                                        <p:tgtEl>
                                          <p:spTgt spid="60"/>
                                        </p:tgtEl>
                                        <p:attrNameLst>
                                          <p:attrName>style.visibility</p:attrName>
                                        </p:attrNameLst>
                                      </p:cBhvr>
                                      <p:to>
                                        <p:strVal val="visible"/>
                                      </p:to>
                                    </p:set>
                                    <p:animEffect transition="in" filter="fade">
                                      <p:cBhvr>
                                        <p:cTn id="12" dur="500"/>
                                        <p:tgtEl>
                                          <p:spTgt spid="60"/>
                                        </p:tgtEl>
                                      </p:cBhvr>
                                    </p:animEffect>
                                  </p:childTnLst>
                                </p:cTn>
                              </p:par>
                              <p:par>
                                <p:cTn id="13" presetID="42" presetClass="path" presetSubtype="0" decel="100000" fill="hold" grpId="1" nodeType="withEffect">
                                  <p:stCondLst>
                                    <p:cond delay="50"/>
                                  </p:stCondLst>
                                  <p:childTnLst>
                                    <p:animMotion origin="layout" path="M -3.125E-6 4.44444E-6 L -3.125E-6 0.03703 " pathEditMode="relative" rAng="0" ptsTypes="AA">
                                      <p:cBhvr>
                                        <p:cTn id="14" dur="600" spd="-100000" fill="hold"/>
                                        <p:tgtEl>
                                          <p:spTgt spid="60"/>
                                        </p:tgtEl>
                                        <p:attrNameLst>
                                          <p:attrName>ppt_x</p:attrName>
                                          <p:attrName>ppt_y</p:attrName>
                                        </p:attrNameLst>
                                      </p:cBhvr>
                                      <p:rCtr x="0" y="1852"/>
                                    </p:animMotion>
                                  </p:childTnLst>
                                </p:cTn>
                              </p:par>
                              <p:par>
                                <p:cTn id="15" presetID="10" presetClass="entr" presetSubtype="0" fill="hold" grpId="0" nodeType="withEffect">
                                  <p:stCondLst>
                                    <p:cond delay="100"/>
                                  </p:stCondLst>
                                  <p:childTnLst>
                                    <p:set>
                                      <p:cBhvr>
                                        <p:cTn id="16" dur="1" fill="hold">
                                          <p:stCondLst>
                                            <p:cond delay="0"/>
                                          </p:stCondLst>
                                        </p:cTn>
                                        <p:tgtEl>
                                          <p:spTgt spid="62"/>
                                        </p:tgtEl>
                                        <p:attrNameLst>
                                          <p:attrName>style.visibility</p:attrName>
                                        </p:attrNameLst>
                                      </p:cBhvr>
                                      <p:to>
                                        <p:strVal val="visible"/>
                                      </p:to>
                                    </p:set>
                                    <p:animEffect transition="in" filter="fade">
                                      <p:cBhvr>
                                        <p:cTn id="17" dur="500"/>
                                        <p:tgtEl>
                                          <p:spTgt spid="62"/>
                                        </p:tgtEl>
                                      </p:cBhvr>
                                    </p:animEffect>
                                  </p:childTnLst>
                                </p:cTn>
                              </p:par>
                              <p:par>
                                <p:cTn id="18" presetID="42" presetClass="path" presetSubtype="0" decel="100000" fill="hold" grpId="1" nodeType="withEffect">
                                  <p:stCondLst>
                                    <p:cond delay="100"/>
                                  </p:stCondLst>
                                  <p:childTnLst>
                                    <p:animMotion origin="layout" path="M -3.125E-6 4.44444E-6 L -3.125E-6 0.03703 " pathEditMode="relative" rAng="0" ptsTypes="AA">
                                      <p:cBhvr>
                                        <p:cTn id="19" dur="600" spd="-100000" fill="hold"/>
                                        <p:tgtEl>
                                          <p:spTgt spid="62"/>
                                        </p:tgtEl>
                                        <p:attrNameLst>
                                          <p:attrName>ppt_x</p:attrName>
                                          <p:attrName>ppt_y</p:attrName>
                                        </p:attrNameLst>
                                      </p:cBhvr>
                                      <p:rCtr x="0" y="1852"/>
                                    </p:animMotion>
                                  </p:childTnLst>
                                </p:cTn>
                              </p:par>
                              <p:par>
                                <p:cTn id="20" presetID="10" presetClass="entr" presetSubtype="0" fill="hold" grpId="0" nodeType="withEffect">
                                  <p:stCondLst>
                                    <p:cond delay="150"/>
                                  </p:stCondLst>
                                  <p:childTnLst>
                                    <p:set>
                                      <p:cBhvr>
                                        <p:cTn id="21" dur="1" fill="hold">
                                          <p:stCondLst>
                                            <p:cond delay="0"/>
                                          </p:stCondLst>
                                        </p:cTn>
                                        <p:tgtEl>
                                          <p:spTgt spid="67"/>
                                        </p:tgtEl>
                                        <p:attrNameLst>
                                          <p:attrName>style.visibility</p:attrName>
                                        </p:attrNameLst>
                                      </p:cBhvr>
                                      <p:to>
                                        <p:strVal val="visible"/>
                                      </p:to>
                                    </p:set>
                                    <p:animEffect transition="in" filter="fade">
                                      <p:cBhvr>
                                        <p:cTn id="22" dur="500"/>
                                        <p:tgtEl>
                                          <p:spTgt spid="67"/>
                                        </p:tgtEl>
                                      </p:cBhvr>
                                    </p:animEffect>
                                  </p:childTnLst>
                                </p:cTn>
                              </p:par>
                              <p:par>
                                <p:cTn id="23" presetID="42" presetClass="path" presetSubtype="0" decel="100000" fill="hold" grpId="1" nodeType="withEffect">
                                  <p:stCondLst>
                                    <p:cond delay="150"/>
                                  </p:stCondLst>
                                  <p:childTnLst>
                                    <p:animMotion origin="layout" path="M -3.125E-6 4.44444E-6 L -3.125E-6 0.03703 " pathEditMode="relative" rAng="0" ptsTypes="AA">
                                      <p:cBhvr>
                                        <p:cTn id="24" dur="600" spd="-100000" fill="hold"/>
                                        <p:tgtEl>
                                          <p:spTgt spid="67"/>
                                        </p:tgtEl>
                                        <p:attrNameLst>
                                          <p:attrName>ppt_x</p:attrName>
                                          <p:attrName>ppt_y</p:attrName>
                                        </p:attrNameLst>
                                      </p:cBhvr>
                                      <p:rCtr x="0" y="1852"/>
                                    </p:animMotion>
                                  </p:childTnLst>
                                </p:cTn>
                              </p:par>
                              <p:par>
                                <p:cTn id="25" presetID="10" presetClass="entr" presetSubtype="0" fill="hold" grpId="0" nodeType="withEffect">
                                  <p:stCondLst>
                                    <p:cond delay="200"/>
                                  </p:stCondLst>
                                  <p:childTnLst>
                                    <p:set>
                                      <p:cBhvr>
                                        <p:cTn id="26" dur="1" fill="hold">
                                          <p:stCondLst>
                                            <p:cond delay="0"/>
                                          </p:stCondLst>
                                        </p:cTn>
                                        <p:tgtEl>
                                          <p:spTgt spid="65"/>
                                        </p:tgtEl>
                                        <p:attrNameLst>
                                          <p:attrName>style.visibility</p:attrName>
                                        </p:attrNameLst>
                                      </p:cBhvr>
                                      <p:to>
                                        <p:strVal val="visible"/>
                                      </p:to>
                                    </p:set>
                                    <p:animEffect transition="in" filter="fade">
                                      <p:cBhvr>
                                        <p:cTn id="27" dur="500"/>
                                        <p:tgtEl>
                                          <p:spTgt spid="65"/>
                                        </p:tgtEl>
                                      </p:cBhvr>
                                    </p:animEffect>
                                  </p:childTnLst>
                                </p:cTn>
                              </p:par>
                              <p:par>
                                <p:cTn id="28" presetID="42" presetClass="path" presetSubtype="0" decel="100000" fill="hold" grpId="1" nodeType="withEffect">
                                  <p:stCondLst>
                                    <p:cond delay="200"/>
                                  </p:stCondLst>
                                  <p:childTnLst>
                                    <p:animMotion origin="layout" path="M -3.125E-6 4.44444E-6 L -3.125E-6 0.03703 " pathEditMode="relative" rAng="0" ptsTypes="AA">
                                      <p:cBhvr>
                                        <p:cTn id="29" dur="600" spd="-100000" fill="hold"/>
                                        <p:tgtEl>
                                          <p:spTgt spid="65"/>
                                        </p:tgtEl>
                                        <p:attrNameLst>
                                          <p:attrName>ppt_x</p:attrName>
                                          <p:attrName>ppt_y</p:attrName>
                                        </p:attrNameLst>
                                      </p:cBhvr>
                                      <p:rCtr x="0" y="1852"/>
                                    </p:animMotion>
                                  </p:childTnLst>
                                </p:cTn>
                              </p:par>
                              <p:par>
                                <p:cTn id="30" presetID="10" presetClass="entr" presetSubtype="0" fill="hold" grpId="0" nodeType="withEffect">
                                  <p:stCondLst>
                                    <p:cond delay="250"/>
                                  </p:stCondLst>
                                  <p:childTnLst>
                                    <p:set>
                                      <p:cBhvr>
                                        <p:cTn id="31" dur="1" fill="hold">
                                          <p:stCondLst>
                                            <p:cond delay="0"/>
                                          </p:stCondLst>
                                        </p:cTn>
                                        <p:tgtEl>
                                          <p:spTgt spid="61"/>
                                        </p:tgtEl>
                                        <p:attrNameLst>
                                          <p:attrName>style.visibility</p:attrName>
                                        </p:attrNameLst>
                                      </p:cBhvr>
                                      <p:to>
                                        <p:strVal val="visible"/>
                                      </p:to>
                                    </p:set>
                                    <p:animEffect transition="in" filter="fade">
                                      <p:cBhvr>
                                        <p:cTn id="32" dur="500"/>
                                        <p:tgtEl>
                                          <p:spTgt spid="61"/>
                                        </p:tgtEl>
                                      </p:cBhvr>
                                    </p:animEffect>
                                  </p:childTnLst>
                                </p:cTn>
                              </p:par>
                              <p:par>
                                <p:cTn id="33" presetID="42" presetClass="path" presetSubtype="0" decel="100000" fill="hold" grpId="1" nodeType="withEffect">
                                  <p:stCondLst>
                                    <p:cond delay="250"/>
                                  </p:stCondLst>
                                  <p:childTnLst>
                                    <p:animMotion origin="layout" path="M -3.125E-6 4.44444E-6 L -3.125E-6 0.03703 " pathEditMode="relative" rAng="0" ptsTypes="AA">
                                      <p:cBhvr>
                                        <p:cTn id="34" dur="600" spd="-100000" fill="hold"/>
                                        <p:tgtEl>
                                          <p:spTgt spid="61"/>
                                        </p:tgtEl>
                                        <p:attrNameLst>
                                          <p:attrName>ppt_x</p:attrName>
                                          <p:attrName>ppt_y</p:attrName>
                                        </p:attrNameLst>
                                      </p:cBhvr>
                                      <p:rCtr x="0" y="1852"/>
                                    </p:animMotion>
                                  </p:childTnLst>
                                </p:cTn>
                              </p:par>
                              <p:par>
                                <p:cTn id="35" presetID="10" presetClass="entr" presetSubtype="0" fill="hold" grpId="0" nodeType="withEffect">
                                  <p:stCondLst>
                                    <p:cond delay="300"/>
                                  </p:stCondLst>
                                  <p:childTnLst>
                                    <p:set>
                                      <p:cBhvr>
                                        <p:cTn id="36" dur="1" fill="hold">
                                          <p:stCondLst>
                                            <p:cond delay="0"/>
                                          </p:stCondLst>
                                        </p:cTn>
                                        <p:tgtEl>
                                          <p:spTgt spid="66"/>
                                        </p:tgtEl>
                                        <p:attrNameLst>
                                          <p:attrName>style.visibility</p:attrName>
                                        </p:attrNameLst>
                                      </p:cBhvr>
                                      <p:to>
                                        <p:strVal val="visible"/>
                                      </p:to>
                                    </p:set>
                                    <p:animEffect transition="in" filter="fade">
                                      <p:cBhvr>
                                        <p:cTn id="37" dur="500"/>
                                        <p:tgtEl>
                                          <p:spTgt spid="66"/>
                                        </p:tgtEl>
                                      </p:cBhvr>
                                    </p:animEffect>
                                  </p:childTnLst>
                                </p:cTn>
                              </p:par>
                              <p:par>
                                <p:cTn id="38" presetID="42" presetClass="path" presetSubtype="0" decel="100000" fill="hold" grpId="1" nodeType="withEffect">
                                  <p:stCondLst>
                                    <p:cond delay="300"/>
                                  </p:stCondLst>
                                  <p:childTnLst>
                                    <p:animMotion origin="layout" path="M -3.125E-6 4.44444E-6 L -3.125E-6 0.03703 " pathEditMode="relative" rAng="0" ptsTypes="AA">
                                      <p:cBhvr>
                                        <p:cTn id="39" dur="600" spd="-100000" fill="hold"/>
                                        <p:tgtEl>
                                          <p:spTgt spid="66"/>
                                        </p:tgtEl>
                                        <p:attrNameLst>
                                          <p:attrName>ppt_x</p:attrName>
                                          <p:attrName>ppt_y</p:attrName>
                                        </p:attrNameLst>
                                      </p:cBhvr>
                                      <p:rCtr x="0" y="1852"/>
                                    </p:animMotion>
                                  </p:childTnLst>
                                </p:cTn>
                              </p:par>
                              <p:par>
                                <p:cTn id="40" presetID="10" presetClass="entr" presetSubtype="0" fill="hold" grpId="0" nodeType="withEffect">
                                  <p:stCondLst>
                                    <p:cond delay="350"/>
                                  </p:stCondLst>
                                  <p:childTnLst>
                                    <p:set>
                                      <p:cBhvr>
                                        <p:cTn id="41" dur="1" fill="hold">
                                          <p:stCondLst>
                                            <p:cond delay="0"/>
                                          </p:stCondLst>
                                        </p:cTn>
                                        <p:tgtEl>
                                          <p:spTgt spid="68"/>
                                        </p:tgtEl>
                                        <p:attrNameLst>
                                          <p:attrName>style.visibility</p:attrName>
                                        </p:attrNameLst>
                                      </p:cBhvr>
                                      <p:to>
                                        <p:strVal val="visible"/>
                                      </p:to>
                                    </p:set>
                                    <p:animEffect transition="in" filter="fade">
                                      <p:cBhvr>
                                        <p:cTn id="42" dur="500"/>
                                        <p:tgtEl>
                                          <p:spTgt spid="68"/>
                                        </p:tgtEl>
                                      </p:cBhvr>
                                    </p:animEffect>
                                  </p:childTnLst>
                                </p:cTn>
                              </p:par>
                              <p:par>
                                <p:cTn id="43" presetID="42" presetClass="path" presetSubtype="0" decel="100000" fill="hold" grpId="1" nodeType="withEffect">
                                  <p:stCondLst>
                                    <p:cond delay="350"/>
                                  </p:stCondLst>
                                  <p:childTnLst>
                                    <p:animMotion origin="layout" path="M -3.125E-6 4.44444E-6 L -3.125E-6 0.03703 " pathEditMode="relative" rAng="0" ptsTypes="AA">
                                      <p:cBhvr>
                                        <p:cTn id="44" dur="600" spd="-100000" fill="hold"/>
                                        <p:tgtEl>
                                          <p:spTgt spid="68"/>
                                        </p:tgtEl>
                                        <p:attrNameLst>
                                          <p:attrName>ppt_x</p:attrName>
                                          <p:attrName>ppt_y</p:attrName>
                                        </p:attrNameLst>
                                      </p:cBhvr>
                                      <p:rCtr x="0" y="1852"/>
                                    </p:animMotion>
                                  </p:childTnLst>
                                </p:cTn>
                              </p:par>
                              <p:par>
                                <p:cTn id="45" presetID="10" presetClass="entr" presetSubtype="0" fill="hold" grpId="0" nodeType="withEffect">
                                  <p:stCondLst>
                                    <p:cond delay="400"/>
                                  </p:stCondLst>
                                  <p:childTnLst>
                                    <p:set>
                                      <p:cBhvr>
                                        <p:cTn id="46" dur="1" fill="hold">
                                          <p:stCondLst>
                                            <p:cond delay="0"/>
                                          </p:stCondLst>
                                        </p:cTn>
                                        <p:tgtEl>
                                          <p:spTgt spid="71"/>
                                        </p:tgtEl>
                                        <p:attrNameLst>
                                          <p:attrName>style.visibility</p:attrName>
                                        </p:attrNameLst>
                                      </p:cBhvr>
                                      <p:to>
                                        <p:strVal val="visible"/>
                                      </p:to>
                                    </p:set>
                                    <p:animEffect transition="in" filter="fade">
                                      <p:cBhvr>
                                        <p:cTn id="47" dur="500"/>
                                        <p:tgtEl>
                                          <p:spTgt spid="71"/>
                                        </p:tgtEl>
                                      </p:cBhvr>
                                    </p:animEffect>
                                  </p:childTnLst>
                                </p:cTn>
                              </p:par>
                              <p:par>
                                <p:cTn id="48" presetID="42" presetClass="path" presetSubtype="0" decel="100000" fill="hold" grpId="1" nodeType="withEffect">
                                  <p:stCondLst>
                                    <p:cond delay="400"/>
                                  </p:stCondLst>
                                  <p:childTnLst>
                                    <p:animMotion origin="layout" path="M -3.125E-6 4.44444E-6 L -3.125E-6 0.03703 " pathEditMode="relative" rAng="0" ptsTypes="AA">
                                      <p:cBhvr>
                                        <p:cTn id="49" dur="600" spd="-100000" fill="hold"/>
                                        <p:tgtEl>
                                          <p:spTgt spid="71"/>
                                        </p:tgtEl>
                                        <p:attrNameLst>
                                          <p:attrName>ppt_x</p:attrName>
                                          <p:attrName>ppt_y</p:attrName>
                                        </p:attrNameLst>
                                      </p:cBhvr>
                                      <p:rCtr x="0" y="1852"/>
                                    </p:animMotion>
                                  </p:childTnLst>
                                </p:cTn>
                              </p:par>
                              <p:par>
                                <p:cTn id="50" presetID="10" presetClass="entr" presetSubtype="0" fill="hold" grpId="0" nodeType="withEffect">
                                  <p:stCondLst>
                                    <p:cond delay="450"/>
                                  </p:stCondLst>
                                  <p:childTnLst>
                                    <p:set>
                                      <p:cBhvr>
                                        <p:cTn id="51" dur="1" fill="hold">
                                          <p:stCondLst>
                                            <p:cond delay="0"/>
                                          </p:stCondLst>
                                        </p:cTn>
                                        <p:tgtEl>
                                          <p:spTgt spid="69"/>
                                        </p:tgtEl>
                                        <p:attrNameLst>
                                          <p:attrName>style.visibility</p:attrName>
                                        </p:attrNameLst>
                                      </p:cBhvr>
                                      <p:to>
                                        <p:strVal val="visible"/>
                                      </p:to>
                                    </p:set>
                                    <p:animEffect transition="in" filter="fade">
                                      <p:cBhvr>
                                        <p:cTn id="52" dur="500"/>
                                        <p:tgtEl>
                                          <p:spTgt spid="69"/>
                                        </p:tgtEl>
                                      </p:cBhvr>
                                    </p:animEffect>
                                  </p:childTnLst>
                                </p:cTn>
                              </p:par>
                              <p:par>
                                <p:cTn id="53" presetID="42" presetClass="path" presetSubtype="0" decel="100000" fill="hold" grpId="1" nodeType="withEffect">
                                  <p:stCondLst>
                                    <p:cond delay="450"/>
                                  </p:stCondLst>
                                  <p:childTnLst>
                                    <p:animMotion origin="layout" path="M -3.125E-6 4.44444E-6 L -3.125E-6 0.03703 " pathEditMode="relative" rAng="0" ptsTypes="AA">
                                      <p:cBhvr>
                                        <p:cTn id="54" dur="600" spd="-100000" fill="hold"/>
                                        <p:tgtEl>
                                          <p:spTgt spid="69"/>
                                        </p:tgtEl>
                                        <p:attrNameLst>
                                          <p:attrName>ppt_x</p:attrName>
                                          <p:attrName>ppt_y</p:attrName>
                                        </p:attrNameLst>
                                      </p:cBhvr>
                                      <p:rCtr x="0" y="1852"/>
                                    </p:animMotion>
                                  </p:childTnLst>
                                </p:cTn>
                              </p:par>
                              <p:par>
                                <p:cTn id="55" presetID="10" presetClass="entr" presetSubtype="0" fill="hold" grpId="0" nodeType="withEffect">
                                  <p:stCondLst>
                                    <p:cond delay="500"/>
                                  </p:stCondLst>
                                  <p:childTnLst>
                                    <p:set>
                                      <p:cBhvr>
                                        <p:cTn id="56" dur="1" fill="hold">
                                          <p:stCondLst>
                                            <p:cond delay="0"/>
                                          </p:stCondLst>
                                        </p:cTn>
                                        <p:tgtEl>
                                          <p:spTgt spid="64"/>
                                        </p:tgtEl>
                                        <p:attrNameLst>
                                          <p:attrName>style.visibility</p:attrName>
                                        </p:attrNameLst>
                                      </p:cBhvr>
                                      <p:to>
                                        <p:strVal val="visible"/>
                                      </p:to>
                                    </p:set>
                                    <p:animEffect transition="in" filter="fade">
                                      <p:cBhvr>
                                        <p:cTn id="57" dur="500"/>
                                        <p:tgtEl>
                                          <p:spTgt spid="64"/>
                                        </p:tgtEl>
                                      </p:cBhvr>
                                    </p:animEffect>
                                  </p:childTnLst>
                                </p:cTn>
                              </p:par>
                              <p:par>
                                <p:cTn id="58" presetID="42" presetClass="path" presetSubtype="0" decel="100000" fill="hold" grpId="1" nodeType="withEffect">
                                  <p:stCondLst>
                                    <p:cond delay="500"/>
                                  </p:stCondLst>
                                  <p:childTnLst>
                                    <p:animMotion origin="layout" path="M -3.125E-6 4.44444E-6 L -3.125E-6 0.03703 " pathEditMode="relative" rAng="0" ptsTypes="AA">
                                      <p:cBhvr>
                                        <p:cTn id="59" dur="600" spd="-100000" fill="hold"/>
                                        <p:tgtEl>
                                          <p:spTgt spid="64"/>
                                        </p:tgtEl>
                                        <p:attrNameLst>
                                          <p:attrName>ppt_x</p:attrName>
                                          <p:attrName>ppt_y</p:attrName>
                                        </p:attrNameLst>
                                      </p:cBhvr>
                                      <p:rCtr x="0" y="1852"/>
                                    </p:animMotion>
                                  </p:childTnLst>
                                </p:cTn>
                              </p:par>
                              <p:par>
                                <p:cTn id="60" presetID="10" presetClass="entr" presetSubtype="0" fill="hold" grpId="0" nodeType="withEffect">
                                  <p:stCondLst>
                                    <p:cond delay="550"/>
                                  </p:stCondLst>
                                  <p:childTnLst>
                                    <p:set>
                                      <p:cBhvr>
                                        <p:cTn id="61" dur="1" fill="hold">
                                          <p:stCondLst>
                                            <p:cond delay="0"/>
                                          </p:stCondLst>
                                        </p:cTn>
                                        <p:tgtEl>
                                          <p:spTgt spid="70"/>
                                        </p:tgtEl>
                                        <p:attrNameLst>
                                          <p:attrName>style.visibility</p:attrName>
                                        </p:attrNameLst>
                                      </p:cBhvr>
                                      <p:to>
                                        <p:strVal val="visible"/>
                                      </p:to>
                                    </p:set>
                                    <p:animEffect transition="in" filter="fade">
                                      <p:cBhvr>
                                        <p:cTn id="62" dur="500"/>
                                        <p:tgtEl>
                                          <p:spTgt spid="70"/>
                                        </p:tgtEl>
                                      </p:cBhvr>
                                    </p:animEffect>
                                  </p:childTnLst>
                                </p:cTn>
                              </p:par>
                              <p:par>
                                <p:cTn id="63" presetID="42" presetClass="path" presetSubtype="0" decel="100000" fill="hold" grpId="1" nodeType="withEffect">
                                  <p:stCondLst>
                                    <p:cond delay="550"/>
                                  </p:stCondLst>
                                  <p:childTnLst>
                                    <p:animMotion origin="layout" path="M -3.125E-6 4.44444E-6 L -3.125E-6 0.03703 " pathEditMode="relative" rAng="0" ptsTypes="AA">
                                      <p:cBhvr>
                                        <p:cTn id="64" dur="600" spd="-100000" fill="hold"/>
                                        <p:tgtEl>
                                          <p:spTgt spid="70"/>
                                        </p:tgtEl>
                                        <p:attrNameLst>
                                          <p:attrName>ppt_x</p:attrName>
                                          <p:attrName>ppt_y</p:attrName>
                                        </p:attrNameLst>
                                      </p:cBhvr>
                                      <p:rCtr x="0" y="1852"/>
                                    </p:animMotion>
                                  </p:childTnLst>
                                </p:cTn>
                              </p:par>
                              <p:par>
                                <p:cTn id="65" presetID="2" presetClass="entr" presetSubtype="1" decel="100000" fill="hold" grpId="0" nodeType="withEffect">
                                  <p:stCondLst>
                                    <p:cond delay="0"/>
                                  </p:stCondLst>
                                  <p:childTnLst>
                                    <p:set>
                                      <p:cBhvr>
                                        <p:cTn id="66" dur="1" fill="hold">
                                          <p:stCondLst>
                                            <p:cond delay="0"/>
                                          </p:stCondLst>
                                        </p:cTn>
                                        <p:tgtEl>
                                          <p:spTgt spid="535"/>
                                        </p:tgtEl>
                                        <p:attrNameLst>
                                          <p:attrName>style.visibility</p:attrName>
                                        </p:attrNameLst>
                                      </p:cBhvr>
                                      <p:to>
                                        <p:strVal val="visible"/>
                                      </p:to>
                                    </p:set>
                                    <p:anim calcmode="lin" valueType="num">
                                      <p:cBhvr additive="base">
                                        <p:cTn id="67" dur="700" fill="hold"/>
                                        <p:tgtEl>
                                          <p:spTgt spid="535"/>
                                        </p:tgtEl>
                                        <p:attrNameLst>
                                          <p:attrName>ppt_x</p:attrName>
                                        </p:attrNameLst>
                                      </p:cBhvr>
                                      <p:tavLst>
                                        <p:tav tm="0">
                                          <p:val>
                                            <p:strVal val="#ppt_x"/>
                                          </p:val>
                                        </p:tav>
                                        <p:tav tm="100000">
                                          <p:val>
                                            <p:strVal val="#ppt_x"/>
                                          </p:val>
                                        </p:tav>
                                      </p:tavLst>
                                    </p:anim>
                                    <p:anim calcmode="lin" valueType="num">
                                      <p:cBhvr additive="base">
                                        <p:cTn id="68" dur="700" fill="hold"/>
                                        <p:tgtEl>
                                          <p:spTgt spid="535"/>
                                        </p:tgtEl>
                                        <p:attrNameLst>
                                          <p:attrName>ppt_y</p:attrName>
                                        </p:attrNameLst>
                                      </p:cBhvr>
                                      <p:tavLst>
                                        <p:tav tm="0">
                                          <p:val>
                                            <p:strVal val="0-#ppt_h/2"/>
                                          </p:val>
                                        </p:tav>
                                        <p:tav tm="100000">
                                          <p:val>
                                            <p:strVal val="#ppt_y"/>
                                          </p:val>
                                        </p:tav>
                                      </p:tavLst>
                                    </p:anim>
                                  </p:childTnLst>
                                </p:cTn>
                              </p:par>
                              <p:par>
                                <p:cTn id="69" presetID="2" presetClass="entr" presetSubtype="4" decel="100000" fill="hold" nodeType="withEffect">
                                  <p:stCondLst>
                                    <p:cond delay="0"/>
                                  </p:stCondLst>
                                  <p:childTnLst>
                                    <p:set>
                                      <p:cBhvr>
                                        <p:cTn id="70" dur="1" fill="hold">
                                          <p:stCondLst>
                                            <p:cond delay="0"/>
                                          </p:stCondLst>
                                        </p:cTn>
                                        <p:tgtEl>
                                          <p:spTgt spid="5"/>
                                        </p:tgtEl>
                                        <p:attrNameLst>
                                          <p:attrName>style.visibility</p:attrName>
                                        </p:attrNameLst>
                                      </p:cBhvr>
                                      <p:to>
                                        <p:strVal val="visible"/>
                                      </p:to>
                                    </p:set>
                                    <p:anim calcmode="lin" valueType="num">
                                      <p:cBhvr additive="base">
                                        <p:cTn id="71" dur="500" fill="hold"/>
                                        <p:tgtEl>
                                          <p:spTgt spid="5"/>
                                        </p:tgtEl>
                                        <p:attrNameLst>
                                          <p:attrName>ppt_x</p:attrName>
                                        </p:attrNameLst>
                                      </p:cBhvr>
                                      <p:tavLst>
                                        <p:tav tm="0">
                                          <p:val>
                                            <p:strVal val="#ppt_x"/>
                                          </p:val>
                                        </p:tav>
                                        <p:tav tm="100000">
                                          <p:val>
                                            <p:strVal val="#ppt_x"/>
                                          </p:val>
                                        </p:tav>
                                      </p:tavLst>
                                    </p:anim>
                                    <p:anim calcmode="lin" valueType="num">
                                      <p:cBhvr additive="base">
                                        <p:cTn id="7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 grpId="0"/>
      <p:bldP spid="60" grpId="0"/>
      <p:bldP spid="60" grpId="1"/>
      <p:bldP spid="61" grpId="0"/>
      <p:bldP spid="61" grpId="1"/>
      <p:bldP spid="62" grpId="0"/>
      <p:bldP spid="62" grpId="1"/>
      <p:bldP spid="63" grpId="0"/>
      <p:bldP spid="63" grpId="1"/>
      <p:bldP spid="64" grpId="0"/>
      <p:bldP spid="64" grpId="1"/>
      <p:bldP spid="65" grpId="0"/>
      <p:bldP spid="65" grpId="1"/>
      <p:bldP spid="66" grpId="0"/>
      <p:bldP spid="66" grpId="1"/>
      <p:bldP spid="67" grpId="0"/>
      <p:bldP spid="67" grpId="1"/>
      <p:bldP spid="68" grpId="0"/>
      <p:bldP spid="68" grpId="1"/>
      <p:bldP spid="69" grpId="0"/>
      <p:bldP spid="69" grpId="1"/>
      <p:bldP spid="70" grpId="0"/>
      <p:bldP spid="70" grpId="1"/>
      <p:bldP spid="71" grpId="0"/>
      <p:bldP spid="71" grpId="1"/>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480" name="Straight Connector 479"/>
          <p:cNvCxnSpPr/>
          <p:nvPr/>
        </p:nvCxnSpPr>
        <p:spPr>
          <a:xfrm flipV="1">
            <a:off x="8685568" y="3048055"/>
            <a:ext cx="0" cy="2971379"/>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6" name="Straight Connector 475"/>
          <p:cNvCxnSpPr/>
          <p:nvPr/>
        </p:nvCxnSpPr>
        <p:spPr>
          <a:xfrm flipV="1">
            <a:off x="11138860" y="2514732"/>
            <a:ext cx="0" cy="2209486"/>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3" name="Straight Connector 462"/>
          <p:cNvCxnSpPr/>
          <p:nvPr/>
        </p:nvCxnSpPr>
        <p:spPr>
          <a:xfrm flipV="1">
            <a:off x="6567508" y="487"/>
            <a:ext cx="0" cy="6857027"/>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5" name="Straight Connector 464"/>
          <p:cNvCxnSpPr/>
          <p:nvPr/>
        </p:nvCxnSpPr>
        <p:spPr>
          <a:xfrm flipV="1">
            <a:off x="9691265" y="487"/>
            <a:ext cx="0" cy="6857027"/>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5" name="Straight Connector 434"/>
          <p:cNvCxnSpPr/>
          <p:nvPr/>
        </p:nvCxnSpPr>
        <p:spPr>
          <a:xfrm flipV="1">
            <a:off x="685703" y="2743299"/>
            <a:ext cx="0" cy="4114216"/>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9" name="Straight Connector 438"/>
          <p:cNvCxnSpPr/>
          <p:nvPr/>
        </p:nvCxnSpPr>
        <p:spPr>
          <a:xfrm>
            <a:off x="685703" y="2743299"/>
            <a:ext cx="2209486"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p:cNvCxnSpPr/>
          <p:nvPr/>
        </p:nvCxnSpPr>
        <p:spPr>
          <a:xfrm flipV="1">
            <a:off x="2895189" y="487"/>
            <a:ext cx="0" cy="2742811"/>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p:cNvCxnSpPr/>
          <p:nvPr/>
        </p:nvCxnSpPr>
        <p:spPr>
          <a:xfrm flipV="1">
            <a:off x="2300913" y="488"/>
            <a:ext cx="0" cy="5257054"/>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3" name="Straight Connector 452"/>
          <p:cNvCxnSpPr/>
          <p:nvPr/>
        </p:nvCxnSpPr>
        <p:spPr>
          <a:xfrm>
            <a:off x="2285677" y="3657569"/>
            <a:ext cx="2925665"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5" name="Straight Connector 454"/>
          <p:cNvCxnSpPr/>
          <p:nvPr/>
        </p:nvCxnSpPr>
        <p:spPr>
          <a:xfrm flipV="1">
            <a:off x="5211341" y="3657569"/>
            <a:ext cx="0" cy="3199946"/>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1" name="Straight Connector 460"/>
          <p:cNvCxnSpPr/>
          <p:nvPr/>
        </p:nvCxnSpPr>
        <p:spPr>
          <a:xfrm>
            <a:off x="1" y="929995"/>
            <a:ext cx="2285675"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7" name="Straight Connector 466"/>
          <p:cNvCxnSpPr/>
          <p:nvPr/>
        </p:nvCxnSpPr>
        <p:spPr>
          <a:xfrm flipV="1">
            <a:off x="4342784" y="1371893"/>
            <a:ext cx="0" cy="2285675"/>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9" name="Straight Connector 468"/>
          <p:cNvCxnSpPr/>
          <p:nvPr/>
        </p:nvCxnSpPr>
        <p:spPr>
          <a:xfrm>
            <a:off x="4342784" y="1371893"/>
            <a:ext cx="2209486"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2" name="Straight Connector 471"/>
          <p:cNvCxnSpPr/>
          <p:nvPr/>
        </p:nvCxnSpPr>
        <p:spPr>
          <a:xfrm>
            <a:off x="6552270" y="3063293"/>
            <a:ext cx="3154233"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4" name="Straight Connector 473"/>
          <p:cNvCxnSpPr/>
          <p:nvPr/>
        </p:nvCxnSpPr>
        <p:spPr>
          <a:xfrm>
            <a:off x="9676028" y="2514731"/>
            <a:ext cx="2514243"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8" name="Straight Connector 477"/>
          <p:cNvCxnSpPr/>
          <p:nvPr/>
        </p:nvCxnSpPr>
        <p:spPr>
          <a:xfrm flipV="1">
            <a:off x="11733136" y="488"/>
            <a:ext cx="0" cy="2514243"/>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a:off x="1" y="5257542"/>
            <a:ext cx="2313103"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a:off x="8685568" y="6019433"/>
            <a:ext cx="3504702"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a:off x="11123622" y="4724217"/>
            <a:ext cx="1066648"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p:nvCxnSpPr>
        <p:spPr>
          <a:xfrm>
            <a:off x="2285677" y="4876596"/>
            <a:ext cx="2925665"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p:nvCxnSpPr>
        <p:spPr>
          <a:xfrm flipV="1">
            <a:off x="3123757" y="4876596"/>
            <a:ext cx="0" cy="1980919"/>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35" name="TextBox 534"/>
          <p:cNvSpPr txBox="1"/>
          <p:nvPr/>
        </p:nvSpPr>
        <p:spPr>
          <a:xfrm>
            <a:off x="3054718" y="261246"/>
            <a:ext cx="3225079" cy="905179"/>
          </a:xfrm>
          <a:prstGeom prst="rect">
            <a:avLst/>
          </a:prstGeom>
          <a:noFill/>
        </p:spPr>
        <p:txBody>
          <a:bodyPr wrap="square" rtlCol="0" anchor="ctr" anchorCtr="0">
            <a:spAutoFit/>
          </a:bodyPr>
          <a:lstStyle/>
          <a:p>
            <a:pPr marL="0" marR="0" lvl="0" indent="0" algn="l" defTabSz="914228" rtl="0" eaLnBrk="1" fontAlgn="auto" latinLnBrk="0" hangingPunct="1">
              <a:lnSpc>
                <a:spcPct val="90000"/>
              </a:lnSpc>
              <a:spcBef>
                <a:spcPts val="0"/>
              </a:spcBef>
              <a:spcAft>
                <a:spcPts val="0"/>
              </a:spcAft>
              <a:buClrTx/>
              <a:buSzTx/>
              <a:buFontTx/>
              <a:buNone/>
              <a:tabLst/>
              <a:defRPr/>
            </a:pPr>
            <a:r>
              <a:rPr kumimoji="0" lang="en-US" sz="1961" b="0" i="0" u="none" strike="noStrike" kern="1200" cap="none" spc="0" normalizeH="0" baseline="0" noProof="0">
                <a:ln>
                  <a:noFill/>
                </a:ln>
                <a:gradFill>
                  <a:gsLst>
                    <a:gs pos="21910">
                      <a:srgbClr val="353535"/>
                    </a:gs>
                    <a:gs pos="53000">
                      <a:srgbClr val="353535"/>
                    </a:gs>
                  </a:gsLst>
                  <a:lin ang="5400000" scaled="1"/>
                </a:gradFill>
                <a:effectLst/>
                <a:uLnTx/>
                <a:uFillTx/>
                <a:latin typeface="Segoe UI Semilight" panose="020B0402040204020203" pitchFamily="34" charset="0"/>
                <a:ea typeface="+mn-ea"/>
                <a:cs typeface="Segoe UI Semilight" panose="020B0402040204020203" pitchFamily="34" charset="0"/>
              </a:rPr>
              <a:t>What if all these events could be managed and directed from one place?</a:t>
            </a:r>
          </a:p>
        </p:txBody>
      </p:sp>
      <p:grpSp>
        <p:nvGrpSpPr>
          <p:cNvPr id="5" name="Group 4">
            <a:extLst>
              <a:ext uri="{FF2B5EF4-FFF2-40B4-BE49-F238E27FC236}">
                <a16:creationId xmlns:a16="http://schemas.microsoft.com/office/drawing/2014/main" id="{3EE192C8-3B5B-4AA6-9372-366ABA0403B7}"/>
              </a:ext>
            </a:extLst>
          </p:cNvPr>
          <p:cNvGrpSpPr/>
          <p:nvPr/>
        </p:nvGrpSpPr>
        <p:grpSpPr>
          <a:xfrm>
            <a:off x="1" y="4114703"/>
            <a:ext cx="12191377" cy="2742811"/>
            <a:chOff x="881" y="4236809"/>
            <a:chExt cx="12434712" cy="2797810"/>
          </a:xfrm>
        </p:grpSpPr>
        <p:grpSp>
          <p:nvGrpSpPr>
            <p:cNvPr id="74" name="Group 73">
              <a:extLst>
                <a:ext uri="{FF2B5EF4-FFF2-40B4-BE49-F238E27FC236}">
                  <a16:creationId xmlns:a16="http://schemas.microsoft.com/office/drawing/2014/main" id="{736B1C65-A12C-468E-90BA-F8ED0417A321}"/>
                </a:ext>
              </a:extLst>
            </p:cNvPr>
            <p:cNvGrpSpPr/>
            <p:nvPr/>
          </p:nvGrpSpPr>
          <p:grpSpPr>
            <a:xfrm>
              <a:off x="4353030" y="5757125"/>
              <a:ext cx="1942924" cy="1277494"/>
              <a:chOff x="7518401" y="5083176"/>
              <a:chExt cx="241300" cy="896938"/>
            </a:xfrm>
          </p:grpSpPr>
          <p:sp>
            <p:nvSpPr>
              <p:cNvPr id="75" name="Rectangle 105">
                <a:extLst>
                  <a:ext uri="{FF2B5EF4-FFF2-40B4-BE49-F238E27FC236}">
                    <a16:creationId xmlns:a16="http://schemas.microsoft.com/office/drawing/2014/main" id="{4A475F6A-C91F-4C40-B946-8081DA3A593F}"/>
                  </a:ext>
                </a:extLst>
              </p:cNvPr>
              <p:cNvSpPr>
                <a:spLocks noChangeArrowheads="1"/>
              </p:cNvSpPr>
              <p:nvPr/>
            </p:nvSpPr>
            <p:spPr bwMode="auto">
              <a:xfrm>
                <a:off x="7518401" y="5373688"/>
                <a:ext cx="241300" cy="60642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76" name="Rectangle 106">
                <a:extLst>
                  <a:ext uri="{FF2B5EF4-FFF2-40B4-BE49-F238E27FC236}">
                    <a16:creationId xmlns:a16="http://schemas.microsoft.com/office/drawing/2014/main" id="{7A056F8D-AD03-4406-8D2D-4118D0997C24}"/>
                  </a:ext>
                </a:extLst>
              </p:cNvPr>
              <p:cNvSpPr>
                <a:spLocks noChangeArrowheads="1"/>
              </p:cNvSpPr>
              <p:nvPr/>
            </p:nvSpPr>
            <p:spPr bwMode="auto">
              <a:xfrm>
                <a:off x="7550151" y="5200651"/>
                <a:ext cx="177800" cy="17303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77" name="Freeform 107">
                <a:extLst>
                  <a:ext uri="{FF2B5EF4-FFF2-40B4-BE49-F238E27FC236}">
                    <a16:creationId xmlns:a16="http://schemas.microsoft.com/office/drawing/2014/main" id="{F76EF744-96B5-44D4-90E3-65ECE37E2A5F}"/>
                  </a:ext>
                </a:extLst>
              </p:cNvPr>
              <p:cNvSpPr>
                <a:spLocks/>
              </p:cNvSpPr>
              <p:nvPr/>
            </p:nvSpPr>
            <p:spPr bwMode="auto">
              <a:xfrm>
                <a:off x="7591426" y="5083176"/>
                <a:ext cx="95250" cy="117475"/>
              </a:xfrm>
              <a:custGeom>
                <a:avLst/>
                <a:gdLst>
                  <a:gd name="T0" fmla="*/ 42 w 60"/>
                  <a:gd name="T1" fmla="*/ 0 h 74"/>
                  <a:gd name="T2" fmla="*/ 18 w 60"/>
                  <a:gd name="T3" fmla="*/ 0 h 74"/>
                  <a:gd name="T4" fmla="*/ 0 w 60"/>
                  <a:gd name="T5" fmla="*/ 74 h 74"/>
                  <a:gd name="T6" fmla="*/ 60 w 60"/>
                  <a:gd name="T7" fmla="*/ 74 h 74"/>
                  <a:gd name="T8" fmla="*/ 42 w 60"/>
                  <a:gd name="T9" fmla="*/ 0 h 74"/>
                </a:gdLst>
                <a:ahLst/>
                <a:cxnLst>
                  <a:cxn ang="0">
                    <a:pos x="T0" y="T1"/>
                  </a:cxn>
                  <a:cxn ang="0">
                    <a:pos x="T2" y="T3"/>
                  </a:cxn>
                  <a:cxn ang="0">
                    <a:pos x="T4" y="T5"/>
                  </a:cxn>
                  <a:cxn ang="0">
                    <a:pos x="T6" y="T7"/>
                  </a:cxn>
                  <a:cxn ang="0">
                    <a:pos x="T8" y="T9"/>
                  </a:cxn>
                </a:cxnLst>
                <a:rect l="0" t="0" r="r" b="b"/>
                <a:pathLst>
                  <a:path w="60" h="74">
                    <a:moveTo>
                      <a:pt x="42" y="0"/>
                    </a:moveTo>
                    <a:lnTo>
                      <a:pt x="18" y="0"/>
                    </a:lnTo>
                    <a:lnTo>
                      <a:pt x="0" y="74"/>
                    </a:lnTo>
                    <a:lnTo>
                      <a:pt x="60" y="74"/>
                    </a:lnTo>
                    <a:lnTo>
                      <a:pt x="42"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78" name="Rectangle 108">
                <a:extLst>
                  <a:ext uri="{FF2B5EF4-FFF2-40B4-BE49-F238E27FC236}">
                    <a16:creationId xmlns:a16="http://schemas.microsoft.com/office/drawing/2014/main" id="{031DBF0D-F1E2-45AF-86DD-7822CB05A8FC}"/>
                  </a:ext>
                </a:extLst>
              </p:cNvPr>
              <p:cNvSpPr>
                <a:spLocks noChangeArrowheads="1"/>
              </p:cNvSpPr>
              <p:nvPr/>
            </p:nvSpPr>
            <p:spPr bwMode="auto">
              <a:xfrm>
                <a:off x="7553326" y="5416551"/>
                <a:ext cx="25400" cy="56356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79" name="Rectangle 109">
                <a:extLst>
                  <a:ext uri="{FF2B5EF4-FFF2-40B4-BE49-F238E27FC236}">
                    <a16:creationId xmlns:a16="http://schemas.microsoft.com/office/drawing/2014/main" id="{FD32DE92-AA38-4A0E-B4C3-620AC2E82CA1}"/>
                  </a:ext>
                </a:extLst>
              </p:cNvPr>
              <p:cNvSpPr>
                <a:spLocks noChangeArrowheads="1"/>
              </p:cNvSpPr>
              <p:nvPr/>
            </p:nvSpPr>
            <p:spPr bwMode="auto">
              <a:xfrm>
                <a:off x="7602538" y="5416551"/>
                <a:ext cx="23813" cy="56356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0" name="Rectangle 110">
                <a:extLst>
                  <a:ext uri="{FF2B5EF4-FFF2-40B4-BE49-F238E27FC236}">
                    <a16:creationId xmlns:a16="http://schemas.microsoft.com/office/drawing/2014/main" id="{85BDCDF4-29BF-41FA-BFD8-DB525C3BF0FC}"/>
                  </a:ext>
                </a:extLst>
              </p:cNvPr>
              <p:cNvSpPr>
                <a:spLocks noChangeArrowheads="1"/>
              </p:cNvSpPr>
              <p:nvPr/>
            </p:nvSpPr>
            <p:spPr bwMode="auto">
              <a:xfrm>
                <a:off x="7651751" y="5416551"/>
                <a:ext cx="23813" cy="56356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1" name="Rectangle 111">
                <a:extLst>
                  <a:ext uri="{FF2B5EF4-FFF2-40B4-BE49-F238E27FC236}">
                    <a16:creationId xmlns:a16="http://schemas.microsoft.com/office/drawing/2014/main" id="{F401A7E4-2471-4E0B-BC2C-91563A12DF87}"/>
                  </a:ext>
                </a:extLst>
              </p:cNvPr>
              <p:cNvSpPr>
                <a:spLocks noChangeArrowheads="1"/>
              </p:cNvSpPr>
              <p:nvPr/>
            </p:nvSpPr>
            <p:spPr bwMode="auto">
              <a:xfrm>
                <a:off x="7699376" y="5416551"/>
                <a:ext cx="25400" cy="56356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2" name="Rectangle 112">
                <a:extLst>
                  <a:ext uri="{FF2B5EF4-FFF2-40B4-BE49-F238E27FC236}">
                    <a16:creationId xmlns:a16="http://schemas.microsoft.com/office/drawing/2014/main" id="{7749637B-A0D8-4587-B147-F87AE8AB99C5}"/>
                  </a:ext>
                </a:extLst>
              </p:cNvPr>
              <p:cNvSpPr>
                <a:spLocks noChangeArrowheads="1"/>
              </p:cNvSpPr>
              <p:nvPr/>
            </p:nvSpPr>
            <p:spPr bwMode="auto">
              <a:xfrm>
                <a:off x="7550151" y="5200651"/>
                <a:ext cx="177800" cy="1746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3" name="Rectangle 113">
                <a:extLst>
                  <a:ext uri="{FF2B5EF4-FFF2-40B4-BE49-F238E27FC236}">
                    <a16:creationId xmlns:a16="http://schemas.microsoft.com/office/drawing/2014/main" id="{C074CEFA-1FD5-4804-945F-792E1941D54C}"/>
                  </a:ext>
                </a:extLst>
              </p:cNvPr>
              <p:cNvSpPr>
                <a:spLocks noChangeArrowheads="1"/>
              </p:cNvSpPr>
              <p:nvPr/>
            </p:nvSpPr>
            <p:spPr bwMode="auto">
              <a:xfrm>
                <a:off x="7518401" y="5356226"/>
                <a:ext cx="241300" cy="1746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84" name="Group 83">
              <a:extLst>
                <a:ext uri="{FF2B5EF4-FFF2-40B4-BE49-F238E27FC236}">
                  <a16:creationId xmlns:a16="http://schemas.microsoft.com/office/drawing/2014/main" id="{1036B745-4CD3-4DEE-8870-9CE25AB9E488}"/>
                </a:ext>
              </a:extLst>
            </p:cNvPr>
            <p:cNvGrpSpPr/>
            <p:nvPr/>
          </p:nvGrpSpPr>
          <p:grpSpPr>
            <a:xfrm>
              <a:off x="3331803" y="4401099"/>
              <a:ext cx="1086122" cy="2633520"/>
              <a:chOff x="6019801" y="5249863"/>
              <a:chExt cx="417512" cy="730250"/>
            </a:xfrm>
          </p:grpSpPr>
          <p:sp>
            <p:nvSpPr>
              <p:cNvPr id="85" name="Rectangle 382">
                <a:extLst>
                  <a:ext uri="{FF2B5EF4-FFF2-40B4-BE49-F238E27FC236}">
                    <a16:creationId xmlns:a16="http://schemas.microsoft.com/office/drawing/2014/main" id="{33211CBF-3C3A-4276-8BE0-65BBA5C1E322}"/>
                  </a:ext>
                </a:extLst>
              </p:cNvPr>
              <p:cNvSpPr>
                <a:spLocks noChangeArrowheads="1"/>
              </p:cNvSpPr>
              <p:nvPr/>
            </p:nvSpPr>
            <p:spPr bwMode="auto">
              <a:xfrm>
                <a:off x="6019801" y="5764611"/>
                <a:ext cx="292100" cy="21550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6" name="Freeform 383">
                <a:extLst>
                  <a:ext uri="{FF2B5EF4-FFF2-40B4-BE49-F238E27FC236}">
                    <a16:creationId xmlns:a16="http://schemas.microsoft.com/office/drawing/2014/main" id="{4AFEECAA-1008-472B-9505-4457C13CC98F}"/>
                  </a:ext>
                </a:extLst>
              </p:cNvPr>
              <p:cNvSpPr>
                <a:spLocks/>
              </p:cNvSpPr>
              <p:nvPr/>
            </p:nvSpPr>
            <p:spPr bwMode="auto">
              <a:xfrm>
                <a:off x="6186488" y="5326063"/>
                <a:ext cx="250825" cy="654050"/>
              </a:xfrm>
              <a:custGeom>
                <a:avLst/>
                <a:gdLst>
                  <a:gd name="T0" fmla="*/ 0 w 158"/>
                  <a:gd name="T1" fmla="*/ 0 h 412"/>
                  <a:gd name="T2" fmla="*/ 158 w 158"/>
                  <a:gd name="T3" fmla="*/ 0 h 412"/>
                  <a:gd name="T4" fmla="*/ 158 w 158"/>
                  <a:gd name="T5" fmla="*/ 412 h 412"/>
                  <a:gd name="T6" fmla="*/ 0 w 158"/>
                  <a:gd name="T7" fmla="*/ 412 h 412"/>
                  <a:gd name="T8" fmla="*/ 0 w 158"/>
                  <a:gd name="T9" fmla="*/ 268 h 412"/>
                  <a:gd name="T10" fmla="*/ 0 w 158"/>
                  <a:gd name="T11" fmla="*/ 0 h 412"/>
                </a:gdLst>
                <a:ahLst/>
                <a:cxnLst>
                  <a:cxn ang="0">
                    <a:pos x="T0" y="T1"/>
                  </a:cxn>
                  <a:cxn ang="0">
                    <a:pos x="T2" y="T3"/>
                  </a:cxn>
                  <a:cxn ang="0">
                    <a:pos x="T4" y="T5"/>
                  </a:cxn>
                  <a:cxn ang="0">
                    <a:pos x="T6" y="T7"/>
                  </a:cxn>
                  <a:cxn ang="0">
                    <a:pos x="T8" y="T9"/>
                  </a:cxn>
                  <a:cxn ang="0">
                    <a:pos x="T10" y="T11"/>
                  </a:cxn>
                </a:cxnLst>
                <a:rect l="0" t="0" r="r" b="b"/>
                <a:pathLst>
                  <a:path w="158" h="412">
                    <a:moveTo>
                      <a:pt x="0" y="0"/>
                    </a:moveTo>
                    <a:lnTo>
                      <a:pt x="158" y="0"/>
                    </a:lnTo>
                    <a:lnTo>
                      <a:pt x="158" y="412"/>
                    </a:lnTo>
                    <a:lnTo>
                      <a:pt x="0" y="412"/>
                    </a:lnTo>
                    <a:lnTo>
                      <a:pt x="0" y="268"/>
                    </a:lnTo>
                    <a:lnTo>
                      <a:pt x="0"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7" name="Freeform 384">
                <a:extLst>
                  <a:ext uri="{FF2B5EF4-FFF2-40B4-BE49-F238E27FC236}">
                    <a16:creationId xmlns:a16="http://schemas.microsoft.com/office/drawing/2014/main" id="{6B4D5D85-B746-4DE5-A225-43041FFE76D0}"/>
                  </a:ext>
                </a:extLst>
              </p:cNvPr>
              <p:cNvSpPr>
                <a:spLocks/>
              </p:cNvSpPr>
              <p:nvPr/>
            </p:nvSpPr>
            <p:spPr bwMode="auto">
              <a:xfrm>
                <a:off x="6019801" y="5751513"/>
                <a:ext cx="166688" cy="228600"/>
              </a:xfrm>
              <a:custGeom>
                <a:avLst/>
                <a:gdLst>
                  <a:gd name="T0" fmla="*/ 0 w 105"/>
                  <a:gd name="T1" fmla="*/ 144 h 144"/>
                  <a:gd name="T2" fmla="*/ 105 w 105"/>
                  <a:gd name="T3" fmla="*/ 144 h 144"/>
                  <a:gd name="T4" fmla="*/ 105 w 105"/>
                  <a:gd name="T5" fmla="*/ 0 h 144"/>
                  <a:gd name="T6" fmla="*/ 0 w 105"/>
                  <a:gd name="T7" fmla="*/ 144 h 144"/>
                </a:gdLst>
                <a:ahLst/>
                <a:cxnLst>
                  <a:cxn ang="0">
                    <a:pos x="T0" y="T1"/>
                  </a:cxn>
                  <a:cxn ang="0">
                    <a:pos x="T2" y="T3"/>
                  </a:cxn>
                  <a:cxn ang="0">
                    <a:pos x="T4" y="T5"/>
                  </a:cxn>
                  <a:cxn ang="0">
                    <a:pos x="T6" y="T7"/>
                  </a:cxn>
                </a:cxnLst>
                <a:rect l="0" t="0" r="r" b="b"/>
                <a:pathLst>
                  <a:path w="105" h="144">
                    <a:moveTo>
                      <a:pt x="0" y="144"/>
                    </a:moveTo>
                    <a:lnTo>
                      <a:pt x="105" y="144"/>
                    </a:lnTo>
                    <a:lnTo>
                      <a:pt x="105" y="0"/>
                    </a:lnTo>
                    <a:lnTo>
                      <a:pt x="0" y="144"/>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8" name="Rectangle 385">
                <a:extLst>
                  <a:ext uri="{FF2B5EF4-FFF2-40B4-BE49-F238E27FC236}">
                    <a16:creationId xmlns:a16="http://schemas.microsoft.com/office/drawing/2014/main" id="{3BE8C190-E359-420C-B317-EBDFBE1C3A66}"/>
                  </a:ext>
                </a:extLst>
              </p:cNvPr>
              <p:cNvSpPr>
                <a:spLocks noChangeArrowheads="1"/>
              </p:cNvSpPr>
              <p:nvPr/>
            </p:nvSpPr>
            <p:spPr bwMode="auto">
              <a:xfrm>
                <a:off x="6273801" y="5373688"/>
                <a:ext cx="25400"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9" name="Rectangle 386">
                <a:extLst>
                  <a:ext uri="{FF2B5EF4-FFF2-40B4-BE49-F238E27FC236}">
                    <a16:creationId xmlns:a16="http://schemas.microsoft.com/office/drawing/2014/main" id="{19703F06-BE6F-4B2E-884B-7B27339D78F2}"/>
                  </a:ext>
                </a:extLst>
              </p:cNvPr>
              <p:cNvSpPr>
                <a:spLocks noChangeArrowheads="1"/>
              </p:cNvSpPr>
              <p:nvPr/>
            </p:nvSpPr>
            <p:spPr bwMode="auto">
              <a:xfrm>
                <a:off x="6326188" y="5373688"/>
                <a:ext cx="23813"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0" name="Rectangle 387">
                <a:extLst>
                  <a:ext uri="{FF2B5EF4-FFF2-40B4-BE49-F238E27FC236}">
                    <a16:creationId xmlns:a16="http://schemas.microsoft.com/office/drawing/2014/main" id="{8C602A8B-85B7-4D24-BA14-7B0E1B85AC5B}"/>
                  </a:ext>
                </a:extLst>
              </p:cNvPr>
              <p:cNvSpPr>
                <a:spLocks noChangeArrowheads="1"/>
              </p:cNvSpPr>
              <p:nvPr/>
            </p:nvSpPr>
            <p:spPr bwMode="auto">
              <a:xfrm>
                <a:off x="6326188" y="5443538"/>
                <a:ext cx="23813"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1" name="Rectangle 388">
                <a:extLst>
                  <a:ext uri="{FF2B5EF4-FFF2-40B4-BE49-F238E27FC236}">
                    <a16:creationId xmlns:a16="http://schemas.microsoft.com/office/drawing/2014/main" id="{6BF13E33-0486-43D3-9A8A-9FD35B9AFF53}"/>
                  </a:ext>
                </a:extLst>
              </p:cNvPr>
              <p:cNvSpPr>
                <a:spLocks noChangeArrowheads="1"/>
              </p:cNvSpPr>
              <p:nvPr/>
            </p:nvSpPr>
            <p:spPr bwMode="auto">
              <a:xfrm>
                <a:off x="6218238" y="5513388"/>
                <a:ext cx="28575"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2" name="Rectangle 389">
                <a:extLst>
                  <a:ext uri="{FF2B5EF4-FFF2-40B4-BE49-F238E27FC236}">
                    <a16:creationId xmlns:a16="http://schemas.microsoft.com/office/drawing/2014/main" id="{A29C6F4D-6E85-40EB-BB37-57C9D5FA553F}"/>
                  </a:ext>
                </a:extLst>
              </p:cNvPr>
              <p:cNvSpPr>
                <a:spLocks noChangeArrowheads="1"/>
              </p:cNvSpPr>
              <p:nvPr/>
            </p:nvSpPr>
            <p:spPr bwMode="auto">
              <a:xfrm>
                <a:off x="6273801" y="5581651"/>
                <a:ext cx="25400" cy="492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3" name="Rectangle 390">
                <a:extLst>
                  <a:ext uri="{FF2B5EF4-FFF2-40B4-BE49-F238E27FC236}">
                    <a16:creationId xmlns:a16="http://schemas.microsoft.com/office/drawing/2014/main" id="{677D4391-3BD3-4044-9516-8A2455FACEB1}"/>
                  </a:ext>
                </a:extLst>
              </p:cNvPr>
              <p:cNvSpPr>
                <a:spLocks noChangeArrowheads="1"/>
              </p:cNvSpPr>
              <p:nvPr/>
            </p:nvSpPr>
            <p:spPr bwMode="auto">
              <a:xfrm>
                <a:off x="6326188" y="5581651"/>
                <a:ext cx="23813" cy="492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4" name="Rectangle 391">
                <a:extLst>
                  <a:ext uri="{FF2B5EF4-FFF2-40B4-BE49-F238E27FC236}">
                    <a16:creationId xmlns:a16="http://schemas.microsoft.com/office/drawing/2014/main" id="{2A83A36E-F5F9-4A0F-A0AA-256F74B667B1}"/>
                  </a:ext>
                </a:extLst>
              </p:cNvPr>
              <p:cNvSpPr>
                <a:spLocks noChangeArrowheads="1"/>
              </p:cNvSpPr>
              <p:nvPr/>
            </p:nvSpPr>
            <p:spPr bwMode="auto">
              <a:xfrm>
                <a:off x="6326188" y="5651501"/>
                <a:ext cx="23813" cy="47625"/>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5" name="Rectangle 392">
                <a:extLst>
                  <a:ext uri="{FF2B5EF4-FFF2-40B4-BE49-F238E27FC236}">
                    <a16:creationId xmlns:a16="http://schemas.microsoft.com/office/drawing/2014/main" id="{1F74A231-6785-47A6-A028-D2C6C20DE4B3}"/>
                  </a:ext>
                </a:extLst>
              </p:cNvPr>
              <p:cNvSpPr>
                <a:spLocks noChangeArrowheads="1"/>
              </p:cNvSpPr>
              <p:nvPr/>
            </p:nvSpPr>
            <p:spPr bwMode="auto">
              <a:xfrm>
                <a:off x="6381751" y="5651501"/>
                <a:ext cx="23813" cy="47625"/>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6" name="Rectangle 393">
                <a:extLst>
                  <a:ext uri="{FF2B5EF4-FFF2-40B4-BE49-F238E27FC236}">
                    <a16:creationId xmlns:a16="http://schemas.microsoft.com/office/drawing/2014/main" id="{ABDA38AB-3EF9-4B78-AE72-228679CA6226}"/>
                  </a:ext>
                </a:extLst>
              </p:cNvPr>
              <p:cNvSpPr>
                <a:spLocks noChangeArrowheads="1"/>
              </p:cNvSpPr>
              <p:nvPr/>
            </p:nvSpPr>
            <p:spPr bwMode="auto">
              <a:xfrm>
                <a:off x="6218238" y="5719763"/>
                <a:ext cx="28575" cy="492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7" name="Rectangle 394">
                <a:extLst>
                  <a:ext uri="{FF2B5EF4-FFF2-40B4-BE49-F238E27FC236}">
                    <a16:creationId xmlns:a16="http://schemas.microsoft.com/office/drawing/2014/main" id="{3F6C173C-9B1A-4FCA-BCCA-FA29F797132A}"/>
                  </a:ext>
                </a:extLst>
              </p:cNvPr>
              <p:cNvSpPr>
                <a:spLocks noChangeArrowheads="1"/>
              </p:cNvSpPr>
              <p:nvPr/>
            </p:nvSpPr>
            <p:spPr bwMode="auto">
              <a:xfrm>
                <a:off x="6273801" y="5719763"/>
                <a:ext cx="25400" cy="492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8" name="Rectangle 395">
                <a:extLst>
                  <a:ext uri="{FF2B5EF4-FFF2-40B4-BE49-F238E27FC236}">
                    <a16:creationId xmlns:a16="http://schemas.microsoft.com/office/drawing/2014/main" id="{9B7E81A9-A011-4342-8BF6-65C5A7D1AA7D}"/>
                  </a:ext>
                </a:extLst>
              </p:cNvPr>
              <p:cNvSpPr>
                <a:spLocks noChangeArrowheads="1"/>
              </p:cNvSpPr>
              <p:nvPr/>
            </p:nvSpPr>
            <p:spPr bwMode="auto">
              <a:xfrm>
                <a:off x="6218238" y="5792788"/>
                <a:ext cx="28575"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9" name="Rectangle 396">
                <a:extLst>
                  <a:ext uri="{FF2B5EF4-FFF2-40B4-BE49-F238E27FC236}">
                    <a16:creationId xmlns:a16="http://schemas.microsoft.com/office/drawing/2014/main" id="{8D57D225-7544-49BB-9685-DCE1B4F6C24D}"/>
                  </a:ext>
                </a:extLst>
              </p:cNvPr>
              <p:cNvSpPr>
                <a:spLocks noChangeArrowheads="1"/>
              </p:cNvSpPr>
              <p:nvPr/>
            </p:nvSpPr>
            <p:spPr bwMode="auto">
              <a:xfrm>
                <a:off x="6326188" y="5792788"/>
                <a:ext cx="23813"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0" name="Rectangle 397">
                <a:extLst>
                  <a:ext uri="{FF2B5EF4-FFF2-40B4-BE49-F238E27FC236}">
                    <a16:creationId xmlns:a16="http://schemas.microsoft.com/office/drawing/2014/main" id="{426D30FA-100C-45D3-808B-77FB9894015A}"/>
                  </a:ext>
                </a:extLst>
              </p:cNvPr>
              <p:cNvSpPr>
                <a:spLocks noChangeArrowheads="1"/>
              </p:cNvSpPr>
              <p:nvPr/>
            </p:nvSpPr>
            <p:spPr bwMode="auto">
              <a:xfrm>
                <a:off x="6037263" y="5792788"/>
                <a:ext cx="25400"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1" name="Rectangle 398">
                <a:extLst>
                  <a:ext uri="{FF2B5EF4-FFF2-40B4-BE49-F238E27FC236}">
                    <a16:creationId xmlns:a16="http://schemas.microsoft.com/office/drawing/2014/main" id="{0F4E7E9B-E629-4FFC-A540-29F7728F848D}"/>
                  </a:ext>
                </a:extLst>
              </p:cNvPr>
              <p:cNvSpPr>
                <a:spLocks noChangeArrowheads="1"/>
              </p:cNvSpPr>
              <p:nvPr/>
            </p:nvSpPr>
            <p:spPr bwMode="auto">
              <a:xfrm>
                <a:off x="6092826" y="5862638"/>
                <a:ext cx="25400"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2" name="Rectangle 399">
                <a:extLst>
                  <a:ext uri="{FF2B5EF4-FFF2-40B4-BE49-F238E27FC236}">
                    <a16:creationId xmlns:a16="http://schemas.microsoft.com/office/drawing/2014/main" id="{12897585-0E1C-44F0-B16D-273740ACEBBB}"/>
                  </a:ext>
                </a:extLst>
              </p:cNvPr>
              <p:cNvSpPr>
                <a:spLocks noChangeArrowheads="1"/>
              </p:cNvSpPr>
              <p:nvPr/>
            </p:nvSpPr>
            <p:spPr bwMode="auto">
              <a:xfrm>
                <a:off x="6273801" y="5862638"/>
                <a:ext cx="25400"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3" name="Rectangle 400">
                <a:extLst>
                  <a:ext uri="{FF2B5EF4-FFF2-40B4-BE49-F238E27FC236}">
                    <a16:creationId xmlns:a16="http://schemas.microsoft.com/office/drawing/2014/main" id="{048004FB-8308-4991-BEC3-799B668B4A69}"/>
                  </a:ext>
                </a:extLst>
              </p:cNvPr>
              <p:cNvSpPr>
                <a:spLocks noChangeArrowheads="1"/>
              </p:cNvSpPr>
              <p:nvPr/>
            </p:nvSpPr>
            <p:spPr bwMode="auto">
              <a:xfrm>
                <a:off x="6381751" y="5862638"/>
                <a:ext cx="23813"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4" name="Rectangle 401">
                <a:extLst>
                  <a:ext uri="{FF2B5EF4-FFF2-40B4-BE49-F238E27FC236}">
                    <a16:creationId xmlns:a16="http://schemas.microsoft.com/office/drawing/2014/main" id="{69B89B1E-800D-4DB6-B121-A67F1BE3AB5C}"/>
                  </a:ext>
                </a:extLst>
              </p:cNvPr>
              <p:cNvSpPr>
                <a:spLocks noChangeArrowheads="1"/>
              </p:cNvSpPr>
              <p:nvPr/>
            </p:nvSpPr>
            <p:spPr bwMode="auto">
              <a:xfrm>
                <a:off x="6326188" y="5280026"/>
                <a:ext cx="79375"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5" name="Rectangle 402">
                <a:extLst>
                  <a:ext uri="{FF2B5EF4-FFF2-40B4-BE49-F238E27FC236}">
                    <a16:creationId xmlns:a16="http://schemas.microsoft.com/office/drawing/2014/main" id="{544BBA6D-12BC-40EA-A571-884A38DCBFCD}"/>
                  </a:ext>
                </a:extLst>
              </p:cNvPr>
              <p:cNvSpPr>
                <a:spLocks noChangeArrowheads="1"/>
              </p:cNvSpPr>
              <p:nvPr/>
            </p:nvSpPr>
            <p:spPr bwMode="auto">
              <a:xfrm>
                <a:off x="6246813" y="5249863"/>
                <a:ext cx="12700" cy="7620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6" name="Rectangle 403">
                <a:extLst>
                  <a:ext uri="{FF2B5EF4-FFF2-40B4-BE49-F238E27FC236}">
                    <a16:creationId xmlns:a16="http://schemas.microsoft.com/office/drawing/2014/main" id="{C63ABBB3-24F4-4FFD-A84E-39AED953E77B}"/>
                  </a:ext>
                </a:extLst>
              </p:cNvPr>
              <p:cNvSpPr>
                <a:spLocks noChangeArrowheads="1"/>
              </p:cNvSpPr>
              <p:nvPr/>
            </p:nvSpPr>
            <p:spPr bwMode="auto">
              <a:xfrm>
                <a:off x="6218238" y="5373688"/>
                <a:ext cx="28575"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7" name="Rectangle 404">
                <a:extLst>
                  <a:ext uri="{FF2B5EF4-FFF2-40B4-BE49-F238E27FC236}">
                    <a16:creationId xmlns:a16="http://schemas.microsoft.com/office/drawing/2014/main" id="{6EA834C1-705E-4BAE-8CC7-A257B5EE1723}"/>
                  </a:ext>
                </a:extLst>
              </p:cNvPr>
              <p:cNvSpPr>
                <a:spLocks noChangeArrowheads="1"/>
              </p:cNvSpPr>
              <p:nvPr/>
            </p:nvSpPr>
            <p:spPr bwMode="auto">
              <a:xfrm>
                <a:off x="6381751" y="5373688"/>
                <a:ext cx="23813"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8" name="Rectangle 405">
                <a:extLst>
                  <a:ext uri="{FF2B5EF4-FFF2-40B4-BE49-F238E27FC236}">
                    <a16:creationId xmlns:a16="http://schemas.microsoft.com/office/drawing/2014/main" id="{A8BE6497-CECC-4792-A817-B20E52A2E06A}"/>
                  </a:ext>
                </a:extLst>
              </p:cNvPr>
              <p:cNvSpPr>
                <a:spLocks noChangeArrowheads="1"/>
              </p:cNvSpPr>
              <p:nvPr/>
            </p:nvSpPr>
            <p:spPr bwMode="auto">
              <a:xfrm>
                <a:off x="6218238" y="5443538"/>
                <a:ext cx="28575"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9" name="Rectangle 407">
                <a:extLst>
                  <a:ext uri="{FF2B5EF4-FFF2-40B4-BE49-F238E27FC236}">
                    <a16:creationId xmlns:a16="http://schemas.microsoft.com/office/drawing/2014/main" id="{D59049F4-56E2-48D3-AEDD-9FFE60DD493E}"/>
                  </a:ext>
                </a:extLst>
              </p:cNvPr>
              <p:cNvSpPr>
                <a:spLocks noChangeArrowheads="1"/>
              </p:cNvSpPr>
              <p:nvPr/>
            </p:nvSpPr>
            <p:spPr bwMode="auto">
              <a:xfrm>
                <a:off x="6273801" y="5443539"/>
                <a:ext cx="25400"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0" name="Rectangle 408">
                <a:extLst>
                  <a:ext uri="{FF2B5EF4-FFF2-40B4-BE49-F238E27FC236}">
                    <a16:creationId xmlns:a16="http://schemas.microsoft.com/office/drawing/2014/main" id="{C3B3D4AF-77F0-467A-9E67-3EAABF219B6B}"/>
                  </a:ext>
                </a:extLst>
              </p:cNvPr>
              <p:cNvSpPr>
                <a:spLocks noChangeArrowheads="1"/>
              </p:cNvSpPr>
              <p:nvPr/>
            </p:nvSpPr>
            <p:spPr bwMode="auto">
              <a:xfrm>
                <a:off x="6381751" y="544353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1" name="Rectangle 409">
                <a:extLst>
                  <a:ext uri="{FF2B5EF4-FFF2-40B4-BE49-F238E27FC236}">
                    <a16:creationId xmlns:a16="http://schemas.microsoft.com/office/drawing/2014/main" id="{3337C007-3962-4465-81B0-1A3123DDB17B}"/>
                  </a:ext>
                </a:extLst>
              </p:cNvPr>
              <p:cNvSpPr>
                <a:spLocks noChangeArrowheads="1"/>
              </p:cNvSpPr>
              <p:nvPr/>
            </p:nvSpPr>
            <p:spPr bwMode="auto">
              <a:xfrm>
                <a:off x="6273801" y="5513389"/>
                <a:ext cx="25400"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2" name="Rectangle 410">
                <a:extLst>
                  <a:ext uri="{FF2B5EF4-FFF2-40B4-BE49-F238E27FC236}">
                    <a16:creationId xmlns:a16="http://schemas.microsoft.com/office/drawing/2014/main" id="{C1A76C48-9259-4CE1-8B70-064D2EFFE489}"/>
                  </a:ext>
                </a:extLst>
              </p:cNvPr>
              <p:cNvSpPr>
                <a:spLocks noChangeArrowheads="1"/>
              </p:cNvSpPr>
              <p:nvPr/>
            </p:nvSpPr>
            <p:spPr bwMode="auto">
              <a:xfrm>
                <a:off x="6326188" y="551338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3" name="Rectangle 411">
                <a:extLst>
                  <a:ext uri="{FF2B5EF4-FFF2-40B4-BE49-F238E27FC236}">
                    <a16:creationId xmlns:a16="http://schemas.microsoft.com/office/drawing/2014/main" id="{4D41D76C-F8DE-49E4-B79E-25BA621A7945}"/>
                  </a:ext>
                </a:extLst>
              </p:cNvPr>
              <p:cNvSpPr>
                <a:spLocks noChangeArrowheads="1"/>
              </p:cNvSpPr>
              <p:nvPr/>
            </p:nvSpPr>
            <p:spPr bwMode="auto">
              <a:xfrm>
                <a:off x="6381751" y="551338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4" name="Rectangle 412">
                <a:extLst>
                  <a:ext uri="{FF2B5EF4-FFF2-40B4-BE49-F238E27FC236}">
                    <a16:creationId xmlns:a16="http://schemas.microsoft.com/office/drawing/2014/main" id="{649A84EB-DEFF-47A2-913C-3CADA0CC20A0}"/>
                  </a:ext>
                </a:extLst>
              </p:cNvPr>
              <p:cNvSpPr>
                <a:spLocks noChangeArrowheads="1"/>
              </p:cNvSpPr>
              <p:nvPr/>
            </p:nvSpPr>
            <p:spPr bwMode="auto">
              <a:xfrm>
                <a:off x="6218238" y="5581651"/>
                <a:ext cx="28575" cy="492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5" name="Rectangle 413">
                <a:extLst>
                  <a:ext uri="{FF2B5EF4-FFF2-40B4-BE49-F238E27FC236}">
                    <a16:creationId xmlns:a16="http://schemas.microsoft.com/office/drawing/2014/main" id="{E8E9C5A1-4484-48E0-BAEB-CAF62147941E}"/>
                  </a:ext>
                </a:extLst>
              </p:cNvPr>
              <p:cNvSpPr>
                <a:spLocks noChangeArrowheads="1"/>
              </p:cNvSpPr>
              <p:nvPr/>
            </p:nvSpPr>
            <p:spPr bwMode="auto">
              <a:xfrm>
                <a:off x="6381751" y="5581651"/>
                <a:ext cx="23813" cy="492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6" name="Rectangle 414">
                <a:extLst>
                  <a:ext uri="{FF2B5EF4-FFF2-40B4-BE49-F238E27FC236}">
                    <a16:creationId xmlns:a16="http://schemas.microsoft.com/office/drawing/2014/main" id="{E56EDA7D-BD3A-4CF2-8454-956E7F6EF900}"/>
                  </a:ext>
                </a:extLst>
              </p:cNvPr>
              <p:cNvSpPr>
                <a:spLocks noChangeArrowheads="1"/>
              </p:cNvSpPr>
              <p:nvPr/>
            </p:nvSpPr>
            <p:spPr bwMode="auto">
              <a:xfrm>
                <a:off x="6218238" y="5651501"/>
                <a:ext cx="28575" cy="47625"/>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7" name="Rectangle 415">
                <a:extLst>
                  <a:ext uri="{FF2B5EF4-FFF2-40B4-BE49-F238E27FC236}">
                    <a16:creationId xmlns:a16="http://schemas.microsoft.com/office/drawing/2014/main" id="{00AA57EA-23FD-4491-8F56-C72F07971392}"/>
                  </a:ext>
                </a:extLst>
              </p:cNvPr>
              <p:cNvSpPr>
                <a:spLocks noChangeArrowheads="1"/>
              </p:cNvSpPr>
              <p:nvPr/>
            </p:nvSpPr>
            <p:spPr bwMode="auto">
              <a:xfrm>
                <a:off x="6273801" y="5651501"/>
                <a:ext cx="25400" cy="47625"/>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8" name="Rectangle 416">
                <a:extLst>
                  <a:ext uri="{FF2B5EF4-FFF2-40B4-BE49-F238E27FC236}">
                    <a16:creationId xmlns:a16="http://schemas.microsoft.com/office/drawing/2014/main" id="{DFAE702A-EF5E-4423-AE8A-3B229BC24482}"/>
                  </a:ext>
                </a:extLst>
              </p:cNvPr>
              <p:cNvSpPr>
                <a:spLocks noChangeArrowheads="1"/>
              </p:cNvSpPr>
              <p:nvPr/>
            </p:nvSpPr>
            <p:spPr bwMode="auto">
              <a:xfrm>
                <a:off x="6326188" y="5719764"/>
                <a:ext cx="23813" cy="492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9" name="Rectangle 417">
                <a:extLst>
                  <a:ext uri="{FF2B5EF4-FFF2-40B4-BE49-F238E27FC236}">
                    <a16:creationId xmlns:a16="http://schemas.microsoft.com/office/drawing/2014/main" id="{E477B8CD-8A13-4A23-AF29-701A845A7117}"/>
                  </a:ext>
                </a:extLst>
              </p:cNvPr>
              <p:cNvSpPr>
                <a:spLocks noChangeArrowheads="1"/>
              </p:cNvSpPr>
              <p:nvPr/>
            </p:nvSpPr>
            <p:spPr bwMode="auto">
              <a:xfrm>
                <a:off x="6381751" y="5719764"/>
                <a:ext cx="23813" cy="492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0" name="Rectangle 418">
                <a:extLst>
                  <a:ext uri="{FF2B5EF4-FFF2-40B4-BE49-F238E27FC236}">
                    <a16:creationId xmlns:a16="http://schemas.microsoft.com/office/drawing/2014/main" id="{D8797206-B819-4774-B838-DDF8CCD384FE}"/>
                  </a:ext>
                </a:extLst>
              </p:cNvPr>
              <p:cNvSpPr>
                <a:spLocks noChangeArrowheads="1"/>
              </p:cNvSpPr>
              <p:nvPr/>
            </p:nvSpPr>
            <p:spPr bwMode="auto">
              <a:xfrm>
                <a:off x="6273801" y="5792789"/>
                <a:ext cx="25400"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1" name="Rectangle 419">
                <a:extLst>
                  <a:ext uri="{FF2B5EF4-FFF2-40B4-BE49-F238E27FC236}">
                    <a16:creationId xmlns:a16="http://schemas.microsoft.com/office/drawing/2014/main" id="{6686B3C5-BB1D-411F-B979-EE6BFE96BFD5}"/>
                  </a:ext>
                </a:extLst>
              </p:cNvPr>
              <p:cNvSpPr>
                <a:spLocks noChangeArrowheads="1"/>
              </p:cNvSpPr>
              <p:nvPr/>
            </p:nvSpPr>
            <p:spPr bwMode="auto">
              <a:xfrm>
                <a:off x="6381751" y="5792789"/>
                <a:ext cx="23813"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2" name="Rectangle 420">
                <a:extLst>
                  <a:ext uri="{FF2B5EF4-FFF2-40B4-BE49-F238E27FC236}">
                    <a16:creationId xmlns:a16="http://schemas.microsoft.com/office/drawing/2014/main" id="{F1023A3F-4705-47BD-927B-E98EADD3D284}"/>
                  </a:ext>
                </a:extLst>
              </p:cNvPr>
              <p:cNvSpPr>
                <a:spLocks noChangeArrowheads="1"/>
              </p:cNvSpPr>
              <p:nvPr/>
            </p:nvSpPr>
            <p:spPr bwMode="auto">
              <a:xfrm>
                <a:off x="6092826" y="5792789"/>
                <a:ext cx="25400"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3" name="Rectangle 421">
                <a:extLst>
                  <a:ext uri="{FF2B5EF4-FFF2-40B4-BE49-F238E27FC236}">
                    <a16:creationId xmlns:a16="http://schemas.microsoft.com/office/drawing/2014/main" id="{85C65BCD-8F94-493B-9135-BB96E64674AB}"/>
                  </a:ext>
                </a:extLst>
              </p:cNvPr>
              <p:cNvSpPr>
                <a:spLocks noChangeArrowheads="1"/>
              </p:cNvSpPr>
              <p:nvPr/>
            </p:nvSpPr>
            <p:spPr bwMode="auto">
              <a:xfrm>
                <a:off x="6145213" y="5792789"/>
                <a:ext cx="23813"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4" name="Rectangle 422">
                <a:extLst>
                  <a:ext uri="{FF2B5EF4-FFF2-40B4-BE49-F238E27FC236}">
                    <a16:creationId xmlns:a16="http://schemas.microsoft.com/office/drawing/2014/main" id="{7985AE73-5DA2-4ABB-AC92-8B1B56D6ADF5}"/>
                  </a:ext>
                </a:extLst>
              </p:cNvPr>
              <p:cNvSpPr>
                <a:spLocks noChangeArrowheads="1"/>
              </p:cNvSpPr>
              <p:nvPr/>
            </p:nvSpPr>
            <p:spPr bwMode="auto">
              <a:xfrm>
                <a:off x="6037263" y="5862639"/>
                <a:ext cx="25400"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5" name="Rectangle 423">
                <a:extLst>
                  <a:ext uri="{FF2B5EF4-FFF2-40B4-BE49-F238E27FC236}">
                    <a16:creationId xmlns:a16="http://schemas.microsoft.com/office/drawing/2014/main" id="{9D5BF474-33F3-4300-93EA-9C62312A96B7}"/>
                  </a:ext>
                </a:extLst>
              </p:cNvPr>
              <p:cNvSpPr>
                <a:spLocks noChangeArrowheads="1"/>
              </p:cNvSpPr>
              <p:nvPr/>
            </p:nvSpPr>
            <p:spPr bwMode="auto">
              <a:xfrm>
                <a:off x="6145213" y="586263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6" name="Rectangle 424">
                <a:extLst>
                  <a:ext uri="{FF2B5EF4-FFF2-40B4-BE49-F238E27FC236}">
                    <a16:creationId xmlns:a16="http://schemas.microsoft.com/office/drawing/2014/main" id="{3F85FFB8-2A1C-47E3-BDA4-F52F0CCCFEBB}"/>
                  </a:ext>
                </a:extLst>
              </p:cNvPr>
              <p:cNvSpPr>
                <a:spLocks noChangeArrowheads="1"/>
              </p:cNvSpPr>
              <p:nvPr/>
            </p:nvSpPr>
            <p:spPr bwMode="auto">
              <a:xfrm>
                <a:off x="6218238" y="5862639"/>
                <a:ext cx="28575"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7" name="Rectangle 425">
                <a:extLst>
                  <a:ext uri="{FF2B5EF4-FFF2-40B4-BE49-F238E27FC236}">
                    <a16:creationId xmlns:a16="http://schemas.microsoft.com/office/drawing/2014/main" id="{66E12583-554C-4890-86F0-47B0AE329184}"/>
                  </a:ext>
                </a:extLst>
              </p:cNvPr>
              <p:cNvSpPr>
                <a:spLocks noChangeArrowheads="1"/>
              </p:cNvSpPr>
              <p:nvPr/>
            </p:nvSpPr>
            <p:spPr bwMode="auto">
              <a:xfrm>
                <a:off x="6326188" y="586263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128" name="Group 127">
              <a:extLst>
                <a:ext uri="{FF2B5EF4-FFF2-40B4-BE49-F238E27FC236}">
                  <a16:creationId xmlns:a16="http://schemas.microsoft.com/office/drawing/2014/main" id="{9F52E9BF-96F7-4369-8E8E-03AB95F1FB7D}"/>
                </a:ext>
              </a:extLst>
            </p:cNvPr>
            <p:cNvGrpSpPr/>
            <p:nvPr/>
          </p:nvGrpSpPr>
          <p:grpSpPr>
            <a:xfrm>
              <a:off x="881" y="5013978"/>
              <a:ext cx="1465715" cy="2020641"/>
              <a:chOff x="772694" y="4876800"/>
              <a:chExt cx="1437106" cy="1981200"/>
            </a:xfrm>
          </p:grpSpPr>
          <p:sp>
            <p:nvSpPr>
              <p:cNvPr id="129" name="Rectangle 497">
                <a:extLst>
                  <a:ext uri="{FF2B5EF4-FFF2-40B4-BE49-F238E27FC236}">
                    <a16:creationId xmlns:a16="http://schemas.microsoft.com/office/drawing/2014/main" id="{C0A41EFB-34A9-4D14-8076-D89F20D9764F}"/>
                  </a:ext>
                </a:extLst>
              </p:cNvPr>
              <p:cNvSpPr>
                <a:spLocks noChangeArrowheads="1"/>
              </p:cNvSpPr>
              <p:nvPr/>
            </p:nvSpPr>
            <p:spPr bwMode="auto">
              <a:xfrm>
                <a:off x="772694" y="4876800"/>
                <a:ext cx="1437106" cy="445555"/>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0" name="Rectangle 498">
                <a:extLst>
                  <a:ext uri="{FF2B5EF4-FFF2-40B4-BE49-F238E27FC236}">
                    <a16:creationId xmlns:a16="http://schemas.microsoft.com/office/drawing/2014/main" id="{6F5D6805-6625-40BD-9115-F97895FF4A68}"/>
                  </a:ext>
                </a:extLst>
              </p:cNvPr>
              <p:cNvSpPr>
                <a:spLocks noChangeArrowheads="1"/>
              </p:cNvSpPr>
              <p:nvPr/>
            </p:nvSpPr>
            <p:spPr bwMode="auto">
              <a:xfrm>
                <a:off x="772694" y="5322352"/>
                <a:ext cx="1437106" cy="153564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1" name="Freeform 499">
                <a:extLst>
                  <a:ext uri="{FF2B5EF4-FFF2-40B4-BE49-F238E27FC236}">
                    <a16:creationId xmlns:a16="http://schemas.microsoft.com/office/drawing/2014/main" id="{0A4AA893-986D-4C70-94BF-88AC336073C8}"/>
                  </a:ext>
                </a:extLst>
              </p:cNvPr>
              <p:cNvSpPr>
                <a:spLocks/>
              </p:cNvSpPr>
              <p:nvPr/>
            </p:nvSpPr>
            <p:spPr bwMode="auto">
              <a:xfrm>
                <a:off x="1183296" y="4924382"/>
                <a:ext cx="606354" cy="350388"/>
              </a:xfrm>
              <a:custGeom>
                <a:avLst/>
                <a:gdLst>
                  <a:gd name="T0" fmla="*/ 63 w 127"/>
                  <a:gd name="T1" fmla="*/ 0 h 81"/>
                  <a:gd name="T2" fmla="*/ 0 w 127"/>
                  <a:gd name="T3" fmla="*/ 81 h 81"/>
                  <a:gd name="T4" fmla="*/ 127 w 127"/>
                  <a:gd name="T5" fmla="*/ 81 h 81"/>
                  <a:gd name="T6" fmla="*/ 63 w 127"/>
                  <a:gd name="T7" fmla="*/ 0 h 81"/>
                </a:gdLst>
                <a:ahLst/>
                <a:cxnLst>
                  <a:cxn ang="0">
                    <a:pos x="T0" y="T1"/>
                  </a:cxn>
                  <a:cxn ang="0">
                    <a:pos x="T2" y="T3"/>
                  </a:cxn>
                  <a:cxn ang="0">
                    <a:pos x="T4" y="T5"/>
                  </a:cxn>
                  <a:cxn ang="0">
                    <a:pos x="T6" y="T7"/>
                  </a:cxn>
                </a:cxnLst>
                <a:rect l="0" t="0" r="r" b="b"/>
                <a:pathLst>
                  <a:path w="127" h="81">
                    <a:moveTo>
                      <a:pt x="63" y="0"/>
                    </a:moveTo>
                    <a:lnTo>
                      <a:pt x="0" y="81"/>
                    </a:lnTo>
                    <a:lnTo>
                      <a:pt x="127" y="81"/>
                    </a:lnTo>
                    <a:lnTo>
                      <a:pt x="63"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2" name="Rectangle 500">
                <a:extLst>
                  <a:ext uri="{FF2B5EF4-FFF2-40B4-BE49-F238E27FC236}">
                    <a16:creationId xmlns:a16="http://schemas.microsoft.com/office/drawing/2014/main" id="{0BFF8AC9-24A4-45A6-9BFB-1731AFA9D8E8}"/>
                  </a:ext>
                </a:extLst>
              </p:cNvPr>
              <p:cNvSpPr>
                <a:spLocks noChangeArrowheads="1"/>
              </p:cNvSpPr>
              <p:nvPr/>
            </p:nvSpPr>
            <p:spPr bwMode="auto">
              <a:xfrm>
                <a:off x="1904236" y="5149322"/>
                <a:ext cx="167107" cy="12544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3" name="Freeform 501">
                <a:extLst>
                  <a:ext uri="{FF2B5EF4-FFF2-40B4-BE49-F238E27FC236}">
                    <a16:creationId xmlns:a16="http://schemas.microsoft.com/office/drawing/2014/main" id="{16B4505A-E9EC-4F2F-9EEA-E662A9510CD1}"/>
                  </a:ext>
                </a:extLst>
              </p:cNvPr>
              <p:cNvSpPr>
                <a:spLocks/>
              </p:cNvSpPr>
              <p:nvPr/>
            </p:nvSpPr>
            <p:spPr bwMode="auto">
              <a:xfrm>
                <a:off x="1904236" y="5019549"/>
                <a:ext cx="167107" cy="112470"/>
              </a:xfrm>
              <a:custGeom>
                <a:avLst/>
                <a:gdLst>
                  <a:gd name="T0" fmla="*/ 35 w 35"/>
                  <a:gd name="T1" fmla="*/ 26 h 26"/>
                  <a:gd name="T2" fmla="*/ 0 w 35"/>
                  <a:gd name="T3" fmla="*/ 26 h 26"/>
                  <a:gd name="T4" fmla="*/ 18 w 35"/>
                  <a:gd name="T5" fmla="*/ 0 h 26"/>
                  <a:gd name="T6" fmla="*/ 35 w 35"/>
                  <a:gd name="T7" fmla="*/ 26 h 26"/>
                </a:gdLst>
                <a:ahLst/>
                <a:cxnLst>
                  <a:cxn ang="0">
                    <a:pos x="T0" y="T1"/>
                  </a:cxn>
                  <a:cxn ang="0">
                    <a:pos x="T2" y="T3"/>
                  </a:cxn>
                  <a:cxn ang="0">
                    <a:pos x="T4" y="T5"/>
                  </a:cxn>
                  <a:cxn ang="0">
                    <a:pos x="T6" y="T7"/>
                  </a:cxn>
                </a:cxnLst>
                <a:rect l="0" t="0" r="r" b="b"/>
                <a:pathLst>
                  <a:path w="35" h="26">
                    <a:moveTo>
                      <a:pt x="35" y="26"/>
                    </a:moveTo>
                    <a:lnTo>
                      <a:pt x="0" y="26"/>
                    </a:lnTo>
                    <a:lnTo>
                      <a:pt x="18" y="0"/>
                    </a:lnTo>
                    <a:lnTo>
                      <a:pt x="35" y="26"/>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4" name="Rectangle 502">
                <a:extLst>
                  <a:ext uri="{FF2B5EF4-FFF2-40B4-BE49-F238E27FC236}">
                    <a16:creationId xmlns:a16="http://schemas.microsoft.com/office/drawing/2014/main" id="{8A80CAFF-6385-4A07-9704-AE73180F8762}"/>
                  </a:ext>
                </a:extLst>
              </p:cNvPr>
              <p:cNvSpPr>
                <a:spLocks noChangeArrowheads="1"/>
              </p:cNvSpPr>
              <p:nvPr/>
            </p:nvSpPr>
            <p:spPr bwMode="auto">
              <a:xfrm>
                <a:off x="1947205" y="5179603"/>
                <a:ext cx="81167" cy="6488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5" name="Rectangle 503">
                <a:extLst>
                  <a:ext uri="{FF2B5EF4-FFF2-40B4-BE49-F238E27FC236}">
                    <a16:creationId xmlns:a16="http://schemas.microsoft.com/office/drawing/2014/main" id="{E4562828-57B5-4A77-8189-536A6024E5F8}"/>
                  </a:ext>
                </a:extLst>
              </p:cNvPr>
              <p:cNvSpPr>
                <a:spLocks noChangeArrowheads="1"/>
              </p:cNvSpPr>
              <p:nvPr/>
            </p:nvSpPr>
            <p:spPr bwMode="auto">
              <a:xfrm>
                <a:off x="911154" y="5149322"/>
                <a:ext cx="167107" cy="12544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6" name="Freeform 504">
                <a:extLst>
                  <a:ext uri="{FF2B5EF4-FFF2-40B4-BE49-F238E27FC236}">
                    <a16:creationId xmlns:a16="http://schemas.microsoft.com/office/drawing/2014/main" id="{ABFED8BB-9543-4EE1-88B4-523AB35A11B9}"/>
                  </a:ext>
                </a:extLst>
              </p:cNvPr>
              <p:cNvSpPr>
                <a:spLocks/>
              </p:cNvSpPr>
              <p:nvPr/>
            </p:nvSpPr>
            <p:spPr bwMode="auto">
              <a:xfrm>
                <a:off x="911154" y="5019549"/>
                <a:ext cx="167107" cy="112470"/>
              </a:xfrm>
              <a:custGeom>
                <a:avLst/>
                <a:gdLst>
                  <a:gd name="T0" fmla="*/ 35 w 35"/>
                  <a:gd name="T1" fmla="*/ 26 h 26"/>
                  <a:gd name="T2" fmla="*/ 0 w 35"/>
                  <a:gd name="T3" fmla="*/ 26 h 26"/>
                  <a:gd name="T4" fmla="*/ 17 w 35"/>
                  <a:gd name="T5" fmla="*/ 0 h 26"/>
                  <a:gd name="T6" fmla="*/ 35 w 35"/>
                  <a:gd name="T7" fmla="*/ 26 h 26"/>
                </a:gdLst>
                <a:ahLst/>
                <a:cxnLst>
                  <a:cxn ang="0">
                    <a:pos x="T0" y="T1"/>
                  </a:cxn>
                  <a:cxn ang="0">
                    <a:pos x="T2" y="T3"/>
                  </a:cxn>
                  <a:cxn ang="0">
                    <a:pos x="T4" y="T5"/>
                  </a:cxn>
                  <a:cxn ang="0">
                    <a:pos x="T6" y="T7"/>
                  </a:cxn>
                </a:cxnLst>
                <a:rect l="0" t="0" r="r" b="b"/>
                <a:pathLst>
                  <a:path w="35" h="26">
                    <a:moveTo>
                      <a:pt x="35" y="26"/>
                    </a:moveTo>
                    <a:lnTo>
                      <a:pt x="0" y="26"/>
                    </a:lnTo>
                    <a:lnTo>
                      <a:pt x="17" y="0"/>
                    </a:lnTo>
                    <a:lnTo>
                      <a:pt x="35" y="26"/>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7" name="Rectangle 505">
                <a:extLst>
                  <a:ext uri="{FF2B5EF4-FFF2-40B4-BE49-F238E27FC236}">
                    <a16:creationId xmlns:a16="http://schemas.microsoft.com/office/drawing/2014/main" id="{91201C2B-BACB-4B1C-98F7-CC38D5CB219A}"/>
                  </a:ext>
                </a:extLst>
              </p:cNvPr>
              <p:cNvSpPr>
                <a:spLocks noChangeArrowheads="1"/>
              </p:cNvSpPr>
              <p:nvPr/>
            </p:nvSpPr>
            <p:spPr bwMode="auto">
              <a:xfrm>
                <a:off x="954123" y="5179603"/>
                <a:ext cx="71618" cy="6488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8" name="Freeform 506">
                <a:extLst>
                  <a:ext uri="{FF2B5EF4-FFF2-40B4-BE49-F238E27FC236}">
                    <a16:creationId xmlns:a16="http://schemas.microsoft.com/office/drawing/2014/main" id="{32B7EC4C-C7E3-454A-81DD-E6ADB3E57D39}"/>
                  </a:ext>
                </a:extLst>
              </p:cNvPr>
              <p:cNvSpPr>
                <a:spLocks/>
              </p:cNvSpPr>
              <p:nvPr/>
            </p:nvSpPr>
            <p:spPr bwMode="auto">
              <a:xfrm>
                <a:off x="1422017" y="5084437"/>
                <a:ext cx="128911" cy="190334"/>
              </a:xfrm>
              <a:custGeom>
                <a:avLst/>
                <a:gdLst>
                  <a:gd name="T0" fmla="*/ 6 w 12"/>
                  <a:gd name="T1" fmla="*/ 0 h 20"/>
                  <a:gd name="T2" fmla="*/ 0 w 12"/>
                  <a:gd name="T3" fmla="*/ 5 h 20"/>
                  <a:gd name="T4" fmla="*/ 0 w 12"/>
                  <a:gd name="T5" fmla="*/ 20 h 20"/>
                  <a:gd name="T6" fmla="*/ 12 w 12"/>
                  <a:gd name="T7" fmla="*/ 20 h 20"/>
                  <a:gd name="T8" fmla="*/ 12 w 12"/>
                  <a:gd name="T9" fmla="*/ 5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2"/>
                      <a:pt x="0" y="5"/>
                    </a:cubicBezTo>
                    <a:cubicBezTo>
                      <a:pt x="0" y="20"/>
                      <a:pt x="0" y="20"/>
                      <a:pt x="0" y="20"/>
                    </a:cubicBezTo>
                    <a:cubicBezTo>
                      <a:pt x="12" y="20"/>
                      <a:pt x="12" y="20"/>
                      <a:pt x="12" y="20"/>
                    </a:cubicBezTo>
                    <a:cubicBezTo>
                      <a:pt x="12" y="5"/>
                      <a:pt x="12" y="5"/>
                      <a:pt x="12" y="5"/>
                    </a:cubicBezTo>
                    <a:cubicBezTo>
                      <a:pt x="12" y="2"/>
                      <a:pt x="10"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9" name="Freeform 507">
                <a:extLst>
                  <a:ext uri="{FF2B5EF4-FFF2-40B4-BE49-F238E27FC236}">
                    <a16:creationId xmlns:a16="http://schemas.microsoft.com/office/drawing/2014/main" id="{1F1D27BD-723E-468E-821C-312DBB3EC6B9}"/>
                  </a:ext>
                </a:extLst>
              </p:cNvPr>
              <p:cNvSpPr>
                <a:spLocks/>
              </p:cNvSpPr>
              <p:nvPr/>
            </p:nvSpPr>
            <p:spPr bwMode="auto">
              <a:xfrm>
                <a:off x="839536" y="5460777"/>
                <a:ext cx="124135" cy="198985"/>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0" name="Freeform 508">
                <a:extLst>
                  <a:ext uri="{FF2B5EF4-FFF2-40B4-BE49-F238E27FC236}">
                    <a16:creationId xmlns:a16="http://schemas.microsoft.com/office/drawing/2014/main" id="{B75AE408-F303-4AA6-B098-12434D605E32}"/>
                  </a:ext>
                </a:extLst>
              </p:cNvPr>
              <p:cNvSpPr>
                <a:spLocks/>
              </p:cNvSpPr>
              <p:nvPr/>
            </p:nvSpPr>
            <p:spPr bwMode="auto">
              <a:xfrm>
                <a:off x="2009274" y="5460777"/>
                <a:ext cx="124135" cy="198985"/>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1" name="Freeform 509">
                <a:extLst>
                  <a:ext uri="{FF2B5EF4-FFF2-40B4-BE49-F238E27FC236}">
                    <a16:creationId xmlns:a16="http://schemas.microsoft.com/office/drawing/2014/main" id="{10D71525-69D8-4DF4-A5B1-7A334735C1A2}"/>
                  </a:ext>
                </a:extLst>
              </p:cNvPr>
              <p:cNvSpPr>
                <a:spLocks/>
              </p:cNvSpPr>
              <p:nvPr/>
            </p:nvSpPr>
            <p:spPr bwMode="auto">
              <a:xfrm>
                <a:off x="1799199" y="5460777"/>
                <a:ext cx="124135" cy="198985"/>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2" name="Freeform 510">
                <a:extLst>
                  <a:ext uri="{FF2B5EF4-FFF2-40B4-BE49-F238E27FC236}">
                    <a16:creationId xmlns:a16="http://schemas.microsoft.com/office/drawing/2014/main" id="{F8F6AD21-66B4-4D34-BF1D-496E0650EA8A}"/>
                  </a:ext>
                </a:extLst>
              </p:cNvPr>
              <p:cNvSpPr>
                <a:spLocks/>
              </p:cNvSpPr>
              <p:nvPr/>
            </p:nvSpPr>
            <p:spPr bwMode="auto">
              <a:xfrm>
                <a:off x="1059160" y="5460777"/>
                <a:ext cx="114586" cy="198985"/>
              </a:xfrm>
              <a:custGeom>
                <a:avLst/>
                <a:gdLst>
                  <a:gd name="T0" fmla="*/ 6 w 11"/>
                  <a:gd name="T1" fmla="*/ 0 h 21"/>
                  <a:gd name="T2" fmla="*/ 0 w 11"/>
                  <a:gd name="T3" fmla="*/ 6 h 21"/>
                  <a:gd name="T4" fmla="*/ 0 w 11"/>
                  <a:gd name="T5" fmla="*/ 21 h 21"/>
                  <a:gd name="T6" fmla="*/ 11 w 11"/>
                  <a:gd name="T7" fmla="*/ 21 h 21"/>
                  <a:gd name="T8" fmla="*/ 11 w 11"/>
                  <a:gd name="T9" fmla="*/ 6 h 21"/>
                  <a:gd name="T10" fmla="*/ 6 w 11"/>
                  <a:gd name="T11" fmla="*/ 0 h 21"/>
                </a:gdLst>
                <a:ahLst/>
                <a:cxnLst>
                  <a:cxn ang="0">
                    <a:pos x="T0" y="T1"/>
                  </a:cxn>
                  <a:cxn ang="0">
                    <a:pos x="T2" y="T3"/>
                  </a:cxn>
                  <a:cxn ang="0">
                    <a:pos x="T4" y="T5"/>
                  </a:cxn>
                  <a:cxn ang="0">
                    <a:pos x="T6" y="T7"/>
                  </a:cxn>
                  <a:cxn ang="0">
                    <a:pos x="T8" y="T9"/>
                  </a:cxn>
                  <a:cxn ang="0">
                    <a:pos x="T10" y="T11"/>
                  </a:cxn>
                </a:cxnLst>
                <a:rect l="0" t="0" r="r" b="b"/>
                <a:pathLst>
                  <a:path w="11" h="21">
                    <a:moveTo>
                      <a:pt x="6" y="0"/>
                    </a:moveTo>
                    <a:cubicBezTo>
                      <a:pt x="2" y="0"/>
                      <a:pt x="0" y="3"/>
                      <a:pt x="0" y="6"/>
                    </a:cubicBezTo>
                    <a:cubicBezTo>
                      <a:pt x="0" y="21"/>
                      <a:pt x="0" y="21"/>
                      <a:pt x="0" y="21"/>
                    </a:cubicBezTo>
                    <a:cubicBezTo>
                      <a:pt x="11" y="21"/>
                      <a:pt x="11" y="21"/>
                      <a:pt x="11" y="21"/>
                    </a:cubicBezTo>
                    <a:cubicBezTo>
                      <a:pt x="11" y="6"/>
                      <a:pt x="11" y="6"/>
                      <a:pt x="11" y="6"/>
                    </a:cubicBezTo>
                    <a:cubicBezTo>
                      <a:pt x="11"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3" name="Freeform 511">
                <a:extLst>
                  <a:ext uri="{FF2B5EF4-FFF2-40B4-BE49-F238E27FC236}">
                    <a16:creationId xmlns:a16="http://schemas.microsoft.com/office/drawing/2014/main" id="{DA4E6438-A8C8-47F6-A738-C65FD390B763}"/>
                  </a:ext>
                </a:extLst>
              </p:cNvPr>
              <p:cNvSpPr>
                <a:spLocks/>
              </p:cNvSpPr>
              <p:nvPr/>
            </p:nvSpPr>
            <p:spPr bwMode="auto">
              <a:xfrm>
                <a:off x="839536" y="5793862"/>
                <a:ext cx="124135" cy="194661"/>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4" name="Freeform 512">
                <a:extLst>
                  <a:ext uri="{FF2B5EF4-FFF2-40B4-BE49-F238E27FC236}">
                    <a16:creationId xmlns:a16="http://schemas.microsoft.com/office/drawing/2014/main" id="{4ED16994-CDA2-4FC2-8128-DFE30C202197}"/>
                  </a:ext>
                </a:extLst>
              </p:cNvPr>
              <p:cNvSpPr>
                <a:spLocks/>
              </p:cNvSpPr>
              <p:nvPr/>
            </p:nvSpPr>
            <p:spPr bwMode="auto">
              <a:xfrm>
                <a:off x="2009274" y="5793862"/>
                <a:ext cx="124135" cy="194661"/>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5" name="Freeform 513">
                <a:extLst>
                  <a:ext uri="{FF2B5EF4-FFF2-40B4-BE49-F238E27FC236}">
                    <a16:creationId xmlns:a16="http://schemas.microsoft.com/office/drawing/2014/main" id="{5D6497C7-3375-41AB-9148-E9F1303B2113}"/>
                  </a:ext>
                </a:extLst>
              </p:cNvPr>
              <p:cNvSpPr>
                <a:spLocks/>
              </p:cNvSpPr>
              <p:nvPr/>
            </p:nvSpPr>
            <p:spPr bwMode="auto">
              <a:xfrm>
                <a:off x="1799199" y="5793862"/>
                <a:ext cx="124135" cy="194661"/>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6" name="Freeform 514">
                <a:extLst>
                  <a:ext uri="{FF2B5EF4-FFF2-40B4-BE49-F238E27FC236}">
                    <a16:creationId xmlns:a16="http://schemas.microsoft.com/office/drawing/2014/main" id="{DCC9A9AA-76AC-47EF-8F4C-BB410F567EF9}"/>
                  </a:ext>
                </a:extLst>
              </p:cNvPr>
              <p:cNvSpPr>
                <a:spLocks/>
              </p:cNvSpPr>
              <p:nvPr/>
            </p:nvSpPr>
            <p:spPr bwMode="auto">
              <a:xfrm>
                <a:off x="1059160" y="5793862"/>
                <a:ext cx="114586" cy="194661"/>
              </a:xfrm>
              <a:custGeom>
                <a:avLst/>
                <a:gdLst>
                  <a:gd name="T0" fmla="*/ 6 w 11"/>
                  <a:gd name="T1" fmla="*/ 0 h 21"/>
                  <a:gd name="T2" fmla="*/ 0 w 11"/>
                  <a:gd name="T3" fmla="*/ 6 h 21"/>
                  <a:gd name="T4" fmla="*/ 0 w 11"/>
                  <a:gd name="T5" fmla="*/ 21 h 21"/>
                  <a:gd name="T6" fmla="*/ 11 w 11"/>
                  <a:gd name="T7" fmla="*/ 21 h 21"/>
                  <a:gd name="T8" fmla="*/ 11 w 11"/>
                  <a:gd name="T9" fmla="*/ 6 h 21"/>
                  <a:gd name="T10" fmla="*/ 6 w 11"/>
                  <a:gd name="T11" fmla="*/ 0 h 21"/>
                </a:gdLst>
                <a:ahLst/>
                <a:cxnLst>
                  <a:cxn ang="0">
                    <a:pos x="T0" y="T1"/>
                  </a:cxn>
                  <a:cxn ang="0">
                    <a:pos x="T2" y="T3"/>
                  </a:cxn>
                  <a:cxn ang="0">
                    <a:pos x="T4" y="T5"/>
                  </a:cxn>
                  <a:cxn ang="0">
                    <a:pos x="T6" y="T7"/>
                  </a:cxn>
                  <a:cxn ang="0">
                    <a:pos x="T8" y="T9"/>
                  </a:cxn>
                  <a:cxn ang="0">
                    <a:pos x="T10" y="T11"/>
                  </a:cxn>
                </a:cxnLst>
                <a:rect l="0" t="0" r="r" b="b"/>
                <a:pathLst>
                  <a:path w="11" h="21">
                    <a:moveTo>
                      <a:pt x="6" y="0"/>
                    </a:moveTo>
                    <a:cubicBezTo>
                      <a:pt x="2" y="0"/>
                      <a:pt x="0" y="3"/>
                      <a:pt x="0" y="6"/>
                    </a:cubicBezTo>
                    <a:cubicBezTo>
                      <a:pt x="0" y="21"/>
                      <a:pt x="0" y="21"/>
                      <a:pt x="0" y="21"/>
                    </a:cubicBezTo>
                    <a:cubicBezTo>
                      <a:pt x="11" y="21"/>
                      <a:pt x="11" y="21"/>
                      <a:pt x="11" y="21"/>
                    </a:cubicBezTo>
                    <a:cubicBezTo>
                      <a:pt x="11" y="6"/>
                      <a:pt x="11" y="6"/>
                      <a:pt x="11" y="6"/>
                    </a:cubicBezTo>
                    <a:cubicBezTo>
                      <a:pt x="11"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7" name="Freeform 515">
                <a:extLst>
                  <a:ext uri="{FF2B5EF4-FFF2-40B4-BE49-F238E27FC236}">
                    <a16:creationId xmlns:a16="http://schemas.microsoft.com/office/drawing/2014/main" id="{CBEC299F-E3F1-4EEC-9917-B3A9BEDABCD1}"/>
                  </a:ext>
                </a:extLst>
              </p:cNvPr>
              <p:cNvSpPr>
                <a:spLocks/>
              </p:cNvSpPr>
              <p:nvPr/>
            </p:nvSpPr>
            <p:spPr bwMode="auto">
              <a:xfrm>
                <a:off x="839536" y="6131272"/>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2"/>
                      <a:pt x="0" y="6"/>
                    </a:cubicBezTo>
                    <a:cubicBezTo>
                      <a:pt x="0" y="20"/>
                      <a:pt x="0" y="20"/>
                      <a:pt x="0" y="20"/>
                    </a:cubicBezTo>
                    <a:cubicBezTo>
                      <a:pt x="12" y="20"/>
                      <a:pt x="12" y="20"/>
                      <a:pt x="12" y="20"/>
                    </a:cubicBezTo>
                    <a:cubicBezTo>
                      <a:pt x="12" y="6"/>
                      <a:pt x="12" y="6"/>
                      <a:pt x="12" y="6"/>
                    </a:cubicBezTo>
                    <a:cubicBezTo>
                      <a:pt x="12" y="2"/>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8" name="Freeform 516">
                <a:extLst>
                  <a:ext uri="{FF2B5EF4-FFF2-40B4-BE49-F238E27FC236}">
                    <a16:creationId xmlns:a16="http://schemas.microsoft.com/office/drawing/2014/main" id="{9462226B-43F7-47A9-8EA1-1665C3210408}"/>
                  </a:ext>
                </a:extLst>
              </p:cNvPr>
              <p:cNvSpPr>
                <a:spLocks/>
              </p:cNvSpPr>
              <p:nvPr/>
            </p:nvSpPr>
            <p:spPr bwMode="auto">
              <a:xfrm>
                <a:off x="2009274" y="6131272"/>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2"/>
                      <a:pt x="0" y="6"/>
                    </a:cubicBezTo>
                    <a:cubicBezTo>
                      <a:pt x="0" y="20"/>
                      <a:pt x="0" y="20"/>
                      <a:pt x="0" y="20"/>
                    </a:cubicBezTo>
                    <a:cubicBezTo>
                      <a:pt x="12" y="20"/>
                      <a:pt x="12" y="20"/>
                      <a:pt x="12" y="20"/>
                    </a:cubicBezTo>
                    <a:cubicBezTo>
                      <a:pt x="12" y="6"/>
                      <a:pt x="12" y="6"/>
                      <a:pt x="12" y="6"/>
                    </a:cubicBezTo>
                    <a:cubicBezTo>
                      <a:pt x="12" y="2"/>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9" name="Freeform 517">
                <a:extLst>
                  <a:ext uri="{FF2B5EF4-FFF2-40B4-BE49-F238E27FC236}">
                    <a16:creationId xmlns:a16="http://schemas.microsoft.com/office/drawing/2014/main" id="{9280A125-3AD7-4C97-9264-596A5EA71FFB}"/>
                  </a:ext>
                </a:extLst>
              </p:cNvPr>
              <p:cNvSpPr>
                <a:spLocks/>
              </p:cNvSpPr>
              <p:nvPr/>
            </p:nvSpPr>
            <p:spPr bwMode="auto">
              <a:xfrm>
                <a:off x="1799199" y="6131272"/>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2"/>
                      <a:pt x="0" y="6"/>
                    </a:cubicBezTo>
                    <a:cubicBezTo>
                      <a:pt x="0" y="20"/>
                      <a:pt x="0" y="20"/>
                      <a:pt x="0" y="20"/>
                    </a:cubicBezTo>
                    <a:cubicBezTo>
                      <a:pt x="12" y="20"/>
                      <a:pt x="12" y="20"/>
                      <a:pt x="12" y="20"/>
                    </a:cubicBezTo>
                    <a:cubicBezTo>
                      <a:pt x="12" y="6"/>
                      <a:pt x="12" y="6"/>
                      <a:pt x="12" y="6"/>
                    </a:cubicBezTo>
                    <a:cubicBezTo>
                      <a:pt x="12" y="2"/>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0" name="Freeform 518">
                <a:extLst>
                  <a:ext uri="{FF2B5EF4-FFF2-40B4-BE49-F238E27FC236}">
                    <a16:creationId xmlns:a16="http://schemas.microsoft.com/office/drawing/2014/main" id="{68D97D0D-E9A1-4375-B150-38BFAE03887F}"/>
                  </a:ext>
                </a:extLst>
              </p:cNvPr>
              <p:cNvSpPr>
                <a:spLocks/>
              </p:cNvSpPr>
              <p:nvPr/>
            </p:nvSpPr>
            <p:spPr bwMode="auto">
              <a:xfrm>
                <a:off x="1059160" y="6131272"/>
                <a:ext cx="114586" cy="190334"/>
              </a:xfrm>
              <a:custGeom>
                <a:avLst/>
                <a:gdLst>
                  <a:gd name="T0" fmla="*/ 6 w 11"/>
                  <a:gd name="T1" fmla="*/ 0 h 20"/>
                  <a:gd name="T2" fmla="*/ 0 w 11"/>
                  <a:gd name="T3" fmla="*/ 6 h 20"/>
                  <a:gd name="T4" fmla="*/ 0 w 11"/>
                  <a:gd name="T5" fmla="*/ 20 h 20"/>
                  <a:gd name="T6" fmla="*/ 11 w 11"/>
                  <a:gd name="T7" fmla="*/ 20 h 20"/>
                  <a:gd name="T8" fmla="*/ 11 w 11"/>
                  <a:gd name="T9" fmla="*/ 6 h 20"/>
                  <a:gd name="T10" fmla="*/ 6 w 11"/>
                  <a:gd name="T11" fmla="*/ 0 h 20"/>
                </a:gdLst>
                <a:ahLst/>
                <a:cxnLst>
                  <a:cxn ang="0">
                    <a:pos x="T0" y="T1"/>
                  </a:cxn>
                  <a:cxn ang="0">
                    <a:pos x="T2" y="T3"/>
                  </a:cxn>
                  <a:cxn ang="0">
                    <a:pos x="T4" y="T5"/>
                  </a:cxn>
                  <a:cxn ang="0">
                    <a:pos x="T6" y="T7"/>
                  </a:cxn>
                  <a:cxn ang="0">
                    <a:pos x="T8" y="T9"/>
                  </a:cxn>
                  <a:cxn ang="0">
                    <a:pos x="T10" y="T11"/>
                  </a:cxn>
                </a:cxnLst>
                <a:rect l="0" t="0" r="r" b="b"/>
                <a:pathLst>
                  <a:path w="11" h="20">
                    <a:moveTo>
                      <a:pt x="6" y="0"/>
                    </a:moveTo>
                    <a:cubicBezTo>
                      <a:pt x="2" y="0"/>
                      <a:pt x="0" y="2"/>
                      <a:pt x="0" y="6"/>
                    </a:cubicBezTo>
                    <a:cubicBezTo>
                      <a:pt x="0" y="20"/>
                      <a:pt x="0" y="20"/>
                      <a:pt x="0" y="20"/>
                    </a:cubicBezTo>
                    <a:cubicBezTo>
                      <a:pt x="11" y="20"/>
                      <a:pt x="11" y="20"/>
                      <a:pt x="11" y="20"/>
                    </a:cubicBezTo>
                    <a:cubicBezTo>
                      <a:pt x="11" y="6"/>
                      <a:pt x="11" y="6"/>
                      <a:pt x="11" y="6"/>
                    </a:cubicBezTo>
                    <a:cubicBezTo>
                      <a:pt x="11" y="2"/>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1" name="Freeform 519">
                <a:extLst>
                  <a:ext uri="{FF2B5EF4-FFF2-40B4-BE49-F238E27FC236}">
                    <a16:creationId xmlns:a16="http://schemas.microsoft.com/office/drawing/2014/main" id="{BE71EADA-19B6-4BA7-8CA5-72AEB11E218A}"/>
                  </a:ext>
                </a:extLst>
              </p:cNvPr>
              <p:cNvSpPr>
                <a:spLocks/>
              </p:cNvSpPr>
              <p:nvPr/>
            </p:nvSpPr>
            <p:spPr bwMode="auto">
              <a:xfrm>
                <a:off x="839536" y="6460030"/>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3"/>
                      <a:pt x="0" y="6"/>
                    </a:cubicBezTo>
                    <a:cubicBezTo>
                      <a:pt x="0" y="20"/>
                      <a:pt x="0" y="20"/>
                      <a:pt x="0" y="20"/>
                    </a:cubicBezTo>
                    <a:cubicBezTo>
                      <a:pt x="12" y="20"/>
                      <a:pt x="12" y="20"/>
                      <a:pt x="12" y="20"/>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2" name="Freeform 520">
                <a:extLst>
                  <a:ext uri="{FF2B5EF4-FFF2-40B4-BE49-F238E27FC236}">
                    <a16:creationId xmlns:a16="http://schemas.microsoft.com/office/drawing/2014/main" id="{37D79969-66C8-4593-94B5-507EB5B95B88}"/>
                  </a:ext>
                </a:extLst>
              </p:cNvPr>
              <p:cNvSpPr>
                <a:spLocks/>
              </p:cNvSpPr>
              <p:nvPr/>
            </p:nvSpPr>
            <p:spPr bwMode="auto">
              <a:xfrm>
                <a:off x="2009274" y="6460030"/>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3"/>
                      <a:pt x="0" y="6"/>
                    </a:cubicBezTo>
                    <a:cubicBezTo>
                      <a:pt x="0" y="20"/>
                      <a:pt x="0" y="20"/>
                      <a:pt x="0" y="20"/>
                    </a:cubicBezTo>
                    <a:cubicBezTo>
                      <a:pt x="12" y="20"/>
                      <a:pt x="12" y="20"/>
                      <a:pt x="12" y="20"/>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3" name="Freeform 521">
                <a:extLst>
                  <a:ext uri="{FF2B5EF4-FFF2-40B4-BE49-F238E27FC236}">
                    <a16:creationId xmlns:a16="http://schemas.microsoft.com/office/drawing/2014/main" id="{CB264F56-757D-4487-AF17-3BCCE0F8A3B8}"/>
                  </a:ext>
                </a:extLst>
              </p:cNvPr>
              <p:cNvSpPr>
                <a:spLocks/>
              </p:cNvSpPr>
              <p:nvPr/>
            </p:nvSpPr>
            <p:spPr bwMode="auto">
              <a:xfrm>
                <a:off x="1799199" y="6460030"/>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3"/>
                      <a:pt x="0" y="6"/>
                    </a:cubicBezTo>
                    <a:cubicBezTo>
                      <a:pt x="0" y="20"/>
                      <a:pt x="0" y="20"/>
                      <a:pt x="0" y="20"/>
                    </a:cubicBezTo>
                    <a:cubicBezTo>
                      <a:pt x="12" y="20"/>
                      <a:pt x="12" y="20"/>
                      <a:pt x="12" y="20"/>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4" name="Freeform 522">
                <a:extLst>
                  <a:ext uri="{FF2B5EF4-FFF2-40B4-BE49-F238E27FC236}">
                    <a16:creationId xmlns:a16="http://schemas.microsoft.com/office/drawing/2014/main" id="{CC339251-0A68-48B7-AD03-BBE5BCEAB81B}"/>
                  </a:ext>
                </a:extLst>
              </p:cNvPr>
              <p:cNvSpPr>
                <a:spLocks/>
              </p:cNvSpPr>
              <p:nvPr/>
            </p:nvSpPr>
            <p:spPr bwMode="auto">
              <a:xfrm>
                <a:off x="1059160" y="6460030"/>
                <a:ext cx="114586" cy="190334"/>
              </a:xfrm>
              <a:custGeom>
                <a:avLst/>
                <a:gdLst>
                  <a:gd name="T0" fmla="*/ 6 w 11"/>
                  <a:gd name="T1" fmla="*/ 0 h 20"/>
                  <a:gd name="T2" fmla="*/ 0 w 11"/>
                  <a:gd name="T3" fmla="*/ 6 h 20"/>
                  <a:gd name="T4" fmla="*/ 0 w 11"/>
                  <a:gd name="T5" fmla="*/ 20 h 20"/>
                  <a:gd name="T6" fmla="*/ 11 w 11"/>
                  <a:gd name="T7" fmla="*/ 20 h 20"/>
                  <a:gd name="T8" fmla="*/ 11 w 11"/>
                  <a:gd name="T9" fmla="*/ 6 h 20"/>
                  <a:gd name="T10" fmla="*/ 6 w 11"/>
                  <a:gd name="T11" fmla="*/ 0 h 20"/>
                </a:gdLst>
                <a:ahLst/>
                <a:cxnLst>
                  <a:cxn ang="0">
                    <a:pos x="T0" y="T1"/>
                  </a:cxn>
                  <a:cxn ang="0">
                    <a:pos x="T2" y="T3"/>
                  </a:cxn>
                  <a:cxn ang="0">
                    <a:pos x="T4" y="T5"/>
                  </a:cxn>
                  <a:cxn ang="0">
                    <a:pos x="T6" y="T7"/>
                  </a:cxn>
                  <a:cxn ang="0">
                    <a:pos x="T8" y="T9"/>
                  </a:cxn>
                  <a:cxn ang="0">
                    <a:pos x="T10" y="T11"/>
                  </a:cxn>
                </a:cxnLst>
                <a:rect l="0" t="0" r="r" b="b"/>
                <a:pathLst>
                  <a:path w="11" h="20">
                    <a:moveTo>
                      <a:pt x="6" y="0"/>
                    </a:moveTo>
                    <a:cubicBezTo>
                      <a:pt x="2" y="0"/>
                      <a:pt x="0" y="3"/>
                      <a:pt x="0" y="6"/>
                    </a:cubicBezTo>
                    <a:cubicBezTo>
                      <a:pt x="0" y="20"/>
                      <a:pt x="0" y="20"/>
                      <a:pt x="0" y="20"/>
                    </a:cubicBezTo>
                    <a:cubicBezTo>
                      <a:pt x="11" y="20"/>
                      <a:pt x="11" y="20"/>
                      <a:pt x="11" y="20"/>
                    </a:cubicBezTo>
                    <a:cubicBezTo>
                      <a:pt x="11" y="6"/>
                      <a:pt x="11" y="6"/>
                      <a:pt x="11" y="6"/>
                    </a:cubicBezTo>
                    <a:cubicBezTo>
                      <a:pt x="11"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5" name="Rectangle 523">
                <a:extLst>
                  <a:ext uri="{FF2B5EF4-FFF2-40B4-BE49-F238E27FC236}">
                    <a16:creationId xmlns:a16="http://schemas.microsoft.com/office/drawing/2014/main" id="{8A2D2481-849C-4845-B82A-E95782ED2825}"/>
                  </a:ext>
                </a:extLst>
              </p:cNvPr>
              <p:cNvSpPr>
                <a:spLocks noChangeArrowheads="1"/>
              </p:cNvSpPr>
              <p:nvPr/>
            </p:nvSpPr>
            <p:spPr bwMode="auto">
              <a:xfrm>
                <a:off x="772694" y="5365610"/>
                <a:ext cx="1437106" cy="21630"/>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6" name="Freeform 524">
                <a:extLst>
                  <a:ext uri="{FF2B5EF4-FFF2-40B4-BE49-F238E27FC236}">
                    <a16:creationId xmlns:a16="http://schemas.microsoft.com/office/drawing/2014/main" id="{3BD6E486-765C-4AAA-A9AD-77835072C193}"/>
                  </a:ext>
                </a:extLst>
              </p:cNvPr>
              <p:cNvSpPr>
                <a:spLocks/>
              </p:cNvSpPr>
              <p:nvPr/>
            </p:nvSpPr>
            <p:spPr bwMode="auto">
              <a:xfrm>
                <a:off x="1369500" y="5426171"/>
                <a:ext cx="243498" cy="233591"/>
              </a:xfrm>
              <a:custGeom>
                <a:avLst/>
                <a:gdLst>
                  <a:gd name="T0" fmla="*/ 11 w 23"/>
                  <a:gd name="T1" fmla="*/ 0 h 25"/>
                  <a:gd name="T2" fmla="*/ 0 w 23"/>
                  <a:gd name="T3" fmla="*/ 11 h 25"/>
                  <a:gd name="T4" fmla="*/ 0 w 23"/>
                  <a:gd name="T5" fmla="*/ 25 h 25"/>
                  <a:gd name="T6" fmla="*/ 23 w 23"/>
                  <a:gd name="T7" fmla="*/ 25 h 25"/>
                  <a:gd name="T8" fmla="*/ 23 w 23"/>
                  <a:gd name="T9" fmla="*/ 11 h 25"/>
                  <a:gd name="T10" fmla="*/ 11 w 23"/>
                  <a:gd name="T11" fmla="*/ 0 h 25"/>
                </a:gdLst>
                <a:ahLst/>
                <a:cxnLst>
                  <a:cxn ang="0">
                    <a:pos x="T0" y="T1"/>
                  </a:cxn>
                  <a:cxn ang="0">
                    <a:pos x="T2" y="T3"/>
                  </a:cxn>
                  <a:cxn ang="0">
                    <a:pos x="T4" y="T5"/>
                  </a:cxn>
                  <a:cxn ang="0">
                    <a:pos x="T6" y="T7"/>
                  </a:cxn>
                  <a:cxn ang="0">
                    <a:pos x="T8" y="T9"/>
                  </a:cxn>
                  <a:cxn ang="0">
                    <a:pos x="T10" y="T11"/>
                  </a:cxn>
                </a:cxnLst>
                <a:rect l="0" t="0" r="r" b="b"/>
                <a:pathLst>
                  <a:path w="23" h="25">
                    <a:moveTo>
                      <a:pt x="11" y="0"/>
                    </a:moveTo>
                    <a:cubicBezTo>
                      <a:pt x="5" y="0"/>
                      <a:pt x="0" y="5"/>
                      <a:pt x="0" y="11"/>
                    </a:cubicBezTo>
                    <a:cubicBezTo>
                      <a:pt x="0" y="25"/>
                      <a:pt x="0" y="25"/>
                      <a:pt x="0" y="25"/>
                    </a:cubicBezTo>
                    <a:cubicBezTo>
                      <a:pt x="23" y="25"/>
                      <a:pt x="23" y="25"/>
                      <a:pt x="23" y="25"/>
                    </a:cubicBezTo>
                    <a:cubicBezTo>
                      <a:pt x="23" y="11"/>
                      <a:pt x="23" y="11"/>
                      <a:pt x="23" y="11"/>
                    </a:cubicBezTo>
                    <a:cubicBezTo>
                      <a:pt x="23" y="5"/>
                      <a:pt x="18" y="0"/>
                      <a:pt x="11"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7" name="Rectangle 525">
                <a:extLst>
                  <a:ext uri="{FF2B5EF4-FFF2-40B4-BE49-F238E27FC236}">
                    <a16:creationId xmlns:a16="http://schemas.microsoft.com/office/drawing/2014/main" id="{7DEDE94B-4129-4D70-A060-99392F9D4936}"/>
                  </a:ext>
                </a:extLst>
              </p:cNvPr>
              <p:cNvSpPr>
                <a:spLocks noChangeArrowheads="1"/>
              </p:cNvSpPr>
              <p:nvPr/>
            </p:nvSpPr>
            <p:spPr bwMode="auto">
              <a:xfrm>
                <a:off x="1484086" y="5413195"/>
                <a:ext cx="14325" cy="24657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8" name="Rectangle 526">
                <a:extLst>
                  <a:ext uri="{FF2B5EF4-FFF2-40B4-BE49-F238E27FC236}">
                    <a16:creationId xmlns:a16="http://schemas.microsoft.com/office/drawing/2014/main" id="{6A2915FA-5576-4F27-BB92-34FFAE416449}"/>
                  </a:ext>
                </a:extLst>
              </p:cNvPr>
              <p:cNvSpPr>
                <a:spLocks noChangeArrowheads="1"/>
              </p:cNvSpPr>
              <p:nvPr/>
            </p:nvSpPr>
            <p:spPr bwMode="auto">
              <a:xfrm>
                <a:off x="1350402" y="5508362"/>
                <a:ext cx="272144" cy="865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9" name="Rectangle 527">
                <a:extLst>
                  <a:ext uri="{FF2B5EF4-FFF2-40B4-BE49-F238E27FC236}">
                    <a16:creationId xmlns:a16="http://schemas.microsoft.com/office/drawing/2014/main" id="{B14CFB8A-D881-48FE-8DA8-44C6DB832F8C}"/>
                  </a:ext>
                </a:extLst>
              </p:cNvPr>
              <p:cNvSpPr>
                <a:spLocks noChangeArrowheads="1"/>
              </p:cNvSpPr>
              <p:nvPr/>
            </p:nvSpPr>
            <p:spPr bwMode="auto">
              <a:xfrm>
                <a:off x="1350402" y="5586225"/>
                <a:ext cx="272144" cy="865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0" name="Freeform 528">
                <a:extLst>
                  <a:ext uri="{FF2B5EF4-FFF2-40B4-BE49-F238E27FC236}">
                    <a16:creationId xmlns:a16="http://schemas.microsoft.com/office/drawing/2014/main" id="{B38FF331-7958-4374-B142-D770EDA271DA}"/>
                  </a:ext>
                </a:extLst>
              </p:cNvPr>
              <p:cNvSpPr>
                <a:spLocks/>
              </p:cNvSpPr>
              <p:nvPr/>
            </p:nvSpPr>
            <p:spPr bwMode="auto">
              <a:xfrm>
                <a:off x="1226267" y="5707347"/>
                <a:ext cx="520415" cy="56236"/>
              </a:xfrm>
              <a:custGeom>
                <a:avLst/>
                <a:gdLst>
                  <a:gd name="T0" fmla="*/ 109 w 109"/>
                  <a:gd name="T1" fmla="*/ 13 h 13"/>
                  <a:gd name="T2" fmla="*/ 0 w 109"/>
                  <a:gd name="T3" fmla="*/ 13 h 13"/>
                  <a:gd name="T4" fmla="*/ 19 w 109"/>
                  <a:gd name="T5" fmla="*/ 0 h 13"/>
                  <a:gd name="T6" fmla="*/ 89 w 109"/>
                  <a:gd name="T7" fmla="*/ 0 h 13"/>
                  <a:gd name="T8" fmla="*/ 109 w 109"/>
                  <a:gd name="T9" fmla="*/ 13 h 13"/>
                </a:gdLst>
                <a:ahLst/>
                <a:cxnLst>
                  <a:cxn ang="0">
                    <a:pos x="T0" y="T1"/>
                  </a:cxn>
                  <a:cxn ang="0">
                    <a:pos x="T2" y="T3"/>
                  </a:cxn>
                  <a:cxn ang="0">
                    <a:pos x="T4" y="T5"/>
                  </a:cxn>
                  <a:cxn ang="0">
                    <a:pos x="T6" y="T7"/>
                  </a:cxn>
                  <a:cxn ang="0">
                    <a:pos x="T8" y="T9"/>
                  </a:cxn>
                </a:cxnLst>
                <a:rect l="0" t="0" r="r" b="b"/>
                <a:pathLst>
                  <a:path w="109" h="13">
                    <a:moveTo>
                      <a:pt x="109" y="13"/>
                    </a:moveTo>
                    <a:lnTo>
                      <a:pt x="0" y="13"/>
                    </a:lnTo>
                    <a:lnTo>
                      <a:pt x="19" y="0"/>
                    </a:lnTo>
                    <a:lnTo>
                      <a:pt x="89" y="0"/>
                    </a:lnTo>
                    <a:lnTo>
                      <a:pt x="109" y="13"/>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1" name="Rectangle 529">
                <a:extLst>
                  <a:ext uri="{FF2B5EF4-FFF2-40B4-BE49-F238E27FC236}">
                    <a16:creationId xmlns:a16="http://schemas.microsoft.com/office/drawing/2014/main" id="{A0C92966-F0E3-4606-91BA-7BD33F812676}"/>
                  </a:ext>
                </a:extLst>
              </p:cNvPr>
              <p:cNvSpPr>
                <a:spLocks noChangeArrowheads="1"/>
              </p:cNvSpPr>
              <p:nvPr/>
            </p:nvSpPr>
            <p:spPr bwMode="auto">
              <a:xfrm>
                <a:off x="1393371" y="5793862"/>
                <a:ext cx="195753" cy="194661"/>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2" name="Rectangle 530">
                <a:extLst>
                  <a:ext uri="{FF2B5EF4-FFF2-40B4-BE49-F238E27FC236}">
                    <a16:creationId xmlns:a16="http://schemas.microsoft.com/office/drawing/2014/main" id="{828C1258-CDD7-4602-BDC4-1B35E58536E3}"/>
                  </a:ext>
                </a:extLst>
              </p:cNvPr>
              <p:cNvSpPr>
                <a:spLocks noChangeArrowheads="1"/>
              </p:cNvSpPr>
              <p:nvPr/>
            </p:nvSpPr>
            <p:spPr bwMode="auto">
              <a:xfrm>
                <a:off x="1254914" y="5793862"/>
                <a:ext cx="95489" cy="194661"/>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3" name="Rectangle 531">
                <a:extLst>
                  <a:ext uri="{FF2B5EF4-FFF2-40B4-BE49-F238E27FC236}">
                    <a16:creationId xmlns:a16="http://schemas.microsoft.com/office/drawing/2014/main" id="{263330D5-916B-498D-A9AB-5B4B60117958}"/>
                  </a:ext>
                </a:extLst>
              </p:cNvPr>
              <p:cNvSpPr>
                <a:spLocks noChangeArrowheads="1"/>
              </p:cNvSpPr>
              <p:nvPr/>
            </p:nvSpPr>
            <p:spPr bwMode="auto">
              <a:xfrm>
                <a:off x="1235816" y="5884702"/>
                <a:ext cx="133684" cy="1297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4" name="Rectangle 532">
                <a:extLst>
                  <a:ext uri="{FF2B5EF4-FFF2-40B4-BE49-F238E27FC236}">
                    <a16:creationId xmlns:a16="http://schemas.microsoft.com/office/drawing/2014/main" id="{7D8F7576-E99F-4A62-9ABD-BAC315D64460}"/>
                  </a:ext>
                </a:extLst>
              </p:cNvPr>
              <p:cNvSpPr>
                <a:spLocks noChangeArrowheads="1"/>
              </p:cNvSpPr>
              <p:nvPr/>
            </p:nvSpPr>
            <p:spPr bwMode="auto">
              <a:xfrm>
                <a:off x="1632092" y="5793862"/>
                <a:ext cx="95489" cy="194661"/>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5" name="Rectangle 533">
                <a:extLst>
                  <a:ext uri="{FF2B5EF4-FFF2-40B4-BE49-F238E27FC236}">
                    <a16:creationId xmlns:a16="http://schemas.microsoft.com/office/drawing/2014/main" id="{A00783F9-5C14-4CAE-919F-A31CD520381C}"/>
                  </a:ext>
                </a:extLst>
              </p:cNvPr>
              <p:cNvSpPr>
                <a:spLocks noChangeArrowheads="1"/>
              </p:cNvSpPr>
              <p:nvPr/>
            </p:nvSpPr>
            <p:spPr bwMode="auto">
              <a:xfrm>
                <a:off x="1612994" y="5884702"/>
                <a:ext cx="133684" cy="1297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6" name="Freeform 534">
                <a:extLst>
                  <a:ext uri="{FF2B5EF4-FFF2-40B4-BE49-F238E27FC236}">
                    <a16:creationId xmlns:a16="http://schemas.microsoft.com/office/drawing/2014/main" id="{4DDF4E46-ECCE-4D79-A927-36EBE9BED9B4}"/>
                  </a:ext>
                </a:extLst>
              </p:cNvPr>
              <p:cNvSpPr>
                <a:spLocks/>
              </p:cNvSpPr>
              <p:nvPr/>
            </p:nvSpPr>
            <p:spPr bwMode="auto">
              <a:xfrm>
                <a:off x="1226267" y="6044756"/>
                <a:ext cx="520415" cy="60561"/>
              </a:xfrm>
              <a:custGeom>
                <a:avLst/>
                <a:gdLst>
                  <a:gd name="T0" fmla="*/ 109 w 109"/>
                  <a:gd name="T1" fmla="*/ 14 h 14"/>
                  <a:gd name="T2" fmla="*/ 0 w 109"/>
                  <a:gd name="T3" fmla="*/ 14 h 14"/>
                  <a:gd name="T4" fmla="*/ 19 w 109"/>
                  <a:gd name="T5" fmla="*/ 0 h 14"/>
                  <a:gd name="T6" fmla="*/ 89 w 109"/>
                  <a:gd name="T7" fmla="*/ 0 h 14"/>
                  <a:gd name="T8" fmla="*/ 109 w 109"/>
                  <a:gd name="T9" fmla="*/ 14 h 14"/>
                </a:gdLst>
                <a:ahLst/>
                <a:cxnLst>
                  <a:cxn ang="0">
                    <a:pos x="T0" y="T1"/>
                  </a:cxn>
                  <a:cxn ang="0">
                    <a:pos x="T2" y="T3"/>
                  </a:cxn>
                  <a:cxn ang="0">
                    <a:pos x="T4" y="T5"/>
                  </a:cxn>
                  <a:cxn ang="0">
                    <a:pos x="T6" y="T7"/>
                  </a:cxn>
                  <a:cxn ang="0">
                    <a:pos x="T8" y="T9"/>
                  </a:cxn>
                </a:cxnLst>
                <a:rect l="0" t="0" r="r" b="b"/>
                <a:pathLst>
                  <a:path w="109" h="14">
                    <a:moveTo>
                      <a:pt x="109" y="14"/>
                    </a:moveTo>
                    <a:lnTo>
                      <a:pt x="0" y="14"/>
                    </a:lnTo>
                    <a:lnTo>
                      <a:pt x="19" y="0"/>
                    </a:lnTo>
                    <a:lnTo>
                      <a:pt x="89" y="0"/>
                    </a:lnTo>
                    <a:lnTo>
                      <a:pt x="109" y="14"/>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7" name="Rectangle 535">
                <a:extLst>
                  <a:ext uri="{FF2B5EF4-FFF2-40B4-BE49-F238E27FC236}">
                    <a16:creationId xmlns:a16="http://schemas.microsoft.com/office/drawing/2014/main" id="{9BA2B80F-875E-483C-8052-253B06D18E96}"/>
                  </a:ext>
                </a:extLst>
              </p:cNvPr>
              <p:cNvSpPr>
                <a:spLocks noChangeArrowheads="1"/>
              </p:cNvSpPr>
              <p:nvPr/>
            </p:nvSpPr>
            <p:spPr bwMode="auto">
              <a:xfrm>
                <a:off x="1393371" y="6131272"/>
                <a:ext cx="195753" cy="19033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8" name="Rectangle 536">
                <a:extLst>
                  <a:ext uri="{FF2B5EF4-FFF2-40B4-BE49-F238E27FC236}">
                    <a16:creationId xmlns:a16="http://schemas.microsoft.com/office/drawing/2014/main" id="{1121C33E-9C87-4F6E-9D6E-2635D42435FE}"/>
                  </a:ext>
                </a:extLst>
              </p:cNvPr>
              <p:cNvSpPr>
                <a:spLocks noChangeArrowheads="1"/>
              </p:cNvSpPr>
              <p:nvPr/>
            </p:nvSpPr>
            <p:spPr bwMode="auto">
              <a:xfrm>
                <a:off x="1254914" y="6131272"/>
                <a:ext cx="95489" cy="19033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9" name="Rectangle 537">
                <a:extLst>
                  <a:ext uri="{FF2B5EF4-FFF2-40B4-BE49-F238E27FC236}">
                    <a16:creationId xmlns:a16="http://schemas.microsoft.com/office/drawing/2014/main" id="{4191E6E2-4181-4D57-BA4F-3B3FF66FF84B}"/>
                  </a:ext>
                </a:extLst>
              </p:cNvPr>
              <p:cNvSpPr>
                <a:spLocks noChangeArrowheads="1"/>
              </p:cNvSpPr>
              <p:nvPr/>
            </p:nvSpPr>
            <p:spPr bwMode="auto">
              <a:xfrm>
                <a:off x="1235816" y="6217787"/>
                <a:ext cx="133684" cy="865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70" name="Rectangle 538">
                <a:extLst>
                  <a:ext uri="{FF2B5EF4-FFF2-40B4-BE49-F238E27FC236}">
                    <a16:creationId xmlns:a16="http://schemas.microsoft.com/office/drawing/2014/main" id="{8482DB1E-605D-4D4A-A51E-5E492B061BAD}"/>
                  </a:ext>
                </a:extLst>
              </p:cNvPr>
              <p:cNvSpPr>
                <a:spLocks noChangeArrowheads="1"/>
              </p:cNvSpPr>
              <p:nvPr/>
            </p:nvSpPr>
            <p:spPr bwMode="auto">
              <a:xfrm>
                <a:off x="1632092" y="6131272"/>
                <a:ext cx="95489" cy="19033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71" name="Rectangle 539">
                <a:extLst>
                  <a:ext uri="{FF2B5EF4-FFF2-40B4-BE49-F238E27FC236}">
                    <a16:creationId xmlns:a16="http://schemas.microsoft.com/office/drawing/2014/main" id="{BBC7FEAE-5D91-4541-949C-13ED4F1A6B6A}"/>
                  </a:ext>
                </a:extLst>
              </p:cNvPr>
              <p:cNvSpPr>
                <a:spLocks noChangeArrowheads="1"/>
              </p:cNvSpPr>
              <p:nvPr/>
            </p:nvSpPr>
            <p:spPr bwMode="auto">
              <a:xfrm>
                <a:off x="1612994" y="6217787"/>
                <a:ext cx="133684" cy="865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72" name="Freeform 540">
                <a:extLst>
                  <a:ext uri="{FF2B5EF4-FFF2-40B4-BE49-F238E27FC236}">
                    <a16:creationId xmlns:a16="http://schemas.microsoft.com/office/drawing/2014/main" id="{FA91BC66-00CF-41D8-A1FD-7CA61C47D71E}"/>
                  </a:ext>
                </a:extLst>
              </p:cNvPr>
              <p:cNvSpPr>
                <a:spLocks/>
              </p:cNvSpPr>
              <p:nvPr/>
            </p:nvSpPr>
            <p:spPr bwMode="auto">
              <a:xfrm>
                <a:off x="1340853" y="6403793"/>
                <a:ext cx="291242" cy="324434"/>
              </a:xfrm>
              <a:custGeom>
                <a:avLst/>
                <a:gdLst>
                  <a:gd name="T0" fmla="*/ 14 w 28"/>
                  <a:gd name="T1" fmla="*/ 0 h 34"/>
                  <a:gd name="T2" fmla="*/ 0 w 28"/>
                  <a:gd name="T3" fmla="*/ 14 h 34"/>
                  <a:gd name="T4" fmla="*/ 0 w 28"/>
                  <a:gd name="T5" fmla="*/ 34 h 34"/>
                  <a:gd name="T6" fmla="*/ 28 w 28"/>
                  <a:gd name="T7" fmla="*/ 34 h 34"/>
                  <a:gd name="T8" fmla="*/ 28 w 28"/>
                  <a:gd name="T9" fmla="*/ 14 h 34"/>
                  <a:gd name="T10" fmla="*/ 14 w 28"/>
                  <a:gd name="T11" fmla="*/ 0 h 34"/>
                </a:gdLst>
                <a:ahLst/>
                <a:cxnLst>
                  <a:cxn ang="0">
                    <a:pos x="T0" y="T1"/>
                  </a:cxn>
                  <a:cxn ang="0">
                    <a:pos x="T2" y="T3"/>
                  </a:cxn>
                  <a:cxn ang="0">
                    <a:pos x="T4" y="T5"/>
                  </a:cxn>
                  <a:cxn ang="0">
                    <a:pos x="T6" y="T7"/>
                  </a:cxn>
                  <a:cxn ang="0">
                    <a:pos x="T8" y="T9"/>
                  </a:cxn>
                  <a:cxn ang="0">
                    <a:pos x="T10" y="T11"/>
                  </a:cxn>
                </a:cxnLst>
                <a:rect l="0" t="0" r="r" b="b"/>
                <a:pathLst>
                  <a:path w="28" h="34">
                    <a:moveTo>
                      <a:pt x="14" y="0"/>
                    </a:moveTo>
                    <a:cubicBezTo>
                      <a:pt x="6" y="0"/>
                      <a:pt x="0" y="7"/>
                      <a:pt x="0" y="14"/>
                    </a:cubicBezTo>
                    <a:cubicBezTo>
                      <a:pt x="0" y="34"/>
                      <a:pt x="0" y="34"/>
                      <a:pt x="0" y="34"/>
                    </a:cubicBezTo>
                    <a:cubicBezTo>
                      <a:pt x="28" y="34"/>
                      <a:pt x="28" y="34"/>
                      <a:pt x="28" y="34"/>
                    </a:cubicBezTo>
                    <a:cubicBezTo>
                      <a:pt x="28" y="14"/>
                      <a:pt x="28" y="14"/>
                      <a:pt x="28" y="14"/>
                    </a:cubicBezTo>
                    <a:cubicBezTo>
                      <a:pt x="28" y="7"/>
                      <a:pt x="21" y="0"/>
                      <a:pt x="14"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73" name="Rectangle 541">
                <a:extLst>
                  <a:ext uri="{FF2B5EF4-FFF2-40B4-BE49-F238E27FC236}">
                    <a16:creationId xmlns:a16="http://schemas.microsoft.com/office/drawing/2014/main" id="{8EC4B6F2-339F-4228-BE88-CA33DFEE6A5C}"/>
                  </a:ext>
                </a:extLst>
              </p:cNvPr>
              <p:cNvSpPr>
                <a:spLocks noChangeArrowheads="1"/>
              </p:cNvSpPr>
              <p:nvPr/>
            </p:nvSpPr>
            <p:spPr bwMode="auto">
              <a:xfrm>
                <a:off x="1288333" y="6745530"/>
                <a:ext cx="396279" cy="25955"/>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74" name="Rectangle 542">
                <a:extLst>
                  <a:ext uri="{FF2B5EF4-FFF2-40B4-BE49-F238E27FC236}">
                    <a16:creationId xmlns:a16="http://schemas.microsoft.com/office/drawing/2014/main" id="{0B7DC785-7CC6-4769-8DEF-B693B953B1AD}"/>
                  </a:ext>
                </a:extLst>
              </p:cNvPr>
              <p:cNvSpPr>
                <a:spLocks noChangeArrowheads="1"/>
              </p:cNvSpPr>
              <p:nvPr/>
            </p:nvSpPr>
            <p:spPr bwMode="auto">
              <a:xfrm>
                <a:off x="1235816" y="6793112"/>
                <a:ext cx="491768" cy="25955"/>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75" name="Rectangle 543">
                <a:extLst>
                  <a:ext uri="{FF2B5EF4-FFF2-40B4-BE49-F238E27FC236}">
                    <a16:creationId xmlns:a16="http://schemas.microsoft.com/office/drawing/2014/main" id="{0C35D2BA-48D8-447C-83DD-956F1DD9EAD5}"/>
                  </a:ext>
                </a:extLst>
              </p:cNvPr>
              <p:cNvSpPr>
                <a:spLocks noChangeArrowheads="1"/>
              </p:cNvSpPr>
              <p:nvPr/>
            </p:nvSpPr>
            <p:spPr bwMode="auto">
              <a:xfrm>
                <a:off x="1173747" y="6832045"/>
                <a:ext cx="625452" cy="25955"/>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176" name="Group 175">
              <a:extLst>
                <a:ext uri="{FF2B5EF4-FFF2-40B4-BE49-F238E27FC236}">
                  <a16:creationId xmlns:a16="http://schemas.microsoft.com/office/drawing/2014/main" id="{3DAC26E5-311D-46C1-90F9-4C159FFA338C}"/>
                </a:ext>
              </a:extLst>
            </p:cNvPr>
            <p:cNvGrpSpPr/>
            <p:nvPr/>
          </p:nvGrpSpPr>
          <p:grpSpPr>
            <a:xfrm>
              <a:off x="1311163" y="5946582"/>
              <a:ext cx="2253791" cy="1088037"/>
              <a:chOff x="1679576" y="5699126"/>
              <a:chExt cx="636588" cy="280988"/>
            </a:xfrm>
          </p:grpSpPr>
          <p:sp>
            <p:nvSpPr>
              <p:cNvPr id="177" name="Rectangle 545">
                <a:extLst>
                  <a:ext uri="{FF2B5EF4-FFF2-40B4-BE49-F238E27FC236}">
                    <a16:creationId xmlns:a16="http://schemas.microsoft.com/office/drawing/2014/main" id="{218EB86B-8306-4139-BAC7-8A68BD3448A2}"/>
                  </a:ext>
                </a:extLst>
              </p:cNvPr>
              <p:cNvSpPr>
                <a:spLocks noChangeArrowheads="1"/>
              </p:cNvSpPr>
              <p:nvPr/>
            </p:nvSpPr>
            <p:spPr bwMode="auto">
              <a:xfrm>
                <a:off x="1738313" y="5737226"/>
                <a:ext cx="261938" cy="5873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78" name="Rectangle 546">
                <a:extLst>
                  <a:ext uri="{FF2B5EF4-FFF2-40B4-BE49-F238E27FC236}">
                    <a16:creationId xmlns:a16="http://schemas.microsoft.com/office/drawing/2014/main" id="{B7CAEA12-3639-4E10-A670-5D639CF8F7E4}"/>
                  </a:ext>
                </a:extLst>
              </p:cNvPr>
              <p:cNvSpPr>
                <a:spLocks noChangeArrowheads="1"/>
              </p:cNvSpPr>
              <p:nvPr/>
            </p:nvSpPr>
            <p:spPr bwMode="auto">
              <a:xfrm>
                <a:off x="2000251" y="5775326"/>
                <a:ext cx="315913" cy="87313"/>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79" name="Rectangle 547">
                <a:extLst>
                  <a:ext uri="{FF2B5EF4-FFF2-40B4-BE49-F238E27FC236}">
                    <a16:creationId xmlns:a16="http://schemas.microsoft.com/office/drawing/2014/main" id="{5D12D2D3-2809-40AB-AAC4-326608E5E7AE}"/>
                  </a:ext>
                </a:extLst>
              </p:cNvPr>
              <p:cNvSpPr>
                <a:spLocks noChangeArrowheads="1"/>
              </p:cNvSpPr>
              <p:nvPr/>
            </p:nvSpPr>
            <p:spPr bwMode="auto">
              <a:xfrm>
                <a:off x="1738313" y="5737226"/>
                <a:ext cx="261938" cy="38100"/>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0" name="Rectangle 548">
                <a:extLst>
                  <a:ext uri="{FF2B5EF4-FFF2-40B4-BE49-F238E27FC236}">
                    <a16:creationId xmlns:a16="http://schemas.microsoft.com/office/drawing/2014/main" id="{9D9E5BE4-053D-4C75-BAA5-949B0A24BEB6}"/>
                  </a:ext>
                </a:extLst>
              </p:cNvPr>
              <p:cNvSpPr>
                <a:spLocks noChangeArrowheads="1"/>
              </p:cNvSpPr>
              <p:nvPr/>
            </p:nvSpPr>
            <p:spPr bwMode="auto">
              <a:xfrm>
                <a:off x="2027238" y="5862639"/>
                <a:ext cx="257175" cy="11747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1" name="Freeform 549">
                <a:extLst>
                  <a:ext uri="{FF2B5EF4-FFF2-40B4-BE49-F238E27FC236}">
                    <a16:creationId xmlns:a16="http://schemas.microsoft.com/office/drawing/2014/main" id="{0B3D1655-515D-4391-9320-FB15AE8A8BB3}"/>
                  </a:ext>
                </a:extLst>
              </p:cNvPr>
              <p:cNvSpPr>
                <a:spLocks/>
              </p:cNvSpPr>
              <p:nvPr/>
            </p:nvSpPr>
            <p:spPr bwMode="auto">
              <a:xfrm>
                <a:off x="1714501" y="5716589"/>
                <a:ext cx="312738" cy="263525"/>
              </a:xfrm>
              <a:custGeom>
                <a:avLst/>
                <a:gdLst>
                  <a:gd name="T0" fmla="*/ 197 w 197"/>
                  <a:gd name="T1" fmla="*/ 74 h 166"/>
                  <a:gd name="T2" fmla="*/ 99 w 197"/>
                  <a:gd name="T3" fmla="*/ 0 h 166"/>
                  <a:gd name="T4" fmla="*/ 0 w 197"/>
                  <a:gd name="T5" fmla="*/ 74 h 166"/>
                  <a:gd name="T6" fmla="*/ 0 w 197"/>
                  <a:gd name="T7" fmla="*/ 166 h 166"/>
                  <a:gd name="T8" fmla="*/ 197 w 197"/>
                  <a:gd name="T9" fmla="*/ 166 h 166"/>
                  <a:gd name="T10" fmla="*/ 197 w 197"/>
                  <a:gd name="T11" fmla="*/ 74 h 166"/>
                </a:gdLst>
                <a:ahLst/>
                <a:cxnLst>
                  <a:cxn ang="0">
                    <a:pos x="T0" y="T1"/>
                  </a:cxn>
                  <a:cxn ang="0">
                    <a:pos x="T2" y="T3"/>
                  </a:cxn>
                  <a:cxn ang="0">
                    <a:pos x="T4" y="T5"/>
                  </a:cxn>
                  <a:cxn ang="0">
                    <a:pos x="T6" y="T7"/>
                  </a:cxn>
                  <a:cxn ang="0">
                    <a:pos x="T8" y="T9"/>
                  </a:cxn>
                  <a:cxn ang="0">
                    <a:pos x="T10" y="T11"/>
                  </a:cxn>
                </a:cxnLst>
                <a:rect l="0" t="0" r="r" b="b"/>
                <a:pathLst>
                  <a:path w="197" h="166">
                    <a:moveTo>
                      <a:pt x="197" y="74"/>
                    </a:moveTo>
                    <a:lnTo>
                      <a:pt x="99" y="0"/>
                    </a:lnTo>
                    <a:lnTo>
                      <a:pt x="0" y="74"/>
                    </a:lnTo>
                    <a:lnTo>
                      <a:pt x="0" y="166"/>
                    </a:lnTo>
                    <a:lnTo>
                      <a:pt x="197" y="166"/>
                    </a:lnTo>
                    <a:lnTo>
                      <a:pt x="197" y="7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2" name="Freeform 550">
                <a:extLst>
                  <a:ext uri="{FF2B5EF4-FFF2-40B4-BE49-F238E27FC236}">
                    <a16:creationId xmlns:a16="http://schemas.microsoft.com/office/drawing/2014/main" id="{61D6E6AE-061E-43A4-873E-09723B44A002}"/>
                  </a:ext>
                </a:extLst>
              </p:cNvPr>
              <p:cNvSpPr>
                <a:spLocks/>
              </p:cNvSpPr>
              <p:nvPr/>
            </p:nvSpPr>
            <p:spPr bwMode="auto">
              <a:xfrm>
                <a:off x="2027238" y="5862639"/>
                <a:ext cx="160338" cy="117475"/>
              </a:xfrm>
              <a:custGeom>
                <a:avLst/>
                <a:gdLst>
                  <a:gd name="T0" fmla="*/ 0 w 101"/>
                  <a:gd name="T1" fmla="*/ 0 h 74"/>
                  <a:gd name="T2" fmla="*/ 0 w 101"/>
                  <a:gd name="T3" fmla="*/ 0 h 74"/>
                  <a:gd name="T4" fmla="*/ 0 w 101"/>
                  <a:gd name="T5" fmla="*/ 74 h 74"/>
                  <a:gd name="T6" fmla="*/ 101 w 101"/>
                  <a:gd name="T7" fmla="*/ 74 h 74"/>
                  <a:gd name="T8" fmla="*/ 0 w 101"/>
                  <a:gd name="T9" fmla="*/ 0 h 74"/>
                </a:gdLst>
                <a:ahLst/>
                <a:cxnLst>
                  <a:cxn ang="0">
                    <a:pos x="T0" y="T1"/>
                  </a:cxn>
                  <a:cxn ang="0">
                    <a:pos x="T2" y="T3"/>
                  </a:cxn>
                  <a:cxn ang="0">
                    <a:pos x="T4" y="T5"/>
                  </a:cxn>
                  <a:cxn ang="0">
                    <a:pos x="T6" y="T7"/>
                  </a:cxn>
                  <a:cxn ang="0">
                    <a:pos x="T8" y="T9"/>
                  </a:cxn>
                </a:cxnLst>
                <a:rect l="0" t="0" r="r" b="b"/>
                <a:pathLst>
                  <a:path w="101" h="74">
                    <a:moveTo>
                      <a:pt x="0" y="0"/>
                    </a:moveTo>
                    <a:lnTo>
                      <a:pt x="0" y="0"/>
                    </a:lnTo>
                    <a:lnTo>
                      <a:pt x="0" y="74"/>
                    </a:lnTo>
                    <a:lnTo>
                      <a:pt x="101" y="74"/>
                    </a:lnTo>
                    <a:lnTo>
                      <a:pt x="0"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3" name="Rectangle 551">
                <a:extLst>
                  <a:ext uri="{FF2B5EF4-FFF2-40B4-BE49-F238E27FC236}">
                    <a16:creationId xmlns:a16="http://schemas.microsoft.com/office/drawing/2014/main" id="{2E4F6108-53AA-4BCB-94EE-5154FB4FC746}"/>
                  </a:ext>
                </a:extLst>
              </p:cNvPr>
              <p:cNvSpPr>
                <a:spLocks noChangeArrowheads="1"/>
              </p:cNvSpPr>
              <p:nvPr/>
            </p:nvSpPr>
            <p:spPr bwMode="auto">
              <a:xfrm>
                <a:off x="2070101" y="5730876"/>
                <a:ext cx="33338" cy="6508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4" name="Rectangle 552">
                <a:extLst>
                  <a:ext uri="{FF2B5EF4-FFF2-40B4-BE49-F238E27FC236}">
                    <a16:creationId xmlns:a16="http://schemas.microsoft.com/office/drawing/2014/main" id="{50C4C244-1E90-4360-833E-9FAD404D1D67}"/>
                  </a:ext>
                </a:extLst>
              </p:cNvPr>
              <p:cNvSpPr>
                <a:spLocks noChangeArrowheads="1"/>
              </p:cNvSpPr>
              <p:nvPr/>
            </p:nvSpPr>
            <p:spPr bwMode="auto">
              <a:xfrm>
                <a:off x="2187576" y="5880101"/>
                <a:ext cx="6350" cy="6508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5" name="Freeform 553">
                <a:extLst>
                  <a:ext uri="{FF2B5EF4-FFF2-40B4-BE49-F238E27FC236}">
                    <a16:creationId xmlns:a16="http://schemas.microsoft.com/office/drawing/2014/main" id="{A9E5D2E8-63A4-49EB-8CE2-DC8446C1ABDF}"/>
                  </a:ext>
                </a:extLst>
              </p:cNvPr>
              <p:cNvSpPr>
                <a:spLocks/>
              </p:cNvSpPr>
              <p:nvPr/>
            </p:nvSpPr>
            <p:spPr bwMode="auto">
              <a:xfrm>
                <a:off x="1679576" y="5699126"/>
                <a:ext cx="390525" cy="149225"/>
              </a:xfrm>
              <a:custGeom>
                <a:avLst/>
                <a:gdLst>
                  <a:gd name="T0" fmla="*/ 121 w 246"/>
                  <a:gd name="T1" fmla="*/ 11 h 94"/>
                  <a:gd name="T2" fmla="*/ 230 w 246"/>
                  <a:gd name="T3" fmla="*/ 94 h 94"/>
                  <a:gd name="T4" fmla="*/ 246 w 246"/>
                  <a:gd name="T5" fmla="*/ 94 h 94"/>
                  <a:gd name="T6" fmla="*/ 121 w 246"/>
                  <a:gd name="T7" fmla="*/ 0 h 94"/>
                  <a:gd name="T8" fmla="*/ 0 w 246"/>
                  <a:gd name="T9" fmla="*/ 90 h 94"/>
                  <a:gd name="T10" fmla="*/ 15 w 246"/>
                  <a:gd name="T11" fmla="*/ 90 h 94"/>
                  <a:gd name="T12" fmla="*/ 121 w 246"/>
                  <a:gd name="T13" fmla="*/ 11 h 94"/>
                </a:gdLst>
                <a:ahLst/>
                <a:cxnLst>
                  <a:cxn ang="0">
                    <a:pos x="T0" y="T1"/>
                  </a:cxn>
                  <a:cxn ang="0">
                    <a:pos x="T2" y="T3"/>
                  </a:cxn>
                  <a:cxn ang="0">
                    <a:pos x="T4" y="T5"/>
                  </a:cxn>
                  <a:cxn ang="0">
                    <a:pos x="T6" y="T7"/>
                  </a:cxn>
                  <a:cxn ang="0">
                    <a:pos x="T8" y="T9"/>
                  </a:cxn>
                  <a:cxn ang="0">
                    <a:pos x="T10" y="T11"/>
                  </a:cxn>
                  <a:cxn ang="0">
                    <a:pos x="T12" y="T13"/>
                  </a:cxn>
                </a:cxnLst>
                <a:rect l="0" t="0" r="r" b="b"/>
                <a:pathLst>
                  <a:path w="246" h="94">
                    <a:moveTo>
                      <a:pt x="121" y="11"/>
                    </a:moveTo>
                    <a:lnTo>
                      <a:pt x="230" y="94"/>
                    </a:lnTo>
                    <a:lnTo>
                      <a:pt x="246" y="94"/>
                    </a:lnTo>
                    <a:lnTo>
                      <a:pt x="121" y="0"/>
                    </a:lnTo>
                    <a:lnTo>
                      <a:pt x="0" y="90"/>
                    </a:lnTo>
                    <a:lnTo>
                      <a:pt x="15" y="90"/>
                    </a:lnTo>
                    <a:lnTo>
                      <a:pt x="121" y="11"/>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6" name="Rectangle 554">
                <a:extLst>
                  <a:ext uri="{FF2B5EF4-FFF2-40B4-BE49-F238E27FC236}">
                    <a16:creationId xmlns:a16="http://schemas.microsoft.com/office/drawing/2014/main" id="{071540A3-32AF-446C-A319-43C9EE8CAFC8}"/>
                  </a:ext>
                </a:extLst>
              </p:cNvPr>
              <p:cNvSpPr>
                <a:spLocks noChangeArrowheads="1"/>
              </p:cNvSpPr>
              <p:nvPr/>
            </p:nvSpPr>
            <p:spPr bwMode="auto">
              <a:xfrm>
                <a:off x="1836738" y="5868989"/>
                <a:ext cx="61913" cy="111125"/>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7" name="Rectangle 555">
                <a:extLst>
                  <a:ext uri="{FF2B5EF4-FFF2-40B4-BE49-F238E27FC236}">
                    <a16:creationId xmlns:a16="http://schemas.microsoft.com/office/drawing/2014/main" id="{4455C42D-422B-4BEF-8121-0C0ABDFB74C0}"/>
                  </a:ext>
                </a:extLst>
              </p:cNvPr>
              <p:cNvSpPr>
                <a:spLocks noChangeArrowheads="1"/>
              </p:cNvSpPr>
              <p:nvPr/>
            </p:nvSpPr>
            <p:spPr bwMode="auto">
              <a:xfrm>
                <a:off x="1735138" y="5886451"/>
                <a:ext cx="76200" cy="52388"/>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8" name="Rectangle 556">
                <a:extLst>
                  <a:ext uri="{FF2B5EF4-FFF2-40B4-BE49-F238E27FC236}">
                    <a16:creationId xmlns:a16="http://schemas.microsoft.com/office/drawing/2014/main" id="{08572A55-62E2-4126-9BE8-8965649854E2}"/>
                  </a:ext>
                </a:extLst>
              </p:cNvPr>
              <p:cNvSpPr>
                <a:spLocks noChangeArrowheads="1"/>
              </p:cNvSpPr>
              <p:nvPr/>
            </p:nvSpPr>
            <p:spPr bwMode="auto">
              <a:xfrm>
                <a:off x="1922463" y="5886451"/>
                <a:ext cx="77788" cy="52388"/>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9" name="Rectangle 557">
                <a:extLst>
                  <a:ext uri="{FF2B5EF4-FFF2-40B4-BE49-F238E27FC236}">
                    <a16:creationId xmlns:a16="http://schemas.microsoft.com/office/drawing/2014/main" id="{FC047E1F-A168-4181-8F9F-2FDEBD6C2BC0}"/>
                  </a:ext>
                </a:extLst>
              </p:cNvPr>
              <p:cNvSpPr>
                <a:spLocks noChangeArrowheads="1"/>
              </p:cNvSpPr>
              <p:nvPr/>
            </p:nvSpPr>
            <p:spPr bwMode="auto">
              <a:xfrm>
                <a:off x="2128838" y="5886451"/>
                <a:ext cx="125413" cy="52388"/>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grpSp>
        <p:grpSp>
          <p:nvGrpSpPr>
            <p:cNvPr id="190" name="Group 189">
              <a:extLst>
                <a:ext uri="{FF2B5EF4-FFF2-40B4-BE49-F238E27FC236}">
                  <a16:creationId xmlns:a16="http://schemas.microsoft.com/office/drawing/2014/main" id="{FCB604BE-4D4D-4616-B33A-4A22E7DF8F86}"/>
                </a:ext>
              </a:extLst>
            </p:cNvPr>
            <p:cNvGrpSpPr/>
            <p:nvPr/>
          </p:nvGrpSpPr>
          <p:grpSpPr>
            <a:xfrm>
              <a:off x="11580707" y="5791148"/>
              <a:ext cx="854886" cy="1243471"/>
              <a:chOff x="8737777" y="3526557"/>
              <a:chExt cx="637237" cy="1062428"/>
            </a:xfrm>
          </p:grpSpPr>
          <p:sp>
            <p:nvSpPr>
              <p:cNvPr id="191" name="Rectangle 463">
                <a:extLst>
                  <a:ext uri="{FF2B5EF4-FFF2-40B4-BE49-F238E27FC236}">
                    <a16:creationId xmlns:a16="http://schemas.microsoft.com/office/drawing/2014/main" id="{54E1B924-5E06-45EF-95DE-F5BD29874FDD}"/>
                  </a:ext>
                </a:extLst>
              </p:cNvPr>
              <p:cNvSpPr>
                <a:spLocks noChangeArrowheads="1"/>
              </p:cNvSpPr>
              <p:nvPr/>
            </p:nvSpPr>
            <p:spPr bwMode="auto">
              <a:xfrm>
                <a:off x="8737777" y="3526557"/>
                <a:ext cx="637237" cy="1051755"/>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2" name="Rectangle 464">
                <a:extLst>
                  <a:ext uri="{FF2B5EF4-FFF2-40B4-BE49-F238E27FC236}">
                    <a16:creationId xmlns:a16="http://schemas.microsoft.com/office/drawing/2014/main" id="{52775130-F017-4873-BD7F-BE4EB2557F1B}"/>
                  </a:ext>
                </a:extLst>
              </p:cNvPr>
              <p:cNvSpPr>
                <a:spLocks noChangeArrowheads="1"/>
              </p:cNvSpPr>
              <p:nvPr/>
            </p:nvSpPr>
            <p:spPr bwMode="auto">
              <a:xfrm>
                <a:off x="8829539" y="372409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3" name="Rectangle 465">
                <a:extLst>
                  <a:ext uri="{FF2B5EF4-FFF2-40B4-BE49-F238E27FC236}">
                    <a16:creationId xmlns:a16="http://schemas.microsoft.com/office/drawing/2014/main" id="{1DE99EA3-9C05-4F73-91E6-5B9294514525}"/>
                  </a:ext>
                </a:extLst>
              </p:cNvPr>
              <p:cNvSpPr>
                <a:spLocks noChangeArrowheads="1"/>
              </p:cNvSpPr>
              <p:nvPr/>
            </p:nvSpPr>
            <p:spPr bwMode="auto">
              <a:xfrm>
                <a:off x="8962084" y="372409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4" name="Rectangle 466">
                <a:extLst>
                  <a:ext uri="{FF2B5EF4-FFF2-40B4-BE49-F238E27FC236}">
                    <a16:creationId xmlns:a16="http://schemas.microsoft.com/office/drawing/2014/main" id="{3DE5A02C-5071-4333-9AEF-7C620E2D22C5}"/>
                  </a:ext>
                </a:extLst>
              </p:cNvPr>
              <p:cNvSpPr>
                <a:spLocks noChangeArrowheads="1"/>
              </p:cNvSpPr>
              <p:nvPr/>
            </p:nvSpPr>
            <p:spPr bwMode="auto">
              <a:xfrm>
                <a:off x="9094629" y="372409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5" name="Rectangle 467">
                <a:extLst>
                  <a:ext uri="{FF2B5EF4-FFF2-40B4-BE49-F238E27FC236}">
                    <a16:creationId xmlns:a16="http://schemas.microsoft.com/office/drawing/2014/main" id="{292F2099-41CC-46F1-846A-148FE414F0F7}"/>
                  </a:ext>
                </a:extLst>
              </p:cNvPr>
              <p:cNvSpPr>
                <a:spLocks noChangeArrowheads="1"/>
              </p:cNvSpPr>
              <p:nvPr/>
            </p:nvSpPr>
            <p:spPr bwMode="auto">
              <a:xfrm>
                <a:off x="9227174" y="372409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6" name="Rectangle 468">
                <a:extLst>
                  <a:ext uri="{FF2B5EF4-FFF2-40B4-BE49-F238E27FC236}">
                    <a16:creationId xmlns:a16="http://schemas.microsoft.com/office/drawing/2014/main" id="{50103706-124B-43A6-B154-B7EAFED9CEB6}"/>
                  </a:ext>
                </a:extLst>
              </p:cNvPr>
              <p:cNvSpPr>
                <a:spLocks noChangeArrowheads="1"/>
              </p:cNvSpPr>
              <p:nvPr/>
            </p:nvSpPr>
            <p:spPr bwMode="auto">
              <a:xfrm>
                <a:off x="8829539" y="395900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7" name="Rectangle 469">
                <a:extLst>
                  <a:ext uri="{FF2B5EF4-FFF2-40B4-BE49-F238E27FC236}">
                    <a16:creationId xmlns:a16="http://schemas.microsoft.com/office/drawing/2014/main" id="{CFEB6D79-8810-4A89-8BB9-5CC14684D006}"/>
                  </a:ext>
                </a:extLst>
              </p:cNvPr>
              <p:cNvSpPr>
                <a:spLocks noChangeArrowheads="1"/>
              </p:cNvSpPr>
              <p:nvPr/>
            </p:nvSpPr>
            <p:spPr bwMode="auto">
              <a:xfrm>
                <a:off x="8962084" y="395900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8" name="Rectangle 470">
                <a:extLst>
                  <a:ext uri="{FF2B5EF4-FFF2-40B4-BE49-F238E27FC236}">
                    <a16:creationId xmlns:a16="http://schemas.microsoft.com/office/drawing/2014/main" id="{A49CA060-16AE-4750-A61C-F62E0E386516}"/>
                  </a:ext>
                </a:extLst>
              </p:cNvPr>
              <p:cNvSpPr>
                <a:spLocks noChangeArrowheads="1"/>
              </p:cNvSpPr>
              <p:nvPr/>
            </p:nvSpPr>
            <p:spPr bwMode="auto">
              <a:xfrm>
                <a:off x="9094629" y="395900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9" name="Rectangle 471">
                <a:extLst>
                  <a:ext uri="{FF2B5EF4-FFF2-40B4-BE49-F238E27FC236}">
                    <a16:creationId xmlns:a16="http://schemas.microsoft.com/office/drawing/2014/main" id="{B6DCB3A0-3274-491F-93F9-9F49701B1E6C}"/>
                  </a:ext>
                </a:extLst>
              </p:cNvPr>
              <p:cNvSpPr>
                <a:spLocks noChangeArrowheads="1"/>
              </p:cNvSpPr>
              <p:nvPr/>
            </p:nvSpPr>
            <p:spPr bwMode="auto">
              <a:xfrm>
                <a:off x="9227174" y="395900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0" name="Freeform 472">
                <a:extLst>
                  <a:ext uri="{FF2B5EF4-FFF2-40B4-BE49-F238E27FC236}">
                    <a16:creationId xmlns:a16="http://schemas.microsoft.com/office/drawing/2014/main" id="{80B89128-D2D4-4102-A5FA-0A30EDCB5A66}"/>
                  </a:ext>
                </a:extLst>
              </p:cNvPr>
              <p:cNvSpPr>
                <a:spLocks/>
              </p:cNvSpPr>
              <p:nvPr/>
            </p:nvSpPr>
            <p:spPr bwMode="auto">
              <a:xfrm>
                <a:off x="8982475" y="4322043"/>
                <a:ext cx="147840" cy="266942"/>
              </a:xfrm>
              <a:custGeom>
                <a:avLst/>
                <a:gdLst>
                  <a:gd name="T0" fmla="*/ 7 w 13"/>
                  <a:gd name="T1" fmla="*/ 0 h 23"/>
                  <a:gd name="T2" fmla="*/ 0 w 13"/>
                  <a:gd name="T3" fmla="*/ 6 h 23"/>
                  <a:gd name="T4" fmla="*/ 0 w 13"/>
                  <a:gd name="T5" fmla="*/ 23 h 23"/>
                  <a:gd name="T6" fmla="*/ 13 w 13"/>
                  <a:gd name="T7" fmla="*/ 23 h 23"/>
                  <a:gd name="T8" fmla="*/ 13 w 13"/>
                  <a:gd name="T9" fmla="*/ 6 h 23"/>
                  <a:gd name="T10" fmla="*/ 7 w 13"/>
                  <a:gd name="T11" fmla="*/ 0 h 23"/>
                </a:gdLst>
                <a:ahLst/>
                <a:cxnLst>
                  <a:cxn ang="0">
                    <a:pos x="T0" y="T1"/>
                  </a:cxn>
                  <a:cxn ang="0">
                    <a:pos x="T2" y="T3"/>
                  </a:cxn>
                  <a:cxn ang="0">
                    <a:pos x="T4" y="T5"/>
                  </a:cxn>
                  <a:cxn ang="0">
                    <a:pos x="T6" y="T7"/>
                  </a:cxn>
                  <a:cxn ang="0">
                    <a:pos x="T8" y="T9"/>
                  </a:cxn>
                  <a:cxn ang="0">
                    <a:pos x="T10" y="T11"/>
                  </a:cxn>
                </a:cxnLst>
                <a:rect l="0" t="0" r="r" b="b"/>
                <a:pathLst>
                  <a:path w="13" h="23">
                    <a:moveTo>
                      <a:pt x="7" y="0"/>
                    </a:moveTo>
                    <a:cubicBezTo>
                      <a:pt x="3" y="0"/>
                      <a:pt x="0" y="3"/>
                      <a:pt x="0" y="6"/>
                    </a:cubicBezTo>
                    <a:cubicBezTo>
                      <a:pt x="0" y="23"/>
                      <a:pt x="0" y="23"/>
                      <a:pt x="0" y="23"/>
                    </a:cubicBezTo>
                    <a:cubicBezTo>
                      <a:pt x="13" y="23"/>
                      <a:pt x="13" y="23"/>
                      <a:pt x="13" y="23"/>
                    </a:cubicBezTo>
                    <a:cubicBezTo>
                      <a:pt x="13" y="6"/>
                      <a:pt x="13" y="6"/>
                      <a:pt x="13" y="6"/>
                    </a:cubicBezTo>
                    <a:cubicBezTo>
                      <a:pt x="13" y="3"/>
                      <a:pt x="10" y="0"/>
                      <a:pt x="7"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201" name="Group 200">
              <a:extLst>
                <a:ext uri="{FF2B5EF4-FFF2-40B4-BE49-F238E27FC236}">
                  <a16:creationId xmlns:a16="http://schemas.microsoft.com/office/drawing/2014/main" id="{1E12CF72-4B97-4839-BB81-9CD9C260E61A}"/>
                </a:ext>
              </a:extLst>
            </p:cNvPr>
            <p:cNvGrpSpPr/>
            <p:nvPr/>
          </p:nvGrpSpPr>
          <p:grpSpPr>
            <a:xfrm>
              <a:off x="6295954" y="5247129"/>
              <a:ext cx="2098358" cy="1787490"/>
              <a:chOff x="5257800" y="2695151"/>
              <a:chExt cx="1305058" cy="1697754"/>
            </a:xfrm>
          </p:grpSpPr>
          <p:sp>
            <p:nvSpPr>
              <p:cNvPr id="202" name="Freeform 429">
                <a:extLst>
                  <a:ext uri="{FF2B5EF4-FFF2-40B4-BE49-F238E27FC236}">
                    <a16:creationId xmlns:a16="http://schemas.microsoft.com/office/drawing/2014/main" id="{3A2F833C-B155-48F7-8F5A-13C536C1878B}"/>
                  </a:ext>
                </a:extLst>
              </p:cNvPr>
              <p:cNvSpPr>
                <a:spLocks noEditPoints="1"/>
              </p:cNvSpPr>
              <p:nvPr/>
            </p:nvSpPr>
            <p:spPr bwMode="auto">
              <a:xfrm>
                <a:off x="5701317" y="3197003"/>
                <a:ext cx="300777" cy="384397"/>
              </a:xfrm>
              <a:custGeom>
                <a:avLst/>
                <a:gdLst>
                  <a:gd name="T0" fmla="*/ 0 w 27"/>
                  <a:gd name="T1" fmla="*/ 0 h 33"/>
                  <a:gd name="T2" fmla="*/ 0 w 27"/>
                  <a:gd name="T3" fmla="*/ 33 h 33"/>
                  <a:gd name="T4" fmla="*/ 27 w 27"/>
                  <a:gd name="T5" fmla="*/ 33 h 33"/>
                  <a:gd name="T6" fmla="*/ 27 w 27"/>
                  <a:gd name="T7" fmla="*/ 0 h 33"/>
                  <a:gd name="T8" fmla="*/ 0 w 27"/>
                  <a:gd name="T9" fmla="*/ 0 h 33"/>
                  <a:gd name="T10" fmla="*/ 14 w 27"/>
                  <a:gd name="T11" fmla="*/ 21 h 33"/>
                  <a:gd name="T12" fmla="*/ 6 w 27"/>
                  <a:gd name="T13" fmla="*/ 14 h 33"/>
                  <a:gd name="T14" fmla="*/ 14 w 27"/>
                  <a:gd name="T15" fmla="*/ 7 h 33"/>
                  <a:gd name="T16" fmla="*/ 21 w 27"/>
                  <a:gd name="T17" fmla="*/ 14 h 33"/>
                  <a:gd name="T18" fmla="*/ 14 w 27"/>
                  <a:gd name="T19" fmla="*/ 2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33">
                    <a:moveTo>
                      <a:pt x="0" y="0"/>
                    </a:moveTo>
                    <a:cubicBezTo>
                      <a:pt x="0" y="33"/>
                      <a:pt x="0" y="33"/>
                      <a:pt x="0" y="33"/>
                    </a:cubicBezTo>
                    <a:cubicBezTo>
                      <a:pt x="27" y="33"/>
                      <a:pt x="27" y="33"/>
                      <a:pt x="27" y="33"/>
                    </a:cubicBezTo>
                    <a:cubicBezTo>
                      <a:pt x="27" y="0"/>
                      <a:pt x="27" y="0"/>
                      <a:pt x="27" y="0"/>
                    </a:cubicBezTo>
                    <a:lnTo>
                      <a:pt x="0" y="0"/>
                    </a:lnTo>
                    <a:close/>
                    <a:moveTo>
                      <a:pt x="14" y="21"/>
                    </a:moveTo>
                    <a:cubicBezTo>
                      <a:pt x="10" y="21"/>
                      <a:pt x="6" y="18"/>
                      <a:pt x="6" y="14"/>
                    </a:cubicBezTo>
                    <a:cubicBezTo>
                      <a:pt x="6" y="10"/>
                      <a:pt x="10" y="7"/>
                      <a:pt x="14" y="7"/>
                    </a:cubicBezTo>
                    <a:cubicBezTo>
                      <a:pt x="18" y="7"/>
                      <a:pt x="21" y="10"/>
                      <a:pt x="21" y="14"/>
                    </a:cubicBezTo>
                    <a:cubicBezTo>
                      <a:pt x="21" y="18"/>
                      <a:pt x="18" y="21"/>
                      <a:pt x="14" y="21"/>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3" name="Freeform 432">
                <a:extLst>
                  <a:ext uri="{FF2B5EF4-FFF2-40B4-BE49-F238E27FC236}">
                    <a16:creationId xmlns:a16="http://schemas.microsoft.com/office/drawing/2014/main" id="{1144744E-EAD9-491E-9D62-BA7CB1470F2C}"/>
                  </a:ext>
                </a:extLst>
              </p:cNvPr>
              <p:cNvSpPr>
                <a:spLocks/>
              </p:cNvSpPr>
              <p:nvPr/>
            </p:nvSpPr>
            <p:spPr bwMode="auto">
              <a:xfrm>
                <a:off x="5701317" y="3020823"/>
                <a:ext cx="300777" cy="149488"/>
              </a:xfrm>
              <a:custGeom>
                <a:avLst/>
                <a:gdLst>
                  <a:gd name="T0" fmla="*/ 59 w 59"/>
                  <a:gd name="T1" fmla="*/ 28 h 28"/>
                  <a:gd name="T2" fmla="*/ 0 w 59"/>
                  <a:gd name="T3" fmla="*/ 28 h 28"/>
                  <a:gd name="T4" fmla="*/ 22 w 59"/>
                  <a:gd name="T5" fmla="*/ 0 h 28"/>
                  <a:gd name="T6" fmla="*/ 38 w 59"/>
                  <a:gd name="T7" fmla="*/ 0 h 28"/>
                  <a:gd name="T8" fmla="*/ 59 w 59"/>
                  <a:gd name="T9" fmla="*/ 28 h 28"/>
                </a:gdLst>
                <a:ahLst/>
                <a:cxnLst>
                  <a:cxn ang="0">
                    <a:pos x="T0" y="T1"/>
                  </a:cxn>
                  <a:cxn ang="0">
                    <a:pos x="T2" y="T3"/>
                  </a:cxn>
                  <a:cxn ang="0">
                    <a:pos x="T4" y="T5"/>
                  </a:cxn>
                  <a:cxn ang="0">
                    <a:pos x="T6" y="T7"/>
                  </a:cxn>
                  <a:cxn ang="0">
                    <a:pos x="T8" y="T9"/>
                  </a:cxn>
                </a:cxnLst>
                <a:rect l="0" t="0" r="r" b="b"/>
                <a:pathLst>
                  <a:path w="59" h="28">
                    <a:moveTo>
                      <a:pt x="59" y="28"/>
                    </a:moveTo>
                    <a:lnTo>
                      <a:pt x="0" y="28"/>
                    </a:lnTo>
                    <a:lnTo>
                      <a:pt x="22" y="0"/>
                    </a:lnTo>
                    <a:lnTo>
                      <a:pt x="38" y="0"/>
                    </a:lnTo>
                    <a:lnTo>
                      <a:pt x="59" y="2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4" name="Freeform 433">
                <a:extLst>
                  <a:ext uri="{FF2B5EF4-FFF2-40B4-BE49-F238E27FC236}">
                    <a16:creationId xmlns:a16="http://schemas.microsoft.com/office/drawing/2014/main" id="{D875B472-EA51-481B-A107-8902B4813544}"/>
                  </a:ext>
                </a:extLst>
              </p:cNvPr>
              <p:cNvSpPr>
                <a:spLocks noEditPoints="1"/>
              </p:cNvSpPr>
              <p:nvPr/>
            </p:nvSpPr>
            <p:spPr bwMode="auto">
              <a:xfrm>
                <a:off x="5813471" y="2855317"/>
                <a:ext cx="91762" cy="154828"/>
              </a:xfrm>
              <a:custGeom>
                <a:avLst/>
                <a:gdLst>
                  <a:gd name="T0" fmla="*/ 4 w 8"/>
                  <a:gd name="T1" fmla="*/ 0 h 13"/>
                  <a:gd name="T2" fmla="*/ 0 w 8"/>
                  <a:gd name="T3" fmla="*/ 4 h 13"/>
                  <a:gd name="T4" fmla="*/ 0 w 8"/>
                  <a:gd name="T5" fmla="*/ 13 h 13"/>
                  <a:gd name="T6" fmla="*/ 8 w 8"/>
                  <a:gd name="T7" fmla="*/ 13 h 13"/>
                  <a:gd name="T8" fmla="*/ 8 w 8"/>
                  <a:gd name="T9" fmla="*/ 4 h 13"/>
                  <a:gd name="T10" fmla="*/ 4 w 8"/>
                  <a:gd name="T11" fmla="*/ 0 h 13"/>
                  <a:gd name="T12" fmla="*/ 5 w 8"/>
                  <a:gd name="T13" fmla="*/ 10 h 13"/>
                  <a:gd name="T14" fmla="*/ 3 w 8"/>
                  <a:gd name="T15" fmla="*/ 10 h 13"/>
                  <a:gd name="T16" fmla="*/ 3 w 8"/>
                  <a:gd name="T17" fmla="*/ 6 h 13"/>
                  <a:gd name="T18" fmla="*/ 5 w 8"/>
                  <a:gd name="T19" fmla="*/ 6 h 13"/>
                  <a:gd name="T20" fmla="*/ 5 w 8"/>
                  <a:gd name="T21"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3">
                    <a:moveTo>
                      <a:pt x="4" y="0"/>
                    </a:moveTo>
                    <a:cubicBezTo>
                      <a:pt x="1" y="0"/>
                      <a:pt x="0" y="2"/>
                      <a:pt x="0" y="4"/>
                    </a:cubicBezTo>
                    <a:cubicBezTo>
                      <a:pt x="0" y="13"/>
                      <a:pt x="0" y="13"/>
                      <a:pt x="0" y="13"/>
                    </a:cubicBezTo>
                    <a:cubicBezTo>
                      <a:pt x="8" y="13"/>
                      <a:pt x="8" y="13"/>
                      <a:pt x="8" y="13"/>
                    </a:cubicBezTo>
                    <a:cubicBezTo>
                      <a:pt x="8" y="4"/>
                      <a:pt x="8" y="4"/>
                      <a:pt x="8" y="4"/>
                    </a:cubicBezTo>
                    <a:cubicBezTo>
                      <a:pt x="8" y="2"/>
                      <a:pt x="6" y="0"/>
                      <a:pt x="4" y="0"/>
                    </a:cubicBezTo>
                    <a:close/>
                    <a:moveTo>
                      <a:pt x="5" y="10"/>
                    </a:moveTo>
                    <a:cubicBezTo>
                      <a:pt x="3" y="10"/>
                      <a:pt x="3" y="10"/>
                      <a:pt x="3" y="10"/>
                    </a:cubicBezTo>
                    <a:cubicBezTo>
                      <a:pt x="3" y="6"/>
                      <a:pt x="3" y="6"/>
                      <a:pt x="3" y="6"/>
                    </a:cubicBezTo>
                    <a:cubicBezTo>
                      <a:pt x="5" y="6"/>
                      <a:pt x="5" y="6"/>
                      <a:pt x="5" y="6"/>
                    </a:cubicBezTo>
                    <a:lnTo>
                      <a:pt x="5" y="1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5" name="Rectangle 434">
                <a:extLst>
                  <a:ext uri="{FF2B5EF4-FFF2-40B4-BE49-F238E27FC236}">
                    <a16:creationId xmlns:a16="http://schemas.microsoft.com/office/drawing/2014/main" id="{4FCFC067-0DC6-425C-A8C6-BF0740AC21FA}"/>
                  </a:ext>
                </a:extLst>
              </p:cNvPr>
              <p:cNvSpPr>
                <a:spLocks noChangeArrowheads="1"/>
              </p:cNvSpPr>
              <p:nvPr/>
            </p:nvSpPr>
            <p:spPr bwMode="auto">
              <a:xfrm>
                <a:off x="5849154" y="2695151"/>
                <a:ext cx="10196" cy="176184"/>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6" name="Freeform 435">
                <a:extLst>
                  <a:ext uri="{FF2B5EF4-FFF2-40B4-BE49-F238E27FC236}">
                    <a16:creationId xmlns:a16="http://schemas.microsoft.com/office/drawing/2014/main" id="{5C786F39-3720-4B7C-AA74-1A1377A836AB}"/>
                  </a:ext>
                </a:extLst>
              </p:cNvPr>
              <p:cNvSpPr>
                <a:spLocks/>
              </p:cNvSpPr>
              <p:nvPr/>
            </p:nvSpPr>
            <p:spPr bwMode="auto">
              <a:xfrm>
                <a:off x="5849154" y="2695151"/>
                <a:ext cx="10196" cy="176184"/>
              </a:xfrm>
              <a:custGeom>
                <a:avLst/>
                <a:gdLst>
                  <a:gd name="T0" fmla="*/ 2 w 2"/>
                  <a:gd name="T1" fmla="*/ 33 h 33"/>
                  <a:gd name="T2" fmla="*/ 2 w 2"/>
                  <a:gd name="T3" fmla="*/ 0 h 33"/>
                  <a:gd name="T4" fmla="*/ 0 w 2"/>
                  <a:gd name="T5" fmla="*/ 0 h 33"/>
                  <a:gd name="T6" fmla="*/ 0 w 2"/>
                  <a:gd name="T7" fmla="*/ 33 h 33"/>
                </a:gdLst>
                <a:ahLst/>
                <a:cxnLst>
                  <a:cxn ang="0">
                    <a:pos x="T0" y="T1"/>
                  </a:cxn>
                  <a:cxn ang="0">
                    <a:pos x="T2" y="T3"/>
                  </a:cxn>
                  <a:cxn ang="0">
                    <a:pos x="T4" y="T5"/>
                  </a:cxn>
                  <a:cxn ang="0">
                    <a:pos x="T6" y="T7"/>
                  </a:cxn>
                </a:cxnLst>
                <a:rect l="0" t="0" r="r" b="b"/>
                <a:pathLst>
                  <a:path w="2" h="33">
                    <a:moveTo>
                      <a:pt x="2" y="33"/>
                    </a:moveTo>
                    <a:lnTo>
                      <a:pt x="2" y="0"/>
                    </a:lnTo>
                    <a:lnTo>
                      <a:pt x="0" y="0"/>
                    </a:lnTo>
                    <a:lnTo>
                      <a:pt x="0" y="3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7" name="Freeform 436">
                <a:extLst>
                  <a:ext uri="{FF2B5EF4-FFF2-40B4-BE49-F238E27FC236}">
                    <a16:creationId xmlns:a16="http://schemas.microsoft.com/office/drawing/2014/main" id="{CF400856-B604-40F4-A792-B82D441AD9B3}"/>
                  </a:ext>
                </a:extLst>
              </p:cNvPr>
              <p:cNvSpPr>
                <a:spLocks/>
              </p:cNvSpPr>
              <p:nvPr/>
            </p:nvSpPr>
            <p:spPr bwMode="auto">
              <a:xfrm>
                <a:off x="5859350" y="2695151"/>
                <a:ext cx="198819" cy="90762"/>
              </a:xfrm>
              <a:custGeom>
                <a:avLst/>
                <a:gdLst>
                  <a:gd name="T0" fmla="*/ 39 w 39"/>
                  <a:gd name="T1" fmla="*/ 17 h 17"/>
                  <a:gd name="T2" fmla="*/ 0 w 39"/>
                  <a:gd name="T3" fmla="*/ 17 h 17"/>
                  <a:gd name="T4" fmla="*/ 0 w 39"/>
                  <a:gd name="T5" fmla="*/ 0 h 17"/>
                  <a:gd name="T6" fmla="*/ 39 w 39"/>
                  <a:gd name="T7" fmla="*/ 0 h 17"/>
                  <a:gd name="T8" fmla="*/ 35 w 39"/>
                  <a:gd name="T9" fmla="*/ 9 h 17"/>
                  <a:gd name="T10" fmla="*/ 39 w 39"/>
                  <a:gd name="T11" fmla="*/ 17 h 17"/>
                </a:gdLst>
                <a:ahLst/>
                <a:cxnLst>
                  <a:cxn ang="0">
                    <a:pos x="T0" y="T1"/>
                  </a:cxn>
                  <a:cxn ang="0">
                    <a:pos x="T2" y="T3"/>
                  </a:cxn>
                  <a:cxn ang="0">
                    <a:pos x="T4" y="T5"/>
                  </a:cxn>
                  <a:cxn ang="0">
                    <a:pos x="T6" y="T7"/>
                  </a:cxn>
                  <a:cxn ang="0">
                    <a:pos x="T8" y="T9"/>
                  </a:cxn>
                  <a:cxn ang="0">
                    <a:pos x="T10" y="T11"/>
                  </a:cxn>
                </a:cxnLst>
                <a:rect l="0" t="0" r="r" b="b"/>
                <a:pathLst>
                  <a:path w="39" h="17">
                    <a:moveTo>
                      <a:pt x="39" y="17"/>
                    </a:moveTo>
                    <a:lnTo>
                      <a:pt x="0" y="17"/>
                    </a:lnTo>
                    <a:lnTo>
                      <a:pt x="0" y="0"/>
                    </a:lnTo>
                    <a:lnTo>
                      <a:pt x="39" y="0"/>
                    </a:lnTo>
                    <a:lnTo>
                      <a:pt x="35" y="9"/>
                    </a:lnTo>
                    <a:lnTo>
                      <a:pt x="39" y="1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8" name="Freeform 474">
                <a:extLst>
                  <a:ext uri="{FF2B5EF4-FFF2-40B4-BE49-F238E27FC236}">
                    <a16:creationId xmlns:a16="http://schemas.microsoft.com/office/drawing/2014/main" id="{D6D16C7A-3474-4B7A-B23B-77E94872FB66}"/>
                  </a:ext>
                </a:extLst>
              </p:cNvPr>
              <p:cNvSpPr>
                <a:spLocks noEditPoints="1"/>
              </p:cNvSpPr>
              <p:nvPr/>
            </p:nvSpPr>
            <p:spPr bwMode="auto">
              <a:xfrm>
                <a:off x="5257800" y="3581400"/>
                <a:ext cx="1305058" cy="811505"/>
              </a:xfrm>
              <a:custGeom>
                <a:avLst/>
                <a:gdLst>
                  <a:gd name="T0" fmla="*/ 0 w 117"/>
                  <a:gd name="T1" fmla="*/ 70 h 70"/>
                  <a:gd name="T2" fmla="*/ 34 w 117"/>
                  <a:gd name="T3" fmla="*/ 54 h 70"/>
                  <a:gd name="T4" fmla="*/ 47 w 117"/>
                  <a:gd name="T5" fmla="*/ 54 h 70"/>
                  <a:gd name="T6" fmla="*/ 117 w 117"/>
                  <a:gd name="T7" fmla="*/ 70 h 70"/>
                  <a:gd name="T8" fmla="*/ 0 w 117"/>
                  <a:gd name="T9" fmla="*/ 0 h 70"/>
                  <a:gd name="T10" fmla="*/ 5 w 117"/>
                  <a:gd name="T11" fmla="*/ 38 h 70"/>
                  <a:gd name="T12" fmla="*/ 10 w 117"/>
                  <a:gd name="T13" fmla="*/ 28 h 70"/>
                  <a:gd name="T14" fmla="*/ 10 w 117"/>
                  <a:gd name="T15" fmla="*/ 19 h 70"/>
                  <a:gd name="T16" fmla="*/ 5 w 117"/>
                  <a:gd name="T17" fmla="*/ 9 h 70"/>
                  <a:gd name="T18" fmla="*/ 10 w 117"/>
                  <a:gd name="T19" fmla="*/ 19 h 70"/>
                  <a:gd name="T20" fmla="*/ 17 w 117"/>
                  <a:gd name="T21" fmla="*/ 38 h 70"/>
                  <a:gd name="T22" fmla="*/ 22 w 117"/>
                  <a:gd name="T23" fmla="*/ 28 h 70"/>
                  <a:gd name="T24" fmla="*/ 22 w 117"/>
                  <a:gd name="T25" fmla="*/ 19 h 70"/>
                  <a:gd name="T26" fmla="*/ 17 w 117"/>
                  <a:gd name="T27" fmla="*/ 9 h 70"/>
                  <a:gd name="T28" fmla="*/ 22 w 117"/>
                  <a:gd name="T29" fmla="*/ 19 h 70"/>
                  <a:gd name="T30" fmla="*/ 35 w 117"/>
                  <a:gd name="T31" fmla="*/ 38 h 70"/>
                  <a:gd name="T32" fmla="*/ 29 w 117"/>
                  <a:gd name="T33" fmla="*/ 38 h 70"/>
                  <a:gd name="T34" fmla="*/ 29 w 117"/>
                  <a:gd name="T35" fmla="*/ 28 h 70"/>
                  <a:gd name="T36" fmla="*/ 35 w 117"/>
                  <a:gd name="T37" fmla="*/ 28 h 70"/>
                  <a:gd name="T38" fmla="*/ 35 w 117"/>
                  <a:gd name="T39" fmla="*/ 19 h 70"/>
                  <a:gd name="T40" fmla="*/ 29 w 117"/>
                  <a:gd name="T41" fmla="*/ 19 h 70"/>
                  <a:gd name="T42" fmla="*/ 29 w 117"/>
                  <a:gd name="T43" fmla="*/ 9 h 70"/>
                  <a:gd name="T44" fmla="*/ 35 w 117"/>
                  <a:gd name="T45" fmla="*/ 9 h 70"/>
                  <a:gd name="T46" fmla="*/ 35 w 117"/>
                  <a:gd name="T47" fmla="*/ 19 h 70"/>
                  <a:gd name="T48" fmla="*/ 41 w 117"/>
                  <a:gd name="T49" fmla="*/ 38 h 70"/>
                  <a:gd name="T50" fmla="*/ 47 w 117"/>
                  <a:gd name="T51" fmla="*/ 28 h 70"/>
                  <a:gd name="T52" fmla="*/ 47 w 117"/>
                  <a:gd name="T53" fmla="*/ 19 h 70"/>
                  <a:gd name="T54" fmla="*/ 41 w 117"/>
                  <a:gd name="T55" fmla="*/ 9 h 70"/>
                  <a:gd name="T56" fmla="*/ 47 w 117"/>
                  <a:gd name="T57" fmla="*/ 19 h 70"/>
                  <a:gd name="T58" fmla="*/ 53 w 117"/>
                  <a:gd name="T59" fmla="*/ 38 h 70"/>
                  <a:gd name="T60" fmla="*/ 59 w 117"/>
                  <a:gd name="T61" fmla="*/ 28 h 70"/>
                  <a:gd name="T62" fmla="*/ 59 w 117"/>
                  <a:gd name="T63" fmla="*/ 19 h 70"/>
                  <a:gd name="T64" fmla="*/ 53 w 117"/>
                  <a:gd name="T65" fmla="*/ 9 h 70"/>
                  <a:gd name="T66" fmla="*/ 59 w 117"/>
                  <a:gd name="T67" fmla="*/ 19 h 70"/>
                  <a:gd name="T68" fmla="*/ 65 w 117"/>
                  <a:gd name="T69" fmla="*/ 38 h 70"/>
                  <a:gd name="T70" fmla="*/ 71 w 117"/>
                  <a:gd name="T71" fmla="*/ 28 h 70"/>
                  <a:gd name="T72" fmla="*/ 71 w 117"/>
                  <a:gd name="T73" fmla="*/ 19 h 70"/>
                  <a:gd name="T74" fmla="*/ 65 w 117"/>
                  <a:gd name="T75" fmla="*/ 9 h 70"/>
                  <a:gd name="T76" fmla="*/ 71 w 117"/>
                  <a:gd name="T77" fmla="*/ 19 h 70"/>
                  <a:gd name="T78" fmla="*/ 77 w 117"/>
                  <a:gd name="T79" fmla="*/ 38 h 70"/>
                  <a:gd name="T80" fmla="*/ 83 w 117"/>
                  <a:gd name="T81" fmla="*/ 28 h 70"/>
                  <a:gd name="T82" fmla="*/ 83 w 117"/>
                  <a:gd name="T83" fmla="*/ 19 h 70"/>
                  <a:gd name="T84" fmla="*/ 77 w 117"/>
                  <a:gd name="T85" fmla="*/ 9 h 70"/>
                  <a:gd name="T86" fmla="*/ 83 w 117"/>
                  <a:gd name="T87" fmla="*/ 19 h 70"/>
                  <a:gd name="T88" fmla="*/ 89 w 117"/>
                  <a:gd name="T89" fmla="*/ 38 h 70"/>
                  <a:gd name="T90" fmla="*/ 95 w 117"/>
                  <a:gd name="T91" fmla="*/ 28 h 70"/>
                  <a:gd name="T92" fmla="*/ 95 w 117"/>
                  <a:gd name="T93" fmla="*/ 19 h 70"/>
                  <a:gd name="T94" fmla="*/ 89 w 117"/>
                  <a:gd name="T95" fmla="*/ 9 h 70"/>
                  <a:gd name="T96" fmla="*/ 95 w 117"/>
                  <a:gd name="T97" fmla="*/ 19 h 70"/>
                  <a:gd name="T98" fmla="*/ 101 w 117"/>
                  <a:gd name="T99" fmla="*/ 38 h 70"/>
                  <a:gd name="T100" fmla="*/ 107 w 117"/>
                  <a:gd name="T101" fmla="*/ 28 h 70"/>
                  <a:gd name="T102" fmla="*/ 107 w 117"/>
                  <a:gd name="T103" fmla="*/ 19 h 70"/>
                  <a:gd name="T104" fmla="*/ 101 w 117"/>
                  <a:gd name="T105" fmla="*/ 9 h 70"/>
                  <a:gd name="T106" fmla="*/ 107 w 117"/>
                  <a:gd name="T107" fmla="*/ 1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7" h="70">
                    <a:moveTo>
                      <a:pt x="0" y="0"/>
                    </a:moveTo>
                    <a:cubicBezTo>
                      <a:pt x="0" y="70"/>
                      <a:pt x="0" y="70"/>
                      <a:pt x="0" y="70"/>
                    </a:cubicBezTo>
                    <a:cubicBezTo>
                      <a:pt x="34" y="70"/>
                      <a:pt x="34" y="70"/>
                      <a:pt x="34" y="70"/>
                    </a:cubicBezTo>
                    <a:cubicBezTo>
                      <a:pt x="34" y="54"/>
                      <a:pt x="34" y="54"/>
                      <a:pt x="34" y="54"/>
                    </a:cubicBezTo>
                    <a:cubicBezTo>
                      <a:pt x="34" y="51"/>
                      <a:pt x="37" y="48"/>
                      <a:pt x="41" y="48"/>
                    </a:cubicBezTo>
                    <a:cubicBezTo>
                      <a:pt x="44" y="48"/>
                      <a:pt x="47" y="51"/>
                      <a:pt x="47" y="54"/>
                    </a:cubicBezTo>
                    <a:cubicBezTo>
                      <a:pt x="47" y="70"/>
                      <a:pt x="47" y="70"/>
                      <a:pt x="47" y="70"/>
                    </a:cubicBezTo>
                    <a:cubicBezTo>
                      <a:pt x="117" y="70"/>
                      <a:pt x="117" y="70"/>
                      <a:pt x="117" y="70"/>
                    </a:cubicBezTo>
                    <a:cubicBezTo>
                      <a:pt x="117" y="0"/>
                      <a:pt x="117" y="0"/>
                      <a:pt x="117" y="0"/>
                    </a:cubicBezTo>
                    <a:lnTo>
                      <a:pt x="0" y="0"/>
                    </a:lnTo>
                    <a:close/>
                    <a:moveTo>
                      <a:pt x="10" y="38"/>
                    </a:moveTo>
                    <a:cubicBezTo>
                      <a:pt x="5" y="38"/>
                      <a:pt x="5" y="38"/>
                      <a:pt x="5" y="38"/>
                    </a:cubicBezTo>
                    <a:cubicBezTo>
                      <a:pt x="5" y="28"/>
                      <a:pt x="5" y="28"/>
                      <a:pt x="5" y="28"/>
                    </a:cubicBezTo>
                    <a:cubicBezTo>
                      <a:pt x="10" y="28"/>
                      <a:pt x="10" y="28"/>
                      <a:pt x="10" y="28"/>
                    </a:cubicBezTo>
                    <a:lnTo>
                      <a:pt x="10" y="38"/>
                    </a:lnTo>
                    <a:close/>
                    <a:moveTo>
                      <a:pt x="10" y="19"/>
                    </a:moveTo>
                    <a:cubicBezTo>
                      <a:pt x="5" y="19"/>
                      <a:pt x="5" y="19"/>
                      <a:pt x="5" y="19"/>
                    </a:cubicBezTo>
                    <a:cubicBezTo>
                      <a:pt x="5" y="9"/>
                      <a:pt x="5" y="9"/>
                      <a:pt x="5" y="9"/>
                    </a:cubicBezTo>
                    <a:cubicBezTo>
                      <a:pt x="10" y="9"/>
                      <a:pt x="10" y="9"/>
                      <a:pt x="10" y="9"/>
                    </a:cubicBezTo>
                    <a:lnTo>
                      <a:pt x="10" y="19"/>
                    </a:lnTo>
                    <a:close/>
                    <a:moveTo>
                      <a:pt x="22" y="38"/>
                    </a:moveTo>
                    <a:cubicBezTo>
                      <a:pt x="17" y="38"/>
                      <a:pt x="17" y="38"/>
                      <a:pt x="17" y="38"/>
                    </a:cubicBezTo>
                    <a:cubicBezTo>
                      <a:pt x="17" y="28"/>
                      <a:pt x="17" y="28"/>
                      <a:pt x="17" y="28"/>
                    </a:cubicBezTo>
                    <a:cubicBezTo>
                      <a:pt x="22" y="28"/>
                      <a:pt x="22" y="28"/>
                      <a:pt x="22" y="28"/>
                    </a:cubicBezTo>
                    <a:lnTo>
                      <a:pt x="22" y="38"/>
                    </a:lnTo>
                    <a:close/>
                    <a:moveTo>
                      <a:pt x="22" y="19"/>
                    </a:moveTo>
                    <a:cubicBezTo>
                      <a:pt x="17" y="19"/>
                      <a:pt x="17" y="19"/>
                      <a:pt x="17" y="19"/>
                    </a:cubicBezTo>
                    <a:cubicBezTo>
                      <a:pt x="17" y="9"/>
                      <a:pt x="17" y="9"/>
                      <a:pt x="17" y="9"/>
                    </a:cubicBezTo>
                    <a:cubicBezTo>
                      <a:pt x="22" y="9"/>
                      <a:pt x="22" y="9"/>
                      <a:pt x="22" y="9"/>
                    </a:cubicBezTo>
                    <a:lnTo>
                      <a:pt x="22" y="19"/>
                    </a:lnTo>
                    <a:close/>
                    <a:moveTo>
                      <a:pt x="35" y="38"/>
                    </a:moveTo>
                    <a:cubicBezTo>
                      <a:pt x="35" y="38"/>
                      <a:pt x="35" y="38"/>
                      <a:pt x="35" y="38"/>
                    </a:cubicBezTo>
                    <a:cubicBezTo>
                      <a:pt x="29" y="38"/>
                      <a:pt x="29" y="38"/>
                      <a:pt x="29" y="38"/>
                    </a:cubicBezTo>
                    <a:cubicBezTo>
                      <a:pt x="29" y="38"/>
                      <a:pt x="29" y="38"/>
                      <a:pt x="29" y="38"/>
                    </a:cubicBezTo>
                    <a:cubicBezTo>
                      <a:pt x="29" y="28"/>
                      <a:pt x="29" y="28"/>
                      <a:pt x="29" y="28"/>
                    </a:cubicBezTo>
                    <a:cubicBezTo>
                      <a:pt x="29" y="28"/>
                      <a:pt x="29" y="28"/>
                      <a:pt x="29" y="28"/>
                    </a:cubicBezTo>
                    <a:cubicBezTo>
                      <a:pt x="35" y="28"/>
                      <a:pt x="35" y="28"/>
                      <a:pt x="35" y="28"/>
                    </a:cubicBezTo>
                    <a:cubicBezTo>
                      <a:pt x="35" y="28"/>
                      <a:pt x="35" y="28"/>
                      <a:pt x="35" y="28"/>
                    </a:cubicBezTo>
                    <a:lnTo>
                      <a:pt x="35" y="38"/>
                    </a:lnTo>
                    <a:close/>
                    <a:moveTo>
                      <a:pt x="35" y="19"/>
                    </a:moveTo>
                    <a:cubicBezTo>
                      <a:pt x="29" y="19"/>
                      <a:pt x="29" y="19"/>
                      <a:pt x="29" y="19"/>
                    </a:cubicBezTo>
                    <a:cubicBezTo>
                      <a:pt x="29" y="19"/>
                      <a:pt x="29" y="19"/>
                      <a:pt x="29" y="19"/>
                    </a:cubicBezTo>
                    <a:cubicBezTo>
                      <a:pt x="29" y="19"/>
                      <a:pt x="29" y="19"/>
                      <a:pt x="29" y="19"/>
                    </a:cubicBezTo>
                    <a:cubicBezTo>
                      <a:pt x="29" y="9"/>
                      <a:pt x="29" y="9"/>
                      <a:pt x="29" y="9"/>
                    </a:cubicBezTo>
                    <a:cubicBezTo>
                      <a:pt x="35" y="9"/>
                      <a:pt x="35" y="9"/>
                      <a:pt x="35" y="9"/>
                    </a:cubicBezTo>
                    <a:cubicBezTo>
                      <a:pt x="35" y="9"/>
                      <a:pt x="35" y="9"/>
                      <a:pt x="35" y="9"/>
                    </a:cubicBezTo>
                    <a:cubicBezTo>
                      <a:pt x="35" y="9"/>
                      <a:pt x="35" y="9"/>
                      <a:pt x="35" y="9"/>
                    </a:cubicBezTo>
                    <a:lnTo>
                      <a:pt x="35" y="19"/>
                    </a:lnTo>
                    <a:close/>
                    <a:moveTo>
                      <a:pt x="47" y="38"/>
                    </a:moveTo>
                    <a:cubicBezTo>
                      <a:pt x="41" y="38"/>
                      <a:pt x="41" y="38"/>
                      <a:pt x="41" y="38"/>
                    </a:cubicBezTo>
                    <a:cubicBezTo>
                      <a:pt x="41" y="28"/>
                      <a:pt x="41" y="28"/>
                      <a:pt x="41" y="28"/>
                    </a:cubicBezTo>
                    <a:cubicBezTo>
                      <a:pt x="47" y="28"/>
                      <a:pt x="47" y="28"/>
                      <a:pt x="47" y="28"/>
                    </a:cubicBezTo>
                    <a:lnTo>
                      <a:pt x="47" y="38"/>
                    </a:lnTo>
                    <a:close/>
                    <a:moveTo>
                      <a:pt x="47" y="19"/>
                    </a:moveTo>
                    <a:cubicBezTo>
                      <a:pt x="41" y="19"/>
                      <a:pt x="41" y="19"/>
                      <a:pt x="41" y="19"/>
                    </a:cubicBezTo>
                    <a:cubicBezTo>
                      <a:pt x="41" y="9"/>
                      <a:pt x="41" y="9"/>
                      <a:pt x="41" y="9"/>
                    </a:cubicBezTo>
                    <a:cubicBezTo>
                      <a:pt x="47" y="9"/>
                      <a:pt x="47" y="9"/>
                      <a:pt x="47" y="9"/>
                    </a:cubicBezTo>
                    <a:lnTo>
                      <a:pt x="47" y="19"/>
                    </a:lnTo>
                    <a:close/>
                    <a:moveTo>
                      <a:pt x="59" y="38"/>
                    </a:moveTo>
                    <a:cubicBezTo>
                      <a:pt x="53" y="38"/>
                      <a:pt x="53" y="38"/>
                      <a:pt x="53" y="38"/>
                    </a:cubicBezTo>
                    <a:cubicBezTo>
                      <a:pt x="53" y="28"/>
                      <a:pt x="53" y="28"/>
                      <a:pt x="53" y="28"/>
                    </a:cubicBezTo>
                    <a:cubicBezTo>
                      <a:pt x="59" y="28"/>
                      <a:pt x="59" y="28"/>
                      <a:pt x="59" y="28"/>
                    </a:cubicBezTo>
                    <a:lnTo>
                      <a:pt x="59" y="38"/>
                    </a:lnTo>
                    <a:close/>
                    <a:moveTo>
                      <a:pt x="59" y="19"/>
                    </a:moveTo>
                    <a:cubicBezTo>
                      <a:pt x="53" y="19"/>
                      <a:pt x="53" y="19"/>
                      <a:pt x="53" y="19"/>
                    </a:cubicBezTo>
                    <a:cubicBezTo>
                      <a:pt x="53" y="9"/>
                      <a:pt x="53" y="9"/>
                      <a:pt x="53" y="9"/>
                    </a:cubicBezTo>
                    <a:cubicBezTo>
                      <a:pt x="59" y="9"/>
                      <a:pt x="59" y="9"/>
                      <a:pt x="59" y="9"/>
                    </a:cubicBezTo>
                    <a:lnTo>
                      <a:pt x="59" y="19"/>
                    </a:lnTo>
                    <a:close/>
                    <a:moveTo>
                      <a:pt x="71" y="38"/>
                    </a:moveTo>
                    <a:cubicBezTo>
                      <a:pt x="65" y="38"/>
                      <a:pt x="65" y="38"/>
                      <a:pt x="65" y="38"/>
                    </a:cubicBezTo>
                    <a:cubicBezTo>
                      <a:pt x="65" y="28"/>
                      <a:pt x="65" y="28"/>
                      <a:pt x="65" y="28"/>
                    </a:cubicBezTo>
                    <a:cubicBezTo>
                      <a:pt x="71" y="28"/>
                      <a:pt x="71" y="28"/>
                      <a:pt x="71" y="28"/>
                    </a:cubicBezTo>
                    <a:lnTo>
                      <a:pt x="71" y="38"/>
                    </a:lnTo>
                    <a:close/>
                    <a:moveTo>
                      <a:pt x="71" y="19"/>
                    </a:moveTo>
                    <a:cubicBezTo>
                      <a:pt x="65" y="19"/>
                      <a:pt x="65" y="19"/>
                      <a:pt x="65" y="19"/>
                    </a:cubicBezTo>
                    <a:cubicBezTo>
                      <a:pt x="65" y="9"/>
                      <a:pt x="65" y="9"/>
                      <a:pt x="65" y="9"/>
                    </a:cubicBezTo>
                    <a:cubicBezTo>
                      <a:pt x="71" y="9"/>
                      <a:pt x="71" y="9"/>
                      <a:pt x="71" y="9"/>
                    </a:cubicBezTo>
                    <a:lnTo>
                      <a:pt x="71" y="19"/>
                    </a:lnTo>
                    <a:close/>
                    <a:moveTo>
                      <a:pt x="83" y="38"/>
                    </a:moveTo>
                    <a:cubicBezTo>
                      <a:pt x="77" y="38"/>
                      <a:pt x="77" y="38"/>
                      <a:pt x="77" y="38"/>
                    </a:cubicBezTo>
                    <a:cubicBezTo>
                      <a:pt x="77" y="28"/>
                      <a:pt x="77" y="28"/>
                      <a:pt x="77" y="28"/>
                    </a:cubicBezTo>
                    <a:cubicBezTo>
                      <a:pt x="83" y="28"/>
                      <a:pt x="83" y="28"/>
                      <a:pt x="83" y="28"/>
                    </a:cubicBezTo>
                    <a:lnTo>
                      <a:pt x="83" y="38"/>
                    </a:lnTo>
                    <a:close/>
                    <a:moveTo>
                      <a:pt x="83" y="19"/>
                    </a:moveTo>
                    <a:cubicBezTo>
                      <a:pt x="77" y="19"/>
                      <a:pt x="77" y="19"/>
                      <a:pt x="77" y="19"/>
                    </a:cubicBezTo>
                    <a:cubicBezTo>
                      <a:pt x="77" y="9"/>
                      <a:pt x="77" y="9"/>
                      <a:pt x="77" y="9"/>
                    </a:cubicBezTo>
                    <a:cubicBezTo>
                      <a:pt x="83" y="9"/>
                      <a:pt x="83" y="9"/>
                      <a:pt x="83" y="9"/>
                    </a:cubicBezTo>
                    <a:lnTo>
                      <a:pt x="83" y="19"/>
                    </a:lnTo>
                    <a:close/>
                    <a:moveTo>
                      <a:pt x="95" y="38"/>
                    </a:moveTo>
                    <a:cubicBezTo>
                      <a:pt x="89" y="38"/>
                      <a:pt x="89" y="38"/>
                      <a:pt x="89" y="38"/>
                    </a:cubicBezTo>
                    <a:cubicBezTo>
                      <a:pt x="89" y="28"/>
                      <a:pt x="89" y="28"/>
                      <a:pt x="89" y="28"/>
                    </a:cubicBezTo>
                    <a:cubicBezTo>
                      <a:pt x="95" y="28"/>
                      <a:pt x="95" y="28"/>
                      <a:pt x="95" y="28"/>
                    </a:cubicBezTo>
                    <a:lnTo>
                      <a:pt x="95" y="38"/>
                    </a:lnTo>
                    <a:close/>
                    <a:moveTo>
                      <a:pt x="95" y="19"/>
                    </a:moveTo>
                    <a:cubicBezTo>
                      <a:pt x="89" y="19"/>
                      <a:pt x="89" y="19"/>
                      <a:pt x="89" y="19"/>
                    </a:cubicBezTo>
                    <a:cubicBezTo>
                      <a:pt x="89" y="9"/>
                      <a:pt x="89" y="9"/>
                      <a:pt x="89" y="9"/>
                    </a:cubicBezTo>
                    <a:cubicBezTo>
                      <a:pt x="95" y="9"/>
                      <a:pt x="95" y="9"/>
                      <a:pt x="95" y="9"/>
                    </a:cubicBezTo>
                    <a:lnTo>
                      <a:pt x="95" y="19"/>
                    </a:lnTo>
                    <a:close/>
                    <a:moveTo>
                      <a:pt x="107" y="38"/>
                    </a:moveTo>
                    <a:cubicBezTo>
                      <a:pt x="101" y="38"/>
                      <a:pt x="101" y="38"/>
                      <a:pt x="101" y="38"/>
                    </a:cubicBezTo>
                    <a:cubicBezTo>
                      <a:pt x="101" y="28"/>
                      <a:pt x="101" y="28"/>
                      <a:pt x="101" y="28"/>
                    </a:cubicBezTo>
                    <a:cubicBezTo>
                      <a:pt x="107" y="28"/>
                      <a:pt x="107" y="28"/>
                      <a:pt x="107" y="28"/>
                    </a:cubicBezTo>
                    <a:lnTo>
                      <a:pt x="107" y="38"/>
                    </a:lnTo>
                    <a:close/>
                    <a:moveTo>
                      <a:pt x="107" y="19"/>
                    </a:moveTo>
                    <a:cubicBezTo>
                      <a:pt x="101" y="19"/>
                      <a:pt x="101" y="19"/>
                      <a:pt x="101" y="19"/>
                    </a:cubicBezTo>
                    <a:cubicBezTo>
                      <a:pt x="101" y="9"/>
                      <a:pt x="101" y="9"/>
                      <a:pt x="101" y="9"/>
                    </a:cubicBezTo>
                    <a:cubicBezTo>
                      <a:pt x="107" y="9"/>
                      <a:pt x="107" y="9"/>
                      <a:pt x="107" y="9"/>
                    </a:cubicBezTo>
                    <a:lnTo>
                      <a:pt x="107" y="1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9" name="Freeform 478">
                <a:extLst>
                  <a:ext uri="{FF2B5EF4-FFF2-40B4-BE49-F238E27FC236}">
                    <a16:creationId xmlns:a16="http://schemas.microsoft.com/office/drawing/2014/main" id="{D963BA18-41E5-42E6-9564-DFBF3E4A3E76}"/>
                  </a:ext>
                </a:extLst>
              </p:cNvPr>
              <p:cNvSpPr>
                <a:spLocks/>
              </p:cNvSpPr>
              <p:nvPr/>
            </p:nvSpPr>
            <p:spPr bwMode="auto">
              <a:xfrm>
                <a:off x="6114244" y="4093930"/>
                <a:ext cx="137644" cy="160165"/>
              </a:xfrm>
              <a:custGeom>
                <a:avLst/>
                <a:gdLst>
                  <a:gd name="T0" fmla="*/ 27 w 27"/>
                  <a:gd name="T1" fmla="*/ 30 h 30"/>
                  <a:gd name="T2" fmla="*/ 0 w 27"/>
                  <a:gd name="T3" fmla="*/ 0 h 30"/>
                  <a:gd name="T4" fmla="*/ 27 w 27"/>
                  <a:gd name="T5" fmla="*/ 21 h 30"/>
                  <a:gd name="T6" fmla="*/ 27 w 27"/>
                  <a:gd name="T7" fmla="*/ 30 h 30"/>
                </a:gdLst>
                <a:ahLst/>
                <a:cxnLst>
                  <a:cxn ang="0">
                    <a:pos x="T0" y="T1"/>
                  </a:cxn>
                  <a:cxn ang="0">
                    <a:pos x="T2" y="T3"/>
                  </a:cxn>
                  <a:cxn ang="0">
                    <a:pos x="T4" y="T5"/>
                  </a:cxn>
                  <a:cxn ang="0">
                    <a:pos x="T6" y="T7"/>
                  </a:cxn>
                </a:cxnLst>
                <a:rect l="0" t="0" r="r" b="b"/>
                <a:pathLst>
                  <a:path w="27" h="30">
                    <a:moveTo>
                      <a:pt x="27" y="30"/>
                    </a:moveTo>
                    <a:lnTo>
                      <a:pt x="0" y="0"/>
                    </a:lnTo>
                    <a:lnTo>
                      <a:pt x="27" y="21"/>
                    </a:lnTo>
                    <a:lnTo>
                      <a:pt x="27" y="3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10" name="Freeform 481">
                <a:extLst>
                  <a:ext uri="{FF2B5EF4-FFF2-40B4-BE49-F238E27FC236}">
                    <a16:creationId xmlns:a16="http://schemas.microsoft.com/office/drawing/2014/main" id="{F8643678-19C0-4036-9408-95C11A407D13}"/>
                  </a:ext>
                </a:extLst>
              </p:cNvPr>
              <p:cNvSpPr>
                <a:spLocks/>
              </p:cNvSpPr>
              <p:nvPr/>
            </p:nvSpPr>
            <p:spPr bwMode="auto">
              <a:xfrm>
                <a:off x="6251889" y="4093930"/>
                <a:ext cx="132545" cy="160165"/>
              </a:xfrm>
              <a:custGeom>
                <a:avLst/>
                <a:gdLst>
                  <a:gd name="T0" fmla="*/ 0 w 26"/>
                  <a:gd name="T1" fmla="*/ 30 h 30"/>
                  <a:gd name="T2" fmla="*/ 26 w 26"/>
                  <a:gd name="T3" fmla="*/ 0 h 30"/>
                  <a:gd name="T4" fmla="*/ 0 w 26"/>
                  <a:gd name="T5" fmla="*/ 21 h 30"/>
                  <a:gd name="T6" fmla="*/ 0 w 26"/>
                  <a:gd name="T7" fmla="*/ 30 h 30"/>
                </a:gdLst>
                <a:ahLst/>
                <a:cxnLst>
                  <a:cxn ang="0">
                    <a:pos x="T0" y="T1"/>
                  </a:cxn>
                  <a:cxn ang="0">
                    <a:pos x="T2" y="T3"/>
                  </a:cxn>
                  <a:cxn ang="0">
                    <a:pos x="T4" y="T5"/>
                  </a:cxn>
                  <a:cxn ang="0">
                    <a:pos x="T6" y="T7"/>
                  </a:cxn>
                </a:cxnLst>
                <a:rect l="0" t="0" r="r" b="b"/>
                <a:pathLst>
                  <a:path w="26" h="30">
                    <a:moveTo>
                      <a:pt x="0" y="30"/>
                    </a:moveTo>
                    <a:lnTo>
                      <a:pt x="26" y="0"/>
                    </a:lnTo>
                    <a:lnTo>
                      <a:pt x="0" y="21"/>
                    </a:lnTo>
                    <a:lnTo>
                      <a:pt x="0" y="3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211" name="Group 210">
              <a:extLst>
                <a:ext uri="{FF2B5EF4-FFF2-40B4-BE49-F238E27FC236}">
                  <a16:creationId xmlns:a16="http://schemas.microsoft.com/office/drawing/2014/main" id="{0130FDB3-9047-443D-94E9-4552212D5DA2}"/>
                </a:ext>
              </a:extLst>
            </p:cNvPr>
            <p:cNvGrpSpPr/>
            <p:nvPr/>
          </p:nvGrpSpPr>
          <p:grpSpPr>
            <a:xfrm>
              <a:off x="8394311" y="4547677"/>
              <a:ext cx="621736" cy="2486942"/>
              <a:chOff x="6639328" y="2940738"/>
              <a:chExt cx="412930" cy="1537592"/>
            </a:xfrm>
          </p:grpSpPr>
          <p:sp>
            <p:nvSpPr>
              <p:cNvPr id="212" name="Rectangle 428">
                <a:extLst>
                  <a:ext uri="{FF2B5EF4-FFF2-40B4-BE49-F238E27FC236}">
                    <a16:creationId xmlns:a16="http://schemas.microsoft.com/office/drawing/2014/main" id="{2E8E80FC-64B0-4CE7-B6D1-92294C16000F}"/>
                  </a:ext>
                </a:extLst>
              </p:cNvPr>
              <p:cNvSpPr>
                <a:spLocks noChangeArrowheads="1"/>
              </p:cNvSpPr>
              <p:nvPr/>
            </p:nvSpPr>
            <p:spPr bwMode="auto">
              <a:xfrm>
                <a:off x="6639328" y="3287765"/>
                <a:ext cx="412930" cy="1190565"/>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13" name="Oval 438">
                <a:extLst>
                  <a:ext uri="{FF2B5EF4-FFF2-40B4-BE49-F238E27FC236}">
                    <a16:creationId xmlns:a16="http://schemas.microsoft.com/office/drawing/2014/main" id="{A2CEEABA-788F-4B6E-A0D9-852B4BD233CA}"/>
                  </a:ext>
                </a:extLst>
              </p:cNvPr>
              <p:cNvSpPr>
                <a:spLocks noChangeArrowheads="1"/>
              </p:cNvSpPr>
              <p:nvPr/>
            </p:nvSpPr>
            <p:spPr bwMode="auto">
              <a:xfrm>
                <a:off x="6787165" y="3068871"/>
                <a:ext cx="122349" cy="12813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14" name="Freeform 439">
                <a:extLst>
                  <a:ext uri="{FF2B5EF4-FFF2-40B4-BE49-F238E27FC236}">
                    <a16:creationId xmlns:a16="http://schemas.microsoft.com/office/drawing/2014/main" id="{0386CC4F-C72F-4075-9162-73D67D9A8961}"/>
                  </a:ext>
                </a:extLst>
              </p:cNvPr>
              <p:cNvSpPr>
                <a:spLocks/>
              </p:cNvSpPr>
              <p:nvPr/>
            </p:nvSpPr>
            <p:spPr bwMode="auto">
              <a:xfrm>
                <a:off x="6720894" y="3495979"/>
                <a:ext cx="254894" cy="245587"/>
              </a:xfrm>
              <a:custGeom>
                <a:avLst/>
                <a:gdLst>
                  <a:gd name="T0" fmla="*/ 12 w 23"/>
                  <a:gd name="T1" fmla="*/ 0 h 21"/>
                  <a:gd name="T2" fmla="*/ 0 w 23"/>
                  <a:gd name="T3" fmla="*/ 12 h 21"/>
                  <a:gd name="T4" fmla="*/ 0 w 23"/>
                  <a:gd name="T5" fmla="*/ 21 h 21"/>
                  <a:gd name="T6" fmla="*/ 23 w 23"/>
                  <a:gd name="T7" fmla="*/ 21 h 21"/>
                  <a:gd name="T8" fmla="*/ 23 w 23"/>
                  <a:gd name="T9" fmla="*/ 12 h 21"/>
                  <a:gd name="T10" fmla="*/ 12 w 23"/>
                  <a:gd name="T11" fmla="*/ 0 h 21"/>
                </a:gdLst>
                <a:ahLst/>
                <a:cxnLst>
                  <a:cxn ang="0">
                    <a:pos x="T0" y="T1"/>
                  </a:cxn>
                  <a:cxn ang="0">
                    <a:pos x="T2" y="T3"/>
                  </a:cxn>
                  <a:cxn ang="0">
                    <a:pos x="T4" y="T5"/>
                  </a:cxn>
                  <a:cxn ang="0">
                    <a:pos x="T6" y="T7"/>
                  </a:cxn>
                  <a:cxn ang="0">
                    <a:pos x="T8" y="T9"/>
                  </a:cxn>
                  <a:cxn ang="0">
                    <a:pos x="T10" y="T11"/>
                  </a:cxn>
                </a:cxnLst>
                <a:rect l="0" t="0" r="r" b="b"/>
                <a:pathLst>
                  <a:path w="23" h="21">
                    <a:moveTo>
                      <a:pt x="12" y="0"/>
                    </a:moveTo>
                    <a:cubicBezTo>
                      <a:pt x="5" y="0"/>
                      <a:pt x="0" y="5"/>
                      <a:pt x="0" y="12"/>
                    </a:cubicBezTo>
                    <a:cubicBezTo>
                      <a:pt x="0" y="21"/>
                      <a:pt x="0" y="21"/>
                      <a:pt x="0" y="21"/>
                    </a:cubicBezTo>
                    <a:cubicBezTo>
                      <a:pt x="23" y="21"/>
                      <a:pt x="23" y="21"/>
                      <a:pt x="23" y="21"/>
                    </a:cubicBezTo>
                    <a:cubicBezTo>
                      <a:pt x="23" y="12"/>
                      <a:pt x="23" y="12"/>
                      <a:pt x="23" y="12"/>
                    </a:cubicBezTo>
                    <a:cubicBezTo>
                      <a:pt x="23" y="5"/>
                      <a:pt x="18" y="0"/>
                      <a:pt x="12"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15" name="Freeform 486">
                <a:extLst>
                  <a:ext uri="{FF2B5EF4-FFF2-40B4-BE49-F238E27FC236}">
                    <a16:creationId xmlns:a16="http://schemas.microsoft.com/office/drawing/2014/main" id="{2E85F938-FF60-40AA-B37C-4BA162C48E58}"/>
                  </a:ext>
                </a:extLst>
              </p:cNvPr>
              <p:cNvSpPr>
                <a:spLocks/>
              </p:cNvSpPr>
              <p:nvPr/>
            </p:nvSpPr>
            <p:spPr bwMode="auto">
              <a:xfrm>
                <a:off x="6639328" y="2940738"/>
                <a:ext cx="412930" cy="325672"/>
              </a:xfrm>
              <a:custGeom>
                <a:avLst/>
                <a:gdLst>
                  <a:gd name="T0" fmla="*/ 42 w 81"/>
                  <a:gd name="T1" fmla="*/ 0 h 61"/>
                  <a:gd name="T2" fmla="*/ 0 w 81"/>
                  <a:gd name="T3" fmla="*/ 61 h 61"/>
                  <a:gd name="T4" fmla="*/ 81 w 81"/>
                  <a:gd name="T5" fmla="*/ 61 h 61"/>
                  <a:gd name="T6" fmla="*/ 42 w 81"/>
                  <a:gd name="T7" fmla="*/ 0 h 61"/>
                </a:gdLst>
                <a:ahLst/>
                <a:cxnLst>
                  <a:cxn ang="0">
                    <a:pos x="T0" y="T1"/>
                  </a:cxn>
                  <a:cxn ang="0">
                    <a:pos x="T2" y="T3"/>
                  </a:cxn>
                  <a:cxn ang="0">
                    <a:pos x="T4" y="T5"/>
                  </a:cxn>
                  <a:cxn ang="0">
                    <a:pos x="T6" y="T7"/>
                  </a:cxn>
                </a:cxnLst>
                <a:rect l="0" t="0" r="r" b="b"/>
                <a:pathLst>
                  <a:path w="81" h="61">
                    <a:moveTo>
                      <a:pt x="42" y="0"/>
                    </a:moveTo>
                    <a:lnTo>
                      <a:pt x="0" y="61"/>
                    </a:lnTo>
                    <a:lnTo>
                      <a:pt x="81" y="61"/>
                    </a:lnTo>
                    <a:lnTo>
                      <a:pt x="42" y="0"/>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16" name="Rectangle 487">
                <a:extLst>
                  <a:ext uri="{FF2B5EF4-FFF2-40B4-BE49-F238E27FC236}">
                    <a16:creationId xmlns:a16="http://schemas.microsoft.com/office/drawing/2014/main" id="{5B6447AD-4007-4817-879B-7DAA1ABC9352}"/>
                  </a:ext>
                </a:extLst>
              </p:cNvPr>
              <p:cNvSpPr>
                <a:spLocks noChangeArrowheads="1"/>
              </p:cNvSpPr>
              <p:nvPr/>
            </p:nvSpPr>
            <p:spPr bwMode="auto">
              <a:xfrm>
                <a:off x="6776969" y="3474623"/>
                <a:ext cx="10196" cy="35236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17" name="Rectangle 488">
                <a:extLst>
                  <a:ext uri="{FF2B5EF4-FFF2-40B4-BE49-F238E27FC236}">
                    <a16:creationId xmlns:a16="http://schemas.microsoft.com/office/drawing/2014/main" id="{17B3E043-CE93-4A36-882D-592A03564C53}"/>
                  </a:ext>
                </a:extLst>
              </p:cNvPr>
              <p:cNvSpPr>
                <a:spLocks noChangeArrowheads="1"/>
              </p:cNvSpPr>
              <p:nvPr/>
            </p:nvSpPr>
            <p:spPr bwMode="auto">
              <a:xfrm>
                <a:off x="6909514" y="3474623"/>
                <a:ext cx="20392" cy="35236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18" name="Rectangle 489">
                <a:extLst>
                  <a:ext uri="{FF2B5EF4-FFF2-40B4-BE49-F238E27FC236}">
                    <a16:creationId xmlns:a16="http://schemas.microsoft.com/office/drawing/2014/main" id="{41C45F1B-EB2C-4CF0-BA42-6AE6BBFCFD6E}"/>
                  </a:ext>
                </a:extLst>
              </p:cNvPr>
              <p:cNvSpPr>
                <a:spLocks noChangeArrowheads="1"/>
              </p:cNvSpPr>
              <p:nvPr/>
            </p:nvSpPr>
            <p:spPr bwMode="auto">
              <a:xfrm>
                <a:off x="6675012" y="3650807"/>
                <a:ext cx="336460" cy="1067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219" name="Group 218">
              <a:extLst>
                <a:ext uri="{FF2B5EF4-FFF2-40B4-BE49-F238E27FC236}">
                  <a16:creationId xmlns:a16="http://schemas.microsoft.com/office/drawing/2014/main" id="{85A79443-C6C8-498E-8624-57BA1B66E807}"/>
                </a:ext>
              </a:extLst>
            </p:cNvPr>
            <p:cNvGrpSpPr/>
            <p:nvPr/>
          </p:nvGrpSpPr>
          <p:grpSpPr>
            <a:xfrm>
              <a:off x="9016047" y="5831242"/>
              <a:ext cx="1787490" cy="1203377"/>
              <a:chOff x="3505200" y="2286000"/>
              <a:chExt cx="637237" cy="1179888"/>
            </a:xfrm>
          </p:grpSpPr>
          <p:sp>
            <p:nvSpPr>
              <p:cNvPr id="220" name="Rectangle 437">
                <a:extLst>
                  <a:ext uri="{FF2B5EF4-FFF2-40B4-BE49-F238E27FC236}">
                    <a16:creationId xmlns:a16="http://schemas.microsoft.com/office/drawing/2014/main" id="{4710C98F-1093-4B76-AE0A-F7C8506A516A}"/>
                  </a:ext>
                </a:extLst>
              </p:cNvPr>
              <p:cNvSpPr>
                <a:spLocks noChangeArrowheads="1"/>
              </p:cNvSpPr>
              <p:nvPr/>
            </p:nvSpPr>
            <p:spPr bwMode="auto">
              <a:xfrm>
                <a:off x="3505200" y="2286000"/>
                <a:ext cx="637237" cy="1179888"/>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1" name="Freeform 443">
                <a:extLst>
                  <a:ext uri="{FF2B5EF4-FFF2-40B4-BE49-F238E27FC236}">
                    <a16:creationId xmlns:a16="http://schemas.microsoft.com/office/drawing/2014/main" id="{AD9E005A-E75B-40D5-ACCF-60EA05089918}"/>
                  </a:ext>
                </a:extLst>
              </p:cNvPr>
              <p:cNvSpPr>
                <a:spLocks/>
              </p:cNvSpPr>
              <p:nvPr/>
            </p:nvSpPr>
            <p:spPr bwMode="auto">
              <a:xfrm>
                <a:off x="3551079" y="3081486"/>
                <a:ext cx="142741" cy="266942"/>
              </a:xfrm>
              <a:custGeom>
                <a:avLst/>
                <a:gdLst>
                  <a:gd name="T0" fmla="*/ 7 w 13"/>
                  <a:gd name="T1" fmla="*/ 0 h 23"/>
                  <a:gd name="T2" fmla="*/ 0 w 13"/>
                  <a:gd name="T3" fmla="*/ 6 h 23"/>
                  <a:gd name="T4" fmla="*/ 0 w 13"/>
                  <a:gd name="T5" fmla="*/ 23 h 23"/>
                  <a:gd name="T6" fmla="*/ 13 w 13"/>
                  <a:gd name="T7" fmla="*/ 23 h 23"/>
                  <a:gd name="T8" fmla="*/ 13 w 13"/>
                  <a:gd name="T9" fmla="*/ 6 h 23"/>
                  <a:gd name="T10" fmla="*/ 7 w 13"/>
                  <a:gd name="T11" fmla="*/ 0 h 23"/>
                </a:gdLst>
                <a:ahLst/>
                <a:cxnLst>
                  <a:cxn ang="0">
                    <a:pos x="T0" y="T1"/>
                  </a:cxn>
                  <a:cxn ang="0">
                    <a:pos x="T2" y="T3"/>
                  </a:cxn>
                  <a:cxn ang="0">
                    <a:pos x="T4" y="T5"/>
                  </a:cxn>
                  <a:cxn ang="0">
                    <a:pos x="T6" y="T7"/>
                  </a:cxn>
                  <a:cxn ang="0">
                    <a:pos x="T8" y="T9"/>
                  </a:cxn>
                  <a:cxn ang="0">
                    <a:pos x="T10" y="T11"/>
                  </a:cxn>
                </a:cxnLst>
                <a:rect l="0" t="0" r="r" b="b"/>
                <a:pathLst>
                  <a:path w="13" h="23">
                    <a:moveTo>
                      <a:pt x="7" y="0"/>
                    </a:moveTo>
                    <a:cubicBezTo>
                      <a:pt x="3" y="0"/>
                      <a:pt x="0" y="3"/>
                      <a:pt x="0" y="6"/>
                    </a:cubicBezTo>
                    <a:cubicBezTo>
                      <a:pt x="0" y="23"/>
                      <a:pt x="0" y="23"/>
                      <a:pt x="0" y="23"/>
                    </a:cubicBezTo>
                    <a:cubicBezTo>
                      <a:pt x="13" y="23"/>
                      <a:pt x="13" y="23"/>
                      <a:pt x="13" y="23"/>
                    </a:cubicBezTo>
                    <a:cubicBezTo>
                      <a:pt x="13" y="6"/>
                      <a:pt x="13" y="6"/>
                      <a:pt x="13" y="6"/>
                    </a:cubicBezTo>
                    <a:cubicBezTo>
                      <a:pt x="13" y="3"/>
                      <a:pt x="10" y="0"/>
                      <a:pt x="7"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2" name="Freeform 444">
                <a:extLst>
                  <a:ext uri="{FF2B5EF4-FFF2-40B4-BE49-F238E27FC236}">
                    <a16:creationId xmlns:a16="http://schemas.microsoft.com/office/drawing/2014/main" id="{8E7E85DC-D0FC-4BF2-BFDB-67F7C4F41677}"/>
                  </a:ext>
                </a:extLst>
              </p:cNvPr>
              <p:cNvSpPr>
                <a:spLocks/>
              </p:cNvSpPr>
              <p:nvPr/>
            </p:nvSpPr>
            <p:spPr bwMode="auto">
              <a:xfrm>
                <a:off x="3938518" y="3081486"/>
                <a:ext cx="147840" cy="266942"/>
              </a:xfrm>
              <a:custGeom>
                <a:avLst/>
                <a:gdLst>
                  <a:gd name="T0" fmla="*/ 7 w 13"/>
                  <a:gd name="T1" fmla="*/ 0 h 23"/>
                  <a:gd name="T2" fmla="*/ 0 w 13"/>
                  <a:gd name="T3" fmla="*/ 6 h 23"/>
                  <a:gd name="T4" fmla="*/ 0 w 13"/>
                  <a:gd name="T5" fmla="*/ 23 h 23"/>
                  <a:gd name="T6" fmla="*/ 13 w 13"/>
                  <a:gd name="T7" fmla="*/ 23 h 23"/>
                  <a:gd name="T8" fmla="*/ 13 w 13"/>
                  <a:gd name="T9" fmla="*/ 6 h 23"/>
                  <a:gd name="T10" fmla="*/ 7 w 13"/>
                  <a:gd name="T11" fmla="*/ 0 h 23"/>
                </a:gdLst>
                <a:ahLst/>
                <a:cxnLst>
                  <a:cxn ang="0">
                    <a:pos x="T0" y="T1"/>
                  </a:cxn>
                  <a:cxn ang="0">
                    <a:pos x="T2" y="T3"/>
                  </a:cxn>
                  <a:cxn ang="0">
                    <a:pos x="T4" y="T5"/>
                  </a:cxn>
                  <a:cxn ang="0">
                    <a:pos x="T6" y="T7"/>
                  </a:cxn>
                  <a:cxn ang="0">
                    <a:pos x="T8" y="T9"/>
                  </a:cxn>
                  <a:cxn ang="0">
                    <a:pos x="T10" y="T11"/>
                  </a:cxn>
                </a:cxnLst>
                <a:rect l="0" t="0" r="r" b="b"/>
                <a:pathLst>
                  <a:path w="13" h="23">
                    <a:moveTo>
                      <a:pt x="7" y="0"/>
                    </a:moveTo>
                    <a:cubicBezTo>
                      <a:pt x="3" y="0"/>
                      <a:pt x="0" y="3"/>
                      <a:pt x="0" y="6"/>
                    </a:cubicBezTo>
                    <a:cubicBezTo>
                      <a:pt x="0" y="23"/>
                      <a:pt x="0" y="23"/>
                      <a:pt x="0" y="23"/>
                    </a:cubicBezTo>
                    <a:cubicBezTo>
                      <a:pt x="13" y="23"/>
                      <a:pt x="13" y="23"/>
                      <a:pt x="13" y="23"/>
                    </a:cubicBezTo>
                    <a:cubicBezTo>
                      <a:pt x="13" y="6"/>
                      <a:pt x="13" y="6"/>
                      <a:pt x="13" y="6"/>
                    </a:cubicBezTo>
                    <a:cubicBezTo>
                      <a:pt x="13" y="3"/>
                      <a:pt x="10" y="0"/>
                      <a:pt x="7"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3" name="Freeform 445">
                <a:extLst>
                  <a:ext uri="{FF2B5EF4-FFF2-40B4-BE49-F238E27FC236}">
                    <a16:creationId xmlns:a16="http://schemas.microsoft.com/office/drawing/2014/main" id="{920A2A6C-B10F-40F5-B5A7-1D4BA15D0A31}"/>
                  </a:ext>
                </a:extLst>
              </p:cNvPr>
              <p:cNvSpPr>
                <a:spLocks/>
              </p:cNvSpPr>
              <p:nvPr/>
            </p:nvSpPr>
            <p:spPr bwMode="auto">
              <a:xfrm>
                <a:off x="3749898" y="3081486"/>
                <a:ext cx="147840" cy="266942"/>
              </a:xfrm>
              <a:custGeom>
                <a:avLst/>
                <a:gdLst>
                  <a:gd name="T0" fmla="*/ 6 w 13"/>
                  <a:gd name="T1" fmla="*/ 0 h 23"/>
                  <a:gd name="T2" fmla="*/ 0 w 13"/>
                  <a:gd name="T3" fmla="*/ 6 h 23"/>
                  <a:gd name="T4" fmla="*/ 0 w 13"/>
                  <a:gd name="T5" fmla="*/ 23 h 23"/>
                  <a:gd name="T6" fmla="*/ 13 w 13"/>
                  <a:gd name="T7" fmla="*/ 23 h 23"/>
                  <a:gd name="T8" fmla="*/ 13 w 13"/>
                  <a:gd name="T9" fmla="*/ 6 h 23"/>
                  <a:gd name="T10" fmla="*/ 6 w 13"/>
                  <a:gd name="T11" fmla="*/ 0 h 23"/>
                </a:gdLst>
                <a:ahLst/>
                <a:cxnLst>
                  <a:cxn ang="0">
                    <a:pos x="T0" y="T1"/>
                  </a:cxn>
                  <a:cxn ang="0">
                    <a:pos x="T2" y="T3"/>
                  </a:cxn>
                  <a:cxn ang="0">
                    <a:pos x="T4" y="T5"/>
                  </a:cxn>
                  <a:cxn ang="0">
                    <a:pos x="T6" y="T7"/>
                  </a:cxn>
                  <a:cxn ang="0">
                    <a:pos x="T8" y="T9"/>
                  </a:cxn>
                  <a:cxn ang="0">
                    <a:pos x="T10" y="T11"/>
                  </a:cxn>
                </a:cxnLst>
                <a:rect l="0" t="0" r="r" b="b"/>
                <a:pathLst>
                  <a:path w="13" h="23">
                    <a:moveTo>
                      <a:pt x="6" y="0"/>
                    </a:moveTo>
                    <a:cubicBezTo>
                      <a:pt x="3" y="0"/>
                      <a:pt x="0" y="3"/>
                      <a:pt x="0" y="6"/>
                    </a:cubicBezTo>
                    <a:cubicBezTo>
                      <a:pt x="0" y="23"/>
                      <a:pt x="0" y="23"/>
                      <a:pt x="0" y="23"/>
                    </a:cubicBezTo>
                    <a:cubicBezTo>
                      <a:pt x="13" y="23"/>
                      <a:pt x="13" y="23"/>
                      <a:pt x="13" y="23"/>
                    </a:cubicBezTo>
                    <a:cubicBezTo>
                      <a:pt x="13" y="6"/>
                      <a:pt x="13" y="6"/>
                      <a:pt x="13" y="6"/>
                    </a:cubicBezTo>
                    <a:cubicBezTo>
                      <a:pt x="13" y="3"/>
                      <a:pt x="10" y="0"/>
                      <a:pt x="6"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4" name="Rectangle 446">
                <a:extLst>
                  <a:ext uri="{FF2B5EF4-FFF2-40B4-BE49-F238E27FC236}">
                    <a16:creationId xmlns:a16="http://schemas.microsoft.com/office/drawing/2014/main" id="{CC23506A-54D6-4B9B-937F-E41A7706873E}"/>
                  </a:ext>
                </a:extLst>
              </p:cNvPr>
              <p:cNvSpPr>
                <a:spLocks noChangeArrowheads="1"/>
              </p:cNvSpPr>
              <p:nvPr/>
            </p:nvSpPr>
            <p:spPr bwMode="auto">
              <a:xfrm>
                <a:off x="3505200" y="3449869"/>
                <a:ext cx="637237" cy="1601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5" name="Rectangle 447">
                <a:extLst>
                  <a:ext uri="{FF2B5EF4-FFF2-40B4-BE49-F238E27FC236}">
                    <a16:creationId xmlns:a16="http://schemas.microsoft.com/office/drawing/2014/main" id="{1D5C3A13-DE32-4E26-921E-2A26354191F9}"/>
                  </a:ext>
                </a:extLst>
              </p:cNvPr>
              <p:cNvSpPr>
                <a:spLocks noChangeArrowheads="1"/>
              </p:cNvSpPr>
              <p:nvPr/>
            </p:nvSpPr>
            <p:spPr bwMode="auto">
              <a:xfrm>
                <a:off x="3505200" y="3407158"/>
                <a:ext cx="637237" cy="1067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6" name="Rectangle 448">
                <a:extLst>
                  <a:ext uri="{FF2B5EF4-FFF2-40B4-BE49-F238E27FC236}">
                    <a16:creationId xmlns:a16="http://schemas.microsoft.com/office/drawing/2014/main" id="{E042C257-BAEC-4862-B25A-A2570F0F58FE}"/>
                  </a:ext>
                </a:extLst>
              </p:cNvPr>
              <p:cNvSpPr>
                <a:spLocks noChangeArrowheads="1"/>
              </p:cNvSpPr>
              <p:nvPr/>
            </p:nvSpPr>
            <p:spPr bwMode="auto">
              <a:xfrm>
                <a:off x="3505200" y="3348429"/>
                <a:ext cx="637237" cy="213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7" name="Rectangle 449">
                <a:extLst>
                  <a:ext uri="{FF2B5EF4-FFF2-40B4-BE49-F238E27FC236}">
                    <a16:creationId xmlns:a16="http://schemas.microsoft.com/office/drawing/2014/main" id="{254AEB14-27C1-44FD-B46E-37DFD37018D5}"/>
                  </a:ext>
                </a:extLst>
              </p:cNvPr>
              <p:cNvSpPr>
                <a:spLocks noChangeArrowheads="1"/>
              </p:cNvSpPr>
              <p:nvPr/>
            </p:nvSpPr>
            <p:spPr bwMode="auto">
              <a:xfrm>
                <a:off x="3596962" y="2483535"/>
                <a:ext cx="50979"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8" name="Rectangle 450">
                <a:extLst>
                  <a:ext uri="{FF2B5EF4-FFF2-40B4-BE49-F238E27FC236}">
                    <a16:creationId xmlns:a16="http://schemas.microsoft.com/office/drawing/2014/main" id="{0478D99E-3FAD-4B72-BE44-39692AFCB0C3}"/>
                  </a:ext>
                </a:extLst>
              </p:cNvPr>
              <p:cNvSpPr>
                <a:spLocks noChangeArrowheads="1"/>
              </p:cNvSpPr>
              <p:nvPr/>
            </p:nvSpPr>
            <p:spPr bwMode="auto">
              <a:xfrm>
                <a:off x="3729507" y="248353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9" name="Rectangle 451">
                <a:extLst>
                  <a:ext uri="{FF2B5EF4-FFF2-40B4-BE49-F238E27FC236}">
                    <a16:creationId xmlns:a16="http://schemas.microsoft.com/office/drawing/2014/main" id="{281A26A2-18E7-425E-846E-B196A3CC0536}"/>
                  </a:ext>
                </a:extLst>
              </p:cNvPr>
              <p:cNvSpPr>
                <a:spLocks noChangeArrowheads="1"/>
              </p:cNvSpPr>
              <p:nvPr/>
            </p:nvSpPr>
            <p:spPr bwMode="auto">
              <a:xfrm>
                <a:off x="3862052" y="248353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0" name="Rectangle 452">
                <a:extLst>
                  <a:ext uri="{FF2B5EF4-FFF2-40B4-BE49-F238E27FC236}">
                    <a16:creationId xmlns:a16="http://schemas.microsoft.com/office/drawing/2014/main" id="{7A6B0536-8B88-4103-8B31-2DE84D8A0019}"/>
                  </a:ext>
                </a:extLst>
              </p:cNvPr>
              <p:cNvSpPr>
                <a:spLocks noChangeArrowheads="1"/>
              </p:cNvSpPr>
              <p:nvPr/>
            </p:nvSpPr>
            <p:spPr bwMode="auto">
              <a:xfrm>
                <a:off x="3994597" y="248353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1" name="Rectangle 453">
                <a:extLst>
                  <a:ext uri="{FF2B5EF4-FFF2-40B4-BE49-F238E27FC236}">
                    <a16:creationId xmlns:a16="http://schemas.microsoft.com/office/drawing/2014/main" id="{47C26F50-6A86-472A-8743-81F968D493DD}"/>
                  </a:ext>
                </a:extLst>
              </p:cNvPr>
              <p:cNvSpPr>
                <a:spLocks noChangeArrowheads="1"/>
              </p:cNvSpPr>
              <p:nvPr/>
            </p:nvSpPr>
            <p:spPr bwMode="auto">
              <a:xfrm>
                <a:off x="3596962" y="2718445"/>
                <a:ext cx="50979"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2" name="Rectangle 454">
                <a:extLst>
                  <a:ext uri="{FF2B5EF4-FFF2-40B4-BE49-F238E27FC236}">
                    <a16:creationId xmlns:a16="http://schemas.microsoft.com/office/drawing/2014/main" id="{666144AD-A564-4FF6-8049-71F8DEAA066B}"/>
                  </a:ext>
                </a:extLst>
              </p:cNvPr>
              <p:cNvSpPr>
                <a:spLocks noChangeArrowheads="1"/>
              </p:cNvSpPr>
              <p:nvPr/>
            </p:nvSpPr>
            <p:spPr bwMode="auto">
              <a:xfrm>
                <a:off x="3729507" y="271844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3" name="Rectangle 455">
                <a:extLst>
                  <a:ext uri="{FF2B5EF4-FFF2-40B4-BE49-F238E27FC236}">
                    <a16:creationId xmlns:a16="http://schemas.microsoft.com/office/drawing/2014/main" id="{377A1899-28B7-486B-8A21-0E911113219A}"/>
                  </a:ext>
                </a:extLst>
              </p:cNvPr>
              <p:cNvSpPr>
                <a:spLocks noChangeArrowheads="1"/>
              </p:cNvSpPr>
              <p:nvPr/>
            </p:nvSpPr>
            <p:spPr bwMode="auto">
              <a:xfrm>
                <a:off x="3862052" y="271844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4" name="Rectangle 456">
                <a:extLst>
                  <a:ext uri="{FF2B5EF4-FFF2-40B4-BE49-F238E27FC236}">
                    <a16:creationId xmlns:a16="http://schemas.microsoft.com/office/drawing/2014/main" id="{28250AA3-777B-4EBC-8090-F41CD3EA1267}"/>
                  </a:ext>
                </a:extLst>
              </p:cNvPr>
              <p:cNvSpPr>
                <a:spLocks noChangeArrowheads="1"/>
              </p:cNvSpPr>
              <p:nvPr/>
            </p:nvSpPr>
            <p:spPr bwMode="auto">
              <a:xfrm>
                <a:off x="3994597" y="271844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235" name="Group 234">
              <a:extLst>
                <a:ext uri="{FF2B5EF4-FFF2-40B4-BE49-F238E27FC236}">
                  <a16:creationId xmlns:a16="http://schemas.microsoft.com/office/drawing/2014/main" id="{249870B0-A748-4AE1-8546-BC15E66AEE5C}"/>
                </a:ext>
              </a:extLst>
            </p:cNvPr>
            <p:cNvGrpSpPr/>
            <p:nvPr/>
          </p:nvGrpSpPr>
          <p:grpSpPr>
            <a:xfrm>
              <a:off x="10803537" y="4236809"/>
              <a:ext cx="777169" cy="2797810"/>
              <a:chOff x="6063962" y="2362200"/>
              <a:chExt cx="639762" cy="2582117"/>
            </a:xfrm>
          </p:grpSpPr>
          <p:sp>
            <p:nvSpPr>
              <p:cNvPr id="236" name="Freeform 383">
                <a:extLst>
                  <a:ext uri="{FF2B5EF4-FFF2-40B4-BE49-F238E27FC236}">
                    <a16:creationId xmlns:a16="http://schemas.microsoft.com/office/drawing/2014/main" id="{CB7AE6CE-E9E2-44F3-A29C-14745BBAE602}"/>
                  </a:ext>
                </a:extLst>
              </p:cNvPr>
              <p:cNvSpPr>
                <a:spLocks/>
              </p:cNvSpPr>
              <p:nvPr/>
            </p:nvSpPr>
            <p:spPr bwMode="auto">
              <a:xfrm>
                <a:off x="6063962" y="2631638"/>
                <a:ext cx="639762" cy="2312679"/>
              </a:xfrm>
              <a:custGeom>
                <a:avLst/>
                <a:gdLst>
                  <a:gd name="T0" fmla="*/ 0 w 158"/>
                  <a:gd name="T1" fmla="*/ 0 h 412"/>
                  <a:gd name="T2" fmla="*/ 158 w 158"/>
                  <a:gd name="T3" fmla="*/ 0 h 412"/>
                  <a:gd name="T4" fmla="*/ 158 w 158"/>
                  <a:gd name="T5" fmla="*/ 412 h 412"/>
                  <a:gd name="T6" fmla="*/ 0 w 158"/>
                  <a:gd name="T7" fmla="*/ 412 h 412"/>
                  <a:gd name="T8" fmla="*/ 0 w 158"/>
                  <a:gd name="T9" fmla="*/ 268 h 412"/>
                  <a:gd name="T10" fmla="*/ 0 w 158"/>
                  <a:gd name="T11" fmla="*/ 0 h 412"/>
                </a:gdLst>
                <a:ahLst/>
                <a:cxnLst>
                  <a:cxn ang="0">
                    <a:pos x="T0" y="T1"/>
                  </a:cxn>
                  <a:cxn ang="0">
                    <a:pos x="T2" y="T3"/>
                  </a:cxn>
                  <a:cxn ang="0">
                    <a:pos x="T4" y="T5"/>
                  </a:cxn>
                  <a:cxn ang="0">
                    <a:pos x="T6" y="T7"/>
                  </a:cxn>
                  <a:cxn ang="0">
                    <a:pos x="T8" y="T9"/>
                  </a:cxn>
                  <a:cxn ang="0">
                    <a:pos x="T10" y="T11"/>
                  </a:cxn>
                </a:cxnLst>
                <a:rect l="0" t="0" r="r" b="b"/>
                <a:pathLst>
                  <a:path w="158" h="412">
                    <a:moveTo>
                      <a:pt x="0" y="0"/>
                    </a:moveTo>
                    <a:lnTo>
                      <a:pt x="158" y="0"/>
                    </a:lnTo>
                    <a:lnTo>
                      <a:pt x="158" y="412"/>
                    </a:lnTo>
                    <a:lnTo>
                      <a:pt x="0" y="412"/>
                    </a:lnTo>
                    <a:lnTo>
                      <a:pt x="0" y="268"/>
                    </a:lnTo>
                    <a:lnTo>
                      <a:pt x="0"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7" name="Rectangle 236">
                <a:extLst>
                  <a:ext uri="{FF2B5EF4-FFF2-40B4-BE49-F238E27FC236}">
                    <a16:creationId xmlns:a16="http://schemas.microsoft.com/office/drawing/2014/main" id="{807C02B8-AE0D-4DE0-B37B-F44C7D350708}"/>
                  </a:ext>
                </a:extLst>
              </p:cNvPr>
              <p:cNvSpPr>
                <a:spLocks noChangeArrowheads="1"/>
              </p:cNvSpPr>
              <p:nvPr/>
            </p:nvSpPr>
            <p:spPr bwMode="auto">
              <a:xfrm>
                <a:off x="6286662" y="2800037"/>
                <a:ext cx="64786" cy="162787"/>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8" name="Rectangle 237">
                <a:extLst>
                  <a:ext uri="{FF2B5EF4-FFF2-40B4-BE49-F238E27FC236}">
                    <a16:creationId xmlns:a16="http://schemas.microsoft.com/office/drawing/2014/main" id="{B0208929-82D9-43DE-AB42-EA1FBD35ECD7}"/>
                  </a:ext>
                </a:extLst>
              </p:cNvPr>
              <p:cNvSpPr>
                <a:spLocks noChangeArrowheads="1"/>
              </p:cNvSpPr>
              <p:nvPr/>
            </p:nvSpPr>
            <p:spPr bwMode="auto">
              <a:xfrm>
                <a:off x="6420282" y="2800037"/>
                <a:ext cx="60738" cy="162787"/>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9" name="Rectangle 238">
                <a:extLst>
                  <a:ext uri="{FF2B5EF4-FFF2-40B4-BE49-F238E27FC236}">
                    <a16:creationId xmlns:a16="http://schemas.microsoft.com/office/drawing/2014/main" id="{DCA0BBE2-D707-427A-9E3D-0E252CFAC0CE}"/>
                  </a:ext>
                </a:extLst>
              </p:cNvPr>
              <p:cNvSpPr>
                <a:spLocks noChangeArrowheads="1"/>
              </p:cNvSpPr>
              <p:nvPr/>
            </p:nvSpPr>
            <p:spPr bwMode="auto">
              <a:xfrm>
                <a:off x="6420282" y="3047022"/>
                <a:ext cx="60738" cy="15717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0" name="Rectangle 239">
                <a:extLst>
                  <a:ext uri="{FF2B5EF4-FFF2-40B4-BE49-F238E27FC236}">
                    <a16:creationId xmlns:a16="http://schemas.microsoft.com/office/drawing/2014/main" id="{5D7B8D98-8E19-47BC-9BF4-E70D56E22215}"/>
                  </a:ext>
                </a:extLst>
              </p:cNvPr>
              <p:cNvSpPr>
                <a:spLocks noChangeArrowheads="1"/>
              </p:cNvSpPr>
              <p:nvPr/>
            </p:nvSpPr>
            <p:spPr bwMode="auto">
              <a:xfrm>
                <a:off x="6144942" y="3294007"/>
                <a:ext cx="72884" cy="15717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1" name="Rectangle 240">
                <a:extLst>
                  <a:ext uri="{FF2B5EF4-FFF2-40B4-BE49-F238E27FC236}">
                    <a16:creationId xmlns:a16="http://schemas.microsoft.com/office/drawing/2014/main" id="{DDCB712C-3956-4825-9C4F-0E7BCEFD48D5}"/>
                  </a:ext>
                </a:extLst>
              </p:cNvPr>
              <p:cNvSpPr>
                <a:spLocks noChangeArrowheads="1"/>
              </p:cNvSpPr>
              <p:nvPr/>
            </p:nvSpPr>
            <p:spPr bwMode="auto">
              <a:xfrm>
                <a:off x="6286662" y="3535381"/>
                <a:ext cx="64786" cy="174014"/>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2" name="Rectangle 241">
                <a:extLst>
                  <a:ext uri="{FF2B5EF4-FFF2-40B4-BE49-F238E27FC236}">
                    <a16:creationId xmlns:a16="http://schemas.microsoft.com/office/drawing/2014/main" id="{5314CA79-DA3C-43FE-8BBC-3A5EE4CF423B}"/>
                  </a:ext>
                </a:extLst>
              </p:cNvPr>
              <p:cNvSpPr>
                <a:spLocks noChangeArrowheads="1"/>
              </p:cNvSpPr>
              <p:nvPr/>
            </p:nvSpPr>
            <p:spPr bwMode="auto">
              <a:xfrm>
                <a:off x="6420282" y="3535381"/>
                <a:ext cx="60738" cy="174014"/>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3" name="Rectangle 242">
                <a:extLst>
                  <a:ext uri="{FF2B5EF4-FFF2-40B4-BE49-F238E27FC236}">
                    <a16:creationId xmlns:a16="http://schemas.microsoft.com/office/drawing/2014/main" id="{044DA74B-7D55-427C-9F8F-E27F083CA476}"/>
                  </a:ext>
                </a:extLst>
              </p:cNvPr>
              <p:cNvSpPr>
                <a:spLocks noChangeArrowheads="1"/>
              </p:cNvSpPr>
              <p:nvPr/>
            </p:nvSpPr>
            <p:spPr bwMode="auto">
              <a:xfrm>
                <a:off x="6420282" y="3782366"/>
                <a:ext cx="60738" cy="16839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4" name="Rectangle 243">
                <a:extLst>
                  <a:ext uri="{FF2B5EF4-FFF2-40B4-BE49-F238E27FC236}">
                    <a16:creationId xmlns:a16="http://schemas.microsoft.com/office/drawing/2014/main" id="{25F8AEE4-06E2-4F94-B633-136FEE754CA2}"/>
                  </a:ext>
                </a:extLst>
              </p:cNvPr>
              <p:cNvSpPr>
                <a:spLocks noChangeArrowheads="1"/>
              </p:cNvSpPr>
              <p:nvPr/>
            </p:nvSpPr>
            <p:spPr bwMode="auto">
              <a:xfrm>
                <a:off x="6562003" y="3782366"/>
                <a:ext cx="60738" cy="16839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5" name="Rectangle 244">
                <a:extLst>
                  <a:ext uri="{FF2B5EF4-FFF2-40B4-BE49-F238E27FC236}">
                    <a16:creationId xmlns:a16="http://schemas.microsoft.com/office/drawing/2014/main" id="{2735D177-D762-4ED0-9F23-4049ABD71C47}"/>
                  </a:ext>
                </a:extLst>
              </p:cNvPr>
              <p:cNvSpPr>
                <a:spLocks noChangeArrowheads="1"/>
              </p:cNvSpPr>
              <p:nvPr/>
            </p:nvSpPr>
            <p:spPr bwMode="auto">
              <a:xfrm>
                <a:off x="6144942" y="4023736"/>
                <a:ext cx="72884" cy="174014"/>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6" name="Rectangle 245">
                <a:extLst>
                  <a:ext uri="{FF2B5EF4-FFF2-40B4-BE49-F238E27FC236}">
                    <a16:creationId xmlns:a16="http://schemas.microsoft.com/office/drawing/2014/main" id="{9C13DAF0-C552-4B86-9946-5B70BE52C738}"/>
                  </a:ext>
                </a:extLst>
              </p:cNvPr>
              <p:cNvSpPr>
                <a:spLocks noChangeArrowheads="1"/>
              </p:cNvSpPr>
              <p:nvPr/>
            </p:nvSpPr>
            <p:spPr bwMode="auto">
              <a:xfrm>
                <a:off x="6286662" y="4023736"/>
                <a:ext cx="64786" cy="174014"/>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7" name="Rectangle 246">
                <a:extLst>
                  <a:ext uri="{FF2B5EF4-FFF2-40B4-BE49-F238E27FC236}">
                    <a16:creationId xmlns:a16="http://schemas.microsoft.com/office/drawing/2014/main" id="{8AF29BF2-64A7-42CF-A67E-9250A9BD6894}"/>
                  </a:ext>
                </a:extLst>
              </p:cNvPr>
              <p:cNvSpPr>
                <a:spLocks noChangeArrowheads="1"/>
              </p:cNvSpPr>
              <p:nvPr/>
            </p:nvSpPr>
            <p:spPr bwMode="auto">
              <a:xfrm>
                <a:off x="6144942" y="4281948"/>
                <a:ext cx="72884" cy="162787"/>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8" name="Rectangle 247">
                <a:extLst>
                  <a:ext uri="{FF2B5EF4-FFF2-40B4-BE49-F238E27FC236}">
                    <a16:creationId xmlns:a16="http://schemas.microsoft.com/office/drawing/2014/main" id="{73E1452B-82AD-4738-9C00-89C02F724B67}"/>
                  </a:ext>
                </a:extLst>
              </p:cNvPr>
              <p:cNvSpPr>
                <a:spLocks noChangeArrowheads="1"/>
              </p:cNvSpPr>
              <p:nvPr/>
            </p:nvSpPr>
            <p:spPr bwMode="auto">
              <a:xfrm>
                <a:off x="6420282" y="4281948"/>
                <a:ext cx="60738" cy="162787"/>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9" name="Rectangle 248">
                <a:extLst>
                  <a:ext uri="{FF2B5EF4-FFF2-40B4-BE49-F238E27FC236}">
                    <a16:creationId xmlns:a16="http://schemas.microsoft.com/office/drawing/2014/main" id="{0CC53DDB-48C3-4B22-B3B6-8701BF434A0D}"/>
                  </a:ext>
                </a:extLst>
              </p:cNvPr>
              <p:cNvSpPr>
                <a:spLocks noChangeArrowheads="1"/>
              </p:cNvSpPr>
              <p:nvPr/>
            </p:nvSpPr>
            <p:spPr bwMode="auto">
              <a:xfrm>
                <a:off x="6286662" y="4528933"/>
                <a:ext cx="64786" cy="15717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0" name="Rectangle 249">
                <a:extLst>
                  <a:ext uri="{FF2B5EF4-FFF2-40B4-BE49-F238E27FC236}">
                    <a16:creationId xmlns:a16="http://schemas.microsoft.com/office/drawing/2014/main" id="{8EB0BA2E-8FD3-4761-BBF1-A89CBB676850}"/>
                  </a:ext>
                </a:extLst>
              </p:cNvPr>
              <p:cNvSpPr>
                <a:spLocks noChangeArrowheads="1"/>
              </p:cNvSpPr>
              <p:nvPr/>
            </p:nvSpPr>
            <p:spPr bwMode="auto">
              <a:xfrm>
                <a:off x="6562003" y="4528933"/>
                <a:ext cx="60738" cy="15717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1" name="Rectangle 250">
                <a:extLst>
                  <a:ext uri="{FF2B5EF4-FFF2-40B4-BE49-F238E27FC236}">
                    <a16:creationId xmlns:a16="http://schemas.microsoft.com/office/drawing/2014/main" id="{56DB5CC5-AFA2-4468-A499-FD0C94FF8BC1}"/>
                  </a:ext>
                </a:extLst>
              </p:cNvPr>
              <p:cNvSpPr>
                <a:spLocks noChangeArrowheads="1"/>
              </p:cNvSpPr>
              <p:nvPr/>
            </p:nvSpPr>
            <p:spPr bwMode="auto">
              <a:xfrm>
                <a:off x="6420282" y="2468854"/>
                <a:ext cx="202456" cy="162787"/>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2" name="Rectangle 251">
                <a:extLst>
                  <a:ext uri="{FF2B5EF4-FFF2-40B4-BE49-F238E27FC236}">
                    <a16:creationId xmlns:a16="http://schemas.microsoft.com/office/drawing/2014/main" id="{4EE80796-F6B2-4762-82E5-D0C7208865BA}"/>
                  </a:ext>
                </a:extLst>
              </p:cNvPr>
              <p:cNvSpPr>
                <a:spLocks noChangeArrowheads="1"/>
              </p:cNvSpPr>
              <p:nvPr/>
            </p:nvSpPr>
            <p:spPr bwMode="auto">
              <a:xfrm>
                <a:off x="6217826" y="2362200"/>
                <a:ext cx="32393" cy="2694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3" name="Rectangle 252">
                <a:extLst>
                  <a:ext uri="{FF2B5EF4-FFF2-40B4-BE49-F238E27FC236}">
                    <a16:creationId xmlns:a16="http://schemas.microsoft.com/office/drawing/2014/main" id="{7EBC46D4-5DD2-4CF6-9F18-14FEA185F692}"/>
                  </a:ext>
                </a:extLst>
              </p:cNvPr>
              <p:cNvSpPr>
                <a:spLocks noChangeArrowheads="1"/>
              </p:cNvSpPr>
              <p:nvPr/>
            </p:nvSpPr>
            <p:spPr bwMode="auto">
              <a:xfrm>
                <a:off x="6144942" y="2800037"/>
                <a:ext cx="72884" cy="162787"/>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4" name="Rectangle 253">
                <a:extLst>
                  <a:ext uri="{FF2B5EF4-FFF2-40B4-BE49-F238E27FC236}">
                    <a16:creationId xmlns:a16="http://schemas.microsoft.com/office/drawing/2014/main" id="{CA520931-6B4C-41D5-8032-87C91365EB72}"/>
                  </a:ext>
                </a:extLst>
              </p:cNvPr>
              <p:cNvSpPr>
                <a:spLocks noChangeArrowheads="1"/>
              </p:cNvSpPr>
              <p:nvPr/>
            </p:nvSpPr>
            <p:spPr bwMode="auto">
              <a:xfrm>
                <a:off x="6562003" y="2800037"/>
                <a:ext cx="60738" cy="162787"/>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5" name="Rectangle 254">
                <a:extLst>
                  <a:ext uri="{FF2B5EF4-FFF2-40B4-BE49-F238E27FC236}">
                    <a16:creationId xmlns:a16="http://schemas.microsoft.com/office/drawing/2014/main" id="{A637254C-40B2-4143-96C7-542B7EB08CE5}"/>
                  </a:ext>
                </a:extLst>
              </p:cNvPr>
              <p:cNvSpPr>
                <a:spLocks noChangeArrowheads="1"/>
              </p:cNvSpPr>
              <p:nvPr/>
            </p:nvSpPr>
            <p:spPr bwMode="auto">
              <a:xfrm>
                <a:off x="6144942" y="3047022"/>
                <a:ext cx="72884"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6" name="Rectangle 407">
                <a:extLst>
                  <a:ext uri="{FF2B5EF4-FFF2-40B4-BE49-F238E27FC236}">
                    <a16:creationId xmlns:a16="http://schemas.microsoft.com/office/drawing/2014/main" id="{E9236B73-D16B-43DD-A3A1-B9BAD2C663FE}"/>
                  </a:ext>
                </a:extLst>
              </p:cNvPr>
              <p:cNvSpPr>
                <a:spLocks noChangeArrowheads="1"/>
              </p:cNvSpPr>
              <p:nvPr/>
            </p:nvSpPr>
            <p:spPr bwMode="auto">
              <a:xfrm>
                <a:off x="6286662" y="3047026"/>
                <a:ext cx="64786"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7" name="Rectangle 408">
                <a:extLst>
                  <a:ext uri="{FF2B5EF4-FFF2-40B4-BE49-F238E27FC236}">
                    <a16:creationId xmlns:a16="http://schemas.microsoft.com/office/drawing/2014/main" id="{B3CC7D1F-8053-4DAD-B53E-93E7ED91891A}"/>
                  </a:ext>
                </a:extLst>
              </p:cNvPr>
              <p:cNvSpPr>
                <a:spLocks noChangeArrowheads="1"/>
              </p:cNvSpPr>
              <p:nvPr/>
            </p:nvSpPr>
            <p:spPr bwMode="auto">
              <a:xfrm>
                <a:off x="6562003" y="3047026"/>
                <a:ext cx="60738"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8" name="Rectangle 409">
                <a:extLst>
                  <a:ext uri="{FF2B5EF4-FFF2-40B4-BE49-F238E27FC236}">
                    <a16:creationId xmlns:a16="http://schemas.microsoft.com/office/drawing/2014/main" id="{B8BC0A91-E911-43A7-AD2F-FAFD40B49FA1}"/>
                  </a:ext>
                </a:extLst>
              </p:cNvPr>
              <p:cNvSpPr>
                <a:spLocks noChangeArrowheads="1"/>
              </p:cNvSpPr>
              <p:nvPr/>
            </p:nvSpPr>
            <p:spPr bwMode="auto">
              <a:xfrm>
                <a:off x="6286662" y="3294011"/>
                <a:ext cx="64786"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9" name="Rectangle 410">
                <a:extLst>
                  <a:ext uri="{FF2B5EF4-FFF2-40B4-BE49-F238E27FC236}">
                    <a16:creationId xmlns:a16="http://schemas.microsoft.com/office/drawing/2014/main" id="{5CC29D79-A945-4A7D-ADAF-CD7195175F43}"/>
                  </a:ext>
                </a:extLst>
              </p:cNvPr>
              <p:cNvSpPr>
                <a:spLocks noChangeArrowheads="1"/>
              </p:cNvSpPr>
              <p:nvPr/>
            </p:nvSpPr>
            <p:spPr bwMode="auto">
              <a:xfrm>
                <a:off x="6420282" y="3294011"/>
                <a:ext cx="60738"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0" name="Rectangle 411">
                <a:extLst>
                  <a:ext uri="{FF2B5EF4-FFF2-40B4-BE49-F238E27FC236}">
                    <a16:creationId xmlns:a16="http://schemas.microsoft.com/office/drawing/2014/main" id="{0CD8FAD5-FD6F-474E-B38C-F55066396A5E}"/>
                  </a:ext>
                </a:extLst>
              </p:cNvPr>
              <p:cNvSpPr>
                <a:spLocks noChangeArrowheads="1"/>
              </p:cNvSpPr>
              <p:nvPr/>
            </p:nvSpPr>
            <p:spPr bwMode="auto">
              <a:xfrm>
                <a:off x="6562003" y="3294011"/>
                <a:ext cx="60738"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1" name="Rectangle 412">
                <a:extLst>
                  <a:ext uri="{FF2B5EF4-FFF2-40B4-BE49-F238E27FC236}">
                    <a16:creationId xmlns:a16="http://schemas.microsoft.com/office/drawing/2014/main" id="{E68E9D3B-EF2D-43EF-8683-7607D9C9A4E2}"/>
                  </a:ext>
                </a:extLst>
              </p:cNvPr>
              <p:cNvSpPr>
                <a:spLocks noChangeArrowheads="1"/>
              </p:cNvSpPr>
              <p:nvPr/>
            </p:nvSpPr>
            <p:spPr bwMode="auto">
              <a:xfrm>
                <a:off x="6144942" y="3535381"/>
                <a:ext cx="72884" cy="17401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2" name="Rectangle 413">
                <a:extLst>
                  <a:ext uri="{FF2B5EF4-FFF2-40B4-BE49-F238E27FC236}">
                    <a16:creationId xmlns:a16="http://schemas.microsoft.com/office/drawing/2014/main" id="{4DFA4CAB-98C8-4E95-B25A-539F2C702DD9}"/>
                  </a:ext>
                </a:extLst>
              </p:cNvPr>
              <p:cNvSpPr>
                <a:spLocks noChangeArrowheads="1"/>
              </p:cNvSpPr>
              <p:nvPr/>
            </p:nvSpPr>
            <p:spPr bwMode="auto">
              <a:xfrm>
                <a:off x="6562003" y="3535381"/>
                <a:ext cx="60738" cy="17401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3" name="Rectangle 414">
                <a:extLst>
                  <a:ext uri="{FF2B5EF4-FFF2-40B4-BE49-F238E27FC236}">
                    <a16:creationId xmlns:a16="http://schemas.microsoft.com/office/drawing/2014/main" id="{F55C8983-9EBD-44EA-93DB-806992072CC7}"/>
                  </a:ext>
                </a:extLst>
              </p:cNvPr>
              <p:cNvSpPr>
                <a:spLocks noChangeArrowheads="1"/>
              </p:cNvSpPr>
              <p:nvPr/>
            </p:nvSpPr>
            <p:spPr bwMode="auto">
              <a:xfrm>
                <a:off x="6144942" y="3782366"/>
                <a:ext cx="72884" cy="168399"/>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4" name="Rectangle 415">
                <a:extLst>
                  <a:ext uri="{FF2B5EF4-FFF2-40B4-BE49-F238E27FC236}">
                    <a16:creationId xmlns:a16="http://schemas.microsoft.com/office/drawing/2014/main" id="{4FBDD212-798C-43D4-811D-B8530BD7523C}"/>
                  </a:ext>
                </a:extLst>
              </p:cNvPr>
              <p:cNvSpPr>
                <a:spLocks noChangeArrowheads="1"/>
              </p:cNvSpPr>
              <p:nvPr/>
            </p:nvSpPr>
            <p:spPr bwMode="auto">
              <a:xfrm>
                <a:off x="6286662" y="3782366"/>
                <a:ext cx="64786" cy="168399"/>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6" name="Rectangle 416">
                <a:extLst>
                  <a:ext uri="{FF2B5EF4-FFF2-40B4-BE49-F238E27FC236}">
                    <a16:creationId xmlns:a16="http://schemas.microsoft.com/office/drawing/2014/main" id="{70CAE253-C455-42A5-ACEA-1C7B067C2DDE}"/>
                  </a:ext>
                </a:extLst>
              </p:cNvPr>
              <p:cNvSpPr>
                <a:spLocks noChangeArrowheads="1"/>
              </p:cNvSpPr>
              <p:nvPr/>
            </p:nvSpPr>
            <p:spPr bwMode="auto">
              <a:xfrm>
                <a:off x="6420282" y="4023740"/>
                <a:ext cx="60738" cy="17401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7" name="Rectangle 417">
                <a:extLst>
                  <a:ext uri="{FF2B5EF4-FFF2-40B4-BE49-F238E27FC236}">
                    <a16:creationId xmlns:a16="http://schemas.microsoft.com/office/drawing/2014/main" id="{DB483B60-4759-4740-8335-C50483796F71}"/>
                  </a:ext>
                </a:extLst>
              </p:cNvPr>
              <p:cNvSpPr>
                <a:spLocks noChangeArrowheads="1"/>
              </p:cNvSpPr>
              <p:nvPr/>
            </p:nvSpPr>
            <p:spPr bwMode="auto">
              <a:xfrm>
                <a:off x="6562003" y="4023740"/>
                <a:ext cx="60738" cy="17401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8" name="Rectangle 418">
                <a:extLst>
                  <a:ext uri="{FF2B5EF4-FFF2-40B4-BE49-F238E27FC236}">
                    <a16:creationId xmlns:a16="http://schemas.microsoft.com/office/drawing/2014/main" id="{20344880-5F04-4067-94FC-7BB2394D1FD9}"/>
                  </a:ext>
                </a:extLst>
              </p:cNvPr>
              <p:cNvSpPr>
                <a:spLocks noChangeArrowheads="1"/>
              </p:cNvSpPr>
              <p:nvPr/>
            </p:nvSpPr>
            <p:spPr bwMode="auto">
              <a:xfrm>
                <a:off x="6286662" y="4281951"/>
                <a:ext cx="64786" cy="162787"/>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9" name="Rectangle 419">
                <a:extLst>
                  <a:ext uri="{FF2B5EF4-FFF2-40B4-BE49-F238E27FC236}">
                    <a16:creationId xmlns:a16="http://schemas.microsoft.com/office/drawing/2014/main" id="{9F871D23-A64B-4D1F-83D1-F4CADC695A9B}"/>
                  </a:ext>
                </a:extLst>
              </p:cNvPr>
              <p:cNvSpPr>
                <a:spLocks noChangeArrowheads="1"/>
              </p:cNvSpPr>
              <p:nvPr/>
            </p:nvSpPr>
            <p:spPr bwMode="auto">
              <a:xfrm>
                <a:off x="6562003" y="4281951"/>
                <a:ext cx="60738" cy="162787"/>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70" name="Rectangle 424">
                <a:extLst>
                  <a:ext uri="{FF2B5EF4-FFF2-40B4-BE49-F238E27FC236}">
                    <a16:creationId xmlns:a16="http://schemas.microsoft.com/office/drawing/2014/main" id="{C87094CB-5C24-44FA-9D95-C0441736CD97}"/>
                  </a:ext>
                </a:extLst>
              </p:cNvPr>
              <p:cNvSpPr>
                <a:spLocks noChangeArrowheads="1"/>
              </p:cNvSpPr>
              <p:nvPr/>
            </p:nvSpPr>
            <p:spPr bwMode="auto">
              <a:xfrm>
                <a:off x="6144942" y="4528936"/>
                <a:ext cx="72884"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72" name="Rectangle 425">
                <a:extLst>
                  <a:ext uri="{FF2B5EF4-FFF2-40B4-BE49-F238E27FC236}">
                    <a16:creationId xmlns:a16="http://schemas.microsoft.com/office/drawing/2014/main" id="{9C4EAEE0-4107-4109-8B27-C3FDEEF53D19}"/>
                  </a:ext>
                </a:extLst>
              </p:cNvPr>
              <p:cNvSpPr>
                <a:spLocks noChangeArrowheads="1"/>
              </p:cNvSpPr>
              <p:nvPr/>
            </p:nvSpPr>
            <p:spPr bwMode="auto">
              <a:xfrm>
                <a:off x="6420282" y="4528936"/>
                <a:ext cx="60738"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cxnSp>
        <p:nvCxnSpPr>
          <p:cNvPr id="275" name="Straight Connector 274">
            <a:extLst>
              <a:ext uri="{FF2B5EF4-FFF2-40B4-BE49-F238E27FC236}">
                <a16:creationId xmlns:a16="http://schemas.microsoft.com/office/drawing/2014/main" id="{E7E4C217-A0EF-4DC9-888B-6EA386364330}"/>
              </a:ext>
            </a:extLst>
          </p:cNvPr>
          <p:cNvCxnSpPr>
            <a:cxnSpLocks/>
          </p:cNvCxnSpPr>
          <p:nvPr/>
        </p:nvCxnSpPr>
        <p:spPr>
          <a:xfrm flipV="1">
            <a:off x="6096001" y="3237728"/>
            <a:ext cx="0" cy="1100459"/>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AD897202-EF60-492D-80C0-88AF3992966E}"/>
              </a:ext>
            </a:extLst>
          </p:cNvPr>
          <p:cNvCxnSpPr>
            <a:cxnSpLocks/>
          </p:cNvCxnSpPr>
          <p:nvPr/>
        </p:nvCxnSpPr>
        <p:spPr>
          <a:xfrm flipV="1">
            <a:off x="6568373" y="486"/>
            <a:ext cx="0" cy="1889493"/>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B08CDA6C-CE9A-41A2-86E7-1580091F8625}"/>
              </a:ext>
            </a:extLst>
          </p:cNvPr>
          <p:cNvCxnSpPr/>
          <p:nvPr/>
        </p:nvCxnSpPr>
        <p:spPr>
          <a:xfrm flipV="1">
            <a:off x="9692130" y="486"/>
            <a:ext cx="0" cy="3047568"/>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06E4165F-5BFC-4755-A5C3-B1D9EC2811EB}"/>
              </a:ext>
            </a:extLst>
          </p:cNvPr>
          <p:cNvCxnSpPr/>
          <p:nvPr/>
        </p:nvCxnSpPr>
        <p:spPr>
          <a:xfrm flipV="1">
            <a:off x="686567" y="2743297"/>
            <a:ext cx="0" cy="1752352"/>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5C28BE51-9264-47A7-B5AA-8F2A27248907}"/>
              </a:ext>
            </a:extLst>
          </p:cNvPr>
          <p:cNvCxnSpPr/>
          <p:nvPr/>
        </p:nvCxnSpPr>
        <p:spPr>
          <a:xfrm>
            <a:off x="686568" y="2743298"/>
            <a:ext cx="2209486"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9BCFC498-54B5-4072-968C-4C78D11B4F60}"/>
              </a:ext>
            </a:extLst>
          </p:cNvPr>
          <p:cNvCxnSpPr/>
          <p:nvPr/>
        </p:nvCxnSpPr>
        <p:spPr>
          <a:xfrm flipV="1">
            <a:off x="2896054" y="486"/>
            <a:ext cx="0" cy="2742811"/>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80D59535-BDCC-47BD-B948-BC08324D3A9F}"/>
              </a:ext>
            </a:extLst>
          </p:cNvPr>
          <p:cNvCxnSpPr/>
          <p:nvPr/>
        </p:nvCxnSpPr>
        <p:spPr>
          <a:xfrm flipV="1">
            <a:off x="2301778" y="486"/>
            <a:ext cx="0" cy="4495163"/>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7FC60A1E-24BA-4077-8067-67FC1E158E36}"/>
              </a:ext>
            </a:extLst>
          </p:cNvPr>
          <p:cNvCxnSpPr>
            <a:cxnSpLocks/>
          </p:cNvCxnSpPr>
          <p:nvPr/>
        </p:nvCxnSpPr>
        <p:spPr>
          <a:xfrm>
            <a:off x="2286541" y="3657568"/>
            <a:ext cx="2072346"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8E43D201-B084-4349-9C68-F342607631D4}"/>
              </a:ext>
            </a:extLst>
          </p:cNvPr>
          <p:cNvCxnSpPr/>
          <p:nvPr/>
        </p:nvCxnSpPr>
        <p:spPr>
          <a:xfrm>
            <a:off x="865" y="929994"/>
            <a:ext cx="2285675"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BFF4EFD2-9685-4906-9EFA-11C820A4E286}"/>
              </a:ext>
            </a:extLst>
          </p:cNvPr>
          <p:cNvCxnSpPr>
            <a:cxnSpLocks/>
          </p:cNvCxnSpPr>
          <p:nvPr/>
        </p:nvCxnSpPr>
        <p:spPr>
          <a:xfrm flipV="1">
            <a:off x="4358887" y="2773773"/>
            <a:ext cx="0" cy="883796"/>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9B642DD8-CC3F-490C-88FB-30BE7694D5A6}"/>
              </a:ext>
            </a:extLst>
          </p:cNvPr>
          <p:cNvCxnSpPr>
            <a:cxnSpLocks/>
          </p:cNvCxnSpPr>
          <p:nvPr/>
        </p:nvCxnSpPr>
        <p:spPr>
          <a:xfrm>
            <a:off x="8107394" y="3063292"/>
            <a:ext cx="1599973"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6F408890-E1BB-43E3-BAB7-5BB37BD05502}"/>
              </a:ext>
            </a:extLst>
          </p:cNvPr>
          <p:cNvCxnSpPr/>
          <p:nvPr/>
        </p:nvCxnSpPr>
        <p:spPr>
          <a:xfrm>
            <a:off x="9676892" y="2514730"/>
            <a:ext cx="2514243"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8C91AF4E-064F-4B8D-84CB-9935AC1C1559}"/>
              </a:ext>
            </a:extLst>
          </p:cNvPr>
          <p:cNvCxnSpPr/>
          <p:nvPr/>
        </p:nvCxnSpPr>
        <p:spPr>
          <a:xfrm flipV="1">
            <a:off x="11734000" y="487"/>
            <a:ext cx="0" cy="2514243"/>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CAE22849-BBEB-481D-942A-3BF9418CB864}"/>
              </a:ext>
            </a:extLst>
          </p:cNvPr>
          <p:cNvCxnSpPr/>
          <p:nvPr/>
        </p:nvCxnSpPr>
        <p:spPr>
          <a:xfrm>
            <a:off x="865" y="4495648"/>
            <a:ext cx="2313103"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76E4E413-E1AE-4B76-9000-595C098E71E6}"/>
              </a:ext>
            </a:extLst>
          </p:cNvPr>
          <p:cNvCxnSpPr>
            <a:cxnSpLocks/>
          </p:cNvCxnSpPr>
          <p:nvPr/>
        </p:nvCxnSpPr>
        <p:spPr>
          <a:xfrm>
            <a:off x="4678881" y="2453778"/>
            <a:ext cx="916520"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C9DABED5-AD3A-4E53-A8E3-D297D4657728}"/>
              </a:ext>
            </a:extLst>
          </p:cNvPr>
          <p:cNvCxnSpPr>
            <a:cxnSpLocks/>
          </p:cNvCxnSpPr>
          <p:nvPr/>
        </p:nvCxnSpPr>
        <p:spPr>
          <a:xfrm flipV="1">
            <a:off x="11139725" y="2514730"/>
            <a:ext cx="0" cy="556181"/>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E7D3AE66-74E9-43C6-930F-6562834DCE0E}"/>
              </a:ext>
            </a:extLst>
          </p:cNvPr>
          <p:cNvCxnSpPr>
            <a:cxnSpLocks/>
          </p:cNvCxnSpPr>
          <p:nvPr/>
        </p:nvCxnSpPr>
        <p:spPr>
          <a:xfrm>
            <a:off x="6876660" y="2457068"/>
            <a:ext cx="916634"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D4AA3858-DAF7-4D92-A34D-7BEFC96AE4C8}"/>
              </a:ext>
            </a:extLst>
          </p:cNvPr>
          <p:cNvCxnSpPr>
            <a:cxnSpLocks/>
          </p:cNvCxnSpPr>
          <p:nvPr/>
        </p:nvCxnSpPr>
        <p:spPr>
          <a:xfrm>
            <a:off x="6080749" y="4328033"/>
            <a:ext cx="167630"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486" name="Group 485"/>
          <p:cNvGrpSpPr/>
          <p:nvPr/>
        </p:nvGrpSpPr>
        <p:grpSpPr>
          <a:xfrm>
            <a:off x="1981784" y="1371892"/>
            <a:ext cx="639989" cy="639989"/>
            <a:chOff x="1981200" y="1371600"/>
            <a:chExt cx="640080" cy="640080"/>
          </a:xfrm>
        </p:grpSpPr>
        <p:sp>
          <p:nvSpPr>
            <p:cNvPr id="484" name="Oval 483"/>
            <p:cNvSpPr/>
            <p:nvPr/>
          </p:nvSpPr>
          <p:spPr>
            <a:xfrm>
              <a:off x="1981200" y="13716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485" name="Picture 484"/>
            <p:cNvPicPr>
              <a:picLocks noChangeAspect="1"/>
            </p:cNvPicPr>
            <p:nvPr/>
          </p:nvPicPr>
          <p:blipFill>
            <a:blip r:embed="rId3"/>
            <a:stretch>
              <a:fillRect/>
            </a:stretch>
          </p:blipFill>
          <p:spPr>
            <a:xfrm>
              <a:off x="2114204" y="1504604"/>
              <a:ext cx="374072" cy="374072"/>
            </a:xfrm>
            <a:prstGeom prst="rect">
              <a:avLst/>
            </a:prstGeom>
            <a:ln>
              <a:noFill/>
            </a:ln>
          </p:spPr>
        </p:pic>
      </p:grpSp>
      <p:grpSp>
        <p:nvGrpSpPr>
          <p:cNvPr id="491" name="Group 490"/>
          <p:cNvGrpSpPr/>
          <p:nvPr/>
        </p:nvGrpSpPr>
        <p:grpSpPr>
          <a:xfrm>
            <a:off x="3124621" y="3352811"/>
            <a:ext cx="639989" cy="639989"/>
            <a:chOff x="3124200" y="3352800"/>
            <a:chExt cx="640080" cy="640080"/>
          </a:xfrm>
        </p:grpSpPr>
        <p:sp>
          <p:nvSpPr>
            <p:cNvPr id="488" name="Oval 487"/>
            <p:cNvSpPr/>
            <p:nvPr/>
          </p:nvSpPr>
          <p:spPr>
            <a:xfrm>
              <a:off x="3124200" y="33528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490" name="Picture 489"/>
            <p:cNvPicPr>
              <a:picLocks noChangeAspect="1"/>
            </p:cNvPicPr>
            <p:nvPr/>
          </p:nvPicPr>
          <p:blipFill>
            <a:blip r:embed="rId4"/>
            <a:stretch>
              <a:fillRect/>
            </a:stretch>
          </p:blipFill>
          <p:spPr>
            <a:xfrm>
              <a:off x="3274208" y="3502808"/>
              <a:ext cx="340065" cy="340065"/>
            </a:xfrm>
            <a:prstGeom prst="rect">
              <a:avLst/>
            </a:prstGeom>
            <a:ln>
              <a:noFill/>
            </a:ln>
          </p:spPr>
        </p:pic>
      </p:grpSp>
      <p:grpSp>
        <p:nvGrpSpPr>
          <p:cNvPr id="510" name="Group 509"/>
          <p:cNvGrpSpPr/>
          <p:nvPr/>
        </p:nvGrpSpPr>
        <p:grpSpPr>
          <a:xfrm>
            <a:off x="4038892" y="2133784"/>
            <a:ext cx="639989" cy="639989"/>
            <a:chOff x="4038600" y="2133600"/>
            <a:chExt cx="640080" cy="640080"/>
          </a:xfrm>
        </p:grpSpPr>
        <p:sp>
          <p:nvSpPr>
            <p:cNvPr id="496" name="Oval 495"/>
            <p:cNvSpPr/>
            <p:nvPr/>
          </p:nvSpPr>
          <p:spPr>
            <a:xfrm>
              <a:off x="4038600" y="21336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03" name="Picture 502"/>
            <p:cNvPicPr>
              <a:picLocks noChangeAspect="1"/>
            </p:cNvPicPr>
            <p:nvPr/>
          </p:nvPicPr>
          <p:blipFill>
            <a:blip r:embed="rId5"/>
            <a:stretch>
              <a:fillRect/>
            </a:stretch>
          </p:blipFill>
          <p:spPr>
            <a:xfrm>
              <a:off x="4171604" y="2331745"/>
              <a:ext cx="374072" cy="243791"/>
            </a:xfrm>
            <a:prstGeom prst="rect">
              <a:avLst/>
            </a:prstGeom>
          </p:spPr>
        </p:pic>
      </p:grpSp>
      <p:grpSp>
        <p:nvGrpSpPr>
          <p:cNvPr id="511" name="Group 510"/>
          <p:cNvGrpSpPr/>
          <p:nvPr/>
        </p:nvGrpSpPr>
        <p:grpSpPr>
          <a:xfrm>
            <a:off x="6248378" y="4008038"/>
            <a:ext cx="639989" cy="639989"/>
            <a:chOff x="6248400" y="4008120"/>
            <a:chExt cx="640080" cy="640080"/>
          </a:xfrm>
        </p:grpSpPr>
        <p:sp>
          <p:nvSpPr>
            <p:cNvPr id="494" name="Oval 493"/>
            <p:cNvSpPr/>
            <p:nvPr/>
          </p:nvSpPr>
          <p:spPr>
            <a:xfrm>
              <a:off x="6248400" y="400812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grpSp>
          <p:nvGrpSpPr>
            <p:cNvPr id="509" name="Group 508"/>
            <p:cNvGrpSpPr/>
            <p:nvPr/>
          </p:nvGrpSpPr>
          <p:grpSpPr>
            <a:xfrm>
              <a:off x="6381403" y="4141123"/>
              <a:ext cx="374072" cy="374072"/>
              <a:chOff x="3857186" y="2158274"/>
              <a:chExt cx="2467833" cy="2017563"/>
            </a:xfrm>
          </p:grpSpPr>
          <p:pic>
            <p:nvPicPr>
              <p:cNvPr id="504" name="Picture 503"/>
              <p:cNvPicPr>
                <a:picLocks noChangeAspect="1"/>
              </p:cNvPicPr>
              <p:nvPr/>
            </p:nvPicPr>
            <p:blipFill>
              <a:blip r:embed="rId6"/>
              <a:stretch>
                <a:fillRect/>
              </a:stretch>
            </p:blipFill>
            <p:spPr>
              <a:xfrm>
                <a:off x="3857186" y="2158274"/>
                <a:ext cx="2467833" cy="2017563"/>
              </a:xfrm>
              <a:prstGeom prst="rect">
                <a:avLst/>
              </a:prstGeom>
            </p:spPr>
          </p:pic>
          <p:sp>
            <p:nvSpPr>
              <p:cNvPr id="508" name="Oval 507"/>
              <p:cNvSpPr/>
              <p:nvPr/>
            </p:nvSpPr>
            <p:spPr>
              <a:xfrm>
                <a:off x="4419598" y="2729335"/>
                <a:ext cx="1447799" cy="1246903"/>
              </a:xfrm>
              <a:prstGeom prst="ellipse">
                <a:avLst/>
              </a:prstGeom>
              <a:no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grpSp>
      </p:grpSp>
      <p:grpSp>
        <p:nvGrpSpPr>
          <p:cNvPr id="514" name="Group 513"/>
          <p:cNvGrpSpPr/>
          <p:nvPr/>
        </p:nvGrpSpPr>
        <p:grpSpPr>
          <a:xfrm>
            <a:off x="381810" y="3505189"/>
            <a:ext cx="639989" cy="639989"/>
            <a:chOff x="381000" y="3505200"/>
            <a:chExt cx="640080" cy="640080"/>
          </a:xfrm>
        </p:grpSpPr>
        <p:sp>
          <p:nvSpPr>
            <p:cNvPr id="492" name="Oval 491"/>
            <p:cNvSpPr/>
            <p:nvPr/>
          </p:nvSpPr>
          <p:spPr>
            <a:xfrm>
              <a:off x="381000" y="35052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13" name="Picture 5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6465" y="3670665"/>
              <a:ext cx="309151" cy="309151"/>
            </a:xfrm>
            <a:prstGeom prst="rect">
              <a:avLst/>
            </a:prstGeom>
          </p:spPr>
        </p:pic>
      </p:grpSp>
      <p:grpSp>
        <p:nvGrpSpPr>
          <p:cNvPr id="516" name="Group 515"/>
          <p:cNvGrpSpPr/>
          <p:nvPr/>
        </p:nvGrpSpPr>
        <p:grpSpPr>
          <a:xfrm>
            <a:off x="6248378" y="305243"/>
            <a:ext cx="639989" cy="639989"/>
            <a:chOff x="6248400" y="304800"/>
            <a:chExt cx="640080" cy="640080"/>
          </a:xfrm>
        </p:grpSpPr>
        <p:sp>
          <p:nvSpPr>
            <p:cNvPr id="493" name="Oval 492"/>
            <p:cNvSpPr/>
            <p:nvPr/>
          </p:nvSpPr>
          <p:spPr>
            <a:xfrm>
              <a:off x="6248400" y="3048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15" name="Picture 514"/>
            <p:cNvPicPr>
              <a:picLocks noChangeAspect="1"/>
            </p:cNvPicPr>
            <p:nvPr/>
          </p:nvPicPr>
          <p:blipFill>
            <a:blip r:embed="rId8"/>
            <a:stretch>
              <a:fillRect/>
            </a:stretch>
          </p:blipFill>
          <p:spPr>
            <a:xfrm>
              <a:off x="6372197" y="437803"/>
              <a:ext cx="392489" cy="374072"/>
            </a:xfrm>
            <a:prstGeom prst="rect">
              <a:avLst/>
            </a:prstGeom>
          </p:spPr>
        </p:pic>
      </p:grpSp>
      <p:grpSp>
        <p:nvGrpSpPr>
          <p:cNvPr id="522" name="Group 521"/>
          <p:cNvGrpSpPr/>
          <p:nvPr/>
        </p:nvGrpSpPr>
        <p:grpSpPr>
          <a:xfrm>
            <a:off x="9372136" y="1569984"/>
            <a:ext cx="639989" cy="639989"/>
            <a:chOff x="9372600" y="914400"/>
            <a:chExt cx="640080" cy="640080"/>
          </a:xfrm>
        </p:grpSpPr>
        <p:sp>
          <p:nvSpPr>
            <p:cNvPr id="495" name="Oval 494"/>
            <p:cNvSpPr/>
            <p:nvPr/>
          </p:nvSpPr>
          <p:spPr>
            <a:xfrm>
              <a:off x="9372600" y="9144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18" name="Picture 517"/>
            <p:cNvPicPr>
              <a:picLocks noChangeAspect="1"/>
            </p:cNvPicPr>
            <p:nvPr/>
          </p:nvPicPr>
          <p:blipFill>
            <a:blip r:embed="rId9"/>
            <a:stretch>
              <a:fillRect/>
            </a:stretch>
          </p:blipFill>
          <p:spPr>
            <a:xfrm>
              <a:off x="9532003" y="1079865"/>
              <a:ext cx="321274" cy="309151"/>
            </a:xfrm>
            <a:prstGeom prst="rect">
              <a:avLst/>
            </a:prstGeom>
          </p:spPr>
        </p:pic>
      </p:grpSp>
      <p:grpSp>
        <p:nvGrpSpPr>
          <p:cNvPr id="521" name="Group 520"/>
          <p:cNvGrpSpPr/>
          <p:nvPr/>
        </p:nvGrpSpPr>
        <p:grpSpPr>
          <a:xfrm>
            <a:off x="10819730" y="3070911"/>
            <a:ext cx="639989" cy="639989"/>
            <a:chOff x="10820400" y="3070860"/>
            <a:chExt cx="640080" cy="640080"/>
          </a:xfrm>
        </p:grpSpPr>
        <p:sp>
          <p:nvSpPr>
            <p:cNvPr id="500" name="Oval 499"/>
            <p:cNvSpPr/>
            <p:nvPr/>
          </p:nvSpPr>
          <p:spPr>
            <a:xfrm>
              <a:off x="10820400" y="307086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20" name="Picture 51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985865" y="3236325"/>
              <a:ext cx="309151" cy="309151"/>
            </a:xfrm>
            <a:prstGeom prst="rect">
              <a:avLst/>
            </a:prstGeom>
          </p:spPr>
        </p:pic>
      </p:grpSp>
      <p:grpSp>
        <p:nvGrpSpPr>
          <p:cNvPr id="528" name="Group 527"/>
          <p:cNvGrpSpPr/>
          <p:nvPr/>
        </p:nvGrpSpPr>
        <p:grpSpPr>
          <a:xfrm>
            <a:off x="915135" y="610000"/>
            <a:ext cx="639989" cy="639989"/>
            <a:chOff x="914400" y="609600"/>
            <a:chExt cx="640080" cy="640080"/>
          </a:xfrm>
        </p:grpSpPr>
        <p:sp>
          <p:nvSpPr>
            <p:cNvPr id="525" name="Oval 524"/>
            <p:cNvSpPr/>
            <p:nvPr/>
          </p:nvSpPr>
          <p:spPr>
            <a:xfrm>
              <a:off x="914400" y="6096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27" name="Picture 526"/>
            <p:cNvPicPr>
              <a:picLocks noChangeAspect="1"/>
            </p:cNvPicPr>
            <p:nvPr/>
          </p:nvPicPr>
          <p:blipFill>
            <a:blip r:embed="rId11"/>
            <a:stretch>
              <a:fillRect/>
            </a:stretch>
          </p:blipFill>
          <p:spPr>
            <a:xfrm>
              <a:off x="1055906" y="759608"/>
              <a:ext cx="357069" cy="340065"/>
            </a:xfrm>
            <a:prstGeom prst="rect">
              <a:avLst/>
            </a:prstGeom>
          </p:spPr>
        </p:pic>
      </p:grpSp>
      <p:grpSp>
        <p:nvGrpSpPr>
          <p:cNvPr id="534" name="Group 533"/>
          <p:cNvGrpSpPr/>
          <p:nvPr/>
        </p:nvGrpSpPr>
        <p:grpSpPr>
          <a:xfrm>
            <a:off x="11429243" y="305243"/>
            <a:ext cx="639989" cy="639989"/>
            <a:chOff x="11430000" y="304800"/>
            <a:chExt cx="640080" cy="640080"/>
          </a:xfrm>
        </p:grpSpPr>
        <p:sp>
          <p:nvSpPr>
            <p:cNvPr id="532" name="Oval 531"/>
            <p:cNvSpPr/>
            <p:nvPr/>
          </p:nvSpPr>
          <p:spPr>
            <a:xfrm>
              <a:off x="11430000" y="3048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30" name="Picture 52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595465" y="462794"/>
              <a:ext cx="309151" cy="309151"/>
            </a:xfrm>
            <a:prstGeom prst="rect">
              <a:avLst/>
            </a:prstGeom>
          </p:spPr>
        </p:pic>
      </p:grpSp>
      <p:grpSp>
        <p:nvGrpSpPr>
          <p:cNvPr id="295" name="Group 294">
            <a:extLst>
              <a:ext uri="{FF2B5EF4-FFF2-40B4-BE49-F238E27FC236}">
                <a16:creationId xmlns:a16="http://schemas.microsoft.com/office/drawing/2014/main" id="{2AE8C10D-D3B8-45E1-8060-D819E8CBC1E5}"/>
              </a:ext>
            </a:extLst>
          </p:cNvPr>
          <p:cNvGrpSpPr/>
          <p:nvPr/>
        </p:nvGrpSpPr>
        <p:grpSpPr>
          <a:xfrm>
            <a:off x="5315341" y="1676409"/>
            <a:ext cx="1561319" cy="1561319"/>
            <a:chOff x="5421924" y="2143244"/>
            <a:chExt cx="1592627" cy="1592627"/>
          </a:xfrm>
        </p:grpSpPr>
        <p:sp>
          <p:nvSpPr>
            <p:cNvPr id="296" name="Oval 295">
              <a:extLst>
                <a:ext uri="{FF2B5EF4-FFF2-40B4-BE49-F238E27FC236}">
                  <a16:creationId xmlns:a16="http://schemas.microsoft.com/office/drawing/2014/main" id="{DF7F39FD-3719-4814-98E6-C43509EB2DB5}"/>
                </a:ext>
              </a:extLst>
            </p:cNvPr>
            <p:cNvSpPr/>
            <p:nvPr/>
          </p:nvSpPr>
          <p:spPr bwMode="auto">
            <a:xfrm>
              <a:off x="5421924" y="2143244"/>
              <a:ext cx="1592627" cy="1592627"/>
            </a:xfrm>
            <a:prstGeom prst="ellips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pic>
          <p:nvPicPr>
            <p:cNvPr id="297" name="Picture 296">
              <a:extLst>
                <a:ext uri="{FF2B5EF4-FFF2-40B4-BE49-F238E27FC236}">
                  <a16:creationId xmlns:a16="http://schemas.microsoft.com/office/drawing/2014/main" id="{EC85A985-C402-442D-9824-EC54C6F275A6}"/>
                </a:ext>
              </a:extLst>
            </p:cNvPr>
            <p:cNvPicPr>
              <a:picLocks noChangeAspect="1"/>
            </p:cNvPicPr>
            <p:nvPr/>
          </p:nvPicPr>
          <p:blipFill>
            <a:blip r:embed="rId13">
              <a:extLst>
                <a:ext uri="{BEBA8EAE-BF5A-486C-A8C5-ECC9F3942E4B}">
                  <a14:imgProps xmlns:a14="http://schemas.microsoft.com/office/drawing/2010/main">
                    <a14:imgLayer r:embed="rId1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856317" y="2577637"/>
              <a:ext cx="723841" cy="723841"/>
            </a:xfrm>
            <a:prstGeom prst="rect">
              <a:avLst/>
            </a:prstGeom>
          </p:spPr>
        </p:pic>
      </p:grpSp>
      <p:cxnSp>
        <p:nvCxnSpPr>
          <p:cNvPr id="298" name="Straight Connector 297">
            <a:extLst>
              <a:ext uri="{FF2B5EF4-FFF2-40B4-BE49-F238E27FC236}">
                <a16:creationId xmlns:a16="http://schemas.microsoft.com/office/drawing/2014/main" id="{8051972E-845F-4C18-BDD1-705C85B92F27}"/>
              </a:ext>
            </a:extLst>
          </p:cNvPr>
          <p:cNvCxnSpPr>
            <a:cxnSpLocks/>
          </p:cNvCxnSpPr>
          <p:nvPr/>
        </p:nvCxnSpPr>
        <p:spPr>
          <a:xfrm flipV="1">
            <a:off x="7787400" y="2453778"/>
            <a:ext cx="0" cy="28952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523" name="Group 522"/>
          <p:cNvGrpSpPr/>
          <p:nvPr/>
        </p:nvGrpSpPr>
        <p:grpSpPr>
          <a:xfrm>
            <a:off x="7467405" y="2743298"/>
            <a:ext cx="639989" cy="639989"/>
            <a:chOff x="7467600" y="2743200"/>
            <a:chExt cx="640080" cy="640080"/>
          </a:xfrm>
        </p:grpSpPr>
        <p:sp>
          <p:nvSpPr>
            <p:cNvPr id="502" name="Oval 501"/>
            <p:cNvSpPr/>
            <p:nvPr/>
          </p:nvSpPr>
          <p:spPr>
            <a:xfrm>
              <a:off x="7467600" y="27432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17" name="Picture 516"/>
            <p:cNvPicPr>
              <a:picLocks noChangeAspect="1"/>
            </p:cNvPicPr>
            <p:nvPr/>
          </p:nvPicPr>
          <p:blipFill>
            <a:blip r:embed="rId15"/>
            <a:stretch>
              <a:fillRect/>
            </a:stretch>
          </p:blipFill>
          <p:spPr>
            <a:xfrm>
              <a:off x="7601870" y="2882181"/>
              <a:ext cx="395448" cy="374072"/>
            </a:xfrm>
            <a:prstGeom prst="rect">
              <a:avLst/>
            </a:prstGeom>
          </p:spPr>
        </p:pic>
      </p:grpSp>
    </p:spTree>
    <p:extLst>
      <p:ext uri="{BB962C8B-B14F-4D97-AF65-F5344CB8AC3E}">
        <p14:creationId xmlns:p14="http://schemas.microsoft.com/office/powerpoint/2010/main" val="996501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xit" presetSubtype="1" fill="hold" nodeType="withEffect">
                                  <p:stCondLst>
                                    <p:cond delay="0"/>
                                  </p:stCondLst>
                                  <p:childTnLst>
                                    <p:animEffect transition="out" filter="wipe(up)">
                                      <p:cBhvr>
                                        <p:cTn id="6" dur="300"/>
                                        <p:tgtEl>
                                          <p:spTgt spid="480"/>
                                        </p:tgtEl>
                                      </p:cBhvr>
                                    </p:animEffect>
                                    <p:set>
                                      <p:cBhvr>
                                        <p:cTn id="7" dur="1" fill="hold">
                                          <p:stCondLst>
                                            <p:cond delay="299"/>
                                          </p:stCondLst>
                                        </p:cTn>
                                        <p:tgtEl>
                                          <p:spTgt spid="480"/>
                                        </p:tgtEl>
                                        <p:attrNameLst>
                                          <p:attrName>style.visibility</p:attrName>
                                        </p:attrNameLst>
                                      </p:cBhvr>
                                      <p:to>
                                        <p:strVal val="hidden"/>
                                      </p:to>
                                    </p:set>
                                  </p:childTnLst>
                                </p:cTn>
                              </p:par>
                              <p:par>
                                <p:cTn id="8" presetID="22" presetClass="exit" presetSubtype="1" fill="hold" nodeType="withEffect">
                                  <p:stCondLst>
                                    <p:cond delay="0"/>
                                  </p:stCondLst>
                                  <p:childTnLst>
                                    <p:animEffect transition="out" filter="wipe(up)">
                                      <p:cBhvr>
                                        <p:cTn id="9" dur="300"/>
                                        <p:tgtEl>
                                          <p:spTgt spid="476"/>
                                        </p:tgtEl>
                                      </p:cBhvr>
                                    </p:animEffect>
                                    <p:set>
                                      <p:cBhvr>
                                        <p:cTn id="10" dur="1" fill="hold">
                                          <p:stCondLst>
                                            <p:cond delay="299"/>
                                          </p:stCondLst>
                                        </p:cTn>
                                        <p:tgtEl>
                                          <p:spTgt spid="476"/>
                                        </p:tgtEl>
                                        <p:attrNameLst>
                                          <p:attrName>style.visibility</p:attrName>
                                        </p:attrNameLst>
                                      </p:cBhvr>
                                      <p:to>
                                        <p:strVal val="hidden"/>
                                      </p:to>
                                    </p:set>
                                  </p:childTnLst>
                                </p:cTn>
                              </p:par>
                              <p:par>
                                <p:cTn id="11" presetID="22" presetClass="exit" presetSubtype="4" fill="hold" nodeType="withEffect">
                                  <p:stCondLst>
                                    <p:cond delay="0"/>
                                  </p:stCondLst>
                                  <p:childTnLst>
                                    <p:animEffect transition="out" filter="wipe(down)">
                                      <p:cBhvr>
                                        <p:cTn id="12" dur="300"/>
                                        <p:tgtEl>
                                          <p:spTgt spid="463"/>
                                        </p:tgtEl>
                                      </p:cBhvr>
                                    </p:animEffect>
                                    <p:set>
                                      <p:cBhvr>
                                        <p:cTn id="13" dur="1" fill="hold">
                                          <p:stCondLst>
                                            <p:cond delay="299"/>
                                          </p:stCondLst>
                                        </p:cTn>
                                        <p:tgtEl>
                                          <p:spTgt spid="463"/>
                                        </p:tgtEl>
                                        <p:attrNameLst>
                                          <p:attrName>style.visibility</p:attrName>
                                        </p:attrNameLst>
                                      </p:cBhvr>
                                      <p:to>
                                        <p:strVal val="hidden"/>
                                      </p:to>
                                    </p:set>
                                  </p:childTnLst>
                                </p:cTn>
                              </p:par>
                              <p:par>
                                <p:cTn id="14" presetID="22" presetClass="exit" presetSubtype="4" fill="hold" nodeType="withEffect">
                                  <p:stCondLst>
                                    <p:cond delay="0"/>
                                  </p:stCondLst>
                                  <p:childTnLst>
                                    <p:animEffect transition="out" filter="wipe(down)">
                                      <p:cBhvr>
                                        <p:cTn id="15" dur="300"/>
                                        <p:tgtEl>
                                          <p:spTgt spid="465"/>
                                        </p:tgtEl>
                                      </p:cBhvr>
                                    </p:animEffect>
                                    <p:set>
                                      <p:cBhvr>
                                        <p:cTn id="16" dur="1" fill="hold">
                                          <p:stCondLst>
                                            <p:cond delay="299"/>
                                          </p:stCondLst>
                                        </p:cTn>
                                        <p:tgtEl>
                                          <p:spTgt spid="465"/>
                                        </p:tgtEl>
                                        <p:attrNameLst>
                                          <p:attrName>style.visibility</p:attrName>
                                        </p:attrNameLst>
                                      </p:cBhvr>
                                      <p:to>
                                        <p:strVal val="hidden"/>
                                      </p:to>
                                    </p:set>
                                  </p:childTnLst>
                                </p:cTn>
                              </p:par>
                              <p:par>
                                <p:cTn id="17" presetID="22" presetClass="exit" presetSubtype="1" fill="hold" nodeType="withEffect">
                                  <p:stCondLst>
                                    <p:cond delay="0"/>
                                  </p:stCondLst>
                                  <p:childTnLst>
                                    <p:animEffect transition="out" filter="wipe(up)">
                                      <p:cBhvr>
                                        <p:cTn id="18" dur="300"/>
                                        <p:tgtEl>
                                          <p:spTgt spid="435"/>
                                        </p:tgtEl>
                                      </p:cBhvr>
                                    </p:animEffect>
                                    <p:set>
                                      <p:cBhvr>
                                        <p:cTn id="19" dur="1" fill="hold">
                                          <p:stCondLst>
                                            <p:cond delay="299"/>
                                          </p:stCondLst>
                                        </p:cTn>
                                        <p:tgtEl>
                                          <p:spTgt spid="435"/>
                                        </p:tgtEl>
                                        <p:attrNameLst>
                                          <p:attrName>style.visibility</p:attrName>
                                        </p:attrNameLst>
                                      </p:cBhvr>
                                      <p:to>
                                        <p:strVal val="hidden"/>
                                      </p:to>
                                    </p:set>
                                  </p:childTnLst>
                                </p:cTn>
                              </p:par>
                              <p:par>
                                <p:cTn id="20" presetID="22" presetClass="exit" presetSubtype="2" fill="hold" nodeType="withEffect">
                                  <p:stCondLst>
                                    <p:cond delay="0"/>
                                  </p:stCondLst>
                                  <p:childTnLst>
                                    <p:animEffect transition="out" filter="wipe(right)">
                                      <p:cBhvr>
                                        <p:cTn id="21" dur="300"/>
                                        <p:tgtEl>
                                          <p:spTgt spid="439"/>
                                        </p:tgtEl>
                                      </p:cBhvr>
                                    </p:animEffect>
                                    <p:set>
                                      <p:cBhvr>
                                        <p:cTn id="22" dur="1" fill="hold">
                                          <p:stCondLst>
                                            <p:cond delay="299"/>
                                          </p:stCondLst>
                                        </p:cTn>
                                        <p:tgtEl>
                                          <p:spTgt spid="439"/>
                                        </p:tgtEl>
                                        <p:attrNameLst>
                                          <p:attrName>style.visibility</p:attrName>
                                        </p:attrNameLst>
                                      </p:cBhvr>
                                      <p:to>
                                        <p:strVal val="hidden"/>
                                      </p:to>
                                    </p:set>
                                  </p:childTnLst>
                                </p:cTn>
                              </p:par>
                              <p:par>
                                <p:cTn id="23" presetID="22" presetClass="exit" presetSubtype="4" fill="hold" nodeType="withEffect">
                                  <p:stCondLst>
                                    <p:cond delay="0"/>
                                  </p:stCondLst>
                                  <p:childTnLst>
                                    <p:animEffect transition="out" filter="wipe(down)">
                                      <p:cBhvr>
                                        <p:cTn id="24" dur="300"/>
                                        <p:tgtEl>
                                          <p:spTgt spid="441"/>
                                        </p:tgtEl>
                                      </p:cBhvr>
                                    </p:animEffect>
                                    <p:set>
                                      <p:cBhvr>
                                        <p:cTn id="25" dur="1" fill="hold">
                                          <p:stCondLst>
                                            <p:cond delay="299"/>
                                          </p:stCondLst>
                                        </p:cTn>
                                        <p:tgtEl>
                                          <p:spTgt spid="441"/>
                                        </p:tgtEl>
                                        <p:attrNameLst>
                                          <p:attrName>style.visibility</p:attrName>
                                        </p:attrNameLst>
                                      </p:cBhvr>
                                      <p:to>
                                        <p:strVal val="hidden"/>
                                      </p:to>
                                    </p:set>
                                  </p:childTnLst>
                                </p:cTn>
                              </p:par>
                              <p:par>
                                <p:cTn id="26" presetID="22" presetClass="exit" presetSubtype="4" fill="hold" nodeType="withEffect">
                                  <p:stCondLst>
                                    <p:cond delay="0"/>
                                  </p:stCondLst>
                                  <p:childTnLst>
                                    <p:animEffect transition="out" filter="wipe(down)">
                                      <p:cBhvr>
                                        <p:cTn id="27" dur="300"/>
                                        <p:tgtEl>
                                          <p:spTgt spid="446"/>
                                        </p:tgtEl>
                                      </p:cBhvr>
                                    </p:animEffect>
                                    <p:set>
                                      <p:cBhvr>
                                        <p:cTn id="28" dur="1" fill="hold">
                                          <p:stCondLst>
                                            <p:cond delay="299"/>
                                          </p:stCondLst>
                                        </p:cTn>
                                        <p:tgtEl>
                                          <p:spTgt spid="446"/>
                                        </p:tgtEl>
                                        <p:attrNameLst>
                                          <p:attrName>style.visibility</p:attrName>
                                        </p:attrNameLst>
                                      </p:cBhvr>
                                      <p:to>
                                        <p:strVal val="hidden"/>
                                      </p:to>
                                    </p:set>
                                  </p:childTnLst>
                                </p:cTn>
                              </p:par>
                              <p:par>
                                <p:cTn id="29" presetID="22" presetClass="exit" presetSubtype="2" fill="hold" nodeType="withEffect">
                                  <p:stCondLst>
                                    <p:cond delay="0"/>
                                  </p:stCondLst>
                                  <p:childTnLst>
                                    <p:animEffect transition="out" filter="wipe(right)">
                                      <p:cBhvr>
                                        <p:cTn id="30" dur="300"/>
                                        <p:tgtEl>
                                          <p:spTgt spid="453"/>
                                        </p:tgtEl>
                                      </p:cBhvr>
                                    </p:animEffect>
                                    <p:set>
                                      <p:cBhvr>
                                        <p:cTn id="31" dur="1" fill="hold">
                                          <p:stCondLst>
                                            <p:cond delay="299"/>
                                          </p:stCondLst>
                                        </p:cTn>
                                        <p:tgtEl>
                                          <p:spTgt spid="453"/>
                                        </p:tgtEl>
                                        <p:attrNameLst>
                                          <p:attrName>style.visibility</p:attrName>
                                        </p:attrNameLst>
                                      </p:cBhvr>
                                      <p:to>
                                        <p:strVal val="hidden"/>
                                      </p:to>
                                    </p:set>
                                  </p:childTnLst>
                                </p:cTn>
                              </p:par>
                              <p:par>
                                <p:cTn id="32" presetID="22" presetClass="exit" presetSubtype="4" fill="hold" nodeType="withEffect">
                                  <p:stCondLst>
                                    <p:cond delay="0"/>
                                  </p:stCondLst>
                                  <p:childTnLst>
                                    <p:animEffect transition="out" filter="wipe(down)">
                                      <p:cBhvr>
                                        <p:cTn id="33" dur="300"/>
                                        <p:tgtEl>
                                          <p:spTgt spid="455"/>
                                        </p:tgtEl>
                                      </p:cBhvr>
                                    </p:animEffect>
                                    <p:set>
                                      <p:cBhvr>
                                        <p:cTn id="34" dur="1" fill="hold">
                                          <p:stCondLst>
                                            <p:cond delay="299"/>
                                          </p:stCondLst>
                                        </p:cTn>
                                        <p:tgtEl>
                                          <p:spTgt spid="455"/>
                                        </p:tgtEl>
                                        <p:attrNameLst>
                                          <p:attrName>style.visibility</p:attrName>
                                        </p:attrNameLst>
                                      </p:cBhvr>
                                      <p:to>
                                        <p:strVal val="hidden"/>
                                      </p:to>
                                    </p:set>
                                  </p:childTnLst>
                                </p:cTn>
                              </p:par>
                              <p:par>
                                <p:cTn id="35" presetID="22" presetClass="exit" presetSubtype="2" fill="hold" nodeType="withEffect">
                                  <p:stCondLst>
                                    <p:cond delay="0"/>
                                  </p:stCondLst>
                                  <p:childTnLst>
                                    <p:animEffect transition="out" filter="wipe(right)">
                                      <p:cBhvr>
                                        <p:cTn id="36" dur="300"/>
                                        <p:tgtEl>
                                          <p:spTgt spid="461"/>
                                        </p:tgtEl>
                                      </p:cBhvr>
                                    </p:animEffect>
                                    <p:set>
                                      <p:cBhvr>
                                        <p:cTn id="37" dur="1" fill="hold">
                                          <p:stCondLst>
                                            <p:cond delay="299"/>
                                          </p:stCondLst>
                                        </p:cTn>
                                        <p:tgtEl>
                                          <p:spTgt spid="461"/>
                                        </p:tgtEl>
                                        <p:attrNameLst>
                                          <p:attrName>style.visibility</p:attrName>
                                        </p:attrNameLst>
                                      </p:cBhvr>
                                      <p:to>
                                        <p:strVal val="hidden"/>
                                      </p:to>
                                    </p:set>
                                  </p:childTnLst>
                                </p:cTn>
                              </p:par>
                              <p:par>
                                <p:cTn id="38" presetID="22" presetClass="exit" presetSubtype="4" fill="hold" nodeType="withEffect">
                                  <p:stCondLst>
                                    <p:cond delay="0"/>
                                  </p:stCondLst>
                                  <p:childTnLst>
                                    <p:animEffect transition="out" filter="wipe(down)">
                                      <p:cBhvr>
                                        <p:cTn id="39" dur="300"/>
                                        <p:tgtEl>
                                          <p:spTgt spid="467"/>
                                        </p:tgtEl>
                                      </p:cBhvr>
                                    </p:animEffect>
                                    <p:set>
                                      <p:cBhvr>
                                        <p:cTn id="40" dur="1" fill="hold">
                                          <p:stCondLst>
                                            <p:cond delay="299"/>
                                          </p:stCondLst>
                                        </p:cTn>
                                        <p:tgtEl>
                                          <p:spTgt spid="467"/>
                                        </p:tgtEl>
                                        <p:attrNameLst>
                                          <p:attrName>style.visibility</p:attrName>
                                        </p:attrNameLst>
                                      </p:cBhvr>
                                      <p:to>
                                        <p:strVal val="hidden"/>
                                      </p:to>
                                    </p:set>
                                  </p:childTnLst>
                                </p:cTn>
                              </p:par>
                              <p:par>
                                <p:cTn id="41" presetID="22" presetClass="exit" presetSubtype="8" fill="hold" nodeType="withEffect">
                                  <p:stCondLst>
                                    <p:cond delay="0"/>
                                  </p:stCondLst>
                                  <p:childTnLst>
                                    <p:animEffect transition="out" filter="wipe(left)">
                                      <p:cBhvr>
                                        <p:cTn id="42" dur="300"/>
                                        <p:tgtEl>
                                          <p:spTgt spid="469"/>
                                        </p:tgtEl>
                                      </p:cBhvr>
                                    </p:animEffect>
                                    <p:set>
                                      <p:cBhvr>
                                        <p:cTn id="43" dur="1" fill="hold">
                                          <p:stCondLst>
                                            <p:cond delay="299"/>
                                          </p:stCondLst>
                                        </p:cTn>
                                        <p:tgtEl>
                                          <p:spTgt spid="469"/>
                                        </p:tgtEl>
                                        <p:attrNameLst>
                                          <p:attrName>style.visibility</p:attrName>
                                        </p:attrNameLst>
                                      </p:cBhvr>
                                      <p:to>
                                        <p:strVal val="hidden"/>
                                      </p:to>
                                    </p:set>
                                  </p:childTnLst>
                                </p:cTn>
                              </p:par>
                              <p:par>
                                <p:cTn id="44" presetID="22" presetClass="exit" presetSubtype="8" fill="hold" nodeType="withEffect">
                                  <p:stCondLst>
                                    <p:cond delay="0"/>
                                  </p:stCondLst>
                                  <p:childTnLst>
                                    <p:animEffect transition="out" filter="wipe(left)">
                                      <p:cBhvr>
                                        <p:cTn id="45" dur="300"/>
                                        <p:tgtEl>
                                          <p:spTgt spid="472"/>
                                        </p:tgtEl>
                                      </p:cBhvr>
                                    </p:animEffect>
                                    <p:set>
                                      <p:cBhvr>
                                        <p:cTn id="46" dur="1" fill="hold">
                                          <p:stCondLst>
                                            <p:cond delay="299"/>
                                          </p:stCondLst>
                                        </p:cTn>
                                        <p:tgtEl>
                                          <p:spTgt spid="472"/>
                                        </p:tgtEl>
                                        <p:attrNameLst>
                                          <p:attrName>style.visibility</p:attrName>
                                        </p:attrNameLst>
                                      </p:cBhvr>
                                      <p:to>
                                        <p:strVal val="hidden"/>
                                      </p:to>
                                    </p:set>
                                  </p:childTnLst>
                                </p:cTn>
                              </p:par>
                              <p:par>
                                <p:cTn id="47" presetID="22" presetClass="exit" presetSubtype="8" fill="hold" nodeType="withEffect">
                                  <p:stCondLst>
                                    <p:cond delay="0"/>
                                  </p:stCondLst>
                                  <p:childTnLst>
                                    <p:animEffect transition="out" filter="wipe(left)">
                                      <p:cBhvr>
                                        <p:cTn id="48" dur="300"/>
                                        <p:tgtEl>
                                          <p:spTgt spid="474"/>
                                        </p:tgtEl>
                                      </p:cBhvr>
                                    </p:animEffect>
                                    <p:set>
                                      <p:cBhvr>
                                        <p:cTn id="49" dur="1" fill="hold">
                                          <p:stCondLst>
                                            <p:cond delay="299"/>
                                          </p:stCondLst>
                                        </p:cTn>
                                        <p:tgtEl>
                                          <p:spTgt spid="474"/>
                                        </p:tgtEl>
                                        <p:attrNameLst>
                                          <p:attrName>style.visibility</p:attrName>
                                        </p:attrNameLst>
                                      </p:cBhvr>
                                      <p:to>
                                        <p:strVal val="hidden"/>
                                      </p:to>
                                    </p:set>
                                  </p:childTnLst>
                                </p:cTn>
                              </p:par>
                              <p:par>
                                <p:cTn id="50" presetID="22" presetClass="exit" presetSubtype="4" fill="hold" nodeType="withEffect">
                                  <p:stCondLst>
                                    <p:cond delay="0"/>
                                  </p:stCondLst>
                                  <p:childTnLst>
                                    <p:animEffect transition="out" filter="wipe(down)">
                                      <p:cBhvr>
                                        <p:cTn id="51" dur="300"/>
                                        <p:tgtEl>
                                          <p:spTgt spid="478"/>
                                        </p:tgtEl>
                                      </p:cBhvr>
                                    </p:animEffect>
                                    <p:set>
                                      <p:cBhvr>
                                        <p:cTn id="52" dur="1" fill="hold">
                                          <p:stCondLst>
                                            <p:cond delay="299"/>
                                          </p:stCondLst>
                                        </p:cTn>
                                        <p:tgtEl>
                                          <p:spTgt spid="478"/>
                                        </p:tgtEl>
                                        <p:attrNameLst>
                                          <p:attrName>style.visibility</p:attrName>
                                        </p:attrNameLst>
                                      </p:cBhvr>
                                      <p:to>
                                        <p:strVal val="hidden"/>
                                      </p:to>
                                    </p:set>
                                  </p:childTnLst>
                                </p:cTn>
                              </p:par>
                              <p:par>
                                <p:cTn id="53" presetID="22" presetClass="exit" presetSubtype="2" fill="hold" nodeType="withEffect">
                                  <p:stCondLst>
                                    <p:cond delay="0"/>
                                  </p:stCondLst>
                                  <p:childTnLst>
                                    <p:animEffect transition="out" filter="wipe(right)">
                                      <p:cBhvr>
                                        <p:cTn id="54" dur="300"/>
                                        <p:tgtEl>
                                          <p:spTgt spid="265"/>
                                        </p:tgtEl>
                                      </p:cBhvr>
                                    </p:animEffect>
                                    <p:set>
                                      <p:cBhvr>
                                        <p:cTn id="55" dur="1" fill="hold">
                                          <p:stCondLst>
                                            <p:cond delay="299"/>
                                          </p:stCondLst>
                                        </p:cTn>
                                        <p:tgtEl>
                                          <p:spTgt spid="265"/>
                                        </p:tgtEl>
                                        <p:attrNameLst>
                                          <p:attrName>style.visibility</p:attrName>
                                        </p:attrNameLst>
                                      </p:cBhvr>
                                      <p:to>
                                        <p:strVal val="hidden"/>
                                      </p:to>
                                    </p:set>
                                  </p:childTnLst>
                                </p:cTn>
                              </p:par>
                              <p:par>
                                <p:cTn id="56" presetID="22" presetClass="exit" presetSubtype="8" fill="hold" nodeType="withEffect">
                                  <p:stCondLst>
                                    <p:cond delay="0"/>
                                  </p:stCondLst>
                                  <p:childTnLst>
                                    <p:animEffect transition="out" filter="wipe(left)">
                                      <p:cBhvr>
                                        <p:cTn id="57" dur="300"/>
                                        <p:tgtEl>
                                          <p:spTgt spid="271"/>
                                        </p:tgtEl>
                                      </p:cBhvr>
                                    </p:animEffect>
                                    <p:set>
                                      <p:cBhvr>
                                        <p:cTn id="58" dur="1" fill="hold">
                                          <p:stCondLst>
                                            <p:cond delay="299"/>
                                          </p:stCondLst>
                                        </p:cTn>
                                        <p:tgtEl>
                                          <p:spTgt spid="271"/>
                                        </p:tgtEl>
                                        <p:attrNameLst>
                                          <p:attrName>style.visibility</p:attrName>
                                        </p:attrNameLst>
                                      </p:cBhvr>
                                      <p:to>
                                        <p:strVal val="hidden"/>
                                      </p:to>
                                    </p:set>
                                  </p:childTnLst>
                                </p:cTn>
                              </p:par>
                              <p:par>
                                <p:cTn id="59" presetID="22" presetClass="exit" presetSubtype="8" fill="hold" nodeType="withEffect">
                                  <p:stCondLst>
                                    <p:cond delay="0"/>
                                  </p:stCondLst>
                                  <p:childTnLst>
                                    <p:animEffect transition="out" filter="wipe(left)">
                                      <p:cBhvr>
                                        <p:cTn id="60" dur="300"/>
                                        <p:tgtEl>
                                          <p:spTgt spid="274"/>
                                        </p:tgtEl>
                                      </p:cBhvr>
                                    </p:animEffect>
                                    <p:set>
                                      <p:cBhvr>
                                        <p:cTn id="61" dur="1" fill="hold">
                                          <p:stCondLst>
                                            <p:cond delay="299"/>
                                          </p:stCondLst>
                                        </p:cTn>
                                        <p:tgtEl>
                                          <p:spTgt spid="274"/>
                                        </p:tgtEl>
                                        <p:attrNameLst>
                                          <p:attrName>style.visibility</p:attrName>
                                        </p:attrNameLst>
                                      </p:cBhvr>
                                      <p:to>
                                        <p:strVal val="hidden"/>
                                      </p:to>
                                    </p:set>
                                  </p:childTnLst>
                                </p:cTn>
                              </p:par>
                              <p:par>
                                <p:cTn id="62" presetID="22" presetClass="exit" presetSubtype="8" fill="hold" nodeType="withEffect">
                                  <p:stCondLst>
                                    <p:cond delay="0"/>
                                  </p:stCondLst>
                                  <p:childTnLst>
                                    <p:animEffect transition="out" filter="wipe(left)">
                                      <p:cBhvr>
                                        <p:cTn id="63" dur="300"/>
                                        <p:tgtEl>
                                          <p:spTgt spid="276"/>
                                        </p:tgtEl>
                                      </p:cBhvr>
                                    </p:animEffect>
                                    <p:set>
                                      <p:cBhvr>
                                        <p:cTn id="64" dur="1" fill="hold">
                                          <p:stCondLst>
                                            <p:cond delay="299"/>
                                          </p:stCondLst>
                                        </p:cTn>
                                        <p:tgtEl>
                                          <p:spTgt spid="276"/>
                                        </p:tgtEl>
                                        <p:attrNameLst>
                                          <p:attrName>style.visibility</p:attrName>
                                        </p:attrNameLst>
                                      </p:cBhvr>
                                      <p:to>
                                        <p:strVal val="hidden"/>
                                      </p:to>
                                    </p:set>
                                  </p:childTnLst>
                                </p:cTn>
                              </p:par>
                              <p:par>
                                <p:cTn id="65" presetID="22" presetClass="exit" presetSubtype="1" fill="hold" nodeType="withEffect">
                                  <p:stCondLst>
                                    <p:cond delay="0"/>
                                  </p:stCondLst>
                                  <p:childTnLst>
                                    <p:animEffect transition="out" filter="wipe(up)">
                                      <p:cBhvr>
                                        <p:cTn id="66" dur="300"/>
                                        <p:tgtEl>
                                          <p:spTgt spid="277"/>
                                        </p:tgtEl>
                                      </p:cBhvr>
                                    </p:animEffect>
                                    <p:set>
                                      <p:cBhvr>
                                        <p:cTn id="67" dur="1" fill="hold">
                                          <p:stCondLst>
                                            <p:cond delay="299"/>
                                          </p:stCondLst>
                                        </p:cTn>
                                        <p:tgtEl>
                                          <p:spTgt spid="277"/>
                                        </p:tgtEl>
                                        <p:attrNameLst>
                                          <p:attrName>style.visibility</p:attrName>
                                        </p:attrNameLst>
                                      </p:cBhvr>
                                      <p:to>
                                        <p:strVal val="hidden"/>
                                      </p:to>
                                    </p:set>
                                  </p:childTnLst>
                                </p:cTn>
                              </p:par>
                              <p:par>
                                <p:cTn id="68" presetID="10" presetClass="entr" presetSubtype="0" fill="hold" nodeType="withEffect">
                                  <p:stCondLst>
                                    <p:cond delay="100"/>
                                  </p:stCondLst>
                                  <p:childTnLst>
                                    <p:set>
                                      <p:cBhvr>
                                        <p:cTn id="69" dur="1" fill="hold">
                                          <p:stCondLst>
                                            <p:cond delay="0"/>
                                          </p:stCondLst>
                                        </p:cTn>
                                        <p:tgtEl>
                                          <p:spTgt spid="295"/>
                                        </p:tgtEl>
                                        <p:attrNameLst>
                                          <p:attrName>style.visibility</p:attrName>
                                        </p:attrNameLst>
                                      </p:cBhvr>
                                      <p:to>
                                        <p:strVal val="visible"/>
                                      </p:to>
                                    </p:set>
                                    <p:animEffect transition="in" filter="fade">
                                      <p:cBhvr>
                                        <p:cTn id="70" dur="750"/>
                                        <p:tgtEl>
                                          <p:spTgt spid="295"/>
                                        </p:tgtEl>
                                      </p:cBhvr>
                                    </p:animEffect>
                                  </p:childTnLst>
                                </p:cTn>
                              </p:par>
                              <p:par>
                                <p:cTn id="71" presetID="22" presetClass="entr" presetSubtype="4" fill="hold" nodeType="withEffect">
                                  <p:stCondLst>
                                    <p:cond delay="500"/>
                                  </p:stCondLst>
                                  <p:childTnLst>
                                    <p:set>
                                      <p:cBhvr>
                                        <p:cTn id="72" dur="1" fill="hold">
                                          <p:stCondLst>
                                            <p:cond delay="0"/>
                                          </p:stCondLst>
                                        </p:cTn>
                                        <p:tgtEl>
                                          <p:spTgt spid="275"/>
                                        </p:tgtEl>
                                        <p:attrNameLst>
                                          <p:attrName>style.visibility</p:attrName>
                                        </p:attrNameLst>
                                      </p:cBhvr>
                                      <p:to>
                                        <p:strVal val="visible"/>
                                      </p:to>
                                    </p:set>
                                    <p:animEffect transition="in" filter="wipe(down)">
                                      <p:cBhvr>
                                        <p:cTn id="73" dur="500"/>
                                        <p:tgtEl>
                                          <p:spTgt spid="275"/>
                                        </p:tgtEl>
                                      </p:cBhvr>
                                    </p:animEffect>
                                  </p:childTnLst>
                                </p:cTn>
                              </p:par>
                              <p:par>
                                <p:cTn id="74" presetID="22" presetClass="entr" presetSubtype="1" fill="hold" nodeType="withEffect">
                                  <p:stCondLst>
                                    <p:cond delay="300"/>
                                  </p:stCondLst>
                                  <p:childTnLst>
                                    <p:set>
                                      <p:cBhvr>
                                        <p:cTn id="75" dur="1" fill="hold">
                                          <p:stCondLst>
                                            <p:cond delay="0"/>
                                          </p:stCondLst>
                                        </p:cTn>
                                        <p:tgtEl>
                                          <p:spTgt spid="278"/>
                                        </p:tgtEl>
                                        <p:attrNameLst>
                                          <p:attrName>style.visibility</p:attrName>
                                        </p:attrNameLst>
                                      </p:cBhvr>
                                      <p:to>
                                        <p:strVal val="visible"/>
                                      </p:to>
                                    </p:set>
                                    <p:animEffect transition="in" filter="wipe(up)">
                                      <p:cBhvr>
                                        <p:cTn id="76" dur="500"/>
                                        <p:tgtEl>
                                          <p:spTgt spid="278"/>
                                        </p:tgtEl>
                                      </p:cBhvr>
                                    </p:animEffect>
                                  </p:childTnLst>
                                </p:cTn>
                              </p:par>
                              <p:par>
                                <p:cTn id="77" presetID="22" presetClass="entr" presetSubtype="1" fill="hold" nodeType="withEffect">
                                  <p:stCondLst>
                                    <p:cond delay="300"/>
                                  </p:stCondLst>
                                  <p:childTnLst>
                                    <p:set>
                                      <p:cBhvr>
                                        <p:cTn id="78" dur="1" fill="hold">
                                          <p:stCondLst>
                                            <p:cond delay="0"/>
                                          </p:stCondLst>
                                        </p:cTn>
                                        <p:tgtEl>
                                          <p:spTgt spid="279"/>
                                        </p:tgtEl>
                                        <p:attrNameLst>
                                          <p:attrName>style.visibility</p:attrName>
                                        </p:attrNameLst>
                                      </p:cBhvr>
                                      <p:to>
                                        <p:strVal val="visible"/>
                                      </p:to>
                                    </p:set>
                                    <p:animEffect transition="in" filter="wipe(up)">
                                      <p:cBhvr>
                                        <p:cTn id="79" dur="500"/>
                                        <p:tgtEl>
                                          <p:spTgt spid="279"/>
                                        </p:tgtEl>
                                      </p:cBhvr>
                                    </p:animEffect>
                                  </p:childTnLst>
                                </p:cTn>
                              </p:par>
                              <p:par>
                                <p:cTn id="80" presetID="22" presetClass="entr" presetSubtype="4" fill="hold" nodeType="withEffect">
                                  <p:stCondLst>
                                    <p:cond delay="500"/>
                                  </p:stCondLst>
                                  <p:childTnLst>
                                    <p:set>
                                      <p:cBhvr>
                                        <p:cTn id="81" dur="1" fill="hold">
                                          <p:stCondLst>
                                            <p:cond delay="0"/>
                                          </p:stCondLst>
                                        </p:cTn>
                                        <p:tgtEl>
                                          <p:spTgt spid="280"/>
                                        </p:tgtEl>
                                        <p:attrNameLst>
                                          <p:attrName>style.visibility</p:attrName>
                                        </p:attrNameLst>
                                      </p:cBhvr>
                                      <p:to>
                                        <p:strVal val="visible"/>
                                      </p:to>
                                    </p:set>
                                    <p:animEffect transition="in" filter="wipe(down)">
                                      <p:cBhvr>
                                        <p:cTn id="82" dur="500"/>
                                        <p:tgtEl>
                                          <p:spTgt spid="280"/>
                                        </p:tgtEl>
                                      </p:cBhvr>
                                    </p:animEffect>
                                  </p:childTnLst>
                                </p:cTn>
                              </p:par>
                              <p:par>
                                <p:cTn id="83" presetID="22" presetClass="entr" presetSubtype="8" fill="hold" nodeType="withEffect">
                                  <p:stCondLst>
                                    <p:cond delay="800"/>
                                  </p:stCondLst>
                                  <p:childTnLst>
                                    <p:set>
                                      <p:cBhvr>
                                        <p:cTn id="84" dur="1" fill="hold">
                                          <p:stCondLst>
                                            <p:cond delay="0"/>
                                          </p:stCondLst>
                                        </p:cTn>
                                        <p:tgtEl>
                                          <p:spTgt spid="281"/>
                                        </p:tgtEl>
                                        <p:attrNameLst>
                                          <p:attrName>style.visibility</p:attrName>
                                        </p:attrNameLst>
                                      </p:cBhvr>
                                      <p:to>
                                        <p:strVal val="visible"/>
                                      </p:to>
                                    </p:set>
                                    <p:animEffect transition="in" filter="wipe(left)">
                                      <p:cBhvr>
                                        <p:cTn id="85" dur="500"/>
                                        <p:tgtEl>
                                          <p:spTgt spid="281"/>
                                        </p:tgtEl>
                                      </p:cBhvr>
                                    </p:animEffect>
                                  </p:childTnLst>
                                </p:cTn>
                              </p:par>
                              <p:par>
                                <p:cTn id="86" presetID="22" presetClass="entr" presetSubtype="1" fill="hold" nodeType="withEffect">
                                  <p:stCondLst>
                                    <p:cond delay="300"/>
                                  </p:stCondLst>
                                  <p:childTnLst>
                                    <p:set>
                                      <p:cBhvr>
                                        <p:cTn id="87" dur="1" fill="hold">
                                          <p:stCondLst>
                                            <p:cond delay="0"/>
                                          </p:stCondLst>
                                        </p:cTn>
                                        <p:tgtEl>
                                          <p:spTgt spid="282"/>
                                        </p:tgtEl>
                                        <p:attrNameLst>
                                          <p:attrName>style.visibility</p:attrName>
                                        </p:attrNameLst>
                                      </p:cBhvr>
                                      <p:to>
                                        <p:strVal val="visible"/>
                                      </p:to>
                                    </p:set>
                                    <p:animEffect transition="in" filter="wipe(up)">
                                      <p:cBhvr>
                                        <p:cTn id="88" dur="500"/>
                                        <p:tgtEl>
                                          <p:spTgt spid="282"/>
                                        </p:tgtEl>
                                      </p:cBhvr>
                                    </p:animEffect>
                                  </p:childTnLst>
                                </p:cTn>
                              </p:par>
                              <p:par>
                                <p:cTn id="89" presetID="22" presetClass="entr" presetSubtype="1" fill="hold" nodeType="withEffect">
                                  <p:stCondLst>
                                    <p:cond delay="300"/>
                                  </p:stCondLst>
                                  <p:childTnLst>
                                    <p:set>
                                      <p:cBhvr>
                                        <p:cTn id="90" dur="1" fill="hold">
                                          <p:stCondLst>
                                            <p:cond delay="0"/>
                                          </p:stCondLst>
                                        </p:cTn>
                                        <p:tgtEl>
                                          <p:spTgt spid="283"/>
                                        </p:tgtEl>
                                        <p:attrNameLst>
                                          <p:attrName>style.visibility</p:attrName>
                                        </p:attrNameLst>
                                      </p:cBhvr>
                                      <p:to>
                                        <p:strVal val="visible"/>
                                      </p:to>
                                    </p:set>
                                    <p:animEffect transition="in" filter="wipe(up)">
                                      <p:cBhvr>
                                        <p:cTn id="91" dur="500"/>
                                        <p:tgtEl>
                                          <p:spTgt spid="283"/>
                                        </p:tgtEl>
                                      </p:cBhvr>
                                    </p:animEffect>
                                  </p:childTnLst>
                                </p:cTn>
                              </p:par>
                              <p:par>
                                <p:cTn id="92" presetID="22" presetClass="entr" presetSubtype="8" fill="hold" nodeType="withEffect">
                                  <p:stCondLst>
                                    <p:cond delay="800"/>
                                  </p:stCondLst>
                                  <p:childTnLst>
                                    <p:set>
                                      <p:cBhvr>
                                        <p:cTn id="93" dur="1" fill="hold">
                                          <p:stCondLst>
                                            <p:cond delay="0"/>
                                          </p:stCondLst>
                                        </p:cTn>
                                        <p:tgtEl>
                                          <p:spTgt spid="284"/>
                                        </p:tgtEl>
                                        <p:attrNameLst>
                                          <p:attrName>style.visibility</p:attrName>
                                        </p:attrNameLst>
                                      </p:cBhvr>
                                      <p:to>
                                        <p:strVal val="visible"/>
                                      </p:to>
                                    </p:set>
                                    <p:animEffect transition="in" filter="wipe(left)">
                                      <p:cBhvr>
                                        <p:cTn id="94" dur="500"/>
                                        <p:tgtEl>
                                          <p:spTgt spid="284"/>
                                        </p:tgtEl>
                                      </p:cBhvr>
                                    </p:animEffect>
                                  </p:childTnLst>
                                </p:cTn>
                              </p:par>
                              <p:par>
                                <p:cTn id="95" presetID="22" presetClass="entr" presetSubtype="8" fill="hold" nodeType="withEffect">
                                  <p:stCondLst>
                                    <p:cond delay="300"/>
                                  </p:stCondLst>
                                  <p:childTnLst>
                                    <p:set>
                                      <p:cBhvr>
                                        <p:cTn id="96" dur="1" fill="hold">
                                          <p:stCondLst>
                                            <p:cond delay="0"/>
                                          </p:stCondLst>
                                        </p:cTn>
                                        <p:tgtEl>
                                          <p:spTgt spid="285"/>
                                        </p:tgtEl>
                                        <p:attrNameLst>
                                          <p:attrName>style.visibility</p:attrName>
                                        </p:attrNameLst>
                                      </p:cBhvr>
                                      <p:to>
                                        <p:strVal val="visible"/>
                                      </p:to>
                                    </p:set>
                                    <p:animEffect transition="in" filter="wipe(left)">
                                      <p:cBhvr>
                                        <p:cTn id="97" dur="500"/>
                                        <p:tgtEl>
                                          <p:spTgt spid="285"/>
                                        </p:tgtEl>
                                      </p:cBhvr>
                                    </p:animEffect>
                                  </p:childTnLst>
                                </p:cTn>
                              </p:par>
                              <p:par>
                                <p:cTn id="98" presetID="22" presetClass="entr" presetSubtype="4" fill="hold" nodeType="withEffect">
                                  <p:stCondLst>
                                    <p:cond delay="1000"/>
                                  </p:stCondLst>
                                  <p:childTnLst>
                                    <p:set>
                                      <p:cBhvr>
                                        <p:cTn id="99" dur="1" fill="hold">
                                          <p:stCondLst>
                                            <p:cond delay="0"/>
                                          </p:stCondLst>
                                        </p:cTn>
                                        <p:tgtEl>
                                          <p:spTgt spid="286"/>
                                        </p:tgtEl>
                                        <p:attrNameLst>
                                          <p:attrName>style.visibility</p:attrName>
                                        </p:attrNameLst>
                                      </p:cBhvr>
                                      <p:to>
                                        <p:strVal val="visible"/>
                                      </p:to>
                                    </p:set>
                                    <p:animEffect transition="in" filter="wipe(down)">
                                      <p:cBhvr>
                                        <p:cTn id="100" dur="500"/>
                                        <p:tgtEl>
                                          <p:spTgt spid="286"/>
                                        </p:tgtEl>
                                      </p:cBhvr>
                                    </p:animEffect>
                                  </p:childTnLst>
                                </p:cTn>
                              </p:par>
                              <p:par>
                                <p:cTn id="101" presetID="22" presetClass="entr" presetSubtype="2" fill="hold" nodeType="withEffect">
                                  <p:stCondLst>
                                    <p:cond delay="600"/>
                                  </p:stCondLst>
                                  <p:childTnLst>
                                    <p:set>
                                      <p:cBhvr>
                                        <p:cTn id="102" dur="1" fill="hold">
                                          <p:stCondLst>
                                            <p:cond delay="0"/>
                                          </p:stCondLst>
                                        </p:cTn>
                                        <p:tgtEl>
                                          <p:spTgt spid="287"/>
                                        </p:tgtEl>
                                        <p:attrNameLst>
                                          <p:attrName>style.visibility</p:attrName>
                                        </p:attrNameLst>
                                      </p:cBhvr>
                                      <p:to>
                                        <p:strVal val="visible"/>
                                      </p:to>
                                    </p:set>
                                    <p:animEffect transition="in" filter="wipe(right)">
                                      <p:cBhvr>
                                        <p:cTn id="103" dur="500"/>
                                        <p:tgtEl>
                                          <p:spTgt spid="287"/>
                                        </p:tgtEl>
                                      </p:cBhvr>
                                    </p:animEffect>
                                  </p:childTnLst>
                                </p:cTn>
                              </p:par>
                              <p:par>
                                <p:cTn id="104" presetID="22" presetClass="entr" presetSubtype="2" fill="hold" nodeType="withEffect">
                                  <p:stCondLst>
                                    <p:cond delay="300"/>
                                  </p:stCondLst>
                                  <p:childTnLst>
                                    <p:set>
                                      <p:cBhvr>
                                        <p:cTn id="105" dur="1" fill="hold">
                                          <p:stCondLst>
                                            <p:cond delay="0"/>
                                          </p:stCondLst>
                                        </p:cTn>
                                        <p:tgtEl>
                                          <p:spTgt spid="288"/>
                                        </p:tgtEl>
                                        <p:attrNameLst>
                                          <p:attrName>style.visibility</p:attrName>
                                        </p:attrNameLst>
                                      </p:cBhvr>
                                      <p:to>
                                        <p:strVal val="visible"/>
                                      </p:to>
                                    </p:set>
                                    <p:animEffect transition="in" filter="wipe(right)">
                                      <p:cBhvr>
                                        <p:cTn id="106" dur="500"/>
                                        <p:tgtEl>
                                          <p:spTgt spid="288"/>
                                        </p:tgtEl>
                                      </p:cBhvr>
                                    </p:animEffect>
                                  </p:childTnLst>
                                </p:cTn>
                              </p:par>
                              <p:par>
                                <p:cTn id="107" presetID="22" presetClass="entr" presetSubtype="1" fill="hold" nodeType="withEffect">
                                  <p:stCondLst>
                                    <p:cond delay="300"/>
                                  </p:stCondLst>
                                  <p:childTnLst>
                                    <p:set>
                                      <p:cBhvr>
                                        <p:cTn id="108" dur="1" fill="hold">
                                          <p:stCondLst>
                                            <p:cond delay="0"/>
                                          </p:stCondLst>
                                        </p:cTn>
                                        <p:tgtEl>
                                          <p:spTgt spid="289"/>
                                        </p:tgtEl>
                                        <p:attrNameLst>
                                          <p:attrName>style.visibility</p:attrName>
                                        </p:attrNameLst>
                                      </p:cBhvr>
                                      <p:to>
                                        <p:strVal val="visible"/>
                                      </p:to>
                                    </p:set>
                                    <p:animEffect transition="in" filter="wipe(up)">
                                      <p:cBhvr>
                                        <p:cTn id="109" dur="500"/>
                                        <p:tgtEl>
                                          <p:spTgt spid="289"/>
                                        </p:tgtEl>
                                      </p:cBhvr>
                                    </p:animEffect>
                                  </p:childTnLst>
                                </p:cTn>
                              </p:par>
                              <p:par>
                                <p:cTn id="110" presetID="22" presetClass="entr" presetSubtype="8" fill="hold" nodeType="withEffect">
                                  <p:stCondLst>
                                    <p:cond delay="300"/>
                                  </p:stCondLst>
                                  <p:childTnLst>
                                    <p:set>
                                      <p:cBhvr>
                                        <p:cTn id="111" dur="1" fill="hold">
                                          <p:stCondLst>
                                            <p:cond delay="0"/>
                                          </p:stCondLst>
                                        </p:cTn>
                                        <p:tgtEl>
                                          <p:spTgt spid="290"/>
                                        </p:tgtEl>
                                        <p:attrNameLst>
                                          <p:attrName>style.visibility</p:attrName>
                                        </p:attrNameLst>
                                      </p:cBhvr>
                                      <p:to>
                                        <p:strVal val="visible"/>
                                      </p:to>
                                    </p:set>
                                    <p:animEffect transition="in" filter="wipe(left)">
                                      <p:cBhvr>
                                        <p:cTn id="112" dur="500"/>
                                        <p:tgtEl>
                                          <p:spTgt spid="290"/>
                                        </p:tgtEl>
                                      </p:cBhvr>
                                    </p:animEffect>
                                  </p:childTnLst>
                                </p:cTn>
                              </p:par>
                              <p:par>
                                <p:cTn id="113" presetID="22" presetClass="entr" presetSubtype="8" fill="hold" nodeType="withEffect">
                                  <p:stCondLst>
                                    <p:cond delay="1200"/>
                                  </p:stCondLst>
                                  <p:childTnLst>
                                    <p:set>
                                      <p:cBhvr>
                                        <p:cTn id="114" dur="1" fill="hold">
                                          <p:stCondLst>
                                            <p:cond delay="0"/>
                                          </p:stCondLst>
                                        </p:cTn>
                                        <p:tgtEl>
                                          <p:spTgt spid="291"/>
                                        </p:tgtEl>
                                        <p:attrNameLst>
                                          <p:attrName>style.visibility</p:attrName>
                                        </p:attrNameLst>
                                      </p:cBhvr>
                                      <p:to>
                                        <p:strVal val="visible"/>
                                      </p:to>
                                    </p:set>
                                    <p:animEffect transition="in" filter="wipe(left)">
                                      <p:cBhvr>
                                        <p:cTn id="115" dur="500"/>
                                        <p:tgtEl>
                                          <p:spTgt spid="291"/>
                                        </p:tgtEl>
                                      </p:cBhvr>
                                    </p:animEffect>
                                  </p:childTnLst>
                                </p:cTn>
                              </p:par>
                              <p:par>
                                <p:cTn id="116" presetID="22" presetClass="entr" presetSubtype="4" fill="hold" nodeType="withEffect">
                                  <p:stCondLst>
                                    <p:cond delay="300"/>
                                  </p:stCondLst>
                                  <p:childTnLst>
                                    <p:set>
                                      <p:cBhvr>
                                        <p:cTn id="117" dur="1" fill="hold">
                                          <p:stCondLst>
                                            <p:cond delay="0"/>
                                          </p:stCondLst>
                                        </p:cTn>
                                        <p:tgtEl>
                                          <p:spTgt spid="292"/>
                                        </p:tgtEl>
                                        <p:attrNameLst>
                                          <p:attrName>style.visibility</p:attrName>
                                        </p:attrNameLst>
                                      </p:cBhvr>
                                      <p:to>
                                        <p:strVal val="visible"/>
                                      </p:to>
                                    </p:set>
                                    <p:animEffect transition="in" filter="wipe(down)">
                                      <p:cBhvr>
                                        <p:cTn id="118" dur="500"/>
                                        <p:tgtEl>
                                          <p:spTgt spid="292"/>
                                        </p:tgtEl>
                                      </p:cBhvr>
                                    </p:animEffect>
                                  </p:childTnLst>
                                </p:cTn>
                              </p:par>
                              <p:par>
                                <p:cTn id="119" presetID="22" presetClass="entr" presetSubtype="2" fill="hold" nodeType="withEffect">
                                  <p:stCondLst>
                                    <p:cond delay="1000"/>
                                  </p:stCondLst>
                                  <p:childTnLst>
                                    <p:set>
                                      <p:cBhvr>
                                        <p:cTn id="120" dur="1" fill="hold">
                                          <p:stCondLst>
                                            <p:cond delay="0"/>
                                          </p:stCondLst>
                                        </p:cTn>
                                        <p:tgtEl>
                                          <p:spTgt spid="293"/>
                                        </p:tgtEl>
                                        <p:attrNameLst>
                                          <p:attrName>style.visibility</p:attrName>
                                        </p:attrNameLst>
                                      </p:cBhvr>
                                      <p:to>
                                        <p:strVal val="visible"/>
                                      </p:to>
                                    </p:set>
                                    <p:animEffect transition="in" filter="wipe(right)">
                                      <p:cBhvr>
                                        <p:cTn id="121" dur="500"/>
                                        <p:tgtEl>
                                          <p:spTgt spid="293"/>
                                        </p:tgtEl>
                                      </p:cBhvr>
                                    </p:animEffect>
                                  </p:childTnLst>
                                </p:cTn>
                              </p:par>
                              <p:par>
                                <p:cTn id="122" presetID="22" presetClass="entr" presetSubtype="2" fill="hold" nodeType="withEffect">
                                  <p:stCondLst>
                                    <p:cond delay="300"/>
                                  </p:stCondLst>
                                  <p:childTnLst>
                                    <p:set>
                                      <p:cBhvr>
                                        <p:cTn id="123" dur="1" fill="hold">
                                          <p:stCondLst>
                                            <p:cond delay="0"/>
                                          </p:stCondLst>
                                        </p:cTn>
                                        <p:tgtEl>
                                          <p:spTgt spid="294"/>
                                        </p:tgtEl>
                                        <p:attrNameLst>
                                          <p:attrName>style.visibility</p:attrName>
                                        </p:attrNameLst>
                                      </p:cBhvr>
                                      <p:to>
                                        <p:strVal val="visible"/>
                                      </p:to>
                                    </p:set>
                                    <p:animEffect transition="in" filter="wipe(right)">
                                      <p:cBhvr>
                                        <p:cTn id="124" dur="500"/>
                                        <p:tgtEl>
                                          <p:spTgt spid="294"/>
                                        </p:tgtEl>
                                      </p:cBhvr>
                                    </p:animEffect>
                                  </p:childTnLst>
                                </p:cTn>
                              </p:par>
                              <p:par>
                                <p:cTn id="125" presetID="22" presetClass="entr" presetSubtype="4" fill="hold" nodeType="withEffect">
                                  <p:stCondLst>
                                    <p:cond delay="800"/>
                                  </p:stCondLst>
                                  <p:childTnLst>
                                    <p:set>
                                      <p:cBhvr>
                                        <p:cTn id="126" dur="1" fill="hold">
                                          <p:stCondLst>
                                            <p:cond delay="0"/>
                                          </p:stCondLst>
                                        </p:cTn>
                                        <p:tgtEl>
                                          <p:spTgt spid="298"/>
                                        </p:tgtEl>
                                        <p:attrNameLst>
                                          <p:attrName>style.visibility</p:attrName>
                                        </p:attrNameLst>
                                      </p:cBhvr>
                                      <p:to>
                                        <p:strVal val="visible"/>
                                      </p:to>
                                    </p:set>
                                    <p:animEffect transition="in" filter="wipe(down)">
                                      <p:cBhvr>
                                        <p:cTn id="127" dur="500"/>
                                        <p:tgtEl>
                                          <p:spTgt spid="298"/>
                                        </p:tgtEl>
                                      </p:cBhvr>
                                    </p:animEffect>
                                  </p:childTnLst>
                                </p:cTn>
                              </p:par>
                              <p:par>
                                <p:cTn id="128" presetID="2" presetClass="entr" presetSubtype="1" decel="100000" fill="hold" grpId="0" nodeType="withEffect">
                                  <p:stCondLst>
                                    <p:cond delay="0"/>
                                  </p:stCondLst>
                                  <p:childTnLst>
                                    <p:set>
                                      <p:cBhvr>
                                        <p:cTn id="129" dur="1" fill="hold">
                                          <p:stCondLst>
                                            <p:cond delay="0"/>
                                          </p:stCondLst>
                                        </p:cTn>
                                        <p:tgtEl>
                                          <p:spTgt spid="535"/>
                                        </p:tgtEl>
                                        <p:attrNameLst>
                                          <p:attrName>style.visibility</p:attrName>
                                        </p:attrNameLst>
                                      </p:cBhvr>
                                      <p:to>
                                        <p:strVal val="visible"/>
                                      </p:to>
                                    </p:set>
                                    <p:anim calcmode="lin" valueType="num">
                                      <p:cBhvr additive="base">
                                        <p:cTn id="130" dur="700" fill="hold"/>
                                        <p:tgtEl>
                                          <p:spTgt spid="535"/>
                                        </p:tgtEl>
                                        <p:attrNameLst>
                                          <p:attrName>ppt_x</p:attrName>
                                        </p:attrNameLst>
                                      </p:cBhvr>
                                      <p:tavLst>
                                        <p:tav tm="0">
                                          <p:val>
                                            <p:strVal val="#ppt_x"/>
                                          </p:val>
                                        </p:tav>
                                        <p:tav tm="100000">
                                          <p:val>
                                            <p:strVal val="#ppt_x"/>
                                          </p:val>
                                        </p:tav>
                                      </p:tavLst>
                                    </p:anim>
                                    <p:anim calcmode="lin" valueType="num">
                                      <p:cBhvr additive="base">
                                        <p:cTn id="131" dur="700" fill="hold"/>
                                        <p:tgtEl>
                                          <p:spTgt spid="53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 grpId="0"/>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31D24873-4A62-40AA-BDF9-5F98ADEE3B07}"/>
              </a:ext>
            </a:extLst>
          </p:cNvPr>
          <p:cNvSpPr txBox="1"/>
          <p:nvPr/>
        </p:nvSpPr>
        <p:spPr>
          <a:xfrm>
            <a:off x="2124434" y="144681"/>
            <a:ext cx="2773516"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Command</a:t>
            </a:r>
            <a:endParaRPr kumimoji="0" lang="de-DE"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5" name="Textfeld 4">
            <a:extLst>
              <a:ext uri="{FF2B5EF4-FFF2-40B4-BE49-F238E27FC236}">
                <a16:creationId xmlns:a16="http://schemas.microsoft.com/office/drawing/2014/main" id="{326FA762-3A17-48A8-82CC-0B93E21BE912}"/>
              </a:ext>
            </a:extLst>
          </p:cNvPr>
          <p:cNvSpPr txBox="1"/>
          <p:nvPr/>
        </p:nvSpPr>
        <p:spPr>
          <a:xfrm>
            <a:off x="2641403" y="1804725"/>
            <a:ext cx="1739579"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Query</a:t>
            </a:r>
            <a:endParaRPr kumimoji="0" lang="de-DE"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6" name="Textfeld 5">
            <a:extLst>
              <a:ext uri="{FF2B5EF4-FFF2-40B4-BE49-F238E27FC236}">
                <a16:creationId xmlns:a16="http://schemas.microsoft.com/office/drawing/2014/main" id="{858506DB-A5D2-445A-8903-99AA01EB5C27}"/>
              </a:ext>
            </a:extLst>
          </p:cNvPr>
          <p:cNvSpPr txBox="1"/>
          <p:nvPr/>
        </p:nvSpPr>
        <p:spPr>
          <a:xfrm>
            <a:off x="2986850" y="3464769"/>
            <a:ext cx="1048685"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Job</a:t>
            </a:r>
            <a:endParaRPr kumimoji="0" lang="de-DE"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7" name="Textfeld 6">
            <a:extLst>
              <a:ext uri="{FF2B5EF4-FFF2-40B4-BE49-F238E27FC236}">
                <a16:creationId xmlns:a16="http://schemas.microsoft.com/office/drawing/2014/main" id="{6FBE83D9-F15A-4BF1-8B52-7FEF063EE9F8}"/>
              </a:ext>
            </a:extLst>
          </p:cNvPr>
          <p:cNvSpPr txBox="1"/>
          <p:nvPr/>
        </p:nvSpPr>
        <p:spPr>
          <a:xfrm>
            <a:off x="2174929" y="2634747"/>
            <a:ext cx="2672526"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Handover</a:t>
            </a:r>
            <a:endParaRPr kumimoji="0" lang="de-DE"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8" name="Textfeld 7">
            <a:extLst>
              <a:ext uri="{FF2B5EF4-FFF2-40B4-BE49-F238E27FC236}">
                <a16:creationId xmlns:a16="http://schemas.microsoft.com/office/drawing/2014/main" id="{6A2B73D8-F523-4227-8822-E20BCAA690EA}"/>
              </a:ext>
            </a:extLst>
          </p:cNvPr>
          <p:cNvSpPr txBox="1"/>
          <p:nvPr/>
        </p:nvSpPr>
        <p:spPr>
          <a:xfrm>
            <a:off x="8077968" y="1804725"/>
            <a:ext cx="1866793"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Report</a:t>
            </a:r>
            <a:endParaRPr kumimoji="0" lang="de-DE"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9" name="Textfeld 8">
            <a:extLst>
              <a:ext uri="{FF2B5EF4-FFF2-40B4-BE49-F238E27FC236}">
                <a16:creationId xmlns:a16="http://schemas.microsoft.com/office/drawing/2014/main" id="{3243D1DE-302D-40D4-9211-DE7B91F3D254}"/>
              </a:ext>
            </a:extLst>
          </p:cNvPr>
          <p:cNvSpPr txBox="1"/>
          <p:nvPr/>
        </p:nvSpPr>
        <p:spPr>
          <a:xfrm>
            <a:off x="7208627" y="3464769"/>
            <a:ext cx="3605474"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Measurement</a:t>
            </a:r>
            <a:endParaRPr kumimoji="0" lang="de-DE"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10" name="Textfeld 9">
            <a:extLst>
              <a:ext uri="{FF2B5EF4-FFF2-40B4-BE49-F238E27FC236}">
                <a16:creationId xmlns:a16="http://schemas.microsoft.com/office/drawing/2014/main" id="{934AC8A8-12D0-44ED-A7D8-21AF4C1EB376}"/>
              </a:ext>
            </a:extLst>
          </p:cNvPr>
          <p:cNvSpPr txBox="1"/>
          <p:nvPr/>
        </p:nvSpPr>
        <p:spPr>
          <a:xfrm>
            <a:off x="7461100" y="2634747"/>
            <a:ext cx="3100529"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Notification</a:t>
            </a:r>
            <a:endParaRPr kumimoji="0" lang="de-DE"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11" name="Textfeld 10">
            <a:extLst>
              <a:ext uri="{FF2B5EF4-FFF2-40B4-BE49-F238E27FC236}">
                <a16:creationId xmlns:a16="http://schemas.microsoft.com/office/drawing/2014/main" id="{4170C6AB-CA19-4223-9F08-7AE4A282C3B2}"/>
              </a:ext>
            </a:extLst>
          </p:cNvPr>
          <p:cNvSpPr txBox="1"/>
          <p:nvPr/>
        </p:nvSpPr>
        <p:spPr>
          <a:xfrm>
            <a:off x="2422433" y="5954838"/>
            <a:ext cx="2177519"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Request</a:t>
            </a:r>
            <a:endParaRPr kumimoji="0" lang="de-DE"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13" name="Textfeld 12">
            <a:extLst>
              <a:ext uri="{FF2B5EF4-FFF2-40B4-BE49-F238E27FC236}">
                <a16:creationId xmlns:a16="http://schemas.microsoft.com/office/drawing/2014/main" id="{8588635D-199A-4197-AD11-B7707AAB1920}"/>
              </a:ext>
            </a:extLst>
          </p:cNvPr>
          <p:cNvSpPr txBox="1"/>
          <p:nvPr/>
        </p:nvSpPr>
        <p:spPr>
          <a:xfrm>
            <a:off x="1959325" y="4294791"/>
            <a:ext cx="3103735"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Assignment</a:t>
            </a:r>
            <a:endParaRPr kumimoji="0" lang="de-DE"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14" name="Textfeld 13">
            <a:extLst>
              <a:ext uri="{FF2B5EF4-FFF2-40B4-BE49-F238E27FC236}">
                <a16:creationId xmlns:a16="http://schemas.microsoft.com/office/drawing/2014/main" id="{82EC5754-7282-450A-BA87-256E8AEB6F1B}"/>
              </a:ext>
            </a:extLst>
          </p:cNvPr>
          <p:cNvSpPr txBox="1"/>
          <p:nvPr/>
        </p:nvSpPr>
        <p:spPr>
          <a:xfrm>
            <a:off x="2485912" y="5124813"/>
            <a:ext cx="2050561"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Update</a:t>
            </a:r>
            <a:endParaRPr kumimoji="0" lang="de-DE"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15" name="Textfeld 14">
            <a:extLst>
              <a:ext uri="{FF2B5EF4-FFF2-40B4-BE49-F238E27FC236}">
                <a16:creationId xmlns:a16="http://schemas.microsoft.com/office/drawing/2014/main" id="{C57BF7A7-B6B8-448C-996F-57B23FAEA0F6}"/>
              </a:ext>
            </a:extLst>
          </p:cNvPr>
          <p:cNvSpPr txBox="1"/>
          <p:nvPr/>
        </p:nvSpPr>
        <p:spPr>
          <a:xfrm>
            <a:off x="2442310" y="974703"/>
            <a:ext cx="2137765"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Transfer</a:t>
            </a:r>
            <a:endParaRPr kumimoji="0" lang="de-DE"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16" name="Textfeld 15">
            <a:extLst>
              <a:ext uri="{FF2B5EF4-FFF2-40B4-BE49-F238E27FC236}">
                <a16:creationId xmlns:a16="http://schemas.microsoft.com/office/drawing/2014/main" id="{F384DBC3-04E2-4186-BBE9-E5F3B496D654}"/>
              </a:ext>
            </a:extLst>
          </p:cNvPr>
          <p:cNvSpPr txBox="1"/>
          <p:nvPr/>
        </p:nvSpPr>
        <p:spPr>
          <a:xfrm>
            <a:off x="8276708" y="4294791"/>
            <a:ext cx="1469313"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Trace</a:t>
            </a:r>
            <a:endParaRPr kumimoji="0" lang="de-DE"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8534510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feld 6">
            <a:extLst>
              <a:ext uri="{FF2B5EF4-FFF2-40B4-BE49-F238E27FC236}">
                <a16:creationId xmlns:a16="http://schemas.microsoft.com/office/drawing/2014/main" id="{6FBE83D9-F15A-4BF1-8B52-7FEF063EE9F8}"/>
              </a:ext>
            </a:extLst>
          </p:cNvPr>
          <p:cNvSpPr txBox="1"/>
          <p:nvPr/>
        </p:nvSpPr>
        <p:spPr>
          <a:xfrm>
            <a:off x="1714500" y="2647153"/>
            <a:ext cx="2738057" cy="110799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6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Intents</a:t>
            </a:r>
            <a:endParaRPr kumimoji="0" lang="de-DE" sz="66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10" name="Textfeld 9">
            <a:extLst>
              <a:ext uri="{FF2B5EF4-FFF2-40B4-BE49-F238E27FC236}">
                <a16:creationId xmlns:a16="http://schemas.microsoft.com/office/drawing/2014/main" id="{934AC8A8-12D0-44ED-A7D8-21AF4C1EB376}"/>
              </a:ext>
            </a:extLst>
          </p:cNvPr>
          <p:cNvSpPr txBox="1"/>
          <p:nvPr/>
        </p:nvSpPr>
        <p:spPr>
          <a:xfrm>
            <a:off x="7731640" y="2647153"/>
            <a:ext cx="2035173" cy="110799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6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Facts</a:t>
            </a:r>
            <a:endParaRPr kumimoji="0" lang="de-DE" sz="66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9443398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7C3A43C3-D932-40B2-9128-09543C8CA6C6}"/>
              </a:ext>
            </a:extLst>
          </p:cNvPr>
          <p:cNvSpPr/>
          <p:nvPr/>
        </p:nvSpPr>
        <p:spPr>
          <a:xfrm>
            <a:off x="6682740" y="1882140"/>
            <a:ext cx="4434840" cy="1371600"/>
          </a:xfrm>
          <a:prstGeom prst="rect">
            <a:avLst/>
          </a:prstGeom>
          <a:ln>
            <a:noFill/>
          </a:ln>
        </p:spPr>
        <p:style>
          <a:lnRef idx="3">
            <a:schemeClr val="lt1"/>
          </a:lnRef>
          <a:fillRef idx="1">
            <a:schemeClr val="accent4"/>
          </a:fillRef>
          <a:effectRef idx="1">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Segoe UI" panose="020B0502040204020203" pitchFamily="34" charset="0"/>
              <a:cs typeface="Segoe UI" panose="020B0502040204020203" pitchFamily="34" charset="0"/>
            </a:endParaRPr>
          </a:p>
        </p:txBody>
      </p:sp>
      <p:sp>
        <p:nvSpPr>
          <p:cNvPr id="2" name="Rechteck 1">
            <a:extLst>
              <a:ext uri="{FF2B5EF4-FFF2-40B4-BE49-F238E27FC236}">
                <a16:creationId xmlns:a16="http://schemas.microsoft.com/office/drawing/2014/main" id="{9C3C4FAC-4D42-4517-80D1-7707C49DC7CC}"/>
              </a:ext>
            </a:extLst>
          </p:cNvPr>
          <p:cNvSpPr/>
          <p:nvPr/>
        </p:nvSpPr>
        <p:spPr>
          <a:xfrm>
            <a:off x="1173480" y="1879774"/>
            <a:ext cx="4434840" cy="1373966"/>
          </a:xfrm>
          <a:prstGeom prst="rect">
            <a:avLst/>
          </a:prstGeom>
          <a:ln>
            <a:noFill/>
          </a:ln>
        </p:spPr>
        <p:style>
          <a:lnRef idx="3">
            <a:schemeClr val="lt1"/>
          </a:lnRef>
          <a:fillRef idx="1">
            <a:schemeClr val="accent4"/>
          </a:fillRef>
          <a:effectRef idx="1">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Segoe UI" panose="020B0502040204020203" pitchFamily="34" charset="0"/>
              <a:cs typeface="Segoe UI" panose="020B0502040204020203" pitchFamily="34" charset="0"/>
            </a:endParaRPr>
          </a:p>
        </p:txBody>
      </p:sp>
      <p:sp>
        <p:nvSpPr>
          <p:cNvPr id="7" name="Textfeld 6">
            <a:extLst>
              <a:ext uri="{FF2B5EF4-FFF2-40B4-BE49-F238E27FC236}">
                <a16:creationId xmlns:a16="http://schemas.microsoft.com/office/drawing/2014/main" id="{6FBE83D9-F15A-4BF1-8B52-7FEF063EE9F8}"/>
              </a:ext>
            </a:extLst>
          </p:cNvPr>
          <p:cNvSpPr txBox="1"/>
          <p:nvPr/>
        </p:nvSpPr>
        <p:spPr>
          <a:xfrm>
            <a:off x="2021872" y="1999453"/>
            <a:ext cx="2738057" cy="110799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6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Intents</a:t>
            </a:r>
            <a:endParaRPr kumimoji="0" lang="de-DE" sz="66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10" name="Textfeld 9">
            <a:extLst>
              <a:ext uri="{FF2B5EF4-FFF2-40B4-BE49-F238E27FC236}">
                <a16:creationId xmlns:a16="http://schemas.microsoft.com/office/drawing/2014/main" id="{934AC8A8-12D0-44ED-A7D8-21AF4C1EB376}"/>
              </a:ext>
            </a:extLst>
          </p:cNvPr>
          <p:cNvSpPr txBox="1"/>
          <p:nvPr/>
        </p:nvSpPr>
        <p:spPr>
          <a:xfrm>
            <a:off x="7882574" y="1999453"/>
            <a:ext cx="2035173" cy="110799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6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Facts</a:t>
            </a:r>
            <a:endParaRPr kumimoji="0" lang="de-DE" sz="66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3" name="Textfeld 2">
            <a:extLst>
              <a:ext uri="{FF2B5EF4-FFF2-40B4-BE49-F238E27FC236}">
                <a16:creationId xmlns:a16="http://schemas.microsoft.com/office/drawing/2014/main" id="{14AE14CE-7B57-41CD-81E4-CE09AA08A911}"/>
              </a:ext>
            </a:extLst>
          </p:cNvPr>
          <p:cNvSpPr txBox="1"/>
          <p:nvPr/>
        </p:nvSpPr>
        <p:spPr>
          <a:xfrm>
            <a:off x="1956052" y="631590"/>
            <a:ext cx="2869696"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Messaging</a:t>
            </a:r>
            <a:endParaRPr kumimoji="0" lang="de-DE"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13" name="Textfeld 12">
            <a:extLst>
              <a:ext uri="{FF2B5EF4-FFF2-40B4-BE49-F238E27FC236}">
                <a16:creationId xmlns:a16="http://schemas.microsoft.com/office/drawing/2014/main" id="{EB8696A3-644E-407B-89E2-E5AF3BEF2EA8}"/>
              </a:ext>
            </a:extLst>
          </p:cNvPr>
          <p:cNvSpPr txBox="1"/>
          <p:nvPr/>
        </p:nvSpPr>
        <p:spPr>
          <a:xfrm>
            <a:off x="2159633" y="3373419"/>
            <a:ext cx="2462534"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Expectations</a:t>
            </a:r>
            <a:endParaRPr kumimoji="0" lang="de-DE" sz="32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14" name="Textfeld 13">
            <a:extLst>
              <a:ext uri="{FF2B5EF4-FFF2-40B4-BE49-F238E27FC236}">
                <a16:creationId xmlns:a16="http://schemas.microsoft.com/office/drawing/2014/main" id="{19CC807E-1B07-48A6-B90F-BE042C578063}"/>
              </a:ext>
            </a:extLst>
          </p:cNvPr>
          <p:cNvSpPr txBox="1"/>
          <p:nvPr/>
        </p:nvSpPr>
        <p:spPr>
          <a:xfrm>
            <a:off x="2022385" y="3852162"/>
            <a:ext cx="2737031"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Conversations</a:t>
            </a:r>
            <a:endParaRPr kumimoji="0" lang="de-DE" sz="32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15" name="Textfeld 14">
            <a:extLst>
              <a:ext uri="{FF2B5EF4-FFF2-40B4-BE49-F238E27FC236}">
                <a16:creationId xmlns:a16="http://schemas.microsoft.com/office/drawing/2014/main" id="{444B47C8-49DE-49D1-B000-1A997B322FB6}"/>
              </a:ext>
            </a:extLst>
          </p:cNvPr>
          <p:cNvSpPr txBox="1"/>
          <p:nvPr/>
        </p:nvSpPr>
        <p:spPr>
          <a:xfrm>
            <a:off x="2437755" y="4330905"/>
            <a:ext cx="1906291"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Contracts</a:t>
            </a:r>
            <a:endParaRPr kumimoji="0" lang="de-DE" sz="32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16" name="Textfeld 15">
            <a:extLst>
              <a:ext uri="{FF2B5EF4-FFF2-40B4-BE49-F238E27FC236}">
                <a16:creationId xmlns:a16="http://schemas.microsoft.com/office/drawing/2014/main" id="{6EB40D16-C430-4BC1-82E5-AD169FD64CFE}"/>
              </a:ext>
            </a:extLst>
          </p:cNvPr>
          <p:cNvSpPr txBox="1"/>
          <p:nvPr/>
        </p:nvSpPr>
        <p:spPr>
          <a:xfrm>
            <a:off x="1858750" y="4809648"/>
            <a:ext cx="3064300"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Control Transfer</a:t>
            </a:r>
            <a:endParaRPr kumimoji="0" lang="de-DE" sz="32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21" name="Textfeld 20">
            <a:extLst>
              <a:ext uri="{FF2B5EF4-FFF2-40B4-BE49-F238E27FC236}">
                <a16:creationId xmlns:a16="http://schemas.microsoft.com/office/drawing/2014/main" id="{059846BF-C118-451E-9AE2-5F93F5D5EAEC}"/>
              </a:ext>
            </a:extLst>
          </p:cNvPr>
          <p:cNvSpPr txBox="1"/>
          <p:nvPr/>
        </p:nvSpPr>
        <p:spPr>
          <a:xfrm>
            <a:off x="2040691" y="5288391"/>
            <a:ext cx="2700419"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Value Transfer</a:t>
            </a:r>
            <a:endParaRPr kumimoji="0" lang="de-DE" sz="32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22" name="Textfeld 21">
            <a:extLst>
              <a:ext uri="{FF2B5EF4-FFF2-40B4-BE49-F238E27FC236}">
                <a16:creationId xmlns:a16="http://schemas.microsoft.com/office/drawing/2014/main" id="{029A2146-AF3F-46E4-9A38-3304A2F87EF3}"/>
              </a:ext>
            </a:extLst>
          </p:cNvPr>
          <p:cNvSpPr txBox="1"/>
          <p:nvPr/>
        </p:nvSpPr>
        <p:spPr>
          <a:xfrm>
            <a:off x="8157617" y="3373418"/>
            <a:ext cx="1485087"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History</a:t>
            </a:r>
            <a:endParaRPr kumimoji="0" lang="de-DE" sz="32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27" name="Textfeld 26">
            <a:extLst>
              <a:ext uri="{FF2B5EF4-FFF2-40B4-BE49-F238E27FC236}">
                <a16:creationId xmlns:a16="http://schemas.microsoft.com/office/drawing/2014/main" id="{0BD58DF4-E38E-4682-AA29-95398904019C}"/>
              </a:ext>
            </a:extLst>
          </p:cNvPr>
          <p:cNvSpPr txBox="1"/>
          <p:nvPr/>
        </p:nvSpPr>
        <p:spPr>
          <a:xfrm>
            <a:off x="8104109" y="3852161"/>
            <a:ext cx="1592103"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Context</a:t>
            </a:r>
            <a:endParaRPr kumimoji="0" lang="de-DE" sz="32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28" name="Textfeld 27">
            <a:extLst>
              <a:ext uri="{FF2B5EF4-FFF2-40B4-BE49-F238E27FC236}">
                <a16:creationId xmlns:a16="http://schemas.microsoft.com/office/drawing/2014/main" id="{459B26D4-B180-425A-B350-5A21EDDB81F0}"/>
              </a:ext>
            </a:extLst>
          </p:cNvPr>
          <p:cNvSpPr txBox="1"/>
          <p:nvPr/>
        </p:nvSpPr>
        <p:spPr>
          <a:xfrm>
            <a:off x="8284735" y="4330905"/>
            <a:ext cx="1230850"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Order</a:t>
            </a:r>
            <a:endParaRPr kumimoji="0" lang="de-DE" sz="32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29" name="Textfeld 28">
            <a:extLst>
              <a:ext uri="{FF2B5EF4-FFF2-40B4-BE49-F238E27FC236}">
                <a16:creationId xmlns:a16="http://schemas.microsoft.com/office/drawing/2014/main" id="{24D1943C-9DAE-4856-A360-AEE142F19291}"/>
              </a:ext>
            </a:extLst>
          </p:cNvPr>
          <p:cNvSpPr txBox="1"/>
          <p:nvPr/>
        </p:nvSpPr>
        <p:spPr>
          <a:xfrm>
            <a:off x="8099300" y="4809648"/>
            <a:ext cx="1601721"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Schema</a:t>
            </a:r>
            <a:endParaRPr kumimoji="0" lang="de-DE" sz="32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17" name="Textfeld 16">
            <a:extLst>
              <a:ext uri="{FF2B5EF4-FFF2-40B4-BE49-F238E27FC236}">
                <a16:creationId xmlns:a16="http://schemas.microsoft.com/office/drawing/2014/main" id="{119665AB-1416-4823-BB4F-C9A3DF71BCB7}"/>
              </a:ext>
            </a:extLst>
          </p:cNvPr>
          <p:cNvSpPr txBox="1"/>
          <p:nvPr/>
        </p:nvSpPr>
        <p:spPr>
          <a:xfrm>
            <a:off x="7735482" y="631590"/>
            <a:ext cx="2329356"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i="0" u="none" strike="noStrike" kern="1200" cap="none" spc="0" normalizeH="0" baseline="0" noProof="0" dirty="0" err="1">
                <a:ln>
                  <a:noFill/>
                </a:ln>
                <a:solidFill>
                  <a:prstClr val="black"/>
                </a:solidFill>
                <a:effectLst/>
                <a:uLnTx/>
                <a:uFillTx/>
                <a:latin typeface="Segoe UI" panose="020B0502040204020203" pitchFamily="34" charset="0"/>
                <a:cs typeface="Segoe UI" panose="020B0502040204020203" pitchFamily="34" charset="0"/>
              </a:rPr>
              <a:t>Eventing</a:t>
            </a:r>
            <a:endParaRPr kumimoji="0" lang="de-DE" sz="440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4784919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14AE14CE-7B57-41CD-81E4-CE09AA08A911}"/>
              </a:ext>
            </a:extLst>
          </p:cNvPr>
          <p:cNvSpPr txBox="1"/>
          <p:nvPr/>
        </p:nvSpPr>
        <p:spPr>
          <a:xfrm>
            <a:off x="2121175" y="631590"/>
            <a:ext cx="2869696"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Messaging</a:t>
            </a:r>
            <a:endParaRPr kumimoji="0" lang="de-DE"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17" name="Textfeld 16">
            <a:extLst>
              <a:ext uri="{FF2B5EF4-FFF2-40B4-BE49-F238E27FC236}">
                <a16:creationId xmlns:a16="http://schemas.microsoft.com/office/drawing/2014/main" id="{119665AB-1416-4823-BB4F-C9A3DF71BCB7}"/>
              </a:ext>
            </a:extLst>
          </p:cNvPr>
          <p:cNvSpPr txBox="1"/>
          <p:nvPr/>
        </p:nvSpPr>
        <p:spPr>
          <a:xfrm>
            <a:off x="7889279" y="631590"/>
            <a:ext cx="2329356"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i="0" u="none" strike="noStrike" kern="1200" cap="none" spc="0" normalizeH="0" baseline="0" noProof="0" dirty="0" err="1">
                <a:ln>
                  <a:noFill/>
                </a:ln>
                <a:solidFill>
                  <a:prstClr val="black"/>
                </a:solidFill>
                <a:effectLst/>
                <a:uLnTx/>
                <a:uFillTx/>
                <a:latin typeface="Segoe UI" panose="020B0502040204020203" pitchFamily="34" charset="0"/>
                <a:cs typeface="Segoe UI" panose="020B0502040204020203" pitchFamily="34" charset="0"/>
              </a:rPr>
              <a:t>Eventing</a:t>
            </a:r>
            <a:endParaRPr kumimoji="0" lang="de-DE" sz="440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4" name="Ellipse 3">
            <a:extLst>
              <a:ext uri="{FF2B5EF4-FFF2-40B4-BE49-F238E27FC236}">
                <a16:creationId xmlns:a16="http://schemas.microsoft.com/office/drawing/2014/main" id="{612C7FD6-5BEF-43D6-BEC4-A800256DFE1A}"/>
              </a:ext>
            </a:extLst>
          </p:cNvPr>
          <p:cNvSpPr/>
          <p:nvPr/>
        </p:nvSpPr>
        <p:spPr>
          <a:xfrm>
            <a:off x="1029320" y="2471514"/>
            <a:ext cx="922020" cy="957486"/>
          </a:xfrm>
          <a:prstGeom prst="ellipse">
            <a:avLst/>
          </a:prstGeom>
          <a:solidFill>
            <a:schemeClr val="accent2">
              <a:lumMod val="90000"/>
              <a:lumOff val="10000"/>
            </a:schemeClr>
          </a:solidFill>
          <a:ln>
            <a:noFill/>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rPr>
              <a:t>A</a:t>
            </a: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endParaRPr>
          </a:p>
        </p:txBody>
      </p:sp>
      <p:sp>
        <p:nvSpPr>
          <p:cNvPr id="18" name="Ellipse 17">
            <a:extLst>
              <a:ext uri="{FF2B5EF4-FFF2-40B4-BE49-F238E27FC236}">
                <a16:creationId xmlns:a16="http://schemas.microsoft.com/office/drawing/2014/main" id="{0AC48D8E-AF8B-466D-A27B-076EB71BE356}"/>
              </a:ext>
            </a:extLst>
          </p:cNvPr>
          <p:cNvSpPr/>
          <p:nvPr/>
        </p:nvSpPr>
        <p:spPr>
          <a:xfrm>
            <a:off x="4706485" y="2471514"/>
            <a:ext cx="922020" cy="957486"/>
          </a:xfrm>
          <a:prstGeom prst="ellipse">
            <a:avLst/>
          </a:prstGeom>
          <a:solidFill>
            <a:schemeClr val="accent2">
              <a:lumMod val="90000"/>
              <a:lumOff val="10000"/>
            </a:schemeClr>
          </a:solidFill>
          <a:ln>
            <a:noFill/>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rPr>
              <a:t>B</a:t>
            </a: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endParaRPr>
          </a:p>
        </p:txBody>
      </p:sp>
      <p:cxnSp>
        <p:nvCxnSpPr>
          <p:cNvPr id="8" name="Gerade Verbindung mit Pfeil 7">
            <a:extLst>
              <a:ext uri="{FF2B5EF4-FFF2-40B4-BE49-F238E27FC236}">
                <a16:creationId xmlns:a16="http://schemas.microsoft.com/office/drawing/2014/main" id="{F6BBF7F5-1775-4541-8385-42DA79AF98C5}"/>
              </a:ext>
            </a:extLst>
          </p:cNvPr>
          <p:cNvCxnSpPr>
            <a:stCxn id="4" idx="7"/>
            <a:endCxn id="18" idx="1"/>
          </p:cNvCxnSpPr>
          <p:nvPr/>
        </p:nvCxnSpPr>
        <p:spPr>
          <a:xfrm rot="5400000" flipH="1" flipV="1">
            <a:off x="3328912" y="1099136"/>
            <a:ext cx="12700" cy="3025199"/>
          </a:xfrm>
          <a:prstGeom prst="curvedConnector3">
            <a:avLst>
              <a:gd name="adj1" fmla="val 29041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Gerade Verbindung mit Pfeil 7">
            <a:extLst>
              <a:ext uri="{FF2B5EF4-FFF2-40B4-BE49-F238E27FC236}">
                <a16:creationId xmlns:a16="http://schemas.microsoft.com/office/drawing/2014/main" id="{9791EBA4-43F1-4B5D-991A-FE1DA92366C4}"/>
              </a:ext>
            </a:extLst>
          </p:cNvPr>
          <p:cNvCxnSpPr>
            <a:cxnSpLocks/>
            <a:stCxn id="18" idx="3"/>
            <a:endCxn id="4" idx="5"/>
          </p:cNvCxnSpPr>
          <p:nvPr/>
        </p:nvCxnSpPr>
        <p:spPr>
          <a:xfrm rot="5400000">
            <a:off x="3328913" y="1776180"/>
            <a:ext cx="12700" cy="3025199"/>
          </a:xfrm>
          <a:prstGeom prst="curvedConnector3">
            <a:avLst>
              <a:gd name="adj1" fmla="val 2904102"/>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Ellipse 23">
            <a:extLst>
              <a:ext uri="{FF2B5EF4-FFF2-40B4-BE49-F238E27FC236}">
                <a16:creationId xmlns:a16="http://schemas.microsoft.com/office/drawing/2014/main" id="{11EAFF4A-87EE-4EF2-A980-D4298E413185}"/>
              </a:ext>
            </a:extLst>
          </p:cNvPr>
          <p:cNvSpPr/>
          <p:nvPr/>
        </p:nvSpPr>
        <p:spPr>
          <a:xfrm>
            <a:off x="2955160" y="4490277"/>
            <a:ext cx="922020" cy="957486"/>
          </a:xfrm>
          <a:prstGeom prst="ellipse">
            <a:avLst/>
          </a:prstGeom>
          <a:solidFill>
            <a:schemeClr val="accent2">
              <a:lumMod val="90000"/>
              <a:lumOff val="10000"/>
            </a:schemeClr>
          </a:solidFill>
          <a:ln>
            <a:noFill/>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rPr>
              <a:t>C</a:t>
            </a: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endParaRPr>
          </a:p>
        </p:txBody>
      </p:sp>
      <p:cxnSp>
        <p:nvCxnSpPr>
          <p:cNvPr id="25" name="Gerade Verbindung mit Pfeil 7">
            <a:extLst>
              <a:ext uri="{FF2B5EF4-FFF2-40B4-BE49-F238E27FC236}">
                <a16:creationId xmlns:a16="http://schemas.microsoft.com/office/drawing/2014/main" id="{AF4CE867-2D38-4C5E-9511-F490BA749546}"/>
              </a:ext>
            </a:extLst>
          </p:cNvPr>
          <p:cNvCxnSpPr>
            <a:cxnSpLocks/>
            <a:stCxn id="4" idx="6"/>
            <a:endCxn id="24" idx="0"/>
          </p:cNvCxnSpPr>
          <p:nvPr/>
        </p:nvCxnSpPr>
        <p:spPr>
          <a:xfrm>
            <a:off x="1951340" y="2950257"/>
            <a:ext cx="1464830" cy="154002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Gerade Verbindung mit Pfeil 7">
            <a:extLst>
              <a:ext uri="{FF2B5EF4-FFF2-40B4-BE49-F238E27FC236}">
                <a16:creationId xmlns:a16="http://schemas.microsoft.com/office/drawing/2014/main" id="{A876B126-FF1A-46F3-B41C-33F1D5E716C2}"/>
              </a:ext>
            </a:extLst>
          </p:cNvPr>
          <p:cNvCxnSpPr>
            <a:cxnSpLocks/>
            <a:stCxn id="24" idx="6"/>
            <a:endCxn id="18" idx="4"/>
          </p:cNvCxnSpPr>
          <p:nvPr/>
        </p:nvCxnSpPr>
        <p:spPr>
          <a:xfrm flipV="1">
            <a:off x="3877180" y="3429000"/>
            <a:ext cx="1290315" cy="154002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Gerade Verbindung mit Pfeil 7">
            <a:extLst>
              <a:ext uri="{FF2B5EF4-FFF2-40B4-BE49-F238E27FC236}">
                <a16:creationId xmlns:a16="http://schemas.microsoft.com/office/drawing/2014/main" id="{1870B987-5850-4FE2-9822-6F505EB45C44}"/>
              </a:ext>
            </a:extLst>
          </p:cNvPr>
          <p:cNvCxnSpPr>
            <a:cxnSpLocks/>
            <a:stCxn id="24" idx="2"/>
            <a:endCxn id="4" idx="4"/>
          </p:cNvCxnSpPr>
          <p:nvPr/>
        </p:nvCxnSpPr>
        <p:spPr>
          <a:xfrm rot="10800000">
            <a:off x="1490330" y="3429000"/>
            <a:ext cx="1464830" cy="154002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Ellipse 37">
            <a:extLst>
              <a:ext uri="{FF2B5EF4-FFF2-40B4-BE49-F238E27FC236}">
                <a16:creationId xmlns:a16="http://schemas.microsoft.com/office/drawing/2014/main" id="{3E31CCFF-0D65-4D82-87F5-DFC71028727B}"/>
              </a:ext>
            </a:extLst>
          </p:cNvPr>
          <p:cNvSpPr/>
          <p:nvPr/>
        </p:nvSpPr>
        <p:spPr>
          <a:xfrm>
            <a:off x="6632325" y="2471514"/>
            <a:ext cx="922020" cy="957486"/>
          </a:xfrm>
          <a:prstGeom prst="ellipse">
            <a:avLst/>
          </a:prstGeom>
          <a:solidFill>
            <a:schemeClr val="accent2">
              <a:lumMod val="90000"/>
              <a:lumOff val="10000"/>
            </a:schemeClr>
          </a:solidFill>
          <a:ln>
            <a:noFill/>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rPr>
              <a:t>A</a:t>
            </a: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endParaRPr>
          </a:p>
        </p:txBody>
      </p:sp>
      <p:sp>
        <p:nvSpPr>
          <p:cNvPr id="39" name="Ellipse 38">
            <a:extLst>
              <a:ext uri="{FF2B5EF4-FFF2-40B4-BE49-F238E27FC236}">
                <a16:creationId xmlns:a16="http://schemas.microsoft.com/office/drawing/2014/main" id="{C3C8B9A2-9DD3-49F4-A972-CAC2D0BCB944}"/>
              </a:ext>
            </a:extLst>
          </p:cNvPr>
          <p:cNvSpPr/>
          <p:nvPr/>
        </p:nvSpPr>
        <p:spPr>
          <a:xfrm>
            <a:off x="10309490" y="2471514"/>
            <a:ext cx="922020" cy="957486"/>
          </a:xfrm>
          <a:prstGeom prst="ellipse">
            <a:avLst/>
          </a:prstGeom>
          <a:solidFill>
            <a:schemeClr val="accent2">
              <a:lumMod val="90000"/>
              <a:lumOff val="10000"/>
            </a:schemeClr>
          </a:solidFill>
          <a:ln>
            <a:noFill/>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rPr>
              <a:t>?</a:t>
            </a: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endParaRPr>
          </a:p>
        </p:txBody>
      </p:sp>
      <p:cxnSp>
        <p:nvCxnSpPr>
          <p:cNvPr id="40" name="Gerade Verbindung mit Pfeil 7">
            <a:extLst>
              <a:ext uri="{FF2B5EF4-FFF2-40B4-BE49-F238E27FC236}">
                <a16:creationId xmlns:a16="http://schemas.microsoft.com/office/drawing/2014/main" id="{7DC3A660-9476-4B23-A15A-035A1C90A99F}"/>
              </a:ext>
            </a:extLst>
          </p:cNvPr>
          <p:cNvCxnSpPr>
            <a:stCxn id="38" idx="7"/>
            <a:endCxn id="39" idx="1"/>
          </p:cNvCxnSpPr>
          <p:nvPr/>
        </p:nvCxnSpPr>
        <p:spPr>
          <a:xfrm rot="5400000" flipH="1" flipV="1">
            <a:off x="8931917" y="1099136"/>
            <a:ext cx="12700" cy="3025199"/>
          </a:xfrm>
          <a:prstGeom prst="curvedConnector3">
            <a:avLst>
              <a:gd name="adj1" fmla="val 2904102"/>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Ellipse 41">
            <a:extLst>
              <a:ext uri="{FF2B5EF4-FFF2-40B4-BE49-F238E27FC236}">
                <a16:creationId xmlns:a16="http://schemas.microsoft.com/office/drawing/2014/main" id="{840567D1-24D5-465B-8ED6-3D64994FD375}"/>
              </a:ext>
            </a:extLst>
          </p:cNvPr>
          <p:cNvSpPr/>
          <p:nvPr/>
        </p:nvSpPr>
        <p:spPr>
          <a:xfrm>
            <a:off x="8558165" y="4490277"/>
            <a:ext cx="922020" cy="957486"/>
          </a:xfrm>
          <a:prstGeom prst="ellipse">
            <a:avLst/>
          </a:prstGeom>
          <a:solidFill>
            <a:schemeClr val="accent2">
              <a:lumMod val="90000"/>
              <a:lumOff val="10000"/>
            </a:schemeClr>
          </a:solidFill>
          <a:ln>
            <a:noFill/>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rPr>
              <a:t>?</a:t>
            </a: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endParaRPr>
          </a:p>
        </p:txBody>
      </p:sp>
      <p:cxnSp>
        <p:nvCxnSpPr>
          <p:cNvPr id="43" name="Gerade Verbindung mit Pfeil 7">
            <a:extLst>
              <a:ext uri="{FF2B5EF4-FFF2-40B4-BE49-F238E27FC236}">
                <a16:creationId xmlns:a16="http://schemas.microsoft.com/office/drawing/2014/main" id="{EEA4DB16-CA22-4AE7-8AE4-73F948788954}"/>
              </a:ext>
            </a:extLst>
          </p:cNvPr>
          <p:cNvCxnSpPr>
            <a:cxnSpLocks/>
            <a:stCxn id="38" idx="6"/>
            <a:endCxn id="42" idx="0"/>
          </p:cNvCxnSpPr>
          <p:nvPr/>
        </p:nvCxnSpPr>
        <p:spPr>
          <a:xfrm>
            <a:off x="7554345" y="2950257"/>
            <a:ext cx="1464830" cy="154002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407603"/>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TotalTime>
  <Words>2501</Words>
  <Application>Microsoft Office PowerPoint</Application>
  <PresentationFormat>Widescreen</PresentationFormat>
  <Paragraphs>391</Paragraphs>
  <Slides>37</Slides>
  <Notes>37</Notes>
  <HiddenSlides>30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37</vt:i4>
      </vt:variant>
    </vt:vector>
  </HeadingPairs>
  <TitlesOfParts>
    <vt:vector size="48" baseType="lpstr">
      <vt:lpstr>Arial</vt:lpstr>
      <vt:lpstr>Calibri</vt:lpstr>
      <vt:lpstr>Calibri Light</vt:lpstr>
      <vt:lpstr>Consolas</vt:lpstr>
      <vt:lpstr>Segoe UI</vt:lpstr>
      <vt:lpstr>Segoe UI Light</vt:lpstr>
      <vt:lpstr>Segoe UI Semibold</vt:lpstr>
      <vt:lpstr>Segoe UI Semilight</vt:lpstr>
      <vt:lpstr>Wingdings</vt:lpstr>
      <vt:lpstr>Office Theme</vt:lpstr>
      <vt:lpstr>5-30721_Build_2016_Template_Light</vt:lpstr>
      <vt:lpstr>Azure Event Grid</vt:lpstr>
      <vt:lpstr>Azure Messaging Services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Azure Event Grid</vt:lpstr>
      <vt:lpstr>Benefits</vt:lpstr>
      <vt:lpstr>Manage all events in one place</vt:lpstr>
      <vt:lpstr>PowerPoint Presentation</vt:lpstr>
      <vt:lpstr>PowerPoint Presentation</vt:lpstr>
      <vt:lpstr>PowerPoint Presentation</vt:lpstr>
      <vt:lpstr>Manage all events in one place</vt:lpstr>
      <vt:lpstr>Manage all events in one place</vt:lpstr>
      <vt:lpstr>Manage all events in one place</vt:lpstr>
      <vt:lpstr>Scenarios</vt:lpstr>
      <vt:lpstr>Cloud Events</vt:lpstr>
      <vt:lpstr>CloudEvent schema</vt:lpstr>
      <vt:lpstr>Build applications efficiently</vt:lpstr>
      <vt:lpstr>Ensure reliability and performance in your apps</vt:lpstr>
      <vt:lpstr>Concepts</vt:lpstr>
      <vt:lpstr>Target performance</vt:lpstr>
      <vt:lpstr>Event Schema</vt:lpstr>
      <vt:lpstr>Subscription Validation</vt:lpstr>
      <vt:lpstr>Resource model: extension resource</vt:lpstr>
      <vt:lpstr>Guiding Principles</vt:lpstr>
      <vt:lpstr>Key Takeaways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Messaging Services</dc:title>
  <dc:creator>Peter Roden</dc:creator>
  <cp:lastModifiedBy>David Barkol</cp:lastModifiedBy>
  <cp:revision>35</cp:revision>
  <dcterms:created xsi:type="dcterms:W3CDTF">2018-01-22T17:15:05Z</dcterms:created>
  <dcterms:modified xsi:type="dcterms:W3CDTF">2018-06-21T21:01:18Z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peroden@microsoft.com</vt:lpwstr>
  </property>
  <property fmtid="{D5CDD505-2E9C-101B-9397-08002B2CF9AE}" pid="5" name="MSIP_Label_f42aa342-8706-4288-bd11-ebb85995028c_SetDate">
    <vt:lpwstr>2018-01-22T17:15:40.8579070Z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