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4944750-5D0D-4F86-B7A6-4AF2AE21186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Default Section" id="{DC3FC219-ADFA-47D0-829C-B2EA85B47407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009E8-C56D-4EC0-B72A-1B578C95D49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937CA-2CE3-4552-A651-E33088784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72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172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1/22/2018 12:19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761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E39C7-B244-4AD1-BF37-284BD542741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357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E39C7-B244-4AD1-BF37-284BD542741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5232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82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1/22/2018 12:19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810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Talking</a:t>
            </a:r>
            <a:r>
              <a:rPr lang="en-US" sz="1200" b="1" kern="1200" baseline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points: (New)</a:t>
            </a:r>
          </a:p>
          <a:p>
            <a:endParaRPr lang="en-US" sz="1200" b="1" kern="1200" baseline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What do we go from here?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Introducing </a:t>
            </a:r>
            <a:r>
              <a:rPr lang="en-US" sz="1200" err="1"/>
              <a:t>Serverless</a:t>
            </a:r>
            <a:r>
              <a:rPr lang="en-US" sz="1200"/>
              <a:t>, an </a:t>
            </a:r>
            <a:r>
              <a:rPr lang="en-US" sz="1200" baseline="0"/>
              <a:t>event-driven process, which will grow and scale on demand.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aseline="0"/>
              <a:t>The only remaining question now becomes: How I architect my app to become </a:t>
            </a:r>
            <a:r>
              <a:rPr lang="en-US" sz="1200" baseline="0" err="1"/>
              <a:t>Serverless</a:t>
            </a:r>
            <a:r>
              <a:rPr lang="en-US" sz="1200" baseline="0"/>
              <a:t>? Pretty neat, right?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/>
              <a:t>It all sounds great, naturally, you</a:t>
            </a:r>
            <a:r>
              <a:rPr lang="en-US" sz="1200" baseline="0"/>
              <a:t> may ask, how does </a:t>
            </a:r>
            <a:r>
              <a:rPr lang="en-US" sz="1200" baseline="0" err="1"/>
              <a:t>Serverless</a:t>
            </a:r>
            <a:r>
              <a:rPr lang="en-US" sz="1200" baseline="0"/>
              <a:t> fit into the picture?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58940A-E023-4449-93AF-8B92F8D53A4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611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Abstraction of servers, infrastructure and configuration of operating system</a:t>
            </a:r>
          </a:p>
          <a:p>
            <a:r>
              <a:rPr lang="en-US"/>
              <a:t>Event-driven scale</a:t>
            </a:r>
          </a:p>
          <a:p>
            <a:r>
              <a:rPr lang="en-US"/>
              <a:t>Sub-second billing</a:t>
            </a:r>
          </a:p>
          <a:p>
            <a:r>
              <a:rPr lang="en-US"/>
              <a:t>Stateless</a:t>
            </a:r>
          </a:p>
          <a:p>
            <a:endParaRPr lang="en-US"/>
          </a:p>
          <a:p>
            <a:pPr lvl="0" rtl="0"/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 is a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fully managed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service. Some refer to it as Functions as a Service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and Framework patching is performed for you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zero administrative tasks and no need to manage any infrastructure 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just deploy your code (function) and it runs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code runs within seconds and for very short period of time</a:t>
            </a:r>
          </a:p>
          <a:p>
            <a:pPr lvl="0"/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scales quickly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(almost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instantly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vastly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Automatically scales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 seconds 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scale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required (there is no way to configure scale or limits)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Scales to match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given workload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Scales from zero to handle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 of thousands concurrent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functions invocations within seconds 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 only for the time your code is running</a:t>
            </a:r>
          </a:p>
          <a:p>
            <a:pPr lvl="0"/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reacts to events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React, in near real-time, to events and triggers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Triggered by virtually any event from Azure service or 3</a:t>
            </a:r>
            <a:r>
              <a:rPr lang="en-US" sz="1200" kern="1200" baseline="30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party services</a:t>
            </a:r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Setup time, provisioning is long</a:t>
            </a:r>
            <a:r>
              <a:rPr lang="en-US" baseline="0"/>
              <a:t> &amp; costly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5220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“Pinnacle of PaaS compute”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Not just hardware “servers”, but software servers are also </a:t>
            </a:r>
            <a:r>
              <a:rPr lang="en-US" b="1"/>
              <a:t>managed for you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Focus on </a:t>
            </a:r>
            <a:r>
              <a:rPr lang="en-US" b="1"/>
              <a:t>business logic</a:t>
            </a:r>
            <a:r>
              <a:rPr lang="en-US"/>
              <a:t>, not solving technical problems not </a:t>
            </a:r>
            <a:r>
              <a:rPr lang="en-US" b="1"/>
              <a:t>core to business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Lower effort to get started makes it easier to experiment (bots, etc.)</a:t>
            </a:r>
          </a:p>
          <a:p>
            <a:r>
              <a:rPr lang="en-US"/>
              <a:t>Benefits of “</a:t>
            </a:r>
            <a:r>
              <a:rPr lang="en-US" err="1"/>
              <a:t>Serverless</a:t>
            </a:r>
            <a:r>
              <a:rPr lang="en-US"/>
              <a:t>”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020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1/22/2018 12:19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4272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1/22/2018 12:19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5257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1/22/2018 12:19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75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860C-CF6C-458E-BBA8-D27E5A9C2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FD77E-3B42-48BE-B1C5-AC779ACD3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89016-764F-4123-85B8-A9D77394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F81F0-79FE-4BE5-A905-1A05CC0F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109C8-E5A0-45A3-B782-1CDE0D13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1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9CCC-FEB9-427D-BF79-599EB3C6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05468-7A3C-4F85-9AD8-AB030ECD9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84DC2-1240-4916-A189-8EB093F4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9E143-796C-44C4-A36D-551121BD6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4BCC6-4A7F-49B3-8FEB-671C2FBBF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1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8EC83-D43D-4051-B396-F3DF0F5C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2A153-7863-4B05-908D-E44519280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5B7E0-173E-4E4A-B2CD-36414055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2E91D-B1E3-43A1-9ADD-D9DDDF459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CC361-4249-4CEA-A152-565654F0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48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81158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56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13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973887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009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2434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4435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4798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9357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B2D1-872E-4FA3-81B2-48964C0A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659CE-CC95-4BAE-A1CA-855FB7158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23B1F-8B13-4E4F-AA68-E0A2A78A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08F05-3CE2-4D87-BAD8-49FB4F1C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464CB-9B4B-4F5A-8C46-17820C237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566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9377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6202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0482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7014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998737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30685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96424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978307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41952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26545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4269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D5E7-C018-4240-879F-159D13B4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FAEC5-2DE6-4012-9086-5DDF7F06C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5092B-D040-4A84-8855-A5977F5E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B8B57-5EEF-4C63-9C61-AA3D06F4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C083F-F039-4227-A1D4-25250554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476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560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5539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539235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392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55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569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B4F5-9F56-4AF2-B8FC-381E478EDD58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923CD-E977-4E78-9161-C57CCFBF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259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29" spc="147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</a:rPr>
              <a:t>MICROSOFT CONFIDENTIAL – INTERNAL ONLY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/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785961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3" y="289515"/>
            <a:ext cx="4225335" cy="32142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751363" y="5"/>
            <a:ext cx="7440636" cy="685800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80" tIns="143344" rIns="179180" bIns="1433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48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7698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  <p15:guide id="2" pos="334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8565036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5528-1534-479E-B1FE-186ECAF00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A074-B993-4170-BAFA-5B5A4C678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8F9F5-94CD-4E81-8F61-C1103D388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2A438-CEA3-4881-B351-C117ECE6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BABC7-0E57-4BF4-8914-F429AF80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B8675-B0A6-4048-808A-9901830A1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0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FC04-5C7C-47E8-A93E-4506C9DC0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26FEC-EBFE-47D5-A7C0-3FF21BAB9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4247F-4AED-4811-9F1E-26F183BAA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4C826-74FF-4DB0-9815-91A41E3AA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99DE2-EE87-4912-8CC1-884DAD320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7E2D9-ECC0-4A1F-8F11-BABF8AC0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1AD60-E6EF-43FC-BE12-5C931B6A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D370BD-AD7F-4F9B-BDD2-D9632B4B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8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73ED-58D7-4E26-8B66-E548F225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D071CB-69EE-45DE-8234-D4F76385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424B3-EDE7-4C7C-A102-22235E67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0BCF7-FB6C-4186-AC70-3E661E7C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5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4B2C2-92C1-4C5C-84C2-CADDB69E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F5ED4-2C83-414D-8470-3CC0D4A9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17A9F-9C45-4436-A577-5ACE7655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7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AF65-1D90-49C3-9C8D-A1849901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B7347-8BFD-49F8-8CAB-D7AA0B645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C2B08-D4A3-4A83-BAFB-56BB435E4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BCA54-230C-4FE2-A911-CC0EF220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3A0EE-425D-4146-BE68-6F904E47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1D99C-EEB1-4702-AEB7-488E4111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240A-E673-411C-B0BB-10F1BB925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908F70-868E-4723-9945-39BCE7758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3F15E-4993-4EDA-B95A-DE4150EF9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36470-6359-4133-A767-9395A2D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04ED0-EA23-466F-BEDB-8D031F29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386F2-81D5-48B8-B2E4-AA5EE1AE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CED1E5-9D92-4BF4-AA6C-300BF1979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03F0A-8750-4524-8CF6-5F1FFE149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BDB5C-EA0D-4B50-844B-60A282656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D91A-304B-4B52-80CA-B1A54932918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1A615-DE64-470D-9FF9-7FD048C94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EE9DA-1C2D-4C78-AB4B-B10E65797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14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bot-service/" TargetMode="External"/><Relationship Id="rId13" Type="http://schemas.openxmlformats.org/officeDocument/2006/relationships/image" Target="../media/image12.png"/><Relationship Id="rId3" Type="http://schemas.openxmlformats.org/officeDocument/2006/relationships/hyperlink" Target="https://azure.microsoft.com/en-us/services/cosmos-db/" TargetMode="External"/><Relationship Id="rId7" Type="http://schemas.openxmlformats.org/officeDocument/2006/relationships/image" Target="../media/image9.png"/><Relationship Id="rId12" Type="http://schemas.openxmlformats.org/officeDocument/2006/relationships/hyperlink" Target="https://azure.microsoft.com/en-us/services/event-grid/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azure.microsoft.com/en-us/services/storage/?v=16.50" TargetMode="External"/><Relationship Id="rId11" Type="http://schemas.openxmlformats.org/officeDocument/2006/relationships/image" Target="../media/image11.png"/><Relationship Id="rId5" Type="http://schemas.microsoft.com/office/2007/relationships/hdphoto" Target="../media/hdphoto1.wdp"/><Relationship Id="rId15" Type="http://schemas.openxmlformats.org/officeDocument/2006/relationships/image" Target="../media/image13.png"/><Relationship Id="rId10" Type="http://schemas.openxmlformats.org/officeDocument/2006/relationships/hyperlink" Target="https://azure.microsoft.com/en-us/services/stream-analytics/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10.png"/><Relationship Id="rId14" Type="http://schemas.openxmlformats.org/officeDocument/2006/relationships/hyperlink" Target="https://azure.microsoft.com/en-us/services/active-directory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bot-service/" TargetMode="External"/><Relationship Id="rId13" Type="http://schemas.openxmlformats.org/officeDocument/2006/relationships/image" Target="../media/image12.png"/><Relationship Id="rId3" Type="http://schemas.openxmlformats.org/officeDocument/2006/relationships/hyperlink" Target="https://azure.microsoft.com/en-us/services/cosmos-db/" TargetMode="External"/><Relationship Id="rId7" Type="http://schemas.openxmlformats.org/officeDocument/2006/relationships/image" Target="../media/image9.png"/><Relationship Id="rId12" Type="http://schemas.openxmlformats.org/officeDocument/2006/relationships/hyperlink" Target="https://azure.microsoft.com/en-us/services/event-grid/" TargetMode="External"/><Relationship Id="rId1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azure.microsoft.com/en-us/services/storage/?v=16.50" TargetMode="External"/><Relationship Id="rId11" Type="http://schemas.openxmlformats.org/officeDocument/2006/relationships/image" Target="../media/image11.png"/><Relationship Id="rId5" Type="http://schemas.microsoft.com/office/2007/relationships/hdphoto" Target="../media/hdphoto1.wdp"/><Relationship Id="rId15" Type="http://schemas.openxmlformats.org/officeDocument/2006/relationships/image" Target="../media/image13.png"/><Relationship Id="rId10" Type="http://schemas.openxmlformats.org/officeDocument/2006/relationships/hyperlink" Target="https://azure.microsoft.com/en-us/services/stream-analytics/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10.png"/><Relationship Id="rId14" Type="http://schemas.openxmlformats.org/officeDocument/2006/relationships/hyperlink" Target="https://azure.microsoft.com/en-us/services/active-directory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bot-service/" TargetMode="External"/><Relationship Id="rId13" Type="http://schemas.openxmlformats.org/officeDocument/2006/relationships/image" Target="../media/image12.png"/><Relationship Id="rId3" Type="http://schemas.openxmlformats.org/officeDocument/2006/relationships/hyperlink" Target="https://azure.microsoft.com/en-us/services/cosmos-db/" TargetMode="External"/><Relationship Id="rId7" Type="http://schemas.openxmlformats.org/officeDocument/2006/relationships/image" Target="../media/image9.png"/><Relationship Id="rId12" Type="http://schemas.openxmlformats.org/officeDocument/2006/relationships/hyperlink" Target="https://azure.microsoft.com/en-us/services/event-grid/" TargetMode="External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azure.microsoft.com/en-us/services/storage/?v=16.50" TargetMode="External"/><Relationship Id="rId11" Type="http://schemas.openxmlformats.org/officeDocument/2006/relationships/image" Target="../media/image11.png"/><Relationship Id="rId5" Type="http://schemas.microsoft.com/office/2007/relationships/hdphoto" Target="../media/hdphoto1.wdp"/><Relationship Id="rId15" Type="http://schemas.openxmlformats.org/officeDocument/2006/relationships/image" Target="../media/image13.png"/><Relationship Id="rId10" Type="http://schemas.openxmlformats.org/officeDocument/2006/relationships/hyperlink" Target="https://azure.microsoft.com/en-us/services/stream-analytics/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10.png"/><Relationship Id="rId14" Type="http://schemas.openxmlformats.org/officeDocument/2006/relationships/hyperlink" Target="https://azure.microsoft.com/en-us/services/active-directory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/>
              <a:t>Serverless</a:t>
            </a:r>
            <a:br>
              <a:rPr lang="en-US" b="1"/>
            </a:br>
            <a:r>
              <a:rPr lang="en-US" b="1"/>
              <a:t>with Azure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0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1E0635CD-F3E3-4131-B424-E0BC13FE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958"/>
            <a:ext cx="11655840" cy="899537"/>
          </a:xfrm>
        </p:spPr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E0B528-84CA-4ED5-BAFE-1959AF3FBA32}"/>
              </a:ext>
            </a:extLst>
          </p:cNvPr>
          <p:cNvSpPr/>
          <p:nvPr/>
        </p:nvSpPr>
        <p:spPr bwMode="auto">
          <a:xfrm>
            <a:off x="1763280" y="1551977"/>
            <a:ext cx="8467350" cy="46942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Platform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17F0D13-C4BD-4727-B074-E0A61CD1E67B}"/>
              </a:ext>
            </a:extLst>
          </p:cNvPr>
          <p:cNvGrpSpPr/>
          <p:nvPr/>
        </p:nvGrpSpPr>
        <p:grpSpPr>
          <a:xfrm>
            <a:off x="4641064" y="2352809"/>
            <a:ext cx="2738838" cy="1971494"/>
            <a:chOff x="6265951" y="2389036"/>
            <a:chExt cx="2794153" cy="201131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B642A87-6373-4936-8A2D-A1FD91B33394}"/>
                </a:ext>
              </a:extLst>
            </p:cNvPr>
            <p:cNvSpPr/>
            <p:nvPr/>
          </p:nvSpPr>
          <p:spPr bwMode="auto">
            <a:xfrm>
              <a:off x="6265951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2D21D4C-D555-45BB-8610-578BFFE4D05A}"/>
                </a:ext>
              </a:extLst>
            </p:cNvPr>
            <p:cNvSpPr/>
            <p:nvPr/>
          </p:nvSpPr>
          <p:spPr bwMode="auto">
            <a:xfrm>
              <a:off x="6265951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Design workflows and orchestrate processes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4248D3-459E-4E9F-B193-4EDC1CC663FA}"/>
                </a:ext>
              </a:extLst>
            </p:cNvPr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EB05F16-D94F-4BC7-82FE-7E77BE2B6D33}"/>
                  </a:ext>
                </a:extLst>
              </p:cNvPr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B874B11-4642-4DDB-9B15-3CCF51F8035D}"/>
                  </a:ext>
                </a:extLst>
              </p:cNvPr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D4A5171-DA25-43F4-8159-2DA244709804}"/>
                  </a:ext>
                </a:extLst>
              </p:cNvPr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8" name="Left Brace 37">
                <a:extLst>
                  <a:ext uri="{FF2B5EF4-FFF2-40B4-BE49-F238E27FC236}">
                    <a16:creationId xmlns:a16="http://schemas.microsoft.com/office/drawing/2014/main" id="{4E6E1B66-898C-44C9-8B6D-6A5DACFE6D19}"/>
                  </a:ext>
                </a:extLst>
              </p:cNvPr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3F0B07D0-42DD-4F57-9BF9-522B86E97701}"/>
                  </a:ext>
                </a:extLst>
              </p:cNvPr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0" name="Left Brace 39">
                <a:extLst>
                  <a:ext uri="{FF2B5EF4-FFF2-40B4-BE49-F238E27FC236}">
                    <a16:creationId xmlns:a16="http://schemas.microsoft.com/office/drawing/2014/main" id="{662845AD-EB82-466C-9205-D423BE079874}"/>
                  </a:ext>
                </a:extLst>
              </p:cNvPr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80E15CF-780A-4F4D-BC36-EC66AFAB317D}"/>
              </a:ext>
            </a:extLst>
          </p:cNvPr>
          <p:cNvGrpSpPr/>
          <p:nvPr/>
        </p:nvGrpSpPr>
        <p:grpSpPr>
          <a:xfrm>
            <a:off x="1858153" y="5027415"/>
            <a:ext cx="8283027" cy="1115000"/>
            <a:chOff x="3436883" y="5127960"/>
            <a:chExt cx="8450318" cy="113751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27DB582-E2CB-4FDD-9834-6E76CDF87247}"/>
                </a:ext>
              </a:extLst>
            </p:cNvPr>
            <p:cNvSpPr/>
            <p:nvPr/>
          </p:nvSpPr>
          <p:spPr bwMode="auto">
            <a:xfrm>
              <a:off x="911937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Analytics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18AE885-A6FF-452F-A276-F93541048B69}"/>
                </a:ext>
              </a:extLst>
            </p:cNvPr>
            <p:cNvSpPr/>
            <p:nvPr/>
          </p:nvSpPr>
          <p:spPr bwMode="auto">
            <a:xfrm>
              <a:off x="343688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Database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2B98310-9574-4251-9A7E-9E56FE8C6B31}"/>
                </a:ext>
              </a:extLst>
            </p:cNvPr>
            <p:cNvSpPr/>
            <p:nvPr/>
          </p:nvSpPr>
          <p:spPr bwMode="auto">
            <a:xfrm>
              <a:off x="485750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Storage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468E7D0-9786-4134-894C-8375E7D7337B}"/>
                </a:ext>
              </a:extLst>
            </p:cNvPr>
            <p:cNvSpPr/>
            <p:nvPr/>
          </p:nvSpPr>
          <p:spPr bwMode="auto">
            <a:xfrm>
              <a:off x="7698750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IoT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B08EA95-AEC9-4354-B44C-05A45884D19C}"/>
                </a:ext>
              </a:extLst>
            </p:cNvPr>
            <p:cNvSpPr/>
            <p:nvPr/>
          </p:nvSpPr>
          <p:spPr bwMode="auto">
            <a:xfrm>
              <a:off x="6278128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Security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73CDE7-1814-42C2-8016-A08897C6277C}"/>
                </a:ext>
              </a:extLst>
            </p:cNvPr>
            <p:cNvSpPr/>
            <p:nvPr/>
          </p:nvSpPr>
          <p:spPr bwMode="auto">
            <a:xfrm>
              <a:off x="1053999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Intelligence</a:t>
              </a:r>
            </a:p>
          </p:txBody>
        </p:sp>
        <p:pic>
          <p:nvPicPr>
            <p:cNvPr id="48" name="Picture 2" descr="Image result for azure cosmos db icon">
              <a:hlinkClick r:id="rId3"/>
              <a:extLst>
                <a:ext uri="{FF2B5EF4-FFF2-40B4-BE49-F238E27FC236}">
                  <a16:creationId xmlns:a16="http://schemas.microsoft.com/office/drawing/2014/main" id="{1E38B4F9-F88C-4C26-953E-86C853E571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188" y="5693275"/>
              <a:ext cx="813697" cy="427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8">
              <a:hlinkClick r:id="rId6"/>
              <a:extLst>
                <a:ext uri="{FF2B5EF4-FFF2-40B4-BE49-F238E27FC236}">
                  <a16:creationId xmlns:a16="http://schemas.microsoft.com/office/drawing/2014/main" id="{E32EC35B-693A-4773-8816-DA866653A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25000"/>
            </a:blip>
            <a:stretch>
              <a:fillRect/>
            </a:stretch>
          </p:blipFill>
          <p:spPr>
            <a:xfrm>
              <a:off x="5286142" y="5693275"/>
              <a:ext cx="489932" cy="424740"/>
            </a:xfrm>
            <a:prstGeom prst="rect">
              <a:avLst/>
            </a:prstGeom>
          </p:spPr>
        </p:pic>
        <p:pic>
          <p:nvPicPr>
            <p:cNvPr id="50" name="Picture 6" descr="Related image">
              <a:hlinkClick r:id="rId8"/>
              <a:extLst>
                <a:ext uri="{FF2B5EF4-FFF2-40B4-BE49-F238E27FC236}">
                  <a16:creationId xmlns:a16="http://schemas.microsoft.com/office/drawing/2014/main" id="{66ADD3B0-1264-48BD-A116-1F4BDCD87D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49" b="15314"/>
            <a:stretch/>
          </p:blipFill>
          <p:spPr bwMode="auto">
            <a:xfrm>
              <a:off x="10930653" y="5717087"/>
              <a:ext cx="565889" cy="389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8" descr="Image result for azure stream analytics icon">
              <a:hlinkClick r:id="rId10"/>
              <a:extLst>
                <a:ext uri="{FF2B5EF4-FFF2-40B4-BE49-F238E27FC236}">
                  <a16:creationId xmlns:a16="http://schemas.microsoft.com/office/drawing/2014/main" id="{C8A35FC1-EC35-49AD-8B3F-7B83624566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28" b="7991"/>
            <a:stretch/>
          </p:blipFill>
          <p:spPr bwMode="auto">
            <a:xfrm>
              <a:off x="9519094" y="5669423"/>
              <a:ext cx="547763" cy="464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0" descr="Image result for azure IoT icon">
              <a:hlinkClick r:id="rId12"/>
              <a:extLst>
                <a:ext uri="{FF2B5EF4-FFF2-40B4-BE49-F238E27FC236}">
                  <a16:creationId xmlns:a16="http://schemas.microsoft.com/office/drawing/2014/main" id="{612940F0-90BD-4C3E-BE1F-42023C6D9E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28" r="23306"/>
            <a:stretch/>
          </p:blipFill>
          <p:spPr bwMode="auto">
            <a:xfrm>
              <a:off x="8165636" y="5699174"/>
              <a:ext cx="413434" cy="404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12" descr="Image result for azure active directory icon">
              <a:hlinkClick r:id="rId14"/>
              <a:extLst>
                <a:ext uri="{FF2B5EF4-FFF2-40B4-BE49-F238E27FC236}">
                  <a16:creationId xmlns:a16="http://schemas.microsoft.com/office/drawing/2014/main" id="{623CF9B2-A8F5-4F2A-8682-46CC51D374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5046" y="5680462"/>
              <a:ext cx="453369" cy="453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EDFECEE-1F4F-42FB-AB7C-6AF579F485E8}"/>
              </a:ext>
            </a:extLst>
          </p:cNvPr>
          <p:cNvGrpSpPr/>
          <p:nvPr/>
        </p:nvGrpSpPr>
        <p:grpSpPr>
          <a:xfrm>
            <a:off x="1846170" y="2352809"/>
            <a:ext cx="2738838" cy="1971494"/>
            <a:chOff x="9093048" y="2389036"/>
            <a:chExt cx="2794153" cy="201131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E08A4AD-3BCA-4F87-8D8F-5D486B7569ED}"/>
                </a:ext>
              </a:extLst>
            </p:cNvPr>
            <p:cNvSpPr/>
            <p:nvPr/>
          </p:nvSpPr>
          <p:spPr bwMode="auto">
            <a:xfrm>
              <a:off x="9093048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Event Grid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DBB6CA9-0D6F-4399-8F3C-8E7B55A31A8B}"/>
                </a:ext>
              </a:extLst>
            </p:cNvPr>
            <p:cNvSpPr/>
            <p:nvPr/>
          </p:nvSpPr>
          <p:spPr bwMode="auto">
            <a:xfrm>
              <a:off x="9093048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Manage all events that can trigger code or logic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pic>
          <p:nvPicPr>
            <p:cNvPr id="57" name="Picture 14" descr="Image result for azure event grid">
              <a:extLst>
                <a:ext uri="{FF2B5EF4-FFF2-40B4-BE49-F238E27FC236}">
                  <a16:creationId xmlns:a16="http://schemas.microsoft.com/office/drawing/2014/main" id="{78E6CB04-0DC0-401C-8C25-7DBA2EB0DD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8516" y="2520115"/>
              <a:ext cx="656699" cy="344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7B06F05-FA45-49F3-AA24-9BE1F68D4831}"/>
              </a:ext>
            </a:extLst>
          </p:cNvPr>
          <p:cNvGrpSpPr/>
          <p:nvPr/>
        </p:nvGrpSpPr>
        <p:grpSpPr>
          <a:xfrm>
            <a:off x="7435958" y="2352809"/>
            <a:ext cx="2738838" cy="1971494"/>
            <a:chOff x="3436883" y="2389036"/>
            <a:chExt cx="2794153" cy="201131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39DA220-10DF-4B7D-B50D-D4E123756C38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42227E4-A599-4F8C-BA9B-1DB446CF9154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41A806A-32DB-4C54-A541-A7E7C048CCD3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62" name="Freeform 18">
                <a:extLst>
                  <a:ext uri="{FF2B5EF4-FFF2-40B4-BE49-F238E27FC236}">
                    <a16:creationId xmlns:a16="http://schemas.microsoft.com/office/drawing/2014/main" id="{647D0F81-D96D-42AA-9826-D8F8EC32BF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E954371-9113-4802-9782-734FFBF51F51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0E881B38-A22D-44A2-AC68-2E417AA0F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E097B874-E8BE-4ABD-8950-77896E8439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D2DFC27-65FA-4147-A3D6-1AED7A551D55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E22C7AB7-9CAD-40AE-864F-9815974AEE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059E06CF-47A5-477B-B7B3-53BE91A305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092010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74836" y="1551977"/>
            <a:ext cx="8467350" cy="46942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Platform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75652AA-13F9-4707-A9C6-B55726FC4687}"/>
              </a:ext>
            </a:extLst>
          </p:cNvPr>
          <p:cNvGrpSpPr/>
          <p:nvPr/>
        </p:nvGrpSpPr>
        <p:grpSpPr>
          <a:xfrm>
            <a:off x="6152620" y="2352809"/>
            <a:ext cx="2738838" cy="1971494"/>
            <a:chOff x="6265951" y="2389036"/>
            <a:chExt cx="2794153" cy="2011312"/>
          </a:xfrm>
        </p:grpSpPr>
        <p:sp>
          <p:nvSpPr>
            <p:cNvPr id="58" name="Rectangle 57"/>
            <p:cNvSpPr/>
            <p:nvPr/>
          </p:nvSpPr>
          <p:spPr bwMode="auto">
            <a:xfrm>
              <a:off x="6265951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6265951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Design workflows and orchestrate processes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2" name="Rectangle 1"/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" name="Left Brace 9"/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Left Brace 60"/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2" name="Left Brace 61"/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D77C0AF-F903-4B2A-9EA2-90E264AA40EA}"/>
              </a:ext>
            </a:extLst>
          </p:cNvPr>
          <p:cNvGrpSpPr/>
          <p:nvPr/>
        </p:nvGrpSpPr>
        <p:grpSpPr>
          <a:xfrm>
            <a:off x="3369709" y="5027415"/>
            <a:ext cx="8283027" cy="1115000"/>
            <a:chOff x="3436883" y="5127960"/>
            <a:chExt cx="8450318" cy="1137519"/>
          </a:xfrm>
        </p:grpSpPr>
        <p:sp>
          <p:nvSpPr>
            <p:cNvPr id="78" name="Rectangle 77"/>
            <p:cNvSpPr/>
            <p:nvPr/>
          </p:nvSpPr>
          <p:spPr bwMode="auto">
            <a:xfrm>
              <a:off x="911937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Analytics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343688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Database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85750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Storage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698750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IoT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6278128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Security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FD5E2BC-A87B-4F7C-9EF9-0B3E30EDCC8F}"/>
                </a:ext>
              </a:extLst>
            </p:cNvPr>
            <p:cNvSpPr/>
            <p:nvPr/>
          </p:nvSpPr>
          <p:spPr bwMode="auto">
            <a:xfrm>
              <a:off x="1053999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Intelligence</a:t>
              </a:r>
            </a:p>
          </p:txBody>
        </p:sp>
        <p:pic>
          <p:nvPicPr>
            <p:cNvPr id="26" name="Picture 2" descr="Image result for azure cosmos db icon">
              <a:hlinkClick r:id="rId3"/>
              <a:extLst>
                <a:ext uri="{FF2B5EF4-FFF2-40B4-BE49-F238E27FC236}">
                  <a16:creationId xmlns:a16="http://schemas.microsoft.com/office/drawing/2014/main" id="{B4E57D9A-AA17-47D4-935A-F80D233984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188" y="5693275"/>
              <a:ext cx="813697" cy="427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>
              <a:hlinkClick r:id="rId6"/>
              <a:extLst>
                <a:ext uri="{FF2B5EF4-FFF2-40B4-BE49-F238E27FC236}">
                  <a16:creationId xmlns:a16="http://schemas.microsoft.com/office/drawing/2014/main" id="{22D9BFE9-5A8F-4B96-A733-55D9CDA48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25000"/>
            </a:blip>
            <a:stretch>
              <a:fillRect/>
            </a:stretch>
          </p:blipFill>
          <p:spPr>
            <a:xfrm>
              <a:off x="5286142" y="5693275"/>
              <a:ext cx="489932" cy="424740"/>
            </a:xfrm>
            <a:prstGeom prst="rect">
              <a:avLst/>
            </a:prstGeom>
          </p:spPr>
        </p:pic>
        <p:pic>
          <p:nvPicPr>
            <p:cNvPr id="32" name="Picture 6" descr="Related image">
              <a:hlinkClick r:id="rId8"/>
              <a:extLst>
                <a:ext uri="{FF2B5EF4-FFF2-40B4-BE49-F238E27FC236}">
                  <a16:creationId xmlns:a16="http://schemas.microsoft.com/office/drawing/2014/main" id="{C3312916-C0B8-4839-85BB-62C440F3BA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49" b="15314"/>
            <a:stretch/>
          </p:blipFill>
          <p:spPr bwMode="auto">
            <a:xfrm>
              <a:off x="10930653" y="5717087"/>
              <a:ext cx="565889" cy="389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azure stream analytics icon">
              <a:hlinkClick r:id="rId10"/>
              <a:extLst>
                <a:ext uri="{FF2B5EF4-FFF2-40B4-BE49-F238E27FC236}">
                  <a16:creationId xmlns:a16="http://schemas.microsoft.com/office/drawing/2014/main" id="{FF9A9356-9504-45FE-853D-229892799C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28" b="7991"/>
            <a:stretch/>
          </p:blipFill>
          <p:spPr bwMode="auto">
            <a:xfrm>
              <a:off x="9519094" y="5669423"/>
              <a:ext cx="547763" cy="464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azure IoT icon">
              <a:hlinkClick r:id="rId12"/>
              <a:extLst>
                <a:ext uri="{FF2B5EF4-FFF2-40B4-BE49-F238E27FC236}">
                  <a16:creationId xmlns:a16="http://schemas.microsoft.com/office/drawing/2014/main" id="{DF1903EA-0F53-405C-BD61-E1383F0671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28" r="23306"/>
            <a:stretch/>
          </p:blipFill>
          <p:spPr bwMode="auto">
            <a:xfrm>
              <a:off x="8165636" y="5699174"/>
              <a:ext cx="413434" cy="404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age result for azure active directory icon">
              <a:hlinkClick r:id="rId14"/>
              <a:extLst>
                <a:ext uri="{FF2B5EF4-FFF2-40B4-BE49-F238E27FC236}">
                  <a16:creationId xmlns:a16="http://schemas.microsoft.com/office/drawing/2014/main" id="{AD844650-CF5F-47A0-93CA-0DACD0DD3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5046" y="5680462"/>
              <a:ext cx="453369" cy="453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1C07370-93F9-4248-84DE-5EDFA8FEBCB5}"/>
              </a:ext>
            </a:extLst>
          </p:cNvPr>
          <p:cNvGrpSpPr/>
          <p:nvPr/>
        </p:nvGrpSpPr>
        <p:grpSpPr>
          <a:xfrm>
            <a:off x="457403" y="1551977"/>
            <a:ext cx="2587171" cy="4694226"/>
            <a:chOff x="465758" y="1582329"/>
            <a:chExt cx="2639424" cy="4789034"/>
          </a:xfrm>
        </p:grpSpPr>
        <p:sp>
          <p:nvSpPr>
            <p:cNvPr id="123" name="Rectangle 122"/>
            <p:cNvSpPr/>
            <p:nvPr/>
          </p:nvSpPr>
          <p:spPr bwMode="auto">
            <a:xfrm>
              <a:off x="465758" y="1582329"/>
              <a:ext cx="2639424" cy="4789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Development</a:t>
              </a: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0126" y="3946199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Local Development</a:t>
              </a: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0126" y="4726362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Monitoring</a:t>
              </a: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0126" y="2389033"/>
              <a:ext cx="2370688" cy="755159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IDE support</a:t>
              </a: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0126" y="3168448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Integrated DevOps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E6D62AC-4DD7-48DB-85B1-19777ED47C42}"/>
                </a:ext>
              </a:extLst>
            </p:cNvPr>
            <p:cNvSpPr/>
            <p:nvPr/>
          </p:nvSpPr>
          <p:spPr bwMode="auto">
            <a:xfrm>
              <a:off x="600126" y="5506525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Visual Debug History</a:t>
              </a:r>
            </a:p>
          </p:txBody>
        </p:sp>
        <p:sp>
          <p:nvSpPr>
            <p:cNvPr id="67" name="Freeform 33"/>
            <p:cNvSpPr>
              <a:spLocks noEditPoints="1"/>
            </p:cNvSpPr>
            <p:nvPr/>
          </p:nvSpPr>
          <p:spPr bwMode="auto">
            <a:xfrm>
              <a:off x="827890" y="4159770"/>
              <a:ext cx="367950" cy="331812"/>
            </a:xfrm>
            <a:custGeom>
              <a:avLst/>
              <a:gdLst>
                <a:gd name="T0" fmla="*/ 110 w 236"/>
                <a:gd name="T1" fmla="*/ 0 h 204"/>
                <a:gd name="T2" fmla="*/ 110 w 236"/>
                <a:gd name="T3" fmla="*/ 51 h 204"/>
                <a:gd name="T4" fmla="*/ 0 w 236"/>
                <a:gd name="T5" fmla="*/ 51 h 204"/>
                <a:gd name="T6" fmla="*/ 0 w 236"/>
                <a:gd name="T7" fmla="*/ 60 h 204"/>
                <a:gd name="T8" fmla="*/ 0 w 236"/>
                <a:gd name="T9" fmla="*/ 170 h 204"/>
                <a:gd name="T10" fmla="*/ 84 w 236"/>
                <a:gd name="T11" fmla="*/ 170 h 204"/>
                <a:gd name="T12" fmla="*/ 84 w 236"/>
                <a:gd name="T13" fmla="*/ 187 h 204"/>
                <a:gd name="T14" fmla="*/ 51 w 236"/>
                <a:gd name="T15" fmla="*/ 187 h 204"/>
                <a:gd name="T16" fmla="*/ 51 w 236"/>
                <a:gd name="T17" fmla="*/ 204 h 204"/>
                <a:gd name="T18" fmla="*/ 236 w 236"/>
                <a:gd name="T19" fmla="*/ 204 h 204"/>
                <a:gd name="T20" fmla="*/ 236 w 236"/>
                <a:gd name="T21" fmla="*/ 0 h 204"/>
                <a:gd name="T22" fmla="*/ 110 w 236"/>
                <a:gd name="T23" fmla="*/ 0 h 204"/>
                <a:gd name="T24" fmla="*/ 126 w 236"/>
                <a:gd name="T25" fmla="*/ 17 h 204"/>
                <a:gd name="T26" fmla="*/ 219 w 236"/>
                <a:gd name="T27" fmla="*/ 17 h 204"/>
                <a:gd name="T28" fmla="*/ 219 w 236"/>
                <a:gd name="T29" fmla="*/ 68 h 204"/>
                <a:gd name="T30" fmla="*/ 177 w 236"/>
                <a:gd name="T31" fmla="*/ 68 h 204"/>
                <a:gd name="T32" fmla="*/ 177 w 236"/>
                <a:gd name="T33" fmla="*/ 51 h 204"/>
                <a:gd name="T34" fmla="*/ 126 w 236"/>
                <a:gd name="T35" fmla="*/ 51 h 204"/>
                <a:gd name="T36" fmla="*/ 126 w 236"/>
                <a:gd name="T37" fmla="*/ 17 h 204"/>
                <a:gd name="T38" fmla="*/ 177 w 236"/>
                <a:gd name="T39" fmla="*/ 85 h 204"/>
                <a:gd name="T40" fmla="*/ 219 w 236"/>
                <a:gd name="T41" fmla="*/ 85 h 204"/>
                <a:gd name="T42" fmla="*/ 219 w 236"/>
                <a:gd name="T43" fmla="*/ 119 h 204"/>
                <a:gd name="T44" fmla="*/ 177 w 236"/>
                <a:gd name="T45" fmla="*/ 119 h 204"/>
                <a:gd name="T46" fmla="*/ 177 w 236"/>
                <a:gd name="T47" fmla="*/ 85 h 204"/>
                <a:gd name="T48" fmla="*/ 17 w 236"/>
                <a:gd name="T49" fmla="*/ 68 h 204"/>
                <a:gd name="T50" fmla="*/ 160 w 236"/>
                <a:gd name="T51" fmla="*/ 68 h 204"/>
                <a:gd name="T52" fmla="*/ 160 w 236"/>
                <a:gd name="T53" fmla="*/ 153 h 204"/>
                <a:gd name="T54" fmla="*/ 17 w 236"/>
                <a:gd name="T55" fmla="*/ 153 h 204"/>
                <a:gd name="T56" fmla="*/ 17 w 236"/>
                <a:gd name="T57" fmla="*/ 68 h 204"/>
                <a:gd name="T58" fmla="*/ 101 w 236"/>
                <a:gd name="T59" fmla="*/ 187 h 204"/>
                <a:gd name="T60" fmla="*/ 101 w 236"/>
                <a:gd name="T61" fmla="*/ 170 h 204"/>
                <a:gd name="T62" fmla="*/ 177 w 236"/>
                <a:gd name="T63" fmla="*/ 170 h 204"/>
                <a:gd name="T64" fmla="*/ 177 w 236"/>
                <a:gd name="T65" fmla="*/ 136 h 204"/>
                <a:gd name="T66" fmla="*/ 219 w 236"/>
                <a:gd name="T67" fmla="*/ 136 h 204"/>
                <a:gd name="T68" fmla="*/ 219 w 236"/>
                <a:gd name="T69" fmla="*/ 187 h 204"/>
                <a:gd name="T70" fmla="*/ 101 w 236"/>
                <a:gd name="T71" fmla="*/ 187 h 204"/>
                <a:gd name="T72" fmla="*/ 202 w 236"/>
                <a:gd name="T73" fmla="*/ 51 h 204"/>
                <a:gd name="T74" fmla="*/ 185 w 236"/>
                <a:gd name="T75" fmla="*/ 51 h 204"/>
                <a:gd name="T76" fmla="*/ 185 w 236"/>
                <a:gd name="T77" fmla="*/ 34 h 204"/>
                <a:gd name="T78" fmla="*/ 202 w 236"/>
                <a:gd name="T79" fmla="*/ 34 h 204"/>
                <a:gd name="T80" fmla="*/ 202 w 236"/>
                <a:gd name="T81" fmla="*/ 5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04">
                  <a:moveTo>
                    <a:pt x="110" y="0"/>
                  </a:moveTo>
                  <a:lnTo>
                    <a:pt x="110" y="51"/>
                  </a:lnTo>
                  <a:lnTo>
                    <a:pt x="0" y="51"/>
                  </a:lnTo>
                  <a:lnTo>
                    <a:pt x="0" y="60"/>
                  </a:lnTo>
                  <a:lnTo>
                    <a:pt x="0" y="170"/>
                  </a:lnTo>
                  <a:lnTo>
                    <a:pt x="84" y="170"/>
                  </a:lnTo>
                  <a:lnTo>
                    <a:pt x="84" y="187"/>
                  </a:lnTo>
                  <a:lnTo>
                    <a:pt x="51" y="187"/>
                  </a:lnTo>
                  <a:lnTo>
                    <a:pt x="51" y="204"/>
                  </a:lnTo>
                  <a:lnTo>
                    <a:pt x="236" y="204"/>
                  </a:lnTo>
                  <a:lnTo>
                    <a:pt x="236" y="0"/>
                  </a:lnTo>
                  <a:lnTo>
                    <a:pt x="110" y="0"/>
                  </a:lnTo>
                  <a:close/>
                  <a:moveTo>
                    <a:pt x="126" y="17"/>
                  </a:moveTo>
                  <a:lnTo>
                    <a:pt x="219" y="17"/>
                  </a:lnTo>
                  <a:lnTo>
                    <a:pt x="219" y="68"/>
                  </a:lnTo>
                  <a:lnTo>
                    <a:pt x="177" y="68"/>
                  </a:lnTo>
                  <a:lnTo>
                    <a:pt x="177" y="51"/>
                  </a:lnTo>
                  <a:lnTo>
                    <a:pt x="126" y="51"/>
                  </a:lnTo>
                  <a:lnTo>
                    <a:pt x="126" y="17"/>
                  </a:lnTo>
                  <a:close/>
                  <a:moveTo>
                    <a:pt x="177" y="85"/>
                  </a:moveTo>
                  <a:lnTo>
                    <a:pt x="219" y="85"/>
                  </a:lnTo>
                  <a:lnTo>
                    <a:pt x="219" y="119"/>
                  </a:lnTo>
                  <a:lnTo>
                    <a:pt x="177" y="119"/>
                  </a:lnTo>
                  <a:lnTo>
                    <a:pt x="177" y="85"/>
                  </a:lnTo>
                  <a:close/>
                  <a:moveTo>
                    <a:pt x="17" y="68"/>
                  </a:moveTo>
                  <a:lnTo>
                    <a:pt x="160" y="68"/>
                  </a:lnTo>
                  <a:lnTo>
                    <a:pt x="160" y="153"/>
                  </a:lnTo>
                  <a:lnTo>
                    <a:pt x="17" y="153"/>
                  </a:lnTo>
                  <a:lnTo>
                    <a:pt x="17" y="68"/>
                  </a:lnTo>
                  <a:close/>
                  <a:moveTo>
                    <a:pt x="101" y="187"/>
                  </a:moveTo>
                  <a:lnTo>
                    <a:pt x="101" y="170"/>
                  </a:lnTo>
                  <a:lnTo>
                    <a:pt x="177" y="170"/>
                  </a:lnTo>
                  <a:lnTo>
                    <a:pt x="177" y="136"/>
                  </a:lnTo>
                  <a:lnTo>
                    <a:pt x="219" y="136"/>
                  </a:lnTo>
                  <a:lnTo>
                    <a:pt x="219" y="187"/>
                  </a:lnTo>
                  <a:lnTo>
                    <a:pt x="101" y="187"/>
                  </a:lnTo>
                  <a:close/>
                  <a:moveTo>
                    <a:pt x="202" y="51"/>
                  </a:moveTo>
                  <a:lnTo>
                    <a:pt x="185" y="51"/>
                  </a:lnTo>
                  <a:lnTo>
                    <a:pt x="185" y="34"/>
                  </a:lnTo>
                  <a:lnTo>
                    <a:pt x="202" y="34"/>
                  </a:lnTo>
                  <a:lnTo>
                    <a:pt x="202" y="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Freeform 41"/>
            <p:cNvSpPr>
              <a:spLocks noEditPoints="1"/>
            </p:cNvSpPr>
            <p:nvPr/>
          </p:nvSpPr>
          <p:spPr bwMode="auto">
            <a:xfrm>
              <a:off x="805385" y="4880352"/>
              <a:ext cx="412961" cy="441433"/>
            </a:xfrm>
            <a:custGeom>
              <a:avLst/>
              <a:gdLst>
                <a:gd name="T0" fmla="*/ 56 w 104"/>
                <a:gd name="T1" fmla="*/ 104 h 104"/>
                <a:gd name="T2" fmla="*/ 56 w 104"/>
                <a:gd name="T3" fmla="*/ 88 h 104"/>
                <a:gd name="T4" fmla="*/ 88 w 104"/>
                <a:gd name="T5" fmla="*/ 56 h 104"/>
                <a:gd name="T6" fmla="*/ 104 w 104"/>
                <a:gd name="T7" fmla="*/ 56 h 104"/>
                <a:gd name="T8" fmla="*/ 104 w 104"/>
                <a:gd name="T9" fmla="*/ 48 h 104"/>
                <a:gd name="T10" fmla="*/ 88 w 104"/>
                <a:gd name="T11" fmla="*/ 48 h 104"/>
                <a:gd name="T12" fmla="*/ 56 w 104"/>
                <a:gd name="T13" fmla="*/ 16 h 104"/>
                <a:gd name="T14" fmla="*/ 56 w 104"/>
                <a:gd name="T15" fmla="*/ 0 h 104"/>
                <a:gd name="T16" fmla="*/ 48 w 104"/>
                <a:gd name="T17" fmla="*/ 0 h 104"/>
                <a:gd name="T18" fmla="*/ 48 w 104"/>
                <a:gd name="T19" fmla="*/ 16 h 104"/>
                <a:gd name="T20" fmla="*/ 16 w 104"/>
                <a:gd name="T21" fmla="*/ 48 h 104"/>
                <a:gd name="T22" fmla="*/ 0 w 104"/>
                <a:gd name="T23" fmla="*/ 48 h 104"/>
                <a:gd name="T24" fmla="*/ 0 w 104"/>
                <a:gd name="T25" fmla="*/ 56 h 104"/>
                <a:gd name="T26" fmla="*/ 16 w 104"/>
                <a:gd name="T27" fmla="*/ 56 h 104"/>
                <a:gd name="T28" fmla="*/ 48 w 104"/>
                <a:gd name="T29" fmla="*/ 88 h 104"/>
                <a:gd name="T30" fmla="*/ 48 w 104"/>
                <a:gd name="T31" fmla="*/ 104 h 104"/>
                <a:gd name="T32" fmla="*/ 56 w 104"/>
                <a:gd name="T33" fmla="*/ 104 h 104"/>
                <a:gd name="T34" fmla="*/ 24 w 104"/>
                <a:gd name="T35" fmla="*/ 52 h 104"/>
                <a:gd name="T36" fmla="*/ 52 w 104"/>
                <a:gd name="T37" fmla="*/ 24 h 104"/>
                <a:gd name="T38" fmla="*/ 80 w 104"/>
                <a:gd name="T39" fmla="*/ 52 h 104"/>
                <a:gd name="T40" fmla="*/ 52 w 104"/>
                <a:gd name="T41" fmla="*/ 80 h 104"/>
                <a:gd name="T42" fmla="*/ 24 w 104"/>
                <a:gd name="T43" fmla="*/ 52 h 104"/>
                <a:gd name="T44" fmla="*/ 68 w 104"/>
                <a:gd name="T45" fmla="*/ 52 h 104"/>
                <a:gd name="T46" fmla="*/ 52 w 104"/>
                <a:gd name="T47" fmla="*/ 36 h 104"/>
                <a:gd name="T48" fmla="*/ 36 w 104"/>
                <a:gd name="T49" fmla="*/ 52 h 104"/>
                <a:gd name="T50" fmla="*/ 52 w 104"/>
                <a:gd name="T51" fmla="*/ 68 h 104"/>
                <a:gd name="T52" fmla="*/ 68 w 104"/>
                <a:gd name="T53" fmla="*/ 52 h 104"/>
                <a:gd name="T54" fmla="*/ 44 w 104"/>
                <a:gd name="T55" fmla="*/ 52 h 104"/>
                <a:gd name="T56" fmla="*/ 52 w 104"/>
                <a:gd name="T57" fmla="*/ 44 h 104"/>
                <a:gd name="T58" fmla="*/ 60 w 104"/>
                <a:gd name="T59" fmla="*/ 52 h 104"/>
                <a:gd name="T60" fmla="*/ 52 w 104"/>
                <a:gd name="T61" fmla="*/ 60 h 104"/>
                <a:gd name="T62" fmla="*/ 44 w 104"/>
                <a:gd name="T6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04">
                  <a:moveTo>
                    <a:pt x="56" y="104"/>
                  </a:moveTo>
                  <a:cubicBezTo>
                    <a:pt x="56" y="88"/>
                    <a:pt x="56" y="88"/>
                    <a:pt x="56" y="88"/>
                  </a:cubicBezTo>
                  <a:cubicBezTo>
                    <a:pt x="73" y="86"/>
                    <a:pt x="86" y="73"/>
                    <a:pt x="88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6" y="31"/>
                    <a:pt x="73" y="18"/>
                    <a:pt x="56" y="16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31" y="18"/>
                    <a:pt x="18" y="31"/>
                    <a:pt x="16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" y="73"/>
                    <a:pt x="31" y="86"/>
                    <a:pt x="48" y="88"/>
                  </a:cubicBezTo>
                  <a:cubicBezTo>
                    <a:pt x="48" y="104"/>
                    <a:pt x="48" y="104"/>
                    <a:pt x="48" y="104"/>
                  </a:cubicBezTo>
                  <a:lnTo>
                    <a:pt x="56" y="104"/>
                  </a:lnTo>
                  <a:close/>
                  <a:moveTo>
                    <a:pt x="24" y="52"/>
                  </a:moveTo>
                  <a:cubicBezTo>
                    <a:pt x="24" y="37"/>
                    <a:pt x="37" y="24"/>
                    <a:pt x="52" y="24"/>
                  </a:cubicBezTo>
                  <a:cubicBezTo>
                    <a:pt x="67" y="24"/>
                    <a:pt x="80" y="37"/>
                    <a:pt x="80" y="52"/>
                  </a:cubicBezTo>
                  <a:cubicBezTo>
                    <a:pt x="80" y="67"/>
                    <a:pt x="67" y="80"/>
                    <a:pt x="52" y="80"/>
                  </a:cubicBezTo>
                  <a:cubicBezTo>
                    <a:pt x="37" y="80"/>
                    <a:pt x="24" y="67"/>
                    <a:pt x="24" y="52"/>
                  </a:cubicBezTo>
                  <a:close/>
                  <a:moveTo>
                    <a:pt x="68" y="52"/>
                  </a:moveTo>
                  <a:cubicBezTo>
                    <a:pt x="68" y="43"/>
                    <a:pt x="61" y="36"/>
                    <a:pt x="52" y="36"/>
                  </a:cubicBezTo>
                  <a:cubicBezTo>
                    <a:pt x="43" y="36"/>
                    <a:pt x="36" y="43"/>
                    <a:pt x="36" y="52"/>
                  </a:cubicBezTo>
                  <a:cubicBezTo>
                    <a:pt x="36" y="61"/>
                    <a:pt x="43" y="68"/>
                    <a:pt x="52" y="68"/>
                  </a:cubicBezTo>
                  <a:cubicBezTo>
                    <a:pt x="61" y="68"/>
                    <a:pt x="68" y="61"/>
                    <a:pt x="68" y="52"/>
                  </a:cubicBezTo>
                  <a:close/>
                  <a:moveTo>
                    <a:pt x="44" y="52"/>
                  </a:moveTo>
                  <a:cubicBezTo>
                    <a:pt x="44" y="48"/>
                    <a:pt x="48" y="44"/>
                    <a:pt x="52" y="44"/>
                  </a:cubicBezTo>
                  <a:cubicBezTo>
                    <a:pt x="56" y="44"/>
                    <a:pt x="60" y="48"/>
                    <a:pt x="60" y="52"/>
                  </a:cubicBezTo>
                  <a:cubicBezTo>
                    <a:pt x="60" y="56"/>
                    <a:pt x="56" y="60"/>
                    <a:pt x="52" y="60"/>
                  </a:cubicBezTo>
                  <a:cubicBezTo>
                    <a:pt x="48" y="60"/>
                    <a:pt x="44" y="56"/>
                    <a:pt x="44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19" name="Picture 118"/>
            <p:cNvPicPr>
              <a:picLocks noChangeAspect="1"/>
            </p:cNvPicPr>
            <p:nvPr/>
          </p:nvPicPr>
          <p:blipFill rotWithShape="1">
            <a:blip r:embed="rId16"/>
            <a:srcRect t="24612" b="31602"/>
            <a:stretch/>
          </p:blipFill>
          <p:spPr>
            <a:xfrm>
              <a:off x="548944" y="2579670"/>
              <a:ext cx="925843" cy="373884"/>
            </a:xfrm>
            <a:prstGeom prst="rect">
              <a:avLst/>
            </a:prstGeom>
          </p:spPr>
        </p:pic>
        <p:sp>
          <p:nvSpPr>
            <p:cNvPr id="57" name="arrow_5">
              <a:extLst>
                <a:ext uri="{FF2B5EF4-FFF2-40B4-BE49-F238E27FC236}">
                  <a16:creationId xmlns:a16="http://schemas.microsoft.com/office/drawing/2014/main" id="{8C45ED02-1047-45CD-93DC-750BEE10041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29720" y="3362315"/>
              <a:ext cx="364291" cy="365760"/>
            </a:xfrm>
            <a:custGeom>
              <a:avLst/>
              <a:gdLst>
                <a:gd name="T0" fmla="*/ 102 w 248"/>
                <a:gd name="T1" fmla="*/ 0 h 249"/>
                <a:gd name="T2" fmla="*/ 176 w 248"/>
                <a:gd name="T3" fmla="*/ 73 h 249"/>
                <a:gd name="T4" fmla="*/ 102 w 248"/>
                <a:gd name="T5" fmla="*/ 147 h 249"/>
                <a:gd name="T6" fmla="*/ 176 w 248"/>
                <a:gd name="T7" fmla="*/ 73 h 249"/>
                <a:gd name="T8" fmla="*/ 0 w 248"/>
                <a:gd name="T9" fmla="*/ 73 h 249"/>
                <a:gd name="T10" fmla="*/ 146 w 248"/>
                <a:gd name="T11" fmla="*/ 103 h 249"/>
                <a:gd name="T12" fmla="*/ 72 w 248"/>
                <a:gd name="T13" fmla="*/ 176 h 249"/>
                <a:gd name="T14" fmla="*/ 146 w 248"/>
                <a:gd name="T15" fmla="*/ 249 h 249"/>
                <a:gd name="T16" fmla="*/ 72 w 248"/>
                <a:gd name="T17" fmla="*/ 176 h 249"/>
                <a:gd name="T18" fmla="*/ 248 w 248"/>
                <a:gd name="T19" fmla="*/ 17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8" h="249">
                  <a:moveTo>
                    <a:pt x="102" y="0"/>
                  </a:moveTo>
                  <a:lnTo>
                    <a:pt x="176" y="73"/>
                  </a:lnTo>
                  <a:lnTo>
                    <a:pt x="102" y="147"/>
                  </a:lnTo>
                  <a:moveTo>
                    <a:pt x="176" y="73"/>
                  </a:moveTo>
                  <a:lnTo>
                    <a:pt x="0" y="73"/>
                  </a:lnTo>
                  <a:moveTo>
                    <a:pt x="146" y="103"/>
                  </a:moveTo>
                  <a:lnTo>
                    <a:pt x="72" y="176"/>
                  </a:lnTo>
                  <a:lnTo>
                    <a:pt x="146" y="249"/>
                  </a:lnTo>
                  <a:moveTo>
                    <a:pt x="72" y="176"/>
                  </a:moveTo>
                  <a:lnTo>
                    <a:pt x="248" y="176"/>
                  </a:lnTo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5" name="Eye">
              <a:extLst>
                <a:ext uri="{FF2B5EF4-FFF2-40B4-BE49-F238E27FC236}">
                  <a16:creationId xmlns:a16="http://schemas.microsoft.com/office/drawing/2014/main" id="{A345FAC2-D06D-47B9-A9D6-D14DFA1C23B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6125" y="5787804"/>
              <a:ext cx="411480" cy="227186"/>
            </a:xfrm>
            <a:custGeom>
              <a:avLst/>
              <a:gdLst>
                <a:gd name="T0" fmla="*/ 3 w 346"/>
                <a:gd name="T1" fmla="*/ 91 h 190"/>
                <a:gd name="T2" fmla="*/ 173 w 346"/>
                <a:gd name="T3" fmla="*/ 0 h 190"/>
                <a:gd name="T4" fmla="*/ 346 w 346"/>
                <a:gd name="T5" fmla="*/ 95 h 190"/>
                <a:gd name="T6" fmla="*/ 173 w 346"/>
                <a:gd name="T7" fmla="*/ 190 h 190"/>
                <a:gd name="T8" fmla="*/ 6 w 346"/>
                <a:gd name="T9" fmla="*/ 102 h 190"/>
                <a:gd name="T10" fmla="*/ 0 w 346"/>
                <a:gd name="T11" fmla="*/ 95 h 190"/>
                <a:gd name="T12" fmla="*/ 3 w 346"/>
                <a:gd name="T13" fmla="*/ 91 h 190"/>
                <a:gd name="T14" fmla="*/ 173 w 346"/>
                <a:gd name="T15" fmla="*/ 0 h 190"/>
                <a:gd name="T16" fmla="*/ 73 w 346"/>
                <a:gd name="T17" fmla="*/ 95 h 190"/>
                <a:gd name="T18" fmla="*/ 173 w 346"/>
                <a:gd name="T19" fmla="*/ 190 h 190"/>
                <a:gd name="T20" fmla="*/ 273 w 346"/>
                <a:gd name="T21" fmla="*/ 95 h 190"/>
                <a:gd name="T22" fmla="*/ 173 w 346"/>
                <a:gd name="T23" fmla="*/ 0 h 190"/>
                <a:gd name="T24" fmla="*/ 173 w 346"/>
                <a:gd name="T25" fmla="*/ 56 h 190"/>
                <a:gd name="T26" fmla="*/ 134 w 346"/>
                <a:gd name="T27" fmla="*/ 95 h 190"/>
                <a:gd name="T28" fmla="*/ 173 w 346"/>
                <a:gd name="T29" fmla="*/ 135 h 190"/>
                <a:gd name="T30" fmla="*/ 213 w 346"/>
                <a:gd name="T31" fmla="*/ 95 h 190"/>
                <a:gd name="T32" fmla="*/ 173 w 346"/>
                <a:gd name="T33" fmla="*/ 5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6" h="190">
                  <a:moveTo>
                    <a:pt x="3" y="91"/>
                  </a:moveTo>
                  <a:cubicBezTo>
                    <a:pt x="17" y="73"/>
                    <a:pt x="77" y="0"/>
                    <a:pt x="173" y="0"/>
                  </a:cubicBezTo>
                  <a:cubicBezTo>
                    <a:pt x="283" y="0"/>
                    <a:pt x="346" y="95"/>
                    <a:pt x="346" y="95"/>
                  </a:cubicBezTo>
                  <a:cubicBezTo>
                    <a:pt x="346" y="95"/>
                    <a:pt x="283" y="190"/>
                    <a:pt x="173" y="190"/>
                  </a:cubicBezTo>
                  <a:cubicBezTo>
                    <a:pt x="82" y="190"/>
                    <a:pt x="23" y="125"/>
                    <a:pt x="6" y="102"/>
                  </a:cubicBezTo>
                  <a:cubicBezTo>
                    <a:pt x="2" y="98"/>
                    <a:pt x="0" y="95"/>
                    <a:pt x="0" y="95"/>
                  </a:cubicBezTo>
                  <a:cubicBezTo>
                    <a:pt x="0" y="95"/>
                    <a:pt x="1" y="94"/>
                    <a:pt x="3" y="91"/>
                  </a:cubicBezTo>
                  <a:close/>
                  <a:moveTo>
                    <a:pt x="173" y="0"/>
                  </a:moveTo>
                  <a:cubicBezTo>
                    <a:pt x="118" y="0"/>
                    <a:pt x="73" y="42"/>
                    <a:pt x="73" y="95"/>
                  </a:cubicBezTo>
                  <a:cubicBezTo>
                    <a:pt x="73" y="148"/>
                    <a:pt x="118" y="190"/>
                    <a:pt x="173" y="190"/>
                  </a:cubicBezTo>
                  <a:cubicBezTo>
                    <a:pt x="228" y="190"/>
                    <a:pt x="273" y="148"/>
                    <a:pt x="273" y="95"/>
                  </a:cubicBezTo>
                  <a:cubicBezTo>
                    <a:pt x="273" y="42"/>
                    <a:pt x="228" y="0"/>
                    <a:pt x="173" y="0"/>
                  </a:cubicBezTo>
                  <a:close/>
                  <a:moveTo>
                    <a:pt x="173" y="56"/>
                  </a:moveTo>
                  <a:cubicBezTo>
                    <a:pt x="151" y="56"/>
                    <a:pt x="134" y="73"/>
                    <a:pt x="134" y="95"/>
                  </a:cubicBezTo>
                  <a:cubicBezTo>
                    <a:pt x="134" y="117"/>
                    <a:pt x="151" y="135"/>
                    <a:pt x="173" y="135"/>
                  </a:cubicBezTo>
                  <a:cubicBezTo>
                    <a:pt x="195" y="135"/>
                    <a:pt x="213" y="117"/>
                    <a:pt x="213" y="95"/>
                  </a:cubicBezTo>
                  <a:cubicBezTo>
                    <a:pt x="213" y="73"/>
                    <a:pt x="195" y="56"/>
                    <a:pt x="173" y="56"/>
                  </a:cubicBezTo>
                  <a:close/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B25196E-D5E4-49A3-B071-864CAAE3863B}"/>
              </a:ext>
            </a:extLst>
          </p:cNvPr>
          <p:cNvGrpSpPr/>
          <p:nvPr/>
        </p:nvGrpSpPr>
        <p:grpSpPr>
          <a:xfrm>
            <a:off x="3357726" y="2352809"/>
            <a:ext cx="2738838" cy="1971494"/>
            <a:chOff x="9093048" y="2389036"/>
            <a:chExt cx="2794153" cy="201131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AD0958A-B3E2-4B04-A24E-33B887D9AC76}"/>
                </a:ext>
              </a:extLst>
            </p:cNvPr>
            <p:cNvSpPr/>
            <p:nvPr/>
          </p:nvSpPr>
          <p:spPr bwMode="auto">
            <a:xfrm>
              <a:off x="9093048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Event Grid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09763F7-6821-40B0-B7AC-FDDC68810CC6}"/>
                </a:ext>
              </a:extLst>
            </p:cNvPr>
            <p:cNvSpPr/>
            <p:nvPr/>
          </p:nvSpPr>
          <p:spPr bwMode="auto">
            <a:xfrm>
              <a:off x="9093048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Manage all events that can trigger code or logic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pic>
          <p:nvPicPr>
            <p:cNvPr id="77" name="Picture 14" descr="Image result for azure event grid">
              <a:extLst>
                <a:ext uri="{FF2B5EF4-FFF2-40B4-BE49-F238E27FC236}">
                  <a16:creationId xmlns:a16="http://schemas.microsoft.com/office/drawing/2014/main" id="{D6F6B0FD-D471-4D02-A6BD-65748B515A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8516" y="2520115"/>
              <a:ext cx="656699" cy="344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D7A6A91-8AEF-44FA-B6FE-3C40FFEA9B3F}"/>
              </a:ext>
            </a:extLst>
          </p:cNvPr>
          <p:cNvGrpSpPr/>
          <p:nvPr/>
        </p:nvGrpSpPr>
        <p:grpSpPr>
          <a:xfrm>
            <a:off x="8947514" y="2352809"/>
            <a:ext cx="2738838" cy="1971494"/>
            <a:chOff x="3436883" y="2389036"/>
            <a:chExt cx="2794153" cy="201131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6CA87FF-784A-4D45-BC6F-90202E1A6172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963908D-859E-47FB-8875-B0023036FA7D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0BB7A18-A4D8-4715-B2FF-2A3873F68BDA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83" name="Freeform 18">
                <a:extLst>
                  <a:ext uri="{FF2B5EF4-FFF2-40B4-BE49-F238E27FC236}">
                    <a16:creationId xmlns:a16="http://schemas.microsoft.com/office/drawing/2014/main" id="{30C93AC4-7FE8-4FB9-B1C7-4BA5B24D15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0C72BFD4-65BC-44C1-88F1-F0D19D943467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9C4B5603-DE5C-4520-B806-7F961E992E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97D91688-7AAB-4BF4-BC4D-EE160A1D86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F0488DD9-1C06-4339-AAD2-35369D6F752E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C019AEA0-97EF-4EBF-9D51-BF6FBB32F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E07DF6C4-6018-4BE4-A325-072E0F460A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117174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sp>
        <p:nvSpPr>
          <p:cNvPr id="16" name="Platform"/>
          <p:cNvSpPr/>
          <p:nvPr/>
        </p:nvSpPr>
        <p:spPr bwMode="auto">
          <a:xfrm>
            <a:off x="3274837" y="1551977"/>
            <a:ext cx="8572408" cy="46942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Platform</a:t>
            </a:r>
          </a:p>
        </p:txBody>
      </p:sp>
      <p:grpSp>
        <p:nvGrpSpPr>
          <p:cNvPr id="35" name="Functions">
            <a:extLst>
              <a:ext uri="{FF2B5EF4-FFF2-40B4-BE49-F238E27FC236}">
                <a16:creationId xmlns:a16="http://schemas.microsoft.com/office/drawing/2014/main" id="{F2BEE939-F3F7-49E1-AD07-CED5DA36444D}"/>
              </a:ext>
            </a:extLst>
          </p:cNvPr>
          <p:cNvGrpSpPr/>
          <p:nvPr/>
        </p:nvGrpSpPr>
        <p:grpSpPr>
          <a:xfrm>
            <a:off x="3369709" y="2342714"/>
            <a:ext cx="2738838" cy="1971494"/>
            <a:chOff x="3436883" y="2389036"/>
            <a:chExt cx="2794153" cy="2011312"/>
          </a:xfrm>
        </p:grpSpPr>
        <p:sp>
          <p:nvSpPr>
            <p:cNvPr id="5" name="Rectangle 4"/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28515" marR="0" lvl="0" indent="-228515" algn="l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37" name="Freeform 18"/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11" name="Straight Connector 10"/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/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4" name="Straight Connector 63"/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6" name="Logic apps">
            <a:extLst>
              <a:ext uri="{FF2B5EF4-FFF2-40B4-BE49-F238E27FC236}">
                <a16:creationId xmlns:a16="http://schemas.microsoft.com/office/drawing/2014/main" id="{175652AA-13F9-4707-A9C6-B55726FC4687}"/>
              </a:ext>
            </a:extLst>
          </p:cNvPr>
          <p:cNvGrpSpPr/>
          <p:nvPr/>
        </p:nvGrpSpPr>
        <p:grpSpPr>
          <a:xfrm>
            <a:off x="6142770" y="2342714"/>
            <a:ext cx="2571469" cy="1971494"/>
            <a:chOff x="6265952" y="2389036"/>
            <a:chExt cx="2623404" cy="2011312"/>
          </a:xfrm>
        </p:grpSpPr>
        <p:sp>
          <p:nvSpPr>
            <p:cNvPr id="58" name="Rectangle 57"/>
            <p:cNvSpPr/>
            <p:nvPr/>
          </p:nvSpPr>
          <p:spPr bwMode="auto">
            <a:xfrm>
              <a:off x="6265952" y="2389036"/>
              <a:ext cx="2623404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6265952" y="2994701"/>
              <a:ext cx="2623404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28515" marR="0" lvl="0" indent="-228515" algn="l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2" name="Rectangle 1"/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" name="Left Brace 9"/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Left Brace 60"/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2" name="Left Brace 61"/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9" name="IoT">
            <a:extLst>
              <a:ext uri="{FF2B5EF4-FFF2-40B4-BE49-F238E27FC236}">
                <a16:creationId xmlns:a16="http://schemas.microsoft.com/office/drawing/2014/main" id="{7D77C0AF-F903-4B2A-9EA2-90E264AA40EA}"/>
              </a:ext>
            </a:extLst>
          </p:cNvPr>
          <p:cNvGrpSpPr/>
          <p:nvPr/>
        </p:nvGrpSpPr>
        <p:grpSpPr>
          <a:xfrm>
            <a:off x="3369709" y="5010165"/>
            <a:ext cx="8411195" cy="1132251"/>
            <a:chOff x="3436883" y="5127960"/>
            <a:chExt cx="8450318" cy="1137519"/>
          </a:xfrm>
        </p:grpSpPr>
        <p:sp>
          <p:nvSpPr>
            <p:cNvPr id="78" name="Rectangle 77"/>
            <p:cNvSpPr/>
            <p:nvPr/>
          </p:nvSpPr>
          <p:spPr bwMode="auto">
            <a:xfrm>
              <a:off x="911937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Analytics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343688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Database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85750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Storage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698750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IoT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6278128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Security &amp; </a:t>
              </a:r>
              <a:b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</a:b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Access Control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FD5E2BC-A87B-4F7C-9EF9-0B3E30EDCC8F}"/>
                </a:ext>
              </a:extLst>
            </p:cNvPr>
            <p:cNvSpPr/>
            <p:nvPr/>
          </p:nvSpPr>
          <p:spPr bwMode="auto">
            <a:xfrm>
              <a:off x="1053999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Intelligence</a:t>
              </a:r>
            </a:p>
          </p:txBody>
        </p:sp>
        <p:pic>
          <p:nvPicPr>
            <p:cNvPr id="26" name="Picture 2" descr="Image result for azure cosmos db icon">
              <a:hlinkClick r:id="rId3"/>
              <a:extLst>
                <a:ext uri="{FF2B5EF4-FFF2-40B4-BE49-F238E27FC236}">
                  <a16:creationId xmlns:a16="http://schemas.microsoft.com/office/drawing/2014/main" id="{B4E57D9A-AA17-47D4-935A-F80D233984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188" y="5693275"/>
              <a:ext cx="813697" cy="427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>
              <a:hlinkClick r:id="rId6"/>
              <a:extLst>
                <a:ext uri="{FF2B5EF4-FFF2-40B4-BE49-F238E27FC236}">
                  <a16:creationId xmlns:a16="http://schemas.microsoft.com/office/drawing/2014/main" id="{22D9BFE9-5A8F-4B96-A733-55D9CDA48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25000"/>
            </a:blip>
            <a:stretch>
              <a:fillRect/>
            </a:stretch>
          </p:blipFill>
          <p:spPr>
            <a:xfrm>
              <a:off x="5286142" y="5693275"/>
              <a:ext cx="489932" cy="424740"/>
            </a:xfrm>
            <a:prstGeom prst="rect">
              <a:avLst/>
            </a:prstGeom>
          </p:spPr>
        </p:pic>
        <p:pic>
          <p:nvPicPr>
            <p:cNvPr id="32" name="Picture 6" descr="Related image">
              <a:hlinkClick r:id="rId8"/>
              <a:extLst>
                <a:ext uri="{FF2B5EF4-FFF2-40B4-BE49-F238E27FC236}">
                  <a16:creationId xmlns:a16="http://schemas.microsoft.com/office/drawing/2014/main" id="{C3312916-C0B8-4839-85BB-62C440F3BA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49" b="15314"/>
            <a:stretch/>
          </p:blipFill>
          <p:spPr bwMode="auto">
            <a:xfrm>
              <a:off x="10930653" y="5717087"/>
              <a:ext cx="565889" cy="389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azure stream analytics icon">
              <a:hlinkClick r:id="rId10"/>
              <a:extLst>
                <a:ext uri="{FF2B5EF4-FFF2-40B4-BE49-F238E27FC236}">
                  <a16:creationId xmlns:a16="http://schemas.microsoft.com/office/drawing/2014/main" id="{FF9A9356-9504-45FE-853D-229892799C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28" b="7991"/>
            <a:stretch/>
          </p:blipFill>
          <p:spPr bwMode="auto">
            <a:xfrm>
              <a:off x="9519094" y="5669423"/>
              <a:ext cx="547763" cy="464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azure IoT icon">
              <a:hlinkClick r:id="rId12"/>
              <a:extLst>
                <a:ext uri="{FF2B5EF4-FFF2-40B4-BE49-F238E27FC236}">
                  <a16:creationId xmlns:a16="http://schemas.microsoft.com/office/drawing/2014/main" id="{DF1903EA-0F53-405C-BD61-E1383F0671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28" r="23306"/>
            <a:stretch/>
          </p:blipFill>
          <p:spPr bwMode="auto">
            <a:xfrm>
              <a:off x="8165636" y="5699174"/>
              <a:ext cx="413434" cy="404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age result for azure active directory icon">
              <a:hlinkClick r:id="rId14"/>
              <a:extLst>
                <a:ext uri="{FF2B5EF4-FFF2-40B4-BE49-F238E27FC236}">
                  <a16:creationId xmlns:a16="http://schemas.microsoft.com/office/drawing/2014/main" id="{AD844650-CF5F-47A0-93CA-0DACD0DD3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5046" y="5727002"/>
              <a:ext cx="453369" cy="453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Event grid">
            <a:extLst>
              <a:ext uri="{FF2B5EF4-FFF2-40B4-BE49-F238E27FC236}">
                <a16:creationId xmlns:a16="http://schemas.microsoft.com/office/drawing/2014/main" id="{6B94E3BD-A778-42C4-A4D5-AF1BDE4B55BC}"/>
              </a:ext>
            </a:extLst>
          </p:cNvPr>
          <p:cNvGrpSpPr/>
          <p:nvPr/>
        </p:nvGrpSpPr>
        <p:grpSpPr>
          <a:xfrm>
            <a:off x="8750196" y="2342714"/>
            <a:ext cx="2980325" cy="1971494"/>
            <a:chOff x="9093048" y="2389036"/>
            <a:chExt cx="3040518" cy="201131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D963BC8-95AF-42D7-82C2-432B885989B5}"/>
                </a:ext>
              </a:extLst>
            </p:cNvPr>
            <p:cNvSpPr/>
            <p:nvPr/>
          </p:nvSpPr>
          <p:spPr bwMode="auto">
            <a:xfrm>
              <a:off x="9093048" y="2389036"/>
              <a:ext cx="3040518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Event Grid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92162FA-8CDB-415F-8028-26419B9D6555}"/>
                </a:ext>
              </a:extLst>
            </p:cNvPr>
            <p:cNvSpPr/>
            <p:nvPr/>
          </p:nvSpPr>
          <p:spPr bwMode="auto">
            <a:xfrm>
              <a:off x="9093048" y="2994701"/>
              <a:ext cx="3040518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28515" marR="0" lvl="0" indent="-228515" algn="l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pic>
          <p:nvPicPr>
            <p:cNvPr id="1038" name="Picture 14" descr="Image result for azure event grid">
              <a:extLst>
                <a:ext uri="{FF2B5EF4-FFF2-40B4-BE49-F238E27FC236}">
                  <a16:creationId xmlns:a16="http://schemas.microsoft.com/office/drawing/2014/main" id="{4B1EF275-09D5-49D3-AE61-397BF233E6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8516" y="2520115"/>
              <a:ext cx="656699" cy="344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Development">
            <a:extLst>
              <a:ext uri="{FF2B5EF4-FFF2-40B4-BE49-F238E27FC236}">
                <a16:creationId xmlns:a16="http://schemas.microsoft.com/office/drawing/2014/main" id="{01C07370-93F9-4248-84DE-5EDFA8FEBCB5}"/>
              </a:ext>
            </a:extLst>
          </p:cNvPr>
          <p:cNvGrpSpPr/>
          <p:nvPr/>
        </p:nvGrpSpPr>
        <p:grpSpPr>
          <a:xfrm>
            <a:off x="457403" y="1551977"/>
            <a:ext cx="2587171" cy="4694226"/>
            <a:chOff x="465758" y="1582329"/>
            <a:chExt cx="2639424" cy="4789034"/>
          </a:xfrm>
        </p:grpSpPr>
        <p:sp>
          <p:nvSpPr>
            <p:cNvPr id="123" name="Rectangle 122"/>
            <p:cNvSpPr/>
            <p:nvPr/>
          </p:nvSpPr>
          <p:spPr bwMode="auto">
            <a:xfrm>
              <a:off x="465758" y="1582329"/>
              <a:ext cx="2639424" cy="4789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Development</a:t>
              </a: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0126" y="3946199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Local development</a:t>
              </a: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0126" y="4726362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Monitoring</a:t>
              </a: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0126" y="2389033"/>
              <a:ext cx="2370688" cy="755159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IDE support</a:t>
              </a: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0126" y="3168448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Integrated DevOps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E6D62AC-4DD7-48DB-85B1-19777ED47C42}"/>
                </a:ext>
              </a:extLst>
            </p:cNvPr>
            <p:cNvSpPr/>
            <p:nvPr/>
          </p:nvSpPr>
          <p:spPr bwMode="auto">
            <a:xfrm>
              <a:off x="600126" y="5506525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Visual Debug History</a:t>
              </a:r>
            </a:p>
          </p:txBody>
        </p:sp>
        <p:sp>
          <p:nvSpPr>
            <p:cNvPr id="67" name="Freeform 33"/>
            <p:cNvSpPr>
              <a:spLocks noEditPoints="1"/>
            </p:cNvSpPr>
            <p:nvPr/>
          </p:nvSpPr>
          <p:spPr bwMode="auto">
            <a:xfrm>
              <a:off x="827890" y="4159770"/>
              <a:ext cx="367950" cy="331812"/>
            </a:xfrm>
            <a:custGeom>
              <a:avLst/>
              <a:gdLst>
                <a:gd name="T0" fmla="*/ 110 w 236"/>
                <a:gd name="T1" fmla="*/ 0 h 204"/>
                <a:gd name="T2" fmla="*/ 110 w 236"/>
                <a:gd name="T3" fmla="*/ 51 h 204"/>
                <a:gd name="T4" fmla="*/ 0 w 236"/>
                <a:gd name="T5" fmla="*/ 51 h 204"/>
                <a:gd name="T6" fmla="*/ 0 w 236"/>
                <a:gd name="T7" fmla="*/ 60 h 204"/>
                <a:gd name="T8" fmla="*/ 0 w 236"/>
                <a:gd name="T9" fmla="*/ 170 h 204"/>
                <a:gd name="T10" fmla="*/ 84 w 236"/>
                <a:gd name="T11" fmla="*/ 170 h 204"/>
                <a:gd name="T12" fmla="*/ 84 w 236"/>
                <a:gd name="T13" fmla="*/ 187 h 204"/>
                <a:gd name="T14" fmla="*/ 51 w 236"/>
                <a:gd name="T15" fmla="*/ 187 h 204"/>
                <a:gd name="T16" fmla="*/ 51 w 236"/>
                <a:gd name="T17" fmla="*/ 204 h 204"/>
                <a:gd name="T18" fmla="*/ 236 w 236"/>
                <a:gd name="T19" fmla="*/ 204 h 204"/>
                <a:gd name="T20" fmla="*/ 236 w 236"/>
                <a:gd name="T21" fmla="*/ 0 h 204"/>
                <a:gd name="T22" fmla="*/ 110 w 236"/>
                <a:gd name="T23" fmla="*/ 0 h 204"/>
                <a:gd name="T24" fmla="*/ 126 w 236"/>
                <a:gd name="T25" fmla="*/ 17 h 204"/>
                <a:gd name="T26" fmla="*/ 219 w 236"/>
                <a:gd name="T27" fmla="*/ 17 h 204"/>
                <a:gd name="T28" fmla="*/ 219 w 236"/>
                <a:gd name="T29" fmla="*/ 68 h 204"/>
                <a:gd name="T30" fmla="*/ 177 w 236"/>
                <a:gd name="T31" fmla="*/ 68 h 204"/>
                <a:gd name="T32" fmla="*/ 177 w 236"/>
                <a:gd name="T33" fmla="*/ 51 h 204"/>
                <a:gd name="T34" fmla="*/ 126 w 236"/>
                <a:gd name="T35" fmla="*/ 51 h 204"/>
                <a:gd name="T36" fmla="*/ 126 w 236"/>
                <a:gd name="T37" fmla="*/ 17 h 204"/>
                <a:gd name="T38" fmla="*/ 177 w 236"/>
                <a:gd name="T39" fmla="*/ 85 h 204"/>
                <a:gd name="T40" fmla="*/ 219 w 236"/>
                <a:gd name="T41" fmla="*/ 85 h 204"/>
                <a:gd name="T42" fmla="*/ 219 w 236"/>
                <a:gd name="T43" fmla="*/ 119 h 204"/>
                <a:gd name="T44" fmla="*/ 177 w 236"/>
                <a:gd name="T45" fmla="*/ 119 h 204"/>
                <a:gd name="T46" fmla="*/ 177 w 236"/>
                <a:gd name="T47" fmla="*/ 85 h 204"/>
                <a:gd name="T48" fmla="*/ 17 w 236"/>
                <a:gd name="T49" fmla="*/ 68 h 204"/>
                <a:gd name="T50" fmla="*/ 160 w 236"/>
                <a:gd name="T51" fmla="*/ 68 h 204"/>
                <a:gd name="T52" fmla="*/ 160 w 236"/>
                <a:gd name="T53" fmla="*/ 153 h 204"/>
                <a:gd name="T54" fmla="*/ 17 w 236"/>
                <a:gd name="T55" fmla="*/ 153 h 204"/>
                <a:gd name="T56" fmla="*/ 17 w 236"/>
                <a:gd name="T57" fmla="*/ 68 h 204"/>
                <a:gd name="T58" fmla="*/ 101 w 236"/>
                <a:gd name="T59" fmla="*/ 187 h 204"/>
                <a:gd name="T60" fmla="*/ 101 w 236"/>
                <a:gd name="T61" fmla="*/ 170 h 204"/>
                <a:gd name="T62" fmla="*/ 177 w 236"/>
                <a:gd name="T63" fmla="*/ 170 h 204"/>
                <a:gd name="T64" fmla="*/ 177 w 236"/>
                <a:gd name="T65" fmla="*/ 136 h 204"/>
                <a:gd name="T66" fmla="*/ 219 w 236"/>
                <a:gd name="T67" fmla="*/ 136 h 204"/>
                <a:gd name="T68" fmla="*/ 219 w 236"/>
                <a:gd name="T69" fmla="*/ 187 h 204"/>
                <a:gd name="T70" fmla="*/ 101 w 236"/>
                <a:gd name="T71" fmla="*/ 187 h 204"/>
                <a:gd name="T72" fmla="*/ 202 w 236"/>
                <a:gd name="T73" fmla="*/ 51 h 204"/>
                <a:gd name="T74" fmla="*/ 185 w 236"/>
                <a:gd name="T75" fmla="*/ 51 h 204"/>
                <a:gd name="T76" fmla="*/ 185 w 236"/>
                <a:gd name="T77" fmla="*/ 34 h 204"/>
                <a:gd name="T78" fmla="*/ 202 w 236"/>
                <a:gd name="T79" fmla="*/ 34 h 204"/>
                <a:gd name="T80" fmla="*/ 202 w 236"/>
                <a:gd name="T81" fmla="*/ 5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04">
                  <a:moveTo>
                    <a:pt x="110" y="0"/>
                  </a:moveTo>
                  <a:lnTo>
                    <a:pt x="110" y="51"/>
                  </a:lnTo>
                  <a:lnTo>
                    <a:pt x="0" y="51"/>
                  </a:lnTo>
                  <a:lnTo>
                    <a:pt x="0" y="60"/>
                  </a:lnTo>
                  <a:lnTo>
                    <a:pt x="0" y="170"/>
                  </a:lnTo>
                  <a:lnTo>
                    <a:pt x="84" y="170"/>
                  </a:lnTo>
                  <a:lnTo>
                    <a:pt x="84" y="187"/>
                  </a:lnTo>
                  <a:lnTo>
                    <a:pt x="51" y="187"/>
                  </a:lnTo>
                  <a:lnTo>
                    <a:pt x="51" y="204"/>
                  </a:lnTo>
                  <a:lnTo>
                    <a:pt x="236" y="204"/>
                  </a:lnTo>
                  <a:lnTo>
                    <a:pt x="236" y="0"/>
                  </a:lnTo>
                  <a:lnTo>
                    <a:pt x="110" y="0"/>
                  </a:lnTo>
                  <a:close/>
                  <a:moveTo>
                    <a:pt x="126" y="17"/>
                  </a:moveTo>
                  <a:lnTo>
                    <a:pt x="219" y="17"/>
                  </a:lnTo>
                  <a:lnTo>
                    <a:pt x="219" y="68"/>
                  </a:lnTo>
                  <a:lnTo>
                    <a:pt x="177" y="68"/>
                  </a:lnTo>
                  <a:lnTo>
                    <a:pt x="177" y="51"/>
                  </a:lnTo>
                  <a:lnTo>
                    <a:pt x="126" y="51"/>
                  </a:lnTo>
                  <a:lnTo>
                    <a:pt x="126" y="17"/>
                  </a:lnTo>
                  <a:close/>
                  <a:moveTo>
                    <a:pt x="177" y="85"/>
                  </a:moveTo>
                  <a:lnTo>
                    <a:pt x="219" y="85"/>
                  </a:lnTo>
                  <a:lnTo>
                    <a:pt x="219" y="119"/>
                  </a:lnTo>
                  <a:lnTo>
                    <a:pt x="177" y="119"/>
                  </a:lnTo>
                  <a:lnTo>
                    <a:pt x="177" y="85"/>
                  </a:lnTo>
                  <a:close/>
                  <a:moveTo>
                    <a:pt x="17" y="68"/>
                  </a:moveTo>
                  <a:lnTo>
                    <a:pt x="160" y="68"/>
                  </a:lnTo>
                  <a:lnTo>
                    <a:pt x="160" y="153"/>
                  </a:lnTo>
                  <a:lnTo>
                    <a:pt x="17" y="153"/>
                  </a:lnTo>
                  <a:lnTo>
                    <a:pt x="17" y="68"/>
                  </a:lnTo>
                  <a:close/>
                  <a:moveTo>
                    <a:pt x="101" y="187"/>
                  </a:moveTo>
                  <a:lnTo>
                    <a:pt x="101" y="170"/>
                  </a:lnTo>
                  <a:lnTo>
                    <a:pt x="177" y="170"/>
                  </a:lnTo>
                  <a:lnTo>
                    <a:pt x="177" y="136"/>
                  </a:lnTo>
                  <a:lnTo>
                    <a:pt x="219" y="136"/>
                  </a:lnTo>
                  <a:lnTo>
                    <a:pt x="219" y="187"/>
                  </a:lnTo>
                  <a:lnTo>
                    <a:pt x="101" y="187"/>
                  </a:lnTo>
                  <a:close/>
                  <a:moveTo>
                    <a:pt x="202" y="51"/>
                  </a:moveTo>
                  <a:lnTo>
                    <a:pt x="185" y="51"/>
                  </a:lnTo>
                  <a:lnTo>
                    <a:pt x="185" y="34"/>
                  </a:lnTo>
                  <a:lnTo>
                    <a:pt x="202" y="34"/>
                  </a:lnTo>
                  <a:lnTo>
                    <a:pt x="202" y="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Freeform 41"/>
            <p:cNvSpPr>
              <a:spLocks noEditPoints="1"/>
            </p:cNvSpPr>
            <p:nvPr/>
          </p:nvSpPr>
          <p:spPr bwMode="auto">
            <a:xfrm>
              <a:off x="805385" y="4880352"/>
              <a:ext cx="412961" cy="441433"/>
            </a:xfrm>
            <a:custGeom>
              <a:avLst/>
              <a:gdLst>
                <a:gd name="T0" fmla="*/ 56 w 104"/>
                <a:gd name="T1" fmla="*/ 104 h 104"/>
                <a:gd name="T2" fmla="*/ 56 w 104"/>
                <a:gd name="T3" fmla="*/ 88 h 104"/>
                <a:gd name="T4" fmla="*/ 88 w 104"/>
                <a:gd name="T5" fmla="*/ 56 h 104"/>
                <a:gd name="T6" fmla="*/ 104 w 104"/>
                <a:gd name="T7" fmla="*/ 56 h 104"/>
                <a:gd name="T8" fmla="*/ 104 w 104"/>
                <a:gd name="T9" fmla="*/ 48 h 104"/>
                <a:gd name="T10" fmla="*/ 88 w 104"/>
                <a:gd name="T11" fmla="*/ 48 h 104"/>
                <a:gd name="T12" fmla="*/ 56 w 104"/>
                <a:gd name="T13" fmla="*/ 16 h 104"/>
                <a:gd name="T14" fmla="*/ 56 w 104"/>
                <a:gd name="T15" fmla="*/ 0 h 104"/>
                <a:gd name="T16" fmla="*/ 48 w 104"/>
                <a:gd name="T17" fmla="*/ 0 h 104"/>
                <a:gd name="T18" fmla="*/ 48 w 104"/>
                <a:gd name="T19" fmla="*/ 16 h 104"/>
                <a:gd name="T20" fmla="*/ 16 w 104"/>
                <a:gd name="T21" fmla="*/ 48 h 104"/>
                <a:gd name="T22" fmla="*/ 0 w 104"/>
                <a:gd name="T23" fmla="*/ 48 h 104"/>
                <a:gd name="T24" fmla="*/ 0 w 104"/>
                <a:gd name="T25" fmla="*/ 56 h 104"/>
                <a:gd name="T26" fmla="*/ 16 w 104"/>
                <a:gd name="T27" fmla="*/ 56 h 104"/>
                <a:gd name="T28" fmla="*/ 48 w 104"/>
                <a:gd name="T29" fmla="*/ 88 h 104"/>
                <a:gd name="T30" fmla="*/ 48 w 104"/>
                <a:gd name="T31" fmla="*/ 104 h 104"/>
                <a:gd name="T32" fmla="*/ 56 w 104"/>
                <a:gd name="T33" fmla="*/ 104 h 104"/>
                <a:gd name="T34" fmla="*/ 24 w 104"/>
                <a:gd name="T35" fmla="*/ 52 h 104"/>
                <a:gd name="T36" fmla="*/ 52 w 104"/>
                <a:gd name="T37" fmla="*/ 24 h 104"/>
                <a:gd name="T38" fmla="*/ 80 w 104"/>
                <a:gd name="T39" fmla="*/ 52 h 104"/>
                <a:gd name="T40" fmla="*/ 52 w 104"/>
                <a:gd name="T41" fmla="*/ 80 h 104"/>
                <a:gd name="T42" fmla="*/ 24 w 104"/>
                <a:gd name="T43" fmla="*/ 52 h 104"/>
                <a:gd name="T44" fmla="*/ 68 w 104"/>
                <a:gd name="T45" fmla="*/ 52 h 104"/>
                <a:gd name="T46" fmla="*/ 52 w 104"/>
                <a:gd name="T47" fmla="*/ 36 h 104"/>
                <a:gd name="T48" fmla="*/ 36 w 104"/>
                <a:gd name="T49" fmla="*/ 52 h 104"/>
                <a:gd name="T50" fmla="*/ 52 w 104"/>
                <a:gd name="T51" fmla="*/ 68 h 104"/>
                <a:gd name="T52" fmla="*/ 68 w 104"/>
                <a:gd name="T53" fmla="*/ 52 h 104"/>
                <a:gd name="T54" fmla="*/ 44 w 104"/>
                <a:gd name="T55" fmla="*/ 52 h 104"/>
                <a:gd name="T56" fmla="*/ 52 w 104"/>
                <a:gd name="T57" fmla="*/ 44 h 104"/>
                <a:gd name="T58" fmla="*/ 60 w 104"/>
                <a:gd name="T59" fmla="*/ 52 h 104"/>
                <a:gd name="T60" fmla="*/ 52 w 104"/>
                <a:gd name="T61" fmla="*/ 60 h 104"/>
                <a:gd name="T62" fmla="*/ 44 w 104"/>
                <a:gd name="T6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04">
                  <a:moveTo>
                    <a:pt x="56" y="104"/>
                  </a:moveTo>
                  <a:cubicBezTo>
                    <a:pt x="56" y="88"/>
                    <a:pt x="56" y="88"/>
                    <a:pt x="56" y="88"/>
                  </a:cubicBezTo>
                  <a:cubicBezTo>
                    <a:pt x="73" y="86"/>
                    <a:pt x="86" y="73"/>
                    <a:pt x="88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6" y="31"/>
                    <a:pt x="73" y="18"/>
                    <a:pt x="56" y="16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31" y="18"/>
                    <a:pt x="18" y="31"/>
                    <a:pt x="16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" y="73"/>
                    <a:pt x="31" y="86"/>
                    <a:pt x="48" y="88"/>
                  </a:cubicBezTo>
                  <a:cubicBezTo>
                    <a:pt x="48" y="104"/>
                    <a:pt x="48" y="104"/>
                    <a:pt x="48" y="104"/>
                  </a:cubicBezTo>
                  <a:lnTo>
                    <a:pt x="56" y="104"/>
                  </a:lnTo>
                  <a:close/>
                  <a:moveTo>
                    <a:pt x="24" y="52"/>
                  </a:moveTo>
                  <a:cubicBezTo>
                    <a:pt x="24" y="37"/>
                    <a:pt x="37" y="24"/>
                    <a:pt x="52" y="24"/>
                  </a:cubicBezTo>
                  <a:cubicBezTo>
                    <a:pt x="67" y="24"/>
                    <a:pt x="80" y="37"/>
                    <a:pt x="80" y="52"/>
                  </a:cubicBezTo>
                  <a:cubicBezTo>
                    <a:pt x="80" y="67"/>
                    <a:pt x="67" y="80"/>
                    <a:pt x="52" y="80"/>
                  </a:cubicBezTo>
                  <a:cubicBezTo>
                    <a:pt x="37" y="80"/>
                    <a:pt x="24" y="67"/>
                    <a:pt x="24" y="52"/>
                  </a:cubicBezTo>
                  <a:close/>
                  <a:moveTo>
                    <a:pt x="68" y="52"/>
                  </a:moveTo>
                  <a:cubicBezTo>
                    <a:pt x="68" y="43"/>
                    <a:pt x="61" y="36"/>
                    <a:pt x="52" y="36"/>
                  </a:cubicBezTo>
                  <a:cubicBezTo>
                    <a:pt x="43" y="36"/>
                    <a:pt x="36" y="43"/>
                    <a:pt x="36" y="52"/>
                  </a:cubicBezTo>
                  <a:cubicBezTo>
                    <a:pt x="36" y="61"/>
                    <a:pt x="43" y="68"/>
                    <a:pt x="52" y="68"/>
                  </a:cubicBezTo>
                  <a:cubicBezTo>
                    <a:pt x="61" y="68"/>
                    <a:pt x="68" y="61"/>
                    <a:pt x="68" y="52"/>
                  </a:cubicBezTo>
                  <a:close/>
                  <a:moveTo>
                    <a:pt x="44" y="52"/>
                  </a:moveTo>
                  <a:cubicBezTo>
                    <a:pt x="44" y="48"/>
                    <a:pt x="48" y="44"/>
                    <a:pt x="52" y="44"/>
                  </a:cubicBezTo>
                  <a:cubicBezTo>
                    <a:pt x="56" y="44"/>
                    <a:pt x="60" y="48"/>
                    <a:pt x="60" y="52"/>
                  </a:cubicBezTo>
                  <a:cubicBezTo>
                    <a:pt x="60" y="56"/>
                    <a:pt x="56" y="60"/>
                    <a:pt x="52" y="60"/>
                  </a:cubicBezTo>
                  <a:cubicBezTo>
                    <a:pt x="48" y="60"/>
                    <a:pt x="44" y="56"/>
                    <a:pt x="44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19" name="Picture 118"/>
            <p:cNvPicPr>
              <a:picLocks noChangeAspect="1"/>
            </p:cNvPicPr>
            <p:nvPr/>
          </p:nvPicPr>
          <p:blipFill rotWithShape="1">
            <a:blip r:embed="rId17"/>
            <a:srcRect t="24612" b="31602"/>
            <a:stretch/>
          </p:blipFill>
          <p:spPr>
            <a:xfrm>
              <a:off x="548944" y="2579670"/>
              <a:ext cx="925843" cy="373884"/>
            </a:xfrm>
            <a:prstGeom prst="rect">
              <a:avLst/>
            </a:prstGeom>
          </p:spPr>
        </p:pic>
        <p:sp>
          <p:nvSpPr>
            <p:cNvPr id="57" name="arrow_5">
              <a:extLst>
                <a:ext uri="{FF2B5EF4-FFF2-40B4-BE49-F238E27FC236}">
                  <a16:creationId xmlns:a16="http://schemas.microsoft.com/office/drawing/2014/main" id="{8C45ED02-1047-45CD-93DC-750BEE10041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29720" y="3362315"/>
              <a:ext cx="364291" cy="365760"/>
            </a:xfrm>
            <a:custGeom>
              <a:avLst/>
              <a:gdLst>
                <a:gd name="T0" fmla="*/ 102 w 248"/>
                <a:gd name="T1" fmla="*/ 0 h 249"/>
                <a:gd name="T2" fmla="*/ 176 w 248"/>
                <a:gd name="T3" fmla="*/ 73 h 249"/>
                <a:gd name="T4" fmla="*/ 102 w 248"/>
                <a:gd name="T5" fmla="*/ 147 h 249"/>
                <a:gd name="T6" fmla="*/ 176 w 248"/>
                <a:gd name="T7" fmla="*/ 73 h 249"/>
                <a:gd name="T8" fmla="*/ 0 w 248"/>
                <a:gd name="T9" fmla="*/ 73 h 249"/>
                <a:gd name="T10" fmla="*/ 146 w 248"/>
                <a:gd name="T11" fmla="*/ 103 h 249"/>
                <a:gd name="T12" fmla="*/ 72 w 248"/>
                <a:gd name="T13" fmla="*/ 176 h 249"/>
                <a:gd name="T14" fmla="*/ 146 w 248"/>
                <a:gd name="T15" fmla="*/ 249 h 249"/>
                <a:gd name="T16" fmla="*/ 72 w 248"/>
                <a:gd name="T17" fmla="*/ 176 h 249"/>
                <a:gd name="T18" fmla="*/ 248 w 248"/>
                <a:gd name="T19" fmla="*/ 17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8" h="249">
                  <a:moveTo>
                    <a:pt x="102" y="0"/>
                  </a:moveTo>
                  <a:lnTo>
                    <a:pt x="176" y="73"/>
                  </a:lnTo>
                  <a:lnTo>
                    <a:pt x="102" y="147"/>
                  </a:lnTo>
                  <a:moveTo>
                    <a:pt x="176" y="73"/>
                  </a:moveTo>
                  <a:lnTo>
                    <a:pt x="0" y="73"/>
                  </a:lnTo>
                  <a:moveTo>
                    <a:pt x="146" y="103"/>
                  </a:moveTo>
                  <a:lnTo>
                    <a:pt x="72" y="176"/>
                  </a:lnTo>
                  <a:lnTo>
                    <a:pt x="146" y="249"/>
                  </a:lnTo>
                  <a:moveTo>
                    <a:pt x="72" y="176"/>
                  </a:moveTo>
                  <a:lnTo>
                    <a:pt x="248" y="176"/>
                  </a:lnTo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5" name="Eye">
              <a:extLst>
                <a:ext uri="{FF2B5EF4-FFF2-40B4-BE49-F238E27FC236}">
                  <a16:creationId xmlns:a16="http://schemas.microsoft.com/office/drawing/2014/main" id="{A345FAC2-D06D-47B9-A9D6-D14DFA1C23B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6125" y="5787804"/>
              <a:ext cx="411480" cy="227186"/>
            </a:xfrm>
            <a:custGeom>
              <a:avLst/>
              <a:gdLst>
                <a:gd name="T0" fmla="*/ 3 w 346"/>
                <a:gd name="T1" fmla="*/ 91 h 190"/>
                <a:gd name="T2" fmla="*/ 173 w 346"/>
                <a:gd name="T3" fmla="*/ 0 h 190"/>
                <a:gd name="T4" fmla="*/ 346 w 346"/>
                <a:gd name="T5" fmla="*/ 95 h 190"/>
                <a:gd name="T6" fmla="*/ 173 w 346"/>
                <a:gd name="T7" fmla="*/ 190 h 190"/>
                <a:gd name="T8" fmla="*/ 6 w 346"/>
                <a:gd name="T9" fmla="*/ 102 h 190"/>
                <a:gd name="T10" fmla="*/ 0 w 346"/>
                <a:gd name="T11" fmla="*/ 95 h 190"/>
                <a:gd name="T12" fmla="*/ 3 w 346"/>
                <a:gd name="T13" fmla="*/ 91 h 190"/>
                <a:gd name="T14" fmla="*/ 173 w 346"/>
                <a:gd name="T15" fmla="*/ 0 h 190"/>
                <a:gd name="T16" fmla="*/ 73 w 346"/>
                <a:gd name="T17" fmla="*/ 95 h 190"/>
                <a:gd name="T18" fmla="*/ 173 w 346"/>
                <a:gd name="T19" fmla="*/ 190 h 190"/>
                <a:gd name="T20" fmla="*/ 273 w 346"/>
                <a:gd name="T21" fmla="*/ 95 h 190"/>
                <a:gd name="T22" fmla="*/ 173 w 346"/>
                <a:gd name="T23" fmla="*/ 0 h 190"/>
                <a:gd name="T24" fmla="*/ 173 w 346"/>
                <a:gd name="T25" fmla="*/ 56 h 190"/>
                <a:gd name="T26" fmla="*/ 134 w 346"/>
                <a:gd name="T27" fmla="*/ 95 h 190"/>
                <a:gd name="T28" fmla="*/ 173 w 346"/>
                <a:gd name="T29" fmla="*/ 135 h 190"/>
                <a:gd name="T30" fmla="*/ 213 w 346"/>
                <a:gd name="T31" fmla="*/ 95 h 190"/>
                <a:gd name="T32" fmla="*/ 173 w 346"/>
                <a:gd name="T33" fmla="*/ 5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6" h="190">
                  <a:moveTo>
                    <a:pt x="3" y="91"/>
                  </a:moveTo>
                  <a:cubicBezTo>
                    <a:pt x="17" y="73"/>
                    <a:pt x="77" y="0"/>
                    <a:pt x="173" y="0"/>
                  </a:cubicBezTo>
                  <a:cubicBezTo>
                    <a:pt x="283" y="0"/>
                    <a:pt x="346" y="95"/>
                    <a:pt x="346" y="95"/>
                  </a:cubicBezTo>
                  <a:cubicBezTo>
                    <a:pt x="346" y="95"/>
                    <a:pt x="283" y="190"/>
                    <a:pt x="173" y="190"/>
                  </a:cubicBezTo>
                  <a:cubicBezTo>
                    <a:pt x="82" y="190"/>
                    <a:pt x="23" y="125"/>
                    <a:pt x="6" y="102"/>
                  </a:cubicBezTo>
                  <a:cubicBezTo>
                    <a:pt x="2" y="98"/>
                    <a:pt x="0" y="95"/>
                    <a:pt x="0" y="95"/>
                  </a:cubicBezTo>
                  <a:cubicBezTo>
                    <a:pt x="0" y="95"/>
                    <a:pt x="1" y="94"/>
                    <a:pt x="3" y="91"/>
                  </a:cubicBezTo>
                  <a:close/>
                  <a:moveTo>
                    <a:pt x="173" y="0"/>
                  </a:moveTo>
                  <a:cubicBezTo>
                    <a:pt x="118" y="0"/>
                    <a:pt x="73" y="42"/>
                    <a:pt x="73" y="95"/>
                  </a:cubicBezTo>
                  <a:cubicBezTo>
                    <a:pt x="73" y="148"/>
                    <a:pt x="118" y="190"/>
                    <a:pt x="173" y="190"/>
                  </a:cubicBezTo>
                  <a:cubicBezTo>
                    <a:pt x="228" y="190"/>
                    <a:pt x="273" y="148"/>
                    <a:pt x="273" y="95"/>
                  </a:cubicBezTo>
                  <a:cubicBezTo>
                    <a:pt x="273" y="42"/>
                    <a:pt x="228" y="0"/>
                    <a:pt x="173" y="0"/>
                  </a:cubicBezTo>
                  <a:close/>
                  <a:moveTo>
                    <a:pt x="173" y="56"/>
                  </a:moveTo>
                  <a:cubicBezTo>
                    <a:pt x="151" y="56"/>
                    <a:pt x="134" y="73"/>
                    <a:pt x="134" y="95"/>
                  </a:cubicBezTo>
                  <a:cubicBezTo>
                    <a:pt x="134" y="117"/>
                    <a:pt x="151" y="135"/>
                    <a:pt x="173" y="135"/>
                  </a:cubicBezTo>
                  <a:cubicBezTo>
                    <a:pt x="195" y="135"/>
                    <a:pt x="213" y="117"/>
                    <a:pt x="213" y="95"/>
                  </a:cubicBezTo>
                  <a:cubicBezTo>
                    <a:pt x="213" y="73"/>
                    <a:pt x="195" y="56"/>
                    <a:pt x="173" y="56"/>
                  </a:cubicBezTo>
                  <a:close/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06EDC10-7350-430F-B617-09FAB4033904}"/>
              </a:ext>
            </a:extLst>
          </p:cNvPr>
          <p:cNvGrpSpPr/>
          <p:nvPr/>
        </p:nvGrpSpPr>
        <p:grpSpPr>
          <a:xfrm>
            <a:off x="3459202" y="2977084"/>
            <a:ext cx="2695505" cy="388550"/>
            <a:chOff x="4530285" y="2523547"/>
            <a:chExt cx="2750334" cy="396453"/>
          </a:xfrm>
        </p:grpSpPr>
        <p:sp>
          <p:nvSpPr>
            <p:cNvPr id="68" name="Content Placeholder 2">
              <a:extLst>
                <a:ext uri="{FF2B5EF4-FFF2-40B4-BE49-F238E27FC236}">
                  <a16:creationId xmlns:a16="http://schemas.microsoft.com/office/drawing/2014/main" id="{51B82445-EED6-4976-99DB-DCA83C57374B}"/>
                </a:ext>
              </a:extLst>
            </p:cNvPr>
            <p:cNvSpPr txBox="1">
              <a:spLocks/>
            </p:cNvSpPr>
            <p:nvPr/>
          </p:nvSpPr>
          <p:spPr>
            <a:xfrm>
              <a:off x="4675958" y="2523547"/>
              <a:ext cx="2604661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Developer productivity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A8E056F-11D2-4CDF-B2FC-4901BD2B3DB3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B7D5ABC-0CF0-454E-ADC7-E30304CF93DA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9" name="check">
                <a:extLst>
                  <a:ext uri="{FF2B5EF4-FFF2-40B4-BE49-F238E27FC236}">
                    <a16:creationId xmlns:a16="http://schemas.microsoft.com/office/drawing/2014/main" id="{C3DC1F29-B4AC-43AC-8956-2A7CD74DE62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4394"/>
                <a:ext cx="91453" cy="64576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04CB766-F5BB-4A94-86EC-375926434B43}"/>
              </a:ext>
            </a:extLst>
          </p:cNvPr>
          <p:cNvGrpSpPr/>
          <p:nvPr/>
        </p:nvGrpSpPr>
        <p:grpSpPr>
          <a:xfrm>
            <a:off x="3459202" y="3427904"/>
            <a:ext cx="2711474" cy="388550"/>
            <a:chOff x="4530285" y="2533358"/>
            <a:chExt cx="2766628" cy="396453"/>
          </a:xfrm>
        </p:grpSpPr>
        <p:sp>
          <p:nvSpPr>
            <p:cNvPr id="82" name="Content Placeholder 2">
              <a:extLst>
                <a:ext uri="{FF2B5EF4-FFF2-40B4-BE49-F238E27FC236}">
                  <a16:creationId xmlns:a16="http://schemas.microsoft.com/office/drawing/2014/main" id="{F03241A0-2E33-4A66-95AB-150C251FAC3B}"/>
                </a:ext>
              </a:extLst>
            </p:cNvPr>
            <p:cNvSpPr txBox="1">
              <a:spLocks/>
            </p:cNvSpPr>
            <p:nvPr/>
          </p:nvSpPr>
          <p:spPr>
            <a:xfrm>
              <a:off x="4644448" y="2533358"/>
              <a:ext cx="2652465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Triggers and Bindings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EEC15CE-7FAA-47D8-973A-D72B242E12DE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9987E46B-68B6-4FA5-A052-3029C87CB261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5" name="check">
                <a:extLst>
                  <a:ext uri="{FF2B5EF4-FFF2-40B4-BE49-F238E27FC236}">
                    <a16:creationId xmlns:a16="http://schemas.microsoft.com/office/drawing/2014/main" id="{DCF7849C-9E30-4469-9177-A3AEA9846B8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162" y="2694395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7BC8D1C-15C0-4B16-AEA4-BF3F93C0BAE0}"/>
              </a:ext>
            </a:extLst>
          </p:cNvPr>
          <p:cNvGrpSpPr/>
          <p:nvPr/>
        </p:nvGrpSpPr>
        <p:grpSpPr>
          <a:xfrm>
            <a:off x="3459202" y="3878726"/>
            <a:ext cx="2738838" cy="388550"/>
            <a:chOff x="4530285" y="2515931"/>
            <a:chExt cx="2794547" cy="396453"/>
          </a:xfrm>
        </p:grpSpPr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16A0D63F-F2B0-4CB1-BFD0-02B9CE2FE3C3}"/>
                </a:ext>
              </a:extLst>
            </p:cNvPr>
            <p:cNvSpPr txBox="1">
              <a:spLocks/>
            </p:cNvSpPr>
            <p:nvPr/>
          </p:nvSpPr>
          <p:spPr>
            <a:xfrm>
              <a:off x="4651852" y="2515931"/>
              <a:ext cx="2672980" cy="396453"/>
            </a:xfrm>
            <a:prstGeom prst="rect">
              <a:avLst/>
            </a:prstGeom>
          </p:spPr>
          <p:txBody>
            <a:bodyPr vert="horz" wrap="square" lIns="143366" tIns="89604" rIns="0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Flexible deployment options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D428765C-D13E-4915-A9D6-ACB7B393B255}"/>
                </a:ext>
              </a:extLst>
            </p:cNvPr>
            <p:cNvGrpSpPr/>
            <p:nvPr/>
          </p:nvGrpSpPr>
          <p:grpSpPr>
            <a:xfrm>
              <a:off x="4530285" y="2635230"/>
              <a:ext cx="182906" cy="182905"/>
              <a:chOff x="653229" y="2635230"/>
              <a:chExt cx="182906" cy="182905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5E27976-8359-464E-AD18-45651620C818}"/>
                  </a:ext>
                </a:extLst>
              </p:cNvPr>
              <p:cNvSpPr/>
              <p:nvPr/>
            </p:nvSpPr>
            <p:spPr bwMode="auto">
              <a:xfrm>
                <a:off x="653229" y="2635230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0" name="check">
                <a:extLst>
                  <a:ext uri="{FF2B5EF4-FFF2-40B4-BE49-F238E27FC236}">
                    <a16:creationId xmlns:a16="http://schemas.microsoft.com/office/drawing/2014/main" id="{C34325CC-C972-4452-967C-13517FF1987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8088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D0C5B52-6C87-4045-BCA4-C3B29B9EF118}"/>
              </a:ext>
            </a:extLst>
          </p:cNvPr>
          <p:cNvGrpSpPr/>
          <p:nvPr/>
        </p:nvGrpSpPr>
        <p:grpSpPr>
          <a:xfrm>
            <a:off x="6270015" y="2977083"/>
            <a:ext cx="2695505" cy="388550"/>
            <a:chOff x="4530285" y="2523546"/>
            <a:chExt cx="2750334" cy="396453"/>
          </a:xfrm>
        </p:grpSpPr>
        <p:sp>
          <p:nvSpPr>
            <p:cNvPr id="92" name="Content Placeholder 2">
              <a:extLst>
                <a:ext uri="{FF2B5EF4-FFF2-40B4-BE49-F238E27FC236}">
                  <a16:creationId xmlns:a16="http://schemas.microsoft.com/office/drawing/2014/main" id="{4F4E17CE-AFC5-4770-B401-2003DD789F27}"/>
                </a:ext>
              </a:extLst>
            </p:cNvPr>
            <p:cNvSpPr txBox="1">
              <a:spLocks/>
            </p:cNvSpPr>
            <p:nvPr/>
          </p:nvSpPr>
          <p:spPr>
            <a:xfrm>
              <a:off x="4675958" y="2523546"/>
              <a:ext cx="2604661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Visual designer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6AA5B60-F840-42DE-B411-887839729294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F667C160-8FD6-4200-9B67-2153B6EEC7C6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5" name="check">
                <a:extLst>
                  <a:ext uri="{FF2B5EF4-FFF2-40B4-BE49-F238E27FC236}">
                    <a16:creationId xmlns:a16="http://schemas.microsoft.com/office/drawing/2014/main" id="{F635458F-0905-4199-A02F-EEF991E4DDD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4394"/>
                <a:ext cx="91453" cy="64576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01AB525-BC3D-4677-8552-4CC852DB94C2}"/>
              </a:ext>
            </a:extLst>
          </p:cNvPr>
          <p:cNvGrpSpPr/>
          <p:nvPr/>
        </p:nvGrpSpPr>
        <p:grpSpPr>
          <a:xfrm>
            <a:off x="6270014" y="3427904"/>
            <a:ext cx="2711474" cy="388550"/>
            <a:chOff x="4530285" y="2533358"/>
            <a:chExt cx="2766628" cy="396453"/>
          </a:xfrm>
        </p:grpSpPr>
        <p:sp>
          <p:nvSpPr>
            <p:cNvPr id="98" name="Content Placeholder 2">
              <a:extLst>
                <a:ext uri="{FF2B5EF4-FFF2-40B4-BE49-F238E27FC236}">
                  <a16:creationId xmlns:a16="http://schemas.microsoft.com/office/drawing/2014/main" id="{A9BD0650-F786-4DD1-B58A-D79BCEE1F520}"/>
                </a:ext>
              </a:extLst>
            </p:cNvPr>
            <p:cNvSpPr txBox="1">
              <a:spLocks/>
            </p:cNvSpPr>
            <p:nvPr/>
          </p:nvSpPr>
          <p:spPr>
            <a:xfrm>
              <a:off x="4644448" y="2533358"/>
              <a:ext cx="2652465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100+ connectors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14D3274-43E2-4D22-BD18-3719B65ACD2A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CD2DAD9F-8FFB-4101-BAFF-3F45764E5268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1" name="check">
                <a:extLst>
                  <a:ext uri="{FF2B5EF4-FFF2-40B4-BE49-F238E27FC236}">
                    <a16:creationId xmlns:a16="http://schemas.microsoft.com/office/drawing/2014/main" id="{1C2C6E13-41FB-44A7-AA19-E6945BCBAB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162" y="2694395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2" name="Analytics">
            <a:extLst>
              <a:ext uri="{FF2B5EF4-FFF2-40B4-BE49-F238E27FC236}">
                <a16:creationId xmlns:a16="http://schemas.microsoft.com/office/drawing/2014/main" id="{E2FEEEDC-CD48-44C4-8AFB-20897DE7BCCB}"/>
              </a:ext>
            </a:extLst>
          </p:cNvPr>
          <p:cNvGrpSpPr/>
          <p:nvPr/>
        </p:nvGrpSpPr>
        <p:grpSpPr>
          <a:xfrm>
            <a:off x="6270015" y="3878726"/>
            <a:ext cx="2738838" cy="388550"/>
            <a:chOff x="4530285" y="2515931"/>
            <a:chExt cx="2794547" cy="396453"/>
          </a:xfrm>
        </p:grpSpPr>
        <p:sp>
          <p:nvSpPr>
            <p:cNvPr id="103" name="Content Placeholder 2">
              <a:extLst>
                <a:ext uri="{FF2B5EF4-FFF2-40B4-BE49-F238E27FC236}">
                  <a16:creationId xmlns:a16="http://schemas.microsoft.com/office/drawing/2014/main" id="{664CFB97-8A92-48CF-BDB3-9581A41962F3}"/>
                </a:ext>
              </a:extLst>
            </p:cNvPr>
            <p:cNvSpPr txBox="1">
              <a:spLocks/>
            </p:cNvSpPr>
            <p:nvPr/>
          </p:nvSpPr>
          <p:spPr>
            <a:xfrm>
              <a:off x="4651852" y="2515931"/>
              <a:ext cx="2672980" cy="396453"/>
            </a:xfrm>
            <a:prstGeom prst="rect">
              <a:avLst/>
            </a:prstGeom>
          </p:spPr>
          <p:txBody>
            <a:bodyPr vert="horz" wrap="square" lIns="143366" tIns="89604" rIns="0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Functions orchestration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E63EEC6D-B7CA-490D-99EB-D0DAE65BB1ED}"/>
                </a:ext>
              </a:extLst>
            </p:cNvPr>
            <p:cNvGrpSpPr/>
            <p:nvPr/>
          </p:nvGrpSpPr>
          <p:grpSpPr>
            <a:xfrm>
              <a:off x="4530285" y="2635230"/>
              <a:ext cx="182906" cy="182905"/>
              <a:chOff x="653229" y="2635230"/>
              <a:chExt cx="182906" cy="182905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F6C8588-E94C-48DC-93A7-D281D8AE0DD9}"/>
                  </a:ext>
                </a:extLst>
              </p:cNvPr>
              <p:cNvSpPr/>
              <p:nvPr/>
            </p:nvSpPr>
            <p:spPr bwMode="auto">
              <a:xfrm>
                <a:off x="653229" y="2635230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check">
                <a:extLst>
                  <a:ext uri="{FF2B5EF4-FFF2-40B4-BE49-F238E27FC236}">
                    <a16:creationId xmlns:a16="http://schemas.microsoft.com/office/drawing/2014/main" id="{0096D018-75CC-4A55-A574-ACC9507EDA9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8088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1DFE604-1BE4-46F7-8AD2-42C936530E6E}"/>
              </a:ext>
            </a:extLst>
          </p:cNvPr>
          <p:cNvGrpSpPr/>
          <p:nvPr/>
        </p:nvGrpSpPr>
        <p:grpSpPr>
          <a:xfrm>
            <a:off x="8838184" y="2977081"/>
            <a:ext cx="2934366" cy="384498"/>
            <a:chOff x="4530285" y="2523544"/>
            <a:chExt cx="2994053" cy="392319"/>
          </a:xfrm>
        </p:grpSpPr>
        <p:sp>
          <p:nvSpPr>
            <p:cNvPr id="125" name="Content Placeholder 2">
              <a:extLst>
                <a:ext uri="{FF2B5EF4-FFF2-40B4-BE49-F238E27FC236}">
                  <a16:creationId xmlns:a16="http://schemas.microsoft.com/office/drawing/2014/main" id="{C2C3B34F-7862-4B46-A791-AC8FDF2AEBCF}"/>
                </a:ext>
              </a:extLst>
            </p:cNvPr>
            <p:cNvSpPr txBox="1">
              <a:spLocks/>
            </p:cNvSpPr>
            <p:nvPr/>
          </p:nvSpPr>
          <p:spPr>
            <a:xfrm>
              <a:off x="4675958" y="2523544"/>
              <a:ext cx="2848380" cy="392319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Manage all events in one place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63D6BA5-5BDE-4196-9439-4031D7977E13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DFA533C9-B658-42FA-BCCA-166B7F89CE4F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8" name="check">
                <a:extLst>
                  <a:ext uri="{FF2B5EF4-FFF2-40B4-BE49-F238E27FC236}">
                    <a16:creationId xmlns:a16="http://schemas.microsoft.com/office/drawing/2014/main" id="{C838BE42-624D-4ABE-BC36-19D36D6845E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4394"/>
                <a:ext cx="91453" cy="64576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C7DBC19-808D-4813-A952-AC0E53841FDE}"/>
              </a:ext>
            </a:extLst>
          </p:cNvPr>
          <p:cNvGrpSpPr/>
          <p:nvPr/>
        </p:nvGrpSpPr>
        <p:grpSpPr>
          <a:xfrm>
            <a:off x="8838186" y="3421116"/>
            <a:ext cx="2711474" cy="388550"/>
            <a:chOff x="4530285" y="2533358"/>
            <a:chExt cx="2766628" cy="396453"/>
          </a:xfrm>
        </p:grpSpPr>
        <p:sp>
          <p:nvSpPr>
            <p:cNvPr id="130" name="Content Placeholder 2">
              <a:extLst>
                <a:ext uri="{FF2B5EF4-FFF2-40B4-BE49-F238E27FC236}">
                  <a16:creationId xmlns:a16="http://schemas.microsoft.com/office/drawing/2014/main" id="{F9D60FF9-3053-42AA-B951-4201EFB674C7}"/>
                </a:ext>
              </a:extLst>
            </p:cNvPr>
            <p:cNvSpPr txBox="1">
              <a:spLocks/>
            </p:cNvSpPr>
            <p:nvPr/>
          </p:nvSpPr>
          <p:spPr>
            <a:xfrm>
              <a:off x="4644448" y="2533358"/>
              <a:ext cx="2652465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Near real-time delivery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7970595C-B590-4381-844A-74AC870A93DA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2E8AA37C-580A-47CD-A110-EB15A2E2A734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3" name="check">
                <a:extLst>
                  <a:ext uri="{FF2B5EF4-FFF2-40B4-BE49-F238E27FC236}">
                    <a16:creationId xmlns:a16="http://schemas.microsoft.com/office/drawing/2014/main" id="{8B4D76F8-D3E3-4ED6-A33F-7BD3CF44904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162" y="2694395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66C2C0C-E442-4495-B089-D7209CC18ED9}"/>
              </a:ext>
            </a:extLst>
          </p:cNvPr>
          <p:cNvGrpSpPr/>
          <p:nvPr/>
        </p:nvGrpSpPr>
        <p:grpSpPr>
          <a:xfrm>
            <a:off x="8838185" y="3878725"/>
            <a:ext cx="2738838" cy="388550"/>
            <a:chOff x="4530285" y="2515930"/>
            <a:chExt cx="2794547" cy="396453"/>
          </a:xfrm>
        </p:grpSpPr>
        <p:sp>
          <p:nvSpPr>
            <p:cNvPr id="135" name="Content Placeholder 2">
              <a:extLst>
                <a:ext uri="{FF2B5EF4-FFF2-40B4-BE49-F238E27FC236}">
                  <a16:creationId xmlns:a16="http://schemas.microsoft.com/office/drawing/2014/main" id="{298690A7-D9C7-44DE-8223-9D283BDBA6B6}"/>
                </a:ext>
              </a:extLst>
            </p:cNvPr>
            <p:cNvSpPr txBox="1">
              <a:spLocks/>
            </p:cNvSpPr>
            <p:nvPr/>
          </p:nvSpPr>
          <p:spPr>
            <a:xfrm>
              <a:off x="4651852" y="2515930"/>
              <a:ext cx="2672980" cy="396453"/>
            </a:xfrm>
            <a:prstGeom prst="rect">
              <a:avLst/>
            </a:prstGeom>
          </p:spPr>
          <p:txBody>
            <a:bodyPr vert="horz" wrap="square" lIns="143366" tIns="89604" rIns="0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Broad coverage</a:t>
              </a: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7FAABEDF-E98D-4D31-BF27-E7D6591A7620}"/>
                </a:ext>
              </a:extLst>
            </p:cNvPr>
            <p:cNvGrpSpPr/>
            <p:nvPr/>
          </p:nvGrpSpPr>
          <p:grpSpPr>
            <a:xfrm>
              <a:off x="4530285" y="2635230"/>
              <a:ext cx="182906" cy="182905"/>
              <a:chOff x="653229" y="2635230"/>
              <a:chExt cx="182906" cy="182905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AF20CFF-D3AE-4539-9595-4DFC78D7F147}"/>
                  </a:ext>
                </a:extLst>
              </p:cNvPr>
              <p:cNvSpPr/>
              <p:nvPr/>
            </p:nvSpPr>
            <p:spPr bwMode="auto">
              <a:xfrm>
                <a:off x="653229" y="2635230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8" name="check">
                <a:extLst>
                  <a:ext uri="{FF2B5EF4-FFF2-40B4-BE49-F238E27FC236}">
                    <a16:creationId xmlns:a16="http://schemas.microsoft.com/office/drawing/2014/main" id="{2C4D9178-AAC7-4359-B09A-2AE0362166C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8088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777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2479E-6 0.04607 L 3.72479E-6 7.399E-7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6172FA-ED64-49F1-902A-97A658D86119}"/>
              </a:ext>
            </a:extLst>
          </p:cNvPr>
          <p:cNvSpPr txBox="1"/>
          <p:nvPr/>
        </p:nvSpPr>
        <p:spPr>
          <a:xfrm>
            <a:off x="291549" y="549965"/>
            <a:ext cx="9788577" cy="159120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Why are all the developers talking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about </a:t>
            </a:r>
            <a:r>
              <a:rPr kumimoji="0" lang="en-US" sz="4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Serverless</a:t>
            </a: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7BBB2-69DE-4B9D-A6F9-FA99D1525A09}"/>
              </a:ext>
            </a:extLst>
          </p:cNvPr>
          <p:cNvSpPr txBox="1"/>
          <p:nvPr/>
        </p:nvSpPr>
        <p:spPr>
          <a:xfrm>
            <a:off x="5307496" y="5579166"/>
            <a:ext cx="611609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And who are these people with slides?</a:t>
            </a:r>
          </a:p>
        </p:txBody>
      </p:sp>
    </p:spTree>
    <p:extLst>
      <p:ext uri="{BB962C8B-B14F-4D97-AF65-F5344CB8AC3E}">
        <p14:creationId xmlns:p14="http://schemas.microsoft.com/office/powerpoint/2010/main" val="253441816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Us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69238" y="1113236"/>
            <a:ext cx="5627979" cy="5551544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53" b="1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Elizabeth Graham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Global Black Belt Azure Architect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in Indianapolis, IN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Been at Microsoft for 4 years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17 years in various roles in Integration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Worked with Azure back in 2010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</a:t>
            </a:r>
            <a:r>
              <a:rPr kumimoji="0" lang="en-US" sz="1961" b="1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@esgraham13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53" b="1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Pete Roden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Global Black Belt Azure Architect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in Cincinnati, OH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Been at Microsoft for 8 years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Has been in IT stuff for many years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  </a:t>
            </a:r>
            <a:r>
              <a:rPr kumimoji="0" lang="en-US" sz="1961" b="1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@</a:t>
            </a:r>
            <a:r>
              <a:rPr kumimoji="0" lang="en-US" sz="1961" b="1" i="0" u="none" strike="noStrike" kern="1200" cap="none" spc="0" normalizeH="0" baseline="0" noProof="0" err="1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peteroden</a:t>
            </a:r>
            <a:endParaRPr kumimoji="0" lang="en-US" sz="1961" b="1" i="0" u="none" strike="noStrike" kern="1200" cap="none" spc="0" normalizeH="0" baseline="0" noProof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89366B6-4E0D-4BC8-A888-F97282452CBE}"/>
              </a:ext>
            </a:extLst>
          </p:cNvPr>
          <p:cNvSpPr txBox="1">
            <a:spLocks/>
          </p:cNvSpPr>
          <p:nvPr/>
        </p:nvSpPr>
        <p:spPr>
          <a:xfrm>
            <a:off x="5994177" y="1113235"/>
            <a:ext cx="5627979" cy="377137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53" b="1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David Barkol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Global Black Belt Azure Architect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in Irvine, CA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Been at Microsoft for 2 years</a:t>
            </a:r>
          </a:p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505050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50" b="1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         @</a:t>
            </a:r>
            <a:r>
              <a:rPr kumimoji="0" lang="en-US" sz="1950" b="1" i="0" u="none" strike="noStrike" kern="1200" cap="none" spc="0" normalizeH="0" baseline="0" noProof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dbarkol</a:t>
            </a:r>
            <a:endParaRPr kumimoji="0" lang="en-US" sz="4000" b="0" i="0" u="none" strike="noStrike" kern="1200" cap="none" spc="0" normalizeH="0" baseline="0" noProof="0" err="1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 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@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azureninjas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026" name="Picture 2" descr="Image result for twitter">
            <a:extLst>
              <a:ext uri="{FF2B5EF4-FFF2-40B4-BE49-F238E27FC236}">
                <a16:creationId xmlns:a16="http://schemas.microsoft.com/office/drawing/2014/main" id="{7DAE067A-D1AF-4B72-927C-6166ADB6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12" y="3170150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twitter">
            <a:extLst>
              <a:ext uri="{FF2B5EF4-FFF2-40B4-BE49-F238E27FC236}">
                <a16:creationId xmlns:a16="http://schemas.microsoft.com/office/drawing/2014/main" id="{AB9BB8BA-F81D-42D3-BE3A-828429328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83" y="5564152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twitter">
            <a:extLst>
              <a:ext uri="{FF2B5EF4-FFF2-40B4-BE49-F238E27FC236}">
                <a16:creationId xmlns:a16="http://schemas.microsoft.com/office/drawing/2014/main" id="{1ED2F97C-C411-4906-BC57-1801CF4C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886" y="2593681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twitter">
            <a:extLst>
              <a:ext uri="{FF2B5EF4-FFF2-40B4-BE49-F238E27FC236}">
                <a16:creationId xmlns:a16="http://schemas.microsoft.com/office/drawing/2014/main" id="{A1D53D70-5688-4490-BDF6-44DB23BA6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748" y="4218833"/>
            <a:ext cx="590473" cy="51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47215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50"/>
          <p:cNvSpPr>
            <a:spLocks/>
          </p:cNvSpPr>
          <p:nvPr/>
        </p:nvSpPr>
        <p:spPr bwMode="auto">
          <a:xfrm>
            <a:off x="4715196" y="3004242"/>
            <a:ext cx="2739452" cy="1837047"/>
          </a:xfrm>
          <a:custGeom>
            <a:avLst/>
            <a:gdLst>
              <a:gd name="T0" fmla="*/ 28 w 120"/>
              <a:gd name="T1" fmla="*/ 32 h 80"/>
              <a:gd name="T2" fmla="*/ 60 w 120"/>
              <a:gd name="T3" fmla="*/ 0 h 80"/>
              <a:gd name="T4" fmla="*/ 90 w 120"/>
              <a:gd name="T5" fmla="*/ 20 h 80"/>
              <a:gd name="T6" fmla="*/ 90 w 120"/>
              <a:gd name="T7" fmla="*/ 20 h 80"/>
              <a:gd name="T8" fmla="*/ 120 w 120"/>
              <a:gd name="T9" fmla="*/ 50 h 80"/>
              <a:gd name="T10" fmla="*/ 90 w 120"/>
              <a:gd name="T11" fmla="*/ 80 h 80"/>
              <a:gd name="T12" fmla="*/ 24 w 120"/>
              <a:gd name="T13" fmla="*/ 80 h 80"/>
              <a:gd name="T14" fmla="*/ 0 w 120"/>
              <a:gd name="T15" fmla="*/ 56 h 80"/>
              <a:gd name="T16" fmla="*/ 24 w 120"/>
              <a:gd name="T17" fmla="*/ 32 h 80"/>
              <a:gd name="T18" fmla="*/ 28 w 120"/>
              <a:gd name="T19" fmla="*/ 3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" h="80">
                <a:moveTo>
                  <a:pt x="28" y="32"/>
                </a:moveTo>
                <a:cubicBezTo>
                  <a:pt x="28" y="14"/>
                  <a:pt x="42" y="0"/>
                  <a:pt x="60" y="0"/>
                </a:cubicBezTo>
                <a:cubicBezTo>
                  <a:pt x="73" y="0"/>
                  <a:pt x="85" y="8"/>
                  <a:pt x="90" y="20"/>
                </a:cubicBezTo>
                <a:cubicBezTo>
                  <a:pt x="90" y="20"/>
                  <a:pt x="90" y="20"/>
                  <a:pt x="90" y="20"/>
                </a:cubicBezTo>
                <a:cubicBezTo>
                  <a:pt x="107" y="20"/>
                  <a:pt x="120" y="33"/>
                  <a:pt x="120" y="50"/>
                </a:cubicBezTo>
                <a:cubicBezTo>
                  <a:pt x="120" y="67"/>
                  <a:pt x="107" y="80"/>
                  <a:pt x="90" y="80"/>
                </a:cubicBezTo>
                <a:cubicBezTo>
                  <a:pt x="24" y="80"/>
                  <a:pt x="24" y="80"/>
                  <a:pt x="24" y="80"/>
                </a:cubicBezTo>
                <a:cubicBezTo>
                  <a:pt x="11" y="80"/>
                  <a:pt x="0" y="69"/>
                  <a:pt x="0" y="56"/>
                </a:cubicBezTo>
                <a:cubicBezTo>
                  <a:pt x="0" y="43"/>
                  <a:pt x="11" y="32"/>
                  <a:pt x="24" y="32"/>
                </a:cubicBezTo>
                <a:cubicBezTo>
                  <a:pt x="25" y="32"/>
                  <a:pt x="27" y="32"/>
                  <a:pt x="28" y="32"/>
                </a:cubicBezTo>
                <a:close/>
              </a:path>
            </a:pathLst>
          </a:custGeom>
          <a:solidFill>
            <a:schemeClr val="tx2"/>
          </a:solidFill>
          <a:ln w="19050" cap="flat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89641" tIns="44820" rIns="89641" bIns="448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269325" y="290003"/>
            <a:ext cx="12250963" cy="899524"/>
          </a:xfrm>
        </p:spPr>
        <p:txBody>
          <a:bodyPr/>
          <a:lstStyle/>
          <a:p>
            <a:r>
              <a:rPr lang="en-US" sz="4607"/>
              <a:t>The future is </a:t>
            </a:r>
            <a:r>
              <a:rPr lang="en-US" sz="4607" err="1"/>
              <a:t>Serverless</a:t>
            </a:r>
            <a:endParaRPr lang="en-US" sz="4607"/>
          </a:p>
        </p:txBody>
      </p:sp>
      <p:grpSp>
        <p:nvGrpSpPr>
          <p:cNvPr id="155" name="Group 154"/>
          <p:cNvGrpSpPr/>
          <p:nvPr/>
        </p:nvGrpSpPr>
        <p:grpSpPr>
          <a:xfrm>
            <a:off x="1720800" y="3381170"/>
            <a:ext cx="1314299" cy="1314299"/>
            <a:chOff x="2775150" y="2127586"/>
            <a:chExt cx="1340672" cy="1340672"/>
          </a:xfrm>
        </p:grpSpPr>
        <p:sp>
          <p:nvSpPr>
            <p:cNvPr id="156" name="Oval 155"/>
            <p:cNvSpPr/>
            <p:nvPr/>
          </p:nvSpPr>
          <p:spPr bwMode="auto">
            <a:xfrm>
              <a:off x="2775150" y="2127586"/>
              <a:ext cx="1340672" cy="1340672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7" name="Freeform 5"/>
            <p:cNvSpPr>
              <a:spLocks noEditPoints="1"/>
            </p:cNvSpPr>
            <p:nvPr/>
          </p:nvSpPr>
          <p:spPr bwMode="auto">
            <a:xfrm>
              <a:off x="3028228" y="2365339"/>
              <a:ext cx="794968" cy="855843"/>
            </a:xfrm>
            <a:custGeom>
              <a:avLst/>
              <a:gdLst>
                <a:gd name="T0" fmla="*/ 8 w 104"/>
                <a:gd name="T1" fmla="*/ 112 h 112"/>
                <a:gd name="T2" fmla="*/ 92 w 104"/>
                <a:gd name="T3" fmla="*/ 112 h 112"/>
                <a:gd name="T4" fmla="*/ 100 w 104"/>
                <a:gd name="T5" fmla="*/ 112 h 112"/>
                <a:gd name="T6" fmla="*/ 104 w 104"/>
                <a:gd name="T7" fmla="*/ 40 h 112"/>
                <a:gd name="T8" fmla="*/ 72 w 104"/>
                <a:gd name="T9" fmla="*/ 24 h 112"/>
                <a:gd name="T10" fmla="*/ 68 w 104"/>
                <a:gd name="T11" fmla="*/ 0 h 112"/>
                <a:gd name="T12" fmla="*/ 40 w 104"/>
                <a:gd name="T13" fmla="*/ 0 h 112"/>
                <a:gd name="T14" fmla="*/ 32 w 104"/>
                <a:gd name="T15" fmla="*/ 0 h 112"/>
                <a:gd name="T16" fmla="*/ 0 w 104"/>
                <a:gd name="T17" fmla="*/ 24 h 112"/>
                <a:gd name="T18" fmla="*/ 4 w 104"/>
                <a:gd name="T19" fmla="*/ 50 h 112"/>
                <a:gd name="T20" fmla="*/ 28 w 104"/>
                <a:gd name="T21" fmla="*/ 72 h 112"/>
                <a:gd name="T22" fmla="*/ 48 w 104"/>
                <a:gd name="T23" fmla="*/ 104 h 112"/>
                <a:gd name="T24" fmla="*/ 28 w 104"/>
                <a:gd name="T25" fmla="*/ 72 h 112"/>
                <a:gd name="T26" fmla="*/ 76 w 104"/>
                <a:gd name="T27" fmla="*/ 104 h 112"/>
                <a:gd name="T28" fmla="*/ 56 w 104"/>
                <a:gd name="T29" fmla="*/ 72 h 112"/>
                <a:gd name="T30" fmla="*/ 84 w 104"/>
                <a:gd name="T31" fmla="*/ 104 h 112"/>
                <a:gd name="T32" fmla="*/ 84 w 104"/>
                <a:gd name="T33" fmla="*/ 68 h 112"/>
                <a:gd name="T34" fmla="*/ 28 w 104"/>
                <a:gd name="T35" fmla="*/ 64 h 112"/>
                <a:gd name="T36" fmla="*/ 20 w 104"/>
                <a:gd name="T37" fmla="*/ 64 h 112"/>
                <a:gd name="T38" fmla="*/ 12 w 104"/>
                <a:gd name="T39" fmla="*/ 104 h 112"/>
                <a:gd name="T40" fmla="*/ 16 w 104"/>
                <a:gd name="T41" fmla="*/ 56 h 112"/>
                <a:gd name="T42" fmla="*/ 40 w 104"/>
                <a:gd name="T43" fmla="*/ 56 h 112"/>
                <a:gd name="T44" fmla="*/ 64 w 104"/>
                <a:gd name="T45" fmla="*/ 56 h 112"/>
                <a:gd name="T46" fmla="*/ 88 w 104"/>
                <a:gd name="T47" fmla="*/ 56 h 112"/>
                <a:gd name="T48" fmla="*/ 92 w 104"/>
                <a:gd name="T49" fmla="*/ 104 h 112"/>
                <a:gd name="T50" fmla="*/ 32 w 104"/>
                <a:gd name="T51" fmla="*/ 32 h 112"/>
                <a:gd name="T52" fmla="*/ 48 w 104"/>
                <a:gd name="T53" fmla="*/ 40 h 112"/>
                <a:gd name="T54" fmla="*/ 32 w 104"/>
                <a:gd name="T55" fmla="*/ 40 h 112"/>
                <a:gd name="T56" fmla="*/ 56 w 104"/>
                <a:gd name="T57" fmla="*/ 32 h 112"/>
                <a:gd name="T58" fmla="*/ 72 w 104"/>
                <a:gd name="T59" fmla="*/ 40 h 112"/>
                <a:gd name="T60" fmla="*/ 56 w 104"/>
                <a:gd name="T61" fmla="*/ 40 h 112"/>
                <a:gd name="T62" fmla="*/ 96 w 104"/>
                <a:gd name="T63" fmla="*/ 40 h 112"/>
                <a:gd name="T64" fmla="*/ 80 w 104"/>
                <a:gd name="T65" fmla="*/ 40 h 112"/>
                <a:gd name="T66" fmla="*/ 96 w 104"/>
                <a:gd name="T67" fmla="*/ 32 h 112"/>
                <a:gd name="T68" fmla="*/ 40 w 104"/>
                <a:gd name="T69" fmla="*/ 8 h 112"/>
                <a:gd name="T70" fmla="*/ 64 w 104"/>
                <a:gd name="T71" fmla="*/ 24 h 112"/>
                <a:gd name="T72" fmla="*/ 40 w 104"/>
                <a:gd name="T73" fmla="*/ 8 h 112"/>
                <a:gd name="T74" fmla="*/ 24 w 104"/>
                <a:gd name="T75" fmla="*/ 32 h 112"/>
                <a:gd name="T76" fmla="*/ 16 w 104"/>
                <a:gd name="T77" fmla="*/ 48 h 112"/>
                <a:gd name="T78" fmla="*/ 8 w 104"/>
                <a:gd name="T79" fmla="*/ 3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112">
                  <a:moveTo>
                    <a:pt x="4" y="112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6" y="112"/>
                    <a:pt x="96" y="112"/>
                    <a:pt x="96" y="112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2" y="48"/>
                    <a:pt x="104" y="44"/>
                    <a:pt x="104" y="40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4"/>
                    <a:pt x="2" y="48"/>
                    <a:pt x="4" y="50"/>
                  </a:cubicBezTo>
                  <a:lnTo>
                    <a:pt x="4" y="112"/>
                  </a:lnTo>
                  <a:close/>
                  <a:moveTo>
                    <a:pt x="28" y="72"/>
                  </a:moveTo>
                  <a:cubicBezTo>
                    <a:pt x="48" y="72"/>
                    <a:pt x="48" y="72"/>
                    <a:pt x="48" y="72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28" y="104"/>
                    <a:pt x="28" y="104"/>
                  </a:cubicBezTo>
                  <a:lnTo>
                    <a:pt x="28" y="72"/>
                  </a:lnTo>
                  <a:close/>
                  <a:moveTo>
                    <a:pt x="76" y="72"/>
                  </a:moveTo>
                  <a:cubicBezTo>
                    <a:pt x="76" y="104"/>
                    <a:pt x="76" y="104"/>
                    <a:pt x="76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56" y="72"/>
                    <a:pt x="56" y="72"/>
                    <a:pt x="56" y="72"/>
                  </a:cubicBezTo>
                  <a:lnTo>
                    <a:pt x="76" y="72"/>
                  </a:lnTo>
                  <a:close/>
                  <a:moveTo>
                    <a:pt x="84" y="104"/>
                  </a:moveTo>
                  <a:cubicBezTo>
                    <a:pt x="84" y="72"/>
                    <a:pt x="84" y="72"/>
                    <a:pt x="84" y="72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5" y="56"/>
                    <a:pt x="16" y="56"/>
                  </a:cubicBezTo>
                  <a:cubicBezTo>
                    <a:pt x="21" y="56"/>
                    <a:pt x="25" y="54"/>
                    <a:pt x="28" y="50"/>
                  </a:cubicBezTo>
                  <a:cubicBezTo>
                    <a:pt x="31" y="54"/>
                    <a:pt x="35" y="56"/>
                    <a:pt x="40" y="56"/>
                  </a:cubicBezTo>
                  <a:cubicBezTo>
                    <a:pt x="45" y="56"/>
                    <a:pt x="49" y="54"/>
                    <a:pt x="52" y="50"/>
                  </a:cubicBezTo>
                  <a:cubicBezTo>
                    <a:pt x="55" y="54"/>
                    <a:pt x="59" y="56"/>
                    <a:pt x="64" y="56"/>
                  </a:cubicBezTo>
                  <a:cubicBezTo>
                    <a:pt x="69" y="56"/>
                    <a:pt x="73" y="54"/>
                    <a:pt x="76" y="50"/>
                  </a:cubicBezTo>
                  <a:cubicBezTo>
                    <a:pt x="79" y="54"/>
                    <a:pt x="83" y="56"/>
                    <a:pt x="88" y="56"/>
                  </a:cubicBezTo>
                  <a:cubicBezTo>
                    <a:pt x="89" y="56"/>
                    <a:pt x="91" y="56"/>
                    <a:pt x="92" y="55"/>
                  </a:cubicBezTo>
                  <a:cubicBezTo>
                    <a:pt x="92" y="104"/>
                    <a:pt x="92" y="104"/>
                    <a:pt x="92" y="104"/>
                  </a:cubicBezTo>
                  <a:lnTo>
                    <a:pt x="84" y="104"/>
                  </a:lnTo>
                  <a:close/>
                  <a:moveTo>
                    <a:pt x="32" y="32"/>
                  </a:moveTo>
                  <a:cubicBezTo>
                    <a:pt x="48" y="32"/>
                    <a:pt x="48" y="32"/>
                    <a:pt x="48" y="3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8" y="44"/>
                    <a:pt x="44" y="48"/>
                    <a:pt x="40" y="48"/>
                  </a:cubicBezTo>
                  <a:cubicBezTo>
                    <a:pt x="36" y="48"/>
                    <a:pt x="32" y="44"/>
                    <a:pt x="32" y="40"/>
                  </a:cubicBezTo>
                  <a:lnTo>
                    <a:pt x="32" y="32"/>
                  </a:lnTo>
                  <a:close/>
                  <a:moveTo>
                    <a:pt x="56" y="32"/>
                  </a:moveTo>
                  <a:cubicBezTo>
                    <a:pt x="72" y="32"/>
                    <a:pt x="72" y="32"/>
                    <a:pt x="72" y="32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60" y="48"/>
                    <a:pt x="56" y="44"/>
                    <a:pt x="56" y="40"/>
                  </a:cubicBezTo>
                  <a:lnTo>
                    <a:pt x="56" y="32"/>
                  </a:lnTo>
                  <a:close/>
                  <a:moveTo>
                    <a:pt x="96" y="40"/>
                  </a:moveTo>
                  <a:cubicBezTo>
                    <a:pt x="96" y="44"/>
                    <a:pt x="92" y="48"/>
                    <a:pt x="88" y="48"/>
                  </a:cubicBezTo>
                  <a:cubicBezTo>
                    <a:pt x="84" y="48"/>
                    <a:pt x="80" y="44"/>
                    <a:pt x="80" y="40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96" y="32"/>
                    <a:pt x="96" y="32"/>
                    <a:pt x="96" y="32"/>
                  </a:cubicBezTo>
                  <a:lnTo>
                    <a:pt x="96" y="40"/>
                  </a:lnTo>
                  <a:close/>
                  <a:moveTo>
                    <a:pt x="40" y="8"/>
                  </a:moveTo>
                  <a:cubicBezTo>
                    <a:pt x="64" y="8"/>
                    <a:pt x="64" y="8"/>
                    <a:pt x="64" y="8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0" y="24"/>
                    <a:pt x="40" y="24"/>
                    <a:pt x="40" y="24"/>
                  </a:cubicBezTo>
                  <a:lnTo>
                    <a:pt x="40" y="8"/>
                  </a:lnTo>
                  <a:close/>
                  <a:moveTo>
                    <a:pt x="8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4"/>
                    <a:pt x="20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lnTo>
                    <a:pt x="8" y="32"/>
                  </a:lnTo>
                  <a:close/>
                </a:path>
              </a:pathLst>
            </a:custGeom>
            <a:solidFill>
              <a:srgbClr val="737373"/>
            </a:solidFill>
            <a:ln w="38100">
              <a:solidFill>
                <a:srgbClr val="EAEAEA"/>
              </a:solidFill>
              <a:miter lim="800000"/>
            </a:ln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9191377" y="3381170"/>
            <a:ext cx="1314299" cy="1314299"/>
            <a:chOff x="8320652" y="2127586"/>
            <a:chExt cx="1340672" cy="1340672"/>
          </a:xfrm>
        </p:grpSpPr>
        <p:sp>
          <p:nvSpPr>
            <p:cNvPr id="159" name="Oval 158"/>
            <p:cNvSpPr/>
            <p:nvPr/>
          </p:nvSpPr>
          <p:spPr bwMode="auto">
            <a:xfrm>
              <a:off x="8320652" y="2127586"/>
              <a:ext cx="1340672" cy="1340672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0" name="Group 8"/>
            <p:cNvGrpSpPr>
              <a:grpSpLocks noChangeAspect="1"/>
            </p:cNvGrpSpPr>
            <p:nvPr/>
          </p:nvGrpSpPr>
          <p:grpSpPr bwMode="auto">
            <a:xfrm>
              <a:off x="8561965" y="2577338"/>
              <a:ext cx="897974" cy="451613"/>
              <a:chOff x="7" y="12"/>
              <a:chExt cx="342" cy="172"/>
            </a:xfrm>
          </p:grpSpPr>
          <p:sp>
            <p:nvSpPr>
              <p:cNvPr id="161" name="Rectangle 9"/>
              <p:cNvSpPr>
                <a:spLocks noChangeArrowheads="1"/>
              </p:cNvSpPr>
              <p:nvPr/>
            </p:nvSpPr>
            <p:spPr bwMode="auto">
              <a:xfrm>
                <a:off x="7" y="64"/>
                <a:ext cx="87" cy="120"/>
              </a:xfrm>
              <a:prstGeom prst="rect">
                <a:avLst/>
              </a:pr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2" name="Rectangle 10"/>
              <p:cNvSpPr>
                <a:spLocks noChangeArrowheads="1"/>
              </p:cNvSpPr>
              <p:nvPr/>
            </p:nvSpPr>
            <p:spPr bwMode="auto">
              <a:xfrm>
                <a:off x="195" y="76"/>
                <a:ext cx="154" cy="108"/>
              </a:xfrm>
              <a:prstGeom prst="rect">
                <a:avLst/>
              </a:pr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3" name="Line 11"/>
              <p:cNvSpPr>
                <a:spLocks noChangeShapeType="1"/>
              </p:cNvSpPr>
              <p:nvPr/>
            </p:nvSpPr>
            <p:spPr bwMode="auto">
              <a:xfrm flipV="1">
                <a:off x="311" y="124"/>
                <a:ext cx="0" cy="17"/>
              </a:xfrm>
              <a:prstGeom prst="line">
                <a:avLst/>
              </a:prstGeom>
              <a:noFill/>
              <a:ln w="2540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4" name="Freeform 12"/>
              <p:cNvSpPr>
                <a:spLocks/>
              </p:cNvSpPr>
              <p:nvPr/>
            </p:nvSpPr>
            <p:spPr bwMode="auto">
              <a:xfrm>
                <a:off x="127" y="150"/>
                <a:ext cx="68" cy="34"/>
              </a:xfrm>
              <a:custGeom>
                <a:avLst/>
                <a:gdLst>
                  <a:gd name="T0" fmla="*/ 68 w 68"/>
                  <a:gd name="T1" fmla="*/ 0 h 34"/>
                  <a:gd name="T2" fmla="*/ 0 w 68"/>
                  <a:gd name="T3" fmla="*/ 0 h 34"/>
                  <a:gd name="T4" fmla="*/ 0 w 68"/>
                  <a:gd name="T5" fmla="*/ 34 h 34"/>
                  <a:gd name="T6" fmla="*/ 43 w 68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34">
                    <a:moveTo>
                      <a:pt x="68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43" y="34"/>
                    </a:lnTo>
                  </a:path>
                </a:pathLst>
              </a:cu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5" name="Freeform 13"/>
              <p:cNvSpPr>
                <a:spLocks/>
              </p:cNvSpPr>
              <p:nvPr/>
            </p:nvSpPr>
            <p:spPr bwMode="auto">
              <a:xfrm>
                <a:off x="7" y="12"/>
                <a:ext cx="238" cy="64"/>
              </a:xfrm>
              <a:custGeom>
                <a:avLst/>
                <a:gdLst>
                  <a:gd name="T0" fmla="*/ 0 w 238"/>
                  <a:gd name="T1" fmla="*/ 26 h 64"/>
                  <a:gd name="T2" fmla="*/ 0 w 238"/>
                  <a:gd name="T3" fmla="*/ 0 h 64"/>
                  <a:gd name="T4" fmla="*/ 238 w 238"/>
                  <a:gd name="T5" fmla="*/ 0 h 64"/>
                  <a:gd name="T6" fmla="*/ 238 w 238"/>
                  <a:gd name="T7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8" h="64">
                    <a:moveTo>
                      <a:pt x="0" y="26"/>
                    </a:moveTo>
                    <a:lnTo>
                      <a:pt x="0" y="0"/>
                    </a:lnTo>
                    <a:lnTo>
                      <a:pt x="238" y="0"/>
                    </a:lnTo>
                    <a:lnTo>
                      <a:pt x="238" y="64"/>
                    </a:lnTo>
                  </a:path>
                </a:pathLst>
              </a:cu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66" name="Straight Arrow Connector 165"/>
          <p:cNvCxnSpPr>
            <a:cxnSpLocks/>
          </p:cNvCxnSpPr>
          <p:nvPr/>
        </p:nvCxnSpPr>
        <p:spPr>
          <a:xfrm>
            <a:off x="3248588" y="4013815"/>
            <a:ext cx="1183792" cy="0"/>
          </a:xfrm>
          <a:prstGeom prst="straightConnector1">
            <a:avLst/>
          </a:prstGeom>
          <a:ln w="25400">
            <a:solidFill>
              <a:schemeClr val="tx2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cxnSpLocks/>
          </p:cNvCxnSpPr>
          <p:nvPr/>
        </p:nvCxnSpPr>
        <p:spPr>
          <a:xfrm flipH="1">
            <a:off x="7742380" y="4013815"/>
            <a:ext cx="1183792" cy="0"/>
          </a:xfrm>
          <a:prstGeom prst="straightConnector1">
            <a:avLst/>
          </a:prstGeom>
          <a:ln w="25400">
            <a:solidFill>
              <a:schemeClr val="tx2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983693" y="2272946"/>
            <a:ext cx="6044051" cy="40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224">
              <a:defRPr sz="1500" ker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defRPr>
            </a:lvl1pPr>
          </a:lstStyle>
          <a:p>
            <a:pPr marL="0" marR="0" lvl="0" indent="0" algn="ctr" defTabSz="896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How do I </a:t>
            </a:r>
            <a:r>
              <a:rPr kumimoji="0" lang="en-US" sz="1961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architect</a:t>
            </a:r>
            <a:r>
              <a: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my app to become </a:t>
            </a:r>
            <a:r>
              <a:rPr kumimoji="0" lang="en-US" sz="1961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Serverless</a:t>
            </a:r>
            <a:r>
              <a: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?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5549701" y="3436796"/>
            <a:ext cx="160385" cy="257283"/>
            <a:chOff x="6" y="12"/>
            <a:chExt cx="192" cy="30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50" name="Group 4"/>
          <p:cNvGrpSpPr>
            <a:grpSpLocks noChangeAspect="1"/>
          </p:cNvGrpSpPr>
          <p:nvPr/>
        </p:nvGrpSpPr>
        <p:grpSpPr bwMode="auto">
          <a:xfrm>
            <a:off x="6147310" y="3221722"/>
            <a:ext cx="160385" cy="257283"/>
            <a:chOff x="6" y="12"/>
            <a:chExt cx="192" cy="308"/>
          </a:xfrm>
        </p:grpSpPr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5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6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60" name="Group 4"/>
          <p:cNvGrpSpPr>
            <a:grpSpLocks noChangeAspect="1"/>
          </p:cNvGrpSpPr>
          <p:nvPr/>
        </p:nvGrpSpPr>
        <p:grpSpPr bwMode="auto">
          <a:xfrm>
            <a:off x="5311644" y="3991717"/>
            <a:ext cx="160385" cy="257283"/>
            <a:chOff x="6" y="12"/>
            <a:chExt cx="192" cy="308"/>
          </a:xfrm>
        </p:grpSpPr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76" name="Group 4"/>
          <p:cNvGrpSpPr>
            <a:grpSpLocks noChangeAspect="1"/>
          </p:cNvGrpSpPr>
          <p:nvPr/>
        </p:nvGrpSpPr>
        <p:grpSpPr bwMode="auto">
          <a:xfrm>
            <a:off x="5909251" y="3889926"/>
            <a:ext cx="160385" cy="257283"/>
            <a:chOff x="6" y="12"/>
            <a:chExt cx="192" cy="308"/>
          </a:xfrm>
        </p:grpSpPr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86" name="Group 4"/>
          <p:cNvGrpSpPr>
            <a:grpSpLocks noChangeAspect="1"/>
          </p:cNvGrpSpPr>
          <p:nvPr/>
        </p:nvGrpSpPr>
        <p:grpSpPr bwMode="auto">
          <a:xfrm>
            <a:off x="6659545" y="4305298"/>
            <a:ext cx="160385" cy="257283"/>
            <a:chOff x="6" y="12"/>
            <a:chExt cx="192" cy="308"/>
          </a:xfrm>
        </p:grpSpPr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96" name="Group 4"/>
          <p:cNvGrpSpPr>
            <a:grpSpLocks noChangeAspect="1"/>
          </p:cNvGrpSpPr>
          <p:nvPr/>
        </p:nvGrpSpPr>
        <p:grpSpPr bwMode="auto">
          <a:xfrm>
            <a:off x="6474024" y="3770078"/>
            <a:ext cx="160385" cy="257283"/>
            <a:chOff x="6" y="12"/>
            <a:chExt cx="192" cy="308"/>
          </a:xfrm>
        </p:grpSpPr>
        <p:sp>
          <p:nvSpPr>
            <p:cNvPr id="97" name="Rectangle 9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9" name="Rectangle 9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3" name="Oval 10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4" name="Oval 10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5" name="Rectangle 10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06" name="Group 4"/>
          <p:cNvGrpSpPr>
            <a:grpSpLocks noChangeAspect="1"/>
          </p:cNvGrpSpPr>
          <p:nvPr/>
        </p:nvGrpSpPr>
        <p:grpSpPr bwMode="auto">
          <a:xfrm>
            <a:off x="7007603" y="3909629"/>
            <a:ext cx="160385" cy="257283"/>
            <a:chOff x="6" y="12"/>
            <a:chExt cx="192" cy="308"/>
          </a:xfrm>
        </p:grpSpPr>
        <p:sp>
          <p:nvSpPr>
            <p:cNvPr id="107" name="Rectangle 10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3" name="Oval 11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4" name="Oval 11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16" name="Group 4"/>
          <p:cNvGrpSpPr>
            <a:grpSpLocks noChangeAspect="1"/>
          </p:cNvGrpSpPr>
          <p:nvPr/>
        </p:nvGrpSpPr>
        <p:grpSpPr bwMode="auto">
          <a:xfrm>
            <a:off x="5886265" y="4443208"/>
            <a:ext cx="160385" cy="257283"/>
            <a:chOff x="6" y="12"/>
            <a:chExt cx="192" cy="308"/>
          </a:xfrm>
        </p:grpSpPr>
        <p:sp>
          <p:nvSpPr>
            <p:cNvPr id="117" name="Rectangle 11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4" name="Oval 12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26" name="Group 4"/>
          <p:cNvGrpSpPr>
            <a:grpSpLocks noChangeAspect="1"/>
          </p:cNvGrpSpPr>
          <p:nvPr/>
        </p:nvGrpSpPr>
        <p:grpSpPr bwMode="auto">
          <a:xfrm>
            <a:off x="5016122" y="4395595"/>
            <a:ext cx="160385" cy="257283"/>
            <a:chOff x="6" y="12"/>
            <a:chExt cx="192" cy="308"/>
          </a:xfrm>
        </p:grpSpPr>
        <p:sp>
          <p:nvSpPr>
            <p:cNvPr id="127" name="Rectangle 12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8" name="Rectangle 12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4" name="Oval 13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821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65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0258E-6 -4.61189E-6 L -4.70258E-6 0.04358 " pathEditMode="relative" rAng="0" ptsTypes="AA">
                                      <p:cBhvr>
                                        <p:cTn id="20" dur="65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66" grpId="0"/>
      <p:bldP spid="6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26083" y="4050581"/>
            <a:ext cx="2666638" cy="1015607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Event-driven/ instant scale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421178" y="4050581"/>
            <a:ext cx="2455689" cy="655515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Micro-billing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17093" y="4050581"/>
            <a:ext cx="2580533" cy="1015607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Abstraction </a:t>
            </a:r>
            <a:b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</a:b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of servers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US" err="1"/>
              <a:t>Serverless</a:t>
            </a:r>
            <a:r>
              <a:rPr lang="en-US"/>
              <a:t>?</a:t>
            </a:r>
            <a:br>
              <a:rPr lang="en-US"/>
            </a:b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8806194" y="2303664"/>
            <a:ext cx="1685653" cy="1685653"/>
            <a:chOff x="8982815" y="2349343"/>
            <a:chExt cx="1719478" cy="1719478"/>
          </a:xfrm>
        </p:grpSpPr>
        <p:sp>
          <p:nvSpPr>
            <p:cNvPr id="207" name="Oval 206"/>
            <p:cNvSpPr/>
            <p:nvPr/>
          </p:nvSpPr>
          <p:spPr bwMode="auto">
            <a:xfrm>
              <a:off x="8982815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" name="Group 4"/>
            <p:cNvGrpSpPr>
              <a:grpSpLocks noChangeAspect="1"/>
            </p:cNvGrpSpPr>
            <p:nvPr/>
          </p:nvGrpSpPr>
          <p:grpSpPr bwMode="auto">
            <a:xfrm>
              <a:off x="9516647" y="2813805"/>
              <a:ext cx="651814" cy="755044"/>
              <a:chOff x="6136" y="1969"/>
              <a:chExt cx="221" cy="256"/>
            </a:xfrm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6247" y="2046"/>
                <a:ext cx="42" cy="111"/>
              </a:xfrm>
              <a:custGeom>
                <a:avLst/>
                <a:gdLst>
                  <a:gd name="T0" fmla="*/ 0 w 42"/>
                  <a:gd name="T1" fmla="*/ 0 h 111"/>
                  <a:gd name="T2" fmla="*/ 0 w 42"/>
                  <a:gd name="T3" fmla="*/ 68 h 111"/>
                  <a:gd name="T4" fmla="*/ 42 w 42"/>
                  <a:gd name="T5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11">
                    <a:moveTo>
                      <a:pt x="0" y="0"/>
                    </a:moveTo>
                    <a:lnTo>
                      <a:pt x="0" y="68"/>
                    </a:lnTo>
                    <a:lnTo>
                      <a:pt x="42" y="111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3" name="Oval 6"/>
              <p:cNvSpPr>
                <a:spLocks noChangeArrowheads="1"/>
              </p:cNvSpPr>
              <p:nvPr/>
            </p:nvSpPr>
            <p:spPr bwMode="auto">
              <a:xfrm>
                <a:off x="6136" y="2003"/>
                <a:ext cx="221" cy="222"/>
              </a:xfrm>
              <a:prstGeom prst="ellips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4" name="Line 7"/>
              <p:cNvSpPr>
                <a:spLocks noChangeShapeType="1"/>
              </p:cNvSpPr>
              <p:nvPr/>
            </p:nvSpPr>
            <p:spPr bwMode="auto">
              <a:xfrm>
                <a:off x="6221" y="1969"/>
                <a:ext cx="51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5" name="Line 8"/>
              <p:cNvSpPr>
                <a:spLocks noChangeShapeType="1"/>
              </p:cNvSpPr>
              <p:nvPr/>
            </p:nvSpPr>
            <p:spPr bwMode="auto">
              <a:xfrm flipV="1">
                <a:off x="6247" y="1969"/>
                <a:ext cx="0" cy="34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 flipH="1">
                <a:off x="6323" y="2008"/>
                <a:ext cx="30" cy="29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>
                <a:off x="6140" y="2008"/>
                <a:ext cx="30" cy="29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8" name="Oval 17"/>
            <p:cNvSpPr/>
            <p:nvPr/>
          </p:nvSpPr>
          <p:spPr bwMode="auto">
            <a:xfrm>
              <a:off x="9558292" y="3400148"/>
              <a:ext cx="210105" cy="2101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435652" y="3287113"/>
              <a:ext cx="454292" cy="461665"/>
            </a:xfrm>
            <a:prstGeom prst="rect">
              <a:avLst/>
            </a:prstGeom>
            <a:noFill/>
          </p:spPr>
          <p:txBody>
            <a:bodyPr wrap="none" lIns="179282" tIns="143426" rIns="179282" bIns="143426" rtlCol="0">
              <a:spAutoFit/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0078D7"/>
                      </a:gs>
                      <a:gs pos="30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$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316574" y="2303664"/>
            <a:ext cx="1685653" cy="1685653"/>
            <a:chOff x="5423171" y="2349343"/>
            <a:chExt cx="1719478" cy="1719478"/>
          </a:xfrm>
        </p:grpSpPr>
        <p:sp>
          <p:nvSpPr>
            <p:cNvPr id="195" name="Oval 194"/>
            <p:cNvSpPr/>
            <p:nvPr/>
          </p:nvSpPr>
          <p:spPr bwMode="auto">
            <a:xfrm>
              <a:off x="5423171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899566" y="2925199"/>
              <a:ext cx="712436" cy="614067"/>
              <a:chOff x="6093204" y="2914441"/>
              <a:chExt cx="379412" cy="327025"/>
            </a:xfrm>
            <a:solidFill>
              <a:schemeClr val="bg1"/>
            </a:solidFill>
          </p:grpSpPr>
          <p:sp>
            <p:nvSpPr>
              <p:cNvPr id="24" name="Freeform 14"/>
              <p:cNvSpPr>
                <a:spLocks noEditPoints="1"/>
              </p:cNvSpPr>
              <p:nvPr/>
            </p:nvSpPr>
            <p:spPr bwMode="auto">
              <a:xfrm>
                <a:off x="6093204" y="2914441"/>
                <a:ext cx="379412" cy="327025"/>
              </a:xfrm>
              <a:custGeom>
                <a:avLst/>
                <a:gdLst>
                  <a:gd name="T0" fmla="*/ 222 w 239"/>
                  <a:gd name="T1" fmla="*/ 189 h 206"/>
                  <a:gd name="T2" fmla="*/ 145 w 239"/>
                  <a:gd name="T3" fmla="*/ 189 h 206"/>
                  <a:gd name="T4" fmla="*/ 145 w 239"/>
                  <a:gd name="T5" fmla="*/ 94 h 206"/>
                  <a:gd name="T6" fmla="*/ 17 w 239"/>
                  <a:gd name="T7" fmla="*/ 94 h 206"/>
                  <a:gd name="T8" fmla="*/ 17 w 239"/>
                  <a:gd name="T9" fmla="*/ 17 h 206"/>
                  <a:gd name="T10" fmla="*/ 162 w 239"/>
                  <a:gd name="T11" fmla="*/ 17 h 206"/>
                  <a:gd name="T12" fmla="*/ 162 w 239"/>
                  <a:gd name="T13" fmla="*/ 0 h 206"/>
                  <a:gd name="T14" fmla="*/ 0 w 239"/>
                  <a:gd name="T15" fmla="*/ 0 h 206"/>
                  <a:gd name="T16" fmla="*/ 0 w 239"/>
                  <a:gd name="T17" fmla="*/ 206 h 206"/>
                  <a:gd name="T18" fmla="*/ 239 w 239"/>
                  <a:gd name="T19" fmla="*/ 206 h 206"/>
                  <a:gd name="T20" fmla="*/ 239 w 239"/>
                  <a:gd name="T21" fmla="*/ 77 h 206"/>
                  <a:gd name="T22" fmla="*/ 222 w 239"/>
                  <a:gd name="T23" fmla="*/ 77 h 206"/>
                  <a:gd name="T24" fmla="*/ 222 w 239"/>
                  <a:gd name="T25" fmla="*/ 189 h 206"/>
                  <a:gd name="T26" fmla="*/ 17 w 239"/>
                  <a:gd name="T27" fmla="*/ 112 h 206"/>
                  <a:gd name="T28" fmla="*/ 128 w 239"/>
                  <a:gd name="T29" fmla="*/ 112 h 206"/>
                  <a:gd name="T30" fmla="*/ 128 w 239"/>
                  <a:gd name="T31" fmla="*/ 189 h 206"/>
                  <a:gd name="T32" fmla="*/ 17 w 239"/>
                  <a:gd name="T33" fmla="*/ 189 h 206"/>
                  <a:gd name="T34" fmla="*/ 17 w 239"/>
                  <a:gd name="T35" fmla="*/ 11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9" h="206">
                    <a:moveTo>
                      <a:pt x="222" y="189"/>
                    </a:moveTo>
                    <a:lnTo>
                      <a:pt x="145" y="189"/>
                    </a:lnTo>
                    <a:lnTo>
                      <a:pt x="145" y="94"/>
                    </a:lnTo>
                    <a:lnTo>
                      <a:pt x="17" y="94"/>
                    </a:lnTo>
                    <a:lnTo>
                      <a:pt x="17" y="17"/>
                    </a:lnTo>
                    <a:lnTo>
                      <a:pt x="162" y="17"/>
                    </a:lnTo>
                    <a:lnTo>
                      <a:pt x="162" y="0"/>
                    </a:lnTo>
                    <a:lnTo>
                      <a:pt x="0" y="0"/>
                    </a:lnTo>
                    <a:lnTo>
                      <a:pt x="0" y="206"/>
                    </a:lnTo>
                    <a:lnTo>
                      <a:pt x="239" y="206"/>
                    </a:lnTo>
                    <a:lnTo>
                      <a:pt x="239" y="77"/>
                    </a:lnTo>
                    <a:lnTo>
                      <a:pt x="222" y="77"/>
                    </a:lnTo>
                    <a:lnTo>
                      <a:pt x="222" y="189"/>
                    </a:lnTo>
                    <a:close/>
                    <a:moveTo>
                      <a:pt x="17" y="112"/>
                    </a:moveTo>
                    <a:lnTo>
                      <a:pt x="128" y="112"/>
                    </a:lnTo>
                    <a:lnTo>
                      <a:pt x="128" y="189"/>
                    </a:lnTo>
                    <a:lnTo>
                      <a:pt x="17" y="189"/>
                    </a:lnTo>
                    <a:lnTo>
                      <a:pt x="17" y="112"/>
                    </a:lnTo>
                    <a:close/>
                  </a:path>
                </a:pathLst>
              </a:custGeom>
              <a:grpFill/>
              <a:ln w="1587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5" name="Freeform 15"/>
              <p:cNvSpPr>
                <a:spLocks/>
              </p:cNvSpPr>
              <p:nvPr/>
            </p:nvSpPr>
            <p:spPr bwMode="auto">
              <a:xfrm>
                <a:off x="6326566" y="2914441"/>
                <a:ext cx="146050" cy="146050"/>
              </a:xfrm>
              <a:custGeom>
                <a:avLst/>
                <a:gdLst>
                  <a:gd name="T0" fmla="*/ 32 w 92"/>
                  <a:gd name="T1" fmla="*/ 17 h 92"/>
                  <a:gd name="T2" fmla="*/ 62 w 92"/>
                  <a:gd name="T3" fmla="*/ 17 h 92"/>
                  <a:gd name="T4" fmla="*/ 0 w 92"/>
                  <a:gd name="T5" fmla="*/ 79 h 92"/>
                  <a:gd name="T6" fmla="*/ 13 w 92"/>
                  <a:gd name="T7" fmla="*/ 92 h 92"/>
                  <a:gd name="T8" fmla="*/ 75 w 92"/>
                  <a:gd name="T9" fmla="*/ 30 h 92"/>
                  <a:gd name="T10" fmla="*/ 75 w 92"/>
                  <a:gd name="T11" fmla="*/ 60 h 92"/>
                  <a:gd name="T12" fmla="*/ 92 w 92"/>
                  <a:gd name="T13" fmla="*/ 60 h 92"/>
                  <a:gd name="T14" fmla="*/ 92 w 92"/>
                  <a:gd name="T15" fmla="*/ 0 h 92"/>
                  <a:gd name="T16" fmla="*/ 32 w 92"/>
                  <a:gd name="T17" fmla="*/ 0 h 92"/>
                  <a:gd name="T18" fmla="*/ 32 w 92"/>
                  <a:gd name="T19" fmla="*/ 1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92">
                    <a:moveTo>
                      <a:pt x="32" y="17"/>
                    </a:moveTo>
                    <a:lnTo>
                      <a:pt x="62" y="17"/>
                    </a:lnTo>
                    <a:lnTo>
                      <a:pt x="0" y="79"/>
                    </a:lnTo>
                    <a:lnTo>
                      <a:pt x="13" y="92"/>
                    </a:lnTo>
                    <a:lnTo>
                      <a:pt x="75" y="30"/>
                    </a:lnTo>
                    <a:lnTo>
                      <a:pt x="75" y="60"/>
                    </a:lnTo>
                    <a:lnTo>
                      <a:pt x="92" y="60"/>
                    </a:lnTo>
                    <a:lnTo>
                      <a:pt x="92" y="0"/>
                    </a:lnTo>
                    <a:lnTo>
                      <a:pt x="32" y="0"/>
                    </a:lnTo>
                    <a:lnTo>
                      <a:pt x="32" y="17"/>
                    </a:lnTo>
                    <a:close/>
                  </a:path>
                </a:pathLst>
              </a:custGeom>
              <a:grpFill/>
              <a:ln w="1587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1764533" y="2303664"/>
            <a:ext cx="1685653" cy="1685653"/>
            <a:chOff x="1799852" y="2349343"/>
            <a:chExt cx="1719478" cy="1719478"/>
          </a:xfrm>
        </p:grpSpPr>
        <p:sp>
          <p:nvSpPr>
            <p:cNvPr id="190" name="Oval 189"/>
            <p:cNvSpPr/>
            <p:nvPr/>
          </p:nvSpPr>
          <p:spPr bwMode="auto">
            <a:xfrm>
              <a:off x="1799852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9" name="Group 4"/>
            <p:cNvGrpSpPr>
              <a:grpSpLocks noChangeAspect="1"/>
            </p:cNvGrpSpPr>
            <p:nvPr/>
          </p:nvGrpSpPr>
          <p:grpSpPr bwMode="auto">
            <a:xfrm>
              <a:off x="2340343" y="2748281"/>
              <a:ext cx="562401" cy="902183"/>
              <a:chOff x="6" y="12"/>
              <a:chExt cx="192" cy="308"/>
            </a:xfrm>
          </p:grpSpPr>
          <p:sp>
            <p:nvSpPr>
              <p:cNvPr id="210" name="Rectangle 209"/>
              <p:cNvSpPr>
                <a:spLocks noChangeArrowheads="1"/>
              </p:cNvSpPr>
              <p:nvPr/>
            </p:nvSpPr>
            <p:spPr bwMode="auto">
              <a:xfrm>
                <a:off x="28" y="12"/>
                <a:ext cx="170" cy="308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1" name="Rectangle 210"/>
              <p:cNvSpPr>
                <a:spLocks noChangeArrowheads="1"/>
              </p:cNvSpPr>
              <p:nvPr/>
            </p:nvSpPr>
            <p:spPr bwMode="auto">
              <a:xfrm>
                <a:off x="53" y="35"/>
                <a:ext cx="120" cy="32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2" name="Rectangle 211"/>
              <p:cNvSpPr>
                <a:spLocks noChangeArrowheads="1"/>
              </p:cNvSpPr>
              <p:nvPr/>
            </p:nvSpPr>
            <p:spPr bwMode="auto">
              <a:xfrm>
                <a:off x="53" y="100"/>
                <a:ext cx="120" cy="32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3" name="Rectangle 212"/>
              <p:cNvSpPr>
                <a:spLocks noChangeArrowheads="1"/>
              </p:cNvSpPr>
              <p:nvPr/>
            </p:nvSpPr>
            <p:spPr bwMode="auto">
              <a:xfrm>
                <a:off x="53" y="166"/>
                <a:ext cx="120" cy="32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4" name="Freeform 9"/>
              <p:cNvSpPr>
                <a:spLocks/>
              </p:cNvSpPr>
              <p:nvPr/>
            </p:nvSpPr>
            <p:spPr bwMode="auto">
              <a:xfrm>
                <a:off x="6" y="50"/>
                <a:ext cx="22" cy="55"/>
              </a:xfrm>
              <a:custGeom>
                <a:avLst/>
                <a:gdLst>
                  <a:gd name="T0" fmla="*/ 10 w 10"/>
                  <a:gd name="T1" fmla="*/ 26 h 26"/>
                  <a:gd name="T2" fmla="*/ 0 w 10"/>
                  <a:gd name="T3" fmla="*/ 13 h 26"/>
                  <a:gd name="T4" fmla="*/ 10 w 10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6">
                    <a:moveTo>
                      <a:pt x="10" y="26"/>
                    </a:moveTo>
                    <a:cubicBezTo>
                      <a:pt x="4" y="26"/>
                      <a:pt x="0" y="20"/>
                      <a:pt x="0" y="13"/>
                    </a:cubicBezTo>
                    <a:cubicBezTo>
                      <a:pt x="0" y="6"/>
                      <a:pt x="4" y="0"/>
                      <a:pt x="10" y="0"/>
                    </a:cubicBezTo>
                  </a:path>
                </a:pathLst>
              </a:cu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5" name="Freeform 10"/>
              <p:cNvSpPr>
                <a:spLocks/>
              </p:cNvSpPr>
              <p:nvPr/>
            </p:nvSpPr>
            <p:spPr bwMode="auto">
              <a:xfrm>
                <a:off x="6" y="162"/>
                <a:ext cx="22" cy="53"/>
              </a:xfrm>
              <a:custGeom>
                <a:avLst/>
                <a:gdLst>
                  <a:gd name="T0" fmla="*/ 10 w 10"/>
                  <a:gd name="T1" fmla="*/ 25 h 25"/>
                  <a:gd name="T2" fmla="*/ 0 w 10"/>
                  <a:gd name="T3" fmla="*/ 12 h 25"/>
                  <a:gd name="T4" fmla="*/ 10 w 10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5">
                    <a:moveTo>
                      <a:pt x="10" y="25"/>
                    </a:moveTo>
                    <a:cubicBezTo>
                      <a:pt x="4" y="25"/>
                      <a:pt x="0" y="19"/>
                      <a:pt x="0" y="12"/>
                    </a:cubicBezTo>
                    <a:cubicBezTo>
                      <a:pt x="0" y="5"/>
                      <a:pt x="4" y="0"/>
                      <a:pt x="10" y="0"/>
                    </a:cubicBezTo>
                  </a:path>
                </a:pathLst>
              </a:cu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6" name="Oval 215"/>
              <p:cNvSpPr>
                <a:spLocks noChangeArrowheads="1"/>
              </p:cNvSpPr>
              <p:nvPr/>
            </p:nvSpPr>
            <p:spPr bwMode="auto">
              <a:xfrm>
                <a:off x="53" y="263"/>
                <a:ext cx="26" cy="26"/>
              </a:xfrm>
              <a:prstGeom prst="ellips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7" name="Oval 216"/>
              <p:cNvSpPr>
                <a:spLocks noChangeArrowheads="1"/>
              </p:cNvSpPr>
              <p:nvPr/>
            </p:nvSpPr>
            <p:spPr bwMode="auto">
              <a:xfrm>
                <a:off x="100" y="263"/>
                <a:ext cx="26" cy="26"/>
              </a:xfrm>
              <a:prstGeom prst="ellips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8" name="Rectangle 217"/>
              <p:cNvSpPr>
                <a:spLocks noChangeArrowheads="1"/>
              </p:cNvSpPr>
              <p:nvPr/>
            </p:nvSpPr>
            <p:spPr bwMode="auto">
              <a:xfrm>
                <a:off x="149" y="263"/>
                <a:ext cx="24" cy="24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29" name="Rectangle 28"/>
            <p:cNvSpPr/>
            <p:nvPr/>
          </p:nvSpPr>
          <p:spPr bwMode="auto">
            <a:xfrm>
              <a:off x="2540162" y="2722564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720322" y="2718442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2797315" y="2716060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2865967" y="2719713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2791040" y="2793014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717221" y="2781108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2793421" y="2859589"/>
              <a:ext cx="57247" cy="7243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2628239" y="2715498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2878277" y="2792260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2877485" y="2870842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2873508" y="2956004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2873508" y="3048980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2715944" y="2881977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2753880" y="2981337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2796117" y="3016317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2678699" y="2980353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2628238" y="2775588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2633652" y="2889549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1404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5629E-6 4.87971E-6 L 3.55629E-6 -0.05448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55629E-6 4.87971E-6 L 3.55629E-6 -0.05448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55629E-6 4.87971E-6 L 3.55629E-6 -0.05448 " pathEditMode="relative" rAng="0" ptsTypes="AA">
                                      <p:cBhvr>
                                        <p:cTn id="34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61" grpId="0"/>
      <p:bldP spid="61" grpId="1"/>
      <p:bldP spid="60" grpId="0"/>
      <p:bldP spid="6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26083" y="4050581"/>
            <a:ext cx="2666638" cy="1001512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Manage apps not servers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421178" y="4050581"/>
            <a:ext cx="2455689" cy="1015607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Faster time to market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17093" y="4050581"/>
            <a:ext cx="2580533" cy="1015607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Reduced DevOps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</a:t>
            </a:r>
            <a:r>
              <a:rPr lang="en-US" err="1"/>
              <a:t>Serverless</a:t>
            </a:r>
            <a:br>
              <a:rPr lang="en-US"/>
            </a:br>
            <a:endParaRPr lang="en-US"/>
          </a:p>
        </p:txBody>
      </p:sp>
      <p:grpSp>
        <p:nvGrpSpPr>
          <p:cNvPr id="237" name="Group 236"/>
          <p:cNvGrpSpPr/>
          <p:nvPr/>
        </p:nvGrpSpPr>
        <p:grpSpPr>
          <a:xfrm>
            <a:off x="1764533" y="2303664"/>
            <a:ext cx="1685653" cy="1685653"/>
            <a:chOff x="1799852" y="2349343"/>
            <a:chExt cx="1719478" cy="1719478"/>
          </a:xfrm>
        </p:grpSpPr>
        <p:sp>
          <p:nvSpPr>
            <p:cNvPr id="190" name="Oval 189"/>
            <p:cNvSpPr/>
            <p:nvPr/>
          </p:nvSpPr>
          <p:spPr bwMode="auto">
            <a:xfrm>
              <a:off x="1799852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" name="Group 4"/>
            <p:cNvGrpSpPr>
              <a:grpSpLocks noChangeAspect="1"/>
            </p:cNvGrpSpPr>
            <p:nvPr/>
          </p:nvGrpSpPr>
          <p:grpSpPr bwMode="auto">
            <a:xfrm>
              <a:off x="2084315" y="2864915"/>
              <a:ext cx="1119410" cy="646770"/>
              <a:chOff x="12" y="8"/>
              <a:chExt cx="270" cy="156"/>
            </a:xfrm>
          </p:grpSpPr>
          <p:sp>
            <p:nvSpPr>
              <p:cNvPr id="6" name="Oval 5"/>
              <p:cNvSpPr>
                <a:spLocks noChangeArrowheads="1"/>
              </p:cNvSpPr>
              <p:nvPr/>
            </p:nvSpPr>
            <p:spPr bwMode="auto">
              <a:xfrm>
                <a:off x="31" y="8"/>
                <a:ext cx="89" cy="91"/>
              </a:xfrm>
              <a:prstGeom prst="ellips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12" y="99"/>
                <a:ext cx="124" cy="65"/>
              </a:xfrm>
              <a:custGeom>
                <a:avLst/>
                <a:gdLst>
                  <a:gd name="T0" fmla="*/ 59 w 59"/>
                  <a:gd name="T1" fmla="*/ 30 h 30"/>
                  <a:gd name="T2" fmla="*/ 30 w 59"/>
                  <a:gd name="T3" fmla="*/ 0 h 30"/>
                  <a:gd name="T4" fmla="*/ 0 w 59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9" h="30">
                    <a:moveTo>
                      <a:pt x="59" y="30"/>
                    </a:moveTo>
                    <a:cubicBezTo>
                      <a:pt x="59" y="13"/>
                      <a:pt x="46" y="0"/>
                      <a:pt x="30" y="0"/>
                    </a:cubicBezTo>
                    <a:cubicBezTo>
                      <a:pt x="13" y="0"/>
                      <a:pt x="0" y="13"/>
                      <a:pt x="0" y="30"/>
                    </a:cubicBez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113" y="30"/>
                <a:ext cx="125" cy="93"/>
              </a:xfrm>
              <a:custGeom>
                <a:avLst/>
                <a:gdLst>
                  <a:gd name="T0" fmla="*/ 11 w 125"/>
                  <a:gd name="T1" fmla="*/ 93 h 93"/>
                  <a:gd name="T2" fmla="*/ 125 w 125"/>
                  <a:gd name="T3" fmla="*/ 93 h 93"/>
                  <a:gd name="T4" fmla="*/ 125 w 125"/>
                  <a:gd name="T5" fmla="*/ 0 h 93"/>
                  <a:gd name="T6" fmla="*/ 0 w 125"/>
                  <a:gd name="T7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93">
                    <a:moveTo>
                      <a:pt x="11" y="93"/>
                    </a:moveTo>
                    <a:lnTo>
                      <a:pt x="125" y="93"/>
                    </a:lnTo>
                    <a:lnTo>
                      <a:pt x="125" y="0"/>
                    </a:lnTo>
                    <a:lnTo>
                      <a:pt x="0" y="0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 flipV="1">
                <a:off x="170" y="123"/>
                <a:ext cx="0" cy="32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223" y="47"/>
                <a:ext cx="59" cy="108"/>
              </a:xfrm>
              <a:custGeom>
                <a:avLst/>
                <a:gdLst>
                  <a:gd name="T0" fmla="*/ 15 w 59"/>
                  <a:gd name="T1" fmla="*/ 0 h 108"/>
                  <a:gd name="T2" fmla="*/ 59 w 59"/>
                  <a:gd name="T3" fmla="*/ 0 h 108"/>
                  <a:gd name="T4" fmla="*/ 59 w 59"/>
                  <a:gd name="T5" fmla="*/ 108 h 108"/>
                  <a:gd name="T6" fmla="*/ 0 w 59"/>
                  <a:gd name="T7" fmla="*/ 108 h 108"/>
                  <a:gd name="T8" fmla="*/ 0 w 59"/>
                  <a:gd name="T9" fmla="*/ 7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08">
                    <a:moveTo>
                      <a:pt x="15" y="0"/>
                    </a:moveTo>
                    <a:lnTo>
                      <a:pt x="59" y="0"/>
                    </a:lnTo>
                    <a:lnTo>
                      <a:pt x="59" y="108"/>
                    </a:lnTo>
                    <a:lnTo>
                      <a:pt x="0" y="108"/>
                    </a:lnTo>
                    <a:lnTo>
                      <a:pt x="0" y="76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2" name="Line 10"/>
              <p:cNvSpPr>
                <a:spLocks noChangeShapeType="1"/>
              </p:cNvSpPr>
              <p:nvPr/>
            </p:nvSpPr>
            <p:spPr bwMode="auto">
              <a:xfrm flipH="1">
                <a:off x="130" y="155"/>
                <a:ext cx="68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 flipH="1">
                <a:off x="238" y="82"/>
                <a:ext cx="44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8" name="Line 12"/>
              <p:cNvSpPr>
                <a:spLocks noChangeShapeType="1"/>
              </p:cNvSpPr>
              <p:nvPr/>
            </p:nvSpPr>
            <p:spPr bwMode="auto">
              <a:xfrm flipH="1">
                <a:off x="238" y="110"/>
                <a:ext cx="44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1" name="Line 13"/>
              <p:cNvSpPr>
                <a:spLocks noChangeShapeType="1"/>
              </p:cNvSpPr>
              <p:nvPr/>
            </p:nvSpPr>
            <p:spPr bwMode="auto">
              <a:xfrm>
                <a:off x="145" y="58"/>
                <a:ext cx="19" cy="37"/>
              </a:xfrm>
              <a:prstGeom prst="line">
                <a:avLst/>
              </a:prstGeom>
              <a:noFill/>
              <a:ln w="2063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26" name="Freeform 14"/>
              <p:cNvSpPr>
                <a:spLocks/>
              </p:cNvSpPr>
              <p:nvPr/>
            </p:nvSpPr>
            <p:spPr bwMode="auto">
              <a:xfrm>
                <a:off x="183" y="54"/>
                <a:ext cx="19" cy="41"/>
              </a:xfrm>
              <a:custGeom>
                <a:avLst/>
                <a:gdLst>
                  <a:gd name="T0" fmla="*/ 0 w 19"/>
                  <a:gd name="T1" fmla="*/ 0 h 41"/>
                  <a:gd name="T2" fmla="*/ 19 w 19"/>
                  <a:gd name="T3" fmla="*/ 21 h 41"/>
                  <a:gd name="T4" fmla="*/ 0 w 19"/>
                  <a:gd name="T5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41">
                    <a:moveTo>
                      <a:pt x="0" y="0"/>
                    </a:moveTo>
                    <a:lnTo>
                      <a:pt x="19" y="21"/>
                    </a:lnTo>
                    <a:lnTo>
                      <a:pt x="0" y="41"/>
                    </a:lnTo>
                  </a:path>
                </a:pathLst>
              </a:custGeom>
              <a:noFill/>
              <a:ln w="2063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0" name="Group 249"/>
          <p:cNvGrpSpPr/>
          <p:nvPr/>
        </p:nvGrpSpPr>
        <p:grpSpPr>
          <a:xfrm>
            <a:off x="5316574" y="2303664"/>
            <a:ext cx="1685653" cy="1685653"/>
            <a:chOff x="5423171" y="2349343"/>
            <a:chExt cx="1719478" cy="1719478"/>
          </a:xfrm>
        </p:grpSpPr>
        <p:sp>
          <p:nvSpPr>
            <p:cNvPr id="195" name="Oval 194"/>
            <p:cNvSpPr/>
            <p:nvPr/>
          </p:nvSpPr>
          <p:spPr bwMode="auto">
            <a:xfrm>
              <a:off x="5423171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40" name="Group 17"/>
            <p:cNvGrpSpPr>
              <a:grpSpLocks noChangeAspect="1"/>
            </p:cNvGrpSpPr>
            <p:nvPr/>
          </p:nvGrpSpPr>
          <p:grpSpPr bwMode="auto">
            <a:xfrm>
              <a:off x="5954114" y="2865066"/>
              <a:ext cx="646697" cy="749504"/>
              <a:chOff x="9" y="9"/>
              <a:chExt cx="195" cy="226"/>
            </a:xfrm>
          </p:grpSpPr>
          <p:sp>
            <p:nvSpPr>
              <p:cNvPr id="242" name="Freeform 18"/>
              <p:cNvSpPr>
                <a:spLocks/>
              </p:cNvSpPr>
              <p:nvPr/>
            </p:nvSpPr>
            <p:spPr bwMode="auto">
              <a:xfrm>
                <a:off x="9" y="204"/>
                <a:ext cx="195" cy="31"/>
              </a:xfrm>
              <a:custGeom>
                <a:avLst/>
                <a:gdLst>
                  <a:gd name="T0" fmla="*/ 0 w 91"/>
                  <a:gd name="T1" fmla="*/ 0 h 15"/>
                  <a:gd name="T2" fmla="*/ 16 w 91"/>
                  <a:gd name="T3" fmla="*/ 15 h 15"/>
                  <a:gd name="T4" fmla="*/ 31 w 91"/>
                  <a:gd name="T5" fmla="*/ 0 h 15"/>
                  <a:gd name="T6" fmla="*/ 91 w 91"/>
                  <a:gd name="T7" fmla="*/ 0 h 15"/>
                  <a:gd name="T8" fmla="*/ 75 w 91"/>
                  <a:gd name="T9" fmla="*/ 15 h 15"/>
                  <a:gd name="T10" fmla="*/ 16 w 91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1" h="15">
                    <a:moveTo>
                      <a:pt x="0" y="0"/>
                    </a:moveTo>
                    <a:cubicBezTo>
                      <a:pt x="0" y="8"/>
                      <a:pt x="7" y="15"/>
                      <a:pt x="16" y="15"/>
                    </a:cubicBezTo>
                    <a:cubicBezTo>
                      <a:pt x="24" y="15"/>
                      <a:pt x="31" y="8"/>
                      <a:pt x="31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1" y="8"/>
                      <a:pt x="84" y="15"/>
                      <a:pt x="75" y="15"/>
                    </a:cubicBezTo>
                    <a:cubicBezTo>
                      <a:pt x="16" y="15"/>
                      <a:pt x="16" y="15"/>
                      <a:pt x="16" y="15"/>
                    </a:cubicBez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3" name="Freeform 19"/>
              <p:cNvSpPr>
                <a:spLocks/>
              </p:cNvSpPr>
              <p:nvPr/>
            </p:nvSpPr>
            <p:spPr bwMode="auto">
              <a:xfrm>
                <a:off x="9" y="9"/>
                <a:ext cx="172" cy="197"/>
              </a:xfrm>
              <a:custGeom>
                <a:avLst/>
                <a:gdLst>
                  <a:gd name="T0" fmla="*/ 0 w 172"/>
                  <a:gd name="T1" fmla="*/ 197 h 197"/>
                  <a:gd name="T2" fmla="*/ 0 w 172"/>
                  <a:gd name="T3" fmla="*/ 0 h 197"/>
                  <a:gd name="T4" fmla="*/ 172 w 172"/>
                  <a:gd name="T5" fmla="*/ 0 h 197"/>
                  <a:gd name="T6" fmla="*/ 172 w 172"/>
                  <a:gd name="T7" fmla="*/ 19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2" h="197">
                    <a:moveTo>
                      <a:pt x="0" y="197"/>
                    </a:moveTo>
                    <a:lnTo>
                      <a:pt x="0" y="0"/>
                    </a:lnTo>
                    <a:lnTo>
                      <a:pt x="172" y="0"/>
                    </a:lnTo>
                    <a:lnTo>
                      <a:pt x="172" y="195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4" name="Line 20"/>
              <p:cNvSpPr>
                <a:spLocks noChangeShapeType="1"/>
              </p:cNvSpPr>
              <p:nvPr/>
            </p:nvSpPr>
            <p:spPr bwMode="auto">
              <a:xfrm>
                <a:off x="78" y="58"/>
                <a:ext cx="69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5" name="Line 21"/>
              <p:cNvSpPr>
                <a:spLocks noChangeShapeType="1"/>
              </p:cNvSpPr>
              <p:nvPr/>
            </p:nvSpPr>
            <p:spPr bwMode="auto">
              <a:xfrm>
                <a:off x="78" y="105"/>
                <a:ext cx="69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6" name="Line 22"/>
              <p:cNvSpPr>
                <a:spLocks noChangeShapeType="1"/>
              </p:cNvSpPr>
              <p:nvPr/>
            </p:nvSpPr>
            <p:spPr bwMode="auto">
              <a:xfrm>
                <a:off x="78" y="154"/>
                <a:ext cx="69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7" name="Line 23"/>
              <p:cNvSpPr>
                <a:spLocks noChangeShapeType="1"/>
              </p:cNvSpPr>
              <p:nvPr/>
            </p:nvSpPr>
            <p:spPr bwMode="auto">
              <a:xfrm>
                <a:off x="44" y="58"/>
                <a:ext cx="17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8" name="Line 24"/>
              <p:cNvSpPr>
                <a:spLocks noChangeShapeType="1"/>
              </p:cNvSpPr>
              <p:nvPr/>
            </p:nvSpPr>
            <p:spPr bwMode="auto">
              <a:xfrm>
                <a:off x="44" y="105"/>
                <a:ext cx="17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9" name="Line 25"/>
              <p:cNvSpPr>
                <a:spLocks noChangeShapeType="1"/>
              </p:cNvSpPr>
              <p:nvPr/>
            </p:nvSpPr>
            <p:spPr bwMode="auto">
              <a:xfrm>
                <a:off x="44" y="154"/>
                <a:ext cx="17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8806194" y="2303664"/>
            <a:ext cx="1685653" cy="1685653"/>
            <a:chOff x="8982815" y="2349343"/>
            <a:chExt cx="1719478" cy="1719478"/>
          </a:xfrm>
        </p:grpSpPr>
        <p:sp>
          <p:nvSpPr>
            <p:cNvPr id="207" name="Oval 206"/>
            <p:cNvSpPr/>
            <p:nvPr/>
          </p:nvSpPr>
          <p:spPr bwMode="auto">
            <a:xfrm>
              <a:off x="8982815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52" name="Group 28"/>
            <p:cNvGrpSpPr>
              <a:grpSpLocks noChangeAspect="1"/>
            </p:cNvGrpSpPr>
            <p:nvPr/>
          </p:nvGrpSpPr>
          <p:grpSpPr bwMode="auto">
            <a:xfrm>
              <a:off x="9491591" y="2863270"/>
              <a:ext cx="684072" cy="686754"/>
              <a:chOff x="8" y="7"/>
              <a:chExt cx="255" cy="256"/>
            </a:xfrm>
          </p:grpSpPr>
          <p:sp>
            <p:nvSpPr>
              <p:cNvPr id="254" name="Freeform 29"/>
              <p:cNvSpPr>
                <a:spLocks/>
              </p:cNvSpPr>
              <p:nvPr/>
            </p:nvSpPr>
            <p:spPr bwMode="auto">
              <a:xfrm>
                <a:off x="8" y="7"/>
                <a:ext cx="255" cy="256"/>
              </a:xfrm>
              <a:custGeom>
                <a:avLst/>
                <a:gdLst>
                  <a:gd name="T0" fmla="*/ 4 w 120"/>
                  <a:gd name="T1" fmla="*/ 38 h 120"/>
                  <a:gd name="T2" fmla="*/ 5 w 120"/>
                  <a:gd name="T3" fmla="*/ 36 h 120"/>
                  <a:gd name="T4" fmla="*/ 9 w 120"/>
                  <a:gd name="T5" fmla="*/ 28 h 120"/>
                  <a:gd name="T6" fmla="*/ 60 w 120"/>
                  <a:gd name="T7" fmla="*/ 0 h 120"/>
                  <a:gd name="T8" fmla="*/ 120 w 120"/>
                  <a:gd name="T9" fmla="*/ 60 h 120"/>
                  <a:gd name="T10" fmla="*/ 60 w 120"/>
                  <a:gd name="T11" fmla="*/ 120 h 120"/>
                  <a:gd name="T12" fmla="*/ 0 w 120"/>
                  <a:gd name="T13" fmla="*/ 6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" h="120">
                    <a:moveTo>
                      <a:pt x="4" y="38"/>
                    </a:moveTo>
                    <a:cubicBezTo>
                      <a:pt x="4" y="38"/>
                      <a:pt x="5" y="37"/>
                      <a:pt x="5" y="36"/>
                    </a:cubicBezTo>
                    <a:cubicBezTo>
                      <a:pt x="6" y="33"/>
                      <a:pt x="8" y="31"/>
                      <a:pt x="9" y="28"/>
                    </a:cubicBezTo>
                    <a:cubicBezTo>
                      <a:pt x="20" y="11"/>
                      <a:pt x="39" y="0"/>
                      <a:pt x="60" y="0"/>
                    </a:cubicBezTo>
                    <a:cubicBezTo>
                      <a:pt x="93" y="0"/>
                      <a:pt x="120" y="27"/>
                      <a:pt x="120" y="60"/>
                    </a:cubicBezTo>
                    <a:cubicBezTo>
                      <a:pt x="120" y="93"/>
                      <a:pt x="93" y="120"/>
                      <a:pt x="60" y="120"/>
                    </a:cubicBezTo>
                    <a:cubicBezTo>
                      <a:pt x="27" y="120"/>
                      <a:pt x="0" y="93"/>
                      <a:pt x="0" y="60"/>
                    </a:cubicBez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55" name="Freeform 30"/>
              <p:cNvSpPr>
                <a:spLocks/>
              </p:cNvSpPr>
              <p:nvPr/>
            </p:nvSpPr>
            <p:spPr bwMode="auto">
              <a:xfrm>
                <a:off x="136" y="67"/>
                <a:ext cx="48" cy="117"/>
              </a:xfrm>
              <a:custGeom>
                <a:avLst/>
                <a:gdLst>
                  <a:gd name="T0" fmla="*/ 0 w 48"/>
                  <a:gd name="T1" fmla="*/ 0 h 117"/>
                  <a:gd name="T2" fmla="*/ 0 w 48"/>
                  <a:gd name="T3" fmla="*/ 68 h 117"/>
                  <a:gd name="T4" fmla="*/ 48 w 48"/>
                  <a:gd name="T5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17">
                    <a:moveTo>
                      <a:pt x="0" y="0"/>
                    </a:moveTo>
                    <a:lnTo>
                      <a:pt x="0" y="68"/>
                    </a:lnTo>
                    <a:lnTo>
                      <a:pt x="48" y="117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8" y="33"/>
                <a:ext cx="60" cy="59"/>
              </a:xfrm>
              <a:custGeom>
                <a:avLst/>
                <a:gdLst>
                  <a:gd name="T0" fmla="*/ 60 w 60"/>
                  <a:gd name="T1" fmla="*/ 59 h 59"/>
                  <a:gd name="T2" fmla="*/ 0 w 60"/>
                  <a:gd name="T3" fmla="*/ 59 h 59"/>
                  <a:gd name="T4" fmla="*/ 0 w 60"/>
                  <a:gd name="T5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0" h="59">
                    <a:moveTo>
                      <a:pt x="60" y="59"/>
                    </a:move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6332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905E-6 -4.90241E-7 L -1.5905E-6 -0.05447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05157E-6 -4.90241E-7 L 4.05157E-6 -0.05447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2.00664E-6 -4.90241E-7 L -2.00664E-6 -0.05447 " pathEditMode="relative" rAng="0" ptsTypes="AA">
                                      <p:cBhvr>
                                        <p:cTn id="34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61" grpId="0"/>
      <p:bldP spid="61" grpId="1"/>
      <p:bldP spid="60" grpId="0"/>
      <p:bldP spid="6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1E0635CD-F3E3-4131-B424-E0BC13FE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958"/>
            <a:ext cx="11655840" cy="899537"/>
          </a:xfrm>
        </p:spPr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7B06F05-FA45-49F3-AA24-9BE1F68D4831}"/>
              </a:ext>
            </a:extLst>
          </p:cNvPr>
          <p:cNvGrpSpPr/>
          <p:nvPr/>
        </p:nvGrpSpPr>
        <p:grpSpPr>
          <a:xfrm>
            <a:off x="4627536" y="2330685"/>
            <a:ext cx="2738838" cy="1971494"/>
            <a:chOff x="3436883" y="2389036"/>
            <a:chExt cx="2794153" cy="201131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39DA220-10DF-4B7D-B50D-D4E123756C38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42227E4-A599-4F8C-BA9B-1DB446CF9154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41A806A-32DB-4C54-A541-A7E7C048CCD3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62" name="Freeform 18">
                <a:extLst>
                  <a:ext uri="{FF2B5EF4-FFF2-40B4-BE49-F238E27FC236}">
                    <a16:creationId xmlns:a16="http://schemas.microsoft.com/office/drawing/2014/main" id="{647D0F81-D96D-42AA-9826-D8F8EC32BF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E954371-9113-4802-9782-734FFBF51F51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0E881B38-A22D-44A2-AC68-2E417AA0F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E097B874-E8BE-4ABD-8950-77896E8439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D2DFC27-65FA-4147-A3D6-1AED7A551D55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E22C7AB7-9CAD-40AE-864F-9815974AEE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059E06CF-47A5-477B-B7B3-53BE91A305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2878008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1E0635CD-F3E3-4131-B424-E0BC13FE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958"/>
            <a:ext cx="11655840" cy="899537"/>
          </a:xfrm>
        </p:spPr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7B06F05-FA45-49F3-AA24-9BE1F68D4831}"/>
              </a:ext>
            </a:extLst>
          </p:cNvPr>
          <p:cNvGrpSpPr/>
          <p:nvPr/>
        </p:nvGrpSpPr>
        <p:grpSpPr>
          <a:xfrm>
            <a:off x="6046437" y="2308470"/>
            <a:ext cx="2738838" cy="1971494"/>
            <a:chOff x="3436883" y="2389036"/>
            <a:chExt cx="2794153" cy="201131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39DA220-10DF-4B7D-B50D-D4E123756C38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42227E4-A599-4F8C-BA9B-1DB446CF9154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41A806A-32DB-4C54-A541-A7E7C048CCD3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62" name="Freeform 18">
                <a:extLst>
                  <a:ext uri="{FF2B5EF4-FFF2-40B4-BE49-F238E27FC236}">
                    <a16:creationId xmlns:a16="http://schemas.microsoft.com/office/drawing/2014/main" id="{647D0F81-D96D-42AA-9826-D8F8EC32BF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E954371-9113-4802-9782-734FFBF51F51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0E881B38-A22D-44A2-AC68-2E417AA0F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E097B874-E8BE-4ABD-8950-77896E8439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D2DFC27-65FA-4147-A3D6-1AED7A551D55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E22C7AB7-9CAD-40AE-864F-9815974AEE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059E06CF-47A5-477B-B7B3-53BE91A305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255247-37E8-4918-8908-C0479F4F5EF2}"/>
              </a:ext>
            </a:extLst>
          </p:cNvPr>
          <p:cNvGrpSpPr/>
          <p:nvPr/>
        </p:nvGrpSpPr>
        <p:grpSpPr>
          <a:xfrm>
            <a:off x="3257322" y="2308470"/>
            <a:ext cx="2738838" cy="1971494"/>
            <a:chOff x="6265951" y="2389036"/>
            <a:chExt cx="2794153" cy="201131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8B2790-566F-46DA-99A5-F70E112A2BAD}"/>
                </a:ext>
              </a:extLst>
            </p:cNvPr>
            <p:cNvSpPr/>
            <p:nvPr/>
          </p:nvSpPr>
          <p:spPr bwMode="auto">
            <a:xfrm>
              <a:off x="6265951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78E300-39AE-43DF-AC13-0EBF559718BC}"/>
                </a:ext>
              </a:extLst>
            </p:cNvPr>
            <p:cNvSpPr/>
            <p:nvPr/>
          </p:nvSpPr>
          <p:spPr bwMode="auto">
            <a:xfrm>
              <a:off x="6265951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Design workflows and orchestrate processes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27219AF-100D-41F8-9B8E-31FB3C44734C}"/>
                </a:ext>
              </a:extLst>
            </p:cNvPr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23CF74C-EAD6-4676-9C34-CABD3434C2F5}"/>
                  </a:ext>
                </a:extLst>
              </p:cNvPr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6B3AC26-5FE7-443A-8AD4-3994667BF034}"/>
                  </a:ext>
                </a:extLst>
              </p:cNvPr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1B17530-8D1D-46B1-8735-B98D870C0F06}"/>
                  </a:ext>
                </a:extLst>
              </p:cNvPr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0A17944A-C42E-4009-BF2E-E76778FECE70}"/>
                  </a:ext>
                </a:extLst>
              </p:cNvPr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69DAF3A8-3C63-4BE9-9C57-61DCBE0F1625}"/>
                  </a:ext>
                </a:extLst>
              </p:cNvPr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23C4BBFE-6F39-4E47-B0ED-EF8CEC04A066}"/>
                  </a:ext>
                </a:extLst>
              </p:cNvPr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9318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11C7-DC3B-4CAD-9486-A5B5BD5C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CE55AA-DDF9-47D1-8E24-1E0880F1CAD4}"/>
              </a:ext>
            </a:extLst>
          </p:cNvPr>
          <p:cNvGrpSpPr/>
          <p:nvPr/>
        </p:nvGrpSpPr>
        <p:grpSpPr>
          <a:xfrm>
            <a:off x="4641064" y="2352809"/>
            <a:ext cx="2738838" cy="1971494"/>
            <a:chOff x="6265951" y="2389036"/>
            <a:chExt cx="2794153" cy="2011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87F9F6-7F15-4BC1-A084-C5448EC9F7B0}"/>
                </a:ext>
              </a:extLst>
            </p:cNvPr>
            <p:cNvSpPr/>
            <p:nvPr/>
          </p:nvSpPr>
          <p:spPr bwMode="auto">
            <a:xfrm>
              <a:off x="6265951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A239C19-C664-4B89-A500-BC8EE9B5121A}"/>
                </a:ext>
              </a:extLst>
            </p:cNvPr>
            <p:cNvSpPr/>
            <p:nvPr/>
          </p:nvSpPr>
          <p:spPr bwMode="auto">
            <a:xfrm>
              <a:off x="6265951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Design workflows and orchestrate processes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8F888A-08E6-440C-B8F3-110F0B287C53}"/>
                </a:ext>
              </a:extLst>
            </p:cNvPr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39F3162-A3C8-4BA8-91EA-7EB4BAA2726C}"/>
                  </a:ext>
                </a:extLst>
              </p:cNvPr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6CC6AE4-1AEE-4E00-8BD3-DF39AE2DD2EF}"/>
                  </a:ext>
                </a:extLst>
              </p:cNvPr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A4255C6-81F8-46DB-97DC-03E4A2CCFE6C}"/>
                  </a:ext>
                </a:extLst>
              </p:cNvPr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CEE1E8AA-9576-4505-BEBE-23DB2A686E07}"/>
                  </a:ext>
                </a:extLst>
              </p:cNvPr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A5AEC3EB-4122-421D-A84D-33812C87DBC9}"/>
                  </a:ext>
                </a:extLst>
              </p:cNvPr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" name="Left Brace 11">
                <a:extLst>
                  <a:ext uri="{FF2B5EF4-FFF2-40B4-BE49-F238E27FC236}">
                    <a16:creationId xmlns:a16="http://schemas.microsoft.com/office/drawing/2014/main" id="{8CCC9ACB-4C34-4FF6-9934-3116720DB428}"/>
                  </a:ext>
                </a:extLst>
              </p:cNvPr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2279AF-0AF3-4CC9-9C66-A83F31FE3AFE}"/>
              </a:ext>
            </a:extLst>
          </p:cNvPr>
          <p:cNvGrpSpPr/>
          <p:nvPr/>
        </p:nvGrpSpPr>
        <p:grpSpPr>
          <a:xfrm>
            <a:off x="1846170" y="2352809"/>
            <a:ext cx="2738838" cy="1971494"/>
            <a:chOff x="9093048" y="2389036"/>
            <a:chExt cx="2794153" cy="20113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ECE9270-9EF8-4FBE-8806-12EA7C9222CA}"/>
                </a:ext>
              </a:extLst>
            </p:cNvPr>
            <p:cNvSpPr/>
            <p:nvPr/>
          </p:nvSpPr>
          <p:spPr bwMode="auto">
            <a:xfrm>
              <a:off x="9093048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Event Grid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94C3BF-E628-4F9E-9551-DA72B3D145AF}"/>
                </a:ext>
              </a:extLst>
            </p:cNvPr>
            <p:cNvSpPr/>
            <p:nvPr/>
          </p:nvSpPr>
          <p:spPr bwMode="auto">
            <a:xfrm>
              <a:off x="9093048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Manage all events that can trigger code or logic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pic>
          <p:nvPicPr>
            <p:cNvPr id="16" name="Picture 14" descr="Image result for azure event grid">
              <a:extLst>
                <a:ext uri="{FF2B5EF4-FFF2-40B4-BE49-F238E27FC236}">
                  <a16:creationId xmlns:a16="http://schemas.microsoft.com/office/drawing/2014/main" id="{9145B429-F6DE-4935-A409-07E796327D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8516" y="2520115"/>
              <a:ext cx="656699" cy="344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6504155-E10D-4EAD-8A27-4B8AE0C61C1D}"/>
              </a:ext>
            </a:extLst>
          </p:cNvPr>
          <p:cNvGrpSpPr/>
          <p:nvPr/>
        </p:nvGrpSpPr>
        <p:grpSpPr>
          <a:xfrm>
            <a:off x="7435958" y="2352809"/>
            <a:ext cx="2738838" cy="1971494"/>
            <a:chOff x="3436883" y="2389036"/>
            <a:chExt cx="2794153" cy="201131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DE1214-68A8-447A-BE29-FD312D915C7B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59C1B8-AD30-4786-A114-B88892011849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7B88FC4-006B-4946-B1CB-4B02A28B5B13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42D2EE24-2592-4DEF-B6F1-8752AB9D0A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8BF087D-225F-4EAB-9993-807D0911FBAB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57BBF543-11FE-4B78-9333-C6D9F766F5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2232D600-E891-4FFF-A75A-8D0F28DA86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C50AFDD-DA7D-4713-A125-5E6B1BC8979F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4672C92C-AAE4-4E7B-9775-EC6691D6C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E016FBFF-B4DD-4BE9-8147-53DAF9376B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560777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786</Words>
  <Application>Microsoft Office PowerPoint</Application>
  <PresentationFormat>Widescreen</PresentationFormat>
  <Paragraphs>170</Paragraphs>
  <Slides>12</Slides>
  <Notes>12</Notes>
  <HiddenSlides>7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Consolas</vt:lpstr>
      <vt:lpstr>Segoe UI</vt:lpstr>
      <vt:lpstr>Segoe UI Light</vt:lpstr>
      <vt:lpstr>Segoe UI Semibold</vt:lpstr>
      <vt:lpstr>Segoe UI Semilight</vt:lpstr>
      <vt:lpstr>Times New Roman</vt:lpstr>
      <vt:lpstr>Wingdings</vt:lpstr>
      <vt:lpstr>Office Theme</vt:lpstr>
      <vt:lpstr>5-30721_Build_2016_Template_Light</vt:lpstr>
      <vt:lpstr>Serverless with Azure</vt:lpstr>
      <vt:lpstr>PowerPoint Presentation</vt:lpstr>
      <vt:lpstr>About Us</vt:lpstr>
      <vt:lpstr>The future is Serverless</vt:lpstr>
      <vt:lpstr>What is Serverless? </vt:lpstr>
      <vt:lpstr>Benefits of Serverless </vt:lpstr>
      <vt:lpstr>Serverless application platform components</vt:lpstr>
      <vt:lpstr>Serverless application platform components</vt:lpstr>
      <vt:lpstr>Serverless application platform components</vt:lpstr>
      <vt:lpstr>Serverless application platform components</vt:lpstr>
      <vt:lpstr>Serverless application platform components</vt:lpstr>
      <vt:lpstr>Serverless application platform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with Azure</dc:title>
  <dc:creator>Peter Roden</dc:creator>
  <cp:lastModifiedBy>Peter Roden</cp:lastModifiedBy>
  <cp:revision>1</cp:revision>
  <dcterms:created xsi:type="dcterms:W3CDTF">2018-01-22T17:19:10Z</dcterms:created>
  <dcterms:modified xsi:type="dcterms:W3CDTF">2018-01-22T17:24:46Z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peroden@microsoft.com</vt:lpwstr>
  </property>
  <property fmtid="{D5CDD505-2E9C-101B-9397-08002B2CF9AE}" pid="5" name="MSIP_Label_f42aa342-8706-4288-bd11-ebb85995028c_SetDate">
    <vt:lpwstr>2018-01-22T17:24:21.1666327Z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