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c Apps" id="{0FCDAB12-7142-4F20-B871-3A10CFD3652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Default Section" id="{D69285F5-183D-44B6-B260-8DD20624D21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5019A-FE78-4ABD-97B1-B9D15C1179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BFA3D-BFEF-4E38-917F-717DFAAD57D7}">
      <dgm:prSet/>
      <dgm:spPr/>
      <dgm:t>
        <a:bodyPr/>
        <a:lstStyle/>
        <a:p>
          <a:r>
            <a:rPr lang="en-US" baseline="0"/>
            <a:t>Until Condition is met</a:t>
          </a:r>
          <a:endParaRPr lang="en-US"/>
        </a:p>
      </dgm:t>
    </dgm:pt>
    <dgm:pt modelId="{C0A66077-3123-49CE-B0D0-85210A62E5E9}" type="parTrans" cxnId="{478368BF-365A-44FD-96CC-E5057E1FF1B2}">
      <dgm:prSet/>
      <dgm:spPr/>
      <dgm:t>
        <a:bodyPr/>
        <a:lstStyle/>
        <a:p>
          <a:endParaRPr lang="en-US"/>
        </a:p>
      </dgm:t>
    </dgm:pt>
    <dgm:pt modelId="{A27322FA-2423-42B5-B154-B464BFD10446}" type="sibTrans" cxnId="{478368BF-365A-44FD-96CC-E5057E1FF1B2}">
      <dgm:prSet/>
      <dgm:spPr/>
      <dgm:t>
        <a:bodyPr/>
        <a:lstStyle/>
        <a:p>
          <a:endParaRPr lang="en-US"/>
        </a:p>
      </dgm:t>
    </dgm:pt>
    <dgm:pt modelId="{87B7936E-5579-46F6-B0F8-D1BB5E7DAE26}">
      <dgm:prSet/>
      <dgm:spPr/>
      <dgm:t>
        <a:bodyPr/>
        <a:lstStyle/>
        <a:p>
          <a:r>
            <a:rPr lang="en-US" baseline="0"/>
            <a:t>Do-until loop</a:t>
          </a:r>
          <a:endParaRPr lang="en-US"/>
        </a:p>
      </dgm:t>
    </dgm:pt>
    <dgm:pt modelId="{17C566B2-2F05-4218-9931-30461C9B19F7}" type="parTrans" cxnId="{4649AD22-1212-41F4-97AA-67703B167B1C}">
      <dgm:prSet/>
      <dgm:spPr/>
      <dgm:t>
        <a:bodyPr/>
        <a:lstStyle/>
        <a:p>
          <a:endParaRPr lang="en-US"/>
        </a:p>
      </dgm:t>
    </dgm:pt>
    <dgm:pt modelId="{390E44B6-F6D7-432D-B8D7-593BD4CEBF0B}" type="sibTrans" cxnId="{4649AD22-1212-41F4-97AA-67703B167B1C}">
      <dgm:prSet/>
      <dgm:spPr/>
      <dgm:t>
        <a:bodyPr/>
        <a:lstStyle/>
        <a:p>
          <a:endParaRPr lang="en-US"/>
        </a:p>
      </dgm:t>
    </dgm:pt>
    <dgm:pt modelId="{19ED62C0-8A83-4888-A0C1-937024E5A735}">
      <dgm:prSet/>
      <dgm:spPr/>
      <dgm:t>
        <a:bodyPr/>
        <a:lstStyle/>
        <a:p>
          <a:r>
            <a:rPr lang="en-US" baseline="0"/>
            <a:t>Evaluated condition, total time, or count</a:t>
          </a:r>
          <a:endParaRPr lang="en-US"/>
        </a:p>
      </dgm:t>
    </dgm:pt>
    <dgm:pt modelId="{F097F2B9-A791-4BF5-871E-76C43F22CF29}" type="parTrans" cxnId="{5CCEDCA2-D13B-4C34-B3D0-E3B1CDB5CB2B}">
      <dgm:prSet/>
      <dgm:spPr/>
      <dgm:t>
        <a:bodyPr/>
        <a:lstStyle/>
        <a:p>
          <a:endParaRPr lang="en-US"/>
        </a:p>
      </dgm:t>
    </dgm:pt>
    <dgm:pt modelId="{87939CB7-13EB-418D-81FD-66DEAD65AE55}" type="sibTrans" cxnId="{5CCEDCA2-D13B-4C34-B3D0-E3B1CDB5CB2B}">
      <dgm:prSet/>
      <dgm:spPr/>
      <dgm:t>
        <a:bodyPr/>
        <a:lstStyle/>
        <a:p>
          <a:endParaRPr lang="en-US"/>
        </a:p>
      </dgm:t>
    </dgm:pt>
    <dgm:pt modelId="{761072B8-D867-48C2-B4ED-85B077BA420E}">
      <dgm:prSet/>
      <dgm:spPr/>
      <dgm:t>
        <a:bodyPr/>
        <a:lstStyle/>
        <a:p>
          <a:r>
            <a:rPr lang="en-US" baseline="0"/>
            <a:t>When a Timeout has occurred</a:t>
          </a:r>
          <a:endParaRPr lang="en-US"/>
        </a:p>
      </dgm:t>
    </dgm:pt>
    <dgm:pt modelId="{2F6FFDEE-8704-464D-ABD6-5F25D96526BA}" type="parTrans" cxnId="{AA8E95C3-F5A7-40EB-8980-4C658FD2AAD9}">
      <dgm:prSet/>
      <dgm:spPr/>
      <dgm:t>
        <a:bodyPr/>
        <a:lstStyle/>
        <a:p>
          <a:endParaRPr lang="en-US"/>
        </a:p>
      </dgm:t>
    </dgm:pt>
    <dgm:pt modelId="{A59BD884-D65C-41F0-AAD6-E379F33F0863}" type="sibTrans" cxnId="{AA8E95C3-F5A7-40EB-8980-4C658FD2AAD9}">
      <dgm:prSet/>
      <dgm:spPr/>
      <dgm:t>
        <a:bodyPr/>
        <a:lstStyle/>
        <a:p>
          <a:endParaRPr lang="en-US"/>
        </a:p>
      </dgm:t>
    </dgm:pt>
    <dgm:pt modelId="{4FD19556-3BF9-49B3-9439-3E6E834F5521}">
      <dgm:prSet/>
      <dgm:spPr/>
      <dgm:t>
        <a:bodyPr/>
        <a:lstStyle/>
        <a:p>
          <a:r>
            <a:rPr lang="en-US" baseline="0"/>
            <a:t>Configure timeout action setting</a:t>
          </a:r>
          <a:endParaRPr lang="en-US"/>
        </a:p>
      </dgm:t>
    </dgm:pt>
    <dgm:pt modelId="{64A0A4D3-04C5-4823-BA72-7DC0740C11B7}" type="parTrans" cxnId="{7BF1334E-DB39-451B-BCC3-A4C807908612}">
      <dgm:prSet/>
      <dgm:spPr/>
      <dgm:t>
        <a:bodyPr/>
        <a:lstStyle/>
        <a:p>
          <a:endParaRPr lang="en-US"/>
        </a:p>
      </dgm:t>
    </dgm:pt>
    <dgm:pt modelId="{EF849016-1CAD-43DA-8DDF-D4F6661AECFB}" type="sibTrans" cxnId="{7BF1334E-DB39-451B-BCC3-A4C807908612}">
      <dgm:prSet/>
      <dgm:spPr/>
      <dgm:t>
        <a:bodyPr/>
        <a:lstStyle/>
        <a:p>
          <a:endParaRPr lang="en-US"/>
        </a:p>
      </dgm:t>
    </dgm:pt>
    <dgm:pt modelId="{C5303BB1-7FA1-4744-A9BF-7AB10A22FCCA}">
      <dgm:prSet/>
      <dgm:spPr/>
      <dgm:t>
        <a:bodyPr/>
        <a:lstStyle/>
        <a:p>
          <a:r>
            <a:rPr lang="en-US" baseline="0"/>
            <a:t>While other work is being done</a:t>
          </a:r>
          <a:endParaRPr lang="en-US"/>
        </a:p>
      </dgm:t>
    </dgm:pt>
    <dgm:pt modelId="{38F91F82-A65F-48BD-AC5F-1C98A5145FB2}" type="parTrans" cxnId="{AF277B02-D3A2-4093-A1DD-087CF6119E6B}">
      <dgm:prSet/>
      <dgm:spPr/>
      <dgm:t>
        <a:bodyPr/>
        <a:lstStyle/>
        <a:p>
          <a:endParaRPr lang="en-US"/>
        </a:p>
      </dgm:t>
    </dgm:pt>
    <dgm:pt modelId="{FE315632-67F6-42E1-9213-01C1B9103C3C}" type="sibTrans" cxnId="{AF277B02-D3A2-4093-A1DD-087CF6119E6B}">
      <dgm:prSet/>
      <dgm:spPr/>
      <dgm:t>
        <a:bodyPr/>
        <a:lstStyle/>
        <a:p>
          <a:endParaRPr lang="en-US"/>
        </a:p>
      </dgm:t>
    </dgm:pt>
    <dgm:pt modelId="{2147E808-E7E8-4162-9197-A7AC25AF58C7}">
      <dgm:prSet/>
      <dgm:spPr/>
      <dgm:t>
        <a:bodyPr/>
        <a:lstStyle/>
        <a:p>
          <a:r>
            <a:rPr lang="en-US" baseline="0"/>
            <a:t>Parallel actions</a:t>
          </a:r>
          <a:endParaRPr lang="en-US"/>
        </a:p>
      </dgm:t>
    </dgm:pt>
    <dgm:pt modelId="{96A8302D-CFBD-4617-8A26-D12382467C52}" type="parTrans" cxnId="{0E83E8F5-660B-48FB-94C0-A1E030FA7CF4}">
      <dgm:prSet/>
      <dgm:spPr/>
      <dgm:t>
        <a:bodyPr/>
        <a:lstStyle/>
        <a:p>
          <a:endParaRPr lang="en-US"/>
        </a:p>
      </dgm:t>
    </dgm:pt>
    <dgm:pt modelId="{8F0A32B6-E888-49DE-B8C3-E2849CC91942}" type="sibTrans" cxnId="{0E83E8F5-660B-48FB-94C0-A1E030FA7CF4}">
      <dgm:prSet/>
      <dgm:spPr/>
      <dgm:t>
        <a:bodyPr/>
        <a:lstStyle/>
        <a:p>
          <a:endParaRPr lang="en-US"/>
        </a:p>
      </dgm:t>
    </dgm:pt>
    <dgm:pt modelId="{6C096A3F-5C5B-47AF-826C-D968F800BAF6}" type="pres">
      <dgm:prSet presAssocID="{3915019A-FE78-4ABD-97B1-B9D15C117961}" presName="linear" presStyleCnt="0">
        <dgm:presLayoutVars>
          <dgm:animLvl val="lvl"/>
          <dgm:resizeHandles val="exact"/>
        </dgm:presLayoutVars>
      </dgm:prSet>
      <dgm:spPr/>
    </dgm:pt>
    <dgm:pt modelId="{B3964202-89FD-4062-BC8E-CB653064A20A}" type="pres">
      <dgm:prSet presAssocID="{893BFA3D-BFEF-4E38-917F-717DFAAD57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8362F5-E574-41E7-9B5F-FAE813C7A667}" type="pres">
      <dgm:prSet presAssocID="{893BFA3D-BFEF-4E38-917F-717DFAAD57D7}" presName="childText" presStyleLbl="revTx" presStyleIdx="0" presStyleCnt="3">
        <dgm:presLayoutVars>
          <dgm:bulletEnabled val="1"/>
        </dgm:presLayoutVars>
      </dgm:prSet>
      <dgm:spPr/>
    </dgm:pt>
    <dgm:pt modelId="{CC6F5973-359D-431D-840B-3F2957BF478E}" type="pres">
      <dgm:prSet presAssocID="{761072B8-D867-48C2-B4ED-85B077BA42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6C15A5-5A60-4ECF-8A4B-FBE641371D76}" type="pres">
      <dgm:prSet presAssocID="{761072B8-D867-48C2-B4ED-85B077BA420E}" presName="childText" presStyleLbl="revTx" presStyleIdx="1" presStyleCnt="3">
        <dgm:presLayoutVars>
          <dgm:bulletEnabled val="1"/>
        </dgm:presLayoutVars>
      </dgm:prSet>
      <dgm:spPr/>
    </dgm:pt>
    <dgm:pt modelId="{0DE1028A-9BB6-445B-98A7-B6AB778CE811}" type="pres">
      <dgm:prSet presAssocID="{C5303BB1-7FA1-4744-A9BF-7AB10A22FC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3C36D8-D6EE-4234-A13B-464DFDB54C41}" type="pres">
      <dgm:prSet presAssocID="{C5303BB1-7FA1-4744-A9BF-7AB10A22FC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F277B02-D3A2-4093-A1DD-087CF6119E6B}" srcId="{3915019A-FE78-4ABD-97B1-B9D15C117961}" destId="{C5303BB1-7FA1-4744-A9BF-7AB10A22FCCA}" srcOrd="2" destOrd="0" parTransId="{38F91F82-A65F-48BD-AC5F-1C98A5145FB2}" sibTransId="{FE315632-67F6-42E1-9213-01C1B9103C3C}"/>
    <dgm:cxn modelId="{C3136D1A-6679-420D-8F71-EBFC3E12DE4B}" type="presOf" srcId="{893BFA3D-BFEF-4E38-917F-717DFAAD57D7}" destId="{B3964202-89FD-4062-BC8E-CB653064A20A}" srcOrd="0" destOrd="0" presId="urn:microsoft.com/office/officeart/2005/8/layout/vList2"/>
    <dgm:cxn modelId="{4649AD22-1212-41F4-97AA-67703B167B1C}" srcId="{893BFA3D-BFEF-4E38-917F-717DFAAD57D7}" destId="{87B7936E-5579-46F6-B0F8-D1BB5E7DAE26}" srcOrd="0" destOrd="0" parTransId="{17C566B2-2F05-4218-9931-30461C9B19F7}" sibTransId="{390E44B6-F6D7-432D-B8D7-593BD4CEBF0B}"/>
    <dgm:cxn modelId="{A9D2855E-E8B1-4EA1-B0DB-9866B20C8E24}" type="presOf" srcId="{19ED62C0-8A83-4888-A0C1-937024E5A735}" destId="{878362F5-E574-41E7-9B5F-FAE813C7A667}" srcOrd="0" destOrd="1" presId="urn:microsoft.com/office/officeart/2005/8/layout/vList2"/>
    <dgm:cxn modelId="{7BF1334E-DB39-451B-BCC3-A4C807908612}" srcId="{761072B8-D867-48C2-B4ED-85B077BA420E}" destId="{4FD19556-3BF9-49B3-9439-3E6E834F5521}" srcOrd="0" destOrd="0" parTransId="{64A0A4D3-04C5-4823-BA72-7DC0740C11B7}" sibTransId="{EF849016-1CAD-43DA-8DDF-D4F6661AECFB}"/>
    <dgm:cxn modelId="{9843CC50-D8C3-49B6-8A33-621BEB5327D1}" type="presOf" srcId="{761072B8-D867-48C2-B4ED-85B077BA420E}" destId="{CC6F5973-359D-431D-840B-3F2957BF478E}" srcOrd="0" destOrd="0" presId="urn:microsoft.com/office/officeart/2005/8/layout/vList2"/>
    <dgm:cxn modelId="{4968FF58-3307-4591-9F60-EA3FC2B0E58C}" type="presOf" srcId="{C5303BB1-7FA1-4744-A9BF-7AB10A22FCCA}" destId="{0DE1028A-9BB6-445B-98A7-B6AB778CE811}" srcOrd="0" destOrd="0" presId="urn:microsoft.com/office/officeart/2005/8/layout/vList2"/>
    <dgm:cxn modelId="{31F04A9F-8CFA-4C12-9F57-631A9BA58930}" type="presOf" srcId="{2147E808-E7E8-4162-9197-A7AC25AF58C7}" destId="{A23C36D8-D6EE-4234-A13B-464DFDB54C41}" srcOrd="0" destOrd="0" presId="urn:microsoft.com/office/officeart/2005/8/layout/vList2"/>
    <dgm:cxn modelId="{5CCEDCA2-D13B-4C34-B3D0-E3B1CDB5CB2B}" srcId="{893BFA3D-BFEF-4E38-917F-717DFAAD57D7}" destId="{19ED62C0-8A83-4888-A0C1-937024E5A735}" srcOrd="1" destOrd="0" parTransId="{F097F2B9-A791-4BF5-871E-76C43F22CF29}" sibTransId="{87939CB7-13EB-418D-81FD-66DEAD65AE55}"/>
    <dgm:cxn modelId="{9EF25ABD-201C-41AD-A95D-824C6936B6F7}" type="presOf" srcId="{87B7936E-5579-46F6-B0F8-D1BB5E7DAE26}" destId="{878362F5-E574-41E7-9B5F-FAE813C7A667}" srcOrd="0" destOrd="0" presId="urn:microsoft.com/office/officeart/2005/8/layout/vList2"/>
    <dgm:cxn modelId="{478368BF-365A-44FD-96CC-E5057E1FF1B2}" srcId="{3915019A-FE78-4ABD-97B1-B9D15C117961}" destId="{893BFA3D-BFEF-4E38-917F-717DFAAD57D7}" srcOrd="0" destOrd="0" parTransId="{C0A66077-3123-49CE-B0D0-85210A62E5E9}" sibTransId="{A27322FA-2423-42B5-B154-B464BFD10446}"/>
    <dgm:cxn modelId="{AA8E95C3-F5A7-40EB-8980-4C658FD2AAD9}" srcId="{3915019A-FE78-4ABD-97B1-B9D15C117961}" destId="{761072B8-D867-48C2-B4ED-85B077BA420E}" srcOrd="1" destOrd="0" parTransId="{2F6FFDEE-8704-464D-ABD6-5F25D96526BA}" sibTransId="{A59BD884-D65C-41F0-AAD6-E379F33F0863}"/>
    <dgm:cxn modelId="{E51ADDDC-2A4F-4F29-AC27-2C7DF15E5E0B}" type="presOf" srcId="{4FD19556-3BF9-49B3-9439-3E6E834F5521}" destId="{796C15A5-5A60-4ECF-8A4B-FBE641371D76}" srcOrd="0" destOrd="0" presId="urn:microsoft.com/office/officeart/2005/8/layout/vList2"/>
    <dgm:cxn modelId="{8112D8F5-2AC9-4AE1-B5E3-17BCDDCA0E36}" type="presOf" srcId="{3915019A-FE78-4ABD-97B1-B9D15C117961}" destId="{6C096A3F-5C5B-47AF-826C-D968F800BAF6}" srcOrd="0" destOrd="0" presId="urn:microsoft.com/office/officeart/2005/8/layout/vList2"/>
    <dgm:cxn modelId="{0E83E8F5-660B-48FB-94C0-A1E030FA7CF4}" srcId="{C5303BB1-7FA1-4744-A9BF-7AB10A22FCCA}" destId="{2147E808-E7E8-4162-9197-A7AC25AF58C7}" srcOrd="0" destOrd="0" parTransId="{96A8302D-CFBD-4617-8A26-D12382467C52}" sibTransId="{8F0A32B6-E888-49DE-B8C3-E2849CC91942}"/>
    <dgm:cxn modelId="{14DD5233-F4A6-4B37-B760-104034E006AC}" type="presParOf" srcId="{6C096A3F-5C5B-47AF-826C-D968F800BAF6}" destId="{B3964202-89FD-4062-BC8E-CB653064A20A}" srcOrd="0" destOrd="0" presId="urn:microsoft.com/office/officeart/2005/8/layout/vList2"/>
    <dgm:cxn modelId="{8D411522-D291-4748-B9B5-E768393B50CF}" type="presParOf" srcId="{6C096A3F-5C5B-47AF-826C-D968F800BAF6}" destId="{878362F5-E574-41E7-9B5F-FAE813C7A667}" srcOrd="1" destOrd="0" presId="urn:microsoft.com/office/officeart/2005/8/layout/vList2"/>
    <dgm:cxn modelId="{97A53AAC-EB89-48B5-B38C-B0ADABC1DA08}" type="presParOf" srcId="{6C096A3F-5C5B-47AF-826C-D968F800BAF6}" destId="{CC6F5973-359D-431D-840B-3F2957BF478E}" srcOrd="2" destOrd="0" presId="urn:microsoft.com/office/officeart/2005/8/layout/vList2"/>
    <dgm:cxn modelId="{B40FA957-D42A-448B-9A79-C1EBBD32112C}" type="presParOf" srcId="{6C096A3F-5C5B-47AF-826C-D968F800BAF6}" destId="{796C15A5-5A60-4ECF-8A4B-FBE641371D76}" srcOrd="3" destOrd="0" presId="urn:microsoft.com/office/officeart/2005/8/layout/vList2"/>
    <dgm:cxn modelId="{A42D51BA-A172-45AB-BA71-39ED3D12B264}" type="presParOf" srcId="{6C096A3F-5C5B-47AF-826C-D968F800BAF6}" destId="{0DE1028A-9BB6-445B-98A7-B6AB778CE811}" srcOrd="4" destOrd="0" presId="urn:microsoft.com/office/officeart/2005/8/layout/vList2"/>
    <dgm:cxn modelId="{07BC42BE-194B-4CC6-B6E5-86CE159730C6}" type="presParOf" srcId="{6C096A3F-5C5B-47AF-826C-D968F800BAF6}" destId="{A23C36D8-D6EE-4234-A13B-464DFDB54C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64202-89FD-4062-BC8E-CB653064A20A}">
      <dsp:nvSpPr>
        <dsp:cNvPr id="0" name=""/>
        <dsp:cNvSpPr/>
      </dsp:nvSpPr>
      <dsp:spPr>
        <a:xfrm>
          <a:off x="0" y="47210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Until Condition is met</a:t>
          </a:r>
          <a:endParaRPr lang="en-US" sz="2700" kern="1200"/>
        </a:p>
      </dsp:txBody>
      <dsp:txXfrm>
        <a:off x="33926" y="81136"/>
        <a:ext cx="11587226" cy="627128"/>
      </dsp:txXfrm>
    </dsp:sp>
    <dsp:sp modelId="{878362F5-E574-41E7-9B5F-FAE813C7A667}">
      <dsp:nvSpPr>
        <dsp:cNvPr id="0" name=""/>
        <dsp:cNvSpPr/>
      </dsp:nvSpPr>
      <dsp:spPr>
        <a:xfrm>
          <a:off x="0" y="742191"/>
          <a:ext cx="11655078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Do-until loop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Evaluated condition, total time, or count</a:t>
          </a:r>
          <a:endParaRPr lang="en-US" sz="2100" kern="1200"/>
        </a:p>
      </dsp:txBody>
      <dsp:txXfrm>
        <a:off x="0" y="742191"/>
        <a:ext cx="11655078" cy="782460"/>
      </dsp:txXfrm>
    </dsp:sp>
    <dsp:sp modelId="{CC6F5973-359D-431D-840B-3F2957BF478E}">
      <dsp:nvSpPr>
        <dsp:cNvPr id="0" name=""/>
        <dsp:cNvSpPr/>
      </dsp:nvSpPr>
      <dsp:spPr>
        <a:xfrm>
          <a:off x="0" y="1524651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When a Timeout has occurred</a:t>
          </a:r>
          <a:endParaRPr lang="en-US" sz="2700" kern="1200"/>
        </a:p>
      </dsp:txBody>
      <dsp:txXfrm>
        <a:off x="33926" y="1558577"/>
        <a:ext cx="11587226" cy="627128"/>
      </dsp:txXfrm>
    </dsp:sp>
    <dsp:sp modelId="{796C15A5-5A60-4ECF-8A4B-FBE641371D76}">
      <dsp:nvSpPr>
        <dsp:cNvPr id="0" name=""/>
        <dsp:cNvSpPr/>
      </dsp:nvSpPr>
      <dsp:spPr>
        <a:xfrm>
          <a:off x="0" y="2219631"/>
          <a:ext cx="1165507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Configure timeout action setting</a:t>
          </a:r>
          <a:endParaRPr lang="en-US" sz="2100" kern="1200"/>
        </a:p>
      </dsp:txBody>
      <dsp:txXfrm>
        <a:off x="0" y="2219631"/>
        <a:ext cx="11655078" cy="447120"/>
      </dsp:txXfrm>
    </dsp:sp>
    <dsp:sp modelId="{0DE1028A-9BB6-445B-98A7-B6AB778CE811}">
      <dsp:nvSpPr>
        <dsp:cNvPr id="0" name=""/>
        <dsp:cNvSpPr/>
      </dsp:nvSpPr>
      <dsp:spPr>
        <a:xfrm>
          <a:off x="0" y="2666750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While other work is being done</a:t>
          </a:r>
          <a:endParaRPr lang="en-US" sz="2700" kern="1200"/>
        </a:p>
      </dsp:txBody>
      <dsp:txXfrm>
        <a:off x="33926" y="2700676"/>
        <a:ext cx="11587226" cy="627128"/>
      </dsp:txXfrm>
    </dsp:sp>
    <dsp:sp modelId="{A23C36D8-D6EE-4234-A13B-464DFDB54C41}">
      <dsp:nvSpPr>
        <dsp:cNvPr id="0" name=""/>
        <dsp:cNvSpPr/>
      </dsp:nvSpPr>
      <dsp:spPr>
        <a:xfrm>
          <a:off x="0" y="3361731"/>
          <a:ext cx="1165507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Parallel actions</a:t>
          </a:r>
          <a:endParaRPr lang="en-US" sz="2100" kern="1200"/>
        </a:p>
      </dsp:txBody>
      <dsp:txXfrm>
        <a:off x="0" y="3361731"/>
        <a:ext cx="11655078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F9F5-AEEA-4D4C-B19D-E89DDEC5524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50E0-4299-4981-91F4-A4CA1C48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0"/>
              <a:t>Logic Apps can</a:t>
            </a:r>
            <a:r>
              <a:rPr lang="en-NZ" b="0" baseline="0"/>
              <a:t> integrate with “anything” (APIs) and solve small or complex problems. Automation in a secure and reliable environment fast and easy.</a:t>
            </a:r>
          </a:p>
          <a:p>
            <a:endParaRPr lang="en-NZ" b="1"/>
          </a:p>
          <a:p>
            <a:r>
              <a:rPr lang="en-NZ" b="1"/>
              <a:t>Connect Anything:</a:t>
            </a:r>
          </a:p>
          <a:p>
            <a:r>
              <a:rPr lang="en-NZ"/>
              <a:t>On-premises,</a:t>
            </a:r>
            <a:r>
              <a:rPr lang="en-NZ" baseline="0"/>
              <a:t> hybrid and cloud</a:t>
            </a:r>
          </a:p>
          <a:p>
            <a:r>
              <a:rPr lang="en-NZ" baseline="0"/>
              <a:t>Mission critical, complex integration scenarios</a:t>
            </a:r>
          </a:p>
          <a:p>
            <a:r>
              <a:rPr lang="en-NZ" baseline="0"/>
              <a:t>Business productivity</a:t>
            </a:r>
          </a:p>
          <a:p>
            <a:endParaRPr lang="en-NZ" baseline="0"/>
          </a:p>
          <a:p>
            <a:r>
              <a:rPr lang="en-NZ" b="1" baseline="0"/>
              <a:t>Agile Business:</a:t>
            </a:r>
          </a:p>
          <a:p>
            <a:r>
              <a:rPr lang="en-NZ" baseline="0"/>
              <a:t>Quickly create workflows</a:t>
            </a:r>
          </a:p>
          <a:p>
            <a:r>
              <a:rPr lang="en-NZ" baseline="0"/>
              <a:t>Position to the future API centric</a:t>
            </a:r>
          </a:p>
          <a:p>
            <a:endParaRPr lang="en-NZ" baseline="0"/>
          </a:p>
          <a:p>
            <a:r>
              <a:rPr lang="en-NZ" b="1" baseline="0"/>
              <a:t>Transform Business:</a:t>
            </a:r>
          </a:p>
          <a:p>
            <a:r>
              <a:rPr lang="en-NZ" baseline="0"/>
              <a:t>Extract value from both (on-premises and cloud apps)</a:t>
            </a:r>
          </a:p>
          <a:p>
            <a:r>
              <a:rPr lang="en-NZ" baseline="0"/>
              <a:t>Build Holistic integration solutions.</a:t>
            </a:r>
          </a:p>
          <a:p>
            <a:endParaRPr lang="en-NZ" baseline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Worldwide Partner Conference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4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Parse JSON – take a JSON object and convert to a specified schema</a:t>
            </a:r>
          </a:p>
          <a:p>
            <a:endParaRPr lang="en-US"/>
          </a:p>
          <a:p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- constructing any output, including objects, arrays, and any other type natively supported by logic apps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26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41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Retry policy</a:t>
            </a:r>
          </a:p>
          <a:p>
            <a:pPr lvl="1"/>
            <a:r>
              <a:rPr lang="en-US"/>
              <a:t>Default, custom, and disabled</a:t>
            </a:r>
          </a:p>
          <a:p>
            <a:r>
              <a:rPr lang="en-US"/>
              <a:t>Run After</a:t>
            </a:r>
          </a:p>
          <a:p>
            <a:pPr lvl="1"/>
            <a:r>
              <a:rPr lang="en-US"/>
              <a:t>Conditional dependency control</a:t>
            </a:r>
          </a:p>
          <a:p>
            <a:pPr lvl="1"/>
            <a:r>
              <a:rPr lang="en-US"/>
              <a:t>Status: Succeeded, Failed, </a:t>
            </a:r>
            <a:r>
              <a:rPr lang="en-US" err="1"/>
              <a:t>TimedOut</a:t>
            </a:r>
            <a:r>
              <a:rPr lang="en-US"/>
              <a:t>, Skipped</a:t>
            </a:r>
          </a:p>
          <a:p>
            <a:r>
              <a:rPr lang="en-US"/>
              <a:t>Terminate</a:t>
            </a:r>
          </a:p>
          <a:p>
            <a:pPr lvl="1"/>
            <a:r>
              <a:rPr lang="en-US"/>
              <a:t>Early termination</a:t>
            </a:r>
          </a:p>
          <a:p>
            <a:pPr lvl="1"/>
            <a:r>
              <a:rPr lang="en-US"/>
              <a:t>Failed or Successful status</a:t>
            </a:r>
          </a:p>
          <a:p>
            <a:pPr lvl="1"/>
            <a:endParaRPr lang="en-US"/>
          </a:p>
          <a:p>
            <a:r>
              <a:rPr lang="en-US"/>
              <a:t>Scopes</a:t>
            </a:r>
          </a:p>
          <a:p>
            <a:pPr lvl="1"/>
            <a:r>
              <a:rPr lang="en-US"/>
              <a:t>Encapsulate a set of actions</a:t>
            </a:r>
          </a:p>
          <a:p>
            <a:pPr lvl="1"/>
            <a:r>
              <a:rPr lang="en-US"/>
              <a:t>Status: Determined by the status of the leaf nodes within the Scope</a:t>
            </a:r>
          </a:p>
          <a:p>
            <a:pPr lvl="2"/>
            <a:r>
              <a:rPr lang="en-US"/>
              <a:t>Succeeded: all must have succeeded</a:t>
            </a:r>
          </a:p>
          <a:p>
            <a:pPr lvl="2"/>
            <a:r>
              <a:rPr lang="en-US"/>
              <a:t>Skipped: all must have been skipped</a:t>
            </a:r>
          </a:p>
          <a:p>
            <a:pPr lvl="2"/>
            <a:r>
              <a:rPr lang="en-US"/>
              <a:t>Failed: any not succeeded or skipped</a:t>
            </a:r>
          </a:p>
          <a:p>
            <a:pPr lvl="1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8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Scopes</a:t>
            </a:r>
          </a:p>
          <a:p>
            <a:pPr lvl="1"/>
            <a:r>
              <a:rPr lang="en-US"/>
              <a:t>Encapsulate a set of actions</a:t>
            </a:r>
          </a:p>
          <a:p>
            <a:pPr lvl="1"/>
            <a:r>
              <a:rPr lang="en-US"/>
              <a:t>Status: Determined by the status of the leaf nodes within the Scope</a:t>
            </a:r>
          </a:p>
          <a:p>
            <a:pPr lvl="2"/>
            <a:r>
              <a:rPr lang="en-US"/>
              <a:t>Succeeded: all must have succeeded</a:t>
            </a:r>
          </a:p>
          <a:p>
            <a:pPr lvl="2"/>
            <a:r>
              <a:rPr lang="en-US"/>
              <a:t>Skipped: all must have been skipped</a:t>
            </a:r>
          </a:p>
          <a:p>
            <a:pPr lvl="2"/>
            <a:r>
              <a:rPr lang="en-US"/>
              <a:t>Failed: any not succeeded or skipped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15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60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4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9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59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6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E3C97-86F5-42D6-A885-486E05C695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50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7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9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6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4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83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72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35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37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TIME MARKER: 10:40 A.M.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55AF0-6808-4214-B1E5-0442E755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1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0AF3-14E9-4A02-BD89-2A091741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AEEAE-B8D9-48F6-AE95-0E0246FA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7901-2AF1-49E4-9B5F-16F4DDB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2C15-42E2-487F-B4CD-A2265F5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BE4B-6E6E-46BF-870E-D05344B3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45A-1121-48DF-8791-F1136FB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DCA8-2965-4D79-98D1-3849AD0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DB46-FDD3-48D0-91E8-B70B1B6D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FEAF-FC79-48B1-9203-99E7A59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B73D-DA79-40CC-AF21-DE2FD9EB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60DEB-7339-45E4-BB4C-6B1F58D1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F706D-BE8B-4D6E-984D-51B4ADBC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1553-4864-42A3-AD5E-E33410D2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0EC8-F212-45CF-A71A-7BBBEF00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D89C-8FAC-407F-AD18-4E7144D4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1013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73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5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8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287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88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8F5-F41C-448E-850F-68D1CEC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6222-649F-4449-9DBC-37AAC6BD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2D61-A0BA-482B-81C8-B355226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CDB5-1E9F-409F-A3BA-6054C2A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7DC3-712C-4A5E-B010-410981DB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4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32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557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8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19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226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84935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55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0541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39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624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8E2-0E15-4A17-A3B7-9FC6BBEF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7D6B-EBE6-47F0-9AE0-FF27CE47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105-A61A-4066-9391-00D02167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12F1-1239-42E4-8F2A-C20C21CB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E4AA-4201-4E3C-A5E2-9687D28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2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3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30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77434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482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77588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86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8912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42B5-878E-4F83-A138-13061A2A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39C8-C05D-4FA0-B18A-36D03A38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6BE9-3080-4817-AAFF-C3EE7218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A84D-7737-42D3-A88F-F23DC7E8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76B1-0A71-4E07-B4BB-CF6461D4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49D3-0148-4582-8FC2-0C1D9008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EFF0-2643-4FBD-9D1C-7168245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9AE-D558-4754-B672-206E8F28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EB0A-0888-41D2-97DD-4C98E3F8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16959-A818-4B5E-87FB-4D15A7E7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EDB4-9126-4149-AB1C-E2614ED5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1276-B78D-4310-B93A-87C32ACB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C860-A5F1-48E1-84FF-FD69293B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54723-A373-4D59-9416-6C86A63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5F2-E377-459D-8DA9-915687D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9215A-8AA5-4BA3-BD5D-FDD4A952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A8F0-D217-479A-A647-BC01D9C6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4B9E-DC26-49FC-A5D1-0DE767DF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8A8AC-13B7-424B-A7AA-4718E27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7C4DF-B4CC-4643-AAC1-EECFBB69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FBDA-0DE5-4FDD-9DBD-786EE804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D911-17C0-4B74-A443-506606B7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1218-76CC-49CA-9556-0D9C7201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53093-F6DE-4DE9-8878-3071CDC5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F237-EAED-43F0-BF2A-B5A998E4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4F62-65FB-4910-B292-3035CA9A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F0F8-1FA3-4374-8690-4F5F23D4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76E-81BD-485F-8980-1972641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89A3-AA34-400C-BD1F-D421C1A10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69FC-39A8-4FE1-A889-65E49F5C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25A6-44BF-4B75-94CB-71141ECD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BBAF-A564-4602-A561-9440FD4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1975-762E-4A81-8A1E-9B4DA5E4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A564-B458-49AF-9CB4-1DD65654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72C-037A-4A78-9A36-AE3EC3B3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8088-B5A6-4B5A-8962-D57A7F7B1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1C66-085B-436B-BA13-97E320E7DC4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F3C8-9BCA-408F-A50E-BD4F23BA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885A-9A09-42F3-AF22-71B1382C6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23" y="537"/>
            <a:ext cx="3585647" cy="6856930"/>
          </a:xfrm>
        </p:spPr>
        <p:txBody>
          <a:bodyPr anchor="ctr" anchorCtr="0"/>
          <a:lstStyle/>
          <a:p>
            <a:r>
              <a:rPr lang="en-NZ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Logic Apps connects everything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29842" y="2722858"/>
            <a:ext cx="5959952" cy="3616964"/>
            <a:chOff x="5361534" y="2697337"/>
            <a:chExt cx="6267340" cy="3719324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8466561" y="2697337"/>
              <a:ext cx="0" cy="782505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7698276" y="3664846"/>
              <a:ext cx="1659168" cy="885196"/>
              <a:chOff x="7649759" y="3473718"/>
              <a:chExt cx="1692678" cy="903076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7649759" y="3978710"/>
                <a:ext cx="1692678" cy="398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On-premises data gateway</a:t>
                </a:r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179408" y="3473718"/>
                <a:ext cx="556534" cy="447498"/>
                <a:chOff x="8100034" y="3465305"/>
                <a:chExt cx="556534" cy="447498"/>
              </a:xfrm>
            </p:grpSpPr>
            <p:sp>
              <p:nvSpPr>
                <p:cNvPr id="127" name="Freeform 128"/>
                <p:cNvSpPr>
                  <a:spLocks noChangeAspect="1"/>
                </p:cNvSpPr>
                <p:nvPr/>
              </p:nvSpPr>
              <p:spPr bwMode="white">
                <a:xfrm>
                  <a:off x="8100034" y="3465305"/>
                  <a:ext cx="556534" cy="307438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34925">
                  <a:solidFill>
                    <a:schemeClr val="accent1"/>
                  </a:solidFill>
                </a:ln>
                <a:extLst/>
              </p:spPr>
              <p:txBody>
                <a:bodyPr vert="horz" wrap="square" lIns="89616" tIns="44807" rIns="89616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6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8371887" y="3733781"/>
                  <a:ext cx="83932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878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378495" y="3632682"/>
                  <a:ext cx="0" cy="280121"/>
                </a:xfrm>
                <a:prstGeom prst="straightConnector1">
                  <a:avLst/>
                </a:prstGeom>
                <a:ln w="41275">
                  <a:solidFill>
                    <a:schemeClr val="accent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5361534" y="4629353"/>
              <a:ext cx="6267340" cy="1787308"/>
              <a:chOff x="5608637" y="4721857"/>
              <a:chExt cx="6393920" cy="182340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0693371" y="6175409"/>
                <a:ext cx="461714" cy="290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BizTalk</a:t>
                </a:r>
                <a:b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server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608637" y="4721857"/>
                <a:ext cx="6393920" cy="1823405"/>
                <a:chOff x="5608637" y="4721857"/>
                <a:chExt cx="6393920" cy="1823405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6388013" y="4721857"/>
                  <a:ext cx="4529138" cy="857826"/>
                  <a:chOff x="6184899" y="4457700"/>
                  <a:chExt cx="4529138" cy="857826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8605923" y="4457700"/>
                    <a:ext cx="0" cy="857826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184899" y="4678362"/>
                    <a:ext cx="23299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6197599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7386723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10705875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8440231" y="4678362"/>
                    <a:ext cx="2273806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608637" y="5585457"/>
                  <a:ext cx="6393920" cy="959805"/>
                  <a:chOff x="5608637" y="5585457"/>
                  <a:chExt cx="6393920" cy="959805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5608637" y="5585457"/>
                    <a:ext cx="6393920" cy="959805"/>
                    <a:chOff x="5405523" y="5321300"/>
                    <a:chExt cx="6393920" cy="959805"/>
                  </a:xfrm>
                </p:grpSpPr>
                <p:sp>
                  <p:nvSpPr>
                    <p:cNvPr id="18" name="Freeform 5"/>
                    <p:cNvSpPr>
                      <a:spLocks noChangeAspect="1" noEditPoints="1"/>
                    </p:cNvSpPr>
                    <p:nvPr/>
                  </p:nvSpPr>
                  <p:spPr bwMode="black">
                    <a:xfrm>
                      <a:off x="5405523" y="5495294"/>
                      <a:ext cx="1259212" cy="252411"/>
                    </a:xfrm>
                    <a:custGeom>
                      <a:avLst/>
                      <a:gdLst>
                        <a:gd name="T0" fmla="*/ 437 w 1686"/>
                        <a:gd name="T1" fmla="*/ 261 h 336"/>
                        <a:gd name="T2" fmla="*/ 516 w 1686"/>
                        <a:gd name="T3" fmla="*/ 200 h 336"/>
                        <a:gd name="T4" fmla="*/ 501 w 1686"/>
                        <a:gd name="T5" fmla="*/ 64 h 336"/>
                        <a:gd name="T6" fmla="*/ 462 w 1686"/>
                        <a:gd name="T7" fmla="*/ 116 h 336"/>
                        <a:gd name="T8" fmla="*/ 549 w 1686"/>
                        <a:gd name="T9" fmla="*/ 218 h 336"/>
                        <a:gd name="T10" fmla="*/ 613 w 1686"/>
                        <a:gd name="T11" fmla="*/ 155 h 336"/>
                        <a:gd name="T12" fmla="*/ 602 w 1686"/>
                        <a:gd name="T13" fmla="*/ 56 h 336"/>
                        <a:gd name="T14" fmla="*/ 698 w 1686"/>
                        <a:gd name="T15" fmla="*/ 269 h 336"/>
                        <a:gd name="T16" fmla="*/ 768 w 1686"/>
                        <a:gd name="T17" fmla="*/ 273 h 336"/>
                        <a:gd name="T18" fmla="*/ 783 w 1686"/>
                        <a:gd name="T19" fmla="*/ 142 h 336"/>
                        <a:gd name="T20" fmla="*/ 836 w 1686"/>
                        <a:gd name="T21" fmla="*/ 176 h 336"/>
                        <a:gd name="T22" fmla="*/ 745 w 1686"/>
                        <a:gd name="T23" fmla="*/ 229 h 336"/>
                        <a:gd name="T24" fmla="*/ 813 w 1686"/>
                        <a:gd name="T25" fmla="*/ 196 h 336"/>
                        <a:gd name="T26" fmla="*/ 894 w 1686"/>
                        <a:gd name="T27" fmla="*/ 269 h 336"/>
                        <a:gd name="T28" fmla="*/ 895 w 1686"/>
                        <a:gd name="T29" fmla="*/ 155 h 336"/>
                        <a:gd name="T30" fmla="*/ 1075 w 1686"/>
                        <a:gd name="T31" fmla="*/ 203 h 336"/>
                        <a:gd name="T32" fmla="*/ 1064 w 1686"/>
                        <a:gd name="T33" fmla="*/ 259 h 336"/>
                        <a:gd name="T34" fmla="*/ 982 w 1686"/>
                        <a:gd name="T35" fmla="*/ 132 h 336"/>
                        <a:gd name="T36" fmla="*/ 1051 w 1686"/>
                        <a:gd name="T37" fmla="*/ 184 h 336"/>
                        <a:gd name="T38" fmla="*/ 1051 w 1686"/>
                        <a:gd name="T39" fmla="*/ 184 h 336"/>
                        <a:gd name="T40" fmla="*/ 1127 w 1686"/>
                        <a:gd name="T41" fmla="*/ 269 h 336"/>
                        <a:gd name="T42" fmla="*/ 1227 w 1686"/>
                        <a:gd name="T43" fmla="*/ 128 h 336"/>
                        <a:gd name="T44" fmla="*/ 1152 w 1686"/>
                        <a:gd name="T45" fmla="*/ 172 h 336"/>
                        <a:gd name="T46" fmla="*/ 1302 w 1686"/>
                        <a:gd name="T47" fmla="*/ 273 h 336"/>
                        <a:gd name="T48" fmla="*/ 1356 w 1686"/>
                        <a:gd name="T49" fmla="*/ 142 h 336"/>
                        <a:gd name="T50" fmla="*/ 1269 w 1686"/>
                        <a:gd name="T51" fmla="*/ 156 h 336"/>
                        <a:gd name="T52" fmla="*/ 1351 w 1686"/>
                        <a:gd name="T53" fmla="*/ 198 h 336"/>
                        <a:gd name="T54" fmla="*/ 1399 w 1686"/>
                        <a:gd name="T55" fmla="*/ 74 h 336"/>
                        <a:gd name="T56" fmla="*/ 1425 w 1686"/>
                        <a:gd name="T57" fmla="*/ 269 h 336"/>
                        <a:gd name="T58" fmla="*/ 1584 w 1686"/>
                        <a:gd name="T59" fmla="*/ 269 h 336"/>
                        <a:gd name="T60" fmla="*/ 1487 w 1686"/>
                        <a:gd name="T61" fmla="*/ 187 h 336"/>
                        <a:gd name="T62" fmla="*/ 1487 w 1686"/>
                        <a:gd name="T63" fmla="*/ 149 h 336"/>
                        <a:gd name="T64" fmla="*/ 1584 w 1686"/>
                        <a:gd name="T65" fmla="*/ 269 h 336"/>
                        <a:gd name="T66" fmla="*/ 1602 w 1686"/>
                        <a:gd name="T67" fmla="*/ 145 h 336"/>
                        <a:gd name="T68" fmla="*/ 1650 w 1686"/>
                        <a:gd name="T69" fmla="*/ 125 h 336"/>
                        <a:gd name="T70" fmla="*/ 1655 w 1686"/>
                        <a:gd name="T71" fmla="*/ 247 h 336"/>
                        <a:gd name="T72" fmla="*/ 0 w 1686"/>
                        <a:gd name="T73" fmla="*/ 301 h 336"/>
                        <a:gd name="T74" fmla="*/ 85 w 1686"/>
                        <a:gd name="T75" fmla="*/ 99 h 336"/>
                        <a:gd name="T76" fmla="*/ 58 w 1686"/>
                        <a:gd name="T77" fmla="*/ 123 h 336"/>
                        <a:gd name="T78" fmla="*/ 68 w 1686"/>
                        <a:gd name="T79" fmla="*/ 170 h 336"/>
                        <a:gd name="T80" fmla="*/ 93 w 1686"/>
                        <a:gd name="T81" fmla="*/ 189 h 336"/>
                        <a:gd name="T82" fmla="*/ 98 w 1686"/>
                        <a:gd name="T83" fmla="*/ 204 h 336"/>
                        <a:gd name="T84" fmla="*/ 90 w 1686"/>
                        <a:gd name="T85" fmla="*/ 214 h 336"/>
                        <a:gd name="T86" fmla="*/ 62 w 1686"/>
                        <a:gd name="T87" fmla="*/ 206 h 336"/>
                        <a:gd name="T88" fmla="*/ 74 w 1686"/>
                        <a:gd name="T89" fmla="*/ 238 h 336"/>
                        <a:gd name="T90" fmla="*/ 115 w 1686"/>
                        <a:gd name="T91" fmla="*/ 227 h 336"/>
                        <a:gd name="T92" fmla="*/ 124 w 1686"/>
                        <a:gd name="T93" fmla="*/ 192 h 336"/>
                        <a:gd name="T94" fmla="*/ 108 w 1686"/>
                        <a:gd name="T95" fmla="*/ 165 h 336"/>
                        <a:gd name="T96" fmla="*/ 85 w 1686"/>
                        <a:gd name="T97" fmla="*/ 149 h 336"/>
                        <a:gd name="T98" fmla="*/ 79 w 1686"/>
                        <a:gd name="T99" fmla="*/ 136 h 336"/>
                        <a:gd name="T100" fmla="*/ 86 w 1686"/>
                        <a:gd name="T101" fmla="*/ 124 h 336"/>
                        <a:gd name="T102" fmla="*/ 107 w 1686"/>
                        <a:gd name="T103" fmla="*/ 124 h 336"/>
                        <a:gd name="T104" fmla="*/ 107 w 1686"/>
                        <a:gd name="T105" fmla="*/ 98 h 336"/>
                        <a:gd name="T106" fmla="*/ 270 w 1686"/>
                        <a:gd name="T107" fmla="*/ 86 h 336"/>
                        <a:gd name="T108" fmla="*/ 238 w 1686"/>
                        <a:gd name="T109" fmla="*/ 113 h 336"/>
                        <a:gd name="T110" fmla="*/ 262 w 1686"/>
                        <a:gd name="T111" fmla="*/ 235 h 336"/>
                        <a:gd name="T112" fmla="*/ 270 w 1686"/>
                        <a:gd name="T113" fmla="*/ 257 h 336"/>
                        <a:gd name="T114" fmla="*/ 324 w 1686"/>
                        <a:gd name="T115" fmla="*/ 1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686" h="336">
                          <a:moveTo>
                            <a:pt x="549" y="218"/>
                          </a:moveTo>
                          <a:cubicBezTo>
                            <a:pt x="549" y="235"/>
                            <a:pt x="543" y="249"/>
                            <a:pt x="531" y="258"/>
                          </a:cubicBezTo>
                          <a:cubicBezTo>
                            <a:pt x="519" y="268"/>
                            <a:pt x="503" y="273"/>
                            <a:pt x="482" y="273"/>
                          </a:cubicBezTo>
                          <a:cubicBezTo>
                            <a:pt x="475" y="273"/>
                            <a:pt x="466" y="272"/>
                            <a:pt x="457" y="269"/>
                          </a:cubicBezTo>
                          <a:cubicBezTo>
                            <a:pt x="447" y="267"/>
                            <a:pt x="441" y="264"/>
                            <a:pt x="437" y="261"/>
                          </a:cubicBezTo>
                          <a:cubicBezTo>
                            <a:pt x="437" y="233"/>
                            <a:pt x="437" y="233"/>
                            <a:pt x="437" y="233"/>
                          </a:cubicBezTo>
                          <a:cubicBezTo>
                            <a:pt x="442" y="238"/>
                            <a:pt x="450" y="243"/>
                            <a:pt x="459" y="246"/>
                          </a:cubicBezTo>
                          <a:cubicBezTo>
                            <a:pt x="469" y="250"/>
                            <a:pt x="477" y="251"/>
                            <a:pt x="485" y="251"/>
                          </a:cubicBezTo>
                          <a:cubicBezTo>
                            <a:pt x="511" y="251"/>
                            <a:pt x="524" y="241"/>
                            <a:pt x="524" y="221"/>
                          </a:cubicBezTo>
                          <a:cubicBezTo>
                            <a:pt x="524" y="213"/>
                            <a:pt x="521" y="206"/>
                            <a:pt x="516" y="200"/>
                          </a:cubicBezTo>
                          <a:cubicBezTo>
                            <a:pt x="510" y="193"/>
                            <a:pt x="499" y="186"/>
                            <a:pt x="482" y="176"/>
                          </a:cubicBezTo>
                          <a:cubicBezTo>
                            <a:pt x="465" y="166"/>
                            <a:pt x="454" y="157"/>
                            <a:pt x="447" y="149"/>
                          </a:cubicBezTo>
                          <a:cubicBezTo>
                            <a:pt x="440" y="141"/>
                            <a:pt x="437" y="130"/>
                            <a:pt x="437" y="118"/>
                          </a:cubicBezTo>
                          <a:cubicBezTo>
                            <a:pt x="437" y="102"/>
                            <a:pt x="443" y="89"/>
                            <a:pt x="455" y="79"/>
                          </a:cubicBezTo>
                          <a:cubicBezTo>
                            <a:pt x="467" y="69"/>
                            <a:pt x="482" y="64"/>
                            <a:pt x="501" y="64"/>
                          </a:cubicBezTo>
                          <a:cubicBezTo>
                            <a:pt x="519" y="64"/>
                            <a:pt x="532" y="67"/>
                            <a:pt x="541" y="71"/>
                          </a:cubicBezTo>
                          <a:cubicBezTo>
                            <a:pt x="541" y="98"/>
                            <a:pt x="541" y="98"/>
                            <a:pt x="541" y="98"/>
                          </a:cubicBezTo>
                          <a:cubicBezTo>
                            <a:pt x="530" y="90"/>
                            <a:pt x="517" y="86"/>
                            <a:pt x="500" y="86"/>
                          </a:cubicBezTo>
                          <a:cubicBezTo>
                            <a:pt x="489" y="86"/>
                            <a:pt x="479" y="88"/>
                            <a:pt x="472" y="94"/>
                          </a:cubicBezTo>
                          <a:cubicBezTo>
                            <a:pt x="465" y="99"/>
                            <a:pt x="462" y="107"/>
                            <a:pt x="462" y="116"/>
                          </a:cubicBezTo>
                          <a:cubicBezTo>
                            <a:pt x="462" y="123"/>
                            <a:pt x="463" y="128"/>
                            <a:pt x="465" y="132"/>
                          </a:cubicBezTo>
                          <a:cubicBezTo>
                            <a:pt x="467" y="136"/>
                            <a:pt x="471" y="140"/>
                            <a:pt x="476" y="144"/>
                          </a:cubicBezTo>
                          <a:cubicBezTo>
                            <a:pt x="481" y="148"/>
                            <a:pt x="489" y="153"/>
                            <a:pt x="501" y="160"/>
                          </a:cubicBezTo>
                          <a:cubicBezTo>
                            <a:pt x="519" y="170"/>
                            <a:pt x="531" y="179"/>
                            <a:pt x="538" y="188"/>
                          </a:cubicBezTo>
                          <a:cubicBezTo>
                            <a:pt x="546" y="197"/>
                            <a:pt x="549" y="207"/>
                            <a:pt x="549" y="218"/>
                          </a:cubicBezTo>
                          <a:close/>
                          <a:moveTo>
                            <a:pt x="698" y="269"/>
                          </a:moveTo>
                          <a:cubicBezTo>
                            <a:pt x="675" y="269"/>
                            <a:pt x="675" y="269"/>
                            <a:pt x="675" y="269"/>
                          </a:cubicBezTo>
                          <a:cubicBezTo>
                            <a:pt x="675" y="186"/>
                            <a:pt x="675" y="186"/>
                            <a:pt x="675" y="186"/>
                          </a:cubicBezTo>
                          <a:cubicBezTo>
                            <a:pt x="675" y="156"/>
                            <a:pt x="664" y="142"/>
                            <a:pt x="641" y="142"/>
                          </a:cubicBezTo>
                          <a:cubicBezTo>
                            <a:pt x="630" y="142"/>
                            <a:pt x="620" y="146"/>
                            <a:pt x="613" y="155"/>
                          </a:cubicBezTo>
                          <a:cubicBezTo>
                            <a:pt x="605" y="163"/>
                            <a:pt x="602" y="174"/>
                            <a:pt x="602" y="188"/>
                          </a:cubicBezTo>
                          <a:cubicBezTo>
                            <a:pt x="602" y="269"/>
                            <a:pt x="602" y="269"/>
                            <a:pt x="602" y="269"/>
                          </a:cubicBezTo>
                          <a:cubicBezTo>
                            <a:pt x="578" y="269"/>
                            <a:pt x="578" y="269"/>
                            <a:pt x="578" y="269"/>
                          </a:cubicBezTo>
                          <a:cubicBezTo>
                            <a:pt x="578" y="56"/>
                            <a:pt x="578" y="56"/>
                            <a:pt x="578" y="56"/>
                          </a:cubicBezTo>
                          <a:cubicBezTo>
                            <a:pt x="602" y="56"/>
                            <a:pt x="602" y="56"/>
                            <a:pt x="602" y="56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13" y="131"/>
                            <a:pt x="629" y="122"/>
                            <a:pt x="649" y="122"/>
                          </a:cubicBezTo>
                          <a:cubicBezTo>
                            <a:pt x="682" y="122"/>
                            <a:pt x="698" y="141"/>
                            <a:pt x="698" y="181"/>
                          </a:cubicBezTo>
                          <a:lnTo>
                            <a:pt x="698" y="269"/>
                          </a:lnTo>
                          <a:close/>
                          <a:moveTo>
                            <a:pt x="836" y="269"/>
                          </a:moveTo>
                          <a:cubicBezTo>
                            <a:pt x="813" y="269"/>
                            <a:pt x="813" y="269"/>
                            <a:pt x="813" y="269"/>
                          </a:cubicBezTo>
                          <a:cubicBezTo>
                            <a:pt x="813" y="247"/>
                            <a:pt x="813" y="247"/>
                            <a:pt x="813" y="247"/>
                          </a:cubicBezTo>
                          <a:cubicBezTo>
                            <a:pt x="812" y="247"/>
                            <a:pt x="812" y="247"/>
                            <a:pt x="812" y="247"/>
                          </a:cubicBezTo>
                          <a:cubicBezTo>
                            <a:pt x="802" y="264"/>
                            <a:pt x="787" y="273"/>
                            <a:pt x="768" y="273"/>
                          </a:cubicBezTo>
                          <a:cubicBezTo>
                            <a:pt x="754" y="273"/>
                            <a:pt x="743" y="269"/>
                            <a:pt x="734" y="262"/>
                          </a:cubicBezTo>
                          <a:cubicBezTo>
                            <a:pt x="726" y="254"/>
                            <a:pt x="722" y="244"/>
                            <a:pt x="722" y="231"/>
                          </a:cubicBezTo>
                          <a:cubicBezTo>
                            <a:pt x="722" y="204"/>
                            <a:pt x="738" y="189"/>
                            <a:pt x="769" y="184"/>
                          </a:cubicBezTo>
                          <a:cubicBezTo>
                            <a:pt x="813" y="178"/>
                            <a:pt x="813" y="178"/>
                            <a:pt x="813" y="178"/>
                          </a:cubicBezTo>
                          <a:cubicBezTo>
                            <a:pt x="813" y="154"/>
                            <a:pt x="803" y="142"/>
                            <a:pt x="783" y="142"/>
                          </a:cubicBezTo>
                          <a:cubicBezTo>
                            <a:pt x="766" y="142"/>
                            <a:pt x="750" y="147"/>
                            <a:pt x="736" y="159"/>
                          </a:cubicBezTo>
                          <a:cubicBezTo>
                            <a:pt x="736" y="135"/>
                            <a:pt x="736" y="135"/>
                            <a:pt x="736" y="135"/>
                          </a:cubicBezTo>
                          <a:cubicBezTo>
                            <a:pt x="740" y="132"/>
                            <a:pt x="747" y="129"/>
                            <a:pt x="758" y="126"/>
                          </a:cubicBezTo>
                          <a:cubicBezTo>
                            <a:pt x="768" y="123"/>
                            <a:pt x="777" y="122"/>
                            <a:pt x="785" y="122"/>
                          </a:cubicBezTo>
                          <a:cubicBezTo>
                            <a:pt x="819" y="122"/>
                            <a:pt x="836" y="140"/>
                            <a:pt x="836" y="176"/>
                          </a:cubicBezTo>
                          <a:lnTo>
                            <a:pt x="836" y="269"/>
                          </a:lnTo>
                          <a:close/>
                          <a:moveTo>
                            <a:pt x="813" y="196"/>
                          </a:moveTo>
                          <a:cubicBezTo>
                            <a:pt x="778" y="201"/>
                            <a:pt x="778" y="201"/>
                            <a:pt x="778" y="201"/>
                          </a:cubicBezTo>
                          <a:cubicBezTo>
                            <a:pt x="766" y="203"/>
                            <a:pt x="757" y="206"/>
                            <a:pt x="753" y="210"/>
                          </a:cubicBezTo>
                          <a:cubicBezTo>
                            <a:pt x="748" y="214"/>
                            <a:pt x="745" y="220"/>
                            <a:pt x="745" y="229"/>
                          </a:cubicBezTo>
                          <a:cubicBezTo>
                            <a:pt x="745" y="236"/>
                            <a:pt x="748" y="242"/>
                            <a:pt x="753" y="247"/>
                          </a:cubicBezTo>
                          <a:cubicBezTo>
                            <a:pt x="758" y="251"/>
                            <a:pt x="765" y="253"/>
                            <a:pt x="773" y="253"/>
                          </a:cubicBezTo>
                          <a:cubicBezTo>
                            <a:pt x="784" y="253"/>
                            <a:pt x="794" y="249"/>
                            <a:pt x="801" y="241"/>
                          </a:cubicBezTo>
                          <a:cubicBezTo>
                            <a:pt x="809" y="233"/>
                            <a:pt x="813" y="223"/>
                            <a:pt x="813" y="211"/>
                          </a:cubicBezTo>
                          <a:lnTo>
                            <a:pt x="813" y="196"/>
                          </a:lnTo>
                          <a:close/>
                          <a:moveTo>
                            <a:pt x="946" y="149"/>
                          </a:moveTo>
                          <a:cubicBezTo>
                            <a:pt x="942" y="146"/>
                            <a:pt x="936" y="144"/>
                            <a:pt x="929" y="144"/>
                          </a:cubicBezTo>
                          <a:cubicBezTo>
                            <a:pt x="919" y="144"/>
                            <a:pt x="910" y="149"/>
                            <a:pt x="904" y="158"/>
                          </a:cubicBezTo>
                          <a:cubicBezTo>
                            <a:pt x="898" y="168"/>
                            <a:pt x="894" y="181"/>
                            <a:pt x="894" y="196"/>
                          </a:cubicBezTo>
                          <a:cubicBezTo>
                            <a:pt x="894" y="269"/>
                            <a:pt x="894" y="269"/>
                            <a:pt x="894" y="269"/>
                          </a:cubicBezTo>
                          <a:cubicBezTo>
                            <a:pt x="871" y="269"/>
                            <a:pt x="871" y="269"/>
                            <a:pt x="871" y="269"/>
                          </a:cubicBezTo>
                          <a:cubicBezTo>
                            <a:pt x="871" y="125"/>
                            <a:pt x="871" y="125"/>
                            <a:pt x="871" y="125"/>
                          </a:cubicBezTo>
                          <a:cubicBezTo>
                            <a:pt x="894" y="125"/>
                            <a:pt x="894" y="125"/>
                            <a:pt x="894" y="125"/>
                          </a:cubicBezTo>
                          <a:cubicBezTo>
                            <a:pt x="894" y="155"/>
                            <a:pt x="894" y="155"/>
                            <a:pt x="894" y="155"/>
                          </a:cubicBezTo>
                          <a:cubicBezTo>
                            <a:pt x="895" y="155"/>
                            <a:pt x="895" y="155"/>
                            <a:pt x="895" y="155"/>
                          </a:cubicBezTo>
                          <a:cubicBezTo>
                            <a:pt x="898" y="145"/>
                            <a:pt x="903" y="137"/>
                            <a:pt x="910" y="131"/>
                          </a:cubicBezTo>
                          <a:cubicBezTo>
                            <a:pt x="916" y="126"/>
                            <a:pt x="924" y="123"/>
                            <a:pt x="933" y="123"/>
                          </a:cubicBezTo>
                          <a:cubicBezTo>
                            <a:pt x="939" y="123"/>
                            <a:pt x="943" y="123"/>
                            <a:pt x="946" y="125"/>
                          </a:cubicBezTo>
                          <a:lnTo>
                            <a:pt x="946" y="149"/>
                          </a:lnTo>
                          <a:close/>
                          <a:moveTo>
                            <a:pt x="1075" y="203"/>
                          </a:moveTo>
                          <a:cubicBezTo>
                            <a:pt x="973" y="203"/>
                            <a:pt x="973" y="203"/>
                            <a:pt x="973" y="203"/>
                          </a:cubicBezTo>
                          <a:cubicBezTo>
                            <a:pt x="973" y="219"/>
                            <a:pt x="978" y="232"/>
                            <a:pt x="986" y="240"/>
                          </a:cubicBezTo>
                          <a:cubicBezTo>
                            <a:pt x="994" y="249"/>
                            <a:pt x="1005" y="253"/>
                            <a:pt x="1020" y="253"/>
                          </a:cubicBezTo>
                          <a:cubicBezTo>
                            <a:pt x="1036" y="253"/>
                            <a:pt x="1051" y="248"/>
                            <a:pt x="1064" y="237"/>
                          </a:cubicBezTo>
                          <a:cubicBezTo>
                            <a:pt x="1064" y="259"/>
                            <a:pt x="1064" y="259"/>
                            <a:pt x="1064" y="259"/>
                          </a:cubicBezTo>
                          <a:cubicBezTo>
                            <a:pt x="1052" y="268"/>
                            <a:pt x="1035" y="273"/>
                            <a:pt x="1014" y="273"/>
                          </a:cubicBezTo>
                          <a:cubicBezTo>
                            <a:pt x="994" y="273"/>
                            <a:pt x="978" y="266"/>
                            <a:pt x="966" y="253"/>
                          </a:cubicBezTo>
                          <a:cubicBezTo>
                            <a:pt x="955" y="240"/>
                            <a:pt x="949" y="221"/>
                            <a:pt x="949" y="198"/>
                          </a:cubicBezTo>
                          <a:cubicBezTo>
                            <a:pt x="949" y="184"/>
                            <a:pt x="952" y="171"/>
                            <a:pt x="958" y="159"/>
                          </a:cubicBezTo>
                          <a:cubicBezTo>
                            <a:pt x="963" y="147"/>
                            <a:pt x="971" y="138"/>
                            <a:pt x="982" y="132"/>
                          </a:cubicBezTo>
                          <a:cubicBezTo>
                            <a:pt x="992" y="125"/>
                            <a:pt x="1003" y="122"/>
                            <a:pt x="1015" y="122"/>
                          </a:cubicBezTo>
                          <a:cubicBezTo>
                            <a:pt x="1034" y="122"/>
                            <a:pt x="1048" y="128"/>
                            <a:pt x="1059" y="140"/>
                          </a:cubicBezTo>
                          <a:cubicBezTo>
                            <a:pt x="1069" y="152"/>
                            <a:pt x="1075" y="169"/>
                            <a:pt x="1075" y="191"/>
                          </a:cubicBezTo>
                          <a:lnTo>
                            <a:pt x="1075" y="203"/>
                          </a:lnTo>
                          <a:close/>
                          <a:moveTo>
                            <a:pt x="1051" y="184"/>
                          </a:moveTo>
                          <a:cubicBezTo>
                            <a:pt x="1051" y="170"/>
                            <a:pt x="1048" y="160"/>
                            <a:pt x="1041" y="153"/>
                          </a:cubicBezTo>
                          <a:cubicBezTo>
                            <a:pt x="1035" y="145"/>
                            <a:pt x="1026" y="142"/>
                            <a:pt x="1015" y="142"/>
                          </a:cubicBezTo>
                          <a:cubicBezTo>
                            <a:pt x="1004" y="142"/>
                            <a:pt x="995" y="145"/>
                            <a:pt x="988" y="153"/>
                          </a:cubicBezTo>
                          <a:cubicBezTo>
                            <a:pt x="980" y="161"/>
                            <a:pt x="975" y="171"/>
                            <a:pt x="973" y="184"/>
                          </a:cubicBezTo>
                          <a:lnTo>
                            <a:pt x="1051" y="184"/>
                          </a:lnTo>
                          <a:close/>
                          <a:moveTo>
                            <a:pt x="1227" y="128"/>
                          </a:moveTo>
                          <a:cubicBezTo>
                            <a:pt x="1227" y="147"/>
                            <a:pt x="1220" y="163"/>
                            <a:pt x="1207" y="175"/>
                          </a:cubicBezTo>
                          <a:cubicBezTo>
                            <a:pt x="1193" y="187"/>
                            <a:pt x="1176" y="193"/>
                            <a:pt x="1154" y="193"/>
                          </a:cubicBezTo>
                          <a:cubicBezTo>
                            <a:pt x="1127" y="193"/>
                            <a:pt x="1127" y="193"/>
                            <a:pt x="1127" y="193"/>
                          </a:cubicBezTo>
                          <a:cubicBezTo>
                            <a:pt x="1127" y="269"/>
                            <a:pt x="1127" y="269"/>
                            <a:pt x="1127" y="269"/>
                          </a:cubicBezTo>
                          <a:cubicBezTo>
                            <a:pt x="1104" y="269"/>
                            <a:pt x="1104" y="269"/>
                            <a:pt x="1104" y="269"/>
                          </a:cubicBezTo>
                          <a:cubicBezTo>
                            <a:pt x="1104" y="68"/>
                            <a:pt x="1104" y="68"/>
                            <a:pt x="1104" y="68"/>
                          </a:cubicBezTo>
                          <a:cubicBezTo>
                            <a:pt x="1159" y="68"/>
                            <a:pt x="1159" y="68"/>
                            <a:pt x="1159" y="68"/>
                          </a:cubicBezTo>
                          <a:cubicBezTo>
                            <a:pt x="1181" y="68"/>
                            <a:pt x="1197" y="73"/>
                            <a:pt x="1209" y="83"/>
                          </a:cubicBezTo>
                          <a:cubicBezTo>
                            <a:pt x="1221" y="94"/>
                            <a:pt x="1227" y="109"/>
                            <a:pt x="1227" y="128"/>
                          </a:cubicBezTo>
                          <a:close/>
                          <a:moveTo>
                            <a:pt x="1202" y="129"/>
                          </a:moveTo>
                          <a:cubicBezTo>
                            <a:pt x="1202" y="102"/>
                            <a:pt x="1186" y="89"/>
                            <a:pt x="1155" y="89"/>
                          </a:cubicBezTo>
                          <a:cubicBezTo>
                            <a:pt x="1127" y="89"/>
                            <a:pt x="1127" y="89"/>
                            <a:pt x="1127" y="89"/>
                          </a:cubicBezTo>
                          <a:cubicBezTo>
                            <a:pt x="1127" y="172"/>
                            <a:pt x="1127" y="172"/>
                            <a:pt x="1127" y="172"/>
                          </a:cubicBezTo>
                          <a:cubicBezTo>
                            <a:pt x="1152" y="172"/>
                            <a:pt x="1152" y="172"/>
                            <a:pt x="1152" y="172"/>
                          </a:cubicBezTo>
                          <a:cubicBezTo>
                            <a:pt x="1168" y="172"/>
                            <a:pt x="1181" y="168"/>
                            <a:pt x="1189" y="161"/>
                          </a:cubicBezTo>
                          <a:cubicBezTo>
                            <a:pt x="1198" y="153"/>
                            <a:pt x="1202" y="143"/>
                            <a:pt x="1202" y="129"/>
                          </a:cubicBezTo>
                          <a:close/>
                          <a:moveTo>
                            <a:pt x="1374" y="197"/>
                          </a:moveTo>
                          <a:cubicBezTo>
                            <a:pt x="1374" y="220"/>
                            <a:pt x="1368" y="238"/>
                            <a:pt x="1355" y="252"/>
                          </a:cubicBezTo>
                          <a:cubicBezTo>
                            <a:pt x="1342" y="266"/>
                            <a:pt x="1324" y="273"/>
                            <a:pt x="1302" y="273"/>
                          </a:cubicBezTo>
                          <a:cubicBezTo>
                            <a:pt x="1281" y="273"/>
                            <a:pt x="1264" y="266"/>
                            <a:pt x="1251" y="253"/>
                          </a:cubicBezTo>
                          <a:cubicBezTo>
                            <a:pt x="1239" y="239"/>
                            <a:pt x="1232" y="221"/>
                            <a:pt x="1232" y="199"/>
                          </a:cubicBezTo>
                          <a:cubicBezTo>
                            <a:pt x="1232" y="175"/>
                            <a:pt x="1239" y="156"/>
                            <a:pt x="1252" y="143"/>
                          </a:cubicBezTo>
                          <a:cubicBezTo>
                            <a:pt x="1265" y="129"/>
                            <a:pt x="1283" y="122"/>
                            <a:pt x="1306" y="122"/>
                          </a:cubicBezTo>
                          <a:cubicBezTo>
                            <a:pt x="1327" y="122"/>
                            <a:pt x="1344" y="128"/>
                            <a:pt x="1356" y="142"/>
                          </a:cubicBezTo>
                          <a:cubicBezTo>
                            <a:pt x="1368" y="155"/>
                            <a:pt x="1374" y="174"/>
                            <a:pt x="1374" y="197"/>
                          </a:cubicBezTo>
                          <a:close/>
                          <a:moveTo>
                            <a:pt x="1351" y="198"/>
                          </a:moveTo>
                          <a:cubicBezTo>
                            <a:pt x="1351" y="180"/>
                            <a:pt x="1347" y="166"/>
                            <a:pt x="1339" y="156"/>
                          </a:cubicBezTo>
                          <a:cubicBezTo>
                            <a:pt x="1331" y="146"/>
                            <a:pt x="1319" y="142"/>
                            <a:pt x="1304" y="142"/>
                          </a:cubicBezTo>
                          <a:cubicBezTo>
                            <a:pt x="1289" y="142"/>
                            <a:pt x="1278" y="146"/>
                            <a:pt x="1269" y="156"/>
                          </a:cubicBezTo>
                          <a:cubicBezTo>
                            <a:pt x="1260" y="166"/>
                            <a:pt x="1256" y="180"/>
                            <a:pt x="1256" y="198"/>
                          </a:cubicBezTo>
                          <a:cubicBezTo>
                            <a:pt x="1256" y="215"/>
                            <a:pt x="1260" y="229"/>
                            <a:pt x="1269" y="239"/>
                          </a:cubicBezTo>
                          <a:cubicBezTo>
                            <a:pt x="1278" y="248"/>
                            <a:pt x="1289" y="253"/>
                            <a:pt x="1304" y="253"/>
                          </a:cubicBezTo>
                          <a:cubicBezTo>
                            <a:pt x="1319" y="253"/>
                            <a:pt x="1331" y="248"/>
                            <a:pt x="1339" y="239"/>
                          </a:cubicBezTo>
                          <a:cubicBezTo>
                            <a:pt x="1347" y="229"/>
                            <a:pt x="1351" y="216"/>
                            <a:pt x="1351" y="198"/>
                          </a:cubicBezTo>
                          <a:close/>
                          <a:moveTo>
                            <a:pt x="1429" y="74"/>
                          </a:moveTo>
                          <a:cubicBezTo>
                            <a:pt x="1429" y="78"/>
                            <a:pt x="1428" y="82"/>
                            <a:pt x="1425" y="84"/>
                          </a:cubicBezTo>
                          <a:cubicBezTo>
                            <a:pt x="1422" y="87"/>
                            <a:pt x="1418" y="89"/>
                            <a:pt x="1414" y="89"/>
                          </a:cubicBezTo>
                          <a:cubicBezTo>
                            <a:pt x="1410" y="89"/>
                            <a:pt x="1406" y="87"/>
                            <a:pt x="1403" y="85"/>
                          </a:cubicBezTo>
                          <a:cubicBezTo>
                            <a:pt x="1400" y="82"/>
                            <a:pt x="1399" y="78"/>
                            <a:pt x="1399" y="74"/>
                          </a:cubicBezTo>
                          <a:cubicBezTo>
                            <a:pt x="1399" y="70"/>
                            <a:pt x="1400" y="66"/>
                            <a:pt x="1403" y="63"/>
                          </a:cubicBezTo>
                          <a:cubicBezTo>
                            <a:pt x="1406" y="60"/>
                            <a:pt x="1410" y="59"/>
                            <a:pt x="1414" y="59"/>
                          </a:cubicBezTo>
                          <a:cubicBezTo>
                            <a:pt x="1418" y="59"/>
                            <a:pt x="1422" y="60"/>
                            <a:pt x="1425" y="63"/>
                          </a:cubicBezTo>
                          <a:cubicBezTo>
                            <a:pt x="1428" y="66"/>
                            <a:pt x="1429" y="70"/>
                            <a:pt x="1429" y="74"/>
                          </a:cubicBezTo>
                          <a:close/>
                          <a:moveTo>
                            <a:pt x="1425" y="269"/>
                          </a:moveTo>
                          <a:cubicBezTo>
                            <a:pt x="1402" y="269"/>
                            <a:pt x="1402" y="269"/>
                            <a:pt x="1402" y="269"/>
                          </a:cubicBezTo>
                          <a:cubicBezTo>
                            <a:pt x="1402" y="125"/>
                            <a:pt x="1402" y="125"/>
                            <a:pt x="1402" y="125"/>
                          </a:cubicBezTo>
                          <a:cubicBezTo>
                            <a:pt x="1425" y="125"/>
                            <a:pt x="1425" y="125"/>
                            <a:pt x="1425" y="125"/>
                          </a:cubicBezTo>
                          <a:lnTo>
                            <a:pt x="1425" y="269"/>
                          </a:lnTo>
                          <a:close/>
                          <a:moveTo>
                            <a:pt x="1584" y="269"/>
                          </a:moveTo>
                          <a:cubicBezTo>
                            <a:pt x="1561" y="269"/>
                            <a:pt x="1561" y="269"/>
                            <a:pt x="1561" y="269"/>
                          </a:cubicBezTo>
                          <a:cubicBezTo>
                            <a:pt x="1561" y="187"/>
                            <a:pt x="1561" y="187"/>
                            <a:pt x="1561" y="187"/>
                          </a:cubicBezTo>
                          <a:cubicBezTo>
                            <a:pt x="1561" y="157"/>
                            <a:pt x="1549" y="142"/>
                            <a:pt x="1527" y="142"/>
                          </a:cubicBezTo>
                          <a:cubicBezTo>
                            <a:pt x="1516" y="142"/>
                            <a:pt x="1506" y="146"/>
                            <a:pt x="1499" y="154"/>
                          </a:cubicBezTo>
                          <a:cubicBezTo>
                            <a:pt x="1491" y="163"/>
                            <a:pt x="1487" y="174"/>
                            <a:pt x="1487" y="187"/>
                          </a:cubicBezTo>
                          <a:cubicBezTo>
                            <a:pt x="1487" y="269"/>
                            <a:pt x="1487" y="269"/>
                            <a:pt x="1487" y="269"/>
                          </a:cubicBezTo>
                          <a:cubicBezTo>
                            <a:pt x="1464" y="269"/>
                            <a:pt x="1464" y="269"/>
                            <a:pt x="1464" y="269"/>
                          </a:cubicBezTo>
                          <a:cubicBezTo>
                            <a:pt x="1464" y="125"/>
                            <a:pt x="1464" y="125"/>
                            <a:pt x="1464" y="125"/>
                          </a:cubicBezTo>
                          <a:cubicBezTo>
                            <a:pt x="1487" y="125"/>
                            <a:pt x="1487" y="125"/>
                            <a:pt x="1487" y="125"/>
                          </a:cubicBezTo>
                          <a:cubicBezTo>
                            <a:pt x="1487" y="149"/>
                            <a:pt x="1487" y="149"/>
                            <a:pt x="1487" y="149"/>
                          </a:cubicBezTo>
                          <a:cubicBezTo>
                            <a:pt x="1488" y="149"/>
                            <a:pt x="1488" y="149"/>
                            <a:pt x="1488" y="149"/>
                          </a:cubicBezTo>
                          <a:cubicBezTo>
                            <a:pt x="1499" y="131"/>
                            <a:pt x="1514" y="122"/>
                            <a:pt x="1535" y="122"/>
                          </a:cubicBezTo>
                          <a:cubicBezTo>
                            <a:pt x="1551" y="122"/>
                            <a:pt x="1563" y="127"/>
                            <a:pt x="1571" y="137"/>
                          </a:cubicBezTo>
                          <a:cubicBezTo>
                            <a:pt x="1579" y="148"/>
                            <a:pt x="1584" y="162"/>
                            <a:pt x="1584" y="181"/>
                          </a:cubicBezTo>
                          <a:lnTo>
                            <a:pt x="1584" y="269"/>
                          </a:lnTo>
                          <a:close/>
                          <a:moveTo>
                            <a:pt x="1686" y="268"/>
                          </a:moveTo>
                          <a:cubicBezTo>
                            <a:pt x="1681" y="271"/>
                            <a:pt x="1673" y="273"/>
                            <a:pt x="1664" y="273"/>
                          </a:cubicBezTo>
                          <a:cubicBezTo>
                            <a:pt x="1639" y="273"/>
                            <a:pt x="1627" y="258"/>
                            <a:pt x="1627" y="230"/>
                          </a:cubicBezTo>
                          <a:cubicBezTo>
                            <a:pt x="1627" y="145"/>
                            <a:pt x="1627" y="145"/>
                            <a:pt x="1627" y="145"/>
                          </a:cubicBezTo>
                          <a:cubicBezTo>
                            <a:pt x="1602" y="145"/>
                            <a:pt x="1602" y="145"/>
                            <a:pt x="1602" y="145"/>
                          </a:cubicBezTo>
                          <a:cubicBezTo>
                            <a:pt x="1602" y="125"/>
                            <a:pt x="1602" y="125"/>
                            <a:pt x="1602" y="125"/>
                          </a:cubicBezTo>
                          <a:cubicBezTo>
                            <a:pt x="1627" y="125"/>
                            <a:pt x="1627" y="125"/>
                            <a:pt x="1627" y="125"/>
                          </a:cubicBezTo>
                          <a:cubicBezTo>
                            <a:pt x="1627" y="90"/>
                            <a:pt x="1627" y="90"/>
                            <a:pt x="1627" y="90"/>
                          </a:cubicBezTo>
                          <a:cubicBezTo>
                            <a:pt x="1650" y="83"/>
                            <a:pt x="1650" y="83"/>
                            <a:pt x="1650" y="83"/>
                          </a:cubicBezTo>
                          <a:cubicBezTo>
                            <a:pt x="1650" y="125"/>
                            <a:pt x="1650" y="125"/>
                            <a:pt x="1650" y="125"/>
                          </a:cubicBezTo>
                          <a:cubicBezTo>
                            <a:pt x="1686" y="125"/>
                            <a:pt x="1686" y="125"/>
                            <a:pt x="1686" y="125"/>
                          </a:cubicBezTo>
                          <a:cubicBezTo>
                            <a:pt x="1686" y="145"/>
                            <a:pt x="1686" y="145"/>
                            <a:pt x="1686" y="145"/>
                          </a:cubicBezTo>
                          <a:cubicBezTo>
                            <a:pt x="1650" y="145"/>
                            <a:pt x="1650" y="145"/>
                            <a:pt x="1650" y="145"/>
                          </a:cubicBezTo>
                          <a:cubicBezTo>
                            <a:pt x="1650" y="226"/>
                            <a:pt x="1650" y="226"/>
                            <a:pt x="1650" y="226"/>
                          </a:cubicBezTo>
                          <a:cubicBezTo>
                            <a:pt x="1650" y="236"/>
                            <a:pt x="1651" y="243"/>
                            <a:pt x="1655" y="247"/>
                          </a:cubicBezTo>
                          <a:cubicBezTo>
                            <a:pt x="1658" y="251"/>
                            <a:pt x="1664" y="253"/>
                            <a:pt x="1671" y="253"/>
                          </a:cubicBezTo>
                          <a:cubicBezTo>
                            <a:pt x="1677" y="253"/>
                            <a:pt x="1682" y="251"/>
                            <a:pt x="1686" y="248"/>
                          </a:cubicBezTo>
                          <a:lnTo>
                            <a:pt x="1686" y="268"/>
                          </a:lnTo>
                          <a:close/>
                          <a:moveTo>
                            <a:pt x="196" y="336"/>
                          </a:moveTo>
                          <a:cubicBezTo>
                            <a:pt x="0" y="301"/>
                            <a:pt x="0" y="301"/>
                            <a:pt x="0" y="301"/>
                          </a:cubicBezTo>
                          <a:cubicBezTo>
                            <a:pt x="0" y="35"/>
                            <a:pt x="0" y="35"/>
                            <a:pt x="0" y="35"/>
                          </a:cubicBezTo>
                          <a:cubicBezTo>
                            <a:pt x="196" y="0"/>
                            <a:pt x="196" y="0"/>
                            <a:pt x="196" y="0"/>
                          </a:cubicBezTo>
                          <a:lnTo>
                            <a:pt x="196" y="336"/>
                          </a:lnTo>
                          <a:close/>
                          <a:moveTo>
                            <a:pt x="93" y="98"/>
                          </a:moveTo>
                          <a:cubicBezTo>
                            <a:pt x="90" y="98"/>
                            <a:pt x="87" y="98"/>
                            <a:pt x="85" y="99"/>
                          </a:cubicBezTo>
                          <a:cubicBezTo>
                            <a:pt x="82" y="99"/>
                            <a:pt x="79" y="100"/>
                            <a:pt x="77" y="101"/>
                          </a:cubicBezTo>
                          <a:cubicBezTo>
                            <a:pt x="75" y="102"/>
                            <a:pt x="73" y="104"/>
                            <a:pt x="71" y="105"/>
                          </a:cubicBezTo>
                          <a:cubicBezTo>
                            <a:pt x="69" y="107"/>
                            <a:pt x="67" y="108"/>
                            <a:pt x="65" y="110"/>
                          </a:cubicBezTo>
                          <a:cubicBezTo>
                            <a:pt x="64" y="112"/>
                            <a:pt x="62" y="114"/>
                            <a:pt x="61" y="116"/>
                          </a:cubicBezTo>
                          <a:cubicBezTo>
                            <a:pt x="60" y="118"/>
                            <a:pt x="58" y="121"/>
                            <a:pt x="58" y="123"/>
                          </a:cubicBezTo>
                          <a:cubicBezTo>
                            <a:pt x="57" y="126"/>
                            <a:pt x="56" y="128"/>
                            <a:pt x="56" y="131"/>
                          </a:cubicBezTo>
                          <a:cubicBezTo>
                            <a:pt x="55" y="134"/>
                            <a:pt x="55" y="136"/>
                            <a:pt x="55" y="139"/>
                          </a:cubicBezTo>
                          <a:cubicBezTo>
                            <a:pt x="55" y="143"/>
                            <a:pt x="56" y="147"/>
                            <a:pt x="57" y="151"/>
                          </a:cubicBezTo>
                          <a:cubicBezTo>
                            <a:pt x="58" y="155"/>
                            <a:pt x="59" y="158"/>
                            <a:pt x="61" y="161"/>
                          </a:cubicBezTo>
                          <a:cubicBezTo>
                            <a:pt x="63" y="165"/>
                            <a:pt x="65" y="168"/>
                            <a:pt x="68" y="170"/>
                          </a:cubicBezTo>
                          <a:cubicBezTo>
                            <a:pt x="71" y="173"/>
                            <a:pt x="75" y="176"/>
                            <a:pt x="79" y="178"/>
                          </a:cubicBezTo>
                          <a:cubicBezTo>
                            <a:pt x="80" y="179"/>
                            <a:pt x="82" y="181"/>
                            <a:pt x="83" y="181"/>
                          </a:cubicBezTo>
                          <a:cubicBezTo>
                            <a:pt x="85" y="182"/>
                            <a:pt x="86" y="183"/>
                            <a:pt x="87" y="184"/>
                          </a:cubicBezTo>
                          <a:cubicBezTo>
                            <a:pt x="89" y="185"/>
                            <a:pt x="90" y="186"/>
                            <a:pt x="91" y="187"/>
                          </a:cubicBezTo>
                          <a:cubicBezTo>
                            <a:pt x="92" y="188"/>
                            <a:pt x="92" y="188"/>
                            <a:pt x="93" y="189"/>
                          </a:cubicBezTo>
                          <a:cubicBezTo>
                            <a:pt x="94" y="190"/>
                            <a:pt x="95" y="191"/>
                            <a:pt x="95" y="192"/>
                          </a:cubicBezTo>
                          <a:cubicBezTo>
                            <a:pt x="96" y="193"/>
                            <a:pt x="96" y="194"/>
                            <a:pt x="97" y="195"/>
                          </a:cubicBezTo>
                          <a:cubicBezTo>
                            <a:pt x="97" y="196"/>
                            <a:pt x="98" y="197"/>
                            <a:pt x="98" y="198"/>
                          </a:cubicBezTo>
                          <a:cubicBezTo>
                            <a:pt x="98" y="199"/>
                            <a:pt x="98" y="200"/>
                            <a:pt x="98" y="201"/>
                          </a:cubicBezTo>
                          <a:cubicBezTo>
                            <a:pt x="98" y="202"/>
                            <a:pt x="98" y="203"/>
                            <a:pt x="98" y="204"/>
                          </a:cubicBezTo>
                          <a:cubicBezTo>
                            <a:pt x="98" y="205"/>
                            <a:pt x="98" y="206"/>
                            <a:pt x="97" y="207"/>
                          </a:cubicBezTo>
                          <a:cubicBezTo>
                            <a:pt x="97" y="207"/>
                            <a:pt x="97" y="208"/>
                            <a:pt x="96" y="209"/>
                          </a:cubicBezTo>
                          <a:cubicBezTo>
                            <a:pt x="96" y="209"/>
                            <a:pt x="95" y="210"/>
                            <a:pt x="95" y="211"/>
                          </a:cubicBezTo>
                          <a:cubicBezTo>
                            <a:pt x="94" y="211"/>
                            <a:pt x="93" y="212"/>
                            <a:pt x="92" y="213"/>
                          </a:cubicBezTo>
                          <a:cubicBezTo>
                            <a:pt x="92" y="213"/>
                            <a:pt x="91" y="214"/>
                            <a:pt x="90" y="214"/>
                          </a:cubicBezTo>
                          <a:cubicBezTo>
                            <a:pt x="89" y="214"/>
                            <a:pt x="88" y="214"/>
                            <a:pt x="86" y="215"/>
                          </a:cubicBezTo>
                          <a:cubicBezTo>
                            <a:pt x="85" y="215"/>
                            <a:pt x="84" y="215"/>
                            <a:pt x="83" y="215"/>
                          </a:cubicBezTo>
                          <a:cubicBezTo>
                            <a:pt x="80" y="215"/>
                            <a:pt x="78" y="214"/>
                            <a:pt x="75" y="214"/>
                          </a:cubicBezTo>
                          <a:cubicBezTo>
                            <a:pt x="73" y="213"/>
                            <a:pt x="71" y="212"/>
                            <a:pt x="68" y="211"/>
                          </a:cubicBezTo>
                          <a:cubicBezTo>
                            <a:pt x="66" y="209"/>
                            <a:pt x="64" y="208"/>
                            <a:pt x="62" y="206"/>
                          </a:cubicBezTo>
                          <a:cubicBezTo>
                            <a:pt x="60" y="204"/>
                            <a:pt x="58" y="202"/>
                            <a:pt x="56" y="200"/>
                          </a:cubicBezTo>
                          <a:cubicBezTo>
                            <a:pt x="56" y="230"/>
                            <a:pt x="56" y="230"/>
                            <a:pt x="56" y="230"/>
                          </a:cubicBezTo>
                          <a:cubicBezTo>
                            <a:pt x="57" y="231"/>
                            <a:pt x="59" y="232"/>
                            <a:pt x="61" y="233"/>
                          </a:cubicBezTo>
                          <a:cubicBezTo>
                            <a:pt x="63" y="234"/>
                            <a:pt x="65" y="235"/>
                            <a:pt x="67" y="236"/>
                          </a:cubicBezTo>
                          <a:cubicBezTo>
                            <a:pt x="70" y="237"/>
                            <a:pt x="72" y="237"/>
                            <a:pt x="74" y="238"/>
                          </a:cubicBezTo>
                          <a:cubicBezTo>
                            <a:pt x="77" y="238"/>
                            <a:pt x="79" y="239"/>
                            <a:pt x="82" y="239"/>
                          </a:cubicBezTo>
                          <a:cubicBezTo>
                            <a:pt x="86" y="239"/>
                            <a:pt x="89" y="239"/>
                            <a:pt x="92" y="239"/>
                          </a:cubicBezTo>
                          <a:cubicBezTo>
                            <a:pt x="96" y="238"/>
                            <a:pt x="99" y="238"/>
                            <a:pt x="101" y="237"/>
                          </a:cubicBezTo>
                          <a:cubicBezTo>
                            <a:pt x="104" y="236"/>
                            <a:pt x="107" y="235"/>
                            <a:pt x="109" y="233"/>
                          </a:cubicBezTo>
                          <a:cubicBezTo>
                            <a:pt x="111" y="231"/>
                            <a:pt x="113" y="230"/>
                            <a:pt x="115" y="227"/>
                          </a:cubicBezTo>
                          <a:cubicBezTo>
                            <a:pt x="117" y="226"/>
                            <a:pt x="118" y="224"/>
                            <a:pt x="119" y="222"/>
                          </a:cubicBezTo>
                          <a:cubicBezTo>
                            <a:pt x="120" y="220"/>
                            <a:pt x="121" y="218"/>
                            <a:pt x="122" y="215"/>
                          </a:cubicBezTo>
                          <a:cubicBezTo>
                            <a:pt x="123" y="213"/>
                            <a:pt x="123" y="210"/>
                            <a:pt x="124" y="208"/>
                          </a:cubicBezTo>
                          <a:cubicBezTo>
                            <a:pt x="124" y="205"/>
                            <a:pt x="124" y="202"/>
                            <a:pt x="124" y="199"/>
                          </a:cubicBezTo>
                          <a:cubicBezTo>
                            <a:pt x="124" y="197"/>
                            <a:pt x="124" y="194"/>
                            <a:pt x="124" y="192"/>
                          </a:cubicBezTo>
                          <a:cubicBezTo>
                            <a:pt x="124" y="190"/>
                            <a:pt x="123" y="188"/>
                            <a:pt x="122" y="186"/>
                          </a:cubicBezTo>
                          <a:cubicBezTo>
                            <a:pt x="122" y="183"/>
                            <a:pt x="121" y="181"/>
                            <a:pt x="120" y="179"/>
                          </a:cubicBezTo>
                          <a:cubicBezTo>
                            <a:pt x="119" y="178"/>
                            <a:pt x="118" y="176"/>
                            <a:pt x="117" y="174"/>
                          </a:cubicBezTo>
                          <a:cubicBezTo>
                            <a:pt x="116" y="173"/>
                            <a:pt x="114" y="171"/>
                            <a:pt x="113" y="170"/>
                          </a:cubicBezTo>
                          <a:cubicBezTo>
                            <a:pt x="112" y="168"/>
                            <a:pt x="110" y="167"/>
                            <a:pt x="108" y="165"/>
                          </a:cubicBezTo>
                          <a:cubicBezTo>
                            <a:pt x="106" y="164"/>
                            <a:pt x="105" y="162"/>
                            <a:pt x="102" y="161"/>
                          </a:cubicBezTo>
                          <a:cubicBezTo>
                            <a:pt x="100" y="160"/>
                            <a:pt x="98" y="158"/>
                            <a:pt x="96" y="157"/>
                          </a:cubicBezTo>
                          <a:cubicBezTo>
                            <a:pt x="94" y="156"/>
                            <a:pt x="93" y="155"/>
                            <a:pt x="91" y="154"/>
                          </a:cubicBezTo>
                          <a:cubicBezTo>
                            <a:pt x="90" y="153"/>
                            <a:pt x="89" y="152"/>
                            <a:pt x="88" y="151"/>
                          </a:cubicBezTo>
                          <a:cubicBezTo>
                            <a:pt x="87" y="151"/>
                            <a:pt x="86" y="150"/>
                            <a:pt x="85" y="149"/>
                          </a:cubicBezTo>
                          <a:cubicBezTo>
                            <a:pt x="84" y="148"/>
                            <a:pt x="83" y="148"/>
                            <a:pt x="83" y="147"/>
                          </a:cubicBezTo>
                          <a:cubicBezTo>
                            <a:pt x="82" y="146"/>
                            <a:pt x="82" y="145"/>
                            <a:pt x="81" y="145"/>
                          </a:cubicBezTo>
                          <a:cubicBezTo>
                            <a:pt x="81" y="144"/>
                            <a:pt x="81" y="143"/>
                            <a:pt x="80" y="142"/>
                          </a:cubicBezTo>
                          <a:cubicBezTo>
                            <a:pt x="80" y="141"/>
                            <a:pt x="80" y="140"/>
                            <a:pt x="80" y="139"/>
                          </a:cubicBezTo>
                          <a:cubicBezTo>
                            <a:pt x="79" y="138"/>
                            <a:pt x="79" y="137"/>
                            <a:pt x="79" y="136"/>
                          </a:cubicBezTo>
                          <a:cubicBezTo>
                            <a:pt x="79" y="135"/>
                            <a:pt x="79" y="134"/>
                            <a:pt x="80" y="133"/>
                          </a:cubicBezTo>
                          <a:cubicBezTo>
                            <a:pt x="80" y="132"/>
                            <a:pt x="80" y="131"/>
                            <a:pt x="80" y="131"/>
                          </a:cubicBezTo>
                          <a:cubicBezTo>
                            <a:pt x="81" y="130"/>
                            <a:pt x="81" y="129"/>
                            <a:pt x="82" y="128"/>
                          </a:cubicBezTo>
                          <a:cubicBezTo>
                            <a:pt x="82" y="127"/>
                            <a:pt x="83" y="127"/>
                            <a:pt x="83" y="126"/>
                          </a:cubicBezTo>
                          <a:cubicBezTo>
                            <a:pt x="84" y="125"/>
                            <a:pt x="85" y="125"/>
                            <a:pt x="86" y="124"/>
                          </a:cubicBezTo>
                          <a:cubicBezTo>
                            <a:pt x="86" y="124"/>
                            <a:pt x="87" y="123"/>
                            <a:pt x="88" y="123"/>
                          </a:cubicBezTo>
                          <a:cubicBezTo>
                            <a:pt x="89" y="123"/>
                            <a:pt x="90" y="122"/>
                            <a:pt x="91" y="122"/>
                          </a:cubicBezTo>
                          <a:cubicBezTo>
                            <a:pt x="92" y="122"/>
                            <a:pt x="93" y="122"/>
                            <a:pt x="94" y="122"/>
                          </a:cubicBezTo>
                          <a:cubicBezTo>
                            <a:pt x="96" y="122"/>
                            <a:pt x="99" y="122"/>
                            <a:pt x="101" y="122"/>
                          </a:cubicBezTo>
                          <a:cubicBezTo>
                            <a:pt x="103" y="122"/>
                            <a:pt x="105" y="123"/>
                            <a:pt x="107" y="124"/>
                          </a:cubicBezTo>
                          <a:cubicBezTo>
                            <a:pt x="110" y="124"/>
                            <a:pt x="112" y="125"/>
                            <a:pt x="114" y="126"/>
                          </a:cubicBezTo>
                          <a:cubicBezTo>
                            <a:pt x="116" y="128"/>
                            <a:pt x="118" y="129"/>
                            <a:pt x="119" y="131"/>
                          </a:cubicBezTo>
                          <a:cubicBezTo>
                            <a:pt x="119" y="101"/>
                            <a:pt x="119" y="101"/>
                            <a:pt x="119" y="101"/>
                          </a:cubicBezTo>
                          <a:cubicBezTo>
                            <a:pt x="118" y="100"/>
                            <a:pt x="116" y="100"/>
                            <a:pt x="114" y="99"/>
                          </a:cubicBezTo>
                          <a:cubicBezTo>
                            <a:pt x="112" y="99"/>
                            <a:pt x="110" y="98"/>
                            <a:pt x="107" y="98"/>
                          </a:cubicBezTo>
                          <a:cubicBezTo>
                            <a:pt x="105" y="98"/>
                            <a:pt x="103" y="97"/>
                            <a:pt x="100" y="97"/>
                          </a:cubicBezTo>
                          <a:cubicBezTo>
                            <a:pt x="98" y="97"/>
                            <a:pt x="95" y="97"/>
                            <a:pt x="93" y="98"/>
                          </a:cubicBezTo>
                          <a:moveTo>
                            <a:pt x="324" y="135"/>
                          </a:moveTo>
                          <a:cubicBezTo>
                            <a:pt x="322" y="135"/>
                            <a:pt x="320" y="135"/>
                            <a:pt x="318" y="136"/>
                          </a:cubicBezTo>
                          <a:cubicBezTo>
                            <a:pt x="309" y="113"/>
                            <a:pt x="292" y="95"/>
                            <a:pt x="270" y="86"/>
                          </a:cubicBezTo>
                          <a:cubicBezTo>
                            <a:pt x="270" y="84"/>
                            <a:pt x="270" y="82"/>
                            <a:pt x="270" y="80"/>
                          </a:cubicBezTo>
                          <a:cubicBezTo>
                            <a:pt x="270" y="61"/>
                            <a:pt x="256" y="47"/>
                            <a:pt x="238" y="47"/>
                          </a:cubicBezTo>
                          <a:cubicBezTo>
                            <a:pt x="229" y="47"/>
                            <a:pt x="221" y="50"/>
                            <a:pt x="215" y="57"/>
                          </a:cubicBezTo>
                          <a:cubicBezTo>
                            <a:pt x="215" y="103"/>
                            <a:pt x="215" y="103"/>
                            <a:pt x="215" y="103"/>
                          </a:cubicBezTo>
                          <a:cubicBezTo>
                            <a:pt x="221" y="109"/>
                            <a:pt x="229" y="113"/>
                            <a:pt x="238" y="113"/>
                          </a:cubicBezTo>
                          <a:cubicBezTo>
                            <a:pt x="248" y="113"/>
                            <a:pt x="256" y="109"/>
                            <a:pt x="262" y="102"/>
                          </a:cubicBezTo>
                          <a:cubicBezTo>
                            <a:pt x="281" y="109"/>
                            <a:pt x="295" y="125"/>
                            <a:pt x="302" y="144"/>
                          </a:cubicBezTo>
                          <a:cubicBezTo>
                            <a:pt x="296" y="150"/>
                            <a:pt x="292" y="159"/>
                            <a:pt x="292" y="168"/>
                          </a:cubicBezTo>
                          <a:cubicBezTo>
                            <a:pt x="292" y="178"/>
                            <a:pt x="296" y="187"/>
                            <a:pt x="302" y="193"/>
                          </a:cubicBezTo>
                          <a:cubicBezTo>
                            <a:pt x="295" y="212"/>
                            <a:pt x="281" y="227"/>
                            <a:pt x="262" y="235"/>
                          </a:cubicBezTo>
                          <a:cubicBezTo>
                            <a:pt x="256" y="228"/>
                            <a:pt x="247" y="224"/>
                            <a:pt x="238" y="224"/>
                          </a:cubicBezTo>
                          <a:cubicBezTo>
                            <a:pt x="229" y="224"/>
                            <a:pt x="221" y="228"/>
                            <a:pt x="215" y="234"/>
                          </a:cubicBezTo>
                          <a:cubicBezTo>
                            <a:pt x="215" y="280"/>
                            <a:pt x="215" y="280"/>
                            <a:pt x="215" y="280"/>
                          </a:cubicBezTo>
                          <a:cubicBezTo>
                            <a:pt x="221" y="286"/>
                            <a:pt x="229" y="290"/>
                            <a:pt x="238" y="290"/>
                          </a:cubicBezTo>
                          <a:cubicBezTo>
                            <a:pt x="256" y="290"/>
                            <a:pt x="270" y="275"/>
                            <a:pt x="270" y="257"/>
                          </a:cubicBezTo>
                          <a:cubicBezTo>
                            <a:pt x="270" y="255"/>
                            <a:pt x="270" y="253"/>
                            <a:pt x="270" y="251"/>
                          </a:cubicBezTo>
                          <a:cubicBezTo>
                            <a:pt x="292" y="241"/>
                            <a:pt x="309" y="224"/>
                            <a:pt x="318" y="201"/>
                          </a:cubicBezTo>
                          <a:cubicBezTo>
                            <a:pt x="320" y="201"/>
                            <a:pt x="322" y="202"/>
                            <a:pt x="324" y="202"/>
                          </a:cubicBezTo>
                          <a:cubicBezTo>
                            <a:pt x="342" y="202"/>
                            <a:pt x="356" y="187"/>
                            <a:pt x="356" y="168"/>
                          </a:cubicBezTo>
                          <a:cubicBezTo>
                            <a:pt x="356" y="150"/>
                            <a:pt x="342" y="135"/>
                            <a:pt x="324" y="1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87853" tIns="43927" rIns="87853" bIns="43927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8961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29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20" name="Picture 1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8441012" y="5413979"/>
                      <a:ext cx="393511" cy="393511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9478961" y="5321300"/>
                      <a:ext cx="2320482" cy="959805"/>
                      <a:chOff x="9418637" y="4908550"/>
                      <a:chExt cx="2320482" cy="959805"/>
                    </a:xfrm>
                  </p:grpSpPr>
                  <p:pic>
                    <p:nvPicPr>
                      <p:cNvPr id="28" name="Picture 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5057" y="4999293"/>
                        <a:ext cx="437706" cy="22312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Picture 28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11109423" y="5659020"/>
                        <a:ext cx="583656" cy="8275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Picture 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36698" y="5636481"/>
                        <a:ext cx="597320" cy="15054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" name="Picture 3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96024" y="5079455"/>
                        <a:ext cx="603851" cy="9376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0176085" y="5139169"/>
                        <a:ext cx="200019" cy="539806"/>
                        <a:chOff x="7258847" y="5219926"/>
                        <a:chExt cx="665292" cy="979277"/>
                      </a:xfrm>
                    </p:grpSpPr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7258847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/>
                        <p:cNvCxnSpPr/>
                        <p:nvPr/>
                      </p:nvCxnSpPr>
                      <p:spPr>
                        <a:xfrm flipV="1">
                          <a:off x="7305696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Rectangle 32"/>
                      <p:cNvSpPr/>
                      <p:nvPr/>
                    </p:nvSpPr>
                    <p:spPr bwMode="auto">
                      <a:xfrm>
                        <a:off x="9418637" y="4908550"/>
                        <a:ext cx="2320482" cy="95980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3878" rtl="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353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4" name="Freeform 5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0517646" y="5100421"/>
                        <a:ext cx="192210" cy="359682"/>
                      </a:xfrm>
                      <a:custGeom>
                        <a:avLst/>
                        <a:gdLst>
                          <a:gd name="T0" fmla="*/ 77 w 83"/>
                          <a:gd name="T1" fmla="*/ 151 h 157"/>
                          <a:gd name="T2" fmla="*/ 6 w 83"/>
                          <a:gd name="T3" fmla="*/ 6 h 157"/>
                          <a:gd name="T4" fmla="*/ 83 w 83"/>
                          <a:gd name="T5" fmla="*/ 0 h 157"/>
                          <a:gd name="T6" fmla="*/ 6 w 83"/>
                          <a:gd name="T7" fmla="*/ 0 h 157"/>
                          <a:gd name="T8" fmla="*/ 0 w 83"/>
                          <a:gd name="T9" fmla="*/ 6 h 157"/>
                          <a:gd name="T10" fmla="*/ 0 w 83"/>
                          <a:gd name="T11" fmla="*/ 157 h 157"/>
                          <a:gd name="T12" fmla="*/ 77 w 83"/>
                          <a:gd name="T13" fmla="*/ 157 h 157"/>
                          <a:gd name="T14" fmla="*/ 83 w 83"/>
                          <a:gd name="T15" fmla="*/ 151 h 157"/>
                          <a:gd name="T16" fmla="*/ 83 w 83"/>
                          <a:gd name="T17" fmla="*/ 0 h 157"/>
                          <a:gd name="T18" fmla="*/ 15 w 83"/>
                          <a:gd name="T19" fmla="*/ 102 h 157"/>
                          <a:gd name="T20" fmla="*/ 20 w 83"/>
                          <a:gd name="T21" fmla="*/ 102 h 157"/>
                          <a:gd name="T22" fmla="*/ 26 w 83"/>
                          <a:gd name="T23" fmla="*/ 104 h 157"/>
                          <a:gd name="T24" fmla="*/ 26 w 83"/>
                          <a:gd name="T25" fmla="*/ 99 h 157"/>
                          <a:gd name="T26" fmla="*/ 26 w 83"/>
                          <a:gd name="T27" fmla="*/ 104 h 157"/>
                          <a:gd name="T28" fmla="*/ 67 w 83"/>
                          <a:gd name="T29" fmla="*/ 89 h 157"/>
                          <a:gd name="T30" fmla="*/ 15 w 83"/>
                          <a:gd name="T31" fmla="*/ 88 h 157"/>
                          <a:gd name="T32" fmla="*/ 17 w 83"/>
                          <a:gd name="T33" fmla="*/ 79 h 157"/>
                          <a:gd name="T34" fmla="*/ 68 w 83"/>
                          <a:gd name="T35" fmla="*/ 80 h 157"/>
                          <a:gd name="T36" fmla="*/ 68 w 83"/>
                          <a:gd name="T37" fmla="*/ 88 h 157"/>
                          <a:gd name="T38" fmla="*/ 67 w 83"/>
                          <a:gd name="T39" fmla="*/ 74 h 157"/>
                          <a:gd name="T40" fmla="*/ 15 w 83"/>
                          <a:gd name="T41" fmla="*/ 72 h 157"/>
                          <a:gd name="T42" fmla="*/ 17 w 83"/>
                          <a:gd name="T43" fmla="*/ 63 h 157"/>
                          <a:gd name="T44" fmla="*/ 68 w 83"/>
                          <a:gd name="T45" fmla="*/ 64 h 157"/>
                          <a:gd name="T46" fmla="*/ 68 w 83"/>
                          <a:gd name="T47" fmla="*/ 72 h 157"/>
                          <a:gd name="T48" fmla="*/ 67 w 83"/>
                          <a:gd name="T49" fmla="*/ 58 h 157"/>
                          <a:gd name="T50" fmla="*/ 15 w 83"/>
                          <a:gd name="T51" fmla="*/ 57 h 157"/>
                          <a:gd name="T52" fmla="*/ 17 w 83"/>
                          <a:gd name="T53" fmla="*/ 47 h 157"/>
                          <a:gd name="T54" fmla="*/ 68 w 83"/>
                          <a:gd name="T55" fmla="*/ 49 h 157"/>
                          <a:gd name="T56" fmla="*/ 68 w 83"/>
                          <a:gd name="T57" fmla="*/ 57 h 157"/>
                          <a:gd name="T58" fmla="*/ 67 w 83"/>
                          <a:gd name="T59" fmla="*/ 42 h 157"/>
                          <a:gd name="T60" fmla="*/ 15 w 83"/>
                          <a:gd name="T61" fmla="*/ 41 h 157"/>
                          <a:gd name="T62" fmla="*/ 17 w 83"/>
                          <a:gd name="T63" fmla="*/ 31 h 157"/>
                          <a:gd name="T64" fmla="*/ 68 w 83"/>
                          <a:gd name="T65" fmla="*/ 33 h 157"/>
                          <a:gd name="T66" fmla="*/ 68 w 83"/>
                          <a:gd name="T67" fmla="*/ 41 h 157"/>
                          <a:gd name="T68" fmla="*/ 67 w 83"/>
                          <a:gd name="T69" fmla="*/ 27 h 157"/>
                          <a:gd name="T70" fmla="*/ 15 w 83"/>
                          <a:gd name="T71" fmla="*/ 25 h 157"/>
                          <a:gd name="T72" fmla="*/ 17 w 83"/>
                          <a:gd name="T73" fmla="*/ 16 h 157"/>
                          <a:gd name="T74" fmla="*/ 68 w 83"/>
                          <a:gd name="T75" fmla="*/ 17 h 157"/>
                          <a:gd name="T76" fmla="*/ 68 w 83"/>
                          <a:gd name="T77" fmla="*/ 25 h 1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</a:cxnLst>
                        <a:rect l="0" t="0" r="r" b="b"/>
                        <a:pathLst>
                          <a:path w="83" h="157">
                            <a:moveTo>
                              <a:pt x="77" y="6"/>
                            </a:moveTo>
                            <a:cubicBezTo>
                              <a:pt x="77" y="151"/>
                              <a:pt x="77" y="151"/>
                              <a:pt x="77" y="151"/>
                            </a:cubicBezTo>
                            <a:cubicBezTo>
                              <a:pt x="6" y="151"/>
                              <a:pt x="6" y="151"/>
                              <a:pt x="6" y="151"/>
                            </a:cubicBezTo>
                            <a:cubicBezTo>
                              <a:pt x="6" y="6"/>
                              <a:pt x="6" y="6"/>
                              <a:pt x="6" y="6"/>
                            </a:cubicBezTo>
                            <a:cubicBezTo>
                              <a:pt x="77" y="6"/>
                              <a:pt x="77" y="6"/>
                              <a:pt x="77" y="6"/>
                            </a:cubicBezTo>
                            <a:moveTo>
                              <a:pt x="83" y="0"/>
                            </a:moveTo>
                            <a:cubicBezTo>
                              <a:pt x="77" y="0"/>
                              <a:pt x="77" y="0"/>
                              <a:pt x="77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0" y="151"/>
                              <a:pt x="0" y="151"/>
                              <a:pt x="0" y="151"/>
                            </a:cubicBezTo>
                            <a:cubicBezTo>
                              <a:pt x="0" y="157"/>
                              <a:pt x="0" y="157"/>
                              <a:pt x="0" y="157"/>
                            </a:cubicBezTo>
                            <a:cubicBezTo>
                              <a:pt x="6" y="157"/>
                              <a:pt x="6" y="157"/>
                              <a:pt x="6" y="157"/>
                            </a:cubicBezTo>
                            <a:cubicBezTo>
                              <a:pt x="77" y="157"/>
                              <a:pt x="77" y="157"/>
                              <a:pt x="77" y="157"/>
                            </a:cubicBezTo>
                            <a:cubicBezTo>
                              <a:pt x="83" y="157"/>
                              <a:pt x="83" y="157"/>
                              <a:pt x="83" y="157"/>
                            </a:cubicBezTo>
                            <a:cubicBezTo>
                              <a:pt x="83" y="151"/>
                              <a:pt x="83" y="151"/>
                              <a:pt x="83" y="151"/>
                            </a:cubicBezTo>
                            <a:cubicBezTo>
                              <a:pt x="83" y="6"/>
                              <a:pt x="83" y="6"/>
                              <a:pt x="83" y="6"/>
                            </a:cubicBezTo>
                            <a:cubicBezTo>
                              <a:pt x="83" y="0"/>
                              <a:pt x="83" y="0"/>
                              <a:pt x="83" y="0"/>
                            </a:cubicBezTo>
                            <a:close/>
                            <a:moveTo>
                              <a:pt x="18" y="104"/>
                            </a:moveTo>
                            <a:cubicBezTo>
                              <a:pt x="16" y="104"/>
                              <a:pt x="15" y="103"/>
                              <a:pt x="15" y="102"/>
                            </a:cubicBezTo>
                            <a:cubicBezTo>
                              <a:pt x="15" y="100"/>
                              <a:pt x="16" y="99"/>
                              <a:pt x="18" y="99"/>
                            </a:cubicBezTo>
                            <a:cubicBezTo>
                              <a:pt x="19" y="99"/>
                              <a:pt x="20" y="100"/>
                              <a:pt x="20" y="102"/>
                            </a:cubicBezTo>
                            <a:cubicBezTo>
                              <a:pt x="20" y="103"/>
                              <a:pt x="19" y="104"/>
                              <a:pt x="18" y="104"/>
                            </a:cubicBezTo>
                            <a:close/>
                            <a:moveTo>
                              <a:pt x="26" y="104"/>
                            </a:moveTo>
                            <a:cubicBezTo>
                              <a:pt x="24" y="104"/>
                              <a:pt x="23" y="103"/>
                              <a:pt x="23" y="102"/>
                            </a:cubicBezTo>
                            <a:cubicBezTo>
                              <a:pt x="23" y="100"/>
                              <a:pt x="24" y="99"/>
                              <a:pt x="26" y="99"/>
                            </a:cubicBezTo>
                            <a:cubicBezTo>
                              <a:pt x="27" y="99"/>
                              <a:pt x="28" y="100"/>
                              <a:pt x="28" y="102"/>
                            </a:cubicBezTo>
                            <a:cubicBezTo>
                              <a:pt x="28" y="103"/>
                              <a:pt x="27" y="104"/>
                              <a:pt x="26" y="104"/>
                            </a:cubicBezTo>
                            <a:close/>
                            <a:moveTo>
                              <a:pt x="68" y="88"/>
                            </a:moveTo>
                            <a:cubicBezTo>
                              <a:pt x="68" y="89"/>
                              <a:pt x="67" y="89"/>
                              <a:pt x="67" y="89"/>
                            </a:cubicBezTo>
                            <a:cubicBezTo>
                              <a:pt x="17" y="89"/>
                              <a:pt x="17" y="89"/>
                              <a:pt x="17" y="89"/>
                            </a:cubicBezTo>
                            <a:cubicBezTo>
                              <a:pt x="16" y="89"/>
                              <a:pt x="15" y="89"/>
                              <a:pt x="15" y="88"/>
                            </a:cubicBezTo>
                            <a:cubicBezTo>
                              <a:pt x="15" y="80"/>
                              <a:pt x="15" y="80"/>
                              <a:pt x="15" y="80"/>
                            </a:cubicBezTo>
                            <a:cubicBezTo>
                              <a:pt x="15" y="79"/>
                              <a:pt x="16" y="79"/>
                              <a:pt x="17" y="79"/>
                            </a:cubicBezTo>
                            <a:cubicBezTo>
                              <a:pt x="67" y="79"/>
                              <a:pt x="67" y="79"/>
                              <a:pt x="67" y="79"/>
                            </a:cubicBezTo>
                            <a:cubicBezTo>
                              <a:pt x="67" y="79"/>
                              <a:pt x="68" y="79"/>
                              <a:pt x="68" y="80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lose/>
                            <a:moveTo>
                              <a:pt x="68" y="72"/>
                            </a:moveTo>
                            <a:cubicBezTo>
                              <a:pt x="68" y="73"/>
                              <a:pt x="67" y="74"/>
                              <a:pt x="67" y="74"/>
                            </a:cubicBezTo>
                            <a:cubicBezTo>
                              <a:pt x="17" y="74"/>
                              <a:pt x="17" y="74"/>
                              <a:pt x="17" y="74"/>
                            </a:cubicBezTo>
                            <a:cubicBezTo>
                              <a:pt x="16" y="74"/>
                              <a:pt x="15" y="73"/>
                              <a:pt x="15" y="72"/>
                            </a:cubicBezTo>
                            <a:cubicBezTo>
                              <a:pt x="15" y="64"/>
                              <a:pt x="15" y="64"/>
                              <a:pt x="15" y="64"/>
                            </a:cubicBezTo>
                            <a:cubicBezTo>
                              <a:pt x="15" y="63"/>
                              <a:pt x="16" y="63"/>
                              <a:pt x="17" y="63"/>
                            </a:cubicBezTo>
                            <a:cubicBezTo>
                              <a:pt x="67" y="63"/>
                              <a:pt x="67" y="63"/>
                              <a:pt x="67" y="63"/>
                            </a:cubicBezTo>
                            <a:cubicBezTo>
                              <a:pt x="67" y="63"/>
                              <a:pt x="68" y="63"/>
                              <a:pt x="68" y="64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lose/>
                            <a:moveTo>
                              <a:pt x="68" y="57"/>
                            </a:moveTo>
                            <a:cubicBezTo>
                              <a:pt x="68" y="57"/>
                              <a:pt x="67" y="58"/>
                              <a:pt x="67" y="58"/>
                            </a:cubicBezTo>
                            <a:cubicBezTo>
                              <a:pt x="17" y="58"/>
                              <a:pt x="17" y="58"/>
                              <a:pt x="17" y="58"/>
                            </a:cubicBezTo>
                            <a:cubicBezTo>
                              <a:pt x="16" y="58"/>
                              <a:pt x="15" y="57"/>
                              <a:pt x="15" y="57"/>
                            </a:cubicBezTo>
                            <a:cubicBezTo>
                              <a:pt x="15" y="49"/>
                              <a:pt x="15" y="49"/>
                              <a:pt x="15" y="49"/>
                            </a:cubicBezTo>
                            <a:cubicBezTo>
                              <a:pt x="15" y="48"/>
                              <a:pt x="16" y="47"/>
                              <a:pt x="17" y="47"/>
                            </a:cubicBezTo>
                            <a:cubicBezTo>
                              <a:pt x="67" y="47"/>
                              <a:pt x="67" y="47"/>
                              <a:pt x="67" y="47"/>
                            </a:cubicBezTo>
                            <a:cubicBezTo>
                              <a:pt x="67" y="47"/>
                              <a:pt x="68" y="48"/>
                              <a:pt x="68" y="49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lose/>
                            <a:moveTo>
                              <a:pt x="68" y="41"/>
                            </a:moveTo>
                            <a:cubicBezTo>
                              <a:pt x="68" y="42"/>
                              <a:pt x="67" y="42"/>
                              <a:pt x="67" y="42"/>
                            </a:cubicBezTo>
                            <a:cubicBezTo>
                              <a:pt x="17" y="42"/>
                              <a:pt x="17" y="42"/>
                              <a:pt x="17" y="42"/>
                            </a:cubicBezTo>
                            <a:cubicBezTo>
                              <a:pt x="16" y="42"/>
                              <a:pt x="15" y="42"/>
                              <a:pt x="15" y="41"/>
                            </a:cubicBezTo>
                            <a:cubicBezTo>
                              <a:pt x="15" y="33"/>
                              <a:pt x="15" y="33"/>
                              <a:pt x="15" y="33"/>
                            </a:cubicBezTo>
                            <a:cubicBezTo>
                              <a:pt x="15" y="32"/>
                              <a:pt x="16" y="31"/>
                              <a:pt x="17" y="31"/>
                            </a:cubicBezTo>
                            <a:cubicBezTo>
                              <a:pt x="67" y="31"/>
                              <a:pt x="67" y="31"/>
                              <a:pt x="67" y="31"/>
                            </a:cubicBezTo>
                            <a:cubicBezTo>
                              <a:pt x="67" y="31"/>
                              <a:pt x="68" y="32"/>
                              <a:pt x="68" y="33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lose/>
                            <a:moveTo>
                              <a:pt x="68" y="25"/>
                            </a:moveTo>
                            <a:cubicBezTo>
                              <a:pt x="68" y="26"/>
                              <a:pt x="67" y="27"/>
                              <a:pt x="67" y="27"/>
                            </a:cubicBezTo>
                            <a:cubicBezTo>
                              <a:pt x="17" y="27"/>
                              <a:pt x="17" y="27"/>
                              <a:pt x="17" y="27"/>
                            </a:cubicBezTo>
                            <a:cubicBezTo>
                              <a:pt x="16" y="27"/>
                              <a:pt x="15" y="26"/>
                              <a:pt x="15" y="25"/>
                            </a:cubicBezTo>
                            <a:cubicBezTo>
                              <a:pt x="15" y="17"/>
                              <a:pt x="15" y="17"/>
                              <a:pt x="15" y="17"/>
                            </a:cubicBezTo>
                            <a:cubicBezTo>
                              <a:pt x="15" y="16"/>
                              <a:pt x="16" y="16"/>
                              <a:pt x="17" y="16"/>
                            </a:cubicBezTo>
                            <a:cubicBezTo>
                              <a:pt x="67" y="16"/>
                              <a:pt x="67" y="16"/>
                              <a:pt x="67" y="16"/>
                            </a:cubicBezTo>
                            <a:cubicBezTo>
                              <a:pt x="67" y="16"/>
                              <a:pt x="68" y="16"/>
                              <a:pt x="68" y="17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2540">
                        <a:noFill/>
                      </a:ln>
                    </p:spPr>
                    <p:txBody>
                      <a:bodyPr vert="horz" wrap="square" lIns="89616" tIns="44807" rIns="89616" bIns="44807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1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6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 flipH="1">
                        <a:off x="10835114" y="5139169"/>
                        <a:ext cx="200019" cy="539806"/>
                        <a:chOff x="7367040" y="5219926"/>
                        <a:chExt cx="665292" cy="979277"/>
                      </a:xfrm>
                    </p:grpSpPr>
                    <p:cxnSp>
                      <p:nvCxnSpPr>
                        <p:cNvPr id="36" name="Straight Connector 35"/>
                        <p:cNvCxnSpPr/>
                        <p:nvPr/>
                      </p:nvCxnSpPr>
                      <p:spPr>
                        <a:xfrm>
                          <a:off x="7367040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 flipV="1">
                          <a:off x="7413885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361237" y="5707062"/>
                    <a:ext cx="484512" cy="484512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57" name="Group 156"/>
          <p:cNvGrpSpPr/>
          <p:nvPr/>
        </p:nvGrpSpPr>
        <p:grpSpPr>
          <a:xfrm>
            <a:off x="6532974" y="956537"/>
            <a:ext cx="1447493" cy="2341919"/>
            <a:chOff x="6482027" y="881592"/>
            <a:chExt cx="1528456" cy="2684511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899979" y="2273343"/>
            <a:ext cx="1772586" cy="483082"/>
          </a:xfrm>
          <a:prstGeom prst="rect">
            <a:avLst/>
          </a:prstGeom>
          <a:noFill/>
        </p:spPr>
        <p:txBody>
          <a:bodyPr wrap="none" lIns="179231" tIns="143385" rIns="179231" bIns="143385" rtlCol="0">
            <a:spAutoFit/>
          </a:bodyPr>
          <a:lstStyle/>
          <a:p>
            <a:pPr marL="0" marR="0" lvl="0" indent="0" algn="r" defTabSz="8961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Cognitive services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295" y="2272142"/>
            <a:ext cx="506000" cy="4856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273169" y="1650183"/>
            <a:ext cx="1209007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 bus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2059" y="3171024"/>
            <a:ext cx="1380116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 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032" y="3086712"/>
            <a:ext cx="362701" cy="334111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 bwMode="auto">
          <a:xfrm>
            <a:off x="4899010" y="884674"/>
            <a:ext cx="1583165" cy="189732"/>
          </a:xfrm>
          <a:prstGeom prst="rect">
            <a:avLst/>
          </a:prstGeom>
          <a:noFill/>
          <a:ln w="130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37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2586" y="1593188"/>
            <a:ext cx="306467" cy="282310"/>
          </a:xfrm>
          <a:prstGeom prst="rect">
            <a:avLst/>
          </a:prstGeom>
        </p:spPr>
      </p:pic>
      <p:grpSp>
        <p:nvGrpSpPr>
          <p:cNvPr id="169" name="Group 168"/>
          <p:cNvGrpSpPr/>
          <p:nvPr/>
        </p:nvGrpSpPr>
        <p:grpSpPr>
          <a:xfrm>
            <a:off x="10342562" y="706969"/>
            <a:ext cx="1371298" cy="1224060"/>
            <a:chOff x="10693372" y="1242777"/>
            <a:chExt cx="1448001" cy="140312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  <a14:imgEffect>
                        <a14:saturation sat="234000"/>
                      </a14:imgEffect>
                    </a14:imgLayer>
                  </a14:imgProps>
                </a:ext>
              </a:extLst>
            </a:blip>
            <a:srcRect t="24251" b="26614"/>
            <a:stretch/>
          </p:blipFill>
          <p:spPr>
            <a:xfrm>
              <a:off x="10693372" y="2182142"/>
              <a:ext cx="1448001" cy="463760"/>
            </a:xfrm>
            <a:prstGeom prst="rect">
              <a:avLst/>
            </a:prstGeom>
            <a:noFill/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8416" y="1242777"/>
              <a:ext cx="673820" cy="6738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818489" y="1823804"/>
            <a:ext cx="1237065" cy="964908"/>
            <a:chOff x="7884215" y="1622064"/>
            <a:chExt cx="1280400" cy="1084166"/>
          </a:xfrm>
        </p:grpSpPr>
        <p:sp>
          <p:nvSpPr>
            <p:cNvPr id="41" name="TextBox 40"/>
            <p:cNvSpPr txBox="1"/>
            <p:nvPr/>
          </p:nvSpPr>
          <p:spPr>
            <a:xfrm>
              <a:off x="7884215" y="2163329"/>
              <a:ext cx="1280400" cy="542901"/>
            </a:xfrm>
            <a:prstGeom prst="rect">
              <a:avLst/>
            </a:prstGeom>
            <a:noFill/>
          </p:spPr>
          <p:txBody>
            <a:bodyPr wrap="none" lIns="179231" tIns="143385" rIns="179231" bIns="143385" rtlCol="0">
              <a:spAutoFit/>
            </a:bodyPr>
            <a:lstStyle/>
            <a:p>
              <a:pPr marL="0" marR="0" lvl="0" indent="0" algn="l" defTabSz="8961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Logic Apps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160" y="1622064"/>
              <a:ext cx="618831" cy="618831"/>
            </a:xfrm>
            <a:prstGeom prst="rect">
              <a:avLst/>
            </a:prstGeom>
          </p:spPr>
        </p:pic>
      </p:grpSp>
      <p:pic>
        <p:nvPicPr>
          <p:cNvPr id="1028" name="Picture 4" descr="Image result for docusign logo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/>
        </p:blipFill>
        <p:spPr bwMode="auto">
          <a:xfrm>
            <a:off x="10360473" y="3090663"/>
            <a:ext cx="1452545" cy="3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 flipH="1">
            <a:off x="8819234" y="956537"/>
            <a:ext cx="1447493" cy="2341919"/>
            <a:chOff x="6482027" y="881592"/>
            <a:chExt cx="1528456" cy="2684511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6D2618-3F98-4E7F-8D38-B2D63C32E7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45394" y="2210096"/>
            <a:ext cx="1129079" cy="644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00456-8116-48F1-80C6-F76E3DE48CE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6" t="14008" b="11601"/>
          <a:stretch/>
        </p:blipFill>
        <p:spPr>
          <a:xfrm>
            <a:off x="4673426" y="719597"/>
            <a:ext cx="529266" cy="4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1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45872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Common shapes that will be used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Parse JSON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Compose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4028C-F564-430A-9CC2-AD125C1B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54" y="233365"/>
            <a:ext cx="7900729" cy="3510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56D28-4104-4921-B4C5-070B33F5C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054" y="4031974"/>
            <a:ext cx="796253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97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8D775-EDF6-419F-A689-BBA28F4F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</a:p>
        </p:txBody>
      </p:sp>
    </p:spTree>
    <p:extLst>
      <p:ext uri="{BB962C8B-B14F-4D97-AF65-F5344CB8AC3E}">
        <p14:creationId xmlns:p14="http://schemas.microsoft.com/office/powerpoint/2010/main" val="1301474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908764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63952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Error Handling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10" y="2358286"/>
            <a:ext cx="2381600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26477-457A-4408-8218-42ADB4A6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35" y="72887"/>
            <a:ext cx="6680015" cy="67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921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7" y="142109"/>
            <a:ext cx="4795873" cy="1484494"/>
          </a:xfrm>
        </p:spPr>
        <p:txBody>
          <a:bodyPr/>
          <a:lstStyle/>
          <a:p>
            <a:r>
              <a:rPr lang="en-US"/>
              <a:t>Try-Catch-Finally 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343941" y="1629881"/>
            <a:ext cx="5453251" cy="491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Put actions in a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3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Catch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after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scope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Failed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3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Finally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after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Catch 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scope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Succeeded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Skipped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3137" b="1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TimedOut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or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Failed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B7CB8-AACB-49AA-8DD7-45C7F01A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90" y="392445"/>
            <a:ext cx="6271046" cy="61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27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EFD4-FA0E-4DCA-A17D-A76DD1AD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Running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18653E-A15F-4C35-8D2C-C56D2DB8E931}"/>
              </a:ext>
            </a:extLst>
          </p:cNvPr>
          <p:cNvGraphicFramePr/>
          <p:nvPr>
            <p:extLst/>
          </p:nvPr>
        </p:nvGraphicFramePr>
        <p:xfrm>
          <a:off x="269303" y="1187962"/>
          <a:ext cx="11655078" cy="38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042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7962"/>
            <a:ext cx="5378548" cy="3969228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Runs</a:t>
            </a:r>
          </a:p>
          <a:p>
            <a:r>
              <a:rPr lang="en-US"/>
              <a:t>Instances are created concurrently</a:t>
            </a:r>
          </a:p>
          <a:p>
            <a:r>
              <a:rPr lang="en-US"/>
              <a:t>Singleton trigger executions</a:t>
            </a:r>
          </a:p>
          <a:p>
            <a:r>
              <a:rPr lang="en-US"/>
              <a:t>Degrees of parallel execution</a:t>
            </a:r>
          </a:p>
          <a:p>
            <a:pPr lvl="1"/>
            <a:r>
              <a:rPr lang="en-US"/>
              <a:t>Only for non split-on polling triggers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D0B4-48AB-4CBB-8A93-43BE15F27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5" y="1187963"/>
            <a:ext cx="5378548" cy="3077609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For Each Loops</a:t>
            </a:r>
          </a:p>
          <a:p>
            <a:r>
              <a:rPr lang="en-US"/>
              <a:t>Collections handled concurrently</a:t>
            </a:r>
          </a:p>
          <a:p>
            <a:r>
              <a:rPr lang="en-US"/>
              <a:t>Sequential For Each</a:t>
            </a:r>
          </a:p>
          <a:p>
            <a:r>
              <a:rPr lang="en-US"/>
              <a:t>For each degrees of parallelism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05DFA0-2128-43AA-ABC4-1EFE64F546FE}"/>
              </a:ext>
            </a:extLst>
          </p:cNvPr>
          <p:cNvSpPr txBox="1">
            <a:spLocks/>
          </p:cNvSpPr>
          <p:nvPr/>
        </p:nvSpPr>
        <p:spPr>
          <a:xfrm>
            <a:off x="6544215" y="5042548"/>
            <a:ext cx="5378548" cy="11465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941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 Until Loops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Runs sequentially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957A28B-B919-4680-BC5A-5D4812864ECD}"/>
              </a:ext>
            </a:extLst>
          </p:cNvPr>
          <p:cNvSpPr txBox="1">
            <a:spLocks/>
          </p:cNvSpPr>
          <p:nvPr/>
        </p:nvSpPr>
        <p:spPr>
          <a:xfrm>
            <a:off x="269241" y="5042546"/>
            <a:ext cx="5378548" cy="1704754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941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Parallel actions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Explicit parallelization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Join with Run After</a:t>
            </a:r>
          </a:p>
        </p:txBody>
      </p:sp>
    </p:spTree>
    <p:extLst>
      <p:ext uri="{BB962C8B-B14F-4D97-AF65-F5344CB8AC3E}">
        <p14:creationId xmlns:p14="http://schemas.microsoft.com/office/powerpoint/2010/main" val="1200401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2" y="1187962"/>
            <a:ext cx="9322716" cy="5458674"/>
          </a:xfrm>
        </p:spPr>
        <p:txBody>
          <a:bodyPr/>
          <a:lstStyle/>
          <a:p>
            <a:r>
              <a:rPr lang="en-US" sz="3137"/>
              <a:t>Example workloads</a:t>
            </a:r>
          </a:p>
          <a:p>
            <a:pPr lvl="1"/>
            <a:r>
              <a:rPr lang="en-US" sz="2353"/>
              <a:t>Cleanup jobs, data synchronization, running reports, data compression</a:t>
            </a:r>
          </a:p>
          <a:p>
            <a:r>
              <a:rPr lang="en-US" sz="3137"/>
              <a:t>Simple Recurrence</a:t>
            </a:r>
          </a:p>
          <a:p>
            <a:pPr lvl="1"/>
            <a:r>
              <a:rPr lang="en-US" sz="2353"/>
              <a:t>Every 5 minutes, every 2 days</a:t>
            </a:r>
          </a:p>
          <a:p>
            <a:r>
              <a:rPr lang="en-US" sz="3137"/>
              <a:t>Recurrence with deterministic time</a:t>
            </a:r>
          </a:p>
          <a:p>
            <a:pPr lvl="1"/>
            <a:r>
              <a:rPr lang="en-US" sz="2353"/>
              <a:t>Use start time</a:t>
            </a:r>
          </a:p>
          <a:p>
            <a:pPr lvl="1"/>
            <a:r>
              <a:rPr lang="en-US" sz="2353"/>
              <a:t>Every hour on the hour, every day at midnight</a:t>
            </a:r>
          </a:p>
          <a:p>
            <a:r>
              <a:rPr lang="en-US" sz="3137"/>
              <a:t>Complex schedules</a:t>
            </a:r>
          </a:p>
          <a:p>
            <a:pPr lvl="1"/>
            <a:r>
              <a:rPr lang="en-US" sz="2353"/>
              <a:t>Every Sunday at noon, every 15 minutes during work hours</a:t>
            </a:r>
          </a:p>
          <a:p>
            <a:r>
              <a:rPr lang="en-US" sz="3137"/>
              <a:t>Run once jobs</a:t>
            </a:r>
          </a:p>
          <a:p>
            <a:pPr lvl="1"/>
            <a:r>
              <a:rPr lang="en-US" sz="2353"/>
              <a:t>Show pattern (next slide)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executions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F51DD-F383-461C-ADE5-7DAD0D8F2415}"/>
              </a:ext>
            </a:extLst>
          </p:cNvPr>
          <p:cNvGrpSpPr/>
          <p:nvPr/>
        </p:nvGrpSpPr>
        <p:grpSpPr>
          <a:xfrm>
            <a:off x="9054170" y="2087195"/>
            <a:ext cx="2599604" cy="2599604"/>
            <a:chOff x="4663774" y="1577042"/>
            <a:chExt cx="2651731" cy="2651731"/>
          </a:xfrm>
          <a:solidFill>
            <a:schemeClr val="tx1">
              <a:lumMod val="95000"/>
            </a:schemeClr>
          </a:solidFill>
        </p:grpSpPr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CC0A852C-FFBA-4C9C-89B3-7A785BF3B77E}"/>
                </a:ext>
              </a:extLst>
            </p:cNvPr>
            <p:cNvSpPr/>
            <p:nvPr/>
          </p:nvSpPr>
          <p:spPr bwMode="auto">
            <a:xfrm>
              <a:off x="4663774" y="1577042"/>
              <a:ext cx="2651731" cy="2651731"/>
            </a:xfrm>
            <a:prstGeom prst="circularArrow">
              <a:avLst>
                <a:gd name="adj1" fmla="val 7766"/>
                <a:gd name="adj2" fmla="val 1113320"/>
                <a:gd name="adj3" fmla="val 20534949"/>
                <a:gd name="adj4" fmla="val 1517603"/>
                <a:gd name="adj5" fmla="val 9457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B451AE-E1D7-4A43-961A-8132628BD9B3}"/>
                </a:ext>
              </a:extLst>
            </p:cNvPr>
            <p:cNvSpPr/>
            <p:nvPr/>
          </p:nvSpPr>
          <p:spPr bwMode="auto">
            <a:xfrm>
              <a:off x="5796046" y="2765750"/>
              <a:ext cx="365760" cy="36576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A6C4FC-1CD9-4E3F-A75B-D8E3A936C1D5}"/>
                </a:ext>
              </a:extLst>
            </p:cNvPr>
            <p:cNvSpPr/>
            <p:nvPr/>
          </p:nvSpPr>
          <p:spPr bwMode="auto">
            <a:xfrm>
              <a:off x="5900741" y="2181028"/>
              <a:ext cx="137160" cy="7315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935449-6221-4F4E-9FB2-E03B48C79793}"/>
                </a:ext>
              </a:extLst>
            </p:cNvPr>
            <p:cNvSpPr/>
            <p:nvPr/>
          </p:nvSpPr>
          <p:spPr bwMode="auto">
            <a:xfrm rot="7676284">
              <a:off x="6169467" y="2899008"/>
              <a:ext cx="137160" cy="5384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96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scheduling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5" y="1197955"/>
            <a:ext cx="11738301" cy="5865582"/>
          </a:xfrm>
        </p:spPr>
        <p:txBody>
          <a:bodyPr/>
          <a:lstStyle/>
          <a:p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8000"/>
                </a:solidFill>
              </a:rPr>
              <a:t>// Occur on the last Friday of every month at 8:30am and 5:30pm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A31515"/>
                </a:solidFill>
              </a:rPr>
              <a:t> "triggers"</a:t>
            </a:r>
            <a:r>
              <a:rPr lang="en-US" sz="1600">
                <a:solidFill>
                  <a:srgbClr val="000000"/>
                </a:solidFill>
              </a:rPr>
              <a:t>: {</a:t>
            </a:r>
          </a:p>
          <a:p>
            <a:r>
              <a:rPr lang="en-US" sz="1600">
                <a:solidFill>
                  <a:srgbClr val="A31515"/>
                </a:solidFill>
              </a:rPr>
              <a:t>    "Recurrence"</a:t>
            </a:r>
            <a:r>
              <a:rPr lang="en-US" sz="1600">
                <a:solidFill>
                  <a:srgbClr val="000000"/>
                </a:solidFill>
              </a:rPr>
              <a:t>:</a:t>
            </a:r>
            <a:r>
              <a:rPr lang="en-US" sz="1600">
                <a:solidFill>
                  <a:srgbClr val="A31515"/>
                </a:solidFill>
              </a:rPr>
              <a:t>    </a:t>
            </a:r>
          </a:p>
          <a:p>
            <a:r>
              <a:rPr lang="en-US" sz="1600">
                <a:solidFill>
                  <a:srgbClr val="A31515"/>
                </a:solidFill>
              </a:rPr>
              <a:t>        "recurrence"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</a:rPr>
              <a:t>        {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“</a:t>
            </a:r>
            <a:r>
              <a:rPr lang="en-US" sz="1600" err="1">
                <a:solidFill>
                  <a:srgbClr val="A31515"/>
                </a:solidFill>
              </a:rPr>
              <a:t>startTime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b="1"/>
              <a:t>2017-11-01T15:30:30Z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"frequency"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"month"</a:t>
            </a:r>
            <a:r>
              <a:rPr lang="en-US" sz="1600">
                <a:solidFill>
                  <a:srgbClr val="000000"/>
                </a:solidFill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"interval"</a:t>
            </a:r>
            <a:r>
              <a:rPr lang="en-US" sz="1600">
                <a:solidFill>
                  <a:srgbClr val="000000"/>
                </a:solidFill>
              </a:rPr>
              <a:t>: 1,</a:t>
            </a:r>
          </a:p>
          <a:p>
            <a:r>
              <a:rPr lang="en-US" sz="1600">
                <a:solidFill>
                  <a:srgbClr val="A31515"/>
                </a:solidFill>
              </a:rPr>
              <a:t>           "schedule"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{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"minutes"</a:t>
            </a:r>
            <a:r>
              <a:rPr lang="en-US" sz="1600">
                <a:solidFill>
                  <a:srgbClr val="000000"/>
                </a:solidFill>
              </a:rPr>
              <a:t>: [30],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"hours"</a:t>
            </a:r>
            <a:r>
              <a:rPr lang="en-US" sz="1600">
                <a:solidFill>
                  <a:srgbClr val="000000"/>
                </a:solidFill>
              </a:rPr>
              <a:t>: [8,17],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err="1">
                <a:solidFill>
                  <a:srgbClr val="A31515"/>
                </a:solidFill>
              </a:rPr>
              <a:t>monthlyOccurrences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: 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[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    {</a:t>
            </a:r>
            <a:r>
              <a:rPr lang="en-US" sz="1600">
                <a:solidFill>
                  <a:srgbClr val="A31515"/>
                </a:solidFill>
              </a:rPr>
              <a:t>"day"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err="1">
                <a:solidFill>
                  <a:srgbClr val="A31515"/>
                </a:solidFill>
              </a:rPr>
              <a:t>friday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, </a:t>
            </a:r>
            <a:r>
              <a:rPr lang="en-US" sz="1600">
                <a:solidFill>
                  <a:srgbClr val="A31515"/>
                </a:solidFill>
              </a:rPr>
              <a:t>"occurrence"</a:t>
            </a:r>
            <a:r>
              <a:rPr lang="en-US" sz="1600">
                <a:solidFill>
                  <a:srgbClr val="000000"/>
                </a:solidFill>
              </a:rPr>
              <a:t>: -1}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]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}</a:t>
            </a:r>
          </a:p>
          <a:p>
            <a:r>
              <a:rPr lang="en-US" sz="1600">
                <a:solidFill>
                  <a:srgbClr val="000000"/>
                </a:solidFill>
              </a:rPr>
              <a:t>       },</a:t>
            </a:r>
            <a:endParaRPr lang="en-US" sz="1600"/>
          </a:p>
          <a:p>
            <a:pPr>
              <a:spcBef>
                <a:spcPts val="1200"/>
              </a:spcBef>
              <a:buClr>
                <a:srgbClr val="353535"/>
              </a:buClr>
            </a:pPr>
            <a:r>
              <a:rPr lang="en-US" sz="1600"/>
              <a:t> </a:t>
            </a:r>
            <a:r>
              <a:rPr lang="en-US" sz="1600">
                <a:solidFill>
                  <a:srgbClr val="A31515"/>
                </a:solidFill>
              </a:rPr>
              <a:t> "type"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"Recurrence"</a:t>
            </a:r>
            <a:endParaRPr lang="en-US" sz="160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Clr>
                <a:srgbClr val="353535"/>
              </a:buClr>
            </a:pPr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38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7" y="467974"/>
            <a:ext cx="4795873" cy="832764"/>
          </a:xfrm>
        </p:spPr>
        <p:txBody>
          <a:bodyPr/>
          <a:lstStyle/>
          <a:p>
            <a:r>
              <a:rPr lang="en-US"/>
              <a:t>Run Once 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343941" y="1629881"/>
            <a:ext cx="4855634" cy="389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Request trigger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 time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9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Delay Until (start time)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9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Instantiate millions of scheduled jobs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55AC7-D478-4131-9E73-F78A8357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76" y="467974"/>
            <a:ext cx="5815389" cy="56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79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Grouping and processing messages</a:t>
            </a:r>
          </a:p>
          <a:p>
            <a:pPr lvl="1"/>
            <a:r>
              <a:rPr lang="en-US"/>
              <a:t>2 Logic Apps – sender and receiver</a:t>
            </a:r>
          </a:p>
          <a:p>
            <a:pPr lvl="1"/>
            <a:r>
              <a:rPr lang="en-US"/>
              <a:t>‘batcher’ aware of batching logic app</a:t>
            </a:r>
          </a:p>
          <a:p>
            <a:pPr lvl="1"/>
            <a:r>
              <a:rPr lang="en-US"/>
              <a:t>Batching logic app not aware of batcher(s) – 1:n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25" y="5076084"/>
            <a:ext cx="739423" cy="579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697" y="5076084"/>
            <a:ext cx="739423" cy="579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0211" y="4765239"/>
            <a:ext cx="127997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1310" y="4325939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1310" y="5281259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1259" y="5534064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Elbow Connector 12"/>
          <p:cNvCxnSpPr>
            <a:stCxn id="6" idx="0"/>
            <a:endCxn id="10" idx="0"/>
          </p:cNvCxnSpPr>
          <p:nvPr/>
        </p:nvCxnSpPr>
        <p:spPr>
          <a:xfrm rot="5400000" flipH="1" flipV="1">
            <a:off x="5669163" y="3250813"/>
            <a:ext cx="750145" cy="2900397"/>
          </a:xfrm>
          <a:prstGeom prst="bentConnector3">
            <a:avLst>
              <a:gd name="adj1" fmla="val 130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7" idx="2"/>
          </p:cNvCxnSpPr>
          <p:nvPr/>
        </p:nvCxnSpPr>
        <p:spPr>
          <a:xfrm rot="5400000" flipH="1" flipV="1">
            <a:off x="8249130" y="4900394"/>
            <a:ext cx="9532" cy="1519028"/>
          </a:xfrm>
          <a:prstGeom prst="bentConnector3">
            <a:avLst>
              <a:gd name="adj1" fmla="val -2397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2887" y="4437516"/>
            <a:ext cx="1279979" cy="93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within batch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39563" y="5019760"/>
            <a:ext cx="1279979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Trigger</a:t>
            </a:r>
          </a:p>
        </p:txBody>
      </p: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3273953" y="5364349"/>
            <a:ext cx="950372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ghtning Bolt 26"/>
          <p:cNvSpPr/>
          <p:nvPr/>
        </p:nvSpPr>
        <p:spPr>
          <a:xfrm>
            <a:off x="2891381" y="5164533"/>
            <a:ext cx="382023" cy="49467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17811" y="4567050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17810" y="4807284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17810" y="5048528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66465" y="4517840"/>
            <a:ext cx="1487429" cy="734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2401" y="4765170"/>
            <a:ext cx="1788791" cy="119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 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Count 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Size based (soon)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82" y="4188035"/>
            <a:ext cx="520165" cy="5201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69971" y="4314588"/>
            <a:ext cx="127997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9013409" y="4697659"/>
            <a:ext cx="0" cy="3784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5797100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Everything?  Really?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2365513" y="2690193"/>
            <a:ext cx="9469580" cy="14465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Okay, not everything.  But there are 200 connectors and in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preview is the ability to create custom connectors.  And with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Event Grid, we have many more options as well.</a:t>
            </a:r>
          </a:p>
        </p:txBody>
      </p:sp>
    </p:spTree>
    <p:extLst>
      <p:ext uri="{BB962C8B-B14F-4D97-AF65-F5344CB8AC3E}">
        <p14:creationId xmlns:p14="http://schemas.microsoft.com/office/powerpoint/2010/main" val="27602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3F7A3-0C96-4B4A-ADF8-53BE647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/>
              <a:t>Hands on Lab:  Logic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89F95F-2368-4EFE-B5B4-4B55FCF9D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3925562"/>
          </a:xfrm>
        </p:spPr>
        <p:txBody>
          <a:bodyPr/>
          <a:lstStyle/>
          <a:p>
            <a:r>
              <a:rPr lang="en-US" dirty="0"/>
              <a:t>Know the Limits of Logic Apps</a:t>
            </a:r>
          </a:p>
          <a:p>
            <a:r>
              <a:rPr lang="en-US" dirty="0"/>
              <a:t>Consider the workflow – high throughput vs long </a:t>
            </a:r>
            <a:r>
              <a:rPr lang="en-US"/>
              <a:t>running workflow</a:t>
            </a:r>
            <a:endParaRPr lang="en-US" dirty="0"/>
          </a:p>
          <a:p>
            <a:r>
              <a:rPr lang="en-US" dirty="0"/>
              <a:t>Understand the data structure</a:t>
            </a:r>
          </a:p>
          <a:p>
            <a:r>
              <a:rPr lang="en-US" dirty="0"/>
              <a:t>Leverage concurrency as much as possible</a:t>
            </a:r>
          </a:p>
          <a:p>
            <a:r>
              <a:rPr lang="en-US" dirty="0"/>
              <a:t>Consider side-by-side strategy for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5700944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4589270"/>
          </a:xfrm>
        </p:spPr>
        <p:txBody>
          <a:bodyPr/>
          <a:lstStyle/>
          <a:p>
            <a:r>
              <a:rPr lang="en-US" dirty="0"/>
              <a:t>Not a lightweight BizTalk</a:t>
            </a:r>
          </a:p>
          <a:p>
            <a:r>
              <a:rPr lang="en-US" dirty="0"/>
              <a:t>Its not a silver bullet</a:t>
            </a:r>
          </a:p>
          <a:p>
            <a:r>
              <a:rPr lang="en-US" dirty="0"/>
              <a:t>Be aware of the workload (for loops,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Management is either in the portal or Visual Studio</a:t>
            </a:r>
          </a:p>
          <a:p>
            <a:r>
              <a:rPr lang="en-US" dirty="0"/>
              <a:t>ALM is defined in VSTS, but has short comings</a:t>
            </a:r>
          </a:p>
          <a:p>
            <a:r>
              <a:rPr lang="en-US" dirty="0"/>
              <a:t>There is not much guidance – but that’s why we are here!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Misconceptions and </a:t>
            </a:r>
            <a:r>
              <a:rPr lang="en-US" err="1"/>
              <a:t>Gotchas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4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C4C8-5357-4ED6-8F1D-902E6074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500E0-54AD-435E-BD6D-34AA8923E162}"/>
              </a:ext>
            </a:extLst>
          </p:cNvPr>
          <p:cNvSpPr txBox="1"/>
          <p:nvPr/>
        </p:nvSpPr>
        <p:spPr>
          <a:xfrm>
            <a:off x="4378120" y="487"/>
            <a:ext cx="2745208" cy="6548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SaaS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10to8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Act!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Adobe Creative Cloud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appFigures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Asana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Active Directory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API Management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Application Insights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Automation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Face API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LUIS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Text Analytics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Vision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Data Lake Store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Document DB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Hubs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Grid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Files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Machine Learning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Resource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SQL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Blob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Queues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Basecamp2&amp;3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Benchmark Email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Maps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Search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BitBucket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00F48-1E7F-4B15-868E-1C9FDC1B3C1D}"/>
              </a:ext>
            </a:extLst>
          </p:cNvPr>
          <p:cNvSpPr txBox="1"/>
          <p:nvPr/>
        </p:nvSpPr>
        <p:spPr>
          <a:xfrm>
            <a:off x="6469512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Box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Buffer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Calendly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Campfire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CapsuleCRM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Cognito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Disqus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DocuSign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Dropbox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Financials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Operations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NAV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Elastic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Eventbrite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Facebook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FreshBooks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Freshdesk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FreshService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GitHub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Calendar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Contacts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Sheets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Meeting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Training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Webinar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Harvest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B10B-12AE-409D-ACC4-013441805B91}"/>
              </a:ext>
            </a:extLst>
          </p:cNvPr>
          <p:cNvSpPr txBox="1"/>
          <p:nvPr/>
        </p:nvSpPr>
        <p:spPr>
          <a:xfrm>
            <a:off x="8561169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HelloSign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HipChat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Infusionsoft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Inoreader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Insightly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Instagram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Instapaper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JIRA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JotForm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LeanKit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LiveChat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MailChimp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Mandrill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Teams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Translator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Medium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MSN Weather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Muhimbi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PDF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Nexmo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365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 Video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 for Business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OneNote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Outlook.com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Customer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Paylocity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PagerDuty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Parserr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66E0-910D-4BBB-8825-846D92FD9FFB}"/>
              </a:ext>
            </a:extLst>
          </p:cNvPr>
          <p:cNvSpPr txBox="1"/>
          <p:nvPr/>
        </p:nvSpPr>
        <p:spPr>
          <a:xfrm>
            <a:off x="10578124" y="198675"/>
            <a:ext cx="2745208" cy="59953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Pivotal Tracker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Planner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 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SendGrid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Online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Slack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SmartSheet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SparkPost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Stripe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Survey Monkey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Teamwork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Todoist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Toodledo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Trello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Twilio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Typeform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UserVoice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Vimeo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Team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Webmerge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Wordpress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Wunderlist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Yammer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YouTube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Zendesk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E95C1-DEA5-401B-A5D6-7AE1CFAAC75E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42D51-8F54-49D0-8D04-28A5BB5E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115162"/>
            <a:ext cx="3735427" cy="124912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F9F01E-CF70-458D-B577-D2E29C19C794}"/>
              </a:ext>
            </a:extLst>
          </p:cNvPr>
          <p:cNvSpPr txBox="1">
            <a:spLocks/>
          </p:cNvSpPr>
          <p:nvPr/>
        </p:nvSpPr>
        <p:spPr>
          <a:xfrm>
            <a:off x="300984" y="1699050"/>
            <a:ext cx="4163905" cy="2496286"/>
          </a:xfrm>
          <a:prstGeom prst="rect">
            <a:avLst/>
          </a:prstGeom>
        </p:spPr>
        <p:txBody>
          <a:bodyPr lIns="179158" tIns="143326" rIns="179158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Cloud APIs and </a:t>
            </a:r>
            <a:b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platform functionality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To your services, apps, LOB systems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Hosted and managed within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the platform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Scales to meet your needs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First class designer experience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2E136A-415F-4ABC-B19F-4699C6A65456}"/>
              </a:ext>
            </a:extLst>
          </p:cNvPr>
          <p:cNvSpPr txBox="1">
            <a:spLocks/>
          </p:cNvSpPr>
          <p:nvPr/>
        </p:nvSpPr>
        <p:spPr>
          <a:xfrm>
            <a:off x="298276" y="4317254"/>
            <a:ext cx="4171022" cy="2289797"/>
          </a:xfrm>
          <a:prstGeom prst="rect">
            <a:avLst/>
          </a:prstGeom>
        </p:spPr>
        <p:txBody>
          <a:bodyPr vert="horz" wrap="square" lIns="179158" tIns="143326" rIns="179158" bIns="89567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API connections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Authenticate once and reuse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Differentiate connection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configuration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Simple to deploy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Portal experience for managing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API Connections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EA601-E73C-4D2C-A11F-3AD7766B8AF8}"/>
              </a:ext>
            </a:extLst>
          </p:cNvPr>
          <p:cNvSpPr txBox="1"/>
          <p:nvPr/>
        </p:nvSpPr>
        <p:spPr>
          <a:xfrm>
            <a:off x="4378350" y="9647"/>
            <a:ext cx="2745208" cy="263497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 Validation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Transform XML (+Mapper)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Encode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Decode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Account Artifact Lookup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X12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EDIFACT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E72FF-FB03-4362-9F5B-64D89879435F}"/>
              </a:ext>
            </a:extLst>
          </p:cNvPr>
          <p:cNvSpPr txBox="1"/>
          <p:nvPr/>
        </p:nvSpPr>
        <p:spPr>
          <a:xfrm>
            <a:off x="6469511" y="9648"/>
            <a:ext cx="2745208" cy="31710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Protocol/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Native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HTTP, HTTPS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 </a:t>
            </a: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Webhook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FTP, SFTP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Compose, Parse JSON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Query, Join, Table, Select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Schedule, Wait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Terminate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Workflow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EE073-0FB9-41CA-A827-B1B1F0E11EAD}"/>
              </a:ext>
            </a:extLst>
          </p:cNvPr>
          <p:cNvSpPr txBox="1"/>
          <p:nvPr/>
        </p:nvSpPr>
        <p:spPr>
          <a:xfrm>
            <a:off x="8561169" y="9647"/>
            <a:ext cx="2745208" cy="313594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BizTalk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 System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IBM DB2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Informix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Oracle DB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PostgreSQL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Websphere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MQ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Tx/>
              <a:buNone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989DC-A53F-40C2-A579-1AA67048CBC9}"/>
              </a:ext>
            </a:extLst>
          </p:cNvPr>
          <p:cNvSpPr txBox="1"/>
          <p:nvPr/>
        </p:nvSpPr>
        <p:spPr>
          <a:xfrm>
            <a:off x="3825691" y="2223272"/>
            <a:ext cx="9099106" cy="247113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Over 160 built-in connectors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Don’t see what you need?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392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logicapps</a:t>
            </a: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-wish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24" y="576952"/>
            <a:ext cx="7231427" cy="5722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3735048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Logic Apps</a:t>
            </a:r>
            <a:b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Workflow Designer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09" y="2358286"/>
            <a:ext cx="3219257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Workflow in the cloud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Powerful control flow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Connect disparate applications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No code designer for </a:t>
            </a:r>
            <a:b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creation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Also works within Visual Studio for added CI/CD</a:t>
            </a:r>
          </a:p>
        </p:txBody>
      </p:sp>
    </p:spTree>
    <p:extLst>
      <p:ext uri="{BB962C8B-B14F-4D97-AF65-F5344CB8AC3E}">
        <p14:creationId xmlns:p14="http://schemas.microsoft.com/office/powerpoint/2010/main" val="3826109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Triggers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start with a trigger, typically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Recurring and Adv. Scheduling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Webhook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Request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C1F7E-A677-4490-87B8-4032DB7B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1554853"/>
            <a:ext cx="8739808" cy="24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97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Actions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continue with actions, which is also most of the time,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Invoke APIs and Services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Behaviors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Variables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Expressions and Operators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21B15-AEFF-4029-8AE9-E62BE575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18" y="1554853"/>
            <a:ext cx="8565717" cy="27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81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2928643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659404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Workflow Features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10" y="2358286"/>
            <a:ext cx="2381600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 control your logic app's workflow, you can specify different paths for your logic app to run and how to process data in arrays, collections, and batches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1D98C1-6671-4BB5-A845-713B63E1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43" y="2259496"/>
            <a:ext cx="9071114" cy="19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83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1162178"/>
          </a:xfrm>
        </p:spPr>
        <p:txBody>
          <a:bodyPr/>
          <a:lstStyle/>
          <a:p>
            <a:r>
              <a:rPr lang="en-US"/>
              <a:t>Logic Apps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796122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Dynamic Content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Expressions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88B520-4876-4369-8B9A-E559E75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60" y="410148"/>
            <a:ext cx="5721438" cy="289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7852-8B34-4208-B69F-81AE47C6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3" y="3464256"/>
            <a:ext cx="5576504" cy="32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93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1660</Words>
  <Application>Microsoft Office PowerPoint</Application>
  <PresentationFormat>Widescreen</PresentationFormat>
  <Paragraphs>436</Paragraphs>
  <Slides>22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5-30721_Build_2016_Template_Light</vt:lpstr>
      <vt:lpstr>Logic Apps connects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Apps Demo</vt:lpstr>
      <vt:lpstr>PowerPoint Presentation</vt:lpstr>
      <vt:lpstr>PowerPoint Presentation</vt:lpstr>
      <vt:lpstr>Workflow Patterns</vt:lpstr>
      <vt:lpstr>PowerPoint Presentation</vt:lpstr>
      <vt:lpstr>Try-Catch-Finally Pattern</vt:lpstr>
      <vt:lpstr>Long Running Processing</vt:lpstr>
      <vt:lpstr>Concurrency Control</vt:lpstr>
      <vt:lpstr>Scheduling executions</vt:lpstr>
      <vt:lpstr>Advanced scheduling</vt:lpstr>
      <vt:lpstr>Run Once Jobs</vt:lpstr>
      <vt:lpstr>Batching</vt:lpstr>
      <vt:lpstr>Hands on Lab:  Logic Apps</vt:lpstr>
      <vt:lpstr>Learnings</vt:lpstr>
      <vt:lpstr>Misconceptions and Gotchas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Apps connects everything</dc:title>
  <dc:creator>Peter Roden</dc:creator>
  <cp:lastModifiedBy>Elizabeth Graham</cp:lastModifiedBy>
  <cp:revision>2</cp:revision>
  <dcterms:created xsi:type="dcterms:W3CDTF">2018-01-22T17:12:49Z</dcterms:created>
  <dcterms:modified xsi:type="dcterms:W3CDTF">2018-02-08T21:29:19Z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2018-01-22T17:13:29.5318749Z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