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9"/>
  </p:notesMasterIdLst>
  <p:sldIdLst>
    <p:sldId id="256" r:id="rId3"/>
    <p:sldId id="257" r:id="rId4"/>
    <p:sldId id="273" r:id="rId5"/>
    <p:sldId id="274" r:id="rId6"/>
    <p:sldId id="275" r:id="rId7"/>
    <p:sldId id="276" r:id="rId8"/>
    <p:sldId id="277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44944750-5D0D-4F86-B7A6-4AF2AE21186F}">
          <p14:sldIdLst>
            <p14:sldId id="256"/>
            <p14:sldId id="257"/>
            <p14:sldId id="273"/>
            <p14:sldId id="274"/>
            <p14:sldId id="275"/>
            <p14:sldId id="276"/>
            <p14:sldId id="277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</p14:sldIdLst>
        </p14:section>
        <p14:section name="Default Section" id="{DC3FC219-ADFA-47D0-829C-B2EA85B47407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7" autoAdjust="0"/>
    <p:restoredTop sz="94660"/>
  </p:normalViewPr>
  <p:slideViewPr>
    <p:cSldViewPr snapToGrid="0">
      <p:cViewPr varScale="1">
        <p:scale>
          <a:sx n="95" d="100"/>
          <a:sy n="95" d="100"/>
        </p:scale>
        <p:origin x="33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2009E8-C56D-4EC0-B72A-1B578C95D495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4937CA-2CE3-4552-A651-E33088784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4724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0400C77-98DD-41D6-BDE7-5E20B890E76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001729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“Pinnacle of PaaS compute”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/>
              <a:t>Not just hardware “servers”, but software servers are also </a:t>
            </a:r>
            <a:r>
              <a:rPr lang="en-US" b="1"/>
              <a:t>managed for you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/>
              <a:t>Focus on </a:t>
            </a:r>
            <a:r>
              <a:rPr lang="en-US" b="1"/>
              <a:t>business logic</a:t>
            </a:r>
            <a:r>
              <a:rPr lang="en-US"/>
              <a:t>, not solving technical problems not </a:t>
            </a:r>
            <a:r>
              <a:rPr lang="en-US" b="1"/>
              <a:t>core to business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/>
              <a:t>Lower effort to get started makes it easier to experiment (bots, etc.)</a:t>
            </a:r>
          </a:p>
          <a:p>
            <a:r>
              <a:rPr lang="en-US"/>
              <a:t>Benefits of “</a:t>
            </a:r>
            <a:r>
              <a:rPr lang="en-US" err="1"/>
              <a:t>Serverless</a:t>
            </a:r>
            <a:r>
              <a:rPr lang="en-US"/>
              <a:t>”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0400C77-98DD-41D6-BDE7-5E20B890E765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110209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2/12/2018 3:58 PM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242727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2/12/2018 3:58 PM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752571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2/12/2018 3:58 PM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97512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2/12/2018 3:58 PM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867618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326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4E39C7-B244-4AD1-BF37-284BD542741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753575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326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4E39C7-B244-4AD1-BF37-284BD542741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952327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0400C77-98DD-41D6-BDE7-5E20B890E76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6825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Build 2015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2/12/2018 4:00 PM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65902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Build 2015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2/12/2018 4:00 PM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806125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Build 2015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2/12/2018 4:00 PM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366991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Build 2015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2/12/2018 4:00 PM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93434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Build 2015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2/12/2018 4:00 PM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12736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kern="120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Talking</a:t>
            </a:r>
            <a:r>
              <a:rPr lang="en-US" sz="1200" b="1" kern="1200" baseline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points: (New)</a:t>
            </a:r>
          </a:p>
          <a:p>
            <a:endParaRPr lang="en-US" sz="1200" b="1" kern="1200" baseline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/>
              <a:t>What do we go from here?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/>
              <a:t>Introducing </a:t>
            </a:r>
            <a:r>
              <a:rPr lang="en-US" sz="1200" err="1"/>
              <a:t>Serverless</a:t>
            </a:r>
            <a:r>
              <a:rPr lang="en-US" sz="1200"/>
              <a:t>, an </a:t>
            </a:r>
            <a:r>
              <a:rPr lang="en-US" sz="1200" baseline="0"/>
              <a:t>event-driven process, which will grow and scale on demand.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aseline="0"/>
              <a:t>The only remaining question now becomes: How I architect my app to become </a:t>
            </a:r>
            <a:r>
              <a:rPr lang="en-US" sz="1200" baseline="0" err="1"/>
              <a:t>Serverless</a:t>
            </a:r>
            <a:r>
              <a:rPr lang="en-US" sz="1200" baseline="0"/>
              <a:t>? Pretty neat, right?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20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/>
              <a:t>It all sounds great, naturally, you</a:t>
            </a:r>
            <a:r>
              <a:rPr lang="en-US" sz="1200" baseline="0"/>
              <a:t> may ask, how does </a:t>
            </a:r>
            <a:r>
              <a:rPr lang="en-US" sz="1200" baseline="0" err="1"/>
              <a:t>Serverless</a:t>
            </a:r>
            <a:r>
              <a:rPr lang="en-US" sz="1200" baseline="0"/>
              <a:t> fit into the picture?</a:t>
            </a:r>
            <a:endParaRPr lang="en-US" sz="120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B58940A-E023-4449-93AF-8B92F8D53A43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516111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Abstraction of servers, infrastructure and configuration of operating system</a:t>
            </a:r>
          </a:p>
          <a:p>
            <a:r>
              <a:rPr lang="en-US"/>
              <a:t>Event-driven scale</a:t>
            </a:r>
          </a:p>
          <a:p>
            <a:r>
              <a:rPr lang="en-US"/>
              <a:t>Sub-second billing</a:t>
            </a:r>
          </a:p>
          <a:p>
            <a:r>
              <a:rPr lang="en-US"/>
              <a:t>Stateless</a:t>
            </a:r>
          </a:p>
          <a:p>
            <a:endParaRPr lang="en-US"/>
          </a:p>
          <a:p>
            <a:pPr lvl="0" rtl="0"/>
            <a:r>
              <a:rPr lang="en-US" sz="120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Serverless</a:t>
            </a: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compute is a </a:t>
            </a:r>
            <a:r>
              <a:rPr lang="en-US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fully managed</a:t>
            </a: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service. Some refer to it as Functions as a Service</a:t>
            </a:r>
          </a:p>
          <a:p>
            <a:pPr lvl="1"/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OS and Framework patching is performed for you</a:t>
            </a:r>
          </a:p>
          <a:p>
            <a:pPr lvl="1"/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 is zero administrative tasks and no need to manage any infrastructure </a:t>
            </a:r>
          </a:p>
          <a:p>
            <a:pPr lvl="1"/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just deploy your code (function) and it runs</a:t>
            </a:r>
          </a:p>
          <a:p>
            <a:pPr lvl="1"/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Your code runs within seconds and for very short period of time</a:t>
            </a:r>
          </a:p>
          <a:p>
            <a:pPr lvl="0"/>
            <a:r>
              <a:rPr lang="en-US" sz="120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Serverless</a:t>
            </a: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compute </a:t>
            </a:r>
            <a:r>
              <a:rPr lang="en-US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scales quickly </a:t>
            </a: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(almost </a:t>
            </a:r>
            <a:r>
              <a:rPr lang="en-US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instantly</a:t>
            </a: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and </a:t>
            </a:r>
            <a:r>
              <a:rPr lang="en-US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vastly</a:t>
            </a: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pPr lvl="1"/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Automatically scales </a:t>
            </a:r>
            <a:r>
              <a:rPr lang="en-US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within seconds </a:t>
            </a:r>
            <a:endParaRPr lang="en-US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US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</a:t>
            </a: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scale </a:t>
            </a:r>
            <a:r>
              <a:rPr lang="en-US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configuration</a:t>
            </a: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required (there is no way to configure scale or limits)</a:t>
            </a:r>
          </a:p>
          <a:p>
            <a:pPr lvl="1"/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Scales to match </a:t>
            </a:r>
            <a:r>
              <a:rPr lang="en-US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any given workload</a:t>
            </a: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Scales from zero to handle </a:t>
            </a:r>
            <a:r>
              <a:rPr lang="en-US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tens of thousands concurrent</a:t>
            </a: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functions invocations within seconds </a:t>
            </a:r>
          </a:p>
          <a:p>
            <a:pPr lvl="1"/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Pay only for the time your code is running</a:t>
            </a:r>
          </a:p>
          <a:p>
            <a:pPr lvl="0"/>
            <a:r>
              <a:rPr lang="en-US" sz="120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Serverless</a:t>
            </a: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compute </a:t>
            </a:r>
            <a:r>
              <a:rPr lang="en-US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reacts to events</a:t>
            </a:r>
            <a:endParaRPr lang="en-US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React, in near real-time, to events and triggers</a:t>
            </a:r>
          </a:p>
          <a:p>
            <a:pPr lvl="1"/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Triggered by virtually any event from Azure service or 3</a:t>
            </a:r>
            <a:r>
              <a:rPr lang="en-US" sz="1200" kern="1200" baseline="300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rd</a:t>
            </a: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party services</a:t>
            </a:r>
          </a:p>
          <a:p>
            <a:endParaRPr lang="en-US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Setup time, provisioning is long</a:t>
            </a:r>
            <a:r>
              <a:rPr lang="en-US" baseline="0"/>
              <a:t> &amp; costly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0400C77-98DD-41D6-BDE7-5E20B890E765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952203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E860C-CF6C-458E-BBA8-D27E5A9C24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DFD77E-3B42-48BE-B1C5-AC779ACD38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E89016-764F-4123-85B8-A9D77394F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ED91A-304B-4B52-80CA-B1A549329185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8F81F0-79FE-4BE5-A905-1A05CC0F9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B109C8-E5A0-45A3-B782-1CDE0D13F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E10A1-83EE-4A26-B093-6E9E38FEA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913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09CCC-FEB9-427D-BF79-599EB3C65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405468-7A3C-4F85-9AD8-AB030ECD9E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184DC2-1240-4916-A189-8EB093F4D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ED91A-304B-4B52-80CA-B1A549329185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29E143-796C-44C4-A36D-551121BD6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44BCC6-4A7F-49B3-8FEB-671C2FBBF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E10A1-83EE-4A26-B093-6E9E38FEA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217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A8EC83-D43D-4051-B396-F3DF0F5C1B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02A153-7863-4B05-908D-E445192801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35B7E0-173E-4E4A-B2CD-36414055D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ED91A-304B-4B52-80CA-B1A549329185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C2E91D-B1E3-43A1-9ADD-D9DDDF459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2CC361-4249-4CEA-A152-565654F0F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E10A1-83EE-4A26-B093-6E9E38FEA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9489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lki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269239" y="2077800"/>
            <a:ext cx="6274974" cy="2696029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10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353" b="0" i="0" u="none" strike="noStrike" kern="1200" cap="none" spc="0" normalizeH="0" baseline="0" noProof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9" name="Picture 18" hidden="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0203" y="6119147"/>
            <a:ext cx="1253377" cy="26878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54892" y="481158"/>
            <a:ext cx="1408078" cy="300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4568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Microso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0203" y="6119147"/>
            <a:ext cx="1253377" cy="268786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84187"/>
            <a:ext cx="9860610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2" y="3878574"/>
            <a:ext cx="9860611" cy="1792326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48213" y="481158"/>
            <a:ext cx="1421436" cy="300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8138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Build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0203" y="6119147"/>
            <a:ext cx="1253377" cy="268786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84187"/>
            <a:ext cx="9860610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2" y="3878574"/>
            <a:ext cx="9860611" cy="1792326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9738870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970093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224347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244359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947980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2-color Non-bulleted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893571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7B2D1-872E-4FA3-81B2-48964C0A9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7659CE-CC95-4BAE-A1CA-855FB71589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623B1F-8B13-4E4F-AA68-E0A2A78A5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ED91A-304B-4B52-80CA-B1A549329185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208F05-3CE2-4D87-BAD8-49FB4F1CE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9464CB-9B4B-4F5A-8C46-17820C237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E10A1-83EE-4A26-B093-6E9E38FEA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1566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393778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Bullet text 1st level color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2377940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2"/>
              </a:buClr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2377940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2"/>
              </a:buClr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062025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Bullet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2377940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2377940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804823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370147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079784" y="2906011"/>
            <a:ext cx="10034748" cy="899665"/>
          </a:xfrm>
        </p:spPr>
        <p:txBody>
          <a:bodyPr anchor="ctr" anchorCtr="0"/>
          <a:lstStyle>
            <a:lvl1pPr algn="l"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49987373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1186356"/>
            <a:ext cx="8964248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24779">
                      <a:srgbClr val="000000"/>
                    </a:gs>
                    <a:gs pos="70000">
                      <a:srgbClr val="000000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0" y="3877277"/>
            <a:ext cx="8964247" cy="724246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24779">
                      <a:srgbClr val="000000"/>
                    </a:gs>
                    <a:gs pos="70000">
                      <a:srgbClr val="000000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2306857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1186356"/>
            <a:ext cx="8964247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39783077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8419526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92035">
                      <a:srgbClr val="000000"/>
                    </a:gs>
                    <a:gs pos="75000">
                      <a:srgbClr val="000000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1265453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0-50 Right Photo Layou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1" y="1217195"/>
            <a:ext cx="5378548" cy="1973570"/>
          </a:xfrm>
        </p:spPr>
        <p:txBody>
          <a:bodyPr>
            <a:spAutoFit/>
          </a:bodyPr>
          <a:lstStyle>
            <a:lvl1pPr>
              <a:defRPr sz="647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097556" y="0"/>
            <a:ext cx="6094444" cy="6856100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04269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AD5E7-C018-4240-879F-159D13B42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AFAEC5-2DE6-4012-9086-5DDF7F06CD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D5092B-D040-4A84-8855-A5977F5EF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ED91A-304B-4B52-80CA-B1A549329185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1B8B57-5EEF-4C63-9C61-AA3D06F44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9C083F-F039-4227-A1D4-252505546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E10A1-83EE-4A26-B093-6E9E38FEA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44769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175602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55396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Slide for developer code</a:t>
            </a:r>
          </a:p>
        </p:txBody>
      </p:sp>
      <p:sp>
        <p:nvSpPr>
          <p:cNvPr id="3" name="Rectangle 2"/>
          <p:cNvSpPr/>
          <p:nvPr/>
        </p:nvSpPr>
        <p:spPr bwMode="hidden">
          <a:xfrm>
            <a:off x="1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2" tIns="45722" rIns="45722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10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765" b="0" i="0" u="none" strike="noStrike" kern="1200" cap="none" spc="0" normalizeH="0" baseline="0" noProof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1956973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72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3090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51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292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95392359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logo slide_colo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blackWhite">
          <a:xfrm>
            <a:off x="269239" y="6171616"/>
            <a:ext cx="11653522" cy="39531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85" tIns="143428" rIns="179285" bIns="143428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3924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86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54892" y="470067"/>
            <a:ext cx="1408078" cy="300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1557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39" y="1189177"/>
            <a:ext cx="11653523" cy="2396047"/>
          </a:xfrm>
          <a:prstGeom prst="rect">
            <a:avLst/>
          </a:prstGeom>
        </p:spPr>
        <p:txBody>
          <a:bodyPr/>
          <a:lstStyle>
            <a:lvl1pPr marL="284790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241" indent="-275453">
              <a:buClr>
                <a:schemeClr val="tx1"/>
              </a:buClr>
              <a:buSzPct val="90000"/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5031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9128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3225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/>
              <a:t>Use this Layout for Speaker Notes slides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38876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7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55690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4B4F5-9F56-4AF2-B8FC-381E478EDD58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923CD-E977-4E78-9161-C57CCFBF0D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12597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7"/>
          <p:cNvSpPr txBox="1"/>
          <p:nvPr userDrawn="1"/>
        </p:nvSpPr>
        <p:spPr bwMode="white">
          <a:xfrm>
            <a:off x="4367360" y="6566898"/>
            <a:ext cx="3457280" cy="158429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1029" spc="147">
                <a:gradFill>
                  <a:gsLst>
                    <a:gs pos="0">
                      <a:srgbClr val="FFFFFF">
                        <a:alpha val="50000"/>
                      </a:srgbClr>
                    </a:gs>
                    <a:gs pos="86000">
                      <a:srgbClr val="FFFFFF">
                        <a:alpha val="50000"/>
                      </a:srgbClr>
                    </a:gs>
                  </a:gsLst>
                  <a:lin ang="5400000" scaled="0"/>
                </a:gradFill>
              </a:rPr>
              <a:t>MICROSOFT CONFIDENTIAL – INTERNAL ONLY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184808"/>
          </a:xfrm>
        </p:spPr>
        <p:txBody>
          <a:bodyPr/>
          <a:lstStyle>
            <a:lvl3pPr>
              <a:defRPr sz="2353"/>
            </a:lvl3pPr>
            <a:lvl4pPr>
              <a:defRPr sz="1961"/>
            </a:lvl4pPr>
            <a:lvl5pPr>
              <a:defRPr sz="1961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77859612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243" y="289515"/>
            <a:ext cx="4225335" cy="32142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/>
          <p:cNvSpPr/>
          <p:nvPr userDrawn="1"/>
        </p:nvSpPr>
        <p:spPr bwMode="auto">
          <a:xfrm>
            <a:off x="4751363" y="5"/>
            <a:ext cx="7440636" cy="6858001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180" tIns="143344" rIns="179180" bIns="14334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348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353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676985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pos="3917">
          <p15:clr>
            <a:srgbClr val="FBAE40"/>
          </p15:clr>
        </p15:guide>
        <p15:guide id="2" pos="3341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quare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686648"/>
            <a:ext cx="4795873" cy="1484704"/>
          </a:xfrm>
        </p:spPr>
        <p:txBody>
          <a:bodyPr wrap="square" anchor="ctr">
            <a:spAutoFit/>
          </a:bodyPr>
          <a:lstStyle>
            <a:lvl1pPr>
              <a:defRPr sz="4705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Square photo layout</a:t>
            </a:r>
          </a:p>
        </p:txBody>
      </p:sp>
      <p:sp>
        <p:nvSpPr>
          <p:cNvPr id="6" name="Picture Placeholder 4"/>
          <p:cNvSpPr>
            <a:spLocks noGrp="1" noChangeAspect="1"/>
          </p:cNvSpPr>
          <p:nvPr>
            <p:ph type="pic" sz="quarter" idx="10"/>
          </p:nvPr>
        </p:nvSpPr>
        <p:spPr bwMode="ltGray">
          <a:xfrm>
            <a:off x="5334350" y="0"/>
            <a:ext cx="6857650" cy="68561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085650362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pos="3427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85528-1534-479E-B1FE-186ECAF00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17A074-B993-4170-BAFA-5B5A4C678D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C8F9F5-94CD-4E81-8F61-C1103D3883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32A438-CEA3-4881-B351-C117ECE6C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ED91A-304B-4B52-80CA-B1A549329185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5BABC7-0E57-4BF4-8914-F429AF80C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1B8675-B0A6-4048-808A-9901830A1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E10A1-83EE-4A26-B093-6E9E38FEA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702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2FC04-5C7C-47E8-A93E-4506C9DC0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026FEC-EBFE-47D5-A7C0-3FF21BAB9E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34247F-4AED-4811-9F1E-26F183BAA3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04C826-74FF-4DB0-9815-91A41E3AA3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899DE2-EE87-4912-8CC1-884DAD3205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17E2D9-ECC0-4A1F-8F11-BABF8AC07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ED91A-304B-4B52-80CA-B1A549329185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01AD60-E6EF-43FC-BE12-5C931B6A6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D370BD-AD7F-4F9B-BDD2-D9632B4BF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E10A1-83EE-4A26-B093-6E9E38FEA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389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B73ED-58D7-4E26-8B66-E548F2250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D071CB-69EE-45DE-8234-D4F76385F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ED91A-304B-4B52-80CA-B1A549329185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8424B3-EDE7-4C7C-A102-22235E679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70BCF7-FB6C-4186-AC70-3E661E7C2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E10A1-83EE-4A26-B093-6E9E38FEA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550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B4B2C2-92C1-4C5C-84C2-CADDB69EB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ED91A-304B-4B52-80CA-B1A549329185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2F5ED4-2C83-414D-8470-3CC0D4A9A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117A9F-9C45-4436-A577-5ACE76559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E10A1-83EE-4A26-B093-6E9E38FEA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97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9AF65-1D90-49C3-9C8D-A18499010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6B7347-8BFD-49F8-8CAB-D7AA0B645C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4C2B08-D4A3-4A83-BAFB-56BB435E46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DBCA54-230C-4FE2-A911-CC0EF220D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ED91A-304B-4B52-80CA-B1A549329185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3A0EE-425D-4146-BE68-6F904E47F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A1D99C-EEB1-4702-AEB7-488E4111F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E10A1-83EE-4A26-B093-6E9E38FEA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97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C240A-E673-411C-B0BB-10F1BB925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908F70-868E-4723-9945-39BCE77585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03F15E-4993-4EDA-B95A-DE4150EF9A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036470-6359-4133-A767-9395A2D92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ED91A-304B-4B52-80CA-B1A549329185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B04ED0-EA23-466F-BEDB-8D031F294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1386F2-81D5-48B8-B2E4-AA5EE1AE9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E10A1-83EE-4A26-B093-6E9E38FEA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45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26" Type="http://schemas.openxmlformats.org/officeDocument/2006/relationships/slideLayout" Target="../slideLayouts/slideLayout37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slideLayout" Target="../slideLayouts/slideLayout36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CED1E5-9D92-4BF4-AA6C-300BF1979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103F0A-8750-4524-8CF6-5F1FFE149C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5BDB5C-EA0D-4B50-844B-60A282656E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2ED91A-304B-4B52-80CA-B1A549329185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1A615-DE64-470D-9FF9-7FD048C944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2EE9DA-1C2D-4C78-AB4B-B10E65797E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6E10A1-83EE-4A26-B093-6E9E38FEA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55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12370906" y="-217"/>
            <a:ext cx="935477" cy="5654618"/>
            <a:chOff x="12618967" y="-221"/>
            <a:chExt cx="954235" cy="5767186"/>
          </a:xfrm>
        </p:grpSpPr>
        <p:grpSp>
          <p:nvGrpSpPr>
            <p:cNvPr id="26" name="Group 25"/>
            <p:cNvGrpSpPr/>
            <p:nvPr userDrawn="1"/>
          </p:nvGrpSpPr>
          <p:grpSpPr>
            <a:xfrm rot="5400000">
              <a:off x="11582059" y="1045293"/>
              <a:ext cx="2703052" cy="629236"/>
              <a:chOff x="1586734" y="4543426"/>
              <a:chExt cx="2703052" cy="629236"/>
            </a:xfrm>
          </p:grpSpPr>
          <p:sp>
            <p:nvSpPr>
              <p:cNvPr id="45" name="Rectangle 44"/>
              <p:cNvSpPr/>
              <p:nvPr userDrawn="1"/>
            </p:nvSpPr>
            <p:spPr bwMode="auto">
              <a:xfrm>
                <a:off x="1586734" y="4543427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90" b="1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marL="0" marR="0" lvl="0" indent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90" b="0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R:0 G:120 B:215</a:t>
                </a:r>
              </a:p>
            </p:txBody>
          </p:sp>
          <p:sp>
            <p:nvSpPr>
              <p:cNvPr id="37" name="Rectangle 36"/>
              <p:cNvSpPr/>
              <p:nvPr userDrawn="1"/>
            </p:nvSpPr>
            <p:spPr bwMode="auto">
              <a:xfrm>
                <a:off x="3419856" y="4543428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90" b="1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Cyan</a:t>
                </a:r>
              </a:p>
              <a:p>
                <a:pPr marL="0" marR="0" lvl="0" indent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90" b="0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R:0 G:188 B:242</a:t>
                </a:r>
              </a:p>
            </p:txBody>
          </p:sp>
          <p:sp>
            <p:nvSpPr>
              <p:cNvPr id="41" name="Rectangle 40"/>
              <p:cNvSpPr/>
              <p:nvPr userDrawn="1"/>
            </p:nvSpPr>
            <p:spPr bwMode="auto">
              <a:xfrm>
                <a:off x="158673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90" b="1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marL="0" marR="0" lvl="0" indent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90" b="0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R:210 G:210 B:210</a:t>
                </a:r>
              </a:p>
            </p:txBody>
          </p:sp>
          <p:sp>
            <p:nvSpPr>
              <p:cNvPr id="42" name="Rectangle 41"/>
              <p:cNvSpPr/>
              <p:nvPr userDrawn="1"/>
            </p:nvSpPr>
            <p:spPr bwMode="auto">
              <a:xfrm>
                <a:off x="2505456" y="4543426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90" b="1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Dark Blue</a:t>
                </a:r>
              </a:p>
              <a:p>
                <a:pPr marL="0" marR="0" lvl="0" indent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90" b="0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R:0 G:32 B:80</a:t>
                </a:r>
              </a:p>
            </p:txBody>
          </p:sp>
          <p:sp>
            <p:nvSpPr>
              <p:cNvPr id="43" name="Rectangle 42"/>
              <p:cNvSpPr/>
              <p:nvPr userDrawn="1"/>
            </p:nvSpPr>
            <p:spPr bwMode="auto">
              <a:xfrm>
                <a:off x="3413144" y="4882896"/>
                <a:ext cx="869930" cy="289766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90" b="1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marL="0" marR="0" lvl="0" indent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90" b="0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R:80 G:80 B:80</a:t>
                </a:r>
              </a:p>
            </p:txBody>
          </p:sp>
          <p:sp>
            <p:nvSpPr>
              <p:cNvPr id="44" name="Rectangle 43"/>
              <p:cNvSpPr/>
              <p:nvPr userDrawn="1"/>
            </p:nvSpPr>
            <p:spPr bwMode="auto">
              <a:xfrm>
                <a:off x="2505456" y="4882895"/>
                <a:ext cx="869930" cy="289766"/>
              </a:xfrm>
              <a:prstGeom prst="rect">
                <a:avLst/>
              </a:prstGeom>
              <a:solidFill>
                <a:srgbClr val="73737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90" b="1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Gray</a:t>
                </a:r>
              </a:p>
              <a:p>
                <a:pPr marL="0" marR="0" lvl="0" indent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90" b="0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R:115 G:115 B:115</a:t>
                </a:r>
              </a:p>
            </p:txBody>
          </p:sp>
        </p:grpSp>
        <p:grpSp>
          <p:nvGrpSpPr>
            <p:cNvPr id="27" name="Group 26"/>
            <p:cNvGrpSpPr/>
            <p:nvPr userDrawn="1"/>
          </p:nvGrpSpPr>
          <p:grpSpPr>
            <a:xfrm rot="5400000">
              <a:off x="11412325" y="4270556"/>
              <a:ext cx="2703052" cy="289766"/>
              <a:chOff x="4476564" y="4543426"/>
              <a:chExt cx="2703052" cy="289766"/>
            </a:xfrm>
          </p:grpSpPr>
          <p:sp>
            <p:nvSpPr>
              <p:cNvPr id="33" name="Rectangle 32"/>
              <p:cNvSpPr/>
              <p:nvPr userDrawn="1"/>
            </p:nvSpPr>
            <p:spPr bwMode="auto">
              <a:xfrm>
                <a:off x="5395286" y="4543426"/>
                <a:ext cx="869930" cy="289766"/>
              </a:xfrm>
              <a:prstGeom prst="rect">
                <a:avLst/>
              </a:prstGeom>
              <a:solidFill>
                <a:srgbClr val="5C2D9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90" b="1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Purple</a:t>
                </a:r>
              </a:p>
              <a:p>
                <a:pPr marL="0" marR="0" lvl="0" indent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90" b="0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R:92 G:45 B:145</a:t>
                </a:r>
              </a:p>
            </p:txBody>
          </p:sp>
          <p:sp>
            <p:nvSpPr>
              <p:cNvPr id="34" name="Rectangle 33"/>
              <p:cNvSpPr/>
              <p:nvPr userDrawn="1"/>
            </p:nvSpPr>
            <p:spPr bwMode="auto">
              <a:xfrm>
                <a:off x="6309686" y="4543426"/>
                <a:ext cx="869930" cy="289766"/>
              </a:xfrm>
              <a:prstGeom prst="rect">
                <a:avLst/>
              </a:prstGeom>
              <a:solidFill>
                <a:srgbClr val="D83B0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90" b="1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Orange</a:t>
                </a:r>
              </a:p>
              <a:p>
                <a:pPr marL="0" marR="0" lvl="0" indent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90" b="0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R:216 G:59 B:1</a:t>
                </a:r>
              </a:p>
            </p:txBody>
          </p:sp>
          <p:sp>
            <p:nvSpPr>
              <p:cNvPr id="35" name="Rectangle 34"/>
              <p:cNvSpPr/>
              <p:nvPr userDrawn="1"/>
            </p:nvSpPr>
            <p:spPr bwMode="auto">
              <a:xfrm>
                <a:off x="4476564" y="4543426"/>
                <a:ext cx="869930" cy="289766"/>
              </a:xfrm>
              <a:prstGeom prst="rect">
                <a:avLst/>
              </a:prstGeom>
              <a:solidFill>
                <a:srgbClr val="107C1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90" b="1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Green</a:t>
                </a:r>
              </a:p>
              <a:p>
                <a:pPr marL="0" marR="0" lvl="0" indent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90" b="0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R:16 G:124 B:16</a:t>
                </a:r>
              </a:p>
            </p:txBody>
          </p:sp>
        </p:grpSp>
        <p:sp>
          <p:nvSpPr>
            <p:cNvPr id="28" name="TextBox 27"/>
            <p:cNvSpPr txBox="1"/>
            <p:nvPr userDrawn="1"/>
          </p:nvSpPr>
          <p:spPr>
            <a:xfrm rot="5400000">
              <a:off x="12987813" y="258334"/>
              <a:ext cx="843944" cy="326834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588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80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2917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Main colors</a:t>
              </a:r>
            </a:p>
          </p:txBody>
        </p:sp>
        <p:sp>
          <p:nvSpPr>
            <p:cNvPr id="32" name="TextBox 31"/>
            <p:cNvSpPr txBox="1"/>
            <p:nvPr userDrawn="1"/>
          </p:nvSpPr>
          <p:spPr>
            <a:xfrm rot="5400000">
              <a:off x="11746691" y="4228746"/>
              <a:ext cx="2647253" cy="326834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588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80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2917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Secondary colors (use only when necessary)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89146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azure.microsoft.com/en-us/services/bot-service/" TargetMode="External"/><Relationship Id="rId13" Type="http://schemas.openxmlformats.org/officeDocument/2006/relationships/image" Target="../media/image17.png"/><Relationship Id="rId3" Type="http://schemas.openxmlformats.org/officeDocument/2006/relationships/hyperlink" Target="https://azure.microsoft.com/en-us/services/cosmos-db/" TargetMode="External"/><Relationship Id="rId7" Type="http://schemas.openxmlformats.org/officeDocument/2006/relationships/image" Target="../media/image14.png"/><Relationship Id="rId12" Type="http://schemas.openxmlformats.org/officeDocument/2006/relationships/hyperlink" Target="https://azure.microsoft.com/en-us/services/event-grid/" TargetMode="External"/><Relationship Id="rId2" Type="http://schemas.openxmlformats.org/officeDocument/2006/relationships/notesSlide" Target="../notesSlides/notesSlide14.xml"/><Relationship Id="rId16" Type="http://schemas.openxmlformats.org/officeDocument/2006/relationships/image" Target="../media/image12.png"/><Relationship Id="rId1" Type="http://schemas.openxmlformats.org/officeDocument/2006/relationships/slideLayout" Target="../slideLayouts/slideLayout23.xml"/><Relationship Id="rId6" Type="http://schemas.openxmlformats.org/officeDocument/2006/relationships/hyperlink" Target="https://azure.microsoft.com/en-us/services/storage/?v=16.50" TargetMode="External"/><Relationship Id="rId11" Type="http://schemas.openxmlformats.org/officeDocument/2006/relationships/image" Target="../media/image16.png"/><Relationship Id="rId5" Type="http://schemas.microsoft.com/office/2007/relationships/hdphoto" Target="../media/hdphoto1.wdp"/><Relationship Id="rId15" Type="http://schemas.openxmlformats.org/officeDocument/2006/relationships/image" Target="../media/image18.png"/><Relationship Id="rId10" Type="http://schemas.openxmlformats.org/officeDocument/2006/relationships/hyperlink" Target="https://azure.microsoft.com/en-us/services/stream-analytics/" TargetMode="External"/><Relationship Id="rId4" Type="http://schemas.openxmlformats.org/officeDocument/2006/relationships/image" Target="../media/image13.png"/><Relationship Id="rId9" Type="http://schemas.openxmlformats.org/officeDocument/2006/relationships/image" Target="../media/image15.png"/><Relationship Id="rId14" Type="http://schemas.openxmlformats.org/officeDocument/2006/relationships/hyperlink" Target="https://azure.microsoft.com/en-us/services/active-directory/" TargetMode="Externa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azure.microsoft.com/en-us/services/bot-service/" TargetMode="External"/><Relationship Id="rId13" Type="http://schemas.openxmlformats.org/officeDocument/2006/relationships/image" Target="../media/image17.png"/><Relationship Id="rId3" Type="http://schemas.openxmlformats.org/officeDocument/2006/relationships/hyperlink" Target="https://azure.microsoft.com/en-us/services/cosmos-db/" TargetMode="External"/><Relationship Id="rId7" Type="http://schemas.openxmlformats.org/officeDocument/2006/relationships/image" Target="../media/image14.png"/><Relationship Id="rId12" Type="http://schemas.openxmlformats.org/officeDocument/2006/relationships/hyperlink" Target="https://azure.microsoft.com/en-us/services/event-grid/" TargetMode="External"/><Relationship Id="rId17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23.xml"/><Relationship Id="rId6" Type="http://schemas.openxmlformats.org/officeDocument/2006/relationships/hyperlink" Target="https://azure.microsoft.com/en-us/services/storage/?v=16.50" TargetMode="External"/><Relationship Id="rId11" Type="http://schemas.openxmlformats.org/officeDocument/2006/relationships/image" Target="../media/image16.png"/><Relationship Id="rId5" Type="http://schemas.microsoft.com/office/2007/relationships/hdphoto" Target="../media/hdphoto1.wdp"/><Relationship Id="rId15" Type="http://schemas.openxmlformats.org/officeDocument/2006/relationships/image" Target="../media/image18.png"/><Relationship Id="rId10" Type="http://schemas.openxmlformats.org/officeDocument/2006/relationships/hyperlink" Target="https://azure.microsoft.com/en-us/services/stream-analytics/" TargetMode="External"/><Relationship Id="rId4" Type="http://schemas.openxmlformats.org/officeDocument/2006/relationships/image" Target="../media/image13.png"/><Relationship Id="rId9" Type="http://schemas.openxmlformats.org/officeDocument/2006/relationships/image" Target="../media/image15.png"/><Relationship Id="rId14" Type="http://schemas.openxmlformats.org/officeDocument/2006/relationships/hyperlink" Target="https://azure.microsoft.com/en-us/services/active-directory/" TargetMode="Externa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azure.microsoft.com/en-us/services/bot-service/" TargetMode="External"/><Relationship Id="rId13" Type="http://schemas.openxmlformats.org/officeDocument/2006/relationships/image" Target="../media/image17.png"/><Relationship Id="rId3" Type="http://schemas.openxmlformats.org/officeDocument/2006/relationships/hyperlink" Target="https://azure.microsoft.com/en-us/services/cosmos-db/" TargetMode="External"/><Relationship Id="rId7" Type="http://schemas.openxmlformats.org/officeDocument/2006/relationships/image" Target="../media/image14.png"/><Relationship Id="rId12" Type="http://schemas.openxmlformats.org/officeDocument/2006/relationships/hyperlink" Target="https://azure.microsoft.com/en-us/services/event-grid/" TargetMode="External"/><Relationship Id="rId17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6" Type="http://schemas.openxmlformats.org/officeDocument/2006/relationships/image" Target="../media/image12.png"/><Relationship Id="rId1" Type="http://schemas.openxmlformats.org/officeDocument/2006/relationships/slideLayout" Target="../slideLayouts/slideLayout23.xml"/><Relationship Id="rId6" Type="http://schemas.openxmlformats.org/officeDocument/2006/relationships/hyperlink" Target="https://azure.microsoft.com/en-us/services/storage/?v=16.50" TargetMode="External"/><Relationship Id="rId11" Type="http://schemas.openxmlformats.org/officeDocument/2006/relationships/image" Target="../media/image16.png"/><Relationship Id="rId5" Type="http://schemas.microsoft.com/office/2007/relationships/hdphoto" Target="../media/hdphoto1.wdp"/><Relationship Id="rId15" Type="http://schemas.openxmlformats.org/officeDocument/2006/relationships/image" Target="../media/image18.png"/><Relationship Id="rId10" Type="http://schemas.openxmlformats.org/officeDocument/2006/relationships/hyperlink" Target="https://azure.microsoft.com/en-us/services/stream-analytics/" TargetMode="External"/><Relationship Id="rId4" Type="http://schemas.openxmlformats.org/officeDocument/2006/relationships/image" Target="../media/image13.png"/><Relationship Id="rId9" Type="http://schemas.openxmlformats.org/officeDocument/2006/relationships/image" Target="../media/image15.png"/><Relationship Id="rId14" Type="http://schemas.openxmlformats.org/officeDocument/2006/relationships/hyperlink" Target="https://azure.microsoft.com/en-us/services/active-directory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hyperlink" Target="mailto:Elizabeth.Graham@microsoft.com" TargetMode="External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6.xml"/><Relationship Id="rId6" Type="http://schemas.openxmlformats.org/officeDocument/2006/relationships/image" Target="../media/image7.jpg"/><Relationship Id="rId5" Type="http://schemas.openxmlformats.org/officeDocument/2006/relationships/image" Target="../media/image6.jpeg"/><Relationship Id="rId4" Type="http://schemas.openxmlformats.org/officeDocument/2006/relationships/hyperlink" Target="mailto:dabarkol@microsoft.com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hyperlink" Target="mailto:Pete.Roden@microsoft.com" TargetMode="External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6.xml"/><Relationship Id="rId6" Type="http://schemas.openxmlformats.org/officeDocument/2006/relationships/image" Target="../media/image10.png"/><Relationship Id="rId5" Type="http://schemas.openxmlformats.org/officeDocument/2006/relationships/image" Target="../media/image6.jpeg"/><Relationship Id="rId4" Type="http://schemas.openxmlformats.org/officeDocument/2006/relationships/hyperlink" Target="mailto:Sasha.Rosenbaum@microsoft.com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mailto:Pete.Roden@microsoft.com" TargetMode="External"/><Relationship Id="rId3" Type="http://schemas.openxmlformats.org/officeDocument/2006/relationships/hyperlink" Target="mailto:dabarkol@microsoft.com" TargetMode="External"/><Relationship Id="rId7" Type="http://schemas.openxmlformats.org/officeDocument/2006/relationships/image" Target="../media/image7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6.xml"/><Relationship Id="rId6" Type="http://schemas.openxmlformats.org/officeDocument/2006/relationships/image" Target="../media/image10.png"/><Relationship Id="rId5" Type="http://schemas.openxmlformats.org/officeDocument/2006/relationships/image" Target="../media/image9.jpeg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hyperlink" Target="mailto:Sasha.Rosenbaum@microsoft.com" TargetMode="External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6.xml"/><Relationship Id="rId6" Type="http://schemas.openxmlformats.org/officeDocument/2006/relationships/image" Target="../media/image8.jpeg"/><Relationship Id="rId5" Type="http://schemas.openxmlformats.org/officeDocument/2006/relationships/image" Target="../media/image6.jpeg"/><Relationship Id="rId4" Type="http://schemas.openxmlformats.org/officeDocument/2006/relationships/hyperlink" Target="mailto:Elizabeth.Graham@microsoft.com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hyperlink" Target="mailto:Pete.Roden@microsoft.com" TargetMode="External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6.xml"/><Relationship Id="rId6" Type="http://schemas.openxmlformats.org/officeDocument/2006/relationships/image" Target="../media/image8.jpeg"/><Relationship Id="rId5" Type="http://schemas.openxmlformats.org/officeDocument/2006/relationships/image" Target="../media/image6.jpeg"/><Relationship Id="rId4" Type="http://schemas.openxmlformats.org/officeDocument/2006/relationships/hyperlink" Target="mailto:Elizabeth.Graham@microsoft.com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err="1"/>
              <a:t>Serverless</a:t>
            </a:r>
            <a:br>
              <a:rPr lang="en-US" b="1"/>
            </a:br>
            <a:r>
              <a:rPr lang="en-US" b="1"/>
              <a:t>with Azure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009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826083" y="4050581"/>
            <a:ext cx="2666638" cy="1001512"/>
          </a:xfrm>
          <a:prstGeom prst="rect">
            <a:avLst/>
          </a:prstGeom>
          <a:noFill/>
        </p:spPr>
        <p:txBody>
          <a:bodyPr wrap="square" lIns="91426" tIns="146282" rIns="182851" bIns="146282" rtlCol="0">
            <a:spAutoFit/>
          </a:bodyPr>
          <a:lstStyle/>
          <a:p>
            <a:pPr marL="0" marR="0" lvl="0" indent="0" algn="ctr" defTabSz="121895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549" b="0" i="0" u="none" strike="noStrike" kern="0" cap="none" spc="0" normalizeH="0" baseline="0" noProof="0">
                <a:ln>
                  <a:noFill/>
                </a:ln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+mn-ea"/>
                <a:cs typeface="Segoe UI"/>
              </a:rPr>
              <a:t>Manage apps not servers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8421178" y="4050581"/>
            <a:ext cx="2455689" cy="1015607"/>
          </a:xfrm>
          <a:prstGeom prst="rect">
            <a:avLst/>
          </a:prstGeom>
          <a:noFill/>
        </p:spPr>
        <p:txBody>
          <a:bodyPr wrap="square" lIns="91426" tIns="146282" rIns="182851" bIns="146282" rtlCol="0">
            <a:spAutoFit/>
          </a:bodyPr>
          <a:lstStyle/>
          <a:p>
            <a:pPr marL="0" marR="0" lvl="0" indent="0" algn="ctr" defTabSz="121895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549" b="0" i="0" u="none" strike="noStrike" kern="0" cap="none" spc="0" normalizeH="0" baseline="0" noProof="0">
                <a:ln>
                  <a:noFill/>
                </a:ln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+mn-ea"/>
                <a:cs typeface="Segoe UI"/>
              </a:rPr>
              <a:t>Faster time to market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317093" y="4050581"/>
            <a:ext cx="2580533" cy="1015607"/>
          </a:xfrm>
          <a:prstGeom prst="rect">
            <a:avLst/>
          </a:prstGeom>
          <a:noFill/>
        </p:spPr>
        <p:txBody>
          <a:bodyPr wrap="square" lIns="91426" tIns="146282" rIns="182851" bIns="146282" rtlCol="0">
            <a:spAutoFit/>
          </a:bodyPr>
          <a:lstStyle/>
          <a:p>
            <a:pPr marL="0" marR="0" lvl="0" indent="0" algn="ctr" defTabSz="121895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549" b="0" i="0" u="none" strike="noStrike" kern="0" cap="none" spc="0" normalizeH="0" baseline="0" noProof="0">
                <a:ln>
                  <a:noFill/>
                </a:ln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+mn-ea"/>
                <a:cs typeface="Segoe UI"/>
              </a:rPr>
              <a:t>Reduced DevOps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Benefits of </a:t>
            </a:r>
            <a:r>
              <a:rPr lang="en-US" err="1"/>
              <a:t>Serverless</a:t>
            </a:r>
            <a:br>
              <a:rPr lang="en-US"/>
            </a:br>
            <a:endParaRPr lang="en-US"/>
          </a:p>
        </p:txBody>
      </p:sp>
      <p:grpSp>
        <p:nvGrpSpPr>
          <p:cNvPr id="237" name="Group 236"/>
          <p:cNvGrpSpPr/>
          <p:nvPr/>
        </p:nvGrpSpPr>
        <p:grpSpPr>
          <a:xfrm>
            <a:off x="1764533" y="2303664"/>
            <a:ext cx="1685653" cy="1685653"/>
            <a:chOff x="1799852" y="2349343"/>
            <a:chExt cx="1719478" cy="1719478"/>
          </a:xfrm>
        </p:grpSpPr>
        <p:sp>
          <p:nvSpPr>
            <p:cNvPr id="190" name="Oval 189"/>
            <p:cNvSpPr/>
            <p:nvPr/>
          </p:nvSpPr>
          <p:spPr bwMode="auto">
            <a:xfrm>
              <a:off x="1799852" y="2349343"/>
              <a:ext cx="1719478" cy="1719478"/>
            </a:xfrm>
            <a:prstGeom prst="ellipse">
              <a:avLst/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2" tIns="143426" rIns="179282" bIns="14342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13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4" name="Group 4"/>
            <p:cNvGrpSpPr>
              <a:grpSpLocks noChangeAspect="1"/>
            </p:cNvGrpSpPr>
            <p:nvPr/>
          </p:nvGrpSpPr>
          <p:grpSpPr bwMode="auto">
            <a:xfrm>
              <a:off x="2084315" y="2864915"/>
              <a:ext cx="1119410" cy="646770"/>
              <a:chOff x="12" y="8"/>
              <a:chExt cx="270" cy="156"/>
            </a:xfrm>
          </p:grpSpPr>
          <p:sp>
            <p:nvSpPr>
              <p:cNvPr id="6" name="Oval 5"/>
              <p:cNvSpPr>
                <a:spLocks noChangeArrowheads="1"/>
              </p:cNvSpPr>
              <p:nvPr/>
            </p:nvSpPr>
            <p:spPr bwMode="auto">
              <a:xfrm>
                <a:off x="31" y="8"/>
                <a:ext cx="89" cy="91"/>
              </a:xfrm>
              <a:prstGeom prst="ellipse">
                <a:avLst/>
              </a:prstGeom>
              <a:noFill/>
              <a:ln w="26988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1" tIns="44820" rIns="89641" bIns="448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7" name="Freeform 6"/>
              <p:cNvSpPr>
                <a:spLocks/>
              </p:cNvSpPr>
              <p:nvPr/>
            </p:nvSpPr>
            <p:spPr bwMode="auto">
              <a:xfrm>
                <a:off x="12" y="99"/>
                <a:ext cx="124" cy="65"/>
              </a:xfrm>
              <a:custGeom>
                <a:avLst/>
                <a:gdLst>
                  <a:gd name="T0" fmla="*/ 59 w 59"/>
                  <a:gd name="T1" fmla="*/ 30 h 30"/>
                  <a:gd name="T2" fmla="*/ 30 w 59"/>
                  <a:gd name="T3" fmla="*/ 0 h 30"/>
                  <a:gd name="T4" fmla="*/ 0 w 59"/>
                  <a:gd name="T5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9" h="30">
                    <a:moveTo>
                      <a:pt x="59" y="30"/>
                    </a:moveTo>
                    <a:cubicBezTo>
                      <a:pt x="59" y="13"/>
                      <a:pt x="46" y="0"/>
                      <a:pt x="30" y="0"/>
                    </a:cubicBezTo>
                    <a:cubicBezTo>
                      <a:pt x="13" y="0"/>
                      <a:pt x="0" y="13"/>
                      <a:pt x="0" y="30"/>
                    </a:cubicBezTo>
                  </a:path>
                </a:pathLst>
              </a:custGeom>
              <a:noFill/>
              <a:ln w="26988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1" tIns="44820" rIns="89641" bIns="448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8" name="Freeform 7"/>
              <p:cNvSpPr>
                <a:spLocks/>
              </p:cNvSpPr>
              <p:nvPr/>
            </p:nvSpPr>
            <p:spPr bwMode="auto">
              <a:xfrm>
                <a:off x="113" y="30"/>
                <a:ext cx="125" cy="93"/>
              </a:xfrm>
              <a:custGeom>
                <a:avLst/>
                <a:gdLst>
                  <a:gd name="T0" fmla="*/ 11 w 125"/>
                  <a:gd name="T1" fmla="*/ 93 h 93"/>
                  <a:gd name="T2" fmla="*/ 125 w 125"/>
                  <a:gd name="T3" fmla="*/ 93 h 93"/>
                  <a:gd name="T4" fmla="*/ 125 w 125"/>
                  <a:gd name="T5" fmla="*/ 0 h 93"/>
                  <a:gd name="T6" fmla="*/ 0 w 125"/>
                  <a:gd name="T7" fmla="*/ 0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25" h="93">
                    <a:moveTo>
                      <a:pt x="11" y="93"/>
                    </a:moveTo>
                    <a:lnTo>
                      <a:pt x="125" y="93"/>
                    </a:lnTo>
                    <a:lnTo>
                      <a:pt x="125" y="0"/>
                    </a:lnTo>
                    <a:lnTo>
                      <a:pt x="0" y="0"/>
                    </a:lnTo>
                  </a:path>
                </a:pathLst>
              </a:custGeom>
              <a:noFill/>
              <a:ln w="26988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1" tIns="44820" rIns="89641" bIns="448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11" name="Line 8"/>
              <p:cNvSpPr>
                <a:spLocks noChangeShapeType="1"/>
              </p:cNvSpPr>
              <p:nvPr/>
            </p:nvSpPr>
            <p:spPr bwMode="auto">
              <a:xfrm flipV="1">
                <a:off x="170" y="123"/>
                <a:ext cx="0" cy="32"/>
              </a:xfrm>
              <a:prstGeom prst="line">
                <a:avLst/>
              </a:prstGeom>
              <a:noFill/>
              <a:ln w="26988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9641" tIns="44820" rIns="89641" bIns="448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21" name="Freeform 9"/>
              <p:cNvSpPr>
                <a:spLocks/>
              </p:cNvSpPr>
              <p:nvPr/>
            </p:nvSpPr>
            <p:spPr bwMode="auto">
              <a:xfrm>
                <a:off x="223" y="47"/>
                <a:ext cx="59" cy="108"/>
              </a:xfrm>
              <a:custGeom>
                <a:avLst/>
                <a:gdLst>
                  <a:gd name="T0" fmla="*/ 15 w 59"/>
                  <a:gd name="T1" fmla="*/ 0 h 108"/>
                  <a:gd name="T2" fmla="*/ 59 w 59"/>
                  <a:gd name="T3" fmla="*/ 0 h 108"/>
                  <a:gd name="T4" fmla="*/ 59 w 59"/>
                  <a:gd name="T5" fmla="*/ 108 h 108"/>
                  <a:gd name="T6" fmla="*/ 0 w 59"/>
                  <a:gd name="T7" fmla="*/ 108 h 108"/>
                  <a:gd name="T8" fmla="*/ 0 w 59"/>
                  <a:gd name="T9" fmla="*/ 76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9" h="108">
                    <a:moveTo>
                      <a:pt x="15" y="0"/>
                    </a:moveTo>
                    <a:lnTo>
                      <a:pt x="59" y="0"/>
                    </a:lnTo>
                    <a:lnTo>
                      <a:pt x="59" y="108"/>
                    </a:lnTo>
                    <a:lnTo>
                      <a:pt x="0" y="108"/>
                    </a:lnTo>
                    <a:lnTo>
                      <a:pt x="0" y="76"/>
                    </a:lnTo>
                  </a:path>
                </a:pathLst>
              </a:custGeom>
              <a:noFill/>
              <a:ln w="26988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1" tIns="44820" rIns="89641" bIns="448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22" name="Line 10"/>
              <p:cNvSpPr>
                <a:spLocks noChangeShapeType="1"/>
              </p:cNvSpPr>
              <p:nvPr/>
            </p:nvSpPr>
            <p:spPr bwMode="auto">
              <a:xfrm flipH="1">
                <a:off x="130" y="155"/>
                <a:ext cx="68" cy="0"/>
              </a:xfrm>
              <a:prstGeom prst="line">
                <a:avLst/>
              </a:prstGeom>
              <a:noFill/>
              <a:ln w="26988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9641" tIns="44820" rIns="89641" bIns="448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23" name="Line 11"/>
              <p:cNvSpPr>
                <a:spLocks noChangeShapeType="1"/>
              </p:cNvSpPr>
              <p:nvPr/>
            </p:nvSpPr>
            <p:spPr bwMode="auto">
              <a:xfrm flipH="1">
                <a:off x="238" y="82"/>
                <a:ext cx="44" cy="0"/>
              </a:xfrm>
              <a:prstGeom prst="line">
                <a:avLst/>
              </a:prstGeom>
              <a:noFill/>
              <a:ln w="26988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9641" tIns="44820" rIns="89641" bIns="448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28" name="Line 12"/>
              <p:cNvSpPr>
                <a:spLocks noChangeShapeType="1"/>
              </p:cNvSpPr>
              <p:nvPr/>
            </p:nvSpPr>
            <p:spPr bwMode="auto">
              <a:xfrm flipH="1">
                <a:off x="238" y="110"/>
                <a:ext cx="44" cy="0"/>
              </a:xfrm>
              <a:prstGeom prst="line">
                <a:avLst/>
              </a:prstGeom>
              <a:noFill/>
              <a:ln w="26988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9641" tIns="44820" rIns="89641" bIns="448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31" name="Line 13"/>
              <p:cNvSpPr>
                <a:spLocks noChangeShapeType="1"/>
              </p:cNvSpPr>
              <p:nvPr/>
            </p:nvSpPr>
            <p:spPr bwMode="auto">
              <a:xfrm>
                <a:off x="145" y="58"/>
                <a:ext cx="19" cy="37"/>
              </a:xfrm>
              <a:prstGeom prst="line">
                <a:avLst/>
              </a:prstGeom>
              <a:noFill/>
              <a:ln w="20638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9641" tIns="44820" rIns="89641" bIns="448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226" name="Freeform 14"/>
              <p:cNvSpPr>
                <a:spLocks/>
              </p:cNvSpPr>
              <p:nvPr/>
            </p:nvSpPr>
            <p:spPr bwMode="auto">
              <a:xfrm>
                <a:off x="183" y="54"/>
                <a:ext cx="19" cy="41"/>
              </a:xfrm>
              <a:custGeom>
                <a:avLst/>
                <a:gdLst>
                  <a:gd name="T0" fmla="*/ 0 w 19"/>
                  <a:gd name="T1" fmla="*/ 0 h 41"/>
                  <a:gd name="T2" fmla="*/ 19 w 19"/>
                  <a:gd name="T3" fmla="*/ 21 h 41"/>
                  <a:gd name="T4" fmla="*/ 0 w 19"/>
                  <a:gd name="T5" fmla="*/ 41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" h="41">
                    <a:moveTo>
                      <a:pt x="0" y="0"/>
                    </a:moveTo>
                    <a:lnTo>
                      <a:pt x="19" y="21"/>
                    </a:lnTo>
                    <a:lnTo>
                      <a:pt x="0" y="41"/>
                    </a:lnTo>
                  </a:path>
                </a:pathLst>
              </a:custGeom>
              <a:noFill/>
              <a:ln w="20638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1" tIns="44820" rIns="89641" bIns="448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50" name="Group 249"/>
          <p:cNvGrpSpPr/>
          <p:nvPr/>
        </p:nvGrpSpPr>
        <p:grpSpPr>
          <a:xfrm>
            <a:off x="5316574" y="2303664"/>
            <a:ext cx="1685653" cy="1685653"/>
            <a:chOff x="5423171" y="2349343"/>
            <a:chExt cx="1719478" cy="1719478"/>
          </a:xfrm>
        </p:grpSpPr>
        <p:sp>
          <p:nvSpPr>
            <p:cNvPr id="195" name="Oval 194"/>
            <p:cNvSpPr/>
            <p:nvPr/>
          </p:nvSpPr>
          <p:spPr bwMode="auto">
            <a:xfrm>
              <a:off x="5423171" y="2349343"/>
              <a:ext cx="1719478" cy="1719478"/>
            </a:xfrm>
            <a:prstGeom prst="ellipse">
              <a:avLst/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2" tIns="143426" rIns="179282" bIns="14342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13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240" name="Group 17"/>
            <p:cNvGrpSpPr>
              <a:grpSpLocks noChangeAspect="1"/>
            </p:cNvGrpSpPr>
            <p:nvPr/>
          </p:nvGrpSpPr>
          <p:grpSpPr bwMode="auto">
            <a:xfrm>
              <a:off x="5954114" y="2865066"/>
              <a:ext cx="646697" cy="749504"/>
              <a:chOff x="9" y="9"/>
              <a:chExt cx="195" cy="226"/>
            </a:xfrm>
          </p:grpSpPr>
          <p:sp>
            <p:nvSpPr>
              <p:cNvPr id="242" name="Freeform 18"/>
              <p:cNvSpPr>
                <a:spLocks/>
              </p:cNvSpPr>
              <p:nvPr/>
            </p:nvSpPr>
            <p:spPr bwMode="auto">
              <a:xfrm>
                <a:off x="9" y="204"/>
                <a:ext cx="195" cy="31"/>
              </a:xfrm>
              <a:custGeom>
                <a:avLst/>
                <a:gdLst>
                  <a:gd name="T0" fmla="*/ 0 w 91"/>
                  <a:gd name="T1" fmla="*/ 0 h 15"/>
                  <a:gd name="T2" fmla="*/ 16 w 91"/>
                  <a:gd name="T3" fmla="*/ 15 h 15"/>
                  <a:gd name="T4" fmla="*/ 31 w 91"/>
                  <a:gd name="T5" fmla="*/ 0 h 15"/>
                  <a:gd name="T6" fmla="*/ 91 w 91"/>
                  <a:gd name="T7" fmla="*/ 0 h 15"/>
                  <a:gd name="T8" fmla="*/ 75 w 91"/>
                  <a:gd name="T9" fmla="*/ 15 h 15"/>
                  <a:gd name="T10" fmla="*/ 16 w 91"/>
                  <a:gd name="T11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1" h="15">
                    <a:moveTo>
                      <a:pt x="0" y="0"/>
                    </a:moveTo>
                    <a:cubicBezTo>
                      <a:pt x="0" y="8"/>
                      <a:pt x="7" y="15"/>
                      <a:pt x="16" y="15"/>
                    </a:cubicBezTo>
                    <a:cubicBezTo>
                      <a:pt x="24" y="15"/>
                      <a:pt x="31" y="8"/>
                      <a:pt x="31" y="0"/>
                    </a:cubicBezTo>
                    <a:cubicBezTo>
                      <a:pt x="91" y="0"/>
                      <a:pt x="91" y="0"/>
                      <a:pt x="91" y="0"/>
                    </a:cubicBezTo>
                    <a:cubicBezTo>
                      <a:pt x="91" y="8"/>
                      <a:pt x="84" y="15"/>
                      <a:pt x="75" y="15"/>
                    </a:cubicBezTo>
                    <a:cubicBezTo>
                      <a:pt x="16" y="15"/>
                      <a:pt x="16" y="15"/>
                      <a:pt x="16" y="15"/>
                    </a:cubicBezTo>
                  </a:path>
                </a:pathLst>
              </a:custGeom>
              <a:noFill/>
              <a:ln w="26988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1" tIns="44820" rIns="89641" bIns="448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243" name="Freeform 19"/>
              <p:cNvSpPr>
                <a:spLocks/>
              </p:cNvSpPr>
              <p:nvPr/>
            </p:nvSpPr>
            <p:spPr bwMode="auto">
              <a:xfrm>
                <a:off x="9" y="9"/>
                <a:ext cx="172" cy="197"/>
              </a:xfrm>
              <a:custGeom>
                <a:avLst/>
                <a:gdLst>
                  <a:gd name="T0" fmla="*/ 0 w 172"/>
                  <a:gd name="T1" fmla="*/ 197 h 197"/>
                  <a:gd name="T2" fmla="*/ 0 w 172"/>
                  <a:gd name="T3" fmla="*/ 0 h 197"/>
                  <a:gd name="T4" fmla="*/ 172 w 172"/>
                  <a:gd name="T5" fmla="*/ 0 h 197"/>
                  <a:gd name="T6" fmla="*/ 172 w 172"/>
                  <a:gd name="T7" fmla="*/ 195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72" h="197">
                    <a:moveTo>
                      <a:pt x="0" y="197"/>
                    </a:moveTo>
                    <a:lnTo>
                      <a:pt x="0" y="0"/>
                    </a:lnTo>
                    <a:lnTo>
                      <a:pt x="172" y="0"/>
                    </a:lnTo>
                    <a:lnTo>
                      <a:pt x="172" y="195"/>
                    </a:lnTo>
                  </a:path>
                </a:pathLst>
              </a:custGeom>
              <a:noFill/>
              <a:ln w="26988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1" tIns="44820" rIns="89641" bIns="448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244" name="Line 20"/>
              <p:cNvSpPr>
                <a:spLocks noChangeShapeType="1"/>
              </p:cNvSpPr>
              <p:nvPr/>
            </p:nvSpPr>
            <p:spPr bwMode="auto">
              <a:xfrm>
                <a:off x="78" y="58"/>
                <a:ext cx="69" cy="0"/>
              </a:xfrm>
              <a:prstGeom prst="line">
                <a:avLst/>
              </a:prstGeom>
              <a:noFill/>
              <a:ln w="26988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9641" tIns="44820" rIns="89641" bIns="448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245" name="Line 21"/>
              <p:cNvSpPr>
                <a:spLocks noChangeShapeType="1"/>
              </p:cNvSpPr>
              <p:nvPr/>
            </p:nvSpPr>
            <p:spPr bwMode="auto">
              <a:xfrm>
                <a:off x="78" y="105"/>
                <a:ext cx="69" cy="0"/>
              </a:xfrm>
              <a:prstGeom prst="line">
                <a:avLst/>
              </a:prstGeom>
              <a:noFill/>
              <a:ln w="26988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9641" tIns="44820" rIns="89641" bIns="448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246" name="Line 22"/>
              <p:cNvSpPr>
                <a:spLocks noChangeShapeType="1"/>
              </p:cNvSpPr>
              <p:nvPr/>
            </p:nvSpPr>
            <p:spPr bwMode="auto">
              <a:xfrm>
                <a:off x="78" y="154"/>
                <a:ext cx="69" cy="0"/>
              </a:xfrm>
              <a:prstGeom prst="line">
                <a:avLst/>
              </a:prstGeom>
              <a:noFill/>
              <a:ln w="26988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9641" tIns="44820" rIns="89641" bIns="448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247" name="Line 23"/>
              <p:cNvSpPr>
                <a:spLocks noChangeShapeType="1"/>
              </p:cNvSpPr>
              <p:nvPr/>
            </p:nvSpPr>
            <p:spPr bwMode="auto">
              <a:xfrm>
                <a:off x="44" y="58"/>
                <a:ext cx="17" cy="0"/>
              </a:xfrm>
              <a:prstGeom prst="line">
                <a:avLst/>
              </a:prstGeom>
              <a:noFill/>
              <a:ln w="26988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9641" tIns="44820" rIns="89641" bIns="448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248" name="Line 24"/>
              <p:cNvSpPr>
                <a:spLocks noChangeShapeType="1"/>
              </p:cNvSpPr>
              <p:nvPr/>
            </p:nvSpPr>
            <p:spPr bwMode="auto">
              <a:xfrm>
                <a:off x="44" y="105"/>
                <a:ext cx="17" cy="0"/>
              </a:xfrm>
              <a:prstGeom prst="line">
                <a:avLst/>
              </a:prstGeom>
              <a:noFill/>
              <a:ln w="26988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9641" tIns="44820" rIns="89641" bIns="448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249" name="Line 25"/>
              <p:cNvSpPr>
                <a:spLocks noChangeShapeType="1"/>
              </p:cNvSpPr>
              <p:nvPr/>
            </p:nvSpPr>
            <p:spPr bwMode="auto">
              <a:xfrm>
                <a:off x="44" y="154"/>
                <a:ext cx="17" cy="0"/>
              </a:xfrm>
              <a:prstGeom prst="line">
                <a:avLst/>
              </a:prstGeom>
              <a:noFill/>
              <a:ln w="26988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9641" tIns="44820" rIns="89641" bIns="448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33" name="Group 32"/>
          <p:cNvGrpSpPr/>
          <p:nvPr/>
        </p:nvGrpSpPr>
        <p:grpSpPr>
          <a:xfrm>
            <a:off x="8806194" y="2303664"/>
            <a:ext cx="1685653" cy="1685653"/>
            <a:chOff x="8982815" y="2349343"/>
            <a:chExt cx="1719478" cy="1719478"/>
          </a:xfrm>
        </p:grpSpPr>
        <p:sp>
          <p:nvSpPr>
            <p:cNvPr id="207" name="Oval 206"/>
            <p:cNvSpPr/>
            <p:nvPr/>
          </p:nvSpPr>
          <p:spPr bwMode="auto">
            <a:xfrm>
              <a:off x="8982815" y="2349343"/>
              <a:ext cx="1719478" cy="1719478"/>
            </a:xfrm>
            <a:prstGeom prst="ellipse">
              <a:avLst/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2" tIns="143426" rIns="179282" bIns="14342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13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252" name="Group 28"/>
            <p:cNvGrpSpPr>
              <a:grpSpLocks noChangeAspect="1"/>
            </p:cNvGrpSpPr>
            <p:nvPr/>
          </p:nvGrpSpPr>
          <p:grpSpPr bwMode="auto">
            <a:xfrm>
              <a:off x="9491591" y="2863270"/>
              <a:ext cx="684072" cy="686754"/>
              <a:chOff x="8" y="7"/>
              <a:chExt cx="255" cy="256"/>
            </a:xfrm>
          </p:grpSpPr>
          <p:sp>
            <p:nvSpPr>
              <p:cNvPr id="254" name="Freeform 29"/>
              <p:cNvSpPr>
                <a:spLocks/>
              </p:cNvSpPr>
              <p:nvPr/>
            </p:nvSpPr>
            <p:spPr bwMode="auto">
              <a:xfrm>
                <a:off x="8" y="7"/>
                <a:ext cx="255" cy="256"/>
              </a:xfrm>
              <a:custGeom>
                <a:avLst/>
                <a:gdLst>
                  <a:gd name="T0" fmla="*/ 4 w 120"/>
                  <a:gd name="T1" fmla="*/ 38 h 120"/>
                  <a:gd name="T2" fmla="*/ 5 w 120"/>
                  <a:gd name="T3" fmla="*/ 36 h 120"/>
                  <a:gd name="T4" fmla="*/ 9 w 120"/>
                  <a:gd name="T5" fmla="*/ 28 h 120"/>
                  <a:gd name="T6" fmla="*/ 60 w 120"/>
                  <a:gd name="T7" fmla="*/ 0 h 120"/>
                  <a:gd name="T8" fmla="*/ 120 w 120"/>
                  <a:gd name="T9" fmla="*/ 60 h 120"/>
                  <a:gd name="T10" fmla="*/ 60 w 120"/>
                  <a:gd name="T11" fmla="*/ 120 h 120"/>
                  <a:gd name="T12" fmla="*/ 0 w 120"/>
                  <a:gd name="T13" fmla="*/ 60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0" h="120">
                    <a:moveTo>
                      <a:pt x="4" y="38"/>
                    </a:moveTo>
                    <a:cubicBezTo>
                      <a:pt x="4" y="38"/>
                      <a:pt x="5" y="37"/>
                      <a:pt x="5" y="36"/>
                    </a:cubicBezTo>
                    <a:cubicBezTo>
                      <a:pt x="6" y="33"/>
                      <a:pt x="8" y="31"/>
                      <a:pt x="9" y="28"/>
                    </a:cubicBezTo>
                    <a:cubicBezTo>
                      <a:pt x="20" y="11"/>
                      <a:pt x="39" y="0"/>
                      <a:pt x="60" y="0"/>
                    </a:cubicBezTo>
                    <a:cubicBezTo>
                      <a:pt x="93" y="0"/>
                      <a:pt x="120" y="27"/>
                      <a:pt x="120" y="60"/>
                    </a:cubicBezTo>
                    <a:cubicBezTo>
                      <a:pt x="120" y="93"/>
                      <a:pt x="93" y="120"/>
                      <a:pt x="60" y="120"/>
                    </a:cubicBezTo>
                    <a:cubicBezTo>
                      <a:pt x="27" y="120"/>
                      <a:pt x="0" y="93"/>
                      <a:pt x="0" y="60"/>
                    </a:cubicBezTo>
                  </a:path>
                </a:pathLst>
              </a:custGeom>
              <a:noFill/>
              <a:ln w="26988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1" tIns="44820" rIns="89641" bIns="448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255" name="Freeform 30"/>
              <p:cNvSpPr>
                <a:spLocks/>
              </p:cNvSpPr>
              <p:nvPr/>
            </p:nvSpPr>
            <p:spPr bwMode="auto">
              <a:xfrm>
                <a:off x="136" y="67"/>
                <a:ext cx="48" cy="117"/>
              </a:xfrm>
              <a:custGeom>
                <a:avLst/>
                <a:gdLst>
                  <a:gd name="T0" fmla="*/ 0 w 48"/>
                  <a:gd name="T1" fmla="*/ 0 h 117"/>
                  <a:gd name="T2" fmla="*/ 0 w 48"/>
                  <a:gd name="T3" fmla="*/ 68 h 117"/>
                  <a:gd name="T4" fmla="*/ 48 w 48"/>
                  <a:gd name="T5" fmla="*/ 117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8" h="117">
                    <a:moveTo>
                      <a:pt x="0" y="0"/>
                    </a:moveTo>
                    <a:lnTo>
                      <a:pt x="0" y="68"/>
                    </a:lnTo>
                    <a:lnTo>
                      <a:pt x="48" y="117"/>
                    </a:lnTo>
                  </a:path>
                </a:pathLst>
              </a:custGeom>
              <a:noFill/>
              <a:ln w="26988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1" tIns="44820" rIns="89641" bIns="448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32" name="Freeform 31"/>
              <p:cNvSpPr>
                <a:spLocks/>
              </p:cNvSpPr>
              <p:nvPr/>
            </p:nvSpPr>
            <p:spPr bwMode="auto">
              <a:xfrm>
                <a:off x="8" y="33"/>
                <a:ext cx="60" cy="59"/>
              </a:xfrm>
              <a:custGeom>
                <a:avLst/>
                <a:gdLst>
                  <a:gd name="T0" fmla="*/ 60 w 60"/>
                  <a:gd name="T1" fmla="*/ 59 h 59"/>
                  <a:gd name="T2" fmla="*/ 0 w 60"/>
                  <a:gd name="T3" fmla="*/ 59 h 59"/>
                  <a:gd name="T4" fmla="*/ 0 w 60"/>
                  <a:gd name="T5" fmla="*/ 0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0" h="59">
                    <a:moveTo>
                      <a:pt x="60" y="59"/>
                    </a:moveTo>
                    <a:lnTo>
                      <a:pt x="0" y="59"/>
                    </a:lnTo>
                    <a:lnTo>
                      <a:pt x="0" y="0"/>
                    </a:lnTo>
                  </a:path>
                </a:pathLst>
              </a:custGeom>
              <a:noFill/>
              <a:ln w="26988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1" tIns="44820" rIns="89641" bIns="448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7633221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5905E-6 -4.90241E-7 L -1.5905E-6 -0.05447 " pathEditMode="relative" rAng="0" ptsTypes="AA">
                                      <p:cBhvr>
                                        <p:cTn id="14" dur="500" spd="-100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724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2" presetClass="path" presetSubtype="0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4.05157E-6 -4.90241E-7 L 4.05157E-6 -0.05447 " pathEditMode="relative" rAng="0" ptsTypes="AA">
                                      <p:cBhvr>
                                        <p:cTn id="24" dur="500" spd="-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724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2" presetClass="path" presetSubtype="0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2.00664E-6 -4.90241E-7 L -2.00664E-6 -0.05447 " pathEditMode="relative" rAng="0" ptsTypes="AA">
                                      <p:cBhvr>
                                        <p:cTn id="34" dur="500" spd="-100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7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" grpId="1"/>
      <p:bldP spid="61" grpId="0"/>
      <p:bldP spid="61" grpId="1"/>
      <p:bldP spid="60" grpId="0"/>
      <p:bldP spid="60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1">
            <a:extLst>
              <a:ext uri="{FF2B5EF4-FFF2-40B4-BE49-F238E27FC236}">
                <a16:creationId xmlns:a16="http://schemas.microsoft.com/office/drawing/2014/main" id="{1E0635CD-F3E3-4131-B424-E0BC13FED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41" y="289958"/>
            <a:ext cx="11655840" cy="899537"/>
          </a:xfrm>
        </p:spPr>
        <p:txBody>
          <a:bodyPr/>
          <a:lstStyle/>
          <a:p>
            <a:r>
              <a:rPr lang="en-US"/>
              <a:t>Serverless application platform components</a:t>
            </a: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67B06F05-FA45-49F3-AA24-9BE1F68D4831}"/>
              </a:ext>
            </a:extLst>
          </p:cNvPr>
          <p:cNvGrpSpPr/>
          <p:nvPr/>
        </p:nvGrpSpPr>
        <p:grpSpPr>
          <a:xfrm>
            <a:off x="4627536" y="2330685"/>
            <a:ext cx="2738838" cy="1971494"/>
            <a:chOff x="3436883" y="2389036"/>
            <a:chExt cx="2794153" cy="2011312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839DA220-10DF-4B7D-B50D-D4E123756C38}"/>
                </a:ext>
              </a:extLst>
            </p:cNvPr>
            <p:cNvSpPr/>
            <p:nvPr/>
          </p:nvSpPr>
          <p:spPr bwMode="auto">
            <a:xfrm>
              <a:off x="3436883" y="2389036"/>
              <a:ext cx="2794153" cy="605665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41" tIns="146263" rIns="182828" bIns="14626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32125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961" b="1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rPr>
                <a:t>Functions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442227E4-A599-4F8C-BA9B-1DB446CF9154}"/>
                </a:ext>
              </a:extLst>
            </p:cNvPr>
            <p:cNvSpPr/>
            <p:nvPr/>
          </p:nvSpPr>
          <p:spPr bwMode="auto">
            <a:xfrm>
              <a:off x="3436883" y="2994701"/>
              <a:ext cx="2794153" cy="1405647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28" tIns="146263" rIns="182828" bIns="14626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049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588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67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1250">
                        <a:srgbClr val="353535"/>
                      </a:gs>
                      <a:gs pos="100000">
                        <a:srgbClr val="353535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Times New Roman" panose="02020603050405020304" pitchFamily="18" charset="0"/>
                  <a:cs typeface="+mn-cs"/>
                </a:rPr>
                <a:t>Execute your code based on events you specify</a:t>
              </a:r>
              <a:endParaRPr kumimoji="0" lang="en-US" sz="1567" b="0" i="0" u="none" strike="noStrike" kern="1200" cap="none" spc="0" normalizeH="0" baseline="0" noProof="0">
                <a:ln>
                  <a:noFill/>
                </a:ln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Calibri" panose="020F0502020204030204" pitchFamily="34" charset="0"/>
                <a:cs typeface="+mn-cs"/>
              </a:endParaRPr>
            </a:p>
          </p:txBody>
        </p: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B41A806A-32DB-4C54-A541-A7E7C048CCD3}"/>
                </a:ext>
              </a:extLst>
            </p:cNvPr>
            <p:cNvGrpSpPr/>
            <p:nvPr/>
          </p:nvGrpSpPr>
          <p:grpSpPr>
            <a:xfrm>
              <a:off x="3626039" y="2531117"/>
              <a:ext cx="481498" cy="321504"/>
              <a:chOff x="6795675" y="2984792"/>
              <a:chExt cx="651897" cy="435283"/>
            </a:xfrm>
            <a:solidFill>
              <a:schemeClr val="bg1"/>
            </a:solidFill>
          </p:grpSpPr>
          <p:sp>
            <p:nvSpPr>
              <p:cNvPr id="62" name="Freeform 18">
                <a:extLst>
                  <a:ext uri="{FF2B5EF4-FFF2-40B4-BE49-F238E27FC236}">
                    <a16:creationId xmlns:a16="http://schemas.microsoft.com/office/drawing/2014/main" id="{647D0F81-D96D-42AA-9826-D8F8EC32BFE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989720" y="2984792"/>
                <a:ext cx="263807" cy="435283"/>
              </a:xfrm>
              <a:custGeom>
                <a:avLst/>
                <a:gdLst>
                  <a:gd name="T0" fmla="*/ 160 w 160"/>
                  <a:gd name="T1" fmla="*/ 82 h 264"/>
                  <a:gd name="T2" fmla="*/ 143 w 160"/>
                  <a:gd name="T3" fmla="*/ 82 h 264"/>
                  <a:gd name="T4" fmla="*/ 105 w 160"/>
                  <a:gd name="T5" fmla="*/ 82 h 264"/>
                  <a:gd name="T6" fmla="*/ 149 w 160"/>
                  <a:gd name="T7" fmla="*/ 0 h 264"/>
                  <a:gd name="T8" fmla="*/ 41 w 160"/>
                  <a:gd name="T9" fmla="*/ 0 h 264"/>
                  <a:gd name="T10" fmla="*/ 0 w 160"/>
                  <a:gd name="T11" fmla="*/ 136 h 264"/>
                  <a:gd name="T12" fmla="*/ 55 w 160"/>
                  <a:gd name="T13" fmla="*/ 136 h 264"/>
                  <a:gd name="T14" fmla="*/ 28 w 160"/>
                  <a:gd name="T15" fmla="*/ 264 h 264"/>
                  <a:gd name="T16" fmla="*/ 160 w 160"/>
                  <a:gd name="T17" fmla="*/ 82 h 264"/>
                  <a:gd name="T18" fmla="*/ 23 w 160"/>
                  <a:gd name="T19" fmla="*/ 120 h 264"/>
                  <a:gd name="T20" fmla="*/ 53 w 160"/>
                  <a:gd name="T21" fmla="*/ 17 h 264"/>
                  <a:gd name="T22" fmla="*/ 119 w 160"/>
                  <a:gd name="T23" fmla="*/ 17 h 264"/>
                  <a:gd name="T24" fmla="*/ 77 w 160"/>
                  <a:gd name="T25" fmla="*/ 99 h 264"/>
                  <a:gd name="T26" fmla="*/ 126 w 160"/>
                  <a:gd name="T27" fmla="*/ 99 h 264"/>
                  <a:gd name="T28" fmla="*/ 62 w 160"/>
                  <a:gd name="T29" fmla="*/ 189 h 264"/>
                  <a:gd name="T30" fmla="*/ 75 w 160"/>
                  <a:gd name="T31" fmla="*/ 120 h 264"/>
                  <a:gd name="T32" fmla="*/ 23 w 160"/>
                  <a:gd name="T33" fmla="*/ 120 h 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60" h="264">
                    <a:moveTo>
                      <a:pt x="160" y="82"/>
                    </a:moveTo>
                    <a:lnTo>
                      <a:pt x="143" y="82"/>
                    </a:lnTo>
                    <a:lnTo>
                      <a:pt x="105" y="82"/>
                    </a:lnTo>
                    <a:lnTo>
                      <a:pt x="149" y="0"/>
                    </a:lnTo>
                    <a:lnTo>
                      <a:pt x="41" y="0"/>
                    </a:lnTo>
                    <a:lnTo>
                      <a:pt x="0" y="136"/>
                    </a:lnTo>
                    <a:lnTo>
                      <a:pt x="55" y="136"/>
                    </a:lnTo>
                    <a:lnTo>
                      <a:pt x="28" y="264"/>
                    </a:lnTo>
                    <a:lnTo>
                      <a:pt x="160" y="82"/>
                    </a:lnTo>
                    <a:close/>
                    <a:moveTo>
                      <a:pt x="23" y="120"/>
                    </a:moveTo>
                    <a:lnTo>
                      <a:pt x="53" y="17"/>
                    </a:lnTo>
                    <a:lnTo>
                      <a:pt x="119" y="17"/>
                    </a:lnTo>
                    <a:lnTo>
                      <a:pt x="77" y="99"/>
                    </a:lnTo>
                    <a:lnTo>
                      <a:pt x="126" y="99"/>
                    </a:lnTo>
                    <a:lnTo>
                      <a:pt x="62" y="189"/>
                    </a:lnTo>
                    <a:lnTo>
                      <a:pt x="75" y="120"/>
                    </a:lnTo>
                    <a:lnTo>
                      <a:pt x="23" y="12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89604" tIns="44802" rIns="89604" bIns="4480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79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FE954371-9113-4802-9782-734FFBF51F51}"/>
                  </a:ext>
                </a:extLst>
              </p:cNvPr>
              <p:cNvGrpSpPr/>
              <p:nvPr/>
            </p:nvGrpSpPr>
            <p:grpSpPr>
              <a:xfrm>
                <a:off x="6795675" y="3059346"/>
                <a:ext cx="141873" cy="271583"/>
                <a:chOff x="3016688" y="2176623"/>
                <a:chExt cx="166688" cy="319087"/>
              </a:xfrm>
              <a:grpFill/>
            </p:grpSpPr>
            <p:cxnSp>
              <p:nvCxnSpPr>
                <p:cNvPr id="67" name="Straight Connector 66">
                  <a:extLst>
                    <a:ext uri="{FF2B5EF4-FFF2-40B4-BE49-F238E27FC236}">
                      <a16:creationId xmlns:a16="http://schemas.microsoft.com/office/drawing/2014/main" id="{0E881B38-A22D-44A2-AC68-2E417AA0F24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019069" y="2333785"/>
                  <a:ext cx="164307" cy="161925"/>
                </a:xfrm>
                <a:prstGeom prst="line">
                  <a:avLst/>
                </a:prstGeom>
                <a:grpFill/>
                <a:ln w="31750" cap="rnd">
                  <a:solidFill>
                    <a:schemeClr val="bg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Connector 67">
                  <a:extLst>
                    <a:ext uri="{FF2B5EF4-FFF2-40B4-BE49-F238E27FC236}">
                      <a16:creationId xmlns:a16="http://schemas.microsoft.com/office/drawing/2014/main" id="{E097B874-E8BE-4ABD-8950-77896E8439B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016688" y="2176623"/>
                  <a:ext cx="159544" cy="157230"/>
                </a:xfrm>
                <a:prstGeom prst="line">
                  <a:avLst/>
                </a:prstGeom>
                <a:grpFill/>
                <a:ln w="31750" cap="rnd">
                  <a:solidFill>
                    <a:schemeClr val="bg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4" name="Group 63">
                <a:extLst>
                  <a:ext uri="{FF2B5EF4-FFF2-40B4-BE49-F238E27FC236}">
                    <a16:creationId xmlns:a16="http://schemas.microsoft.com/office/drawing/2014/main" id="{5D2DFC27-65FA-4147-A3D6-1AED7A551D55}"/>
                  </a:ext>
                </a:extLst>
              </p:cNvPr>
              <p:cNvGrpSpPr/>
              <p:nvPr/>
            </p:nvGrpSpPr>
            <p:grpSpPr>
              <a:xfrm flipH="1">
                <a:off x="7305699" y="3059346"/>
                <a:ext cx="141873" cy="271583"/>
                <a:chOff x="3016688" y="2176623"/>
                <a:chExt cx="166688" cy="319087"/>
              </a:xfrm>
              <a:grpFill/>
            </p:grpSpPr>
            <p:cxnSp>
              <p:nvCxnSpPr>
                <p:cNvPr id="65" name="Straight Connector 64">
                  <a:extLst>
                    <a:ext uri="{FF2B5EF4-FFF2-40B4-BE49-F238E27FC236}">
                      <a16:creationId xmlns:a16="http://schemas.microsoft.com/office/drawing/2014/main" id="{E22C7AB7-9CAD-40AE-864F-9815974AEE3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019069" y="2333785"/>
                  <a:ext cx="164307" cy="161925"/>
                </a:xfrm>
                <a:prstGeom prst="line">
                  <a:avLst/>
                </a:prstGeom>
                <a:grpFill/>
                <a:ln w="31750" cap="rnd">
                  <a:solidFill>
                    <a:schemeClr val="bg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>
                  <a:extLst>
                    <a:ext uri="{FF2B5EF4-FFF2-40B4-BE49-F238E27FC236}">
                      <a16:creationId xmlns:a16="http://schemas.microsoft.com/office/drawing/2014/main" id="{059E06CF-47A5-477B-B7B3-53BE91A3059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016688" y="2176623"/>
                  <a:ext cx="159544" cy="157230"/>
                </a:xfrm>
                <a:prstGeom prst="line">
                  <a:avLst/>
                </a:prstGeom>
                <a:grpFill/>
                <a:ln w="31750" cap="rnd">
                  <a:solidFill>
                    <a:schemeClr val="bg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128780086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1">
            <a:extLst>
              <a:ext uri="{FF2B5EF4-FFF2-40B4-BE49-F238E27FC236}">
                <a16:creationId xmlns:a16="http://schemas.microsoft.com/office/drawing/2014/main" id="{1E0635CD-F3E3-4131-B424-E0BC13FED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41" y="289958"/>
            <a:ext cx="11655840" cy="899537"/>
          </a:xfrm>
        </p:spPr>
        <p:txBody>
          <a:bodyPr/>
          <a:lstStyle/>
          <a:p>
            <a:r>
              <a:rPr lang="en-US"/>
              <a:t>Serverless application platform components</a:t>
            </a: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67B06F05-FA45-49F3-AA24-9BE1F68D4831}"/>
              </a:ext>
            </a:extLst>
          </p:cNvPr>
          <p:cNvGrpSpPr/>
          <p:nvPr/>
        </p:nvGrpSpPr>
        <p:grpSpPr>
          <a:xfrm>
            <a:off x="6046437" y="2308470"/>
            <a:ext cx="2738838" cy="1971494"/>
            <a:chOff x="3436883" y="2389036"/>
            <a:chExt cx="2794153" cy="2011312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839DA220-10DF-4B7D-B50D-D4E123756C38}"/>
                </a:ext>
              </a:extLst>
            </p:cNvPr>
            <p:cNvSpPr/>
            <p:nvPr/>
          </p:nvSpPr>
          <p:spPr bwMode="auto">
            <a:xfrm>
              <a:off x="3436883" y="2389036"/>
              <a:ext cx="2794153" cy="605665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41" tIns="146263" rIns="182828" bIns="14626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32125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961" b="1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rPr>
                <a:t>Functions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442227E4-A599-4F8C-BA9B-1DB446CF9154}"/>
                </a:ext>
              </a:extLst>
            </p:cNvPr>
            <p:cNvSpPr/>
            <p:nvPr/>
          </p:nvSpPr>
          <p:spPr bwMode="auto">
            <a:xfrm>
              <a:off x="3436883" y="2994701"/>
              <a:ext cx="2794153" cy="1405647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28" tIns="146263" rIns="182828" bIns="14626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049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588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67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1250">
                        <a:srgbClr val="353535"/>
                      </a:gs>
                      <a:gs pos="100000">
                        <a:srgbClr val="353535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Times New Roman" panose="02020603050405020304" pitchFamily="18" charset="0"/>
                  <a:cs typeface="+mn-cs"/>
                </a:rPr>
                <a:t>Execute your code based on events you specify</a:t>
              </a:r>
              <a:endParaRPr kumimoji="0" lang="en-US" sz="1567" b="0" i="0" u="none" strike="noStrike" kern="1200" cap="none" spc="0" normalizeH="0" baseline="0" noProof="0">
                <a:ln>
                  <a:noFill/>
                </a:ln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Calibri" panose="020F0502020204030204" pitchFamily="34" charset="0"/>
                <a:cs typeface="+mn-cs"/>
              </a:endParaRPr>
            </a:p>
          </p:txBody>
        </p: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B41A806A-32DB-4C54-A541-A7E7C048CCD3}"/>
                </a:ext>
              </a:extLst>
            </p:cNvPr>
            <p:cNvGrpSpPr/>
            <p:nvPr/>
          </p:nvGrpSpPr>
          <p:grpSpPr>
            <a:xfrm>
              <a:off x="3626039" y="2531117"/>
              <a:ext cx="481498" cy="321504"/>
              <a:chOff x="6795675" y="2984792"/>
              <a:chExt cx="651897" cy="435283"/>
            </a:xfrm>
            <a:solidFill>
              <a:schemeClr val="bg1"/>
            </a:solidFill>
          </p:grpSpPr>
          <p:sp>
            <p:nvSpPr>
              <p:cNvPr id="62" name="Freeform 18">
                <a:extLst>
                  <a:ext uri="{FF2B5EF4-FFF2-40B4-BE49-F238E27FC236}">
                    <a16:creationId xmlns:a16="http://schemas.microsoft.com/office/drawing/2014/main" id="{647D0F81-D96D-42AA-9826-D8F8EC32BFE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989720" y="2984792"/>
                <a:ext cx="263807" cy="435283"/>
              </a:xfrm>
              <a:custGeom>
                <a:avLst/>
                <a:gdLst>
                  <a:gd name="T0" fmla="*/ 160 w 160"/>
                  <a:gd name="T1" fmla="*/ 82 h 264"/>
                  <a:gd name="T2" fmla="*/ 143 w 160"/>
                  <a:gd name="T3" fmla="*/ 82 h 264"/>
                  <a:gd name="T4" fmla="*/ 105 w 160"/>
                  <a:gd name="T5" fmla="*/ 82 h 264"/>
                  <a:gd name="T6" fmla="*/ 149 w 160"/>
                  <a:gd name="T7" fmla="*/ 0 h 264"/>
                  <a:gd name="T8" fmla="*/ 41 w 160"/>
                  <a:gd name="T9" fmla="*/ 0 h 264"/>
                  <a:gd name="T10" fmla="*/ 0 w 160"/>
                  <a:gd name="T11" fmla="*/ 136 h 264"/>
                  <a:gd name="T12" fmla="*/ 55 w 160"/>
                  <a:gd name="T13" fmla="*/ 136 h 264"/>
                  <a:gd name="T14" fmla="*/ 28 w 160"/>
                  <a:gd name="T15" fmla="*/ 264 h 264"/>
                  <a:gd name="T16" fmla="*/ 160 w 160"/>
                  <a:gd name="T17" fmla="*/ 82 h 264"/>
                  <a:gd name="T18" fmla="*/ 23 w 160"/>
                  <a:gd name="T19" fmla="*/ 120 h 264"/>
                  <a:gd name="T20" fmla="*/ 53 w 160"/>
                  <a:gd name="T21" fmla="*/ 17 h 264"/>
                  <a:gd name="T22" fmla="*/ 119 w 160"/>
                  <a:gd name="T23" fmla="*/ 17 h 264"/>
                  <a:gd name="T24" fmla="*/ 77 w 160"/>
                  <a:gd name="T25" fmla="*/ 99 h 264"/>
                  <a:gd name="T26" fmla="*/ 126 w 160"/>
                  <a:gd name="T27" fmla="*/ 99 h 264"/>
                  <a:gd name="T28" fmla="*/ 62 w 160"/>
                  <a:gd name="T29" fmla="*/ 189 h 264"/>
                  <a:gd name="T30" fmla="*/ 75 w 160"/>
                  <a:gd name="T31" fmla="*/ 120 h 264"/>
                  <a:gd name="T32" fmla="*/ 23 w 160"/>
                  <a:gd name="T33" fmla="*/ 120 h 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60" h="264">
                    <a:moveTo>
                      <a:pt x="160" y="82"/>
                    </a:moveTo>
                    <a:lnTo>
                      <a:pt x="143" y="82"/>
                    </a:lnTo>
                    <a:lnTo>
                      <a:pt x="105" y="82"/>
                    </a:lnTo>
                    <a:lnTo>
                      <a:pt x="149" y="0"/>
                    </a:lnTo>
                    <a:lnTo>
                      <a:pt x="41" y="0"/>
                    </a:lnTo>
                    <a:lnTo>
                      <a:pt x="0" y="136"/>
                    </a:lnTo>
                    <a:lnTo>
                      <a:pt x="55" y="136"/>
                    </a:lnTo>
                    <a:lnTo>
                      <a:pt x="28" y="264"/>
                    </a:lnTo>
                    <a:lnTo>
                      <a:pt x="160" y="82"/>
                    </a:lnTo>
                    <a:close/>
                    <a:moveTo>
                      <a:pt x="23" y="120"/>
                    </a:moveTo>
                    <a:lnTo>
                      <a:pt x="53" y="17"/>
                    </a:lnTo>
                    <a:lnTo>
                      <a:pt x="119" y="17"/>
                    </a:lnTo>
                    <a:lnTo>
                      <a:pt x="77" y="99"/>
                    </a:lnTo>
                    <a:lnTo>
                      <a:pt x="126" y="99"/>
                    </a:lnTo>
                    <a:lnTo>
                      <a:pt x="62" y="189"/>
                    </a:lnTo>
                    <a:lnTo>
                      <a:pt x="75" y="120"/>
                    </a:lnTo>
                    <a:lnTo>
                      <a:pt x="23" y="12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89604" tIns="44802" rIns="89604" bIns="4480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79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FE954371-9113-4802-9782-734FFBF51F51}"/>
                  </a:ext>
                </a:extLst>
              </p:cNvPr>
              <p:cNvGrpSpPr/>
              <p:nvPr/>
            </p:nvGrpSpPr>
            <p:grpSpPr>
              <a:xfrm>
                <a:off x="6795675" y="3059346"/>
                <a:ext cx="141873" cy="271583"/>
                <a:chOff x="3016688" y="2176623"/>
                <a:chExt cx="166688" cy="319087"/>
              </a:xfrm>
              <a:grpFill/>
            </p:grpSpPr>
            <p:cxnSp>
              <p:nvCxnSpPr>
                <p:cNvPr id="67" name="Straight Connector 66">
                  <a:extLst>
                    <a:ext uri="{FF2B5EF4-FFF2-40B4-BE49-F238E27FC236}">
                      <a16:creationId xmlns:a16="http://schemas.microsoft.com/office/drawing/2014/main" id="{0E881B38-A22D-44A2-AC68-2E417AA0F24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019069" y="2333785"/>
                  <a:ext cx="164307" cy="161925"/>
                </a:xfrm>
                <a:prstGeom prst="line">
                  <a:avLst/>
                </a:prstGeom>
                <a:grpFill/>
                <a:ln w="31750" cap="rnd">
                  <a:solidFill>
                    <a:schemeClr val="bg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Connector 67">
                  <a:extLst>
                    <a:ext uri="{FF2B5EF4-FFF2-40B4-BE49-F238E27FC236}">
                      <a16:creationId xmlns:a16="http://schemas.microsoft.com/office/drawing/2014/main" id="{E097B874-E8BE-4ABD-8950-77896E8439B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016688" y="2176623"/>
                  <a:ext cx="159544" cy="157230"/>
                </a:xfrm>
                <a:prstGeom prst="line">
                  <a:avLst/>
                </a:prstGeom>
                <a:grpFill/>
                <a:ln w="31750" cap="rnd">
                  <a:solidFill>
                    <a:schemeClr val="bg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4" name="Group 63">
                <a:extLst>
                  <a:ext uri="{FF2B5EF4-FFF2-40B4-BE49-F238E27FC236}">
                    <a16:creationId xmlns:a16="http://schemas.microsoft.com/office/drawing/2014/main" id="{5D2DFC27-65FA-4147-A3D6-1AED7A551D55}"/>
                  </a:ext>
                </a:extLst>
              </p:cNvPr>
              <p:cNvGrpSpPr/>
              <p:nvPr/>
            </p:nvGrpSpPr>
            <p:grpSpPr>
              <a:xfrm flipH="1">
                <a:off x="7305699" y="3059346"/>
                <a:ext cx="141873" cy="271583"/>
                <a:chOff x="3016688" y="2176623"/>
                <a:chExt cx="166688" cy="319087"/>
              </a:xfrm>
              <a:grpFill/>
            </p:grpSpPr>
            <p:cxnSp>
              <p:nvCxnSpPr>
                <p:cNvPr id="65" name="Straight Connector 64">
                  <a:extLst>
                    <a:ext uri="{FF2B5EF4-FFF2-40B4-BE49-F238E27FC236}">
                      <a16:creationId xmlns:a16="http://schemas.microsoft.com/office/drawing/2014/main" id="{E22C7AB7-9CAD-40AE-864F-9815974AEE3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019069" y="2333785"/>
                  <a:ext cx="164307" cy="161925"/>
                </a:xfrm>
                <a:prstGeom prst="line">
                  <a:avLst/>
                </a:prstGeom>
                <a:grpFill/>
                <a:ln w="31750" cap="rnd">
                  <a:solidFill>
                    <a:schemeClr val="bg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>
                  <a:extLst>
                    <a:ext uri="{FF2B5EF4-FFF2-40B4-BE49-F238E27FC236}">
                      <a16:creationId xmlns:a16="http://schemas.microsoft.com/office/drawing/2014/main" id="{059E06CF-47A5-477B-B7B3-53BE91A3059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016688" y="2176623"/>
                  <a:ext cx="159544" cy="157230"/>
                </a:xfrm>
                <a:prstGeom prst="line">
                  <a:avLst/>
                </a:prstGeom>
                <a:grpFill/>
                <a:ln w="31750" cap="rnd">
                  <a:solidFill>
                    <a:schemeClr val="bg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8255247-37E8-4918-8908-C0479F4F5EF2}"/>
              </a:ext>
            </a:extLst>
          </p:cNvPr>
          <p:cNvGrpSpPr/>
          <p:nvPr/>
        </p:nvGrpSpPr>
        <p:grpSpPr>
          <a:xfrm>
            <a:off x="3257322" y="2308470"/>
            <a:ext cx="2738838" cy="1971494"/>
            <a:chOff x="6265951" y="2389036"/>
            <a:chExt cx="2794153" cy="2011312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28B2790-566F-46DA-99A5-F70E112A2BAD}"/>
                </a:ext>
              </a:extLst>
            </p:cNvPr>
            <p:cNvSpPr/>
            <p:nvPr/>
          </p:nvSpPr>
          <p:spPr bwMode="auto">
            <a:xfrm>
              <a:off x="6265951" y="2389036"/>
              <a:ext cx="2794153" cy="605665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41" tIns="146263" rIns="182828" bIns="14626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32125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961" b="1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rPr>
                <a:t>Logic Apps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478E300-39AE-43DF-AC13-0EBF559718BC}"/>
                </a:ext>
              </a:extLst>
            </p:cNvPr>
            <p:cNvSpPr/>
            <p:nvPr/>
          </p:nvSpPr>
          <p:spPr bwMode="auto">
            <a:xfrm>
              <a:off x="6265951" y="2994701"/>
              <a:ext cx="2794153" cy="1405647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28" tIns="146263" rIns="182828" bIns="14626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049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588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67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1250">
                        <a:srgbClr val="353535"/>
                      </a:gs>
                      <a:gs pos="100000">
                        <a:srgbClr val="353535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Times New Roman" panose="02020603050405020304" pitchFamily="18" charset="0"/>
                  <a:cs typeface="+mn-cs"/>
                </a:rPr>
                <a:t>Design workflows and orchestrate processes</a:t>
              </a:r>
              <a:endParaRPr kumimoji="0" lang="en-US" sz="1567" b="0" i="0" u="none" strike="noStrike" kern="1200" cap="none" spc="0" normalizeH="0" baseline="0" noProof="0">
                <a:ln>
                  <a:noFill/>
                </a:ln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Calibri" panose="020F0502020204030204" pitchFamily="34" charset="0"/>
                <a:cs typeface="+mn-cs"/>
              </a:endParaRP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E27219AF-100D-41F8-9B8E-31FB3C44734C}"/>
                </a:ext>
              </a:extLst>
            </p:cNvPr>
            <p:cNvGrpSpPr/>
            <p:nvPr/>
          </p:nvGrpSpPr>
          <p:grpSpPr>
            <a:xfrm>
              <a:off x="6478718" y="2558746"/>
              <a:ext cx="499172" cy="273354"/>
              <a:chOff x="7712710" y="2866532"/>
              <a:chExt cx="900970" cy="493385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823CF74C-EAD6-4676-9C34-CABD3434C2F5}"/>
                  </a:ext>
                </a:extLst>
              </p:cNvPr>
              <p:cNvSpPr/>
              <p:nvPr/>
            </p:nvSpPr>
            <p:spPr bwMode="auto">
              <a:xfrm>
                <a:off x="8088848" y="2869853"/>
                <a:ext cx="148000" cy="148000"/>
              </a:xfrm>
              <a:prstGeom prst="rect">
                <a:avLst/>
              </a:prstGeom>
              <a:noFill/>
              <a:ln w="25400">
                <a:solidFill>
                  <a:schemeClr val="bg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08" tIns="143366" rIns="179208" bIns="14336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3587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53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C6B3AC26-5FE7-443A-8AD4-3994667BF034}"/>
                  </a:ext>
                </a:extLst>
              </p:cNvPr>
              <p:cNvSpPr/>
              <p:nvPr/>
            </p:nvSpPr>
            <p:spPr bwMode="auto">
              <a:xfrm>
                <a:off x="8263038" y="3207942"/>
                <a:ext cx="148000" cy="148000"/>
              </a:xfrm>
              <a:prstGeom prst="rect">
                <a:avLst/>
              </a:prstGeom>
              <a:noFill/>
              <a:ln w="25400">
                <a:solidFill>
                  <a:schemeClr val="bg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08" tIns="143366" rIns="179208" bIns="14336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3587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53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E1B17530-8D1D-46B1-8735-B98D870C0F06}"/>
                  </a:ext>
                </a:extLst>
              </p:cNvPr>
              <p:cNvSpPr/>
              <p:nvPr/>
            </p:nvSpPr>
            <p:spPr bwMode="auto">
              <a:xfrm>
                <a:off x="7912395" y="3207942"/>
                <a:ext cx="148000" cy="148000"/>
              </a:xfrm>
              <a:prstGeom prst="rect">
                <a:avLst/>
              </a:prstGeom>
              <a:noFill/>
              <a:ln w="25400">
                <a:solidFill>
                  <a:schemeClr val="bg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08" tIns="143366" rIns="179208" bIns="14336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3587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53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1" name="Left Brace 20">
                <a:extLst>
                  <a:ext uri="{FF2B5EF4-FFF2-40B4-BE49-F238E27FC236}">
                    <a16:creationId xmlns:a16="http://schemas.microsoft.com/office/drawing/2014/main" id="{0A17944A-C42E-4009-BF2E-E76778FECE70}"/>
                  </a:ext>
                </a:extLst>
              </p:cNvPr>
              <p:cNvSpPr/>
              <p:nvPr/>
            </p:nvSpPr>
            <p:spPr>
              <a:xfrm rot="5400000">
                <a:off x="8069263" y="2936571"/>
                <a:ext cx="184907" cy="347471"/>
              </a:xfrm>
              <a:prstGeom prst="leftBrace">
                <a:avLst>
                  <a:gd name="adj1" fmla="val 51383"/>
                  <a:gd name="adj2" fmla="val 50000"/>
                </a:avLst>
              </a:prstGeom>
              <a:ln w="25400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379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22" name="Left Brace 21">
                <a:extLst>
                  <a:ext uri="{FF2B5EF4-FFF2-40B4-BE49-F238E27FC236}">
                    <a16:creationId xmlns:a16="http://schemas.microsoft.com/office/drawing/2014/main" id="{69DAF3A8-3C63-4BE9-9C57-61DCBE0F1625}"/>
                  </a:ext>
                </a:extLst>
              </p:cNvPr>
              <p:cNvSpPr/>
              <p:nvPr/>
            </p:nvSpPr>
            <p:spPr>
              <a:xfrm rot="10800000">
                <a:off x="8469317" y="2866532"/>
                <a:ext cx="144363" cy="493385"/>
              </a:xfrm>
              <a:prstGeom prst="leftBrace">
                <a:avLst>
                  <a:gd name="adj1" fmla="val 51383"/>
                  <a:gd name="adj2" fmla="val 50000"/>
                </a:avLst>
              </a:prstGeom>
              <a:ln w="25400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379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23" name="Left Brace 22">
                <a:extLst>
                  <a:ext uri="{FF2B5EF4-FFF2-40B4-BE49-F238E27FC236}">
                    <a16:creationId xmlns:a16="http://schemas.microsoft.com/office/drawing/2014/main" id="{23C4BBFE-6F39-4E47-B0ED-EF8CEC04A066}"/>
                  </a:ext>
                </a:extLst>
              </p:cNvPr>
              <p:cNvSpPr/>
              <p:nvPr/>
            </p:nvSpPr>
            <p:spPr>
              <a:xfrm rot="10800000" flipH="1">
                <a:off x="7712710" y="2866532"/>
                <a:ext cx="144363" cy="493385"/>
              </a:xfrm>
              <a:prstGeom prst="leftBrace">
                <a:avLst>
                  <a:gd name="adj1" fmla="val 51383"/>
                  <a:gd name="adj2" fmla="val 50000"/>
                </a:avLst>
              </a:prstGeom>
              <a:ln w="25400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379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893188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011C7-DC3B-4CAD-9486-A5B5BD5C4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Serverless application platform components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1CE55AA-DDF9-47D1-8E24-1E0880F1CAD4}"/>
              </a:ext>
            </a:extLst>
          </p:cNvPr>
          <p:cNvGrpSpPr/>
          <p:nvPr/>
        </p:nvGrpSpPr>
        <p:grpSpPr>
          <a:xfrm>
            <a:off x="4641064" y="2352809"/>
            <a:ext cx="2738838" cy="1971494"/>
            <a:chOff x="6265951" y="2389036"/>
            <a:chExt cx="2794153" cy="201131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287F9F6-7F15-4BC1-A084-C5448EC9F7B0}"/>
                </a:ext>
              </a:extLst>
            </p:cNvPr>
            <p:cNvSpPr/>
            <p:nvPr/>
          </p:nvSpPr>
          <p:spPr bwMode="auto">
            <a:xfrm>
              <a:off x="6265951" y="2389036"/>
              <a:ext cx="2794153" cy="605665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41" tIns="146263" rIns="182828" bIns="14626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32125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961" b="1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rPr>
                <a:t>Logic Apps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A239C19-C664-4B89-A500-BC8EE9B5121A}"/>
                </a:ext>
              </a:extLst>
            </p:cNvPr>
            <p:cNvSpPr/>
            <p:nvPr/>
          </p:nvSpPr>
          <p:spPr bwMode="auto">
            <a:xfrm>
              <a:off x="6265951" y="2994701"/>
              <a:ext cx="2794153" cy="1405647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28" tIns="146263" rIns="182828" bIns="14626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049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588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67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1250">
                        <a:srgbClr val="353535"/>
                      </a:gs>
                      <a:gs pos="100000">
                        <a:srgbClr val="353535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Times New Roman" panose="02020603050405020304" pitchFamily="18" charset="0"/>
                  <a:cs typeface="+mn-cs"/>
                </a:rPr>
                <a:t>Design workflows and orchestrate processes</a:t>
              </a:r>
              <a:endParaRPr kumimoji="0" lang="en-US" sz="1567" b="0" i="0" u="none" strike="noStrike" kern="1200" cap="none" spc="0" normalizeH="0" baseline="0" noProof="0">
                <a:ln>
                  <a:noFill/>
                </a:ln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Calibri" panose="020F0502020204030204" pitchFamily="34" charset="0"/>
                <a:cs typeface="+mn-cs"/>
              </a:endParaRP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E8F888A-08E6-440C-B8F3-110F0B287C53}"/>
                </a:ext>
              </a:extLst>
            </p:cNvPr>
            <p:cNvGrpSpPr/>
            <p:nvPr/>
          </p:nvGrpSpPr>
          <p:grpSpPr>
            <a:xfrm>
              <a:off x="6478718" y="2558746"/>
              <a:ext cx="499172" cy="273354"/>
              <a:chOff x="7712710" y="2866532"/>
              <a:chExt cx="900970" cy="493385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839F3162-A3C8-4BA8-91EA-7EB4BAA2726C}"/>
                  </a:ext>
                </a:extLst>
              </p:cNvPr>
              <p:cNvSpPr/>
              <p:nvPr/>
            </p:nvSpPr>
            <p:spPr bwMode="auto">
              <a:xfrm>
                <a:off x="8088848" y="2869853"/>
                <a:ext cx="148000" cy="148000"/>
              </a:xfrm>
              <a:prstGeom prst="rect">
                <a:avLst/>
              </a:prstGeom>
              <a:noFill/>
              <a:ln w="25400">
                <a:solidFill>
                  <a:schemeClr val="bg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08" tIns="143366" rIns="179208" bIns="14336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3587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53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6CC6AE4-1AEE-4E00-8BD3-DF39AE2DD2EF}"/>
                  </a:ext>
                </a:extLst>
              </p:cNvPr>
              <p:cNvSpPr/>
              <p:nvPr/>
            </p:nvSpPr>
            <p:spPr bwMode="auto">
              <a:xfrm>
                <a:off x="8263038" y="3207942"/>
                <a:ext cx="148000" cy="148000"/>
              </a:xfrm>
              <a:prstGeom prst="rect">
                <a:avLst/>
              </a:prstGeom>
              <a:noFill/>
              <a:ln w="25400">
                <a:solidFill>
                  <a:schemeClr val="bg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08" tIns="143366" rIns="179208" bIns="14336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3587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53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A4255C6-81F8-46DB-97DC-03E4A2CCFE6C}"/>
                  </a:ext>
                </a:extLst>
              </p:cNvPr>
              <p:cNvSpPr/>
              <p:nvPr/>
            </p:nvSpPr>
            <p:spPr bwMode="auto">
              <a:xfrm>
                <a:off x="7912395" y="3207942"/>
                <a:ext cx="148000" cy="148000"/>
              </a:xfrm>
              <a:prstGeom prst="rect">
                <a:avLst/>
              </a:prstGeom>
              <a:noFill/>
              <a:ln w="25400">
                <a:solidFill>
                  <a:schemeClr val="bg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08" tIns="143366" rIns="179208" bIns="14336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3587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53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0" name="Left Brace 9">
                <a:extLst>
                  <a:ext uri="{FF2B5EF4-FFF2-40B4-BE49-F238E27FC236}">
                    <a16:creationId xmlns:a16="http://schemas.microsoft.com/office/drawing/2014/main" id="{CEE1E8AA-9576-4505-BEBE-23DB2A686E07}"/>
                  </a:ext>
                </a:extLst>
              </p:cNvPr>
              <p:cNvSpPr/>
              <p:nvPr/>
            </p:nvSpPr>
            <p:spPr>
              <a:xfrm rot="5400000">
                <a:off x="8069263" y="2936571"/>
                <a:ext cx="184907" cy="347471"/>
              </a:xfrm>
              <a:prstGeom prst="leftBrace">
                <a:avLst>
                  <a:gd name="adj1" fmla="val 51383"/>
                  <a:gd name="adj2" fmla="val 50000"/>
                </a:avLst>
              </a:prstGeom>
              <a:ln w="25400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379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1" name="Left Brace 10">
                <a:extLst>
                  <a:ext uri="{FF2B5EF4-FFF2-40B4-BE49-F238E27FC236}">
                    <a16:creationId xmlns:a16="http://schemas.microsoft.com/office/drawing/2014/main" id="{A5AEC3EB-4122-421D-A84D-33812C87DBC9}"/>
                  </a:ext>
                </a:extLst>
              </p:cNvPr>
              <p:cNvSpPr/>
              <p:nvPr/>
            </p:nvSpPr>
            <p:spPr>
              <a:xfrm rot="10800000">
                <a:off x="8469317" y="2866532"/>
                <a:ext cx="144363" cy="493385"/>
              </a:xfrm>
              <a:prstGeom prst="leftBrace">
                <a:avLst>
                  <a:gd name="adj1" fmla="val 51383"/>
                  <a:gd name="adj2" fmla="val 50000"/>
                </a:avLst>
              </a:prstGeom>
              <a:ln w="25400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379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2" name="Left Brace 11">
                <a:extLst>
                  <a:ext uri="{FF2B5EF4-FFF2-40B4-BE49-F238E27FC236}">
                    <a16:creationId xmlns:a16="http://schemas.microsoft.com/office/drawing/2014/main" id="{8CCC9ACB-4C34-4FF6-9934-3116720DB428}"/>
                  </a:ext>
                </a:extLst>
              </p:cNvPr>
              <p:cNvSpPr/>
              <p:nvPr/>
            </p:nvSpPr>
            <p:spPr>
              <a:xfrm rot="10800000" flipH="1">
                <a:off x="7712710" y="2866532"/>
                <a:ext cx="144363" cy="493385"/>
              </a:xfrm>
              <a:prstGeom prst="leftBrace">
                <a:avLst>
                  <a:gd name="adj1" fmla="val 51383"/>
                  <a:gd name="adj2" fmla="val 50000"/>
                </a:avLst>
              </a:prstGeom>
              <a:ln w="25400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379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32279AF-0AF3-4CC9-9C66-A83F31FE3AFE}"/>
              </a:ext>
            </a:extLst>
          </p:cNvPr>
          <p:cNvGrpSpPr/>
          <p:nvPr/>
        </p:nvGrpSpPr>
        <p:grpSpPr>
          <a:xfrm>
            <a:off x="1846170" y="2352809"/>
            <a:ext cx="2738838" cy="1971494"/>
            <a:chOff x="9093048" y="2389036"/>
            <a:chExt cx="2794153" cy="2011312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ECE9270-9EF8-4FBE-8806-12EA7C9222CA}"/>
                </a:ext>
              </a:extLst>
            </p:cNvPr>
            <p:cNvSpPr/>
            <p:nvPr/>
          </p:nvSpPr>
          <p:spPr bwMode="auto">
            <a:xfrm>
              <a:off x="9093048" y="2389036"/>
              <a:ext cx="2794153" cy="605665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41" tIns="146263" rIns="182828" bIns="14626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32125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961" b="1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rPr>
                <a:t>Event Grid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494C3BF-E628-4F9E-9551-DA72B3D145AF}"/>
                </a:ext>
              </a:extLst>
            </p:cNvPr>
            <p:cNvSpPr/>
            <p:nvPr/>
          </p:nvSpPr>
          <p:spPr bwMode="auto">
            <a:xfrm>
              <a:off x="9093048" y="2994701"/>
              <a:ext cx="2794153" cy="1405647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28" tIns="146263" rIns="182828" bIns="14626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049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588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67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1250">
                        <a:srgbClr val="353535"/>
                      </a:gs>
                      <a:gs pos="100000">
                        <a:srgbClr val="353535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Times New Roman" panose="02020603050405020304" pitchFamily="18" charset="0"/>
                  <a:cs typeface="+mn-cs"/>
                </a:rPr>
                <a:t>Manage all events that can trigger code or logic</a:t>
              </a:r>
              <a:endParaRPr kumimoji="0" lang="en-US" sz="1567" b="0" i="0" u="none" strike="noStrike" kern="1200" cap="none" spc="0" normalizeH="0" baseline="0" noProof="0">
                <a:ln>
                  <a:noFill/>
                </a:ln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Calibri" panose="020F0502020204030204" pitchFamily="34" charset="0"/>
                <a:cs typeface="+mn-cs"/>
              </a:endParaRPr>
            </a:p>
          </p:txBody>
        </p:sp>
        <p:pic>
          <p:nvPicPr>
            <p:cNvPr id="16" name="Picture 14" descr="Image result for azure event grid">
              <a:extLst>
                <a:ext uri="{FF2B5EF4-FFF2-40B4-BE49-F238E27FC236}">
                  <a16:creationId xmlns:a16="http://schemas.microsoft.com/office/drawing/2014/main" id="{9145B429-F6DE-4935-A409-07E796327DA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88516" y="2520115"/>
              <a:ext cx="656699" cy="3447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6504155-E10D-4EAD-8A27-4B8AE0C61C1D}"/>
              </a:ext>
            </a:extLst>
          </p:cNvPr>
          <p:cNvGrpSpPr/>
          <p:nvPr/>
        </p:nvGrpSpPr>
        <p:grpSpPr>
          <a:xfrm>
            <a:off x="7435958" y="2352809"/>
            <a:ext cx="2738838" cy="1971494"/>
            <a:chOff x="3436883" y="2389036"/>
            <a:chExt cx="2794153" cy="2011312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1DE1214-68A8-447A-BE29-FD312D915C7B}"/>
                </a:ext>
              </a:extLst>
            </p:cNvPr>
            <p:cNvSpPr/>
            <p:nvPr/>
          </p:nvSpPr>
          <p:spPr bwMode="auto">
            <a:xfrm>
              <a:off x="3436883" y="2389036"/>
              <a:ext cx="2794153" cy="605665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41" tIns="146263" rIns="182828" bIns="14626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32125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961" b="1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rPr>
                <a:t>Functions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E59C1B8-AD30-4786-A114-B88892011849}"/>
                </a:ext>
              </a:extLst>
            </p:cNvPr>
            <p:cNvSpPr/>
            <p:nvPr/>
          </p:nvSpPr>
          <p:spPr bwMode="auto">
            <a:xfrm>
              <a:off x="3436883" y="2994701"/>
              <a:ext cx="2794153" cy="1405647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28" tIns="146263" rIns="182828" bIns="14626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049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588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67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1250">
                        <a:srgbClr val="353535"/>
                      </a:gs>
                      <a:gs pos="100000">
                        <a:srgbClr val="353535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Times New Roman" panose="02020603050405020304" pitchFamily="18" charset="0"/>
                  <a:cs typeface="+mn-cs"/>
                </a:rPr>
                <a:t>Execute your code based on events you specify</a:t>
              </a:r>
              <a:endParaRPr kumimoji="0" lang="en-US" sz="1567" b="0" i="0" u="none" strike="noStrike" kern="1200" cap="none" spc="0" normalizeH="0" baseline="0" noProof="0">
                <a:ln>
                  <a:noFill/>
                </a:ln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Calibri" panose="020F0502020204030204" pitchFamily="34" charset="0"/>
                <a:cs typeface="+mn-cs"/>
              </a:endParaRP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F7B88FC4-006B-4946-B1CB-4B02A28B5B13}"/>
                </a:ext>
              </a:extLst>
            </p:cNvPr>
            <p:cNvGrpSpPr/>
            <p:nvPr/>
          </p:nvGrpSpPr>
          <p:grpSpPr>
            <a:xfrm>
              <a:off x="3626039" y="2531117"/>
              <a:ext cx="481498" cy="321504"/>
              <a:chOff x="6795675" y="2984792"/>
              <a:chExt cx="651897" cy="435283"/>
            </a:xfrm>
            <a:solidFill>
              <a:schemeClr val="bg1"/>
            </a:solidFill>
          </p:grpSpPr>
          <p:sp>
            <p:nvSpPr>
              <p:cNvPr id="21" name="Freeform 18">
                <a:extLst>
                  <a:ext uri="{FF2B5EF4-FFF2-40B4-BE49-F238E27FC236}">
                    <a16:creationId xmlns:a16="http://schemas.microsoft.com/office/drawing/2014/main" id="{42D2EE24-2592-4DEF-B6F1-8752AB9D0AE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989720" y="2984792"/>
                <a:ext cx="263807" cy="435283"/>
              </a:xfrm>
              <a:custGeom>
                <a:avLst/>
                <a:gdLst>
                  <a:gd name="T0" fmla="*/ 160 w 160"/>
                  <a:gd name="T1" fmla="*/ 82 h 264"/>
                  <a:gd name="T2" fmla="*/ 143 w 160"/>
                  <a:gd name="T3" fmla="*/ 82 h 264"/>
                  <a:gd name="T4" fmla="*/ 105 w 160"/>
                  <a:gd name="T5" fmla="*/ 82 h 264"/>
                  <a:gd name="T6" fmla="*/ 149 w 160"/>
                  <a:gd name="T7" fmla="*/ 0 h 264"/>
                  <a:gd name="T8" fmla="*/ 41 w 160"/>
                  <a:gd name="T9" fmla="*/ 0 h 264"/>
                  <a:gd name="T10" fmla="*/ 0 w 160"/>
                  <a:gd name="T11" fmla="*/ 136 h 264"/>
                  <a:gd name="T12" fmla="*/ 55 w 160"/>
                  <a:gd name="T13" fmla="*/ 136 h 264"/>
                  <a:gd name="T14" fmla="*/ 28 w 160"/>
                  <a:gd name="T15" fmla="*/ 264 h 264"/>
                  <a:gd name="T16" fmla="*/ 160 w 160"/>
                  <a:gd name="T17" fmla="*/ 82 h 264"/>
                  <a:gd name="T18" fmla="*/ 23 w 160"/>
                  <a:gd name="T19" fmla="*/ 120 h 264"/>
                  <a:gd name="T20" fmla="*/ 53 w 160"/>
                  <a:gd name="T21" fmla="*/ 17 h 264"/>
                  <a:gd name="T22" fmla="*/ 119 w 160"/>
                  <a:gd name="T23" fmla="*/ 17 h 264"/>
                  <a:gd name="T24" fmla="*/ 77 w 160"/>
                  <a:gd name="T25" fmla="*/ 99 h 264"/>
                  <a:gd name="T26" fmla="*/ 126 w 160"/>
                  <a:gd name="T27" fmla="*/ 99 h 264"/>
                  <a:gd name="T28" fmla="*/ 62 w 160"/>
                  <a:gd name="T29" fmla="*/ 189 h 264"/>
                  <a:gd name="T30" fmla="*/ 75 w 160"/>
                  <a:gd name="T31" fmla="*/ 120 h 264"/>
                  <a:gd name="T32" fmla="*/ 23 w 160"/>
                  <a:gd name="T33" fmla="*/ 120 h 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60" h="264">
                    <a:moveTo>
                      <a:pt x="160" y="82"/>
                    </a:moveTo>
                    <a:lnTo>
                      <a:pt x="143" y="82"/>
                    </a:lnTo>
                    <a:lnTo>
                      <a:pt x="105" y="82"/>
                    </a:lnTo>
                    <a:lnTo>
                      <a:pt x="149" y="0"/>
                    </a:lnTo>
                    <a:lnTo>
                      <a:pt x="41" y="0"/>
                    </a:lnTo>
                    <a:lnTo>
                      <a:pt x="0" y="136"/>
                    </a:lnTo>
                    <a:lnTo>
                      <a:pt x="55" y="136"/>
                    </a:lnTo>
                    <a:lnTo>
                      <a:pt x="28" y="264"/>
                    </a:lnTo>
                    <a:lnTo>
                      <a:pt x="160" y="82"/>
                    </a:lnTo>
                    <a:close/>
                    <a:moveTo>
                      <a:pt x="23" y="120"/>
                    </a:moveTo>
                    <a:lnTo>
                      <a:pt x="53" y="17"/>
                    </a:lnTo>
                    <a:lnTo>
                      <a:pt x="119" y="17"/>
                    </a:lnTo>
                    <a:lnTo>
                      <a:pt x="77" y="99"/>
                    </a:lnTo>
                    <a:lnTo>
                      <a:pt x="126" y="99"/>
                    </a:lnTo>
                    <a:lnTo>
                      <a:pt x="62" y="189"/>
                    </a:lnTo>
                    <a:lnTo>
                      <a:pt x="75" y="120"/>
                    </a:lnTo>
                    <a:lnTo>
                      <a:pt x="23" y="12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89604" tIns="44802" rIns="89604" bIns="4480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79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A8BF087D-225F-4EAB-9993-807D0911FBAB}"/>
                  </a:ext>
                </a:extLst>
              </p:cNvPr>
              <p:cNvGrpSpPr/>
              <p:nvPr/>
            </p:nvGrpSpPr>
            <p:grpSpPr>
              <a:xfrm>
                <a:off x="6795675" y="3059346"/>
                <a:ext cx="141873" cy="271583"/>
                <a:chOff x="3016688" y="2176623"/>
                <a:chExt cx="166688" cy="319087"/>
              </a:xfrm>
              <a:grpFill/>
            </p:grpSpPr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57BBF543-11FE-4B78-9333-C6D9F766F53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019069" y="2333785"/>
                  <a:ext cx="164307" cy="161925"/>
                </a:xfrm>
                <a:prstGeom prst="line">
                  <a:avLst/>
                </a:prstGeom>
                <a:grpFill/>
                <a:ln w="31750" cap="rnd">
                  <a:solidFill>
                    <a:schemeClr val="bg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2232D600-E891-4FFF-A75A-8D0F28DA86E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016688" y="2176623"/>
                  <a:ext cx="159544" cy="157230"/>
                </a:xfrm>
                <a:prstGeom prst="line">
                  <a:avLst/>
                </a:prstGeom>
                <a:grpFill/>
                <a:ln w="31750" cap="rnd">
                  <a:solidFill>
                    <a:schemeClr val="bg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CC50AFDD-DA7D-4713-A125-5E6B1BC8979F}"/>
                  </a:ext>
                </a:extLst>
              </p:cNvPr>
              <p:cNvGrpSpPr/>
              <p:nvPr/>
            </p:nvGrpSpPr>
            <p:grpSpPr>
              <a:xfrm flipH="1">
                <a:off x="7305699" y="3059346"/>
                <a:ext cx="141873" cy="271583"/>
                <a:chOff x="3016688" y="2176623"/>
                <a:chExt cx="166688" cy="319087"/>
              </a:xfrm>
              <a:grpFill/>
            </p:grpSpPr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4672C92C-AAE4-4E7B-9775-EC6691D6C5D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019069" y="2333785"/>
                  <a:ext cx="164307" cy="161925"/>
                </a:xfrm>
                <a:prstGeom prst="line">
                  <a:avLst/>
                </a:prstGeom>
                <a:grpFill/>
                <a:ln w="31750" cap="rnd">
                  <a:solidFill>
                    <a:schemeClr val="bg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>
                  <a:extLst>
                    <a:ext uri="{FF2B5EF4-FFF2-40B4-BE49-F238E27FC236}">
                      <a16:creationId xmlns:a16="http://schemas.microsoft.com/office/drawing/2014/main" id="{E016FBFF-B4DD-4BE9-8147-53DAF9376BF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016688" y="2176623"/>
                  <a:ext cx="159544" cy="157230"/>
                </a:xfrm>
                <a:prstGeom prst="line">
                  <a:avLst/>
                </a:prstGeom>
                <a:grpFill/>
                <a:ln w="31750" cap="rnd">
                  <a:solidFill>
                    <a:schemeClr val="bg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25607773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1">
            <a:extLst>
              <a:ext uri="{FF2B5EF4-FFF2-40B4-BE49-F238E27FC236}">
                <a16:creationId xmlns:a16="http://schemas.microsoft.com/office/drawing/2014/main" id="{1E0635CD-F3E3-4131-B424-E0BC13FED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41" y="289958"/>
            <a:ext cx="11655840" cy="899537"/>
          </a:xfrm>
        </p:spPr>
        <p:txBody>
          <a:bodyPr/>
          <a:lstStyle/>
          <a:p>
            <a:r>
              <a:rPr lang="en-US"/>
              <a:t>Serverless application platform components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0E0B528-84CA-4ED5-BAFE-1959AF3FBA32}"/>
              </a:ext>
            </a:extLst>
          </p:cNvPr>
          <p:cNvSpPr/>
          <p:nvPr/>
        </p:nvSpPr>
        <p:spPr bwMode="auto">
          <a:xfrm>
            <a:off x="1763280" y="1551977"/>
            <a:ext cx="8467350" cy="4694226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08" tIns="268851" rIns="179208" bIns="14336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587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61" b="1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Segoe UI" pitchFamily="34" charset="0"/>
              </a:rPr>
              <a:t>Platform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717F0D13-C4BD-4727-B074-E0A61CD1E67B}"/>
              </a:ext>
            </a:extLst>
          </p:cNvPr>
          <p:cNvGrpSpPr/>
          <p:nvPr/>
        </p:nvGrpSpPr>
        <p:grpSpPr>
          <a:xfrm>
            <a:off x="4641064" y="2352809"/>
            <a:ext cx="2738838" cy="1971494"/>
            <a:chOff x="6265951" y="2389036"/>
            <a:chExt cx="2794153" cy="2011312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DB642A87-6373-4936-8A2D-A1FD91B33394}"/>
                </a:ext>
              </a:extLst>
            </p:cNvPr>
            <p:cNvSpPr/>
            <p:nvPr/>
          </p:nvSpPr>
          <p:spPr bwMode="auto">
            <a:xfrm>
              <a:off x="6265951" y="2389036"/>
              <a:ext cx="2794153" cy="605665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41" tIns="146263" rIns="182828" bIns="14626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32125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961" b="1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rPr>
                <a:t>Logic Apps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62D21D4C-D555-45BB-8610-578BFFE4D05A}"/>
                </a:ext>
              </a:extLst>
            </p:cNvPr>
            <p:cNvSpPr/>
            <p:nvPr/>
          </p:nvSpPr>
          <p:spPr bwMode="auto">
            <a:xfrm>
              <a:off x="6265951" y="2994701"/>
              <a:ext cx="2794153" cy="1405647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28" tIns="146263" rIns="182828" bIns="14626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049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588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67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1250">
                        <a:srgbClr val="353535"/>
                      </a:gs>
                      <a:gs pos="100000">
                        <a:srgbClr val="353535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Times New Roman" panose="02020603050405020304" pitchFamily="18" charset="0"/>
                  <a:cs typeface="+mn-cs"/>
                </a:rPr>
                <a:t>Design workflows and orchestrate processes</a:t>
              </a:r>
              <a:endParaRPr kumimoji="0" lang="en-US" sz="1567" b="0" i="0" u="none" strike="noStrike" kern="1200" cap="none" spc="0" normalizeH="0" baseline="0" noProof="0">
                <a:ln>
                  <a:noFill/>
                </a:ln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Calibri" panose="020F0502020204030204" pitchFamily="34" charset="0"/>
                <a:cs typeface="+mn-cs"/>
              </a:endParaRPr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AB4248D3-459E-4E9F-B193-4EDC1CC663FA}"/>
                </a:ext>
              </a:extLst>
            </p:cNvPr>
            <p:cNvGrpSpPr/>
            <p:nvPr/>
          </p:nvGrpSpPr>
          <p:grpSpPr>
            <a:xfrm>
              <a:off x="6478718" y="2558746"/>
              <a:ext cx="499172" cy="273354"/>
              <a:chOff x="7712710" y="2866532"/>
              <a:chExt cx="900970" cy="493385"/>
            </a:xfrm>
          </p:grpSpPr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AEB05F16-D94F-4BC7-82FE-7E77BE2B6D33}"/>
                  </a:ext>
                </a:extLst>
              </p:cNvPr>
              <p:cNvSpPr/>
              <p:nvPr/>
            </p:nvSpPr>
            <p:spPr bwMode="auto">
              <a:xfrm>
                <a:off x="8088848" y="2869853"/>
                <a:ext cx="148000" cy="148000"/>
              </a:xfrm>
              <a:prstGeom prst="rect">
                <a:avLst/>
              </a:prstGeom>
              <a:noFill/>
              <a:ln w="25400">
                <a:solidFill>
                  <a:schemeClr val="bg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08" tIns="143366" rIns="179208" bIns="14336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3587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53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0B874B11-4642-4DDB-9B15-3CCF51F8035D}"/>
                  </a:ext>
                </a:extLst>
              </p:cNvPr>
              <p:cNvSpPr/>
              <p:nvPr/>
            </p:nvSpPr>
            <p:spPr bwMode="auto">
              <a:xfrm>
                <a:off x="8263038" y="3207942"/>
                <a:ext cx="148000" cy="148000"/>
              </a:xfrm>
              <a:prstGeom prst="rect">
                <a:avLst/>
              </a:prstGeom>
              <a:noFill/>
              <a:ln w="25400">
                <a:solidFill>
                  <a:schemeClr val="bg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08" tIns="143366" rIns="179208" bIns="14336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3587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53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FD4A5171-DA25-43F4-8159-2DA244709804}"/>
                  </a:ext>
                </a:extLst>
              </p:cNvPr>
              <p:cNvSpPr/>
              <p:nvPr/>
            </p:nvSpPr>
            <p:spPr bwMode="auto">
              <a:xfrm>
                <a:off x="7912395" y="3207942"/>
                <a:ext cx="148000" cy="148000"/>
              </a:xfrm>
              <a:prstGeom prst="rect">
                <a:avLst/>
              </a:prstGeom>
              <a:noFill/>
              <a:ln w="25400">
                <a:solidFill>
                  <a:schemeClr val="bg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08" tIns="143366" rIns="179208" bIns="14336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3587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53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8" name="Left Brace 37">
                <a:extLst>
                  <a:ext uri="{FF2B5EF4-FFF2-40B4-BE49-F238E27FC236}">
                    <a16:creationId xmlns:a16="http://schemas.microsoft.com/office/drawing/2014/main" id="{4E6E1B66-898C-44C9-8B6D-6A5DACFE6D19}"/>
                  </a:ext>
                </a:extLst>
              </p:cNvPr>
              <p:cNvSpPr/>
              <p:nvPr/>
            </p:nvSpPr>
            <p:spPr>
              <a:xfrm rot="5400000">
                <a:off x="8069263" y="2936571"/>
                <a:ext cx="184907" cy="347471"/>
              </a:xfrm>
              <a:prstGeom prst="leftBrace">
                <a:avLst>
                  <a:gd name="adj1" fmla="val 51383"/>
                  <a:gd name="adj2" fmla="val 50000"/>
                </a:avLst>
              </a:prstGeom>
              <a:ln w="25400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379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39" name="Left Brace 38">
                <a:extLst>
                  <a:ext uri="{FF2B5EF4-FFF2-40B4-BE49-F238E27FC236}">
                    <a16:creationId xmlns:a16="http://schemas.microsoft.com/office/drawing/2014/main" id="{3F0B07D0-42DD-4F57-9BF9-522B86E97701}"/>
                  </a:ext>
                </a:extLst>
              </p:cNvPr>
              <p:cNvSpPr/>
              <p:nvPr/>
            </p:nvSpPr>
            <p:spPr>
              <a:xfrm rot="10800000">
                <a:off x="8469317" y="2866532"/>
                <a:ext cx="144363" cy="493385"/>
              </a:xfrm>
              <a:prstGeom prst="leftBrace">
                <a:avLst>
                  <a:gd name="adj1" fmla="val 51383"/>
                  <a:gd name="adj2" fmla="val 50000"/>
                </a:avLst>
              </a:prstGeom>
              <a:ln w="25400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379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40" name="Left Brace 39">
                <a:extLst>
                  <a:ext uri="{FF2B5EF4-FFF2-40B4-BE49-F238E27FC236}">
                    <a16:creationId xmlns:a16="http://schemas.microsoft.com/office/drawing/2014/main" id="{662845AD-EB82-466C-9205-D423BE079874}"/>
                  </a:ext>
                </a:extLst>
              </p:cNvPr>
              <p:cNvSpPr/>
              <p:nvPr/>
            </p:nvSpPr>
            <p:spPr>
              <a:xfrm rot="10800000" flipH="1">
                <a:off x="7712710" y="2866532"/>
                <a:ext cx="144363" cy="493385"/>
              </a:xfrm>
              <a:prstGeom prst="leftBrace">
                <a:avLst>
                  <a:gd name="adj1" fmla="val 51383"/>
                  <a:gd name="adj2" fmla="val 50000"/>
                </a:avLst>
              </a:prstGeom>
              <a:ln w="25400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379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80E15CF-780A-4F4D-BC36-EC66AFAB317D}"/>
              </a:ext>
            </a:extLst>
          </p:cNvPr>
          <p:cNvGrpSpPr/>
          <p:nvPr/>
        </p:nvGrpSpPr>
        <p:grpSpPr>
          <a:xfrm>
            <a:off x="1858153" y="5027415"/>
            <a:ext cx="8283027" cy="1115000"/>
            <a:chOff x="3436883" y="5127960"/>
            <a:chExt cx="8450318" cy="1137519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C27DB582-E2CB-4FDD-9834-6E76CDF87247}"/>
                </a:ext>
              </a:extLst>
            </p:cNvPr>
            <p:cNvSpPr/>
            <p:nvPr/>
          </p:nvSpPr>
          <p:spPr bwMode="auto">
            <a:xfrm>
              <a:off x="9119373" y="5127960"/>
              <a:ext cx="1347206" cy="1137519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143366" rIns="0" bIns="14336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3587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71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Segoe UI" pitchFamily="34" charset="0"/>
                </a:rPr>
                <a:t>Analytics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618AE885-A6FF-452F-A276-F93541048B69}"/>
                </a:ext>
              </a:extLst>
            </p:cNvPr>
            <p:cNvSpPr/>
            <p:nvPr/>
          </p:nvSpPr>
          <p:spPr bwMode="auto">
            <a:xfrm>
              <a:off x="3436883" y="5127960"/>
              <a:ext cx="1347206" cy="1137519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143366" rIns="0" bIns="14336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3587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71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Segoe UI" pitchFamily="34" charset="0"/>
                </a:rPr>
                <a:t>Database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B2B98310-9574-4251-9A7E-9E56FE8C6B31}"/>
                </a:ext>
              </a:extLst>
            </p:cNvPr>
            <p:cNvSpPr/>
            <p:nvPr/>
          </p:nvSpPr>
          <p:spPr bwMode="auto">
            <a:xfrm>
              <a:off x="4857505" y="5127960"/>
              <a:ext cx="1347206" cy="1137519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143366" rIns="0" bIns="14336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3587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71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Segoe UI" pitchFamily="34" charset="0"/>
                </a:rPr>
                <a:t>Storage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9468E7D0-9786-4134-894C-8375E7D7337B}"/>
                </a:ext>
              </a:extLst>
            </p:cNvPr>
            <p:cNvSpPr/>
            <p:nvPr/>
          </p:nvSpPr>
          <p:spPr bwMode="auto">
            <a:xfrm>
              <a:off x="7698750" y="5127960"/>
              <a:ext cx="1347206" cy="1137519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143366" rIns="0" bIns="14336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3587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71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Segoe UI" pitchFamily="34" charset="0"/>
                </a:rPr>
                <a:t>IoT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9B08EA95-AEC9-4354-B44C-05A45884D19C}"/>
                </a:ext>
              </a:extLst>
            </p:cNvPr>
            <p:cNvSpPr/>
            <p:nvPr/>
          </p:nvSpPr>
          <p:spPr bwMode="auto">
            <a:xfrm>
              <a:off x="6278128" y="5127960"/>
              <a:ext cx="1347206" cy="1137519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143366" rIns="0" bIns="14336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3587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71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Segoe UI" pitchFamily="34" charset="0"/>
                </a:rPr>
                <a:t>Security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CD73CDE7-1814-42C2-8016-A08897C6277C}"/>
                </a:ext>
              </a:extLst>
            </p:cNvPr>
            <p:cNvSpPr/>
            <p:nvPr/>
          </p:nvSpPr>
          <p:spPr bwMode="auto">
            <a:xfrm>
              <a:off x="10539995" y="5127960"/>
              <a:ext cx="1347206" cy="1137519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143366" rIns="0" bIns="14336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3587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71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Segoe UI" pitchFamily="34" charset="0"/>
                </a:rPr>
                <a:t>Intelligence</a:t>
              </a:r>
            </a:p>
          </p:txBody>
        </p:sp>
        <p:pic>
          <p:nvPicPr>
            <p:cNvPr id="48" name="Picture 2" descr="Image result for azure cosmos db icon">
              <a:hlinkClick r:id="rId3"/>
              <a:extLst>
                <a:ext uri="{FF2B5EF4-FFF2-40B4-BE49-F238E27FC236}">
                  <a16:creationId xmlns:a16="http://schemas.microsoft.com/office/drawing/2014/main" id="{1E38B4F9-F88C-4C26-953E-86C853E5716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76188" y="5693275"/>
              <a:ext cx="813697" cy="4271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9" name="Picture 48">
              <a:hlinkClick r:id="rId6"/>
              <a:extLst>
                <a:ext uri="{FF2B5EF4-FFF2-40B4-BE49-F238E27FC236}">
                  <a16:creationId xmlns:a16="http://schemas.microsoft.com/office/drawing/2014/main" id="{E32EC35B-693A-4773-8816-DA866653ACD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biLevel thresh="25000"/>
            </a:blip>
            <a:stretch>
              <a:fillRect/>
            </a:stretch>
          </p:blipFill>
          <p:spPr>
            <a:xfrm>
              <a:off x="5286142" y="5693275"/>
              <a:ext cx="489932" cy="424740"/>
            </a:xfrm>
            <a:prstGeom prst="rect">
              <a:avLst/>
            </a:prstGeom>
          </p:spPr>
        </p:pic>
        <p:pic>
          <p:nvPicPr>
            <p:cNvPr id="50" name="Picture 6" descr="Related image">
              <a:hlinkClick r:id="rId8"/>
              <a:extLst>
                <a:ext uri="{FF2B5EF4-FFF2-40B4-BE49-F238E27FC236}">
                  <a16:creationId xmlns:a16="http://schemas.microsoft.com/office/drawing/2014/main" id="{66ADD3B0-1264-48BD-A116-1F4BDCD87D7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9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5849" b="15314"/>
            <a:stretch/>
          </p:blipFill>
          <p:spPr bwMode="auto">
            <a:xfrm>
              <a:off x="10930653" y="5717087"/>
              <a:ext cx="565889" cy="3895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" name="Picture 8" descr="Image result for azure stream analytics icon">
              <a:hlinkClick r:id="rId10"/>
              <a:extLst>
                <a:ext uri="{FF2B5EF4-FFF2-40B4-BE49-F238E27FC236}">
                  <a16:creationId xmlns:a16="http://schemas.microsoft.com/office/drawing/2014/main" id="{C8A35FC1-EC35-49AD-8B3F-7B836245665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1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228" b="7991"/>
            <a:stretch/>
          </p:blipFill>
          <p:spPr bwMode="auto">
            <a:xfrm>
              <a:off x="9519094" y="5669423"/>
              <a:ext cx="547763" cy="4644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2" name="Picture 10" descr="Image result for azure IoT icon">
              <a:hlinkClick r:id="rId12"/>
              <a:extLst>
                <a:ext uri="{FF2B5EF4-FFF2-40B4-BE49-F238E27FC236}">
                  <a16:creationId xmlns:a16="http://schemas.microsoft.com/office/drawing/2014/main" id="{612940F0-90BD-4C3E-BE1F-42023C6D9EF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3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028" r="23306"/>
            <a:stretch/>
          </p:blipFill>
          <p:spPr bwMode="auto">
            <a:xfrm>
              <a:off x="8165636" y="5699174"/>
              <a:ext cx="413434" cy="4044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3" name="Picture 12" descr="Image result for azure active directory icon">
              <a:hlinkClick r:id="rId14"/>
              <a:extLst>
                <a:ext uri="{FF2B5EF4-FFF2-40B4-BE49-F238E27FC236}">
                  <a16:creationId xmlns:a16="http://schemas.microsoft.com/office/drawing/2014/main" id="{623CF9B2-A8F5-4F2A-8682-46CC51D374A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biLevel thresh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25046" y="5680462"/>
              <a:ext cx="453369" cy="4533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BEDFECEE-1F4F-42FB-AB7C-6AF579F485E8}"/>
              </a:ext>
            </a:extLst>
          </p:cNvPr>
          <p:cNvGrpSpPr/>
          <p:nvPr/>
        </p:nvGrpSpPr>
        <p:grpSpPr>
          <a:xfrm>
            <a:off x="1846170" y="2352809"/>
            <a:ext cx="2738838" cy="1971494"/>
            <a:chOff x="9093048" y="2389036"/>
            <a:chExt cx="2794153" cy="2011312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BE08A4AD-3BCA-4F87-8D8F-5D486B7569ED}"/>
                </a:ext>
              </a:extLst>
            </p:cNvPr>
            <p:cNvSpPr/>
            <p:nvPr/>
          </p:nvSpPr>
          <p:spPr bwMode="auto">
            <a:xfrm>
              <a:off x="9093048" y="2389036"/>
              <a:ext cx="2794153" cy="605665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41" tIns="146263" rIns="182828" bIns="14626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32125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961" b="1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rPr>
                <a:t>Event Grid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BDBB6CA9-0D6F-4399-8F3C-8E7B55A31A8B}"/>
                </a:ext>
              </a:extLst>
            </p:cNvPr>
            <p:cNvSpPr/>
            <p:nvPr/>
          </p:nvSpPr>
          <p:spPr bwMode="auto">
            <a:xfrm>
              <a:off x="9093048" y="2994701"/>
              <a:ext cx="2794153" cy="1405647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28" tIns="146263" rIns="182828" bIns="14626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049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588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67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1250">
                        <a:srgbClr val="353535"/>
                      </a:gs>
                      <a:gs pos="100000">
                        <a:srgbClr val="353535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Times New Roman" panose="02020603050405020304" pitchFamily="18" charset="0"/>
                  <a:cs typeface="+mn-cs"/>
                </a:rPr>
                <a:t>Manage all events that can trigger code or logic</a:t>
              </a:r>
              <a:endParaRPr kumimoji="0" lang="en-US" sz="1567" b="0" i="0" u="none" strike="noStrike" kern="1200" cap="none" spc="0" normalizeH="0" baseline="0" noProof="0">
                <a:ln>
                  <a:noFill/>
                </a:ln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Calibri" panose="020F0502020204030204" pitchFamily="34" charset="0"/>
                <a:cs typeface="+mn-cs"/>
              </a:endParaRPr>
            </a:p>
          </p:txBody>
        </p:sp>
        <p:pic>
          <p:nvPicPr>
            <p:cNvPr id="57" name="Picture 14" descr="Image result for azure event grid">
              <a:extLst>
                <a:ext uri="{FF2B5EF4-FFF2-40B4-BE49-F238E27FC236}">
                  <a16:creationId xmlns:a16="http://schemas.microsoft.com/office/drawing/2014/main" id="{78E6CB04-0DC0-401C-8C25-7DBA2EB0DD5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88516" y="2520115"/>
              <a:ext cx="656699" cy="3447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67B06F05-FA45-49F3-AA24-9BE1F68D4831}"/>
              </a:ext>
            </a:extLst>
          </p:cNvPr>
          <p:cNvGrpSpPr/>
          <p:nvPr/>
        </p:nvGrpSpPr>
        <p:grpSpPr>
          <a:xfrm>
            <a:off x="7435958" y="2352809"/>
            <a:ext cx="2738838" cy="1971494"/>
            <a:chOff x="3436883" y="2389036"/>
            <a:chExt cx="2794153" cy="2011312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839DA220-10DF-4B7D-B50D-D4E123756C38}"/>
                </a:ext>
              </a:extLst>
            </p:cNvPr>
            <p:cNvSpPr/>
            <p:nvPr/>
          </p:nvSpPr>
          <p:spPr bwMode="auto">
            <a:xfrm>
              <a:off x="3436883" y="2389036"/>
              <a:ext cx="2794153" cy="605665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41" tIns="146263" rIns="182828" bIns="14626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32125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961" b="1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rPr>
                <a:t>Functions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442227E4-A599-4F8C-BA9B-1DB446CF9154}"/>
                </a:ext>
              </a:extLst>
            </p:cNvPr>
            <p:cNvSpPr/>
            <p:nvPr/>
          </p:nvSpPr>
          <p:spPr bwMode="auto">
            <a:xfrm>
              <a:off x="3436883" y="2994701"/>
              <a:ext cx="2794153" cy="1405647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28" tIns="146263" rIns="182828" bIns="14626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049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588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67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1250">
                        <a:srgbClr val="353535"/>
                      </a:gs>
                      <a:gs pos="100000">
                        <a:srgbClr val="353535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Times New Roman" panose="02020603050405020304" pitchFamily="18" charset="0"/>
                  <a:cs typeface="+mn-cs"/>
                </a:rPr>
                <a:t>Execute your code based on events you specify</a:t>
              </a:r>
              <a:endParaRPr kumimoji="0" lang="en-US" sz="1567" b="0" i="0" u="none" strike="noStrike" kern="1200" cap="none" spc="0" normalizeH="0" baseline="0" noProof="0">
                <a:ln>
                  <a:noFill/>
                </a:ln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Calibri" panose="020F0502020204030204" pitchFamily="34" charset="0"/>
                <a:cs typeface="+mn-cs"/>
              </a:endParaRPr>
            </a:p>
          </p:txBody>
        </p: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B41A806A-32DB-4C54-A541-A7E7C048CCD3}"/>
                </a:ext>
              </a:extLst>
            </p:cNvPr>
            <p:cNvGrpSpPr/>
            <p:nvPr/>
          </p:nvGrpSpPr>
          <p:grpSpPr>
            <a:xfrm>
              <a:off x="3626039" y="2531117"/>
              <a:ext cx="481498" cy="321504"/>
              <a:chOff x="6795675" y="2984792"/>
              <a:chExt cx="651897" cy="435283"/>
            </a:xfrm>
            <a:solidFill>
              <a:schemeClr val="bg1"/>
            </a:solidFill>
          </p:grpSpPr>
          <p:sp>
            <p:nvSpPr>
              <p:cNvPr id="62" name="Freeform 18">
                <a:extLst>
                  <a:ext uri="{FF2B5EF4-FFF2-40B4-BE49-F238E27FC236}">
                    <a16:creationId xmlns:a16="http://schemas.microsoft.com/office/drawing/2014/main" id="{647D0F81-D96D-42AA-9826-D8F8EC32BFE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989720" y="2984792"/>
                <a:ext cx="263807" cy="435283"/>
              </a:xfrm>
              <a:custGeom>
                <a:avLst/>
                <a:gdLst>
                  <a:gd name="T0" fmla="*/ 160 w 160"/>
                  <a:gd name="T1" fmla="*/ 82 h 264"/>
                  <a:gd name="T2" fmla="*/ 143 w 160"/>
                  <a:gd name="T3" fmla="*/ 82 h 264"/>
                  <a:gd name="T4" fmla="*/ 105 w 160"/>
                  <a:gd name="T5" fmla="*/ 82 h 264"/>
                  <a:gd name="T6" fmla="*/ 149 w 160"/>
                  <a:gd name="T7" fmla="*/ 0 h 264"/>
                  <a:gd name="T8" fmla="*/ 41 w 160"/>
                  <a:gd name="T9" fmla="*/ 0 h 264"/>
                  <a:gd name="T10" fmla="*/ 0 w 160"/>
                  <a:gd name="T11" fmla="*/ 136 h 264"/>
                  <a:gd name="T12" fmla="*/ 55 w 160"/>
                  <a:gd name="T13" fmla="*/ 136 h 264"/>
                  <a:gd name="T14" fmla="*/ 28 w 160"/>
                  <a:gd name="T15" fmla="*/ 264 h 264"/>
                  <a:gd name="T16" fmla="*/ 160 w 160"/>
                  <a:gd name="T17" fmla="*/ 82 h 264"/>
                  <a:gd name="T18" fmla="*/ 23 w 160"/>
                  <a:gd name="T19" fmla="*/ 120 h 264"/>
                  <a:gd name="T20" fmla="*/ 53 w 160"/>
                  <a:gd name="T21" fmla="*/ 17 h 264"/>
                  <a:gd name="T22" fmla="*/ 119 w 160"/>
                  <a:gd name="T23" fmla="*/ 17 h 264"/>
                  <a:gd name="T24" fmla="*/ 77 w 160"/>
                  <a:gd name="T25" fmla="*/ 99 h 264"/>
                  <a:gd name="T26" fmla="*/ 126 w 160"/>
                  <a:gd name="T27" fmla="*/ 99 h 264"/>
                  <a:gd name="T28" fmla="*/ 62 w 160"/>
                  <a:gd name="T29" fmla="*/ 189 h 264"/>
                  <a:gd name="T30" fmla="*/ 75 w 160"/>
                  <a:gd name="T31" fmla="*/ 120 h 264"/>
                  <a:gd name="T32" fmla="*/ 23 w 160"/>
                  <a:gd name="T33" fmla="*/ 120 h 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60" h="264">
                    <a:moveTo>
                      <a:pt x="160" y="82"/>
                    </a:moveTo>
                    <a:lnTo>
                      <a:pt x="143" y="82"/>
                    </a:lnTo>
                    <a:lnTo>
                      <a:pt x="105" y="82"/>
                    </a:lnTo>
                    <a:lnTo>
                      <a:pt x="149" y="0"/>
                    </a:lnTo>
                    <a:lnTo>
                      <a:pt x="41" y="0"/>
                    </a:lnTo>
                    <a:lnTo>
                      <a:pt x="0" y="136"/>
                    </a:lnTo>
                    <a:lnTo>
                      <a:pt x="55" y="136"/>
                    </a:lnTo>
                    <a:lnTo>
                      <a:pt x="28" y="264"/>
                    </a:lnTo>
                    <a:lnTo>
                      <a:pt x="160" y="82"/>
                    </a:lnTo>
                    <a:close/>
                    <a:moveTo>
                      <a:pt x="23" y="120"/>
                    </a:moveTo>
                    <a:lnTo>
                      <a:pt x="53" y="17"/>
                    </a:lnTo>
                    <a:lnTo>
                      <a:pt x="119" y="17"/>
                    </a:lnTo>
                    <a:lnTo>
                      <a:pt x="77" y="99"/>
                    </a:lnTo>
                    <a:lnTo>
                      <a:pt x="126" y="99"/>
                    </a:lnTo>
                    <a:lnTo>
                      <a:pt x="62" y="189"/>
                    </a:lnTo>
                    <a:lnTo>
                      <a:pt x="75" y="120"/>
                    </a:lnTo>
                    <a:lnTo>
                      <a:pt x="23" y="12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89604" tIns="44802" rIns="89604" bIns="4480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79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FE954371-9113-4802-9782-734FFBF51F51}"/>
                  </a:ext>
                </a:extLst>
              </p:cNvPr>
              <p:cNvGrpSpPr/>
              <p:nvPr/>
            </p:nvGrpSpPr>
            <p:grpSpPr>
              <a:xfrm>
                <a:off x="6795675" y="3059346"/>
                <a:ext cx="141873" cy="271583"/>
                <a:chOff x="3016688" y="2176623"/>
                <a:chExt cx="166688" cy="319087"/>
              </a:xfrm>
              <a:grpFill/>
            </p:grpSpPr>
            <p:cxnSp>
              <p:nvCxnSpPr>
                <p:cNvPr id="67" name="Straight Connector 66">
                  <a:extLst>
                    <a:ext uri="{FF2B5EF4-FFF2-40B4-BE49-F238E27FC236}">
                      <a16:creationId xmlns:a16="http://schemas.microsoft.com/office/drawing/2014/main" id="{0E881B38-A22D-44A2-AC68-2E417AA0F24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019069" y="2333785"/>
                  <a:ext cx="164307" cy="161925"/>
                </a:xfrm>
                <a:prstGeom prst="line">
                  <a:avLst/>
                </a:prstGeom>
                <a:grpFill/>
                <a:ln w="31750" cap="rnd">
                  <a:solidFill>
                    <a:schemeClr val="bg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Connector 67">
                  <a:extLst>
                    <a:ext uri="{FF2B5EF4-FFF2-40B4-BE49-F238E27FC236}">
                      <a16:creationId xmlns:a16="http://schemas.microsoft.com/office/drawing/2014/main" id="{E097B874-E8BE-4ABD-8950-77896E8439B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016688" y="2176623"/>
                  <a:ext cx="159544" cy="157230"/>
                </a:xfrm>
                <a:prstGeom prst="line">
                  <a:avLst/>
                </a:prstGeom>
                <a:grpFill/>
                <a:ln w="31750" cap="rnd">
                  <a:solidFill>
                    <a:schemeClr val="bg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4" name="Group 63">
                <a:extLst>
                  <a:ext uri="{FF2B5EF4-FFF2-40B4-BE49-F238E27FC236}">
                    <a16:creationId xmlns:a16="http://schemas.microsoft.com/office/drawing/2014/main" id="{5D2DFC27-65FA-4147-A3D6-1AED7A551D55}"/>
                  </a:ext>
                </a:extLst>
              </p:cNvPr>
              <p:cNvGrpSpPr/>
              <p:nvPr/>
            </p:nvGrpSpPr>
            <p:grpSpPr>
              <a:xfrm flipH="1">
                <a:off x="7305699" y="3059346"/>
                <a:ext cx="141873" cy="271583"/>
                <a:chOff x="3016688" y="2176623"/>
                <a:chExt cx="166688" cy="319087"/>
              </a:xfrm>
              <a:grpFill/>
            </p:grpSpPr>
            <p:cxnSp>
              <p:nvCxnSpPr>
                <p:cNvPr id="65" name="Straight Connector 64">
                  <a:extLst>
                    <a:ext uri="{FF2B5EF4-FFF2-40B4-BE49-F238E27FC236}">
                      <a16:creationId xmlns:a16="http://schemas.microsoft.com/office/drawing/2014/main" id="{E22C7AB7-9CAD-40AE-864F-9815974AEE3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019069" y="2333785"/>
                  <a:ext cx="164307" cy="161925"/>
                </a:xfrm>
                <a:prstGeom prst="line">
                  <a:avLst/>
                </a:prstGeom>
                <a:grpFill/>
                <a:ln w="31750" cap="rnd">
                  <a:solidFill>
                    <a:schemeClr val="bg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>
                  <a:extLst>
                    <a:ext uri="{FF2B5EF4-FFF2-40B4-BE49-F238E27FC236}">
                      <a16:creationId xmlns:a16="http://schemas.microsoft.com/office/drawing/2014/main" id="{059E06CF-47A5-477B-B7B3-53BE91A3059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016688" y="2176623"/>
                  <a:ext cx="159544" cy="157230"/>
                </a:xfrm>
                <a:prstGeom prst="line">
                  <a:avLst/>
                </a:prstGeom>
                <a:grpFill/>
                <a:ln w="31750" cap="rnd">
                  <a:solidFill>
                    <a:schemeClr val="bg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10920107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Serverless application platform components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3274836" y="1551977"/>
            <a:ext cx="8467350" cy="4694226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08" tIns="268851" rIns="179208" bIns="14336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587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61" b="1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Segoe UI" pitchFamily="34" charset="0"/>
              </a:rPr>
              <a:t>Platform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175652AA-13F9-4707-A9C6-B55726FC4687}"/>
              </a:ext>
            </a:extLst>
          </p:cNvPr>
          <p:cNvGrpSpPr/>
          <p:nvPr/>
        </p:nvGrpSpPr>
        <p:grpSpPr>
          <a:xfrm>
            <a:off x="6152620" y="2352809"/>
            <a:ext cx="2738838" cy="1971494"/>
            <a:chOff x="6265951" y="2389036"/>
            <a:chExt cx="2794153" cy="2011312"/>
          </a:xfrm>
        </p:grpSpPr>
        <p:sp>
          <p:nvSpPr>
            <p:cNvPr id="58" name="Rectangle 57"/>
            <p:cNvSpPr/>
            <p:nvPr/>
          </p:nvSpPr>
          <p:spPr bwMode="auto">
            <a:xfrm>
              <a:off x="6265951" y="2389036"/>
              <a:ext cx="2794153" cy="605665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41" tIns="146263" rIns="182828" bIns="14626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32125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961" b="1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rPr>
                <a:t>Logic Apps</a:t>
              </a:r>
            </a:p>
          </p:txBody>
        </p:sp>
        <p:sp>
          <p:nvSpPr>
            <p:cNvPr id="66" name="Rectangle 65"/>
            <p:cNvSpPr/>
            <p:nvPr/>
          </p:nvSpPr>
          <p:spPr bwMode="auto">
            <a:xfrm>
              <a:off x="6265951" y="2994701"/>
              <a:ext cx="2794153" cy="1405647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28" tIns="146263" rIns="182828" bIns="14626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049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588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67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1250">
                        <a:srgbClr val="353535"/>
                      </a:gs>
                      <a:gs pos="100000">
                        <a:srgbClr val="353535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Times New Roman" panose="02020603050405020304" pitchFamily="18" charset="0"/>
                  <a:cs typeface="+mn-cs"/>
                </a:rPr>
                <a:t>Design workflows and orchestrate processes</a:t>
              </a:r>
              <a:endParaRPr kumimoji="0" lang="en-US" sz="1567" b="0" i="0" u="none" strike="noStrike" kern="1200" cap="none" spc="0" normalizeH="0" baseline="0" noProof="0">
                <a:ln>
                  <a:noFill/>
                </a:ln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Calibri" panose="020F0502020204030204" pitchFamily="34" charset="0"/>
                <a:cs typeface="+mn-cs"/>
              </a:endParaRPr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6478718" y="2558746"/>
              <a:ext cx="499172" cy="273354"/>
              <a:chOff x="7712710" y="2866532"/>
              <a:chExt cx="900970" cy="493385"/>
            </a:xfrm>
          </p:grpSpPr>
          <p:sp>
            <p:nvSpPr>
              <p:cNvPr id="2" name="Rectangle 1"/>
              <p:cNvSpPr/>
              <p:nvPr/>
            </p:nvSpPr>
            <p:spPr bwMode="auto">
              <a:xfrm>
                <a:off x="8088848" y="2869853"/>
                <a:ext cx="148000" cy="148000"/>
              </a:xfrm>
              <a:prstGeom prst="rect">
                <a:avLst/>
              </a:prstGeom>
              <a:noFill/>
              <a:ln w="25400">
                <a:solidFill>
                  <a:schemeClr val="bg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08" tIns="143366" rIns="179208" bIns="14336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3587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53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55" name="Rectangle 54"/>
              <p:cNvSpPr/>
              <p:nvPr/>
            </p:nvSpPr>
            <p:spPr bwMode="auto">
              <a:xfrm>
                <a:off x="8263038" y="3207942"/>
                <a:ext cx="148000" cy="148000"/>
              </a:xfrm>
              <a:prstGeom prst="rect">
                <a:avLst/>
              </a:prstGeom>
              <a:noFill/>
              <a:ln w="25400">
                <a:solidFill>
                  <a:schemeClr val="bg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08" tIns="143366" rIns="179208" bIns="14336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3587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53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56" name="Rectangle 55"/>
              <p:cNvSpPr/>
              <p:nvPr/>
            </p:nvSpPr>
            <p:spPr bwMode="auto">
              <a:xfrm>
                <a:off x="7912395" y="3207942"/>
                <a:ext cx="148000" cy="148000"/>
              </a:xfrm>
              <a:prstGeom prst="rect">
                <a:avLst/>
              </a:prstGeom>
              <a:noFill/>
              <a:ln w="25400">
                <a:solidFill>
                  <a:schemeClr val="bg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08" tIns="143366" rIns="179208" bIns="14336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3587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53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0" name="Left Brace 9"/>
              <p:cNvSpPr/>
              <p:nvPr/>
            </p:nvSpPr>
            <p:spPr>
              <a:xfrm rot="5400000">
                <a:off x="8069263" y="2936571"/>
                <a:ext cx="184907" cy="347471"/>
              </a:xfrm>
              <a:prstGeom prst="leftBrace">
                <a:avLst>
                  <a:gd name="adj1" fmla="val 51383"/>
                  <a:gd name="adj2" fmla="val 50000"/>
                </a:avLst>
              </a:prstGeom>
              <a:ln w="25400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379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61" name="Left Brace 60"/>
              <p:cNvSpPr/>
              <p:nvPr/>
            </p:nvSpPr>
            <p:spPr>
              <a:xfrm rot="10800000">
                <a:off x="8469317" y="2866532"/>
                <a:ext cx="144363" cy="493385"/>
              </a:xfrm>
              <a:prstGeom prst="leftBrace">
                <a:avLst>
                  <a:gd name="adj1" fmla="val 51383"/>
                  <a:gd name="adj2" fmla="val 50000"/>
                </a:avLst>
              </a:prstGeom>
              <a:ln w="25400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379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62" name="Left Brace 61"/>
              <p:cNvSpPr/>
              <p:nvPr/>
            </p:nvSpPr>
            <p:spPr>
              <a:xfrm rot="10800000" flipH="1">
                <a:off x="7712710" y="2866532"/>
                <a:ext cx="144363" cy="493385"/>
              </a:xfrm>
              <a:prstGeom prst="leftBrace">
                <a:avLst>
                  <a:gd name="adj1" fmla="val 51383"/>
                  <a:gd name="adj2" fmla="val 50000"/>
                </a:avLst>
              </a:prstGeom>
              <a:ln w="25400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379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7D77C0AF-F903-4B2A-9EA2-90E264AA40EA}"/>
              </a:ext>
            </a:extLst>
          </p:cNvPr>
          <p:cNvGrpSpPr/>
          <p:nvPr/>
        </p:nvGrpSpPr>
        <p:grpSpPr>
          <a:xfrm>
            <a:off x="3369709" y="5027415"/>
            <a:ext cx="8283027" cy="1115000"/>
            <a:chOff x="3436883" y="5127960"/>
            <a:chExt cx="8450318" cy="1137519"/>
          </a:xfrm>
        </p:grpSpPr>
        <p:sp>
          <p:nvSpPr>
            <p:cNvPr id="78" name="Rectangle 77"/>
            <p:cNvSpPr/>
            <p:nvPr/>
          </p:nvSpPr>
          <p:spPr bwMode="auto">
            <a:xfrm>
              <a:off x="9119373" y="5127960"/>
              <a:ext cx="1347206" cy="1137519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143366" rIns="0" bIns="14336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3587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71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Segoe UI" pitchFamily="34" charset="0"/>
                </a:rPr>
                <a:t>Analytics</a:t>
              </a:r>
            </a:p>
          </p:txBody>
        </p:sp>
        <p:sp>
          <p:nvSpPr>
            <p:cNvPr id="73" name="Rectangle 72"/>
            <p:cNvSpPr/>
            <p:nvPr/>
          </p:nvSpPr>
          <p:spPr bwMode="auto">
            <a:xfrm>
              <a:off x="3436883" y="5127960"/>
              <a:ext cx="1347206" cy="1137519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143366" rIns="0" bIns="14336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3587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71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Segoe UI" pitchFamily="34" charset="0"/>
                </a:rPr>
                <a:t>Database</a:t>
              </a:r>
            </a:p>
          </p:txBody>
        </p:sp>
        <p:sp>
          <p:nvSpPr>
            <p:cNvPr id="76" name="Rectangle 75"/>
            <p:cNvSpPr/>
            <p:nvPr/>
          </p:nvSpPr>
          <p:spPr bwMode="auto">
            <a:xfrm>
              <a:off x="4857505" y="5127960"/>
              <a:ext cx="1347206" cy="1137519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143366" rIns="0" bIns="14336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3587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71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Segoe UI" pitchFamily="34" charset="0"/>
                </a:rPr>
                <a:t>Storage</a:t>
              </a: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7698750" y="5127960"/>
              <a:ext cx="1347206" cy="1137519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143366" rIns="0" bIns="14336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3587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71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Segoe UI" pitchFamily="34" charset="0"/>
                </a:rPr>
                <a:t>IoT</a:t>
              </a:r>
            </a:p>
          </p:txBody>
        </p:sp>
        <p:sp>
          <p:nvSpPr>
            <p:cNvPr id="96" name="Rectangle 95"/>
            <p:cNvSpPr/>
            <p:nvPr/>
          </p:nvSpPr>
          <p:spPr bwMode="auto">
            <a:xfrm>
              <a:off x="6278128" y="5127960"/>
              <a:ext cx="1347206" cy="1137519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143366" rIns="0" bIns="14336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3587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71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Segoe UI" pitchFamily="34" charset="0"/>
                </a:rPr>
                <a:t>Security</a:t>
              </a: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7FD5E2BC-A87B-4F7C-9EF9-0B3E30EDCC8F}"/>
                </a:ext>
              </a:extLst>
            </p:cNvPr>
            <p:cNvSpPr/>
            <p:nvPr/>
          </p:nvSpPr>
          <p:spPr bwMode="auto">
            <a:xfrm>
              <a:off x="10539995" y="5127960"/>
              <a:ext cx="1347206" cy="1137519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143366" rIns="0" bIns="14336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3587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71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Segoe UI" pitchFamily="34" charset="0"/>
                </a:rPr>
                <a:t>Intelligence</a:t>
              </a:r>
            </a:p>
          </p:txBody>
        </p:sp>
        <p:pic>
          <p:nvPicPr>
            <p:cNvPr id="26" name="Picture 2" descr="Image result for azure cosmos db icon">
              <a:hlinkClick r:id="rId3"/>
              <a:extLst>
                <a:ext uri="{FF2B5EF4-FFF2-40B4-BE49-F238E27FC236}">
                  <a16:creationId xmlns:a16="http://schemas.microsoft.com/office/drawing/2014/main" id="{B4E57D9A-AA17-47D4-935A-F80D2339844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76188" y="5693275"/>
              <a:ext cx="813697" cy="4271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28">
              <a:hlinkClick r:id="rId6"/>
              <a:extLst>
                <a:ext uri="{FF2B5EF4-FFF2-40B4-BE49-F238E27FC236}">
                  <a16:creationId xmlns:a16="http://schemas.microsoft.com/office/drawing/2014/main" id="{22D9BFE9-5A8F-4B96-A733-55D9CDA4881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biLevel thresh="25000"/>
            </a:blip>
            <a:stretch>
              <a:fillRect/>
            </a:stretch>
          </p:blipFill>
          <p:spPr>
            <a:xfrm>
              <a:off x="5286142" y="5693275"/>
              <a:ext cx="489932" cy="424740"/>
            </a:xfrm>
            <a:prstGeom prst="rect">
              <a:avLst/>
            </a:prstGeom>
          </p:spPr>
        </p:pic>
        <p:pic>
          <p:nvPicPr>
            <p:cNvPr id="32" name="Picture 6" descr="Related image">
              <a:hlinkClick r:id="rId8"/>
              <a:extLst>
                <a:ext uri="{FF2B5EF4-FFF2-40B4-BE49-F238E27FC236}">
                  <a16:creationId xmlns:a16="http://schemas.microsoft.com/office/drawing/2014/main" id="{C3312916-C0B8-4839-85BB-62C440F3BAB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9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5849" b="15314"/>
            <a:stretch/>
          </p:blipFill>
          <p:spPr bwMode="auto">
            <a:xfrm>
              <a:off x="10930653" y="5717087"/>
              <a:ext cx="565889" cy="3895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Image result for azure stream analytics icon">
              <a:hlinkClick r:id="rId10"/>
              <a:extLst>
                <a:ext uri="{FF2B5EF4-FFF2-40B4-BE49-F238E27FC236}">
                  <a16:creationId xmlns:a16="http://schemas.microsoft.com/office/drawing/2014/main" id="{FF9A9356-9504-45FE-853D-229892799C7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1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228" b="7991"/>
            <a:stretch/>
          </p:blipFill>
          <p:spPr bwMode="auto">
            <a:xfrm>
              <a:off x="9519094" y="5669423"/>
              <a:ext cx="547763" cy="4644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 descr="Image result for azure IoT icon">
              <a:hlinkClick r:id="rId12"/>
              <a:extLst>
                <a:ext uri="{FF2B5EF4-FFF2-40B4-BE49-F238E27FC236}">
                  <a16:creationId xmlns:a16="http://schemas.microsoft.com/office/drawing/2014/main" id="{DF1903EA-0F53-405C-BD61-E1383F06717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3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028" r="23306"/>
            <a:stretch/>
          </p:blipFill>
          <p:spPr bwMode="auto">
            <a:xfrm>
              <a:off x="8165636" y="5699174"/>
              <a:ext cx="413434" cy="4044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6" name="Picture 12" descr="Image result for azure active directory icon">
              <a:hlinkClick r:id="rId14"/>
              <a:extLst>
                <a:ext uri="{FF2B5EF4-FFF2-40B4-BE49-F238E27FC236}">
                  <a16:creationId xmlns:a16="http://schemas.microsoft.com/office/drawing/2014/main" id="{AD844650-CF5F-47A0-93CA-0DACD0DD31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biLevel thresh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25046" y="5680462"/>
              <a:ext cx="453369" cy="4533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1C07370-93F9-4248-84DE-5EDFA8FEBCB5}"/>
              </a:ext>
            </a:extLst>
          </p:cNvPr>
          <p:cNvGrpSpPr/>
          <p:nvPr/>
        </p:nvGrpSpPr>
        <p:grpSpPr>
          <a:xfrm>
            <a:off x="457403" y="1551977"/>
            <a:ext cx="2587171" cy="4694226"/>
            <a:chOff x="465758" y="1582329"/>
            <a:chExt cx="2639424" cy="4789034"/>
          </a:xfrm>
        </p:grpSpPr>
        <p:sp>
          <p:nvSpPr>
            <p:cNvPr id="123" name="Rectangle 122"/>
            <p:cNvSpPr/>
            <p:nvPr/>
          </p:nvSpPr>
          <p:spPr bwMode="auto">
            <a:xfrm>
              <a:off x="465758" y="1582329"/>
              <a:ext cx="2639424" cy="478903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  <a:prstDash val="sysDash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08" tIns="268851" rIns="179208" bIns="14336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3587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961" b="1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353535"/>
                      </a:gs>
                      <a:gs pos="100000">
                        <a:srgbClr val="353535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rPr>
                <a:t>Development</a:t>
              </a:r>
            </a:p>
          </p:txBody>
        </p:sp>
        <p:sp>
          <p:nvSpPr>
            <p:cNvPr id="106" name="Rectangle 105"/>
            <p:cNvSpPr/>
            <p:nvPr/>
          </p:nvSpPr>
          <p:spPr bwMode="auto">
            <a:xfrm>
              <a:off x="600126" y="3946199"/>
              <a:ext cx="2367959" cy="758954"/>
            </a:xfrm>
            <a:prstGeom prst="rect">
              <a:avLst/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06554" tIns="143366" rIns="179208" bIns="14336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3587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67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Segoe UI" pitchFamily="34" charset="0"/>
                </a:rPr>
                <a:t>Local Development</a:t>
              </a:r>
            </a:p>
          </p:txBody>
        </p:sp>
        <p:sp>
          <p:nvSpPr>
            <p:cNvPr id="104" name="Rectangle 103"/>
            <p:cNvSpPr/>
            <p:nvPr/>
          </p:nvSpPr>
          <p:spPr bwMode="auto">
            <a:xfrm>
              <a:off x="600126" y="4726362"/>
              <a:ext cx="2367959" cy="758954"/>
            </a:xfrm>
            <a:prstGeom prst="rect">
              <a:avLst/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06554" tIns="143366" rIns="179208" bIns="14336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3587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67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Segoe UI" pitchFamily="34" charset="0"/>
                </a:rPr>
                <a:t>Monitoring</a:t>
              </a:r>
            </a:p>
          </p:txBody>
        </p:sp>
        <p:sp>
          <p:nvSpPr>
            <p:cNvPr id="105" name="Rectangle 104"/>
            <p:cNvSpPr/>
            <p:nvPr/>
          </p:nvSpPr>
          <p:spPr bwMode="auto">
            <a:xfrm>
              <a:off x="600126" y="2389033"/>
              <a:ext cx="2370688" cy="755159"/>
            </a:xfrm>
            <a:prstGeom prst="rect">
              <a:avLst/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06554" tIns="143366" rIns="179208" bIns="14336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3587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67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Segoe UI" pitchFamily="34" charset="0"/>
                </a:rPr>
                <a:t>IDE support</a:t>
              </a:r>
            </a:p>
          </p:txBody>
        </p:sp>
        <p:sp>
          <p:nvSpPr>
            <p:cNvPr id="107" name="Rectangle 106"/>
            <p:cNvSpPr/>
            <p:nvPr/>
          </p:nvSpPr>
          <p:spPr bwMode="auto">
            <a:xfrm>
              <a:off x="600126" y="3168448"/>
              <a:ext cx="2367959" cy="758954"/>
            </a:xfrm>
            <a:prstGeom prst="rect">
              <a:avLst/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06554" tIns="143366" rIns="179208" bIns="14336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3587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67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Segoe UI" pitchFamily="34" charset="0"/>
                </a:rPr>
                <a:t>Integrated DevOps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2E6D62AC-4DD7-48DB-85B1-19777ED47C42}"/>
                </a:ext>
              </a:extLst>
            </p:cNvPr>
            <p:cNvSpPr/>
            <p:nvPr/>
          </p:nvSpPr>
          <p:spPr bwMode="auto">
            <a:xfrm>
              <a:off x="600126" y="5506525"/>
              <a:ext cx="2367959" cy="758954"/>
            </a:xfrm>
            <a:prstGeom prst="rect">
              <a:avLst/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06554" tIns="143366" rIns="179208" bIns="14336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3587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67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Segoe UI" pitchFamily="34" charset="0"/>
                </a:rPr>
                <a:t>Visual Debug History</a:t>
              </a:r>
            </a:p>
          </p:txBody>
        </p:sp>
        <p:sp>
          <p:nvSpPr>
            <p:cNvPr id="67" name="Freeform 33"/>
            <p:cNvSpPr>
              <a:spLocks noEditPoints="1"/>
            </p:cNvSpPr>
            <p:nvPr/>
          </p:nvSpPr>
          <p:spPr bwMode="auto">
            <a:xfrm>
              <a:off x="827890" y="4159770"/>
              <a:ext cx="367950" cy="331812"/>
            </a:xfrm>
            <a:custGeom>
              <a:avLst/>
              <a:gdLst>
                <a:gd name="T0" fmla="*/ 110 w 236"/>
                <a:gd name="T1" fmla="*/ 0 h 204"/>
                <a:gd name="T2" fmla="*/ 110 w 236"/>
                <a:gd name="T3" fmla="*/ 51 h 204"/>
                <a:gd name="T4" fmla="*/ 0 w 236"/>
                <a:gd name="T5" fmla="*/ 51 h 204"/>
                <a:gd name="T6" fmla="*/ 0 w 236"/>
                <a:gd name="T7" fmla="*/ 60 h 204"/>
                <a:gd name="T8" fmla="*/ 0 w 236"/>
                <a:gd name="T9" fmla="*/ 170 h 204"/>
                <a:gd name="T10" fmla="*/ 84 w 236"/>
                <a:gd name="T11" fmla="*/ 170 h 204"/>
                <a:gd name="T12" fmla="*/ 84 w 236"/>
                <a:gd name="T13" fmla="*/ 187 h 204"/>
                <a:gd name="T14" fmla="*/ 51 w 236"/>
                <a:gd name="T15" fmla="*/ 187 h 204"/>
                <a:gd name="T16" fmla="*/ 51 w 236"/>
                <a:gd name="T17" fmla="*/ 204 h 204"/>
                <a:gd name="T18" fmla="*/ 236 w 236"/>
                <a:gd name="T19" fmla="*/ 204 h 204"/>
                <a:gd name="T20" fmla="*/ 236 w 236"/>
                <a:gd name="T21" fmla="*/ 0 h 204"/>
                <a:gd name="T22" fmla="*/ 110 w 236"/>
                <a:gd name="T23" fmla="*/ 0 h 204"/>
                <a:gd name="T24" fmla="*/ 126 w 236"/>
                <a:gd name="T25" fmla="*/ 17 h 204"/>
                <a:gd name="T26" fmla="*/ 219 w 236"/>
                <a:gd name="T27" fmla="*/ 17 h 204"/>
                <a:gd name="T28" fmla="*/ 219 w 236"/>
                <a:gd name="T29" fmla="*/ 68 h 204"/>
                <a:gd name="T30" fmla="*/ 177 w 236"/>
                <a:gd name="T31" fmla="*/ 68 h 204"/>
                <a:gd name="T32" fmla="*/ 177 w 236"/>
                <a:gd name="T33" fmla="*/ 51 h 204"/>
                <a:gd name="T34" fmla="*/ 126 w 236"/>
                <a:gd name="T35" fmla="*/ 51 h 204"/>
                <a:gd name="T36" fmla="*/ 126 w 236"/>
                <a:gd name="T37" fmla="*/ 17 h 204"/>
                <a:gd name="T38" fmla="*/ 177 w 236"/>
                <a:gd name="T39" fmla="*/ 85 h 204"/>
                <a:gd name="T40" fmla="*/ 219 w 236"/>
                <a:gd name="T41" fmla="*/ 85 h 204"/>
                <a:gd name="T42" fmla="*/ 219 w 236"/>
                <a:gd name="T43" fmla="*/ 119 h 204"/>
                <a:gd name="T44" fmla="*/ 177 w 236"/>
                <a:gd name="T45" fmla="*/ 119 h 204"/>
                <a:gd name="T46" fmla="*/ 177 w 236"/>
                <a:gd name="T47" fmla="*/ 85 h 204"/>
                <a:gd name="T48" fmla="*/ 17 w 236"/>
                <a:gd name="T49" fmla="*/ 68 h 204"/>
                <a:gd name="T50" fmla="*/ 160 w 236"/>
                <a:gd name="T51" fmla="*/ 68 h 204"/>
                <a:gd name="T52" fmla="*/ 160 w 236"/>
                <a:gd name="T53" fmla="*/ 153 h 204"/>
                <a:gd name="T54" fmla="*/ 17 w 236"/>
                <a:gd name="T55" fmla="*/ 153 h 204"/>
                <a:gd name="T56" fmla="*/ 17 w 236"/>
                <a:gd name="T57" fmla="*/ 68 h 204"/>
                <a:gd name="T58" fmla="*/ 101 w 236"/>
                <a:gd name="T59" fmla="*/ 187 h 204"/>
                <a:gd name="T60" fmla="*/ 101 w 236"/>
                <a:gd name="T61" fmla="*/ 170 h 204"/>
                <a:gd name="T62" fmla="*/ 177 w 236"/>
                <a:gd name="T63" fmla="*/ 170 h 204"/>
                <a:gd name="T64" fmla="*/ 177 w 236"/>
                <a:gd name="T65" fmla="*/ 136 h 204"/>
                <a:gd name="T66" fmla="*/ 219 w 236"/>
                <a:gd name="T67" fmla="*/ 136 h 204"/>
                <a:gd name="T68" fmla="*/ 219 w 236"/>
                <a:gd name="T69" fmla="*/ 187 h 204"/>
                <a:gd name="T70" fmla="*/ 101 w 236"/>
                <a:gd name="T71" fmla="*/ 187 h 204"/>
                <a:gd name="T72" fmla="*/ 202 w 236"/>
                <a:gd name="T73" fmla="*/ 51 h 204"/>
                <a:gd name="T74" fmla="*/ 185 w 236"/>
                <a:gd name="T75" fmla="*/ 51 h 204"/>
                <a:gd name="T76" fmla="*/ 185 w 236"/>
                <a:gd name="T77" fmla="*/ 34 h 204"/>
                <a:gd name="T78" fmla="*/ 202 w 236"/>
                <a:gd name="T79" fmla="*/ 34 h 204"/>
                <a:gd name="T80" fmla="*/ 202 w 236"/>
                <a:gd name="T81" fmla="*/ 51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36" h="204">
                  <a:moveTo>
                    <a:pt x="110" y="0"/>
                  </a:moveTo>
                  <a:lnTo>
                    <a:pt x="110" y="51"/>
                  </a:lnTo>
                  <a:lnTo>
                    <a:pt x="0" y="51"/>
                  </a:lnTo>
                  <a:lnTo>
                    <a:pt x="0" y="60"/>
                  </a:lnTo>
                  <a:lnTo>
                    <a:pt x="0" y="170"/>
                  </a:lnTo>
                  <a:lnTo>
                    <a:pt x="84" y="170"/>
                  </a:lnTo>
                  <a:lnTo>
                    <a:pt x="84" y="187"/>
                  </a:lnTo>
                  <a:lnTo>
                    <a:pt x="51" y="187"/>
                  </a:lnTo>
                  <a:lnTo>
                    <a:pt x="51" y="204"/>
                  </a:lnTo>
                  <a:lnTo>
                    <a:pt x="236" y="204"/>
                  </a:lnTo>
                  <a:lnTo>
                    <a:pt x="236" y="0"/>
                  </a:lnTo>
                  <a:lnTo>
                    <a:pt x="110" y="0"/>
                  </a:lnTo>
                  <a:close/>
                  <a:moveTo>
                    <a:pt x="126" y="17"/>
                  </a:moveTo>
                  <a:lnTo>
                    <a:pt x="219" y="17"/>
                  </a:lnTo>
                  <a:lnTo>
                    <a:pt x="219" y="68"/>
                  </a:lnTo>
                  <a:lnTo>
                    <a:pt x="177" y="68"/>
                  </a:lnTo>
                  <a:lnTo>
                    <a:pt x="177" y="51"/>
                  </a:lnTo>
                  <a:lnTo>
                    <a:pt x="126" y="51"/>
                  </a:lnTo>
                  <a:lnTo>
                    <a:pt x="126" y="17"/>
                  </a:lnTo>
                  <a:close/>
                  <a:moveTo>
                    <a:pt x="177" y="85"/>
                  </a:moveTo>
                  <a:lnTo>
                    <a:pt x="219" y="85"/>
                  </a:lnTo>
                  <a:lnTo>
                    <a:pt x="219" y="119"/>
                  </a:lnTo>
                  <a:lnTo>
                    <a:pt x="177" y="119"/>
                  </a:lnTo>
                  <a:lnTo>
                    <a:pt x="177" y="85"/>
                  </a:lnTo>
                  <a:close/>
                  <a:moveTo>
                    <a:pt x="17" y="68"/>
                  </a:moveTo>
                  <a:lnTo>
                    <a:pt x="160" y="68"/>
                  </a:lnTo>
                  <a:lnTo>
                    <a:pt x="160" y="153"/>
                  </a:lnTo>
                  <a:lnTo>
                    <a:pt x="17" y="153"/>
                  </a:lnTo>
                  <a:lnTo>
                    <a:pt x="17" y="68"/>
                  </a:lnTo>
                  <a:close/>
                  <a:moveTo>
                    <a:pt x="101" y="187"/>
                  </a:moveTo>
                  <a:lnTo>
                    <a:pt x="101" y="170"/>
                  </a:lnTo>
                  <a:lnTo>
                    <a:pt x="177" y="170"/>
                  </a:lnTo>
                  <a:lnTo>
                    <a:pt x="177" y="136"/>
                  </a:lnTo>
                  <a:lnTo>
                    <a:pt x="219" y="136"/>
                  </a:lnTo>
                  <a:lnTo>
                    <a:pt x="219" y="187"/>
                  </a:lnTo>
                  <a:lnTo>
                    <a:pt x="101" y="187"/>
                  </a:lnTo>
                  <a:close/>
                  <a:moveTo>
                    <a:pt x="202" y="51"/>
                  </a:moveTo>
                  <a:lnTo>
                    <a:pt x="185" y="51"/>
                  </a:lnTo>
                  <a:lnTo>
                    <a:pt x="185" y="34"/>
                  </a:lnTo>
                  <a:lnTo>
                    <a:pt x="202" y="34"/>
                  </a:lnTo>
                  <a:lnTo>
                    <a:pt x="202" y="5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89604" tIns="44802" rIns="89604" bIns="44802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379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7" name="Freeform 41"/>
            <p:cNvSpPr>
              <a:spLocks noEditPoints="1"/>
            </p:cNvSpPr>
            <p:nvPr/>
          </p:nvSpPr>
          <p:spPr bwMode="auto">
            <a:xfrm>
              <a:off x="805385" y="4880352"/>
              <a:ext cx="412961" cy="441433"/>
            </a:xfrm>
            <a:custGeom>
              <a:avLst/>
              <a:gdLst>
                <a:gd name="T0" fmla="*/ 56 w 104"/>
                <a:gd name="T1" fmla="*/ 104 h 104"/>
                <a:gd name="T2" fmla="*/ 56 w 104"/>
                <a:gd name="T3" fmla="*/ 88 h 104"/>
                <a:gd name="T4" fmla="*/ 88 w 104"/>
                <a:gd name="T5" fmla="*/ 56 h 104"/>
                <a:gd name="T6" fmla="*/ 104 w 104"/>
                <a:gd name="T7" fmla="*/ 56 h 104"/>
                <a:gd name="T8" fmla="*/ 104 w 104"/>
                <a:gd name="T9" fmla="*/ 48 h 104"/>
                <a:gd name="T10" fmla="*/ 88 w 104"/>
                <a:gd name="T11" fmla="*/ 48 h 104"/>
                <a:gd name="T12" fmla="*/ 56 w 104"/>
                <a:gd name="T13" fmla="*/ 16 h 104"/>
                <a:gd name="T14" fmla="*/ 56 w 104"/>
                <a:gd name="T15" fmla="*/ 0 h 104"/>
                <a:gd name="T16" fmla="*/ 48 w 104"/>
                <a:gd name="T17" fmla="*/ 0 h 104"/>
                <a:gd name="T18" fmla="*/ 48 w 104"/>
                <a:gd name="T19" fmla="*/ 16 h 104"/>
                <a:gd name="T20" fmla="*/ 16 w 104"/>
                <a:gd name="T21" fmla="*/ 48 h 104"/>
                <a:gd name="T22" fmla="*/ 0 w 104"/>
                <a:gd name="T23" fmla="*/ 48 h 104"/>
                <a:gd name="T24" fmla="*/ 0 w 104"/>
                <a:gd name="T25" fmla="*/ 56 h 104"/>
                <a:gd name="T26" fmla="*/ 16 w 104"/>
                <a:gd name="T27" fmla="*/ 56 h 104"/>
                <a:gd name="T28" fmla="*/ 48 w 104"/>
                <a:gd name="T29" fmla="*/ 88 h 104"/>
                <a:gd name="T30" fmla="*/ 48 w 104"/>
                <a:gd name="T31" fmla="*/ 104 h 104"/>
                <a:gd name="T32" fmla="*/ 56 w 104"/>
                <a:gd name="T33" fmla="*/ 104 h 104"/>
                <a:gd name="T34" fmla="*/ 24 w 104"/>
                <a:gd name="T35" fmla="*/ 52 h 104"/>
                <a:gd name="T36" fmla="*/ 52 w 104"/>
                <a:gd name="T37" fmla="*/ 24 h 104"/>
                <a:gd name="T38" fmla="*/ 80 w 104"/>
                <a:gd name="T39" fmla="*/ 52 h 104"/>
                <a:gd name="T40" fmla="*/ 52 w 104"/>
                <a:gd name="T41" fmla="*/ 80 h 104"/>
                <a:gd name="T42" fmla="*/ 24 w 104"/>
                <a:gd name="T43" fmla="*/ 52 h 104"/>
                <a:gd name="T44" fmla="*/ 68 w 104"/>
                <a:gd name="T45" fmla="*/ 52 h 104"/>
                <a:gd name="T46" fmla="*/ 52 w 104"/>
                <a:gd name="T47" fmla="*/ 36 h 104"/>
                <a:gd name="T48" fmla="*/ 36 w 104"/>
                <a:gd name="T49" fmla="*/ 52 h 104"/>
                <a:gd name="T50" fmla="*/ 52 w 104"/>
                <a:gd name="T51" fmla="*/ 68 h 104"/>
                <a:gd name="T52" fmla="*/ 68 w 104"/>
                <a:gd name="T53" fmla="*/ 52 h 104"/>
                <a:gd name="T54" fmla="*/ 44 w 104"/>
                <a:gd name="T55" fmla="*/ 52 h 104"/>
                <a:gd name="T56" fmla="*/ 52 w 104"/>
                <a:gd name="T57" fmla="*/ 44 h 104"/>
                <a:gd name="T58" fmla="*/ 60 w 104"/>
                <a:gd name="T59" fmla="*/ 52 h 104"/>
                <a:gd name="T60" fmla="*/ 52 w 104"/>
                <a:gd name="T61" fmla="*/ 60 h 104"/>
                <a:gd name="T62" fmla="*/ 44 w 104"/>
                <a:gd name="T63" fmla="*/ 52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04" h="104">
                  <a:moveTo>
                    <a:pt x="56" y="104"/>
                  </a:moveTo>
                  <a:cubicBezTo>
                    <a:pt x="56" y="88"/>
                    <a:pt x="56" y="88"/>
                    <a:pt x="56" y="88"/>
                  </a:cubicBezTo>
                  <a:cubicBezTo>
                    <a:pt x="73" y="86"/>
                    <a:pt x="86" y="73"/>
                    <a:pt x="88" y="56"/>
                  </a:cubicBezTo>
                  <a:cubicBezTo>
                    <a:pt x="104" y="56"/>
                    <a:pt x="104" y="56"/>
                    <a:pt x="104" y="56"/>
                  </a:cubicBezTo>
                  <a:cubicBezTo>
                    <a:pt x="104" y="48"/>
                    <a:pt x="104" y="48"/>
                    <a:pt x="104" y="48"/>
                  </a:cubicBezTo>
                  <a:cubicBezTo>
                    <a:pt x="88" y="48"/>
                    <a:pt x="88" y="48"/>
                    <a:pt x="88" y="48"/>
                  </a:cubicBezTo>
                  <a:cubicBezTo>
                    <a:pt x="86" y="31"/>
                    <a:pt x="73" y="18"/>
                    <a:pt x="56" y="16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8" y="16"/>
                    <a:pt x="48" y="16"/>
                    <a:pt x="48" y="16"/>
                  </a:cubicBezTo>
                  <a:cubicBezTo>
                    <a:pt x="31" y="18"/>
                    <a:pt x="18" y="31"/>
                    <a:pt x="16" y="48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18" y="73"/>
                    <a:pt x="31" y="86"/>
                    <a:pt x="48" y="88"/>
                  </a:cubicBezTo>
                  <a:cubicBezTo>
                    <a:pt x="48" y="104"/>
                    <a:pt x="48" y="104"/>
                    <a:pt x="48" y="104"/>
                  </a:cubicBezTo>
                  <a:lnTo>
                    <a:pt x="56" y="104"/>
                  </a:lnTo>
                  <a:close/>
                  <a:moveTo>
                    <a:pt x="24" y="52"/>
                  </a:moveTo>
                  <a:cubicBezTo>
                    <a:pt x="24" y="37"/>
                    <a:pt x="37" y="24"/>
                    <a:pt x="52" y="24"/>
                  </a:cubicBezTo>
                  <a:cubicBezTo>
                    <a:pt x="67" y="24"/>
                    <a:pt x="80" y="37"/>
                    <a:pt x="80" y="52"/>
                  </a:cubicBezTo>
                  <a:cubicBezTo>
                    <a:pt x="80" y="67"/>
                    <a:pt x="67" y="80"/>
                    <a:pt x="52" y="80"/>
                  </a:cubicBezTo>
                  <a:cubicBezTo>
                    <a:pt x="37" y="80"/>
                    <a:pt x="24" y="67"/>
                    <a:pt x="24" y="52"/>
                  </a:cubicBezTo>
                  <a:close/>
                  <a:moveTo>
                    <a:pt x="68" y="52"/>
                  </a:moveTo>
                  <a:cubicBezTo>
                    <a:pt x="68" y="43"/>
                    <a:pt x="61" y="36"/>
                    <a:pt x="52" y="36"/>
                  </a:cubicBezTo>
                  <a:cubicBezTo>
                    <a:pt x="43" y="36"/>
                    <a:pt x="36" y="43"/>
                    <a:pt x="36" y="52"/>
                  </a:cubicBezTo>
                  <a:cubicBezTo>
                    <a:pt x="36" y="61"/>
                    <a:pt x="43" y="68"/>
                    <a:pt x="52" y="68"/>
                  </a:cubicBezTo>
                  <a:cubicBezTo>
                    <a:pt x="61" y="68"/>
                    <a:pt x="68" y="61"/>
                    <a:pt x="68" y="52"/>
                  </a:cubicBezTo>
                  <a:close/>
                  <a:moveTo>
                    <a:pt x="44" y="52"/>
                  </a:moveTo>
                  <a:cubicBezTo>
                    <a:pt x="44" y="48"/>
                    <a:pt x="48" y="44"/>
                    <a:pt x="52" y="44"/>
                  </a:cubicBezTo>
                  <a:cubicBezTo>
                    <a:pt x="56" y="44"/>
                    <a:pt x="60" y="48"/>
                    <a:pt x="60" y="52"/>
                  </a:cubicBezTo>
                  <a:cubicBezTo>
                    <a:pt x="60" y="56"/>
                    <a:pt x="56" y="60"/>
                    <a:pt x="52" y="60"/>
                  </a:cubicBezTo>
                  <a:cubicBezTo>
                    <a:pt x="48" y="60"/>
                    <a:pt x="44" y="56"/>
                    <a:pt x="44" y="5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89604" tIns="44802" rIns="89604" bIns="44802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379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pic>
          <p:nvPicPr>
            <p:cNvPr id="119" name="Picture 118"/>
            <p:cNvPicPr>
              <a:picLocks noChangeAspect="1"/>
            </p:cNvPicPr>
            <p:nvPr/>
          </p:nvPicPr>
          <p:blipFill rotWithShape="1">
            <a:blip r:embed="rId16"/>
            <a:srcRect t="24612" b="31602"/>
            <a:stretch/>
          </p:blipFill>
          <p:spPr>
            <a:xfrm>
              <a:off x="548944" y="2579670"/>
              <a:ext cx="925843" cy="373884"/>
            </a:xfrm>
            <a:prstGeom prst="rect">
              <a:avLst/>
            </a:prstGeom>
          </p:spPr>
        </p:pic>
        <p:sp>
          <p:nvSpPr>
            <p:cNvPr id="57" name="arrow_5">
              <a:extLst>
                <a:ext uri="{FF2B5EF4-FFF2-40B4-BE49-F238E27FC236}">
                  <a16:creationId xmlns:a16="http://schemas.microsoft.com/office/drawing/2014/main" id="{8C45ED02-1047-45CD-93DC-750BEE10041C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829720" y="3362315"/>
              <a:ext cx="364291" cy="365760"/>
            </a:xfrm>
            <a:custGeom>
              <a:avLst/>
              <a:gdLst>
                <a:gd name="T0" fmla="*/ 102 w 248"/>
                <a:gd name="T1" fmla="*/ 0 h 249"/>
                <a:gd name="T2" fmla="*/ 176 w 248"/>
                <a:gd name="T3" fmla="*/ 73 h 249"/>
                <a:gd name="T4" fmla="*/ 102 w 248"/>
                <a:gd name="T5" fmla="*/ 147 h 249"/>
                <a:gd name="T6" fmla="*/ 176 w 248"/>
                <a:gd name="T7" fmla="*/ 73 h 249"/>
                <a:gd name="T8" fmla="*/ 0 w 248"/>
                <a:gd name="T9" fmla="*/ 73 h 249"/>
                <a:gd name="T10" fmla="*/ 146 w 248"/>
                <a:gd name="T11" fmla="*/ 103 h 249"/>
                <a:gd name="T12" fmla="*/ 72 w 248"/>
                <a:gd name="T13" fmla="*/ 176 h 249"/>
                <a:gd name="T14" fmla="*/ 146 w 248"/>
                <a:gd name="T15" fmla="*/ 249 h 249"/>
                <a:gd name="T16" fmla="*/ 72 w 248"/>
                <a:gd name="T17" fmla="*/ 176 h 249"/>
                <a:gd name="T18" fmla="*/ 248 w 248"/>
                <a:gd name="T19" fmla="*/ 176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8" h="249">
                  <a:moveTo>
                    <a:pt x="102" y="0"/>
                  </a:moveTo>
                  <a:lnTo>
                    <a:pt x="176" y="73"/>
                  </a:lnTo>
                  <a:lnTo>
                    <a:pt x="102" y="147"/>
                  </a:lnTo>
                  <a:moveTo>
                    <a:pt x="176" y="73"/>
                  </a:moveTo>
                  <a:lnTo>
                    <a:pt x="0" y="73"/>
                  </a:lnTo>
                  <a:moveTo>
                    <a:pt x="146" y="103"/>
                  </a:moveTo>
                  <a:lnTo>
                    <a:pt x="72" y="176"/>
                  </a:lnTo>
                  <a:lnTo>
                    <a:pt x="146" y="249"/>
                  </a:lnTo>
                  <a:moveTo>
                    <a:pt x="72" y="176"/>
                  </a:moveTo>
                  <a:lnTo>
                    <a:pt x="248" y="176"/>
                  </a:lnTo>
                </a:path>
              </a:pathLst>
            </a:custGeom>
            <a:noFill/>
            <a:ln w="28575" cap="sq">
              <a:solidFill>
                <a:schemeClr val="bg1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19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82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  <a:lin ang="5400000" scaled="1"/>
                </a:gra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75" name="Eye">
              <a:extLst>
                <a:ext uri="{FF2B5EF4-FFF2-40B4-BE49-F238E27FC236}">
                  <a16:creationId xmlns:a16="http://schemas.microsoft.com/office/drawing/2014/main" id="{A345FAC2-D06D-47B9-A9D6-D14DFA1C23B7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806125" y="5787804"/>
              <a:ext cx="411480" cy="227186"/>
            </a:xfrm>
            <a:custGeom>
              <a:avLst/>
              <a:gdLst>
                <a:gd name="T0" fmla="*/ 3 w 346"/>
                <a:gd name="T1" fmla="*/ 91 h 190"/>
                <a:gd name="T2" fmla="*/ 173 w 346"/>
                <a:gd name="T3" fmla="*/ 0 h 190"/>
                <a:gd name="T4" fmla="*/ 346 w 346"/>
                <a:gd name="T5" fmla="*/ 95 h 190"/>
                <a:gd name="T6" fmla="*/ 173 w 346"/>
                <a:gd name="T7" fmla="*/ 190 h 190"/>
                <a:gd name="T8" fmla="*/ 6 w 346"/>
                <a:gd name="T9" fmla="*/ 102 h 190"/>
                <a:gd name="T10" fmla="*/ 0 w 346"/>
                <a:gd name="T11" fmla="*/ 95 h 190"/>
                <a:gd name="T12" fmla="*/ 3 w 346"/>
                <a:gd name="T13" fmla="*/ 91 h 190"/>
                <a:gd name="T14" fmla="*/ 173 w 346"/>
                <a:gd name="T15" fmla="*/ 0 h 190"/>
                <a:gd name="T16" fmla="*/ 73 w 346"/>
                <a:gd name="T17" fmla="*/ 95 h 190"/>
                <a:gd name="T18" fmla="*/ 173 w 346"/>
                <a:gd name="T19" fmla="*/ 190 h 190"/>
                <a:gd name="T20" fmla="*/ 273 w 346"/>
                <a:gd name="T21" fmla="*/ 95 h 190"/>
                <a:gd name="T22" fmla="*/ 173 w 346"/>
                <a:gd name="T23" fmla="*/ 0 h 190"/>
                <a:gd name="T24" fmla="*/ 173 w 346"/>
                <a:gd name="T25" fmla="*/ 56 h 190"/>
                <a:gd name="T26" fmla="*/ 134 w 346"/>
                <a:gd name="T27" fmla="*/ 95 h 190"/>
                <a:gd name="T28" fmla="*/ 173 w 346"/>
                <a:gd name="T29" fmla="*/ 135 h 190"/>
                <a:gd name="T30" fmla="*/ 213 w 346"/>
                <a:gd name="T31" fmla="*/ 95 h 190"/>
                <a:gd name="T32" fmla="*/ 173 w 346"/>
                <a:gd name="T33" fmla="*/ 56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6" h="190">
                  <a:moveTo>
                    <a:pt x="3" y="91"/>
                  </a:moveTo>
                  <a:cubicBezTo>
                    <a:pt x="17" y="73"/>
                    <a:pt x="77" y="0"/>
                    <a:pt x="173" y="0"/>
                  </a:cubicBezTo>
                  <a:cubicBezTo>
                    <a:pt x="283" y="0"/>
                    <a:pt x="346" y="95"/>
                    <a:pt x="346" y="95"/>
                  </a:cubicBezTo>
                  <a:cubicBezTo>
                    <a:pt x="346" y="95"/>
                    <a:pt x="283" y="190"/>
                    <a:pt x="173" y="190"/>
                  </a:cubicBezTo>
                  <a:cubicBezTo>
                    <a:pt x="82" y="190"/>
                    <a:pt x="23" y="125"/>
                    <a:pt x="6" y="102"/>
                  </a:cubicBezTo>
                  <a:cubicBezTo>
                    <a:pt x="2" y="98"/>
                    <a:pt x="0" y="95"/>
                    <a:pt x="0" y="95"/>
                  </a:cubicBezTo>
                  <a:cubicBezTo>
                    <a:pt x="0" y="95"/>
                    <a:pt x="1" y="94"/>
                    <a:pt x="3" y="91"/>
                  </a:cubicBezTo>
                  <a:close/>
                  <a:moveTo>
                    <a:pt x="173" y="0"/>
                  </a:moveTo>
                  <a:cubicBezTo>
                    <a:pt x="118" y="0"/>
                    <a:pt x="73" y="42"/>
                    <a:pt x="73" y="95"/>
                  </a:cubicBezTo>
                  <a:cubicBezTo>
                    <a:pt x="73" y="148"/>
                    <a:pt x="118" y="190"/>
                    <a:pt x="173" y="190"/>
                  </a:cubicBezTo>
                  <a:cubicBezTo>
                    <a:pt x="228" y="190"/>
                    <a:pt x="273" y="148"/>
                    <a:pt x="273" y="95"/>
                  </a:cubicBezTo>
                  <a:cubicBezTo>
                    <a:pt x="273" y="42"/>
                    <a:pt x="228" y="0"/>
                    <a:pt x="173" y="0"/>
                  </a:cubicBezTo>
                  <a:close/>
                  <a:moveTo>
                    <a:pt x="173" y="56"/>
                  </a:moveTo>
                  <a:cubicBezTo>
                    <a:pt x="151" y="56"/>
                    <a:pt x="134" y="73"/>
                    <a:pt x="134" y="95"/>
                  </a:cubicBezTo>
                  <a:cubicBezTo>
                    <a:pt x="134" y="117"/>
                    <a:pt x="151" y="135"/>
                    <a:pt x="173" y="135"/>
                  </a:cubicBezTo>
                  <a:cubicBezTo>
                    <a:pt x="195" y="135"/>
                    <a:pt x="213" y="117"/>
                    <a:pt x="213" y="95"/>
                  </a:cubicBezTo>
                  <a:cubicBezTo>
                    <a:pt x="213" y="73"/>
                    <a:pt x="195" y="56"/>
                    <a:pt x="173" y="56"/>
                  </a:cubicBezTo>
                  <a:close/>
                </a:path>
              </a:pathLst>
            </a:custGeom>
            <a:noFill/>
            <a:ln w="28575" cap="sq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19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82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  <a:lin ang="5400000" scaled="1"/>
                </a:gra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1B25196E-D5E4-49A3-B071-864CAAE3863B}"/>
              </a:ext>
            </a:extLst>
          </p:cNvPr>
          <p:cNvGrpSpPr/>
          <p:nvPr/>
        </p:nvGrpSpPr>
        <p:grpSpPr>
          <a:xfrm>
            <a:off x="3357726" y="2352809"/>
            <a:ext cx="2738838" cy="1971494"/>
            <a:chOff x="9093048" y="2389036"/>
            <a:chExt cx="2794153" cy="2011312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3AD0958A-B3E2-4B04-A24E-33B887D9AC76}"/>
                </a:ext>
              </a:extLst>
            </p:cNvPr>
            <p:cNvSpPr/>
            <p:nvPr/>
          </p:nvSpPr>
          <p:spPr bwMode="auto">
            <a:xfrm>
              <a:off x="9093048" y="2389036"/>
              <a:ext cx="2794153" cy="605665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41" tIns="146263" rIns="182828" bIns="14626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32125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961" b="1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rPr>
                <a:t>Event Grid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F09763F7-6821-40B0-B7AC-FDDC68810CC6}"/>
                </a:ext>
              </a:extLst>
            </p:cNvPr>
            <p:cNvSpPr/>
            <p:nvPr/>
          </p:nvSpPr>
          <p:spPr bwMode="auto">
            <a:xfrm>
              <a:off x="9093048" y="2994701"/>
              <a:ext cx="2794153" cy="1405647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28" tIns="146263" rIns="182828" bIns="14626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049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588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67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1250">
                        <a:srgbClr val="353535"/>
                      </a:gs>
                      <a:gs pos="100000">
                        <a:srgbClr val="353535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Times New Roman" panose="02020603050405020304" pitchFamily="18" charset="0"/>
                  <a:cs typeface="+mn-cs"/>
                </a:rPr>
                <a:t>Manage all events that can trigger code or logic</a:t>
              </a:r>
              <a:endParaRPr kumimoji="0" lang="en-US" sz="1567" b="0" i="0" u="none" strike="noStrike" kern="1200" cap="none" spc="0" normalizeH="0" baseline="0" noProof="0">
                <a:ln>
                  <a:noFill/>
                </a:ln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Calibri" panose="020F0502020204030204" pitchFamily="34" charset="0"/>
                <a:cs typeface="+mn-cs"/>
              </a:endParaRPr>
            </a:p>
          </p:txBody>
        </p:sp>
        <p:pic>
          <p:nvPicPr>
            <p:cNvPr id="77" name="Picture 14" descr="Image result for azure event grid">
              <a:extLst>
                <a:ext uri="{FF2B5EF4-FFF2-40B4-BE49-F238E27FC236}">
                  <a16:creationId xmlns:a16="http://schemas.microsoft.com/office/drawing/2014/main" id="{D6F6B0FD-D471-4D02-A6BD-65748B515A8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88516" y="2520115"/>
              <a:ext cx="656699" cy="3447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FD7A6A91-8AEF-44FA-B6FE-3C40FFEA9B3F}"/>
              </a:ext>
            </a:extLst>
          </p:cNvPr>
          <p:cNvGrpSpPr/>
          <p:nvPr/>
        </p:nvGrpSpPr>
        <p:grpSpPr>
          <a:xfrm>
            <a:off x="8947514" y="2352809"/>
            <a:ext cx="2738838" cy="1971494"/>
            <a:chOff x="3436883" y="2389036"/>
            <a:chExt cx="2794153" cy="2011312"/>
          </a:xfrm>
        </p:grpSpPr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16CA87FF-784A-4D45-BC6F-90202E1A6172}"/>
                </a:ext>
              </a:extLst>
            </p:cNvPr>
            <p:cNvSpPr/>
            <p:nvPr/>
          </p:nvSpPr>
          <p:spPr bwMode="auto">
            <a:xfrm>
              <a:off x="3436883" y="2389036"/>
              <a:ext cx="2794153" cy="605665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41" tIns="146263" rIns="182828" bIns="14626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32125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961" b="1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rPr>
                <a:t>Functions</a:t>
              </a: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5963908D-859E-47FB-8875-B0023036FA7D}"/>
                </a:ext>
              </a:extLst>
            </p:cNvPr>
            <p:cNvSpPr/>
            <p:nvPr/>
          </p:nvSpPr>
          <p:spPr bwMode="auto">
            <a:xfrm>
              <a:off x="3436883" y="2994701"/>
              <a:ext cx="2794153" cy="1405647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28" tIns="146263" rIns="182828" bIns="14626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049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588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67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1250">
                        <a:srgbClr val="353535"/>
                      </a:gs>
                      <a:gs pos="100000">
                        <a:srgbClr val="353535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Times New Roman" panose="02020603050405020304" pitchFamily="18" charset="0"/>
                  <a:cs typeface="+mn-cs"/>
                </a:rPr>
                <a:t>Execute your code based on events you specify</a:t>
              </a:r>
              <a:endParaRPr kumimoji="0" lang="en-US" sz="1567" b="0" i="0" u="none" strike="noStrike" kern="1200" cap="none" spc="0" normalizeH="0" baseline="0" noProof="0">
                <a:ln>
                  <a:noFill/>
                </a:ln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Calibri" panose="020F0502020204030204" pitchFamily="34" charset="0"/>
                <a:cs typeface="+mn-cs"/>
              </a:endParaRPr>
            </a:p>
          </p:txBody>
        </p: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B0BB7A18-A4D8-4715-B2FF-2A3873F68BDA}"/>
                </a:ext>
              </a:extLst>
            </p:cNvPr>
            <p:cNvGrpSpPr/>
            <p:nvPr/>
          </p:nvGrpSpPr>
          <p:grpSpPr>
            <a:xfrm>
              <a:off x="3626039" y="2531117"/>
              <a:ext cx="481498" cy="321504"/>
              <a:chOff x="6795675" y="2984792"/>
              <a:chExt cx="651897" cy="435283"/>
            </a:xfrm>
            <a:solidFill>
              <a:schemeClr val="bg1"/>
            </a:solidFill>
          </p:grpSpPr>
          <p:sp>
            <p:nvSpPr>
              <p:cNvPr id="83" name="Freeform 18">
                <a:extLst>
                  <a:ext uri="{FF2B5EF4-FFF2-40B4-BE49-F238E27FC236}">
                    <a16:creationId xmlns:a16="http://schemas.microsoft.com/office/drawing/2014/main" id="{30C93AC4-7FE8-4FB9-B1C7-4BA5B24D152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989720" y="2984792"/>
                <a:ext cx="263807" cy="435283"/>
              </a:xfrm>
              <a:custGeom>
                <a:avLst/>
                <a:gdLst>
                  <a:gd name="T0" fmla="*/ 160 w 160"/>
                  <a:gd name="T1" fmla="*/ 82 h 264"/>
                  <a:gd name="T2" fmla="*/ 143 w 160"/>
                  <a:gd name="T3" fmla="*/ 82 h 264"/>
                  <a:gd name="T4" fmla="*/ 105 w 160"/>
                  <a:gd name="T5" fmla="*/ 82 h 264"/>
                  <a:gd name="T6" fmla="*/ 149 w 160"/>
                  <a:gd name="T7" fmla="*/ 0 h 264"/>
                  <a:gd name="T8" fmla="*/ 41 w 160"/>
                  <a:gd name="T9" fmla="*/ 0 h 264"/>
                  <a:gd name="T10" fmla="*/ 0 w 160"/>
                  <a:gd name="T11" fmla="*/ 136 h 264"/>
                  <a:gd name="T12" fmla="*/ 55 w 160"/>
                  <a:gd name="T13" fmla="*/ 136 h 264"/>
                  <a:gd name="T14" fmla="*/ 28 w 160"/>
                  <a:gd name="T15" fmla="*/ 264 h 264"/>
                  <a:gd name="T16" fmla="*/ 160 w 160"/>
                  <a:gd name="T17" fmla="*/ 82 h 264"/>
                  <a:gd name="T18" fmla="*/ 23 w 160"/>
                  <a:gd name="T19" fmla="*/ 120 h 264"/>
                  <a:gd name="T20" fmla="*/ 53 w 160"/>
                  <a:gd name="T21" fmla="*/ 17 h 264"/>
                  <a:gd name="T22" fmla="*/ 119 w 160"/>
                  <a:gd name="T23" fmla="*/ 17 h 264"/>
                  <a:gd name="T24" fmla="*/ 77 w 160"/>
                  <a:gd name="T25" fmla="*/ 99 h 264"/>
                  <a:gd name="T26" fmla="*/ 126 w 160"/>
                  <a:gd name="T27" fmla="*/ 99 h 264"/>
                  <a:gd name="T28" fmla="*/ 62 w 160"/>
                  <a:gd name="T29" fmla="*/ 189 h 264"/>
                  <a:gd name="T30" fmla="*/ 75 w 160"/>
                  <a:gd name="T31" fmla="*/ 120 h 264"/>
                  <a:gd name="T32" fmla="*/ 23 w 160"/>
                  <a:gd name="T33" fmla="*/ 120 h 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60" h="264">
                    <a:moveTo>
                      <a:pt x="160" y="82"/>
                    </a:moveTo>
                    <a:lnTo>
                      <a:pt x="143" y="82"/>
                    </a:lnTo>
                    <a:lnTo>
                      <a:pt x="105" y="82"/>
                    </a:lnTo>
                    <a:lnTo>
                      <a:pt x="149" y="0"/>
                    </a:lnTo>
                    <a:lnTo>
                      <a:pt x="41" y="0"/>
                    </a:lnTo>
                    <a:lnTo>
                      <a:pt x="0" y="136"/>
                    </a:lnTo>
                    <a:lnTo>
                      <a:pt x="55" y="136"/>
                    </a:lnTo>
                    <a:lnTo>
                      <a:pt x="28" y="264"/>
                    </a:lnTo>
                    <a:lnTo>
                      <a:pt x="160" y="82"/>
                    </a:lnTo>
                    <a:close/>
                    <a:moveTo>
                      <a:pt x="23" y="120"/>
                    </a:moveTo>
                    <a:lnTo>
                      <a:pt x="53" y="17"/>
                    </a:lnTo>
                    <a:lnTo>
                      <a:pt x="119" y="17"/>
                    </a:lnTo>
                    <a:lnTo>
                      <a:pt x="77" y="99"/>
                    </a:lnTo>
                    <a:lnTo>
                      <a:pt x="126" y="99"/>
                    </a:lnTo>
                    <a:lnTo>
                      <a:pt x="62" y="189"/>
                    </a:lnTo>
                    <a:lnTo>
                      <a:pt x="75" y="120"/>
                    </a:lnTo>
                    <a:lnTo>
                      <a:pt x="23" y="12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89604" tIns="44802" rIns="89604" bIns="4480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79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grpSp>
            <p:nvGrpSpPr>
              <p:cNvPr id="84" name="Group 83">
                <a:extLst>
                  <a:ext uri="{FF2B5EF4-FFF2-40B4-BE49-F238E27FC236}">
                    <a16:creationId xmlns:a16="http://schemas.microsoft.com/office/drawing/2014/main" id="{0C72BFD4-65BC-44C1-88F1-F0D19D943467}"/>
                  </a:ext>
                </a:extLst>
              </p:cNvPr>
              <p:cNvGrpSpPr/>
              <p:nvPr/>
            </p:nvGrpSpPr>
            <p:grpSpPr>
              <a:xfrm>
                <a:off x="6795675" y="3059346"/>
                <a:ext cx="141873" cy="271583"/>
                <a:chOff x="3016688" y="2176623"/>
                <a:chExt cx="166688" cy="319087"/>
              </a:xfrm>
              <a:grpFill/>
            </p:grpSpPr>
            <p:cxnSp>
              <p:nvCxnSpPr>
                <p:cNvPr id="88" name="Straight Connector 87">
                  <a:extLst>
                    <a:ext uri="{FF2B5EF4-FFF2-40B4-BE49-F238E27FC236}">
                      <a16:creationId xmlns:a16="http://schemas.microsoft.com/office/drawing/2014/main" id="{9C4B5603-DE5C-4520-B806-7F961E992E4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019069" y="2333785"/>
                  <a:ext cx="164307" cy="161925"/>
                </a:xfrm>
                <a:prstGeom prst="line">
                  <a:avLst/>
                </a:prstGeom>
                <a:grpFill/>
                <a:ln w="31750" cap="rnd">
                  <a:solidFill>
                    <a:schemeClr val="bg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Straight Connector 88">
                  <a:extLst>
                    <a:ext uri="{FF2B5EF4-FFF2-40B4-BE49-F238E27FC236}">
                      <a16:creationId xmlns:a16="http://schemas.microsoft.com/office/drawing/2014/main" id="{97D91688-7AAB-4BF4-BC4D-EE160A1D869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016688" y="2176623"/>
                  <a:ext cx="159544" cy="157230"/>
                </a:xfrm>
                <a:prstGeom prst="line">
                  <a:avLst/>
                </a:prstGeom>
                <a:grpFill/>
                <a:ln w="31750" cap="rnd">
                  <a:solidFill>
                    <a:schemeClr val="bg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5" name="Group 84">
                <a:extLst>
                  <a:ext uri="{FF2B5EF4-FFF2-40B4-BE49-F238E27FC236}">
                    <a16:creationId xmlns:a16="http://schemas.microsoft.com/office/drawing/2014/main" id="{F0488DD9-1C06-4339-AAD2-35369D6F752E}"/>
                  </a:ext>
                </a:extLst>
              </p:cNvPr>
              <p:cNvGrpSpPr/>
              <p:nvPr/>
            </p:nvGrpSpPr>
            <p:grpSpPr>
              <a:xfrm flipH="1">
                <a:off x="7305699" y="3059346"/>
                <a:ext cx="141873" cy="271583"/>
                <a:chOff x="3016688" y="2176623"/>
                <a:chExt cx="166688" cy="319087"/>
              </a:xfrm>
              <a:grpFill/>
            </p:grpSpPr>
            <p:cxnSp>
              <p:nvCxnSpPr>
                <p:cNvPr id="86" name="Straight Connector 85">
                  <a:extLst>
                    <a:ext uri="{FF2B5EF4-FFF2-40B4-BE49-F238E27FC236}">
                      <a16:creationId xmlns:a16="http://schemas.microsoft.com/office/drawing/2014/main" id="{C019AEA0-97EF-4EBF-9D51-BF6FBB32F3D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019069" y="2333785"/>
                  <a:ext cx="164307" cy="161925"/>
                </a:xfrm>
                <a:prstGeom prst="line">
                  <a:avLst/>
                </a:prstGeom>
                <a:grpFill/>
                <a:ln w="31750" cap="rnd">
                  <a:solidFill>
                    <a:schemeClr val="bg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Connector 86">
                  <a:extLst>
                    <a:ext uri="{FF2B5EF4-FFF2-40B4-BE49-F238E27FC236}">
                      <a16:creationId xmlns:a16="http://schemas.microsoft.com/office/drawing/2014/main" id="{E07DF6C4-6018-4BE4-A325-072E0F460AF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016688" y="2176623"/>
                  <a:ext cx="159544" cy="157230"/>
                </a:xfrm>
                <a:prstGeom prst="line">
                  <a:avLst/>
                </a:prstGeom>
                <a:grpFill/>
                <a:ln w="31750" cap="rnd">
                  <a:solidFill>
                    <a:schemeClr val="bg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11171744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Serverless application platform components</a:t>
            </a:r>
          </a:p>
        </p:txBody>
      </p:sp>
      <p:sp>
        <p:nvSpPr>
          <p:cNvPr id="16" name="Platform"/>
          <p:cNvSpPr/>
          <p:nvPr/>
        </p:nvSpPr>
        <p:spPr bwMode="auto">
          <a:xfrm>
            <a:off x="3274837" y="1551977"/>
            <a:ext cx="8572408" cy="4694226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08" tIns="268851" rIns="179208" bIns="14336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587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61" b="1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Segoe UI" pitchFamily="34" charset="0"/>
              </a:rPr>
              <a:t>Platform</a:t>
            </a:r>
          </a:p>
        </p:txBody>
      </p:sp>
      <p:grpSp>
        <p:nvGrpSpPr>
          <p:cNvPr id="35" name="Functions">
            <a:extLst>
              <a:ext uri="{FF2B5EF4-FFF2-40B4-BE49-F238E27FC236}">
                <a16:creationId xmlns:a16="http://schemas.microsoft.com/office/drawing/2014/main" id="{F2BEE939-F3F7-49E1-AD07-CED5DA36444D}"/>
              </a:ext>
            </a:extLst>
          </p:cNvPr>
          <p:cNvGrpSpPr/>
          <p:nvPr/>
        </p:nvGrpSpPr>
        <p:grpSpPr>
          <a:xfrm>
            <a:off x="3369709" y="2342714"/>
            <a:ext cx="2738838" cy="1971494"/>
            <a:chOff x="3436883" y="2389036"/>
            <a:chExt cx="2794153" cy="2011312"/>
          </a:xfrm>
        </p:grpSpPr>
        <p:sp>
          <p:nvSpPr>
            <p:cNvPr id="5" name="Rectangle 4"/>
            <p:cNvSpPr/>
            <p:nvPr/>
          </p:nvSpPr>
          <p:spPr bwMode="auto">
            <a:xfrm>
              <a:off x="3436883" y="2389036"/>
              <a:ext cx="2794153" cy="605665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41" tIns="146263" rIns="182828" bIns="14626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32125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961" b="1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rPr>
                <a:t>Functions</a:t>
              </a:r>
            </a:p>
          </p:txBody>
        </p:sp>
        <p:sp>
          <p:nvSpPr>
            <p:cNvPr id="59" name="Rectangle 58"/>
            <p:cNvSpPr/>
            <p:nvPr/>
          </p:nvSpPr>
          <p:spPr bwMode="auto">
            <a:xfrm>
              <a:off x="3436883" y="2994701"/>
              <a:ext cx="2794153" cy="1405647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28" tIns="146263" rIns="182828" bIns="146263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228515" marR="0" lvl="0" indent="-228515" algn="l" defTabSz="914049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588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endParaRPr kumimoji="0" lang="en-US" sz="1567" b="0" i="0" u="none" strike="noStrike" kern="1200" cap="none" spc="0" normalizeH="0" baseline="0" noProof="0">
                <a:ln>
                  <a:noFill/>
                </a:ln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Calibri" panose="020F0502020204030204" pitchFamily="34" charset="0"/>
                <a:cs typeface="+mn-cs"/>
              </a:endParaRPr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3626039" y="2531117"/>
              <a:ext cx="481498" cy="321504"/>
              <a:chOff x="6795675" y="2984792"/>
              <a:chExt cx="651897" cy="435283"/>
            </a:xfrm>
            <a:solidFill>
              <a:schemeClr val="bg1"/>
            </a:solidFill>
          </p:grpSpPr>
          <p:sp>
            <p:nvSpPr>
              <p:cNvPr id="37" name="Freeform 18"/>
              <p:cNvSpPr>
                <a:spLocks noEditPoints="1"/>
              </p:cNvSpPr>
              <p:nvPr/>
            </p:nvSpPr>
            <p:spPr bwMode="auto">
              <a:xfrm>
                <a:off x="6989720" y="2984792"/>
                <a:ext cx="263807" cy="435283"/>
              </a:xfrm>
              <a:custGeom>
                <a:avLst/>
                <a:gdLst>
                  <a:gd name="T0" fmla="*/ 160 w 160"/>
                  <a:gd name="T1" fmla="*/ 82 h 264"/>
                  <a:gd name="T2" fmla="*/ 143 w 160"/>
                  <a:gd name="T3" fmla="*/ 82 h 264"/>
                  <a:gd name="T4" fmla="*/ 105 w 160"/>
                  <a:gd name="T5" fmla="*/ 82 h 264"/>
                  <a:gd name="T6" fmla="*/ 149 w 160"/>
                  <a:gd name="T7" fmla="*/ 0 h 264"/>
                  <a:gd name="T8" fmla="*/ 41 w 160"/>
                  <a:gd name="T9" fmla="*/ 0 h 264"/>
                  <a:gd name="T10" fmla="*/ 0 w 160"/>
                  <a:gd name="T11" fmla="*/ 136 h 264"/>
                  <a:gd name="T12" fmla="*/ 55 w 160"/>
                  <a:gd name="T13" fmla="*/ 136 h 264"/>
                  <a:gd name="T14" fmla="*/ 28 w 160"/>
                  <a:gd name="T15" fmla="*/ 264 h 264"/>
                  <a:gd name="T16" fmla="*/ 160 w 160"/>
                  <a:gd name="T17" fmla="*/ 82 h 264"/>
                  <a:gd name="T18" fmla="*/ 23 w 160"/>
                  <a:gd name="T19" fmla="*/ 120 h 264"/>
                  <a:gd name="T20" fmla="*/ 53 w 160"/>
                  <a:gd name="T21" fmla="*/ 17 h 264"/>
                  <a:gd name="T22" fmla="*/ 119 w 160"/>
                  <a:gd name="T23" fmla="*/ 17 h 264"/>
                  <a:gd name="T24" fmla="*/ 77 w 160"/>
                  <a:gd name="T25" fmla="*/ 99 h 264"/>
                  <a:gd name="T26" fmla="*/ 126 w 160"/>
                  <a:gd name="T27" fmla="*/ 99 h 264"/>
                  <a:gd name="T28" fmla="*/ 62 w 160"/>
                  <a:gd name="T29" fmla="*/ 189 h 264"/>
                  <a:gd name="T30" fmla="*/ 75 w 160"/>
                  <a:gd name="T31" fmla="*/ 120 h 264"/>
                  <a:gd name="T32" fmla="*/ 23 w 160"/>
                  <a:gd name="T33" fmla="*/ 120 h 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60" h="264">
                    <a:moveTo>
                      <a:pt x="160" y="82"/>
                    </a:moveTo>
                    <a:lnTo>
                      <a:pt x="143" y="82"/>
                    </a:lnTo>
                    <a:lnTo>
                      <a:pt x="105" y="82"/>
                    </a:lnTo>
                    <a:lnTo>
                      <a:pt x="149" y="0"/>
                    </a:lnTo>
                    <a:lnTo>
                      <a:pt x="41" y="0"/>
                    </a:lnTo>
                    <a:lnTo>
                      <a:pt x="0" y="136"/>
                    </a:lnTo>
                    <a:lnTo>
                      <a:pt x="55" y="136"/>
                    </a:lnTo>
                    <a:lnTo>
                      <a:pt x="28" y="264"/>
                    </a:lnTo>
                    <a:lnTo>
                      <a:pt x="160" y="82"/>
                    </a:lnTo>
                    <a:close/>
                    <a:moveTo>
                      <a:pt x="23" y="120"/>
                    </a:moveTo>
                    <a:lnTo>
                      <a:pt x="53" y="17"/>
                    </a:lnTo>
                    <a:lnTo>
                      <a:pt x="119" y="17"/>
                    </a:lnTo>
                    <a:lnTo>
                      <a:pt x="77" y="99"/>
                    </a:lnTo>
                    <a:lnTo>
                      <a:pt x="126" y="99"/>
                    </a:lnTo>
                    <a:lnTo>
                      <a:pt x="62" y="189"/>
                    </a:lnTo>
                    <a:lnTo>
                      <a:pt x="75" y="120"/>
                    </a:lnTo>
                    <a:lnTo>
                      <a:pt x="23" y="12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89604" tIns="44802" rIns="89604" bIns="4480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79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grpSp>
            <p:nvGrpSpPr>
              <p:cNvPr id="15" name="Group 14"/>
              <p:cNvGrpSpPr/>
              <p:nvPr/>
            </p:nvGrpSpPr>
            <p:grpSpPr>
              <a:xfrm>
                <a:off x="6795675" y="3059346"/>
                <a:ext cx="141873" cy="271583"/>
                <a:chOff x="3016688" y="2176623"/>
                <a:chExt cx="166688" cy="319087"/>
              </a:xfrm>
              <a:grpFill/>
            </p:grpSpPr>
            <p:cxnSp>
              <p:nvCxnSpPr>
                <p:cNvPr id="11" name="Straight Connector 10"/>
                <p:cNvCxnSpPr>
                  <a:cxnSpLocks/>
                </p:cNvCxnSpPr>
                <p:nvPr/>
              </p:nvCxnSpPr>
              <p:spPr>
                <a:xfrm>
                  <a:off x="3019069" y="2333785"/>
                  <a:ext cx="164307" cy="161925"/>
                </a:xfrm>
                <a:prstGeom prst="line">
                  <a:avLst/>
                </a:prstGeom>
                <a:grpFill/>
                <a:ln w="31750" cap="rnd">
                  <a:solidFill>
                    <a:schemeClr val="bg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/>
                <p:cNvCxnSpPr>
                  <a:cxnSpLocks/>
                </p:cNvCxnSpPr>
                <p:nvPr/>
              </p:nvCxnSpPr>
              <p:spPr>
                <a:xfrm flipV="1">
                  <a:off x="3016688" y="2176623"/>
                  <a:ext cx="159544" cy="157230"/>
                </a:xfrm>
                <a:prstGeom prst="line">
                  <a:avLst/>
                </a:prstGeom>
                <a:grpFill/>
                <a:ln w="31750" cap="rnd">
                  <a:solidFill>
                    <a:schemeClr val="bg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3" name="Group 62"/>
              <p:cNvGrpSpPr/>
              <p:nvPr/>
            </p:nvGrpSpPr>
            <p:grpSpPr>
              <a:xfrm flipH="1">
                <a:off x="7305699" y="3059346"/>
                <a:ext cx="141873" cy="271583"/>
                <a:chOff x="3016688" y="2176623"/>
                <a:chExt cx="166688" cy="319087"/>
              </a:xfrm>
              <a:grpFill/>
            </p:grpSpPr>
            <p:cxnSp>
              <p:nvCxnSpPr>
                <p:cNvPr id="64" name="Straight Connector 63"/>
                <p:cNvCxnSpPr>
                  <a:cxnSpLocks/>
                </p:cNvCxnSpPr>
                <p:nvPr/>
              </p:nvCxnSpPr>
              <p:spPr>
                <a:xfrm>
                  <a:off x="3019069" y="2333785"/>
                  <a:ext cx="164307" cy="161925"/>
                </a:xfrm>
                <a:prstGeom prst="line">
                  <a:avLst/>
                </a:prstGeom>
                <a:grpFill/>
                <a:ln w="31750" cap="rnd">
                  <a:solidFill>
                    <a:schemeClr val="bg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Connector 64"/>
                <p:cNvCxnSpPr>
                  <a:cxnSpLocks/>
                </p:cNvCxnSpPr>
                <p:nvPr/>
              </p:nvCxnSpPr>
              <p:spPr>
                <a:xfrm flipV="1">
                  <a:off x="3016688" y="2176623"/>
                  <a:ext cx="159544" cy="157230"/>
                </a:xfrm>
                <a:prstGeom prst="line">
                  <a:avLst/>
                </a:prstGeom>
                <a:grpFill/>
                <a:ln w="31750" cap="rnd">
                  <a:solidFill>
                    <a:schemeClr val="bg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6" name="Logic apps">
            <a:extLst>
              <a:ext uri="{FF2B5EF4-FFF2-40B4-BE49-F238E27FC236}">
                <a16:creationId xmlns:a16="http://schemas.microsoft.com/office/drawing/2014/main" id="{175652AA-13F9-4707-A9C6-B55726FC4687}"/>
              </a:ext>
            </a:extLst>
          </p:cNvPr>
          <p:cNvGrpSpPr/>
          <p:nvPr/>
        </p:nvGrpSpPr>
        <p:grpSpPr>
          <a:xfrm>
            <a:off x="6142770" y="2342714"/>
            <a:ext cx="2571469" cy="1971494"/>
            <a:chOff x="6265952" y="2389036"/>
            <a:chExt cx="2623404" cy="2011312"/>
          </a:xfrm>
        </p:grpSpPr>
        <p:sp>
          <p:nvSpPr>
            <p:cNvPr id="58" name="Rectangle 57"/>
            <p:cNvSpPr/>
            <p:nvPr/>
          </p:nvSpPr>
          <p:spPr bwMode="auto">
            <a:xfrm>
              <a:off x="6265952" y="2389036"/>
              <a:ext cx="2623404" cy="605665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41" tIns="146263" rIns="182828" bIns="14626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32125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961" b="1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rPr>
                <a:t>Logic apps</a:t>
              </a:r>
            </a:p>
          </p:txBody>
        </p:sp>
        <p:sp>
          <p:nvSpPr>
            <p:cNvPr id="66" name="Rectangle 65"/>
            <p:cNvSpPr/>
            <p:nvPr/>
          </p:nvSpPr>
          <p:spPr bwMode="auto">
            <a:xfrm>
              <a:off x="6265952" y="2994701"/>
              <a:ext cx="2623404" cy="1405647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28" tIns="146263" rIns="182828" bIns="146263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228515" marR="0" lvl="0" indent="-228515" algn="l" defTabSz="914049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588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endParaRPr kumimoji="0" lang="en-US" sz="1567" b="0" i="0" u="none" strike="noStrike" kern="1200" cap="none" spc="0" normalizeH="0" baseline="0" noProof="0">
                <a:ln>
                  <a:noFill/>
                </a:ln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Calibri" panose="020F0502020204030204" pitchFamily="34" charset="0"/>
                <a:cs typeface="+mn-cs"/>
              </a:endParaRPr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6478718" y="2558746"/>
              <a:ext cx="499172" cy="273354"/>
              <a:chOff x="7712710" y="2866532"/>
              <a:chExt cx="900970" cy="493385"/>
            </a:xfrm>
          </p:grpSpPr>
          <p:sp>
            <p:nvSpPr>
              <p:cNvPr id="2" name="Rectangle 1"/>
              <p:cNvSpPr/>
              <p:nvPr/>
            </p:nvSpPr>
            <p:spPr bwMode="auto">
              <a:xfrm>
                <a:off x="8088848" y="2869853"/>
                <a:ext cx="148000" cy="148000"/>
              </a:xfrm>
              <a:prstGeom prst="rect">
                <a:avLst/>
              </a:prstGeom>
              <a:noFill/>
              <a:ln w="25400">
                <a:solidFill>
                  <a:schemeClr val="bg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08" tIns="143366" rIns="179208" bIns="14336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3587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53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55" name="Rectangle 54"/>
              <p:cNvSpPr/>
              <p:nvPr/>
            </p:nvSpPr>
            <p:spPr bwMode="auto">
              <a:xfrm>
                <a:off x="8263038" y="3207942"/>
                <a:ext cx="148000" cy="148000"/>
              </a:xfrm>
              <a:prstGeom prst="rect">
                <a:avLst/>
              </a:prstGeom>
              <a:noFill/>
              <a:ln w="25400">
                <a:solidFill>
                  <a:schemeClr val="bg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08" tIns="143366" rIns="179208" bIns="14336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3587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53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56" name="Rectangle 55"/>
              <p:cNvSpPr/>
              <p:nvPr/>
            </p:nvSpPr>
            <p:spPr bwMode="auto">
              <a:xfrm>
                <a:off x="7912395" y="3207942"/>
                <a:ext cx="148000" cy="148000"/>
              </a:xfrm>
              <a:prstGeom prst="rect">
                <a:avLst/>
              </a:prstGeom>
              <a:noFill/>
              <a:ln w="25400">
                <a:solidFill>
                  <a:schemeClr val="bg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08" tIns="143366" rIns="179208" bIns="14336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3587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53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0" name="Left Brace 9"/>
              <p:cNvSpPr/>
              <p:nvPr/>
            </p:nvSpPr>
            <p:spPr>
              <a:xfrm rot="5400000">
                <a:off x="8069263" y="2936571"/>
                <a:ext cx="184907" cy="347471"/>
              </a:xfrm>
              <a:prstGeom prst="leftBrace">
                <a:avLst>
                  <a:gd name="adj1" fmla="val 51383"/>
                  <a:gd name="adj2" fmla="val 50000"/>
                </a:avLst>
              </a:prstGeom>
              <a:ln w="25400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379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61" name="Left Brace 60"/>
              <p:cNvSpPr/>
              <p:nvPr/>
            </p:nvSpPr>
            <p:spPr>
              <a:xfrm rot="10800000">
                <a:off x="8469317" y="2866532"/>
                <a:ext cx="144363" cy="493385"/>
              </a:xfrm>
              <a:prstGeom prst="leftBrace">
                <a:avLst>
                  <a:gd name="adj1" fmla="val 51383"/>
                  <a:gd name="adj2" fmla="val 50000"/>
                </a:avLst>
              </a:prstGeom>
              <a:ln w="25400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379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62" name="Left Brace 61"/>
              <p:cNvSpPr/>
              <p:nvPr/>
            </p:nvSpPr>
            <p:spPr>
              <a:xfrm rot="10800000" flipH="1">
                <a:off x="7712710" y="2866532"/>
                <a:ext cx="144363" cy="493385"/>
              </a:xfrm>
              <a:prstGeom prst="leftBrace">
                <a:avLst>
                  <a:gd name="adj1" fmla="val 51383"/>
                  <a:gd name="adj2" fmla="val 50000"/>
                </a:avLst>
              </a:prstGeom>
              <a:ln w="25400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379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39" name="IoT">
            <a:extLst>
              <a:ext uri="{FF2B5EF4-FFF2-40B4-BE49-F238E27FC236}">
                <a16:creationId xmlns:a16="http://schemas.microsoft.com/office/drawing/2014/main" id="{7D77C0AF-F903-4B2A-9EA2-90E264AA40EA}"/>
              </a:ext>
            </a:extLst>
          </p:cNvPr>
          <p:cNvGrpSpPr/>
          <p:nvPr/>
        </p:nvGrpSpPr>
        <p:grpSpPr>
          <a:xfrm>
            <a:off x="3369709" y="5010165"/>
            <a:ext cx="8411195" cy="1132251"/>
            <a:chOff x="3436883" y="5127960"/>
            <a:chExt cx="8450318" cy="1137519"/>
          </a:xfrm>
        </p:grpSpPr>
        <p:sp>
          <p:nvSpPr>
            <p:cNvPr id="78" name="Rectangle 77"/>
            <p:cNvSpPr/>
            <p:nvPr/>
          </p:nvSpPr>
          <p:spPr bwMode="auto">
            <a:xfrm>
              <a:off x="9119373" y="5127960"/>
              <a:ext cx="1347206" cy="1137519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143366" rIns="0" bIns="14336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3587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71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Segoe UI" pitchFamily="34" charset="0"/>
                </a:rPr>
                <a:t>Analytics</a:t>
              </a:r>
            </a:p>
          </p:txBody>
        </p:sp>
        <p:sp>
          <p:nvSpPr>
            <p:cNvPr id="73" name="Rectangle 72"/>
            <p:cNvSpPr/>
            <p:nvPr/>
          </p:nvSpPr>
          <p:spPr bwMode="auto">
            <a:xfrm>
              <a:off x="3436883" y="5127960"/>
              <a:ext cx="1347206" cy="1137519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143366" rIns="0" bIns="14336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3587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71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Segoe UI" pitchFamily="34" charset="0"/>
                </a:rPr>
                <a:t>Database</a:t>
              </a:r>
            </a:p>
          </p:txBody>
        </p:sp>
        <p:sp>
          <p:nvSpPr>
            <p:cNvPr id="76" name="Rectangle 75"/>
            <p:cNvSpPr/>
            <p:nvPr/>
          </p:nvSpPr>
          <p:spPr bwMode="auto">
            <a:xfrm>
              <a:off x="4857505" y="5127960"/>
              <a:ext cx="1347206" cy="1137519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143366" rIns="0" bIns="14336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3587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71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Segoe UI" pitchFamily="34" charset="0"/>
                </a:rPr>
                <a:t>Storage</a:t>
              </a: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7698750" y="5127960"/>
              <a:ext cx="1347206" cy="1137519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143366" rIns="0" bIns="14336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3587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71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Segoe UI" pitchFamily="34" charset="0"/>
                </a:rPr>
                <a:t>IoT</a:t>
              </a:r>
            </a:p>
          </p:txBody>
        </p:sp>
        <p:sp>
          <p:nvSpPr>
            <p:cNvPr id="96" name="Rectangle 95"/>
            <p:cNvSpPr/>
            <p:nvPr/>
          </p:nvSpPr>
          <p:spPr bwMode="auto">
            <a:xfrm>
              <a:off x="6278128" y="5127960"/>
              <a:ext cx="1347206" cy="1137519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143366" rIns="0" bIns="14336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3587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71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Segoe UI" pitchFamily="34" charset="0"/>
                </a:rPr>
                <a:t>Security &amp; </a:t>
              </a:r>
              <a:br>
                <a:rPr kumimoji="0" lang="en-US" sz="1371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Segoe UI" pitchFamily="34" charset="0"/>
                </a:rPr>
              </a:br>
              <a:r>
                <a:rPr kumimoji="0" lang="en-US" sz="1371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Segoe UI" pitchFamily="34" charset="0"/>
                </a:rPr>
                <a:t>Access Control</a:t>
              </a: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7FD5E2BC-A87B-4F7C-9EF9-0B3E30EDCC8F}"/>
                </a:ext>
              </a:extLst>
            </p:cNvPr>
            <p:cNvSpPr/>
            <p:nvPr/>
          </p:nvSpPr>
          <p:spPr bwMode="auto">
            <a:xfrm>
              <a:off x="10539995" y="5127960"/>
              <a:ext cx="1347206" cy="1137519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143366" rIns="0" bIns="14336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3587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71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Segoe UI" pitchFamily="34" charset="0"/>
                </a:rPr>
                <a:t>Intelligence</a:t>
              </a:r>
            </a:p>
          </p:txBody>
        </p:sp>
        <p:pic>
          <p:nvPicPr>
            <p:cNvPr id="26" name="Picture 2" descr="Image result for azure cosmos db icon">
              <a:hlinkClick r:id="rId3"/>
              <a:extLst>
                <a:ext uri="{FF2B5EF4-FFF2-40B4-BE49-F238E27FC236}">
                  <a16:creationId xmlns:a16="http://schemas.microsoft.com/office/drawing/2014/main" id="{B4E57D9A-AA17-47D4-935A-F80D2339844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76188" y="5693275"/>
              <a:ext cx="813697" cy="4271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28">
              <a:hlinkClick r:id="rId6"/>
              <a:extLst>
                <a:ext uri="{FF2B5EF4-FFF2-40B4-BE49-F238E27FC236}">
                  <a16:creationId xmlns:a16="http://schemas.microsoft.com/office/drawing/2014/main" id="{22D9BFE9-5A8F-4B96-A733-55D9CDA4881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biLevel thresh="25000"/>
            </a:blip>
            <a:stretch>
              <a:fillRect/>
            </a:stretch>
          </p:blipFill>
          <p:spPr>
            <a:xfrm>
              <a:off x="5286142" y="5693275"/>
              <a:ext cx="489932" cy="424740"/>
            </a:xfrm>
            <a:prstGeom prst="rect">
              <a:avLst/>
            </a:prstGeom>
          </p:spPr>
        </p:pic>
        <p:pic>
          <p:nvPicPr>
            <p:cNvPr id="32" name="Picture 6" descr="Related image">
              <a:hlinkClick r:id="rId8"/>
              <a:extLst>
                <a:ext uri="{FF2B5EF4-FFF2-40B4-BE49-F238E27FC236}">
                  <a16:creationId xmlns:a16="http://schemas.microsoft.com/office/drawing/2014/main" id="{C3312916-C0B8-4839-85BB-62C440F3BAB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9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5849" b="15314"/>
            <a:stretch/>
          </p:blipFill>
          <p:spPr bwMode="auto">
            <a:xfrm>
              <a:off x="10930653" y="5717087"/>
              <a:ext cx="565889" cy="3895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Image result for azure stream analytics icon">
              <a:hlinkClick r:id="rId10"/>
              <a:extLst>
                <a:ext uri="{FF2B5EF4-FFF2-40B4-BE49-F238E27FC236}">
                  <a16:creationId xmlns:a16="http://schemas.microsoft.com/office/drawing/2014/main" id="{FF9A9356-9504-45FE-853D-229892799C7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1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228" b="7991"/>
            <a:stretch/>
          </p:blipFill>
          <p:spPr bwMode="auto">
            <a:xfrm>
              <a:off x="9519094" y="5669423"/>
              <a:ext cx="547763" cy="4644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 descr="Image result for azure IoT icon">
              <a:hlinkClick r:id="rId12"/>
              <a:extLst>
                <a:ext uri="{FF2B5EF4-FFF2-40B4-BE49-F238E27FC236}">
                  <a16:creationId xmlns:a16="http://schemas.microsoft.com/office/drawing/2014/main" id="{DF1903EA-0F53-405C-BD61-E1383F06717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3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028" r="23306"/>
            <a:stretch/>
          </p:blipFill>
          <p:spPr bwMode="auto">
            <a:xfrm>
              <a:off x="8165636" y="5699174"/>
              <a:ext cx="413434" cy="4044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6" name="Picture 12" descr="Image result for azure active directory icon">
              <a:hlinkClick r:id="rId14"/>
              <a:extLst>
                <a:ext uri="{FF2B5EF4-FFF2-40B4-BE49-F238E27FC236}">
                  <a16:creationId xmlns:a16="http://schemas.microsoft.com/office/drawing/2014/main" id="{AD844650-CF5F-47A0-93CA-0DACD0DD31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biLevel thresh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25046" y="5727002"/>
              <a:ext cx="453369" cy="4533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8" name="Event grid">
            <a:extLst>
              <a:ext uri="{FF2B5EF4-FFF2-40B4-BE49-F238E27FC236}">
                <a16:creationId xmlns:a16="http://schemas.microsoft.com/office/drawing/2014/main" id="{6B94E3BD-A778-42C4-A4D5-AF1BDE4B55BC}"/>
              </a:ext>
            </a:extLst>
          </p:cNvPr>
          <p:cNvGrpSpPr/>
          <p:nvPr/>
        </p:nvGrpSpPr>
        <p:grpSpPr>
          <a:xfrm>
            <a:off x="8750196" y="2342714"/>
            <a:ext cx="2980325" cy="1971494"/>
            <a:chOff x="9093048" y="2389036"/>
            <a:chExt cx="3040518" cy="2011312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6D963BC8-95AF-42D7-82C2-432B885989B5}"/>
                </a:ext>
              </a:extLst>
            </p:cNvPr>
            <p:cNvSpPr/>
            <p:nvPr/>
          </p:nvSpPr>
          <p:spPr bwMode="auto">
            <a:xfrm>
              <a:off x="9093048" y="2389036"/>
              <a:ext cx="3040518" cy="605665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41" tIns="146263" rIns="182828" bIns="14626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32125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961" b="1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rPr>
                <a:t>Event Grid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992162FA-8CDB-415F-8028-26419B9D6555}"/>
                </a:ext>
              </a:extLst>
            </p:cNvPr>
            <p:cNvSpPr/>
            <p:nvPr/>
          </p:nvSpPr>
          <p:spPr bwMode="auto">
            <a:xfrm>
              <a:off x="9093048" y="2994701"/>
              <a:ext cx="3040518" cy="1405647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28" tIns="146263" rIns="182828" bIns="146263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228515" marR="0" lvl="0" indent="-228515" algn="l" defTabSz="914049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588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endParaRPr kumimoji="0" lang="en-US" sz="1567" b="0" i="0" u="none" strike="noStrike" kern="1200" cap="none" spc="0" normalizeH="0" baseline="0" noProof="0">
                <a:ln>
                  <a:noFill/>
                </a:ln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Calibri" panose="020F0502020204030204" pitchFamily="34" charset="0"/>
                <a:cs typeface="+mn-cs"/>
              </a:endParaRPr>
            </a:p>
          </p:txBody>
        </p:sp>
        <p:pic>
          <p:nvPicPr>
            <p:cNvPr id="1038" name="Picture 14" descr="Image result for azure event grid">
              <a:extLst>
                <a:ext uri="{FF2B5EF4-FFF2-40B4-BE49-F238E27FC236}">
                  <a16:creationId xmlns:a16="http://schemas.microsoft.com/office/drawing/2014/main" id="{4B1EF275-09D5-49D3-AE61-397BF233E67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88516" y="2520115"/>
              <a:ext cx="656699" cy="3447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" name="Development">
            <a:extLst>
              <a:ext uri="{FF2B5EF4-FFF2-40B4-BE49-F238E27FC236}">
                <a16:creationId xmlns:a16="http://schemas.microsoft.com/office/drawing/2014/main" id="{01C07370-93F9-4248-84DE-5EDFA8FEBCB5}"/>
              </a:ext>
            </a:extLst>
          </p:cNvPr>
          <p:cNvGrpSpPr/>
          <p:nvPr/>
        </p:nvGrpSpPr>
        <p:grpSpPr>
          <a:xfrm>
            <a:off x="457403" y="1551977"/>
            <a:ext cx="2587171" cy="4694226"/>
            <a:chOff x="465758" y="1582329"/>
            <a:chExt cx="2639424" cy="4789034"/>
          </a:xfrm>
        </p:grpSpPr>
        <p:sp>
          <p:nvSpPr>
            <p:cNvPr id="123" name="Rectangle 122"/>
            <p:cNvSpPr/>
            <p:nvPr/>
          </p:nvSpPr>
          <p:spPr bwMode="auto">
            <a:xfrm>
              <a:off x="465758" y="1582329"/>
              <a:ext cx="2639424" cy="478903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  <a:prstDash val="sysDash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08" tIns="268851" rIns="179208" bIns="14336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3587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961" b="1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353535"/>
                      </a:gs>
                      <a:gs pos="100000">
                        <a:srgbClr val="353535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rPr>
                <a:t>Development</a:t>
              </a:r>
            </a:p>
          </p:txBody>
        </p:sp>
        <p:sp>
          <p:nvSpPr>
            <p:cNvPr id="106" name="Rectangle 105"/>
            <p:cNvSpPr/>
            <p:nvPr/>
          </p:nvSpPr>
          <p:spPr bwMode="auto">
            <a:xfrm>
              <a:off x="600126" y="3946199"/>
              <a:ext cx="2367959" cy="758954"/>
            </a:xfrm>
            <a:prstGeom prst="rect">
              <a:avLst/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06554" tIns="143366" rIns="179208" bIns="14336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3587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67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Segoe UI" pitchFamily="34" charset="0"/>
                </a:rPr>
                <a:t>Local development</a:t>
              </a:r>
            </a:p>
          </p:txBody>
        </p:sp>
        <p:sp>
          <p:nvSpPr>
            <p:cNvPr id="104" name="Rectangle 103"/>
            <p:cNvSpPr/>
            <p:nvPr/>
          </p:nvSpPr>
          <p:spPr bwMode="auto">
            <a:xfrm>
              <a:off x="600126" y="4726362"/>
              <a:ext cx="2367959" cy="758954"/>
            </a:xfrm>
            <a:prstGeom prst="rect">
              <a:avLst/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06554" tIns="143366" rIns="179208" bIns="14336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3587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67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Segoe UI" pitchFamily="34" charset="0"/>
                </a:rPr>
                <a:t>Monitoring</a:t>
              </a:r>
            </a:p>
          </p:txBody>
        </p:sp>
        <p:sp>
          <p:nvSpPr>
            <p:cNvPr id="105" name="Rectangle 104"/>
            <p:cNvSpPr/>
            <p:nvPr/>
          </p:nvSpPr>
          <p:spPr bwMode="auto">
            <a:xfrm>
              <a:off x="600126" y="2389033"/>
              <a:ext cx="2370688" cy="755159"/>
            </a:xfrm>
            <a:prstGeom prst="rect">
              <a:avLst/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06554" tIns="143366" rIns="179208" bIns="14336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3587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67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Segoe UI" pitchFamily="34" charset="0"/>
                </a:rPr>
                <a:t>IDE support</a:t>
              </a:r>
            </a:p>
          </p:txBody>
        </p:sp>
        <p:sp>
          <p:nvSpPr>
            <p:cNvPr id="107" name="Rectangle 106"/>
            <p:cNvSpPr/>
            <p:nvPr/>
          </p:nvSpPr>
          <p:spPr bwMode="auto">
            <a:xfrm>
              <a:off x="600126" y="3168448"/>
              <a:ext cx="2367959" cy="758954"/>
            </a:xfrm>
            <a:prstGeom prst="rect">
              <a:avLst/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06554" tIns="143366" rIns="179208" bIns="14336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3587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67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Segoe UI" pitchFamily="34" charset="0"/>
                </a:rPr>
                <a:t>Integrated DevOps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2E6D62AC-4DD7-48DB-85B1-19777ED47C42}"/>
                </a:ext>
              </a:extLst>
            </p:cNvPr>
            <p:cNvSpPr/>
            <p:nvPr/>
          </p:nvSpPr>
          <p:spPr bwMode="auto">
            <a:xfrm>
              <a:off x="600126" y="5506525"/>
              <a:ext cx="2367959" cy="758954"/>
            </a:xfrm>
            <a:prstGeom prst="rect">
              <a:avLst/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06554" tIns="143366" rIns="179208" bIns="14336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3587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67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Segoe UI" pitchFamily="34" charset="0"/>
                </a:rPr>
                <a:t>Visual Debug History</a:t>
              </a:r>
            </a:p>
          </p:txBody>
        </p:sp>
        <p:sp>
          <p:nvSpPr>
            <p:cNvPr id="67" name="Freeform 33"/>
            <p:cNvSpPr>
              <a:spLocks noEditPoints="1"/>
            </p:cNvSpPr>
            <p:nvPr/>
          </p:nvSpPr>
          <p:spPr bwMode="auto">
            <a:xfrm>
              <a:off x="827890" y="4159770"/>
              <a:ext cx="367950" cy="331812"/>
            </a:xfrm>
            <a:custGeom>
              <a:avLst/>
              <a:gdLst>
                <a:gd name="T0" fmla="*/ 110 w 236"/>
                <a:gd name="T1" fmla="*/ 0 h 204"/>
                <a:gd name="T2" fmla="*/ 110 w 236"/>
                <a:gd name="T3" fmla="*/ 51 h 204"/>
                <a:gd name="T4" fmla="*/ 0 w 236"/>
                <a:gd name="T5" fmla="*/ 51 h 204"/>
                <a:gd name="T6" fmla="*/ 0 w 236"/>
                <a:gd name="T7" fmla="*/ 60 h 204"/>
                <a:gd name="T8" fmla="*/ 0 w 236"/>
                <a:gd name="T9" fmla="*/ 170 h 204"/>
                <a:gd name="T10" fmla="*/ 84 w 236"/>
                <a:gd name="T11" fmla="*/ 170 h 204"/>
                <a:gd name="T12" fmla="*/ 84 w 236"/>
                <a:gd name="T13" fmla="*/ 187 h 204"/>
                <a:gd name="T14" fmla="*/ 51 w 236"/>
                <a:gd name="T15" fmla="*/ 187 h 204"/>
                <a:gd name="T16" fmla="*/ 51 w 236"/>
                <a:gd name="T17" fmla="*/ 204 h 204"/>
                <a:gd name="T18" fmla="*/ 236 w 236"/>
                <a:gd name="T19" fmla="*/ 204 h 204"/>
                <a:gd name="T20" fmla="*/ 236 w 236"/>
                <a:gd name="T21" fmla="*/ 0 h 204"/>
                <a:gd name="T22" fmla="*/ 110 w 236"/>
                <a:gd name="T23" fmla="*/ 0 h 204"/>
                <a:gd name="T24" fmla="*/ 126 w 236"/>
                <a:gd name="T25" fmla="*/ 17 h 204"/>
                <a:gd name="T26" fmla="*/ 219 w 236"/>
                <a:gd name="T27" fmla="*/ 17 h 204"/>
                <a:gd name="T28" fmla="*/ 219 w 236"/>
                <a:gd name="T29" fmla="*/ 68 h 204"/>
                <a:gd name="T30" fmla="*/ 177 w 236"/>
                <a:gd name="T31" fmla="*/ 68 h 204"/>
                <a:gd name="T32" fmla="*/ 177 w 236"/>
                <a:gd name="T33" fmla="*/ 51 h 204"/>
                <a:gd name="T34" fmla="*/ 126 w 236"/>
                <a:gd name="T35" fmla="*/ 51 h 204"/>
                <a:gd name="T36" fmla="*/ 126 w 236"/>
                <a:gd name="T37" fmla="*/ 17 h 204"/>
                <a:gd name="T38" fmla="*/ 177 w 236"/>
                <a:gd name="T39" fmla="*/ 85 h 204"/>
                <a:gd name="T40" fmla="*/ 219 w 236"/>
                <a:gd name="T41" fmla="*/ 85 h 204"/>
                <a:gd name="T42" fmla="*/ 219 w 236"/>
                <a:gd name="T43" fmla="*/ 119 h 204"/>
                <a:gd name="T44" fmla="*/ 177 w 236"/>
                <a:gd name="T45" fmla="*/ 119 h 204"/>
                <a:gd name="T46" fmla="*/ 177 w 236"/>
                <a:gd name="T47" fmla="*/ 85 h 204"/>
                <a:gd name="T48" fmla="*/ 17 w 236"/>
                <a:gd name="T49" fmla="*/ 68 h 204"/>
                <a:gd name="T50" fmla="*/ 160 w 236"/>
                <a:gd name="T51" fmla="*/ 68 h 204"/>
                <a:gd name="T52" fmla="*/ 160 w 236"/>
                <a:gd name="T53" fmla="*/ 153 h 204"/>
                <a:gd name="T54" fmla="*/ 17 w 236"/>
                <a:gd name="T55" fmla="*/ 153 h 204"/>
                <a:gd name="T56" fmla="*/ 17 w 236"/>
                <a:gd name="T57" fmla="*/ 68 h 204"/>
                <a:gd name="T58" fmla="*/ 101 w 236"/>
                <a:gd name="T59" fmla="*/ 187 h 204"/>
                <a:gd name="T60" fmla="*/ 101 w 236"/>
                <a:gd name="T61" fmla="*/ 170 h 204"/>
                <a:gd name="T62" fmla="*/ 177 w 236"/>
                <a:gd name="T63" fmla="*/ 170 h 204"/>
                <a:gd name="T64" fmla="*/ 177 w 236"/>
                <a:gd name="T65" fmla="*/ 136 h 204"/>
                <a:gd name="T66" fmla="*/ 219 w 236"/>
                <a:gd name="T67" fmla="*/ 136 h 204"/>
                <a:gd name="T68" fmla="*/ 219 w 236"/>
                <a:gd name="T69" fmla="*/ 187 h 204"/>
                <a:gd name="T70" fmla="*/ 101 w 236"/>
                <a:gd name="T71" fmla="*/ 187 h 204"/>
                <a:gd name="T72" fmla="*/ 202 w 236"/>
                <a:gd name="T73" fmla="*/ 51 h 204"/>
                <a:gd name="T74" fmla="*/ 185 w 236"/>
                <a:gd name="T75" fmla="*/ 51 h 204"/>
                <a:gd name="T76" fmla="*/ 185 w 236"/>
                <a:gd name="T77" fmla="*/ 34 h 204"/>
                <a:gd name="T78" fmla="*/ 202 w 236"/>
                <a:gd name="T79" fmla="*/ 34 h 204"/>
                <a:gd name="T80" fmla="*/ 202 w 236"/>
                <a:gd name="T81" fmla="*/ 51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36" h="204">
                  <a:moveTo>
                    <a:pt x="110" y="0"/>
                  </a:moveTo>
                  <a:lnTo>
                    <a:pt x="110" y="51"/>
                  </a:lnTo>
                  <a:lnTo>
                    <a:pt x="0" y="51"/>
                  </a:lnTo>
                  <a:lnTo>
                    <a:pt x="0" y="60"/>
                  </a:lnTo>
                  <a:lnTo>
                    <a:pt x="0" y="170"/>
                  </a:lnTo>
                  <a:lnTo>
                    <a:pt x="84" y="170"/>
                  </a:lnTo>
                  <a:lnTo>
                    <a:pt x="84" y="187"/>
                  </a:lnTo>
                  <a:lnTo>
                    <a:pt x="51" y="187"/>
                  </a:lnTo>
                  <a:lnTo>
                    <a:pt x="51" y="204"/>
                  </a:lnTo>
                  <a:lnTo>
                    <a:pt x="236" y="204"/>
                  </a:lnTo>
                  <a:lnTo>
                    <a:pt x="236" y="0"/>
                  </a:lnTo>
                  <a:lnTo>
                    <a:pt x="110" y="0"/>
                  </a:lnTo>
                  <a:close/>
                  <a:moveTo>
                    <a:pt x="126" y="17"/>
                  </a:moveTo>
                  <a:lnTo>
                    <a:pt x="219" y="17"/>
                  </a:lnTo>
                  <a:lnTo>
                    <a:pt x="219" y="68"/>
                  </a:lnTo>
                  <a:lnTo>
                    <a:pt x="177" y="68"/>
                  </a:lnTo>
                  <a:lnTo>
                    <a:pt x="177" y="51"/>
                  </a:lnTo>
                  <a:lnTo>
                    <a:pt x="126" y="51"/>
                  </a:lnTo>
                  <a:lnTo>
                    <a:pt x="126" y="17"/>
                  </a:lnTo>
                  <a:close/>
                  <a:moveTo>
                    <a:pt x="177" y="85"/>
                  </a:moveTo>
                  <a:lnTo>
                    <a:pt x="219" y="85"/>
                  </a:lnTo>
                  <a:lnTo>
                    <a:pt x="219" y="119"/>
                  </a:lnTo>
                  <a:lnTo>
                    <a:pt x="177" y="119"/>
                  </a:lnTo>
                  <a:lnTo>
                    <a:pt x="177" y="85"/>
                  </a:lnTo>
                  <a:close/>
                  <a:moveTo>
                    <a:pt x="17" y="68"/>
                  </a:moveTo>
                  <a:lnTo>
                    <a:pt x="160" y="68"/>
                  </a:lnTo>
                  <a:lnTo>
                    <a:pt x="160" y="153"/>
                  </a:lnTo>
                  <a:lnTo>
                    <a:pt x="17" y="153"/>
                  </a:lnTo>
                  <a:lnTo>
                    <a:pt x="17" y="68"/>
                  </a:lnTo>
                  <a:close/>
                  <a:moveTo>
                    <a:pt x="101" y="187"/>
                  </a:moveTo>
                  <a:lnTo>
                    <a:pt x="101" y="170"/>
                  </a:lnTo>
                  <a:lnTo>
                    <a:pt x="177" y="170"/>
                  </a:lnTo>
                  <a:lnTo>
                    <a:pt x="177" y="136"/>
                  </a:lnTo>
                  <a:lnTo>
                    <a:pt x="219" y="136"/>
                  </a:lnTo>
                  <a:lnTo>
                    <a:pt x="219" y="187"/>
                  </a:lnTo>
                  <a:lnTo>
                    <a:pt x="101" y="187"/>
                  </a:lnTo>
                  <a:close/>
                  <a:moveTo>
                    <a:pt x="202" y="51"/>
                  </a:moveTo>
                  <a:lnTo>
                    <a:pt x="185" y="51"/>
                  </a:lnTo>
                  <a:lnTo>
                    <a:pt x="185" y="34"/>
                  </a:lnTo>
                  <a:lnTo>
                    <a:pt x="202" y="34"/>
                  </a:lnTo>
                  <a:lnTo>
                    <a:pt x="202" y="5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89604" tIns="44802" rIns="89604" bIns="44802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379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7" name="Freeform 41"/>
            <p:cNvSpPr>
              <a:spLocks noEditPoints="1"/>
            </p:cNvSpPr>
            <p:nvPr/>
          </p:nvSpPr>
          <p:spPr bwMode="auto">
            <a:xfrm>
              <a:off x="805385" y="4880352"/>
              <a:ext cx="412961" cy="441433"/>
            </a:xfrm>
            <a:custGeom>
              <a:avLst/>
              <a:gdLst>
                <a:gd name="T0" fmla="*/ 56 w 104"/>
                <a:gd name="T1" fmla="*/ 104 h 104"/>
                <a:gd name="T2" fmla="*/ 56 w 104"/>
                <a:gd name="T3" fmla="*/ 88 h 104"/>
                <a:gd name="T4" fmla="*/ 88 w 104"/>
                <a:gd name="T5" fmla="*/ 56 h 104"/>
                <a:gd name="T6" fmla="*/ 104 w 104"/>
                <a:gd name="T7" fmla="*/ 56 h 104"/>
                <a:gd name="T8" fmla="*/ 104 w 104"/>
                <a:gd name="T9" fmla="*/ 48 h 104"/>
                <a:gd name="T10" fmla="*/ 88 w 104"/>
                <a:gd name="T11" fmla="*/ 48 h 104"/>
                <a:gd name="T12" fmla="*/ 56 w 104"/>
                <a:gd name="T13" fmla="*/ 16 h 104"/>
                <a:gd name="T14" fmla="*/ 56 w 104"/>
                <a:gd name="T15" fmla="*/ 0 h 104"/>
                <a:gd name="T16" fmla="*/ 48 w 104"/>
                <a:gd name="T17" fmla="*/ 0 h 104"/>
                <a:gd name="T18" fmla="*/ 48 w 104"/>
                <a:gd name="T19" fmla="*/ 16 h 104"/>
                <a:gd name="T20" fmla="*/ 16 w 104"/>
                <a:gd name="T21" fmla="*/ 48 h 104"/>
                <a:gd name="T22" fmla="*/ 0 w 104"/>
                <a:gd name="T23" fmla="*/ 48 h 104"/>
                <a:gd name="T24" fmla="*/ 0 w 104"/>
                <a:gd name="T25" fmla="*/ 56 h 104"/>
                <a:gd name="T26" fmla="*/ 16 w 104"/>
                <a:gd name="T27" fmla="*/ 56 h 104"/>
                <a:gd name="T28" fmla="*/ 48 w 104"/>
                <a:gd name="T29" fmla="*/ 88 h 104"/>
                <a:gd name="T30" fmla="*/ 48 w 104"/>
                <a:gd name="T31" fmla="*/ 104 h 104"/>
                <a:gd name="T32" fmla="*/ 56 w 104"/>
                <a:gd name="T33" fmla="*/ 104 h 104"/>
                <a:gd name="T34" fmla="*/ 24 w 104"/>
                <a:gd name="T35" fmla="*/ 52 h 104"/>
                <a:gd name="T36" fmla="*/ 52 w 104"/>
                <a:gd name="T37" fmla="*/ 24 h 104"/>
                <a:gd name="T38" fmla="*/ 80 w 104"/>
                <a:gd name="T39" fmla="*/ 52 h 104"/>
                <a:gd name="T40" fmla="*/ 52 w 104"/>
                <a:gd name="T41" fmla="*/ 80 h 104"/>
                <a:gd name="T42" fmla="*/ 24 w 104"/>
                <a:gd name="T43" fmla="*/ 52 h 104"/>
                <a:gd name="T44" fmla="*/ 68 w 104"/>
                <a:gd name="T45" fmla="*/ 52 h 104"/>
                <a:gd name="T46" fmla="*/ 52 w 104"/>
                <a:gd name="T47" fmla="*/ 36 h 104"/>
                <a:gd name="T48" fmla="*/ 36 w 104"/>
                <a:gd name="T49" fmla="*/ 52 h 104"/>
                <a:gd name="T50" fmla="*/ 52 w 104"/>
                <a:gd name="T51" fmla="*/ 68 h 104"/>
                <a:gd name="T52" fmla="*/ 68 w 104"/>
                <a:gd name="T53" fmla="*/ 52 h 104"/>
                <a:gd name="T54" fmla="*/ 44 w 104"/>
                <a:gd name="T55" fmla="*/ 52 h 104"/>
                <a:gd name="T56" fmla="*/ 52 w 104"/>
                <a:gd name="T57" fmla="*/ 44 h 104"/>
                <a:gd name="T58" fmla="*/ 60 w 104"/>
                <a:gd name="T59" fmla="*/ 52 h 104"/>
                <a:gd name="T60" fmla="*/ 52 w 104"/>
                <a:gd name="T61" fmla="*/ 60 h 104"/>
                <a:gd name="T62" fmla="*/ 44 w 104"/>
                <a:gd name="T63" fmla="*/ 52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04" h="104">
                  <a:moveTo>
                    <a:pt x="56" y="104"/>
                  </a:moveTo>
                  <a:cubicBezTo>
                    <a:pt x="56" y="88"/>
                    <a:pt x="56" y="88"/>
                    <a:pt x="56" y="88"/>
                  </a:cubicBezTo>
                  <a:cubicBezTo>
                    <a:pt x="73" y="86"/>
                    <a:pt x="86" y="73"/>
                    <a:pt x="88" y="56"/>
                  </a:cubicBezTo>
                  <a:cubicBezTo>
                    <a:pt x="104" y="56"/>
                    <a:pt x="104" y="56"/>
                    <a:pt x="104" y="56"/>
                  </a:cubicBezTo>
                  <a:cubicBezTo>
                    <a:pt x="104" y="48"/>
                    <a:pt x="104" y="48"/>
                    <a:pt x="104" y="48"/>
                  </a:cubicBezTo>
                  <a:cubicBezTo>
                    <a:pt x="88" y="48"/>
                    <a:pt x="88" y="48"/>
                    <a:pt x="88" y="48"/>
                  </a:cubicBezTo>
                  <a:cubicBezTo>
                    <a:pt x="86" y="31"/>
                    <a:pt x="73" y="18"/>
                    <a:pt x="56" y="16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8" y="16"/>
                    <a:pt x="48" y="16"/>
                    <a:pt x="48" y="16"/>
                  </a:cubicBezTo>
                  <a:cubicBezTo>
                    <a:pt x="31" y="18"/>
                    <a:pt x="18" y="31"/>
                    <a:pt x="16" y="48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18" y="73"/>
                    <a:pt x="31" y="86"/>
                    <a:pt x="48" y="88"/>
                  </a:cubicBezTo>
                  <a:cubicBezTo>
                    <a:pt x="48" y="104"/>
                    <a:pt x="48" y="104"/>
                    <a:pt x="48" y="104"/>
                  </a:cubicBezTo>
                  <a:lnTo>
                    <a:pt x="56" y="104"/>
                  </a:lnTo>
                  <a:close/>
                  <a:moveTo>
                    <a:pt x="24" y="52"/>
                  </a:moveTo>
                  <a:cubicBezTo>
                    <a:pt x="24" y="37"/>
                    <a:pt x="37" y="24"/>
                    <a:pt x="52" y="24"/>
                  </a:cubicBezTo>
                  <a:cubicBezTo>
                    <a:pt x="67" y="24"/>
                    <a:pt x="80" y="37"/>
                    <a:pt x="80" y="52"/>
                  </a:cubicBezTo>
                  <a:cubicBezTo>
                    <a:pt x="80" y="67"/>
                    <a:pt x="67" y="80"/>
                    <a:pt x="52" y="80"/>
                  </a:cubicBezTo>
                  <a:cubicBezTo>
                    <a:pt x="37" y="80"/>
                    <a:pt x="24" y="67"/>
                    <a:pt x="24" y="52"/>
                  </a:cubicBezTo>
                  <a:close/>
                  <a:moveTo>
                    <a:pt x="68" y="52"/>
                  </a:moveTo>
                  <a:cubicBezTo>
                    <a:pt x="68" y="43"/>
                    <a:pt x="61" y="36"/>
                    <a:pt x="52" y="36"/>
                  </a:cubicBezTo>
                  <a:cubicBezTo>
                    <a:pt x="43" y="36"/>
                    <a:pt x="36" y="43"/>
                    <a:pt x="36" y="52"/>
                  </a:cubicBezTo>
                  <a:cubicBezTo>
                    <a:pt x="36" y="61"/>
                    <a:pt x="43" y="68"/>
                    <a:pt x="52" y="68"/>
                  </a:cubicBezTo>
                  <a:cubicBezTo>
                    <a:pt x="61" y="68"/>
                    <a:pt x="68" y="61"/>
                    <a:pt x="68" y="52"/>
                  </a:cubicBezTo>
                  <a:close/>
                  <a:moveTo>
                    <a:pt x="44" y="52"/>
                  </a:moveTo>
                  <a:cubicBezTo>
                    <a:pt x="44" y="48"/>
                    <a:pt x="48" y="44"/>
                    <a:pt x="52" y="44"/>
                  </a:cubicBezTo>
                  <a:cubicBezTo>
                    <a:pt x="56" y="44"/>
                    <a:pt x="60" y="48"/>
                    <a:pt x="60" y="52"/>
                  </a:cubicBezTo>
                  <a:cubicBezTo>
                    <a:pt x="60" y="56"/>
                    <a:pt x="56" y="60"/>
                    <a:pt x="52" y="60"/>
                  </a:cubicBezTo>
                  <a:cubicBezTo>
                    <a:pt x="48" y="60"/>
                    <a:pt x="44" y="56"/>
                    <a:pt x="44" y="5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89604" tIns="44802" rIns="89604" bIns="44802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379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pic>
          <p:nvPicPr>
            <p:cNvPr id="119" name="Picture 118"/>
            <p:cNvPicPr>
              <a:picLocks noChangeAspect="1"/>
            </p:cNvPicPr>
            <p:nvPr/>
          </p:nvPicPr>
          <p:blipFill rotWithShape="1">
            <a:blip r:embed="rId17"/>
            <a:srcRect t="24612" b="31602"/>
            <a:stretch/>
          </p:blipFill>
          <p:spPr>
            <a:xfrm>
              <a:off x="548944" y="2579670"/>
              <a:ext cx="925843" cy="373884"/>
            </a:xfrm>
            <a:prstGeom prst="rect">
              <a:avLst/>
            </a:prstGeom>
          </p:spPr>
        </p:pic>
        <p:sp>
          <p:nvSpPr>
            <p:cNvPr id="57" name="arrow_5">
              <a:extLst>
                <a:ext uri="{FF2B5EF4-FFF2-40B4-BE49-F238E27FC236}">
                  <a16:creationId xmlns:a16="http://schemas.microsoft.com/office/drawing/2014/main" id="{8C45ED02-1047-45CD-93DC-750BEE10041C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829720" y="3362315"/>
              <a:ext cx="364291" cy="365760"/>
            </a:xfrm>
            <a:custGeom>
              <a:avLst/>
              <a:gdLst>
                <a:gd name="T0" fmla="*/ 102 w 248"/>
                <a:gd name="T1" fmla="*/ 0 h 249"/>
                <a:gd name="T2" fmla="*/ 176 w 248"/>
                <a:gd name="T3" fmla="*/ 73 h 249"/>
                <a:gd name="T4" fmla="*/ 102 w 248"/>
                <a:gd name="T5" fmla="*/ 147 h 249"/>
                <a:gd name="T6" fmla="*/ 176 w 248"/>
                <a:gd name="T7" fmla="*/ 73 h 249"/>
                <a:gd name="T8" fmla="*/ 0 w 248"/>
                <a:gd name="T9" fmla="*/ 73 h 249"/>
                <a:gd name="T10" fmla="*/ 146 w 248"/>
                <a:gd name="T11" fmla="*/ 103 h 249"/>
                <a:gd name="T12" fmla="*/ 72 w 248"/>
                <a:gd name="T13" fmla="*/ 176 h 249"/>
                <a:gd name="T14" fmla="*/ 146 w 248"/>
                <a:gd name="T15" fmla="*/ 249 h 249"/>
                <a:gd name="T16" fmla="*/ 72 w 248"/>
                <a:gd name="T17" fmla="*/ 176 h 249"/>
                <a:gd name="T18" fmla="*/ 248 w 248"/>
                <a:gd name="T19" fmla="*/ 176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8" h="249">
                  <a:moveTo>
                    <a:pt x="102" y="0"/>
                  </a:moveTo>
                  <a:lnTo>
                    <a:pt x="176" y="73"/>
                  </a:lnTo>
                  <a:lnTo>
                    <a:pt x="102" y="147"/>
                  </a:lnTo>
                  <a:moveTo>
                    <a:pt x="176" y="73"/>
                  </a:moveTo>
                  <a:lnTo>
                    <a:pt x="0" y="73"/>
                  </a:lnTo>
                  <a:moveTo>
                    <a:pt x="146" y="103"/>
                  </a:moveTo>
                  <a:lnTo>
                    <a:pt x="72" y="176"/>
                  </a:lnTo>
                  <a:lnTo>
                    <a:pt x="146" y="249"/>
                  </a:lnTo>
                  <a:moveTo>
                    <a:pt x="72" y="176"/>
                  </a:moveTo>
                  <a:lnTo>
                    <a:pt x="248" y="176"/>
                  </a:lnTo>
                </a:path>
              </a:pathLst>
            </a:custGeom>
            <a:noFill/>
            <a:ln w="28575" cap="sq">
              <a:solidFill>
                <a:schemeClr val="bg1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82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  <a:lin ang="5400000" scaled="1"/>
                </a:gra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75" name="Eye">
              <a:extLst>
                <a:ext uri="{FF2B5EF4-FFF2-40B4-BE49-F238E27FC236}">
                  <a16:creationId xmlns:a16="http://schemas.microsoft.com/office/drawing/2014/main" id="{A345FAC2-D06D-47B9-A9D6-D14DFA1C23B7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806125" y="5787804"/>
              <a:ext cx="411480" cy="227186"/>
            </a:xfrm>
            <a:custGeom>
              <a:avLst/>
              <a:gdLst>
                <a:gd name="T0" fmla="*/ 3 w 346"/>
                <a:gd name="T1" fmla="*/ 91 h 190"/>
                <a:gd name="T2" fmla="*/ 173 w 346"/>
                <a:gd name="T3" fmla="*/ 0 h 190"/>
                <a:gd name="T4" fmla="*/ 346 w 346"/>
                <a:gd name="T5" fmla="*/ 95 h 190"/>
                <a:gd name="T6" fmla="*/ 173 w 346"/>
                <a:gd name="T7" fmla="*/ 190 h 190"/>
                <a:gd name="T8" fmla="*/ 6 w 346"/>
                <a:gd name="T9" fmla="*/ 102 h 190"/>
                <a:gd name="T10" fmla="*/ 0 w 346"/>
                <a:gd name="T11" fmla="*/ 95 h 190"/>
                <a:gd name="T12" fmla="*/ 3 w 346"/>
                <a:gd name="T13" fmla="*/ 91 h 190"/>
                <a:gd name="T14" fmla="*/ 173 w 346"/>
                <a:gd name="T15" fmla="*/ 0 h 190"/>
                <a:gd name="T16" fmla="*/ 73 w 346"/>
                <a:gd name="T17" fmla="*/ 95 h 190"/>
                <a:gd name="T18" fmla="*/ 173 w 346"/>
                <a:gd name="T19" fmla="*/ 190 h 190"/>
                <a:gd name="T20" fmla="*/ 273 w 346"/>
                <a:gd name="T21" fmla="*/ 95 h 190"/>
                <a:gd name="T22" fmla="*/ 173 w 346"/>
                <a:gd name="T23" fmla="*/ 0 h 190"/>
                <a:gd name="T24" fmla="*/ 173 w 346"/>
                <a:gd name="T25" fmla="*/ 56 h 190"/>
                <a:gd name="T26" fmla="*/ 134 w 346"/>
                <a:gd name="T27" fmla="*/ 95 h 190"/>
                <a:gd name="T28" fmla="*/ 173 w 346"/>
                <a:gd name="T29" fmla="*/ 135 h 190"/>
                <a:gd name="T30" fmla="*/ 213 w 346"/>
                <a:gd name="T31" fmla="*/ 95 h 190"/>
                <a:gd name="T32" fmla="*/ 173 w 346"/>
                <a:gd name="T33" fmla="*/ 56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6" h="190">
                  <a:moveTo>
                    <a:pt x="3" y="91"/>
                  </a:moveTo>
                  <a:cubicBezTo>
                    <a:pt x="17" y="73"/>
                    <a:pt x="77" y="0"/>
                    <a:pt x="173" y="0"/>
                  </a:cubicBezTo>
                  <a:cubicBezTo>
                    <a:pt x="283" y="0"/>
                    <a:pt x="346" y="95"/>
                    <a:pt x="346" y="95"/>
                  </a:cubicBezTo>
                  <a:cubicBezTo>
                    <a:pt x="346" y="95"/>
                    <a:pt x="283" y="190"/>
                    <a:pt x="173" y="190"/>
                  </a:cubicBezTo>
                  <a:cubicBezTo>
                    <a:pt x="82" y="190"/>
                    <a:pt x="23" y="125"/>
                    <a:pt x="6" y="102"/>
                  </a:cubicBezTo>
                  <a:cubicBezTo>
                    <a:pt x="2" y="98"/>
                    <a:pt x="0" y="95"/>
                    <a:pt x="0" y="95"/>
                  </a:cubicBezTo>
                  <a:cubicBezTo>
                    <a:pt x="0" y="95"/>
                    <a:pt x="1" y="94"/>
                    <a:pt x="3" y="91"/>
                  </a:cubicBezTo>
                  <a:close/>
                  <a:moveTo>
                    <a:pt x="173" y="0"/>
                  </a:moveTo>
                  <a:cubicBezTo>
                    <a:pt x="118" y="0"/>
                    <a:pt x="73" y="42"/>
                    <a:pt x="73" y="95"/>
                  </a:cubicBezTo>
                  <a:cubicBezTo>
                    <a:pt x="73" y="148"/>
                    <a:pt x="118" y="190"/>
                    <a:pt x="173" y="190"/>
                  </a:cubicBezTo>
                  <a:cubicBezTo>
                    <a:pt x="228" y="190"/>
                    <a:pt x="273" y="148"/>
                    <a:pt x="273" y="95"/>
                  </a:cubicBezTo>
                  <a:cubicBezTo>
                    <a:pt x="273" y="42"/>
                    <a:pt x="228" y="0"/>
                    <a:pt x="173" y="0"/>
                  </a:cubicBezTo>
                  <a:close/>
                  <a:moveTo>
                    <a:pt x="173" y="56"/>
                  </a:moveTo>
                  <a:cubicBezTo>
                    <a:pt x="151" y="56"/>
                    <a:pt x="134" y="73"/>
                    <a:pt x="134" y="95"/>
                  </a:cubicBezTo>
                  <a:cubicBezTo>
                    <a:pt x="134" y="117"/>
                    <a:pt x="151" y="135"/>
                    <a:pt x="173" y="135"/>
                  </a:cubicBezTo>
                  <a:cubicBezTo>
                    <a:pt x="195" y="135"/>
                    <a:pt x="213" y="117"/>
                    <a:pt x="213" y="95"/>
                  </a:cubicBezTo>
                  <a:cubicBezTo>
                    <a:pt x="213" y="73"/>
                    <a:pt x="195" y="56"/>
                    <a:pt x="173" y="56"/>
                  </a:cubicBezTo>
                  <a:close/>
                </a:path>
              </a:pathLst>
            </a:custGeom>
            <a:noFill/>
            <a:ln w="28575" cap="sq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82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  <a:lin ang="5400000" scaled="1"/>
                </a:gra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906EDC10-7350-430F-B617-09FAB4033904}"/>
              </a:ext>
            </a:extLst>
          </p:cNvPr>
          <p:cNvGrpSpPr/>
          <p:nvPr/>
        </p:nvGrpSpPr>
        <p:grpSpPr>
          <a:xfrm>
            <a:off x="3459202" y="2977084"/>
            <a:ext cx="2695505" cy="388550"/>
            <a:chOff x="4530285" y="2523547"/>
            <a:chExt cx="2750334" cy="396453"/>
          </a:xfrm>
        </p:grpSpPr>
        <p:sp>
          <p:nvSpPr>
            <p:cNvPr id="68" name="Content Placeholder 2">
              <a:extLst>
                <a:ext uri="{FF2B5EF4-FFF2-40B4-BE49-F238E27FC236}">
                  <a16:creationId xmlns:a16="http://schemas.microsoft.com/office/drawing/2014/main" id="{51B82445-EED6-4976-99DB-DCA83C57374B}"/>
                </a:ext>
              </a:extLst>
            </p:cNvPr>
            <p:cNvSpPr txBox="1">
              <a:spLocks/>
            </p:cNvSpPr>
            <p:nvPr/>
          </p:nvSpPr>
          <p:spPr>
            <a:xfrm>
              <a:off x="4675958" y="2523547"/>
              <a:ext cx="2604661" cy="396453"/>
            </a:xfrm>
            <a:prstGeom prst="rect">
              <a:avLst/>
            </a:prstGeom>
          </p:spPr>
          <p:txBody>
            <a:bodyPr vert="horz" wrap="square" lIns="143366" tIns="89604" rIns="143366" bIns="89604" rtlCol="0">
              <a:spAutoFit/>
            </a:bodyPr>
            <a:lstStyle>
              <a:lvl1pPr marL="342900" marR="0" indent="-3429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40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j-lt"/>
                  <a:ea typeface="+mn-ea"/>
                  <a:cs typeface="+mn-cs"/>
                </a:defRPr>
              </a:lvl1pPr>
              <a:lvl2pPr marL="584200" marR="0" indent="-2413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24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2pPr>
              <a:lvl3pPr marL="800100" marR="0" indent="-2286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20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3pPr>
              <a:lvl4pPr marL="1028700" marR="0" indent="-2286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18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4pPr>
              <a:lvl5pPr marL="1257300" marR="0" indent="-2286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18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5pPr>
              <a:lvl6pPr marL="2565040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031412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97783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964155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3841" rtl="0" eaLnBrk="1" fontAlgn="auto" latinLnBrk="0" hangingPunct="1">
                <a:lnSpc>
                  <a:spcPct val="90000"/>
                </a:lnSpc>
                <a:spcBef>
                  <a:spcPts val="588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None/>
                <a:tabLst/>
                <a:defRPr/>
              </a:pPr>
              <a:r>
                <a:rPr kumimoji="0" lang="en-US" sz="1469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87500">
                        <a:srgbClr val="353535"/>
                      </a:gs>
                      <a:gs pos="76000">
                        <a:srgbClr val="353535"/>
                      </a:gs>
                    </a:gsLst>
                    <a:lin ang="16200000" scaled="1"/>
                  </a:gradFill>
                  <a:effectLst/>
                  <a:uLnTx/>
                  <a:uFillTx/>
                  <a:latin typeface="Segoe UI Semilight" panose="020B0402040204020203" pitchFamily="34" charset="0"/>
                  <a:ea typeface="+mn-ea"/>
                  <a:cs typeface="Segoe UI Semilight" panose="020B0402040204020203" pitchFamily="34" charset="0"/>
                </a:rPr>
                <a:t>Developer productivity</a:t>
              </a:r>
            </a:p>
          </p:txBody>
        </p: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FA8E056F-11D2-4CDF-B2FC-4901BD2B3DB3}"/>
                </a:ext>
              </a:extLst>
            </p:cNvPr>
            <p:cNvGrpSpPr/>
            <p:nvPr/>
          </p:nvGrpSpPr>
          <p:grpSpPr>
            <a:xfrm>
              <a:off x="4530285" y="2635231"/>
              <a:ext cx="182906" cy="182905"/>
              <a:chOff x="653229" y="2635231"/>
              <a:chExt cx="182906" cy="182905"/>
            </a:xfrm>
          </p:grpSpPr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id="{CB7D5ABC-0CF0-454E-ADC7-E30304CF93DA}"/>
                  </a:ext>
                </a:extLst>
              </p:cNvPr>
              <p:cNvSpPr/>
              <p:nvPr/>
            </p:nvSpPr>
            <p:spPr bwMode="auto">
              <a:xfrm>
                <a:off x="653229" y="2635231"/>
                <a:ext cx="182906" cy="182905"/>
              </a:xfrm>
              <a:prstGeom prst="ellipse">
                <a:avLst/>
              </a:prstGeom>
              <a:noFill/>
              <a:ln w="19050">
                <a:solidFill>
                  <a:schemeClr val="accent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34" tIns="143387" rIns="179234" bIns="143387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3751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53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79" name="check">
                <a:extLst>
                  <a:ext uri="{FF2B5EF4-FFF2-40B4-BE49-F238E27FC236}">
                    <a16:creationId xmlns:a16="http://schemas.microsoft.com/office/drawing/2014/main" id="{C3DC1F29-B4AC-43AC-8956-2A7CD74DE62E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702099" y="2694394"/>
                <a:ext cx="91453" cy="64576"/>
              </a:xfrm>
              <a:custGeom>
                <a:avLst/>
                <a:gdLst>
                  <a:gd name="T0" fmla="*/ 245 w 245"/>
                  <a:gd name="T1" fmla="*/ 0 h 173"/>
                  <a:gd name="T2" fmla="*/ 73 w 245"/>
                  <a:gd name="T3" fmla="*/ 173 h 173"/>
                  <a:gd name="T4" fmla="*/ 0 w 245"/>
                  <a:gd name="T5" fmla="*/ 101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5" h="173">
                    <a:moveTo>
                      <a:pt x="245" y="0"/>
                    </a:moveTo>
                    <a:lnTo>
                      <a:pt x="73" y="173"/>
                    </a:lnTo>
                    <a:lnTo>
                      <a:pt x="0" y="101"/>
                    </a:lnTo>
                  </a:path>
                </a:pathLst>
              </a:custGeom>
              <a:noFill/>
              <a:ln w="19050" cap="sq">
                <a:solidFill>
                  <a:schemeClr val="accent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01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82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804CB766-F5BB-4A94-86EC-375926434B43}"/>
              </a:ext>
            </a:extLst>
          </p:cNvPr>
          <p:cNvGrpSpPr/>
          <p:nvPr/>
        </p:nvGrpSpPr>
        <p:grpSpPr>
          <a:xfrm>
            <a:off x="3459202" y="3427904"/>
            <a:ext cx="2711474" cy="388550"/>
            <a:chOff x="4530285" y="2533358"/>
            <a:chExt cx="2766628" cy="396453"/>
          </a:xfrm>
        </p:grpSpPr>
        <p:sp>
          <p:nvSpPr>
            <p:cNvPr id="82" name="Content Placeholder 2">
              <a:extLst>
                <a:ext uri="{FF2B5EF4-FFF2-40B4-BE49-F238E27FC236}">
                  <a16:creationId xmlns:a16="http://schemas.microsoft.com/office/drawing/2014/main" id="{F03241A0-2E33-4A66-95AB-150C251FAC3B}"/>
                </a:ext>
              </a:extLst>
            </p:cNvPr>
            <p:cNvSpPr txBox="1">
              <a:spLocks/>
            </p:cNvSpPr>
            <p:nvPr/>
          </p:nvSpPr>
          <p:spPr>
            <a:xfrm>
              <a:off x="4644448" y="2533358"/>
              <a:ext cx="2652465" cy="396453"/>
            </a:xfrm>
            <a:prstGeom prst="rect">
              <a:avLst/>
            </a:prstGeom>
          </p:spPr>
          <p:txBody>
            <a:bodyPr vert="horz" wrap="square" lIns="143366" tIns="89604" rIns="143366" bIns="89604" rtlCol="0">
              <a:spAutoFit/>
            </a:bodyPr>
            <a:lstStyle>
              <a:lvl1pPr marL="342900" marR="0" indent="-3429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40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j-lt"/>
                  <a:ea typeface="+mn-ea"/>
                  <a:cs typeface="+mn-cs"/>
                </a:defRPr>
              </a:lvl1pPr>
              <a:lvl2pPr marL="584200" marR="0" indent="-2413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24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2pPr>
              <a:lvl3pPr marL="800100" marR="0" indent="-2286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20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3pPr>
              <a:lvl4pPr marL="1028700" marR="0" indent="-2286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18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4pPr>
              <a:lvl5pPr marL="1257300" marR="0" indent="-2286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18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5pPr>
              <a:lvl6pPr marL="2565040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031412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97783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964155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3841" rtl="0" eaLnBrk="1" fontAlgn="auto" latinLnBrk="0" hangingPunct="1">
                <a:lnSpc>
                  <a:spcPct val="90000"/>
                </a:lnSpc>
                <a:spcBef>
                  <a:spcPts val="588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None/>
                <a:tabLst/>
                <a:defRPr/>
              </a:pPr>
              <a:r>
                <a:rPr kumimoji="0" lang="en-US" sz="1469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87500">
                        <a:srgbClr val="353535"/>
                      </a:gs>
                      <a:gs pos="76000">
                        <a:srgbClr val="353535"/>
                      </a:gs>
                    </a:gsLst>
                    <a:lin ang="16200000" scaled="1"/>
                  </a:gradFill>
                  <a:effectLst/>
                  <a:uLnTx/>
                  <a:uFillTx/>
                  <a:latin typeface="Segoe UI Semilight" panose="020B0402040204020203" pitchFamily="34" charset="0"/>
                  <a:ea typeface="+mn-ea"/>
                  <a:cs typeface="Segoe UI Semilight" panose="020B0402040204020203" pitchFamily="34" charset="0"/>
                </a:rPr>
                <a:t>Triggers and Bindings</a:t>
              </a:r>
            </a:p>
          </p:txBody>
        </p: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5EEC15CE-7FAA-47D8-973A-D72B242E12DE}"/>
                </a:ext>
              </a:extLst>
            </p:cNvPr>
            <p:cNvGrpSpPr/>
            <p:nvPr/>
          </p:nvGrpSpPr>
          <p:grpSpPr>
            <a:xfrm>
              <a:off x="4530285" y="2635231"/>
              <a:ext cx="182906" cy="182905"/>
              <a:chOff x="653229" y="2635231"/>
              <a:chExt cx="182906" cy="182905"/>
            </a:xfrm>
          </p:grpSpPr>
          <p:sp>
            <p:nvSpPr>
              <p:cNvPr id="84" name="Oval 83">
                <a:extLst>
                  <a:ext uri="{FF2B5EF4-FFF2-40B4-BE49-F238E27FC236}">
                    <a16:creationId xmlns:a16="http://schemas.microsoft.com/office/drawing/2014/main" id="{9987E46B-68B6-4FA5-A052-3029C87CB261}"/>
                  </a:ext>
                </a:extLst>
              </p:cNvPr>
              <p:cNvSpPr/>
              <p:nvPr/>
            </p:nvSpPr>
            <p:spPr bwMode="auto">
              <a:xfrm>
                <a:off x="653229" y="2635231"/>
                <a:ext cx="182906" cy="182905"/>
              </a:xfrm>
              <a:prstGeom prst="ellipse">
                <a:avLst/>
              </a:prstGeom>
              <a:noFill/>
              <a:ln w="19050">
                <a:solidFill>
                  <a:schemeClr val="accent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34" tIns="143387" rIns="179234" bIns="143387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3751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53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85" name="check">
                <a:extLst>
                  <a:ext uri="{FF2B5EF4-FFF2-40B4-BE49-F238E27FC236}">
                    <a16:creationId xmlns:a16="http://schemas.microsoft.com/office/drawing/2014/main" id="{DCF7849C-9E30-4469-9177-A3AEA9846B8C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702162" y="2694395"/>
                <a:ext cx="91453" cy="64575"/>
              </a:xfrm>
              <a:custGeom>
                <a:avLst/>
                <a:gdLst>
                  <a:gd name="T0" fmla="*/ 245 w 245"/>
                  <a:gd name="T1" fmla="*/ 0 h 173"/>
                  <a:gd name="T2" fmla="*/ 73 w 245"/>
                  <a:gd name="T3" fmla="*/ 173 h 173"/>
                  <a:gd name="T4" fmla="*/ 0 w 245"/>
                  <a:gd name="T5" fmla="*/ 101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5" h="173">
                    <a:moveTo>
                      <a:pt x="245" y="0"/>
                    </a:moveTo>
                    <a:lnTo>
                      <a:pt x="73" y="173"/>
                    </a:lnTo>
                    <a:lnTo>
                      <a:pt x="0" y="101"/>
                    </a:lnTo>
                  </a:path>
                </a:pathLst>
              </a:custGeom>
              <a:noFill/>
              <a:ln w="19050" cap="sq">
                <a:solidFill>
                  <a:schemeClr val="accent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01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82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D7BC8D1C-15C0-4B16-AEA4-BF3F93C0BAE0}"/>
              </a:ext>
            </a:extLst>
          </p:cNvPr>
          <p:cNvGrpSpPr/>
          <p:nvPr/>
        </p:nvGrpSpPr>
        <p:grpSpPr>
          <a:xfrm>
            <a:off x="3459202" y="3878726"/>
            <a:ext cx="2738838" cy="388550"/>
            <a:chOff x="4530285" y="2515931"/>
            <a:chExt cx="2794547" cy="396453"/>
          </a:xfrm>
        </p:grpSpPr>
        <p:sp>
          <p:nvSpPr>
            <p:cNvPr id="87" name="Content Placeholder 2">
              <a:extLst>
                <a:ext uri="{FF2B5EF4-FFF2-40B4-BE49-F238E27FC236}">
                  <a16:creationId xmlns:a16="http://schemas.microsoft.com/office/drawing/2014/main" id="{16A0D63F-F2B0-4CB1-BFD0-02B9CE2FE3C3}"/>
                </a:ext>
              </a:extLst>
            </p:cNvPr>
            <p:cNvSpPr txBox="1">
              <a:spLocks/>
            </p:cNvSpPr>
            <p:nvPr/>
          </p:nvSpPr>
          <p:spPr>
            <a:xfrm>
              <a:off x="4651852" y="2515931"/>
              <a:ext cx="2672980" cy="396453"/>
            </a:xfrm>
            <a:prstGeom prst="rect">
              <a:avLst/>
            </a:prstGeom>
          </p:spPr>
          <p:txBody>
            <a:bodyPr vert="horz" wrap="square" lIns="143366" tIns="89604" rIns="0" bIns="89604" rtlCol="0">
              <a:spAutoFit/>
            </a:bodyPr>
            <a:lstStyle>
              <a:lvl1pPr marL="342900" marR="0" indent="-3429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40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j-lt"/>
                  <a:ea typeface="+mn-ea"/>
                  <a:cs typeface="+mn-cs"/>
                </a:defRPr>
              </a:lvl1pPr>
              <a:lvl2pPr marL="584200" marR="0" indent="-2413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24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2pPr>
              <a:lvl3pPr marL="800100" marR="0" indent="-2286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20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3pPr>
              <a:lvl4pPr marL="1028700" marR="0" indent="-2286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18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4pPr>
              <a:lvl5pPr marL="1257300" marR="0" indent="-2286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18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5pPr>
              <a:lvl6pPr marL="2565040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031412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97783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964155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3841" rtl="0" eaLnBrk="1" fontAlgn="auto" latinLnBrk="0" hangingPunct="1">
                <a:lnSpc>
                  <a:spcPct val="90000"/>
                </a:lnSpc>
                <a:spcBef>
                  <a:spcPts val="588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None/>
                <a:tabLst/>
                <a:defRPr/>
              </a:pPr>
              <a:r>
                <a:rPr kumimoji="0" lang="en-US" sz="1469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87500">
                        <a:srgbClr val="353535"/>
                      </a:gs>
                      <a:gs pos="76000">
                        <a:srgbClr val="353535"/>
                      </a:gs>
                    </a:gsLst>
                    <a:lin ang="16200000" scaled="1"/>
                  </a:gradFill>
                  <a:effectLst/>
                  <a:uLnTx/>
                  <a:uFillTx/>
                  <a:latin typeface="Segoe UI Semilight" panose="020B0402040204020203" pitchFamily="34" charset="0"/>
                  <a:ea typeface="+mn-ea"/>
                  <a:cs typeface="Segoe UI Semilight" panose="020B0402040204020203" pitchFamily="34" charset="0"/>
                </a:rPr>
                <a:t>Flexible deployment options</a:t>
              </a:r>
            </a:p>
          </p:txBody>
        </p:sp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D428765C-D13E-4915-A9D6-ACB7B393B255}"/>
                </a:ext>
              </a:extLst>
            </p:cNvPr>
            <p:cNvGrpSpPr/>
            <p:nvPr/>
          </p:nvGrpSpPr>
          <p:grpSpPr>
            <a:xfrm>
              <a:off x="4530285" y="2635230"/>
              <a:ext cx="182906" cy="182905"/>
              <a:chOff x="653229" y="2635230"/>
              <a:chExt cx="182906" cy="182905"/>
            </a:xfrm>
          </p:grpSpPr>
          <p:sp>
            <p:nvSpPr>
              <p:cNvPr id="89" name="Oval 88">
                <a:extLst>
                  <a:ext uri="{FF2B5EF4-FFF2-40B4-BE49-F238E27FC236}">
                    <a16:creationId xmlns:a16="http://schemas.microsoft.com/office/drawing/2014/main" id="{85E27976-8359-464E-AD18-45651620C818}"/>
                  </a:ext>
                </a:extLst>
              </p:cNvPr>
              <p:cNvSpPr/>
              <p:nvPr/>
            </p:nvSpPr>
            <p:spPr bwMode="auto">
              <a:xfrm>
                <a:off x="653229" y="2635230"/>
                <a:ext cx="182906" cy="182905"/>
              </a:xfrm>
              <a:prstGeom prst="ellipse">
                <a:avLst/>
              </a:prstGeom>
              <a:noFill/>
              <a:ln w="19050">
                <a:solidFill>
                  <a:schemeClr val="accent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34" tIns="143387" rIns="179234" bIns="143387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3751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53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90" name="check">
                <a:extLst>
                  <a:ext uri="{FF2B5EF4-FFF2-40B4-BE49-F238E27FC236}">
                    <a16:creationId xmlns:a16="http://schemas.microsoft.com/office/drawing/2014/main" id="{C34325CC-C972-4452-967C-13517FF1987C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702099" y="2698088"/>
                <a:ext cx="91453" cy="64575"/>
              </a:xfrm>
              <a:custGeom>
                <a:avLst/>
                <a:gdLst>
                  <a:gd name="T0" fmla="*/ 245 w 245"/>
                  <a:gd name="T1" fmla="*/ 0 h 173"/>
                  <a:gd name="T2" fmla="*/ 73 w 245"/>
                  <a:gd name="T3" fmla="*/ 173 h 173"/>
                  <a:gd name="T4" fmla="*/ 0 w 245"/>
                  <a:gd name="T5" fmla="*/ 101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5" h="173">
                    <a:moveTo>
                      <a:pt x="245" y="0"/>
                    </a:moveTo>
                    <a:lnTo>
                      <a:pt x="73" y="173"/>
                    </a:lnTo>
                    <a:lnTo>
                      <a:pt x="0" y="101"/>
                    </a:lnTo>
                  </a:path>
                </a:pathLst>
              </a:custGeom>
              <a:noFill/>
              <a:ln w="19050" cap="sq">
                <a:solidFill>
                  <a:schemeClr val="accent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01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82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7D0C5B52-6C87-4045-BCA4-C3B29B9EF118}"/>
              </a:ext>
            </a:extLst>
          </p:cNvPr>
          <p:cNvGrpSpPr/>
          <p:nvPr/>
        </p:nvGrpSpPr>
        <p:grpSpPr>
          <a:xfrm>
            <a:off x="6270015" y="2977083"/>
            <a:ext cx="2695505" cy="388550"/>
            <a:chOff x="4530285" y="2523546"/>
            <a:chExt cx="2750334" cy="396453"/>
          </a:xfrm>
        </p:grpSpPr>
        <p:sp>
          <p:nvSpPr>
            <p:cNvPr id="92" name="Content Placeholder 2">
              <a:extLst>
                <a:ext uri="{FF2B5EF4-FFF2-40B4-BE49-F238E27FC236}">
                  <a16:creationId xmlns:a16="http://schemas.microsoft.com/office/drawing/2014/main" id="{4F4E17CE-AFC5-4770-B401-2003DD789F27}"/>
                </a:ext>
              </a:extLst>
            </p:cNvPr>
            <p:cNvSpPr txBox="1">
              <a:spLocks/>
            </p:cNvSpPr>
            <p:nvPr/>
          </p:nvSpPr>
          <p:spPr>
            <a:xfrm>
              <a:off x="4675958" y="2523546"/>
              <a:ext cx="2604661" cy="396453"/>
            </a:xfrm>
            <a:prstGeom prst="rect">
              <a:avLst/>
            </a:prstGeom>
          </p:spPr>
          <p:txBody>
            <a:bodyPr vert="horz" wrap="square" lIns="143366" tIns="89604" rIns="143366" bIns="89604" rtlCol="0">
              <a:spAutoFit/>
            </a:bodyPr>
            <a:lstStyle>
              <a:lvl1pPr marL="342900" marR="0" indent="-3429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40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j-lt"/>
                  <a:ea typeface="+mn-ea"/>
                  <a:cs typeface="+mn-cs"/>
                </a:defRPr>
              </a:lvl1pPr>
              <a:lvl2pPr marL="584200" marR="0" indent="-2413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24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2pPr>
              <a:lvl3pPr marL="800100" marR="0" indent="-2286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20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3pPr>
              <a:lvl4pPr marL="1028700" marR="0" indent="-2286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18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4pPr>
              <a:lvl5pPr marL="1257300" marR="0" indent="-2286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18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5pPr>
              <a:lvl6pPr marL="2565040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031412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97783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964155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3841" rtl="0" eaLnBrk="1" fontAlgn="auto" latinLnBrk="0" hangingPunct="1">
                <a:lnSpc>
                  <a:spcPct val="90000"/>
                </a:lnSpc>
                <a:spcBef>
                  <a:spcPts val="588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None/>
                <a:tabLst/>
                <a:defRPr/>
              </a:pPr>
              <a:r>
                <a:rPr kumimoji="0" lang="en-US" sz="1469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87500">
                        <a:srgbClr val="353535"/>
                      </a:gs>
                      <a:gs pos="76000">
                        <a:srgbClr val="353535"/>
                      </a:gs>
                    </a:gsLst>
                    <a:lin ang="16200000" scaled="1"/>
                  </a:gradFill>
                  <a:effectLst/>
                  <a:uLnTx/>
                  <a:uFillTx/>
                  <a:latin typeface="Segoe UI Semilight" panose="020B0402040204020203" pitchFamily="34" charset="0"/>
                  <a:ea typeface="+mn-ea"/>
                  <a:cs typeface="Segoe UI Semilight" panose="020B0402040204020203" pitchFamily="34" charset="0"/>
                </a:rPr>
                <a:t>Visual designer</a:t>
              </a:r>
            </a:p>
          </p:txBody>
        </p: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96AA5B60-F840-42DE-B411-887839729294}"/>
                </a:ext>
              </a:extLst>
            </p:cNvPr>
            <p:cNvGrpSpPr/>
            <p:nvPr/>
          </p:nvGrpSpPr>
          <p:grpSpPr>
            <a:xfrm>
              <a:off x="4530285" y="2635231"/>
              <a:ext cx="182906" cy="182905"/>
              <a:chOff x="653229" y="2635231"/>
              <a:chExt cx="182906" cy="182905"/>
            </a:xfrm>
          </p:grpSpPr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F667C160-8FD6-4200-9B67-2153B6EEC7C6}"/>
                  </a:ext>
                </a:extLst>
              </p:cNvPr>
              <p:cNvSpPr/>
              <p:nvPr/>
            </p:nvSpPr>
            <p:spPr bwMode="auto">
              <a:xfrm>
                <a:off x="653229" y="2635231"/>
                <a:ext cx="182906" cy="182905"/>
              </a:xfrm>
              <a:prstGeom prst="ellipse">
                <a:avLst/>
              </a:prstGeom>
              <a:noFill/>
              <a:ln w="19050">
                <a:solidFill>
                  <a:schemeClr val="accent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34" tIns="143387" rIns="179234" bIns="143387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3751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53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95" name="check">
                <a:extLst>
                  <a:ext uri="{FF2B5EF4-FFF2-40B4-BE49-F238E27FC236}">
                    <a16:creationId xmlns:a16="http://schemas.microsoft.com/office/drawing/2014/main" id="{F635458F-0905-4199-A02F-EEF991E4DDD5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702099" y="2694394"/>
                <a:ext cx="91453" cy="64576"/>
              </a:xfrm>
              <a:custGeom>
                <a:avLst/>
                <a:gdLst>
                  <a:gd name="T0" fmla="*/ 245 w 245"/>
                  <a:gd name="T1" fmla="*/ 0 h 173"/>
                  <a:gd name="T2" fmla="*/ 73 w 245"/>
                  <a:gd name="T3" fmla="*/ 173 h 173"/>
                  <a:gd name="T4" fmla="*/ 0 w 245"/>
                  <a:gd name="T5" fmla="*/ 101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5" h="173">
                    <a:moveTo>
                      <a:pt x="245" y="0"/>
                    </a:moveTo>
                    <a:lnTo>
                      <a:pt x="73" y="173"/>
                    </a:lnTo>
                    <a:lnTo>
                      <a:pt x="0" y="101"/>
                    </a:lnTo>
                  </a:path>
                </a:pathLst>
              </a:custGeom>
              <a:noFill/>
              <a:ln w="19050" cap="sq">
                <a:solidFill>
                  <a:schemeClr val="accent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01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82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401AB525-BC3D-4677-8552-4CC852DB94C2}"/>
              </a:ext>
            </a:extLst>
          </p:cNvPr>
          <p:cNvGrpSpPr/>
          <p:nvPr/>
        </p:nvGrpSpPr>
        <p:grpSpPr>
          <a:xfrm>
            <a:off x="6270014" y="3427904"/>
            <a:ext cx="2711474" cy="388550"/>
            <a:chOff x="4530285" y="2533358"/>
            <a:chExt cx="2766628" cy="396453"/>
          </a:xfrm>
        </p:grpSpPr>
        <p:sp>
          <p:nvSpPr>
            <p:cNvPr id="98" name="Content Placeholder 2">
              <a:extLst>
                <a:ext uri="{FF2B5EF4-FFF2-40B4-BE49-F238E27FC236}">
                  <a16:creationId xmlns:a16="http://schemas.microsoft.com/office/drawing/2014/main" id="{A9BD0650-F786-4DD1-B58A-D79BCEE1F520}"/>
                </a:ext>
              </a:extLst>
            </p:cNvPr>
            <p:cNvSpPr txBox="1">
              <a:spLocks/>
            </p:cNvSpPr>
            <p:nvPr/>
          </p:nvSpPr>
          <p:spPr>
            <a:xfrm>
              <a:off x="4644448" y="2533358"/>
              <a:ext cx="2652465" cy="396453"/>
            </a:xfrm>
            <a:prstGeom prst="rect">
              <a:avLst/>
            </a:prstGeom>
          </p:spPr>
          <p:txBody>
            <a:bodyPr vert="horz" wrap="square" lIns="143366" tIns="89604" rIns="143366" bIns="89604" rtlCol="0">
              <a:spAutoFit/>
            </a:bodyPr>
            <a:lstStyle>
              <a:lvl1pPr marL="342900" marR="0" indent="-3429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40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j-lt"/>
                  <a:ea typeface="+mn-ea"/>
                  <a:cs typeface="+mn-cs"/>
                </a:defRPr>
              </a:lvl1pPr>
              <a:lvl2pPr marL="584200" marR="0" indent="-2413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24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2pPr>
              <a:lvl3pPr marL="800100" marR="0" indent="-2286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20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3pPr>
              <a:lvl4pPr marL="1028700" marR="0" indent="-2286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18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4pPr>
              <a:lvl5pPr marL="1257300" marR="0" indent="-2286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18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5pPr>
              <a:lvl6pPr marL="2565040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031412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97783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964155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3841" rtl="0" eaLnBrk="1" fontAlgn="auto" latinLnBrk="0" hangingPunct="1">
                <a:lnSpc>
                  <a:spcPct val="90000"/>
                </a:lnSpc>
                <a:spcBef>
                  <a:spcPts val="588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None/>
                <a:tabLst/>
                <a:defRPr/>
              </a:pPr>
              <a:r>
                <a:rPr kumimoji="0" lang="en-US" sz="1469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87500">
                        <a:srgbClr val="353535"/>
                      </a:gs>
                      <a:gs pos="76000">
                        <a:srgbClr val="353535"/>
                      </a:gs>
                    </a:gsLst>
                    <a:lin ang="16200000" scaled="1"/>
                  </a:gradFill>
                  <a:effectLst/>
                  <a:uLnTx/>
                  <a:uFillTx/>
                  <a:latin typeface="Segoe UI Semilight" panose="020B0402040204020203" pitchFamily="34" charset="0"/>
                  <a:ea typeface="+mn-ea"/>
                  <a:cs typeface="Segoe UI Semilight" panose="020B0402040204020203" pitchFamily="34" charset="0"/>
                </a:rPr>
                <a:t>100+ connectors</a:t>
              </a:r>
            </a:p>
          </p:txBody>
        </p: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314D3274-43E2-4D22-BD18-3719B65ACD2A}"/>
                </a:ext>
              </a:extLst>
            </p:cNvPr>
            <p:cNvGrpSpPr/>
            <p:nvPr/>
          </p:nvGrpSpPr>
          <p:grpSpPr>
            <a:xfrm>
              <a:off x="4530285" y="2635231"/>
              <a:ext cx="182906" cy="182905"/>
              <a:chOff x="653229" y="2635231"/>
              <a:chExt cx="182906" cy="182905"/>
            </a:xfrm>
          </p:grpSpPr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CD2DAD9F-8FFB-4101-BAFF-3F45764E5268}"/>
                  </a:ext>
                </a:extLst>
              </p:cNvPr>
              <p:cNvSpPr/>
              <p:nvPr/>
            </p:nvSpPr>
            <p:spPr bwMode="auto">
              <a:xfrm>
                <a:off x="653229" y="2635231"/>
                <a:ext cx="182906" cy="182905"/>
              </a:xfrm>
              <a:prstGeom prst="ellipse">
                <a:avLst/>
              </a:prstGeom>
              <a:noFill/>
              <a:ln w="19050">
                <a:solidFill>
                  <a:schemeClr val="accent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34" tIns="143387" rIns="179234" bIns="143387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3751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53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01" name="check">
                <a:extLst>
                  <a:ext uri="{FF2B5EF4-FFF2-40B4-BE49-F238E27FC236}">
                    <a16:creationId xmlns:a16="http://schemas.microsoft.com/office/drawing/2014/main" id="{1C2C6E13-41FB-44A7-AA19-E6945BCBAB7D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702162" y="2694395"/>
                <a:ext cx="91453" cy="64575"/>
              </a:xfrm>
              <a:custGeom>
                <a:avLst/>
                <a:gdLst>
                  <a:gd name="T0" fmla="*/ 245 w 245"/>
                  <a:gd name="T1" fmla="*/ 0 h 173"/>
                  <a:gd name="T2" fmla="*/ 73 w 245"/>
                  <a:gd name="T3" fmla="*/ 173 h 173"/>
                  <a:gd name="T4" fmla="*/ 0 w 245"/>
                  <a:gd name="T5" fmla="*/ 101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5" h="173">
                    <a:moveTo>
                      <a:pt x="245" y="0"/>
                    </a:moveTo>
                    <a:lnTo>
                      <a:pt x="73" y="173"/>
                    </a:lnTo>
                    <a:lnTo>
                      <a:pt x="0" y="101"/>
                    </a:lnTo>
                  </a:path>
                </a:pathLst>
              </a:custGeom>
              <a:noFill/>
              <a:ln w="19050" cap="sq">
                <a:solidFill>
                  <a:schemeClr val="accent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01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82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02" name="Analytics">
            <a:extLst>
              <a:ext uri="{FF2B5EF4-FFF2-40B4-BE49-F238E27FC236}">
                <a16:creationId xmlns:a16="http://schemas.microsoft.com/office/drawing/2014/main" id="{E2FEEEDC-CD48-44C4-8AFB-20897DE7BCCB}"/>
              </a:ext>
            </a:extLst>
          </p:cNvPr>
          <p:cNvGrpSpPr/>
          <p:nvPr/>
        </p:nvGrpSpPr>
        <p:grpSpPr>
          <a:xfrm>
            <a:off x="6270015" y="3878726"/>
            <a:ext cx="2738838" cy="388550"/>
            <a:chOff x="4530285" y="2515931"/>
            <a:chExt cx="2794547" cy="396453"/>
          </a:xfrm>
        </p:grpSpPr>
        <p:sp>
          <p:nvSpPr>
            <p:cNvPr id="103" name="Content Placeholder 2">
              <a:extLst>
                <a:ext uri="{FF2B5EF4-FFF2-40B4-BE49-F238E27FC236}">
                  <a16:creationId xmlns:a16="http://schemas.microsoft.com/office/drawing/2014/main" id="{664CFB97-8A92-48CF-BDB3-9581A41962F3}"/>
                </a:ext>
              </a:extLst>
            </p:cNvPr>
            <p:cNvSpPr txBox="1">
              <a:spLocks/>
            </p:cNvSpPr>
            <p:nvPr/>
          </p:nvSpPr>
          <p:spPr>
            <a:xfrm>
              <a:off x="4651852" y="2515931"/>
              <a:ext cx="2672980" cy="396453"/>
            </a:xfrm>
            <a:prstGeom prst="rect">
              <a:avLst/>
            </a:prstGeom>
          </p:spPr>
          <p:txBody>
            <a:bodyPr vert="horz" wrap="square" lIns="143366" tIns="89604" rIns="0" bIns="89604" rtlCol="0">
              <a:spAutoFit/>
            </a:bodyPr>
            <a:lstStyle>
              <a:lvl1pPr marL="342900" marR="0" indent="-3429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40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j-lt"/>
                  <a:ea typeface="+mn-ea"/>
                  <a:cs typeface="+mn-cs"/>
                </a:defRPr>
              </a:lvl1pPr>
              <a:lvl2pPr marL="584200" marR="0" indent="-2413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24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2pPr>
              <a:lvl3pPr marL="800100" marR="0" indent="-2286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20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3pPr>
              <a:lvl4pPr marL="1028700" marR="0" indent="-2286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18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4pPr>
              <a:lvl5pPr marL="1257300" marR="0" indent="-2286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18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5pPr>
              <a:lvl6pPr marL="2565040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031412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97783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964155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3841" rtl="0" eaLnBrk="1" fontAlgn="auto" latinLnBrk="0" hangingPunct="1">
                <a:lnSpc>
                  <a:spcPct val="90000"/>
                </a:lnSpc>
                <a:spcBef>
                  <a:spcPts val="588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None/>
                <a:tabLst/>
                <a:defRPr/>
              </a:pPr>
              <a:r>
                <a:rPr kumimoji="0" lang="en-US" sz="1469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87500">
                        <a:srgbClr val="353535"/>
                      </a:gs>
                      <a:gs pos="76000">
                        <a:srgbClr val="353535"/>
                      </a:gs>
                    </a:gsLst>
                    <a:lin ang="16200000" scaled="1"/>
                  </a:gradFill>
                  <a:effectLst/>
                  <a:uLnTx/>
                  <a:uFillTx/>
                  <a:latin typeface="Segoe UI Semilight" panose="020B0402040204020203" pitchFamily="34" charset="0"/>
                  <a:ea typeface="+mn-ea"/>
                  <a:cs typeface="Segoe UI Semilight" panose="020B0402040204020203" pitchFamily="34" charset="0"/>
                </a:rPr>
                <a:t>Functions orchestration</a:t>
              </a:r>
            </a:p>
          </p:txBody>
        </p: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E63EEC6D-B7CA-490D-99EB-D0DAE65BB1ED}"/>
                </a:ext>
              </a:extLst>
            </p:cNvPr>
            <p:cNvGrpSpPr/>
            <p:nvPr/>
          </p:nvGrpSpPr>
          <p:grpSpPr>
            <a:xfrm>
              <a:off x="4530285" y="2635230"/>
              <a:ext cx="182906" cy="182905"/>
              <a:chOff x="653229" y="2635230"/>
              <a:chExt cx="182906" cy="182905"/>
            </a:xfrm>
          </p:grpSpPr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4F6C8588-E94C-48DC-93A7-D281D8AE0DD9}"/>
                  </a:ext>
                </a:extLst>
              </p:cNvPr>
              <p:cNvSpPr/>
              <p:nvPr/>
            </p:nvSpPr>
            <p:spPr bwMode="auto">
              <a:xfrm>
                <a:off x="653229" y="2635230"/>
                <a:ext cx="182906" cy="182905"/>
              </a:xfrm>
              <a:prstGeom prst="ellipse">
                <a:avLst/>
              </a:prstGeom>
              <a:noFill/>
              <a:ln w="19050">
                <a:solidFill>
                  <a:schemeClr val="accent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34" tIns="143387" rIns="179234" bIns="143387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3751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53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10" name="check">
                <a:extLst>
                  <a:ext uri="{FF2B5EF4-FFF2-40B4-BE49-F238E27FC236}">
                    <a16:creationId xmlns:a16="http://schemas.microsoft.com/office/drawing/2014/main" id="{0096D018-75CC-4A55-A574-ACC9507EDA93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702099" y="2698088"/>
                <a:ext cx="91453" cy="64575"/>
              </a:xfrm>
              <a:custGeom>
                <a:avLst/>
                <a:gdLst>
                  <a:gd name="T0" fmla="*/ 245 w 245"/>
                  <a:gd name="T1" fmla="*/ 0 h 173"/>
                  <a:gd name="T2" fmla="*/ 73 w 245"/>
                  <a:gd name="T3" fmla="*/ 173 h 173"/>
                  <a:gd name="T4" fmla="*/ 0 w 245"/>
                  <a:gd name="T5" fmla="*/ 101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5" h="173">
                    <a:moveTo>
                      <a:pt x="245" y="0"/>
                    </a:moveTo>
                    <a:lnTo>
                      <a:pt x="73" y="173"/>
                    </a:lnTo>
                    <a:lnTo>
                      <a:pt x="0" y="101"/>
                    </a:lnTo>
                  </a:path>
                </a:pathLst>
              </a:custGeom>
              <a:noFill/>
              <a:ln w="19050" cap="sq">
                <a:solidFill>
                  <a:schemeClr val="accent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01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82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11DFE604-1BE4-46F7-8AD2-42C936530E6E}"/>
              </a:ext>
            </a:extLst>
          </p:cNvPr>
          <p:cNvGrpSpPr/>
          <p:nvPr/>
        </p:nvGrpSpPr>
        <p:grpSpPr>
          <a:xfrm>
            <a:off x="8838184" y="2977081"/>
            <a:ext cx="2934366" cy="384498"/>
            <a:chOff x="4530285" y="2523544"/>
            <a:chExt cx="2994053" cy="392319"/>
          </a:xfrm>
        </p:grpSpPr>
        <p:sp>
          <p:nvSpPr>
            <p:cNvPr id="125" name="Content Placeholder 2">
              <a:extLst>
                <a:ext uri="{FF2B5EF4-FFF2-40B4-BE49-F238E27FC236}">
                  <a16:creationId xmlns:a16="http://schemas.microsoft.com/office/drawing/2014/main" id="{C2C3B34F-7862-4B46-A791-AC8FDF2AEBCF}"/>
                </a:ext>
              </a:extLst>
            </p:cNvPr>
            <p:cNvSpPr txBox="1">
              <a:spLocks/>
            </p:cNvSpPr>
            <p:nvPr/>
          </p:nvSpPr>
          <p:spPr>
            <a:xfrm>
              <a:off x="4675958" y="2523544"/>
              <a:ext cx="2848380" cy="392319"/>
            </a:xfrm>
            <a:prstGeom prst="rect">
              <a:avLst/>
            </a:prstGeom>
          </p:spPr>
          <p:txBody>
            <a:bodyPr vert="horz" wrap="square" lIns="143366" tIns="89604" rIns="143366" bIns="89604" rtlCol="0">
              <a:spAutoFit/>
            </a:bodyPr>
            <a:lstStyle>
              <a:lvl1pPr marL="342900" marR="0" indent="-3429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40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j-lt"/>
                  <a:ea typeface="+mn-ea"/>
                  <a:cs typeface="+mn-cs"/>
                </a:defRPr>
              </a:lvl1pPr>
              <a:lvl2pPr marL="584200" marR="0" indent="-2413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24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2pPr>
              <a:lvl3pPr marL="800100" marR="0" indent="-2286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20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3pPr>
              <a:lvl4pPr marL="1028700" marR="0" indent="-2286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18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4pPr>
              <a:lvl5pPr marL="1257300" marR="0" indent="-2286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18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5pPr>
              <a:lvl6pPr marL="2565040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031412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97783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964155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3841" rtl="0" eaLnBrk="1" fontAlgn="auto" latinLnBrk="0" hangingPunct="1">
                <a:lnSpc>
                  <a:spcPct val="90000"/>
                </a:lnSpc>
                <a:spcBef>
                  <a:spcPts val="588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None/>
                <a:tabLst/>
                <a:defRPr/>
              </a:pPr>
              <a:r>
                <a:rPr kumimoji="0" lang="en-US" sz="1469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87500">
                        <a:srgbClr val="353535"/>
                      </a:gs>
                      <a:gs pos="76000">
                        <a:srgbClr val="353535"/>
                      </a:gs>
                    </a:gsLst>
                    <a:lin ang="16200000" scaled="1"/>
                  </a:gradFill>
                  <a:effectLst/>
                  <a:uLnTx/>
                  <a:uFillTx/>
                  <a:latin typeface="Segoe UI Semilight" panose="020B0402040204020203" pitchFamily="34" charset="0"/>
                  <a:ea typeface="+mn-ea"/>
                  <a:cs typeface="Segoe UI Semilight" panose="020B0402040204020203" pitchFamily="34" charset="0"/>
                </a:rPr>
                <a:t>Manage all events in one place</a:t>
              </a:r>
            </a:p>
          </p:txBody>
        </p:sp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C63D6BA5-5BDE-4196-9439-4031D7977E13}"/>
                </a:ext>
              </a:extLst>
            </p:cNvPr>
            <p:cNvGrpSpPr/>
            <p:nvPr/>
          </p:nvGrpSpPr>
          <p:grpSpPr>
            <a:xfrm>
              <a:off x="4530285" y="2635231"/>
              <a:ext cx="182906" cy="182905"/>
              <a:chOff x="653229" y="2635231"/>
              <a:chExt cx="182906" cy="182905"/>
            </a:xfrm>
          </p:grpSpPr>
          <p:sp>
            <p:nvSpPr>
              <p:cNvPr id="127" name="Oval 126">
                <a:extLst>
                  <a:ext uri="{FF2B5EF4-FFF2-40B4-BE49-F238E27FC236}">
                    <a16:creationId xmlns:a16="http://schemas.microsoft.com/office/drawing/2014/main" id="{DFA533C9-B658-42FA-BCCA-166B7F89CE4F}"/>
                  </a:ext>
                </a:extLst>
              </p:cNvPr>
              <p:cNvSpPr/>
              <p:nvPr/>
            </p:nvSpPr>
            <p:spPr bwMode="auto">
              <a:xfrm>
                <a:off x="653229" y="2635231"/>
                <a:ext cx="182906" cy="182905"/>
              </a:xfrm>
              <a:prstGeom prst="ellipse">
                <a:avLst/>
              </a:prstGeom>
              <a:noFill/>
              <a:ln w="19050">
                <a:solidFill>
                  <a:schemeClr val="accent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34" tIns="143387" rIns="179234" bIns="143387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3751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53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28" name="check">
                <a:extLst>
                  <a:ext uri="{FF2B5EF4-FFF2-40B4-BE49-F238E27FC236}">
                    <a16:creationId xmlns:a16="http://schemas.microsoft.com/office/drawing/2014/main" id="{C838BE42-624D-4ABE-BC36-19D36D6845E9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702099" y="2694394"/>
                <a:ext cx="91453" cy="64576"/>
              </a:xfrm>
              <a:custGeom>
                <a:avLst/>
                <a:gdLst>
                  <a:gd name="T0" fmla="*/ 245 w 245"/>
                  <a:gd name="T1" fmla="*/ 0 h 173"/>
                  <a:gd name="T2" fmla="*/ 73 w 245"/>
                  <a:gd name="T3" fmla="*/ 173 h 173"/>
                  <a:gd name="T4" fmla="*/ 0 w 245"/>
                  <a:gd name="T5" fmla="*/ 101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5" h="173">
                    <a:moveTo>
                      <a:pt x="245" y="0"/>
                    </a:moveTo>
                    <a:lnTo>
                      <a:pt x="73" y="173"/>
                    </a:lnTo>
                    <a:lnTo>
                      <a:pt x="0" y="101"/>
                    </a:lnTo>
                  </a:path>
                </a:pathLst>
              </a:custGeom>
              <a:noFill/>
              <a:ln w="19050" cap="sq">
                <a:solidFill>
                  <a:schemeClr val="accent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01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82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7C7DBC19-808D-4813-A952-AC0E53841FDE}"/>
              </a:ext>
            </a:extLst>
          </p:cNvPr>
          <p:cNvGrpSpPr/>
          <p:nvPr/>
        </p:nvGrpSpPr>
        <p:grpSpPr>
          <a:xfrm>
            <a:off x="8838186" y="3421116"/>
            <a:ext cx="2711474" cy="388550"/>
            <a:chOff x="4530285" y="2533358"/>
            <a:chExt cx="2766628" cy="396453"/>
          </a:xfrm>
        </p:grpSpPr>
        <p:sp>
          <p:nvSpPr>
            <p:cNvPr id="130" name="Content Placeholder 2">
              <a:extLst>
                <a:ext uri="{FF2B5EF4-FFF2-40B4-BE49-F238E27FC236}">
                  <a16:creationId xmlns:a16="http://schemas.microsoft.com/office/drawing/2014/main" id="{F9D60FF9-3053-42AA-B951-4201EFB674C7}"/>
                </a:ext>
              </a:extLst>
            </p:cNvPr>
            <p:cNvSpPr txBox="1">
              <a:spLocks/>
            </p:cNvSpPr>
            <p:nvPr/>
          </p:nvSpPr>
          <p:spPr>
            <a:xfrm>
              <a:off x="4644448" y="2533358"/>
              <a:ext cx="2652465" cy="396453"/>
            </a:xfrm>
            <a:prstGeom prst="rect">
              <a:avLst/>
            </a:prstGeom>
          </p:spPr>
          <p:txBody>
            <a:bodyPr vert="horz" wrap="square" lIns="143366" tIns="89604" rIns="143366" bIns="89604" rtlCol="0">
              <a:spAutoFit/>
            </a:bodyPr>
            <a:lstStyle>
              <a:lvl1pPr marL="342900" marR="0" indent="-3429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40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j-lt"/>
                  <a:ea typeface="+mn-ea"/>
                  <a:cs typeface="+mn-cs"/>
                </a:defRPr>
              </a:lvl1pPr>
              <a:lvl2pPr marL="584200" marR="0" indent="-2413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24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2pPr>
              <a:lvl3pPr marL="800100" marR="0" indent="-2286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20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3pPr>
              <a:lvl4pPr marL="1028700" marR="0" indent="-2286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18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4pPr>
              <a:lvl5pPr marL="1257300" marR="0" indent="-2286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18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5pPr>
              <a:lvl6pPr marL="2565040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031412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97783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964155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3841" rtl="0" eaLnBrk="1" fontAlgn="auto" latinLnBrk="0" hangingPunct="1">
                <a:lnSpc>
                  <a:spcPct val="90000"/>
                </a:lnSpc>
                <a:spcBef>
                  <a:spcPts val="588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None/>
                <a:tabLst/>
                <a:defRPr/>
              </a:pPr>
              <a:r>
                <a:rPr kumimoji="0" lang="en-US" sz="1469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87500">
                        <a:srgbClr val="353535"/>
                      </a:gs>
                      <a:gs pos="76000">
                        <a:srgbClr val="353535"/>
                      </a:gs>
                    </a:gsLst>
                    <a:lin ang="16200000" scaled="1"/>
                  </a:gradFill>
                  <a:effectLst/>
                  <a:uLnTx/>
                  <a:uFillTx/>
                  <a:latin typeface="Segoe UI Semilight" panose="020B0402040204020203" pitchFamily="34" charset="0"/>
                  <a:ea typeface="+mn-ea"/>
                  <a:cs typeface="Segoe UI Semilight" panose="020B0402040204020203" pitchFamily="34" charset="0"/>
                </a:rPr>
                <a:t>Near real-time delivery</a:t>
              </a:r>
            </a:p>
          </p:txBody>
        </p: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7970595C-B590-4381-844A-74AC870A93DA}"/>
                </a:ext>
              </a:extLst>
            </p:cNvPr>
            <p:cNvGrpSpPr/>
            <p:nvPr/>
          </p:nvGrpSpPr>
          <p:grpSpPr>
            <a:xfrm>
              <a:off x="4530285" y="2635231"/>
              <a:ext cx="182906" cy="182905"/>
              <a:chOff x="653229" y="2635231"/>
              <a:chExt cx="182906" cy="182905"/>
            </a:xfrm>
          </p:grpSpPr>
          <p:sp>
            <p:nvSpPr>
              <p:cNvPr id="132" name="Oval 131">
                <a:extLst>
                  <a:ext uri="{FF2B5EF4-FFF2-40B4-BE49-F238E27FC236}">
                    <a16:creationId xmlns:a16="http://schemas.microsoft.com/office/drawing/2014/main" id="{2E8AA37C-580A-47CD-A110-EB15A2E2A734}"/>
                  </a:ext>
                </a:extLst>
              </p:cNvPr>
              <p:cNvSpPr/>
              <p:nvPr/>
            </p:nvSpPr>
            <p:spPr bwMode="auto">
              <a:xfrm>
                <a:off x="653229" y="2635231"/>
                <a:ext cx="182906" cy="182905"/>
              </a:xfrm>
              <a:prstGeom prst="ellipse">
                <a:avLst/>
              </a:prstGeom>
              <a:noFill/>
              <a:ln w="19050">
                <a:solidFill>
                  <a:schemeClr val="accent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34" tIns="143387" rIns="179234" bIns="143387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3751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53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33" name="check">
                <a:extLst>
                  <a:ext uri="{FF2B5EF4-FFF2-40B4-BE49-F238E27FC236}">
                    <a16:creationId xmlns:a16="http://schemas.microsoft.com/office/drawing/2014/main" id="{8B4D76F8-D3E3-4ED6-A33F-7BD3CF449044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702162" y="2694395"/>
                <a:ext cx="91453" cy="64575"/>
              </a:xfrm>
              <a:custGeom>
                <a:avLst/>
                <a:gdLst>
                  <a:gd name="T0" fmla="*/ 245 w 245"/>
                  <a:gd name="T1" fmla="*/ 0 h 173"/>
                  <a:gd name="T2" fmla="*/ 73 w 245"/>
                  <a:gd name="T3" fmla="*/ 173 h 173"/>
                  <a:gd name="T4" fmla="*/ 0 w 245"/>
                  <a:gd name="T5" fmla="*/ 101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5" h="173">
                    <a:moveTo>
                      <a:pt x="245" y="0"/>
                    </a:moveTo>
                    <a:lnTo>
                      <a:pt x="73" y="173"/>
                    </a:lnTo>
                    <a:lnTo>
                      <a:pt x="0" y="101"/>
                    </a:lnTo>
                  </a:path>
                </a:pathLst>
              </a:custGeom>
              <a:noFill/>
              <a:ln w="19050" cap="sq">
                <a:solidFill>
                  <a:schemeClr val="accent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01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82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E66C2C0C-E442-4495-B089-D7209CC18ED9}"/>
              </a:ext>
            </a:extLst>
          </p:cNvPr>
          <p:cNvGrpSpPr/>
          <p:nvPr/>
        </p:nvGrpSpPr>
        <p:grpSpPr>
          <a:xfrm>
            <a:off x="8838185" y="3878725"/>
            <a:ext cx="2738838" cy="388550"/>
            <a:chOff x="4530285" y="2515930"/>
            <a:chExt cx="2794547" cy="396453"/>
          </a:xfrm>
        </p:grpSpPr>
        <p:sp>
          <p:nvSpPr>
            <p:cNvPr id="135" name="Content Placeholder 2">
              <a:extLst>
                <a:ext uri="{FF2B5EF4-FFF2-40B4-BE49-F238E27FC236}">
                  <a16:creationId xmlns:a16="http://schemas.microsoft.com/office/drawing/2014/main" id="{298690A7-D9C7-44DE-8223-9D283BDBA6B6}"/>
                </a:ext>
              </a:extLst>
            </p:cNvPr>
            <p:cNvSpPr txBox="1">
              <a:spLocks/>
            </p:cNvSpPr>
            <p:nvPr/>
          </p:nvSpPr>
          <p:spPr>
            <a:xfrm>
              <a:off x="4651852" y="2515930"/>
              <a:ext cx="2672980" cy="396453"/>
            </a:xfrm>
            <a:prstGeom prst="rect">
              <a:avLst/>
            </a:prstGeom>
          </p:spPr>
          <p:txBody>
            <a:bodyPr vert="horz" wrap="square" lIns="143366" tIns="89604" rIns="0" bIns="89604" rtlCol="0">
              <a:spAutoFit/>
            </a:bodyPr>
            <a:lstStyle>
              <a:lvl1pPr marL="342900" marR="0" indent="-3429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40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j-lt"/>
                  <a:ea typeface="+mn-ea"/>
                  <a:cs typeface="+mn-cs"/>
                </a:defRPr>
              </a:lvl1pPr>
              <a:lvl2pPr marL="584200" marR="0" indent="-2413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24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2pPr>
              <a:lvl3pPr marL="800100" marR="0" indent="-2286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20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3pPr>
              <a:lvl4pPr marL="1028700" marR="0" indent="-2286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18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4pPr>
              <a:lvl5pPr marL="1257300" marR="0" indent="-2286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18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5pPr>
              <a:lvl6pPr marL="2565040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031412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97783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964155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3841" rtl="0" eaLnBrk="1" fontAlgn="auto" latinLnBrk="0" hangingPunct="1">
                <a:lnSpc>
                  <a:spcPct val="90000"/>
                </a:lnSpc>
                <a:spcBef>
                  <a:spcPts val="588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None/>
                <a:tabLst/>
                <a:defRPr/>
              </a:pPr>
              <a:r>
                <a:rPr kumimoji="0" lang="en-US" sz="1469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87500">
                        <a:srgbClr val="353535"/>
                      </a:gs>
                      <a:gs pos="76000">
                        <a:srgbClr val="353535"/>
                      </a:gs>
                    </a:gsLst>
                    <a:lin ang="16200000" scaled="1"/>
                  </a:gradFill>
                  <a:effectLst/>
                  <a:uLnTx/>
                  <a:uFillTx/>
                  <a:latin typeface="Segoe UI Semilight" panose="020B0402040204020203" pitchFamily="34" charset="0"/>
                  <a:ea typeface="+mn-ea"/>
                  <a:cs typeface="Segoe UI Semilight" panose="020B0402040204020203" pitchFamily="34" charset="0"/>
                </a:rPr>
                <a:t>Broad coverage</a:t>
              </a:r>
            </a:p>
          </p:txBody>
        </p:sp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7FAABEDF-E98D-4D31-BF27-E7D6591A7620}"/>
                </a:ext>
              </a:extLst>
            </p:cNvPr>
            <p:cNvGrpSpPr/>
            <p:nvPr/>
          </p:nvGrpSpPr>
          <p:grpSpPr>
            <a:xfrm>
              <a:off x="4530285" y="2635230"/>
              <a:ext cx="182906" cy="182905"/>
              <a:chOff x="653229" y="2635230"/>
              <a:chExt cx="182906" cy="182905"/>
            </a:xfrm>
          </p:grpSpPr>
          <p:sp>
            <p:nvSpPr>
              <p:cNvPr id="137" name="Oval 136">
                <a:extLst>
                  <a:ext uri="{FF2B5EF4-FFF2-40B4-BE49-F238E27FC236}">
                    <a16:creationId xmlns:a16="http://schemas.microsoft.com/office/drawing/2014/main" id="{DAF20CFF-D3AE-4539-9595-4DFC78D7F147}"/>
                  </a:ext>
                </a:extLst>
              </p:cNvPr>
              <p:cNvSpPr/>
              <p:nvPr/>
            </p:nvSpPr>
            <p:spPr bwMode="auto">
              <a:xfrm>
                <a:off x="653229" y="2635230"/>
                <a:ext cx="182906" cy="182905"/>
              </a:xfrm>
              <a:prstGeom prst="ellipse">
                <a:avLst/>
              </a:prstGeom>
              <a:noFill/>
              <a:ln w="19050">
                <a:solidFill>
                  <a:schemeClr val="accent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34" tIns="143387" rIns="179234" bIns="143387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3751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53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38" name="check">
                <a:extLst>
                  <a:ext uri="{FF2B5EF4-FFF2-40B4-BE49-F238E27FC236}">
                    <a16:creationId xmlns:a16="http://schemas.microsoft.com/office/drawing/2014/main" id="{2C4D9178-AAC7-4359-B09A-2AE0362166CE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702099" y="2698088"/>
                <a:ext cx="91453" cy="64575"/>
              </a:xfrm>
              <a:custGeom>
                <a:avLst/>
                <a:gdLst>
                  <a:gd name="T0" fmla="*/ 245 w 245"/>
                  <a:gd name="T1" fmla="*/ 0 h 173"/>
                  <a:gd name="T2" fmla="*/ 73 w 245"/>
                  <a:gd name="T3" fmla="*/ 173 h 173"/>
                  <a:gd name="T4" fmla="*/ 0 w 245"/>
                  <a:gd name="T5" fmla="*/ 101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5" h="173">
                    <a:moveTo>
                      <a:pt x="245" y="0"/>
                    </a:moveTo>
                    <a:lnTo>
                      <a:pt x="73" y="173"/>
                    </a:lnTo>
                    <a:lnTo>
                      <a:pt x="0" y="101"/>
                    </a:lnTo>
                  </a:path>
                </a:pathLst>
              </a:custGeom>
              <a:noFill/>
              <a:ln w="19050" cap="sq">
                <a:solidFill>
                  <a:schemeClr val="accent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01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82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47778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42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2479E-6 0.04607 L 3.72479E-6 7.399E-7 " pathEditMode="relative" rAng="0" ptsTypes="AA">
                                      <p:cBhvr>
                                        <p:cTn id="50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3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E6172FA-ED64-49F1-902A-97A658D86119}"/>
              </a:ext>
            </a:extLst>
          </p:cNvPr>
          <p:cNvSpPr txBox="1"/>
          <p:nvPr/>
        </p:nvSpPr>
        <p:spPr>
          <a:xfrm>
            <a:off x="291549" y="549965"/>
            <a:ext cx="8302594" cy="904863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Where did all the Servers go?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D7BBB2-69DE-4B9D-A6F9-FA99D1525A09}"/>
              </a:ext>
            </a:extLst>
          </p:cNvPr>
          <p:cNvSpPr txBox="1"/>
          <p:nvPr/>
        </p:nvSpPr>
        <p:spPr>
          <a:xfrm>
            <a:off x="5307496" y="5579166"/>
            <a:ext cx="6116098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And who are these people with slides?</a:t>
            </a:r>
          </a:p>
        </p:txBody>
      </p:sp>
    </p:spTree>
    <p:extLst>
      <p:ext uri="{BB962C8B-B14F-4D97-AF65-F5344CB8AC3E}">
        <p14:creationId xmlns:p14="http://schemas.microsoft.com/office/powerpoint/2010/main" val="2534418168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Us</a:t>
            </a:r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269238" y="1113236"/>
            <a:ext cx="5627979" cy="3161979"/>
          </a:xfrm>
          <a:prstGeom prst="rect">
            <a:avLst/>
          </a:prstGeom>
        </p:spPr>
        <p:txBody>
          <a:bodyPr vert="horz" wrap="square" lIns="143428" tIns="89642" rIns="143428" bIns="89642" rtlCol="0">
            <a:spAutoFit/>
          </a:bodyPr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353" b="1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Elizabeth Graham </a:t>
            </a: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1961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Global Black Belt Azure Architect </a:t>
            </a: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1961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Based in Indianapolis, IN</a:t>
            </a:r>
          </a:p>
          <a:p>
            <a:pPr marL="0" indent="0">
              <a:buClr>
                <a:srgbClr val="FFFFFF"/>
              </a:buClr>
              <a:buNone/>
              <a:defRPr/>
            </a:pPr>
            <a:r>
              <a:rPr kumimoji="0" lang="en-US" sz="1961" b="1" i="0" u="none" strike="noStrike" kern="1200" cap="none" spc="0" normalizeH="0" baseline="0" noProof="0" dirty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Segoe UI Light"/>
                <a:ea typeface="+mn-ea"/>
                <a:cs typeface="+mn-cs"/>
                <a:hlinkClick r:id="rId3"/>
              </a:rPr>
              <a:t>Elizabeth.Graham@microsoft.com</a:t>
            </a:r>
            <a:endParaRPr kumimoji="0" lang="en-US" sz="1961" b="1" i="0" u="none" strike="noStrike" kern="1200" cap="none" spc="0" normalizeH="0" baseline="0" noProof="0" dirty="0">
              <a:ln>
                <a:noFill/>
              </a:ln>
              <a:solidFill>
                <a:srgbClr val="0078D7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  <a:p>
            <a:pPr marL="0" indent="0">
              <a:buClr>
                <a:srgbClr val="FFFFFF"/>
              </a:buClr>
              <a:buNone/>
              <a:defRPr/>
            </a:pPr>
            <a:r>
              <a:rPr kumimoji="0" lang="en-US" sz="1961" b="1" i="0" u="none" strike="noStrike" kern="1200" cap="none" spc="0" normalizeH="0" baseline="0" noProof="0" dirty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        @esgraham13</a:t>
            </a: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endParaRPr kumimoji="0" lang="en-US" sz="1961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endParaRPr kumimoji="0" lang="en-US" sz="1961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endParaRPr kumimoji="0" lang="en-US" sz="1961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endParaRPr kumimoji="0" lang="en-US" sz="1961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289366B6-4E0D-4BC8-A888-F97282452CBE}"/>
              </a:ext>
            </a:extLst>
          </p:cNvPr>
          <p:cNvSpPr txBox="1">
            <a:spLocks/>
          </p:cNvSpPr>
          <p:nvPr/>
        </p:nvSpPr>
        <p:spPr>
          <a:xfrm>
            <a:off x="5994177" y="1113235"/>
            <a:ext cx="5627979" cy="3493737"/>
          </a:xfrm>
          <a:prstGeom prst="rect">
            <a:avLst/>
          </a:prstGeom>
        </p:spPr>
        <p:txBody>
          <a:bodyPr vert="horz" wrap="square" lIns="143428" tIns="89642" rIns="143428" bIns="89642" rtlCol="0" anchor="t">
            <a:spAutoFit/>
          </a:bodyPr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353" b="1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David Barkol </a:t>
            </a: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1961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Global Black Belt Azure Architect</a:t>
            </a: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1961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Based in Irvine, CA</a:t>
            </a:r>
          </a:p>
          <a:p>
            <a:pPr marL="0" lvl="0" indent="0">
              <a:buClr>
                <a:srgbClr val="FFFFFF"/>
              </a:buClr>
              <a:buNone/>
              <a:defRPr/>
            </a:pPr>
            <a:r>
              <a:rPr lang="en-US" sz="1960" b="1" dirty="0">
                <a:solidFill>
                  <a:srgbClr val="0078D7"/>
                </a:solidFill>
                <a:hlinkClick r:id="rId4"/>
              </a:rPr>
              <a:t>dabarkol@microsoft.com</a:t>
            </a:r>
            <a:endParaRPr lang="en-US" sz="1960" b="1" dirty="0">
              <a:solidFill>
                <a:srgbClr val="0078D7"/>
              </a:solidFill>
            </a:endParaRPr>
          </a:p>
          <a:p>
            <a:pPr lvl="0">
              <a:buClr>
                <a:srgbClr val="505050"/>
              </a:buClr>
              <a:buNone/>
              <a:defRPr/>
            </a:pPr>
            <a:r>
              <a:rPr lang="en-US" sz="1960" b="1" dirty="0">
                <a:solidFill>
                  <a:srgbClr val="505050"/>
                </a:solidFill>
                <a:cs typeface="Segoe UI Light"/>
              </a:rPr>
              <a:t>       </a:t>
            </a:r>
            <a:r>
              <a:rPr lang="en-US" sz="1960" b="1" dirty="0">
                <a:solidFill>
                  <a:srgbClr val="0078D7"/>
                </a:solidFill>
              </a:rPr>
              <a:t>@</a:t>
            </a:r>
            <a:r>
              <a:rPr lang="en-US" sz="1960" b="1" dirty="0" err="1">
                <a:solidFill>
                  <a:srgbClr val="0078D7"/>
                </a:solidFill>
              </a:rPr>
              <a:t>dbarkol</a:t>
            </a:r>
            <a:endParaRPr lang="en-US" sz="1960" dirty="0">
              <a:solidFill>
                <a:srgbClr val="505050"/>
              </a:solidFill>
            </a:endParaRP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1961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 </a:t>
            </a: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endParaRPr kumimoji="0" lang="en-US" sz="1961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endParaRPr kumimoji="0" lang="en-US" sz="1961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endParaRPr kumimoji="0" lang="en-US" sz="1961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1961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        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0078D7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pic>
        <p:nvPicPr>
          <p:cNvPr id="1026" name="Picture 2" descr="Image result for twitter">
            <a:extLst>
              <a:ext uri="{FF2B5EF4-FFF2-40B4-BE49-F238E27FC236}">
                <a16:creationId xmlns:a16="http://schemas.microsoft.com/office/drawing/2014/main" id="{7DAE067A-D1AF-4B72-927C-6166ADB6E3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360" y="2511549"/>
            <a:ext cx="504335" cy="441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Image result for twitter">
            <a:extLst>
              <a:ext uri="{FF2B5EF4-FFF2-40B4-BE49-F238E27FC236}">
                <a16:creationId xmlns:a16="http://schemas.microsoft.com/office/drawing/2014/main" id="{1ED2F97C-C411-4906-BC57-1801CF4C32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3871" y="2511549"/>
            <a:ext cx="504335" cy="441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CC16D44-EC10-4E82-8DC3-92D828C611E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8366" y="3108842"/>
            <a:ext cx="2190750" cy="21145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423E008-05AC-40A9-82D6-338E4894BA6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699" y="3108842"/>
            <a:ext cx="1689811" cy="2112264"/>
          </a:xfrm>
          <a:prstGeom prst="rect">
            <a:avLst/>
          </a:prstGeom>
        </p:spPr>
      </p:pic>
      <p:pic>
        <p:nvPicPr>
          <p:cNvPr id="12" name="Picture 2" descr="Image result for twitter">
            <a:extLst>
              <a:ext uri="{FF2B5EF4-FFF2-40B4-BE49-F238E27FC236}">
                <a16:creationId xmlns:a16="http://schemas.microsoft.com/office/drawing/2014/main" id="{CC8FF40A-2175-40C2-A38C-1BE186D450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0255" y="5168030"/>
            <a:ext cx="590473" cy="512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BBEDD8B-B08D-44CE-BEF6-AFB164E3ABBE}"/>
              </a:ext>
            </a:extLst>
          </p:cNvPr>
          <p:cNvSpPr txBox="1"/>
          <p:nvPr/>
        </p:nvSpPr>
        <p:spPr>
          <a:xfrm>
            <a:off x="3475953" y="4991912"/>
            <a:ext cx="5622053" cy="1945148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600" dirty="0">
                <a:solidFill>
                  <a:srgbClr val="0078D7"/>
                </a:solidFill>
                <a:latin typeface="Segoe UI Light"/>
              </a:rPr>
              <a:t> @</a:t>
            </a:r>
            <a:r>
              <a:rPr lang="en-US" sz="3600" dirty="0" err="1">
                <a:solidFill>
                  <a:srgbClr val="0078D7"/>
                </a:solidFill>
                <a:latin typeface="Segoe UI Light"/>
              </a:rPr>
              <a:t>azureninjas</a:t>
            </a:r>
            <a:r>
              <a:rPr lang="en-US" sz="3600" dirty="0">
                <a:solidFill>
                  <a:srgbClr val="0078D7"/>
                </a:solidFill>
                <a:latin typeface="Segoe UI Light"/>
              </a:rPr>
              <a:t>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600" dirty="0">
                <a:solidFill>
                  <a:srgbClr val="0078D7"/>
                </a:solidFill>
                <a:latin typeface="Segoe UI Light"/>
              </a:rPr>
              <a:t>	</a:t>
            </a:r>
            <a:r>
              <a:rPr lang="en-US" sz="3600" u="sng" dirty="0">
                <a:solidFill>
                  <a:srgbClr val="0078D7"/>
                </a:solidFill>
                <a:latin typeface="Segoe UI Light"/>
              </a:rPr>
              <a:t>#</a:t>
            </a:r>
            <a:r>
              <a:rPr lang="en-US" sz="3600" u="sng" dirty="0" err="1">
                <a:solidFill>
                  <a:srgbClr val="0078D7"/>
                </a:solidFill>
                <a:latin typeface="Segoe UI Light"/>
              </a:rPr>
              <a:t>azureserverlesstour</a:t>
            </a:r>
            <a:endParaRPr lang="en-US" sz="3600" u="sng" dirty="0">
              <a:solidFill>
                <a:srgbClr val="0078D7"/>
              </a:solidFill>
              <a:latin typeface="Segoe UI Light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600" dirty="0">
                <a:solidFill>
                  <a:srgbClr val="0078D7"/>
                </a:solidFill>
                <a:latin typeface="Segoe UI Light"/>
              </a:rPr>
              <a:t>aka.ms/</a:t>
            </a:r>
            <a:r>
              <a:rPr lang="en-US" sz="3600" dirty="0" err="1">
                <a:solidFill>
                  <a:srgbClr val="0078D7"/>
                </a:solidFill>
                <a:latin typeface="Segoe UI Light"/>
              </a:rPr>
              <a:t>serverlesscontent</a:t>
            </a:r>
            <a:endParaRPr lang="en-US" sz="3600" dirty="0">
              <a:solidFill>
                <a:srgbClr val="0078D7"/>
              </a:solidFill>
              <a:latin typeface="Segoe UI Light"/>
            </a:endParaRPr>
          </a:p>
        </p:txBody>
      </p:sp>
      <p:pic>
        <p:nvPicPr>
          <p:cNvPr id="15" name="Picture 2" descr="Image result for github icon">
            <a:extLst>
              <a:ext uri="{FF2B5EF4-FFF2-40B4-BE49-F238E27FC236}">
                <a16:creationId xmlns:a16="http://schemas.microsoft.com/office/drawing/2014/main" id="{B2D81132-037B-47F1-B262-A19961A0EC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3227" y="6257287"/>
            <a:ext cx="512064" cy="512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2113420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Us</a:t>
            </a:r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269238" y="1113236"/>
            <a:ext cx="5627979" cy="3161338"/>
          </a:xfrm>
          <a:prstGeom prst="rect">
            <a:avLst/>
          </a:prstGeom>
        </p:spPr>
        <p:txBody>
          <a:bodyPr vert="horz" wrap="square" lIns="143428" tIns="89642" rIns="143428" bIns="89642" rtlCol="0">
            <a:spAutoFit/>
          </a:bodyPr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Clr>
                <a:srgbClr val="FFFFFF"/>
              </a:buClr>
              <a:buNone/>
              <a:defRPr/>
            </a:pPr>
            <a:r>
              <a:rPr lang="en-US" sz="2350" b="1" dirty="0">
                <a:solidFill>
                  <a:srgbClr val="505050"/>
                </a:solidFill>
              </a:rPr>
              <a:t>Pete Roden</a:t>
            </a:r>
          </a:p>
          <a:p>
            <a:pPr marL="0" lvl="0" indent="0">
              <a:buClr>
                <a:srgbClr val="FFFFFF"/>
              </a:buClr>
              <a:buNone/>
              <a:defRPr/>
            </a:pPr>
            <a:r>
              <a:rPr lang="en-US" sz="1960" dirty="0">
                <a:solidFill>
                  <a:srgbClr val="505050"/>
                </a:solidFill>
              </a:rPr>
              <a:t>Global Black Belt Azure Architect </a:t>
            </a:r>
          </a:p>
          <a:p>
            <a:pPr marL="0" lvl="0" indent="0">
              <a:buClr>
                <a:srgbClr val="FFFFFF"/>
              </a:buClr>
              <a:buNone/>
              <a:defRPr/>
            </a:pPr>
            <a:r>
              <a:rPr lang="en-US" sz="1960" dirty="0">
                <a:solidFill>
                  <a:srgbClr val="505050"/>
                </a:solidFill>
              </a:rPr>
              <a:t>Based in Cincinnati, OH</a:t>
            </a:r>
          </a:p>
          <a:p>
            <a:pPr marL="0" indent="0">
              <a:buClr>
                <a:srgbClr val="FFFFFF"/>
              </a:buClr>
              <a:buNone/>
            </a:pPr>
            <a:r>
              <a:rPr lang="en-US" sz="1960" b="1" dirty="0">
                <a:solidFill>
                  <a:srgbClr val="0078D7"/>
                </a:solidFill>
                <a:hlinkClick r:id="rId3"/>
              </a:rPr>
              <a:t>Pete.Roden@microsoft.com</a:t>
            </a:r>
            <a:endParaRPr lang="en-US" sz="1960" b="1" dirty="0">
              <a:solidFill>
                <a:srgbClr val="0078D7"/>
              </a:solidFill>
            </a:endParaRPr>
          </a:p>
          <a:p>
            <a:pPr marL="0" indent="0">
              <a:buClr>
                <a:srgbClr val="FFFFFF"/>
              </a:buClr>
              <a:buNone/>
            </a:pPr>
            <a:r>
              <a:rPr lang="en-US" sz="1960" b="1" dirty="0">
                <a:solidFill>
                  <a:srgbClr val="0078D7"/>
                </a:solidFill>
              </a:rPr>
              <a:t>      @</a:t>
            </a:r>
            <a:r>
              <a:rPr lang="en-US" sz="1960" b="1" dirty="0" err="1">
                <a:solidFill>
                  <a:srgbClr val="0078D7"/>
                </a:solidFill>
              </a:rPr>
              <a:t>peteroden</a:t>
            </a:r>
            <a:endParaRPr lang="en-US" sz="1960" b="1" dirty="0">
              <a:solidFill>
                <a:srgbClr val="0078D7"/>
              </a:solidFill>
            </a:endParaRP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endParaRPr kumimoji="0" lang="en-US" sz="1961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endParaRPr kumimoji="0" lang="en-US" sz="1961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endParaRPr kumimoji="0" lang="en-US" sz="1961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endParaRPr kumimoji="0" lang="en-US" sz="1961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289366B6-4E0D-4BC8-A888-F97282452CBE}"/>
              </a:ext>
            </a:extLst>
          </p:cNvPr>
          <p:cNvSpPr txBox="1">
            <a:spLocks/>
          </p:cNvSpPr>
          <p:nvPr/>
        </p:nvSpPr>
        <p:spPr>
          <a:xfrm>
            <a:off x="5994177" y="1113235"/>
            <a:ext cx="5627979" cy="3168648"/>
          </a:xfrm>
          <a:prstGeom prst="rect">
            <a:avLst/>
          </a:prstGeom>
        </p:spPr>
        <p:txBody>
          <a:bodyPr vert="horz" wrap="square" lIns="143428" tIns="89642" rIns="143428" bIns="89642" rtlCol="0" anchor="t">
            <a:spAutoFit/>
          </a:bodyPr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lang="en-US" sz="2353" b="1" dirty="0">
                <a:solidFill>
                  <a:srgbClr val="505050"/>
                </a:solidFill>
                <a:latin typeface="Segoe UI Light"/>
              </a:rPr>
              <a:t>Sasha Rosenbaum</a:t>
            </a:r>
            <a:r>
              <a:rPr kumimoji="0" lang="en-US" sz="2353" b="1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 </a:t>
            </a: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1961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Global Black Belt Azure Architect</a:t>
            </a: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1961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Based in </a:t>
            </a:r>
            <a:r>
              <a:rPr lang="en-US" sz="1961" dirty="0">
                <a:solidFill>
                  <a:srgbClr val="505050"/>
                </a:solidFill>
                <a:latin typeface="Segoe UI Light"/>
              </a:rPr>
              <a:t>Chicago</a:t>
            </a:r>
            <a:r>
              <a:rPr kumimoji="0" lang="en-US" sz="1961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, IL</a:t>
            </a:r>
          </a:p>
          <a:p>
            <a:pPr marL="0" lvl="0" indent="0">
              <a:buClr>
                <a:srgbClr val="FFFFFF"/>
              </a:buClr>
              <a:buNone/>
              <a:defRPr/>
            </a:pPr>
            <a:r>
              <a:rPr lang="en-US" sz="1961" b="1" dirty="0">
                <a:solidFill>
                  <a:srgbClr val="0078D7"/>
                </a:solidFill>
                <a:hlinkClick r:id="rId4"/>
              </a:rPr>
              <a:t>Sasha.Rosenbaum@microsoft.com</a:t>
            </a:r>
            <a:endParaRPr lang="en-US" sz="1961" b="1" dirty="0">
              <a:solidFill>
                <a:srgbClr val="0078D7"/>
              </a:solidFill>
            </a:endParaRPr>
          </a:p>
          <a:p>
            <a:pPr marL="342900" marR="0" lvl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505050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1950" b="1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/>
                <a:ea typeface="+mn-ea"/>
                <a:cs typeface="Segoe UI Light"/>
              </a:rPr>
              <a:t>        </a:t>
            </a:r>
            <a:r>
              <a:rPr lang="en-US" sz="2000" b="1" dirty="0">
                <a:solidFill>
                  <a:srgbClr val="0078D7"/>
                </a:solidFill>
              </a:rPr>
              <a:t>@</a:t>
            </a:r>
            <a:r>
              <a:rPr lang="en-US" sz="2000" b="1" dirty="0" err="1">
                <a:solidFill>
                  <a:srgbClr val="0078D7"/>
                </a:solidFill>
              </a:rPr>
              <a:t>DivineOps</a:t>
            </a:r>
            <a:endParaRPr kumimoji="0" lang="en-US" sz="196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Segoe UI Light"/>
            </a:endParaRP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endParaRPr kumimoji="0" lang="en-US" sz="1961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endParaRPr kumimoji="0" lang="en-US" sz="1961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endParaRPr kumimoji="0" lang="en-US" sz="1961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1961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        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0078D7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pic>
        <p:nvPicPr>
          <p:cNvPr id="1026" name="Picture 2" descr="Image result for twitter">
            <a:extLst>
              <a:ext uri="{FF2B5EF4-FFF2-40B4-BE49-F238E27FC236}">
                <a16:creationId xmlns:a16="http://schemas.microsoft.com/office/drawing/2014/main" id="{7DAE067A-D1AF-4B72-927C-6166ADB6E3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238" y="2531616"/>
            <a:ext cx="504335" cy="441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Image result for twitter">
            <a:extLst>
              <a:ext uri="{FF2B5EF4-FFF2-40B4-BE49-F238E27FC236}">
                <a16:creationId xmlns:a16="http://schemas.microsoft.com/office/drawing/2014/main" id="{1ED2F97C-C411-4906-BC57-1801CF4C32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912" y="2531616"/>
            <a:ext cx="504335" cy="441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F21743E-699C-4999-ABA4-C000698F4D2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190" y="3301575"/>
            <a:ext cx="2112264" cy="211226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0584C75-A88F-47C8-A908-8558E479FA6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2644" y="3091450"/>
            <a:ext cx="1691640" cy="2532514"/>
          </a:xfrm>
          <a:prstGeom prst="rect">
            <a:avLst/>
          </a:prstGeom>
        </p:spPr>
      </p:pic>
      <p:pic>
        <p:nvPicPr>
          <p:cNvPr id="12" name="Picture 2" descr="Image result for twitter">
            <a:extLst>
              <a:ext uri="{FF2B5EF4-FFF2-40B4-BE49-F238E27FC236}">
                <a16:creationId xmlns:a16="http://schemas.microsoft.com/office/drawing/2014/main" id="{C6698F2F-FA2A-4B42-87D9-DFC8D07B22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0255" y="5168030"/>
            <a:ext cx="590473" cy="512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2CB1A85-2DE8-41F4-ABFA-49B0EDFB4397}"/>
              </a:ext>
            </a:extLst>
          </p:cNvPr>
          <p:cNvSpPr txBox="1"/>
          <p:nvPr/>
        </p:nvSpPr>
        <p:spPr>
          <a:xfrm>
            <a:off x="3475953" y="4991912"/>
            <a:ext cx="5622053" cy="1945148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600" dirty="0">
                <a:solidFill>
                  <a:srgbClr val="0078D7"/>
                </a:solidFill>
                <a:latin typeface="Segoe UI Light"/>
              </a:rPr>
              <a:t> @</a:t>
            </a:r>
            <a:r>
              <a:rPr lang="en-US" sz="3600" dirty="0" err="1">
                <a:solidFill>
                  <a:srgbClr val="0078D7"/>
                </a:solidFill>
                <a:latin typeface="Segoe UI Light"/>
              </a:rPr>
              <a:t>azureninjas</a:t>
            </a:r>
            <a:r>
              <a:rPr lang="en-US" sz="3600" dirty="0">
                <a:solidFill>
                  <a:srgbClr val="0078D7"/>
                </a:solidFill>
                <a:latin typeface="Segoe UI Light"/>
              </a:rPr>
              <a:t>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600" dirty="0">
                <a:solidFill>
                  <a:srgbClr val="0078D7"/>
                </a:solidFill>
                <a:latin typeface="Segoe UI Light"/>
              </a:rPr>
              <a:t>	</a:t>
            </a:r>
            <a:r>
              <a:rPr lang="en-US" sz="3600" u="sng" dirty="0">
                <a:solidFill>
                  <a:srgbClr val="0078D7"/>
                </a:solidFill>
                <a:latin typeface="Segoe UI Light"/>
              </a:rPr>
              <a:t>#</a:t>
            </a:r>
            <a:r>
              <a:rPr lang="en-US" sz="3600" u="sng" dirty="0" err="1">
                <a:solidFill>
                  <a:srgbClr val="0078D7"/>
                </a:solidFill>
                <a:latin typeface="Segoe UI Light"/>
              </a:rPr>
              <a:t>azureserverlesstour</a:t>
            </a:r>
            <a:endParaRPr lang="en-US" sz="3600" u="sng" dirty="0">
              <a:solidFill>
                <a:srgbClr val="0078D7"/>
              </a:solidFill>
              <a:latin typeface="Segoe UI Light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600" dirty="0">
                <a:solidFill>
                  <a:srgbClr val="0078D7"/>
                </a:solidFill>
                <a:latin typeface="Segoe UI Light"/>
              </a:rPr>
              <a:t>aka.ms/</a:t>
            </a:r>
            <a:r>
              <a:rPr lang="en-US" sz="3600" dirty="0" err="1">
                <a:solidFill>
                  <a:srgbClr val="0078D7"/>
                </a:solidFill>
                <a:latin typeface="Segoe UI Light"/>
              </a:rPr>
              <a:t>serverlesscontent</a:t>
            </a:r>
            <a:endParaRPr lang="en-US" sz="3600" dirty="0">
              <a:solidFill>
                <a:srgbClr val="0078D7"/>
              </a:solidFill>
              <a:latin typeface="Segoe UI Light"/>
            </a:endParaRPr>
          </a:p>
        </p:txBody>
      </p:sp>
      <p:pic>
        <p:nvPicPr>
          <p:cNvPr id="15" name="Picture 2" descr="Image result for github icon">
            <a:extLst>
              <a:ext uri="{FF2B5EF4-FFF2-40B4-BE49-F238E27FC236}">
                <a16:creationId xmlns:a16="http://schemas.microsoft.com/office/drawing/2014/main" id="{A4C11F8F-A776-4936-800D-B5C638BFD3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3227" y="6257287"/>
            <a:ext cx="512064" cy="512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9963615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Us</a:t>
            </a:r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269238" y="1113236"/>
            <a:ext cx="5627979" cy="2497695"/>
          </a:xfrm>
          <a:prstGeom prst="rect">
            <a:avLst/>
          </a:prstGeom>
        </p:spPr>
        <p:txBody>
          <a:bodyPr vert="horz" wrap="square" lIns="143428" tIns="89642" rIns="143428" bIns="89642" rtlCol="0">
            <a:spAutoFit/>
          </a:bodyPr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Clr>
                <a:srgbClr val="FFFFFF"/>
              </a:buClr>
              <a:buNone/>
              <a:defRPr/>
            </a:pPr>
            <a:r>
              <a:rPr lang="en-US" sz="2350" b="1" dirty="0">
                <a:solidFill>
                  <a:srgbClr val="505050"/>
                </a:solidFill>
              </a:rPr>
              <a:t>Pete Roden</a:t>
            </a:r>
          </a:p>
          <a:p>
            <a:pPr marL="0" lvl="0" indent="0">
              <a:buClr>
                <a:srgbClr val="FFFFFF"/>
              </a:buClr>
              <a:buNone/>
              <a:defRPr/>
            </a:pPr>
            <a:r>
              <a:rPr lang="en-US" sz="1960" dirty="0">
                <a:solidFill>
                  <a:srgbClr val="505050"/>
                </a:solidFill>
              </a:rPr>
              <a:t>Global Black Belt Azure Architect </a:t>
            </a:r>
          </a:p>
          <a:p>
            <a:pPr marL="0" lvl="0" indent="0">
              <a:buClr>
                <a:srgbClr val="FFFFFF"/>
              </a:buClr>
              <a:buNone/>
              <a:defRPr/>
            </a:pPr>
            <a:r>
              <a:rPr lang="en-US" sz="1960" dirty="0">
                <a:solidFill>
                  <a:srgbClr val="505050"/>
                </a:solidFill>
              </a:rPr>
              <a:t>Based in Cincinnati, OH</a:t>
            </a: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endParaRPr kumimoji="0" lang="en-US" sz="1961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endParaRPr kumimoji="0" lang="en-US" sz="1961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endParaRPr kumimoji="0" lang="en-US" sz="1961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endParaRPr kumimoji="0" lang="en-US" sz="1961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289366B6-4E0D-4BC8-A888-F97282452CBE}"/>
              </a:ext>
            </a:extLst>
          </p:cNvPr>
          <p:cNvSpPr txBox="1">
            <a:spLocks/>
          </p:cNvSpPr>
          <p:nvPr/>
        </p:nvSpPr>
        <p:spPr>
          <a:xfrm>
            <a:off x="5994177" y="1113235"/>
            <a:ext cx="5627979" cy="3790806"/>
          </a:xfrm>
          <a:prstGeom prst="rect">
            <a:avLst/>
          </a:prstGeom>
        </p:spPr>
        <p:txBody>
          <a:bodyPr vert="horz" wrap="square" lIns="143428" tIns="89642" rIns="143428" bIns="89642" rtlCol="0" anchor="t">
            <a:spAutoFit/>
          </a:bodyPr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Clr>
                <a:srgbClr val="FFFFFF"/>
              </a:buClr>
              <a:buNone/>
              <a:defRPr/>
            </a:pPr>
            <a:r>
              <a:rPr lang="en-US" sz="2350" b="1" dirty="0">
                <a:solidFill>
                  <a:srgbClr val="505050"/>
                </a:solidFill>
              </a:rPr>
              <a:t>David Barkol </a:t>
            </a:r>
          </a:p>
          <a:p>
            <a:pPr marL="0" lvl="0" indent="0">
              <a:buClr>
                <a:srgbClr val="FFFFFF"/>
              </a:buClr>
              <a:buNone/>
              <a:defRPr/>
            </a:pPr>
            <a:r>
              <a:rPr lang="en-US" sz="1960" dirty="0">
                <a:solidFill>
                  <a:srgbClr val="505050"/>
                </a:solidFill>
              </a:rPr>
              <a:t>Global Black Belt Azure Architect</a:t>
            </a:r>
          </a:p>
          <a:p>
            <a:pPr marL="0" lvl="0" indent="0">
              <a:buClr>
                <a:srgbClr val="FFFFFF"/>
              </a:buClr>
              <a:buNone/>
              <a:defRPr/>
            </a:pPr>
            <a:r>
              <a:rPr lang="en-US" sz="1960" dirty="0">
                <a:solidFill>
                  <a:srgbClr val="505050"/>
                </a:solidFill>
              </a:rPr>
              <a:t>Based in Irvine, CA</a:t>
            </a:r>
          </a:p>
          <a:p>
            <a:pPr marL="0" lvl="0" indent="0">
              <a:buClr>
                <a:srgbClr val="FFFFFF"/>
              </a:buClr>
              <a:buNone/>
              <a:defRPr/>
            </a:pPr>
            <a:r>
              <a:rPr lang="en-US" sz="1960" b="1" dirty="0">
                <a:solidFill>
                  <a:srgbClr val="0078D7"/>
                </a:solidFill>
                <a:hlinkClick r:id="rId3"/>
              </a:rPr>
              <a:t>dabarkol@microsoft.com</a:t>
            </a:r>
            <a:endParaRPr lang="en-US" sz="1960" b="1" dirty="0">
              <a:solidFill>
                <a:srgbClr val="0078D7"/>
              </a:solidFill>
            </a:endParaRPr>
          </a:p>
          <a:p>
            <a:pPr marL="0" lvl="0" indent="0">
              <a:buClr>
                <a:srgbClr val="FFFFFF"/>
              </a:buClr>
              <a:buNone/>
              <a:defRPr/>
            </a:pPr>
            <a:r>
              <a:rPr lang="en-US" sz="2400" b="1" dirty="0">
                <a:solidFill>
                  <a:srgbClr val="505050"/>
                </a:solidFill>
                <a:cs typeface="Segoe UI Light"/>
              </a:rPr>
              <a:t>       </a:t>
            </a:r>
            <a:r>
              <a:rPr lang="en-US" sz="1960" b="1" dirty="0">
                <a:solidFill>
                  <a:srgbClr val="0078D7"/>
                </a:solidFill>
              </a:rPr>
              <a:t>@</a:t>
            </a:r>
            <a:r>
              <a:rPr lang="en-US" sz="1960" b="1" dirty="0" err="1">
                <a:solidFill>
                  <a:srgbClr val="0078D7"/>
                </a:solidFill>
              </a:rPr>
              <a:t>dbarkol</a:t>
            </a:r>
            <a:endParaRPr lang="en-US" sz="1960" dirty="0">
              <a:solidFill>
                <a:srgbClr val="505050"/>
              </a:solidFill>
            </a:endParaRPr>
          </a:p>
          <a:p>
            <a:pPr marL="0" lvl="0" indent="0">
              <a:buClr>
                <a:srgbClr val="FFFFFF"/>
              </a:buClr>
              <a:buNone/>
              <a:defRPr/>
            </a:pPr>
            <a:r>
              <a:rPr lang="en-US" sz="2400" dirty="0">
                <a:solidFill>
                  <a:srgbClr val="505050"/>
                </a:solidFill>
              </a:rPr>
              <a:t> </a:t>
            </a:r>
          </a:p>
          <a:p>
            <a:pPr marL="0" lvl="0" indent="0">
              <a:buClr>
                <a:srgbClr val="FFFFFF"/>
              </a:buClr>
              <a:buNone/>
              <a:defRPr/>
            </a:pPr>
            <a:endParaRPr lang="en-US" sz="2400" dirty="0">
              <a:solidFill>
                <a:srgbClr val="505050"/>
              </a:solidFill>
            </a:endParaRPr>
          </a:p>
          <a:p>
            <a:pPr marL="0" lvl="0" indent="0">
              <a:buClr>
                <a:srgbClr val="FFFFFF"/>
              </a:buClr>
              <a:buNone/>
              <a:defRPr/>
            </a:pPr>
            <a:endParaRPr lang="en-US" sz="2400" dirty="0">
              <a:solidFill>
                <a:srgbClr val="505050"/>
              </a:solidFill>
            </a:endParaRP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endParaRPr kumimoji="0" lang="en-US" sz="1961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1961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        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0078D7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pic>
        <p:nvPicPr>
          <p:cNvPr id="24" name="Picture 2" descr="Image result for twitter">
            <a:extLst>
              <a:ext uri="{FF2B5EF4-FFF2-40B4-BE49-F238E27FC236}">
                <a16:creationId xmlns:a16="http://schemas.microsoft.com/office/drawing/2014/main" id="{1ED2F97C-C411-4906-BC57-1801CF4C32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9369" y="2570157"/>
            <a:ext cx="504335" cy="441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Image result for twitter">
            <a:extLst>
              <a:ext uri="{FF2B5EF4-FFF2-40B4-BE49-F238E27FC236}">
                <a16:creationId xmlns:a16="http://schemas.microsoft.com/office/drawing/2014/main" id="{A1D53D70-5688-4490-BDF6-44DB23BA6F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0255" y="5168030"/>
            <a:ext cx="590473" cy="512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37AA637-3754-47E9-9314-2FFC10FE98AB}"/>
              </a:ext>
            </a:extLst>
          </p:cNvPr>
          <p:cNvSpPr txBox="1"/>
          <p:nvPr/>
        </p:nvSpPr>
        <p:spPr>
          <a:xfrm>
            <a:off x="3475953" y="4991912"/>
            <a:ext cx="5622053" cy="1945148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600" dirty="0">
                <a:solidFill>
                  <a:srgbClr val="0078D7"/>
                </a:solidFill>
                <a:latin typeface="Segoe UI Light"/>
              </a:rPr>
              <a:t> @</a:t>
            </a:r>
            <a:r>
              <a:rPr lang="en-US" sz="3600" dirty="0" err="1">
                <a:solidFill>
                  <a:srgbClr val="0078D7"/>
                </a:solidFill>
                <a:latin typeface="Segoe UI Light"/>
              </a:rPr>
              <a:t>azureninjas</a:t>
            </a:r>
            <a:r>
              <a:rPr lang="en-US" sz="3600" dirty="0">
                <a:solidFill>
                  <a:srgbClr val="0078D7"/>
                </a:solidFill>
                <a:latin typeface="Segoe UI Light"/>
              </a:rPr>
              <a:t>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600" dirty="0">
                <a:solidFill>
                  <a:srgbClr val="0078D7"/>
                </a:solidFill>
                <a:latin typeface="Segoe UI Light"/>
              </a:rPr>
              <a:t>	</a:t>
            </a:r>
            <a:r>
              <a:rPr lang="en-US" sz="3600" u="sng" dirty="0">
                <a:solidFill>
                  <a:srgbClr val="0078D7"/>
                </a:solidFill>
                <a:latin typeface="Segoe UI Light"/>
              </a:rPr>
              <a:t>#</a:t>
            </a:r>
            <a:r>
              <a:rPr lang="en-US" sz="3600" u="sng" dirty="0" err="1">
                <a:solidFill>
                  <a:srgbClr val="0078D7"/>
                </a:solidFill>
                <a:latin typeface="Segoe UI Light"/>
              </a:rPr>
              <a:t>azureserverlesstour</a:t>
            </a:r>
            <a:endParaRPr lang="en-US" sz="3600" u="sng" dirty="0">
              <a:solidFill>
                <a:srgbClr val="0078D7"/>
              </a:solidFill>
              <a:latin typeface="Segoe UI Light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600" dirty="0">
                <a:solidFill>
                  <a:srgbClr val="0078D7"/>
                </a:solidFill>
                <a:latin typeface="Segoe UI Light"/>
              </a:rPr>
              <a:t>aka.ms/</a:t>
            </a:r>
            <a:r>
              <a:rPr lang="en-US" sz="3600" dirty="0" err="1">
                <a:solidFill>
                  <a:srgbClr val="0078D7"/>
                </a:solidFill>
                <a:latin typeface="Segoe UI Light"/>
              </a:rPr>
              <a:t>serverlesscontent</a:t>
            </a:r>
            <a:endParaRPr lang="en-US" sz="3600" dirty="0">
              <a:solidFill>
                <a:srgbClr val="0078D7"/>
              </a:solidFill>
              <a:latin typeface="Segoe UI Light"/>
            </a:endParaRPr>
          </a:p>
        </p:txBody>
      </p:sp>
      <p:pic>
        <p:nvPicPr>
          <p:cNvPr id="9" name="Picture 2" descr="Image result for github icon">
            <a:extLst>
              <a:ext uri="{FF2B5EF4-FFF2-40B4-BE49-F238E27FC236}">
                <a16:creationId xmlns:a16="http://schemas.microsoft.com/office/drawing/2014/main" id="{8D68F744-2828-4B6F-A4B5-46C553627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3227" y="6257287"/>
            <a:ext cx="512064" cy="512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F21743E-699C-4999-ABA4-C000698F4D2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119" y="3457407"/>
            <a:ext cx="2112264" cy="211226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51623C6-FB2F-4AE1-9FF3-2D2FEDBF0F3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8366" y="3455121"/>
            <a:ext cx="2190750" cy="2114550"/>
          </a:xfrm>
          <a:prstGeom prst="rect">
            <a:avLst/>
          </a:prstGeom>
        </p:spPr>
      </p:pic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BFC16173-E23C-4FB1-B2EB-360128DB5897}"/>
              </a:ext>
            </a:extLst>
          </p:cNvPr>
          <p:cNvSpPr txBox="1">
            <a:spLocks/>
          </p:cNvSpPr>
          <p:nvPr/>
        </p:nvSpPr>
        <p:spPr>
          <a:xfrm>
            <a:off x="269238" y="1113236"/>
            <a:ext cx="5627979" cy="3161338"/>
          </a:xfrm>
          <a:prstGeom prst="rect">
            <a:avLst/>
          </a:prstGeom>
        </p:spPr>
        <p:txBody>
          <a:bodyPr vert="horz" wrap="square" lIns="143428" tIns="89642" rIns="143428" bIns="89642" rtlCol="0">
            <a:spAutoFit/>
          </a:bodyPr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Clr>
                <a:srgbClr val="FFFFFF"/>
              </a:buClr>
              <a:buNone/>
              <a:defRPr/>
            </a:pPr>
            <a:r>
              <a:rPr lang="en-US" sz="2350" b="1" dirty="0">
                <a:solidFill>
                  <a:srgbClr val="505050"/>
                </a:solidFill>
              </a:rPr>
              <a:t>Pete Roden</a:t>
            </a:r>
          </a:p>
          <a:p>
            <a:pPr marL="0" lvl="0" indent="0">
              <a:buClr>
                <a:srgbClr val="FFFFFF"/>
              </a:buClr>
              <a:buNone/>
              <a:defRPr/>
            </a:pPr>
            <a:r>
              <a:rPr lang="en-US" sz="1960" dirty="0">
                <a:solidFill>
                  <a:srgbClr val="505050"/>
                </a:solidFill>
              </a:rPr>
              <a:t>Global Black Belt Azure Architect </a:t>
            </a:r>
          </a:p>
          <a:p>
            <a:pPr marL="0" lvl="0" indent="0">
              <a:buClr>
                <a:srgbClr val="FFFFFF"/>
              </a:buClr>
              <a:buNone/>
              <a:defRPr/>
            </a:pPr>
            <a:r>
              <a:rPr lang="en-US" sz="1960" dirty="0">
                <a:solidFill>
                  <a:srgbClr val="505050"/>
                </a:solidFill>
              </a:rPr>
              <a:t>Based in Cincinnati, OH</a:t>
            </a:r>
          </a:p>
          <a:p>
            <a:pPr marL="0" indent="0">
              <a:buClr>
                <a:srgbClr val="FFFFFF"/>
              </a:buClr>
              <a:buNone/>
            </a:pPr>
            <a:r>
              <a:rPr lang="en-US" sz="1960" b="1" dirty="0">
                <a:solidFill>
                  <a:srgbClr val="0078D7"/>
                </a:solidFill>
                <a:hlinkClick r:id="rId8"/>
              </a:rPr>
              <a:t>Pete.Roden@microsoft.com</a:t>
            </a:r>
            <a:endParaRPr lang="en-US" sz="1960" b="1" dirty="0">
              <a:solidFill>
                <a:srgbClr val="0078D7"/>
              </a:solidFill>
            </a:endParaRPr>
          </a:p>
          <a:p>
            <a:pPr marL="0" indent="0">
              <a:buClr>
                <a:srgbClr val="FFFFFF"/>
              </a:buClr>
              <a:buNone/>
            </a:pPr>
            <a:r>
              <a:rPr lang="en-US" sz="1960" b="1" dirty="0">
                <a:solidFill>
                  <a:srgbClr val="0078D7"/>
                </a:solidFill>
              </a:rPr>
              <a:t>      @</a:t>
            </a:r>
            <a:r>
              <a:rPr lang="en-US" sz="1960" b="1" dirty="0" err="1">
                <a:solidFill>
                  <a:srgbClr val="0078D7"/>
                </a:solidFill>
              </a:rPr>
              <a:t>peteroden</a:t>
            </a:r>
            <a:endParaRPr lang="en-US" sz="1960" b="1" dirty="0">
              <a:solidFill>
                <a:srgbClr val="0078D7"/>
              </a:solidFill>
            </a:endParaRP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endParaRPr kumimoji="0" lang="en-US" sz="1961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endParaRPr kumimoji="0" lang="en-US" sz="1961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endParaRPr kumimoji="0" lang="en-US" sz="1961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endParaRPr kumimoji="0" lang="en-US" sz="1961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pic>
        <p:nvPicPr>
          <p:cNvPr id="15" name="Picture 2" descr="Image result for twitter">
            <a:extLst>
              <a:ext uri="{FF2B5EF4-FFF2-40B4-BE49-F238E27FC236}">
                <a16:creationId xmlns:a16="http://schemas.microsoft.com/office/drawing/2014/main" id="{A677F166-6D4D-4406-85AE-EE0B955468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238" y="2531616"/>
            <a:ext cx="504335" cy="441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2417331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CD2CE87E-4E1A-4CF5-AA6A-5A73338FE4FA}"/>
              </a:ext>
            </a:extLst>
          </p:cNvPr>
          <p:cNvSpPr txBox="1">
            <a:spLocks/>
          </p:cNvSpPr>
          <p:nvPr/>
        </p:nvSpPr>
        <p:spPr>
          <a:xfrm>
            <a:off x="5994177" y="1113235"/>
            <a:ext cx="5627979" cy="3168648"/>
          </a:xfrm>
          <a:prstGeom prst="rect">
            <a:avLst/>
          </a:prstGeom>
        </p:spPr>
        <p:txBody>
          <a:bodyPr vert="horz" wrap="square" lIns="143428" tIns="89642" rIns="143428" bIns="89642" rtlCol="0" anchor="t">
            <a:spAutoFit/>
          </a:bodyPr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lang="en-US" sz="2353" b="1" dirty="0">
                <a:solidFill>
                  <a:srgbClr val="505050"/>
                </a:solidFill>
                <a:latin typeface="Segoe UI Light"/>
              </a:rPr>
              <a:t>Sasha Rosenbaum</a:t>
            </a:r>
            <a:r>
              <a:rPr kumimoji="0" lang="en-US" sz="2353" b="1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 </a:t>
            </a: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1961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Global Black Belt Azure Architect</a:t>
            </a: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1961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Based in </a:t>
            </a:r>
            <a:r>
              <a:rPr lang="en-US" sz="1961" dirty="0">
                <a:solidFill>
                  <a:srgbClr val="505050"/>
                </a:solidFill>
                <a:latin typeface="Segoe UI Light"/>
              </a:rPr>
              <a:t>Chicago</a:t>
            </a:r>
            <a:r>
              <a:rPr kumimoji="0" lang="en-US" sz="1961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, IL</a:t>
            </a:r>
          </a:p>
          <a:p>
            <a:pPr marL="0" lvl="0" indent="0">
              <a:buClr>
                <a:srgbClr val="FFFFFF"/>
              </a:buClr>
              <a:buNone/>
              <a:defRPr/>
            </a:pPr>
            <a:r>
              <a:rPr lang="en-US" sz="1961" b="1" dirty="0">
                <a:solidFill>
                  <a:srgbClr val="0078D7"/>
                </a:solidFill>
                <a:hlinkClick r:id="rId3"/>
              </a:rPr>
              <a:t>Sasha.Rosenbaum@microsoft.com</a:t>
            </a:r>
            <a:endParaRPr lang="en-US" sz="1961" b="1" dirty="0">
              <a:solidFill>
                <a:srgbClr val="0078D7"/>
              </a:solidFill>
            </a:endParaRPr>
          </a:p>
          <a:p>
            <a:pPr lvl="0">
              <a:buClr>
                <a:srgbClr val="505050"/>
              </a:buClr>
              <a:buNone/>
              <a:defRPr/>
            </a:pPr>
            <a:r>
              <a:rPr lang="en-US" sz="1950" b="1" dirty="0">
                <a:solidFill>
                  <a:srgbClr val="505050"/>
                </a:solidFill>
                <a:cs typeface="Segoe UI Light"/>
              </a:rPr>
              <a:t>        </a:t>
            </a:r>
            <a:r>
              <a:rPr lang="en-US" sz="2000" b="1" dirty="0">
                <a:solidFill>
                  <a:srgbClr val="0078D7"/>
                </a:solidFill>
              </a:rPr>
              <a:t>@</a:t>
            </a:r>
            <a:r>
              <a:rPr lang="en-US" sz="2000" b="1" dirty="0" err="1">
                <a:solidFill>
                  <a:srgbClr val="0078D7"/>
                </a:solidFill>
              </a:rPr>
              <a:t>DivineOps</a:t>
            </a:r>
            <a:endParaRPr lang="en-US" sz="1960" dirty="0">
              <a:solidFill>
                <a:srgbClr val="FF0000"/>
              </a:solidFill>
            </a:endParaRP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endParaRPr kumimoji="0" lang="en-US" sz="1961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endParaRPr kumimoji="0" lang="en-US" sz="1961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endParaRPr kumimoji="0" lang="en-US" sz="1961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1961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        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0078D7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Us</a:t>
            </a:r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269238" y="1113236"/>
            <a:ext cx="5627979" cy="3825751"/>
          </a:xfrm>
          <a:prstGeom prst="rect">
            <a:avLst/>
          </a:prstGeom>
        </p:spPr>
        <p:txBody>
          <a:bodyPr vert="horz" wrap="square" lIns="143428" tIns="89642" rIns="143428" bIns="89642" rtlCol="0">
            <a:spAutoFit/>
          </a:bodyPr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353" b="1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Elizabeth Graham </a:t>
            </a: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1961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Global Black Belt Azure Architect </a:t>
            </a: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1961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Based in Indianapolis, IN</a:t>
            </a:r>
          </a:p>
          <a:p>
            <a:pPr marL="0" indent="0">
              <a:buClr>
                <a:srgbClr val="FFFFFF"/>
              </a:buClr>
              <a:buNone/>
              <a:defRPr/>
            </a:pPr>
            <a:r>
              <a:rPr lang="en-US" sz="1961" b="1" dirty="0">
                <a:solidFill>
                  <a:srgbClr val="0078D7"/>
                </a:solidFill>
                <a:hlinkClick r:id="rId4"/>
              </a:rPr>
              <a:t>Elizabeth.Graham@microsoft.com</a:t>
            </a:r>
            <a:endParaRPr lang="en-US" sz="1961" b="1" dirty="0">
              <a:solidFill>
                <a:srgbClr val="0078D7"/>
              </a:solidFill>
            </a:endParaRPr>
          </a:p>
          <a:p>
            <a:pPr marL="0" indent="0">
              <a:buClr>
                <a:srgbClr val="FFFFFF"/>
              </a:buClr>
              <a:buNone/>
              <a:defRPr/>
            </a:pPr>
            <a:r>
              <a:rPr lang="en-US" sz="1961" b="1" dirty="0">
                <a:solidFill>
                  <a:srgbClr val="0078D7"/>
                </a:solidFill>
              </a:rPr>
              <a:t>        @esgraham13</a:t>
            </a: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endParaRPr kumimoji="0" lang="en-US" sz="1961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  <a:p>
            <a:pPr marL="0" indent="0">
              <a:buClr>
                <a:srgbClr val="FFFFFF"/>
              </a:buClr>
              <a:buNone/>
              <a:defRPr/>
            </a:pPr>
            <a:r>
              <a:rPr kumimoji="0" lang="en-US" sz="1961" b="1" i="0" u="none" strike="noStrike" kern="1200" cap="none" spc="0" normalizeH="0" baseline="0" noProof="0" dirty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       @esgraham13</a:t>
            </a: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endParaRPr kumimoji="0" lang="en-US" sz="1961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endParaRPr kumimoji="0" lang="en-US" sz="1961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endParaRPr kumimoji="0" lang="en-US" sz="1961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endParaRPr kumimoji="0" lang="en-US" sz="1961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pic>
        <p:nvPicPr>
          <p:cNvPr id="1026" name="Picture 2" descr="Image result for twitter">
            <a:extLst>
              <a:ext uri="{FF2B5EF4-FFF2-40B4-BE49-F238E27FC236}">
                <a16:creationId xmlns:a16="http://schemas.microsoft.com/office/drawing/2014/main" id="{7DAE067A-D1AF-4B72-927C-6166ADB6E3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287" y="2490741"/>
            <a:ext cx="504335" cy="441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Image result for twitter">
            <a:extLst>
              <a:ext uri="{FF2B5EF4-FFF2-40B4-BE49-F238E27FC236}">
                <a16:creationId xmlns:a16="http://schemas.microsoft.com/office/drawing/2014/main" id="{1ED2F97C-C411-4906-BC57-1801CF4C32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4886" y="2584818"/>
            <a:ext cx="504335" cy="441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423E008-05AC-40A9-82D6-338E4894BA6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118" y="3248457"/>
            <a:ext cx="1689811" cy="211226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C308D2C-8BF8-4196-BCF6-10AE6CD9723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7476" y="2828207"/>
            <a:ext cx="1691640" cy="2532514"/>
          </a:xfrm>
          <a:prstGeom prst="rect">
            <a:avLst/>
          </a:prstGeom>
        </p:spPr>
      </p:pic>
      <p:pic>
        <p:nvPicPr>
          <p:cNvPr id="12" name="Picture 2" descr="Image result for twitter">
            <a:extLst>
              <a:ext uri="{FF2B5EF4-FFF2-40B4-BE49-F238E27FC236}">
                <a16:creationId xmlns:a16="http://schemas.microsoft.com/office/drawing/2014/main" id="{0681157D-5EB7-467F-8C00-4BEBB91603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0255" y="5168030"/>
            <a:ext cx="590473" cy="512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5E2B2A7-2164-4EE0-B36B-D24DF20B8F1C}"/>
              </a:ext>
            </a:extLst>
          </p:cNvPr>
          <p:cNvSpPr txBox="1"/>
          <p:nvPr/>
        </p:nvSpPr>
        <p:spPr>
          <a:xfrm>
            <a:off x="3475953" y="4991912"/>
            <a:ext cx="5622053" cy="1945148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600" dirty="0">
                <a:solidFill>
                  <a:srgbClr val="0078D7"/>
                </a:solidFill>
                <a:latin typeface="Segoe UI Light"/>
              </a:rPr>
              <a:t> @</a:t>
            </a:r>
            <a:r>
              <a:rPr lang="en-US" sz="3600" dirty="0" err="1">
                <a:solidFill>
                  <a:srgbClr val="0078D7"/>
                </a:solidFill>
                <a:latin typeface="Segoe UI Light"/>
              </a:rPr>
              <a:t>azureninjas</a:t>
            </a:r>
            <a:r>
              <a:rPr lang="en-US" sz="3600" dirty="0">
                <a:solidFill>
                  <a:srgbClr val="0078D7"/>
                </a:solidFill>
                <a:latin typeface="Segoe UI Light"/>
              </a:rPr>
              <a:t>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600" dirty="0">
                <a:solidFill>
                  <a:srgbClr val="0078D7"/>
                </a:solidFill>
                <a:latin typeface="Segoe UI Light"/>
              </a:rPr>
              <a:t>	</a:t>
            </a:r>
            <a:r>
              <a:rPr lang="en-US" sz="3600" u="sng" dirty="0">
                <a:solidFill>
                  <a:srgbClr val="0078D7"/>
                </a:solidFill>
                <a:latin typeface="Segoe UI Light"/>
              </a:rPr>
              <a:t>#</a:t>
            </a:r>
            <a:r>
              <a:rPr lang="en-US" sz="3600" u="sng" dirty="0" err="1">
                <a:solidFill>
                  <a:srgbClr val="0078D7"/>
                </a:solidFill>
                <a:latin typeface="Segoe UI Light"/>
              </a:rPr>
              <a:t>azureserverlesstour</a:t>
            </a:r>
            <a:endParaRPr lang="en-US" sz="3600" u="sng" dirty="0">
              <a:solidFill>
                <a:srgbClr val="0078D7"/>
              </a:solidFill>
              <a:latin typeface="Segoe UI Light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600" dirty="0">
                <a:solidFill>
                  <a:srgbClr val="0078D7"/>
                </a:solidFill>
                <a:latin typeface="Segoe UI Light"/>
              </a:rPr>
              <a:t>aka.ms/</a:t>
            </a:r>
            <a:r>
              <a:rPr lang="en-US" sz="3600" dirty="0" err="1">
                <a:solidFill>
                  <a:srgbClr val="0078D7"/>
                </a:solidFill>
                <a:latin typeface="Segoe UI Light"/>
              </a:rPr>
              <a:t>serverlesscontent</a:t>
            </a:r>
            <a:endParaRPr lang="en-US" sz="3600" dirty="0">
              <a:solidFill>
                <a:srgbClr val="0078D7"/>
              </a:solidFill>
              <a:latin typeface="Segoe UI Light"/>
            </a:endParaRPr>
          </a:p>
        </p:txBody>
      </p:sp>
      <p:pic>
        <p:nvPicPr>
          <p:cNvPr id="16" name="Picture 2" descr="Image result for github icon">
            <a:extLst>
              <a:ext uri="{FF2B5EF4-FFF2-40B4-BE49-F238E27FC236}">
                <a16:creationId xmlns:a16="http://schemas.microsoft.com/office/drawing/2014/main" id="{56840503-A5AE-4499-99B1-9DCF151AB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3227" y="6257287"/>
            <a:ext cx="512064" cy="512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3419738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28FA8DE0-C6DD-4A6F-A9F0-EDE739661F35}"/>
              </a:ext>
            </a:extLst>
          </p:cNvPr>
          <p:cNvSpPr txBox="1">
            <a:spLocks/>
          </p:cNvSpPr>
          <p:nvPr/>
        </p:nvSpPr>
        <p:spPr>
          <a:xfrm>
            <a:off x="6411479" y="1108549"/>
            <a:ext cx="5627979" cy="3493160"/>
          </a:xfrm>
          <a:prstGeom prst="rect">
            <a:avLst/>
          </a:prstGeom>
        </p:spPr>
        <p:txBody>
          <a:bodyPr vert="horz" wrap="square" lIns="143428" tIns="89642" rIns="143428" bIns="89642" rtlCol="0">
            <a:spAutoFit/>
          </a:bodyPr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Clr>
                <a:srgbClr val="FFFFFF"/>
              </a:buClr>
              <a:buNone/>
              <a:defRPr/>
            </a:pPr>
            <a:r>
              <a:rPr lang="en-US" sz="2350" b="1" dirty="0">
                <a:solidFill>
                  <a:srgbClr val="505050"/>
                </a:solidFill>
              </a:rPr>
              <a:t>Pete Roden</a:t>
            </a:r>
          </a:p>
          <a:p>
            <a:pPr marL="0" lvl="0" indent="0">
              <a:buClr>
                <a:srgbClr val="FFFFFF"/>
              </a:buClr>
              <a:buNone/>
              <a:defRPr/>
            </a:pPr>
            <a:r>
              <a:rPr lang="en-US" sz="1960" dirty="0">
                <a:solidFill>
                  <a:srgbClr val="505050"/>
                </a:solidFill>
              </a:rPr>
              <a:t>Global Black Belt Azure Architect </a:t>
            </a:r>
          </a:p>
          <a:p>
            <a:pPr marL="0" lvl="0" indent="0">
              <a:buClr>
                <a:srgbClr val="FFFFFF"/>
              </a:buClr>
              <a:buNone/>
              <a:defRPr/>
            </a:pPr>
            <a:r>
              <a:rPr lang="en-US" sz="1960" dirty="0">
                <a:solidFill>
                  <a:srgbClr val="505050"/>
                </a:solidFill>
              </a:rPr>
              <a:t>Based in Cincinnati, OH</a:t>
            </a:r>
          </a:p>
          <a:p>
            <a:pPr marL="0" indent="0">
              <a:buClr>
                <a:srgbClr val="FFFFFF"/>
              </a:buClr>
              <a:buNone/>
            </a:pPr>
            <a:r>
              <a:rPr lang="en-US" sz="1960" b="1" dirty="0">
                <a:solidFill>
                  <a:srgbClr val="0078D7"/>
                </a:solidFill>
                <a:hlinkClick r:id="rId3"/>
              </a:rPr>
              <a:t>Pete.Roden@microsoft.com</a:t>
            </a:r>
            <a:endParaRPr lang="en-US" sz="1960" b="1" dirty="0">
              <a:solidFill>
                <a:srgbClr val="0078D7"/>
              </a:solidFill>
            </a:endParaRPr>
          </a:p>
          <a:p>
            <a:pPr marL="0" indent="0">
              <a:buClr>
                <a:srgbClr val="FFFFFF"/>
              </a:buClr>
              <a:buNone/>
            </a:pPr>
            <a:r>
              <a:rPr lang="en-US" sz="1960" b="1" dirty="0">
                <a:solidFill>
                  <a:srgbClr val="0078D7"/>
                </a:solidFill>
              </a:rPr>
              <a:t>      @</a:t>
            </a:r>
            <a:r>
              <a:rPr lang="en-US" sz="1960" b="1" dirty="0" err="1">
                <a:solidFill>
                  <a:srgbClr val="0078D7"/>
                </a:solidFill>
              </a:rPr>
              <a:t>peteroden</a:t>
            </a:r>
            <a:endParaRPr lang="en-US" sz="1960" b="1" dirty="0">
              <a:solidFill>
                <a:srgbClr val="0078D7"/>
              </a:solidFill>
            </a:endParaRPr>
          </a:p>
          <a:p>
            <a:pPr marL="0" lvl="0" indent="0">
              <a:buClr>
                <a:srgbClr val="FFFFFF"/>
              </a:buClr>
              <a:buNone/>
              <a:defRPr/>
            </a:pPr>
            <a:endParaRPr lang="en-US" sz="1960" dirty="0">
              <a:solidFill>
                <a:srgbClr val="505050"/>
              </a:solidFill>
            </a:endParaRP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endParaRPr kumimoji="0" lang="en-US" sz="1961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endParaRPr kumimoji="0" lang="en-US" sz="1961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endParaRPr kumimoji="0" lang="en-US" sz="1961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endParaRPr kumimoji="0" lang="en-US" sz="1961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Us</a:t>
            </a:r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269238" y="1113235"/>
            <a:ext cx="5627979" cy="3161979"/>
          </a:xfrm>
          <a:prstGeom prst="rect">
            <a:avLst/>
          </a:prstGeom>
        </p:spPr>
        <p:txBody>
          <a:bodyPr vert="horz" wrap="square" lIns="143428" tIns="89642" rIns="143428" bIns="89642" rtlCol="0">
            <a:spAutoFit/>
          </a:bodyPr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353" b="1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Elizabeth Graham </a:t>
            </a: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1961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Global Black Belt Azure Architect </a:t>
            </a: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1961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Based in Indianapolis, IN</a:t>
            </a:r>
          </a:p>
          <a:p>
            <a:pPr marL="0" indent="0">
              <a:buClr>
                <a:srgbClr val="FFFFFF"/>
              </a:buClr>
              <a:buNone/>
              <a:defRPr/>
            </a:pPr>
            <a:r>
              <a:rPr lang="en-US" sz="1961" b="1" dirty="0">
                <a:solidFill>
                  <a:srgbClr val="0078D7"/>
                </a:solidFill>
                <a:hlinkClick r:id="rId4"/>
              </a:rPr>
              <a:t>Elizabeth.Graham@microsoft.com</a:t>
            </a:r>
            <a:endParaRPr lang="en-US" sz="1961" b="1" dirty="0">
              <a:solidFill>
                <a:srgbClr val="0078D7"/>
              </a:solidFill>
            </a:endParaRPr>
          </a:p>
          <a:p>
            <a:pPr marL="0" indent="0">
              <a:buClr>
                <a:srgbClr val="FFFFFF"/>
              </a:buClr>
              <a:buNone/>
              <a:defRPr/>
            </a:pPr>
            <a:r>
              <a:rPr lang="en-US" sz="1961" b="1" dirty="0">
                <a:solidFill>
                  <a:srgbClr val="0078D7"/>
                </a:solidFill>
              </a:rPr>
              <a:t>        @esgraham13</a:t>
            </a: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endParaRPr kumimoji="0" lang="en-US" sz="1961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endParaRPr kumimoji="0" lang="en-US" sz="1961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endParaRPr kumimoji="0" lang="en-US" sz="1961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endParaRPr kumimoji="0" lang="en-US" sz="1961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pic>
        <p:nvPicPr>
          <p:cNvPr id="1026" name="Picture 2" descr="Image result for twitter">
            <a:extLst>
              <a:ext uri="{FF2B5EF4-FFF2-40B4-BE49-F238E27FC236}">
                <a16:creationId xmlns:a16="http://schemas.microsoft.com/office/drawing/2014/main" id="{7DAE067A-D1AF-4B72-927C-6166ADB6E3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256" y="2529348"/>
            <a:ext cx="504335" cy="441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Image result for twitter">
            <a:extLst>
              <a:ext uri="{FF2B5EF4-FFF2-40B4-BE49-F238E27FC236}">
                <a16:creationId xmlns:a16="http://schemas.microsoft.com/office/drawing/2014/main" id="{1ED2F97C-C411-4906-BC57-1801CF4C32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6357" y="2529348"/>
            <a:ext cx="504335" cy="441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423E008-05AC-40A9-82D6-338E4894BA6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256" y="3055766"/>
            <a:ext cx="1689811" cy="211226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4441661-D16C-4D31-AD23-B2ECB2D3D39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7405" y="2953643"/>
            <a:ext cx="2112264" cy="2112264"/>
          </a:xfrm>
          <a:prstGeom prst="rect">
            <a:avLst/>
          </a:prstGeom>
        </p:spPr>
      </p:pic>
      <p:pic>
        <p:nvPicPr>
          <p:cNvPr id="13" name="Picture 2" descr="Image result for twitter">
            <a:extLst>
              <a:ext uri="{FF2B5EF4-FFF2-40B4-BE49-F238E27FC236}">
                <a16:creationId xmlns:a16="http://schemas.microsoft.com/office/drawing/2014/main" id="{FCCB44E8-922A-4B07-8312-7ACC7199D4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0255" y="5168030"/>
            <a:ext cx="590473" cy="512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9B1CA57-A59C-425C-B6E3-EA44FA138F7F}"/>
              </a:ext>
            </a:extLst>
          </p:cNvPr>
          <p:cNvSpPr txBox="1"/>
          <p:nvPr/>
        </p:nvSpPr>
        <p:spPr>
          <a:xfrm>
            <a:off x="3475953" y="4991912"/>
            <a:ext cx="5622053" cy="1945148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600" dirty="0">
                <a:solidFill>
                  <a:srgbClr val="0078D7"/>
                </a:solidFill>
                <a:latin typeface="Segoe UI Light"/>
              </a:rPr>
              <a:t> @</a:t>
            </a:r>
            <a:r>
              <a:rPr lang="en-US" sz="3600" dirty="0" err="1">
                <a:solidFill>
                  <a:srgbClr val="0078D7"/>
                </a:solidFill>
                <a:latin typeface="Segoe UI Light"/>
              </a:rPr>
              <a:t>azureninjas</a:t>
            </a:r>
            <a:r>
              <a:rPr lang="en-US" sz="3600" dirty="0">
                <a:solidFill>
                  <a:srgbClr val="0078D7"/>
                </a:solidFill>
                <a:latin typeface="Segoe UI Light"/>
              </a:rPr>
              <a:t>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600" dirty="0">
                <a:solidFill>
                  <a:srgbClr val="0078D7"/>
                </a:solidFill>
                <a:latin typeface="Segoe UI Light"/>
              </a:rPr>
              <a:t>	</a:t>
            </a:r>
            <a:r>
              <a:rPr lang="en-US" sz="3600" u="sng" dirty="0">
                <a:solidFill>
                  <a:srgbClr val="0078D7"/>
                </a:solidFill>
                <a:latin typeface="Segoe UI Light"/>
              </a:rPr>
              <a:t>#</a:t>
            </a:r>
            <a:r>
              <a:rPr lang="en-US" sz="3600" u="sng" dirty="0" err="1">
                <a:solidFill>
                  <a:srgbClr val="0078D7"/>
                </a:solidFill>
                <a:latin typeface="Segoe UI Light"/>
              </a:rPr>
              <a:t>azureserverlesstour</a:t>
            </a:r>
            <a:endParaRPr lang="en-US" sz="3600" u="sng" dirty="0">
              <a:solidFill>
                <a:srgbClr val="0078D7"/>
              </a:solidFill>
              <a:latin typeface="Segoe UI Light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600" dirty="0">
                <a:solidFill>
                  <a:srgbClr val="0078D7"/>
                </a:solidFill>
                <a:latin typeface="Segoe UI Light"/>
              </a:rPr>
              <a:t>aka.ms/</a:t>
            </a:r>
            <a:r>
              <a:rPr lang="en-US" sz="3600" dirty="0" err="1">
                <a:solidFill>
                  <a:srgbClr val="0078D7"/>
                </a:solidFill>
                <a:latin typeface="Segoe UI Light"/>
              </a:rPr>
              <a:t>serverlesscontent</a:t>
            </a:r>
            <a:endParaRPr lang="en-US" sz="3600" dirty="0">
              <a:solidFill>
                <a:srgbClr val="0078D7"/>
              </a:solidFill>
              <a:latin typeface="Segoe UI Light"/>
            </a:endParaRPr>
          </a:p>
        </p:txBody>
      </p:sp>
      <p:pic>
        <p:nvPicPr>
          <p:cNvPr id="16" name="Picture 2" descr="Image result for github icon">
            <a:extLst>
              <a:ext uri="{FF2B5EF4-FFF2-40B4-BE49-F238E27FC236}">
                <a16:creationId xmlns:a16="http://schemas.microsoft.com/office/drawing/2014/main" id="{9641870E-EE81-4E7A-8A68-5BEED49180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3227" y="6257287"/>
            <a:ext cx="512064" cy="512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179768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Freeform 50"/>
          <p:cNvSpPr>
            <a:spLocks/>
          </p:cNvSpPr>
          <p:nvPr/>
        </p:nvSpPr>
        <p:spPr bwMode="auto">
          <a:xfrm>
            <a:off x="4715196" y="3004242"/>
            <a:ext cx="2739452" cy="1837047"/>
          </a:xfrm>
          <a:custGeom>
            <a:avLst/>
            <a:gdLst>
              <a:gd name="T0" fmla="*/ 28 w 120"/>
              <a:gd name="T1" fmla="*/ 32 h 80"/>
              <a:gd name="T2" fmla="*/ 60 w 120"/>
              <a:gd name="T3" fmla="*/ 0 h 80"/>
              <a:gd name="T4" fmla="*/ 90 w 120"/>
              <a:gd name="T5" fmla="*/ 20 h 80"/>
              <a:gd name="T6" fmla="*/ 90 w 120"/>
              <a:gd name="T7" fmla="*/ 20 h 80"/>
              <a:gd name="T8" fmla="*/ 120 w 120"/>
              <a:gd name="T9" fmla="*/ 50 h 80"/>
              <a:gd name="T10" fmla="*/ 90 w 120"/>
              <a:gd name="T11" fmla="*/ 80 h 80"/>
              <a:gd name="T12" fmla="*/ 24 w 120"/>
              <a:gd name="T13" fmla="*/ 80 h 80"/>
              <a:gd name="T14" fmla="*/ 0 w 120"/>
              <a:gd name="T15" fmla="*/ 56 h 80"/>
              <a:gd name="T16" fmla="*/ 24 w 120"/>
              <a:gd name="T17" fmla="*/ 32 h 80"/>
              <a:gd name="T18" fmla="*/ 28 w 120"/>
              <a:gd name="T19" fmla="*/ 32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0" h="80">
                <a:moveTo>
                  <a:pt x="28" y="32"/>
                </a:moveTo>
                <a:cubicBezTo>
                  <a:pt x="28" y="14"/>
                  <a:pt x="42" y="0"/>
                  <a:pt x="60" y="0"/>
                </a:cubicBezTo>
                <a:cubicBezTo>
                  <a:pt x="73" y="0"/>
                  <a:pt x="85" y="8"/>
                  <a:pt x="90" y="20"/>
                </a:cubicBezTo>
                <a:cubicBezTo>
                  <a:pt x="90" y="20"/>
                  <a:pt x="90" y="20"/>
                  <a:pt x="90" y="20"/>
                </a:cubicBezTo>
                <a:cubicBezTo>
                  <a:pt x="107" y="20"/>
                  <a:pt x="120" y="33"/>
                  <a:pt x="120" y="50"/>
                </a:cubicBezTo>
                <a:cubicBezTo>
                  <a:pt x="120" y="67"/>
                  <a:pt x="107" y="80"/>
                  <a:pt x="90" y="80"/>
                </a:cubicBezTo>
                <a:cubicBezTo>
                  <a:pt x="24" y="80"/>
                  <a:pt x="24" y="80"/>
                  <a:pt x="24" y="80"/>
                </a:cubicBezTo>
                <a:cubicBezTo>
                  <a:pt x="11" y="80"/>
                  <a:pt x="0" y="69"/>
                  <a:pt x="0" y="56"/>
                </a:cubicBezTo>
                <a:cubicBezTo>
                  <a:pt x="0" y="43"/>
                  <a:pt x="11" y="32"/>
                  <a:pt x="24" y="32"/>
                </a:cubicBezTo>
                <a:cubicBezTo>
                  <a:pt x="25" y="32"/>
                  <a:pt x="27" y="32"/>
                  <a:pt x="28" y="32"/>
                </a:cubicBezTo>
                <a:close/>
              </a:path>
            </a:pathLst>
          </a:custGeom>
          <a:solidFill>
            <a:schemeClr val="tx2"/>
          </a:solidFill>
          <a:ln w="19050" cap="flat">
            <a:solidFill>
              <a:schemeClr val="tx2"/>
            </a:solidFill>
            <a:prstDash val="solid"/>
            <a:miter lim="800000"/>
            <a:headEnd/>
            <a:tailEnd/>
          </a:ln>
        </p:spPr>
        <p:txBody>
          <a:bodyPr rot="0" spcFirstLastPara="0" vertOverflow="overflow" horzOverflow="overflow" vert="horz" wrap="square" lIns="89641" tIns="44820" rIns="89641" bIns="448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65" b="0" i="0" u="none" strike="noStrike" kern="1200" cap="none" spc="0" normalizeH="0" baseline="0" noProof="0">
              <a:ln>
                <a:noFill/>
              </a:ln>
              <a:solidFill>
                <a:srgbClr val="353535"/>
              </a:solidFill>
              <a:effectLst/>
              <a:uLnTx/>
              <a:uFillTx/>
              <a:latin typeface="Segoe UI Semilight"/>
              <a:ea typeface="+mn-ea"/>
              <a:cs typeface="+mn-cs"/>
            </a:endParaRPr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269325" y="290003"/>
            <a:ext cx="12250963" cy="899524"/>
          </a:xfrm>
        </p:spPr>
        <p:txBody>
          <a:bodyPr/>
          <a:lstStyle/>
          <a:p>
            <a:r>
              <a:rPr lang="en-US" sz="4607"/>
              <a:t>The future is </a:t>
            </a:r>
            <a:r>
              <a:rPr lang="en-US" sz="4607" err="1"/>
              <a:t>Serverless</a:t>
            </a:r>
            <a:endParaRPr lang="en-US" sz="4607"/>
          </a:p>
        </p:txBody>
      </p:sp>
      <p:grpSp>
        <p:nvGrpSpPr>
          <p:cNvPr id="155" name="Group 154"/>
          <p:cNvGrpSpPr/>
          <p:nvPr/>
        </p:nvGrpSpPr>
        <p:grpSpPr>
          <a:xfrm>
            <a:off x="1720800" y="3381170"/>
            <a:ext cx="1314299" cy="1314299"/>
            <a:chOff x="2775150" y="2127586"/>
            <a:chExt cx="1340672" cy="1340672"/>
          </a:xfrm>
        </p:grpSpPr>
        <p:sp>
          <p:nvSpPr>
            <p:cNvPr id="156" name="Oval 155"/>
            <p:cNvSpPr/>
            <p:nvPr/>
          </p:nvSpPr>
          <p:spPr bwMode="auto">
            <a:xfrm>
              <a:off x="2775150" y="2127586"/>
              <a:ext cx="1340672" cy="1340672"/>
            </a:xfrm>
            <a:prstGeom prst="ellipse">
              <a:avLst/>
            </a:prstGeom>
            <a:solidFill>
              <a:schemeClr val="bg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2" tIns="143426" rIns="179282" bIns="14342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13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57" name="Freeform 5"/>
            <p:cNvSpPr>
              <a:spLocks noEditPoints="1"/>
            </p:cNvSpPr>
            <p:nvPr/>
          </p:nvSpPr>
          <p:spPr bwMode="auto">
            <a:xfrm>
              <a:off x="3028228" y="2365339"/>
              <a:ext cx="794968" cy="855843"/>
            </a:xfrm>
            <a:custGeom>
              <a:avLst/>
              <a:gdLst>
                <a:gd name="T0" fmla="*/ 8 w 104"/>
                <a:gd name="T1" fmla="*/ 112 h 112"/>
                <a:gd name="T2" fmla="*/ 92 w 104"/>
                <a:gd name="T3" fmla="*/ 112 h 112"/>
                <a:gd name="T4" fmla="*/ 100 w 104"/>
                <a:gd name="T5" fmla="*/ 112 h 112"/>
                <a:gd name="T6" fmla="*/ 104 w 104"/>
                <a:gd name="T7" fmla="*/ 40 h 112"/>
                <a:gd name="T8" fmla="*/ 72 w 104"/>
                <a:gd name="T9" fmla="*/ 24 h 112"/>
                <a:gd name="T10" fmla="*/ 68 w 104"/>
                <a:gd name="T11" fmla="*/ 0 h 112"/>
                <a:gd name="T12" fmla="*/ 40 w 104"/>
                <a:gd name="T13" fmla="*/ 0 h 112"/>
                <a:gd name="T14" fmla="*/ 32 w 104"/>
                <a:gd name="T15" fmla="*/ 0 h 112"/>
                <a:gd name="T16" fmla="*/ 0 w 104"/>
                <a:gd name="T17" fmla="*/ 24 h 112"/>
                <a:gd name="T18" fmla="*/ 4 w 104"/>
                <a:gd name="T19" fmla="*/ 50 h 112"/>
                <a:gd name="T20" fmla="*/ 28 w 104"/>
                <a:gd name="T21" fmla="*/ 72 h 112"/>
                <a:gd name="T22" fmla="*/ 48 w 104"/>
                <a:gd name="T23" fmla="*/ 104 h 112"/>
                <a:gd name="T24" fmla="*/ 28 w 104"/>
                <a:gd name="T25" fmla="*/ 72 h 112"/>
                <a:gd name="T26" fmla="*/ 76 w 104"/>
                <a:gd name="T27" fmla="*/ 104 h 112"/>
                <a:gd name="T28" fmla="*/ 56 w 104"/>
                <a:gd name="T29" fmla="*/ 72 h 112"/>
                <a:gd name="T30" fmla="*/ 84 w 104"/>
                <a:gd name="T31" fmla="*/ 104 h 112"/>
                <a:gd name="T32" fmla="*/ 84 w 104"/>
                <a:gd name="T33" fmla="*/ 68 h 112"/>
                <a:gd name="T34" fmla="*/ 28 w 104"/>
                <a:gd name="T35" fmla="*/ 64 h 112"/>
                <a:gd name="T36" fmla="*/ 20 w 104"/>
                <a:gd name="T37" fmla="*/ 64 h 112"/>
                <a:gd name="T38" fmla="*/ 12 w 104"/>
                <a:gd name="T39" fmla="*/ 104 h 112"/>
                <a:gd name="T40" fmla="*/ 16 w 104"/>
                <a:gd name="T41" fmla="*/ 56 h 112"/>
                <a:gd name="T42" fmla="*/ 40 w 104"/>
                <a:gd name="T43" fmla="*/ 56 h 112"/>
                <a:gd name="T44" fmla="*/ 64 w 104"/>
                <a:gd name="T45" fmla="*/ 56 h 112"/>
                <a:gd name="T46" fmla="*/ 88 w 104"/>
                <a:gd name="T47" fmla="*/ 56 h 112"/>
                <a:gd name="T48" fmla="*/ 92 w 104"/>
                <a:gd name="T49" fmla="*/ 104 h 112"/>
                <a:gd name="T50" fmla="*/ 32 w 104"/>
                <a:gd name="T51" fmla="*/ 32 h 112"/>
                <a:gd name="T52" fmla="*/ 48 w 104"/>
                <a:gd name="T53" fmla="*/ 40 h 112"/>
                <a:gd name="T54" fmla="*/ 32 w 104"/>
                <a:gd name="T55" fmla="*/ 40 h 112"/>
                <a:gd name="T56" fmla="*/ 56 w 104"/>
                <a:gd name="T57" fmla="*/ 32 h 112"/>
                <a:gd name="T58" fmla="*/ 72 w 104"/>
                <a:gd name="T59" fmla="*/ 40 h 112"/>
                <a:gd name="T60" fmla="*/ 56 w 104"/>
                <a:gd name="T61" fmla="*/ 40 h 112"/>
                <a:gd name="T62" fmla="*/ 96 w 104"/>
                <a:gd name="T63" fmla="*/ 40 h 112"/>
                <a:gd name="T64" fmla="*/ 80 w 104"/>
                <a:gd name="T65" fmla="*/ 40 h 112"/>
                <a:gd name="T66" fmla="*/ 96 w 104"/>
                <a:gd name="T67" fmla="*/ 32 h 112"/>
                <a:gd name="T68" fmla="*/ 40 w 104"/>
                <a:gd name="T69" fmla="*/ 8 h 112"/>
                <a:gd name="T70" fmla="*/ 64 w 104"/>
                <a:gd name="T71" fmla="*/ 24 h 112"/>
                <a:gd name="T72" fmla="*/ 40 w 104"/>
                <a:gd name="T73" fmla="*/ 8 h 112"/>
                <a:gd name="T74" fmla="*/ 24 w 104"/>
                <a:gd name="T75" fmla="*/ 32 h 112"/>
                <a:gd name="T76" fmla="*/ 16 w 104"/>
                <a:gd name="T77" fmla="*/ 48 h 112"/>
                <a:gd name="T78" fmla="*/ 8 w 104"/>
                <a:gd name="T79" fmla="*/ 3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04" h="112">
                  <a:moveTo>
                    <a:pt x="4" y="112"/>
                  </a:moveTo>
                  <a:cubicBezTo>
                    <a:pt x="8" y="112"/>
                    <a:pt x="8" y="112"/>
                    <a:pt x="8" y="112"/>
                  </a:cubicBezTo>
                  <a:cubicBezTo>
                    <a:pt x="12" y="112"/>
                    <a:pt x="12" y="112"/>
                    <a:pt x="12" y="112"/>
                  </a:cubicBezTo>
                  <a:cubicBezTo>
                    <a:pt x="92" y="112"/>
                    <a:pt x="92" y="112"/>
                    <a:pt x="92" y="112"/>
                  </a:cubicBezTo>
                  <a:cubicBezTo>
                    <a:pt x="96" y="112"/>
                    <a:pt x="96" y="112"/>
                    <a:pt x="96" y="112"/>
                  </a:cubicBezTo>
                  <a:cubicBezTo>
                    <a:pt x="100" y="112"/>
                    <a:pt x="100" y="112"/>
                    <a:pt x="100" y="112"/>
                  </a:cubicBezTo>
                  <a:cubicBezTo>
                    <a:pt x="100" y="50"/>
                    <a:pt x="100" y="50"/>
                    <a:pt x="100" y="50"/>
                  </a:cubicBezTo>
                  <a:cubicBezTo>
                    <a:pt x="102" y="48"/>
                    <a:pt x="104" y="44"/>
                    <a:pt x="104" y="40"/>
                  </a:cubicBezTo>
                  <a:cubicBezTo>
                    <a:pt x="104" y="24"/>
                    <a:pt x="104" y="24"/>
                    <a:pt x="104" y="24"/>
                  </a:cubicBezTo>
                  <a:cubicBezTo>
                    <a:pt x="72" y="24"/>
                    <a:pt x="72" y="24"/>
                    <a:pt x="72" y="24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44"/>
                    <a:pt x="2" y="48"/>
                    <a:pt x="4" y="50"/>
                  </a:cubicBezTo>
                  <a:lnTo>
                    <a:pt x="4" y="112"/>
                  </a:lnTo>
                  <a:close/>
                  <a:moveTo>
                    <a:pt x="28" y="72"/>
                  </a:moveTo>
                  <a:cubicBezTo>
                    <a:pt x="48" y="72"/>
                    <a:pt x="48" y="72"/>
                    <a:pt x="48" y="72"/>
                  </a:cubicBezTo>
                  <a:cubicBezTo>
                    <a:pt x="48" y="104"/>
                    <a:pt x="48" y="104"/>
                    <a:pt x="48" y="104"/>
                  </a:cubicBezTo>
                  <a:cubicBezTo>
                    <a:pt x="28" y="104"/>
                    <a:pt x="28" y="104"/>
                    <a:pt x="28" y="104"/>
                  </a:cubicBezTo>
                  <a:lnTo>
                    <a:pt x="28" y="72"/>
                  </a:lnTo>
                  <a:close/>
                  <a:moveTo>
                    <a:pt x="76" y="72"/>
                  </a:moveTo>
                  <a:cubicBezTo>
                    <a:pt x="76" y="104"/>
                    <a:pt x="76" y="104"/>
                    <a:pt x="76" y="104"/>
                  </a:cubicBezTo>
                  <a:cubicBezTo>
                    <a:pt x="56" y="104"/>
                    <a:pt x="56" y="104"/>
                    <a:pt x="56" y="104"/>
                  </a:cubicBezTo>
                  <a:cubicBezTo>
                    <a:pt x="56" y="72"/>
                    <a:pt x="56" y="72"/>
                    <a:pt x="56" y="72"/>
                  </a:cubicBezTo>
                  <a:lnTo>
                    <a:pt x="76" y="72"/>
                  </a:lnTo>
                  <a:close/>
                  <a:moveTo>
                    <a:pt x="84" y="104"/>
                  </a:moveTo>
                  <a:cubicBezTo>
                    <a:pt x="84" y="72"/>
                    <a:pt x="84" y="72"/>
                    <a:pt x="84" y="72"/>
                  </a:cubicBezTo>
                  <a:cubicBezTo>
                    <a:pt x="84" y="68"/>
                    <a:pt x="84" y="68"/>
                    <a:pt x="84" y="68"/>
                  </a:cubicBezTo>
                  <a:cubicBezTo>
                    <a:pt x="84" y="64"/>
                    <a:pt x="84" y="64"/>
                    <a:pt x="84" y="64"/>
                  </a:cubicBezTo>
                  <a:cubicBezTo>
                    <a:pt x="28" y="64"/>
                    <a:pt x="28" y="64"/>
                    <a:pt x="28" y="64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0" y="64"/>
                    <a:pt x="20" y="64"/>
                    <a:pt x="20" y="64"/>
                  </a:cubicBezTo>
                  <a:cubicBezTo>
                    <a:pt x="20" y="104"/>
                    <a:pt x="20" y="104"/>
                    <a:pt x="20" y="104"/>
                  </a:cubicBezTo>
                  <a:cubicBezTo>
                    <a:pt x="12" y="104"/>
                    <a:pt x="12" y="104"/>
                    <a:pt x="12" y="104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3" y="56"/>
                    <a:pt x="15" y="56"/>
                    <a:pt x="16" y="56"/>
                  </a:cubicBezTo>
                  <a:cubicBezTo>
                    <a:pt x="21" y="56"/>
                    <a:pt x="25" y="54"/>
                    <a:pt x="28" y="50"/>
                  </a:cubicBezTo>
                  <a:cubicBezTo>
                    <a:pt x="31" y="54"/>
                    <a:pt x="35" y="56"/>
                    <a:pt x="40" y="56"/>
                  </a:cubicBezTo>
                  <a:cubicBezTo>
                    <a:pt x="45" y="56"/>
                    <a:pt x="49" y="54"/>
                    <a:pt x="52" y="50"/>
                  </a:cubicBezTo>
                  <a:cubicBezTo>
                    <a:pt x="55" y="54"/>
                    <a:pt x="59" y="56"/>
                    <a:pt x="64" y="56"/>
                  </a:cubicBezTo>
                  <a:cubicBezTo>
                    <a:pt x="69" y="56"/>
                    <a:pt x="73" y="54"/>
                    <a:pt x="76" y="50"/>
                  </a:cubicBezTo>
                  <a:cubicBezTo>
                    <a:pt x="79" y="54"/>
                    <a:pt x="83" y="56"/>
                    <a:pt x="88" y="56"/>
                  </a:cubicBezTo>
                  <a:cubicBezTo>
                    <a:pt x="89" y="56"/>
                    <a:pt x="91" y="56"/>
                    <a:pt x="92" y="55"/>
                  </a:cubicBezTo>
                  <a:cubicBezTo>
                    <a:pt x="92" y="104"/>
                    <a:pt x="92" y="104"/>
                    <a:pt x="92" y="104"/>
                  </a:cubicBezTo>
                  <a:lnTo>
                    <a:pt x="84" y="104"/>
                  </a:lnTo>
                  <a:close/>
                  <a:moveTo>
                    <a:pt x="32" y="32"/>
                  </a:moveTo>
                  <a:cubicBezTo>
                    <a:pt x="48" y="32"/>
                    <a:pt x="48" y="32"/>
                    <a:pt x="48" y="32"/>
                  </a:cubicBezTo>
                  <a:cubicBezTo>
                    <a:pt x="48" y="40"/>
                    <a:pt x="48" y="40"/>
                    <a:pt x="48" y="40"/>
                  </a:cubicBezTo>
                  <a:cubicBezTo>
                    <a:pt x="48" y="44"/>
                    <a:pt x="44" y="48"/>
                    <a:pt x="40" y="48"/>
                  </a:cubicBezTo>
                  <a:cubicBezTo>
                    <a:pt x="36" y="48"/>
                    <a:pt x="32" y="44"/>
                    <a:pt x="32" y="40"/>
                  </a:cubicBezTo>
                  <a:lnTo>
                    <a:pt x="32" y="32"/>
                  </a:lnTo>
                  <a:close/>
                  <a:moveTo>
                    <a:pt x="56" y="32"/>
                  </a:moveTo>
                  <a:cubicBezTo>
                    <a:pt x="72" y="32"/>
                    <a:pt x="72" y="32"/>
                    <a:pt x="72" y="32"/>
                  </a:cubicBezTo>
                  <a:cubicBezTo>
                    <a:pt x="72" y="40"/>
                    <a:pt x="72" y="40"/>
                    <a:pt x="72" y="40"/>
                  </a:cubicBezTo>
                  <a:cubicBezTo>
                    <a:pt x="72" y="44"/>
                    <a:pt x="68" y="48"/>
                    <a:pt x="64" y="48"/>
                  </a:cubicBezTo>
                  <a:cubicBezTo>
                    <a:pt x="60" y="48"/>
                    <a:pt x="56" y="44"/>
                    <a:pt x="56" y="40"/>
                  </a:cubicBezTo>
                  <a:lnTo>
                    <a:pt x="56" y="32"/>
                  </a:lnTo>
                  <a:close/>
                  <a:moveTo>
                    <a:pt x="96" y="40"/>
                  </a:moveTo>
                  <a:cubicBezTo>
                    <a:pt x="96" y="44"/>
                    <a:pt x="92" y="48"/>
                    <a:pt x="88" y="48"/>
                  </a:cubicBezTo>
                  <a:cubicBezTo>
                    <a:pt x="84" y="48"/>
                    <a:pt x="80" y="44"/>
                    <a:pt x="80" y="40"/>
                  </a:cubicBezTo>
                  <a:cubicBezTo>
                    <a:pt x="80" y="32"/>
                    <a:pt x="80" y="32"/>
                    <a:pt x="80" y="32"/>
                  </a:cubicBezTo>
                  <a:cubicBezTo>
                    <a:pt x="96" y="32"/>
                    <a:pt x="96" y="32"/>
                    <a:pt x="96" y="32"/>
                  </a:cubicBezTo>
                  <a:lnTo>
                    <a:pt x="96" y="40"/>
                  </a:lnTo>
                  <a:close/>
                  <a:moveTo>
                    <a:pt x="40" y="8"/>
                  </a:moveTo>
                  <a:cubicBezTo>
                    <a:pt x="64" y="8"/>
                    <a:pt x="64" y="8"/>
                    <a:pt x="64" y="8"/>
                  </a:cubicBezTo>
                  <a:cubicBezTo>
                    <a:pt x="64" y="24"/>
                    <a:pt x="64" y="24"/>
                    <a:pt x="64" y="24"/>
                  </a:cubicBezTo>
                  <a:cubicBezTo>
                    <a:pt x="40" y="24"/>
                    <a:pt x="40" y="24"/>
                    <a:pt x="40" y="24"/>
                  </a:cubicBezTo>
                  <a:lnTo>
                    <a:pt x="40" y="8"/>
                  </a:lnTo>
                  <a:close/>
                  <a:moveTo>
                    <a:pt x="8" y="32"/>
                  </a:moveTo>
                  <a:cubicBezTo>
                    <a:pt x="24" y="32"/>
                    <a:pt x="24" y="32"/>
                    <a:pt x="24" y="32"/>
                  </a:cubicBezTo>
                  <a:cubicBezTo>
                    <a:pt x="24" y="40"/>
                    <a:pt x="24" y="40"/>
                    <a:pt x="24" y="40"/>
                  </a:cubicBezTo>
                  <a:cubicBezTo>
                    <a:pt x="24" y="44"/>
                    <a:pt x="20" y="48"/>
                    <a:pt x="16" y="48"/>
                  </a:cubicBezTo>
                  <a:cubicBezTo>
                    <a:pt x="12" y="48"/>
                    <a:pt x="8" y="44"/>
                    <a:pt x="8" y="40"/>
                  </a:cubicBezTo>
                  <a:lnTo>
                    <a:pt x="8" y="32"/>
                  </a:lnTo>
                  <a:close/>
                </a:path>
              </a:pathLst>
            </a:custGeom>
            <a:solidFill>
              <a:srgbClr val="737373"/>
            </a:solidFill>
            <a:ln w="38100">
              <a:solidFill>
                <a:srgbClr val="EAEAEA"/>
              </a:solidFill>
              <a:miter lim="800000"/>
            </a:ln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</p:grpSp>
      <p:grpSp>
        <p:nvGrpSpPr>
          <p:cNvPr id="158" name="Group 157"/>
          <p:cNvGrpSpPr/>
          <p:nvPr/>
        </p:nvGrpSpPr>
        <p:grpSpPr>
          <a:xfrm>
            <a:off x="9191377" y="3381170"/>
            <a:ext cx="1314299" cy="1314299"/>
            <a:chOff x="8320652" y="2127586"/>
            <a:chExt cx="1340672" cy="1340672"/>
          </a:xfrm>
        </p:grpSpPr>
        <p:sp>
          <p:nvSpPr>
            <p:cNvPr id="159" name="Oval 158"/>
            <p:cNvSpPr/>
            <p:nvPr/>
          </p:nvSpPr>
          <p:spPr bwMode="auto">
            <a:xfrm>
              <a:off x="8320652" y="2127586"/>
              <a:ext cx="1340672" cy="1340672"/>
            </a:xfrm>
            <a:prstGeom prst="ellipse">
              <a:avLst/>
            </a:prstGeom>
            <a:solidFill>
              <a:schemeClr val="bg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2" tIns="143426" rIns="179282" bIns="14342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13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60" name="Group 8"/>
            <p:cNvGrpSpPr>
              <a:grpSpLocks noChangeAspect="1"/>
            </p:cNvGrpSpPr>
            <p:nvPr/>
          </p:nvGrpSpPr>
          <p:grpSpPr bwMode="auto">
            <a:xfrm>
              <a:off x="8561965" y="2577338"/>
              <a:ext cx="897974" cy="451613"/>
              <a:chOff x="7" y="12"/>
              <a:chExt cx="342" cy="172"/>
            </a:xfrm>
          </p:grpSpPr>
          <p:sp>
            <p:nvSpPr>
              <p:cNvPr id="161" name="Rectangle 9"/>
              <p:cNvSpPr>
                <a:spLocks noChangeArrowheads="1"/>
              </p:cNvSpPr>
              <p:nvPr/>
            </p:nvSpPr>
            <p:spPr bwMode="auto">
              <a:xfrm>
                <a:off x="7" y="64"/>
                <a:ext cx="87" cy="120"/>
              </a:xfrm>
              <a:prstGeom prst="rect">
                <a:avLst/>
              </a:prstGeom>
              <a:noFill/>
              <a:ln w="19050" cap="flat">
                <a:solidFill>
                  <a:srgbClr val="73737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1" tIns="44820" rIns="89641" bIns="448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162" name="Rectangle 10"/>
              <p:cNvSpPr>
                <a:spLocks noChangeArrowheads="1"/>
              </p:cNvSpPr>
              <p:nvPr/>
            </p:nvSpPr>
            <p:spPr bwMode="auto">
              <a:xfrm>
                <a:off x="195" y="76"/>
                <a:ext cx="154" cy="108"/>
              </a:xfrm>
              <a:prstGeom prst="rect">
                <a:avLst/>
              </a:prstGeom>
              <a:noFill/>
              <a:ln w="19050" cap="flat">
                <a:solidFill>
                  <a:srgbClr val="73737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1" tIns="44820" rIns="89641" bIns="448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163" name="Line 11"/>
              <p:cNvSpPr>
                <a:spLocks noChangeShapeType="1"/>
              </p:cNvSpPr>
              <p:nvPr/>
            </p:nvSpPr>
            <p:spPr bwMode="auto">
              <a:xfrm flipV="1">
                <a:off x="311" y="124"/>
                <a:ext cx="0" cy="17"/>
              </a:xfrm>
              <a:prstGeom prst="line">
                <a:avLst/>
              </a:prstGeom>
              <a:noFill/>
              <a:ln w="25400" cap="flat">
                <a:solidFill>
                  <a:srgbClr val="73737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9641" tIns="44820" rIns="89641" bIns="448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164" name="Freeform 12"/>
              <p:cNvSpPr>
                <a:spLocks/>
              </p:cNvSpPr>
              <p:nvPr/>
            </p:nvSpPr>
            <p:spPr bwMode="auto">
              <a:xfrm>
                <a:off x="127" y="150"/>
                <a:ext cx="68" cy="34"/>
              </a:xfrm>
              <a:custGeom>
                <a:avLst/>
                <a:gdLst>
                  <a:gd name="T0" fmla="*/ 68 w 68"/>
                  <a:gd name="T1" fmla="*/ 0 h 34"/>
                  <a:gd name="T2" fmla="*/ 0 w 68"/>
                  <a:gd name="T3" fmla="*/ 0 h 34"/>
                  <a:gd name="T4" fmla="*/ 0 w 68"/>
                  <a:gd name="T5" fmla="*/ 34 h 34"/>
                  <a:gd name="T6" fmla="*/ 43 w 68"/>
                  <a:gd name="T7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8" h="34">
                    <a:moveTo>
                      <a:pt x="68" y="0"/>
                    </a:moveTo>
                    <a:lnTo>
                      <a:pt x="0" y="0"/>
                    </a:lnTo>
                    <a:lnTo>
                      <a:pt x="0" y="34"/>
                    </a:lnTo>
                    <a:lnTo>
                      <a:pt x="43" y="34"/>
                    </a:lnTo>
                  </a:path>
                </a:pathLst>
              </a:custGeom>
              <a:noFill/>
              <a:ln w="19050" cap="flat">
                <a:solidFill>
                  <a:srgbClr val="73737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1" tIns="44820" rIns="89641" bIns="448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165" name="Freeform 13"/>
              <p:cNvSpPr>
                <a:spLocks/>
              </p:cNvSpPr>
              <p:nvPr/>
            </p:nvSpPr>
            <p:spPr bwMode="auto">
              <a:xfrm>
                <a:off x="7" y="12"/>
                <a:ext cx="238" cy="64"/>
              </a:xfrm>
              <a:custGeom>
                <a:avLst/>
                <a:gdLst>
                  <a:gd name="T0" fmla="*/ 0 w 238"/>
                  <a:gd name="T1" fmla="*/ 26 h 64"/>
                  <a:gd name="T2" fmla="*/ 0 w 238"/>
                  <a:gd name="T3" fmla="*/ 0 h 64"/>
                  <a:gd name="T4" fmla="*/ 238 w 238"/>
                  <a:gd name="T5" fmla="*/ 0 h 64"/>
                  <a:gd name="T6" fmla="*/ 238 w 238"/>
                  <a:gd name="T7" fmla="*/ 64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38" h="64">
                    <a:moveTo>
                      <a:pt x="0" y="26"/>
                    </a:moveTo>
                    <a:lnTo>
                      <a:pt x="0" y="0"/>
                    </a:lnTo>
                    <a:lnTo>
                      <a:pt x="238" y="0"/>
                    </a:lnTo>
                    <a:lnTo>
                      <a:pt x="238" y="64"/>
                    </a:lnTo>
                  </a:path>
                </a:pathLst>
              </a:custGeom>
              <a:noFill/>
              <a:ln w="19050" cap="flat">
                <a:solidFill>
                  <a:srgbClr val="73737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1" tIns="44820" rIns="89641" bIns="448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</p:grpSp>
      </p:grpSp>
      <p:cxnSp>
        <p:nvCxnSpPr>
          <p:cNvPr id="166" name="Straight Arrow Connector 165"/>
          <p:cNvCxnSpPr>
            <a:cxnSpLocks/>
          </p:cNvCxnSpPr>
          <p:nvPr/>
        </p:nvCxnSpPr>
        <p:spPr>
          <a:xfrm>
            <a:off x="3248588" y="4013815"/>
            <a:ext cx="1183792" cy="0"/>
          </a:xfrm>
          <a:prstGeom prst="straightConnector1">
            <a:avLst/>
          </a:prstGeom>
          <a:ln w="25400">
            <a:solidFill>
              <a:schemeClr val="tx2"/>
            </a:solidFill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/>
          <p:cNvCxnSpPr>
            <a:cxnSpLocks/>
          </p:cNvCxnSpPr>
          <p:nvPr/>
        </p:nvCxnSpPr>
        <p:spPr>
          <a:xfrm flipH="1">
            <a:off x="7742380" y="4013815"/>
            <a:ext cx="1183792" cy="0"/>
          </a:xfrm>
          <a:prstGeom prst="straightConnector1">
            <a:avLst/>
          </a:prstGeom>
          <a:ln w="25400">
            <a:solidFill>
              <a:schemeClr val="tx2"/>
            </a:solidFill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2983693" y="2272946"/>
            <a:ext cx="6044051" cy="400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defTabSz="914224">
              <a:defRPr sz="1500" kern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/>
              </a:defRPr>
            </a:lvl1pPr>
          </a:lstStyle>
          <a:p>
            <a:pPr marL="0" marR="0" lvl="0" indent="0" algn="ctr" defTabSz="89622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61" b="0" i="0" u="none" strike="noStrike" kern="0" cap="none" spc="0" normalizeH="0" baseline="0" noProof="0">
                <a:ln>
                  <a:noFill/>
                </a:ln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How do I </a:t>
            </a:r>
            <a:r>
              <a:rPr kumimoji="0" lang="en-US" sz="1961" b="1" i="0" u="none" strike="noStrike" kern="0" cap="none" spc="0" normalizeH="0" baseline="0" noProof="0">
                <a:ln>
                  <a:noFill/>
                </a:ln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architect</a:t>
            </a:r>
            <a:r>
              <a:rPr kumimoji="0" lang="en-US" sz="1961" b="0" i="0" u="none" strike="noStrike" kern="0" cap="none" spc="0" normalizeH="0" baseline="0" noProof="0">
                <a:ln>
                  <a:noFill/>
                </a:ln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 my app to become </a:t>
            </a:r>
            <a:r>
              <a:rPr kumimoji="0" lang="en-US" sz="1961" b="0" i="0" u="none" strike="noStrike" kern="0" cap="none" spc="0" normalizeH="0" baseline="0" noProof="0" err="1">
                <a:ln>
                  <a:noFill/>
                </a:ln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Serverless</a:t>
            </a:r>
            <a:r>
              <a:rPr kumimoji="0" lang="en-US" sz="1961" b="0" i="0" u="none" strike="noStrike" kern="0" cap="none" spc="0" normalizeH="0" baseline="0" noProof="0">
                <a:ln>
                  <a:noFill/>
                </a:ln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?</a:t>
            </a:r>
          </a:p>
        </p:txBody>
      </p:sp>
      <p:grpSp>
        <p:nvGrpSpPr>
          <p:cNvPr id="4" name="Group 4"/>
          <p:cNvGrpSpPr>
            <a:grpSpLocks noChangeAspect="1"/>
          </p:cNvGrpSpPr>
          <p:nvPr/>
        </p:nvGrpSpPr>
        <p:grpSpPr bwMode="auto">
          <a:xfrm>
            <a:off x="5549701" y="3436796"/>
            <a:ext cx="160385" cy="257283"/>
            <a:chOff x="6" y="12"/>
            <a:chExt cx="192" cy="308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28" y="12"/>
              <a:ext cx="170" cy="308"/>
            </a:xfrm>
            <a:prstGeom prst="rect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53" y="35"/>
              <a:ext cx="120" cy="32"/>
            </a:xfrm>
            <a:prstGeom prst="rect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53" y="100"/>
              <a:ext cx="120" cy="32"/>
            </a:xfrm>
            <a:prstGeom prst="rect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53" y="166"/>
              <a:ext cx="120" cy="32"/>
            </a:xfrm>
            <a:prstGeom prst="rect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6" y="50"/>
              <a:ext cx="22" cy="55"/>
            </a:xfrm>
            <a:custGeom>
              <a:avLst/>
              <a:gdLst>
                <a:gd name="T0" fmla="*/ 10 w 10"/>
                <a:gd name="T1" fmla="*/ 26 h 26"/>
                <a:gd name="T2" fmla="*/ 0 w 10"/>
                <a:gd name="T3" fmla="*/ 13 h 26"/>
                <a:gd name="T4" fmla="*/ 10 w 10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26">
                  <a:moveTo>
                    <a:pt x="10" y="26"/>
                  </a:moveTo>
                  <a:cubicBezTo>
                    <a:pt x="4" y="26"/>
                    <a:pt x="0" y="20"/>
                    <a:pt x="0" y="13"/>
                  </a:cubicBezTo>
                  <a:cubicBezTo>
                    <a:pt x="0" y="6"/>
                    <a:pt x="4" y="0"/>
                    <a:pt x="10" y="0"/>
                  </a:cubicBezTo>
                </a:path>
              </a:pathLst>
            </a:cu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6" y="162"/>
              <a:ext cx="22" cy="53"/>
            </a:xfrm>
            <a:custGeom>
              <a:avLst/>
              <a:gdLst>
                <a:gd name="T0" fmla="*/ 10 w 10"/>
                <a:gd name="T1" fmla="*/ 25 h 25"/>
                <a:gd name="T2" fmla="*/ 0 w 10"/>
                <a:gd name="T3" fmla="*/ 12 h 25"/>
                <a:gd name="T4" fmla="*/ 10 w 10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25">
                  <a:moveTo>
                    <a:pt x="10" y="25"/>
                  </a:moveTo>
                  <a:cubicBezTo>
                    <a:pt x="4" y="25"/>
                    <a:pt x="0" y="19"/>
                    <a:pt x="0" y="12"/>
                  </a:cubicBezTo>
                  <a:cubicBezTo>
                    <a:pt x="0" y="5"/>
                    <a:pt x="4" y="0"/>
                    <a:pt x="10" y="0"/>
                  </a:cubicBezTo>
                </a:path>
              </a:pathLst>
            </a:cu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12" name="Oval 11"/>
            <p:cNvSpPr>
              <a:spLocks noChangeArrowheads="1"/>
            </p:cNvSpPr>
            <p:nvPr/>
          </p:nvSpPr>
          <p:spPr bwMode="auto">
            <a:xfrm>
              <a:off x="53" y="263"/>
              <a:ext cx="26" cy="26"/>
            </a:xfrm>
            <a:prstGeom prst="ellipse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13" name="Oval 12"/>
            <p:cNvSpPr>
              <a:spLocks noChangeArrowheads="1"/>
            </p:cNvSpPr>
            <p:nvPr/>
          </p:nvSpPr>
          <p:spPr bwMode="auto">
            <a:xfrm>
              <a:off x="100" y="263"/>
              <a:ext cx="26" cy="26"/>
            </a:xfrm>
            <a:prstGeom prst="ellipse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149" y="263"/>
              <a:ext cx="24" cy="24"/>
            </a:xfrm>
            <a:prstGeom prst="rect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</p:grpSp>
      <p:grpSp>
        <p:nvGrpSpPr>
          <p:cNvPr id="50" name="Group 4"/>
          <p:cNvGrpSpPr>
            <a:grpSpLocks noChangeAspect="1"/>
          </p:cNvGrpSpPr>
          <p:nvPr/>
        </p:nvGrpSpPr>
        <p:grpSpPr bwMode="auto">
          <a:xfrm>
            <a:off x="6147310" y="3221722"/>
            <a:ext cx="160385" cy="257283"/>
            <a:chOff x="6" y="12"/>
            <a:chExt cx="192" cy="308"/>
          </a:xfrm>
        </p:grpSpPr>
        <p:sp>
          <p:nvSpPr>
            <p:cNvPr id="51" name="Rectangle 50"/>
            <p:cNvSpPr>
              <a:spLocks noChangeArrowheads="1"/>
            </p:cNvSpPr>
            <p:nvPr/>
          </p:nvSpPr>
          <p:spPr bwMode="auto">
            <a:xfrm>
              <a:off x="28" y="12"/>
              <a:ext cx="170" cy="308"/>
            </a:xfrm>
            <a:prstGeom prst="rect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52" name="Rectangle 51"/>
            <p:cNvSpPr>
              <a:spLocks noChangeArrowheads="1"/>
            </p:cNvSpPr>
            <p:nvPr/>
          </p:nvSpPr>
          <p:spPr bwMode="auto">
            <a:xfrm>
              <a:off x="53" y="35"/>
              <a:ext cx="120" cy="32"/>
            </a:xfrm>
            <a:prstGeom prst="rect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53" name="Rectangle 52"/>
            <p:cNvSpPr>
              <a:spLocks noChangeArrowheads="1"/>
            </p:cNvSpPr>
            <p:nvPr/>
          </p:nvSpPr>
          <p:spPr bwMode="auto">
            <a:xfrm>
              <a:off x="53" y="100"/>
              <a:ext cx="120" cy="32"/>
            </a:xfrm>
            <a:prstGeom prst="rect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54" name="Rectangle 53"/>
            <p:cNvSpPr>
              <a:spLocks noChangeArrowheads="1"/>
            </p:cNvSpPr>
            <p:nvPr/>
          </p:nvSpPr>
          <p:spPr bwMode="auto">
            <a:xfrm>
              <a:off x="53" y="166"/>
              <a:ext cx="120" cy="32"/>
            </a:xfrm>
            <a:prstGeom prst="rect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55" name="Freeform 9"/>
            <p:cNvSpPr>
              <a:spLocks/>
            </p:cNvSpPr>
            <p:nvPr/>
          </p:nvSpPr>
          <p:spPr bwMode="auto">
            <a:xfrm>
              <a:off x="6" y="50"/>
              <a:ext cx="22" cy="55"/>
            </a:xfrm>
            <a:custGeom>
              <a:avLst/>
              <a:gdLst>
                <a:gd name="T0" fmla="*/ 10 w 10"/>
                <a:gd name="T1" fmla="*/ 26 h 26"/>
                <a:gd name="T2" fmla="*/ 0 w 10"/>
                <a:gd name="T3" fmla="*/ 13 h 26"/>
                <a:gd name="T4" fmla="*/ 10 w 10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26">
                  <a:moveTo>
                    <a:pt x="10" y="26"/>
                  </a:moveTo>
                  <a:cubicBezTo>
                    <a:pt x="4" y="26"/>
                    <a:pt x="0" y="20"/>
                    <a:pt x="0" y="13"/>
                  </a:cubicBezTo>
                  <a:cubicBezTo>
                    <a:pt x="0" y="6"/>
                    <a:pt x="4" y="0"/>
                    <a:pt x="10" y="0"/>
                  </a:cubicBezTo>
                </a:path>
              </a:pathLst>
            </a:cu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56" name="Freeform 10"/>
            <p:cNvSpPr>
              <a:spLocks/>
            </p:cNvSpPr>
            <p:nvPr/>
          </p:nvSpPr>
          <p:spPr bwMode="auto">
            <a:xfrm>
              <a:off x="6" y="162"/>
              <a:ext cx="22" cy="53"/>
            </a:xfrm>
            <a:custGeom>
              <a:avLst/>
              <a:gdLst>
                <a:gd name="T0" fmla="*/ 10 w 10"/>
                <a:gd name="T1" fmla="*/ 25 h 25"/>
                <a:gd name="T2" fmla="*/ 0 w 10"/>
                <a:gd name="T3" fmla="*/ 12 h 25"/>
                <a:gd name="T4" fmla="*/ 10 w 10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25">
                  <a:moveTo>
                    <a:pt x="10" y="25"/>
                  </a:moveTo>
                  <a:cubicBezTo>
                    <a:pt x="4" y="25"/>
                    <a:pt x="0" y="19"/>
                    <a:pt x="0" y="12"/>
                  </a:cubicBezTo>
                  <a:cubicBezTo>
                    <a:pt x="0" y="5"/>
                    <a:pt x="4" y="0"/>
                    <a:pt x="10" y="0"/>
                  </a:cubicBezTo>
                </a:path>
              </a:pathLst>
            </a:cu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57" name="Oval 56"/>
            <p:cNvSpPr>
              <a:spLocks noChangeArrowheads="1"/>
            </p:cNvSpPr>
            <p:nvPr/>
          </p:nvSpPr>
          <p:spPr bwMode="auto">
            <a:xfrm>
              <a:off x="53" y="263"/>
              <a:ext cx="26" cy="26"/>
            </a:xfrm>
            <a:prstGeom prst="ellipse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58" name="Oval 57"/>
            <p:cNvSpPr>
              <a:spLocks noChangeArrowheads="1"/>
            </p:cNvSpPr>
            <p:nvPr/>
          </p:nvSpPr>
          <p:spPr bwMode="auto">
            <a:xfrm>
              <a:off x="100" y="263"/>
              <a:ext cx="26" cy="26"/>
            </a:xfrm>
            <a:prstGeom prst="ellipse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59" name="Rectangle 58"/>
            <p:cNvSpPr>
              <a:spLocks noChangeArrowheads="1"/>
            </p:cNvSpPr>
            <p:nvPr/>
          </p:nvSpPr>
          <p:spPr bwMode="auto">
            <a:xfrm>
              <a:off x="149" y="263"/>
              <a:ext cx="24" cy="24"/>
            </a:xfrm>
            <a:prstGeom prst="rect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</p:grpSp>
      <p:grpSp>
        <p:nvGrpSpPr>
          <p:cNvPr id="60" name="Group 4"/>
          <p:cNvGrpSpPr>
            <a:grpSpLocks noChangeAspect="1"/>
          </p:cNvGrpSpPr>
          <p:nvPr/>
        </p:nvGrpSpPr>
        <p:grpSpPr bwMode="auto">
          <a:xfrm>
            <a:off x="5311644" y="3991717"/>
            <a:ext cx="160385" cy="257283"/>
            <a:chOff x="6" y="12"/>
            <a:chExt cx="192" cy="308"/>
          </a:xfrm>
        </p:grpSpPr>
        <p:sp>
          <p:nvSpPr>
            <p:cNvPr id="61" name="Rectangle 60"/>
            <p:cNvSpPr>
              <a:spLocks noChangeArrowheads="1"/>
            </p:cNvSpPr>
            <p:nvPr/>
          </p:nvSpPr>
          <p:spPr bwMode="auto">
            <a:xfrm>
              <a:off x="28" y="12"/>
              <a:ext cx="170" cy="308"/>
            </a:xfrm>
            <a:prstGeom prst="rect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68" name="Rectangle 67"/>
            <p:cNvSpPr>
              <a:spLocks noChangeArrowheads="1"/>
            </p:cNvSpPr>
            <p:nvPr/>
          </p:nvSpPr>
          <p:spPr bwMode="auto">
            <a:xfrm>
              <a:off x="53" y="35"/>
              <a:ext cx="120" cy="32"/>
            </a:xfrm>
            <a:prstGeom prst="rect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69" name="Rectangle 68"/>
            <p:cNvSpPr>
              <a:spLocks noChangeArrowheads="1"/>
            </p:cNvSpPr>
            <p:nvPr/>
          </p:nvSpPr>
          <p:spPr bwMode="auto">
            <a:xfrm>
              <a:off x="53" y="100"/>
              <a:ext cx="120" cy="32"/>
            </a:xfrm>
            <a:prstGeom prst="rect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70" name="Rectangle 69"/>
            <p:cNvSpPr>
              <a:spLocks noChangeArrowheads="1"/>
            </p:cNvSpPr>
            <p:nvPr/>
          </p:nvSpPr>
          <p:spPr bwMode="auto">
            <a:xfrm>
              <a:off x="53" y="166"/>
              <a:ext cx="120" cy="32"/>
            </a:xfrm>
            <a:prstGeom prst="rect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71" name="Freeform 9"/>
            <p:cNvSpPr>
              <a:spLocks/>
            </p:cNvSpPr>
            <p:nvPr/>
          </p:nvSpPr>
          <p:spPr bwMode="auto">
            <a:xfrm>
              <a:off x="6" y="50"/>
              <a:ext cx="22" cy="55"/>
            </a:xfrm>
            <a:custGeom>
              <a:avLst/>
              <a:gdLst>
                <a:gd name="T0" fmla="*/ 10 w 10"/>
                <a:gd name="T1" fmla="*/ 26 h 26"/>
                <a:gd name="T2" fmla="*/ 0 w 10"/>
                <a:gd name="T3" fmla="*/ 13 h 26"/>
                <a:gd name="T4" fmla="*/ 10 w 10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26">
                  <a:moveTo>
                    <a:pt x="10" y="26"/>
                  </a:moveTo>
                  <a:cubicBezTo>
                    <a:pt x="4" y="26"/>
                    <a:pt x="0" y="20"/>
                    <a:pt x="0" y="13"/>
                  </a:cubicBezTo>
                  <a:cubicBezTo>
                    <a:pt x="0" y="6"/>
                    <a:pt x="4" y="0"/>
                    <a:pt x="10" y="0"/>
                  </a:cubicBezTo>
                </a:path>
              </a:pathLst>
            </a:cu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72" name="Freeform 10"/>
            <p:cNvSpPr>
              <a:spLocks/>
            </p:cNvSpPr>
            <p:nvPr/>
          </p:nvSpPr>
          <p:spPr bwMode="auto">
            <a:xfrm>
              <a:off x="6" y="162"/>
              <a:ext cx="22" cy="53"/>
            </a:xfrm>
            <a:custGeom>
              <a:avLst/>
              <a:gdLst>
                <a:gd name="T0" fmla="*/ 10 w 10"/>
                <a:gd name="T1" fmla="*/ 25 h 25"/>
                <a:gd name="T2" fmla="*/ 0 w 10"/>
                <a:gd name="T3" fmla="*/ 12 h 25"/>
                <a:gd name="T4" fmla="*/ 10 w 10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25">
                  <a:moveTo>
                    <a:pt x="10" y="25"/>
                  </a:moveTo>
                  <a:cubicBezTo>
                    <a:pt x="4" y="25"/>
                    <a:pt x="0" y="19"/>
                    <a:pt x="0" y="12"/>
                  </a:cubicBezTo>
                  <a:cubicBezTo>
                    <a:pt x="0" y="5"/>
                    <a:pt x="4" y="0"/>
                    <a:pt x="10" y="0"/>
                  </a:cubicBezTo>
                </a:path>
              </a:pathLst>
            </a:cu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73" name="Oval 72"/>
            <p:cNvSpPr>
              <a:spLocks noChangeArrowheads="1"/>
            </p:cNvSpPr>
            <p:nvPr/>
          </p:nvSpPr>
          <p:spPr bwMode="auto">
            <a:xfrm>
              <a:off x="53" y="263"/>
              <a:ext cx="26" cy="26"/>
            </a:xfrm>
            <a:prstGeom prst="ellipse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74" name="Oval 73"/>
            <p:cNvSpPr>
              <a:spLocks noChangeArrowheads="1"/>
            </p:cNvSpPr>
            <p:nvPr/>
          </p:nvSpPr>
          <p:spPr bwMode="auto">
            <a:xfrm>
              <a:off x="100" y="263"/>
              <a:ext cx="26" cy="26"/>
            </a:xfrm>
            <a:prstGeom prst="ellipse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75" name="Rectangle 74"/>
            <p:cNvSpPr>
              <a:spLocks noChangeArrowheads="1"/>
            </p:cNvSpPr>
            <p:nvPr/>
          </p:nvSpPr>
          <p:spPr bwMode="auto">
            <a:xfrm>
              <a:off x="149" y="263"/>
              <a:ext cx="24" cy="24"/>
            </a:xfrm>
            <a:prstGeom prst="rect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</p:grpSp>
      <p:grpSp>
        <p:nvGrpSpPr>
          <p:cNvPr id="76" name="Group 4"/>
          <p:cNvGrpSpPr>
            <a:grpSpLocks noChangeAspect="1"/>
          </p:cNvGrpSpPr>
          <p:nvPr/>
        </p:nvGrpSpPr>
        <p:grpSpPr bwMode="auto">
          <a:xfrm>
            <a:off x="5909251" y="3889926"/>
            <a:ext cx="160385" cy="257283"/>
            <a:chOff x="6" y="12"/>
            <a:chExt cx="192" cy="308"/>
          </a:xfrm>
        </p:grpSpPr>
        <p:sp>
          <p:nvSpPr>
            <p:cNvPr id="77" name="Rectangle 76"/>
            <p:cNvSpPr>
              <a:spLocks noChangeArrowheads="1"/>
            </p:cNvSpPr>
            <p:nvPr/>
          </p:nvSpPr>
          <p:spPr bwMode="auto">
            <a:xfrm>
              <a:off x="28" y="12"/>
              <a:ext cx="170" cy="308"/>
            </a:xfrm>
            <a:prstGeom prst="rect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78" name="Rectangle 77"/>
            <p:cNvSpPr>
              <a:spLocks noChangeArrowheads="1"/>
            </p:cNvSpPr>
            <p:nvPr/>
          </p:nvSpPr>
          <p:spPr bwMode="auto">
            <a:xfrm>
              <a:off x="53" y="35"/>
              <a:ext cx="120" cy="32"/>
            </a:xfrm>
            <a:prstGeom prst="rect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79" name="Rectangle 78"/>
            <p:cNvSpPr>
              <a:spLocks noChangeArrowheads="1"/>
            </p:cNvSpPr>
            <p:nvPr/>
          </p:nvSpPr>
          <p:spPr bwMode="auto">
            <a:xfrm>
              <a:off x="53" y="100"/>
              <a:ext cx="120" cy="32"/>
            </a:xfrm>
            <a:prstGeom prst="rect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80" name="Rectangle 79"/>
            <p:cNvSpPr>
              <a:spLocks noChangeArrowheads="1"/>
            </p:cNvSpPr>
            <p:nvPr/>
          </p:nvSpPr>
          <p:spPr bwMode="auto">
            <a:xfrm>
              <a:off x="53" y="166"/>
              <a:ext cx="120" cy="32"/>
            </a:xfrm>
            <a:prstGeom prst="rect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81" name="Freeform 9"/>
            <p:cNvSpPr>
              <a:spLocks/>
            </p:cNvSpPr>
            <p:nvPr/>
          </p:nvSpPr>
          <p:spPr bwMode="auto">
            <a:xfrm>
              <a:off x="6" y="50"/>
              <a:ext cx="22" cy="55"/>
            </a:xfrm>
            <a:custGeom>
              <a:avLst/>
              <a:gdLst>
                <a:gd name="T0" fmla="*/ 10 w 10"/>
                <a:gd name="T1" fmla="*/ 26 h 26"/>
                <a:gd name="T2" fmla="*/ 0 w 10"/>
                <a:gd name="T3" fmla="*/ 13 h 26"/>
                <a:gd name="T4" fmla="*/ 10 w 10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26">
                  <a:moveTo>
                    <a:pt x="10" y="26"/>
                  </a:moveTo>
                  <a:cubicBezTo>
                    <a:pt x="4" y="26"/>
                    <a:pt x="0" y="20"/>
                    <a:pt x="0" y="13"/>
                  </a:cubicBezTo>
                  <a:cubicBezTo>
                    <a:pt x="0" y="6"/>
                    <a:pt x="4" y="0"/>
                    <a:pt x="10" y="0"/>
                  </a:cubicBezTo>
                </a:path>
              </a:pathLst>
            </a:cu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82" name="Freeform 10"/>
            <p:cNvSpPr>
              <a:spLocks/>
            </p:cNvSpPr>
            <p:nvPr/>
          </p:nvSpPr>
          <p:spPr bwMode="auto">
            <a:xfrm>
              <a:off x="6" y="162"/>
              <a:ext cx="22" cy="53"/>
            </a:xfrm>
            <a:custGeom>
              <a:avLst/>
              <a:gdLst>
                <a:gd name="T0" fmla="*/ 10 w 10"/>
                <a:gd name="T1" fmla="*/ 25 h 25"/>
                <a:gd name="T2" fmla="*/ 0 w 10"/>
                <a:gd name="T3" fmla="*/ 12 h 25"/>
                <a:gd name="T4" fmla="*/ 10 w 10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25">
                  <a:moveTo>
                    <a:pt x="10" y="25"/>
                  </a:moveTo>
                  <a:cubicBezTo>
                    <a:pt x="4" y="25"/>
                    <a:pt x="0" y="19"/>
                    <a:pt x="0" y="12"/>
                  </a:cubicBezTo>
                  <a:cubicBezTo>
                    <a:pt x="0" y="5"/>
                    <a:pt x="4" y="0"/>
                    <a:pt x="10" y="0"/>
                  </a:cubicBezTo>
                </a:path>
              </a:pathLst>
            </a:cu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83" name="Oval 82"/>
            <p:cNvSpPr>
              <a:spLocks noChangeArrowheads="1"/>
            </p:cNvSpPr>
            <p:nvPr/>
          </p:nvSpPr>
          <p:spPr bwMode="auto">
            <a:xfrm>
              <a:off x="53" y="263"/>
              <a:ext cx="26" cy="26"/>
            </a:xfrm>
            <a:prstGeom prst="ellipse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84" name="Oval 83"/>
            <p:cNvSpPr>
              <a:spLocks noChangeArrowheads="1"/>
            </p:cNvSpPr>
            <p:nvPr/>
          </p:nvSpPr>
          <p:spPr bwMode="auto">
            <a:xfrm>
              <a:off x="100" y="263"/>
              <a:ext cx="26" cy="26"/>
            </a:xfrm>
            <a:prstGeom prst="ellipse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85" name="Rectangle 84"/>
            <p:cNvSpPr>
              <a:spLocks noChangeArrowheads="1"/>
            </p:cNvSpPr>
            <p:nvPr/>
          </p:nvSpPr>
          <p:spPr bwMode="auto">
            <a:xfrm>
              <a:off x="149" y="263"/>
              <a:ext cx="24" cy="24"/>
            </a:xfrm>
            <a:prstGeom prst="rect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</p:grpSp>
      <p:grpSp>
        <p:nvGrpSpPr>
          <p:cNvPr id="86" name="Group 4"/>
          <p:cNvGrpSpPr>
            <a:grpSpLocks noChangeAspect="1"/>
          </p:cNvGrpSpPr>
          <p:nvPr/>
        </p:nvGrpSpPr>
        <p:grpSpPr bwMode="auto">
          <a:xfrm>
            <a:off x="6659545" y="4305298"/>
            <a:ext cx="160385" cy="257283"/>
            <a:chOff x="6" y="12"/>
            <a:chExt cx="192" cy="308"/>
          </a:xfrm>
        </p:grpSpPr>
        <p:sp>
          <p:nvSpPr>
            <p:cNvPr id="87" name="Rectangle 86"/>
            <p:cNvSpPr>
              <a:spLocks noChangeArrowheads="1"/>
            </p:cNvSpPr>
            <p:nvPr/>
          </p:nvSpPr>
          <p:spPr bwMode="auto">
            <a:xfrm>
              <a:off x="28" y="12"/>
              <a:ext cx="170" cy="308"/>
            </a:xfrm>
            <a:prstGeom prst="rect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88" name="Rectangle 87"/>
            <p:cNvSpPr>
              <a:spLocks noChangeArrowheads="1"/>
            </p:cNvSpPr>
            <p:nvPr/>
          </p:nvSpPr>
          <p:spPr bwMode="auto">
            <a:xfrm>
              <a:off x="53" y="35"/>
              <a:ext cx="120" cy="32"/>
            </a:xfrm>
            <a:prstGeom prst="rect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89" name="Rectangle 88"/>
            <p:cNvSpPr>
              <a:spLocks noChangeArrowheads="1"/>
            </p:cNvSpPr>
            <p:nvPr/>
          </p:nvSpPr>
          <p:spPr bwMode="auto">
            <a:xfrm>
              <a:off x="53" y="100"/>
              <a:ext cx="120" cy="32"/>
            </a:xfrm>
            <a:prstGeom prst="rect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90" name="Rectangle 89"/>
            <p:cNvSpPr>
              <a:spLocks noChangeArrowheads="1"/>
            </p:cNvSpPr>
            <p:nvPr/>
          </p:nvSpPr>
          <p:spPr bwMode="auto">
            <a:xfrm>
              <a:off x="53" y="166"/>
              <a:ext cx="120" cy="32"/>
            </a:xfrm>
            <a:prstGeom prst="rect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91" name="Freeform 9"/>
            <p:cNvSpPr>
              <a:spLocks/>
            </p:cNvSpPr>
            <p:nvPr/>
          </p:nvSpPr>
          <p:spPr bwMode="auto">
            <a:xfrm>
              <a:off x="6" y="50"/>
              <a:ext cx="22" cy="55"/>
            </a:xfrm>
            <a:custGeom>
              <a:avLst/>
              <a:gdLst>
                <a:gd name="T0" fmla="*/ 10 w 10"/>
                <a:gd name="T1" fmla="*/ 26 h 26"/>
                <a:gd name="T2" fmla="*/ 0 w 10"/>
                <a:gd name="T3" fmla="*/ 13 h 26"/>
                <a:gd name="T4" fmla="*/ 10 w 10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26">
                  <a:moveTo>
                    <a:pt x="10" y="26"/>
                  </a:moveTo>
                  <a:cubicBezTo>
                    <a:pt x="4" y="26"/>
                    <a:pt x="0" y="20"/>
                    <a:pt x="0" y="13"/>
                  </a:cubicBezTo>
                  <a:cubicBezTo>
                    <a:pt x="0" y="6"/>
                    <a:pt x="4" y="0"/>
                    <a:pt x="10" y="0"/>
                  </a:cubicBezTo>
                </a:path>
              </a:pathLst>
            </a:cu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92" name="Freeform 10"/>
            <p:cNvSpPr>
              <a:spLocks/>
            </p:cNvSpPr>
            <p:nvPr/>
          </p:nvSpPr>
          <p:spPr bwMode="auto">
            <a:xfrm>
              <a:off x="6" y="162"/>
              <a:ext cx="22" cy="53"/>
            </a:xfrm>
            <a:custGeom>
              <a:avLst/>
              <a:gdLst>
                <a:gd name="T0" fmla="*/ 10 w 10"/>
                <a:gd name="T1" fmla="*/ 25 h 25"/>
                <a:gd name="T2" fmla="*/ 0 w 10"/>
                <a:gd name="T3" fmla="*/ 12 h 25"/>
                <a:gd name="T4" fmla="*/ 10 w 10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25">
                  <a:moveTo>
                    <a:pt x="10" y="25"/>
                  </a:moveTo>
                  <a:cubicBezTo>
                    <a:pt x="4" y="25"/>
                    <a:pt x="0" y="19"/>
                    <a:pt x="0" y="12"/>
                  </a:cubicBezTo>
                  <a:cubicBezTo>
                    <a:pt x="0" y="5"/>
                    <a:pt x="4" y="0"/>
                    <a:pt x="10" y="0"/>
                  </a:cubicBezTo>
                </a:path>
              </a:pathLst>
            </a:cu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93" name="Oval 92"/>
            <p:cNvSpPr>
              <a:spLocks noChangeArrowheads="1"/>
            </p:cNvSpPr>
            <p:nvPr/>
          </p:nvSpPr>
          <p:spPr bwMode="auto">
            <a:xfrm>
              <a:off x="53" y="263"/>
              <a:ext cx="26" cy="26"/>
            </a:xfrm>
            <a:prstGeom prst="ellipse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94" name="Oval 93"/>
            <p:cNvSpPr>
              <a:spLocks noChangeArrowheads="1"/>
            </p:cNvSpPr>
            <p:nvPr/>
          </p:nvSpPr>
          <p:spPr bwMode="auto">
            <a:xfrm>
              <a:off x="100" y="263"/>
              <a:ext cx="26" cy="26"/>
            </a:xfrm>
            <a:prstGeom prst="ellipse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95" name="Rectangle 94"/>
            <p:cNvSpPr>
              <a:spLocks noChangeArrowheads="1"/>
            </p:cNvSpPr>
            <p:nvPr/>
          </p:nvSpPr>
          <p:spPr bwMode="auto">
            <a:xfrm>
              <a:off x="149" y="263"/>
              <a:ext cx="24" cy="24"/>
            </a:xfrm>
            <a:prstGeom prst="rect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</p:grpSp>
      <p:grpSp>
        <p:nvGrpSpPr>
          <p:cNvPr id="96" name="Group 4"/>
          <p:cNvGrpSpPr>
            <a:grpSpLocks noChangeAspect="1"/>
          </p:cNvGrpSpPr>
          <p:nvPr/>
        </p:nvGrpSpPr>
        <p:grpSpPr bwMode="auto">
          <a:xfrm>
            <a:off x="6474024" y="3770078"/>
            <a:ext cx="160385" cy="257283"/>
            <a:chOff x="6" y="12"/>
            <a:chExt cx="192" cy="308"/>
          </a:xfrm>
        </p:grpSpPr>
        <p:sp>
          <p:nvSpPr>
            <p:cNvPr id="97" name="Rectangle 96"/>
            <p:cNvSpPr>
              <a:spLocks noChangeArrowheads="1"/>
            </p:cNvSpPr>
            <p:nvPr/>
          </p:nvSpPr>
          <p:spPr bwMode="auto">
            <a:xfrm>
              <a:off x="28" y="12"/>
              <a:ext cx="170" cy="308"/>
            </a:xfrm>
            <a:prstGeom prst="rect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98" name="Rectangle 97"/>
            <p:cNvSpPr>
              <a:spLocks noChangeArrowheads="1"/>
            </p:cNvSpPr>
            <p:nvPr/>
          </p:nvSpPr>
          <p:spPr bwMode="auto">
            <a:xfrm>
              <a:off x="53" y="35"/>
              <a:ext cx="120" cy="32"/>
            </a:xfrm>
            <a:prstGeom prst="rect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99" name="Rectangle 98"/>
            <p:cNvSpPr>
              <a:spLocks noChangeArrowheads="1"/>
            </p:cNvSpPr>
            <p:nvPr/>
          </p:nvSpPr>
          <p:spPr bwMode="auto">
            <a:xfrm>
              <a:off x="53" y="100"/>
              <a:ext cx="120" cy="32"/>
            </a:xfrm>
            <a:prstGeom prst="rect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100" name="Rectangle 99"/>
            <p:cNvSpPr>
              <a:spLocks noChangeArrowheads="1"/>
            </p:cNvSpPr>
            <p:nvPr/>
          </p:nvSpPr>
          <p:spPr bwMode="auto">
            <a:xfrm>
              <a:off x="53" y="166"/>
              <a:ext cx="120" cy="32"/>
            </a:xfrm>
            <a:prstGeom prst="rect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101" name="Freeform 9"/>
            <p:cNvSpPr>
              <a:spLocks/>
            </p:cNvSpPr>
            <p:nvPr/>
          </p:nvSpPr>
          <p:spPr bwMode="auto">
            <a:xfrm>
              <a:off x="6" y="50"/>
              <a:ext cx="22" cy="55"/>
            </a:xfrm>
            <a:custGeom>
              <a:avLst/>
              <a:gdLst>
                <a:gd name="T0" fmla="*/ 10 w 10"/>
                <a:gd name="T1" fmla="*/ 26 h 26"/>
                <a:gd name="T2" fmla="*/ 0 w 10"/>
                <a:gd name="T3" fmla="*/ 13 h 26"/>
                <a:gd name="T4" fmla="*/ 10 w 10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26">
                  <a:moveTo>
                    <a:pt x="10" y="26"/>
                  </a:moveTo>
                  <a:cubicBezTo>
                    <a:pt x="4" y="26"/>
                    <a:pt x="0" y="20"/>
                    <a:pt x="0" y="13"/>
                  </a:cubicBezTo>
                  <a:cubicBezTo>
                    <a:pt x="0" y="6"/>
                    <a:pt x="4" y="0"/>
                    <a:pt x="10" y="0"/>
                  </a:cubicBezTo>
                </a:path>
              </a:pathLst>
            </a:cu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102" name="Freeform 10"/>
            <p:cNvSpPr>
              <a:spLocks/>
            </p:cNvSpPr>
            <p:nvPr/>
          </p:nvSpPr>
          <p:spPr bwMode="auto">
            <a:xfrm>
              <a:off x="6" y="162"/>
              <a:ext cx="22" cy="53"/>
            </a:xfrm>
            <a:custGeom>
              <a:avLst/>
              <a:gdLst>
                <a:gd name="T0" fmla="*/ 10 w 10"/>
                <a:gd name="T1" fmla="*/ 25 h 25"/>
                <a:gd name="T2" fmla="*/ 0 w 10"/>
                <a:gd name="T3" fmla="*/ 12 h 25"/>
                <a:gd name="T4" fmla="*/ 10 w 10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25">
                  <a:moveTo>
                    <a:pt x="10" y="25"/>
                  </a:moveTo>
                  <a:cubicBezTo>
                    <a:pt x="4" y="25"/>
                    <a:pt x="0" y="19"/>
                    <a:pt x="0" y="12"/>
                  </a:cubicBezTo>
                  <a:cubicBezTo>
                    <a:pt x="0" y="5"/>
                    <a:pt x="4" y="0"/>
                    <a:pt x="10" y="0"/>
                  </a:cubicBezTo>
                </a:path>
              </a:pathLst>
            </a:cu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103" name="Oval 102"/>
            <p:cNvSpPr>
              <a:spLocks noChangeArrowheads="1"/>
            </p:cNvSpPr>
            <p:nvPr/>
          </p:nvSpPr>
          <p:spPr bwMode="auto">
            <a:xfrm>
              <a:off x="53" y="263"/>
              <a:ext cx="26" cy="26"/>
            </a:xfrm>
            <a:prstGeom prst="ellipse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104" name="Oval 103"/>
            <p:cNvSpPr>
              <a:spLocks noChangeArrowheads="1"/>
            </p:cNvSpPr>
            <p:nvPr/>
          </p:nvSpPr>
          <p:spPr bwMode="auto">
            <a:xfrm>
              <a:off x="100" y="263"/>
              <a:ext cx="26" cy="26"/>
            </a:xfrm>
            <a:prstGeom prst="ellipse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105" name="Rectangle 104"/>
            <p:cNvSpPr>
              <a:spLocks noChangeArrowheads="1"/>
            </p:cNvSpPr>
            <p:nvPr/>
          </p:nvSpPr>
          <p:spPr bwMode="auto">
            <a:xfrm>
              <a:off x="149" y="263"/>
              <a:ext cx="24" cy="24"/>
            </a:xfrm>
            <a:prstGeom prst="rect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</p:grpSp>
      <p:grpSp>
        <p:nvGrpSpPr>
          <p:cNvPr id="106" name="Group 4"/>
          <p:cNvGrpSpPr>
            <a:grpSpLocks noChangeAspect="1"/>
          </p:cNvGrpSpPr>
          <p:nvPr/>
        </p:nvGrpSpPr>
        <p:grpSpPr bwMode="auto">
          <a:xfrm>
            <a:off x="7007603" y="3909629"/>
            <a:ext cx="160385" cy="257283"/>
            <a:chOff x="6" y="12"/>
            <a:chExt cx="192" cy="308"/>
          </a:xfrm>
        </p:grpSpPr>
        <p:sp>
          <p:nvSpPr>
            <p:cNvPr id="107" name="Rectangle 106"/>
            <p:cNvSpPr>
              <a:spLocks noChangeArrowheads="1"/>
            </p:cNvSpPr>
            <p:nvPr/>
          </p:nvSpPr>
          <p:spPr bwMode="auto">
            <a:xfrm>
              <a:off x="28" y="12"/>
              <a:ext cx="170" cy="308"/>
            </a:xfrm>
            <a:prstGeom prst="rect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108" name="Rectangle 107"/>
            <p:cNvSpPr>
              <a:spLocks noChangeArrowheads="1"/>
            </p:cNvSpPr>
            <p:nvPr/>
          </p:nvSpPr>
          <p:spPr bwMode="auto">
            <a:xfrm>
              <a:off x="53" y="35"/>
              <a:ext cx="120" cy="32"/>
            </a:xfrm>
            <a:prstGeom prst="rect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109" name="Rectangle 108"/>
            <p:cNvSpPr>
              <a:spLocks noChangeArrowheads="1"/>
            </p:cNvSpPr>
            <p:nvPr/>
          </p:nvSpPr>
          <p:spPr bwMode="auto">
            <a:xfrm>
              <a:off x="53" y="100"/>
              <a:ext cx="120" cy="32"/>
            </a:xfrm>
            <a:prstGeom prst="rect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110" name="Rectangle 109"/>
            <p:cNvSpPr>
              <a:spLocks noChangeArrowheads="1"/>
            </p:cNvSpPr>
            <p:nvPr/>
          </p:nvSpPr>
          <p:spPr bwMode="auto">
            <a:xfrm>
              <a:off x="53" y="166"/>
              <a:ext cx="120" cy="32"/>
            </a:xfrm>
            <a:prstGeom prst="rect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111" name="Freeform 9"/>
            <p:cNvSpPr>
              <a:spLocks/>
            </p:cNvSpPr>
            <p:nvPr/>
          </p:nvSpPr>
          <p:spPr bwMode="auto">
            <a:xfrm>
              <a:off x="6" y="50"/>
              <a:ext cx="22" cy="55"/>
            </a:xfrm>
            <a:custGeom>
              <a:avLst/>
              <a:gdLst>
                <a:gd name="T0" fmla="*/ 10 w 10"/>
                <a:gd name="T1" fmla="*/ 26 h 26"/>
                <a:gd name="T2" fmla="*/ 0 w 10"/>
                <a:gd name="T3" fmla="*/ 13 h 26"/>
                <a:gd name="T4" fmla="*/ 10 w 10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26">
                  <a:moveTo>
                    <a:pt x="10" y="26"/>
                  </a:moveTo>
                  <a:cubicBezTo>
                    <a:pt x="4" y="26"/>
                    <a:pt x="0" y="20"/>
                    <a:pt x="0" y="13"/>
                  </a:cubicBezTo>
                  <a:cubicBezTo>
                    <a:pt x="0" y="6"/>
                    <a:pt x="4" y="0"/>
                    <a:pt x="10" y="0"/>
                  </a:cubicBezTo>
                </a:path>
              </a:pathLst>
            </a:cu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112" name="Freeform 10"/>
            <p:cNvSpPr>
              <a:spLocks/>
            </p:cNvSpPr>
            <p:nvPr/>
          </p:nvSpPr>
          <p:spPr bwMode="auto">
            <a:xfrm>
              <a:off x="6" y="162"/>
              <a:ext cx="22" cy="53"/>
            </a:xfrm>
            <a:custGeom>
              <a:avLst/>
              <a:gdLst>
                <a:gd name="T0" fmla="*/ 10 w 10"/>
                <a:gd name="T1" fmla="*/ 25 h 25"/>
                <a:gd name="T2" fmla="*/ 0 w 10"/>
                <a:gd name="T3" fmla="*/ 12 h 25"/>
                <a:gd name="T4" fmla="*/ 10 w 10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25">
                  <a:moveTo>
                    <a:pt x="10" y="25"/>
                  </a:moveTo>
                  <a:cubicBezTo>
                    <a:pt x="4" y="25"/>
                    <a:pt x="0" y="19"/>
                    <a:pt x="0" y="12"/>
                  </a:cubicBezTo>
                  <a:cubicBezTo>
                    <a:pt x="0" y="5"/>
                    <a:pt x="4" y="0"/>
                    <a:pt x="10" y="0"/>
                  </a:cubicBezTo>
                </a:path>
              </a:pathLst>
            </a:cu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113" name="Oval 112"/>
            <p:cNvSpPr>
              <a:spLocks noChangeArrowheads="1"/>
            </p:cNvSpPr>
            <p:nvPr/>
          </p:nvSpPr>
          <p:spPr bwMode="auto">
            <a:xfrm>
              <a:off x="53" y="263"/>
              <a:ext cx="26" cy="26"/>
            </a:xfrm>
            <a:prstGeom prst="ellipse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114" name="Oval 113"/>
            <p:cNvSpPr>
              <a:spLocks noChangeArrowheads="1"/>
            </p:cNvSpPr>
            <p:nvPr/>
          </p:nvSpPr>
          <p:spPr bwMode="auto">
            <a:xfrm>
              <a:off x="100" y="263"/>
              <a:ext cx="26" cy="26"/>
            </a:xfrm>
            <a:prstGeom prst="ellipse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115" name="Rectangle 114"/>
            <p:cNvSpPr>
              <a:spLocks noChangeArrowheads="1"/>
            </p:cNvSpPr>
            <p:nvPr/>
          </p:nvSpPr>
          <p:spPr bwMode="auto">
            <a:xfrm>
              <a:off x="149" y="263"/>
              <a:ext cx="24" cy="24"/>
            </a:xfrm>
            <a:prstGeom prst="rect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</p:grpSp>
      <p:grpSp>
        <p:nvGrpSpPr>
          <p:cNvPr id="116" name="Group 4"/>
          <p:cNvGrpSpPr>
            <a:grpSpLocks noChangeAspect="1"/>
          </p:cNvGrpSpPr>
          <p:nvPr/>
        </p:nvGrpSpPr>
        <p:grpSpPr bwMode="auto">
          <a:xfrm>
            <a:off x="5886265" y="4443208"/>
            <a:ext cx="160385" cy="257283"/>
            <a:chOff x="6" y="12"/>
            <a:chExt cx="192" cy="308"/>
          </a:xfrm>
        </p:grpSpPr>
        <p:sp>
          <p:nvSpPr>
            <p:cNvPr id="117" name="Rectangle 116"/>
            <p:cNvSpPr>
              <a:spLocks noChangeArrowheads="1"/>
            </p:cNvSpPr>
            <p:nvPr/>
          </p:nvSpPr>
          <p:spPr bwMode="auto">
            <a:xfrm>
              <a:off x="28" y="12"/>
              <a:ext cx="170" cy="308"/>
            </a:xfrm>
            <a:prstGeom prst="rect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118" name="Rectangle 117"/>
            <p:cNvSpPr>
              <a:spLocks noChangeArrowheads="1"/>
            </p:cNvSpPr>
            <p:nvPr/>
          </p:nvSpPr>
          <p:spPr bwMode="auto">
            <a:xfrm>
              <a:off x="53" y="35"/>
              <a:ext cx="120" cy="32"/>
            </a:xfrm>
            <a:prstGeom prst="rect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119" name="Rectangle 118"/>
            <p:cNvSpPr>
              <a:spLocks noChangeArrowheads="1"/>
            </p:cNvSpPr>
            <p:nvPr/>
          </p:nvSpPr>
          <p:spPr bwMode="auto">
            <a:xfrm>
              <a:off x="53" y="100"/>
              <a:ext cx="120" cy="32"/>
            </a:xfrm>
            <a:prstGeom prst="rect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120" name="Rectangle 119"/>
            <p:cNvSpPr>
              <a:spLocks noChangeArrowheads="1"/>
            </p:cNvSpPr>
            <p:nvPr/>
          </p:nvSpPr>
          <p:spPr bwMode="auto">
            <a:xfrm>
              <a:off x="53" y="166"/>
              <a:ext cx="120" cy="32"/>
            </a:xfrm>
            <a:prstGeom prst="rect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121" name="Freeform 9"/>
            <p:cNvSpPr>
              <a:spLocks/>
            </p:cNvSpPr>
            <p:nvPr/>
          </p:nvSpPr>
          <p:spPr bwMode="auto">
            <a:xfrm>
              <a:off x="6" y="50"/>
              <a:ext cx="22" cy="55"/>
            </a:xfrm>
            <a:custGeom>
              <a:avLst/>
              <a:gdLst>
                <a:gd name="T0" fmla="*/ 10 w 10"/>
                <a:gd name="T1" fmla="*/ 26 h 26"/>
                <a:gd name="T2" fmla="*/ 0 w 10"/>
                <a:gd name="T3" fmla="*/ 13 h 26"/>
                <a:gd name="T4" fmla="*/ 10 w 10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26">
                  <a:moveTo>
                    <a:pt x="10" y="26"/>
                  </a:moveTo>
                  <a:cubicBezTo>
                    <a:pt x="4" y="26"/>
                    <a:pt x="0" y="20"/>
                    <a:pt x="0" y="13"/>
                  </a:cubicBezTo>
                  <a:cubicBezTo>
                    <a:pt x="0" y="6"/>
                    <a:pt x="4" y="0"/>
                    <a:pt x="10" y="0"/>
                  </a:cubicBezTo>
                </a:path>
              </a:pathLst>
            </a:cu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122" name="Freeform 10"/>
            <p:cNvSpPr>
              <a:spLocks/>
            </p:cNvSpPr>
            <p:nvPr/>
          </p:nvSpPr>
          <p:spPr bwMode="auto">
            <a:xfrm>
              <a:off x="6" y="162"/>
              <a:ext cx="22" cy="53"/>
            </a:xfrm>
            <a:custGeom>
              <a:avLst/>
              <a:gdLst>
                <a:gd name="T0" fmla="*/ 10 w 10"/>
                <a:gd name="T1" fmla="*/ 25 h 25"/>
                <a:gd name="T2" fmla="*/ 0 w 10"/>
                <a:gd name="T3" fmla="*/ 12 h 25"/>
                <a:gd name="T4" fmla="*/ 10 w 10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25">
                  <a:moveTo>
                    <a:pt x="10" y="25"/>
                  </a:moveTo>
                  <a:cubicBezTo>
                    <a:pt x="4" y="25"/>
                    <a:pt x="0" y="19"/>
                    <a:pt x="0" y="12"/>
                  </a:cubicBezTo>
                  <a:cubicBezTo>
                    <a:pt x="0" y="5"/>
                    <a:pt x="4" y="0"/>
                    <a:pt x="10" y="0"/>
                  </a:cubicBezTo>
                </a:path>
              </a:pathLst>
            </a:cu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123" name="Oval 122"/>
            <p:cNvSpPr>
              <a:spLocks noChangeArrowheads="1"/>
            </p:cNvSpPr>
            <p:nvPr/>
          </p:nvSpPr>
          <p:spPr bwMode="auto">
            <a:xfrm>
              <a:off x="53" y="263"/>
              <a:ext cx="26" cy="26"/>
            </a:xfrm>
            <a:prstGeom prst="ellipse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124" name="Oval 123"/>
            <p:cNvSpPr>
              <a:spLocks noChangeArrowheads="1"/>
            </p:cNvSpPr>
            <p:nvPr/>
          </p:nvSpPr>
          <p:spPr bwMode="auto">
            <a:xfrm>
              <a:off x="100" y="263"/>
              <a:ext cx="26" cy="26"/>
            </a:xfrm>
            <a:prstGeom prst="ellipse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125" name="Rectangle 124"/>
            <p:cNvSpPr>
              <a:spLocks noChangeArrowheads="1"/>
            </p:cNvSpPr>
            <p:nvPr/>
          </p:nvSpPr>
          <p:spPr bwMode="auto">
            <a:xfrm>
              <a:off x="149" y="263"/>
              <a:ext cx="24" cy="24"/>
            </a:xfrm>
            <a:prstGeom prst="rect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</p:grpSp>
      <p:grpSp>
        <p:nvGrpSpPr>
          <p:cNvPr id="126" name="Group 4"/>
          <p:cNvGrpSpPr>
            <a:grpSpLocks noChangeAspect="1"/>
          </p:cNvGrpSpPr>
          <p:nvPr/>
        </p:nvGrpSpPr>
        <p:grpSpPr bwMode="auto">
          <a:xfrm>
            <a:off x="5016122" y="4395595"/>
            <a:ext cx="160385" cy="257283"/>
            <a:chOff x="6" y="12"/>
            <a:chExt cx="192" cy="308"/>
          </a:xfrm>
        </p:grpSpPr>
        <p:sp>
          <p:nvSpPr>
            <p:cNvPr id="127" name="Rectangle 126"/>
            <p:cNvSpPr>
              <a:spLocks noChangeArrowheads="1"/>
            </p:cNvSpPr>
            <p:nvPr/>
          </p:nvSpPr>
          <p:spPr bwMode="auto">
            <a:xfrm>
              <a:off x="28" y="12"/>
              <a:ext cx="170" cy="308"/>
            </a:xfrm>
            <a:prstGeom prst="rect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128" name="Rectangle 127"/>
            <p:cNvSpPr>
              <a:spLocks noChangeArrowheads="1"/>
            </p:cNvSpPr>
            <p:nvPr/>
          </p:nvSpPr>
          <p:spPr bwMode="auto">
            <a:xfrm>
              <a:off x="53" y="35"/>
              <a:ext cx="120" cy="32"/>
            </a:xfrm>
            <a:prstGeom prst="rect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129" name="Rectangle 128"/>
            <p:cNvSpPr>
              <a:spLocks noChangeArrowheads="1"/>
            </p:cNvSpPr>
            <p:nvPr/>
          </p:nvSpPr>
          <p:spPr bwMode="auto">
            <a:xfrm>
              <a:off x="53" y="100"/>
              <a:ext cx="120" cy="32"/>
            </a:xfrm>
            <a:prstGeom prst="rect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130" name="Rectangle 129"/>
            <p:cNvSpPr>
              <a:spLocks noChangeArrowheads="1"/>
            </p:cNvSpPr>
            <p:nvPr/>
          </p:nvSpPr>
          <p:spPr bwMode="auto">
            <a:xfrm>
              <a:off x="53" y="166"/>
              <a:ext cx="120" cy="32"/>
            </a:xfrm>
            <a:prstGeom prst="rect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131" name="Freeform 9"/>
            <p:cNvSpPr>
              <a:spLocks/>
            </p:cNvSpPr>
            <p:nvPr/>
          </p:nvSpPr>
          <p:spPr bwMode="auto">
            <a:xfrm>
              <a:off x="6" y="50"/>
              <a:ext cx="22" cy="55"/>
            </a:xfrm>
            <a:custGeom>
              <a:avLst/>
              <a:gdLst>
                <a:gd name="T0" fmla="*/ 10 w 10"/>
                <a:gd name="T1" fmla="*/ 26 h 26"/>
                <a:gd name="T2" fmla="*/ 0 w 10"/>
                <a:gd name="T3" fmla="*/ 13 h 26"/>
                <a:gd name="T4" fmla="*/ 10 w 10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26">
                  <a:moveTo>
                    <a:pt x="10" y="26"/>
                  </a:moveTo>
                  <a:cubicBezTo>
                    <a:pt x="4" y="26"/>
                    <a:pt x="0" y="20"/>
                    <a:pt x="0" y="13"/>
                  </a:cubicBezTo>
                  <a:cubicBezTo>
                    <a:pt x="0" y="6"/>
                    <a:pt x="4" y="0"/>
                    <a:pt x="10" y="0"/>
                  </a:cubicBezTo>
                </a:path>
              </a:pathLst>
            </a:cu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132" name="Freeform 10"/>
            <p:cNvSpPr>
              <a:spLocks/>
            </p:cNvSpPr>
            <p:nvPr/>
          </p:nvSpPr>
          <p:spPr bwMode="auto">
            <a:xfrm>
              <a:off x="6" y="162"/>
              <a:ext cx="22" cy="53"/>
            </a:xfrm>
            <a:custGeom>
              <a:avLst/>
              <a:gdLst>
                <a:gd name="T0" fmla="*/ 10 w 10"/>
                <a:gd name="T1" fmla="*/ 25 h 25"/>
                <a:gd name="T2" fmla="*/ 0 w 10"/>
                <a:gd name="T3" fmla="*/ 12 h 25"/>
                <a:gd name="T4" fmla="*/ 10 w 10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25">
                  <a:moveTo>
                    <a:pt x="10" y="25"/>
                  </a:moveTo>
                  <a:cubicBezTo>
                    <a:pt x="4" y="25"/>
                    <a:pt x="0" y="19"/>
                    <a:pt x="0" y="12"/>
                  </a:cubicBezTo>
                  <a:cubicBezTo>
                    <a:pt x="0" y="5"/>
                    <a:pt x="4" y="0"/>
                    <a:pt x="10" y="0"/>
                  </a:cubicBezTo>
                </a:path>
              </a:pathLst>
            </a:cu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133" name="Oval 132"/>
            <p:cNvSpPr>
              <a:spLocks noChangeArrowheads="1"/>
            </p:cNvSpPr>
            <p:nvPr/>
          </p:nvSpPr>
          <p:spPr bwMode="auto">
            <a:xfrm>
              <a:off x="53" y="263"/>
              <a:ext cx="26" cy="26"/>
            </a:xfrm>
            <a:prstGeom prst="ellipse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134" name="Oval 133"/>
            <p:cNvSpPr>
              <a:spLocks noChangeArrowheads="1"/>
            </p:cNvSpPr>
            <p:nvPr/>
          </p:nvSpPr>
          <p:spPr bwMode="auto">
            <a:xfrm>
              <a:off x="100" y="263"/>
              <a:ext cx="26" cy="26"/>
            </a:xfrm>
            <a:prstGeom prst="ellipse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135" name="Rectangle 134"/>
            <p:cNvSpPr>
              <a:spLocks noChangeArrowheads="1"/>
            </p:cNvSpPr>
            <p:nvPr/>
          </p:nvSpPr>
          <p:spPr bwMode="auto">
            <a:xfrm>
              <a:off x="149" y="263"/>
              <a:ext cx="24" cy="24"/>
            </a:xfrm>
            <a:prstGeom prst="rect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68215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6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decel="100000" fill="hold" grpId="1" nodeType="withEffect">
                                  <p:stCondLst>
                                    <p:cond delay="650"/>
                                  </p:stCondLst>
                                  <p:childTnLst>
                                    <p:animMotion origin="layout" path="M 4.02349E-6 -4.07626E-6 L 0.03676 -4.07626E-6 " pathEditMode="relative" rAng="0" ptsTypes="AA">
                                      <p:cBhvr>
                                        <p:cTn id="9" dur="500" spd="-100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3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15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6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0258E-6 -4.61189E-6 L -4.70258E-6 0.04358 " pathEditMode="relative" rAng="0" ptsTypes="AA">
                                      <p:cBhvr>
                                        <p:cTn id="20" dur="650" spd="-100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79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nodeType="with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1" grpId="1"/>
      <p:bldP spid="66" grpId="0"/>
      <p:bldP spid="66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826083" y="4050581"/>
            <a:ext cx="2666638" cy="1015607"/>
          </a:xfrm>
          <a:prstGeom prst="rect">
            <a:avLst/>
          </a:prstGeom>
          <a:noFill/>
        </p:spPr>
        <p:txBody>
          <a:bodyPr wrap="square" lIns="91426" tIns="146282" rIns="182851" bIns="146282" rtlCol="0">
            <a:spAutoFit/>
          </a:bodyPr>
          <a:lstStyle/>
          <a:p>
            <a:pPr marL="0" marR="0" lvl="0" indent="0" algn="ctr" defTabSz="121895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549" b="0" i="0" u="none" strike="noStrike" kern="0" cap="none" spc="0" normalizeH="0" baseline="0" noProof="0">
                <a:ln>
                  <a:noFill/>
                </a:ln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+mn-ea"/>
                <a:cs typeface="Segoe UI"/>
              </a:rPr>
              <a:t>Event-driven/ instant scale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8421178" y="4050581"/>
            <a:ext cx="2455689" cy="655515"/>
          </a:xfrm>
          <a:prstGeom prst="rect">
            <a:avLst/>
          </a:prstGeom>
          <a:noFill/>
        </p:spPr>
        <p:txBody>
          <a:bodyPr wrap="square" lIns="91426" tIns="146282" rIns="182851" bIns="146282" rtlCol="0">
            <a:spAutoFit/>
          </a:bodyPr>
          <a:lstStyle/>
          <a:p>
            <a:pPr marL="0" marR="0" lvl="0" indent="0" algn="ctr" defTabSz="121895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549" b="0" i="0" u="none" strike="noStrike" kern="0" cap="none" spc="0" normalizeH="0" baseline="0" noProof="0">
                <a:ln>
                  <a:noFill/>
                </a:ln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+mn-ea"/>
                <a:cs typeface="Segoe UI"/>
              </a:rPr>
              <a:t>Micro-billing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317093" y="4050581"/>
            <a:ext cx="2580533" cy="1015607"/>
          </a:xfrm>
          <a:prstGeom prst="rect">
            <a:avLst/>
          </a:prstGeom>
          <a:noFill/>
        </p:spPr>
        <p:txBody>
          <a:bodyPr wrap="square" lIns="91426" tIns="146282" rIns="182851" bIns="146282" rtlCol="0">
            <a:spAutoFit/>
          </a:bodyPr>
          <a:lstStyle/>
          <a:p>
            <a:pPr marL="0" marR="0" lvl="0" indent="0" algn="ctr" defTabSz="121895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549" b="0" i="0" u="none" strike="noStrike" kern="0" cap="none" spc="0" normalizeH="0" baseline="0" noProof="0">
                <a:ln>
                  <a:noFill/>
                </a:ln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+mn-ea"/>
                <a:cs typeface="Segoe UI"/>
              </a:rPr>
              <a:t>Abstraction </a:t>
            </a:r>
            <a:br>
              <a:rPr kumimoji="0" lang="en-US" sz="2549" b="0" i="0" u="none" strike="noStrike" kern="0" cap="none" spc="0" normalizeH="0" baseline="0" noProof="0">
                <a:ln>
                  <a:noFill/>
                </a:ln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+mn-ea"/>
                <a:cs typeface="Segoe UI"/>
              </a:rPr>
            </a:br>
            <a:r>
              <a:rPr kumimoji="0" lang="en-US" sz="2549" b="0" i="0" u="none" strike="noStrike" kern="0" cap="none" spc="0" normalizeH="0" baseline="0" noProof="0">
                <a:ln>
                  <a:noFill/>
                </a:ln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+mn-ea"/>
                <a:cs typeface="Segoe UI"/>
              </a:rPr>
              <a:t>of servers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</a:t>
            </a:r>
            <a:r>
              <a:rPr lang="en-US" err="1"/>
              <a:t>Serverless</a:t>
            </a:r>
            <a:r>
              <a:rPr lang="en-US"/>
              <a:t>?</a:t>
            </a:r>
            <a:br>
              <a:rPr lang="en-US"/>
            </a:br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8806194" y="2303664"/>
            <a:ext cx="1685653" cy="1685653"/>
            <a:chOff x="8982815" y="2349343"/>
            <a:chExt cx="1719478" cy="1719478"/>
          </a:xfrm>
        </p:grpSpPr>
        <p:sp>
          <p:nvSpPr>
            <p:cNvPr id="207" name="Oval 206"/>
            <p:cNvSpPr/>
            <p:nvPr/>
          </p:nvSpPr>
          <p:spPr bwMode="auto">
            <a:xfrm>
              <a:off x="8982815" y="2349343"/>
              <a:ext cx="1719478" cy="1719478"/>
            </a:xfrm>
            <a:prstGeom prst="ellipse">
              <a:avLst/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2" tIns="143426" rIns="179282" bIns="14342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13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9" name="Group 4"/>
            <p:cNvGrpSpPr>
              <a:grpSpLocks noChangeAspect="1"/>
            </p:cNvGrpSpPr>
            <p:nvPr/>
          </p:nvGrpSpPr>
          <p:grpSpPr bwMode="auto">
            <a:xfrm>
              <a:off x="9516647" y="2813805"/>
              <a:ext cx="651814" cy="755044"/>
              <a:chOff x="6136" y="1969"/>
              <a:chExt cx="221" cy="256"/>
            </a:xfrm>
          </p:grpSpPr>
          <p:sp>
            <p:nvSpPr>
              <p:cNvPr id="12" name="Freeform 5"/>
              <p:cNvSpPr>
                <a:spLocks/>
              </p:cNvSpPr>
              <p:nvPr/>
            </p:nvSpPr>
            <p:spPr bwMode="auto">
              <a:xfrm>
                <a:off x="6247" y="2046"/>
                <a:ext cx="42" cy="111"/>
              </a:xfrm>
              <a:custGeom>
                <a:avLst/>
                <a:gdLst>
                  <a:gd name="T0" fmla="*/ 0 w 42"/>
                  <a:gd name="T1" fmla="*/ 0 h 111"/>
                  <a:gd name="T2" fmla="*/ 0 w 42"/>
                  <a:gd name="T3" fmla="*/ 68 h 111"/>
                  <a:gd name="T4" fmla="*/ 42 w 42"/>
                  <a:gd name="T5" fmla="*/ 111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" h="111">
                    <a:moveTo>
                      <a:pt x="0" y="0"/>
                    </a:moveTo>
                    <a:lnTo>
                      <a:pt x="0" y="68"/>
                    </a:lnTo>
                    <a:lnTo>
                      <a:pt x="42" y="111"/>
                    </a:lnTo>
                  </a:path>
                </a:pathLst>
              </a:custGeom>
              <a:noFill/>
              <a:ln w="26988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1" tIns="44820" rIns="89641" bIns="448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13" name="Oval 6"/>
              <p:cNvSpPr>
                <a:spLocks noChangeArrowheads="1"/>
              </p:cNvSpPr>
              <p:nvPr/>
            </p:nvSpPr>
            <p:spPr bwMode="auto">
              <a:xfrm>
                <a:off x="6136" y="2003"/>
                <a:ext cx="221" cy="222"/>
              </a:xfrm>
              <a:prstGeom prst="ellipse">
                <a:avLst/>
              </a:prstGeom>
              <a:noFill/>
              <a:ln w="26988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1" tIns="44820" rIns="89641" bIns="448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14" name="Line 7"/>
              <p:cNvSpPr>
                <a:spLocks noChangeShapeType="1"/>
              </p:cNvSpPr>
              <p:nvPr/>
            </p:nvSpPr>
            <p:spPr bwMode="auto">
              <a:xfrm>
                <a:off x="6221" y="1969"/>
                <a:ext cx="51" cy="0"/>
              </a:xfrm>
              <a:prstGeom prst="line">
                <a:avLst/>
              </a:prstGeom>
              <a:noFill/>
              <a:ln w="26988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9641" tIns="44820" rIns="89641" bIns="448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15" name="Line 8"/>
              <p:cNvSpPr>
                <a:spLocks noChangeShapeType="1"/>
              </p:cNvSpPr>
              <p:nvPr/>
            </p:nvSpPr>
            <p:spPr bwMode="auto">
              <a:xfrm flipV="1">
                <a:off x="6247" y="1969"/>
                <a:ext cx="0" cy="34"/>
              </a:xfrm>
              <a:prstGeom prst="line">
                <a:avLst/>
              </a:prstGeom>
              <a:noFill/>
              <a:ln w="26988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9641" tIns="44820" rIns="89641" bIns="448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16" name="Line 9"/>
              <p:cNvSpPr>
                <a:spLocks noChangeShapeType="1"/>
              </p:cNvSpPr>
              <p:nvPr/>
            </p:nvSpPr>
            <p:spPr bwMode="auto">
              <a:xfrm flipH="1">
                <a:off x="6323" y="2008"/>
                <a:ext cx="30" cy="29"/>
              </a:xfrm>
              <a:prstGeom prst="line">
                <a:avLst/>
              </a:prstGeom>
              <a:noFill/>
              <a:ln w="26988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9641" tIns="44820" rIns="89641" bIns="448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17" name="Line 10"/>
              <p:cNvSpPr>
                <a:spLocks noChangeShapeType="1"/>
              </p:cNvSpPr>
              <p:nvPr/>
            </p:nvSpPr>
            <p:spPr bwMode="auto">
              <a:xfrm>
                <a:off x="6140" y="2008"/>
                <a:ext cx="30" cy="29"/>
              </a:xfrm>
              <a:prstGeom prst="line">
                <a:avLst/>
              </a:prstGeom>
              <a:noFill/>
              <a:ln w="26988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9641" tIns="44820" rIns="89641" bIns="448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</p:grpSp>
        <p:sp>
          <p:nvSpPr>
            <p:cNvPr id="18" name="Oval 17"/>
            <p:cNvSpPr/>
            <p:nvPr/>
          </p:nvSpPr>
          <p:spPr bwMode="auto">
            <a:xfrm>
              <a:off x="9558292" y="3400148"/>
              <a:ext cx="210105" cy="210105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2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2" tIns="143426" rIns="179282" bIns="14342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13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9435652" y="3287113"/>
              <a:ext cx="454292" cy="461665"/>
            </a:xfrm>
            <a:prstGeom prst="rect">
              <a:avLst/>
            </a:prstGeom>
            <a:noFill/>
          </p:spPr>
          <p:txBody>
            <a:bodyPr wrap="none" lIns="179282" tIns="143426" rIns="179282" bIns="143426" rtlCol="0">
              <a:spAutoFit/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588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76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2917">
                        <a:srgbClr val="0078D7"/>
                      </a:gs>
                      <a:gs pos="30000">
                        <a:srgbClr val="0078D7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rPr>
                <a:t>$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5316574" y="2303664"/>
            <a:ext cx="1685653" cy="1685653"/>
            <a:chOff x="5423171" y="2349343"/>
            <a:chExt cx="1719478" cy="1719478"/>
          </a:xfrm>
        </p:grpSpPr>
        <p:sp>
          <p:nvSpPr>
            <p:cNvPr id="195" name="Oval 194"/>
            <p:cNvSpPr/>
            <p:nvPr/>
          </p:nvSpPr>
          <p:spPr bwMode="auto">
            <a:xfrm>
              <a:off x="5423171" y="2349343"/>
              <a:ext cx="1719478" cy="1719478"/>
            </a:xfrm>
            <a:prstGeom prst="ellipse">
              <a:avLst/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2" tIns="143426" rIns="179282" bIns="14342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13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26" name="Group 25"/>
            <p:cNvGrpSpPr/>
            <p:nvPr/>
          </p:nvGrpSpPr>
          <p:grpSpPr>
            <a:xfrm>
              <a:off x="5899566" y="2925199"/>
              <a:ext cx="712436" cy="614067"/>
              <a:chOff x="6093204" y="2914441"/>
              <a:chExt cx="379412" cy="327025"/>
            </a:xfrm>
            <a:solidFill>
              <a:schemeClr val="bg1"/>
            </a:solidFill>
          </p:grpSpPr>
          <p:sp>
            <p:nvSpPr>
              <p:cNvPr id="24" name="Freeform 14"/>
              <p:cNvSpPr>
                <a:spLocks noEditPoints="1"/>
              </p:cNvSpPr>
              <p:nvPr/>
            </p:nvSpPr>
            <p:spPr bwMode="auto">
              <a:xfrm>
                <a:off x="6093204" y="2914441"/>
                <a:ext cx="379412" cy="327025"/>
              </a:xfrm>
              <a:custGeom>
                <a:avLst/>
                <a:gdLst>
                  <a:gd name="T0" fmla="*/ 222 w 239"/>
                  <a:gd name="T1" fmla="*/ 189 h 206"/>
                  <a:gd name="T2" fmla="*/ 145 w 239"/>
                  <a:gd name="T3" fmla="*/ 189 h 206"/>
                  <a:gd name="T4" fmla="*/ 145 w 239"/>
                  <a:gd name="T5" fmla="*/ 94 h 206"/>
                  <a:gd name="T6" fmla="*/ 17 w 239"/>
                  <a:gd name="T7" fmla="*/ 94 h 206"/>
                  <a:gd name="T8" fmla="*/ 17 w 239"/>
                  <a:gd name="T9" fmla="*/ 17 h 206"/>
                  <a:gd name="T10" fmla="*/ 162 w 239"/>
                  <a:gd name="T11" fmla="*/ 17 h 206"/>
                  <a:gd name="T12" fmla="*/ 162 w 239"/>
                  <a:gd name="T13" fmla="*/ 0 h 206"/>
                  <a:gd name="T14" fmla="*/ 0 w 239"/>
                  <a:gd name="T15" fmla="*/ 0 h 206"/>
                  <a:gd name="T16" fmla="*/ 0 w 239"/>
                  <a:gd name="T17" fmla="*/ 206 h 206"/>
                  <a:gd name="T18" fmla="*/ 239 w 239"/>
                  <a:gd name="T19" fmla="*/ 206 h 206"/>
                  <a:gd name="T20" fmla="*/ 239 w 239"/>
                  <a:gd name="T21" fmla="*/ 77 h 206"/>
                  <a:gd name="T22" fmla="*/ 222 w 239"/>
                  <a:gd name="T23" fmla="*/ 77 h 206"/>
                  <a:gd name="T24" fmla="*/ 222 w 239"/>
                  <a:gd name="T25" fmla="*/ 189 h 206"/>
                  <a:gd name="T26" fmla="*/ 17 w 239"/>
                  <a:gd name="T27" fmla="*/ 112 h 206"/>
                  <a:gd name="T28" fmla="*/ 128 w 239"/>
                  <a:gd name="T29" fmla="*/ 112 h 206"/>
                  <a:gd name="T30" fmla="*/ 128 w 239"/>
                  <a:gd name="T31" fmla="*/ 189 h 206"/>
                  <a:gd name="T32" fmla="*/ 17 w 239"/>
                  <a:gd name="T33" fmla="*/ 189 h 206"/>
                  <a:gd name="T34" fmla="*/ 17 w 239"/>
                  <a:gd name="T35" fmla="*/ 112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39" h="206">
                    <a:moveTo>
                      <a:pt x="222" y="189"/>
                    </a:moveTo>
                    <a:lnTo>
                      <a:pt x="145" y="189"/>
                    </a:lnTo>
                    <a:lnTo>
                      <a:pt x="145" y="94"/>
                    </a:lnTo>
                    <a:lnTo>
                      <a:pt x="17" y="94"/>
                    </a:lnTo>
                    <a:lnTo>
                      <a:pt x="17" y="17"/>
                    </a:lnTo>
                    <a:lnTo>
                      <a:pt x="162" y="17"/>
                    </a:lnTo>
                    <a:lnTo>
                      <a:pt x="162" y="0"/>
                    </a:lnTo>
                    <a:lnTo>
                      <a:pt x="0" y="0"/>
                    </a:lnTo>
                    <a:lnTo>
                      <a:pt x="0" y="206"/>
                    </a:lnTo>
                    <a:lnTo>
                      <a:pt x="239" y="206"/>
                    </a:lnTo>
                    <a:lnTo>
                      <a:pt x="239" y="77"/>
                    </a:lnTo>
                    <a:lnTo>
                      <a:pt x="222" y="77"/>
                    </a:lnTo>
                    <a:lnTo>
                      <a:pt x="222" y="189"/>
                    </a:lnTo>
                    <a:close/>
                    <a:moveTo>
                      <a:pt x="17" y="112"/>
                    </a:moveTo>
                    <a:lnTo>
                      <a:pt x="128" y="112"/>
                    </a:lnTo>
                    <a:lnTo>
                      <a:pt x="128" y="189"/>
                    </a:lnTo>
                    <a:lnTo>
                      <a:pt x="17" y="189"/>
                    </a:lnTo>
                    <a:lnTo>
                      <a:pt x="17" y="112"/>
                    </a:lnTo>
                    <a:close/>
                  </a:path>
                </a:pathLst>
              </a:custGeom>
              <a:grpFill/>
              <a:ln w="15875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vert="horz" wrap="square" lIns="89641" tIns="44820" rIns="89641" bIns="448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25" name="Freeform 15"/>
              <p:cNvSpPr>
                <a:spLocks/>
              </p:cNvSpPr>
              <p:nvPr/>
            </p:nvSpPr>
            <p:spPr bwMode="auto">
              <a:xfrm>
                <a:off x="6326566" y="2914441"/>
                <a:ext cx="146050" cy="146050"/>
              </a:xfrm>
              <a:custGeom>
                <a:avLst/>
                <a:gdLst>
                  <a:gd name="T0" fmla="*/ 32 w 92"/>
                  <a:gd name="T1" fmla="*/ 17 h 92"/>
                  <a:gd name="T2" fmla="*/ 62 w 92"/>
                  <a:gd name="T3" fmla="*/ 17 h 92"/>
                  <a:gd name="T4" fmla="*/ 0 w 92"/>
                  <a:gd name="T5" fmla="*/ 79 h 92"/>
                  <a:gd name="T6" fmla="*/ 13 w 92"/>
                  <a:gd name="T7" fmla="*/ 92 h 92"/>
                  <a:gd name="T8" fmla="*/ 75 w 92"/>
                  <a:gd name="T9" fmla="*/ 30 h 92"/>
                  <a:gd name="T10" fmla="*/ 75 w 92"/>
                  <a:gd name="T11" fmla="*/ 60 h 92"/>
                  <a:gd name="T12" fmla="*/ 92 w 92"/>
                  <a:gd name="T13" fmla="*/ 60 h 92"/>
                  <a:gd name="T14" fmla="*/ 92 w 92"/>
                  <a:gd name="T15" fmla="*/ 0 h 92"/>
                  <a:gd name="T16" fmla="*/ 32 w 92"/>
                  <a:gd name="T17" fmla="*/ 0 h 92"/>
                  <a:gd name="T18" fmla="*/ 32 w 92"/>
                  <a:gd name="T19" fmla="*/ 17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2" h="92">
                    <a:moveTo>
                      <a:pt x="32" y="17"/>
                    </a:moveTo>
                    <a:lnTo>
                      <a:pt x="62" y="17"/>
                    </a:lnTo>
                    <a:lnTo>
                      <a:pt x="0" y="79"/>
                    </a:lnTo>
                    <a:lnTo>
                      <a:pt x="13" y="92"/>
                    </a:lnTo>
                    <a:lnTo>
                      <a:pt x="75" y="30"/>
                    </a:lnTo>
                    <a:lnTo>
                      <a:pt x="75" y="60"/>
                    </a:lnTo>
                    <a:lnTo>
                      <a:pt x="92" y="60"/>
                    </a:lnTo>
                    <a:lnTo>
                      <a:pt x="92" y="0"/>
                    </a:lnTo>
                    <a:lnTo>
                      <a:pt x="32" y="0"/>
                    </a:lnTo>
                    <a:lnTo>
                      <a:pt x="32" y="17"/>
                    </a:lnTo>
                    <a:close/>
                  </a:path>
                </a:pathLst>
              </a:custGeom>
              <a:grpFill/>
              <a:ln w="15875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vert="horz" wrap="square" lIns="89641" tIns="44820" rIns="89641" bIns="448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30" name="Group 29"/>
          <p:cNvGrpSpPr/>
          <p:nvPr/>
        </p:nvGrpSpPr>
        <p:grpSpPr>
          <a:xfrm>
            <a:off x="1764533" y="2303664"/>
            <a:ext cx="1685653" cy="1685653"/>
            <a:chOff x="1799852" y="2349343"/>
            <a:chExt cx="1719478" cy="1719478"/>
          </a:xfrm>
        </p:grpSpPr>
        <p:sp>
          <p:nvSpPr>
            <p:cNvPr id="190" name="Oval 189"/>
            <p:cNvSpPr/>
            <p:nvPr/>
          </p:nvSpPr>
          <p:spPr bwMode="auto">
            <a:xfrm>
              <a:off x="1799852" y="2349343"/>
              <a:ext cx="1719478" cy="1719478"/>
            </a:xfrm>
            <a:prstGeom prst="ellipse">
              <a:avLst/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2" tIns="143426" rIns="179282" bIns="14342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13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209" name="Group 4"/>
            <p:cNvGrpSpPr>
              <a:grpSpLocks noChangeAspect="1"/>
            </p:cNvGrpSpPr>
            <p:nvPr/>
          </p:nvGrpSpPr>
          <p:grpSpPr bwMode="auto">
            <a:xfrm>
              <a:off x="2340343" y="2748281"/>
              <a:ext cx="562401" cy="902183"/>
              <a:chOff x="6" y="12"/>
              <a:chExt cx="192" cy="308"/>
            </a:xfrm>
          </p:grpSpPr>
          <p:sp>
            <p:nvSpPr>
              <p:cNvPr id="210" name="Rectangle 209"/>
              <p:cNvSpPr>
                <a:spLocks noChangeArrowheads="1"/>
              </p:cNvSpPr>
              <p:nvPr/>
            </p:nvSpPr>
            <p:spPr bwMode="auto">
              <a:xfrm>
                <a:off x="28" y="12"/>
                <a:ext cx="170" cy="308"/>
              </a:xfrm>
              <a:prstGeom prst="rect">
                <a:avLst/>
              </a:prstGeom>
              <a:noFill/>
              <a:ln w="25400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1" tIns="44820" rIns="89641" bIns="448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211" name="Rectangle 210"/>
              <p:cNvSpPr>
                <a:spLocks noChangeArrowheads="1"/>
              </p:cNvSpPr>
              <p:nvPr/>
            </p:nvSpPr>
            <p:spPr bwMode="auto">
              <a:xfrm>
                <a:off x="53" y="35"/>
                <a:ext cx="120" cy="32"/>
              </a:xfrm>
              <a:prstGeom prst="rect">
                <a:avLst/>
              </a:prstGeom>
              <a:noFill/>
              <a:ln w="25400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1" tIns="44820" rIns="89641" bIns="448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212" name="Rectangle 211"/>
              <p:cNvSpPr>
                <a:spLocks noChangeArrowheads="1"/>
              </p:cNvSpPr>
              <p:nvPr/>
            </p:nvSpPr>
            <p:spPr bwMode="auto">
              <a:xfrm>
                <a:off x="53" y="100"/>
                <a:ext cx="120" cy="32"/>
              </a:xfrm>
              <a:prstGeom prst="rect">
                <a:avLst/>
              </a:prstGeom>
              <a:noFill/>
              <a:ln w="25400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1" tIns="44820" rIns="89641" bIns="448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213" name="Rectangle 212"/>
              <p:cNvSpPr>
                <a:spLocks noChangeArrowheads="1"/>
              </p:cNvSpPr>
              <p:nvPr/>
            </p:nvSpPr>
            <p:spPr bwMode="auto">
              <a:xfrm>
                <a:off x="53" y="166"/>
                <a:ext cx="120" cy="32"/>
              </a:xfrm>
              <a:prstGeom prst="rect">
                <a:avLst/>
              </a:prstGeom>
              <a:noFill/>
              <a:ln w="25400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1" tIns="44820" rIns="89641" bIns="448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214" name="Freeform 9"/>
              <p:cNvSpPr>
                <a:spLocks/>
              </p:cNvSpPr>
              <p:nvPr/>
            </p:nvSpPr>
            <p:spPr bwMode="auto">
              <a:xfrm>
                <a:off x="6" y="50"/>
                <a:ext cx="22" cy="55"/>
              </a:xfrm>
              <a:custGeom>
                <a:avLst/>
                <a:gdLst>
                  <a:gd name="T0" fmla="*/ 10 w 10"/>
                  <a:gd name="T1" fmla="*/ 26 h 26"/>
                  <a:gd name="T2" fmla="*/ 0 w 10"/>
                  <a:gd name="T3" fmla="*/ 13 h 26"/>
                  <a:gd name="T4" fmla="*/ 10 w 10"/>
                  <a:gd name="T5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0" h="26">
                    <a:moveTo>
                      <a:pt x="10" y="26"/>
                    </a:moveTo>
                    <a:cubicBezTo>
                      <a:pt x="4" y="26"/>
                      <a:pt x="0" y="20"/>
                      <a:pt x="0" y="13"/>
                    </a:cubicBezTo>
                    <a:cubicBezTo>
                      <a:pt x="0" y="6"/>
                      <a:pt x="4" y="0"/>
                      <a:pt x="10" y="0"/>
                    </a:cubicBezTo>
                  </a:path>
                </a:pathLst>
              </a:custGeom>
              <a:noFill/>
              <a:ln w="25400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1" tIns="44820" rIns="89641" bIns="448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215" name="Freeform 10"/>
              <p:cNvSpPr>
                <a:spLocks/>
              </p:cNvSpPr>
              <p:nvPr/>
            </p:nvSpPr>
            <p:spPr bwMode="auto">
              <a:xfrm>
                <a:off x="6" y="162"/>
                <a:ext cx="22" cy="53"/>
              </a:xfrm>
              <a:custGeom>
                <a:avLst/>
                <a:gdLst>
                  <a:gd name="T0" fmla="*/ 10 w 10"/>
                  <a:gd name="T1" fmla="*/ 25 h 25"/>
                  <a:gd name="T2" fmla="*/ 0 w 10"/>
                  <a:gd name="T3" fmla="*/ 12 h 25"/>
                  <a:gd name="T4" fmla="*/ 10 w 10"/>
                  <a:gd name="T5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0" h="25">
                    <a:moveTo>
                      <a:pt x="10" y="25"/>
                    </a:moveTo>
                    <a:cubicBezTo>
                      <a:pt x="4" y="25"/>
                      <a:pt x="0" y="19"/>
                      <a:pt x="0" y="12"/>
                    </a:cubicBezTo>
                    <a:cubicBezTo>
                      <a:pt x="0" y="5"/>
                      <a:pt x="4" y="0"/>
                      <a:pt x="10" y="0"/>
                    </a:cubicBezTo>
                  </a:path>
                </a:pathLst>
              </a:custGeom>
              <a:noFill/>
              <a:ln w="25400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1" tIns="44820" rIns="89641" bIns="448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216" name="Oval 215"/>
              <p:cNvSpPr>
                <a:spLocks noChangeArrowheads="1"/>
              </p:cNvSpPr>
              <p:nvPr/>
            </p:nvSpPr>
            <p:spPr bwMode="auto">
              <a:xfrm>
                <a:off x="53" y="263"/>
                <a:ext cx="26" cy="26"/>
              </a:xfrm>
              <a:prstGeom prst="ellipse">
                <a:avLst/>
              </a:prstGeom>
              <a:noFill/>
              <a:ln w="25400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1" tIns="44820" rIns="89641" bIns="448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217" name="Oval 216"/>
              <p:cNvSpPr>
                <a:spLocks noChangeArrowheads="1"/>
              </p:cNvSpPr>
              <p:nvPr/>
            </p:nvSpPr>
            <p:spPr bwMode="auto">
              <a:xfrm>
                <a:off x="100" y="263"/>
                <a:ext cx="26" cy="26"/>
              </a:xfrm>
              <a:prstGeom prst="ellipse">
                <a:avLst/>
              </a:prstGeom>
              <a:noFill/>
              <a:ln w="25400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1" tIns="44820" rIns="89641" bIns="448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218" name="Rectangle 217"/>
              <p:cNvSpPr>
                <a:spLocks noChangeArrowheads="1"/>
              </p:cNvSpPr>
              <p:nvPr/>
            </p:nvSpPr>
            <p:spPr bwMode="auto">
              <a:xfrm>
                <a:off x="149" y="263"/>
                <a:ext cx="24" cy="24"/>
              </a:xfrm>
              <a:prstGeom prst="rect">
                <a:avLst/>
              </a:prstGeom>
              <a:noFill/>
              <a:ln w="25400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1" tIns="44820" rIns="89641" bIns="448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</p:grpSp>
        <p:sp>
          <p:nvSpPr>
            <p:cNvPr id="29" name="Rectangle 28"/>
            <p:cNvSpPr/>
            <p:nvPr/>
          </p:nvSpPr>
          <p:spPr bwMode="auto">
            <a:xfrm>
              <a:off x="2540162" y="2722564"/>
              <a:ext cx="57247" cy="57247"/>
            </a:xfrm>
            <a:prstGeom prst="rect">
              <a:avLst/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2" tIns="143426" rIns="179282" bIns="14342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13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19" name="Rectangle 218"/>
            <p:cNvSpPr/>
            <p:nvPr/>
          </p:nvSpPr>
          <p:spPr bwMode="auto">
            <a:xfrm>
              <a:off x="2720322" y="2718442"/>
              <a:ext cx="57247" cy="57247"/>
            </a:xfrm>
            <a:prstGeom prst="rect">
              <a:avLst/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2" tIns="143426" rIns="179282" bIns="14342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13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20" name="Rectangle 219"/>
            <p:cNvSpPr/>
            <p:nvPr/>
          </p:nvSpPr>
          <p:spPr bwMode="auto">
            <a:xfrm>
              <a:off x="2797315" y="2716060"/>
              <a:ext cx="57247" cy="57247"/>
            </a:xfrm>
            <a:prstGeom prst="rect">
              <a:avLst/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2" tIns="143426" rIns="179282" bIns="14342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13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21" name="Rectangle 220"/>
            <p:cNvSpPr/>
            <p:nvPr/>
          </p:nvSpPr>
          <p:spPr bwMode="auto">
            <a:xfrm>
              <a:off x="2865967" y="2719713"/>
              <a:ext cx="57247" cy="57247"/>
            </a:xfrm>
            <a:prstGeom prst="rect">
              <a:avLst/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2" tIns="143426" rIns="179282" bIns="14342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13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22" name="Rectangle 221"/>
            <p:cNvSpPr/>
            <p:nvPr/>
          </p:nvSpPr>
          <p:spPr bwMode="auto">
            <a:xfrm>
              <a:off x="2791040" y="2793014"/>
              <a:ext cx="57247" cy="57247"/>
            </a:xfrm>
            <a:prstGeom prst="rect">
              <a:avLst/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2" tIns="143426" rIns="179282" bIns="14342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13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23" name="Rectangle 222"/>
            <p:cNvSpPr/>
            <p:nvPr/>
          </p:nvSpPr>
          <p:spPr bwMode="auto">
            <a:xfrm>
              <a:off x="2717221" y="2781108"/>
              <a:ext cx="57247" cy="57247"/>
            </a:xfrm>
            <a:prstGeom prst="rect">
              <a:avLst/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2" tIns="143426" rIns="179282" bIns="14342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13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24" name="Rectangle 223"/>
            <p:cNvSpPr/>
            <p:nvPr/>
          </p:nvSpPr>
          <p:spPr bwMode="auto">
            <a:xfrm>
              <a:off x="2793421" y="2859589"/>
              <a:ext cx="57247" cy="72434"/>
            </a:xfrm>
            <a:prstGeom prst="rect">
              <a:avLst/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2" tIns="143426" rIns="179282" bIns="14342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13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25" name="Rectangle 224"/>
            <p:cNvSpPr/>
            <p:nvPr/>
          </p:nvSpPr>
          <p:spPr bwMode="auto">
            <a:xfrm>
              <a:off x="2628239" y="2715498"/>
              <a:ext cx="57247" cy="57247"/>
            </a:xfrm>
            <a:prstGeom prst="rect">
              <a:avLst/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2" tIns="143426" rIns="179282" bIns="14342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13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27" name="Rectangle 226"/>
            <p:cNvSpPr/>
            <p:nvPr/>
          </p:nvSpPr>
          <p:spPr bwMode="auto">
            <a:xfrm>
              <a:off x="2878277" y="2792260"/>
              <a:ext cx="57247" cy="57247"/>
            </a:xfrm>
            <a:prstGeom prst="rect">
              <a:avLst/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2" tIns="143426" rIns="179282" bIns="14342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13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28" name="Rectangle 227"/>
            <p:cNvSpPr/>
            <p:nvPr/>
          </p:nvSpPr>
          <p:spPr bwMode="auto">
            <a:xfrm>
              <a:off x="2877485" y="2870842"/>
              <a:ext cx="57247" cy="57247"/>
            </a:xfrm>
            <a:prstGeom prst="rect">
              <a:avLst/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2" tIns="143426" rIns="179282" bIns="14342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13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29" name="Rectangle 228"/>
            <p:cNvSpPr/>
            <p:nvPr/>
          </p:nvSpPr>
          <p:spPr bwMode="auto">
            <a:xfrm>
              <a:off x="2873508" y="2956004"/>
              <a:ext cx="57247" cy="57247"/>
            </a:xfrm>
            <a:prstGeom prst="rect">
              <a:avLst/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2" tIns="143426" rIns="179282" bIns="14342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13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30" name="Rectangle 229"/>
            <p:cNvSpPr/>
            <p:nvPr/>
          </p:nvSpPr>
          <p:spPr bwMode="auto">
            <a:xfrm>
              <a:off x="2873508" y="3048980"/>
              <a:ext cx="57247" cy="57247"/>
            </a:xfrm>
            <a:prstGeom prst="rect">
              <a:avLst/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2" tIns="143426" rIns="179282" bIns="14342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13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31" name="Rectangle 230"/>
            <p:cNvSpPr/>
            <p:nvPr/>
          </p:nvSpPr>
          <p:spPr bwMode="auto">
            <a:xfrm>
              <a:off x="2715944" y="2881977"/>
              <a:ext cx="57247" cy="57247"/>
            </a:xfrm>
            <a:prstGeom prst="rect">
              <a:avLst/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2" tIns="143426" rIns="179282" bIns="14342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13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32" name="Rectangle 231"/>
            <p:cNvSpPr/>
            <p:nvPr/>
          </p:nvSpPr>
          <p:spPr bwMode="auto">
            <a:xfrm>
              <a:off x="2753880" y="2981337"/>
              <a:ext cx="57247" cy="57247"/>
            </a:xfrm>
            <a:prstGeom prst="rect">
              <a:avLst/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2" tIns="143426" rIns="179282" bIns="14342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13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33" name="Rectangle 232"/>
            <p:cNvSpPr/>
            <p:nvPr/>
          </p:nvSpPr>
          <p:spPr bwMode="auto">
            <a:xfrm>
              <a:off x="2796117" y="3016317"/>
              <a:ext cx="57247" cy="57247"/>
            </a:xfrm>
            <a:prstGeom prst="rect">
              <a:avLst/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2" tIns="143426" rIns="179282" bIns="14342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13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34" name="Rectangle 233"/>
            <p:cNvSpPr/>
            <p:nvPr/>
          </p:nvSpPr>
          <p:spPr bwMode="auto">
            <a:xfrm>
              <a:off x="2678699" y="2980353"/>
              <a:ext cx="57247" cy="57247"/>
            </a:xfrm>
            <a:prstGeom prst="rect">
              <a:avLst/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2" tIns="143426" rIns="179282" bIns="14342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13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35" name="Rectangle 234"/>
            <p:cNvSpPr/>
            <p:nvPr/>
          </p:nvSpPr>
          <p:spPr bwMode="auto">
            <a:xfrm>
              <a:off x="2628238" y="2775588"/>
              <a:ext cx="57247" cy="57247"/>
            </a:xfrm>
            <a:prstGeom prst="rect">
              <a:avLst/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2" tIns="143426" rIns="179282" bIns="14342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13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36" name="Rectangle 235"/>
            <p:cNvSpPr/>
            <p:nvPr/>
          </p:nvSpPr>
          <p:spPr bwMode="auto">
            <a:xfrm>
              <a:off x="2633652" y="2889549"/>
              <a:ext cx="57247" cy="57247"/>
            </a:xfrm>
            <a:prstGeom prst="rect">
              <a:avLst/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2" tIns="143426" rIns="179282" bIns="14342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13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514044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5629E-6 4.87971E-6 L 3.55629E-6 -0.05448 " pathEditMode="relative" rAng="0" ptsTypes="AA">
                                      <p:cBhvr>
                                        <p:cTn id="14" dur="500" spd="-100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724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2" presetClass="path" presetSubtype="0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3.55629E-6 4.87971E-6 L 3.55629E-6 -0.05448 " pathEditMode="relative" rAng="0" ptsTypes="AA">
                                      <p:cBhvr>
                                        <p:cTn id="24" dur="500" spd="-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724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2" presetClass="path" presetSubtype="0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3.55629E-6 4.87971E-6 L 3.55629E-6 -0.05448 " pathEditMode="relative" rAng="0" ptsTypes="AA">
                                      <p:cBhvr>
                                        <p:cTn id="34" dur="500" spd="-100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7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" grpId="1"/>
      <p:bldP spid="61" grpId="0"/>
      <p:bldP spid="61" grpId="1"/>
      <p:bldP spid="60" grpId="0"/>
      <p:bldP spid="60" grpId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5-30721_Build_2016_Template_Light">
  <a:themeElements>
    <a:clrScheme name="Build 2016">
      <a:dk1>
        <a:srgbClr val="505050"/>
      </a:dk1>
      <a:lt1>
        <a:srgbClr val="FFFFFF"/>
      </a:lt1>
      <a:dk2>
        <a:srgbClr val="0078D7"/>
      </a:dk2>
      <a:lt2>
        <a:srgbClr val="F8F8F8"/>
      </a:lt2>
      <a:accent1>
        <a:srgbClr val="0078D7"/>
      </a:accent1>
      <a:accent2>
        <a:srgbClr val="002050"/>
      </a:accent2>
      <a:accent3>
        <a:srgbClr val="00BCF2"/>
      </a:accent3>
      <a:accent4>
        <a:srgbClr val="D2D2D2"/>
      </a:accent4>
      <a:accent5>
        <a:srgbClr val="737373"/>
      </a:accent5>
      <a:accent6>
        <a:srgbClr val="50505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Build_2016_16x9_Template.potx" id="{2D9F1654-7A66-4699-829C-201E10216A69}" vid="{2DD1E4E3-0871-45BE-BEDE-345B55444DCB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1076</Words>
  <Application>Microsoft Office PowerPoint</Application>
  <PresentationFormat>Widescreen</PresentationFormat>
  <Paragraphs>268</Paragraphs>
  <Slides>16</Slides>
  <Notes>16</Notes>
  <HiddenSlides>11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9" baseType="lpstr">
      <vt:lpstr>Arial</vt:lpstr>
      <vt:lpstr>Calibri</vt:lpstr>
      <vt:lpstr>Calibri Light</vt:lpstr>
      <vt:lpstr>Century Gothic</vt:lpstr>
      <vt:lpstr>Consolas</vt:lpstr>
      <vt:lpstr>Segoe UI</vt:lpstr>
      <vt:lpstr>Segoe UI Light</vt:lpstr>
      <vt:lpstr>Segoe UI Semibold</vt:lpstr>
      <vt:lpstr>Segoe UI Semilight</vt:lpstr>
      <vt:lpstr>Times New Roman</vt:lpstr>
      <vt:lpstr>Wingdings</vt:lpstr>
      <vt:lpstr>Office Theme</vt:lpstr>
      <vt:lpstr>5-30721_Build_2016_Template_Light</vt:lpstr>
      <vt:lpstr>Serverless with Azure</vt:lpstr>
      <vt:lpstr>PowerPoint Presentation</vt:lpstr>
      <vt:lpstr>About Us</vt:lpstr>
      <vt:lpstr>About Us</vt:lpstr>
      <vt:lpstr>About Us</vt:lpstr>
      <vt:lpstr>About Us</vt:lpstr>
      <vt:lpstr>About Us</vt:lpstr>
      <vt:lpstr>The future is Serverless</vt:lpstr>
      <vt:lpstr>What is Serverless? </vt:lpstr>
      <vt:lpstr>Benefits of Serverless </vt:lpstr>
      <vt:lpstr>Serverless application platform components</vt:lpstr>
      <vt:lpstr>Serverless application platform components</vt:lpstr>
      <vt:lpstr>Serverless application platform components</vt:lpstr>
      <vt:lpstr>Serverless application platform components</vt:lpstr>
      <vt:lpstr>Serverless application platform components</vt:lpstr>
      <vt:lpstr>Serverless application platform components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Serverless with Azure</dc:title>
  <dc:creator>Peter Roden</dc:creator>
  <cp:lastModifiedBy>Elizabeth Graham</cp:lastModifiedBy>
  <cp:revision>10</cp:revision>
  <dcterms:created xsi:type="dcterms:W3CDTF">2018-01-22T17:19:10Z</dcterms:created>
  <dcterms:modified xsi:type="dcterms:W3CDTF">2018-02-12T21:01:04Z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peroden@microsoft.com</vt:lpwstr>
  </property>
  <property fmtid="{D5CDD505-2E9C-101B-9397-08002B2CF9AE}" pid="5" name="MSIP_Label_f42aa342-8706-4288-bd11-ebb85995028c_SetDate">
    <vt:lpwstr>2018-01-22T17:24:21.1666327Z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