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5"/>
  </p:notesMasterIdLst>
  <p:handoutMasterIdLst>
    <p:handoutMasterId r:id="rId16"/>
  </p:handoutMasterIdLst>
  <p:sldIdLst>
    <p:sldId id="256" r:id="rId5"/>
    <p:sldId id="276" r:id="rId6"/>
    <p:sldId id="279" r:id="rId7"/>
    <p:sldId id="274" r:id="rId8"/>
    <p:sldId id="275" r:id="rId9"/>
    <p:sldId id="277" r:id="rId10"/>
    <p:sldId id="280" r:id="rId11"/>
    <p:sldId id="281" r:id="rId12"/>
    <p:sldId id="269" r:id="rId13"/>
    <p:sldId id="266" r:id="rId14"/>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深色样式 2 - 强调 3/强调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1" d="100"/>
          <a:sy n="81" d="100"/>
        </p:scale>
        <p:origin x="754" y="67"/>
      </p:cViewPr>
      <p:guideLst>
        <p:guide orient="horz" pos="2160"/>
        <p:guide pos="3840"/>
      </p:guideLst>
    </p:cSldViewPr>
  </p:slideViewPr>
  <p:notesTextViewPr>
    <p:cViewPr>
      <p:scale>
        <a:sx n="1" d="1"/>
        <a:sy n="1" d="1"/>
      </p:scale>
      <p:origin x="0" y="0"/>
    </p:cViewPr>
  </p:notesTextViewPr>
  <p:notesViewPr>
    <p:cSldViewPr snapToGrid="0" showGuides="1">
      <p:cViewPr varScale="1">
        <p:scale>
          <a:sx n="99" d="100"/>
          <a:sy n="99" d="100"/>
        </p:scale>
        <p:origin x="357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91C0301E-2321-4F52-B85E-5901506D265C}" type="datetime1">
              <a:rPr lang="zh-CN" altLang="en-US" smtClean="0">
                <a:latin typeface="微软雅黑" panose="020B0503020204020204" pitchFamily="34" charset="-122"/>
                <a:ea typeface="微软雅黑" panose="020B0503020204020204" pitchFamily="34" charset="-122"/>
              </a:rPr>
              <a:pPr algn="r" rtl="0"/>
              <a:t>2020/3/25</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06834459-7356-44BF-850D-8B30C4FB3B6B}" type="slidenum">
              <a:rPr lang="en-US" altLang="zh-CN" smtClean="0">
                <a:latin typeface="微软雅黑" panose="020B0503020204020204" pitchFamily="34" charset="-122"/>
                <a:ea typeface="微软雅黑" panose="020B0503020204020204" pitchFamily="34" charset="-122"/>
              </a:rPr>
              <a:pPr algn="r" rtl="0"/>
              <a:t>‹#›</a:t>
            </a:fld>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atin typeface="微软雅黑" panose="020B0503020204020204" pitchFamily="34" charset="-122"/>
                <a:ea typeface="微软雅黑" panose="020B0503020204020204" pitchFamily="34" charset="-122"/>
              </a:defRPr>
            </a:lvl1pPr>
          </a:lstStyle>
          <a:p>
            <a:fld id="{229B22C3-6CB1-491B-AD00-E0837F23A3F3}" type="datetime1">
              <a:rPr lang="zh-CN" altLang="en-US" smtClean="0"/>
              <a:pPr/>
              <a:t>2020/3/25</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atin typeface="微软雅黑" panose="020B0503020204020204" pitchFamily="34" charset="-122"/>
                <a:ea typeface="微软雅黑" panose="020B0503020204020204" pitchFamily="34" charset="-122"/>
              </a:defRPr>
            </a:lvl1pPr>
          </a:lstStyle>
          <a:p>
            <a:fld id="{0A3C37BE-C303-496D-B5CD-85F2937540FC}" type="slidenum">
              <a:rPr lang="en-US" altLang="zh-CN" smtClean="0"/>
              <a:pPr/>
              <a:t>‹#›</a:t>
            </a:fld>
            <a:endParaRPr lang="en-US" altLang="zh-CN"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A3C37BE-C303-496D-B5CD-85F2937540FC}" type="slidenum">
              <a:rPr lang="en-US" altLang="zh-CN" smtClean="0"/>
              <a:pPr/>
              <a:t>1</a:t>
            </a:fld>
            <a:endParaRPr lang="en-US" altLang="zh-CN" dirty="0"/>
          </a:p>
        </p:txBody>
      </p:sp>
    </p:spTree>
    <p:extLst>
      <p:ext uri="{BB962C8B-B14F-4D97-AF65-F5344CB8AC3E}">
        <p14:creationId xmlns:p14="http://schemas.microsoft.com/office/powerpoint/2010/main" val="84905719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矩形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p>
        </p:txBody>
      </p:sp>
      <p:sp>
        <p:nvSpPr>
          <p:cNvPr id="8" name="矩形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p>
        </p:txBody>
      </p:sp>
      <p:sp>
        <p:nvSpPr>
          <p:cNvPr id="2" name="标题 1"/>
          <p:cNvSpPr>
            <a:spLocks noGrp="1"/>
          </p:cNvSpPr>
          <p:nvPr>
            <p:ph type="ctrTitle"/>
          </p:nvPr>
        </p:nvSpPr>
        <p:spPr>
          <a:xfrm>
            <a:off x="1104900" y="2292094"/>
            <a:ext cx="10096500" cy="2219691"/>
          </a:xfrm>
        </p:spPr>
        <p:txBody>
          <a:bodyPr rtlCol="0" anchor="ctr">
            <a:normAutofit/>
          </a:bodyPr>
          <a:lstStyle>
            <a:lvl1pPr algn="l" rtl="0">
              <a:defRPr sz="4400" cap="all" baseline="0"/>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104898" y="4511784"/>
            <a:ext cx="10096501" cy="955565"/>
          </a:xfrm>
        </p:spPr>
        <p:txBody>
          <a:bodyPr rtlCol="0">
            <a:normAutofit/>
          </a:bodyPr>
          <a:lstStyle>
            <a:lvl1pPr marL="0" indent="0" algn="l" rtl="0">
              <a:spcBef>
                <a:spcPts val="0"/>
              </a:spcBef>
              <a:buNone/>
              <a:defRPr sz="18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zh-CN" altLang="en-US" noProof="0"/>
              <a:t>单击此处编辑母版副标题样式</a:t>
            </a:r>
            <a:endParaRPr lang="zh-CN" altLang="en-US" noProof="0" dirty="0"/>
          </a:p>
        </p:txBody>
      </p:sp>
      <p:sp>
        <p:nvSpPr>
          <p:cNvPr id="4" name="日期占位符 3"/>
          <p:cNvSpPr>
            <a:spLocks noGrp="1"/>
          </p:cNvSpPr>
          <p:nvPr>
            <p:ph type="dt" sz="half" idx="10"/>
          </p:nvPr>
        </p:nvSpPr>
        <p:spPr/>
        <p:txBody>
          <a:bodyPr rtlCol="0"/>
          <a:lstStyle>
            <a:lvl1pPr>
              <a:defRPr/>
            </a:lvl1pPr>
          </a:lstStyle>
          <a:p>
            <a:fld id="{A7392AAC-879E-4B39-8824-AF6B730A809E}" type="datetime1">
              <a:rPr lang="zh-CN" altLang="en-US" smtClean="0"/>
              <a:pPr/>
              <a:t>2020/3/25</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pic>
        <p:nvPicPr>
          <p:cNvPr id="11" name="图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lstStyle>
            <a:lvl1pPr algn="l" rtl="0">
              <a:defRPr sz="320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图片占位符 2"/>
          <p:cNvSpPr>
            <a:spLocks noGrp="1"/>
          </p:cNvSpPr>
          <p:nvPr>
            <p:ph type="pic" idx="1"/>
          </p:nvPr>
        </p:nvSpPr>
        <p:spPr>
          <a:xfrm>
            <a:off x="4654671" y="1600199"/>
            <a:ext cx="6430912" cy="4572001"/>
          </a:xfrm>
        </p:spPr>
        <p:txBody>
          <a:bodyPr tIns="1188720" rtlCol="0">
            <a:normAutofit/>
          </a:bodyPr>
          <a:lstStyle>
            <a:lvl1pPr marL="0" indent="0" algn="ctr" rtl="0">
              <a:buNone/>
              <a:defRPr sz="2000">
                <a:latin typeface="微软雅黑" panose="020B0503020204020204" pitchFamily="34" charset="-122"/>
                <a:ea typeface="微软雅黑" panose="020B0503020204020204" pitchFamily="34" charset="-122"/>
              </a:defRPr>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zh-CN" altLang="en-US" noProof="0"/>
              <a:t>单击图标添加图片</a:t>
            </a:r>
            <a:endParaRPr lang="zh-CN" altLang="en-US" noProof="0" dirty="0"/>
          </a:p>
        </p:txBody>
      </p:sp>
      <p:sp>
        <p:nvSpPr>
          <p:cNvPr id="4" name="文本占位符 3"/>
          <p:cNvSpPr>
            <a:spLocks noGrp="1"/>
          </p:cNvSpPr>
          <p:nvPr>
            <p:ph type="body" sz="half" idx="2"/>
          </p:nvPr>
        </p:nvSpPr>
        <p:spPr>
          <a:xfrm>
            <a:off x="1104900" y="1600200"/>
            <a:ext cx="3396996" cy="4572000"/>
          </a:xfrm>
        </p:spPr>
        <p:txBody>
          <a:bodyPr rtlCol="0">
            <a:normAutofit/>
          </a:bodyPr>
          <a:lstStyle>
            <a:lvl1pPr marL="0" indent="0" algn="l" rtl="0">
              <a:spcBef>
                <a:spcPts val="1200"/>
              </a:spcBef>
              <a:buNone/>
              <a:defRPr sz="18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7118C275-B304-48F5-8C4F-015CBCF4E7C1}" type="datetime1">
              <a:rPr lang="zh-CN" altLang="en-US" smtClean="0"/>
              <a:pPr/>
              <a:t>2020/3/25</a:t>
            </a:fld>
            <a:r>
              <a:rPr lang="zh-CN" altLang="en-US" dirty="0"/>
              <a:t>​</a:t>
            </a:r>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p:txBody>
          <a:bodyPr vert="eaVert"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98791AA9-DDCB-4BA8-AD1D-963A3AA00622}" type="datetime1">
              <a:rPr lang="zh-CN" altLang="en-US" smtClean="0"/>
              <a:pPr/>
              <a:t>2020/3/25</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372600" y="365125"/>
            <a:ext cx="1714500" cy="5811838"/>
          </a:xfrm>
        </p:spPr>
        <p:txBody>
          <a:bodyPr vert="eaVert"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a:xfrm>
            <a:off x="1104900" y="365125"/>
            <a:ext cx="8098896" cy="5811838"/>
          </a:xfrm>
        </p:spPr>
        <p:txBody>
          <a:bodyPr vert="eaVert"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9170426F-E661-472B-BE42-25E072CD46D9}" type="datetime1">
              <a:rPr lang="zh-CN" altLang="en-US" smtClean="0"/>
              <a:pPr/>
              <a:t>2020/3/25</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grpSp>
        <p:nvGrpSpPr>
          <p:cNvPr id="7" name="组 6"/>
          <p:cNvGrpSpPr/>
          <p:nvPr/>
        </p:nvGrpSpPr>
        <p:grpSpPr>
          <a:xfrm rot="5400000">
            <a:off x="6514047" y="3228843"/>
            <a:ext cx="5632704" cy="84403"/>
            <a:chOff x="1073150" y="1219201"/>
            <a:chExt cx="10058400" cy="63125"/>
          </a:xfrm>
        </p:grpSpPr>
        <p:cxnSp>
          <p:nvCxnSpPr>
            <p:cNvPr id="8" name="直接连接符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9BA78444-6099-4C0A-A3A9-C6F3C5D7F289}" type="datetime1">
              <a:rPr lang="zh-CN" altLang="en-US" smtClean="0"/>
              <a:pPr/>
              <a:t>2020/3/25</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包含图片的标题幻灯片">
    <p:spTree>
      <p:nvGrpSpPr>
        <p:cNvPr id="1" name=""/>
        <p:cNvGrpSpPr/>
        <p:nvPr/>
      </p:nvGrpSpPr>
      <p:grpSpPr>
        <a:xfrm>
          <a:off x="0" y="0"/>
          <a:ext cx="0" cy="0"/>
          <a:chOff x="0" y="0"/>
          <a:chExt cx="0" cy="0"/>
        </a:xfrm>
      </p:grpSpPr>
      <p:grpSp>
        <p:nvGrpSpPr>
          <p:cNvPr id="13" name="组 12"/>
          <p:cNvGrpSpPr/>
          <p:nvPr/>
        </p:nvGrpSpPr>
        <p:grpSpPr>
          <a:xfrm rot="10800000">
            <a:off x="0" y="5645510"/>
            <a:ext cx="12192000" cy="63125"/>
            <a:chOff x="507492" y="1501519"/>
            <a:chExt cx="8129016" cy="63125"/>
          </a:xfrm>
        </p:grpSpPr>
        <p:cxnSp>
          <p:nvCxnSpPr>
            <p:cNvPr id="17" name="直接连接符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组 13"/>
          <p:cNvGrpSpPr/>
          <p:nvPr/>
        </p:nvGrpSpPr>
        <p:grpSpPr>
          <a:xfrm>
            <a:off x="0" y="1143000"/>
            <a:ext cx="12192000" cy="63125"/>
            <a:chOff x="507492" y="1501519"/>
            <a:chExt cx="8129016" cy="63125"/>
          </a:xfrm>
        </p:grpSpPr>
        <p:cxnSp>
          <p:nvCxnSpPr>
            <p:cNvPr id="15" name="直接连接符​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矩形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8" name="矩形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ctrTitle"/>
          </p:nvPr>
        </p:nvSpPr>
        <p:spPr>
          <a:xfrm>
            <a:off x="1104900" y="2292094"/>
            <a:ext cx="5734050" cy="2219691"/>
          </a:xfrm>
        </p:spPr>
        <p:txBody>
          <a:bodyPr rtlCol="0" anchor="ctr">
            <a:normAutofit/>
          </a:bodyPr>
          <a:lstStyle>
            <a:lvl1pPr algn="l" rtl="0">
              <a:defRPr sz="4400" cap="all" baseline="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104900" y="4511784"/>
            <a:ext cx="5734050" cy="955565"/>
          </a:xfrm>
        </p:spPr>
        <p:txBody>
          <a:bodyPr rtlCol="0">
            <a:normAutofit/>
          </a:bodyPr>
          <a:lstStyle>
            <a:lvl1pPr marL="0" indent="0" algn="l" rtl="0">
              <a:spcBef>
                <a:spcPts val="0"/>
              </a:spcBef>
              <a:buNone/>
              <a:defRPr sz="1800">
                <a:latin typeface="微软雅黑" panose="020B0503020204020204" pitchFamily="34" charset="-122"/>
                <a:ea typeface="微软雅黑" panose="020B0503020204020204" pitchFamily="34" charset="-122"/>
              </a:defRPr>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zh-CN" altLang="en-US" noProof="0"/>
              <a:t>单击此处编辑母版副标题样式</a:t>
            </a:r>
            <a:endParaRPr lang="zh-CN" altLang="en-US" noProof="0" dirty="0"/>
          </a:p>
        </p:txBody>
      </p:sp>
      <p:pic>
        <p:nvPicPr>
          <p:cNvPr id="10" name="图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sp>
        <p:nvSpPr>
          <p:cNvPr id="11" name="图片占位符 10"/>
          <p:cNvSpPr>
            <a:spLocks noGrp="1"/>
          </p:cNvSpPr>
          <p:nvPr>
            <p:ph type="pic" sz="quarter" idx="13"/>
          </p:nvPr>
        </p:nvSpPr>
        <p:spPr>
          <a:xfrm>
            <a:off x="6981063" y="1310656"/>
            <a:ext cx="5210937" cy="4208604"/>
          </a:xfrm>
          <a:solidFill>
            <a:schemeClr val="tx1">
              <a:lumMod val="20000"/>
              <a:lumOff val="80000"/>
            </a:schemeClr>
          </a:solidFill>
        </p:spPr>
        <p:txBody>
          <a:bodyPr tIns="1005840"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noProof="0"/>
              <a:t>单击图标添加图片</a:t>
            </a:r>
            <a:endParaRPr lang="zh-CN" altLang="en-US" noProof="0" dirty="0"/>
          </a:p>
        </p:txBody>
      </p:sp>
      <p:sp>
        <p:nvSpPr>
          <p:cNvPr id="19" name="说明文字"/>
          <p:cNvSpPr/>
          <p:nvPr/>
        </p:nvSpPr>
        <p:spPr>
          <a:xfrm>
            <a:off x="12344400" y="0"/>
            <a:ext cx="129540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rtl="0"/>
            <a:r>
              <a:rPr lang="zh-CN" altLang="en-US" sz="1200" b="1" i="1" noProof="0" dirty="0">
                <a:latin typeface="微软雅黑" panose="020B0503020204020204" pitchFamily="34" charset="-122"/>
                <a:ea typeface="微软雅黑" panose="020B0503020204020204" pitchFamily="34" charset="-122"/>
                <a:cs typeface="Arial" pitchFamily="34" charset="0"/>
              </a:rPr>
              <a:t>注意：</a:t>
            </a:r>
          </a:p>
          <a:p>
            <a:pPr rtl="0"/>
            <a:r>
              <a:rPr lang="zh-CN" altLang="en-US" sz="1200" i="1" noProof="0" dirty="0">
                <a:latin typeface="微软雅黑" panose="020B0503020204020204" pitchFamily="34" charset="-122"/>
                <a:ea typeface="微软雅黑" panose="020B0503020204020204" pitchFamily="34" charset="-122"/>
                <a:cs typeface="Arial" pitchFamily="34" charset="0"/>
              </a:rPr>
              <a:t>若要更改此幻灯片上的图像，请选择该图片，并将其删除。然后单击占位符中的图片图标以插入自己的图像。</a:t>
            </a: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8" name="组 7"/>
          <p:cNvGrpSpPr/>
          <p:nvPr/>
        </p:nvGrpSpPr>
        <p:grpSpPr>
          <a:xfrm>
            <a:off x="0" y="2514600"/>
            <a:ext cx="12192000" cy="3194035"/>
            <a:chOff x="647402" y="2514600"/>
            <a:chExt cx="10838688" cy="3194035"/>
          </a:xfrm>
        </p:grpSpPr>
        <p:grpSp>
          <p:nvGrpSpPr>
            <p:cNvPr id="9" name="组 8"/>
            <p:cNvGrpSpPr/>
            <p:nvPr/>
          </p:nvGrpSpPr>
          <p:grpSpPr>
            <a:xfrm>
              <a:off x="647402" y="2514600"/>
              <a:ext cx="10838688" cy="63125"/>
              <a:chOff x="507492" y="1501519"/>
              <a:chExt cx="8129016" cy="63125"/>
            </a:xfrm>
          </p:grpSpPr>
          <p:cxnSp>
            <p:nvCxnSpPr>
              <p:cNvPr id="14" name="直接连接符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grpSp>
          <p:nvGrpSpPr>
            <p:cNvPr id="11" name="组 10"/>
            <p:cNvGrpSpPr/>
            <p:nvPr/>
          </p:nvGrpSpPr>
          <p:grpSpPr>
            <a:xfrm rot="10800000">
              <a:off x="647402" y="5645510"/>
              <a:ext cx="10838688" cy="63125"/>
              <a:chOff x="507492" y="1501519"/>
              <a:chExt cx="8129016" cy="63125"/>
            </a:xfrm>
          </p:grpSpPr>
          <p:cxnSp>
            <p:nvCxnSpPr>
              <p:cNvPr id="12" name="直接连接符​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p:nvPr>
        </p:nvSpPr>
        <p:spPr>
          <a:xfrm>
            <a:off x="1104899" y="2971806"/>
            <a:ext cx="10071099" cy="1684150"/>
          </a:xfrm>
        </p:spPr>
        <p:txBody>
          <a:bodyPr rtlCol="0" anchor="ctr">
            <a:normAutofit/>
          </a:bodyPr>
          <a:lstStyle>
            <a:lvl1pPr algn="l" rtl="0">
              <a:defRPr sz="4400" cap="all" baseline="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104899" y="4655956"/>
            <a:ext cx="10071099" cy="509750"/>
          </a:xfrm>
        </p:spPr>
        <p:txBody>
          <a:bodyPr rtlCol="0">
            <a:normAutofit/>
          </a:bodyPr>
          <a:lstStyle>
            <a:lvl1pPr marL="0" indent="0" algn="l" rtl="0">
              <a:spcBef>
                <a:spcPts val="0"/>
              </a:spcBef>
              <a:buNone/>
              <a:defRPr sz="1600">
                <a:solidFill>
                  <a:schemeClr val="bg1"/>
                </a:solidFill>
                <a:latin typeface="微软雅黑" panose="020B0503020204020204" pitchFamily="34" charset="-122"/>
                <a:ea typeface="微软雅黑" panose="020B0503020204020204" pitchFamily="34" charset="-122"/>
              </a:defRPr>
            </a:lvl1pPr>
            <a:lvl2pPr marL="457200" indent="0" algn="l" rtl="0">
              <a:buNone/>
              <a:defRPr sz="2000">
                <a:solidFill>
                  <a:schemeClr val="tx1">
                    <a:tint val="75000"/>
                  </a:schemeClr>
                </a:solidFill>
              </a:defRPr>
            </a:lvl2pPr>
            <a:lvl3pPr marL="914400" indent="0" algn="l" rtl="0">
              <a:buNone/>
              <a:defRPr sz="1800">
                <a:solidFill>
                  <a:schemeClr val="tx1">
                    <a:tint val="75000"/>
                  </a:schemeClr>
                </a:solidFill>
              </a:defRPr>
            </a:lvl3pPr>
            <a:lvl4pPr marL="1371600" indent="0" algn="l" rtl="0">
              <a:buNone/>
              <a:defRPr sz="1600">
                <a:solidFill>
                  <a:schemeClr val="tx1">
                    <a:tint val="75000"/>
                  </a:schemeClr>
                </a:solidFill>
              </a:defRPr>
            </a:lvl4pPr>
            <a:lvl5pPr marL="1828800" indent="0" algn="l" rtl="0">
              <a:buNone/>
              <a:defRPr sz="1600">
                <a:solidFill>
                  <a:schemeClr val="tx1">
                    <a:tint val="75000"/>
                  </a:schemeClr>
                </a:solidFill>
              </a:defRPr>
            </a:lvl5pPr>
            <a:lvl6pPr marL="2286000" indent="0" algn="l" rtl="0">
              <a:buNone/>
              <a:defRPr sz="1600">
                <a:solidFill>
                  <a:schemeClr val="tx1">
                    <a:tint val="75000"/>
                  </a:schemeClr>
                </a:solidFill>
              </a:defRPr>
            </a:lvl6pPr>
            <a:lvl7pPr marL="2743200" indent="0" algn="l" rtl="0">
              <a:buNone/>
              <a:defRPr sz="1600">
                <a:solidFill>
                  <a:schemeClr val="tx1">
                    <a:tint val="75000"/>
                  </a:schemeClr>
                </a:solidFill>
              </a:defRPr>
            </a:lvl7pPr>
            <a:lvl8pPr marL="3200400" indent="0" algn="l" rtl="0">
              <a:buNone/>
              <a:defRPr sz="1600">
                <a:solidFill>
                  <a:schemeClr val="tx1">
                    <a:tint val="75000"/>
                  </a:schemeClr>
                </a:solidFill>
              </a:defRPr>
            </a:lvl8pPr>
            <a:lvl9pPr marL="3657600" indent="0" algn="l" rtl="0">
              <a:buNone/>
              <a:defRPr sz="1600">
                <a:solidFill>
                  <a:schemeClr val="tx1">
                    <a:tint val="75000"/>
                  </a:schemeClr>
                </a:solidFill>
              </a:defRPr>
            </a:lvl9pPr>
          </a:lstStyle>
          <a:p>
            <a:pPr lvl="0" rtl="0"/>
            <a:r>
              <a:rPr lang="zh-CN" altLang="en-US" noProof="0"/>
              <a:t>单击此处编辑母版文本样式</a:t>
            </a:r>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AF5F6A19-70BF-4380-9A40-68C9536408C6}" type="datetime1">
              <a:rPr lang="zh-CN" altLang="en-US" smtClean="0"/>
              <a:pPr/>
              <a:t>2020/3/25</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pic>
        <p:nvPicPr>
          <p:cNvPr id="7" name="图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sz="half" idx="1"/>
          </p:nvPr>
        </p:nvSpPr>
        <p:spPr>
          <a:xfrm>
            <a:off x="1104900" y="1600200"/>
            <a:ext cx="4914900" cy="4571999"/>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vl9pPr algn="l" rtl="0">
              <a:defRPr/>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内容占位符 3"/>
          <p:cNvSpPr>
            <a:spLocks noGrp="1"/>
          </p:cNvSpPr>
          <p:nvPr>
            <p:ph sz="half" idx="2"/>
          </p:nvPr>
        </p:nvSpPr>
        <p:spPr>
          <a:xfrm>
            <a:off x="6172200" y="1600200"/>
            <a:ext cx="4914900" cy="4571999"/>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dirty="0"/>
              <a:t>​</a:t>
            </a:r>
            <a:fld id="{6017EB90-196C-4C15-BD31-13E0E0436C73}" type="datetime1">
              <a:rPr lang="zh-CN" altLang="en-US" smtClean="0"/>
              <a:pPr/>
              <a:t>2020/3/25</a:t>
            </a:fld>
            <a:r>
              <a:rPr lang="zh-CN" altLang="en-US" dirty="0"/>
              <a:t>​</a:t>
            </a:r>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104900" y="1600200"/>
            <a:ext cx="4919472" cy="823911"/>
          </a:xfrm>
        </p:spPr>
        <p:txBody>
          <a:bodyPr rtlCol="0" anchor="ctr"/>
          <a:lstStyle>
            <a:lvl1pPr marL="0" indent="0" algn="l" rtl="0">
              <a:spcBef>
                <a:spcPts val="0"/>
              </a:spcBef>
              <a:buNone/>
              <a:defRPr sz="2400" b="1">
                <a:latin typeface="微软雅黑" panose="020B0503020204020204" pitchFamily="34" charset="-122"/>
                <a:ea typeface="微软雅黑" panose="020B0503020204020204" pitchFamily="34" charset="-122"/>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noProof="0"/>
              <a:t>单击此处编辑母版文本样式</a:t>
            </a:r>
          </a:p>
        </p:txBody>
      </p:sp>
      <p:sp>
        <p:nvSpPr>
          <p:cNvPr id="4" name="内容占位符 3"/>
          <p:cNvSpPr>
            <a:spLocks noGrp="1"/>
          </p:cNvSpPr>
          <p:nvPr>
            <p:ph sz="half" idx="2"/>
          </p:nvPr>
        </p:nvSpPr>
        <p:spPr>
          <a:xfrm>
            <a:off x="1104900" y="2424112"/>
            <a:ext cx="4919472" cy="3748088"/>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文本占位符 4"/>
          <p:cNvSpPr>
            <a:spLocks noGrp="1"/>
          </p:cNvSpPr>
          <p:nvPr>
            <p:ph type="body" sz="quarter" idx="3"/>
          </p:nvPr>
        </p:nvSpPr>
        <p:spPr>
          <a:xfrm>
            <a:off x="6166110" y="1600200"/>
            <a:ext cx="4919472" cy="823911"/>
          </a:xfrm>
        </p:spPr>
        <p:txBody>
          <a:bodyPr rtlCol="0" anchor="ctr"/>
          <a:lstStyle>
            <a:lvl1pPr marL="0" indent="0" algn="l" rtl="0">
              <a:spcBef>
                <a:spcPts val="0"/>
              </a:spcBef>
              <a:buNone/>
              <a:defRPr sz="2400" b="1">
                <a:latin typeface="微软雅黑" panose="020B0503020204020204" pitchFamily="34" charset="-122"/>
                <a:ea typeface="微软雅黑" panose="020B0503020204020204" pitchFamily="34" charset="-122"/>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noProof="0"/>
              <a:t>单击此处编辑母版文本样式</a:t>
            </a:r>
          </a:p>
        </p:txBody>
      </p:sp>
      <p:sp>
        <p:nvSpPr>
          <p:cNvPr id="6" name="内容占位符 5"/>
          <p:cNvSpPr>
            <a:spLocks noGrp="1"/>
          </p:cNvSpPr>
          <p:nvPr>
            <p:ph sz="quarter" idx="4"/>
          </p:nvPr>
        </p:nvSpPr>
        <p:spPr>
          <a:xfrm>
            <a:off x="6166110" y="2424112"/>
            <a:ext cx="4919472" cy="3748088"/>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7" name="日期占位符 6"/>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C2EC0F41-B48F-4298-A7F6-618EB9D22195}" type="datetime1">
              <a:rPr lang="zh-CN" altLang="en-US" smtClean="0"/>
              <a:pPr/>
              <a:t>2020/3/25</a:t>
            </a:fld>
            <a:endParaRPr lang="zh-CN" altLang="en-US" dirty="0"/>
          </a:p>
        </p:txBody>
      </p:sp>
      <p:sp>
        <p:nvSpPr>
          <p:cNvPr id="8" name="页脚占位符 7"/>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9" name="灯片编号占位符 8"/>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日期占位符 2"/>
          <p:cNvSpPr>
            <a:spLocks noGrp="1"/>
          </p:cNvSpPr>
          <p:nvPr>
            <p:ph type="dt" sz="half" idx="10"/>
          </p:nvPr>
        </p:nvSpPr>
        <p:spPr/>
        <p:txBody>
          <a:bodyPr rtlCol="0"/>
          <a:lstStyle>
            <a:lvl1pPr>
              <a:defRPr/>
            </a:lvl1pPr>
          </a:lstStyle>
          <a:p>
            <a:fld id="{7DB2D836-56E8-4B15-857C-14B1A5B3B67B}" type="datetime1">
              <a:rPr lang="zh-CN" altLang="en-US" smtClean="0"/>
              <a:pPr/>
              <a:t>2020/3/25</a:t>
            </a:fld>
            <a:endParaRPr lang="zh-CN" altLang="en-US" dirty="0"/>
          </a:p>
        </p:txBody>
      </p:sp>
      <p:sp>
        <p:nvSpPr>
          <p:cNvPr id="4" name="页脚占位符 3"/>
          <p:cNvSpPr>
            <a:spLocks noGrp="1"/>
          </p:cNvSpPr>
          <p:nvPr>
            <p:ph type="ftr" sz="quarter" idx="11"/>
          </p:nvPr>
        </p:nvSpPr>
        <p:spPr/>
        <p:txBody>
          <a:bodyPr rtlCol="0"/>
          <a:lstStyle/>
          <a:p>
            <a:pPr rtl="0"/>
            <a:endParaRPr lang="zh-CN" altLang="en-US" noProof="0" dirty="0"/>
          </a:p>
        </p:txBody>
      </p:sp>
      <p:sp>
        <p:nvSpPr>
          <p:cNvPr id="5" name="灯片编号占位符 4"/>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defRPr/>
            </a:lvl1pPr>
          </a:lstStyle>
          <a:p>
            <a:fld id="{038D929F-7D8C-4CC3-8AC7-BB9B8FE2DEBF}" type="datetime1">
              <a:rPr lang="zh-CN" altLang="en-US" smtClean="0"/>
              <a:pPr/>
              <a:t>2020/3/25</a:t>
            </a:fld>
            <a:endParaRPr lang="zh-CN" altLang="en-US" dirty="0"/>
          </a:p>
        </p:txBody>
      </p:sp>
      <p:sp>
        <p:nvSpPr>
          <p:cNvPr id="3" name="页脚占位符 2"/>
          <p:cNvSpPr>
            <a:spLocks noGrp="1"/>
          </p:cNvSpPr>
          <p:nvPr>
            <p:ph type="ftr" sz="quarter" idx="11"/>
          </p:nvPr>
        </p:nvSpPr>
        <p:spPr/>
        <p:txBody>
          <a:bodyPr rtlCol="0"/>
          <a:lstStyle/>
          <a:p>
            <a:pPr rtl="0"/>
            <a:endParaRPr lang="zh-CN" altLang="en-US" noProof="0" dirty="0"/>
          </a:p>
        </p:txBody>
      </p:sp>
      <p:sp>
        <p:nvSpPr>
          <p:cNvPr id="4" name="灯片编号占位符 3"/>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带题注的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lstStyle>
            <a:lvl1pPr algn="l" rtl="0">
              <a:defRPr sz="3200"/>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5641848" y="1600199"/>
            <a:ext cx="5445252" cy="4572001"/>
          </a:xfrm>
        </p:spPr>
        <p:txBody>
          <a:bodyPr rtlCol="0">
            <a:normAutofit/>
          </a:bodyPr>
          <a:lstStyle>
            <a:lvl1pPr algn="l" rtl="0">
              <a:defRPr sz="2000"/>
            </a:lvl1pPr>
            <a:lvl2pPr algn="l" rtl="0">
              <a:defRPr sz="16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文本占位符 3"/>
          <p:cNvSpPr>
            <a:spLocks noGrp="1"/>
          </p:cNvSpPr>
          <p:nvPr>
            <p:ph type="body" sz="half" idx="2"/>
          </p:nvPr>
        </p:nvSpPr>
        <p:spPr>
          <a:xfrm>
            <a:off x="1104900" y="1600200"/>
            <a:ext cx="4384548" cy="4572000"/>
          </a:xfrm>
        </p:spPr>
        <p:txBody>
          <a:bodyPr rtlCol="0">
            <a:normAutofit/>
          </a:bodyPr>
          <a:lstStyle>
            <a:lvl1pPr marL="0" indent="0" algn="l" rtl="0">
              <a:spcBef>
                <a:spcPts val="1200"/>
              </a:spcBef>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lvl1pPr>
              <a:defRPr/>
            </a:lvl1pPr>
          </a:lstStyle>
          <a:p>
            <a:fld id="{F7892ACC-8BC8-4C9E-9D2B-0669DA5038B6}" type="datetime1">
              <a:rPr lang="zh-CN" altLang="en-US" smtClean="0"/>
              <a:pPr/>
              <a:t>2020/3/25</a:t>
            </a:fld>
            <a:endParaRPr lang="zh-CN" altLang="en-US" dirty="0"/>
          </a:p>
        </p:txBody>
      </p:sp>
      <p:sp>
        <p:nvSpPr>
          <p:cNvPr id="6" name="页脚占位符 5"/>
          <p:cNvSpPr>
            <a:spLocks noGrp="1"/>
          </p:cNvSpPr>
          <p:nvPr>
            <p:ph type="ftr" sz="quarter" idx="11"/>
          </p:nvPr>
        </p:nvSpPr>
        <p:spPr/>
        <p:txBody>
          <a:bodyPr rtlCol="0"/>
          <a:lstStyle/>
          <a:p>
            <a:pPr rtl="0"/>
            <a:endParaRPr lang="zh-CN" altLang="en-US" noProof="0" dirty="0"/>
          </a:p>
        </p:txBody>
      </p:sp>
      <p:sp>
        <p:nvSpPr>
          <p:cNvPr id="7" name="灯片编号占位符 6"/>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a:p>
            <a:pPr lvl="5" rtl="0"/>
            <a:r>
              <a:rPr lang="zh-CN" altLang="en-US" noProof="0" dirty="0"/>
              <a:t>第六级</a:t>
            </a:r>
          </a:p>
          <a:p>
            <a:pPr lvl="6" rtl="0"/>
            <a:r>
              <a:rPr lang="zh-CN" altLang="en-US" noProof="0" dirty="0"/>
              <a:t>第七级</a:t>
            </a:r>
          </a:p>
          <a:p>
            <a:pPr lvl="7" rtl="0"/>
            <a:r>
              <a:rPr lang="zh-CN" altLang="en-US" noProof="0" dirty="0"/>
              <a:t>第八级</a:t>
            </a:r>
          </a:p>
          <a:p>
            <a:pPr lvl="8" rtl="0"/>
            <a:r>
              <a:rPr lang="zh-CN" altLang="en-US" noProof="0" dirty="0"/>
              <a:t>第九级</a:t>
            </a:r>
          </a:p>
        </p:txBody>
      </p:sp>
      <p:sp>
        <p:nvSpPr>
          <p:cNvPr id="4" name="日期占位符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r>
              <a:rPr lang="zh-CN" altLang="en-US" dirty="0"/>
              <a:t>​</a:t>
            </a:r>
            <a:fld id="{660B6A15-7713-4A08-BBFD-F297CCC2B976}" type="datetime1">
              <a:rPr lang="zh-CN" altLang="en-US" smtClean="0"/>
              <a:pPr/>
              <a:t>2020/3/25</a:t>
            </a:fld>
            <a:r>
              <a:rPr lang="zh-CN" altLang="en-US" dirty="0"/>
              <a:t>​</a:t>
            </a:r>
          </a:p>
        </p:txBody>
      </p:sp>
      <p:sp>
        <p:nvSpPr>
          <p:cNvPr id="5" name="页脚占位符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6" name="幻灯片编号占位符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l"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pPr algn="r"/>
            <a:fld id="{0FF54DE5-C571-48E8-A5BC-B369434E2F44}" type="slidenum">
              <a:rPr lang="en-US" altLang="zh-CN" noProof="0" smtClean="0"/>
              <a:pPr algn="r"/>
              <a:t>‹#›</a:t>
            </a:fld>
            <a:endParaRPr lang="zh-CN" altLang="en-US" noProof="0" dirty="0"/>
          </a:p>
        </p:txBody>
      </p:sp>
      <p:grpSp>
        <p:nvGrpSpPr>
          <p:cNvPr id="15" name="组 14"/>
          <p:cNvGrpSpPr/>
          <p:nvPr/>
        </p:nvGrpSpPr>
        <p:grpSpPr>
          <a:xfrm>
            <a:off x="1103376" y="1219201"/>
            <a:ext cx="9985248" cy="84403"/>
            <a:chOff x="1073150" y="1219201"/>
            <a:chExt cx="10058400" cy="63125"/>
          </a:xfrm>
        </p:grpSpPr>
        <p:cxnSp>
          <p:nvCxnSpPr>
            <p:cNvPr id="13" name="直接连接符​​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1104900" y="2292094"/>
            <a:ext cx="5734050" cy="2219691"/>
          </a:xfrm>
        </p:spPr>
        <p:txBody>
          <a:bodyPr rtlCol="0" anchor="ctr"/>
          <a:lstStyle/>
          <a:p>
            <a:pPr rtl="0"/>
            <a:r>
              <a:rPr lang="zh-CN" altLang="en-US" dirty="0">
                <a:latin typeface="微软雅黑" panose="020B0503020204020204" pitchFamily="34" charset="-122"/>
                <a:ea typeface="微软雅黑" panose="020B0503020204020204" pitchFamily="34" charset="-122"/>
              </a:rPr>
              <a:t>算法分析与设计之</a:t>
            </a:r>
            <a:r>
              <a:rPr lang="zh-CN" altLang="en-US" dirty="0">
                <a:solidFill>
                  <a:schemeClr val="bg2">
                    <a:lumMod val="25000"/>
                  </a:schemeClr>
                </a:solidFill>
                <a:latin typeface="微软雅黑" panose="020B0503020204020204" pitchFamily="34" charset="-122"/>
                <a:ea typeface="微软雅黑" panose="020B0503020204020204" pitchFamily="34" charset="-122"/>
              </a:rPr>
              <a:t>动态规划</a:t>
            </a:r>
            <a:endParaRPr lang="en-US"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7" name="副标题 6"/>
          <p:cNvSpPr>
            <a:spLocks noGrp="1"/>
          </p:cNvSpPr>
          <p:nvPr>
            <p:ph type="subTitle" idx="1"/>
          </p:nvPr>
        </p:nvSpPr>
        <p:spPr/>
        <p:txBody>
          <a:bodyPr rtlCol="0"/>
          <a:lstStyle/>
          <a:p>
            <a:pPr rtl="0"/>
            <a:r>
              <a:rPr lang="zh-CN" altLang="en-US" dirty="0">
                <a:latin typeface="微软雅黑" panose="020B0503020204020204" pitchFamily="34" charset="-122"/>
                <a:ea typeface="微软雅黑" panose="020B0503020204020204" pitchFamily="34" charset="-122"/>
              </a:rPr>
              <a:t>动态规划算法解题的基本思路</a:t>
            </a:r>
            <a:endParaRPr lang="en-US" dirty="0">
              <a:latin typeface="微软雅黑" panose="020B0503020204020204" pitchFamily="34" charset="-122"/>
              <a:ea typeface="微软雅黑" panose="020B0503020204020204" pitchFamily="34" charset="-122"/>
            </a:endParaRPr>
          </a:p>
        </p:txBody>
      </p:sp>
      <p:pic>
        <p:nvPicPr>
          <p:cNvPr id="4" name="图片占位符 3" descr="桌上一本打开的书，书架在背景中模糊显示" title="示例图片"/>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dirty="0"/>
              <a:t>总结</a:t>
            </a:r>
          </a:p>
        </p:txBody>
      </p:sp>
      <p:sp>
        <p:nvSpPr>
          <p:cNvPr id="4" name="文本占位符 3"/>
          <p:cNvSpPr>
            <a:spLocks noGrp="1"/>
          </p:cNvSpPr>
          <p:nvPr>
            <p:ph type="body" sz="half" idx="2"/>
          </p:nvPr>
        </p:nvSpPr>
        <p:spPr>
          <a:xfrm>
            <a:off x="1104899" y="1600200"/>
            <a:ext cx="9745353" cy="4572000"/>
          </a:xfrm>
        </p:spPr>
        <p:txBody>
          <a:bodyPr rtlCol="0">
            <a:normAutofit/>
          </a:bodyPr>
          <a:lstStyle/>
          <a:p>
            <a:r>
              <a:rPr lang="en-US" altLang="zh-CN" sz="2800" dirty="0"/>
              <a:t>	</a:t>
            </a:r>
            <a:r>
              <a:rPr lang="zh-CN" altLang="en-US" sz="2800" dirty="0"/>
              <a:t>动态规划能够减少，重叠子问题的重复解决问题。但是，动态规划具有无后效性要求。即对某一问题的某种解决方案不会影响之后问题的解决方案的选择。</a:t>
            </a:r>
            <a:endParaRPr lang="en-US" altLang="zh-CN" sz="2800" dirty="0">
              <a:solidFill>
                <a:srgbClr val="00B050"/>
              </a:solidFill>
            </a:endParaRPr>
          </a:p>
        </p:txBody>
      </p:sp>
    </p:spTree>
    <p:extLst>
      <p:ext uri="{BB962C8B-B14F-4D97-AF65-F5344CB8AC3E}">
        <p14:creationId xmlns:p14="http://schemas.microsoft.com/office/powerpoint/2010/main" val="368354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dirty="0"/>
              <a:t>引入</a:t>
            </a:r>
            <a:endParaRPr lang="en-US" dirty="0"/>
          </a:p>
        </p:txBody>
      </p:sp>
      <p:sp>
        <p:nvSpPr>
          <p:cNvPr id="4" name="文本框 3">
            <a:extLst>
              <a:ext uri="{FF2B5EF4-FFF2-40B4-BE49-F238E27FC236}">
                <a16:creationId xmlns:a16="http://schemas.microsoft.com/office/drawing/2014/main" id="{AFA57F64-2373-4089-BAFE-4E52C9237F8B}"/>
              </a:ext>
            </a:extLst>
          </p:cNvPr>
          <p:cNvSpPr txBox="1"/>
          <p:nvPr/>
        </p:nvSpPr>
        <p:spPr>
          <a:xfrm>
            <a:off x="1104900" y="1517716"/>
            <a:ext cx="10112997" cy="3139321"/>
          </a:xfrm>
          <a:prstGeom prst="rect">
            <a:avLst/>
          </a:prstGeom>
          <a:noFill/>
        </p:spPr>
        <p:txBody>
          <a:bodyPr wrap="square" rtlCol="0">
            <a:spAutoFit/>
          </a:bodyPr>
          <a:lstStyle/>
          <a:p>
            <a:pPr marL="342900" indent="-342900">
              <a:buAutoNum type="arabicPeriod"/>
            </a:pPr>
            <a:r>
              <a:rPr lang="zh-CN" altLang="en-US" dirty="0"/>
              <a:t>从一个生活问题谈起　　</a:t>
            </a:r>
            <a:endParaRPr lang="en-US" altLang="zh-CN" dirty="0"/>
          </a:p>
          <a:p>
            <a:pPr marL="342900" indent="-342900">
              <a:buAutoNum type="arabicPeriod"/>
            </a:pPr>
            <a:endParaRPr lang="en-US" altLang="zh-CN" dirty="0"/>
          </a:p>
          <a:p>
            <a:r>
              <a:rPr lang="zh-CN" altLang="en-US" dirty="0"/>
              <a:t>先来看看生活中经常遇到的事吧</a:t>
            </a:r>
            <a:r>
              <a:rPr lang="en-US" altLang="zh-CN" dirty="0"/>
              <a:t>——</a:t>
            </a:r>
            <a:r>
              <a:rPr lang="zh-CN" altLang="en-US" dirty="0"/>
              <a:t>假设您是个土豪，身上带了足够的</a:t>
            </a:r>
            <a:r>
              <a:rPr lang="en-US" altLang="zh-CN" dirty="0"/>
              <a:t>1</a:t>
            </a:r>
            <a:r>
              <a:rPr lang="zh-CN" altLang="en-US" dirty="0"/>
              <a:t>、</a:t>
            </a:r>
            <a:r>
              <a:rPr lang="en-US" altLang="zh-CN" dirty="0"/>
              <a:t>5</a:t>
            </a:r>
            <a:r>
              <a:rPr lang="zh-CN" altLang="en-US" dirty="0"/>
              <a:t>、</a:t>
            </a:r>
            <a:r>
              <a:rPr lang="en-US" altLang="zh-CN" dirty="0"/>
              <a:t>10</a:t>
            </a:r>
            <a:r>
              <a:rPr lang="zh-CN" altLang="en-US" dirty="0"/>
              <a:t>、</a:t>
            </a:r>
            <a:r>
              <a:rPr lang="en-US" altLang="zh-CN" dirty="0"/>
              <a:t>20</a:t>
            </a:r>
            <a:r>
              <a:rPr lang="zh-CN" altLang="en-US" dirty="0"/>
              <a:t>、</a:t>
            </a:r>
            <a:r>
              <a:rPr lang="en-US" altLang="zh-CN" dirty="0"/>
              <a:t>50</a:t>
            </a:r>
            <a:r>
              <a:rPr lang="zh-CN" altLang="en-US" dirty="0"/>
              <a:t>、</a:t>
            </a:r>
            <a:r>
              <a:rPr lang="en-US" altLang="zh-CN" dirty="0"/>
              <a:t>100</a:t>
            </a:r>
            <a:r>
              <a:rPr lang="zh-CN" altLang="en-US" dirty="0"/>
              <a:t>元面值的钞票。现在您的目标是凑出某个金额</a:t>
            </a:r>
            <a:r>
              <a:rPr lang="en-US" altLang="zh-CN" dirty="0"/>
              <a:t>w</a:t>
            </a:r>
            <a:r>
              <a:rPr lang="zh-CN" altLang="en-US" dirty="0"/>
              <a:t>，需要用到尽量少的钞票。　</a:t>
            </a:r>
            <a:endParaRPr lang="en-US" altLang="zh-CN" dirty="0"/>
          </a:p>
          <a:p>
            <a:endParaRPr lang="en-US" altLang="zh-CN" dirty="0"/>
          </a:p>
          <a:p>
            <a:r>
              <a:rPr lang="zh-CN" altLang="en-US" dirty="0"/>
              <a:t>　依据生活经验，我们显然可以采取这样的策略：能用</a:t>
            </a:r>
            <a:r>
              <a:rPr lang="en-US" altLang="zh-CN" dirty="0"/>
              <a:t>100</a:t>
            </a:r>
            <a:r>
              <a:rPr lang="zh-CN" altLang="en-US" dirty="0"/>
              <a:t>的就尽量用</a:t>
            </a:r>
            <a:r>
              <a:rPr lang="en-US" altLang="zh-CN" dirty="0"/>
              <a:t>100</a:t>
            </a:r>
            <a:r>
              <a:rPr lang="zh-CN" altLang="en-US" dirty="0"/>
              <a:t>的，否则尽量用</a:t>
            </a:r>
            <a:r>
              <a:rPr lang="en-US" altLang="zh-CN" dirty="0"/>
              <a:t>50</a:t>
            </a:r>
            <a:r>
              <a:rPr lang="zh-CN" altLang="en-US" dirty="0"/>
              <a:t>的</a:t>
            </a:r>
            <a:r>
              <a:rPr lang="en-US" altLang="zh-CN" dirty="0"/>
              <a:t>……</a:t>
            </a:r>
            <a:r>
              <a:rPr lang="zh-CN" altLang="en-US" dirty="0"/>
              <a:t>依次类推。在这种策略下，</a:t>
            </a:r>
            <a:r>
              <a:rPr lang="en-US" altLang="zh-CN" dirty="0"/>
              <a:t>666=6×100+1×50+1×10+1×5+1×1</a:t>
            </a:r>
            <a:r>
              <a:rPr lang="zh-CN" altLang="en-US" dirty="0"/>
              <a:t>，共使用了</a:t>
            </a:r>
            <a:r>
              <a:rPr lang="en-US" altLang="zh-CN" dirty="0"/>
              <a:t>10</a:t>
            </a:r>
            <a:r>
              <a:rPr lang="zh-CN" altLang="en-US" dirty="0"/>
              <a:t>张钞票。　</a:t>
            </a:r>
            <a:endParaRPr lang="en-US" altLang="zh-CN" dirty="0"/>
          </a:p>
          <a:p>
            <a:endParaRPr lang="en-US" altLang="zh-CN" dirty="0"/>
          </a:p>
          <a:p>
            <a:r>
              <a:rPr lang="zh-CN" altLang="en-US" dirty="0"/>
              <a:t>　这种策略称为“贪心”：假设我们面对的局面是“需要凑出</a:t>
            </a:r>
            <a:r>
              <a:rPr lang="en-US" altLang="zh-CN" dirty="0"/>
              <a:t>w”</a:t>
            </a:r>
            <a:r>
              <a:rPr lang="zh-CN" altLang="en-US" dirty="0"/>
              <a:t>，贪心策略会尽快让</a:t>
            </a:r>
            <a:r>
              <a:rPr lang="en-US" altLang="zh-CN" dirty="0"/>
              <a:t>w</a:t>
            </a:r>
            <a:r>
              <a:rPr lang="zh-CN" altLang="en-US" dirty="0"/>
              <a:t>变得更小。能让</a:t>
            </a:r>
            <a:r>
              <a:rPr lang="en-US" altLang="zh-CN" dirty="0"/>
              <a:t>w</a:t>
            </a:r>
            <a:r>
              <a:rPr lang="zh-CN" altLang="en-US" dirty="0"/>
              <a:t>少</a:t>
            </a:r>
            <a:r>
              <a:rPr lang="en-US" altLang="zh-CN" dirty="0"/>
              <a:t>100</a:t>
            </a:r>
            <a:r>
              <a:rPr lang="zh-CN" altLang="en-US" dirty="0"/>
              <a:t>就尽量让它少</a:t>
            </a:r>
            <a:r>
              <a:rPr lang="en-US" altLang="zh-CN" dirty="0"/>
              <a:t>100</a:t>
            </a:r>
            <a:r>
              <a:rPr lang="zh-CN" altLang="en-US" dirty="0"/>
              <a:t>，这样我们接下来面对的局面就是凑出</a:t>
            </a:r>
            <a:r>
              <a:rPr lang="en-US" altLang="zh-CN" dirty="0"/>
              <a:t>w-100</a:t>
            </a:r>
            <a:r>
              <a:rPr lang="zh-CN" altLang="en-US" dirty="0"/>
              <a:t>。长期的生活经验表明，贪心策略是正确的。　　</a:t>
            </a:r>
          </a:p>
        </p:txBody>
      </p:sp>
    </p:spTree>
    <p:extLst>
      <p:ext uri="{BB962C8B-B14F-4D97-AF65-F5344CB8AC3E}">
        <p14:creationId xmlns:p14="http://schemas.microsoft.com/office/powerpoint/2010/main" val="4152873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dirty="0"/>
              <a:t>引入</a:t>
            </a:r>
            <a:endParaRPr lang="en-US" dirty="0"/>
          </a:p>
        </p:txBody>
      </p:sp>
      <p:sp>
        <p:nvSpPr>
          <p:cNvPr id="4" name="文本框 3">
            <a:extLst>
              <a:ext uri="{FF2B5EF4-FFF2-40B4-BE49-F238E27FC236}">
                <a16:creationId xmlns:a16="http://schemas.microsoft.com/office/drawing/2014/main" id="{AFA57F64-2373-4089-BAFE-4E52C9237F8B}"/>
              </a:ext>
            </a:extLst>
          </p:cNvPr>
          <p:cNvSpPr txBox="1"/>
          <p:nvPr/>
        </p:nvSpPr>
        <p:spPr>
          <a:xfrm>
            <a:off x="1104900" y="1517716"/>
            <a:ext cx="10112997" cy="3693319"/>
          </a:xfrm>
          <a:prstGeom prst="rect">
            <a:avLst/>
          </a:prstGeom>
          <a:noFill/>
        </p:spPr>
        <p:txBody>
          <a:bodyPr wrap="square" rtlCol="0">
            <a:spAutoFit/>
          </a:bodyPr>
          <a:lstStyle/>
          <a:p>
            <a:pPr marL="342900" indent="-342900">
              <a:buAutoNum type="arabicPeriod"/>
            </a:pPr>
            <a:r>
              <a:rPr lang="zh-CN" altLang="en-US" dirty="0"/>
              <a:t>从一个生活问题谈起　　</a:t>
            </a:r>
            <a:endParaRPr lang="en-US" altLang="zh-CN" dirty="0"/>
          </a:p>
          <a:p>
            <a:pPr marL="342900" indent="-342900">
              <a:buAutoNum type="arabicPeriod"/>
            </a:pPr>
            <a:endParaRPr lang="en-US" altLang="zh-CN" dirty="0"/>
          </a:p>
          <a:p>
            <a:r>
              <a:rPr lang="zh-CN" altLang="en-US" dirty="0"/>
              <a:t>先来看看生活中经常遇到的事吧</a:t>
            </a:r>
            <a:r>
              <a:rPr lang="en-US" altLang="zh-CN" dirty="0"/>
              <a:t>——</a:t>
            </a:r>
            <a:r>
              <a:rPr lang="zh-CN" altLang="en-US" dirty="0"/>
              <a:t>假设您是个土豪，身上带了足够的</a:t>
            </a:r>
            <a:r>
              <a:rPr lang="en-US" altLang="zh-CN" dirty="0"/>
              <a:t>1</a:t>
            </a:r>
            <a:r>
              <a:rPr lang="zh-CN" altLang="en-US" dirty="0"/>
              <a:t>、</a:t>
            </a:r>
            <a:r>
              <a:rPr lang="en-US" altLang="zh-CN" dirty="0"/>
              <a:t>5</a:t>
            </a:r>
            <a:r>
              <a:rPr lang="zh-CN" altLang="en-US" dirty="0"/>
              <a:t>、</a:t>
            </a:r>
            <a:r>
              <a:rPr lang="en-US" altLang="zh-CN" dirty="0"/>
              <a:t>10</a:t>
            </a:r>
            <a:r>
              <a:rPr lang="zh-CN" altLang="en-US" dirty="0"/>
              <a:t>、</a:t>
            </a:r>
            <a:r>
              <a:rPr lang="en-US" altLang="zh-CN" dirty="0"/>
              <a:t>20</a:t>
            </a:r>
            <a:r>
              <a:rPr lang="zh-CN" altLang="en-US" dirty="0"/>
              <a:t>、</a:t>
            </a:r>
            <a:r>
              <a:rPr lang="en-US" altLang="zh-CN" dirty="0"/>
              <a:t>50</a:t>
            </a:r>
            <a:r>
              <a:rPr lang="zh-CN" altLang="en-US" dirty="0"/>
              <a:t>、</a:t>
            </a:r>
            <a:r>
              <a:rPr lang="en-US" altLang="zh-CN" dirty="0"/>
              <a:t>100</a:t>
            </a:r>
            <a:r>
              <a:rPr lang="zh-CN" altLang="en-US" dirty="0"/>
              <a:t>元面值的钞票。现在您的目标是凑出某个金额</a:t>
            </a:r>
            <a:r>
              <a:rPr lang="en-US" altLang="zh-CN" dirty="0"/>
              <a:t>w</a:t>
            </a:r>
            <a:r>
              <a:rPr lang="zh-CN" altLang="en-US" dirty="0"/>
              <a:t>，需要用到尽量少的钞票。　</a:t>
            </a:r>
            <a:endParaRPr lang="en-US" altLang="zh-CN" dirty="0"/>
          </a:p>
          <a:p>
            <a:endParaRPr lang="en-US" altLang="zh-CN" dirty="0"/>
          </a:p>
          <a:p>
            <a:r>
              <a:rPr lang="zh-CN" altLang="en-US" dirty="0"/>
              <a:t>　　但是，如果我们换一组钞票的面值，贪心策略就也许不成立了。如果一个奇葩国家的钞票面额分别是</a:t>
            </a:r>
            <a:r>
              <a:rPr lang="en-US" altLang="zh-CN" dirty="0"/>
              <a:t>1</a:t>
            </a:r>
            <a:r>
              <a:rPr lang="zh-CN" altLang="en-US" dirty="0"/>
              <a:t>、</a:t>
            </a:r>
            <a:r>
              <a:rPr lang="en-US" altLang="zh-CN" dirty="0"/>
              <a:t>5</a:t>
            </a:r>
            <a:r>
              <a:rPr lang="zh-CN" altLang="en-US" dirty="0"/>
              <a:t>、</a:t>
            </a:r>
            <a:r>
              <a:rPr lang="en-US" altLang="zh-CN" dirty="0"/>
              <a:t>11</a:t>
            </a:r>
            <a:r>
              <a:rPr lang="zh-CN" altLang="en-US" dirty="0"/>
              <a:t>，那么我们在凑出</a:t>
            </a:r>
            <a:r>
              <a:rPr lang="en-US" altLang="zh-CN" dirty="0"/>
              <a:t>15</a:t>
            </a:r>
            <a:r>
              <a:rPr lang="zh-CN" altLang="en-US" dirty="0"/>
              <a:t>的时候，贪心策略会出错：　　</a:t>
            </a:r>
            <a:r>
              <a:rPr lang="en-US" altLang="zh-CN" dirty="0"/>
              <a:t>15=1×11+4×1    </a:t>
            </a:r>
            <a:r>
              <a:rPr lang="zh-CN" altLang="en-US" dirty="0"/>
              <a:t>（贪心策略使用了</a:t>
            </a:r>
            <a:r>
              <a:rPr lang="en-US" altLang="zh-CN" dirty="0"/>
              <a:t>5</a:t>
            </a:r>
            <a:r>
              <a:rPr lang="zh-CN" altLang="en-US" dirty="0"/>
              <a:t>张钞票）　　</a:t>
            </a:r>
            <a:r>
              <a:rPr lang="en-US" altLang="zh-CN" dirty="0"/>
              <a:t>15=3×5               </a:t>
            </a:r>
            <a:r>
              <a:rPr lang="zh-CN" altLang="en-US" dirty="0"/>
              <a:t>（正确的策略，只用</a:t>
            </a:r>
            <a:r>
              <a:rPr lang="en-US" altLang="zh-CN" dirty="0"/>
              <a:t>3</a:t>
            </a:r>
            <a:r>
              <a:rPr lang="zh-CN" altLang="en-US" dirty="0"/>
              <a:t>张钞票）　　为什么会这样呢？贪心策略错在了哪里？</a:t>
            </a:r>
            <a:endParaRPr lang="en-US" altLang="zh-CN" dirty="0"/>
          </a:p>
          <a:p>
            <a:endParaRPr lang="en-US" altLang="zh-CN" dirty="0"/>
          </a:p>
          <a:p>
            <a:r>
              <a:rPr lang="en-US" altLang="zh-CN" dirty="0"/>
              <a:t>	</a:t>
            </a:r>
            <a:r>
              <a:rPr lang="zh-CN" altLang="en-US" dirty="0"/>
              <a:t>在这里我们发现贪心时一种只考虑眼前情况的策略，导致了鼠目寸光的结果。那我们如何避免呢？</a:t>
            </a:r>
            <a:endParaRPr lang="en-US" altLang="zh-CN" dirty="0"/>
          </a:p>
          <a:p>
            <a:r>
              <a:rPr lang="en-US" altLang="zh-CN" dirty="0"/>
              <a:t>	</a:t>
            </a:r>
            <a:r>
              <a:rPr lang="zh-CN" altLang="en-US" dirty="0"/>
              <a:t>传统的穷举法消耗太大。因此，出现了动态规划（</a:t>
            </a:r>
            <a:r>
              <a:rPr lang="en-US" altLang="zh-CN" dirty="0"/>
              <a:t>DP</a:t>
            </a:r>
            <a:r>
              <a:rPr lang="zh-CN" altLang="en-US" dirty="0"/>
              <a:t>）算法。</a:t>
            </a:r>
          </a:p>
        </p:txBody>
      </p:sp>
    </p:spTree>
    <p:extLst>
      <p:ext uri="{BB962C8B-B14F-4D97-AF65-F5344CB8AC3E}">
        <p14:creationId xmlns:p14="http://schemas.microsoft.com/office/powerpoint/2010/main" val="1391223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a:xfrm>
            <a:off x="1105659" y="113907"/>
            <a:ext cx="9980682" cy="1096962"/>
          </a:xfrm>
        </p:spPr>
        <p:txBody>
          <a:bodyPr rtlCol="0"/>
          <a:lstStyle/>
          <a:p>
            <a:pPr rtl="0"/>
            <a:r>
              <a:rPr lang="zh-CN" altLang="en-US" dirty="0"/>
              <a:t>动态规划</a:t>
            </a:r>
            <a:r>
              <a:rPr lang="zh-CN" altLang="en-US" dirty="0">
                <a:latin typeface="微软雅黑" panose="020B0503020204020204" pitchFamily="34" charset="-122"/>
                <a:ea typeface="微软雅黑" panose="020B0503020204020204" pitchFamily="34" charset="-122"/>
              </a:rPr>
              <a:t>算法的分析和设计描述</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1207613" y="2234152"/>
            <a:ext cx="9776774" cy="4194928"/>
          </a:xfrm>
        </p:spPr>
        <p:txBody>
          <a:bodyPr rtlCol="0">
            <a:normAutofit/>
          </a:bodyPr>
          <a:lstStyle/>
          <a:p>
            <a:pPr>
              <a:buNone/>
              <a:defRPr/>
            </a:pPr>
            <a:r>
              <a:rPr lang="zh-CN" altLang="en-US" sz="3200" dirty="0">
                <a:latin typeface="华文新魏" panose="02010800040101010101" pitchFamily="2" charset="-122"/>
                <a:ea typeface="华文新魏" panose="02010800040101010101" pitchFamily="2" charset="-122"/>
              </a:rPr>
              <a:t>在上题中，我们可以选择的是</a:t>
            </a:r>
            <a:r>
              <a:rPr lang="en-US" altLang="zh-CN" sz="3200" dirty="0">
                <a:latin typeface="华文新魏" panose="02010800040101010101" pitchFamily="2" charset="-122"/>
                <a:ea typeface="华文新魏" panose="02010800040101010101" pitchFamily="2" charset="-122"/>
              </a:rPr>
              <a:t>1</a:t>
            </a:r>
            <a:r>
              <a:rPr lang="zh-CN" altLang="en-US" sz="3200" dirty="0">
                <a:latin typeface="华文新魏" panose="02010800040101010101" pitchFamily="2" charset="-122"/>
                <a:ea typeface="华文新魏" panose="02010800040101010101" pitchFamily="2" charset="-122"/>
              </a:rPr>
              <a:t>，</a:t>
            </a:r>
            <a:r>
              <a:rPr lang="en-US" altLang="zh-CN" sz="3200" dirty="0">
                <a:latin typeface="华文新魏" panose="02010800040101010101" pitchFamily="2" charset="-122"/>
                <a:ea typeface="华文新魏" panose="02010800040101010101" pitchFamily="2" charset="-122"/>
              </a:rPr>
              <a:t>5</a:t>
            </a:r>
            <a:r>
              <a:rPr lang="zh-CN" altLang="en-US" sz="3200" dirty="0">
                <a:latin typeface="华文新魏" panose="02010800040101010101" pitchFamily="2" charset="-122"/>
                <a:ea typeface="华文新魏" panose="02010800040101010101" pitchFamily="2" charset="-122"/>
              </a:rPr>
              <a:t>，</a:t>
            </a:r>
            <a:r>
              <a:rPr lang="en-US" altLang="zh-CN" sz="3200" dirty="0">
                <a:latin typeface="华文新魏" panose="02010800040101010101" pitchFamily="2" charset="-122"/>
                <a:ea typeface="华文新魏" panose="02010800040101010101" pitchFamily="2" charset="-122"/>
              </a:rPr>
              <a:t>11.f(n)</a:t>
            </a:r>
            <a:r>
              <a:rPr lang="zh-CN" altLang="en-US" sz="3200" dirty="0">
                <a:latin typeface="华文新魏" panose="02010800040101010101" pitchFamily="2" charset="-122"/>
                <a:ea typeface="华文新魏" panose="02010800040101010101" pitchFamily="2" charset="-122"/>
              </a:rPr>
              <a:t>表示面值</a:t>
            </a:r>
            <a:r>
              <a:rPr lang="en-US" altLang="zh-CN" sz="3200" dirty="0">
                <a:latin typeface="华文新魏" panose="02010800040101010101" pitchFamily="2" charset="-122"/>
                <a:ea typeface="华文新魏" panose="02010800040101010101" pitchFamily="2" charset="-122"/>
              </a:rPr>
              <a:t>n</a:t>
            </a:r>
            <a:r>
              <a:rPr lang="zh-CN" altLang="en-US" sz="3200" dirty="0">
                <a:latin typeface="华文新魏" panose="02010800040101010101" pitchFamily="2" charset="-122"/>
                <a:ea typeface="华文新魏" panose="02010800040101010101" pitchFamily="2" charset="-122"/>
              </a:rPr>
              <a:t>最小钞票数量。</a:t>
            </a:r>
            <a:endParaRPr lang="en-US" altLang="zh-CN" sz="3200" dirty="0">
              <a:latin typeface="华文新魏" panose="02010800040101010101" pitchFamily="2" charset="-122"/>
              <a:ea typeface="华文新魏" panose="02010800040101010101" pitchFamily="2" charset="-122"/>
            </a:endParaRPr>
          </a:p>
          <a:p>
            <a:pPr>
              <a:buNone/>
              <a:defRPr/>
            </a:pPr>
            <a:r>
              <a:rPr lang="zh-CN" altLang="en-US" sz="3200" dirty="0">
                <a:latin typeface="华文新魏" panose="02010800040101010101" pitchFamily="2" charset="-122"/>
                <a:ea typeface="华文新魏" panose="02010800040101010101" pitchFamily="2" charset="-122"/>
              </a:rPr>
              <a:t>那么当我们选择</a:t>
            </a:r>
            <a:r>
              <a:rPr lang="en-US" altLang="zh-CN" sz="3200" dirty="0">
                <a:latin typeface="华文新魏" panose="02010800040101010101" pitchFamily="2" charset="-122"/>
                <a:ea typeface="华文新魏" panose="02010800040101010101" pitchFamily="2" charset="-122"/>
              </a:rPr>
              <a:t>11</a:t>
            </a:r>
            <a:r>
              <a:rPr lang="zh-CN" altLang="en-US" sz="3200" dirty="0">
                <a:latin typeface="华文新魏" panose="02010800040101010101" pitchFamily="2" charset="-122"/>
                <a:ea typeface="华文新魏" panose="02010800040101010101" pitchFamily="2" charset="-122"/>
              </a:rPr>
              <a:t>时，</a:t>
            </a:r>
            <a:r>
              <a:rPr lang="en-US" altLang="zh-CN" sz="3200" dirty="0">
                <a:latin typeface="华文新魏" panose="02010800040101010101" pitchFamily="2" charset="-122"/>
                <a:ea typeface="华文新魏" panose="02010800040101010101" pitchFamily="2" charset="-122"/>
              </a:rPr>
              <a:t>cost = f(4) + 1</a:t>
            </a:r>
            <a:r>
              <a:rPr lang="zh-CN" altLang="en-US" sz="3200" dirty="0">
                <a:latin typeface="华文新魏" panose="02010800040101010101" pitchFamily="2" charset="-122"/>
                <a:ea typeface="华文新魏" panose="02010800040101010101" pitchFamily="2" charset="-122"/>
              </a:rPr>
              <a:t>，因为我们选了</a:t>
            </a:r>
            <a:r>
              <a:rPr lang="en-US" altLang="zh-CN" sz="3200" dirty="0">
                <a:latin typeface="华文新魏" panose="02010800040101010101" pitchFamily="2" charset="-122"/>
                <a:ea typeface="华文新魏" panose="02010800040101010101" pitchFamily="2" charset="-122"/>
              </a:rPr>
              <a:t>15</a:t>
            </a:r>
            <a:r>
              <a:rPr lang="zh-CN" altLang="en-US" sz="3200" dirty="0">
                <a:latin typeface="华文新魏" panose="02010800040101010101" pitchFamily="2" charset="-122"/>
                <a:ea typeface="华文新魏" panose="02010800040101010101" pitchFamily="2" charset="-122"/>
              </a:rPr>
              <a:t>，表示后面的数字</a:t>
            </a:r>
            <a:r>
              <a:rPr lang="en-US" altLang="zh-CN" sz="3200" dirty="0">
                <a:latin typeface="华文新魏" panose="02010800040101010101" pitchFamily="2" charset="-122"/>
                <a:ea typeface="华文新魏" panose="02010800040101010101" pitchFamily="2" charset="-122"/>
              </a:rPr>
              <a:t>1</a:t>
            </a:r>
            <a:r>
              <a:rPr lang="zh-CN" altLang="en-US" sz="3200" dirty="0">
                <a:latin typeface="华文新魏" panose="02010800040101010101" pitchFamily="2" charset="-122"/>
                <a:ea typeface="华文新魏" panose="02010800040101010101" pitchFamily="2" charset="-122"/>
              </a:rPr>
              <a:t>，</a:t>
            </a:r>
            <a:r>
              <a:rPr lang="en-US" altLang="zh-CN" sz="3200" dirty="0">
                <a:latin typeface="华文新魏" panose="02010800040101010101" pitchFamily="2" charset="-122"/>
                <a:ea typeface="华文新魏" panose="02010800040101010101" pitchFamily="2" charset="-122"/>
              </a:rPr>
              <a:t>f(4)</a:t>
            </a:r>
            <a:r>
              <a:rPr lang="zh-CN" altLang="en-US" sz="3200" dirty="0">
                <a:latin typeface="华文新魏" panose="02010800040101010101" pitchFamily="2" charset="-122"/>
                <a:ea typeface="华文新魏" panose="02010800040101010101" pitchFamily="2" charset="-122"/>
              </a:rPr>
              <a:t>表示要凑出面值为</a:t>
            </a:r>
            <a:r>
              <a:rPr lang="en-US" altLang="zh-CN" sz="3200" dirty="0">
                <a:latin typeface="华文新魏" panose="02010800040101010101" pitchFamily="2" charset="-122"/>
                <a:ea typeface="华文新魏" panose="02010800040101010101" pitchFamily="2" charset="-122"/>
              </a:rPr>
              <a:t>4</a:t>
            </a:r>
            <a:r>
              <a:rPr lang="zh-CN" altLang="en-US" sz="3200" dirty="0">
                <a:latin typeface="华文新魏" panose="02010800040101010101" pitchFamily="2" charset="-122"/>
                <a:ea typeface="华文新魏" panose="02010800040101010101" pitchFamily="2" charset="-122"/>
              </a:rPr>
              <a:t>，最少的钞票数量。在这里，我们不考虑</a:t>
            </a:r>
            <a:r>
              <a:rPr lang="en-US" altLang="zh-CN" sz="3200" dirty="0">
                <a:latin typeface="华文新魏" panose="02010800040101010101" pitchFamily="2" charset="-122"/>
                <a:ea typeface="华文新魏" panose="02010800040101010101" pitchFamily="2" charset="-122"/>
              </a:rPr>
              <a:t>f(n)</a:t>
            </a:r>
            <a:r>
              <a:rPr lang="zh-CN" altLang="en-US" sz="3200" dirty="0">
                <a:latin typeface="华文新魏" panose="02010800040101010101" pitchFamily="2" charset="-122"/>
                <a:ea typeface="华文新魏" panose="02010800040101010101" pitchFamily="2" charset="-122"/>
              </a:rPr>
              <a:t>函数具体怎么实现，我们会发现一个规律：</a:t>
            </a:r>
            <a:endParaRPr lang="en-US" altLang="zh-CN" sz="3200" dirty="0">
              <a:latin typeface="华文新魏" panose="02010800040101010101" pitchFamily="2" charset="-122"/>
              <a:ea typeface="华文新魏" panose="02010800040101010101" pitchFamily="2" charset="-122"/>
            </a:endParaRPr>
          </a:p>
          <a:p>
            <a:pPr>
              <a:buNone/>
              <a:defRPr/>
            </a:pPr>
            <a:r>
              <a:rPr lang="en-US" altLang="zh-CN" sz="3200" dirty="0">
                <a:latin typeface="华文新魏" panose="02010800040101010101" pitchFamily="2" charset="-122"/>
                <a:ea typeface="华文新魏" panose="02010800040101010101" pitchFamily="2" charset="-122"/>
              </a:rPr>
              <a:t>F(n) = max{f(n-1),f(n-5),f(n-11)} + 1</a:t>
            </a:r>
          </a:p>
        </p:txBody>
      </p:sp>
    </p:spTree>
    <p:extLst>
      <p:ext uri="{BB962C8B-B14F-4D97-AF65-F5344CB8AC3E}">
        <p14:creationId xmlns:p14="http://schemas.microsoft.com/office/powerpoint/2010/main" val="171038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en-US" altLang="zh-CN" dirty="0"/>
              <a:t>DP</a:t>
            </a:r>
            <a:r>
              <a:rPr lang="zh-CN" altLang="en-US" dirty="0"/>
              <a:t>算法一般步骤 </a:t>
            </a:r>
            <a:endParaRPr lang="en-US" dirty="0"/>
          </a:p>
        </p:txBody>
      </p:sp>
      <p:sp>
        <p:nvSpPr>
          <p:cNvPr id="4" name="文本框 3">
            <a:extLst>
              <a:ext uri="{FF2B5EF4-FFF2-40B4-BE49-F238E27FC236}">
                <a16:creationId xmlns:a16="http://schemas.microsoft.com/office/drawing/2014/main" id="{E28795AA-26C1-4A42-AF03-208BBA7E2042}"/>
              </a:ext>
            </a:extLst>
          </p:cNvPr>
          <p:cNvSpPr txBox="1"/>
          <p:nvPr/>
        </p:nvSpPr>
        <p:spPr>
          <a:xfrm>
            <a:off x="1104900" y="1828800"/>
            <a:ext cx="7465894" cy="4801314"/>
          </a:xfrm>
          <a:prstGeom prst="rect">
            <a:avLst/>
          </a:prstGeom>
          <a:noFill/>
        </p:spPr>
        <p:txBody>
          <a:bodyPr wrap="square" rtlCol="0">
            <a:spAutoFit/>
          </a:bodyPr>
          <a:lstStyle/>
          <a:p>
            <a:r>
              <a:rPr lang="zh-CN" altLang="en-US" dirty="0"/>
              <a:t>一）、划分阶段</a:t>
            </a:r>
            <a:endParaRPr lang="en-US" altLang="zh-CN" dirty="0"/>
          </a:p>
          <a:p>
            <a:endParaRPr lang="en-US" altLang="zh-CN" dirty="0"/>
          </a:p>
          <a:p>
            <a:r>
              <a:rPr lang="en-US" altLang="zh-CN" dirty="0"/>
              <a:t>	</a:t>
            </a:r>
            <a:r>
              <a:rPr lang="zh-CN" altLang="en-US" dirty="0"/>
              <a:t>按照问题的时间或空间特征，把问题划分为若干个阶段，在划分阶段时，要注意阶段一定是有序的，或者是可排序的。</a:t>
            </a:r>
            <a:endParaRPr lang="en-US" altLang="zh-CN" dirty="0"/>
          </a:p>
          <a:p>
            <a:endParaRPr lang="en-US" altLang="zh-CN" dirty="0"/>
          </a:p>
          <a:p>
            <a:r>
              <a:rPr lang="zh-CN" altLang="en-US" dirty="0"/>
              <a:t>二）、确定状态和状态变量</a:t>
            </a:r>
            <a:endParaRPr lang="en-US" altLang="zh-CN" dirty="0"/>
          </a:p>
          <a:p>
            <a:r>
              <a:rPr lang="en-US" altLang="zh-CN" dirty="0"/>
              <a:t>	</a:t>
            </a:r>
            <a:r>
              <a:rPr lang="zh-CN" altLang="en-US" dirty="0"/>
              <a:t>就如上述算法中，我们将其划分三个阶段，分别是</a:t>
            </a:r>
            <a:r>
              <a:rPr lang="en-US" altLang="zh-CN" dirty="0"/>
              <a:t>n-1\n-5\n-11</a:t>
            </a:r>
            <a:r>
              <a:rPr lang="zh-CN" altLang="en-US" dirty="0"/>
              <a:t>这三种可能</a:t>
            </a:r>
            <a:endParaRPr lang="en-US" altLang="zh-CN" dirty="0"/>
          </a:p>
          <a:p>
            <a:endParaRPr lang="en-US" altLang="zh-CN" dirty="0"/>
          </a:p>
          <a:p>
            <a:r>
              <a:rPr lang="zh-CN" altLang="en-US" dirty="0"/>
              <a:t>三）、确定决策并写出状态方程</a:t>
            </a:r>
            <a:endParaRPr lang="en-US" altLang="zh-CN" dirty="0"/>
          </a:p>
          <a:p>
            <a:r>
              <a:rPr lang="en-US" altLang="zh-CN" dirty="0"/>
              <a:t>	</a:t>
            </a:r>
            <a:r>
              <a:rPr lang="zh-CN" altLang="en-US" dirty="0"/>
              <a:t>该点是</a:t>
            </a:r>
            <a:r>
              <a:rPr lang="en-US" altLang="zh-CN" dirty="0"/>
              <a:t>DP</a:t>
            </a:r>
            <a:r>
              <a:rPr lang="zh-CN" altLang="en-US" dirty="0"/>
              <a:t>算法中的核心，在上题中，我们的状态转移方程为：</a:t>
            </a:r>
            <a:endParaRPr lang="en-US" altLang="zh-CN" dirty="0"/>
          </a:p>
          <a:p>
            <a:endParaRPr lang="pt-BR" altLang="zh-CN" dirty="0"/>
          </a:p>
          <a:p>
            <a:r>
              <a:rPr lang="pt-BR" altLang="zh-CN" dirty="0"/>
              <a:t>	F(n) = max{f(n-1),f(n-5),f(n-11)} + 1</a:t>
            </a:r>
          </a:p>
          <a:p>
            <a:r>
              <a:rPr lang="zh-CN" altLang="en-US" dirty="0"/>
              <a:t>四）、寻找边界条件</a:t>
            </a:r>
            <a:endParaRPr lang="en-US" altLang="zh-CN" dirty="0"/>
          </a:p>
          <a:p>
            <a:r>
              <a:rPr lang="en-US" altLang="zh-CN" dirty="0"/>
              <a:t>	</a:t>
            </a:r>
            <a:r>
              <a:rPr lang="zh-CN" altLang="en-US" dirty="0"/>
              <a:t>因为我们的方程是递推的，因此，需要一个边界值结束推导过程。</a:t>
            </a:r>
            <a:endParaRPr lang="en-US" altLang="zh-CN" dirty="0"/>
          </a:p>
          <a:p>
            <a:endParaRPr lang="zh-CN" altLang="en-US" dirty="0"/>
          </a:p>
        </p:txBody>
      </p:sp>
    </p:spTree>
    <p:extLst>
      <p:ext uri="{BB962C8B-B14F-4D97-AF65-F5344CB8AC3E}">
        <p14:creationId xmlns:p14="http://schemas.microsoft.com/office/powerpoint/2010/main" val="2763351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dirty="0"/>
              <a:t>利用</a:t>
            </a:r>
            <a:r>
              <a:rPr lang="en-US" altLang="zh-CN" dirty="0"/>
              <a:t>DP</a:t>
            </a:r>
            <a:r>
              <a:rPr lang="zh-CN" altLang="en-US" dirty="0"/>
              <a:t>算法解决数楼梯问题</a:t>
            </a:r>
            <a:endParaRPr lang="en-US" dirty="0"/>
          </a:p>
        </p:txBody>
      </p:sp>
      <p:sp>
        <p:nvSpPr>
          <p:cNvPr id="4" name="文本框 3">
            <a:extLst>
              <a:ext uri="{FF2B5EF4-FFF2-40B4-BE49-F238E27FC236}">
                <a16:creationId xmlns:a16="http://schemas.microsoft.com/office/drawing/2014/main" id="{676E9F91-A8A6-4492-837E-DE39F006FCEE}"/>
              </a:ext>
            </a:extLst>
          </p:cNvPr>
          <p:cNvSpPr txBox="1"/>
          <p:nvPr/>
        </p:nvSpPr>
        <p:spPr>
          <a:xfrm>
            <a:off x="1171227" y="1498862"/>
            <a:ext cx="9980682" cy="646331"/>
          </a:xfrm>
          <a:prstGeom prst="rect">
            <a:avLst/>
          </a:prstGeom>
          <a:noFill/>
        </p:spPr>
        <p:txBody>
          <a:bodyPr wrap="square" rtlCol="0">
            <a:spAutoFit/>
          </a:bodyPr>
          <a:lstStyle/>
          <a:p>
            <a:endParaRPr lang="en-US" altLang="zh-CN" dirty="0"/>
          </a:p>
          <a:p>
            <a:endParaRPr lang="zh-CN" altLang="en-US" dirty="0"/>
          </a:p>
        </p:txBody>
      </p:sp>
      <p:sp>
        <p:nvSpPr>
          <p:cNvPr id="3" name="文本框 2">
            <a:extLst>
              <a:ext uri="{FF2B5EF4-FFF2-40B4-BE49-F238E27FC236}">
                <a16:creationId xmlns:a16="http://schemas.microsoft.com/office/drawing/2014/main" id="{720E647A-C1DC-410A-B770-619A3F74759A}"/>
              </a:ext>
            </a:extLst>
          </p:cNvPr>
          <p:cNvSpPr txBox="1"/>
          <p:nvPr/>
        </p:nvSpPr>
        <p:spPr>
          <a:xfrm>
            <a:off x="1171226" y="1593130"/>
            <a:ext cx="11020773" cy="5355312"/>
          </a:xfrm>
          <a:prstGeom prst="rect">
            <a:avLst/>
          </a:prstGeom>
          <a:noFill/>
        </p:spPr>
        <p:txBody>
          <a:bodyPr wrap="square" rtlCol="0">
            <a:spAutoFit/>
          </a:bodyPr>
          <a:lstStyle/>
          <a:p>
            <a:r>
              <a:rPr lang="zh-CN" altLang="en-US" dirty="0"/>
              <a:t>楼梯有</a:t>
            </a:r>
            <a:r>
              <a:rPr lang="en-US" altLang="zh-CN" dirty="0"/>
              <a:t>N</a:t>
            </a:r>
            <a:r>
              <a:rPr lang="zh-CN" altLang="en-US" dirty="0"/>
              <a:t>阶，上楼可以一步上一阶，也可以一步上二阶。编一个程序，计算共有多少种不同的走法。</a:t>
            </a:r>
            <a:endParaRPr lang="en-US" altLang="zh-CN" dirty="0"/>
          </a:p>
          <a:p>
            <a:endParaRPr lang="en-US" altLang="zh-CN" dirty="0"/>
          </a:p>
          <a:p>
            <a:r>
              <a:rPr lang="zh-CN" altLang="en-US" dirty="0"/>
              <a:t>问题很简单。我们一般的想法就是，利用递归算法</a:t>
            </a:r>
            <a:r>
              <a:rPr lang="en-US" altLang="zh-CN" dirty="0" err="1"/>
              <a:t>pcb</a:t>
            </a:r>
            <a:r>
              <a:rPr lang="en-US" altLang="zh-CN" dirty="0"/>
              <a:t>(int m)</a:t>
            </a:r>
          </a:p>
          <a:p>
            <a:endParaRPr lang="en-US" altLang="zh-CN" dirty="0"/>
          </a:p>
          <a:p>
            <a:r>
              <a:rPr lang="zh-CN" altLang="en-US" dirty="0"/>
              <a:t>假如我们从第</a:t>
            </a:r>
            <a:r>
              <a:rPr lang="en-US" altLang="zh-CN" dirty="0"/>
              <a:t>4</a:t>
            </a:r>
            <a:r>
              <a:rPr lang="zh-CN" altLang="en-US" dirty="0"/>
              <a:t>层开始走，我们可以选择走一步</a:t>
            </a:r>
            <a:r>
              <a:rPr lang="en-US" altLang="zh-CN" dirty="0" err="1"/>
              <a:t>pcb</a:t>
            </a:r>
            <a:r>
              <a:rPr lang="en-US" altLang="zh-CN" dirty="0"/>
              <a:t>(n-1)</a:t>
            </a:r>
            <a:r>
              <a:rPr lang="zh-CN" altLang="en-US" dirty="0"/>
              <a:t>、走两步</a:t>
            </a:r>
            <a:r>
              <a:rPr lang="en-US" altLang="zh-CN" dirty="0"/>
              <a:t>p(n-2)</a:t>
            </a:r>
          </a:p>
          <a:p>
            <a:r>
              <a:rPr lang="en-US" altLang="zh-CN" dirty="0" err="1"/>
              <a:t>Pcb</a:t>
            </a:r>
            <a:r>
              <a:rPr lang="en-US" altLang="zh-CN" dirty="0"/>
              <a:t>(n-1)\</a:t>
            </a:r>
            <a:r>
              <a:rPr lang="en-US" altLang="zh-CN" dirty="0" err="1"/>
              <a:t>pcb</a:t>
            </a:r>
            <a:r>
              <a:rPr lang="en-US" altLang="zh-CN" dirty="0"/>
              <a:t>(n-2)</a:t>
            </a:r>
            <a:r>
              <a:rPr lang="zh-CN" altLang="en-US" dirty="0"/>
              <a:t>代表了两种不同的方式，一旦我们按照某种方式可以让</a:t>
            </a:r>
            <a:r>
              <a:rPr lang="en-US" altLang="zh-CN" dirty="0"/>
              <a:t>n-1\n-2</a:t>
            </a:r>
            <a:r>
              <a:rPr lang="zh-CN" altLang="en-US" dirty="0"/>
              <a:t>恰好等于</a:t>
            </a:r>
            <a:r>
              <a:rPr lang="en-US" altLang="zh-CN" dirty="0"/>
              <a:t>1</a:t>
            </a:r>
            <a:r>
              <a:rPr lang="zh-CN" altLang="en-US" dirty="0"/>
              <a:t>，则表明我们刚好走到了起点，该走法可行。</a:t>
            </a:r>
            <a:endParaRPr lang="en-US" altLang="zh-CN" dirty="0"/>
          </a:p>
          <a:p>
            <a:r>
              <a:rPr lang="zh-CN" altLang="en-US" dirty="0"/>
              <a:t>具体代码如下（</a:t>
            </a:r>
            <a:r>
              <a:rPr lang="en-US" altLang="zh-CN" dirty="0"/>
              <a:t>python</a:t>
            </a:r>
            <a:r>
              <a:rPr lang="zh-CN" altLang="en-US" dirty="0"/>
              <a:t>）：</a:t>
            </a:r>
            <a:endParaRPr lang="en-US" altLang="zh-CN" dirty="0"/>
          </a:p>
          <a:p>
            <a:r>
              <a:rPr lang="en-US" altLang="zh-CN" dirty="0"/>
              <a:t>total = 0</a:t>
            </a:r>
          </a:p>
          <a:p>
            <a:r>
              <a:rPr lang="en-US" altLang="zh-CN" dirty="0"/>
              <a:t>def </a:t>
            </a:r>
            <a:r>
              <a:rPr lang="en-US" altLang="zh-CN" dirty="0" err="1"/>
              <a:t>pcb</a:t>
            </a:r>
            <a:r>
              <a:rPr lang="en-US" altLang="zh-CN" dirty="0"/>
              <a:t>(m):</a:t>
            </a:r>
          </a:p>
          <a:p>
            <a:r>
              <a:rPr lang="en-US" altLang="zh-CN" dirty="0"/>
              <a:t>    if(m &gt; 0):</a:t>
            </a:r>
          </a:p>
          <a:p>
            <a:r>
              <a:rPr lang="en-US" altLang="zh-CN" dirty="0"/>
              <a:t>        </a:t>
            </a:r>
            <a:r>
              <a:rPr lang="en-US" altLang="zh-CN" dirty="0" err="1"/>
              <a:t>pcb</a:t>
            </a:r>
            <a:r>
              <a:rPr lang="en-US" altLang="zh-CN" dirty="0"/>
              <a:t>(m-2)</a:t>
            </a:r>
          </a:p>
          <a:p>
            <a:r>
              <a:rPr lang="en-US" altLang="zh-CN" dirty="0"/>
              <a:t>        </a:t>
            </a:r>
            <a:r>
              <a:rPr lang="en-US" altLang="zh-CN" dirty="0" err="1"/>
              <a:t>pcb</a:t>
            </a:r>
            <a:r>
              <a:rPr lang="en-US" altLang="zh-CN" dirty="0"/>
              <a:t>(m -1 )</a:t>
            </a:r>
          </a:p>
          <a:p>
            <a:r>
              <a:rPr lang="en-US" altLang="zh-CN" dirty="0"/>
              <a:t>    </a:t>
            </a:r>
            <a:r>
              <a:rPr lang="en-US" altLang="zh-CN" dirty="0" err="1"/>
              <a:t>elif</a:t>
            </a:r>
            <a:r>
              <a:rPr lang="en-US" altLang="zh-CN" dirty="0"/>
              <a:t>(m == 0):</a:t>
            </a:r>
          </a:p>
          <a:p>
            <a:r>
              <a:rPr lang="en-US" altLang="zh-CN" dirty="0"/>
              <a:t>        global total</a:t>
            </a:r>
          </a:p>
          <a:p>
            <a:r>
              <a:rPr lang="en-US" altLang="zh-CN" dirty="0"/>
              <a:t>        total += 1</a:t>
            </a:r>
          </a:p>
          <a:p>
            <a:r>
              <a:rPr lang="en-US" altLang="zh-CN" dirty="0"/>
              <a:t>n = int(input())</a:t>
            </a:r>
          </a:p>
          <a:p>
            <a:r>
              <a:rPr lang="en-US" altLang="zh-CN" dirty="0" err="1"/>
              <a:t>pcb</a:t>
            </a:r>
            <a:r>
              <a:rPr lang="en-US" altLang="zh-CN" dirty="0"/>
              <a:t>(n)</a:t>
            </a:r>
          </a:p>
          <a:p>
            <a:r>
              <a:rPr lang="en-US" altLang="zh-CN" dirty="0"/>
              <a:t>print(total)</a:t>
            </a:r>
            <a:endParaRPr lang="zh-CN" altLang="en-US" dirty="0"/>
          </a:p>
        </p:txBody>
      </p:sp>
      <p:cxnSp>
        <p:nvCxnSpPr>
          <p:cNvPr id="12" name="直接连接符 11">
            <a:extLst>
              <a:ext uri="{FF2B5EF4-FFF2-40B4-BE49-F238E27FC236}">
                <a16:creationId xmlns:a16="http://schemas.microsoft.com/office/drawing/2014/main" id="{C66E41F2-7FDD-4008-8340-62BF3AB44932}"/>
              </a:ext>
            </a:extLst>
          </p:cNvPr>
          <p:cNvCxnSpPr/>
          <p:nvPr/>
        </p:nvCxnSpPr>
        <p:spPr>
          <a:xfrm>
            <a:off x="8691513" y="5420412"/>
            <a:ext cx="0" cy="48076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29538C96-DB79-4435-BF21-259EC1A3FCD7}"/>
              </a:ext>
            </a:extLst>
          </p:cNvPr>
          <p:cNvCxnSpPr/>
          <p:nvPr/>
        </p:nvCxnSpPr>
        <p:spPr>
          <a:xfrm>
            <a:off x="8719794" y="5410986"/>
            <a:ext cx="622169"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163A111D-7161-4AC3-B756-477782217BB5}"/>
              </a:ext>
            </a:extLst>
          </p:cNvPr>
          <p:cNvCxnSpPr/>
          <p:nvPr/>
        </p:nvCxnSpPr>
        <p:spPr>
          <a:xfrm>
            <a:off x="9332536" y="5109328"/>
            <a:ext cx="0" cy="31108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E8D47A4F-E487-4510-BE44-CACAAD93097C}"/>
              </a:ext>
            </a:extLst>
          </p:cNvPr>
          <p:cNvCxnSpPr/>
          <p:nvPr/>
        </p:nvCxnSpPr>
        <p:spPr>
          <a:xfrm>
            <a:off x="9341963" y="5099901"/>
            <a:ext cx="612742"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C91D4BB4-B07D-4EBD-B8F8-86006CC192B9}"/>
              </a:ext>
            </a:extLst>
          </p:cNvPr>
          <p:cNvCxnSpPr/>
          <p:nvPr/>
        </p:nvCxnSpPr>
        <p:spPr>
          <a:xfrm>
            <a:off x="9954705" y="4741682"/>
            <a:ext cx="0" cy="367646"/>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171F10D7-B054-4082-8A6C-3621E3B723D2}"/>
              </a:ext>
            </a:extLst>
          </p:cNvPr>
          <p:cNvCxnSpPr/>
          <p:nvPr/>
        </p:nvCxnSpPr>
        <p:spPr>
          <a:xfrm>
            <a:off x="9954705" y="4732256"/>
            <a:ext cx="509048"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E9DECAA4-04D0-4D86-BBFA-8147D508B6BC}"/>
              </a:ext>
            </a:extLst>
          </p:cNvPr>
          <p:cNvCxnSpPr/>
          <p:nvPr/>
        </p:nvCxnSpPr>
        <p:spPr>
          <a:xfrm>
            <a:off x="10435472" y="4336330"/>
            <a:ext cx="0" cy="40535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55667302-01FF-45C5-AA62-3FE65430BB5B}"/>
              </a:ext>
            </a:extLst>
          </p:cNvPr>
          <p:cNvCxnSpPr/>
          <p:nvPr/>
        </p:nvCxnSpPr>
        <p:spPr>
          <a:xfrm>
            <a:off x="10463753" y="4345757"/>
            <a:ext cx="414779"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D2A237F6-1B64-4324-B6B2-BF089816EB34}"/>
              </a:ext>
            </a:extLst>
          </p:cNvPr>
          <p:cNvSpPr txBox="1"/>
          <p:nvPr/>
        </p:nvSpPr>
        <p:spPr>
          <a:xfrm>
            <a:off x="8719794" y="5495826"/>
            <a:ext cx="838983" cy="369332"/>
          </a:xfrm>
          <a:prstGeom prst="rect">
            <a:avLst/>
          </a:prstGeom>
          <a:noFill/>
        </p:spPr>
        <p:txBody>
          <a:bodyPr wrap="square" rtlCol="0">
            <a:spAutoFit/>
          </a:bodyPr>
          <a:lstStyle/>
          <a:p>
            <a:r>
              <a:rPr lang="en-US" altLang="zh-CN" dirty="0"/>
              <a:t>1</a:t>
            </a:r>
            <a:endParaRPr lang="zh-CN" altLang="en-US" dirty="0"/>
          </a:p>
        </p:txBody>
      </p:sp>
      <p:sp>
        <p:nvSpPr>
          <p:cNvPr id="28" name="文本框 27">
            <a:extLst>
              <a:ext uri="{FF2B5EF4-FFF2-40B4-BE49-F238E27FC236}">
                <a16:creationId xmlns:a16="http://schemas.microsoft.com/office/drawing/2014/main" id="{2C75E656-38F0-4AE0-8F3D-36461B326777}"/>
              </a:ext>
            </a:extLst>
          </p:cNvPr>
          <p:cNvSpPr txBox="1"/>
          <p:nvPr/>
        </p:nvSpPr>
        <p:spPr>
          <a:xfrm>
            <a:off x="9379670" y="5151744"/>
            <a:ext cx="838979" cy="367641"/>
          </a:xfrm>
          <a:prstGeom prst="rect">
            <a:avLst/>
          </a:prstGeom>
          <a:noFill/>
        </p:spPr>
        <p:txBody>
          <a:bodyPr wrap="square" rtlCol="0">
            <a:spAutoFit/>
          </a:bodyPr>
          <a:lstStyle/>
          <a:p>
            <a:r>
              <a:rPr lang="en-US" altLang="zh-CN" dirty="0"/>
              <a:t>2</a:t>
            </a:r>
            <a:endParaRPr lang="zh-CN" altLang="en-US" dirty="0"/>
          </a:p>
        </p:txBody>
      </p:sp>
      <p:sp>
        <p:nvSpPr>
          <p:cNvPr id="30" name="文本框 29">
            <a:extLst>
              <a:ext uri="{FF2B5EF4-FFF2-40B4-BE49-F238E27FC236}">
                <a16:creationId xmlns:a16="http://schemas.microsoft.com/office/drawing/2014/main" id="{7C7E721F-8488-417D-861B-10DBC22E6A47}"/>
              </a:ext>
            </a:extLst>
          </p:cNvPr>
          <p:cNvSpPr txBox="1"/>
          <p:nvPr/>
        </p:nvSpPr>
        <p:spPr>
          <a:xfrm>
            <a:off x="10020693" y="4732256"/>
            <a:ext cx="593881" cy="369332"/>
          </a:xfrm>
          <a:prstGeom prst="rect">
            <a:avLst/>
          </a:prstGeom>
          <a:noFill/>
        </p:spPr>
        <p:txBody>
          <a:bodyPr wrap="square" rtlCol="0">
            <a:spAutoFit/>
          </a:bodyPr>
          <a:lstStyle/>
          <a:p>
            <a:r>
              <a:rPr lang="en-US" altLang="zh-CN" dirty="0"/>
              <a:t>3</a:t>
            </a:r>
            <a:endParaRPr lang="zh-CN" altLang="en-US" dirty="0"/>
          </a:p>
        </p:txBody>
      </p:sp>
      <p:sp>
        <p:nvSpPr>
          <p:cNvPr id="31" name="文本框 30">
            <a:extLst>
              <a:ext uri="{FF2B5EF4-FFF2-40B4-BE49-F238E27FC236}">
                <a16:creationId xmlns:a16="http://schemas.microsoft.com/office/drawing/2014/main" id="{89771800-BAA0-435B-AF1E-E0E4D511AF70}"/>
              </a:ext>
            </a:extLst>
          </p:cNvPr>
          <p:cNvSpPr txBox="1"/>
          <p:nvPr/>
        </p:nvSpPr>
        <p:spPr>
          <a:xfrm>
            <a:off x="10463753" y="4345757"/>
            <a:ext cx="848412" cy="369332"/>
          </a:xfrm>
          <a:prstGeom prst="rect">
            <a:avLst/>
          </a:prstGeom>
          <a:noFill/>
        </p:spPr>
        <p:txBody>
          <a:bodyPr wrap="square" rtlCol="0">
            <a:spAutoFit/>
          </a:bodyPr>
          <a:lstStyle/>
          <a:p>
            <a:r>
              <a:rPr lang="en-US" altLang="zh-CN" dirty="0"/>
              <a:t>4</a:t>
            </a:r>
            <a:endParaRPr lang="zh-CN" altLang="en-US" dirty="0"/>
          </a:p>
        </p:txBody>
      </p:sp>
    </p:spTree>
    <p:extLst>
      <p:ext uri="{BB962C8B-B14F-4D97-AF65-F5344CB8AC3E}">
        <p14:creationId xmlns:p14="http://schemas.microsoft.com/office/powerpoint/2010/main" val="306230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dirty="0"/>
              <a:t>利用</a:t>
            </a:r>
            <a:r>
              <a:rPr lang="en-US" altLang="zh-CN" dirty="0"/>
              <a:t>DP</a:t>
            </a:r>
            <a:r>
              <a:rPr lang="zh-CN" altLang="en-US" dirty="0"/>
              <a:t>算法解决数楼梯问题</a:t>
            </a:r>
            <a:endParaRPr lang="en-US" dirty="0"/>
          </a:p>
        </p:txBody>
      </p:sp>
      <p:sp>
        <p:nvSpPr>
          <p:cNvPr id="4" name="文本框 3">
            <a:extLst>
              <a:ext uri="{FF2B5EF4-FFF2-40B4-BE49-F238E27FC236}">
                <a16:creationId xmlns:a16="http://schemas.microsoft.com/office/drawing/2014/main" id="{676E9F91-A8A6-4492-837E-DE39F006FCEE}"/>
              </a:ext>
            </a:extLst>
          </p:cNvPr>
          <p:cNvSpPr txBox="1"/>
          <p:nvPr/>
        </p:nvSpPr>
        <p:spPr>
          <a:xfrm>
            <a:off x="1171227" y="1498862"/>
            <a:ext cx="9980682" cy="646331"/>
          </a:xfrm>
          <a:prstGeom prst="rect">
            <a:avLst/>
          </a:prstGeom>
          <a:noFill/>
        </p:spPr>
        <p:txBody>
          <a:bodyPr wrap="square" rtlCol="0">
            <a:spAutoFit/>
          </a:bodyPr>
          <a:lstStyle/>
          <a:p>
            <a:endParaRPr lang="en-US" altLang="zh-CN" dirty="0"/>
          </a:p>
          <a:p>
            <a:endParaRPr lang="zh-CN" altLang="en-US" dirty="0"/>
          </a:p>
        </p:txBody>
      </p:sp>
      <p:sp>
        <p:nvSpPr>
          <p:cNvPr id="3" name="文本框 2">
            <a:extLst>
              <a:ext uri="{FF2B5EF4-FFF2-40B4-BE49-F238E27FC236}">
                <a16:creationId xmlns:a16="http://schemas.microsoft.com/office/drawing/2014/main" id="{720E647A-C1DC-410A-B770-619A3F74759A}"/>
              </a:ext>
            </a:extLst>
          </p:cNvPr>
          <p:cNvSpPr txBox="1"/>
          <p:nvPr/>
        </p:nvSpPr>
        <p:spPr>
          <a:xfrm>
            <a:off x="1171226" y="1593130"/>
            <a:ext cx="11020773" cy="3416320"/>
          </a:xfrm>
          <a:prstGeom prst="rect">
            <a:avLst/>
          </a:prstGeom>
          <a:noFill/>
        </p:spPr>
        <p:txBody>
          <a:bodyPr wrap="square" rtlCol="0">
            <a:spAutoFit/>
          </a:bodyPr>
          <a:lstStyle/>
          <a:p>
            <a:r>
              <a:rPr lang="zh-CN" altLang="en-US" dirty="0"/>
              <a:t>楼梯有</a:t>
            </a:r>
            <a:r>
              <a:rPr lang="en-US" altLang="zh-CN" dirty="0"/>
              <a:t>N</a:t>
            </a:r>
            <a:r>
              <a:rPr lang="zh-CN" altLang="en-US" dirty="0"/>
              <a:t>阶，上楼可以一步上一阶，也可以一步上二阶。编一个程序，计算共有多少种不同的走法。</a:t>
            </a:r>
            <a:endParaRPr lang="en-US" altLang="zh-CN" dirty="0"/>
          </a:p>
          <a:p>
            <a:endParaRPr lang="en-US" altLang="zh-CN" dirty="0"/>
          </a:p>
          <a:p>
            <a:r>
              <a:rPr lang="zh-CN" altLang="en-US" dirty="0"/>
              <a:t>问题很简单。我们一般的想法就是，利用递归算法</a:t>
            </a:r>
            <a:r>
              <a:rPr lang="en-US" altLang="zh-CN" dirty="0" err="1"/>
              <a:t>pcb</a:t>
            </a:r>
            <a:r>
              <a:rPr lang="en-US" altLang="zh-CN" dirty="0"/>
              <a:t>(int m)</a:t>
            </a:r>
          </a:p>
          <a:p>
            <a:endParaRPr lang="en-US" altLang="zh-CN" dirty="0"/>
          </a:p>
          <a:p>
            <a:r>
              <a:rPr lang="zh-CN" altLang="en-US" dirty="0"/>
              <a:t>但是，使用递归带来的消耗是巨大的，况且该题还隐藏了高精度加法问题（当楼梯数很多时，不能找到一个合适的基本数据类型来存储）使用</a:t>
            </a:r>
            <a:r>
              <a:rPr lang="en-US" altLang="zh-CN" dirty="0"/>
              <a:t>Python</a:t>
            </a:r>
            <a:r>
              <a:rPr lang="zh-CN" altLang="en-US" dirty="0"/>
              <a:t>可以不考虑。</a:t>
            </a:r>
            <a:endParaRPr lang="en-US" altLang="zh-CN" dirty="0"/>
          </a:p>
          <a:p>
            <a:endParaRPr lang="en-US" altLang="zh-CN" dirty="0"/>
          </a:p>
          <a:p>
            <a:r>
              <a:rPr lang="zh-CN" altLang="en-US" dirty="0"/>
              <a:t>于是，我们用</a:t>
            </a:r>
            <a:r>
              <a:rPr lang="en-US" altLang="zh-CN" dirty="0"/>
              <a:t>DP</a:t>
            </a:r>
            <a:r>
              <a:rPr lang="zh-CN" altLang="en-US" dirty="0"/>
              <a:t>来思考一下这个问题：</a:t>
            </a:r>
            <a:endParaRPr lang="en-US" altLang="zh-CN" dirty="0"/>
          </a:p>
          <a:p>
            <a:endParaRPr lang="en-US" altLang="zh-CN" dirty="0"/>
          </a:p>
          <a:p>
            <a:r>
              <a:rPr lang="zh-CN" altLang="en-US" dirty="0"/>
              <a:t>我们可以很快的发现，其实，我们在第</a:t>
            </a:r>
            <a:r>
              <a:rPr lang="en-US" altLang="zh-CN" dirty="0"/>
              <a:t>K</a:t>
            </a:r>
            <a:r>
              <a:rPr lang="zh-CN" altLang="en-US" dirty="0"/>
              <a:t>阶，可能的走法</a:t>
            </a:r>
            <a:r>
              <a:rPr lang="en-US" altLang="zh-CN" dirty="0"/>
              <a:t>count[k] =count[k-1] + count[k-2]</a:t>
            </a:r>
          </a:p>
          <a:p>
            <a:endParaRPr lang="en-US" altLang="zh-CN" dirty="0"/>
          </a:p>
          <a:p>
            <a:r>
              <a:rPr lang="zh-CN" altLang="en-US" dirty="0"/>
              <a:t>状态转移方程很容易就可以写出来。</a:t>
            </a:r>
          </a:p>
        </p:txBody>
      </p:sp>
      <p:cxnSp>
        <p:nvCxnSpPr>
          <p:cNvPr id="12" name="直接连接符 11">
            <a:extLst>
              <a:ext uri="{FF2B5EF4-FFF2-40B4-BE49-F238E27FC236}">
                <a16:creationId xmlns:a16="http://schemas.microsoft.com/office/drawing/2014/main" id="{C66E41F2-7FDD-4008-8340-62BF3AB44932}"/>
              </a:ext>
            </a:extLst>
          </p:cNvPr>
          <p:cNvCxnSpPr/>
          <p:nvPr/>
        </p:nvCxnSpPr>
        <p:spPr>
          <a:xfrm>
            <a:off x="8691513" y="5420412"/>
            <a:ext cx="0" cy="48076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29538C96-DB79-4435-BF21-259EC1A3FCD7}"/>
              </a:ext>
            </a:extLst>
          </p:cNvPr>
          <p:cNvCxnSpPr/>
          <p:nvPr/>
        </p:nvCxnSpPr>
        <p:spPr>
          <a:xfrm>
            <a:off x="8719794" y="5410986"/>
            <a:ext cx="622169"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163A111D-7161-4AC3-B756-477782217BB5}"/>
              </a:ext>
            </a:extLst>
          </p:cNvPr>
          <p:cNvCxnSpPr/>
          <p:nvPr/>
        </p:nvCxnSpPr>
        <p:spPr>
          <a:xfrm>
            <a:off x="9332536" y="5109328"/>
            <a:ext cx="0" cy="31108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E8D47A4F-E487-4510-BE44-CACAAD93097C}"/>
              </a:ext>
            </a:extLst>
          </p:cNvPr>
          <p:cNvCxnSpPr/>
          <p:nvPr/>
        </p:nvCxnSpPr>
        <p:spPr>
          <a:xfrm>
            <a:off x="9341963" y="5099901"/>
            <a:ext cx="612742"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C91D4BB4-B07D-4EBD-B8F8-86006CC192B9}"/>
              </a:ext>
            </a:extLst>
          </p:cNvPr>
          <p:cNvCxnSpPr/>
          <p:nvPr/>
        </p:nvCxnSpPr>
        <p:spPr>
          <a:xfrm>
            <a:off x="9954705" y="4741682"/>
            <a:ext cx="0" cy="367646"/>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171F10D7-B054-4082-8A6C-3621E3B723D2}"/>
              </a:ext>
            </a:extLst>
          </p:cNvPr>
          <p:cNvCxnSpPr/>
          <p:nvPr/>
        </p:nvCxnSpPr>
        <p:spPr>
          <a:xfrm>
            <a:off x="9954705" y="4732256"/>
            <a:ext cx="509048"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E9DECAA4-04D0-4D86-BBFA-8147D508B6BC}"/>
              </a:ext>
            </a:extLst>
          </p:cNvPr>
          <p:cNvCxnSpPr/>
          <p:nvPr/>
        </p:nvCxnSpPr>
        <p:spPr>
          <a:xfrm>
            <a:off x="10435472" y="4336330"/>
            <a:ext cx="0" cy="40535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55667302-01FF-45C5-AA62-3FE65430BB5B}"/>
              </a:ext>
            </a:extLst>
          </p:cNvPr>
          <p:cNvCxnSpPr/>
          <p:nvPr/>
        </p:nvCxnSpPr>
        <p:spPr>
          <a:xfrm>
            <a:off x="10463753" y="4345757"/>
            <a:ext cx="414779"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D2A237F6-1B64-4324-B6B2-BF089816EB34}"/>
              </a:ext>
            </a:extLst>
          </p:cNvPr>
          <p:cNvSpPr txBox="1"/>
          <p:nvPr/>
        </p:nvSpPr>
        <p:spPr>
          <a:xfrm>
            <a:off x="8719794" y="5495826"/>
            <a:ext cx="838983" cy="369332"/>
          </a:xfrm>
          <a:prstGeom prst="rect">
            <a:avLst/>
          </a:prstGeom>
          <a:noFill/>
        </p:spPr>
        <p:txBody>
          <a:bodyPr wrap="square" rtlCol="0">
            <a:spAutoFit/>
          </a:bodyPr>
          <a:lstStyle/>
          <a:p>
            <a:r>
              <a:rPr lang="en-US" altLang="zh-CN" dirty="0"/>
              <a:t>1</a:t>
            </a:r>
            <a:endParaRPr lang="zh-CN" altLang="en-US" dirty="0"/>
          </a:p>
        </p:txBody>
      </p:sp>
      <p:sp>
        <p:nvSpPr>
          <p:cNvPr id="28" name="文本框 27">
            <a:extLst>
              <a:ext uri="{FF2B5EF4-FFF2-40B4-BE49-F238E27FC236}">
                <a16:creationId xmlns:a16="http://schemas.microsoft.com/office/drawing/2014/main" id="{2C75E656-38F0-4AE0-8F3D-36461B326777}"/>
              </a:ext>
            </a:extLst>
          </p:cNvPr>
          <p:cNvSpPr txBox="1"/>
          <p:nvPr/>
        </p:nvSpPr>
        <p:spPr>
          <a:xfrm>
            <a:off x="9379670" y="5151744"/>
            <a:ext cx="838979" cy="367641"/>
          </a:xfrm>
          <a:prstGeom prst="rect">
            <a:avLst/>
          </a:prstGeom>
          <a:noFill/>
        </p:spPr>
        <p:txBody>
          <a:bodyPr wrap="square" rtlCol="0">
            <a:spAutoFit/>
          </a:bodyPr>
          <a:lstStyle/>
          <a:p>
            <a:r>
              <a:rPr lang="en-US" altLang="zh-CN" dirty="0"/>
              <a:t>2</a:t>
            </a:r>
            <a:endParaRPr lang="zh-CN" altLang="en-US" dirty="0"/>
          </a:p>
        </p:txBody>
      </p:sp>
      <p:sp>
        <p:nvSpPr>
          <p:cNvPr id="30" name="文本框 29">
            <a:extLst>
              <a:ext uri="{FF2B5EF4-FFF2-40B4-BE49-F238E27FC236}">
                <a16:creationId xmlns:a16="http://schemas.microsoft.com/office/drawing/2014/main" id="{7C7E721F-8488-417D-861B-10DBC22E6A47}"/>
              </a:ext>
            </a:extLst>
          </p:cNvPr>
          <p:cNvSpPr txBox="1"/>
          <p:nvPr/>
        </p:nvSpPr>
        <p:spPr>
          <a:xfrm>
            <a:off x="10020693" y="4732256"/>
            <a:ext cx="593881" cy="369332"/>
          </a:xfrm>
          <a:prstGeom prst="rect">
            <a:avLst/>
          </a:prstGeom>
          <a:noFill/>
        </p:spPr>
        <p:txBody>
          <a:bodyPr wrap="square" rtlCol="0">
            <a:spAutoFit/>
          </a:bodyPr>
          <a:lstStyle/>
          <a:p>
            <a:r>
              <a:rPr lang="en-US" altLang="zh-CN" dirty="0"/>
              <a:t>3</a:t>
            </a:r>
            <a:endParaRPr lang="zh-CN" altLang="en-US" dirty="0"/>
          </a:p>
        </p:txBody>
      </p:sp>
      <p:sp>
        <p:nvSpPr>
          <p:cNvPr id="31" name="文本框 30">
            <a:extLst>
              <a:ext uri="{FF2B5EF4-FFF2-40B4-BE49-F238E27FC236}">
                <a16:creationId xmlns:a16="http://schemas.microsoft.com/office/drawing/2014/main" id="{89771800-BAA0-435B-AF1E-E0E4D511AF70}"/>
              </a:ext>
            </a:extLst>
          </p:cNvPr>
          <p:cNvSpPr txBox="1"/>
          <p:nvPr/>
        </p:nvSpPr>
        <p:spPr>
          <a:xfrm>
            <a:off x="10463753" y="4345757"/>
            <a:ext cx="848412" cy="369332"/>
          </a:xfrm>
          <a:prstGeom prst="rect">
            <a:avLst/>
          </a:prstGeom>
          <a:noFill/>
        </p:spPr>
        <p:txBody>
          <a:bodyPr wrap="square" rtlCol="0">
            <a:spAutoFit/>
          </a:bodyPr>
          <a:lstStyle/>
          <a:p>
            <a:r>
              <a:rPr lang="en-US" altLang="zh-CN" dirty="0"/>
              <a:t>4</a:t>
            </a:r>
            <a:endParaRPr lang="zh-CN" altLang="en-US" dirty="0"/>
          </a:p>
        </p:txBody>
      </p:sp>
    </p:spTree>
    <p:extLst>
      <p:ext uri="{BB962C8B-B14F-4D97-AF65-F5344CB8AC3E}">
        <p14:creationId xmlns:p14="http://schemas.microsoft.com/office/powerpoint/2010/main" val="2687024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dirty="0"/>
              <a:t>利用</a:t>
            </a:r>
            <a:r>
              <a:rPr lang="en-US" altLang="zh-CN" dirty="0"/>
              <a:t>DP</a:t>
            </a:r>
            <a:r>
              <a:rPr lang="zh-CN" altLang="en-US" dirty="0"/>
              <a:t>算法解决数楼梯问题</a:t>
            </a:r>
            <a:endParaRPr lang="en-US" dirty="0"/>
          </a:p>
        </p:txBody>
      </p:sp>
      <p:sp>
        <p:nvSpPr>
          <p:cNvPr id="4" name="文本框 3">
            <a:extLst>
              <a:ext uri="{FF2B5EF4-FFF2-40B4-BE49-F238E27FC236}">
                <a16:creationId xmlns:a16="http://schemas.microsoft.com/office/drawing/2014/main" id="{676E9F91-A8A6-4492-837E-DE39F006FCEE}"/>
              </a:ext>
            </a:extLst>
          </p:cNvPr>
          <p:cNvSpPr txBox="1"/>
          <p:nvPr/>
        </p:nvSpPr>
        <p:spPr>
          <a:xfrm>
            <a:off x="1171227" y="1498862"/>
            <a:ext cx="9980682" cy="646331"/>
          </a:xfrm>
          <a:prstGeom prst="rect">
            <a:avLst/>
          </a:prstGeom>
          <a:noFill/>
        </p:spPr>
        <p:txBody>
          <a:bodyPr wrap="square" rtlCol="0">
            <a:spAutoFit/>
          </a:bodyPr>
          <a:lstStyle/>
          <a:p>
            <a:endParaRPr lang="en-US" altLang="zh-CN" dirty="0"/>
          </a:p>
          <a:p>
            <a:endParaRPr lang="zh-CN" altLang="en-US" dirty="0"/>
          </a:p>
        </p:txBody>
      </p:sp>
      <p:sp>
        <p:nvSpPr>
          <p:cNvPr id="3" name="文本框 2">
            <a:extLst>
              <a:ext uri="{FF2B5EF4-FFF2-40B4-BE49-F238E27FC236}">
                <a16:creationId xmlns:a16="http://schemas.microsoft.com/office/drawing/2014/main" id="{720E647A-C1DC-410A-B770-619A3F74759A}"/>
              </a:ext>
            </a:extLst>
          </p:cNvPr>
          <p:cNvSpPr txBox="1"/>
          <p:nvPr/>
        </p:nvSpPr>
        <p:spPr>
          <a:xfrm>
            <a:off x="1171226" y="1593130"/>
            <a:ext cx="11020773" cy="3693319"/>
          </a:xfrm>
          <a:prstGeom prst="rect">
            <a:avLst/>
          </a:prstGeom>
          <a:noFill/>
        </p:spPr>
        <p:txBody>
          <a:bodyPr wrap="square" rtlCol="0">
            <a:spAutoFit/>
          </a:bodyPr>
          <a:lstStyle/>
          <a:p>
            <a:r>
              <a:rPr lang="en-US" altLang="zh-CN" dirty="0"/>
              <a:t>DP</a:t>
            </a:r>
            <a:r>
              <a:rPr lang="zh-CN" altLang="en-US" dirty="0"/>
              <a:t>具体实现如下：</a:t>
            </a:r>
            <a:endParaRPr lang="en-US" altLang="zh-CN" dirty="0"/>
          </a:p>
          <a:p>
            <a:r>
              <a:rPr lang="en-US" altLang="zh-CN" dirty="0"/>
              <a:t>n = int(input())</a:t>
            </a:r>
          </a:p>
          <a:p>
            <a:r>
              <a:rPr lang="en-US" altLang="zh-CN" dirty="0"/>
              <a:t>f = [int(k) for k in input().split()]</a:t>
            </a:r>
          </a:p>
          <a:p>
            <a:r>
              <a:rPr lang="en-US" altLang="zh-CN" dirty="0"/>
              <a:t>count = [0] * 5006</a:t>
            </a:r>
          </a:p>
          <a:p>
            <a:r>
              <a:rPr lang="en-US" altLang="zh-CN" dirty="0"/>
              <a:t>count[1] = 0</a:t>
            </a:r>
          </a:p>
          <a:p>
            <a:r>
              <a:rPr lang="en-US" altLang="zh-CN" dirty="0"/>
              <a:t>count[2] = 1</a:t>
            </a:r>
          </a:p>
          <a:p>
            <a:r>
              <a:rPr lang="en-US" altLang="zh-CN" dirty="0"/>
              <a:t>count[3] = 2</a:t>
            </a:r>
          </a:p>
          <a:p>
            <a:r>
              <a:rPr lang="en-US" altLang="zh-CN" dirty="0"/>
              <a:t>def </a:t>
            </a:r>
            <a:r>
              <a:rPr lang="en-US" altLang="zh-CN" dirty="0" err="1"/>
              <a:t>pcb</a:t>
            </a:r>
            <a:r>
              <a:rPr lang="en-US" altLang="zh-CN" dirty="0"/>
              <a:t>():</a:t>
            </a:r>
          </a:p>
          <a:p>
            <a:r>
              <a:rPr lang="en-US" altLang="zh-CN" dirty="0"/>
              <a:t>    for </a:t>
            </a:r>
            <a:r>
              <a:rPr lang="en-US" altLang="zh-CN" dirty="0" err="1"/>
              <a:t>i</a:t>
            </a:r>
            <a:r>
              <a:rPr lang="en-US" altLang="zh-CN" dirty="0"/>
              <a:t> in range(4,5006,1):</a:t>
            </a:r>
          </a:p>
          <a:p>
            <a:r>
              <a:rPr lang="en-US" altLang="zh-CN" dirty="0"/>
              <a:t>        count[</a:t>
            </a:r>
            <a:r>
              <a:rPr lang="en-US" altLang="zh-CN" dirty="0" err="1"/>
              <a:t>i</a:t>
            </a:r>
            <a:r>
              <a:rPr lang="en-US" altLang="zh-CN" dirty="0"/>
              <a:t>] = count[</a:t>
            </a:r>
            <a:r>
              <a:rPr lang="en-US" altLang="zh-CN" dirty="0" err="1"/>
              <a:t>i</a:t>
            </a:r>
            <a:r>
              <a:rPr lang="en-US" altLang="zh-CN" dirty="0"/>
              <a:t> - 1] + count[</a:t>
            </a:r>
            <a:r>
              <a:rPr lang="en-US" altLang="zh-CN" dirty="0" err="1"/>
              <a:t>i</a:t>
            </a:r>
            <a:r>
              <a:rPr lang="en-US" altLang="zh-CN" dirty="0"/>
              <a:t> - 2]</a:t>
            </a:r>
          </a:p>
          <a:p>
            <a:r>
              <a:rPr lang="en-US" altLang="zh-CN" dirty="0" err="1"/>
              <a:t>pcb</a:t>
            </a:r>
            <a:r>
              <a:rPr lang="en-US" altLang="zh-CN" dirty="0"/>
              <a:t>()</a:t>
            </a:r>
          </a:p>
          <a:p>
            <a:r>
              <a:rPr lang="en-US" altLang="zh-CN" dirty="0"/>
              <a:t>for </a:t>
            </a:r>
            <a:r>
              <a:rPr lang="en-US" altLang="zh-CN" dirty="0" err="1"/>
              <a:t>i</a:t>
            </a:r>
            <a:r>
              <a:rPr lang="en-US" altLang="zh-CN" dirty="0"/>
              <a:t> in range(n):</a:t>
            </a:r>
          </a:p>
          <a:p>
            <a:r>
              <a:rPr lang="en-US" altLang="zh-CN" dirty="0"/>
              <a:t>    print(count[f[</a:t>
            </a:r>
            <a:r>
              <a:rPr lang="en-US" altLang="zh-CN" dirty="0" err="1"/>
              <a:t>i</a:t>
            </a:r>
            <a:r>
              <a:rPr lang="en-US" altLang="zh-CN" dirty="0"/>
              <a:t>]])</a:t>
            </a:r>
            <a:endParaRPr lang="zh-CN" altLang="en-US" dirty="0"/>
          </a:p>
        </p:txBody>
      </p:sp>
      <p:cxnSp>
        <p:nvCxnSpPr>
          <p:cNvPr id="12" name="直接连接符 11">
            <a:extLst>
              <a:ext uri="{FF2B5EF4-FFF2-40B4-BE49-F238E27FC236}">
                <a16:creationId xmlns:a16="http://schemas.microsoft.com/office/drawing/2014/main" id="{C66E41F2-7FDD-4008-8340-62BF3AB44932}"/>
              </a:ext>
            </a:extLst>
          </p:cNvPr>
          <p:cNvCxnSpPr/>
          <p:nvPr/>
        </p:nvCxnSpPr>
        <p:spPr>
          <a:xfrm>
            <a:off x="8691513" y="5420412"/>
            <a:ext cx="0" cy="48076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29538C96-DB79-4435-BF21-259EC1A3FCD7}"/>
              </a:ext>
            </a:extLst>
          </p:cNvPr>
          <p:cNvCxnSpPr/>
          <p:nvPr/>
        </p:nvCxnSpPr>
        <p:spPr>
          <a:xfrm>
            <a:off x="8719794" y="5410986"/>
            <a:ext cx="622169"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163A111D-7161-4AC3-B756-477782217BB5}"/>
              </a:ext>
            </a:extLst>
          </p:cNvPr>
          <p:cNvCxnSpPr/>
          <p:nvPr/>
        </p:nvCxnSpPr>
        <p:spPr>
          <a:xfrm>
            <a:off x="9332536" y="5109328"/>
            <a:ext cx="0" cy="31108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E8D47A4F-E487-4510-BE44-CACAAD93097C}"/>
              </a:ext>
            </a:extLst>
          </p:cNvPr>
          <p:cNvCxnSpPr/>
          <p:nvPr/>
        </p:nvCxnSpPr>
        <p:spPr>
          <a:xfrm>
            <a:off x="9341963" y="5099901"/>
            <a:ext cx="612742"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C91D4BB4-B07D-4EBD-B8F8-86006CC192B9}"/>
              </a:ext>
            </a:extLst>
          </p:cNvPr>
          <p:cNvCxnSpPr/>
          <p:nvPr/>
        </p:nvCxnSpPr>
        <p:spPr>
          <a:xfrm>
            <a:off x="9954705" y="4741682"/>
            <a:ext cx="0" cy="367646"/>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171F10D7-B054-4082-8A6C-3621E3B723D2}"/>
              </a:ext>
            </a:extLst>
          </p:cNvPr>
          <p:cNvCxnSpPr/>
          <p:nvPr/>
        </p:nvCxnSpPr>
        <p:spPr>
          <a:xfrm>
            <a:off x="9954705" y="4732256"/>
            <a:ext cx="509048"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E9DECAA4-04D0-4D86-BBFA-8147D508B6BC}"/>
              </a:ext>
            </a:extLst>
          </p:cNvPr>
          <p:cNvCxnSpPr/>
          <p:nvPr/>
        </p:nvCxnSpPr>
        <p:spPr>
          <a:xfrm>
            <a:off x="10435472" y="4336330"/>
            <a:ext cx="0" cy="40535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55667302-01FF-45C5-AA62-3FE65430BB5B}"/>
              </a:ext>
            </a:extLst>
          </p:cNvPr>
          <p:cNvCxnSpPr/>
          <p:nvPr/>
        </p:nvCxnSpPr>
        <p:spPr>
          <a:xfrm>
            <a:off x="10463753" y="4345757"/>
            <a:ext cx="414779"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D2A237F6-1B64-4324-B6B2-BF089816EB34}"/>
              </a:ext>
            </a:extLst>
          </p:cNvPr>
          <p:cNvSpPr txBox="1"/>
          <p:nvPr/>
        </p:nvSpPr>
        <p:spPr>
          <a:xfrm>
            <a:off x="8719794" y="5495826"/>
            <a:ext cx="838983" cy="369332"/>
          </a:xfrm>
          <a:prstGeom prst="rect">
            <a:avLst/>
          </a:prstGeom>
          <a:noFill/>
        </p:spPr>
        <p:txBody>
          <a:bodyPr wrap="square" rtlCol="0">
            <a:spAutoFit/>
          </a:bodyPr>
          <a:lstStyle/>
          <a:p>
            <a:r>
              <a:rPr lang="en-US" altLang="zh-CN" dirty="0"/>
              <a:t>1</a:t>
            </a:r>
            <a:endParaRPr lang="zh-CN" altLang="en-US" dirty="0"/>
          </a:p>
        </p:txBody>
      </p:sp>
      <p:sp>
        <p:nvSpPr>
          <p:cNvPr id="28" name="文本框 27">
            <a:extLst>
              <a:ext uri="{FF2B5EF4-FFF2-40B4-BE49-F238E27FC236}">
                <a16:creationId xmlns:a16="http://schemas.microsoft.com/office/drawing/2014/main" id="{2C75E656-38F0-4AE0-8F3D-36461B326777}"/>
              </a:ext>
            </a:extLst>
          </p:cNvPr>
          <p:cNvSpPr txBox="1"/>
          <p:nvPr/>
        </p:nvSpPr>
        <p:spPr>
          <a:xfrm>
            <a:off x="9379670" y="5151744"/>
            <a:ext cx="838979" cy="367641"/>
          </a:xfrm>
          <a:prstGeom prst="rect">
            <a:avLst/>
          </a:prstGeom>
          <a:noFill/>
        </p:spPr>
        <p:txBody>
          <a:bodyPr wrap="square" rtlCol="0">
            <a:spAutoFit/>
          </a:bodyPr>
          <a:lstStyle/>
          <a:p>
            <a:r>
              <a:rPr lang="en-US" altLang="zh-CN" dirty="0"/>
              <a:t>2</a:t>
            </a:r>
            <a:endParaRPr lang="zh-CN" altLang="en-US" dirty="0"/>
          </a:p>
        </p:txBody>
      </p:sp>
      <p:sp>
        <p:nvSpPr>
          <p:cNvPr id="30" name="文本框 29">
            <a:extLst>
              <a:ext uri="{FF2B5EF4-FFF2-40B4-BE49-F238E27FC236}">
                <a16:creationId xmlns:a16="http://schemas.microsoft.com/office/drawing/2014/main" id="{7C7E721F-8488-417D-861B-10DBC22E6A47}"/>
              </a:ext>
            </a:extLst>
          </p:cNvPr>
          <p:cNvSpPr txBox="1"/>
          <p:nvPr/>
        </p:nvSpPr>
        <p:spPr>
          <a:xfrm>
            <a:off x="10020693" y="4732256"/>
            <a:ext cx="593881" cy="369332"/>
          </a:xfrm>
          <a:prstGeom prst="rect">
            <a:avLst/>
          </a:prstGeom>
          <a:noFill/>
        </p:spPr>
        <p:txBody>
          <a:bodyPr wrap="square" rtlCol="0">
            <a:spAutoFit/>
          </a:bodyPr>
          <a:lstStyle/>
          <a:p>
            <a:r>
              <a:rPr lang="en-US" altLang="zh-CN" dirty="0"/>
              <a:t>3</a:t>
            </a:r>
            <a:endParaRPr lang="zh-CN" altLang="en-US" dirty="0"/>
          </a:p>
        </p:txBody>
      </p:sp>
      <p:sp>
        <p:nvSpPr>
          <p:cNvPr id="31" name="文本框 30">
            <a:extLst>
              <a:ext uri="{FF2B5EF4-FFF2-40B4-BE49-F238E27FC236}">
                <a16:creationId xmlns:a16="http://schemas.microsoft.com/office/drawing/2014/main" id="{89771800-BAA0-435B-AF1E-E0E4D511AF70}"/>
              </a:ext>
            </a:extLst>
          </p:cNvPr>
          <p:cNvSpPr txBox="1"/>
          <p:nvPr/>
        </p:nvSpPr>
        <p:spPr>
          <a:xfrm>
            <a:off x="10463753" y="4345757"/>
            <a:ext cx="848412" cy="369332"/>
          </a:xfrm>
          <a:prstGeom prst="rect">
            <a:avLst/>
          </a:prstGeom>
          <a:noFill/>
        </p:spPr>
        <p:txBody>
          <a:bodyPr wrap="square" rtlCol="0">
            <a:spAutoFit/>
          </a:bodyPr>
          <a:lstStyle/>
          <a:p>
            <a:r>
              <a:rPr lang="en-US" altLang="zh-CN" dirty="0"/>
              <a:t>4</a:t>
            </a:r>
            <a:endParaRPr lang="zh-CN" altLang="en-US" dirty="0"/>
          </a:p>
        </p:txBody>
      </p:sp>
    </p:spTree>
    <p:extLst>
      <p:ext uri="{BB962C8B-B14F-4D97-AF65-F5344CB8AC3E}">
        <p14:creationId xmlns:p14="http://schemas.microsoft.com/office/powerpoint/2010/main" val="182743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en-US" altLang="zh-CN" dirty="0"/>
              <a:t>DP</a:t>
            </a:r>
            <a:r>
              <a:rPr lang="zh-CN" altLang="en-US" dirty="0"/>
              <a:t>算法的使用条件</a:t>
            </a:r>
            <a:endParaRPr lang="en-US" dirty="0"/>
          </a:p>
        </p:txBody>
      </p:sp>
      <p:sp>
        <p:nvSpPr>
          <p:cNvPr id="4" name="文本框 3">
            <a:extLst>
              <a:ext uri="{FF2B5EF4-FFF2-40B4-BE49-F238E27FC236}">
                <a16:creationId xmlns:a16="http://schemas.microsoft.com/office/drawing/2014/main" id="{732BAAD3-40B6-4E25-9DA4-2CF8B6116EBB}"/>
              </a:ext>
            </a:extLst>
          </p:cNvPr>
          <p:cNvSpPr txBox="1"/>
          <p:nvPr/>
        </p:nvSpPr>
        <p:spPr>
          <a:xfrm>
            <a:off x="1036948" y="1621410"/>
            <a:ext cx="10048634" cy="3139321"/>
          </a:xfrm>
          <a:prstGeom prst="rect">
            <a:avLst/>
          </a:prstGeom>
          <a:noFill/>
        </p:spPr>
        <p:txBody>
          <a:bodyPr wrap="square" rtlCol="0">
            <a:spAutoFit/>
          </a:bodyPr>
          <a:lstStyle/>
          <a:p>
            <a:r>
              <a:rPr lang="zh-CN" altLang="en-US" dirty="0"/>
              <a:t>①最优子结构用动态规划求解最优化问题的第一步就是刻画最优解的结构，如果一个问题的解结构包含其子问题的最优解，就称此问题具有最优子结构性质。因此，某个问题是否适合应用动态规划算法，它是否具有最优子结构性质是一个很好的线索。使用动态规划算法时，用子问题的最优解来构造原问题的最优解。因此必须考查最优解中用到的所有子问题。</a:t>
            </a:r>
            <a:endParaRPr lang="en-US" altLang="zh-CN" dirty="0"/>
          </a:p>
          <a:p>
            <a:endParaRPr lang="en-US" altLang="zh-CN" dirty="0"/>
          </a:p>
          <a:p>
            <a:endParaRPr lang="en-US" altLang="zh-CN" dirty="0"/>
          </a:p>
          <a:p>
            <a:r>
              <a:rPr lang="zh-CN" altLang="en-US" dirty="0"/>
              <a:t>②重叠子问题在斐波拉契数列和钢条切割结构图中，可以看到大量的重叠子问题，比如说在求</a:t>
            </a:r>
            <a:r>
              <a:rPr lang="en-US" altLang="zh-CN" dirty="0"/>
              <a:t>fib</a:t>
            </a:r>
            <a:r>
              <a:rPr lang="zh-CN" altLang="en-US" dirty="0"/>
              <a:t>（</a:t>
            </a:r>
            <a:r>
              <a:rPr lang="en-US" altLang="zh-CN" dirty="0"/>
              <a:t>6</a:t>
            </a:r>
            <a:r>
              <a:rPr lang="zh-CN" altLang="en-US" dirty="0"/>
              <a:t>）的时候，</a:t>
            </a:r>
            <a:r>
              <a:rPr lang="en-US" altLang="zh-CN" dirty="0"/>
              <a:t>fib</a:t>
            </a:r>
            <a:r>
              <a:rPr lang="zh-CN" altLang="en-US" dirty="0"/>
              <a:t>（</a:t>
            </a:r>
            <a:r>
              <a:rPr lang="en-US" altLang="zh-CN" dirty="0"/>
              <a:t>2</a:t>
            </a:r>
            <a:r>
              <a:rPr lang="zh-CN" altLang="en-US" dirty="0"/>
              <a:t>）被调用了</a:t>
            </a:r>
            <a:r>
              <a:rPr lang="en-US" altLang="zh-CN" dirty="0"/>
              <a:t>5</a:t>
            </a:r>
            <a:r>
              <a:rPr lang="zh-CN" altLang="en-US" dirty="0"/>
              <a:t>次。如果使用递归算法的时候会反复的求解相同的子问题，不停的调用函数，而不是生成新的子问题。因此如果递归算法反复求解相同的子问题，就称为具有重叠子问题（</a:t>
            </a:r>
            <a:r>
              <a:rPr lang="en-US" altLang="zh-CN" dirty="0"/>
              <a:t>overlapping subproblems</a:t>
            </a:r>
            <a:r>
              <a:rPr lang="zh-CN" altLang="en-US" dirty="0"/>
              <a:t>）性质。在动态规划算法中使用数组来保存子问题的解，这样子问题多次求解的时候可以直接查表不用调用函数递归。</a:t>
            </a:r>
          </a:p>
        </p:txBody>
      </p:sp>
    </p:spTree>
    <p:extLst>
      <p:ext uri="{BB962C8B-B14F-4D97-AF65-F5344CB8AC3E}">
        <p14:creationId xmlns:p14="http://schemas.microsoft.com/office/powerpoint/2010/main" val="526995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学术文献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_9411639_TF03431380_TF03431380" id="{9AE2BD50-F2AD-48C6-8A81-F7D7390F9E40}" vid="{822244C9-F44A-41EE-AAAB-DAE7A533DA64}"/>
    </a:ext>
  </a:extLst>
</a:theme>
</file>

<file path=ppt/theme/theme2.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2.xml><?xml version="1.0" encoding="utf-8"?>
<ds:datastoreItem xmlns:ds="http://schemas.openxmlformats.org/officeDocument/2006/customXml" ds:itemID="{8CDDBB83-77C1-4099-A0AA-289882E745E2}">
  <ds:schemaRefs>
    <ds:schemaRef ds:uri="http://schemas.microsoft.com/office/2006/metadata/properties"/>
    <ds:schemaRef ds:uri="http://schemas.microsoft.com/office/infopath/2007/PartnerControls"/>
    <ds:schemaRef ds:uri="4873beb7-5857-4685-be1f-d57550cc96cc"/>
  </ds:schemaRefs>
</ds:datastoreItem>
</file>

<file path=customXml/itemProps3.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学术演示文稿、细条纹和丝带设计（宽屏）</Template>
  <TotalTime>0</TotalTime>
  <Words>1377</Words>
  <Application>Microsoft Office PowerPoint</Application>
  <PresentationFormat>宽屏</PresentationFormat>
  <Paragraphs>102</Paragraphs>
  <Slides>10</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vt:i4>
      </vt:variant>
    </vt:vector>
  </HeadingPairs>
  <TitlesOfParts>
    <vt:vector size="16" baseType="lpstr">
      <vt:lpstr>华文新魏</vt:lpstr>
      <vt:lpstr>微软雅黑</vt:lpstr>
      <vt:lpstr>Arial</vt:lpstr>
      <vt:lpstr>Euphemia</vt:lpstr>
      <vt:lpstr>Wingdings</vt:lpstr>
      <vt:lpstr>学术文献 16x9</vt:lpstr>
      <vt:lpstr>算法分析与设计之动态规划</vt:lpstr>
      <vt:lpstr>引入</vt:lpstr>
      <vt:lpstr>引入</vt:lpstr>
      <vt:lpstr>动态规划算法的分析和设计描述</vt:lpstr>
      <vt:lpstr>DP算法一般步骤 </vt:lpstr>
      <vt:lpstr>利用DP算法解决数楼梯问题</vt:lpstr>
      <vt:lpstr>利用DP算法解决数楼梯问题</vt:lpstr>
      <vt:lpstr>利用DP算法解决数楼梯问题</vt:lpstr>
      <vt:lpstr>DP算法的使用条件</vt:lpstr>
      <vt:lpstr>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2020-02-11T10:50:01Z</dcterms:created>
  <dcterms:modified xsi:type="dcterms:W3CDTF">2020-03-25T06:08:10Z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