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076138382" r:id="rId2"/>
    <p:sldId id="2076137284" r:id="rId3"/>
    <p:sldId id="2076138384" r:id="rId4"/>
    <p:sldId id="2076138381" r:id="rId5"/>
    <p:sldId id="207613838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06EEBA-7F55-4BD3-9C07-E76C35AB5CEA}">
          <p14:sldIdLst>
            <p14:sldId id="2076138382"/>
            <p14:sldId id="2076137284"/>
            <p14:sldId id="2076138384"/>
            <p14:sldId id="2076138381"/>
          </p14:sldIdLst>
        </p14:section>
        <p14:section name="Archive" id="{FC7153E2-E3FD-455F-A6A8-05BAF300A3F1}">
          <p14:sldIdLst>
            <p14:sldId id="20761383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055" autoAdjust="0"/>
  </p:normalViewPr>
  <p:slideViewPr>
    <p:cSldViewPr snapToGrid="0">
      <p:cViewPr varScale="1">
        <p:scale>
          <a:sx n="122" d="100"/>
          <a:sy n="122"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F91F95-8280-4554-BB98-E40F63ABF699}"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A8666956-5F2D-403A-8B67-40DE443FD5E5}">
      <dgm:prSet phldrT="[Text]" phldr="0"/>
      <dgm:spPr>
        <a:solidFill>
          <a:srgbClr val="0070C0"/>
        </a:solidFill>
      </dgm:spPr>
      <dgm:t>
        <a:bodyPr/>
        <a:lstStyle/>
        <a:p>
          <a:endParaRPr lang="en-US" dirty="0"/>
        </a:p>
      </dgm:t>
    </dgm:pt>
    <dgm:pt modelId="{18D0B173-8F9A-4E07-9D3D-F8FD338468E0}" type="parTrans" cxnId="{F42EFA6E-D929-4D67-B288-F6B248E83462}">
      <dgm:prSet/>
      <dgm:spPr/>
      <dgm:t>
        <a:bodyPr/>
        <a:lstStyle/>
        <a:p>
          <a:endParaRPr lang="en-US"/>
        </a:p>
      </dgm:t>
    </dgm:pt>
    <dgm:pt modelId="{DC7C36D0-A759-4976-9F95-FCC25F841927}" type="sibTrans" cxnId="{F42EFA6E-D929-4D67-B288-F6B248E83462}">
      <dgm:prSet/>
      <dgm:spPr/>
      <dgm:t>
        <a:bodyPr/>
        <a:lstStyle/>
        <a:p>
          <a:endParaRPr lang="en-US"/>
        </a:p>
      </dgm:t>
    </dgm:pt>
    <dgm:pt modelId="{BDB2F537-41F1-4D94-A252-45B2B299B90E}">
      <dgm:prSet phldrT="[Text]" phldr="0"/>
      <dgm:spPr>
        <a:solidFill>
          <a:srgbClr val="0070C0"/>
        </a:solidFill>
      </dgm:spPr>
      <dgm:t>
        <a:bodyPr/>
        <a:lstStyle/>
        <a:p>
          <a:endParaRPr lang="en-US" dirty="0"/>
        </a:p>
      </dgm:t>
    </dgm:pt>
    <dgm:pt modelId="{03048925-88F4-4C54-B51B-7B877F722817}" type="parTrans" cxnId="{3375823D-FCB0-41D2-97B8-3924AEC82FAB}">
      <dgm:prSet/>
      <dgm:spPr/>
      <dgm:t>
        <a:bodyPr/>
        <a:lstStyle/>
        <a:p>
          <a:endParaRPr lang="en-US"/>
        </a:p>
      </dgm:t>
    </dgm:pt>
    <dgm:pt modelId="{4DCA1407-9A7B-4457-A730-A1AD95E0ECEB}" type="sibTrans" cxnId="{3375823D-FCB0-41D2-97B8-3924AEC82FAB}">
      <dgm:prSet/>
      <dgm:spPr/>
      <dgm:t>
        <a:bodyPr/>
        <a:lstStyle/>
        <a:p>
          <a:endParaRPr lang="en-US"/>
        </a:p>
      </dgm:t>
    </dgm:pt>
    <dgm:pt modelId="{AA230E66-89A6-4914-A2E0-51FD77E24FC5}">
      <dgm:prSet phldrT="[Text]" phldr="0"/>
      <dgm:spPr>
        <a:solidFill>
          <a:srgbClr val="0070C0"/>
        </a:solidFill>
      </dgm:spPr>
      <dgm:t>
        <a:bodyPr/>
        <a:lstStyle/>
        <a:p>
          <a:r>
            <a:rPr lang="en-US" dirty="0"/>
            <a:t> </a:t>
          </a:r>
        </a:p>
      </dgm:t>
    </dgm:pt>
    <dgm:pt modelId="{8CB4BB39-39AC-4D18-9D86-2A68F68CF491}" type="parTrans" cxnId="{E40A7301-E0E5-42FB-8949-730680DFEF64}">
      <dgm:prSet/>
      <dgm:spPr/>
      <dgm:t>
        <a:bodyPr/>
        <a:lstStyle/>
        <a:p>
          <a:endParaRPr lang="en-US"/>
        </a:p>
      </dgm:t>
    </dgm:pt>
    <dgm:pt modelId="{18E32E8B-FB97-4AED-B122-14AB103C96DF}" type="sibTrans" cxnId="{E40A7301-E0E5-42FB-8949-730680DFEF64}">
      <dgm:prSet/>
      <dgm:spPr/>
      <dgm:t>
        <a:bodyPr/>
        <a:lstStyle/>
        <a:p>
          <a:endParaRPr lang="en-US"/>
        </a:p>
      </dgm:t>
    </dgm:pt>
    <dgm:pt modelId="{7E79B4E3-4709-4B4B-9B88-D541FCC2068A}" type="pres">
      <dgm:prSet presAssocID="{9FF91F95-8280-4554-BB98-E40F63ABF699}" presName="compositeShape" presStyleCnt="0">
        <dgm:presLayoutVars>
          <dgm:chMax val="7"/>
          <dgm:dir/>
          <dgm:resizeHandles val="exact"/>
        </dgm:presLayoutVars>
      </dgm:prSet>
      <dgm:spPr/>
    </dgm:pt>
    <dgm:pt modelId="{31629852-764E-4BAE-8CD0-3C15A8BF362A}" type="pres">
      <dgm:prSet presAssocID="{9FF91F95-8280-4554-BB98-E40F63ABF699}" presName="wedge1" presStyleLbl="node1" presStyleIdx="0" presStyleCnt="3"/>
      <dgm:spPr/>
    </dgm:pt>
    <dgm:pt modelId="{7B9BB972-F466-40CF-BD44-5916C908AF67}" type="pres">
      <dgm:prSet presAssocID="{9FF91F95-8280-4554-BB98-E40F63ABF699}" presName="dummy1a" presStyleCnt="0"/>
      <dgm:spPr/>
    </dgm:pt>
    <dgm:pt modelId="{845E1BBB-9342-4E43-AFEC-E5591EAB62BF}" type="pres">
      <dgm:prSet presAssocID="{9FF91F95-8280-4554-BB98-E40F63ABF699}" presName="dummy1b" presStyleCnt="0"/>
      <dgm:spPr/>
    </dgm:pt>
    <dgm:pt modelId="{EEE319DB-4AF7-44F2-B004-6912289441B5}" type="pres">
      <dgm:prSet presAssocID="{9FF91F95-8280-4554-BB98-E40F63ABF699}" presName="wedge1Tx" presStyleLbl="node1" presStyleIdx="0" presStyleCnt="3">
        <dgm:presLayoutVars>
          <dgm:chMax val="0"/>
          <dgm:chPref val="0"/>
          <dgm:bulletEnabled val="1"/>
        </dgm:presLayoutVars>
      </dgm:prSet>
      <dgm:spPr/>
    </dgm:pt>
    <dgm:pt modelId="{C1686A0F-D3EF-4BDF-9CCE-5D19F57B54FD}" type="pres">
      <dgm:prSet presAssocID="{9FF91F95-8280-4554-BB98-E40F63ABF699}" presName="wedge2" presStyleLbl="node1" presStyleIdx="1" presStyleCnt="3"/>
      <dgm:spPr/>
    </dgm:pt>
    <dgm:pt modelId="{B8B9B523-2C25-4B53-96F9-2DB061FE9D67}" type="pres">
      <dgm:prSet presAssocID="{9FF91F95-8280-4554-BB98-E40F63ABF699}" presName="dummy2a" presStyleCnt="0"/>
      <dgm:spPr/>
    </dgm:pt>
    <dgm:pt modelId="{AF015095-31E1-47DB-B185-45E02A1308DC}" type="pres">
      <dgm:prSet presAssocID="{9FF91F95-8280-4554-BB98-E40F63ABF699}" presName="dummy2b" presStyleCnt="0"/>
      <dgm:spPr/>
    </dgm:pt>
    <dgm:pt modelId="{90648BA5-2390-4B15-A5E2-529821069442}" type="pres">
      <dgm:prSet presAssocID="{9FF91F95-8280-4554-BB98-E40F63ABF699}" presName="wedge2Tx" presStyleLbl="node1" presStyleIdx="1" presStyleCnt="3">
        <dgm:presLayoutVars>
          <dgm:chMax val="0"/>
          <dgm:chPref val="0"/>
          <dgm:bulletEnabled val="1"/>
        </dgm:presLayoutVars>
      </dgm:prSet>
      <dgm:spPr/>
    </dgm:pt>
    <dgm:pt modelId="{EA48F34E-E013-434B-A2F3-4F7D3A495CF2}" type="pres">
      <dgm:prSet presAssocID="{9FF91F95-8280-4554-BB98-E40F63ABF699}" presName="wedge3" presStyleLbl="node1" presStyleIdx="2" presStyleCnt="3" custLinFactNeighborX="655" custLinFactNeighborY="-284"/>
      <dgm:spPr/>
    </dgm:pt>
    <dgm:pt modelId="{A95105EC-8397-4EEE-9ECF-F4F7E42E0437}" type="pres">
      <dgm:prSet presAssocID="{9FF91F95-8280-4554-BB98-E40F63ABF699}" presName="dummy3a" presStyleCnt="0"/>
      <dgm:spPr/>
    </dgm:pt>
    <dgm:pt modelId="{9D74FC53-8006-49CA-96AE-BF8CDEEBB80D}" type="pres">
      <dgm:prSet presAssocID="{9FF91F95-8280-4554-BB98-E40F63ABF699}" presName="dummy3b" presStyleCnt="0"/>
      <dgm:spPr/>
    </dgm:pt>
    <dgm:pt modelId="{5EBE5693-D290-4030-B20E-AC8B69182BEC}" type="pres">
      <dgm:prSet presAssocID="{9FF91F95-8280-4554-BB98-E40F63ABF699}" presName="wedge3Tx" presStyleLbl="node1" presStyleIdx="2" presStyleCnt="3">
        <dgm:presLayoutVars>
          <dgm:chMax val="0"/>
          <dgm:chPref val="0"/>
          <dgm:bulletEnabled val="1"/>
        </dgm:presLayoutVars>
      </dgm:prSet>
      <dgm:spPr/>
    </dgm:pt>
    <dgm:pt modelId="{6B488EC2-731C-4226-9C12-05303431BBF9}" type="pres">
      <dgm:prSet presAssocID="{DC7C36D0-A759-4976-9F95-FCC25F841927}" presName="arrowWedge1" presStyleLbl="fgSibTrans2D1" presStyleIdx="0" presStyleCnt="3"/>
      <dgm:spPr/>
    </dgm:pt>
    <dgm:pt modelId="{4BB5F685-6617-41C7-B402-6DDD7AB89494}" type="pres">
      <dgm:prSet presAssocID="{4DCA1407-9A7B-4457-A730-A1AD95E0ECEB}" presName="arrowWedge2" presStyleLbl="fgSibTrans2D1" presStyleIdx="1" presStyleCnt="3"/>
      <dgm:spPr/>
    </dgm:pt>
    <dgm:pt modelId="{B11AC39B-5E41-4C8B-9D79-C03DE381CEE6}" type="pres">
      <dgm:prSet presAssocID="{18E32E8B-FB97-4AED-B122-14AB103C96DF}" presName="arrowWedge3" presStyleLbl="fgSibTrans2D1" presStyleIdx="2" presStyleCnt="3"/>
      <dgm:spPr/>
    </dgm:pt>
  </dgm:ptLst>
  <dgm:cxnLst>
    <dgm:cxn modelId="{E40A7301-E0E5-42FB-8949-730680DFEF64}" srcId="{9FF91F95-8280-4554-BB98-E40F63ABF699}" destId="{AA230E66-89A6-4914-A2E0-51FD77E24FC5}" srcOrd="2" destOrd="0" parTransId="{8CB4BB39-39AC-4D18-9D86-2A68F68CF491}" sibTransId="{18E32E8B-FB97-4AED-B122-14AB103C96DF}"/>
    <dgm:cxn modelId="{C6F08004-58A6-467C-897B-0608CE0A3CA6}" type="presOf" srcId="{AA230E66-89A6-4914-A2E0-51FD77E24FC5}" destId="{5EBE5693-D290-4030-B20E-AC8B69182BEC}" srcOrd="1" destOrd="0" presId="urn:microsoft.com/office/officeart/2005/8/layout/cycle8"/>
    <dgm:cxn modelId="{19721F1F-1374-4FA5-84B3-73C6D7DA68C5}" type="presOf" srcId="{A8666956-5F2D-403A-8B67-40DE443FD5E5}" destId="{31629852-764E-4BAE-8CD0-3C15A8BF362A}" srcOrd="0" destOrd="0" presId="urn:microsoft.com/office/officeart/2005/8/layout/cycle8"/>
    <dgm:cxn modelId="{3375823D-FCB0-41D2-97B8-3924AEC82FAB}" srcId="{9FF91F95-8280-4554-BB98-E40F63ABF699}" destId="{BDB2F537-41F1-4D94-A252-45B2B299B90E}" srcOrd="1" destOrd="0" parTransId="{03048925-88F4-4C54-B51B-7B877F722817}" sibTransId="{4DCA1407-9A7B-4457-A730-A1AD95E0ECEB}"/>
    <dgm:cxn modelId="{F42EFA6E-D929-4D67-B288-F6B248E83462}" srcId="{9FF91F95-8280-4554-BB98-E40F63ABF699}" destId="{A8666956-5F2D-403A-8B67-40DE443FD5E5}" srcOrd="0" destOrd="0" parTransId="{18D0B173-8F9A-4E07-9D3D-F8FD338468E0}" sibTransId="{DC7C36D0-A759-4976-9F95-FCC25F841927}"/>
    <dgm:cxn modelId="{3C1FF270-F6FE-46B8-8374-06D77EC6F27E}" type="presOf" srcId="{9FF91F95-8280-4554-BB98-E40F63ABF699}" destId="{7E79B4E3-4709-4B4B-9B88-D541FCC2068A}" srcOrd="0" destOrd="0" presId="urn:microsoft.com/office/officeart/2005/8/layout/cycle8"/>
    <dgm:cxn modelId="{2AECB873-6056-43AC-BDC1-A16000E1C75C}" type="presOf" srcId="{BDB2F537-41F1-4D94-A252-45B2B299B90E}" destId="{90648BA5-2390-4B15-A5E2-529821069442}" srcOrd="1" destOrd="0" presId="urn:microsoft.com/office/officeart/2005/8/layout/cycle8"/>
    <dgm:cxn modelId="{2CEF01AE-1DBC-425A-989D-33CB36CB6DCE}" type="presOf" srcId="{A8666956-5F2D-403A-8B67-40DE443FD5E5}" destId="{EEE319DB-4AF7-44F2-B004-6912289441B5}" srcOrd="1" destOrd="0" presId="urn:microsoft.com/office/officeart/2005/8/layout/cycle8"/>
    <dgm:cxn modelId="{9B4C98D4-9FAF-4E53-8739-4F3B7F9E6EBD}" type="presOf" srcId="{AA230E66-89A6-4914-A2E0-51FD77E24FC5}" destId="{EA48F34E-E013-434B-A2F3-4F7D3A495CF2}" srcOrd="0" destOrd="0" presId="urn:microsoft.com/office/officeart/2005/8/layout/cycle8"/>
    <dgm:cxn modelId="{4D87E6E6-9DA4-4172-9D91-989144DF8E54}" type="presOf" srcId="{BDB2F537-41F1-4D94-A252-45B2B299B90E}" destId="{C1686A0F-D3EF-4BDF-9CCE-5D19F57B54FD}" srcOrd="0" destOrd="0" presId="urn:microsoft.com/office/officeart/2005/8/layout/cycle8"/>
    <dgm:cxn modelId="{E80C387B-D8AB-4536-90A8-392DF2C0BC83}" type="presParOf" srcId="{7E79B4E3-4709-4B4B-9B88-D541FCC2068A}" destId="{31629852-764E-4BAE-8CD0-3C15A8BF362A}" srcOrd="0" destOrd="0" presId="urn:microsoft.com/office/officeart/2005/8/layout/cycle8"/>
    <dgm:cxn modelId="{E46022A1-984D-40C5-AE8A-38DBD2410FDF}" type="presParOf" srcId="{7E79B4E3-4709-4B4B-9B88-D541FCC2068A}" destId="{7B9BB972-F466-40CF-BD44-5916C908AF67}" srcOrd="1" destOrd="0" presId="urn:microsoft.com/office/officeart/2005/8/layout/cycle8"/>
    <dgm:cxn modelId="{ED45CA6A-6AA5-4DE2-9652-914DFBE2422F}" type="presParOf" srcId="{7E79B4E3-4709-4B4B-9B88-D541FCC2068A}" destId="{845E1BBB-9342-4E43-AFEC-E5591EAB62BF}" srcOrd="2" destOrd="0" presId="urn:microsoft.com/office/officeart/2005/8/layout/cycle8"/>
    <dgm:cxn modelId="{A81C2CEF-BBB6-493E-B068-331CC1D9AC00}" type="presParOf" srcId="{7E79B4E3-4709-4B4B-9B88-D541FCC2068A}" destId="{EEE319DB-4AF7-44F2-B004-6912289441B5}" srcOrd="3" destOrd="0" presId="urn:microsoft.com/office/officeart/2005/8/layout/cycle8"/>
    <dgm:cxn modelId="{0F52CCB8-3C24-479F-A0A9-D8526DD5245C}" type="presParOf" srcId="{7E79B4E3-4709-4B4B-9B88-D541FCC2068A}" destId="{C1686A0F-D3EF-4BDF-9CCE-5D19F57B54FD}" srcOrd="4" destOrd="0" presId="urn:microsoft.com/office/officeart/2005/8/layout/cycle8"/>
    <dgm:cxn modelId="{CFF33587-CEF0-4FA4-A873-1485B2488DFD}" type="presParOf" srcId="{7E79B4E3-4709-4B4B-9B88-D541FCC2068A}" destId="{B8B9B523-2C25-4B53-96F9-2DB061FE9D67}" srcOrd="5" destOrd="0" presId="urn:microsoft.com/office/officeart/2005/8/layout/cycle8"/>
    <dgm:cxn modelId="{FE26D071-2734-431E-BD10-E7F871CA56D7}" type="presParOf" srcId="{7E79B4E3-4709-4B4B-9B88-D541FCC2068A}" destId="{AF015095-31E1-47DB-B185-45E02A1308DC}" srcOrd="6" destOrd="0" presId="urn:microsoft.com/office/officeart/2005/8/layout/cycle8"/>
    <dgm:cxn modelId="{EDCE8298-466B-4274-82AE-99533048E4D2}" type="presParOf" srcId="{7E79B4E3-4709-4B4B-9B88-D541FCC2068A}" destId="{90648BA5-2390-4B15-A5E2-529821069442}" srcOrd="7" destOrd="0" presId="urn:microsoft.com/office/officeart/2005/8/layout/cycle8"/>
    <dgm:cxn modelId="{025945D2-4002-4A82-91E5-938A5D33DD46}" type="presParOf" srcId="{7E79B4E3-4709-4B4B-9B88-D541FCC2068A}" destId="{EA48F34E-E013-434B-A2F3-4F7D3A495CF2}" srcOrd="8" destOrd="0" presId="urn:microsoft.com/office/officeart/2005/8/layout/cycle8"/>
    <dgm:cxn modelId="{E9C9AD91-3A84-4AAB-A6A5-A31891ADC167}" type="presParOf" srcId="{7E79B4E3-4709-4B4B-9B88-D541FCC2068A}" destId="{A95105EC-8397-4EEE-9ECF-F4F7E42E0437}" srcOrd="9" destOrd="0" presId="urn:microsoft.com/office/officeart/2005/8/layout/cycle8"/>
    <dgm:cxn modelId="{1F8E08B4-92BF-4A93-AB4D-D0EC24EA1145}" type="presParOf" srcId="{7E79B4E3-4709-4B4B-9B88-D541FCC2068A}" destId="{9D74FC53-8006-49CA-96AE-BF8CDEEBB80D}" srcOrd="10" destOrd="0" presId="urn:microsoft.com/office/officeart/2005/8/layout/cycle8"/>
    <dgm:cxn modelId="{8355ADE2-2910-4C33-9129-30F4086CEE6A}" type="presParOf" srcId="{7E79B4E3-4709-4B4B-9B88-D541FCC2068A}" destId="{5EBE5693-D290-4030-B20E-AC8B69182BEC}" srcOrd="11" destOrd="0" presId="urn:microsoft.com/office/officeart/2005/8/layout/cycle8"/>
    <dgm:cxn modelId="{326417D2-60D9-42C0-BD0C-7BE8149A32AA}" type="presParOf" srcId="{7E79B4E3-4709-4B4B-9B88-D541FCC2068A}" destId="{6B488EC2-731C-4226-9C12-05303431BBF9}" srcOrd="12" destOrd="0" presId="urn:microsoft.com/office/officeart/2005/8/layout/cycle8"/>
    <dgm:cxn modelId="{1850699E-341A-483C-8069-95287FEF1FCE}" type="presParOf" srcId="{7E79B4E3-4709-4B4B-9B88-D541FCC2068A}" destId="{4BB5F685-6617-41C7-B402-6DDD7AB89494}" srcOrd="13" destOrd="0" presId="urn:microsoft.com/office/officeart/2005/8/layout/cycle8"/>
    <dgm:cxn modelId="{33909490-D025-47D0-8444-97D1DCE74C02}" type="presParOf" srcId="{7E79B4E3-4709-4B4B-9B88-D541FCC2068A}" destId="{B11AC39B-5E41-4C8B-9D79-C03DE381CEE6}"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29852-764E-4BAE-8CD0-3C15A8BF362A}">
      <dsp:nvSpPr>
        <dsp:cNvPr id="0" name=""/>
        <dsp:cNvSpPr/>
      </dsp:nvSpPr>
      <dsp:spPr>
        <a:xfrm>
          <a:off x="1127722" y="211420"/>
          <a:ext cx="2732201" cy="2732201"/>
        </a:xfrm>
        <a:prstGeom prst="pie">
          <a:avLst>
            <a:gd name="adj1" fmla="val 16200000"/>
            <a:gd name="adj2" fmla="val 180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endParaRPr lang="en-US" sz="4900" kern="1200" dirty="0"/>
        </a:p>
      </dsp:txBody>
      <dsp:txXfrm>
        <a:off x="2567657" y="790386"/>
        <a:ext cx="975786" cy="813155"/>
      </dsp:txXfrm>
    </dsp:sp>
    <dsp:sp modelId="{C1686A0F-D3EF-4BDF-9CCE-5D19F57B54FD}">
      <dsp:nvSpPr>
        <dsp:cNvPr id="0" name=""/>
        <dsp:cNvSpPr/>
      </dsp:nvSpPr>
      <dsp:spPr>
        <a:xfrm>
          <a:off x="1071452" y="308998"/>
          <a:ext cx="2732201" cy="2732201"/>
        </a:xfrm>
        <a:prstGeom prst="pie">
          <a:avLst>
            <a:gd name="adj1" fmla="val 1800000"/>
            <a:gd name="adj2" fmla="val 900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endParaRPr lang="en-US" sz="4300" kern="1200" dirty="0"/>
        </a:p>
      </dsp:txBody>
      <dsp:txXfrm>
        <a:off x="1721976" y="2081677"/>
        <a:ext cx="1463679" cy="715576"/>
      </dsp:txXfrm>
    </dsp:sp>
    <dsp:sp modelId="{EA48F34E-E013-434B-A2F3-4F7D3A495CF2}">
      <dsp:nvSpPr>
        <dsp:cNvPr id="0" name=""/>
        <dsp:cNvSpPr/>
      </dsp:nvSpPr>
      <dsp:spPr>
        <a:xfrm>
          <a:off x="1033077" y="203660"/>
          <a:ext cx="2732201" cy="2732201"/>
        </a:xfrm>
        <a:prstGeom prst="pie">
          <a:avLst>
            <a:gd name="adj1" fmla="val 9000000"/>
            <a:gd name="adj2" fmla="val 1620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en-US" sz="4900" kern="1200" dirty="0"/>
            <a:t> </a:t>
          </a:r>
        </a:p>
      </dsp:txBody>
      <dsp:txXfrm>
        <a:off x="1349557" y="782627"/>
        <a:ext cx="975786" cy="813155"/>
      </dsp:txXfrm>
    </dsp:sp>
    <dsp:sp modelId="{6B488EC2-731C-4226-9C12-05303431BBF9}">
      <dsp:nvSpPr>
        <dsp:cNvPr id="0" name=""/>
        <dsp:cNvSpPr/>
      </dsp:nvSpPr>
      <dsp:spPr>
        <a:xfrm>
          <a:off x="958811" y="42284"/>
          <a:ext cx="3070474" cy="3070474"/>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5F685-6617-41C7-B402-6DDD7AB89494}">
      <dsp:nvSpPr>
        <dsp:cNvPr id="0" name=""/>
        <dsp:cNvSpPr/>
      </dsp:nvSpPr>
      <dsp:spPr>
        <a:xfrm>
          <a:off x="902315" y="139689"/>
          <a:ext cx="3070474" cy="3070474"/>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1AC39B-5E41-4C8B-9D79-C03DE381CEE6}">
      <dsp:nvSpPr>
        <dsp:cNvPr id="0" name=""/>
        <dsp:cNvSpPr/>
      </dsp:nvSpPr>
      <dsp:spPr>
        <a:xfrm>
          <a:off x="863715" y="34524"/>
          <a:ext cx="3070474" cy="3070474"/>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2C8AD-ED1F-4C25-B635-13D839A87072}"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77AD8-85FF-4CF6-9B54-9020922A57C1}" type="slidenum">
              <a:rPr lang="en-US" smtClean="0"/>
              <a:t>‹#›</a:t>
            </a:fld>
            <a:endParaRPr lang="en-US"/>
          </a:p>
        </p:txBody>
      </p:sp>
    </p:spTree>
    <p:extLst>
      <p:ext uri="{BB962C8B-B14F-4D97-AF65-F5344CB8AC3E}">
        <p14:creationId xmlns:p14="http://schemas.microsoft.com/office/powerpoint/2010/main" val="123297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icrosoft.sharepoint.com/teams/Azure_IoT/IoTPlat/Shared%20Documents/Edge/Docs/Specs/Azure%20IoT%20Edge%20-%20OS%20Support%20Strategy.docx?web=1"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stripe.com/docs" TargetMode="External"/><Relationship Id="rId5" Type="http://schemas.openxmlformats.org/officeDocument/2006/relationships/hyperlink" Target="https://www.axios.com/stripe-fundraising-600-million-1f1f38b6-fde6-4316-b111-2f3b0e868ab7.html" TargetMode="External"/><Relationship Id="rId4" Type="http://schemas.openxmlformats.org/officeDocument/2006/relationships/hyperlink" Target="https://blog.crossbeam.com/b2b-saas-partner-page-examples-zapier-hubspot-zendes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icrosoft.sharepoint.com/teams/Azure_IoT/IoTPlat/Shared%20Documents/Edge/Docs/Specs/Azure%20IoT%20Edge%20-%20OS%20Support%20Strategy.docx?web=1"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stripe.com/docs" TargetMode="External"/><Relationship Id="rId5" Type="http://schemas.openxmlformats.org/officeDocument/2006/relationships/hyperlink" Target="https://www.axios.com/stripe-fundraising-600-million-1f1f38b6-fde6-4316-b111-2f3b0e868ab7.html" TargetMode="External"/><Relationship Id="rId4" Type="http://schemas.openxmlformats.org/officeDocument/2006/relationships/hyperlink" Target="https://blog.crossbeam.com/b2b-saas-partner-page-examples-zapier-hubspot-zendes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E6BCA0-944D-48EC-AD7E-A46F6D3C98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179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endParaRPr lang="en-US" sz="1100"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E6BCA0-944D-48EC-AD7E-A46F6D3C98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819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1" spc="0" dirty="0">
                <a:ln>
                  <a:noFill/>
                </a:ln>
                <a:solidFill>
                  <a:srgbClr val="50E6FF"/>
                </a:solidFill>
                <a:latin typeface="Segoe UI Semibold" panose="020B0702040204020203" pitchFamily="34" charset="0"/>
                <a:cs typeface="Segoe UI Semibold" panose="020B0702040204020203" pitchFamily="34" charset="0"/>
              </a:rPr>
              <a:t>Focus areas:</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b="1" spc="0" dirty="0">
              <a:ln>
                <a:noFill/>
              </a:ln>
              <a:solidFill>
                <a:srgbClr val="50E6FF"/>
              </a:solidFill>
              <a:latin typeface="Segoe UI Semibold" panose="020B0702040204020203" pitchFamily="34" charset="0"/>
              <a:cs typeface="Segoe UI Semibold" panose="020B0702040204020203" pitchFamily="34"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100" spc="0" dirty="0">
                <a:ln>
                  <a:noFill/>
                </a:ln>
                <a:solidFill>
                  <a:srgbClr val="50E6FF"/>
                </a:solidFill>
                <a:latin typeface="Segoe UI Semibold" panose="020B0702040204020203" pitchFamily="34" charset="0"/>
                <a:cs typeface="Segoe UI Semibold" panose="020B0702040204020203" pitchFamily="34" charset="0"/>
              </a:rPr>
              <a:t>Growth through current ecosystem support </a:t>
            </a:r>
            <a:r>
              <a:rPr lang="en-US" sz="1100" spc="0" dirty="0">
                <a:ln>
                  <a:noFill/>
                </a:ln>
                <a:solidFill>
                  <a:schemeClr val="bg1"/>
                </a:solidFill>
                <a:latin typeface="Segoe UI" panose="020B0502040204020203" pitchFamily="34" charset="0"/>
              </a:rPr>
              <a:t>to align with Azure IoT Tier 1 support promise, Azure Percept update promise, increase stickiness of the platform, share our value proposition, show areas of improvements early </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spc="0" dirty="0">
              <a:ln>
                <a:noFill/>
              </a:ln>
              <a:solidFill>
                <a:schemeClr val="bg1"/>
              </a:solidFill>
              <a:latin typeface="Segoe UI" panose="020B0502040204020203" pitchFamily="34"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100" spc="0" dirty="0">
                <a:ln>
                  <a:noFill/>
                </a:ln>
                <a:solidFill>
                  <a:srgbClr val="50E6FF"/>
                </a:solidFill>
                <a:latin typeface="Segoe UI Semibold" panose="020B0702040204020203" pitchFamily="34" charset="0"/>
                <a:cs typeface="Segoe UI Semibold" panose="020B0702040204020203" pitchFamily="34" charset="0"/>
              </a:rPr>
              <a:t>Growth through a great customer experience </a:t>
            </a:r>
            <a:r>
              <a:rPr lang="en-US" sz="1100" spc="0" dirty="0">
                <a:ln>
                  <a:noFill/>
                </a:ln>
                <a:solidFill>
                  <a:schemeClr val="bg1"/>
                </a:solidFill>
                <a:latin typeface="Segoe UI" panose="020B0502040204020203" pitchFamily="34" charset="0"/>
                <a:cs typeface="Segoe UI Semibold" panose="020B0702040204020203" pitchFamily="34" charset="0"/>
              </a:rPr>
              <a:t>for customer retention with a scalable-repeatable-stable business model, add new customers, building a great product leads to a more profitable partner ecosystem</a:t>
            </a:r>
            <a:endParaRPr lang="en-US" sz="1100" spc="0" dirty="0">
              <a:ln>
                <a:noFill/>
              </a:ln>
              <a:solidFill>
                <a:schemeClr val="bg1"/>
              </a:solidFill>
              <a:latin typeface="Segoe UI" panose="020B0502040204020203" pitchFamily="34" charset="0"/>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spc="0" dirty="0">
              <a:ln>
                <a:noFill/>
              </a:ln>
              <a:solidFill>
                <a:schemeClr val="bg1"/>
              </a:solidFill>
              <a:latin typeface="Segoe UI" panose="020B0502040204020203" pitchFamily="34"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100" spc="0" dirty="0">
                <a:ln>
                  <a:noFill/>
                </a:ln>
                <a:solidFill>
                  <a:srgbClr val="50E6FF"/>
                </a:solidFill>
                <a:latin typeface="Segoe UI Semibold" panose="020B0702040204020203" pitchFamily="34" charset="0"/>
                <a:cs typeface="Segoe UI Semibold" panose="020B0702040204020203" pitchFamily="34" charset="0"/>
              </a:rPr>
              <a:t>Growth through a strong partner ecosystem and marketplace </a:t>
            </a:r>
            <a:r>
              <a:rPr lang="en-US" sz="1100" spc="0" dirty="0">
                <a:ln>
                  <a:noFill/>
                </a:ln>
                <a:solidFill>
                  <a:schemeClr val="bg1"/>
                </a:solidFill>
                <a:latin typeface="Segoe UI" panose="020B0502040204020203" pitchFamily="34" charset="0"/>
              </a:rPr>
              <a:t>for competitive advantage, decrease integration churn, new revenue channel (or acquisition) , easy integration for partners with limited engineering resources, target high value partners e.g., Moxa or Reycom</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spc="0" dirty="0">
              <a:ln>
                <a:noFill/>
              </a:ln>
              <a:solidFill>
                <a:schemeClr val="bg1"/>
              </a:solidFill>
              <a:latin typeface="Segoe UI" panose="020B0502040204020203" pitchFamily="34" charset="0"/>
            </a:endParaRPr>
          </a:p>
          <a:p>
            <a:pPr marL="0" marR="0">
              <a:lnSpc>
                <a:spcPct val="115000"/>
              </a:lnSpc>
              <a:spcBef>
                <a:spcPts val="0"/>
              </a:spcBef>
              <a:spcAft>
                <a:spcPts val="0"/>
              </a:spcAft>
            </a:pPr>
            <a:endParaRPr lang="en-US" sz="1100"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E6BCA0-944D-48EC-AD7E-A46F6D3C98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006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r>
              <a:rPr lang="en-US" sz="2000" spc="0" dirty="0">
                <a:ln>
                  <a:noFill/>
                </a:ln>
                <a:solidFill>
                  <a:schemeClr val="bg1"/>
                </a:solidFill>
                <a:latin typeface="Segoe UI Semibold"/>
              </a:rPr>
              <a:t>P0: table stakes, P1: upcoming, P2: Nice to have</a:t>
            </a: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endParaRPr lang="en-US" sz="2000" spc="0" dirty="0">
              <a:ln>
                <a:noFill/>
              </a:ln>
              <a:solidFill>
                <a:schemeClr val="bg1"/>
              </a:solidFill>
              <a:latin typeface="Segoe UI Semibold"/>
            </a:endParaRPr>
          </a:p>
          <a:p>
            <a:pPr marR="0" lvl="0" algn="l" defTabSz="932472" rtl="0" eaLnBrk="1" fontAlgn="base" latinLnBrk="0" hangingPunct="1">
              <a:lnSpc>
                <a:spcPct val="100000"/>
              </a:lnSpc>
              <a:spcBef>
                <a:spcPct val="0"/>
              </a:spcBef>
              <a:spcAft>
                <a:spcPts val="600"/>
              </a:spcAft>
              <a:buClrTx/>
              <a:buSzTx/>
              <a:tabLst/>
              <a:defRPr/>
            </a:pPr>
            <a:r>
              <a:rPr lang="en-US" sz="2800" b="1" spc="0" dirty="0">
                <a:ln>
                  <a:noFill/>
                </a:ln>
                <a:solidFill>
                  <a:srgbClr val="50E6FF"/>
                </a:solidFill>
                <a:latin typeface="Segoe UI Semibold" panose="020B0702040204020203" pitchFamily="34" charset="0"/>
                <a:cs typeface="Segoe UI Semibold" panose="020B0702040204020203" pitchFamily="34" charset="0"/>
              </a:rPr>
              <a:t>Direct ecosystem support </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Tier 1 OS Support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Ubuntu 20.04-[Package updates] </a:t>
            </a:r>
            <a:r>
              <a:rPr lang="en-US" sz="1800" dirty="0">
                <a:effectLst/>
                <a:latin typeface="Calibri Light" panose="020F0302020204030204" pitchFamily="34" charset="0"/>
                <a:ea typeface="Calibri" panose="020F0502020204030204" pitchFamily="34" charset="0"/>
              </a:rPr>
              <a:t>clear signals that the 20.04 LTS is already being adopted and used by IoT Edge customers. Earliest in Edge 1.2, they expect to add this as Tier 1, </a:t>
            </a:r>
            <a:r>
              <a:rPr lang="en-US" sz="1800" u="sng" dirty="0">
                <a:solidFill>
                  <a:srgbClr val="0000FF"/>
                </a:solidFill>
                <a:effectLst/>
                <a:latin typeface="Calibri Light" panose="020F0302020204030204" pitchFamily="34" charset="0"/>
                <a:ea typeface="Calibri" panose="020F0502020204030204" pitchFamily="34" charset="0"/>
                <a:cs typeface="Arial" panose="020B0604020202020204" pitchFamily="34" charset="0"/>
                <a:hlinkClick r:id="rId3" tooltip="https://microsoft.sharepoint.com/teams/azure_iot/iotplat/shared%20documents/edge/docs/specs/azure%20iot%20edge%20-%20os%20support%20strategy.docx?web=1"/>
              </a:rPr>
              <a:t>Azure IoT Edge - OS Support Strategy.docx</a:t>
            </a:r>
            <a:r>
              <a:rPr lang="en-US" sz="1800" dirty="0">
                <a:effectLst/>
                <a:latin typeface="Calibri Light" panose="020F0302020204030204" pitchFamily="34" charset="0"/>
                <a:ea typeface="Calibri" panose="020F0502020204030204" pitchFamily="34" charset="0"/>
              </a:rPr>
              <a:t>.</a:t>
            </a:r>
            <a:r>
              <a:rPr lang="en-US" sz="1800" dirty="0">
                <a:effectLst/>
                <a:latin typeface="Segoe UI" panose="020B0502040204020203" pitchFamily="34" charset="0"/>
                <a:ea typeface="Calibri" panose="020F0502020204030204" pitchFamily="34" charset="0"/>
              </a:rPr>
              <a:t> </a:t>
            </a:r>
            <a:endParaRPr kumimoji="0" lang="en-US" sz="1200" b="0" i="0" u="none" strike="noStrike" kern="1200" cap="none" spc="0" normalizeH="0" baseline="0" noProof="0" dirty="0">
              <a:ln>
                <a:noFill/>
              </a:ln>
              <a:solidFill>
                <a:prstClr val="white"/>
              </a:solidFill>
              <a:effectLst/>
              <a:uLnTx/>
              <a:uFillTx/>
              <a:latin typeface="Segoe UI Semibold"/>
              <a:cs typeface="Segoe UI" pitchFamily="34" charset="0"/>
            </a:endParaRP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Deb10-</a:t>
            </a:r>
            <a:r>
              <a:rPr lang="en-US" sz="1800" b="1" dirty="0">
                <a:effectLst/>
                <a:latin typeface="Calibri Light" panose="020F0302020204030204" pitchFamily="34" charset="0"/>
                <a:ea typeface="Calibri" panose="020F0502020204030204" pitchFamily="34" charset="0"/>
                <a:cs typeface="Arial" panose="020B0604020202020204" pitchFamily="34" charset="0"/>
              </a:rPr>
              <a:t>Moxa</a:t>
            </a:r>
            <a:r>
              <a:rPr lang="en-US" sz="1800" dirty="0">
                <a:effectLst/>
                <a:latin typeface="Calibri Light" panose="020F0302020204030204" pitchFamily="34" charset="0"/>
                <a:ea typeface="Calibri" panose="020F0502020204030204" pitchFamily="34" charset="0"/>
                <a:cs typeface="Arial" panose="020B0604020202020204" pitchFamily="34" charset="0"/>
              </a:rPr>
              <a:t> is heavily using Debian 9 (amd64/</a:t>
            </a:r>
            <a:r>
              <a:rPr lang="en-US" sz="1800" dirty="0" err="1">
                <a:effectLst/>
                <a:latin typeface="Calibri Light" panose="020F0302020204030204" pitchFamily="34" charset="0"/>
                <a:ea typeface="Calibri" panose="020F0502020204030204" pitchFamily="34" charset="0"/>
                <a:cs typeface="Arial" panose="020B0604020202020204" pitchFamily="34" charset="0"/>
              </a:rPr>
              <a:t>armhf</a:t>
            </a:r>
            <a:r>
              <a:rPr lang="en-US" sz="1800" dirty="0">
                <a:effectLst/>
                <a:latin typeface="Calibri Light" panose="020F0302020204030204" pitchFamily="34" charset="0"/>
                <a:ea typeface="Calibri" panose="020F0502020204030204" pitchFamily="34" charset="0"/>
                <a:cs typeface="Arial" panose="020B0604020202020204" pitchFamily="34" charset="0"/>
              </a:rPr>
              <a:t>) as the default OS on the units, and we’re heading to have Debian 10 soon. </a:t>
            </a:r>
            <a:endParaRPr kumimoji="0" lang="en-US" sz="1200" b="0" i="0" u="none" strike="noStrike" kern="1200" cap="none" spc="0" normalizeH="0" baseline="0" noProof="0" dirty="0">
              <a:ln>
                <a:noFill/>
              </a:ln>
              <a:solidFill>
                <a:prstClr val="white"/>
              </a:solidFill>
              <a:effectLst/>
              <a:uLnTx/>
              <a:uFillTx/>
              <a:latin typeface="Segoe UI Semibold"/>
              <a:cs typeface="Segoe UI" pitchFamily="34" charset="0"/>
            </a:endParaRP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Santa Cruz agent ownership</a:t>
            </a:r>
            <a:endParaRPr lang="en-US" sz="1200" spc="0" dirty="0">
              <a:ln>
                <a:noFill/>
              </a:ln>
              <a:solidFill>
                <a:schemeClr val="bg1"/>
              </a:solidFill>
              <a:latin typeface="Segoe UI Semibold"/>
            </a:endParaRP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Partner asks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ea typeface="+mn-ea"/>
                <a:cs typeface="Segoe UI" pitchFamily="34" charset="0"/>
              </a:rPr>
              <a:t>Add support for FreeRTOS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ea typeface="+mn-ea"/>
                <a:cs typeface="Segoe UI" pitchFamily="34" charset="0"/>
              </a:rPr>
              <a:t>Update solutions (container updates)</a:t>
            </a:r>
            <a:endParaRPr kumimoji="0" lang="en-US" sz="1200" b="0" i="0" u="none" strike="noStrike" kern="1200" cap="none" spc="0" normalizeH="0" baseline="0" noProof="0" dirty="0">
              <a:ln>
                <a:noFill/>
              </a:ln>
              <a:solidFill>
                <a:srgbClr val="50E6FF"/>
              </a:solidFill>
              <a:effectLst/>
              <a:uLnTx/>
              <a:uFillTx/>
              <a:latin typeface="Segoe UI Semibold"/>
              <a:ea typeface="+mn-ea"/>
              <a:cs typeface="Segoe UI" pitchFamily="34" charset="0"/>
            </a:endParaRPr>
          </a:p>
          <a:p>
            <a:pPr marL="342900" marR="0" lvl="0"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Certification tests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IoT Edge DU agent</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Santa Cruz agent (auto tests available)</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Azure RTOS agent</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Some solution for modified Agents </a:t>
            </a: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endParaRPr lang="en-US" sz="2000" spc="0" dirty="0">
              <a:ln>
                <a:noFill/>
              </a:ln>
              <a:solidFill>
                <a:schemeClr val="bg1"/>
              </a:solidFill>
              <a:latin typeface="Segoe UI Semibold"/>
            </a:endParaRP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endParaRPr lang="en-US" sz="2000" spc="0" dirty="0">
              <a:ln>
                <a:noFill/>
              </a:ln>
              <a:solidFill>
                <a:schemeClr val="bg1"/>
              </a:solidFill>
              <a:latin typeface="Segoe UI Semibold"/>
            </a:endParaRP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r>
              <a:rPr lang="en-US" sz="2000" b="1" spc="0" dirty="0">
                <a:ln>
                  <a:noFill/>
                </a:ln>
                <a:solidFill>
                  <a:schemeClr val="bg1"/>
                </a:solidFill>
                <a:latin typeface="Segoe UI Semibold"/>
              </a:rPr>
              <a:t>Great Customer Experience</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1</a:t>
            </a:r>
            <a:r>
              <a:rPr lang="en-US" sz="2000" u="sng" spc="0" baseline="30000" dirty="0">
                <a:ln>
                  <a:noFill/>
                </a:ln>
                <a:solidFill>
                  <a:schemeClr val="bg1"/>
                </a:solidFill>
                <a:latin typeface="Segoe UI Semibold"/>
              </a:rPr>
              <a:t>st</a:t>
            </a:r>
            <a:r>
              <a:rPr lang="en-US" sz="2000" u="sng" spc="0" dirty="0">
                <a:ln>
                  <a:noFill/>
                </a:ln>
                <a:solidFill>
                  <a:schemeClr val="bg1"/>
                </a:solidFill>
                <a:latin typeface="Segoe UI Semibold"/>
              </a:rPr>
              <a:t> Party Partners</a:t>
            </a:r>
          </a:p>
          <a:p>
            <a:pPr marL="800100" lvl="1" indent="-342900" defTabSz="932472" fontAlgn="base">
              <a:spcBef>
                <a:spcPct val="0"/>
              </a:spcBef>
              <a:spcAft>
                <a:spcPts val="600"/>
              </a:spcAft>
              <a:buFont typeface="Arial" panose="020B0604020202020204" pitchFamily="34" charset="0"/>
              <a:buChar char="•"/>
              <a:defRPr/>
            </a:pPr>
            <a:r>
              <a:rPr lang="en-US" sz="1100" dirty="0">
                <a:solidFill>
                  <a:schemeClr val="bg1"/>
                </a:solidFill>
                <a:latin typeface="Segoe UI Semibold"/>
                <a:cs typeface="Segoe UI" pitchFamily="34" charset="0"/>
              </a:rPr>
              <a:t>Reduce time to integrate by adding RPM support (SCZ 2-3 weeks to integrate + 2 weeks testing)</a:t>
            </a:r>
          </a:p>
          <a:p>
            <a:pPr marL="342900" indent="-342900" defTabSz="932472" fontAlgn="base">
              <a:spcAft>
                <a:spcPts val="600"/>
              </a:spcAft>
              <a:buFont typeface="Arial" panose="020B0604020202020204" pitchFamily="34" charset="0"/>
              <a:buChar char="•"/>
              <a:defRPr/>
            </a:pPr>
            <a:r>
              <a:rPr lang="en-US" sz="2000" u="sng" spc="0" dirty="0">
                <a:ln>
                  <a:noFill/>
                </a:ln>
                <a:solidFill>
                  <a:schemeClr val="bg1"/>
                </a:solidFill>
                <a:latin typeface="Segoe UI Semibold"/>
              </a:rPr>
              <a:t>All customers</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bg1"/>
                </a:solidFill>
                <a:latin typeface="Segoe UI Semibold"/>
                <a:cs typeface="Segoe UI" pitchFamily="34" charset="0"/>
              </a:rPr>
              <a:t>Easy to ‘</a:t>
            </a:r>
            <a:r>
              <a:rPr lang="en-US" sz="1000" b="0" dirty="0">
                <a:solidFill>
                  <a:schemeClr val="bg1"/>
                </a:solidFill>
                <a:latin typeface="Segoe UI Semibold"/>
                <a:cs typeface="Segoe UI" pitchFamily="34" charset="0"/>
              </a:rPr>
              <a:t>try-out’ Device Update </a:t>
            </a:r>
            <a:r>
              <a:rPr lang="en-US" sz="1000" b="1" dirty="0">
                <a:solidFill>
                  <a:schemeClr val="bg1"/>
                </a:solidFill>
                <a:latin typeface="Segoe UI Semibold"/>
                <a:cs typeface="Segoe UI" pitchFamily="34" charset="0"/>
              </a:rPr>
              <a:t>(improvement to the simulator agent, we heard feedback from Cameron that he wants it to be as easy as possible to integrate and test DU)</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bg1"/>
                </a:solidFill>
                <a:latin typeface="Segoe UI Semibold"/>
                <a:cs typeface="Segoe UI" pitchFamily="34" charset="0"/>
              </a:rPr>
              <a:t>Easy to extent current solution </a:t>
            </a:r>
            <a:r>
              <a:rPr lang="en-US" sz="1000" b="1" dirty="0">
                <a:solidFill>
                  <a:schemeClr val="bg1"/>
                </a:solidFill>
                <a:latin typeface="Segoe UI Semibold"/>
                <a:cs typeface="Segoe UI" pitchFamily="34" charset="0"/>
              </a:rPr>
              <a:t>(Ability to use custom Model Id)</a:t>
            </a:r>
          </a:p>
          <a:p>
            <a:pPr marL="800100" lvl="1" indent="-342900" defTabSz="932472" fontAlgn="base">
              <a:spcAft>
                <a:spcPts val="600"/>
              </a:spcAft>
              <a:buFont typeface="Arial" panose="020B0604020202020204" pitchFamily="34" charset="0"/>
              <a:buChar char="•"/>
              <a:defRPr/>
            </a:pPr>
            <a:r>
              <a:rPr lang="en-US" sz="1000" b="0" dirty="0">
                <a:solidFill>
                  <a:schemeClr val="bg1"/>
                </a:solidFill>
                <a:effectLst/>
                <a:latin typeface="Segoe UI Semibold"/>
                <a:cs typeface="Segoe UI" pitchFamily="34" charset="0"/>
              </a:rPr>
              <a:t>New work</a:t>
            </a:r>
            <a:r>
              <a:rPr lang="en-US" sz="1000" b="1" dirty="0">
                <a:solidFill>
                  <a:schemeClr val="bg1"/>
                </a:solidFill>
                <a:effectLst/>
                <a:latin typeface="Segoe UI Semibold"/>
                <a:cs typeface="Segoe UI" pitchFamily="34" charset="0"/>
              </a:rPr>
              <a:t> </a:t>
            </a:r>
            <a:r>
              <a:rPr lang="en-US" sz="1000" b="0" dirty="0">
                <a:solidFill>
                  <a:schemeClr val="bg1"/>
                </a:solidFill>
                <a:effectLst/>
                <a:latin typeface="Segoe UI Semibold"/>
                <a:cs typeface="Segoe UI" pitchFamily="34" charset="0"/>
              </a:rPr>
              <a:t>to help with a good update experience </a:t>
            </a:r>
            <a:r>
              <a:rPr lang="en-US" sz="1000" b="1" dirty="0">
                <a:solidFill>
                  <a:schemeClr val="bg1"/>
                </a:solidFill>
                <a:effectLst/>
                <a:latin typeface="Segoe UI Semibold"/>
                <a:cs typeface="Segoe UI" pitchFamily="34" charset="0"/>
              </a:rPr>
              <a:t>(Delta, MCU)</a:t>
            </a:r>
          </a:p>
          <a:p>
            <a:pPr marL="342900" lvl="0" indent="-342900" defTabSz="932472" fontAlgn="base">
              <a:spcAft>
                <a:spcPts val="600"/>
              </a:spcAft>
              <a:buFont typeface="Arial" panose="020B0604020202020204" pitchFamily="34" charset="0"/>
              <a:buChar char="•"/>
              <a:defRPr/>
            </a:pPr>
            <a:r>
              <a:rPr lang="en-US" sz="1800" b="0" u="sng" dirty="0">
                <a:effectLst/>
                <a:latin typeface="Calibri" panose="020F0502020204030204" pitchFamily="34" charset="0"/>
              </a:rPr>
              <a:t>Diagnostics</a:t>
            </a:r>
            <a:r>
              <a:rPr lang="en-US" sz="1800" b="0" dirty="0">
                <a:effectLst/>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Today customers must download logs from the device and send to us to troubleshoot as part of work planned for log collection we need to collect logs for partners/customers and DU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dirty="0">
              <a:effectLst/>
              <a:highlight>
                <a:srgbClr val="FFFF00"/>
              </a:highlight>
              <a:latin typeface="Calibri" panose="020F0502020204030204" pitchFamily="34" charset="0"/>
            </a:endParaRPr>
          </a:p>
          <a:p>
            <a:pPr marR="0" lvl="0" algn="l" defTabSz="932472" rtl="0" eaLnBrk="1" fontAlgn="base" latinLnBrk="0" hangingPunct="1">
              <a:lnSpc>
                <a:spcPct val="100000"/>
              </a:lnSpc>
              <a:spcBef>
                <a:spcPct val="0"/>
              </a:spcBef>
              <a:spcAft>
                <a:spcPts val="600"/>
              </a:spcAft>
              <a:buClrTx/>
              <a:buSzTx/>
              <a:tabLst/>
              <a:defRPr/>
            </a:pPr>
            <a:r>
              <a:rPr lang="en-US" sz="2800" b="1" spc="0" dirty="0">
                <a:ln>
                  <a:noFill/>
                </a:ln>
                <a:solidFill>
                  <a:srgbClr val="50E6FF"/>
                </a:solidFill>
                <a:latin typeface="Segoe UI Semibold" panose="020B0702040204020203" pitchFamily="34" charset="0"/>
                <a:cs typeface="Segoe UI Semibold" panose="020B0702040204020203" pitchFamily="34" charset="0"/>
              </a:rPr>
              <a:t>Partner Ecosystem/ Marketplace</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Extensible agent</a:t>
            </a:r>
          </a:p>
          <a:p>
            <a:pPr marL="800100" lvl="1" indent="-342900" defTabSz="932472" fontAlgn="base">
              <a:spcBef>
                <a:spcPct val="0"/>
              </a:spcBef>
              <a:spcAft>
                <a:spcPts val="600"/>
              </a:spcAft>
              <a:buFont typeface="Arial" panose="020B0604020202020204" pitchFamily="34" charset="0"/>
              <a:buChar char="•"/>
              <a:defRPr/>
            </a:pPr>
            <a:r>
              <a:rPr lang="en-US" sz="1100" spc="0" dirty="0">
                <a:ln>
                  <a:noFill/>
                </a:ln>
                <a:solidFill>
                  <a:schemeClr val="bg1"/>
                </a:solidFill>
                <a:latin typeface="Segoe UI Semibold"/>
              </a:rPr>
              <a:t>Easy to build custom agent (</a:t>
            </a:r>
            <a:r>
              <a:rPr lang="en-US" sz="1100" b="1" spc="0" dirty="0">
                <a:ln>
                  <a:noFill/>
                </a:ln>
                <a:solidFill>
                  <a:schemeClr val="bg1"/>
                </a:solidFill>
                <a:latin typeface="Segoe UI Semibold"/>
              </a:rPr>
              <a:t>from sample Rasp Pi image)</a:t>
            </a:r>
          </a:p>
          <a:p>
            <a:pPr marL="800100" lvl="1" indent="-342900" defTabSz="932472" fontAlgn="base">
              <a:spcBef>
                <a:spcPct val="0"/>
              </a:spcBef>
              <a:spcAft>
                <a:spcPts val="600"/>
              </a:spcAft>
              <a:buFont typeface="Arial" panose="020B0604020202020204" pitchFamily="34" charset="0"/>
              <a:buChar char="•"/>
              <a:defRPr/>
            </a:pPr>
            <a:r>
              <a:rPr lang="en-US" sz="1100" dirty="0">
                <a:solidFill>
                  <a:schemeClr val="bg1"/>
                </a:solidFill>
                <a:latin typeface="Segoe UI Semibold"/>
                <a:cs typeface="Segoe UI" pitchFamily="34" charset="0"/>
              </a:rPr>
              <a:t>Easy to add new installers (</a:t>
            </a:r>
            <a:r>
              <a:rPr lang="en-US" sz="1100" b="1" dirty="0">
                <a:solidFill>
                  <a:schemeClr val="bg1"/>
                </a:solidFill>
                <a:latin typeface="Segoe UI Semibold"/>
                <a:cs typeface="Segoe UI" pitchFamily="34" charset="0"/>
              </a:rPr>
              <a:t>update over networks e.g. BLE)</a:t>
            </a:r>
          </a:p>
          <a:p>
            <a:pPr marL="800100" lvl="1" indent="-342900" defTabSz="932472" fontAlgn="base">
              <a:spcBef>
                <a:spcPct val="0"/>
              </a:spcBef>
              <a:spcAft>
                <a:spcPts val="600"/>
              </a:spcAft>
              <a:buFont typeface="Arial" panose="020B0604020202020204" pitchFamily="34" charset="0"/>
              <a:buChar char="•"/>
              <a:defRPr/>
            </a:pPr>
            <a:r>
              <a:rPr kumimoji="0" lang="en-US" sz="1100" b="0" i="0" u="none" strike="noStrike" kern="1200" cap="none" normalizeH="0" baseline="0" noProof="0" dirty="0">
                <a:solidFill>
                  <a:schemeClr val="bg1"/>
                </a:solidFill>
                <a:effectLst/>
                <a:uLnTx/>
                <a:uFillTx/>
                <a:latin typeface="Segoe UI Semibold"/>
                <a:ea typeface="+mn-ea"/>
                <a:cs typeface="Segoe UI" pitchFamily="34" charset="0"/>
              </a:rPr>
              <a:t>Easy to integrating custom logic </a:t>
            </a:r>
            <a:r>
              <a:rPr kumimoji="0" lang="en-US" sz="1100" b="1" i="0" u="none" strike="noStrike" kern="1200" cap="none" normalizeH="0" baseline="0" noProof="0" dirty="0">
                <a:solidFill>
                  <a:schemeClr val="bg1"/>
                </a:solidFill>
                <a:effectLst/>
                <a:uLnTx/>
                <a:uFillTx/>
                <a:latin typeface="Segoe UI Semibold"/>
                <a:ea typeface="+mn-ea"/>
                <a:cs typeface="Segoe UI" pitchFamily="34" charset="0"/>
              </a:rPr>
              <a:t>(e.g. work for code refactor)</a:t>
            </a:r>
          </a:p>
          <a:p>
            <a:pPr marL="285750" indent="-285750" defTabSz="932472" fontAlgn="base">
              <a:spcAft>
                <a:spcPts val="600"/>
              </a:spcAft>
              <a:buFont typeface="Arial" panose="020B0604020202020204" pitchFamily="34" charset="0"/>
              <a:buChar char="•"/>
              <a:defRPr/>
            </a:pPr>
            <a:r>
              <a:rPr lang="en-US" sz="2000" u="sng" spc="0" dirty="0">
                <a:ln>
                  <a:noFill/>
                </a:ln>
                <a:solidFill>
                  <a:schemeClr val="bg1"/>
                </a:solidFill>
                <a:latin typeface="Segoe UI Semibold"/>
              </a:rPr>
              <a:t>Marketplace integration </a:t>
            </a:r>
          </a:p>
          <a:p>
            <a:pPr marL="800100" lvl="1" indent="-342900" defTabSz="932472" fontAlgn="base">
              <a:spcBef>
                <a:spcPct val="0"/>
              </a:spcBef>
              <a:spcAft>
                <a:spcPts val="600"/>
              </a:spcAft>
              <a:buFont typeface="Arial" panose="020B0604020202020204" pitchFamily="34" charset="0"/>
              <a:buChar char="•"/>
              <a:defRPr/>
            </a:pPr>
            <a:r>
              <a:rPr kumimoji="0" lang="en-US" sz="1100" b="0" i="0" u="none" strike="noStrike" kern="1200" cap="none" normalizeH="0" baseline="0" noProof="0" dirty="0">
                <a:solidFill>
                  <a:schemeClr val="bg1"/>
                </a:solidFill>
                <a:effectLst/>
                <a:uLnTx/>
                <a:uFillTx/>
                <a:latin typeface="Segoe UI Semibold"/>
                <a:ea typeface="+mn-ea"/>
                <a:cs typeface="Segoe UI" pitchFamily="34" charset="0"/>
              </a:rPr>
              <a:t>P1: Customers can add Plug-in’s for Device Update on Azure Marketplace (and Edge Marketplace) </a:t>
            </a:r>
          </a:p>
          <a:p>
            <a:pPr marL="285750" lvl="0" indent="-285750" defTabSz="932472" fontAlgn="base">
              <a:spcAft>
                <a:spcPts val="600"/>
              </a:spcAft>
              <a:buFont typeface="Arial" panose="020B0604020202020204" pitchFamily="34" charset="0"/>
              <a:buChar char="•"/>
              <a:defRPr/>
            </a:pPr>
            <a:r>
              <a:rPr lang="en-US" sz="2000" u="sng" spc="0" dirty="0">
                <a:ln>
                  <a:noFill/>
                </a:ln>
                <a:solidFill>
                  <a:schemeClr val="bg1"/>
                </a:solidFill>
                <a:latin typeface="Segoe UI Semibold"/>
              </a:rPr>
              <a:t>Multi-vendor eco-system</a:t>
            </a:r>
          </a:p>
          <a:p>
            <a:pPr marL="800100" lvl="1" indent="-342900" defTabSz="932472" fontAlgn="base">
              <a:spcBef>
                <a:spcPct val="0"/>
              </a:spcBef>
              <a:spcAft>
                <a:spcPts val="600"/>
              </a:spcAft>
              <a:buFont typeface="Arial" panose="020B0604020202020204" pitchFamily="34" charset="0"/>
              <a:buChar char="•"/>
              <a:defRPr/>
            </a:pPr>
            <a:r>
              <a:rPr lang="en-US" sz="1100" dirty="0">
                <a:solidFill>
                  <a:schemeClr val="bg1"/>
                </a:solidFill>
                <a:latin typeface="Segoe UI Semibold"/>
                <a:cs typeface="Segoe UI" pitchFamily="34" charset="0"/>
              </a:rPr>
              <a:t>P2: Partner on multi-vendor eco-system for customers e.g., RedBend for cars; Intel for Azure Percept. External example e.g., partner with companies such as John Deere who sell digital farming and ecosystem</a:t>
            </a:r>
            <a:endParaRPr kumimoji="0" lang="en-US" sz="3600" b="0" i="0" u="none" strike="noStrike" kern="1200" cap="none" spc="0" normalizeH="0" baseline="0" noProof="0" dirty="0">
              <a:ln>
                <a:noFill/>
              </a:ln>
              <a:solidFill>
                <a:schemeClr val="bg1"/>
              </a:solidFill>
              <a:effectLst/>
              <a:uLnTx/>
              <a:uFillTx/>
              <a:latin typeface="Segoe UI"/>
              <a:ea typeface="+mn-ea"/>
              <a:cs typeface="Segoe UI"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effectLst/>
              <a:highlight>
                <a:srgbClr val="FFFF00"/>
              </a:highligh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dirty="0">
              <a:effectLst/>
              <a:highlight>
                <a:srgbClr val="FFFF00"/>
              </a:highligh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More on logs collection plans: Personas: </a:t>
            </a:r>
            <a:r>
              <a:rPr lang="en-US" sz="1800" dirty="0">
                <a:effectLst/>
                <a:latin typeface="Arial" panose="020B0604020202020204" pitchFamily="34" charset="0"/>
                <a:ea typeface="Calibri" panose="020F0502020204030204" pitchFamily="34" charset="0"/>
              </a:rPr>
              <a:t>1) The solution operator; 2) The ADU team; 3) Whoever developed the client agent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 #1, meaning Microsoft it's purely customer data (a la Azure Monitor) and the workflow is customers do something, it fails, they look at their own logs and make things work. I think this makes sense and is probably the most basic scenario, and sounds like that's the one we're trying to cater towards right now, but it is definitely a platform-centric view of this.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If someone uses ADU to update their Edge GWs using our </a:t>
            </a:r>
            <a:r>
              <a:rPr lang="en-US" sz="1800" b="1" dirty="0">
                <a:effectLst/>
                <a:latin typeface="Arial" panose="020B0604020202020204" pitchFamily="34" charset="0"/>
                <a:ea typeface="Calibri" panose="020F0502020204030204" pitchFamily="34" charset="0"/>
              </a:rPr>
              <a:t>solution</a:t>
            </a:r>
            <a:r>
              <a:rPr lang="en-US" sz="1800" dirty="0">
                <a:effectLst/>
                <a:latin typeface="Arial" panose="020B0604020202020204" pitchFamily="34" charset="0"/>
                <a:ea typeface="Calibri" panose="020F0502020204030204" pitchFamily="34" charset="0"/>
              </a:rPr>
              <a:t>, it's probably more important that </a:t>
            </a:r>
            <a:r>
              <a:rPr lang="en-US" sz="1800" b="1" dirty="0">
                <a:effectLst/>
                <a:latin typeface="Arial" panose="020B0604020202020204" pitchFamily="34" charset="0"/>
                <a:ea typeface="Calibri" panose="020F0502020204030204" pitchFamily="34" charset="0"/>
              </a:rPr>
              <a:t>we get the logs</a:t>
            </a:r>
            <a:r>
              <a:rPr lang="en-US" sz="1800" dirty="0">
                <a:effectLst/>
                <a:latin typeface="Arial" panose="020B0604020202020204" pitchFamily="34" charset="0"/>
                <a:ea typeface="Calibri" panose="020F0502020204030204" pitchFamily="34" charset="0"/>
              </a:rPr>
              <a:t> more than the customer. And it's even more complex if we didn't write the agent. How does the author of the agent get logs? If we just had the platform answer, we'd say the customer gets the logs, gives it to the ADU team, and then we may or may not even have anything we can do with those logs (since we didn't write the agent). And even if it was our agent, you could reasonably ask why the customer had to collect logs to give it to us, as opposed to us already having the logs we need for our own agents (we are a </a:t>
            </a:r>
            <a:r>
              <a:rPr lang="en-US" sz="1800" i="1" dirty="0">
                <a:effectLst/>
                <a:latin typeface="Arial" panose="020B0604020202020204" pitchFamily="34" charset="0"/>
                <a:ea typeface="Calibri" panose="020F0502020204030204" pitchFamily="34" charset="0"/>
              </a:rPr>
              <a:t>service</a:t>
            </a:r>
            <a:r>
              <a:rPr lang="en-US" sz="1800" dirty="0">
                <a:effectLst/>
                <a:latin typeface="Arial" panose="020B0604020202020204" pitchFamily="34" charset="0"/>
                <a:ea typeface="Calibri" panose="020F0502020204030204" pitchFamily="34" charset="0"/>
              </a:rPr>
              <a:t> after all).</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This is probably a crawl/walk/run thing where scenarios 2 and 3 we solve later, but I wanted to tee this up now so we start thinking about this now.</a:t>
            </a:r>
          </a:p>
          <a:p>
            <a:pPr marL="0" marR="0">
              <a:spcBef>
                <a:spcPts val="0"/>
              </a:spcBef>
              <a:spcAft>
                <a:spcPts val="0"/>
              </a:spcAft>
            </a:pPr>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Have device side logs including </a:t>
            </a:r>
            <a:r>
              <a:rPr lang="en-US" sz="1800" dirty="0">
                <a:effectLst/>
                <a:latin typeface="Calibri" panose="020F0502020204030204" pitchFamily="34" charset="0"/>
                <a:ea typeface="Calibri" panose="020F0502020204030204" pitchFamily="34" charset="0"/>
              </a:rPr>
              <a:t>device twin (update manifest) as well as the import manifest. </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According to </a:t>
            </a:r>
            <a:r>
              <a:rPr lang="en-US" sz="1800" dirty="0">
                <a:effectLst/>
                <a:latin typeface="charter"/>
                <a:hlinkClick r:id="rId4"/>
              </a:rPr>
              <a:t>Crossbeam</a:t>
            </a:r>
            <a:r>
              <a:rPr lang="en-US" sz="1800" dirty="0">
                <a:effectLst/>
                <a:latin typeface="Calibri" panose="020F0502020204030204" pitchFamily="34" charset="0"/>
              </a:rPr>
              <a:t>, </a:t>
            </a:r>
            <a:r>
              <a:rPr lang="en-US" sz="1800" b="1" dirty="0">
                <a:solidFill>
                  <a:srgbClr val="292929"/>
                </a:solidFill>
                <a:effectLst/>
                <a:latin typeface="charter"/>
              </a:rPr>
              <a:t>93.1% </a:t>
            </a:r>
            <a:r>
              <a:rPr lang="en-US" sz="1800" dirty="0">
                <a:effectLst/>
                <a:latin typeface="Calibri" panose="020F0502020204030204" pitchFamily="34" charset="0"/>
              </a:rPr>
              <a:t>of organizations say partnerships have measurable impact on revenue and </a:t>
            </a:r>
            <a:r>
              <a:rPr lang="en-US" sz="1800" b="1" dirty="0">
                <a:solidFill>
                  <a:srgbClr val="292929"/>
                </a:solidFill>
                <a:effectLst/>
                <a:latin typeface="charter"/>
              </a:rPr>
              <a:t>61.1%</a:t>
            </a:r>
            <a:r>
              <a:rPr lang="en-US" sz="1800" dirty="0">
                <a:effectLst/>
                <a:latin typeface="Calibri" panose="020F0502020204030204" pitchFamily="34" charset="0"/>
              </a:rPr>
              <a:t> say partner leaders are peers with their leaders in other parts of the organization.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Stripe is one of the world’s largest API-first companies, valued at over </a:t>
            </a:r>
            <a:r>
              <a:rPr lang="en-US" sz="1800" dirty="0">
                <a:effectLst/>
                <a:latin typeface="charter"/>
                <a:hlinkClick r:id="rId5"/>
              </a:rPr>
              <a:t>$36 billion</a:t>
            </a:r>
            <a:r>
              <a:rPr lang="en-US" sz="1800" dirty="0">
                <a:effectLst/>
                <a:latin typeface="Calibri" panose="020F0502020204030204" pitchFamily="34" charset="0"/>
              </a:rPr>
              <a:t>. Stripe experienced incredible growth because of its focus on the developer experience setting up and taking payments (</a:t>
            </a:r>
            <a:r>
              <a:rPr lang="en-US" sz="1800" i="1" dirty="0">
                <a:solidFill>
                  <a:srgbClr val="292929"/>
                </a:solidFill>
                <a:effectLst/>
                <a:latin typeface="charter"/>
              </a:rPr>
              <a:t>originally known as </a:t>
            </a:r>
            <a:r>
              <a:rPr lang="en-US" sz="1800" b="1" i="1" dirty="0">
                <a:solidFill>
                  <a:srgbClr val="292929"/>
                </a:solidFill>
                <a:effectLst/>
                <a:latin typeface="charter"/>
              </a:rPr>
              <a:t>/dev/payments</a:t>
            </a:r>
            <a:r>
              <a:rPr lang="en-US" sz="1800" dirty="0">
                <a:effectLst/>
                <a:latin typeface="Calibri" panose="020F0502020204030204" pitchFamily="34" charset="0"/>
              </a:rPr>
              <a:t>). Today, Stripe continues to lead the way with world-class developer </a:t>
            </a:r>
            <a:r>
              <a:rPr lang="en-US" sz="1800" dirty="0">
                <a:effectLst/>
                <a:latin typeface="charter"/>
                <a:hlinkClick r:id="rId6"/>
              </a:rPr>
              <a:t>resources</a:t>
            </a:r>
            <a:r>
              <a:rPr lang="en-US" sz="1800" dirty="0">
                <a:effectLst/>
                <a:latin typeface="Calibri" panose="020F0502020204030204" pitchFamily="34" charset="0"/>
              </a:rPr>
              <a:t>.</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endParaRPr lang="en-US" sz="1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7F40DD-CE06-45C2-8DA7-92D5B712FC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36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r>
              <a:rPr lang="en-US" sz="2000" spc="0" dirty="0">
                <a:ln>
                  <a:noFill/>
                </a:ln>
                <a:solidFill>
                  <a:schemeClr val="bg1"/>
                </a:solidFill>
                <a:latin typeface="Segoe UI Semibold"/>
              </a:rPr>
              <a:t>P0: table stakes, P1: upcoming, P2: Nice to have</a:t>
            </a: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endParaRPr lang="en-US" sz="2000" spc="0" dirty="0">
              <a:ln>
                <a:noFill/>
              </a:ln>
              <a:solidFill>
                <a:schemeClr val="bg1"/>
              </a:solidFill>
              <a:latin typeface="Segoe UI Semibold"/>
            </a:endParaRPr>
          </a:p>
          <a:p>
            <a:pPr marR="0" lvl="0" algn="l" defTabSz="932472" rtl="0" eaLnBrk="1" fontAlgn="base" latinLnBrk="0" hangingPunct="1">
              <a:lnSpc>
                <a:spcPct val="100000"/>
              </a:lnSpc>
              <a:spcBef>
                <a:spcPct val="0"/>
              </a:spcBef>
              <a:spcAft>
                <a:spcPts val="600"/>
              </a:spcAft>
              <a:buClrTx/>
              <a:buSzTx/>
              <a:tabLst/>
              <a:defRPr/>
            </a:pPr>
            <a:r>
              <a:rPr lang="en-US" sz="2800" b="1" spc="0" dirty="0">
                <a:ln>
                  <a:noFill/>
                </a:ln>
                <a:solidFill>
                  <a:srgbClr val="50E6FF"/>
                </a:solidFill>
                <a:latin typeface="Segoe UI Semibold" panose="020B0702040204020203" pitchFamily="34" charset="0"/>
                <a:cs typeface="Segoe UI Semibold" panose="020B0702040204020203" pitchFamily="34" charset="0"/>
              </a:rPr>
              <a:t>Direct ecosystem support </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Tier 1 OS Support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Ubuntu 20.04-[Package updates] </a:t>
            </a:r>
            <a:r>
              <a:rPr lang="en-US" sz="1800" dirty="0">
                <a:effectLst/>
                <a:latin typeface="Calibri Light" panose="020F0302020204030204" pitchFamily="34" charset="0"/>
                <a:ea typeface="Calibri" panose="020F0502020204030204" pitchFamily="34" charset="0"/>
              </a:rPr>
              <a:t>clear signals that the 20.04 LTS is already being adopted and used by IoT Edge customers. Earliest in Edge 1.2, they expect to add this as Tier 1, </a:t>
            </a:r>
            <a:r>
              <a:rPr lang="en-US" sz="1800" u="sng" dirty="0">
                <a:solidFill>
                  <a:srgbClr val="0000FF"/>
                </a:solidFill>
                <a:effectLst/>
                <a:latin typeface="Calibri Light" panose="020F0302020204030204" pitchFamily="34" charset="0"/>
                <a:ea typeface="Calibri" panose="020F0502020204030204" pitchFamily="34" charset="0"/>
                <a:cs typeface="Arial" panose="020B0604020202020204" pitchFamily="34" charset="0"/>
                <a:hlinkClick r:id="rId3" tooltip="https://microsoft.sharepoint.com/teams/azure_iot/iotplat/shared%20documents/edge/docs/specs/azure%20iot%20edge%20-%20os%20support%20strategy.docx?web=1"/>
              </a:rPr>
              <a:t>Azure IoT Edge - OS Support Strategy.docx</a:t>
            </a:r>
            <a:r>
              <a:rPr lang="en-US" sz="1800" dirty="0">
                <a:effectLst/>
                <a:latin typeface="Calibri Light" panose="020F0302020204030204" pitchFamily="34" charset="0"/>
                <a:ea typeface="Calibri" panose="020F0502020204030204" pitchFamily="34" charset="0"/>
              </a:rPr>
              <a:t>.</a:t>
            </a:r>
            <a:r>
              <a:rPr lang="en-US" sz="1800" dirty="0">
                <a:effectLst/>
                <a:latin typeface="Segoe UI" panose="020B0502040204020203" pitchFamily="34" charset="0"/>
                <a:ea typeface="Calibri" panose="020F0502020204030204" pitchFamily="34" charset="0"/>
              </a:rPr>
              <a:t> </a:t>
            </a:r>
            <a:endParaRPr kumimoji="0" lang="en-US" sz="1200" b="0" i="0" u="none" strike="noStrike" kern="1200" cap="none" spc="0" normalizeH="0" baseline="0" noProof="0" dirty="0">
              <a:ln>
                <a:noFill/>
              </a:ln>
              <a:solidFill>
                <a:prstClr val="white"/>
              </a:solidFill>
              <a:effectLst/>
              <a:uLnTx/>
              <a:uFillTx/>
              <a:latin typeface="Segoe UI Semibold"/>
              <a:cs typeface="Segoe UI" pitchFamily="34" charset="0"/>
            </a:endParaRP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Deb10-</a:t>
            </a:r>
            <a:r>
              <a:rPr lang="en-US" sz="1800" b="1" dirty="0">
                <a:effectLst/>
                <a:latin typeface="Calibri Light" panose="020F0302020204030204" pitchFamily="34" charset="0"/>
                <a:ea typeface="Calibri" panose="020F0502020204030204" pitchFamily="34" charset="0"/>
                <a:cs typeface="Arial" panose="020B0604020202020204" pitchFamily="34" charset="0"/>
              </a:rPr>
              <a:t>Moxa</a:t>
            </a:r>
            <a:r>
              <a:rPr lang="en-US" sz="1800" dirty="0">
                <a:effectLst/>
                <a:latin typeface="Calibri Light" panose="020F0302020204030204" pitchFamily="34" charset="0"/>
                <a:ea typeface="Calibri" panose="020F0502020204030204" pitchFamily="34" charset="0"/>
                <a:cs typeface="Arial" panose="020B0604020202020204" pitchFamily="34" charset="0"/>
              </a:rPr>
              <a:t> is heavily using Debian 9 (amd64/</a:t>
            </a:r>
            <a:r>
              <a:rPr lang="en-US" sz="1800" dirty="0" err="1">
                <a:effectLst/>
                <a:latin typeface="Calibri Light" panose="020F0302020204030204" pitchFamily="34" charset="0"/>
                <a:ea typeface="Calibri" panose="020F0502020204030204" pitchFamily="34" charset="0"/>
                <a:cs typeface="Arial" panose="020B0604020202020204" pitchFamily="34" charset="0"/>
              </a:rPr>
              <a:t>armhf</a:t>
            </a:r>
            <a:r>
              <a:rPr lang="en-US" sz="1800" dirty="0">
                <a:effectLst/>
                <a:latin typeface="Calibri Light" panose="020F0302020204030204" pitchFamily="34" charset="0"/>
                <a:ea typeface="Calibri" panose="020F0502020204030204" pitchFamily="34" charset="0"/>
                <a:cs typeface="Arial" panose="020B0604020202020204" pitchFamily="34" charset="0"/>
              </a:rPr>
              <a:t>) as the default OS on the units, and we’re heading to have Debian 10 soon. </a:t>
            </a:r>
            <a:endParaRPr kumimoji="0" lang="en-US" sz="1200" b="0" i="0" u="none" strike="noStrike" kern="1200" cap="none" spc="0" normalizeH="0" baseline="0" noProof="0" dirty="0">
              <a:ln>
                <a:noFill/>
              </a:ln>
              <a:solidFill>
                <a:prstClr val="white"/>
              </a:solidFill>
              <a:effectLst/>
              <a:uLnTx/>
              <a:uFillTx/>
              <a:latin typeface="Segoe UI Semibold"/>
              <a:cs typeface="Segoe UI" pitchFamily="34" charset="0"/>
            </a:endParaRP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Santa Cruz agent ownership</a:t>
            </a:r>
            <a:endParaRPr lang="en-US" sz="1200" spc="0" dirty="0">
              <a:ln>
                <a:noFill/>
              </a:ln>
              <a:solidFill>
                <a:schemeClr val="bg1"/>
              </a:solidFill>
              <a:latin typeface="Segoe UI Semibold"/>
            </a:endParaRP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Partner asks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ea typeface="+mn-ea"/>
                <a:cs typeface="Segoe UI" pitchFamily="34" charset="0"/>
              </a:rPr>
              <a:t>Add support for FreeRTOS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ea typeface="+mn-ea"/>
                <a:cs typeface="Segoe UI" pitchFamily="34" charset="0"/>
              </a:rPr>
              <a:t>Update solutions (container updates)</a:t>
            </a:r>
            <a:endParaRPr kumimoji="0" lang="en-US" sz="1200" b="0" i="0" u="none" strike="noStrike" kern="1200" cap="none" spc="0" normalizeH="0" baseline="0" noProof="0" dirty="0">
              <a:ln>
                <a:noFill/>
              </a:ln>
              <a:solidFill>
                <a:srgbClr val="50E6FF"/>
              </a:solidFill>
              <a:effectLst/>
              <a:uLnTx/>
              <a:uFillTx/>
              <a:latin typeface="Segoe UI Semibold"/>
              <a:ea typeface="+mn-ea"/>
              <a:cs typeface="Segoe UI" pitchFamily="34" charset="0"/>
            </a:endParaRPr>
          </a:p>
          <a:p>
            <a:pPr marL="342900" marR="0" lvl="0"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Certification tests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IoT Edge DU agent</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Santa Cruz agent (auto tests available)</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Azure RTOS agent</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Some solution for modified Agents </a:t>
            </a: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endParaRPr lang="en-US" sz="2000" spc="0" dirty="0">
              <a:ln>
                <a:noFill/>
              </a:ln>
              <a:solidFill>
                <a:schemeClr val="bg1"/>
              </a:solidFill>
              <a:latin typeface="Segoe UI Semibold"/>
            </a:endParaRP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endParaRPr lang="en-US" sz="2000" spc="0" dirty="0">
              <a:ln>
                <a:noFill/>
              </a:ln>
              <a:solidFill>
                <a:schemeClr val="bg1"/>
              </a:solidFill>
              <a:latin typeface="Segoe UI Semibold"/>
            </a:endParaRPr>
          </a:p>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r>
              <a:rPr lang="en-US" sz="2000" b="1" spc="0" dirty="0">
                <a:ln>
                  <a:noFill/>
                </a:ln>
                <a:solidFill>
                  <a:schemeClr val="bg1"/>
                </a:solidFill>
                <a:latin typeface="Segoe UI Semibold"/>
              </a:rPr>
              <a:t>Great Customer Experience</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1</a:t>
            </a:r>
            <a:r>
              <a:rPr lang="en-US" sz="2000" u="sng" spc="0" baseline="30000" dirty="0">
                <a:ln>
                  <a:noFill/>
                </a:ln>
                <a:solidFill>
                  <a:schemeClr val="bg1"/>
                </a:solidFill>
                <a:latin typeface="Segoe UI Semibold"/>
              </a:rPr>
              <a:t>st</a:t>
            </a:r>
            <a:r>
              <a:rPr lang="en-US" sz="2000" u="sng" spc="0" dirty="0">
                <a:ln>
                  <a:noFill/>
                </a:ln>
                <a:solidFill>
                  <a:schemeClr val="bg1"/>
                </a:solidFill>
                <a:latin typeface="Segoe UI Semibold"/>
              </a:rPr>
              <a:t> Party Partners</a:t>
            </a:r>
          </a:p>
          <a:p>
            <a:pPr marL="800100" lvl="1" indent="-342900" defTabSz="932472" fontAlgn="base">
              <a:spcBef>
                <a:spcPct val="0"/>
              </a:spcBef>
              <a:spcAft>
                <a:spcPts val="600"/>
              </a:spcAft>
              <a:buFont typeface="Arial" panose="020B0604020202020204" pitchFamily="34" charset="0"/>
              <a:buChar char="•"/>
              <a:defRPr/>
            </a:pPr>
            <a:r>
              <a:rPr lang="en-US" sz="1100" dirty="0">
                <a:solidFill>
                  <a:schemeClr val="bg1"/>
                </a:solidFill>
                <a:latin typeface="Segoe UI Semibold"/>
                <a:cs typeface="Segoe UI" pitchFamily="34" charset="0"/>
              </a:rPr>
              <a:t>Reduce time to integrate by adding RPM support (SCZ 2-3 weeks to integrate + 2 weeks testing)</a:t>
            </a:r>
          </a:p>
          <a:p>
            <a:pPr marL="342900" indent="-342900" defTabSz="932472" fontAlgn="base">
              <a:spcAft>
                <a:spcPts val="600"/>
              </a:spcAft>
              <a:buFont typeface="Arial" panose="020B0604020202020204" pitchFamily="34" charset="0"/>
              <a:buChar char="•"/>
              <a:defRPr/>
            </a:pPr>
            <a:r>
              <a:rPr lang="en-US" sz="2000" u="sng" spc="0" dirty="0">
                <a:ln>
                  <a:noFill/>
                </a:ln>
                <a:solidFill>
                  <a:schemeClr val="bg1"/>
                </a:solidFill>
                <a:latin typeface="Segoe UI Semibold"/>
              </a:rPr>
              <a:t>All customers</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bg1"/>
                </a:solidFill>
                <a:latin typeface="Segoe UI Semibold"/>
                <a:cs typeface="Segoe UI" pitchFamily="34" charset="0"/>
              </a:rPr>
              <a:t>Easy to ‘</a:t>
            </a:r>
            <a:r>
              <a:rPr lang="en-US" sz="1000" b="0" dirty="0">
                <a:solidFill>
                  <a:schemeClr val="bg1"/>
                </a:solidFill>
                <a:latin typeface="Segoe UI Semibold"/>
                <a:cs typeface="Segoe UI" pitchFamily="34" charset="0"/>
              </a:rPr>
              <a:t>try-out’ Device Update </a:t>
            </a:r>
            <a:r>
              <a:rPr lang="en-US" sz="1000" b="1" dirty="0">
                <a:solidFill>
                  <a:schemeClr val="bg1"/>
                </a:solidFill>
                <a:latin typeface="Segoe UI Semibold"/>
                <a:cs typeface="Segoe UI" pitchFamily="34" charset="0"/>
              </a:rPr>
              <a:t>(improvement to the simulator agent, we heard feedback from Cameron that he wants it to be as easy as possible to integrate and test DU)</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bg1"/>
                </a:solidFill>
                <a:latin typeface="Segoe UI Semibold"/>
                <a:cs typeface="Segoe UI" pitchFamily="34" charset="0"/>
              </a:rPr>
              <a:t>Easy to extent current solution </a:t>
            </a:r>
            <a:r>
              <a:rPr lang="en-US" sz="1000" b="1" dirty="0">
                <a:solidFill>
                  <a:schemeClr val="bg1"/>
                </a:solidFill>
                <a:latin typeface="Segoe UI Semibold"/>
                <a:cs typeface="Segoe UI" pitchFamily="34" charset="0"/>
              </a:rPr>
              <a:t>(Ability to use custom Model Id)</a:t>
            </a:r>
          </a:p>
          <a:p>
            <a:pPr marL="800100" lvl="1" indent="-342900" defTabSz="932472" fontAlgn="base">
              <a:spcAft>
                <a:spcPts val="600"/>
              </a:spcAft>
              <a:buFont typeface="Arial" panose="020B0604020202020204" pitchFamily="34" charset="0"/>
              <a:buChar char="•"/>
              <a:defRPr/>
            </a:pPr>
            <a:r>
              <a:rPr lang="en-US" sz="1000" b="0" dirty="0">
                <a:solidFill>
                  <a:schemeClr val="bg1"/>
                </a:solidFill>
                <a:effectLst/>
                <a:latin typeface="Segoe UI Semibold"/>
                <a:cs typeface="Segoe UI" pitchFamily="34" charset="0"/>
              </a:rPr>
              <a:t>New work</a:t>
            </a:r>
            <a:r>
              <a:rPr lang="en-US" sz="1000" b="1" dirty="0">
                <a:solidFill>
                  <a:schemeClr val="bg1"/>
                </a:solidFill>
                <a:effectLst/>
                <a:latin typeface="Segoe UI Semibold"/>
                <a:cs typeface="Segoe UI" pitchFamily="34" charset="0"/>
              </a:rPr>
              <a:t> </a:t>
            </a:r>
            <a:r>
              <a:rPr lang="en-US" sz="1000" b="0" dirty="0">
                <a:solidFill>
                  <a:schemeClr val="bg1"/>
                </a:solidFill>
                <a:effectLst/>
                <a:latin typeface="Segoe UI Semibold"/>
                <a:cs typeface="Segoe UI" pitchFamily="34" charset="0"/>
              </a:rPr>
              <a:t>to help with a good update experience </a:t>
            </a:r>
            <a:r>
              <a:rPr lang="en-US" sz="1000" b="1" dirty="0">
                <a:solidFill>
                  <a:schemeClr val="bg1"/>
                </a:solidFill>
                <a:effectLst/>
                <a:latin typeface="Segoe UI Semibold"/>
                <a:cs typeface="Segoe UI" pitchFamily="34" charset="0"/>
              </a:rPr>
              <a:t>(Delta, MCU)</a:t>
            </a:r>
          </a:p>
          <a:p>
            <a:pPr marL="342900" lvl="0" indent="-342900" defTabSz="932472" fontAlgn="base">
              <a:spcAft>
                <a:spcPts val="600"/>
              </a:spcAft>
              <a:buFont typeface="Arial" panose="020B0604020202020204" pitchFamily="34" charset="0"/>
              <a:buChar char="•"/>
              <a:defRPr/>
            </a:pPr>
            <a:r>
              <a:rPr lang="en-US" sz="1800" b="0" u="sng" dirty="0">
                <a:effectLst/>
                <a:latin typeface="Calibri" panose="020F0502020204030204" pitchFamily="34" charset="0"/>
              </a:rPr>
              <a:t>Diagnostics</a:t>
            </a:r>
            <a:r>
              <a:rPr lang="en-US" sz="1800" b="0" dirty="0">
                <a:effectLst/>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Today customers must download logs from the device and send to us to troubleshoot as part of work planned for log collection we need to collect logs for partners/customers and DU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dirty="0">
              <a:effectLst/>
              <a:highlight>
                <a:srgbClr val="FFFF00"/>
              </a:highlight>
              <a:latin typeface="Calibri" panose="020F0502020204030204" pitchFamily="34" charset="0"/>
            </a:endParaRPr>
          </a:p>
          <a:p>
            <a:pPr marR="0" lvl="0" algn="l" defTabSz="932472" rtl="0" eaLnBrk="1" fontAlgn="base" latinLnBrk="0" hangingPunct="1">
              <a:lnSpc>
                <a:spcPct val="100000"/>
              </a:lnSpc>
              <a:spcBef>
                <a:spcPct val="0"/>
              </a:spcBef>
              <a:spcAft>
                <a:spcPts val="600"/>
              </a:spcAft>
              <a:buClrTx/>
              <a:buSzTx/>
              <a:tabLst/>
              <a:defRPr/>
            </a:pPr>
            <a:r>
              <a:rPr lang="en-US" sz="2800" b="1" spc="0" dirty="0">
                <a:ln>
                  <a:noFill/>
                </a:ln>
                <a:solidFill>
                  <a:srgbClr val="50E6FF"/>
                </a:solidFill>
                <a:latin typeface="Segoe UI Semibold" panose="020B0702040204020203" pitchFamily="34" charset="0"/>
                <a:cs typeface="Segoe UI Semibold" panose="020B0702040204020203" pitchFamily="34" charset="0"/>
              </a:rPr>
              <a:t>Partner Ecosystem/ Marketplace</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u="sng" spc="0" dirty="0">
                <a:ln>
                  <a:noFill/>
                </a:ln>
                <a:solidFill>
                  <a:schemeClr val="bg1"/>
                </a:solidFill>
                <a:latin typeface="Segoe UI Semibold"/>
              </a:rPr>
              <a:t>Extensible agent</a:t>
            </a:r>
          </a:p>
          <a:p>
            <a:pPr marL="800100" lvl="1" indent="-342900" defTabSz="932472" fontAlgn="base">
              <a:spcBef>
                <a:spcPct val="0"/>
              </a:spcBef>
              <a:spcAft>
                <a:spcPts val="600"/>
              </a:spcAft>
              <a:buFont typeface="Arial" panose="020B0604020202020204" pitchFamily="34" charset="0"/>
              <a:buChar char="•"/>
              <a:defRPr/>
            </a:pPr>
            <a:r>
              <a:rPr lang="en-US" sz="1100" spc="0" dirty="0">
                <a:ln>
                  <a:noFill/>
                </a:ln>
                <a:solidFill>
                  <a:schemeClr val="bg1"/>
                </a:solidFill>
                <a:latin typeface="Segoe UI Semibold"/>
              </a:rPr>
              <a:t>Easy to build custom agent (</a:t>
            </a:r>
            <a:r>
              <a:rPr lang="en-US" sz="1100" b="1" spc="0" dirty="0">
                <a:ln>
                  <a:noFill/>
                </a:ln>
                <a:solidFill>
                  <a:schemeClr val="bg1"/>
                </a:solidFill>
                <a:latin typeface="Segoe UI Semibold"/>
              </a:rPr>
              <a:t>from sample Rasp Pi image)</a:t>
            </a:r>
          </a:p>
          <a:p>
            <a:pPr marL="800100" lvl="1" indent="-342900" defTabSz="932472" fontAlgn="base">
              <a:spcBef>
                <a:spcPct val="0"/>
              </a:spcBef>
              <a:spcAft>
                <a:spcPts val="600"/>
              </a:spcAft>
              <a:buFont typeface="Arial" panose="020B0604020202020204" pitchFamily="34" charset="0"/>
              <a:buChar char="•"/>
              <a:defRPr/>
            </a:pPr>
            <a:r>
              <a:rPr lang="en-US" sz="1100" dirty="0">
                <a:solidFill>
                  <a:schemeClr val="bg1"/>
                </a:solidFill>
                <a:latin typeface="Segoe UI Semibold"/>
                <a:cs typeface="Segoe UI" pitchFamily="34" charset="0"/>
              </a:rPr>
              <a:t>Easy to add new installers (</a:t>
            </a:r>
            <a:r>
              <a:rPr lang="en-US" sz="1100" b="1" dirty="0">
                <a:solidFill>
                  <a:schemeClr val="bg1"/>
                </a:solidFill>
                <a:latin typeface="Segoe UI Semibold"/>
                <a:cs typeface="Segoe UI" pitchFamily="34" charset="0"/>
              </a:rPr>
              <a:t>update over networks e.g. BLE)</a:t>
            </a:r>
          </a:p>
          <a:p>
            <a:pPr marL="800100" lvl="1" indent="-342900" defTabSz="932472" fontAlgn="base">
              <a:spcBef>
                <a:spcPct val="0"/>
              </a:spcBef>
              <a:spcAft>
                <a:spcPts val="600"/>
              </a:spcAft>
              <a:buFont typeface="Arial" panose="020B0604020202020204" pitchFamily="34" charset="0"/>
              <a:buChar char="•"/>
              <a:defRPr/>
            </a:pPr>
            <a:r>
              <a:rPr kumimoji="0" lang="en-US" sz="1100" b="0" i="0" u="none" strike="noStrike" kern="1200" cap="none" normalizeH="0" baseline="0" noProof="0" dirty="0">
                <a:solidFill>
                  <a:schemeClr val="bg1"/>
                </a:solidFill>
                <a:effectLst/>
                <a:uLnTx/>
                <a:uFillTx/>
                <a:latin typeface="Segoe UI Semibold"/>
                <a:ea typeface="+mn-ea"/>
                <a:cs typeface="Segoe UI" pitchFamily="34" charset="0"/>
              </a:rPr>
              <a:t>Easy to integrating custom logic </a:t>
            </a:r>
            <a:r>
              <a:rPr kumimoji="0" lang="en-US" sz="1100" b="1" i="0" u="none" strike="noStrike" kern="1200" cap="none" normalizeH="0" baseline="0" noProof="0" dirty="0">
                <a:solidFill>
                  <a:schemeClr val="bg1"/>
                </a:solidFill>
                <a:effectLst/>
                <a:uLnTx/>
                <a:uFillTx/>
                <a:latin typeface="Segoe UI Semibold"/>
                <a:ea typeface="+mn-ea"/>
                <a:cs typeface="Segoe UI" pitchFamily="34" charset="0"/>
              </a:rPr>
              <a:t>(e.g. work for code refactor)</a:t>
            </a:r>
          </a:p>
          <a:p>
            <a:pPr marL="285750" indent="-285750" defTabSz="932472" fontAlgn="base">
              <a:spcAft>
                <a:spcPts val="600"/>
              </a:spcAft>
              <a:buFont typeface="Arial" panose="020B0604020202020204" pitchFamily="34" charset="0"/>
              <a:buChar char="•"/>
              <a:defRPr/>
            </a:pPr>
            <a:r>
              <a:rPr lang="en-US" sz="2000" u="sng" spc="0" dirty="0">
                <a:ln>
                  <a:noFill/>
                </a:ln>
                <a:solidFill>
                  <a:schemeClr val="bg1"/>
                </a:solidFill>
                <a:latin typeface="Segoe UI Semibold"/>
              </a:rPr>
              <a:t>Marketplace integration </a:t>
            </a:r>
          </a:p>
          <a:p>
            <a:pPr marL="800100" lvl="1" indent="-342900" defTabSz="932472" fontAlgn="base">
              <a:spcBef>
                <a:spcPct val="0"/>
              </a:spcBef>
              <a:spcAft>
                <a:spcPts val="600"/>
              </a:spcAft>
              <a:buFont typeface="Arial" panose="020B0604020202020204" pitchFamily="34" charset="0"/>
              <a:buChar char="•"/>
              <a:defRPr/>
            </a:pPr>
            <a:r>
              <a:rPr kumimoji="0" lang="en-US" sz="1100" b="0" i="0" u="none" strike="noStrike" kern="1200" cap="none" normalizeH="0" baseline="0" noProof="0" dirty="0">
                <a:solidFill>
                  <a:schemeClr val="bg1"/>
                </a:solidFill>
                <a:effectLst/>
                <a:uLnTx/>
                <a:uFillTx/>
                <a:latin typeface="Segoe UI Semibold"/>
                <a:ea typeface="+mn-ea"/>
                <a:cs typeface="Segoe UI" pitchFamily="34" charset="0"/>
              </a:rPr>
              <a:t>P1: Customers can add Plug-in’s for Device Update on Azure Marketplace (and Edge Marketplace) </a:t>
            </a:r>
          </a:p>
          <a:p>
            <a:pPr marL="285750" lvl="0" indent="-285750" defTabSz="932472" fontAlgn="base">
              <a:spcAft>
                <a:spcPts val="600"/>
              </a:spcAft>
              <a:buFont typeface="Arial" panose="020B0604020202020204" pitchFamily="34" charset="0"/>
              <a:buChar char="•"/>
              <a:defRPr/>
            </a:pPr>
            <a:r>
              <a:rPr lang="en-US" sz="2000" u="sng" spc="0" dirty="0">
                <a:ln>
                  <a:noFill/>
                </a:ln>
                <a:solidFill>
                  <a:schemeClr val="bg1"/>
                </a:solidFill>
                <a:latin typeface="Segoe UI Semibold"/>
              </a:rPr>
              <a:t>Multi-vendor eco-system</a:t>
            </a:r>
          </a:p>
          <a:p>
            <a:pPr marL="800100" lvl="1" indent="-342900" defTabSz="932472" fontAlgn="base">
              <a:spcBef>
                <a:spcPct val="0"/>
              </a:spcBef>
              <a:spcAft>
                <a:spcPts val="600"/>
              </a:spcAft>
              <a:buFont typeface="Arial" panose="020B0604020202020204" pitchFamily="34" charset="0"/>
              <a:buChar char="•"/>
              <a:defRPr/>
            </a:pPr>
            <a:r>
              <a:rPr lang="en-US" sz="1100" dirty="0">
                <a:solidFill>
                  <a:schemeClr val="bg1"/>
                </a:solidFill>
                <a:latin typeface="Segoe UI Semibold"/>
                <a:cs typeface="Segoe UI" pitchFamily="34" charset="0"/>
              </a:rPr>
              <a:t>P2: Partner on multi-vendor eco-system for customers e.g., RedBend for cars; Intel for Azure Percept. External example e.g., partner with companies such as John Deere who sell digital farming and ecosystem</a:t>
            </a:r>
            <a:endParaRPr kumimoji="0" lang="en-US" sz="3600" b="0" i="0" u="none" strike="noStrike" kern="1200" cap="none" spc="0" normalizeH="0" baseline="0" noProof="0" dirty="0">
              <a:ln>
                <a:noFill/>
              </a:ln>
              <a:solidFill>
                <a:schemeClr val="bg1"/>
              </a:solidFill>
              <a:effectLst/>
              <a:uLnTx/>
              <a:uFillTx/>
              <a:latin typeface="Segoe UI"/>
              <a:ea typeface="+mn-ea"/>
              <a:cs typeface="Segoe UI"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effectLst/>
              <a:highlight>
                <a:srgbClr val="FFFF00"/>
              </a:highligh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dirty="0">
              <a:effectLst/>
              <a:highlight>
                <a:srgbClr val="FFFF00"/>
              </a:highligh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More on logs collection plans: Personas: </a:t>
            </a:r>
            <a:r>
              <a:rPr lang="en-US" sz="1800" dirty="0">
                <a:effectLst/>
                <a:latin typeface="Arial" panose="020B0604020202020204" pitchFamily="34" charset="0"/>
                <a:ea typeface="Calibri" panose="020F0502020204030204" pitchFamily="34" charset="0"/>
              </a:rPr>
              <a:t>1) The solution operator; 2) The ADU team; 3) Whoever developed the client agent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 #1, meaning Microsoft it's purely customer data (a la Azure Monitor) and the workflow is customers do something, it fails, they look at their own logs and make things work. I think this makes sense and is probably the most basic scenario, and sounds like that's the one we're trying to cater towards right now, but it is definitely a platform-centric view of this.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If someone uses ADU to update their Edge GWs using our </a:t>
            </a:r>
            <a:r>
              <a:rPr lang="en-US" sz="1800" b="1" dirty="0">
                <a:effectLst/>
                <a:latin typeface="Arial" panose="020B0604020202020204" pitchFamily="34" charset="0"/>
                <a:ea typeface="Calibri" panose="020F0502020204030204" pitchFamily="34" charset="0"/>
              </a:rPr>
              <a:t>solution</a:t>
            </a:r>
            <a:r>
              <a:rPr lang="en-US" sz="1800" dirty="0">
                <a:effectLst/>
                <a:latin typeface="Arial" panose="020B0604020202020204" pitchFamily="34" charset="0"/>
                <a:ea typeface="Calibri" panose="020F0502020204030204" pitchFamily="34" charset="0"/>
              </a:rPr>
              <a:t>, it's probably more important that </a:t>
            </a:r>
            <a:r>
              <a:rPr lang="en-US" sz="1800" b="1" dirty="0">
                <a:effectLst/>
                <a:latin typeface="Arial" panose="020B0604020202020204" pitchFamily="34" charset="0"/>
                <a:ea typeface="Calibri" panose="020F0502020204030204" pitchFamily="34" charset="0"/>
              </a:rPr>
              <a:t>we get the logs</a:t>
            </a:r>
            <a:r>
              <a:rPr lang="en-US" sz="1800" dirty="0">
                <a:effectLst/>
                <a:latin typeface="Arial" panose="020B0604020202020204" pitchFamily="34" charset="0"/>
                <a:ea typeface="Calibri" panose="020F0502020204030204" pitchFamily="34" charset="0"/>
              </a:rPr>
              <a:t> more than the customer. And it's even more complex if we didn't write the agent. How does the author of the agent get logs? If we just had the platform answer, we'd say the customer gets the logs, gives it to the ADU team, and then we may or may not even have anything we can do with those logs (since we didn't write the agent). And even if it was our agent, you could reasonably ask why the customer had to collect logs to give it to us, as opposed to us already having the logs we need for our own agents (we are a </a:t>
            </a:r>
            <a:r>
              <a:rPr lang="en-US" sz="1800" i="1" dirty="0">
                <a:effectLst/>
                <a:latin typeface="Arial" panose="020B0604020202020204" pitchFamily="34" charset="0"/>
                <a:ea typeface="Calibri" panose="020F0502020204030204" pitchFamily="34" charset="0"/>
              </a:rPr>
              <a:t>service</a:t>
            </a:r>
            <a:r>
              <a:rPr lang="en-US" sz="1800" dirty="0">
                <a:effectLst/>
                <a:latin typeface="Arial" panose="020B0604020202020204" pitchFamily="34" charset="0"/>
                <a:ea typeface="Calibri" panose="020F0502020204030204" pitchFamily="34" charset="0"/>
              </a:rPr>
              <a:t> after all).</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rPr>
              <a:t>This is probably a crawl/walk/run thing where scenarios 2 and 3 we solve later, but I wanted to tee this up now so we start thinking about this now.</a:t>
            </a:r>
          </a:p>
          <a:p>
            <a:pPr marL="0" marR="0">
              <a:spcBef>
                <a:spcPts val="0"/>
              </a:spcBef>
              <a:spcAft>
                <a:spcPts val="0"/>
              </a:spcAft>
            </a:pPr>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Have device side logs including </a:t>
            </a:r>
            <a:r>
              <a:rPr lang="en-US" sz="1800" dirty="0">
                <a:effectLst/>
                <a:latin typeface="Calibri" panose="020F0502020204030204" pitchFamily="34" charset="0"/>
                <a:ea typeface="Calibri" panose="020F0502020204030204" pitchFamily="34" charset="0"/>
              </a:rPr>
              <a:t>device twin (update manifest) as well as the import manifest. </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According to </a:t>
            </a:r>
            <a:r>
              <a:rPr lang="en-US" sz="1800" dirty="0">
                <a:effectLst/>
                <a:latin typeface="charter"/>
                <a:hlinkClick r:id="rId4"/>
              </a:rPr>
              <a:t>Crossbeam</a:t>
            </a:r>
            <a:r>
              <a:rPr lang="en-US" sz="1800" dirty="0">
                <a:effectLst/>
                <a:latin typeface="Calibri" panose="020F0502020204030204" pitchFamily="34" charset="0"/>
              </a:rPr>
              <a:t>, </a:t>
            </a:r>
            <a:r>
              <a:rPr lang="en-US" sz="1800" b="1" dirty="0">
                <a:solidFill>
                  <a:srgbClr val="292929"/>
                </a:solidFill>
                <a:effectLst/>
                <a:latin typeface="charter"/>
              </a:rPr>
              <a:t>93.1% </a:t>
            </a:r>
            <a:r>
              <a:rPr lang="en-US" sz="1800" dirty="0">
                <a:effectLst/>
                <a:latin typeface="Calibri" panose="020F0502020204030204" pitchFamily="34" charset="0"/>
              </a:rPr>
              <a:t>of organizations say partnerships have measurable impact on revenue and </a:t>
            </a:r>
            <a:r>
              <a:rPr lang="en-US" sz="1800" b="1" dirty="0">
                <a:solidFill>
                  <a:srgbClr val="292929"/>
                </a:solidFill>
                <a:effectLst/>
                <a:latin typeface="charter"/>
              </a:rPr>
              <a:t>61.1%</a:t>
            </a:r>
            <a:r>
              <a:rPr lang="en-US" sz="1800" dirty="0">
                <a:effectLst/>
                <a:latin typeface="Calibri" panose="020F0502020204030204" pitchFamily="34" charset="0"/>
              </a:rPr>
              <a:t> say partner leaders are peers with their leaders in other parts of the organization.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Stripe is one of the world’s largest API-first companies, valued at over </a:t>
            </a:r>
            <a:r>
              <a:rPr lang="en-US" sz="1800" dirty="0">
                <a:effectLst/>
                <a:latin typeface="charter"/>
                <a:hlinkClick r:id="rId5"/>
              </a:rPr>
              <a:t>$36 billion</a:t>
            </a:r>
            <a:r>
              <a:rPr lang="en-US" sz="1800" dirty="0">
                <a:effectLst/>
                <a:latin typeface="Calibri" panose="020F0502020204030204" pitchFamily="34" charset="0"/>
              </a:rPr>
              <a:t>. Stripe experienced incredible growth because of its focus on the developer experience setting up and taking payments (</a:t>
            </a:r>
            <a:r>
              <a:rPr lang="en-US" sz="1800" i="1" dirty="0">
                <a:solidFill>
                  <a:srgbClr val="292929"/>
                </a:solidFill>
                <a:effectLst/>
                <a:latin typeface="charter"/>
              </a:rPr>
              <a:t>originally known as </a:t>
            </a:r>
            <a:r>
              <a:rPr lang="en-US" sz="1800" b="1" i="1" dirty="0">
                <a:solidFill>
                  <a:srgbClr val="292929"/>
                </a:solidFill>
                <a:effectLst/>
                <a:latin typeface="charter"/>
              </a:rPr>
              <a:t>/dev/payments</a:t>
            </a:r>
            <a:r>
              <a:rPr lang="en-US" sz="1800" dirty="0">
                <a:effectLst/>
                <a:latin typeface="Calibri" panose="020F0502020204030204" pitchFamily="34" charset="0"/>
              </a:rPr>
              <a:t>). Today, Stripe continues to lead the way with world-class developer </a:t>
            </a:r>
            <a:r>
              <a:rPr lang="en-US" sz="1800" dirty="0">
                <a:effectLst/>
                <a:latin typeface="charter"/>
                <a:hlinkClick r:id="rId6"/>
              </a:rPr>
              <a:t>resources</a:t>
            </a:r>
            <a:r>
              <a:rPr lang="en-US" sz="1800" dirty="0">
                <a:effectLst/>
                <a:latin typeface="Calibri" panose="020F0502020204030204" pitchFamily="34" charset="0"/>
              </a:rPr>
              <a:t>.</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endParaRPr lang="en-US" sz="1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7F40DD-CE06-45C2-8DA7-92D5B712FC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289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7B2E-23F5-4E54-B67A-8B6991A6B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A1DB-D3BD-4F2C-88B0-3ACF881C4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A17CE-5077-44B9-8B78-D266155A424B}"/>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5" name="Footer Placeholder 4">
            <a:extLst>
              <a:ext uri="{FF2B5EF4-FFF2-40B4-BE49-F238E27FC236}">
                <a16:creationId xmlns:a16="http://schemas.microsoft.com/office/drawing/2014/main" id="{27AEA741-FEBA-4434-96F9-07B48DDD0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13A82-51B7-4D13-A945-E9F4C9398162}"/>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133924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BB87-759C-4E03-B001-FF1D780F26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06761-AEA3-4537-98E5-27EEBDFE3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7B146-677D-4731-81E3-899CB1750135}"/>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5" name="Footer Placeholder 4">
            <a:extLst>
              <a:ext uri="{FF2B5EF4-FFF2-40B4-BE49-F238E27FC236}">
                <a16:creationId xmlns:a16="http://schemas.microsoft.com/office/drawing/2014/main" id="{7B5780E4-6D9B-4D93-8FAE-42823EFD1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A9144-E30A-4313-ABC2-F62B159AA41B}"/>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350186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E8FEC-27FD-4759-B227-8555F72BC7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701D8B-679B-4D92-9C75-7778ADB750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29FF3-51CF-4F7B-9A02-6BC4DB640B86}"/>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5" name="Footer Placeholder 4">
            <a:extLst>
              <a:ext uri="{FF2B5EF4-FFF2-40B4-BE49-F238E27FC236}">
                <a16:creationId xmlns:a16="http://schemas.microsoft.com/office/drawing/2014/main" id="{6EE58FFB-BCDA-47F7-9F2F-EF518F44E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3C733-05C7-4937-866E-9BD3F8125365}"/>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3525798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7345229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2C72-B1C2-43E0-84F0-648F225C29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3272A-661F-42C7-9154-0ECBFC995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D2EEA-E9D1-458E-996D-DDA805214A07}"/>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5" name="Footer Placeholder 4">
            <a:extLst>
              <a:ext uri="{FF2B5EF4-FFF2-40B4-BE49-F238E27FC236}">
                <a16:creationId xmlns:a16="http://schemas.microsoft.com/office/drawing/2014/main" id="{3BADB41D-FA26-47D9-80CD-A01C270FA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58DFB-7C59-49D5-A3D3-B658A7411BAB}"/>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132981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8887-743F-4E22-BD54-C5434C64C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ECCBF-FF7C-4BB4-BE30-2972FF54CE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F6380-D18A-4E5E-9760-37B487BE83A0}"/>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5" name="Footer Placeholder 4">
            <a:extLst>
              <a:ext uri="{FF2B5EF4-FFF2-40B4-BE49-F238E27FC236}">
                <a16:creationId xmlns:a16="http://schemas.microsoft.com/office/drawing/2014/main" id="{F5A37F17-2BA6-4A32-A568-F9CE3EEA5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4AA65-ED53-48A7-91A3-920952DAC759}"/>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388351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079E-9777-4ADE-A20C-BA44A96B7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BE3D0-0D50-49ED-AB6F-88B1DFEA1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85DE94-58BB-4EBC-AB02-A59B9A805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66AAB-9DD4-4E89-8AC2-E9B14E6747DC}"/>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6" name="Footer Placeholder 5">
            <a:extLst>
              <a:ext uri="{FF2B5EF4-FFF2-40B4-BE49-F238E27FC236}">
                <a16:creationId xmlns:a16="http://schemas.microsoft.com/office/drawing/2014/main" id="{096CF00D-E78A-46BA-ADCE-8FF6D5D55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F6CE2-D322-45B0-B0C5-C848039BDB3C}"/>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264979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0C07-9A7E-44A7-BC27-2366420832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89AC14-51A4-4267-9D5D-15B674594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EE094-38DD-4D68-965F-5F467B898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6CC37-C7D6-45EB-BF07-ADF538FC1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59828D-4D36-4DEA-8351-24A6C942D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DEEF3-CF53-4308-916D-A243594A7F62}"/>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8" name="Footer Placeholder 7">
            <a:extLst>
              <a:ext uri="{FF2B5EF4-FFF2-40B4-BE49-F238E27FC236}">
                <a16:creationId xmlns:a16="http://schemas.microsoft.com/office/drawing/2014/main" id="{C79EA1D7-B8BA-409F-85A6-3716447663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81552-A611-4C5E-BA7B-4119E982AC59}"/>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329193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2E6E-F38D-4AA8-9DDA-36AA0EFF24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C832D2-BAFE-43E5-A9CF-7DE0D3DDFB96}"/>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4" name="Footer Placeholder 3">
            <a:extLst>
              <a:ext uri="{FF2B5EF4-FFF2-40B4-BE49-F238E27FC236}">
                <a16:creationId xmlns:a16="http://schemas.microsoft.com/office/drawing/2014/main" id="{C6F22209-22B5-4744-B93A-A5AEB19074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F375DC-0951-45F2-BA61-6D5229F25169}"/>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353689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EB0557-E47B-4C39-AD65-8EC9239A1768}"/>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3" name="Footer Placeholder 2">
            <a:extLst>
              <a:ext uri="{FF2B5EF4-FFF2-40B4-BE49-F238E27FC236}">
                <a16:creationId xmlns:a16="http://schemas.microsoft.com/office/drawing/2014/main" id="{84C04482-6981-4945-B580-514CD8DBA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8C79DF-E4F5-494B-B0BC-9A0142F807E8}"/>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285216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5657-77E8-4D77-9E10-53D948141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6837A-D152-4719-BD63-9345DE4F5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D0C53-200E-44CD-BC28-C4978F80A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F4056-C1D9-4FCF-8EF4-3B73857EF033}"/>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6" name="Footer Placeholder 5">
            <a:extLst>
              <a:ext uri="{FF2B5EF4-FFF2-40B4-BE49-F238E27FC236}">
                <a16:creationId xmlns:a16="http://schemas.microsoft.com/office/drawing/2014/main" id="{78D59637-C860-4E16-A94E-57BD76234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D356C-260B-45ED-850C-249CB2368792}"/>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424861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F276-1241-4955-A4F0-73898D1EA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DA747C-E99B-4FDA-8745-34F586C8C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2FB982-1CA0-4B80-96FE-610F26323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84136-CDA8-40D6-9652-258205EADB69}"/>
              </a:ext>
            </a:extLst>
          </p:cNvPr>
          <p:cNvSpPr>
            <a:spLocks noGrp="1"/>
          </p:cNvSpPr>
          <p:nvPr>
            <p:ph type="dt" sz="half" idx="10"/>
          </p:nvPr>
        </p:nvSpPr>
        <p:spPr/>
        <p:txBody>
          <a:bodyPr/>
          <a:lstStyle/>
          <a:p>
            <a:fld id="{43CB8C34-959C-4A13-8398-7A5D7905CF52}" type="datetimeFigureOut">
              <a:rPr lang="en-US" smtClean="0"/>
              <a:t>3/12/2021</a:t>
            </a:fld>
            <a:endParaRPr lang="en-US"/>
          </a:p>
        </p:txBody>
      </p:sp>
      <p:sp>
        <p:nvSpPr>
          <p:cNvPr id="6" name="Footer Placeholder 5">
            <a:extLst>
              <a:ext uri="{FF2B5EF4-FFF2-40B4-BE49-F238E27FC236}">
                <a16:creationId xmlns:a16="http://schemas.microsoft.com/office/drawing/2014/main" id="{55D8964F-4D64-4272-84A2-9337E6157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C31F0-E757-4A7E-BC18-932940141657}"/>
              </a:ext>
            </a:extLst>
          </p:cNvPr>
          <p:cNvSpPr>
            <a:spLocks noGrp="1"/>
          </p:cNvSpPr>
          <p:nvPr>
            <p:ph type="sldNum" sz="quarter" idx="12"/>
          </p:nvPr>
        </p:nvSpPr>
        <p:spPr/>
        <p:txBody>
          <a:bodyPr/>
          <a:lstStyle/>
          <a:p>
            <a:fld id="{100B3D2E-5197-47B9-9BF2-F546C49F7648}" type="slidenum">
              <a:rPr lang="en-US" smtClean="0"/>
              <a:t>‹#›</a:t>
            </a:fld>
            <a:endParaRPr lang="en-US"/>
          </a:p>
        </p:txBody>
      </p:sp>
    </p:spTree>
    <p:extLst>
      <p:ext uri="{BB962C8B-B14F-4D97-AF65-F5344CB8AC3E}">
        <p14:creationId xmlns:p14="http://schemas.microsoft.com/office/powerpoint/2010/main" val="302414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39BFE-C159-44A0-AF9C-507961CC0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3CDD5-0F24-40A7-9790-8464E9BCE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07080-0E76-401F-BA19-6D81855BD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B8C34-959C-4A13-8398-7A5D7905CF52}" type="datetimeFigureOut">
              <a:rPr lang="en-US" smtClean="0"/>
              <a:t>3/12/2021</a:t>
            </a:fld>
            <a:endParaRPr lang="en-US"/>
          </a:p>
        </p:txBody>
      </p:sp>
      <p:sp>
        <p:nvSpPr>
          <p:cNvPr id="5" name="Footer Placeholder 4">
            <a:extLst>
              <a:ext uri="{FF2B5EF4-FFF2-40B4-BE49-F238E27FC236}">
                <a16:creationId xmlns:a16="http://schemas.microsoft.com/office/drawing/2014/main" id="{8A2042F0-9F8E-40EE-BD6C-69A2D028B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F0F056-5887-406A-AE05-3A765C5BC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B3D2E-5197-47B9-9BF2-F546C49F7648}" type="slidenum">
              <a:rPr lang="en-US" smtClean="0"/>
              <a:t>‹#›</a:t>
            </a:fld>
            <a:endParaRPr lang="en-US"/>
          </a:p>
        </p:txBody>
      </p:sp>
    </p:spTree>
    <p:extLst>
      <p:ext uri="{BB962C8B-B14F-4D97-AF65-F5344CB8AC3E}">
        <p14:creationId xmlns:p14="http://schemas.microsoft.com/office/powerpoint/2010/main" val="399751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5924-5F55-4239-B031-6CDFB4BCCE28}"/>
              </a:ext>
            </a:extLst>
          </p:cNvPr>
          <p:cNvSpPr>
            <a:spLocks noGrp="1"/>
          </p:cNvSpPr>
          <p:nvPr>
            <p:ph type="title"/>
          </p:nvPr>
        </p:nvSpPr>
        <p:spPr>
          <a:xfrm>
            <a:off x="514772" y="2765430"/>
            <a:ext cx="6869144" cy="1327139"/>
          </a:xfrm>
        </p:spPr>
        <p:txBody>
          <a:bodyPr vert="horz" wrap="square" lIns="0" tIns="0" rIns="0" bIns="0" rtlCol="0" anchor="t">
            <a:noAutofit/>
          </a:bodyPr>
          <a:lstStyle/>
          <a:p>
            <a:pPr>
              <a:lnSpc>
                <a:spcPct val="100000"/>
              </a:lnSpc>
            </a:pPr>
            <a:r>
              <a:rPr lang="en-US" sz="4400" b="1" dirty="0">
                <a:solidFill>
                  <a:schemeClr val="accent5"/>
                </a:solidFill>
                <a:latin typeface="Segoe UI Semibold" panose="020B0702040204020203" pitchFamily="34" charset="0"/>
                <a:cs typeface="Segoe UI Semibold" panose="020B0702040204020203" pitchFamily="34" charset="0"/>
              </a:rPr>
              <a:t>Device Update for IoT Hub </a:t>
            </a:r>
            <a:r>
              <a:rPr lang="en-US" sz="4400" b="1" dirty="0">
                <a:solidFill>
                  <a:schemeClr val="bg1"/>
                </a:solidFill>
                <a:latin typeface="Segoe UI Semibold" panose="020B0702040204020203" pitchFamily="34" charset="0"/>
                <a:cs typeface="Segoe UI Semibold" panose="020B0702040204020203" pitchFamily="34" charset="0"/>
              </a:rPr>
              <a:t>Agent Strategy</a:t>
            </a:r>
            <a:endParaRPr lang="en-US" sz="4000" b="1" dirty="0">
              <a:solidFill>
                <a:schemeClr val="bg1"/>
              </a:solidFill>
              <a:latin typeface="Segoe UI Semibold" panose="020B0702040204020203" pitchFamily="34" charset="0"/>
              <a:cs typeface="Segoe UI Semibold" panose="020B0702040204020203" pitchFamily="34" charset="0"/>
            </a:endParaRPr>
          </a:p>
        </p:txBody>
      </p:sp>
      <p:pic>
        <p:nvPicPr>
          <p:cNvPr id="9" name="Graphic 8">
            <a:extLst>
              <a:ext uri="{FF2B5EF4-FFF2-40B4-BE49-F238E27FC236}">
                <a16:creationId xmlns:a16="http://schemas.microsoft.com/office/drawing/2014/main" id="{E6E82D12-5268-48A8-98C5-56B5582846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2657" y="1922955"/>
            <a:ext cx="3012081" cy="3012090"/>
          </a:xfrm>
          <a:prstGeom prst="rect">
            <a:avLst/>
          </a:prstGeom>
        </p:spPr>
      </p:pic>
    </p:spTree>
    <p:extLst>
      <p:ext uri="{BB962C8B-B14F-4D97-AF65-F5344CB8AC3E}">
        <p14:creationId xmlns:p14="http://schemas.microsoft.com/office/powerpoint/2010/main" val="40895574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4CA8316-AC18-4EEE-82EE-C5222CF8D1DF}"/>
              </a:ext>
            </a:extLst>
          </p:cNvPr>
          <p:cNvSpPr txBox="1">
            <a:spLocks/>
          </p:cNvSpPr>
          <p:nvPr/>
        </p:nvSpPr>
        <p:spPr>
          <a:xfrm>
            <a:off x="798784" y="1760207"/>
            <a:ext cx="9327349" cy="153888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457200" marR="0" lvl="0" indent="-457200" algn="l" defTabSz="914400" rtl="0" eaLnBrk="1" fontAlgn="auto" latinLnBrk="0" hangingPunct="1">
              <a:lnSpc>
                <a:spcPct val="100000"/>
              </a:lnSpc>
              <a:spcBef>
                <a:spcPts val="2400"/>
              </a:spcBef>
              <a:spcAft>
                <a:spcPts val="0"/>
              </a:spcAft>
              <a:buClrTx/>
              <a:buSzTx/>
              <a:buFont typeface="+mj-lt"/>
              <a:buAutoNum type="arabicPeriod"/>
              <a:tabLst/>
              <a:defRPr/>
            </a:pPr>
            <a:r>
              <a:rPr lang="en-US" sz="2000" spc="0" dirty="0">
                <a:ln>
                  <a:noFill/>
                </a:ln>
                <a:solidFill>
                  <a:srgbClr val="50E6FF"/>
                </a:solidFill>
                <a:latin typeface="Segoe UI Semibold" panose="020B0702040204020203" pitchFamily="34" charset="0"/>
                <a:cs typeface="Segoe UI Semibold" panose="020B0702040204020203" pitchFamily="34" charset="0"/>
              </a:rPr>
              <a:t>Focus areas for Agent and WHY</a:t>
            </a:r>
          </a:p>
          <a:p>
            <a:pPr marL="457200" marR="0" lvl="0" indent="-457200" algn="l" defTabSz="914400" rtl="0" eaLnBrk="1" fontAlgn="auto" latinLnBrk="0" hangingPunct="1">
              <a:lnSpc>
                <a:spcPct val="100000"/>
              </a:lnSpc>
              <a:spcBef>
                <a:spcPts val="2400"/>
              </a:spcBef>
              <a:spcAft>
                <a:spcPts val="0"/>
              </a:spcAft>
              <a:buClrTx/>
              <a:buSzTx/>
              <a:buFont typeface="+mj-lt"/>
              <a:buAutoNum type="arabicPeriod"/>
              <a:tabLst/>
              <a:defRPr/>
            </a:pPr>
            <a:r>
              <a:rPr lang="en-US" sz="2000" spc="0" dirty="0">
                <a:ln>
                  <a:noFill/>
                </a:ln>
                <a:solidFill>
                  <a:srgbClr val="50E6FF"/>
                </a:solidFill>
                <a:latin typeface="Segoe UI Semibold" panose="020B0702040204020203" pitchFamily="34" charset="0"/>
                <a:cs typeface="Segoe UI Semibold" panose="020B0702040204020203" pitchFamily="34" charset="0"/>
              </a:rPr>
              <a:t>Potential opportunities to help improve the business</a:t>
            </a:r>
          </a:p>
          <a:p>
            <a:pPr marL="457200" marR="0" lvl="0" indent="-457200" algn="l" defTabSz="914400" rtl="0" eaLnBrk="1" fontAlgn="auto" latinLnBrk="0" hangingPunct="1">
              <a:lnSpc>
                <a:spcPct val="100000"/>
              </a:lnSpc>
              <a:spcBef>
                <a:spcPts val="2400"/>
              </a:spcBef>
              <a:spcAft>
                <a:spcPts val="0"/>
              </a:spcAft>
              <a:buClrTx/>
              <a:buSzTx/>
              <a:buFont typeface="+mj-lt"/>
              <a:buAutoNum type="arabicPeriod"/>
              <a:tabLst/>
              <a:defRPr/>
            </a:pPr>
            <a:r>
              <a:rPr lang="en-US" sz="2000" spc="0" dirty="0">
                <a:ln>
                  <a:noFill/>
                </a:ln>
                <a:solidFill>
                  <a:srgbClr val="50E6FF"/>
                </a:solidFill>
                <a:latin typeface="Segoe UI Semibold" panose="020B0702040204020203" pitchFamily="34" charset="0"/>
                <a:cs typeface="Segoe UI Semibold" panose="020B0702040204020203" pitchFamily="34" charset="0"/>
              </a:rPr>
              <a:t>Priorities</a:t>
            </a:r>
          </a:p>
        </p:txBody>
      </p:sp>
      <p:sp>
        <p:nvSpPr>
          <p:cNvPr id="24" name="Title 9">
            <a:extLst>
              <a:ext uri="{FF2B5EF4-FFF2-40B4-BE49-F238E27FC236}">
                <a16:creationId xmlns:a16="http://schemas.microsoft.com/office/drawing/2014/main" id="{A1E73124-FDA9-4398-87E0-2AACC42DB939}"/>
              </a:ext>
            </a:extLst>
          </p:cNvPr>
          <p:cNvSpPr>
            <a:spLocks noGrp="1"/>
          </p:cNvSpPr>
          <p:nvPr>
            <p:ph type="title"/>
          </p:nvPr>
        </p:nvSpPr>
        <p:spPr>
          <a:xfrm>
            <a:off x="215350" y="599586"/>
            <a:ext cx="11612979" cy="615553"/>
          </a:xfrm>
        </p:spPr>
        <p:txBody>
          <a:bodyPr wrap="square" anchor="t">
            <a:noAutofit/>
          </a:bodyPr>
          <a:lstStyle/>
          <a:p>
            <a:pPr>
              <a:spcAft>
                <a:spcPts val="1200"/>
              </a:spcAft>
            </a:pPr>
            <a:r>
              <a:rPr lang="en-US" sz="4400" b="1" dirty="0">
                <a:solidFill>
                  <a:schemeClr val="bg1"/>
                </a:solidFill>
                <a:latin typeface="Segoe UI Semibold" panose="020B0702040204020203" pitchFamily="34" charset="0"/>
                <a:cs typeface="Segoe UI Semibold" panose="020B0702040204020203" pitchFamily="34" charset="0"/>
              </a:rPr>
              <a:t>Agenda</a:t>
            </a:r>
          </a:p>
        </p:txBody>
      </p:sp>
    </p:spTree>
    <p:extLst>
      <p:ext uri="{BB962C8B-B14F-4D97-AF65-F5344CB8AC3E}">
        <p14:creationId xmlns:p14="http://schemas.microsoft.com/office/powerpoint/2010/main" val="1872693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BEBFEE8-24FD-43D2-93CC-88C5D37C7184}"/>
              </a:ext>
            </a:extLst>
          </p:cNvPr>
          <p:cNvSpPr txBox="1">
            <a:spLocks/>
          </p:cNvSpPr>
          <p:nvPr/>
        </p:nvSpPr>
        <p:spPr>
          <a:xfrm>
            <a:off x="7789333" y="278541"/>
            <a:ext cx="4040967" cy="246221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l" defTabSz="914400" rtl="0" eaLnBrk="1" fontAlgn="auto" latinLnBrk="0" hangingPunct="1">
              <a:lnSpc>
                <a:spcPct val="100000"/>
              </a:lnSpc>
              <a:spcBef>
                <a:spcPts val="2400"/>
              </a:spcBef>
              <a:spcAft>
                <a:spcPts val="0"/>
              </a:spcAft>
              <a:buClrTx/>
              <a:buSzTx/>
              <a:buFontTx/>
              <a:buNone/>
              <a:tabLst/>
              <a:defRPr/>
            </a:pPr>
            <a:r>
              <a:rPr kumimoji="0" lang="en-US" sz="2000" b="0" i="0" u="none" strike="noStrike" kern="1200" cap="none" spc="0" normalizeH="0" baseline="0" noProof="0" dirty="0">
                <a:ln>
                  <a:noFill/>
                </a:ln>
                <a:solidFill>
                  <a:srgbClr val="50E6FF"/>
                </a:solidFill>
                <a:effectLst/>
                <a:uLnTx/>
                <a:uFillTx/>
                <a:latin typeface="Segoe UI Semibold" panose="020B0702040204020203" pitchFamily="34" charset="0"/>
                <a:ea typeface="+mn-ea"/>
                <a:cs typeface="Segoe UI Semibold" panose="020B0702040204020203" pitchFamily="34" charset="0"/>
              </a:rPr>
              <a:t>Growth through current ecosystem support </a:t>
            </a:r>
            <a:endPar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endParaRP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Partner promise</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stickiness of the platform</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share our value proposition</a:t>
            </a:r>
          </a:p>
        </p:txBody>
      </p:sp>
      <p:graphicFrame>
        <p:nvGraphicFramePr>
          <p:cNvPr id="7" name="Diagram 6">
            <a:extLst>
              <a:ext uri="{FF2B5EF4-FFF2-40B4-BE49-F238E27FC236}">
                <a16:creationId xmlns:a16="http://schemas.microsoft.com/office/drawing/2014/main" id="{1FE9F3F2-56B0-438B-9E16-548F6FF3B0B8}"/>
              </a:ext>
            </a:extLst>
          </p:cNvPr>
          <p:cNvGraphicFramePr/>
          <p:nvPr/>
        </p:nvGraphicFramePr>
        <p:xfrm>
          <a:off x="3658447" y="1596486"/>
          <a:ext cx="4875106" cy="3252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FA9EE054-E976-4AFD-9215-34EA3D453E0B}"/>
              </a:ext>
            </a:extLst>
          </p:cNvPr>
          <p:cNvSpPr txBox="1">
            <a:spLocks/>
          </p:cNvSpPr>
          <p:nvPr/>
        </p:nvSpPr>
        <p:spPr>
          <a:xfrm>
            <a:off x="3610246" y="4849107"/>
            <a:ext cx="5323043" cy="153888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l" defTabSz="914400" rtl="0" eaLnBrk="1" fontAlgn="auto" latinLnBrk="0" hangingPunct="1">
              <a:lnSpc>
                <a:spcPct val="100000"/>
              </a:lnSpc>
              <a:spcBef>
                <a:spcPts val="2400"/>
              </a:spcBef>
              <a:spcAft>
                <a:spcPts val="0"/>
              </a:spcAft>
              <a:buClrTx/>
              <a:buSzTx/>
              <a:buFontTx/>
              <a:buNone/>
              <a:tabLst/>
              <a:defRPr/>
            </a:pPr>
            <a:r>
              <a:rPr kumimoji="0" lang="en-US" sz="2000" b="0" i="0" u="none" strike="noStrike" kern="1200" cap="none" spc="0" normalizeH="0" baseline="0" noProof="0" dirty="0">
                <a:ln>
                  <a:noFill/>
                </a:ln>
                <a:solidFill>
                  <a:srgbClr val="50E6FF"/>
                </a:solidFill>
                <a:effectLst/>
                <a:uLnTx/>
                <a:uFillTx/>
                <a:latin typeface="Segoe UI" panose="020B0502040204020203" pitchFamily="34" charset="0"/>
                <a:ea typeface="+mn-ea"/>
                <a:cs typeface="Segoe UI" pitchFamily="34" charset="0"/>
              </a:rPr>
              <a:t>Growth through a great customer experience </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Customer retention </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Scalable-repeatable-stable business model</a:t>
            </a:r>
          </a:p>
        </p:txBody>
      </p:sp>
      <p:sp>
        <p:nvSpPr>
          <p:cNvPr id="11" name="Title 1">
            <a:extLst>
              <a:ext uri="{FF2B5EF4-FFF2-40B4-BE49-F238E27FC236}">
                <a16:creationId xmlns:a16="http://schemas.microsoft.com/office/drawing/2014/main" id="{A4CA8316-AC18-4EEE-82EE-C5222CF8D1DF}"/>
              </a:ext>
            </a:extLst>
          </p:cNvPr>
          <p:cNvSpPr txBox="1">
            <a:spLocks/>
          </p:cNvSpPr>
          <p:nvPr/>
        </p:nvSpPr>
        <p:spPr>
          <a:xfrm>
            <a:off x="239984" y="278541"/>
            <a:ext cx="4322961" cy="369331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l" defTabSz="914400" rtl="0" eaLnBrk="1" fontAlgn="auto" latinLnBrk="0" hangingPunct="1">
              <a:lnSpc>
                <a:spcPct val="100000"/>
              </a:lnSpc>
              <a:spcBef>
                <a:spcPts val="2400"/>
              </a:spcBef>
              <a:spcAft>
                <a:spcPts val="0"/>
              </a:spcAft>
              <a:buClrTx/>
              <a:buSzTx/>
              <a:buFontTx/>
              <a:buNone/>
              <a:tabLst/>
              <a:defRPr/>
            </a:pPr>
            <a:r>
              <a:rPr kumimoji="0" lang="en-US" sz="2000" b="0" i="0" u="none" strike="noStrike" kern="1200" cap="none" spc="0" normalizeH="0" baseline="0" noProof="0" dirty="0">
                <a:ln>
                  <a:noFill/>
                </a:ln>
                <a:solidFill>
                  <a:srgbClr val="50E6FF"/>
                </a:solidFill>
                <a:effectLst/>
                <a:uLnTx/>
                <a:uFillTx/>
                <a:latin typeface="Segoe UI Semibold" panose="020B0702040204020203" pitchFamily="34" charset="0"/>
                <a:ea typeface="+mn-ea"/>
                <a:cs typeface="Segoe UI Semibold" panose="020B0702040204020203" pitchFamily="34" charset="0"/>
              </a:rPr>
              <a:t>Growth through a strong partner ecosystem and marketplace </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Competitive advantage</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Decrease integration churn</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New revenue channel (or acquisition) </a:t>
            </a:r>
          </a:p>
          <a:p>
            <a:pPr marL="342900" marR="0" lvl="0" indent="-34290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itchFamily="34" charset="0"/>
              </a:rPr>
              <a:t>Easy integration for partners with limited engineering resources</a:t>
            </a:r>
          </a:p>
        </p:txBody>
      </p:sp>
      <p:sp>
        <p:nvSpPr>
          <p:cNvPr id="18" name="TextBox 17">
            <a:extLst>
              <a:ext uri="{FF2B5EF4-FFF2-40B4-BE49-F238E27FC236}">
                <a16:creationId xmlns:a16="http://schemas.microsoft.com/office/drawing/2014/main" id="{8CD14A68-A0D5-4EA4-94F2-14D25CD8B085}"/>
              </a:ext>
            </a:extLst>
          </p:cNvPr>
          <p:cNvSpPr txBox="1"/>
          <p:nvPr/>
        </p:nvSpPr>
        <p:spPr>
          <a:xfrm>
            <a:off x="6271767" y="2572895"/>
            <a:ext cx="12196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Current ecosystem</a:t>
            </a:r>
          </a:p>
        </p:txBody>
      </p:sp>
      <p:sp>
        <p:nvSpPr>
          <p:cNvPr id="22" name="TextBox 21">
            <a:extLst>
              <a:ext uri="{FF2B5EF4-FFF2-40B4-BE49-F238E27FC236}">
                <a16:creationId xmlns:a16="http://schemas.microsoft.com/office/drawing/2014/main" id="{8644AF20-0FD3-4F96-93DF-86C129C106BA}"/>
              </a:ext>
            </a:extLst>
          </p:cNvPr>
          <p:cNvSpPr txBox="1"/>
          <p:nvPr/>
        </p:nvSpPr>
        <p:spPr>
          <a:xfrm>
            <a:off x="5642016" y="3556361"/>
            <a:ext cx="165303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Improved customer experience</a:t>
            </a:r>
          </a:p>
        </p:txBody>
      </p:sp>
      <p:sp>
        <p:nvSpPr>
          <p:cNvPr id="23" name="TextBox 22">
            <a:extLst>
              <a:ext uri="{FF2B5EF4-FFF2-40B4-BE49-F238E27FC236}">
                <a16:creationId xmlns:a16="http://schemas.microsoft.com/office/drawing/2014/main" id="{F8E8121C-9DE2-493E-BBCF-CF418D470B16}"/>
              </a:ext>
            </a:extLst>
          </p:cNvPr>
          <p:cNvSpPr txBox="1"/>
          <p:nvPr/>
        </p:nvSpPr>
        <p:spPr>
          <a:xfrm>
            <a:off x="4937367" y="2525694"/>
            <a:ext cx="15311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Partner ecosystem</a:t>
            </a:r>
          </a:p>
        </p:txBody>
      </p:sp>
    </p:spTree>
    <p:extLst>
      <p:ext uri="{BB962C8B-B14F-4D97-AF65-F5344CB8AC3E}">
        <p14:creationId xmlns:p14="http://schemas.microsoft.com/office/powerpoint/2010/main" val="1989259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1" grpId="0"/>
      <p:bldP spid="18"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934765-9780-449F-B589-89740D6DB0CB}"/>
              </a:ext>
            </a:extLst>
          </p:cNvPr>
          <p:cNvSpPr txBox="1">
            <a:spLocks/>
          </p:cNvSpPr>
          <p:nvPr/>
        </p:nvSpPr>
        <p:spPr>
          <a:xfrm>
            <a:off x="156308" y="1527865"/>
            <a:ext cx="3858641" cy="489364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R="0" lvl="0" algn="l" defTabSz="932472" rtl="0" eaLnBrk="1" fontAlgn="base" latinLnBrk="0" hangingPunct="1">
              <a:lnSpc>
                <a:spcPct val="100000"/>
              </a:lnSpc>
              <a:spcBef>
                <a:spcPct val="0"/>
              </a:spcBef>
              <a:spcAft>
                <a:spcPts val="600"/>
              </a:spcAft>
              <a:buClrTx/>
              <a:buSzTx/>
              <a:tabLst/>
              <a:defRPr/>
            </a:pPr>
            <a:r>
              <a:rPr lang="en-US" sz="2800" spc="0" dirty="0">
                <a:ln>
                  <a:noFill/>
                </a:ln>
                <a:solidFill>
                  <a:srgbClr val="50E6FF"/>
                </a:solidFill>
                <a:latin typeface="Segoe UI Semibold" panose="020B0702040204020203" pitchFamily="34" charset="0"/>
                <a:cs typeface="Segoe UI Semibold" panose="020B0702040204020203" pitchFamily="34" charset="0"/>
              </a:rPr>
              <a:t>Direct ecosystem support </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spc="0" dirty="0">
                <a:ln>
                  <a:noFill/>
                </a:ln>
                <a:solidFill>
                  <a:schemeClr val="bg1"/>
                </a:solidFill>
                <a:latin typeface="Segoe UI Semibold"/>
              </a:rPr>
              <a:t>Tier 1 OS Support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Ubuntu 20.04, Deb10, other</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Santa Cruz agent ownership</a:t>
            </a:r>
            <a:endParaRPr lang="en-US" sz="1200" spc="0" dirty="0">
              <a:ln>
                <a:noFill/>
              </a:ln>
              <a:solidFill>
                <a:schemeClr val="bg1"/>
              </a:solidFill>
              <a:latin typeface="Segoe UI Semibold"/>
            </a:endParaRP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spc="0" dirty="0">
                <a:ln>
                  <a:noFill/>
                </a:ln>
                <a:solidFill>
                  <a:schemeClr val="bg1"/>
                </a:solidFill>
                <a:latin typeface="Segoe UI Semibold"/>
              </a:rPr>
              <a:t>Partner asks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ea typeface="+mn-ea"/>
                <a:cs typeface="Segoe UI" pitchFamily="34" charset="0"/>
              </a:rPr>
              <a:t>Add support for FreeRTOS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ea typeface="+mn-ea"/>
                <a:cs typeface="Segoe UI" pitchFamily="34" charset="0"/>
              </a:rPr>
              <a:t>Multi: agent, component, &amp; identity support</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noProof="0" dirty="0">
                <a:solidFill>
                  <a:schemeClr val="bg1"/>
                </a:solidFill>
                <a:effectLst/>
                <a:uLnTx/>
                <a:uFillTx/>
                <a:latin typeface="Segoe UI Semibold"/>
                <a:ea typeface="+mn-ea"/>
                <a:cs typeface="Segoe UI" pitchFamily="34" charset="0"/>
              </a:rPr>
              <a:t>Delta</a:t>
            </a:r>
            <a:r>
              <a:rPr lang="en-US" sz="1200" dirty="0">
                <a:solidFill>
                  <a:schemeClr val="bg1"/>
                </a:solidFill>
                <a:latin typeface="Segoe UI Semibold"/>
                <a:cs typeface="Segoe UI" pitchFamily="34" charset="0"/>
              </a:rPr>
              <a:t>, container, Dep files outside of apt</a:t>
            </a:r>
            <a:endParaRPr kumimoji="0" lang="en-US" sz="1200" b="0" i="0" u="none" strike="noStrike" kern="1200" cap="none" spc="0" normalizeH="0" baseline="0" noProof="0" dirty="0">
              <a:ln>
                <a:noFill/>
              </a:ln>
              <a:solidFill>
                <a:srgbClr val="50E6FF"/>
              </a:solidFill>
              <a:effectLst/>
              <a:uLnTx/>
              <a:uFillTx/>
              <a:latin typeface="Segoe UI Semibold"/>
              <a:ea typeface="+mn-ea"/>
              <a:cs typeface="Segoe UI" pitchFamily="34" charset="0"/>
            </a:endParaRPr>
          </a:p>
          <a:p>
            <a:pPr marL="342900" marR="0" lvl="0"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spc="0" dirty="0">
                <a:ln>
                  <a:noFill/>
                </a:ln>
                <a:solidFill>
                  <a:schemeClr val="bg1"/>
                </a:solidFill>
                <a:latin typeface="Segoe UI Semibold"/>
              </a:rPr>
              <a:t>Certification tests</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IoT Edge DU agent</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Core DU</a:t>
            </a:r>
            <a:r>
              <a:rPr kumimoji="0" lang="en-US" sz="1200" b="0" i="0" u="none" strike="noStrike" kern="1200" cap="none" normalizeH="0" noProof="0" dirty="0">
                <a:solidFill>
                  <a:schemeClr val="bg1"/>
                </a:solidFill>
                <a:effectLst/>
                <a:uLnTx/>
                <a:uFillTx/>
                <a:latin typeface="Segoe UI Semibold"/>
                <a:cs typeface="Segoe UI" pitchFamily="34" charset="0"/>
              </a:rPr>
              <a:t> agent (with support for plug-in’s)</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Santa Cruz agent </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Azure RTOS agent</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Solution for modified Agents </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Artifacts/manifests/helper tooling/docs</a:t>
            </a:r>
          </a:p>
        </p:txBody>
      </p:sp>
      <p:sp>
        <p:nvSpPr>
          <p:cNvPr id="9" name="Title 9">
            <a:extLst>
              <a:ext uri="{FF2B5EF4-FFF2-40B4-BE49-F238E27FC236}">
                <a16:creationId xmlns:a16="http://schemas.microsoft.com/office/drawing/2014/main" id="{88AC7532-B261-42BE-AEAB-808DB0E356EF}"/>
              </a:ext>
            </a:extLst>
          </p:cNvPr>
          <p:cNvSpPr>
            <a:spLocks noGrp="1"/>
          </p:cNvSpPr>
          <p:nvPr>
            <p:ph type="title"/>
          </p:nvPr>
        </p:nvSpPr>
        <p:spPr>
          <a:xfrm>
            <a:off x="266150" y="413320"/>
            <a:ext cx="11612979" cy="615553"/>
          </a:xfrm>
        </p:spPr>
        <p:txBody>
          <a:bodyPr wrap="square" anchor="t">
            <a:noAutofit/>
          </a:bodyPr>
          <a:lstStyle/>
          <a:p>
            <a:pPr>
              <a:spcAft>
                <a:spcPts val="1200"/>
              </a:spcAft>
            </a:pPr>
            <a:r>
              <a:rPr lang="en-US" sz="4400" b="1" dirty="0">
                <a:solidFill>
                  <a:schemeClr val="bg1"/>
                </a:solidFill>
                <a:latin typeface="Segoe UI Semibold" panose="020B0702040204020203" pitchFamily="34" charset="0"/>
                <a:cs typeface="Segoe UI Semibold" panose="020B0702040204020203" pitchFamily="34" charset="0"/>
              </a:rPr>
              <a:t>Agent opportunities to keep flywheel going</a:t>
            </a:r>
          </a:p>
        </p:txBody>
      </p:sp>
      <p:sp>
        <p:nvSpPr>
          <p:cNvPr id="29" name="Title 1">
            <a:extLst>
              <a:ext uri="{FF2B5EF4-FFF2-40B4-BE49-F238E27FC236}">
                <a16:creationId xmlns:a16="http://schemas.microsoft.com/office/drawing/2014/main" id="{26ABA295-EDFC-4F56-9BAB-2B9428477ADB}"/>
              </a:ext>
            </a:extLst>
          </p:cNvPr>
          <p:cNvSpPr txBox="1">
            <a:spLocks/>
          </p:cNvSpPr>
          <p:nvPr/>
        </p:nvSpPr>
        <p:spPr>
          <a:xfrm>
            <a:off x="4119048" y="1527865"/>
            <a:ext cx="3590754" cy="458587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R="0" lvl="0" algn="l" defTabSz="932472" rtl="0" eaLnBrk="1" fontAlgn="base" latinLnBrk="0" hangingPunct="1">
              <a:lnSpc>
                <a:spcPct val="100000"/>
              </a:lnSpc>
              <a:spcBef>
                <a:spcPct val="0"/>
              </a:spcBef>
              <a:spcAft>
                <a:spcPts val="600"/>
              </a:spcAft>
              <a:buClrTx/>
              <a:buSzTx/>
              <a:tabLst/>
              <a:defRPr/>
            </a:pPr>
            <a:r>
              <a:rPr lang="en-US" sz="2800" spc="0" dirty="0">
                <a:ln>
                  <a:noFill/>
                </a:ln>
                <a:solidFill>
                  <a:srgbClr val="50E6FF"/>
                </a:solidFill>
                <a:latin typeface="Segoe UI Semibold" panose="020B0702040204020203" pitchFamily="34" charset="0"/>
                <a:cs typeface="Segoe UI Semibold" panose="020B0702040204020203" pitchFamily="34" charset="0"/>
              </a:rPr>
              <a:t>Great customer experience </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spc="0" dirty="0">
                <a:ln>
                  <a:noFill/>
                </a:ln>
                <a:solidFill>
                  <a:schemeClr val="bg1"/>
                </a:solidFill>
                <a:latin typeface="Segoe UI Semibold"/>
              </a:rPr>
              <a:t>1</a:t>
            </a:r>
            <a:r>
              <a:rPr lang="en-US" sz="2000" spc="0" baseline="30000" dirty="0">
                <a:ln>
                  <a:noFill/>
                </a:ln>
                <a:solidFill>
                  <a:schemeClr val="bg1"/>
                </a:solidFill>
                <a:latin typeface="Segoe UI Semibold"/>
              </a:rPr>
              <a:t>st</a:t>
            </a:r>
            <a:r>
              <a:rPr lang="en-US" sz="2000" spc="0" dirty="0">
                <a:ln>
                  <a:noFill/>
                </a:ln>
                <a:solidFill>
                  <a:schemeClr val="bg1"/>
                </a:solidFill>
                <a:latin typeface="Segoe UI Semibold"/>
              </a:rPr>
              <a:t> Party Partners</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Reduce time to integrate (e.g., RPM support)</a:t>
            </a:r>
          </a:p>
          <a:p>
            <a:pPr marL="342900" indent="-342900" defTabSz="932472" fontAlgn="base">
              <a:spcAft>
                <a:spcPts val="600"/>
              </a:spcAft>
              <a:buFont typeface="Arial" panose="020B0604020202020204" pitchFamily="34" charset="0"/>
              <a:buChar char="•"/>
              <a:defRPr/>
            </a:pPr>
            <a:r>
              <a:rPr lang="en-US" sz="2000" spc="0" dirty="0">
                <a:ln>
                  <a:noFill/>
                </a:ln>
                <a:solidFill>
                  <a:schemeClr val="bg1"/>
                </a:solidFill>
                <a:latin typeface="Segoe UI Semibold"/>
              </a:rPr>
              <a:t>All customers</a:t>
            </a:r>
          </a:p>
          <a:p>
            <a:pPr marL="800100" lvl="1" indent="-342900" defTabSz="932472" fontAlgn="base">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Easy to ‘try-out’ Device Update </a:t>
            </a:r>
          </a:p>
          <a:p>
            <a:pPr marL="800100" lvl="1" indent="-342900" defTabSz="932472" fontAlgn="base">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Easy to extent current solution </a:t>
            </a:r>
          </a:p>
          <a:p>
            <a:pPr marL="800100" lvl="1" indent="-342900" defTabSz="932472" fontAlgn="base">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Continuous innovation with new solutions </a:t>
            </a:r>
          </a:p>
          <a:p>
            <a:pPr marL="342900" indent="-342900" defTabSz="932472" fontAlgn="base">
              <a:spcAft>
                <a:spcPts val="600"/>
              </a:spcAft>
              <a:buFont typeface="Arial" panose="020B0604020202020204" pitchFamily="34" charset="0"/>
              <a:buChar char="•"/>
              <a:defRPr/>
            </a:pPr>
            <a:r>
              <a:rPr lang="en-US" sz="2000" spc="0" dirty="0">
                <a:ln>
                  <a:noFill/>
                </a:ln>
                <a:solidFill>
                  <a:schemeClr val="bg1"/>
                </a:solidFill>
                <a:latin typeface="Segoe UI Semibold"/>
              </a:rPr>
              <a:t>Diagnostics </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cs typeface="Segoe UI" pitchFamily="34" charset="0"/>
              </a:rPr>
              <a:t>Device</a:t>
            </a:r>
            <a:r>
              <a:rPr lang="en-US" sz="1200" dirty="0">
                <a:solidFill>
                  <a:prstClr val="white"/>
                </a:solidFill>
                <a:latin typeface="Segoe UI Semibold"/>
                <a:cs typeface="Segoe UI" pitchFamily="34" charset="0"/>
              </a:rPr>
              <a:t> side diagnostics for 1P agents (partners/DU team)</a:t>
            </a:r>
            <a:endParaRPr kumimoji="0" lang="en-US" sz="1200" b="0" i="0" u="none" strike="noStrike" kern="1200" cap="none" spc="0" normalizeH="0" baseline="0" noProof="0" dirty="0">
              <a:ln>
                <a:noFill/>
              </a:ln>
              <a:solidFill>
                <a:prstClr val="white"/>
              </a:solidFill>
              <a:effectLst/>
              <a:uLnTx/>
              <a:uFillTx/>
              <a:latin typeface="Segoe UI Semibold"/>
              <a:cs typeface="Segoe UI" pitchFamily="34" charset="0"/>
            </a:endParaRP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lang="en-US" sz="1200" dirty="0">
                <a:solidFill>
                  <a:prstClr val="white"/>
                </a:solidFill>
                <a:latin typeface="Segoe UI Semibold"/>
                <a:cs typeface="Segoe UI" pitchFamily="34" charset="0"/>
              </a:rPr>
              <a:t>Agent distribution in the ecosystem </a:t>
            </a:r>
          </a:p>
          <a:p>
            <a:pPr marL="800100" lvl="1" indent="-342900" defTabSz="932472" fontAlgn="base">
              <a:spcAft>
                <a:spcPts val="600"/>
              </a:spcAft>
              <a:buFont typeface="Arial" panose="020B0604020202020204" pitchFamily="34" charset="0"/>
              <a:buChar char="•"/>
              <a:defRPr/>
            </a:pPr>
            <a:r>
              <a:rPr lang="en-US" sz="1200" dirty="0">
                <a:solidFill>
                  <a:prstClr val="white"/>
                </a:solidFill>
                <a:latin typeface="Segoe UI Semibold"/>
                <a:cs typeface="Segoe UI" pitchFamily="34" charset="0"/>
              </a:rPr>
              <a:t>Easy to extend device diagnostics for 3P agents (partners)</a:t>
            </a:r>
            <a:endParaRPr lang="en-US" sz="4000" dirty="0">
              <a:solidFill>
                <a:srgbClr val="FFFFFF"/>
              </a:solidFill>
              <a:latin typeface="Segoe UI"/>
              <a:cs typeface="Segoe UI" pitchFamily="34" charset="0"/>
            </a:endParaRPr>
          </a:p>
        </p:txBody>
      </p:sp>
      <p:sp>
        <p:nvSpPr>
          <p:cNvPr id="31" name="Title 1">
            <a:extLst>
              <a:ext uri="{FF2B5EF4-FFF2-40B4-BE49-F238E27FC236}">
                <a16:creationId xmlns:a16="http://schemas.microsoft.com/office/drawing/2014/main" id="{DCC1E01B-0703-408B-85EC-890A2DAD4FF0}"/>
              </a:ext>
            </a:extLst>
          </p:cNvPr>
          <p:cNvSpPr txBox="1">
            <a:spLocks/>
          </p:cNvSpPr>
          <p:nvPr/>
        </p:nvSpPr>
        <p:spPr>
          <a:xfrm>
            <a:off x="7986818" y="1527865"/>
            <a:ext cx="3976978" cy="472437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R="0" lvl="0" algn="l" defTabSz="932472" rtl="0" eaLnBrk="1" fontAlgn="base" latinLnBrk="0" hangingPunct="1">
              <a:lnSpc>
                <a:spcPct val="100000"/>
              </a:lnSpc>
              <a:spcBef>
                <a:spcPct val="0"/>
              </a:spcBef>
              <a:spcAft>
                <a:spcPts val="600"/>
              </a:spcAft>
              <a:buClrTx/>
              <a:buSzTx/>
              <a:tabLst/>
              <a:defRPr/>
            </a:pPr>
            <a:r>
              <a:rPr lang="en-US" sz="2800" spc="0" dirty="0">
                <a:ln>
                  <a:noFill/>
                </a:ln>
                <a:solidFill>
                  <a:srgbClr val="50E6FF"/>
                </a:solidFill>
                <a:latin typeface="Segoe UI Semibold" panose="020B0702040204020203" pitchFamily="34" charset="0"/>
                <a:cs typeface="Segoe UI Semibold" panose="020B0702040204020203" pitchFamily="34" charset="0"/>
              </a:rPr>
              <a:t>Partner Ecosystem/ Marketplace</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2000" spc="0" dirty="0">
                <a:ln>
                  <a:noFill/>
                </a:ln>
                <a:solidFill>
                  <a:schemeClr val="bg1"/>
                </a:solidFill>
                <a:latin typeface="Segoe UI Semibold"/>
              </a:rPr>
              <a:t>Extensible agent</a:t>
            </a:r>
          </a:p>
          <a:p>
            <a:pPr marL="800100" lvl="1" indent="-342900" defTabSz="932472" fontAlgn="base">
              <a:spcBef>
                <a:spcPct val="0"/>
              </a:spcBef>
              <a:spcAft>
                <a:spcPts val="600"/>
              </a:spcAft>
              <a:buFont typeface="Arial" panose="020B0604020202020204" pitchFamily="34" charset="0"/>
              <a:buChar char="•"/>
              <a:defRPr/>
            </a:pPr>
            <a:r>
              <a:rPr lang="en-US" sz="1200" spc="0" dirty="0">
                <a:ln>
                  <a:noFill/>
                </a:ln>
                <a:solidFill>
                  <a:schemeClr val="bg1"/>
                </a:solidFill>
                <a:latin typeface="Segoe UI Semibold"/>
              </a:rPr>
              <a:t>Easy to build custom agent</a:t>
            </a:r>
          </a:p>
          <a:p>
            <a:pPr marL="800100" lvl="1" indent="-342900" defTabSz="932472" fontAlgn="base">
              <a:spcBef>
                <a:spcPct val="0"/>
              </a:spcBef>
              <a:spcAft>
                <a:spcPts val="600"/>
              </a:spcAft>
              <a:buFont typeface="Arial" panose="020B0604020202020204" pitchFamily="34" charset="0"/>
              <a:buChar char="•"/>
              <a:defRPr/>
            </a:pPr>
            <a:r>
              <a:rPr lang="en-US" sz="1200" spc="0" dirty="0">
                <a:ln>
                  <a:noFill/>
                </a:ln>
                <a:solidFill>
                  <a:schemeClr val="bg1"/>
                </a:solidFill>
                <a:latin typeface="Segoe UI Semibold"/>
              </a:rPr>
              <a:t>Easy to support MCU class devices</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Easy to extend core agent (e.g., add new installers; support MCU class devices)  </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cs typeface="Segoe UI" pitchFamily="34" charset="0"/>
              </a:rPr>
              <a:t>Easy to integrate custom logic </a:t>
            </a:r>
          </a:p>
          <a:p>
            <a:pPr marL="285750" indent="-285750" defTabSz="932472" fontAlgn="base">
              <a:spcAft>
                <a:spcPts val="600"/>
              </a:spcAft>
              <a:buFont typeface="Arial" panose="020B0604020202020204" pitchFamily="34" charset="0"/>
              <a:buChar char="•"/>
              <a:defRPr/>
            </a:pPr>
            <a:r>
              <a:rPr lang="en-US" sz="2000" spc="0" dirty="0">
                <a:ln>
                  <a:noFill/>
                </a:ln>
                <a:solidFill>
                  <a:schemeClr val="bg1"/>
                </a:solidFill>
                <a:latin typeface="Segoe UI Semibold"/>
              </a:rPr>
              <a:t>Marketplace integration </a:t>
            </a:r>
          </a:p>
          <a:p>
            <a:pPr marL="800100" lvl="1" indent="-342900" defTabSz="932472" fontAlgn="base">
              <a:spcBef>
                <a:spcPct val="0"/>
              </a:spcBef>
              <a:spcAft>
                <a:spcPts val="600"/>
              </a:spcAft>
              <a:buFont typeface="Arial" panose="020B0604020202020204" pitchFamily="34" charset="0"/>
              <a:buChar char="•"/>
              <a:defRPr/>
            </a:pPr>
            <a:r>
              <a:rPr kumimoji="0" lang="en-US" sz="1200" b="0" i="0" u="none" strike="noStrike" kern="1200" cap="none" normalizeH="0" baseline="0" noProof="0" dirty="0">
                <a:solidFill>
                  <a:schemeClr val="bg1"/>
                </a:solidFill>
                <a:effectLst/>
                <a:uLnTx/>
                <a:uFillTx/>
                <a:latin typeface="Segoe UI Semibold"/>
                <a:ea typeface="+mn-ea"/>
                <a:cs typeface="Segoe UI" pitchFamily="34" charset="0"/>
              </a:rPr>
              <a:t>Customers submit plug-ins for Device Update on Azure Marketplace (and Edge Marketplace)</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a:cs typeface="Segoe UI" pitchFamily="34" charset="0"/>
              </a:rPr>
              <a:t>Grow developer community</a:t>
            </a:r>
            <a:endParaRPr kumimoji="0" lang="en-US" sz="1200" b="0" i="0" u="none" strike="noStrike" kern="1200" cap="none" normalizeH="0" baseline="0" noProof="0" dirty="0">
              <a:solidFill>
                <a:schemeClr val="bg1"/>
              </a:solidFill>
              <a:effectLst/>
              <a:uLnTx/>
              <a:uFillTx/>
              <a:latin typeface="Segoe UI Semibold"/>
              <a:ea typeface="+mn-ea"/>
              <a:cs typeface="Segoe UI" pitchFamily="34" charset="0"/>
            </a:endParaRPr>
          </a:p>
          <a:p>
            <a:pPr marL="285750" lvl="0" indent="-285750" defTabSz="932472" fontAlgn="base">
              <a:spcAft>
                <a:spcPts val="600"/>
              </a:spcAft>
              <a:buFont typeface="Arial" panose="020B0604020202020204" pitchFamily="34" charset="0"/>
              <a:buChar char="•"/>
              <a:defRPr/>
            </a:pPr>
            <a:r>
              <a:rPr lang="en-US" sz="2000" spc="0" dirty="0">
                <a:ln>
                  <a:noFill/>
                </a:ln>
                <a:solidFill>
                  <a:schemeClr val="bg1"/>
                </a:solidFill>
                <a:latin typeface="Segoe UI Semibold"/>
              </a:rPr>
              <a:t>Multi-vendor eco-system</a:t>
            </a:r>
          </a:p>
          <a:p>
            <a:pPr marL="800100" lvl="1" indent="-342900" defTabSz="932472" fontAlgn="base">
              <a:spcBef>
                <a:spcPct val="0"/>
              </a:spcBef>
              <a:spcAft>
                <a:spcPts val="600"/>
              </a:spcAft>
              <a:buFont typeface="Arial" panose="020B0604020202020204" pitchFamily="34" charset="0"/>
              <a:buChar char="•"/>
              <a:defRPr/>
            </a:pPr>
            <a:r>
              <a:rPr lang="en-US" sz="1200" dirty="0">
                <a:solidFill>
                  <a:schemeClr val="bg1"/>
                </a:solidFill>
                <a:latin typeface="Segoe UI Semibold" panose="020B0702040204020203" pitchFamily="34" charset="0"/>
                <a:cs typeface="Segoe UI Semibold" panose="020B0702040204020203" pitchFamily="34" charset="0"/>
              </a:rPr>
              <a:t>Partner on multi-vendor eco-system for customers e.g., Intel for Azure Percept.  </a:t>
            </a:r>
            <a:endParaRPr kumimoji="0" lang="en-US" sz="1200" b="0" i="0" u="none" strike="noStrike" kern="120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a:p>
            <a:pPr marL="800100" lvl="1" indent="-342900" defTabSz="932472" fontAlgn="base">
              <a:spcBef>
                <a:spcPct val="0"/>
              </a:spcBef>
              <a:spcAft>
                <a:spcPts val="600"/>
              </a:spcAft>
              <a:buFont typeface="Arial" panose="020B0604020202020204" pitchFamily="34" charset="0"/>
              <a:buChar char="•"/>
              <a:defRPr/>
            </a:pPr>
            <a:endParaRPr kumimoji="0" lang="en-US" sz="400" b="0" i="0" u="none" strike="noStrike" kern="1200" cap="none" spc="0" normalizeH="0" baseline="0" noProof="0" dirty="0">
              <a:ln>
                <a:noFill/>
              </a:ln>
              <a:solidFill>
                <a:srgbClr val="50E6FF"/>
              </a:solidFill>
              <a:effectLst/>
              <a:uLnTx/>
              <a:uFillTx/>
              <a:latin typeface="Segoe UI Semibold"/>
              <a:ea typeface="+mn-ea"/>
              <a:cs typeface="Segoe UI" pitchFamily="34" charset="0"/>
            </a:endParaRPr>
          </a:p>
        </p:txBody>
      </p:sp>
      <p:sp>
        <p:nvSpPr>
          <p:cNvPr id="32" name="Rectangle 31">
            <a:extLst>
              <a:ext uri="{FF2B5EF4-FFF2-40B4-BE49-F238E27FC236}">
                <a16:creationId xmlns:a16="http://schemas.microsoft.com/office/drawing/2014/main" id="{A3133355-5749-4DF3-A808-B7E46B33F20E}"/>
              </a:ext>
            </a:extLst>
          </p:cNvPr>
          <p:cNvSpPr/>
          <p:nvPr/>
        </p:nvSpPr>
        <p:spPr>
          <a:xfrm>
            <a:off x="902286" y="3717201"/>
            <a:ext cx="3216762" cy="753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6AA7E80-C4F4-45C3-B2AB-5FA4F02F2217}"/>
              </a:ext>
            </a:extLst>
          </p:cNvPr>
          <p:cNvSpPr/>
          <p:nvPr/>
        </p:nvSpPr>
        <p:spPr>
          <a:xfrm>
            <a:off x="902287" y="2821663"/>
            <a:ext cx="2326741" cy="25211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397F500-4835-4D21-AD36-32EF7EA3DD4D}"/>
              </a:ext>
            </a:extLst>
          </p:cNvPr>
          <p:cNvSpPr/>
          <p:nvPr/>
        </p:nvSpPr>
        <p:spPr>
          <a:xfrm>
            <a:off x="8744137" y="5639445"/>
            <a:ext cx="2937534" cy="580734"/>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72CB4BD-B0DF-4357-91D3-4DB9D87CE7E3}"/>
              </a:ext>
            </a:extLst>
          </p:cNvPr>
          <p:cNvSpPr/>
          <p:nvPr/>
        </p:nvSpPr>
        <p:spPr>
          <a:xfrm>
            <a:off x="886437" y="4876045"/>
            <a:ext cx="3060332" cy="101671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DCBF21D-07C6-4783-B6E1-5F8C31CC03B1}"/>
              </a:ext>
            </a:extLst>
          </p:cNvPr>
          <p:cNvSpPr/>
          <p:nvPr/>
        </p:nvSpPr>
        <p:spPr>
          <a:xfrm>
            <a:off x="4823133" y="2821662"/>
            <a:ext cx="2886669" cy="42853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848BDD6-D54B-4919-9532-AECBF017653D}"/>
              </a:ext>
            </a:extLst>
          </p:cNvPr>
          <p:cNvSpPr/>
          <p:nvPr/>
        </p:nvSpPr>
        <p:spPr>
          <a:xfrm>
            <a:off x="4859081" y="3669172"/>
            <a:ext cx="2886669" cy="87481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81D03D-2969-4B17-9E06-90DAE7A9CF4F}"/>
              </a:ext>
            </a:extLst>
          </p:cNvPr>
          <p:cNvSpPr/>
          <p:nvPr/>
        </p:nvSpPr>
        <p:spPr>
          <a:xfrm>
            <a:off x="4865466" y="4962969"/>
            <a:ext cx="2886669" cy="70599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507A9BE-3473-4292-AA30-15A0E29F2DD8}"/>
              </a:ext>
            </a:extLst>
          </p:cNvPr>
          <p:cNvSpPr/>
          <p:nvPr/>
        </p:nvSpPr>
        <p:spPr>
          <a:xfrm>
            <a:off x="8744138" y="3351141"/>
            <a:ext cx="2955494" cy="63700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F497D61-0DF3-4D55-8C6D-E153C8B50549}"/>
              </a:ext>
            </a:extLst>
          </p:cNvPr>
          <p:cNvSpPr/>
          <p:nvPr/>
        </p:nvSpPr>
        <p:spPr>
          <a:xfrm>
            <a:off x="8744137" y="2821661"/>
            <a:ext cx="2955494" cy="49742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1D7A74B-3DA6-45D8-8F6A-130B912115B0}"/>
              </a:ext>
            </a:extLst>
          </p:cNvPr>
          <p:cNvSpPr/>
          <p:nvPr/>
        </p:nvSpPr>
        <p:spPr>
          <a:xfrm>
            <a:off x="4869213" y="5699610"/>
            <a:ext cx="2882922" cy="44477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D5C9B75-A3B3-4DE4-8F76-A142EA10DFD8}"/>
              </a:ext>
            </a:extLst>
          </p:cNvPr>
          <p:cNvSpPr/>
          <p:nvPr/>
        </p:nvSpPr>
        <p:spPr>
          <a:xfrm>
            <a:off x="891071" y="3099031"/>
            <a:ext cx="2326741" cy="25211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AA8EE5-4619-4094-B513-469DF2EBCC64}"/>
              </a:ext>
            </a:extLst>
          </p:cNvPr>
          <p:cNvSpPr/>
          <p:nvPr/>
        </p:nvSpPr>
        <p:spPr>
          <a:xfrm>
            <a:off x="8744136" y="4368241"/>
            <a:ext cx="3291555" cy="891112"/>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1252716-870D-4A6C-A1E4-573756B3E8E3}"/>
              </a:ext>
            </a:extLst>
          </p:cNvPr>
          <p:cNvSpPr/>
          <p:nvPr/>
        </p:nvSpPr>
        <p:spPr>
          <a:xfrm>
            <a:off x="891071" y="5929813"/>
            <a:ext cx="3055698" cy="491699"/>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0004602-BD6B-4A58-9F51-3BF30C5E4DEA}"/>
              </a:ext>
            </a:extLst>
          </p:cNvPr>
          <p:cNvSpPr txBox="1"/>
          <p:nvPr/>
        </p:nvSpPr>
        <p:spPr>
          <a:xfrm>
            <a:off x="8027471" y="6444680"/>
            <a:ext cx="4164529" cy="307777"/>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ts val="600"/>
              </a:spcAft>
              <a:buClrTx/>
              <a:buSzTx/>
              <a:buFont typeface="Arial" panose="020B0604020202020204" pitchFamily="34" charset="0"/>
              <a:buNone/>
              <a:tabLst/>
              <a:defRPr/>
            </a:pPr>
            <a:r>
              <a:rPr lang="en-US" sz="1400" spc="0" dirty="0">
                <a:ln>
                  <a:noFill/>
                </a:ln>
                <a:solidFill>
                  <a:srgbClr val="00B0F0"/>
                </a:solidFill>
                <a:latin typeface="Segoe UI Semibold"/>
              </a:rPr>
              <a:t>P0: table stakes, </a:t>
            </a:r>
            <a:r>
              <a:rPr lang="en-US" sz="1400" spc="0" dirty="0">
                <a:ln>
                  <a:noFill/>
                </a:ln>
                <a:solidFill>
                  <a:srgbClr val="92D050"/>
                </a:solidFill>
                <a:latin typeface="Segoe UI Semibold"/>
              </a:rPr>
              <a:t>P1: upcoming, </a:t>
            </a:r>
            <a:r>
              <a:rPr lang="en-US" sz="1400" spc="0" dirty="0">
                <a:ln>
                  <a:noFill/>
                </a:ln>
                <a:solidFill>
                  <a:schemeClr val="accent4">
                    <a:lumMod val="60000"/>
                    <a:lumOff val="40000"/>
                  </a:schemeClr>
                </a:solidFill>
                <a:latin typeface="Segoe UI Semibold"/>
              </a:rPr>
              <a:t>P2: Nice to have</a:t>
            </a:r>
          </a:p>
        </p:txBody>
      </p:sp>
    </p:spTree>
    <p:extLst>
      <p:ext uri="{BB962C8B-B14F-4D97-AF65-F5344CB8AC3E}">
        <p14:creationId xmlns:p14="http://schemas.microsoft.com/office/powerpoint/2010/main" val="1973148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9" grpId="0"/>
      <p:bldP spid="31" grpId="0"/>
      <p:bldP spid="32" grpId="0" animBg="1"/>
      <p:bldP spid="34" grpId="0" animBg="1"/>
      <p:bldP spid="36" grpId="0" animBg="1"/>
      <p:bldP spid="38" grpId="0" animBg="1"/>
      <p:bldP spid="40" grpId="0" animBg="1"/>
      <p:bldP spid="42" grpId="0" animBg="1"/>
      <p:bldP spid="44" grpId="0" animBg="1"/>
      <p:bldP spid="46" grpId="0" animBg="1"/>
      <p:bldP spid="54" grpId="0" animBg="1"/>
      <p:bldP spid="56" grpId="0" animBg="1"/>
      <p:bldP spid="58" grpId="0" animBg="1"/>
      <p:bldP spid="60" grpId="0" animBg="1"/>
      <p:bldP spid="62" grpId="0" animBg="1"/>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934765-9780-449F-B589-89740D6DB0CB}"/>
              </a:ext>
            </a:extLst>
          </p:cNvPr>
          <p:cNvSpPr txBox="1">
            <a:spLocks/>
          </p:cNvSpPr>
          <p:nvPr/>
        </p:nvSpPr>
        <p:spPr>
          <a:xfrm>
            <a:off x="369482" y="1527865"/>
            <a:ext cx="3590754" cy="435503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l" defTabSz="932472" rtl="0" eaLnBrk="1" fontAlgn="base" latinLnBrk="0" hangingPunct="1">
              <a:lnSpc>
                <a:spcPct val="10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50E6FF"/>
                </a:solidFill>
                <a:effectLst/>
                <a:uLnTx/>
                <a:uFillTx/>
                <a:latin typeface="Segoe UI Semibold" panose="020B0702040204020203" pitchFamily="34" charset="0"/>
                <a:ea typeface="+mn-ea"/>
                <a:cs typeface="Segoe UI Semibold" panose="020B0702040204020203" pitchFamily="34" charset="0"/>
              </a:rPr>
              <a:t>Direct ecosystem support </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Tier 1 OS Support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Ubuntu 20.04, Deb10, other</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P2: Santa Cruz agent ownership</a:t>
            </a:r>
            <a:endParaRPr kumimoji="0" lang="en-US" sz="1200" b="0" i="0" u="none" strike="noStrike" kern="1200" cap="none" spc="0" normalizeH="0" baseline="0" noProof="0" dirty="0">
              <a:ln>
                <a:noFill/>
              </a:ln>
              <a:solidFill>
                <a:prstClr val="white"/>
              </a:solidFill>
              <a:effectLst/>
              <a:uLnTx/>
              <a:uFillTx/>
              <a:latin typeface="Segoe UI Semibold"/>
              <a:ea typeface="+mn-ea"/>
              <a:cs typeface="+mn-cs"/>
            </a:endParaRP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Partner asks</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P1: Add support for FreeRTOS</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P1: Container updates</a:t>
            </a:r>
            <a:endParaRPr kumimoji="0" lang="en-US" sz="1200" b="0" i="0" u="none" strike="noStrike" kern="1200" cap="none" spc="0" normalizeH="0" baseline="0" noProof="0" dirty="0">
              <a:ln>
                <a:noFill/>
              </a:ln>
              <a:solidFill>
                <a:srgbClr val="50E6FF"/>
              </a:solidFill>
              <a:effectLst/>
              <a:uLnTx/>
              <a:uFillTx/>
              <a:latin typeface="Segoe UI Semibold"/>
              <a:ea typeface="+mn-ea"/>
              <a:cs typeface="Segoe UI" pitchFamily="34" charset="0"/>
            </a:endParaRPr>
          </a:p>
          <a:p>
            <a:pPr marL="342900" marR="0" lvl="0"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Certification tests</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IoT Edge DU agent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P1: Santa Cruz agent </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P2: Azure RTOS agent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P2: Some solution for modified Agents </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white"/>
              </a:solidFill>
              <a:effectLst/>
              <a:uLnTx/>
              <a:uFillTx/>
              <a:latin typeface="Segoe UI Semibold"/>
              <a:ea typeface="+mn-ea"/>
              <a:cs typeface="Segoe UI" pitchFamily="34" charset="0"/>
            </a:endParaRPr>
          </a:p>
        </p:txBody>
      </p:sp>
      <p:sp>
        <p:nvSpPr>
          <p:cNvPr id="9" name="Title 9">
            <a:extLst>
              <a:ext uri="{FF2B5EF4-FFF2-40B4-BE49-F238E27FC236}">
                <a16:creationId xmlns:a16="http://schemas.microsoft.com/office/drawing/2014/main" id="{88AC7532-B261-42BE-AEAB-808DB0E356EF}"/>
              </a:ext>
            </a:extLst>
          </p:cNvPr>
          <p:cNvSpPr>
            <a:spLocks noGrp="1"/>
          </p:cNvSpPr>
          <p:nvPr>
            <p:ph type="title"/>
          </p:nvPr>
        </p:nvSpPr>
        <p:spPr>
          <a:xfrm>
            <a:off x="266150" y="413320"/>
            <a:ext cx="11612979" cy="615553"/>
          </a:xfrm>
        </p:spPr>
        <p:txBody>
          <a:bodyPr wrap="square" anchor="t">
            <a:noAutofit/>
          </a:bodyPr>
          <a:lstStyle/>
          <a:p>
            <a:pPr>
              <a:spcAft>
                <a:spcPts val="1200"/>
              </a:spcAft>
            </a:pPr>
            <a:r>
              <a:rPr lang="en-US" sz="4400" b="1" dirty="0">
                <a:solidFill>
                  <a:schemeClr val="bg1"/>
                </a:solidFill>
                <a:latin typeface="Segoe UI Semibold" panose="020B0702040204020203" pitchFamily="34" charset="0"/>
                <a:cs typeface="Segoe UI Semibold" panose="020B0702040204020203" pitchFamily="34" charset="0"/>
              </a:rPr>
              <a:t>Agent opportunities to keep flywheel going</a:t>
            </a:r>
          </a:p>
        </p:txBody>
      </p:sp>
      <p:sp>
        <p:nvSpPr>
          <p:cNvPr id="29" name="Title 1">
            <a:extLst>
              <a:ext uri="{FF2B5EF4-FFF2-40B4-BE49-F238E27FC236}">
                <a16:creationId xmlns:a16="http://schemas.microsoft.com/office/drawing/2014/main" id="{26ABA295-EDFC-4F56-9BAB-2B9428477ADB}"/>
              </a:ext>
            </a:extLst>
          </p:cNvPr>
          <p:cNvSpPr txBox="1">
            <a:spLocks/>
          </p:cNvSpPr>
          <p:nvPr/>
        </p:nvSpPr>
        <p:spPr>
          <a:xfrm>
            <a:off x="4205183" y="1527865"/>
            <a:ext cx="3590754" cy="4770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l" defTabSz="932472" rtl="0" eaLnBrk="1" fontAlgn="base" latinLnBrk="0" hangingPunct="1">
              <a:lnSpc>
                <a:spcPct val="10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50E6FF"/>
                </a:solidFill>
                <a:effectLst/>
                <a:uLnTx/>
                <a:uFillTx/>
                <a:latin typeface="Segoe UI Semibold" panose="020B0702040204020203" pitchFamily="34" charset="0"/>
                <a:ea typeface="+mn-ea"/>
                <a:cs typeface="Segoe UI Semibold" panose="020B0702040204020203" pitchFamily="34" charset="0"/>
              </a:rPr>
              <a:t>Great customer experience </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1</a:t>
            </a:r>
            <a:r>
              <a:rPr kumimoji="0" lang="en-US" sz="2000" b="0" i="0" u="none" strike="noStrike" kern="1200" cap="none" spc="0" normalizeH="0" baseline="30000" noProof="0" dirty="0">
                <a:ln>
                  <a:noFill/>
                </a:ln>
                <a:solidFill>
                  <a:prstClr val="white"/>
                </a:solidFill>
                <a:effectLst/>
                <a:uLnTx/>
                <a:uFillTx/>
                <a:latin typeface="Segoe UI Semibold"/>
                <a:ea typeface="+mn-ea"/>
                <a:cs typeface="Segoe UI" pitchFamily="34" charset="0"/>
              </a:rPr>
              <a:t>st</a:t>
            </a: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 Party Partners</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Reduce time to integrate (e.g. RPM support)</a:t>
            </a:r>
          </a:p>
          <a:p>
            <a:pPr marL="342900" marR="0" lvl="0"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All customers</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Easy to ‘try-out’ Device Update </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Easy to extent current solution </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Continuously innovation with new solutions </a:t>
            </a:r>
          </a:p>
          <a:p>
            <a:pPr marL="342900" marR="0" lvl="0"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Diagnostics </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Device side diagnostics for 1P agents (partners/DU team)</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P0: Agent distribution in the ecosystem to 3P</a:t>
            </a:r>
          </a:p>
          <a:p>
            <a:pPr marL="800100" marR="0" lvl="1" indent="-342900" algn="l" defTabSz="932472" rtl="0" eaLnBrk="1" fontAlgn="base"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P1: Easy to extend device diagnostics for 3P agents (partners)</a:t>
            </a:r>
            <a:endParaRPr kumimoji="0" lang="en-US" sz="4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sp>
        <p:nvSpPr>
          <p:cNvPr id="31" name="Title 1">
            <a:extLst>
              <a:ext uri="{FF2B5EF4-FFF2-40B4-BE49-F238E27FC236}">
                <a16:creationId xmlns:a16="http://schemas.microsoft.com/office/drawing/2014/main" id="{DCC1E01B-0703-408B-85EC-890A2DAD4FF0}"/>
              </a:ext>
            </a:extLst>
          </p:cNvPr>
          <p:cNvSpPr txBox="1">
            <a:spLocks/>
          </p:cNvSpPr>
          <p:nvPr/>
        </p:nvSpPr>
        <p:spPr>
          <a:xfrm>
            <a:off x="7986818" y="1527865"/>
            <a:ext cx="3976978" cy="398570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l" defTabSz="932472" rtl="0" eaLnBrk="1" fontAlgn="base" latinLnBrk="0" hangingPunct="1">
              <a:lnSpc>
                <a:spcPct val="10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50E6FF"/>
                </a:solidFill>
                <a:effectLst/>
                <a:uLnTx/>
                <a:uFillTx/>
                <a:latin typeface="Segoe UI Semibold" panose="020B0702040204020203" pitchFamily="34" charset="0"/>
                <a:ea typeface="+mn-ea"/>
                <a:cs typeface="Segoe UI Semibold" panose="020B0702040204020203" pitchFamily="34" charset="0"/>
              </a:rPr>
              <a:t>Partner Ecosystem/ Marketplace</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Extensible agent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mn-cs"/>
              </a:rPr>
              <a:t>P0: Easy to build custom agent</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P1: Easy to add new installers  </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P1: Easy to integrating custom logic </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Marketplace integration </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a:ea typeface="+mn-ea"/>
                <a:cs typeface="Segoe UI" pitchFamily="34" charset="0"/>
              </a:rPr>
              <a:t>P2: Customers submit plug-ins for Device Update on Azure Marketplace (and Edge Marketplace)</a:t>
            </a:r>
          </a:p>
          <a:p>
            <a:pPr marL="285750" marR="0" lvl="0" indent="-28575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Segoe UI Semibold"/>
                <a:ea typeface="+mn-ea"/>
                <a:cs typeface="Segoe UI" pitchFamily="34" charset="0"/>
              </a:rPr>
              <a:t>Multi-vendor eco-system</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P2: Partner on multi-vendor eco-system for customers e.g., Intel for Azure Percept.  </a:t>
            </a:r>
          </a:p>
          <a:p>
            <a:pPr marL="800100" marR="0" lvl="1" indent="-342900" algn="l" defTabSz="93247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US" sz="400" b="0" i="0" u="none" strike="noStrike" kern="1200" cap="none" spc="0" normalizeH="0" baseline="0" noProof="0" dirty="0">
              <a:ln>
                <a:noFill/>
              </a:ln>
              <a:solidFill>
                <a:srgbClr val="50E6F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124389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9"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2165</Words>
  <Application>Microsoft Office PowerPoint</Application>
  <PresentationFormat>Widescreen</PresentationFormat>
  <Paragraphs>211</Paragraphs>
  <Slides>5</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charter</vt:lpstr>
      <vt:lpstr>Segoe UI</vt:lpstr>
      <vt:lpstr>Segoe UI Semibold</vt:lpstr>
      <vt:lpstr>Office Theme</vt:lpstr>
      <vt:lpstr>Device Update for IoT Hub Agent Strategy</vt:lpstr>
      <vt:lpstr>Agenda</vt:lpstr>
      <vt:lpstr>PowerPoint Presentation</vt:lpstr>
      <vt:lpstr>Agent opportunities to keep flywheel going</vt:lpstr>
      <vt:lpstr>Agent opportunities to keep flywheel going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Device Update  for Azure IoT Hub  </dc:title>
  <dc:creator>Val Olson</dc:creator>
  <cp:lastModifiedBy>Val Olson</cp:lastModifiedBy>
  <cp:revision>83</cp:revision>
  <dcterms:created xsi:type="dcterms:W3CDTF">2021-03-09T16:30:33Z</dcterms:created>
  <dcterms:modified xsi:type="dcterms:W3CDTF">2021-03-12T23:57:16Z</dcterms:modified>
</cp:coreProperties>
</file>